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3"/>
  </p:notesMasterIdLst>
  <p:sldIdLst>
    <p:sldId id="11209" r:id="rId6"/>
    <p:sldId id="266" r:id="rId7"/>
    <p:sldId id="11204" r:id="rId8"/>
    <p:sldId id="2147377281" r:id="rId9"/>
    <p:sldId id="11196" r:id="rId10"/>
    <p:sldId id="11256" r:id="rId11"/>
    <p:sldId id="11238" r:id="rId12"/>
    <p:sldId id="11239" r:id="rId13"/>
    <p:sldId id="11240" r:id="rId14"/>
    <p:sldId id="11257" r:id="rId15"/>
    <p:sldId id="11254" r:id="rId16"/>
    <p:sldId id="11241" r:id="rId17"/>
    <p:sldId id="11242" r:id="rId18"/>
    <p:sldId id="11244" r:id="rId19"/>
    <p:sldId id="11245" r:id="rId20"/>
    <p:sldId id="11246" r:id="rId21"/>
    <p:sldId id="11248" r:id="rId22"/>
    <p:sldId id="11259" r:id="rId23"/>
    <p:sldId id="11249" r:id="rId24"/>
    <p:sldId id="11250" r:id="rId25"/>
    <p:sldId id="11258" r:id="rId26"/>
    <p:sldId id="11229" r:id="rId27"/>
    <p:sldId id="11197" r:id="rId28"/>
    <p:sldId id="11227" r:id="rId29"/>
    <p:sldId id="11228" r:id="rId30"/>
    <p:sldId id="11203" r:id="rId31"/>
    <p:sldId id="11205" r:id="rId3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D11921"/>
    <a:srgbClr val="73A5D3"/>
    <a:srgbClr val="BF363C"/>
    <a:srgbClr val="CC9155"/>
    <a:srgbClr val="FFFFFF"/>
    <a:srgbClr val="9E6536"/>
    <a:srgbClr val="73482D"/>
    <a:srgbClr val="48153E"/>
    <a:srgbClr val="8927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98" autoAdjust="0"/>
    <p:restoredTop sz="93792" autoAdjust="0"/>
  </p:normalViewPr>
  <p:slideViewPr>
    <p:cSldViewPr snapToGrid="0">
      <p:cViewPr varScale="1">
        <p:scale>
          <a:sx n="62" d="100"/>
          <a:sy n="62" d="100"/>
        </p:scale>
        <p:origin x="109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2023</c:v>
                </c:pt>
              </c:strCache>
            </c:strRef>
          </c:tx>
          <c:spPr>
            <a:solidFill>
              <a:schemeClr val="bg1">
                <a:lumMod val="85000"/>
              </a:schemeClr>
            </a:solidFill>
            <a:ln>
              <a:solidFill>
                <a:schemeClr val="bg1">
                  <a:lumMod val="75000"/>
                </a:schemeClr>
              </a:solidFill>
            </a:ln>
            <a:effectLst/>
          </c:spPr>
          <c:invertIfNegative val="0"/>
          <c:cat>
            <c:strRef>
              <c:f>Feuil1!$A$2:$A$13</c:f>
              <c:strCache>
                <c:ptCount val="12"/>
                <c:pt idx="0">
                  <c:v>janv.</c:v>
                </c:pt>
                <c:pt idx="1">
                  <c:v>févr.</c:v>
                </c:pt>
                <c:pt idx="2">
                  <c:v>mars</c:v>
                </c:pt>
                <c:pt idx="3">
                  <c:v>avr.</c:v>
                </c:pt>
                <c:pt idx="4">
                  <c:v>mai</c:v>
                </c:pt>
                <c:pt idx="5">
                  <c:v>juin</c:v>
                </c:pt>
                <c:pt idx="6">
                  <c:v>juil.</c:v>
                </c:pt>
                <c:pt idx="7">
                  <c:v>août</c:v>
                </c:pt>
                <c:pt idx="8">
                  <c:v>sept.</c:v>
                </c:pt>
                <c:pt idx="9">
                  <c:v>oct.</c:v>
                </c:pt>
                <c:pt idx="10">
                  <c:v>nov</c:v>
                </c:pt>
                <c:pt idx="11">
                  <c:v>déc</c:v>
                </c:pt>
              </c:strCache>
            </c:strRef>
          </c:cat>
          <c:val>
            <c:numRef>
              <c:f>Feuil1!$B$2:$B$13</c:f>
              <c:numCache>
                <c:formatCode>General</c:formatCode>
                <c:ptCount val="12"/>
                <c:pt idx="0">
                  <c:v>3626</c:v>
                </c:pt>
                <c:pt idx="1">
                  <c:v>6700</c:v>
                </c:pt>
                <c:pt idx="2">
                  <c:v>10274</c:v>
                </c:pt>
                <c:pt idx="3">
                  <c:v>12987</c:v>
                </c:pt>
                <c:pt idx="4">
                  <c:v>16306</c:v>
                </c:pt>
                <c:pt idx="5">
                  <c:v>19275</c:v>
                </c:pt>
                <c:pt idx="6">
                  <c:v>21747</c:v>
                </c:pt>
                <c:pt idx="7">
                  <c:v>24347</c:v>
                </c:pt>
                <c:pt idx="8">
                  <c:v>27609</c:v>
                </c:pt>
                <c:pt idx="9">
                  <c:v>29226</c:v>
                </c:pt>
                <c:pt idx="10">
                  <c:v>31358</c:v>
                </c:pt>
                <c:pt idx="11">
                  <c:v>32827</c:v>
                </c:pt>
              </c:numCache>
            </c:numRef>
          </c:val>
          <c:extLst>
            <c:ext xmlns:c16="http://schemas.microsoft.com/office/drawing/2014/chart" uri="{C3380CC4-5D6E-409C-BE32-E72D297353CC}">
              <c16:uniqueId val="{00000000-D4AB-4AA4-A648-B147DCB5E1DC}"/>
            </c:ext>
          </c:extLst>
        </c:ser>
        <c:ser>
          <c:idx val="1"/>
          <c:order val="1"/>
          <c:tx>
            <c:strRef>
              <c:f>Feuil1!$C$1</c:f>
              <c:strCache>
                <c:ptCount val="1"/>
                <c:pt idx="0">
                  <c:v>2024</c:v>
                </c:pt>
              </c:strCache>
            </c:strRef>
          </c:tx>
          <c:spPr>
            <a:solidFill>
              <a:schemeClr val="accent4">
                <a:lumMod val="75000"/>
              </a:schemeClr>
            </a:solidFill>
            <a:ln>
              <a:solidFill>
                <a:schemeClr val="accent4">
                  <a:lumMod val="75000"/>
                </a:schemeClr>
              </a:solidFill>
            </a:ln>
            <a:effectLst/>
          </c:spPr>
          <c:invertIfNegative val="0"/>
          <c:dPt>
            <c:idx val="0"/>
            <c:invertIfNegative val="0"/>
            <c:bubble3D val="0"/>
            <c:spPr>
              <a:solidFill>
                <a:schemeClr val="accent4">
                  <a:lumMod val="75000"/>
                </a:schemeClr>
              </a:solidFill>
              <a:ln>
                <a:solidFill>
                  <a:schemeClr val="accent4">
                    <a:lumMod val="75000"/>
                  </a:schemeClr>
                </a:solidFill>
              </a:ln>
              <a:effectLst/>
            </c:spPr>
            <c:extLst>
              <c:ext xmlns:c16="http://schemas.microsoft.com/office/drawing/2014/chart" uri="{C3380CC4-5D6E-409C-BE32-E72D297353CC}">
                <c16:uniqueId val="{00000002-D4AB-4AA4-A648-B147DCB5E1DC}"/>
              </c:ext>
            </c:extLst>
          </c:dPt>
          <c:dLbls>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6B2-426C-BB80-3DE8908CEC3F}"/>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B2-426C-BB80-3DE8908CEC3F}"/>
                </c:ext>
              </c:extLst>
            </c:dLbl>
            <c:dLbl>
              <c:idx val="4"/>
              <c:delete val="1"/>
              <c:extLst>
                <c:ext xmlns:c15="http://schemas.microsoft.com/office/drawing/2012/chart" uri="{CE6537A1-D6FC-4f65-9D91-7224C49458BB}"/>
                <c:ext xmlns:c16="http://schemas.microsoft.com/office/drawing/2014/chart" uri="{C3380CC4-5D6E-409C-BE32-E72D297353CC}">
                  <c16:uniqueId val="{00000004-D6B2-426C-BB80-3DE8908CEC3F}"/>
                </c:ext>
              </c:extLst>
            </c:dLbl>
            <c:dLbl>
              <c:idx val="5"/>
              <c:delete val="1"/>
              <c:extLst>
                <c:ext xmlns:c15="http://schemas.microsoft.com/office/drawing/2012/chart" uri="{CE6537A1-D6FC-4f65-9D91-7224C49458BB}"/>
                <c:ext xmlns:c16="http://schemas.microsoft.com/office/drawing/2014/chart" uri="{C3380CC4-5D6E-409C-BE32-E72D297353CC}">
                  <c16:uniqueId val="{00000003-D4AB-4AA4-A648-B147DCB5E1DC}"/>
                </c:ext>
              </c:extLst>
            </c:dLbl>
            <c:dLbl>
              <c:idx val="6"/>
              <c:delete val="1"/>
              <c:extLst>
                <c:ext xmlns:c15="http://schemas.microsoft.com/office/drawing/2012/chart" uri="{CE6537A1-D6FC-4f65-9D91-7224C49458BB}"/>
                <c:ext xmlns:c16="http://schemas.microsoft.com/office/drawing/2014/chart" uri="{C3380CC4-5D6E-409C-BE32-E72D297353CC}">
                  <c16:uniqueId val="{00000004-D4AB-4AA4-A648-B147DCB5E1DC}"/>
                </c:ext>
              </c:extLst>
            </c:dLbl>
            <c:dLbl>
              <c:idx val="7"/>
              <c:delete val="1"/>
              <c:extLst>
                <c:ext xmlns:c15="http://schemas.microsoft.com/office/drawing/2012/chart" uri="{CE6537A1-D6FC-4f65-9D91-7224C49458BB}"/>
                <c:ext xmlns:c16="http://schemas.microsoft.com/office/drawing/2014/chart" uri="{C3380CC4-5D6E-409C-BE32-E72D297353CC}">
                  <c16:uniqueId val="{00000005-D4AB-4AA4-A648-B147DCB5E1DC}"/>
                </c:ext>
              </c:extLst>
            </c:dLbl>
            <c:dLbl>
              <c:idx val="8"/>
              <c:delete val="1"/>
              <c:extLst>
                <c:ext xmlns:c15="http://schemas.microsoft.com/office/drawing/2012/chart" uri="{CE6537A1-D6FC-4f65-9D91-7224C49458BB}"/>
                <c:ext xmlns:c16="http://schemas.microsoft.com/office/drawing/2014/chart" uri="{C3380CC4-5D6E-409C-BE32-E72D297353CC}">
                  <c16:uniqueId val="{00000005-D6B2-426C-BB80-3DE8908CEC3F}"/>
                </c:ext>
              </c:extLst>
            </c:dLbl>
            <c:dLbl>
              <c:idx val="9"/>
              <c:delete val="1"/>
              <c:extLst>
                <c:ext xmlns:c15="http://schemas.microsoft.com/office/drawing/2012/chart" uri="{CE6537A1-D6FC-4f65-9D91-7224C49458BB}"/>
                <c:ext xmlns:c16="http://schemas.microsoft.com/office/drawing/2014/chart" uri="{C3380CC4-5D6E-409C-BE32-E72D297353CC}">
                  <c16:uniqueId val="{00000006-D6B2-426C-BB80-3DE8908CEC3F}"/>
                </c:ext>
              </c:extLst>
            </c:dLbl>
            <c:dLbl>
              <c:idx val="10"/>
              <c:delete val="1"/>
              <c:extLst>
                <c:ext xmlns:c15="http://schemas.microsoft.com/office/drawing/2012/chart" uri="{CE6537A1-D6FC-4f65-9D91-7224C49458BB}"/>
                <c:ext xmlns:c16="http://schemas.microsoft.com/office/drawing/2014/chart" uri="{C3380CC4-5D6E-409C-BE32-E72D297353CC}">
                  <c16:uniqueId val="{00000007-D6B2-426C-BB80-3DE8908CEC3F}"/>
                </c:ext>
              </c:extLst>
            </c:dLbl>
            <c:dLbl>
              <c:idx val="11"/>
              <c:delete val="1"/>
              <c:extLst>
                <c:ext xmlns:c15="http://schemas.microsoft.com/office/drawing/2012/chart" uri="{CE6537A1-D6FC-4f65-9D91-7224C49458BB}"/>
                <c:ext xmlns:c16="http://schemas.microsoft.com/office/drawing/2014/chart" uri="{C3380CC4-5D6E-409C-BE32-E72D297353CC}">
                  <c16:uniqueId val="{00000008-D6B2-426C-BB80-3DE8908CEC3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C00000"/>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Feuil1!$A$2:$A$13</c:f>
              <c:strCache>
                <c:ptCount val="12"/>
                <c:pt idx="0">
                  <c:v>janv.</c:v>
                </c:pt>
                <c:pt idx="1">
                  <c:v>févr.</c:v>
                </c:pt>
                <c:pt idx="2">
                  <c:v>mars</c:v>
                </c:pt>
                <c:pt idx="3">
                  <c:v>avr.</c:v>
                </c:pt>
                <c:pt idx="4">
                  <c:v>mai</c:v>
                </c:pt>
                <c:pt idx="5">
                  <c:v>juin</c:v>
                </c:pt>
                <c:pt idx="6">
                  <c:v>juil.</c:v>
                </c:pt>
                <c:pt idx="7">
                  <c:v>août</c:v>
                </c:pt>
                <c:pt idx="8">
                  <c:v>sept.</c:v>
                </c:pt>
                <c:pt idx="9">
                  <c:v>oct.</c:v>
                </c:pt>
                <c:pt idx="10">
                  <c:v>nov</c:v>
                </c:pt>
                <c:pt idx="11">
                  <c:v>déc</c:v>
                </c:pt>
              </c:strCache>
            </c:strRef>
          </c:cat>
          <c:val>
            <c:numRef>
              <c:f>Feuil1!$C$2:$C$13</c:f>
              <c:numCache>
                <c:formatCode>General</c:formatCode>
                <c:ptCount val="12"/>
                <c:pt idx="0">
                  <c:v>2782</c:v>
                </c:pt>
                <c:pt idx="1">
                  <c:v>5509</c:v>
                </c:pt>
                <c:pt idx="2">
                  <c:v>8402</c:v>
                </c:pt>
                <c:pt idx="3">
                  <c:v>11434</c:v>
                </c:pt>
              </c:numCache>
            </c:numRef>
          </c:val>
          <c:extLst>
            <c:ext xmlns:c16="http://schemas.microsoft.com/office/drawing/2014/chart" uri="{C3380CC4-5D6E-409C-BE32-E72D297353CC}">
              <c16:uniqueId val="{0000000A-D4AB-4AA4-A648-B147DCB5E1DC}"/>
            </c:ext>
          </c:extLst>
        </c:ser>
        <c:dLbls>
          <c:showLegendKey val="0"/>
          <c:showVal val="0"/>
          <c:showCatName val="0"/>
          <c:showSerName val="0"/>
          <c:showPercent val="0"/>
          <c:showBubbleSize val="0"/>
        </c:dLbls>
        <c:gapWidth val="150"/>
        <c:overlap val="60"/>
        <c:axId val="377318392"/>
        <c:axId val="377311832"/>
      </c:barChart>
      <c:lineChart>
        <c:grouping val="standard"/>
        <c:varyColors val="0"/>
        <c:ser>
          <c:idx val="2"/>
          <c:order val="2"/>
          <c:tx>
            <c:strRef>
              <c:f>Feuil1!$D$1</c:f>
              <c:strCache>
                <c:ptCount val="1"/>
                <c:pt idx="0">
                  <c:v>Objectif</c:v>
                </c:pt>
              </c:strCache>
            </c:strRef>
          </c:tx>
          <c:spPr>
            <a:ln w="19050" cap="rnd">
              <a:solidFill>
                <a:srgbClr val="0070C0"/>
              </a:solidFill>
              <a:prstDash val="sysDot"/>
              <a:round/>
            </a:ln>
            <a:effectLst/>
          </c:spPr>
          <c:marker>
            <c:symbol val="none"/>
          </c:marker>
          <c:cat>
            <c:strRef>
              <c:f>Feuil1!$A$2:$A$13</c:f>
              <c:strCache>
                <c:ptCount val="12"/>
                <c:pt idx="0">
                  <c:v>janv.</c:v>
                </c:pt>
                <c:pt idx="1">
                  <c:v>févr.</c:v>
                </c:pt>
                <c:pt idx="2">
                  <c:v>mars</c:v>
                </c:pt>
                <c:pt idx="3">
                  <c:v>avr.</c:v>
                </c:pt>
                <c:pt idx="4">
                  <c:v>mai</c:v>
                </c:pt>
                <c:pt idx="5">
                  <c:v>juin</c:v>
                </c:pt>
                <c:pt idx="6">
                  <c:v>juil.</c:v>
                </c:pt>
                <c:pt idx="7">
                  <c:v>août</c:v>
                </c:pt>
                <c:pt idx="8">
                  <c:v>sept.</c:v>
                </c:pt>
                <c:pt idx="9">
                  <c:v>oct.</c:v>
                </c:pt>
                <c:pt idx="10">
                  <c:v>nov</c:v>
                </c:pt>
                <c:pt idx="11">
                  <c:v>déc</c:v>
                </c:pt>
              </c:strCache>
            </c:strRef>
          </c:cat>
          <c:val>
            <c:numRef>
              <c:f>Feuil1!$D$2:$D$13</c:f>
              <c:numCache>
                <c:formatCode>General</c:formatCode>
                <c:ptCount val="12"/>
                <c:pt idx="0">
                  <c:v>3850</c:v>
                </c:pt>
                <c:pt idx="1">
                  <c:v>7491</c:v>
                </c:pt>
                <c:pt idx="2">
                  <c:v>11005</c:v>
                </c:pt>
                <c:pt idx="3">
                  <c:v>14383</c:v>
                </c:pt>
                <c:pt idx="4">
                  <c:v>17429</c:v>
                </c:pt>
                <c:pt idx="5">
                  <c:v>21126</c:v>
                </c:pt>
                <c:pt idx="6">
                  <c:v>24340</c:v>
                </c:pt>
                <c:pt idx="7">
                  <c:v>26712</c:v>
                </c:pt>
                <c:pt idx="8">
                  <c:v>30477</c:v>
                </c:pt>
                <c:pt idx="9">
                  <c:v>34381</c:v>
                </c:pt>
                <c:pt idx="10">
                  <c:v>36908</c:v>
                </c:pt>
                <c:pt idx="11">
                  <c:v>39000</c:v>
                </c:pt>
              </c:numCache>
            </c:numRef>
          </c:val>
          <c:smooth val="0"/>
          <c:extLst>
            <c:ext xmlns:c16="http://schemas.microsoft.com/office/drawing/2014/chart" uri="{C3380CC4-5D6E-409C-BE32-E72D297353CC}">
              <c16:uniqueId val="{0000000B-D4AB-4AA4-A648-B147DCB5E1DC}"/>
            </c:ext>
          </c:extLst>
        </c:ser>
        <c:dLbls>
          <c:showLegendKey val="0"/>
          <c:showVal val="0"/>
          <c:showCatName val="0"/>
          <c:showSerName val="0"/>
          <c:showPercent val="0"/>
          <c:showBubbleSize val="0"/>
        </c:dLbls>
        <c:marker val="1"/>
        <c:smooth val="0"/>
        <c:axId val="377318392"/>
        <c:axId val="377311832"/>
      </c:lineChart>
      <c:catAx>
        <c:axId val="3773183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crossAx val="377311832"/>
        <c:crosses val="autoZero"/>
        <c:auto val="1"/>
        <c:lblAlgn val="ctr"/>
        <c:lblOffset val="100"/>
        <c:noMultiLvlLbl val="0"/>
      </c:catAx>
      <c:valAx>
        <c:axId val="377311832"/>
        <c:scaling>
          <c:orientation val="minMax"/>
          <c:max val="400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77318392"/>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57816724760799"/>
          <c:y val="4.1904545454545465E-2"/>
          <c:w val="0.75943158380515419"/>
          <c:h val="0.92586414141414131"/>
        </c:manualLayout>
      </c:layout>
      <c:doughnutChart>
        <c:varyColors val="1"/>
        <c:ser>
          <c:idx val="2"/>
          <c:order val="0"/>
          <c:tx>
            <c:strRef>
              <c:f>Feuil1!$A$4</c:f>
              <c:strCache>
                <c:ptCount val="1"/>
                <c:pt idx="0">
                  <c:v>obj. saisonnalisé</c:v>
                </c:pt>
              </c:strCache>
            </c:strRef>
          </c:tx>
          <c:spPr>
            <a:ln>
              <a:solidFill>
                <a:schemeClr val="bg1"/>
              </a:solidFill>
            </a:ln>
          </c:spPr>
          <c:dPt>
            <c:idx val="0"/>
            <c:bubble3D val="0"/>
            <c:spPr>
              <a:solidFill>
                <a:schemeClr val="tx1">
                  <a:lumMod val="75000"/>
                  <a:lumOff val="25000"/>
                </a:schemeClr>
              </a:solidFill>
              <a:ln w="19050">
                <a:solidFill>
                  <a:schemeClr val="bg1"/>
                </a:solidFill>
              </a:ln>
              <a:effectLst/>
            </c:spPr>
            <c:extLst>
              <c:ext xmlns:c16="http://schemas.microsoft.com/office/drawing/2014/chart" uri="{C3380CC4-5D6E-409C-BE32-E72D297353CC}">
                <c16:uniqueId val="{00000001-10BA-4454-A74F-E7BCC4A37D73}"/>
              </c:ext>
            </c:extLst>
          </c:dPt>
          <c:dPt>
            <c:idx val="1"/>
            <c:bubble3D val="0"/>
            <c:spPr>
              <a:solidFill>
                <a:schemeClr val="bg1"/>
              </a:solidFill>
              <a:ln w="19050">
                <a:solidFill>
                  <a:schemeClr val="bg1"/>
                </a:solidFill>
              </a:ln>
              <a:effectLst/>
            </c:spPr>
            <c:extLst>
              <c:ext xmlns:c16="http://schemas.microsoft.com/office/drawing/2014/chart" uri="{C3380CC4-5D6E-409C-BE32-E72D297353CC}">
                <c16:uniqueId val="{00000003-10BA-4454-A74F-E7BCC4A37D73}"/>
              </c:ext>
            </c:extLst>
          </c:dPt>
          <c:cat>
            <c:strRef>
              <c:f>Feuil1!$B$1:$C$1</c:f>
              <c:strCache>
                <c:ptCount val="2"/>
                <c:pt idx="0">
                  <c:v>réalisations</c:v>
                </c:pt>
                <c:pt idx="1">
                  <c:v>reste</c:v>
                </c:pt>
              </c:strCache>
            </c:strRef>
          </c:cat>
          <c:val>
            <c:numRef>
              <c:f>Feuil1!$B$4:$C$4</c:f>
              <c:numCache>
                <c:formatCode>_-* #\ ##0\ _€_-;\-* #\ ##0\ _€_-;_-* "-"??\ _€_-;_-@_-</c:formatCode>
                <c:ptCount val="2"/>
                <c:pt idx="0">
                  <c:v>14383</c:v>
                </c:pt>
                <c:pt idx="1">
                  <c:v>37617</c:v>
                </c:pt>
              </c:numCache>
            </c:numRef>
          </c:val>
          <c:extLst>
            <c:ext xmlns:c16="http://schemas.microsoft.com/office/drawing/2014/chart" uri="{C3380CC4-5D6E-409C-BE32-E72D297353CC}">
              <c16:uniqueId val="{00000004-10BA-4454-A74F-E7BCC4A37D73}"/>
            </c:ext>
          </c:extLst>
        </c:ser>
        <c:ser>
          <c:idx val="0"/>
          <c:order val="1"/>
          <c:tx>
            <c:strRef>
              <c:f>Feuil1!$A$2</c:f>
              <c:strCache>
                <c:ptCount val="1"/>
                <c:pt idx="0">
                  <c:v>objectif</c:v>
                </c:pt>
              </c:strCache>
            </c:strRef>
          </c:tx>
          <c:spPr>
            <a:ln>
              <a:solidFill>
                <a:schemeClr val="bg1"/>
              </a:solidFill>
            </a:ln>
          </c:spPr>
          <c:dPt>
            <c:idx val="0"/>
            <c:bubble3D val="0"/>
            <c:spPr>
              <a:solidFill>
                <a:srgbClr val="0070C0"/>
              </a:solidFill>
              <a:ln w="19050">
                <a:solidFill>
                  <a:schemeClr val="bg1"/>
                </a:solidFill>
              </a:ln>
              <a:effectLst/>
            </c:spPr>
            <c:extLst>
              <c:ext xmlns:c16="http://schemas.microsoft.com/office/drawing/2014/chart" uri="{C3380CC4-5D6E-409C-BE32-E72D297353CC}">
                <c16:uniqueId val="{00000006-10BA-4454-A74F-E7BCC4A37D73}"/>
              </c:ext>
            </c:extLst>
          </c:dPt>
          <c:dPt>
            <c:idx val="1"/>
            <c:bubble3D val="0"/>
            <c:spPr>
              <a:solidFill>
                <a:schemeClr val="bg1"/>
              </a:solidFill>
              <a:ln w="19050">
                <a:solidFill>
                  <a:schemeClr val="bg1"/>
                </a:solidFill>
              </a:ln>
              <a:effectLst/>
            </c:spPr>
            <c:extLst>
              <c:ext xmlns:c16="http://schemas.microsoft.com/office/drawing/2014/chart" uri="{C3380CC4-5D6E-409C-BE32-E72D297353CC}">
                <c16:uniqueId val="{00000008-10BA-4454-A74F-E7BCC4A37D73}"/>
              </c:ext>
            </c:extLst>
          </c:dPt>
          <c:cat>
            <c:strRef>
              <c:f>Feuil1!$B$1:$C$1</c:f>
              <c:strCache>
                <c:ptCount val="2"/>
                <c:pt idx="0">
                  <c:v>réalisations</c:v>
                </c:pt>
                <c:pt idx="1">
                  <c:v>reste</c:v>
                </c:pt>
              </c:strCache>
            </c:strRef>
          </c:cat>
          <c:val>
            <c:numRef>
              <c:f>Feuil1!$B$2:$C$2</c:f>
              <c:numCache>
                <c:formatCode>_-* #\ ##0\ _€_-;\-* #\ ##0\ _€_-;_-* "-"??\ _€_-;_-@_-</c:formatCode>
                <c:ptCount val="2"/>
                <c:pt idx="0">
                  <c:v>39000</c:v>
                </c:pt>
                <c:pt idx="1">
                  <c:v>13000</c:v>
                </c:pt>
              </c:numCache>
            </c:numRef>
          </c:val>
          <c:extLst>
            <c:ext xmlns:c16="http://schemas.microsoft.com/office/drawing/2014/chart" uri="{C3380CC4-5D6E-409C-BE32-E72D297353CC}">
              <c16:uniqueId val="{00000009-10BA-4454-A74F-E7BCC4A37D73}"/>
            </c:ext>
          </c:extLst>
        </c:ser>
        <c:ser>
          <c:idx val="1"/>
          <c:order val="2"/>
          <c:tx>
            <c:strRef>
              <c:f>Feuil1!$A$3</c:f>
              <c:strCache>
                <c:ptCount val="1"/>
                <c:pt idx="0">
                  <c:v>production</c:v>
                </c:pt>
              </c:strCache>
            </c:strRef>
          </c:tx>
          <c:spPr>
            <a:ln>
              <a:solidFill>
                <a:schemeClr val="bg1"/>
              </a:solidFill>
            </a:ln>
          </c:spPr>
          <c:dPt>
            <c:idx val="0"/>
            <c:bubble3D val="0"/>
            <c:spPr>
              <a:solidFill>
                <a:srgbClr val="C00000"/>
              </a:solidFill>
              <a:ln w="9525">
                <a:solidFill>
                  <a:schemeClr val="bg1"/>
                </a:solidFill>
                <a:prstDash val="solid"/>
              </a:ln>
              <a:effectLst/>
            </c:spPr>
            <c:extLst>
              <c:ext xmlns:c16="http://schemas.microsoft.com/office/drawing/2014/chart" uri="{C3380CC4-5D6E-409C-BE32-E72D297353CC}">
                <c16:uniqueId val="{0000000B-10BA-4454-A74F-E7BCC4A37D73}"/>
              </c:ext>
            </c:extLst>
          </c:dPt>
          <c:dPt>
            <c:idx val="1"/>
            <c:bubble3D val="0"/>
            <c:spPr>
              <a:solidFill>
                <a:schemeClr val="bg1"/>
              </a:solidFill>
              <a:ln w="19050">
                <a:solidFill>
                  <a:schemeClr val="bg1"/>
                </a:solidFill>
              </a:ln>
              <a:effectLst/>
            </c:spPr>
            <c:extLst>
              <c:ext xmlns:c16="http://schemas.microsoft.com/office/drawing/2014/chart" uri="{C3380CC4-5D6E-409C-BE32-E72D297353CC}">
                <c16:uniqueId val="{0000000D-10BA-4454-A74F-E7BCC4A37D73}"/>
              </c:ext>
            </c:extLst>
          </c:dPt>
          <c:cat>
            <c:strRef>
              <c:f>Feuil1!$B$1:$C$1</c:f>
              <c:strCache>
                <c:ptCount val="2"/>
                <c:pt idx="0">
                  <c:v>réalisations</c:v>
                </c:pt>
                <c:pt idx="1">
                  <c:v>reste</c:v>
                </c:pt>
              </c:strCache>
            </c:strRef>
          </c:cat>
          <c:val>
            <c:numRef>
              <c:f>Feuil1!$B$3:$C$3</c:f>
              <c:numCache>
                <c:formatCode>_-* #\ ##0\ _€_-;\-* #\ ##0\ _€_-;_-* "-"??\ _€_-;_-@_-</c:formatCode>
                <c:ptCount val="2"/>
                <c:pt idx="0">
                  <c:v>11434</c:v>
                </c:pt>
                <c:pt idx="1">
                  <c:v>40566</c:v>
                </c:pt>
              </c:numCache>
            </c:numRef>
          </c:val>
          <c:extLst>
            <c:ext xmlns:c16="http://schemas.microsoft.com/office/drawing/2014/chart" uri="{C3380CC4-5D6E-409C-BE32-E72D297353CC}">
              <c16:uniqueId val="{0000000E-10BA-4454-A74F-E7BCC4A37D73}"/>
            </c:ext>
          </c:extLst>
        </c:ser>
        <c:dLbls>
          <c:showLegendKey val="0"/>
          <c:showVal val="0"/>
          <c:showCatName val="0"/>
          <c:showSerName val="0"/>
          <c:showPercent val="0"/>
          <c:showBubbleSize val="0"/>
          <c:showLeaderLines val="1"/>
        </c:dLbls>
        <c:firstSliceAng val="270"/>
        <c:holeSize val="60"/>
      </c:doughnutChart>
      <c:spPr>
        <a:noFill/>
        <a:ln>
          <a:noFill/>
        </a:ln>
        <a:effectLst/>
      </c:spPr>
    </c:plotArea>
    <c:plotVisOnly val="1"/>
    <c:dispBlanksAs val="span"/>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Feuil1!$B$1</c:f>
              <c:strCache>
                <c:ptCount val="1"/>
                <c:pt idx="0">
                  <c:v>20232</c:v>
                </c:pt>
              </c:strCache>
            </c:strRef>
          </c:tx>
          <c:spPr>
            <a:ln w="28575" cap="rnd">
              <a:solidFill>
                <a:schemeClr val="tx1">
                  <a:lumMod val="50000"/>
                  <a:lumOff val="50000"/>
                </a:schemeClr>
              </a:solidFill>
              <a:round/>
            </a:ln>
            <a:effectLst/>
          </c:spPr>
          <c:marker>
            <c:symbol val="square"/>
            <c:size val="14"/>
            <c:spPr>
              <a:solidFill>
                <a:schemeClr val="tx1">
                  <a:lumMod val="50000"/>
                  <a:lumOff val="50000"/>
                </a:schemeClr>
              </a:solidFill>
              <a:ln w="28575">
                <a:solidFill>
                  <a:schemeClr val="tx1">
                    <a:lumMod val="50000"/>
                    <a:lumOff val="5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Feuil1!$A$2:$A$13</c:f>
              <c:strCache>
                <c:ptCount val="12"/>
                <c:pt idx="0">
                  <c:v>jan</c:v>
                </c:pt>
                <c:pt idx="1">
                  <c:v>fév</c:v>
                </c:pt>
                <c:pt idx="2">
                  <c:v>mars</c:v>
                </c:pt>
                <c:pt idx="3">
                  <c:v>avr</c:v>
                </c:pt>
                <c:pt idx="4">
                  <c:v>mai</c:v>
                </c:pt>
                <c:pt idx="5">
                  <c:v>juin</c:v>
                </c:pt>
                <c:pt idx="6">
                  <c:v>juil</c:v>
                </c:pt>
                <c:pt idx="7">
                  <c:v>août</c:v>
                </c:pt>
                <c:pt idx="8">
                  <c:v>sept</c:v>
                </c:pt>
                <c:pt idx="9">
                  <c:v>oct</c:v>
                </c:pt>
                <c:pt idx="10">
                  <c:v>nov</c:v>
                </c:pt>
                <c:pt idx="11">
                  <c:v>déc</c:v>
                </c:pt>
              </c:strCache>
            </c:strRef>
          </c:cat>
          <c:val>
            <c:numRef>
              <c:f>Feuil1!$B$2:$B$13</c:f>
              <c:numCache>
                <c:formatCode>General</c:formatCode>
                <c:ptCount val="12"/>
                <c:pt idx="0">
                  <c:v>6</c:v>
                </c:pt>
                <c:pt idx="1">
                  <c:v>5</c:v>
                </c:pt>
                <c:pt idx="2">
                  <c:v>5</c:v>
                </c:pt>
                <c:pt idx="3">
                  <c:v>8</c:v>
                </c:pt>
                <c:pt idx="4">
                  <c:v>1</c:v>
                </c:pt>
                <c:pt idx="5">
                  <c:v>6</c:v>
                </c:pt>
                <c:pt idx="6">
                  <c:v>5</c:v>
                </c:pt>
                <c:pt idx="7">
                  <c:v>4</c:v>
                </c:pt>
                <c:pt idx="8">
                  <c:v>13</c:v>
                </c:pt>
                <c:pt idx="9">
                  <c:v>10</c:v>
                </c:pt>
                <c:pt idx="10">
                  <c:v>12</c:v>
                </c:pt>
                <c:pt idx="11">
                  <c:v>11</c:v>
                </c:pt>
              </c:numCache>
            </c:numRef>
          </c:val>
          <c:smooth val="0"/>
          <c:extLst>
            <c:ext xmlns:c16="http://schemas.microsoft.com/office/drawing/2014/chart" uri="{C3380CC4-5D6E-409C-BE32-E72D297353CC}">
              <c16:uniqueId val="{00000000-6BE6-4320-9D49-D90F2A3F195D}"/>
            </c:ext>
          </c:extLst>
        </c:ser>
        <c:ser>
          <c:idx val="1"/>
          <c:order val="1"/>
          <c:tx>
            <c:strRef>
              <c:f>Feuil1!$C$1</c:f>
              <c:strCache>
                <c:ptCount val="1"/>
                <c:pt idx="0">
                  <c:v>2024</c:v>
                </c:pt>
              </c:strCache>
            </c:strRef>
          </c:tx>
          <c:spPr>
            <a:ln w="28575" cap="rnd">
              <a:solidFill>
                <a:schemeClr val="accent4">
                  <a:lumMod val="75000"/>
                </a:schemeClr>
              </a:solidFill>
              <a:round/>
            </a:ln>
            <a:effectLst/>
          </c:spPr>
          <c:marker>
            <c:symbol val="square"/>
            <c:size val="14"/>
            <c:spPr>
              <a:solidFill>
                <a:schemeClr val="accent4">
                  <a:lumMod val="75000"/>
                </a:schemeClr>
              </a:solidFill>
              <a:ln w="28575">
                <a:solidFill>
                  <a:schemeClr val="accent4">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Feuil1!$A$2:$A$13</c:f>
              <c:strCache>
                <c:ptCount val="12"/>
                <c:pt idx="0">
                  <c:v>jan</c:v>
                </c:pt>
                <c:pt idx="1">
                  <c:v>fév</c:v>
                </c:pt>
                <c:pt idx="2">
                  <c:v>mars</c:v>
                </c:pt>
                <c:pt idx="3">
                  <c:v>avr</c:v>
                </c:pt>
                <c:pt idx="4">
                  <c:v>mai</c:v>
                </c:pt>
                <c:pt idx="5">
                  <c:v>juin</c:v>
                </c:pt>
                <c:pt idx="6">
                  <c:v>juil</c:v>
                </c:pt>
                <c:pt idx="7">
                  <c:v>août</c:v>
                </c:pt>
                <c:pt idx="8">
                  <c:v>sept</c:v>
                </c:pt>
                <c:pt idx="9">
                  <c:v>oct</c:v>
                </c:pt>
                <c:pt idx="10">
                  <c:v>nov</c:v>
                </c:pt>
                <c:pt idx="11">
                  <c:v>déc</c:v>
                </c:pt>
              </c:strCache>
            </c:strRef>
          </c:cat>
          <c:val>
            <c:numRef>
              <c:f>Feuil1!$C$2:$C$13</c:f>
              <c:numCache>
                <c:formatCode>General</c:formatCode>
                <c:ptCount val="12"/>
                <c:pt idx="0">
                  <c:v>8</c:v>
                </c:pt>
                <c:pt idx="1">
                  <c:v>7</c:v>
                </c:pt>
                <c:pt idx="2">
                  <c:v>3</c:v>
                </c:pt>
                <c:pt idx="3">
                  <c:v>2</c:v>
                </c:pt>
              </c:numCache>
            </c:numRef>
          </c:val>
          <c:smooth val="0"/>
          <c:extLst>
            <c:ext xmlns:c16="http://schemas.microsoft.com/office/drawing/2014/chart" uri="{C3380CC4-5D6E-409C-BE32-E72D297353CC}">
              <c16:uniqueId val="{00000001-6BE6-4320-9D49-D90F2A3F195D}"/>
            </c:ext>
          </c:extLst>
        </c:ser>
        <c:dLbls>
          <c:showLegendKey val="0"/>
          <c:showVal val="0"/>
          <c:showCatName val="0"/>
          <c:showSerName val="0"/>
          <c:showPercent val="0"/>
          <c:showBubbleSize val="0"/>
        </c:dLbls>
        <c:marker val="1"/>
        <c:smooth val="0"/>
        <c:axId val="659352624"/>
        <c:axId val="659353280"/>
      </c:lineChart>
      <c:catAx>
        <c:axId val="65935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659353280"/>
        <c:crosses val="autoZero"/>
        <c:auto val="1"/>
        <c:lblAlgn val="ctr"/>
        <c:lblOffset val="100"/>
        <c:tickLblSkip val="1"/>
        <c:noMultiLvlLbl val="0"/>
      </c:catAx>
      <c:valAx>
        <c:axId val="65935328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593526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50B52-53B8-4347-BA44-AB5FB9892FCD}" type="datetimeFigureOut">
              <a:rPr lang="fr-FR" smtClean="0"/>
              <a:t>11/06/2024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68814F-B3C5-4021-BC58-AA9BEED577FA}" type="slidenum">
              <a:rPr lang="fr-FR" smtClean="0"/>
              <a:t>‹N°›</a:t>
            </a:fld>
            <a:endParaRPr lang="fr-FR"/>
          </a:p>
        </p:txBody>
      </p:sp>
    </p:spTree>
    <p:extLst>
      <p:ext uri="{BB962C8B-B14F-4D97-AF65-F5344CB8AC3E}">
        <p14:creationId xmlns:p14="http://schemas.microsoft.com/office/powerpoint/2010/main" val="418651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368814F-B3C5-4021-BC58-AA9BEED577FA}" type="slidenum">
              <a:rPr lang="fr-FR" smtClean="0"/>
              <a:t>1</a:t>
            </a:fld>
            <a:endParaRPr lang="fr-FR"/>
          </a:p>
        </p:txBody>
      </p:sp>
    </p:spTree>
    <p:extLst>
      <p:ext uri="{BB962C8B-B14F-4D97-AF65-F5344CB8AC3E}">
        <p14:creationId xmlns:p14="http://schemas.microsoft.com/office/powerpoint/2010/main" val="17190787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4" name="Picture 4" descr="Vecteur gratuit succès de démarrage, lancement de projet d'entreprise.">
            <a:extLst>
              <a:ext uri="{FF2B5EF4-FFF2-40B4-BE49-F238E27FC236}">
                <a16:creationId xmlns:a16="http://schemas.microsoft.com/office/drawing/2014/main" id="{C0B14734-FCEC-73C7-A47F-728F3209A30A}"/>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27200" y="2652788"/>
            <a:ext cx="8410424" cy="4205212"/>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
        <p:nvSpPr>
          <p:cNvPr id="2" name="Titre 1"/>
          <p:cNvSpPr>
            <a:spLocks noGrp="1"/>
          </p:cNvSpPr>
          <p:nvPr userDrawn="1">
            <p:ph type="ctrTitle" hasCustomPrompt="1"/>
          </p:nvPr>
        </p:nvSpPr>
        <p:spPr>
          <a:xfrm>
            <a:off x="1408068" y="835468"/>
            <a:ext cx="9857421" cy="1817320"/>
          </a:xfrm>
          <a:noFill/>
          <a:effectLst>
            <a:outerShdw blurRad="50800" dist="38100" dir="8100000" algn="tr" rotWithShape="0">
              <a:prstClr val="black">
                <a:alpha val="40000"/>
              </a:prstClr>
            </a:outerShdw>
          </a:effectLst>
        </p:spPr>
        <p:txBody>
          <a:bodyPr anchor="ctr">
            <a:normAutofit/>
          </a:bodyPr>
          <a:lstStyle>
            <a:lvl1pPr algn="l">
              <a:defRPr sz="4800" b="1" baseline="0">
                <a:solidFill>
                  <a:schemeClr val="accent4">
                    <a:lumMod val="75000"/>
                  </a:schemeClr>
                </a:solidFill>
                <a:latin typeface="Montserrat Black" panose="00000A00000000000000" pitchFamily="2" charset="0"/>
                <a:cs typeface="Arial" panose="020B0604020202020204" pitchFamily="34" charset="0"/>
              </a:defRPr>
            </a:lvl1pPr>
          </a:lstStyle>
          <a:p>
            <a:r>
              <a:rPr lang="fr-FR" dirty="0"/>
              <a:t>Les </a:t>
            </a:r>
            <a:r>
              <a:rPr lang="fr-FR" dirty="0" err="1"/>
              <a:t>Team’s</a:t>
            </a:r>
            <a:r>
              <a:rPr lang="fr-FR" dirty="0"/>
              <a:t> de la Conquête</a:t>
            </a: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2" name="Picture 2" descr="Vecteur gratuit illustration de scène de jour de travail de dessin animé">
            <a:extLst>
              <a:ext uri="{FF2B5EF4-FFF2-40B4-BE49-F238E27FC236}">
                <a16:creationId xmlns:a16="http://schemas.microsoft.com/office/drawing/2014/main" id="{53FCA35C-7E87-F606-6274-CF586F33F2E3}"/>
              </a:ext>
            </a:extLst>
          </p:cNvPr>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ackgroundRemoval t="256" b="97954" l="799" r="99042">
                        <a14:foregroundMark x1="31629" y1="61125" x2="10064" y2="29156"/>
                        <a14:foregroundMark x1="10064" y1="29156" x2="5431" y2="41688"/>
                        <a14:foregroundMark x1="5431" y1="41688" x2="7348" y2="64450"/>
                        <a14:foregroundMark x1="7348" y1="64450" x2="14696" y2="77494"/>
                        <a14:foregroundMark x1="14696" y1="77494" x2="34505" y2="87468"/>
                        <a14:foregroundMark x1="34505" y1="87468" x2="48722" y2="86701"/>
                        <a14:foregroundMark x1="48722" y1="86701" x2="55591" y2="87724"/>
                        <a14:foregroundMark x1="55591" y1="87724" x2="55591" y2="87724"/>
                        <a14:foregroundMark x1="49201" y1="43990" x2="71246" y2="64706"/>
                        <a14:foregroundMark x1="96326" y1="4604" x2="46645" y2="11253"/>
                        <a14:foregroundMark x1="46645" y1="11253" x2="2396" y2="10742"/>
                        <a14:foregroundMark x1="4952" y1="21228" x2="46006" y2="18926"/>
                        <a14:foregroundMark x1="53355" y1="6394" x2="3195" y2="5882"/>
                        <a14:foregroundMark x1="3195" y1="5882" x2="1118" y2="6905"/>
                        <a14:foregroundMark x1="1438" y1="4348" x2="31629" y2="12532"/>
                        <a14:foregroundMark x1="51438" y1="4092" x2="68530" y2="256"/>
                        <a14:foregroundMark x1="68530" y1="256" x2="96486" y2="12788"/>
                        <a14:foregroundMark x1="96486" y1="12788" x2="97444" y2="13555"/>
                        <a14:foregroundMark x1="50639" y1="20205" x2="65176" y2="14322"/>
                        <a14:foregroundMark x1="65176" y1="14322" x2="65495" y2="14066"/>
                        <a14:foregroundMark x1="69649" y1="14578" x2="92971" y2="43734"/>
                        <a14:foregroundMark x1="92971" y1="43734" x2="99361" y2="57545"/>
                        <a14:foregroundMark x1="99361" y1="57545" x2="99361" y2="57801"/>
                        <a14:foregroundMark x1="79872" y1="16113" x2="98562" y2="29412"/>
                        <a14:foregroundMark x1="98562" y1="29412" x2="98562" y2="29412"/>
                        <a14:foregroundMark x1="69808" y1="16624" x2="84665" y2="37084"/>
                        <a14:foregroundMark x1="84665" y1="37084" x2="93770" y2="58312"/>
                        <a14:foregroundMark x1="93770" y1="58312" x2="93770" y2="58568"/>
                        <a14:foregroundMark x1="52716" y1="45780" x2="91054" y2="43990"/>
                        <a14:foregroundMark x1="91054" y1="43990" x2="91693" y2="43990"/>
                        <a14:foregroundMark x1="52556" y1="20205" x2="53195" y2="44501"/>
                        <a14:foregroundMark x1="53195" y1="44501" x2="53195" y2="44501"/>
                        <a14:foregroundMark x1="68211" y1="56266" x2="89936" y2="53964"/>
                        <a14:foregroundMark x1="89936" y1="53964" x2="96326" y2="56266"/>
                        <a14:foregroundMark x1="66454" y1="78517" x2="97444" y2="67775"/>
                        <a14:foregroundMark x1="799" y1="84655" x2="8147" y2="61381"/>
                        <a14:foregroundMark x1="8147" y1="61381" x2="8147" y2="61381"/>
                        <a14:foregroundMark x1="15815" y1="58056" x2="19489" y2="72890"/>
                        <a14:foregroundMark x1="43450" y1="63171" x2="35144" y2="66240"/>
                        <a14:foregroundMark x1="39904" y1="61961" x2="36262" y2="62660"/>
                        <a14:foregroundMark x1="36262" y1="62660" x2="35942" y2="62916"/>
                        <a14:foregroundMark x1="45687" y1="90026" x2="54313" y2="90281"/>
                        <a14:foregroundMark x1="54313" y1="90281" x2="74920" y2="90026"/>
                        <a14:foregroundMark x1="74920" y1="90026" x2="79073" y2="90026"/>
                        <a14:foregroundMark x1="73962" y1="57289" x2="75559" y2="92839"/>
                        <a14:foregroundMark x1="75559" y1="92839" x2="75559" y2="92839"/>
                        <a14:foregroundMark x1="72204" y1="20716" x2="73802" y2="59591"/>
                        <a14:foregroundMark x1="98403" y1="5371" x2="85144" y2="64450"/>
                        <a14:foregroundMark x1="98403" y1="15090" x2="94249" y2="63427"/>
                        <a14:foregroundMark x1="8786" y1="4092" x2="27157" y2="767"/>
                        <a14:foregroundMark x1="27157" y1="767" x2="31470" y2="2302"/>
                        <a14:foregroundMark x1="31470" y1="2302" x2="35942" y2="9207"/>
                        <a14:foregroundMark x1="3355" y1="1023" x2="7508" y2="256"/>
                        <a14:foregroundMark x1="7508" y1="256" x2="23163" y2="2813"/>
                        <a14:foregroundMark x1="11661" y1="61381" x2="13419" y2="68798"/>
                        <a14:foregroundMark x1="13419" y1="68798" x2="13419" y2="68798"/>
                        <a14:foregroundMark x1="13099" y1="60102" x2="15655" y2="70077"/>
                        <a14:foregroundMark x1="15655" y1="70077" x2="15655" y2="70332"/>
                        <a14:foregroundMark x1="2396" y1="91816" x2="30990" y2="98721"/>
                        <a14:foregroundMark x1="30990" y1="98721" x2="46486" y2="96675"/>
                        <a14:foregroundMark x1="46486" y1="96675" x2="55431" y2="90281"/>
                        <a14:foregroundMark x1="55431" y1="90281" x2="85304" y2="94629"/>
                        <a14:foregroundMark x1="85304" y1="94629" x2="92332" y2="87980"/>
                        <a14:foregroundMark x1="92332" y1="87980" x2="85463" y2="79795"/>
                        <a14:foregroundMark x1="85463" y1="79795" x2="57827" y2="88747"/>
                        <a14:foregroundMark x1="57827" y1="88747" x2="54633" y2="87724"/>
                        <a14:foregroundMark x1="56550" y1="96675" x2="65815" y2="95652"/>
                        <a14:foregroundMark x1="65815" y1="95652" x2="84505" y2="97954"/>
                        <a14:foregroundMark x1="84505" y1="97954" x2="92173" y2="91560"/>
                        <a14:foregroundMark x1="92173" y1="91560" x2="91054" y2="79284"/>
                        <a14:foregroundMark x1="91054" y1="79284" x2="92332" y2="75959"/>
                        <a14:foregroundMark x1="43770" y1="64450" x2="48403" y2="59335"/>
                        <a14:foregroundMark x1="48403" y1="59335" x2="53834" y2="57545"/>
                        <a14:foregroundMark x1="60703" y1="20972" x2="60703" y2="20972"/>
                        <a14:foregroundMark x1="64058" y1="20972" x2="64058" y2="20972"/>
                        <a14:foregroundMark x1="59744" y1="21228" x2="67891" y2="20716"/>
                        <a14:foregroundMark x1="67891" y1="20716" x2="67891" y2="20716"/>
                        <a14:foregroundMark x1="55112" y1="21228" x2="60064" y2="20716"/>
                        <a14:backgroundMark x1="33067" y1="45780" x2="44409" y2="59335"/>
                      </a14:backgroundRemoval>
                    </a14:imgEffect>
                  </a14:imgLayer>
                </a14:imgProps>
              </a:ext>
              <a:ext uri="{28A0092B-C50C-407E-A947-70E740481C1C}">
                <a14:useLocalDpi xmlns:a14="http://schemas.microsoft.com/office/drawing/2010/main" val="0"/>
              </a:ext>
            </a:extLst>
          </a:blip>
          <a:srcRect l="4233" t="6704" r="73784" b="3238"/>
          <a:stretch/>
        </p:blipFill>
        <p:spPr bwMode="auto">
          <a:xfrm>
            <a:off x="515938" y="0"/>
            <a:ext cx="2680191"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515938" y="0"/>
            <a:ext cx="268019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325550" y="1779052"/>
            <a:ext cx="1773925" cy="2123658"/>
          </a:xfrm>
          <a:prstGeom prst="rect">
            <a:avLst/>
          </a:prstGeom>
          <a:noFill/>
          <a:ln>
            <a:noFill/>
          </a:ln>
        </p:spPr>
        <p:txBody>
          <a:bodyPr wrap="square" rtlCol="0">
            <a:spAutoFit/>
          </a:bodyPr>
          <a:lstStyle/>
          <a:p>
            <a:pPr algn="l"/>
            <a:r>
              <a:rPr lang="fr-FR" sz="4400" b="1" baseline="0"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2.png"/><Relationship Id="rId5" Type="http://schemas.microsoft.com/office/2007/relationships/hdphoto" Target="../media/hdphoto1.wdp"/><Relationship Id="rId10"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 Id="rId6" Type="http://schemas.microsoft.com/office/2007/relationships/hdphoto" Target="../media/hdphoto3.wdp"/><Relationship Id="rId5" Type="http://schemas.openxmlformats.org/officeDocument/2006/relationships/image" Target="../media/image11.png"/><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jpe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37.png"/><Relationship Id="rId11" Type="http://schemas.openxmlformats.org/officeDocument/2006/relationships/image" Target="../media/image26.png"/><Relationship Id="rId5" Type="http://schemas.openxmlformats.org/officeDocument/2006/relationships/image" Target="../media/image36.png"/><Relationship Id="rId10" Type="http://schemas.openxmlformats.org/officeDocument/2006/relationships/image" Target="../media/image39.png"/><Relationship Id="rId4" Type="http://schemas.openxmlformats.org/officeDocument/2006/relationships/image" Target="../media/image35.png"/><Relationship Id="rId9" Type="http://schemas.microsoft.com/office/2007/relationships/hdphoto" Target="../media/hdphoto5.wdp"/></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0.png"/><Relationship Id="rId7" Type="http://schemas.openxmlformats.org/officeDocument/2006/relationships/hyperlink" Target="https://aide.envoituresimone.com/hc/fr/articles/360000977829-Quel-est-votre-taux-de-r%C3%A9ussite-%C3%A0-l-examen-du-code-" TargetMode="External"/><Relationship Id="rId2" Type="http://schemas.openxmlformats.org/officeDocument/2006/relationships/image" Target="../media/image35.png"/><Relationship Id="rId1" Type="http://schemas.openxmlformats.org/officeDocument/2006/relationships/slideLayout" Target="../slideLayouts/slideLayout3.xml"/><Relationship Id="rId6" Type="http://schemas.openxmlformats.org/officeDocument/2006/relationships/hyperlink" Target="https://quelpermis.com/Taux-de-reussite/taux-de-reussite-dune-auto-ecole.html" TargetMode="External"/><Relationship Id="rId5" Type="http://schemas.openxmlformats.org/officeDocument/2006/relationships/image" Target="../media/image20.jpeg"/><Relationship Id="rId4" Type="http://schemas.microsoft.com/office/2007/relationships/hdphoto" Target="../media/hdphoto6.wdp"/></Relationships>
</file>

<file path=ppt/slides/_rels/slide14.xml.rels><?xml version="1.0" encoding="UTF-8" standalone="yes"?>
<Relationships xmlns="http://schemas.openxmlformats.org/package/2006/relationships"><Relationship Id="rId8" Type="http://schemas.microsoft.com/office/2007/relationships/hdphoto" Target="../media/hdphoto8.wdp"/><Relationship Id="rId13" Type="http://schemas.openxmlformats.org/officeDocument/2006/relationships/image" Target="../media/image46.png"/><Relationship Id="rId18" Type="http://schemas.openxmlformats.org/officeDocument/2006/relationships/image" Target="../media/image48.png"/><Relationship Id="rId3" Type="http://schemas.openxmlformats.org/officeDocument/2006/relationships/hyperlink" Target="https://cegee.isigift.fr/" TargetMode="External"/><Relationship Id="rId7" Type="http://schemas.openxmlformats.org/officeDocument/2006/relationships/image" Target="../media/image42.png"/><Relationship Id="rId12" Type="http://schemas.openxmlformats.org/officeDocument/2006/relationships/image" Target="../media/image45.png"/><Relationship Id="rId17" Type="http://schemas.openxmlformats.org/officeDocument/2006/relationships/image" Target="../media/image34.png"/><Relationship Id="rId2" Type="http://schemas.openxmlformats.org/officeDocument/2006/relationships/image" Target="../media/image26.png"/><Relationship Id="rId16" Type="http://schemas.microsoft.com/office/2007/relationships/hdphoto" Target="../media/hdphoto11.wdp"/><Relationship Id="rId1" Type="http://schemas.openxmlformats.org/officeDocument/2006/relationships/slideLayout" Target="../slideLayouts/slideLayout4.xml"/><Relationship Id="rId6" Type="http://schemas.openxmlformats.org/officeDocument/2006/relationships/hyperlink" Target="https://youtu.be/R3XiruRxq5A" TargetMode="External"/><Relationship Id="rId11" Type="http://schemas.microsoft.com/office/2007/relationships/hdphoto" Target="../media/hdphoto9.wdp"/><Relationship Id="rId5" Type="http://schemas.microsoft.com/office/2007/relationships/hdphoto" Target="../media/hdphoto7.wdp"/><Relationship Id="rId15" Type="http://schemas.openxmlformats.org/officeDocument/2006/relationships/image" Target="../media/image47.png"/><Relationship Id="rId10" Type="http://schemas.openxmlformats.org/officeDocument/2006/relationships/image" Target="../media/image44.png"/><Relationship Id="rId4" Type="http://schemas.openxmlformats.org/officeDocument/2006/relationships/image" Target="../media/image41.png"/><Relationship Id="rId9" Type="http://schemas.openxmlformats.org/officeDocument/2006/relationships/image" Target="../media/image43.png"/><Relationship Id="rId14" Type="http://schemas.microsoft.com/office/2007/relationships/hdphoto" Target="../media/hdphoto10.wdp"/></Relationships>
</file>

<file path=ppt/slides/_rels/slide15.xml.rels><?xml version="1.0" encoding="UTF-8" standalone="yes"?>
<Relationships xmlns="http://schemas.openxmlformats.org/package/2006/relationships"><Relationship Id="rId8" Type="http://schemas.microsoft.com/office/2007/relationships/hdphoto" Target="../media/hdphoto12.wdp"/><Relationship Id="rId13" Type="http://schemas.openxmlformats.org/officeDocument/2006/relationships/hyperlink" Target="https://www.youtube.com/watch?app=desktop&amp;v=R3XiruRxq5A&amp;feature=youtu.be" TargetMode="External"/><Relationship Id="rId3" Type="http://schemas.openxmlformats.org/officeDocument/2006/relationships/image" Target="../media/image49.png"/><Relationship Id="rId7" Type="http://schemas.openxmlformats.org/officeDocument/2006/relationships/image" Target="../media/image52.png"/><Relationship Id="rId12" Type="http://schemas.openxmlformats.org/officeDocument/2006/relationships/image" Target="../media/image55.png"/><Relationship Id="rId2" Type="http://schemas.openxmlformats.org/officeDocument/2006/relationships/hyperlink" Target="https://youtu.be/R3XiruRxq5A" TargetMode="External"/><Relationship Id="rId1" Type="http://schemas.openxmlformats.org/officeDocument/2006/relationships/slideLayout" Target="../slideLayouts/slideLayout4.xml"/><Relationship Id="rId6" Type="http://schemas.openxmlformats.org/officeDocument/2006/relationships/hyperlink" Target="https://cegee.isigift.fr/" TargetMode="External"/><Relationship Id="rId11" Type="http://schemas.openxmlformats.org/officeDocument/2006/relationships/image" Target="../media/image54.png"/><Relationship Id="rId5" Type="http://schemas.openxmlformats.org/officeDocument/2006/relationships/image" Target="../media/image51.png"/><Relationship Id="rId15" Type="http://schemas.openxmlformats.org/officeDocument/2006/relationships/image" Target="../media/image26.png"/><Relationship Id="rId10" Type="http://schemas.microsoft.com/office/2007/relationships/hdphoto" Target="../media/hdphoto13.wdp"/><Relationship Id="rId4" Type="http://schemas.openxmlformats.org/officeDocument/2006/relationships/image" Target="../media/image50.png"/><Relationship Id="rId9" Type="http://schemas.openxmlformats.org/officeDocument/2006/relationships/image" Target="../media/image53.png"/><Relationship Id="rId14" Type="http://schemas.openxmlformats.org/officeDocument/2006/relationships/image" Target="../media/image56.png"/></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8.png"/><Relationship Id="rId7" Type="http://schemas.openxmlformats.org/officeDocument/2006/relationships/hyperlink" Target="https://youtu.be/ArDZL4HYcik" TargetMode="External"/><Relationship Id="rId2" Type="http://schemas.openxmlformats.org/officeDocument/2006/relationships/image" Target="../media/image57.png"/><Relationship Id="rId1" Type="http://schemas.openxmlformats.org/officeDocument/2006/relationships/slideLayout" Target="../slideLayouts/slideLayout4.xml"/><Relationship Id="rId6" Type="http://schemas.openxmlformats.org/officeDocument/2006/relationships/image" Target="../media/image61.png"/><Relationship Id="rId11" Type="http://schemas.openxmlformats.org/officeDocument/2006/relationships/image" Target="../media/image26.png"/><Relationship Id="rId5" Type="http://schemas.openxmlformats.org/officeDocument/2006/relationships/image" Target="../media/image60.png"/><Relationship Id="rId10" Type="http://schemas.microsoft.com/office/2007/relationships/hdphoto" Target="../media/hdphoto13.wdp"/><Relationship Id="rId4" Type="http://schemas.openxmlformats.org/officeDocument/2006/relationships/image" Target="../media/image59.png"/><Relationship Id="rId9" Type="http://schemas.openxmlformats.org/officeDocument/2006/relationships/image" Target="../media/image53.png"/></Relationships>
</file>

<file path=ppt/slides/_rels/slide17.xml.rels><?xml version="1.0" encoding="UTF-8" standalone="yes"?>
<Relationships xmlns="http://schemas.openxmlformats.org/package/2006/relationships"><Relationship Id="rId8" Type="http://schemas.openxmlformats.org/officeDocument/2006/relationships/image" Target="../media/image65.png"/><Relationship Id="rId13" Type="http://schemas.microsoft.com/office/2007/relationships/hdphoto" Target="../media/hdphoto19.wdp"/><Relationship Id="rId18" Type="http://schemas.microsoft.com/office/2007/relationships/hdphoto" Target="../media/hdphoto20.wdp"/><Relationship Id="rId3" Type="http://schemas.microsoft.com/office/2007/relationships/hdphoto" Target="../media/hdphoto14.wdp"/><Relationship Id="rId7" Type="http://schemas.microsoft.com/office/2007/relationships/hdphoto" Target="../media/hdphoto16.wdp"/><Relationship Id="rId12" Type="http://schemas.openxmlformats.org/officeDocument/2006/relationships/image" Target="../media/image67.png"/><Relationship Id="rId17" Type="http://schemas.openxmlformats.org/officeDocument/2006/relationships/image" Target="../media/image69.png"/><Relationship Id="rId2" Type="http://schemas.openxmlformats.org/officeDocument/2006/relationships/image" Target="../media/image62.png"/><Relationship Id="rId16" Type="http://schemas.openxmlformats.org/officeDocument/2006/relationships/image" Target="../media/image23.png"/><Relationship Id="rId20"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64.png"/><Relationship Id="rId11" Type="http://schemas.microsoft.com/office/2007/relationships/hdphoto" Target="../media/hdphoto18.wdp"/><Relationship Id="rId5" Type="http://schemas.microsoft.com/office/2007/relationships/hdphoto" Target="../media/hdphoto15.wdp"/><Relationship Id="rId15" Type="http://schemas.openxmlformats.org/officeDocument/2006/relationships/image" Target="../media/image22.jpeg"/><Relationship Id="rId10" Type="http://schemas.openxmlformats.org/officeDocument/2006/relationships/image" Target="../media/image66.png"/><Relationship Id="rId19" Type="http://schemas.openxmlformats.org/officeDocument/2006/relationships/image" Target="../media/image70.png"/><Relationship Id="rId4" Type="http://schemas.openxmlformats.org/officeDocument/2006/relationships/image" Target="../media/image63.png"/><Relationship Id="rId9" Type="http://schemas.microsoft.com/office/2007/relationships/hdphoto" Target="../media/hdphoto17.wdp"/><Relationship Id="rId14" Type="http://schemas.openxmlformats.org/officeDocument/2006/relationships/image" Target="../media/image6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76.jpeg"/><Relationship Id="rId13" Type="http://schemas.openxmlformats.org/officeDocument/2006/relationships/image" Target="../media/image81.png"/><Relationship Id="rId3" Type="http://schemas.openxmlformats.org/officeDocument/2006/relationships/image" Target="../media/image26.png"/><Relationship Id="rId7" Type="http://schemas.openxmlformats.org/officeDocument/2006/relationships/image" Target="../media/image75.png"/><Relationship Id="rId12" Type="http://schemas.openxmlformats.org/officeDocument/2006/relationships/image" Target="../media/image80.jpeg"/><Relationship Id="rId2" Type="http://schemas.openxmlformats.org/officeDocument/2006/relationships/image" Target="../media/image71.jpeg"/><Relationship Id="rId1" Type="http://schemas.openxmlformats.org/officeDocument/2006/relationships/slideLayout" Target="../slideLayouts/slideLayout4.xml"/><Relationship Id="rId6" Type="http://schemas.openxmlformats.org/officeDocument/2006/relationships/image" Target="../media/image74.jpeg"/><Relationship Id="rId11" Type="http://schemas.openxmlformats.org/officeDocument/2006/relationships/image" Target="../media/image79.png"/><Relationship Id="rId5" Type="http://schemas.openxmlformats.org/officeDocument/2006/relationships/image" Target="../media/image73.png"/><Relationship Id="rId10" Type="http://schemas.openxmlformats.org/officeDocument/2006/relationships/image" Target="../media/image78.jpe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2.jpeg"/></Relationships>
</file>

<file path=ppt/slides/_rels/slide20.xml.rels><?xml version="1.0" encoding="UTF-8" standalone="yes"?>
<Relationships xmlns="http://schemas.openxmlformats.org/package/2006/relationships"><Relationship Id="rId8" Type="http://schemas.microsoft.com/office/2007/relationships/hdphoto" Target="../media/hdphoto23.wdp"/><Relationship Id="rId3" Type="http://schemas.microsoft.com/office/2007/relationships/hdphoto" Target="../media/hdphoto21.wdp"/><Relationship Id="rId7" Type="http://schemas.openxmlformats.org/officeDocument/2006/relationships/image" Target="../media/image85.png"/><Relationship Id="rId2" Type="http://schemas.openxmlformats.org/officeDocument/2006/relationships/image" Target="../media/image83.png"/><Relationship Id="rId1" Type="http://schemas.openxmlformats.org/officeDocument/2006/relationships/slideLayout" Target="../slideLayouts/slideLayout4.xml"/><Relationship Id="rId6" Type="http://schemas.microsoft.com/office/2007/relationships/hdphoto" Target="../media/hdphoto22.wdp"/><Relationship Id="rId5" Type="http://schemas.openxmlformats.org/officeDocument/2006/relationships/image" Target="../media/image84.png"/><Relationship Id="rId10" Type="http://schemas.microsoft.com/office/2007/relationships/hdphoto" Target="../media/hdphoto24.wdp"/><Relationship Id="rId4" Type="http://schemas.openxmlformats.org/officeDocument/2006/relationships/image" Target="../media/image26.png"/><Relationship Id="rId9" Type="http://schemas.openxmlformats.org/officeDocument/2006/relationships/image" Target="../media/image86.png"/></Relationships>
</file>

<file path=ppt/slides/_rels/slide2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9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image" Target="../media/image92.png"/><Relationship Id="rId1" Type="http://schemas.openxmlformats.org/officeDocument/2006/relationships/slideLayout" Target="../slideLayouts/slideLayout4.xml"/><Relationship Id="rId6" Type="http://schemas.openxmlformats.org/officeDocument/2006/relationships/image" Target="../media/image96.jpeg"/><Relationship Id="rId11" Type="http://schemas.openxmlformats.org/officeDocument/2006/relationships/image" Target="../media/image99.png"/><Relationship Id="rId5" Type="http://schemas.openxmlformats.org/officeDocument/2006/relationships/image" Target="../media/image95.png"/><Relationship Id="rId10" Type="http://schemas.openxmlformats.org/officeDocument/2006/relationships/hyperlink" Target="http://commerciaux.celca.caisse-epargne.fr/" TargetMode="External"/><Relationship Id="rId4" Type="http://schemas.openxmlformats.org/officeDocument/2006/relationships/image" Target="../media/image94.png"/><Relationship Id="rId9" Type="http://schemas.microsoft.com/office/2007/relationships/hdphoto" Target="../media/hdphoto25.wdp"/></Relationships>
</file>

<file path=ppt/slides/_rels/slide2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8.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C02754B0-2403-F3FB-B25F-7841438920A4}"/>
              </a:ext>
            </a:extLst>
          </p:cNvPr>
          <p:cNvPicPr>
            <a:picLocks noChangeAspect="1"/>
          </p:cNvPicPr>
          <p:nvPr/>
        </p:nvPicPr>
        <p:blipFill>
          <a:blip r:embed="rId3"/>
          <a:stretch>
            <a:fillRect/>
          </a:stretch>
        </p:blipFill>
        <p:spPr>
          <a:xfrm>
            <a:off x="7533761" y="2843672"/>
            <a:ext cx="1802675" cy="1299410"/>
          </a:xfrm>
          <a:prstGeom prst="rect">
            <a:avLst/>
          </a:prstGeom>
        </p:spPr>
      </p:pic>
      <p:pic>
        <p:nvPicPr>
          <p:cNvPr id="4098" name="Picture 2" descr="Vecteur gratuit illustration de scène de jour de travail de dessin animé">
            <a:extLst>
              <a:ext uri="{FF2B5EF4-FFF2-40B4-BE49-F238E27FC236}">
                <a16:creationId xmlns:a16="http://schemas.microsoft.com/office/drawing/2014/main" id="{3C132392-CDE5-1FD1-81D9-8B455956697C}"/>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56" b="97954" l="799" r="99042">
                        <a14:foregroundMark x1="31629" y1="61125" x2="10064" y2="29156"/>
                        <a14:foregroundMark x1="10064" y1="29156" x2="5431" y2="41688"/>
                        <a14:foregroundMark x1="5431" y1="41688" x2="7348" y2="64450"/>
                        <a14:foregroundMark x1="7348" y1="64450" x2="14696" y2="77494"/>
                        <a14:foregroundMark x1="14696" y1="77494" x2="34505" y2="87468"/>
                        <a14:foregroundMark x1="34505" y1="87468" x2="48722" y2="86701"/>
                        <a14:foregroundMark x1="48722" y1="86701" x2="55591" y2="87724"/>
                        <a14:foregroundMark x1="55591" y1="87724" x2="55591" y2="87724"/>
                        <a14:foregroundMark x1="49201" y1="43990" x2="71246" y2="64706"/>
                        <a14:foregroundMark x1="96326" y1="4604" x2="46645" y2="11253"/>
                        <a14:foregroundMark x1="46645" y1="11253" x2="2396" y2="10742"/>
                        <a14:foregroundMark x1="4952" y1="21228" x2="46006" y2="18926"/>
                        <a14:foregroundMark x1="53355" y1="6394" x2="3195" y2="5882"/>
                        <a14:foregroundMark x1="3195" y1="5882" x2="1118" y2="6905"/>
                        <a14:foregroundMark x1="1438" y1="4348" x2="31629" y2="12532"/>
                        <a14:foregroundMark x1="51438" y1="4092" x2="68530" y2="256"/>
                        <a14:foregroundMark x1="68530" y1="256" x2="96486" y2="12788"/>
                        <a14:foregroundMark x1="96486" y1="12788" x2="97444" y2="13555"/>
                        <a14:foregroundMark x1="50639" y1="20205" x2="65176" y2="14322"/>
                        <a14:foregroundMark x1="65176" y1="14322" x2="65495" y2="14066"/>
                        <a14:foregroundMark x1="69649" y1="14578" x2="92971" y2="43734"/>
                        <a14:foregroundMark x1="92971" y1="43734" x2="99361" y2="57545"/>
                        <a14:foregroundMark x1="99361" y1="57545" x2="99361" y2="57801"/>
                        <a14:foregroundMark x1="79872" y1="16113" x2="98562" y2="29412"/>
                        <a14:foregroundMark x1="98562" y1="29412" x2="98562" y2="29412"/>
                        <a14:foregroundMark x1="69808" y1="16624" x2="84665" y2="37084"/>
                        <a14:foregroundMark x1="84665" y1="37084" x2="93770" y2="58312"/>
                        <a14:foregroundMark x1="93770" y1="58312" x2="93770" y2="58568"/>
                        <a14:foregroundMark x1="52716" y1="45780" x2="91054" y2="43990"/>
                        <a14:foregroundMark x1="91054" y1="43990" x2="91693" y2="43990"/>
                        <a14:foregroundMark x1="52556" y1="20205" x2="53195" y2="44501"/>
                        <a14:foregroundMark x1="53195" y1="44501" x2="53195" y2="44501"/>
                        <a14:foregroundMark x1="68211" y1="56266" x2="89936" y2="53964"/>
                        <a14:foregroundMark x1="89936" y1="53964" x2="96326" y2="56266"/>
                        <a14:foregroundMark x1="66454" y1="78517" x2="97444" y2="67775"/>
                        <a14:foregroundMark x1="799" y1="84655" x2="8147" y2="61381"/>
                        <a14:foregroundMark x1="8147" y1="61381" x2="8147" y2="61381"/>
                        <a14:foregroundMark x1="15815" y1="58056" x2="19489" y2="72890"/>
                        <a14:foregroundMark x1="43450" y1="63171" x2="35144" y2="66240"/>
                        <a14:foregroundMark x1="38282" y1="62272" x2="36262" y2="62660"/>
                        <a14:foregroundMark x1="39904" y1="61961" x2="38417" y2="62246"/>
                        <a14:foregroundMark x1="36262" y1="62660" x2="35942" y2="62916"/>
                        <a14:foregroundMark x1="45687" y1="90026" x2="54313" y2="90281"/>
                        <a14:foregroundMark x1="54313" y1="90281" x2="74920" y2="90026"/>
                        <a14:foregroundMark x1="74920" y1="90026" x2="79073" y2="90026"/>
                        <a14:foregroundMark x1="73962" y1="57289" x2="75559" y2="92839"/>
                        <a14:foregroundMark x1="75559" y1="92839" x2="75559" y2="92839"/>
                        <a14:foregroundMark x1="72204" y1="20716" x2="73802" y2="59591"/>
                        <a14:foregroundMark x1="98403" y1="5371" x2="85144" y2="64450"/>
                        <a14:foregroundMark x1="98403" y1="15090" x2="94249" y2="63427"/>
                        <a14:foregroundMark x1="8786" y1="4092" x2="27157" y2="767"/>
                        <a14:foregroundMark x1="27157" y1="767" x2="31470" y2="2302"/>
                        <a14:foregroundMark x1="31470" y1="2302" x2="35942" y2="9207"/>
                        <a14:foregroundMark x1="3355" y1="1023" x2="7508" y2="256"/>
                        <a14:foregroundMark x1="7508" y1="256" x2="23163" y2="2813"/>
                        <a14:foregroundMark x1="11661" y1="61381" x2="13419" y2="68798"/>
                        <a14:foregroundMark x1="13419" y1="68798" x2="13419" y2="68798"/>
                        <a14:foregroundMark x1="13099" y1="60102" x2="15655" y2="70077"/>
                        <a14:foregroundMark x1="15655" y1="70077" x2="15655" y2="70332"/>
                        <a14:foregroundMark x1="2396" y1="91816" x2="30990" y2="98721"/>
                        <a14:foregroundMark x1="30990" y1="98721" x2="46486" y2="96675"/>
                        <a14:foregroundMark x1="46486" y1="96675" x2="55431" y2="90281"/>
                        <a14:foregroundMark x1="55431" y1="90281" x2="85304" y2="94629"/>
                        <a14:foregroundMark x1="85304" y1="94629" x2="92332" y2="87980"/>
                        <a14:foregroundMark x1="92332" y1="87980" x2="85463" y2="79795"/>
                        <a14:foregroundMark x1="85463" y1="79795" x2="57827" y2="88747"/>
                        <a14:foregroundMark x1="57827" y1="88747" x2="54633" y2="87724"/>
                        <a14:foregroundMark x1="56550" y1="96675" x2="65815" y2="95652"/>
                        <a14:foregroundMark x1="65815" y1="95652" x2="84505" y2="97954"/>
                        <a14:foregroundMark x1="84505" y1="97954" x2="92173" y2="91560"/>
                        <a14:foregroundMark x1="92173" y1="91560" x2="91054" y2="79284"/>
                        <a14:foregroundMark x1="91054" y1="79284" x2="92332" y2="75959"/>
                        <a14:foregroundMark x1="43770" y1="64450" x2="48403" y2="59335"/>
                        <a14:foregroundMark x1="48403" y1="59335" x2="53834" y2="57545"/>
                        <a14:foregroundMark x1="60703" y1="20972" x2="60703" y2="20972"/>
                        <a14:foregroundMark x1="64058" y1="20972" x2="64058" y2="20972"/>
                        <a14:foregroundMark x1="59744" y1="21228" x2="67891" y2="20716"/>
                        <a14:foregroundMark x1="67891" y1="20716" x2="67891" y2="20716"/>
                        <a14:foregroundMark x1="55112" y1="21228" x2="60064" y2="20716"/>
                        <a14:foregroundMark x1="55591" y1="21228" x2="67732" y2="40665"/>
                        <a14:foregroundMark x1="89936" y1="96164" x2="95048" y2="94118"/>
                        <a14:foregroundMark x1="95048" y1="94118" x2="98083" y2="82353"/>
                        <a14:foregroundMark x1="98083" y1="82353" x2="96805" y2="72379"/>
                        <a14:foregroundMark x1="46006" y1="59335" x2="47284" y2="60870"/>
                        <a14:foregroundMark x1="45356" y1="58555" x2="46006" y2="59335"/>
                        <a14:foregroundMark x1="40575" y1="59079" x2="42013" y2="60870"/>
                        <a14:foregroundMark x1="40256" y1="58312" x2="42173" y2="61381"/>
                        <a14:backgroundMark x1="32748" y1="45269" x2="44569" y2="46803"/>
                        <a14:backgroundMark x1="44569" y1="46803" x2="44569" y2="53708"/>
                        <a14:backgroundMark x1="44569" y1="53708" x2="42842" y2="56473"/>
                        <a14:backgroundMark x1="40052" y1="58568" x2="37380" y2="58568"/>
                        <a14:backgroundMark x1="37380" y1="58568" x2="34185" y2="54731"/>
                        <a14:backgroundMark x1="34185" y1="54731" x2="34665" y2="48082"/>
                        <a14:backgroundMark x1="34665" y1="48082" x2="33067" y2="45524"/>
                        <a14:backgroundMark x1="41054" y1="55243" x2="36901" y2="48849"/>
                        <a14:backgroundMark x1="41534" y1="53708" x2="40256" y2="52174"/>
                        <a14:backgroundMark x1="45208" y1="59335" x2="45208" y2="59335"/>
                        <a14:backgroundMark x1="45367" y1="58568" x2="45367" y2="58568"/>
                        <a14:backgroundMark x1="45208" y1="58056" x2="45208" y2="58056"/>
                      </a14:backgroundRemoval>
                    </a14:imgEffect>
                  </a14:imgLayer>
                </a14:imgProps>
              </a:ext>
              <a:ext uri="{28A0092B-C50C-407E-A947-70E740481C1C}">
                <a14:useLocalDpi xmlns:a14="http://schemas.microsoft.com/office/drawing/2010/main" val="0"/>
              </a:ext>
            </a:extLst>
          </a:blip>
          <a:srcRect t="6705" r="30364" b="3238"/>
          <a:stretch/>
        </p:blipFill>
        <p:spPr bwMode="auto">
          <a:xfrm>
            <a:off x="3701990" y="0"/>
            <a:ext cx="849001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FC8A240-0585-339F-72BD-B3A263999CE7}"/>
              </a:ext>
            </a:extLst>
          </p:cNvPr>
          <p:cNvSpPr/>
          <p:nvPr/>
        </p:nvSpPr>
        <p:spPr>
          <a:xfrm>
            <a:off x="10564345" y="1558834"/>
            <a:ext cx="1297576" cy="409303"/>
          </a:xfrm>
          <a:prstGeom prst="rect">
            <a:avLst/>
          </a:prstGeom>
          <a:gradFill flip="none" rotWithShape="1">
            <a:gsLst>
              <a:gs pos="0">
                <a:srgbClr val="71505C"/>
              </a:gs>
              <a:gs pos="100000">
                <a:srgbClr val="583E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D00DF498-3072-D869-C40B-F18A172DEC23}"/>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9589" b="99087" l="9991" r="90282">
                        <a14:foregroundMark x1="59360" y1="51569" x2="65123" y2="51142"/>
                        <a14:foregroundMark x1="56165" y1="51806" x2="56273" y2="51798"/>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59295" y2="48799"/>
                        <a14:foregroundMark x1="59255" y1="47109" x2="61853" y2="45510"/>
                        <a14:foregroundMark x1="61853" y1="4551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Mark x1="51135" y1="43988" x2="58038" y2="61035"/>
                        <a14:backgroundMark x1="57584" y1="41857" x2="58038" y2="61035"/>
                      </a14:backgroundRemoval>
                    </a14:imgEffect>
                  </a14:imgLayer>
                </a14:imgProps>
              </a:ext>
            </a:extLst>
          </a:blip>
          <a:srcRect r="42105"/>
          <a:stretch/>
        </p:blipFill>
        <p:spPr>
          <a:xfrm>
            <a:off x="10564345" y="1276120"/>
            <a:ext cx="1182269" cy="1218574"/>
          </a:xfrm>
          <a:prstGeom prst="rect">
            <a:avLst/>
          </a:prstGeom>
        </p:spPr>
      </p:pic>
      <p:pic>
        <p:nvPicPr>
          <p:cNvPr id="8" name="Picture 2" descr="Vecteur gratuit illustration de scène de jour de travail de dessin animé">
            <a:extLst>
              <a:ext uri="{FF2B5EF4-FFF2-40B4-BE49-F238E27FC236}">
                <a16:creationId xmlns:a16="http://schemas.microsoft.com/office/drawing/2014/main" id="{2DD583D8-8107-DD74-9BA9-F230164E317F}"/>
              </a:ext>
            </a:extLst>
          </p:cNvPr>
          <p:cNvPicPr>
            <a:picLocks noChangeAspect="1" noChangeArrowheads="1"/>
          </p:cNvPicPr>
          <p:nvPr/>
        </p:nvPicPr>
        <p:blipFill rotWithShape="1">
          <a:blip r:embed="rId8">
            <a:extLst>
              <a:ext uri="{BEBA8EAE-BF5A-486C-A8C5-ECC9F3942E4B}">
                <a14:imgProps xmlns:a14="http://schemas.microsoft.com/office/drawing/2010/main">
                  <a14:imgLayer r:embed="rId5">
                    <a14:imgEffect>
                      <a14:backgroundRemoval t="256" b="97954" l="799" r="99042">
                        <a14:foregroundMark x1="31629" y1="61125" x2="10064" y2="29156"/>
                        <a14:foregroundMark x1="10064" y1="29156" x2="5431" y2="41688"/>
                        <a14:foregroundMark x1="5431" y1="41688" x2="7348" y2="64450"/>
                        <a14:foregroundMark x1="7348" y1="64450" x2="14696" y2="77494"/>
                        <a14:foregroundMark x1="14696" y1="77494" x2="34505" y2="87468"/>
                        <a14:foregroundMark x1="34505" y1="87468" x2="48722" y2="86701"/>
                        <a14:foregroundMark x1="48722" y1="86701" x2="55591" y2="87724"/>
                        <a14:foregroundMark x1="55591" y1="87724" x2="55591" y2="87724"/>
                        <a14:foregroundMark x1="49201" y1="43990" x2="71246" y2="64706"/>
                        <a14:foregroundMark x1="96326" y1="4604" x2="46645" y2="11253"/>
                        <a14:foregroundMark x1="46645" y1="11253" x2="2396" y2="10742"/>
                        <a14:foregroundMark x1="4952" y1="21228" x2="46006" y2="18926"/>
                        <a14:foregroundMark x1="53355" y1="6394" x2="3195" y2="5882"/>
                        <a14:foregroundMark x1="3195" y1="5882" x2="1118" y2="6905"/>
                        <a14:foregroundMark x1="1438" y1="4348" x2="31629" y2="12532"/>
                        <a14:foregroundMark x1="51438" y1="4092" x2="68530" y2="256"/>
                        <a14:foregroundMark x1="68530" y1="256" x2="96486" y2="12788"/>
                        <a14:foregroundMark x1="96486" y1="12788" x2="97444" y2="13555"/>
                        <a14:foregroundMark x1="50639" y1="20205" x2="65176" y2="14322"/>
                        <a14:foregroundMark x1="65176" y1="14322" x2="65495" y2="14066"/>
                        <a14:foregroundMark x1="69649" y1="14578" x2="92971" y2="43734"/>
                        <a14:foregroundMark x1="92971" y1="43734" x2="99361" y2="57545"/>
                        <a14:foregroundMark x1="99361" y1="57545" x2="99361" y2="57801"/>
                        <a14:foregroundMark x1="79872" y1="16113" x2="98562" y2="29412"/>
                        <a14:foregroundMark x1="98562" y1="29412" x2="98562" y2="29412"/>
                        <a14:foregroundMark x1="69808" y1="16624" x2="84665" y2="37084"/>
                        <a14:foregroundMark x1="84665" y1="37084" x2="93770" y2="58312"/>
                        <a14:foregroundMark x1="93770" y1="58312" x2="93770" y2="58568"/>
                        <a14:foregroundMark x1="52716" y1="45780" x2="91054" y2="43990"/>
                        <a14:foregroundMark x1="91054" y1="43990" x2="91693" y2="43990"/>
                        <a14:foregroundMark x1="52556" y1="20205" x2="53195" y2="44501"/>
                        <a14:foregroundMark x1="53195" y1="44501" x2="53195" y2="44501"/>
                        <a14:foregroundMark x1="68211" y1="56266" x2="89936" y2="53964"/>
                        <a14:foregroundMark x1="89936" y1="53964" x2="96326" y2="56266"/>
                        <a14:foregroundMark x1="66454" y1="78517" x2="97444" y2="67775"/>
                        <a14:foregroundMark x1="799" y1="84655" x2="8147" y2="61381"/>
                        <a14:foregroundMark x1="8147" y1="61381" x2="8147" y2="61381"/>
                        <a14:foregroundMark x1="15815" y1="58056" x2="19489" y2="72890"/>
                        <a14:foregroundMark x1="43450" y1="63171" x2="35144" y2="66240"/>
                        <a14:foregroundMark x1="39904" y1="61961" x2="36262" y2="62660"/>
                        <a14:foregroundMark x1="36262" y1="62660" x2="35942" y2="62916"/>
                        <a14:foregroundMark x1="45687" y1="90026" x2="54313" y2="90281"/>
                        <a14:foregroundMark x1="54313" y1="90281" x2="74920" y2="90026"/>
                        <a14:foregroundMark x1="74920" y1="90026" x2="79073" y2="90026"/>
                        <a14:foregroundMark x1="73962" y1="57289" x2="75559" y2="92839"/>
                        <a14:foregroundMark x1="75559" y1="92839" x2="75559" y2="92839"/>
                        <a14:foregroundMark x1="72204" y1="20716" x2="73802" y2="59591"/>
                        <a14:foregroundMark x1="98403" y1="5371" x2="85144" y2="64450"/>
                        <a14:foregroundMark x1="98403" y1="15090" x2="94249" y2="63427"/>
                        <a14:foregroundMark x1="8786" y1="4092" x2="27157" y2="767"/>
                        <a14:foregroundMark x1="27157" y1="767" x2="31470" y2="2302"/>
                        <a14:foregroundMark x1="31470" y1="2302" x2="35942" y2="9207"/>
                        <a14:foregroundMark x1="3355" y1="1023" x2="7508" y2="256"/>
                        <a14:foregroundMark x1="7508" y1="256" x2="23163" y2="2813"/>
                        <a14:foregroundMark x1="11661" y1="61381" x2="13419" y2="68798"/>
                        <a14:foregroundMark x1="13419" y1="68798" x2="13419" y2="68798"/>
                        <a14:foregroundMark x1="13099" y1="60102" x2="15655" y2="70077"/>
                        <a14:foregroundMark x1="15655" y1="70077" x2="15655" y2="70332"/>
                        <a14:foregroundMark x1="2396" y1="91816" x2="30990" y2="98721"/>
                        <a14:foregroundMark x1="30990" y1="98721" x2="46486" y2="96675"/>
                        <a14:foregroundMark x1="46486" y1="96675" x2="55431" y2="90281"/>
                        <a14:foregroundMark x1="55431" y1="90281" x2="85304" y2="94629"/>
                        <a14:foregroundMark x1="85304" y1="94629" x2="92332" y2="87980"/>
                        <a14:foregroundMark x1="92332" y1="87980" x2="85463" y2="79795"/>
                        <a14:foregroundMark x1="85463" y1="79795" x2="57827" y2="88747"/>
                        <a14:foregroundMark x1="57827" y1="88747" x2="54633" y2="87724"/>
                        <a14:foregroundMark x1="56550" y1="96675" x2="65815" y2="95652"/>
                        <a14:foregroundMark x1="65815" y1="95652" x2="84505" y2="97954"/>
                        <a14:foregroundMark x1="84505" y1="97954" x2="92173" y2="91560"/>
                        <a14:foregroundMark x1="92173" y1="91560" x2="91054" y2="79284"/>
                        <a14:foregroundMark x1="91054" y1="79284" x2="92332" y2="75959"/>
                        <a14:foregroundMark x1="43770" y1="64450" x2="48403" y2="59335"/>
                        <a14:foregroundMark x1="48403" y1="59335" x2="53834" y2="57545"/>
                        <a14:foregroundMark x1="60703" y1="20972" x2="60703" y2="20972"/>
                        <a14:foregroundMark x1="64058" y1="20972" x2="64058" y2="20972"/>
                        <a14:foregroundMark x1="59744" y1="21228" x2="67891" y2="20716"/>
                        <a14:foregroundMark x1="67891" y1="20716" x2="67891" y2="20716"/>
                        <a14:foregroundMark x1="55112" y1="21228" x2="60064" y2="20716"/>
                        <a14:foregroundMark x1="55591" y1="21228" x2="67732" y2="40665"/>
                        <a14:foregroundMark x1="89936" y1="96164" x2="95048" y2="94118"/>
                        <a14:foregroundMark x1="95048" y1="94118" x2="98083" y2="82353"/>
                        <a14:foregroundMark x1="98083" y1="82353" x2="96805" y2="72379"/>
                        <a14:backgroundMark x1="33067" y1="45780" x2="44409" y2="59335"/>
                      </a14:backgroundRemoval>
                    </a14:imgEffect>
                  </a14:imgLayer>
                </a14:imgProps>
              </a:ext>
              <a:ext uri="{28A0092B-C50C-407E-A947-70E740481C1C}">
                <a14:useLocalDpi xmlns:a14="http://schemas.microsoft.com/office/drawing/2010/main" val="0"/>
              </a:ext>
            </a:extLst>
          </a:blip>
          <a:srcRect l="62505" t="38901" r="34781" b="59498"/>
          <a:stretch/>
        </p:blipFill>
        <p:spPr bwMode="auto">
          <a:xfrm>
            <a:off x="11313280" y="2455815"/>
            <a:ext cx="330925" cy="121920"/>
          </a:xfrm>
          <a:prstGeom prst="rect">
            <a:avLst/>
          </a:prstGeom>
          <a:noFill/>
          <a:extLst>
            <a:ext uri="{909E8E84-426E-40DD-AFC4-6F175D3DCCD1}">
              <a14:hiddenFill xmlns:a14="http://schemas.microsoft.com/office/drawing/2010/main">
                <a:solidFill>
                  <a:srgbClr val="FFFFFF"/>
                </a:solidFill>
              </a14:hiddenFill>
            </a:ext>
          </a:extLst>
        </p:spPr>
      </p:pic>
      <p:sp>
        <p:nvSpPr>
          <p:cNvPr id="21" name="ZoneTexte 20">
            <a:extLst>
              <a:ext uri="{FF2B5EF4-FFF2-40B4-BE49-F238E27FC236}">
                <a16:creationId xmlns:a16="http://schemas.microsoft.com/office/drawing/2014/main" id="{0A08AAED-0765-DA89-28B9-E9E0BB88A81A}"/>
              </a:ext>
            </a:extLst>
          </p:cNvPr>
          <p:cNvSpPr txBox="1"/>
          <p:nvPr/>
        </p:nvSpPr>
        <p:spPr>
          <a:xfrm>
            <a:off x="39036" y="4604461"/>
            <a:ext cx="3701989" cy="1077218"/>
          </a:xfrm>
          <a:prstGeom prst="rect">
            <a:avLst/>
          </a:prstGeom>
          <a:noFill/>
        </p:spPr>
        <p:txBody>
          <a:bodyPr wrap="square" rtlCol="0">
            <a:spAutoFit/>
          </a:bodyPr>
          <a:lstStyle/>
          <a:p>
            <a:pPr algn="ctr"/>
            <a:r>
              <a:rPr lang="fr-FR" sz="3200" b="1" dirty="0">
                <a:solidFill>
                  <a:srgbClr val="643613"/>
                </a:solidFill>
                <a:effectLst>
                  <a:outerShdw blurRad="38100" dist="38100" dir="2700000" algn="tl">
                    <a:srgbClr val="000000">
                      <a:alpha val="43137"/>
                    </a:srgbClr>
                  </a:outerShdw>
                </a:effectLst>
                <a:latin typeface="Jokerman" panose="04090605060D06020702" pitchFamily="82" charset="0"/>
              </a:rPr>
              <a:t>En </a:t>
            </a:r>
            <a:r>
              <a:rPr lang="fr-FR" sz="3200" b="1" dirty="0">
                <a:solidFill>
                  <a:srgbClr val="73482D"/>
                </a:solidFill>
                <a:effectLst>
                  <a:outerShdw blurRad="38100" dist="38100" dir="2700000" algn="tl">
                    <a:srgbClr val="000000">
                      <a:alpha val="43137"/>
                    </a:srgbClr>
                  </a:outerShdw>
                </a:effectLst>
                <a:latin typeface="Jokerman" panose="04090605060D06020702" pitchFamily="82" charset="0"/>
              </a:rPr>
              <a:t>Vo</a:t>
            </a:r>
            <a:r>
              <a:rPr lang="fr-FR" sz="3200" b="1" dirty="0">
                <a:solidFill>
                  <a:srgbClr val="643613"/>
                </a:solidFill>
                <a:effectLst>
                  <a:outerShdw blurRad="38100" dist="38100" dir="2700000" algn="tl">
                    <a:srgbClr val="000000">
                      <a:alpha val="43137"/>
                    </a:srgbClr>
                  </a:outerShdw>
                </a:effectLst>
                <a:latin typeface="Jokerman" panose="04090605060D06020702" pitchFamily="82" charset="0"/>
              </a:rPr>
              <a:t>i</a:t>
            </a:r>
            <a:r>
              <a:rPr lang="fr-FR" sz="3200" b="1" dirty="0">
                <a:solidFill>
                  <a:srgbClr val="9E6536"/>
                </a:solidFill>
                <a:effectLst>
                  <a:outerShdw blurRad="38100" dist="38100" dir="2700000" algn="tl">
                    <a:srgbClr val="000000">
                      <a:alpha val="43137"/>
                    </a:srgbClr>
                  </a:outerShdw>
                </a:effectLst>
                <a:latin typeface="Jokerman" panose="04090605060D06020702" pitchFamily="82" charset="0"/>
              </a:rPr>
              <a:t>tu</a:t>
            </a:r>
            <a:r>
              <a:rPr lang="fr-FR" sz="3200" b="1" dirty="0">
                <a:solidFill>
                  <a:srgbClr val="CC9155"/>
                </a:solidFill>
                <a:effectLst>
                  <a:outerShdw blurRad="38100" dist="38100" dir="2700000" algn="tl">
                    <a:srgbClr val="000000">
                      <a:alpha val="43137"/>
                    </a:srgbClr>
                  </a:outerShdw>
                </a:effectLst>
                <a:latin typeface="Jokerman" panose="04090605060D06020702" pitchFamily="82" charset="0"/>
              </a:rPr>
              <a:t>re</a:t>
            </a:r>
            <a:r>
              <a:rPr lang="fr-FR" sz="3200" b="1" dirty="0">
                <a:solidFill>
                  <a:srgbClr val="643613"/>
                </a:solidFill>
                <a:effectLst>
                  <a:outerShdw blurRad="38100" dist="38100" dir="2700000" algn="tl">
                    <a:srgbClr val="000000">
                      <a:alpha val="43137"/>
                    </a:srgbClr>
                  </a:outerShdw>
                </a:effectLst>
                <a:latin typeface="Jokerman" panose="04090605060D06020702" pitchFamily="82" charset="0"/>
              </a:rPr>
              <a:t> Si</a:t>
            </a:r>
            <a:r>
              <a:rPr lang="fr-FR" sz="3200" b="1" dirty="0">
                <a:solidFill>
                  <a:srgbClr val="73482D"/>
                </a:solidFill>
                <a:effectLst>
                  <a:outerShdw blurRad="38100" dist="38100" dir="2700000" algn="tl">
                    <a:srgbClr val="000000">
                      <a:alpha val="43137"/>
                    </a:srgbClr>
                  </a:outerShdw>
                </a:effectLst>
                <a:latin typeface="Jokerman" panose="04090605060D06020702" pitchFamily="82" charset="0"/>
              </a:rPr>
              <a:t>m</a:t>
            </a:r>
            <a:r>
              <a:rPr lang="fr-FR" sz="3200" b="1" dirty="0">
                <a:solidFill>
                  <a:srgbClr val="643613"/>
                </a:solidFill>
                <a:effectLst>
                  <a:outerShdw blurRad="38100" dist="38100" dir="2700000" algn="tl">
                    <a:srgbClr val="000000">
                      <a:alpha val="43137"/>
                    </a:srgbClr>
                  </a:outerShdw>
                </a:effectLst>
                <a:latin typeface="Jokerman" panose="04090605060D06020702" pitchFamily="82" charset="0"/>
              </a:rPr>
              <a:t>o</a:t>
            </a:r>
            <a:r>
              <a:rPr lang="fr-FR" sz="3200" b="1" dirty="0">
                <a:solidFill>
                  <a:srgbClr val="9E6536"/>
                </a:solidFill>
                <a:effectLst>
                  <a:outerShdw blurRad="38100" dist="38100" dir="2700000" algn="tl">
                    <a:srgbClr val="000000">
                      <a:alpha val="43137"/>
                    </a:srgbClr>
                  </a:outerShdw>
                </a:effectLst>
                <a:latin typeface="Jokerman" panose="04090605060D06020702" pitchFamily="82" charset="0"/>
              </a:rPr>
              <a:t>n</a:t>
            </a:r>
            <a:r>
              <a:rPr lang="fr-FR" sz="3200" b="1" dirty="0">
                <a:solidFill>
                  <a:srgbClr val="CC9155"/>
                </a:solidFill>
                <a:effectLst>
                  <a:outerShdw blurRad="38100" dist="38100" dir="2700000" algn="tl">
                    <a:srgbClr val="000000">
                      <a:alpha val="43137"/>
                    </a:srgbClr>
                  </a:outerShdw>
                </a:effectLst>
                <a:latin typeface="Jokerman" panose="04090605060D06020702" pitchFamily="82" charset="0"/>
              </a:rPr>
              <a:t>e</a:t>
            </a:r>
          </a:p>
        </p:txBody>
      </p:sp>
      <p:sp>
        <p:nvSpPr>
          <p:cNvPr id="10" name="ZoneTexte 9">
            <a:extLst>
              <a:ext uri="{FF2B5EF4-FFF2-40B4-BE49-F238E27FC236}">
                <a16:creationId xmlns:a16="http://schemas.microsoft.com/office/drawing/2014/main" id="{F7D33651-21FF-6BEE-3111-0BFFD3C4609F}"/>
              </a:ext>
            </a:extLst>
          </p:cNvPr>
          <p:cNvSpPr txBox="1"/>
          <p:nvPr/>
        </p:nvSpPr>
        <p:spPr>
          <a:xfrm>
            <a:off x="-9272" y="3588798"/>
            <a:ext cx="3711261" cy="1015663"/>
          </a:xfrm>
          <a:prstGeom prst="rect">
            <a:avLst/>
          </a:prstGeom>
          <a:noFill/>
        </p:spPr>
        <p:txBody>
          <a:bodyPr wrap="square" rtlCol="0">
            <a:spAutoFit/>
          </a:bodyPr>
          <a:lstStyle/>
          <a:p>
            <a:pPr algn="ctr"/>
            <a:r>
              <a:rPr lang="fr-FR" sz="6000" b="1" dirty="0">
                <a:solidFill>
                  <a:srgbClr val="643613"/>
                </a:solidFill>
                <a:effectLst>
                  <a:outerShdw blurRad="38100" dist="38100" dir="2700000" algn="tl">
                    <a:srgbClr val="000000">
                      <a:alpha val="43137"/>
                    </a:srgbClr>
                  </a:outerShdw>
                </a:effectLst>
                <a:latin typeface="Jokerman" panose="04090605060D06020702" pitchFamily="82" charset="0"/>
              </a:rPr>
              <a:t>-</a:t>
            </a:r>
            <a:r>
              <a:rPr lang="fr-FR" sz="4400" b="1" dirty="0">
                <a:solidFill>
                  <a:srgbClr val="73482D"/>
                </a:solidFill>
                <a:effectLst>
                  <a:outerShdw blurRad="38100" dist="38100" dir="2700000" algn="tl">
                    <a:srgbClr val="000000">
                      <a:alpha val="43137"/>
                    </a:srgbClr>
                  </a:outerShdw>
                </a:effectLst>
                <a:latin typeface="Jokerman" panose="04090605060D06020702" pitchFamily="82" charset="0"/>
              </a:rPr>
              <a:t>N</a:t>
            </a:r>
            <a:r>
              <a:rPr lang="fr-FR" sz="4400" b="1" dirty="0">
                <a:solidFill>
                  <a:srgbClr val="643613"/>
                </a:solidFill>
                <a:effectLst>
                  <a:outerShdw blurRad="38100" dist="38100" dir="2700000" algn="tl">
                    <a:srgbClr val="000000">
                      <a:alpha val="43137"/>
                    </a:srgbClr>
                  </a:outerShdw>
                </a:effectLst>
                <a:latin typeface="Jokerman" panose="04090605060D06020702" pitchFamily="82" charset="0"/>
              </a:rPr>
              <a:t>°</a:t>
            </a:r>
            <a:r>
              <a:rPr lang="fr-FR" sz="4400" b="1" dirty="0">
                <a:solidFill>
                  <a:srgbClr val="804E24"/>
                </a:solidFill>
                <a:effectLst>
                  <a:outerShdw blurRad="38100" dist="38100" dir="2700000" algn="tl">
                    <a:srgbClr val="000000">
                      <a:alpha val="43137"/>
                    </a:srgbClr>
                  </a:outerShdw>
                </a:effectLst>
                <a:latin typeface="Jokerman" panose="04090605060D06020702" pitchFamily="82" charset="0"/>
              </a:rPr>
              <a:t> </a:t>
            </a:r>
            <a:r>
              <a:rPr lang="fr-FR" sz="4400" b="1" dirty="0">
                <a:solidFill>
                  <a:srgbClr val="9E6536"/>
                </a:solidFill>
                <a:effectLst>
                  <a:outerShdw blurRad="38100" dist="38100" dir="2700000" algn="tl">
                    <a:srgbClr val="000000">
                      <a:alpha val="43137"/>
                    </a:srgbClr>
                  </a:outerShdw>
                </a:effectLst>
                <a:latin typeface="Jokerman" panose="04090605060D06020702" pitchFamily="82" charset="0"/>
              </a:rPr>
              <a:t>6</a:t>
            </a:r>
            <a:r>
              <a:rPr lang="fr-FR" sz="6000" b="1" dirty="0">
                <a:solidFill>
                  <a:srgbClr val="CC9155"/>
                </a:solidFill>
                <a:effectLst>
                  <a:outerShdw blurRad="38100" dist="38100" dir="2700000" algn="tl">
                    <a:srgbClr val="000000">
                      <a:alpha val="43137"/>
                    </a:srgbClr>
                  </a:outerShdw>
                </a:effectLst>
                <a:latin typeface="Jokerman" panose="04090605060D06020702" pitchFamily="82" charset="0"/>
              </a:rPr>
              <a:t>-</a:t>
            </a:r>
          </a:p>
        </p:txBody>
      </p:sp>
      <p:pic>
        <p:nvPicPr>
          <p:cNvPr id="4096" name="Image 4095">
            <a:extLst>
              <a:ext uri="{FF2B5EF4-FFF2-40B4-BE49-F238E27FC236}">
                <a16:creationId xmlns:a16="http://schemas.microsoft.com/office/drawing/2014/main" id="{16A55A9E-CF81-605E-0838-65BBF361C414}"/>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727968" y="1323142"/>
            <a:ext cx="2414831" cy="2043320"/>
          </a:xfrm>
          <a:prstGeom prst="rect">
            <a:avLst/>
          </a:prstGeom>
        </p:spPr>
      </p:pic>
      <p:sp>
        <p:nvSpPr>
          <p:cNvPr id="7" name="Rectangle 6">
            <a:extLst>
              <a:ext uri="{FF2B5EF4-FFF2-40B4-BE49-F238E27FC236}">
                <a16:creationId xmlns:a16="http://schemas.microsoft.com/office/drawing/2014/main" id="{930A94E1-38B1-3B28-10A8-65FE38FF7496}"/>
              </a:ext>
            </a:extLst>
          </p:cNvPr>
          <p:cNvSpPr/>
          <p:nvPr/>
        </p:nvSpPr>
        <p:spPr>
          <a:xfrm>
            <a:off x="355930" y="6400800"/>
            <a:ext cx="1632357" cy="457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logoterritoiredavenir2.png">
            <a:extLst>
              <a:ext uri="{FF2B5EF4-FFF2-40B4-BE49-F238E27FC236}">
                <a16:creationId xmlns:a16="http://schemas.microsoft.com/office/drawing/2014/main" id="{8E5C4DC4-7FB9-2025-7D82-7A405C3B7C9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4196" y="6438806"/>
            <a:ext cx="214185" cy="234179"/>
          </a:xfrm>
          <a:prstGeom prst="rect">
            <a:avLst/>
          </a:prstGeom>
        </p:spPr>
      </p:pic>
      <p:pic>
        <p:nvPicPr>
          <p:cNvPr id="6" name="Image 5">
            <a:extLst>
              <a:ext uri="{FF2B5EF4-FFF2-40B4-BE49-F238E27FC236}">
                <a16:creationId xmlns:a16="http://schemas.microsoft.com/office/drawing/2014/main" id="{C32B3DC3-9BBC-5DBD-51F0-AE851045921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22418" y="6381462"/>
            <a:ext cx="1153004" cy="378932"/>
          </a:xfrm>
          <a:prstGeom prst="rect">
            <a:avLst/>
          </a:prstGeom>
        </p:spPr>
      </p:pic>
    </p:spTree>
    <p:extLst>
      <p:ext uri="{BB962C8B-B14F-4D97-AF65-F5344CB8AC3E}">
        <p14:creationId xmlns:p14="http://schemas.microsoft.com/office/powerpoint/2010/main" val="1245909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1779052"/>
            <a:ext cx="7901071" cy="4023689"/>
          </a:xfrm>
        </p:spPr>
        <p:txBody>
          <a:bodyPr/>
          <a:lstStyle/>
          <a:p>
            <a:r>
              <a:rPr lang="fr-FR" sz="2600" dirty="0"/>
              <a:t>Les chiffres de la conquête</a:t>
            </a:r>
          </a:p>
          <a:p>
            <a:r>
              <a:rPr lang="fr-FR" sz="2600" dirty="0"/>
              <a:t>La thématique du mois : En Voiture Simone </a:t>
            </a:r>
          </a:p>
          <a:p>
            <a:r>
              <a:rPr lang="fr-FR" sz="2600" dirty="0"/>
              <a:t>Le planning </a:t>
            </a:r>
          </a:p>
        </p:txBody>
      </p:sp>
    </p:spTree>
    <p:extLst>
      <p:ext uri="{BB962C8B-B14F-4D97-AF65-F5344CB8AC3E}">
        <p14:creationId xmlns:p14="http://schemas.microsoft.com/office/powerpoint/2010/main" val="416422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4" y="1779052"/>
            <a:ext cx="7909780" cy="4023689"/>
          </a:xfrm>
        </p:spPr>
        <p:txBody>
          <a:bodyPr/>
          <a:lstStyle/>
          <a:p>
            <a:r>
              <a:rPr lang="fr-FR" sz="2600" b="1" dirty="0">
                <a:solidFill>
                  <a:schemeClr val="accent4">
                    <a:lumMod val="75000"/>
                  </a:schemeClr>
                </a:solidFill>
              </a:rPr>
              <a:t>Les chiffres de la conquête</a:t>
            </a:r>
          </a:p>
          <a:p>
            <a:r>
              <a:rPr lang="fr-FR" sz="2600" dirty="0"/>
              <a:t>La thématique du mois : En Voiture Simone </a:t>
            </a:r>
          </a:p>
          <a:p>
            <a:r>
              <a:rPr lang="fr-FR" sz="2600" dirty="0"/>
              <a:t>Le planning </a:t>
            </a:r>
          </a:p>
        </p:txBody>
      </p:sp>
    </p:spTree>
    <p:extLst>
      <p:ext uri="{BB962C8B-B14F-4D97-AF65-F5344CB8AC3E}">
        <p14:creationId xmlns:p14="http://schemas.microsoft.com/office/powerpoint/2010/main" val="2675246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dirty="0"/>
              <a:t>En 2024, </a:t>
            </a:r>
            <a:r>
              <a:rPr lang="fr-FR" dirty="0">
                <a:solidFill>
                  <a:srgbClr val="C00000"/>
                </a:solidFill>
              </a:rPr>
              <a:t>la CEGEE a capté 11 434 nouveaux clients</a:t>
            </a:r>
            <a:r>
              <a:rPr lang="fr-FR" dirty="0"/>
              <a:t>, une performance en recul dans un contexte de forte baisse de la production de Crédit Immobilier.</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Café Conquête – En voiture Simone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1</a:t>
            </a:r>
          </a:p>
        </p:txBody>
      </p:sp>
      <p:sp>
        <p:nvSpPr>
          <p:cNvPr id="2" name="Espace réservé du contenu 1">
            <a:extLst>
              <a:ext uri="{FF2B5EF4-FFF2-40B4-BE49-F238E27FC236}">
                <a16:creationId xmlns:a16="http://schemas.microsoft.com/office/drawing/2014/main" id="{427A3EDD-E235-90E3-93DF-9202A660C0DB}"/>
              </a:ext>
            </a:extLst>
          </p:cNvPr>
          <p:cNvSpPr txBox="1">
            <a:spLocks/>
          </p:cNvSpPr>
          <p:nvPr/>
        </p:nvSpPr>
        <p:spPr>
          <a:xfrm>
            <a:off x="7330129" y="1434475"/>
            <a:ext cx="4575652" cy="389895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Objectif 2024</a:t>
            </a:r>
            <a:endParaRPr lang="fr-FR" dirty="0">
              <a:solidFill>
                <a:schemeClr val="accent4">
                  <a:lumMod val="75000"/>
                </a:schemeClr>
              </a:solidFill>
            </a:endParaRPr>
          </a:p>
          <a:p>
            <a:endParaRPr lang="fr-FR" dirty="0"/>
          </a:p>
          <a:p>
            <a:endParaRPr lang="fr-FR" dirty="0"/>
          </a:p>
          <a:p>
            <a:endParaRPr lang="fr-FR" dirty="0"/>
          </a:p>
          <a:p>
            <a:endParaRPr lang="fr-FR" dirty="0"/>
          </a:p>
        </p:txBody>
      </p:sp>
      <p:sp>
        <p:nvSpPr>
          <p:cNvPr id="6" name="Espace réservé du contenu 1">
            <a:extLst>
              <a:ext uri="{FF2B5EF4-FFF2-40B4-BE49-F238E27FC236}">
                <a16:creationId xmlns:a16="http://schemas.microsoft.com/office/drawing/2014/main" id="{2AF533C8-6E4D-1268-D7AB-558C2B58A07F}"/>
              </a:ext>
            </a:extLst>
          </p:cNvPr>
          <p:cNvSpPr txBox="1">
            <a:spLocks/>
          </p:cNvSpPr>
          <p:nvPr/>
        </p:nvSpPr>
        <p:spPr>
          <a:xfrm>
            <a:off x="641976" y="1436584"/>
            <a:ext cx="10980738" cy="380190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Conquête cumulée </a:t>
            </a:r>
            <a:r>
              <a:rPr lang="fr-FR" dirty="0">
                <a:solidFill>
                  <a:schemeClr val="bg1">
                    <a:lumMod val="65000"/>
                  </a:schemeClr>
                </a:solidFill>
              </a:rPr>
              <a:t>2023</a:t>
            </a:r>
            <a:r>
              <a:rPr lang="fr-FR" dirty="0"/>
              <a:t> - </a:t>
            </a:r>
            <a:r>
              <a:rPr lang="fr-FR" dirty="0">
                <a:solidFill>
                  <a:schemeClr val="accent4">
                    <a:lumMod val="75000"/>
                  </a:schemeClr>
                </a:solidFill>
              </a:rPr>
              <a:t>2024</a:t>
            </a:r>
          </a:p>
          <a:p>
            <a:endParaRPr lang="fr-FR" dirty="0"/>
          </a:p>
          <a:p>
            <a:endParaRPr lang="fr-FR" dirty="0"/>
          </a:p>
          <a:p>
            <a:endParaRPr lang="fr-FR" dirty="0"/>
          </a:p>
          <a:p>
            <a:endParaRPr lang="fr-FR" dirty="0"/>
          </a:p>
          <a:p>
            <a:endParaRPr lang="fr-FR" dirty="0"/>
          </a:p>
          <a:p>
            <a:pPr marL="0" indent="0">
              <a:buNone/>
            </a:pPr>
            <a:endParaRPr lang="fr-FR" dirty="0"/>
          </a:p>
          <a:p>
            <a:endParaRPr lang="fr-FR" dirty="0"/>
          </a:p>
          <a:p>
            <a:endParaRPr lang="fr-FR" dirty="0"/>
          </a:p>
          <a:p>
            <a:endParaRPr lang="fr-FR" dirty="0"/>
          </a:p>
        </p:txBody>
      </p:sp>
      <p:graphicFrame>
        <p:nvGraphicFramePr>
          <p:cNvPr id="7" name="Graphique 6">
            <a:extLst>
              <a:ext uri="{FF2B5EF4-FFF2-40B4-BE49-F238E27FC236}">
                <a16:creationId xmlns:a16="http://schemas.microsoft.com/office/drawing/2014/main" id="{309AEB96-0732-58BB-D4DB-579CEE5AC97C}"/>
              </a:ext>
            </a:extLst>
          </p:cNvPr>
          <p:cNvGraphicFramePr/>
          <p:nvPr/>
        </p:nvGraphicFramePr>
        <p:xfrm>
          <a:off x="912650" y="1873445"/>
          <a:ext cx="6139168" cy="24856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aphique 9">
            <a:extLst>
              <a:ext uri="{FF2B5EF4-FFF2-40B4-BE49-F238E27FC236}">
                <a16:creationId xmlns:a16="http://schemas.microsoft.com/office/drawing/2014/main" id="{407F901E-5275-52AE-2BBD-98A105A147C3}"/>
              </a:ext>
            </a:extLst>
          </p:cNvPr>
          <p:cNvGraphicFramePr/>
          <p:nvPr>
            <p:extLst>
              <p:ext uri="{D42A27DB-BD31-4B8C-83A1-F6EECF244321}">
                <p14:modId xmlns:p14="http://schemas.microsoft.com/office/powerpoint/2010/main" val="4183216391"/>
              </p:ext>
            </p:extLst>
          </p:nvPr>
        </p:nvGraphicFramePr>
        <p:xfrm>
          <a:off x="9489049" y="1889285"/>
          <a:ext cx="2340000" cy="1440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Espace réservé du contenu 1">
            <a:extLst>
              <a:ext uri="{FF2B5EF4-FFF2-40B4-BE49-F238E27FC236}">
                <a16:creationId xmlns:a16="http://schemas.microsoft.com/office/drawing/2014/main" id="{A2570899-6C79-CD7C-4499-5E10E2D92365}"/>
              </a:ext>
            </a:extLst>
          </p:cNvPr>
          <p:cNvSpPr txBox="1">
            <a:spLocks/>
          </p:cNvSpPr>
          <p:nvPr/>
        </p:nvSpPr>
        <p:spPr>
          <a:xfrm>
            <a:off x="7639847" y="2094486"/>
            <a:ext cx="2832001" cy="900000"/>
          </a:xfrm>
          <a:prstGeom prst="rect">
            <a:avLst/>
          </a:prstGeom>
        </p:spPr>
        <p:txBody>
          <a:bodyPr vert="horz" lIns="91440" tIns="45720" rIns="91440" bIns="45720" rtlCol="0" anchor="ctr">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100" b="1" i="0" u="none" strike="noStrike" kern="1200" cap="none" spc="0" normalizeH="0" baseline="0" noProof="0" dirty="0">
                <a:ln>
                  <a:noFill/>
                </a:ln>
                <a:solidFill>
                  <a:srgbClr val="C00000"/>
                </a:solidFill>
                <a:effectLst/>
                <a:uLnTx/>
                <a:uFillTx/>
                <a:latin typeface="Arial"/>
                <a:ea typeface="+mn-ea"/>
                <a:cs typeface="+mn-cs"/>
              </a:rPr>
              <a:t>Conquête cumulée : </a:t>
            </a:r>
            <a:r>
              <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lang="fr-FR" sz="1100" b="1" dirty="0">
                <a:solidFill>
                  <a:schemeClr val="accent4">
                    <a:lumMod val="75000"/>
                  </a:schemeClr>
                </a:solidFill>
                <a:latin typeface="Arial"/>
              </a:rPr>
              <a:t>11 434</a:t>
            </a:r>
          </a:p>
          <a:p>
            <a:pPr marL="3600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100" b="1" i="0" u="none" strike="noStrike" kern="1200" cap="none" spc="0" normalizeH="0" baseline="0" noProof="0" dirty="0">
                <a:ln>
                  <a:noFill/>
                </a:ln>
                <a:solidFill>
                  <a:srgbClr val="0070C0"/>
                </a:solidFill>
                <a:effectLst/>
                <a:uLnTx/>
                <a:uFillTx/>
                <a:latin typeface="Arial"/>
                <a:ea typeface="+mn-ea"/>
                <a:cs typeface="+mn-cs"/>
              </a:rPr>
              <a:t>Objectif annuel : </a:t>
            </a:r>
            <a:r>
              <a:rPr lang="fr-FR" sz="1100" b="1" dirty="0">
                <a:solidFill>
                  <a:srgbClr val="0070C0"/>
                </a:solidFill>
                <a:latin typeface="Arial"/>
              </a:rPr>
              <a:t>39 000</a:t>
            </a:r>
            <a:endPar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3600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rPr>
              <a:t>Objectif saisonnalisé : 14 383</a:t>
            </a:r>
          </a:p>
        </p:txBody>
      </p:sp>
      <p:sp>
        <p:nvSpPr>
          <p:cNvPr id="12" name="ZoneTexte 11">
            <a:extLst>
              <a:ext uri="{FF2B5EF4-FFF2-40B4-BE49-F238E27FC236}">
                <a16:creationId xmlns:a16="http://schemas.microsoft.com/office/drawing/2014/main" id="{FB07A22C-D109-6BC3-2C95-9E6F80BA85AA}"/>
              </a:ext>
            </a:extLst>
          </p:cNvPr>
          <p:cNvSpPr txBox="1"/>
          <p:nvPr/>
        </p:nvSpPr>
        <p:spPr>
          <a:xfrm>
            <a:off x="10032029" y="6505502"/>
            <a:ext cx="1606530" cy="215444"/>
          </a:xfrm>
          <a:prstGeom prst="rect">
            <a:avLst/>
          </a:prstGeom>
          <a:noFill/>
        </p:spPr>
        <p:txBody>
          <a:bodyPr wrap="none" rtlCol="0">
            <a:spAutoFit/>
          </a:bodyPr>
          <a:lstStyle/>
          <a:p>
            <a:r>
              <a:rPr lang="fr-FR" sz="800" dirty="0">
                <a:solidFill>
                  <a:schemeClr val="tx1">
                    <a:lumMod val="65000"/>
                    <a:lumOff val="35000"/>
                  </a:schemeClr>
                </a:solidFill>
              </a:rPr>
              <a:t>Source : Suivi Activation BPCE</a:t>
            </a:r>
          </a:p>
        </p:txBody>
      </p:sp>
      <p:sp>
        <p:nvSpPr>
          <p:cNvPr id="14" name="Rectangle 13">
            <a:extLst>
              <a:ext uri="{FF2B5EF4-FFF2-40B4-BE49-F238E27FC236}">
                <a16:creationId xmlns:a16="http://schemas.microsoft.com/office/drawing/2014/main" id="{17373B82-4940-0756-67FB-7F1712CCDC5B}"/>
              </a:ext>
            </a:extLst>
          </p:cNvPr>
          <p:cNvSpPr/>
          <p:nvPr/>
        </p:nvSpPr>
        <p:spPr>
          <a:xfrm>
            <a:off x="7394134" y="1846918"/>
            <a:ext cx="4266946" cy="1415714"/>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3B75ECBF-3854-6FC3-D5AE-0C1489404D73}"/>
              </a:ext>
            </a:extLst>
          </p:cNvPr>
          <p:cNvSpPr txBox="1"/>
          <p:nvPr/>
        </p:nvSpPr>
        <p:spPr>
          <a:xfrm>
            <a:off x="3811290" y="1434475"/>
            <a:ext cx="2190023" cy="338554"/>
          </a:xfrm>
          <a:prstGeom prst="rect">
            <a:avLst/>
          </a:prstGeom>
          <a:noFill/>
        </p:spPr>
        <p:txBody>
          <a:bodyPr wrap="none" rtlCol="0">
            <a:spAutoFit/>
          </a:bodyPr>
          <a:lstStyle/>
          <a:p>
            <a:r>
              <a:rPr lang="fr-FR" sz="1600" dirty="0">
                <a:solidFill>
                  <a:schemeClr val="tx1">
                    <a:lumMod val="75000"/>
                    <a:lumOff val="25000"/>
                  </a:schemeClr>
                </a:solidFill>
              </a:rPr>
              <a:t>-</a:t>
            </a:r>
            <a:r>
              <a:rPr lang="fr-FR" sz="1600" dirty="0">
                <a:solidFill>
                  <a:srgbClr val="0070C0"/>
                </a:solidFill>
              </a:rPr>
              <a:t> Objectif saisonnalisé</a:t>
            </a:r>
          </a:p>
        </p:txBody>
      </p:sp>
      <p:sp>
        <p:nvSpPr>
          <p:cNvPr id="17" name="Rectangle 16">
            <a:extLst>
              <a:ext uri="{FF2B5EF4-FFF2-40B4-BE49-F238E27FC236}">
                <a16:creationId xmlns:a16="http://schemas.microsoft.com/office/drawing/2014/main" id="{26A86A15-C62F-90C7-2E58-61D6F933DB33}"/>
              </a:ext>
            </a:extLst>
          </p:cNvPr>
          <p:cNvSpPr/>
          <p:nvPr/>
        </p:nvSpPr>
        <p:spPr>
          <a:xfrm>
            <a:off x="928496" y="5095208"/>
            <a:ext cx="7980219" cy="914400"/>
          </a:xfrm>
          <a:prstGeom prst="rect">
            <a:avLst/>
          </a:prstGeom>
          <a:solidFill>
            <a:srgbClr val="FFFFFF">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FBDEF6A3-82BE-6466-93D4-ABBF10651985}"/>
              </a:ext>
            </a:extLst>
          </p:cNvPr>
          <p:cNvSpPr/>
          <p:nvPr/>
        </p:nvSpPr>
        <p:spPr>
          <a:xfrm>
            <a:off x="1044106" y="5097317"/>
            <a:ext cx="10594453" cy="914400"/>
          </a:xfrm>
          <a:prstGeom prst="rect">
            <a:avLst/>
          </a:prstGeom>
          <a:gradFill flip="none" rotWithShape="1">
            <a:gsLst>
              <a:gs pos="0">
                <a:srgbClr val="F8696B"/>
              </a:gs>
              <a:gs pos="50000">
                <a:srgbClr val="FFEB84"/>
              </a:gs>
              <a:gs pos="100000">
                <a:srgbClr val="63BE7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Espace réservé du contenu 1">
            <a:extLst>
              <a:ext uri="{FF2B5EF4-FFF2-40B4-BE49-F238E27FC236}">
                <a16:creationId xmlns:a16="http://schemas.microsoft.com/office/drawing/2014/main" id="{55922D51-28B9-A2F1-6E8C-8F56A96B3B29}"/>
              </a:ext>
            </a:extLst>
          </p:cNvPr>
          <p:cNvSpPr txBox="1">
            <a:spLocks/>
          </p:cNvSpPr>
          <p:nvPr/>
        </p:nvSpPr>
        <p:spPr>
          <a:xfrm>
            <a:off x="695325" y="4628612"/>
            <a:ext cx="9778911" cy="34031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Rang mensuel conquêtes CEGEE dans le RCE sur l’année</a:t>
            </a:r>
            <a:r>
              <a:rPr lang="fr-FR" dirty="0">
                <a:solidFill>
                  <a:srgbClr val="BFBFBF"/>
                </a:solidFill>
              </a:rPr>
              <a:t> </a:t>
            </a:r>
            <a:r>
              <a:rPr lang="fr-FR" dirty="0">
                <a:solidFill>
                  <a:schemeClr val="tx1">
                    <a:lumMod val="50000"/>
                    <a:lumOff val="50000"/>
                  </a:schemeClr>
                </a:solidFill>
              </a:rPr>
              <a:t>2023</a:t>
            </a:r>
            <a:r>
              <a:rPr lang="fr-FR" dirty="0">
                <a:solidFill>
                  <a:srgbClr val="BFBFBF"/>
                </a:solidFill>
              </a:rPr>
              <a:t> </a:t>
            </a:r>
            <a:r>
              <a:rPr lang="fr-FR" dirty="0"/>
              <a:t>- </a:t>
            </a:r>
            <a:r>
              <a:rPr lang="fr-FR" dirty="0">
                <a:solidFill>
                  <a:schemeClr val="accent4">
                    <a:lumMod val="75000"/>
                  </a:schemeClr>
                </a:solidFill>
              </a:rPr>
              <a:t>2024</a:t>
            </a:r>
          </a:p>
        </p:txBody>
      </p:sp>
      <p:graphicFrame>
        <p:nvGraphicFramePr>
          <p:cNvPr id="20" name="Graphique 19">
            <a:extLst>
              <a:ext uri="{FF2B5EF4-FFF2-40B4-BE49-F238E27FC236}">
                <a16:creationId xmlns:a16="http://schemas.microsoft.com/office/drawing/2014/main" id="{CDCF2CC2-65B5-C188-4E4C-DC8601B7AAD0}"/>
              </a:ext>
            </a:extLst>
          </p:cNvPr>
          <p:cNvGraphicFramePr/>
          <p:nvPr/>
        </p:nvGraphicFramePr>
        <p:xfrm>
          <a:off x="897643" y="4932276"/>
          <a:ext cx="10897772" cy="1362076"/>
        </p:xfrm>
        <a:graphic>
          <a:graphicData uri="http://schemas.openxmlformats.org/drawingml/2006/chart">
            <c:chart xmlns:c="http://schemas.openxmlformats.org/drawingml/2006/chart" xmlns:r="http://schemas.openxmlformats.org/officeDocument/2006/relationships" r:id="rId4"/>
          </a:graphicData>
        </a:graphic>
      </p:graphicFrame>
      <p:sp>
        <p:nvSpPr>
          <p:cNvPr id="23" name="Espace réservé du contenu 1">
            <a:extLst>
              <a:ext uri="{FF2B5EF4-FFF2-40B4-BE49-F238E27FC236}">
                <a16:creationId xmlns:a16="http://schemas.microsoft.com/office/drawing/2014/main" id="{E016D1AC-5C69-ABCF-3CED-7DE08D6629E4}"/>
              </a:ext>
            </a:extLst>
          </p:cNvPr>
          <p:cNvSpPr txBox="1">
            <a:spLocks/>
          </p:cNvSpPr>
          <p:nvPr/>
        </p:nvSpPr>
        <p:spPr>
          <a:xfrm>
            <a:off x="8182166" y="4374221"/>
            <a:ext cx="3478914" cy="521792"/>
          </a:xfrm>
          <a:custGeom>
            <a:avLst/>
            <a:gdLst>
              <a:gd name="connsiteX0" fmla="*/ 0 w 3478914"/>
              <a:gd name="connsiteY0" fmla="*/ 0 h 521792"/>
              <a:gd name="connsiteX1" fmla="*/ 730572 w 3478914"/>
              <a:gd name="connsiteY1" fmla="*/ 0 h 521792"/>
              <a:gd name="connsiteX2" fmla="*/ 1356776 w 3478914"/>
              <a:gd name="connsiteY2" fmla="*/ 0 h 521792"/>
              <a:gd name="connsiteX3" fmla="*/ 2052559 w 3478914"/>
              <a:gd name="connsiteY3" fmla="*/ 0 h 521792"/>
              <a:gd name="connsiteX4" fmla="*/ 2643975 w 3478914"/>
              <a:gd name="connsiteY4" fmla="*/ 0 h 521792"/>
              <a:gd name="connsiteX5" fmla="*/ 3478914 w 3478914"/>
              <a:gd name="connsiteY5" fmla="*/ 0 h 521792"/>
              <a:gd name="connsiteX6" fmla="*/ 3478914 w 3478914"/>
              <a:gd name="connsiteY6" fmla="*/ 521792 h 521792"/>
              <a:gd name="connsiteX7" fmla="*/ 2852709 w 3478914"/>
              <a:gd name="connsiteY7" fmla="*/ 521792 h 521792"/>
              <a:gd name="connsiteX8" fmla="*/ 2261294 w 3478914"/>
              <a:gd name="connsiteY8" fmla="*/ 521792 h 521792"/>
              <a:gd name="connsiteX9" fmla="*/ 1600300 w 3478914"/>
              <a:gd name="connsiteY9" fmla="*/ 521792 h 521792"/>
              <a:gd name="connsiteX10" fmla="*/ 974096 w 3478914"/>
              <a:gd name="connsiteY10" fmla="*/ 521792 h 521792"/>
              <a:gd name="connsiteX11" fmla="*/ 0 w 3478914"/>
              <a:gd name="connsiteY11" fmla="*/ 521792 h 521792"/>
              <a:gd name="connsiteX12" fmla="*/ 0 w 3478914"/>
              <a:gd name="connsiteY12" fmla="*/ 0 h 521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8914" h="521792" fill="none" extrusionOk="0">
                <a:moveTo>
                  <a:pt x="0" y="0"/>
                </a:moveTo>
                <a:cubicBezTo>
                  <a:pt x="164508" y="35247"/>
                  <a:pt x="414820" y="-21502"/>
                  <a:pt x="730572" y="0"/>
                </a:cubicBezTo>
                <a:cubicBezTo>
                  <a:pt x="1046324" y="21502"/>
                  <a:pt x="1078336" y="-955"/>
                  <a:pt x="1356776" y="0"/>
                </a:cubicBezTo>
                <a:cubicBezTo>
                  <a:pt x="1635216" y="955"/>
                  <a:pt x="1755670" y="27959"/>
                  <a:pt x="2052559" y="0"/>
                </a:cubicBezTo>
                <a:cubicBezTo>
                  <a:pt x="2349448" y="-27959"/>
                  <a:pt x="2421902" y="-6577"/>
                  <a:pt x="2643975" y="0"/>
                </a:cubicBezTo>
                <a:cubicBezTo>
                  <a:pt x="2866048" y="6577"/>
                  <a:pt x="3081686" y="14603"/>
                  <a:pt x="3478914" y="0"/>
                </a:cubicBezTo>
                <a:cubicBezTo>
                  <a:pt x="3479918" y="191247"/>
                  <a:pt x="3463106" y="274984"/>
                  <a:pt x="3478914" y="521792"/>
                </a:cubicBezTo>
                <a:cubicBezTo>
                  <a:pt x="3211946" y="546495"/>
                  <a:pt x="3119086" y="503683"/>
                  <a:pt x="2852709" y="521792"/>
                </a:cubicBezTo>
                <a:cubicBezTo>
                  <a:pt x="2586333" y="539901"/>
                  <a:pt x="2428939" y="521273"/>
                  <a:pt x="2261294" y="521792"/>
                </a:cubicBezTo>
                <a:cubicBezTo>
                  <a:pt x="2093650" y="522311"/>
                  <a:pt x="1929753" y="517593"/>
                  <a:pt x="1600300" y="521792"/>
                </a:cubicBezTo>
                <a:cubicBezTo>
                  <a:pt x="1270847" y="525991"/>
                  <a:pt x="1263230" y="547898"/>
                  <a:pt x="974096" y="521792"/>
                </a:cubicBezTo>
                <a:cubicBezTo>
                  <a:pt x="684962" y="495686"/>
                  <a:pt x="442501" y="539522"/>
                  <a:pt x="0" y="521792"/>
                </a:cubicBezTo>
                <a:cubicBezTo>
                  <a:pt x="16641" y="353899"/>
                  <a:pt x="-647" y="212828"/>
                  <a:pt x="0" y="0"/>
                </a:cubicBezTo>
                <a:close/>
              </a:path>
              <a:path w="3478914" h="521792" stroke="0" extrusionOk="0">
                <a:moveTo>
                  <a:pt x="0" y="0"/>
                </a:moveTo>
                <a:cubicBezTo>
                  <a:pt x="265121" y="-7236"/>
                  <a:pt x="510504" y="-21475"/>
                  <a:pt x="765361" y="0"/>
                </a:cubicBezTo>
                <a:cubicBezTo>
                  <a:pt x="1020218" y="21475"/>
                  <a:pt x="1240248" y="-27584"/>
                  <a:pt x="1391566" y="0"/>
                </a:cubicBezTo>
                <a:cubicBezTo>
                  <a:pt x="1542884" y="27584"/>
                  <a:pt x="1759774" y="-15243"/>
                  <a:pt x="2052559" y="0"/>
                </a:cubicBezTo>
                <a:cubicBezTo>
                  <a:pt x="2345344" y="15243"/>
                  <a:pt x="2509198" y="23427"/>
                  <a:pt x="2678764" y="0"/>
                </a:cubicBezTo>
                <a:cubicBezTo>
                  <a:pt x="2848330" y="-23427"/>
                  <a:pt x="3211361" y="27625"/>
                  <a:pt x="3478914" y="0"/>
                </a:cubicBezTo>
                <a:cubicBezTo>
                  <a:pt x="3461478" y="187562"/>
                  <a:pt x="3492176" y="330957"/>
                  <a:pt x="3478914" y="521792"/>
                </a:cubicBezTo>
                <a:cubicBezTo>
                  <a:pt x="3209635" y="541389"/>
                  <a:pt x="3007180" y="491168"/>
                  <a:pt x="2817920" y="521792"/>
                </a:cubicBezTo>
                <a:cubicBezTo>
                  <a:pt x="2628660" y="552416"/>
                  <a:pt x="2366551" y="544471"/>
                  <a:pt x="2122138" y="521792"/>
                </a:cubicBezTo>
                <a:cubicBezTo>
                  <a:pt x="1877725" y="499113"/>
                  <a:pt x="1605856" y="546169"/>
                  <a:pt x="1426355" y="521792"/>
                </a:cubicBezTo>
                <a:cubicBezTo>
                  <a:pt x="1246854" y="497415"/>
                  <a:pt x="1063747" y="542553"/>
                  <a:pt x="765361" y="521792"/>
                </a:cubicBezTo>
                <a:cubicBezTo>
                  <a:pt x="466975" y="501031"/>
                  <a:pt x="362519" y="526618"/>
                  <a:pt x="0" y="521792"/>
                </a:cubicBezTo>
                <a:cubicBezTo>
                  <a:pt x="8648" y="307889"/>
                  <a:pt x="-3090" y="152266"/>
                  <a:pt x="0" y="0"/>
                </a:cubicBezTo>
                <a:close/>
              </a:path>
            </a:pathLst>
          </a:custGeom>
          <a:ln>
            <a:extLst>
              <a:ext uri="{C807C97D-BFC1-408E-A445-0C87EB9F89A2}">
                <ask:lineSketchStyleProps xmlns:ask="http://schemas.microsoft.com/office/drawing/2018/sketchyshapes" sd="3273543333">
                  <a:prstGeom prst="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anchor="ct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t>3</a:t>
            </a:r>
            <a:r>
              <a:rPr lang="fr-FR" sz="1400" b="1" baseline="30000" dirty="0"/>
              <a:t>ème</a:t>
            </a:r>
            <a:r>
              <a:rPr lang="fr-FR" sz="1400" b="1" dirty="0"/>
              <a:t> rang du RCE en cumulé depuis le 1</a:t>
            </a:r>
            <a:r>
              <a:rPr lang="fr-FR" sz="1400" b="1" baseline="30000" dirty="0"/>
              <a:t>er</a:t>
            </a:r>
            <a:r>
              <a:rPr lang="fr-FR" sz="1400" b="1" dirty="0"/>
              <a:t> janvier 2024 (vs 4</a:t>
            </a:r>
            <a:r>
              <a:rPr lang="fr-FR" sz="1400" b="1" baseline="30000" dirty="0"/>
              <a:t>ème</a:t>
            </a:r>
            <a:r>
              <a:rPr lang="fr-FR" sz="1400" b="1" dirty="0"/>
              <a:t> en 2023)</a:t>
            </a:r>
          </a:p>
        </p:txBody>
      </p:sp>
      <p:sp>
        <p:nvSpPr>
          <p:cNvPr id="9" name="Rectangle 8">
            <a:extLst>
              <a:ext uri="{FF2B5EF4-FFF2-40B4-BE49-F238E27FC236}">
                <a16:creationId xmlns:a16="http://schemas.microsoft.com/office/drawing/2014/main" id="{42C60B38-4BC7-D270-8B34-0F9F6CC96979}"/>
              </a:ext>
            </a:extLst>
          </p:cNvPr>
          <p:cNvSpPr/>
          <p:nvPr/>
        </p:nvSpPr>
        <p:spPr>
          <a:xfrm>
            <a:off x="7419841" y="3766897"/>
            <a:ext cx="4241239" cy="464174"/>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Notre objectif : nous positionner 1</a:t>
            </a:r>
            <a:r>
              <a:rPr lang="fr-FR" sz="1600" baseline="30000" dirty="0">
                <a:solidFill>
                  <a:schemeClr val="tx1"/>
                </a:solidFill>
              </a:rPr>
              <a:t>er</a:t>
            </a:r>
            <a:r>
              <a:rPr lang="fr-FR" sz="1600" dirty="0">
                <a:solidFill>
                  <a:schemeClr val="tx1"/>
                </a:solidFill>
              </a:rPr>
              <a:t> du RCE</a:t>
            </a:r>
          </a:p>
        </p:txBody>
      </p:sp>
      <p:pic>
        <p:nvPicPr>
          <p:cNvPr id="8" name="Picture 4" descr="Illustration De Jeux De Sport Plat 2021">
            <a:extLst>
              <a:ext uri="{FF2B5EF4-FFF2-40B4-BE49-F238E27FC236}">
                <a16:creationId xmlns:a16="http://schemas.microsoft.com/office/drawing/2014/main" id="{EA0B96BB-F4CF-48A6-BFF3-ABEC3C588734}"/>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799" b="65335" l="2716" r="99042">
                        <a14:foregroundMark x1="2716" y1="4952" x2="8946" y2="3674"/>
                        <a14:foregroundMark x1="28115" y1="1438" x2="41374" y2="2396"/>
                        <a14:foregroundMark x1="56230" y1="3035" x2="72524" y2="799"/>
                        <a14:foregroundMark x1="99201" y1="958" x2="89457" y2="16773"/>
                        <a14:foregroundMark x1="91534" y1="799" x2="91534" y2="799"/>
                        <a14:foregroundMark x1="68690" y1="3195" x2="63099" y2="18530"/>
                        <a14:foregroundMark x1="94249" y1="2236" x2="85623" y2="19010"/>
                        <a14:foregroundMark x1="85623" y1="19010" x2="84185" y2="20447"/>
                        <a14:foregroundMark x1="81150" y1="25879" x2="86741" y2="12460"/>
                        <a14:foregroundMark x1="35623" y1="3035" x2="36422" y2="11502"/>
                        <a14:foregroundMark x1="36422" y1="11502" x2="40575" y2="18530"/>
                        <a14:foregroundMark x1="40575" y1="18530" x2="40895" y2="18690"/>
                        <a14:foregroundMark x1="30032" y1="14856" x2="34026" y2="7827"/>
                        <a14:foregroundMark x1="34026" y1="7827" x2="37220" y2="6550"/>
                        <a14:foregroundMark x1="41534" y1="23482" x2="41054" y2="18690"/>
                        <a14:foregroundMark x1="7987" y1="10064" x2="10224" y2="9904"/>
                        <a14:foregroundMark x1="56390" y1="65335" x2="51917" y2="59585"/>
                        <a14:foregroundMark x1="11342" y1="13419" x2="11342" y2="13419"/>
                        <a14:foregroundMark x1="4313" y1="1278" x2="4313" y2="1278"/>
                      </a14:backgroundRemoval>
                    </a14:imgEffect>
                  </a14:imgLayer>
                </a14:imgProps>
              </a:ext>
              <a:ext uri="{28A0092B-C50C-407E-A947-70E740481C1C}">
                <a14:useLocalDpi xmlns:a14="http://schemas.microsoft.com/office/drawing/2010/main" val="0"/>
              </a:ext>
            </a:extLst>
          </a:blip>
          <a:srcRect t="7237" b="32149"/>
          <a:stretch/>
        </p:blipFill>
        <p:spPr bwMode="auto">
          <a:xfrm>
            <a:off x="10306559" y="3262632"/>
            <a:ext cx="1040571" cy="630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270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1779052"/>
            <a:ext cx="8275540" cy="4023689"/>
          </a:xfrm>
        </p:spPr>
        <p:txBody>
          <a:bodyPr/>
          <a:lstStyle/>
          <a:p>
            <a:r>
              <a:rPr lang="fr-FR" sz="2600" dirty="0"/>
              <a:t>Les chiffres de la conquête</a:t>
            </a:r>
          </a:p>
          <a:p>
            <a:r>
              <a:rPr lang="fr-FR" sz="2600" b="1" dirty="0">
                <a:solidFill>
                  <a:schemeClr val="accent4">
                    <a:lumMod val="75000"/>
                  </a:schemeClr>
                </a:solidFill>
              </a:rPr>
              <a:t>La thématique du mois : En voiture Simone</a:t>
            </a:r>
          </a:p>
          <a:p>
            <a:pPr lvl="2"/>
            <a:r>
              <a:rPr lang="fr-FR" sz="2200" b="1" dirty="0">
                <a:solidFill>
                  <a:schemeClr val="accent4">
                    <a:lumMod val="75000"/>
                  </a:schemeClr>
                </a:solidFill>
              </a:rPr>
              <a:t>Le livre « code de la route »</a:t>
            </a:r>
          </a:p>
          <a:p>
            <a:pPr lvl="2"/>
            <a:r>
              <a:rPr lang="fr-FR" sz="2200" dirty="0">
                <a:solidFill>
                  <a:schemeClr val="tx1">
                    <a:lumMod val="85000"/>
                    <a:lumOff val="15000"/>
                  </a:schemeClr>
                </a:solidFill>
              </a:rPr>
              <a:t>Le dispositif « en voiture Simone »</a:t>
            </a:r>
          </a:p>
          <a:p>
            <a:pPr lvl="2"/>
            <a:r>
              <a:rPr lang="fr-FR" sz="2200" dirty="0">
                <a:solidFill>
                  <a:schemeClr val="tx1">
                    <a:lumMod val="85000"/>
                    <a:lumOff val="15000"/>
                  </a:schemeClr>
                </a:solidFill>
              </a:rPr>
              <a:t>Et pour aller + loin</a:t>
            </a:r>
          </a:p>
          <a:p>
            <a:r>
              <a:rPr lang="fr-FR" sz="2600" dirty="0"/>
              <a:t>Le planning </a:t>
            </a:r>
          </a:p>
        </p:txBody>
      </p:sp>
    </p:spTree>
    <p:extLst>
      <p:ext uri="{BB962C8B-B14F-4D97-AF65-F5344CB8AC3E}">
        <p14:creationId xmlns:p14="http://schemas.microsoft.com/office/powerpoint/2010/main" val="4014844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0D2ED05F-A8C5-2C4E-FB1A-CCBDE3580599}"/>
              </a:ext>
            </a:extLst>
          </p:cNvPr>
          <p:cNvSpPr/>
          <p:nvPr/>
        </p:nvSpPr>
        <p:spPr>
          <a:xfrm>
            <a:off x="7130756" y="4788102"/>
            <a:ext cx="2074204" cy="484632"/>
          </a:xfrm>
          <a:custGeom>
            <a:avLst/>
            <a:gdLst>
              <a:gd name="connsiteX0" fmla="*/ 0 w 2074204"/>
              <a:gd name="connsiteY0" fmla="*/ 0 h 484632"/>
              <a:gd name="connsiteX1" fmla="*/ 712143 w 2074204"/>
              <a:gd name="connsiteY1" fmla="*/ 0 h 484632"/>
              <a:gd name="connsiteX2" fmla="*/ 1362061 w 2074204"/>
              <a:gd name="connsiteY2" fmla="*/ 0 h 484632"/>
              <a:gd name="connsiteX3" fmla="*/ 2074204 w 2074204"/>
              <a:gd name="connsiteY3" fmla="*/ 0 h 484632"/>
              <a:gd name="connsiteX4" fmla="*/ 2074204 w 2074204"/>
              <a:gd name="connsiteY4" fmla="*/ 484632 h 484632"/>
              <a:gd name="connsiteX5" fmla="*/ 1403545 w 2074204"/>
              <a:gd name="connsiteY5" fmla="*/ 484632 h 484632"/>
              <a:gd name="connsiteX6" fmla="*/ 732885 w 2074204"/>
              <a:gd name="connsiteY6" fmla="*/ 484632 h 484632"/>
              <a:gd name="connsiteX7" fmla="*/ 0 w 2074204"/>
              <a:gd name="connsiteY7" fmla="*/ 484632 h 484632"/>
              <a:gd name="connsiteX8" fmla="*/ 0 w 2074204"/>
              <a:gd name="connsiteY8" fmla="*/ 0 h 48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4204" h="484632" fill="none" extrusionOk="0">
                <a:moveTo>
                  <a:pt x="0" y="0"/>
                </a:moveTo>
                <a:cubicBezTo>
                  <a:pt x="168020" y="9259"/>
                  <a:pt x="514340" y="-19481"/>
                  <a:pt x="712143" y="0"/>
                </a:cubicBezTo>
                <a:cubicBezTo>
                  <a:pt x="909946" y="19481"/>
                  <a:pt x="1217854" y="-14949"/>
                  <a:pt x="1362061" y="0"/>
                </a:cubicBezTo>
                <a:cubicBezTo>
                  <a:pt x="1506268" y="14949"/>
                  <a:pt x="1758775" y="-30094"/>
                  <a:pt x="2074204" y="0"/>
                </a:cubicBezTo>
                <a:cubicBezTo>
                  <a:pt x="2061514" y="231269"/>
                  <a:pt x="2096907" y="366024"/>
                  <a:pt x="2074204" y="484632"/>
                </a:cubicBezTo>
                <a:cubicBezTo>
                  <a:pt x="1884184" y="491086"/>
                  <a:pt x="1668444" y="485504"/>
                  <a:pt x="1403545" y="484632"/>
                </a:cubicBezTo>
                <a:cubicBezTo>
                  <a:pt x="1138646" y="483760"/>
                  <a:pt x="1063806" y="454942"/>
                  <a:pt x="732885" y="484632"/>
                </a:cubicBezTo>
                <a:cubicBezTo>
                  <a:pt x="401964" y="514322"/>
                  <a:pt x="327750" y="461299"/>
                  <a:pt x="0" y="484632"/>
                </a:cubicBezTo>
                <a:cubicBezTo>
                  <a:pt x="2597" y="383829"/>
                  <a:pt x="-10561" y="235867"/>
                  <a:pt x="0" y="0"/>
                </a:cubicBezTo>
                <a:close/>
              </a:path>
              <a:path w="2074204" h="484632" stroke="0" extrusionOk="0">
                <a:moveTo>
                  <a:pt x="0" y="0"/>
                </a:moveTo>
                <a:cubicBezTo>
                  <a:pt x="128549" y="2516"/>
                  <a:pt x="408201" y="3169"/>
                  <a:pt x="629175" y="0"/>
                </a:cubicBezTo>
                <a:cubicBezTo>
                  <a:pt x="850149" y="-3169"/>
                  <a:pt x="1017988" y="-16232"/>
                  <a:pt x="1279092" y="0"/>
                </a:cubicBezTo>
                <a:cubicBezTo>
                  <a:pt x="1540196" y="16232"/>
                  <a:pt x="1760883" y="36226"/>
                  <a:pt x="2074204" y="0"/>
                </a:cubicBezTo>
                <a:cubicBezTo>
                  <a:pt x="2096956" y="229276"/>
                  <a:pt x="2066881" y="270290"/>
                  <a:pt x="2074204" y="484632"/>
                </a:cubicBezTo>
                <a:cubicBezTo>
                  <a:pt x="1866519" y="475426"/>
                  <a:pt x="1567816" y="518547"/>
                  <a:pt x="1341319" y="484632"/>
                </a:cubicBezTo>
                <a:cubicBezTo>
                  <a:pt x="1114822" y="450717"/>
                  <a:pt x="825293" y="492331"/>
                  <a:pt x="670659" y="484632"/>
                </a:cubicBezTo>
                <a:cubicBezTo>
                  <a:pt x="516025" y="476933"/>
                  <a:pt x="219964" y="474166"/>
                  <a:pt x="0" y="484632"/>
                </a:cubicBezTo>
                <a:cubicBezTo>
                  <a:pt x="22429" y="318711"/>
                  <a:pt x="6052" y="220795"/>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Le trimestre précédant</a:t>
            </a:r>
          </a:p>
          <a:p>
            <a:pPr algn="ctr"/>
            <a:r>
              <a:rPr lang="fr-FR" sz="1000" b="1" dirty="0">
                <a:solidFill>
                  <a:schemeClr val="accent4">
                    <a:lumMod val="75000"/>
                  </a:schemeClr>
                </a:solidFill>
              </a:rPr>
              <a:t>les 15 ans du client</a:t>
            </a:r>
            <a:endParaRPr lang="fr-FR" sz="1000" dirty="0">
              <a:solidFill>
                <a:schemeClr val="tx1">
                  <a:lumMod val="75000"/>
                  <a:lumOff val="25000"/>
                </a:schemeClr>
              </a:solidFill>
            </a:endParaRPr>
          </a:p>
        </p:txBody>
      </p:sp>
      <p:sp>
        <p:nvSpPr>
          <p:cNvPr id="26" name="Rectangle 25">
            <a:extLst>
              <a:ext uri="{FF2B5EF4-FFF2-40B4-BE49-F238E27FC236}">
                <a16:creationId xmlns:a16="http://schemas.microsoft.com/office/drawing/2014/main" id="{33242EA8-08B6-5804-3AC4-86EC687D84F0}"/>
              </a:ext>
            </a:extLst>
          </p:cNvPr>
          <p:cNvSpPr/>
          <p:nvPr/>
        </p:nvSpPr>
        <p:spPr>
          <a:xfrm>
            <a:off x="460587" y="4783838"/>
            <a:ext cx="1452835" cy="227966"/>
          </a:xfrm>
          <a:custGeom>
            <a:avLst/>
            <a:gdLst>
              <a:gd name="connsiteX0" fmla="*/ 0 w 1452835"/>
              <a:gd name="connsiteY0" fmla="*/ 0 h 227966"/>
              <a:gd name="connsiteX1" fmla="*/ 498807 w 1452835"/>
              <a:gd name="connsiteY1" fmla="*/ 0 h 227966"/>
              <a:gd name="connsiteX2" fmla="*/ 954028 w 1452835"/>
              <a:gd name="connsiteY2" fmla="*/ 0 h 227966"/>
              <a:gd name="connsiteX3" fmla="*/ 1452835 w 1452835"/>
              <a:gd name="connsiteY3" fmla="*/ 0 h 227966"/>
              <a:gd name="connsiteX4" fmla="*/ 1452835 w 1452835"/>
              <a:gd name="connsiteY4" fmla="*/ 227966 h 227966"/>
              <a:gd name="connsiteX5" fmla="*/ 983085 w 1452835"/>
              <a:gd name="connsiteY5" fmla="*/ 227966 h 227966"/>
              <a:gd name="connsiteX6" fmla="*/ 513335 w 1452835"/>
              <a:gd name="connsiteY6" fmla="*/ 227966 h 227966"/>
              <a:gd name="connsiteX7" fmla="*/ 0 w 1452835"/>
              <a:gd name="connsiteY7" fmla="*/ 227966 h 227966"/>
              <a:gd name="connsiteX8" fmla="*/ 0 w 1452835"/>
              <a:gd name="connsiteY8" fmla="*/ 0 h 227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835" h="227966" fill="none" extrusionOk="0">
                <a:moveTo>
                  <a:pt x="0" y="0"/>
                </a:moveTo>
                <a:cubicBezTo>
                  <a:pt x="215266" y="21755"/>
                  <a:pt x="354811" y="4744"/>
                  <a:pt x="498807" y="0"/>
                </a:cubicBezTo>
                <a:cubicBezTo>
                  <a:pt x="642803" y="-4744"/>
                  <a:pt x="736010" y="-6011"/>
                  <a:pt x="954028" y="0"/>
                </a:cubicBezTo>
                <a:cubicBezTo>
                  <a:pt x="1172046" y="6011"/>
                  <a:pt x="1307203" y="-12011"/>
                  <a:pt x="1452835" y="0"/>
                </a:cubicBezTo>
                <a:cubicBezTo>
                  <a:pt x="1454816" y="73760"/>
                  <a:pt x="1450403" y="147784"/>
                  <a:pt x="1452835" y="227966"/>
                </a:cubicBezTo>
                <a:cubicBezTo>
                  <a:pt x="1252523" y="242633"/>
                  <a:pt x="1097460" y="208491"/>
                  <a:pt x="983085" y="227966"/>
                </a:cubicBezTo>
                <a:cubicBezTo>
                  <a:pt x="868710" y="247442"/>
                  <a:pt x="690836" y="223439"/>
                  <a:pt x="513335" y="227966"/>
                </a:cubicBezTo>
                <a:cubicBezTo>
                  <a:pt x="335834" y="232494"/>
                  <a:pt x="153155" y="246519"/>
                  <a:pt x="0" y="227966"/>
                </a:cubicBezTo>
                <a:cubicBezTo>
                  <a:pt x="-1123" y="139291"/>
                  <a:pt x="11252" y="111861"/>
                  <a:pt x="0" y="0"/>
                </a:cubicBezTo>
                <a:close/>
              </a:path>
              <a:path w="1452835" h="227966" stroke="0" extrusionOk="0">
                <a:moveTo>
                  <a:pt x="0" y="0"/>
                </a:moveTo>
                <a:cubicBezTo>
                  <a:pt x="112740" y="-10306"/>
                  <a:pt x="331936" y="-18601"/>
                  <a:pt x="440693" y="0"/>
                </a:cubicBezTo>
                <a:cubicBezTo>
                  <a:pt x="549450" y="18601"/>
                  <a:pt x="775714" y="198"/>
                  <a:pt x="895915" y="0"/>
                </a:cubicBezTo>
                <a:cubicBezTo>
                  <a:pt x="1016116" y="-198"/>
                  <a:pt x="1318766" y="7752"/>
                  <a:pt x="1452835" y="0"/>
                </a:cubicBezTo>
                <a:cubicBezTo>
                  <a:pt x="1447734" y="46503"/>
                  <a:pt x="1454165" y="126245"/>
                  <a:pt x="1452835" y="227966"/>
                </a:cubicBezTo>
                <a:cubicBezTo>
                  <a:pt x="1212720" y="236219"/>
                  <a:pt x="1053599" y="226501"/>
                  <a:pt x="939500" y="227966"/>
                </a:cubicBezTo>
                <a:cubicBezTo>
                  <a:pt x="825401" y="229431"/>
                  <a:pt x="686354" y="210908"/>
                  <a:pt x="469750" y="227966"/>
                </a:cubicBezTo>
                <a:cubicBezTo>
                  <a:pt x="253146" y="245025"/>
                  <a:pt x="219127" y="241657"/>
                  <a:pt x="0" y="227966"/>
                </a:cubicBezTo>
                <a:cubicBezTo>
                  <a:pt x="-2616" y="155369"/>
                  <a:pt x="-3023" y="110394"/>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Octobre / Novembre</a:t>
            </a:r>
            <a:endParaRPr lang="fr-FR" sz="1000" dirty="0">
              <a:solidFill>
                <a:schemeClr val="tx1">
                  <a:lumMod val="75000"/>
                  <a:lumOff val="25000"/>
                </a:schemeClr>
              </a:solidFill>
            </a:endParaRPr>
          </a:p>
        </p:txBody>
      </p:sp>
      <p:sp>
        <p:nvSpPr>
          <p:cNvPr id="27" name="Rectangle 26">
            <a:extLst>
              <a:ext uri="{FF2B5EF4-FFF2-40B4-BE49-F238E27FC236}">
                <a16:creationId xmlns:a16="http://schemas.microsoft.com/office/drawing/2014/main" id="{ED3E52CA-6985-8368-06B5-90E23C21D913}"/>
              </a:ext>
            </a:extLst>
          </p:cNvPr>
          <p:cNvSpPr/>
          <p:nvPr/>
        </p:nvSpPr>
        <p:spPr>
          <a:xfrm>
            <a:off x="9562009" y="4773564"/>
            <a:ext cx="1807828" cy="227966"/>
          </a:xfrm>
          <a:custGeom>
            <a:avLst/>
            <a:gdLst>
              <a:gd name="connsiteX0" fmla="*/ 0 w 1807828"/>
              <a:gd name="connsiteY0" fmla="*/ 0 h 227966"/>
              <a:gd name="connsiteX1" fmla="*/ 620688 w 1807828"/>
              <a:gd name="connsiteY1" fmla="*/ 0 h 227966"/>
              <a:gd name="connsiteX2" fmla="*/ 1187140 w 1807828"/>
              <a:gd name="connsiteY2" fmla="*/ 0 h 227966"/>
              <a:gd name="connsiteX3" fmla="*/ 1807828 w 1807828"/>
              <a:gd name="connsiteY3" fmla="*/ 0 h 227966"/>
              <a:gd name="connsiteX4" fmla="*/ 1807828 w 1807828"/>
              <a:gd name="connsiteY4" fmla="*/ 227966 h 227966"/>
              <a:gd name="connsiteX5" fmla="*/ 1223297 w 1807828"/>
              <a:gd name="connsiteY5" fmla="*/ 227966 h 227966"/>
              <a:gd name="connsiteX6" fmla="*/ 638766 w 1807828"/>
              <a:gd name="connsiteY6" fmla="*/ 227966 h 227966"/>
              <a:gd name="connsiteX7" fmla="*/ 0 w 1807828"/>
              <a:gd name="connsiteY7" fmla="*/ 227966 h 227966"/>
              <a:gd name="connsiteX8" fmla="*/ 0 w 1807828"/>
              <a:gd name="connsiteY8" fmla="*/ 0 h 227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7828" h="227966" fill="none" extrusionOk="0">
                <a:moveTo>
                  <a:pt x="0" y="0"/>
                </a:moveTo>
                <a:cubicBezTo>
                  <a:pt x="226037" y="-23796"/>
                  <a:pt x="430119" y="7282"/>
                  <a:pt x="620688" y="0"/>
                </a:cubicBezTo>
                <a:cubicBezTo>
                  <a:pt x="811257" y="-7282"/>
                  <a:pt x="926379" y="-27374"/>
                  <a:pt x="1187140" y="0"/>
                </a:cubicBezTo>
                <a:cubicBezTo>
                  <a:pt x="1447901" y="27374"/>
                  <a:pt x="1614176" y="-11311"/>
                  <a:pt x="1807828" y="0"/>
                </a:cubicBezTo>
                <a:cubicBezTo>
                  <a:pt x="1809809" y="73760"/>
                  <a:pt x="1805396" y="147784"/>
                  <a:pt x="1807828" y="227966"/>
                </a:cubicBezTo>
                <a:cubicBezTo>
                  <a:pt x="1574145" y="223308"/>
                  <a:pt x="1374387" y="228418"/>
                  <a:pt x="1223297" y="227966"/>
                </a:cubicBezTo>
                <a:cubicBezTo>
                  <a:pt x="1072207" y="227514"/>
                  <a:pt x="861647" y="233833"/>
                  <a:pt x="638766" y="227966"/>
                </a:cubicBezTo>
                <a:cubicBezTo>
                  <a:pt x="415885" y="222099"/>
                  <a:pt x="192318" y="217784"/>
                  <a:pt x="0" y="227966"/>
                </a:cubicBezTo>
                <a:cubicBezTo>
                  <a:pt x="-1123" y="139291"/>
                  <a:pt x="11252" y="111861"/>
                  <a:pt x="0" y="0"/>
                </a:cubicBezTo>
                <a:close/>
              </a:path>
              <a:path w="1807828" h="227966" stroke="0" extrusionOk="0">
                <a:moveTo>
                  <a:pt x="0" y="0"/>
                </a:moveTo>
                <a:cubicBezTo>
                  <a:pt x="121497" y="-19573"/>
                  <a:pt x="408806" y="14154"/>
                  <a:pt x="548374" y="0"/>
                </a:cubicBezTo>
                <a:cubicBezTo>
                  <a:pt x="687942" y="-14154"/>
                  <a:pt x="836254" y="2380"/>
                  <a:pt x="1114827" y="0"/>
                </a:cubicBezTo>
                <a:cubicBezTo>
                  <a:pt x="1393400" y="-2380"/>
                  <a:pt x="1664049" y="-25778"/>
                  <a:pt x="1807828" y="0"/>
                </a:cubicBezTo>
                <a:cubicBezTo>
                  <a:pt x="1802727" y="46503"/>
                  <a:pt x="1809158" y="126245"/>
                  <a:pt x="1807828" y="227966"/>
                </a:cubicBezTo>
                <a:cubicBezTo>
                  <a:pt x="1518134" y="245732"/>
                  <a:pt x="1446511" y="248913"/>
                  <a:pt x="1169062" y="227966"/>
                </a:cubicBezTo>
                <a:cubicBezTo>
                  <a:pt x="891613" y="207019"/>
                  <a:pt x="873806" y="246078"/>
                  <a:pt x="584531" y="227966"/>
                </a:cubicBezTo>
                <a:cubicBezTo>
                  <a:pt x="295256" y="209854"/>
                  <a:pt x="184053" y="240135"/>
                  <a:pt x="0" y="227966"/>
                </a:cubicBezTo>
                <a:cubicBezTo>
                  <a:pt x="-2616" y="155369"/>
                  <a:pt x="-3023" y="110394"/>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Octobre / Novembre</a:t>
            </a:r>
            <a:endParaRPr lang="fr-FR" sz="1000" dirty="0">
              <a:solidFill>
                <a:schemeClr val="tx1">
                  <a:lumMod val="75000"/>
                  <a:lumOff val="25000"/>
                </a:schemeClr>
              </a:solidFill>
            </a:endParaRPr>
          </a:p>
        </p:txBody>
      </p:sp>
      <p:sp>
        <p:nvSpPr>
          <p:cNvPr id="28" name="Rectangle 27">
            <a:extLst>
              <a:ext uri="{FF2B5EF4-FFF2-40B4-BE49-F238E27FC236}">
                <a16:creationId xmlns:a16="http://schemas.microsoft.com/office/drawing/2014/main" id="{F5164065-6660-FDF2-4CF9-499CCCB66AEA}"/>
              </a:ext>
            </a:extLst>
          </p:cNvPr>
          <p:cNvSpPr/>
          <p:nvPr/>
        </p:nvSpPr>
        <p:spPr>
          <a:xfrm>
            <a:off x="3803841" y="4809722"/>
            <a:ext cx="2377905" cy="222944"/>
          </a:xfrm>
          <a:custGeom>
            <a:avLst/>
            <a:gdLst>
              <a:gd name="connsiteX0" fmla="*/ 0 w 2377905"/>
              <a:gd name="connsiteY0" fmla="*/ 0 h 222944"/>
              <a:gd name="connsiteX1" fmla="*/ 523139 w 2377905"/>
              <a:gd name="connsiteY1" fmla="*/ 0 h 222944"/>
              <a:gd name="connsiteX2" fmla="*/ 1141394 w 2377905"/>
              <a:gd name="connsiteY2" fmla="*/ 0 h 222944"/>
              <a:gd name="connsiteX3" fmla="*/ 1688313 w 2377905"/>
              <a:gd name="connsiteY3" fmla="*/ 0 h 222944"/>
              <a:gd name="connsiteX4" fmla="*/ 2377905 w 2377905"/>
              <a:gd name="connsiteY4" fmla="*/ 0 h 222944"/>
              <a:gd name="connsiteX5" fmla="*/ 2377905 w 2377905"/>
              <a:gd name="connsiteY5" fmla="*/ 222944 h 222944"/>
              <a:gd name="connsiteX6" fmla="*/ 1759650 w 2377905"/>
              <a:gd name="connsiteY6" fmla="*/ 222944 h 222944"/>
              <a:gd name="connsiteX7" fmla="*/ 1188953 w 2377905"/>
              <a:gd name="connsiteY7" fmla="*/ 222944 h 222944"/>
              <a:gd name="connsiteX8" fmla="*/ 618255 w 2377905"/>
              <a:gd name="connsiteY8" fmla="*/ 222944 h 222944"/>
              <a:gd name="connsiteX9" fmla="*/ 0 w 2377905"/>
              <a:gd name="connsiteY9" fmla="*/ 222944 h 222944"/>
              <a:gd name="connsiteX10" fmla="*/ 0 w 2377905"/>
              <a:gd name="connsiteY10" fmla="*/ 0 h 22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77905" h="222944" fill="none" extrusionOk="0">
                <a:moveTo>
                  <a:pt x="0" y="0"/>
                </a:moveTo>
                <a:cubicBezTo>
                  <a:pt x="206143" y="4573"/>
                  <a:pt x="406860" y="14916"/>
                  <a:pt x="523139" y="0"/>
                </a:cubicBezTo>
                <a:cubicBezTo>
                  <a:pt x="639418" y="-14916"/>
                  <a:pt x="864372" y="-9009"/>
                  <a:pt x="1141394" y="0"/>
                </a:cubicBezTo>
                <a:cubicBezTo>
                  <a:pt x="1418417" y="9009"/>
                  <a:pt x="1480698" y="-5922"/>
                  <a:pt x="1688313" y="0"/>
                </a:cubicBezTo>
                <a:cubicBezTo>
                  <a:pt x="1895928" y="5922"/>
                  <a:pt x="2115418" y="-16097"/>
                  <a:pt x="2377905" y="0"/>
                </a:cubicBezTo>
                <a:cubicBezTo>
                  <a:pt x="2385079" y="77830"/>
                  <a:pt x="2379773" y="113776"/>
                  <a:pt x="2377905" y="222944"/>
                </a:cubicBezTo>
                <a:cubicBezTo>
                  <a:pt x="2167601" y="246210"/>
                  <a:pt x="1897304" y="215527"/>
                  <a:pt x="1759650" y="222944"/>
                </a:cubicBezTo>
                <a:cubicBezTo>
                  <a:pt x="1621997" y="230361"/>
                  <a:pt x="1415189" y="229637"/>
                  <a:pt x="1188953" y="222944"/>
                </a:cubicBezTo>
                <a:cubicBezTo>
                  <a:pt x="962717" y="216251"/>
                  <a:pt x="864178" y="198382"/>
                  <a:pt x="618255" y="222944"/>
                </a:cubicBezTo>
                <a:cubicBezTo>
                  <a:pt x="372332" y="247506"/>
                  <a:pt x="153405" y="210693"/>
                  <a:pt x="0" y="222944"/>
                </a:cubicBezTo>
                <a:cubicBezTo>
                  <a:pt x="-1925" y="122848"/>
                  <a:pt x="11096" y="83363"/>
                  <a:pt x="0" y="0"/>
                </a:cubicBezTo>
                <a:close/>
              </a:path>
              <a:path w="2377905" h="222944" stroke="0" extrusionOk="0">
                <a:moveTo>
                  <a:pt x="0" y="0"/>
                </a:moveTo>
                <a:cubicBezTo>
                  <a:pt x="202700" y="-15163"/>
                  <a:pt x="371891" y="-13267"/>
                  <a:pt x="523139" y="0"/>
                </a:cubicBezTo>
                <a:cubicBezTo>
                  <a:pt x="674387" y="13267"/>
                  <a:pt x="822054" y="992"/>
                  <a:pt x="1070057" y="0"/>
                </a:cubicBezTo>
                <a:cubicBezTo>
                  <a:pt x="1318060" y="-992"/>
                  <a:pt x="1440738" y="-29553"/>
                  <a:pt x="1664534" y="0"/>
                </a:cubicBezTo>
                <a:cubicBezTo>
                  <a:pt x="1888330" y="29553"/>
                  <a:pt x="2106646" y="8283"/>
                  <a:pt x="2377905" y="0"/>
                </a:cubicBezTo>
                <a:cubicBezTo>
                  <a:pt x="2386042" y="88688"/>
                  <a:pt x="2371153" y="115782"/>
                  <a:pt x="2377905" y="222944"/>
                </a:cubicBezTo>
                <a:cubicBezTo>
                  <a:pt x="2172562" y="242777"/>
                  <a:pt x="1932149" y="236503"/>
                  <a:pt x="1783429" y="222944"/>
                </a:cubicBezTo>
                <a:cubicBezTo>
                  <a:pt x="1634709" y="209385"/>
                  <a:pt x="1416380" y="208504"/>
                  <a:pt x="1188953" y="222944"/>
                </a:cubicBezTo>
                <a:cubicBezTo>
                  <a:pt x="961526" y="237384"/>
                  <a:pt x="802987" y="231552"/>
                  <a:pt x="665813" y="222944"/>
                </a:cubicBezTo>
                <a:cubicBezTo>
                  <a:pt x="528639" y="214336"/>
                  <a:pt x="196202" y="254776"/>
                  <a:pt x="0" y="222944"/>
                </a:cubicBezTo>
                <a:cubicBezTo>
                  <a:pt x="7626" y="124255"/>
                  <a:pt x="1001" y="103931"/>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Octobre / Novembre</a:t>
            </a:r>
            <a:endParaRPr lang="fr-FR" sz="1000" dirty="0">
              <a:solidFill>
                <a:schemeClr val="tx1">
                  <a:lumMod val="75000"/>
                  <a:lumOff val="25000"/>
                </a:schemeClr>
              </a:solidFill>
            </a:endParaRPr>
          </a:p>
        </p:txBody>
      </p:sp>
      <p:sp>
        <p:nvSpPr>
          <p:cNvPr id="2" name="Espace réservé du contenu 1">
            <a:extLst>
              <a:ext uri="{FF2B5EF4-FFF2-40B4-BE49-F238E27FC236}">
                <a16:creationId xmlns:a16="http://schemas.microsoft.com/office/drawing/2014/main" id="{17A305EF-A7F1-9C44-5C94-28899D70CB34}"/>
              </a:ext>
            </a:extLst>
          </p:cNvPr>
          <p:cNvSpPr>
            <a:spLocks noGrp="1"/>
          </p:cNvSpPr>
          <p:nvPr>
            <p:ph idx="17"/>
          </p:nvPr>
        </p:nvSpPr>
        <p:spPr/>
        <p:txBody>
          <a:bodyPr/>
          <a:lstStyle/>
          <a:p>
            <a:r>
              <a:rPr lang="fr-FR" dirty="0"/>
              <a:t>Dans le cadre de notre relation d’exception que nous souhaitons installer, nous envoyons des livres à nos clients ayant 6, 11, 15 et 18 ans dans l’année.  </a:t>
            </a:r>
          </a:p>
          <a:p>
            <a:r>
              <a:rPr lang="fr-FR" dirty="0"/>
              <a:t>Cette opération est </a:t>
            </a:r>
            <a:r>
              <a:rPr lang="fr-FR" b="1" dirty="0">
                <a:solidFill>
                  <a:schemeClr val="accent4">
                    <a:lumMod val="75000"/>
                  </a:schemeClr>
                </a:solidFill>
              </a:rPr>
              <a:t>décorrélée d’une action « commerciale » </a:t>
            </a:r>
            <a:r>
              <a:rPr lang="fr-FR" dirty="0"/>
              <a:t>: nous souhaitons ainsi créer un effet de surprise auprès de nos clients et non leur vendre un produit </a:t>
            </a:r>
            <a:r>
              <a:rPr lang="fr-FR" dirty="0">
                <a:sym typeface="Wingdings" panose="05000000000000000000" pitchFamily="2" charset="2"/>
              </a:rPr>
              <a:t> objectif de fidélisation par la satisfaction. </a:t>
            </a:r>
            <a:endParaRPr lang="fr-FR" dirty="0"/>
          </a:p>
          <a:p>
            <a:r>
              <a:rPr lang="fr-FR" dirty="0"/>
              <a:t>Ces livres, à vocation pédagogique, sont envoyés au domicile de nos clients, en fonction de leur âge :  </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7E15C68E-9212-BB84-F4EC-2A13F4403FAF}"/>
              </a:ext>
            </a:extLst>
          </p:cNvPr>
          <p:cNvSpPr>
            <a:spLocks noGrp="1"/>
          </p:cNvSpPr>
          <p:nvPr>
            <p:ph type="body" sz="quarter" idx="12"/>
          </p:nvPr>
        </p:nvSpPr>
        <p:spPr/>
        <p:txBody>
          <a:bodyPr/>
          <a:lstStyle/>
          <a:p>
            <a:r>
              <a:rPr lang="fr-FR" dirty="0"/>
              <a:t>Une action </a:t>
            </a:r>
            <a:r>
              <a:rPr lang="fr-FR" dirty="0" err="1"/>
              <a:t>différentiente</a:t>
            </a:r>
            <a:r>
              <a:rPr lang="fr-FR" dirty="0"/>
              <a:t> pour interpeller positivement nos clients. </a:t>
            </a:r>
          </a:p>
        </p:txBody>
      </p:sp>
      <p:sp>
        <p:nvSpPr>
          <p:cNvPr id="4" name="Espace réservé du texte 3">
            <a:extLst>
              <a:ext uri="{FF2B5EF4-FFF2-40B4-BE49-F238E27FC236}">
                <a16:creationId xmlns:a16="http://schemas.microsoft.com/office/drawing/2014/main" id="{EF4A7BB8-8251-B089-A748-03A8657E2B7B}"/>
              </a:ext>
            </a:extLst>
          </p:cNvPr>
          <p:cNvSpPr>
            <a:spLocks noGrp="1"/>
          </p:cNvSpPr>
          <p:nvPr>
            <p:ph type="body" sz="quarter" idx="14"/>
          </p:nvPr>
        </p:nvSpPr>
        <p:spPr/>
        <p:txBody>
          <a:bodyPr/>
          <a:lstStyle/>
          <a:p>
            <a:r>
              <a:rPr lang="fr-FR" dirty="0"/>
              <a:t>Café Conquête – En voiture Simone</a:t>
            </a:r>
          </a:p>
        </p:txBody>
      </p:sp>
      <p:sp>
        <p:nvSpPr>
          <p:cNvPr id="5" name="Espace réservé du texte 4">
            <a:extLst>
              <a:ext uri="{FF2B5EF4-FFF2-40B4-BE49-F238E27FC236}">
                <a16:creationId xmlns:a16="http://schemas.microsoft.com/office/drawing/2014/main" id="{7212F7AD-4D4F-EC5D-C75C-12C58347417B}"/>
              </a:ext>
            </a:extLst>
          </p:cNvPr>
          <p:cNvSpPr>
            <a:spLocks noGrp="1"/>
          </p:cNvSpPr>
          <p:nvPr>
            <p:ph type="body" sz="quarter" idx="16"/>
          </p:nvPr>
        </p:nvSpPr>
        <p:spPr/>
        <p:txBody>
          <a:bodyPr/>
          <a:lstStyle/>
          <a:p>
            <a:endParaRPr lang="fr-FR"/>
          </a:p>
        </p:txBody>
      </p:sp>
      <p:sp>
        <p:nvSpPr>
          <p:cNvPr id="6" name="Flèche : droite 5">
            <a:extLst>
              <a:ext uri="{FF2B5EF4-FFF2-40B4-BE49-F238E27FC236}">
                <a16:creationId xmlns:a16="http://schemas.microsoft.com/office/drawing/2014/main" id="{D4054F1F-2501-1273-0F39-8169F70D9E19}"/>
              </a:ext>
            </a:extLst>
          </p:cNvPr>
          <p:cNvSpPr/>
          <p:nvPr/>
        </p:nvSpPr>
        <p:spPr>
          <a:xfrm>
            <a:off x="479426" y="3053106"/>
            <a:ext cx="11233147" cy="484632"/>
          </a:xfrm>
          <a:prstGeom prst="rightArrow">
            <a:avLst/>
          </a:prstGeom>
          <a:solidFill>
            <a:srgbClr val="FFC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7" name="Tableau 6">
            <a:extLst>
              <a:ext uri="{FF2B5EF4-FFF2-40B4-BE49-F238E27FC236}">
                <a16:creationId xmlns:a16="http://schemas.microsoft.com/office/drawing/2014/main" id="{2C788512-13EF-0F8E-91E4-E56821E08272}"/>
              </a:ext>
            </a:extLst>
          </p:cNvPr>
          <p:cNvGraphicFramePr>
            <a:graphicFrameLocks noGrp="1"/>
          </p:cNvGraphicFramePr>
          <p:nvPr>
            <p:extLst>
              <p:ext uri="{D42A27DB-BD31-4B8C-83A1-F6EECF244321}">
                <p14:modId xmlns:p14="http://schemas.microsoft.com/office/powerpoint/2010/main" val="2847159774"/>
              </p:ext>
            </p:extLst>
          </p:nvPr>
        </p:nvGraphicFramePr>
        <p:xfrm>
          <a:off x="460587" y="3118896"/>
          <a:ext cx="10940371" cy="370840"/>
        </p:xfrm>
        <a:graphic>
          <a:graphicData uri="http://schemas.openxmlformats.org/drawingml/2006/table">
            <a:tbl>
              <a:tblPr firstRow="1" bandRow="1">
                <a:tableStyleId>{5C22544A-7EE6-4342-B048-85BDC9FD1C3A}</a:tableStyleId>
              </a:tblPr>
              <a:tblGrid>
                <a:gridCol w="841567">
                  <a:extLst>
                    <a:ext uri="{9D8B030D-6E8A-4147-A177-3AD203B41FA5}">
                      <a16:colId xmlns:a16="http://schemas.microsoft.com/office/drawing/2014/main" val="4178884444"/>
                    </a:ext>
                  </a:extLst>
                </a:gridCol>
                <a:gridCol w="841567">
                  <a:extLst>
                    <a:ext uri="{9D8B030D-6E8A-4147-A177-3AD203B41FA5}">
                      <a16:colId xmlns:a16="http://schemas.microsoft.com/office/drawing/2014/main" val="1238774041"/>
                    </a:ext>
                  </a:extLst>
                </a:gridCol>
                <a:gridCol w="841567">
                  <a:extLst>
                    <a:ext uri="{9D8B030D-6E8A-4147-A177-3AD203B41FA5}">
                      <a16:colId xmlns:a16="http://schemas.microsoft.com/office/drawing/2014/main" val="1365118688"/>
                    </a:ext>
                  </a:extLst>
                </a:gridCol>
                <a:gridCol w="841567">
                  <a:extLst>
                    <a:ext uri="{9D8B030D-6E8A-4147-A177-3AD203B41FA5}">
                      <a16:colId xmlns:a16="http://schemas.microsoft.com/office/drawing/2014/main" val="2301403335"/>
                    </a:ext>
                  </a:extLst>
                </a:gridCol>
                <a:gridCol w="841567">
                  <a:extLst>
                    <a:ext uri="{9D8B030D-6E8A-4147-A177-3AD203B41FA5}">
                      <a16:colId xmlns:a16="http://schemas.microsoft.com/office/drawing/2014/main" val="2387604139"/>
                    </a:ext>
                  </a:extLst>
                </a:gridCol>
                <a:gridCol w="841567">
                  <a:extLst>
                    <a:ext uri="{9D8B030D-6E8A-4147-A177-3AD203B41FA5}">
                      <a16:colId xmlns:a16="http://schemas.microsoft.com/office/drawing/2014/main" val="3898607588"/>
                    </a:ext>
                  </a:extLst>
                </a:gridCol>
                <a:gridCol w="841567">
                  <a:extLst>
                    <a:ext uri="{9D8B030D-6E8A-4147-A177-3AD203B41FA5}">
                      <a16:colId xmlns:a16="http://schemas.microsoft.com/office/drawing/2014/main" val="823214766"/>
                    </a:ext>
                  </a:extLst>
                </a:gridCol>
                <a:gridCol w="841567">
                  <a:extLst>
                    <a:ext uri="{9D8B030D-6E8A-4147-A177-3AD203B41FA5}">
                      <a16:colId xmlns:a16="http://schemas.microsoft.com/office/drawing/2014/main" val="620514465"/>
                    </a:ext>
                  </a:extLst>
                </a:gridCol>
                <a:gridCol w="841567">
                  <a:extLst>
                    <a:ext uri="{9D8B030D-6E8A-4147-A177-3AD203B41FA5}">
                      <a16:colId xmlns:a16="http://schemas.microsoft.com/office/drawing/2014/main" val="3472102187"/>
                    </a:ext>
                  </a:extLst>
                </a:gridCol>
                <a:gridCol w="841567">
                  <a:extLst>
                    <a:ext uri="{9D8B030D-6E8A-4147-A177-3AD203B41FA5}">
                      <a16:colId xmlns:a16="http://schemas.microsoft.com/office/drawing/2014/main" val="908219495"/>
                    </a:ext>
                  </a:extLst>
                </a:gridCol>
                <a:gridCol w="841567">
                  <a:extLst>
                    <a:ext uri="{9D8B030D-6E8A-4147-A177-3AD203B41FA5}">
                      <a16:colId xmlns:a16="http://schemas.microsoft.com/office/drawing/2014/main" val="2862133528"/>
                    </a:ext>
                  </a:extLst>
                </a:gridCol>
                <a:gridCol w="841567">
                  <a:extLst>
                    <a:ext uri="{9D8B030D-6E8A-4147-A177-3AD203B41FA5}">
                      <a16:colId xmlns:a16="http://schemas.microsoft.com/office/drawing/2014/main" val="56276435"/>
                    </a:ext>
                  </a:extLst>
                </a:gridCol>
                <a:gridCol w="841567">
                  <a:extLst>
                    <a:ext uri="{9D8B030D-6E8A-4147-A177-3AD203B41FA5}">
                      <a16:colId xmlns:a16="http://schemas.microsoft.com/office/drawing/2014/main" val="709140911"/>
                    </a:ext>
                  </a:extLst>
                </a:gridCol>
              </a:tblGrid>
              <a:tr h="370840">
                <a:tc>
                  <a:txBody>
                    <a:bodyPr/>
                    <a:lstStyle/>
                    <a:p>
                      <a:pPr algn="ctr"/>
                      <a:r>
                        <a:rPr lang="fr-FR" sz="1000" b="1" dirty="0">
                          <a:solidFill>
                            <a:schemeClr val="accent4">
                              <a:lumMod val="75000"/>
                            </a:schemeClr>
                          </a:solidFill>
                        </a:rPr>
                        <a:t>6</a:t>
                      </a:r>
                      <a:endParaRPr lang="fr-FR" sz="1000" b="1" dirty="0"/>
                    </a:p>
                  </a:txBody>
                  <a:tcPr anchor="ctr">
                    <a:noFill/>
                  </a:tcPr>
                </a:tc>
                <a:tc>
                  <a:txBody>
                    <a:bodyPr/>
                    <a:lstStyle/>
                    <a:p>
                      <a:pPr algn="ctr"/>
                      <a:r>
                        <a:rPr lang="fr-FR" sz="900" b="0" dirty="0"/>
                        <a:t>7</a:t>
                      </a:r>
                    </a:p>
                  </a:txBody>
                  <a:tcPr anchor="ctr">
                    <a:noFill/>
                  </a:tcPr>
                </a:tc>
                <a:tc>
                  <a:txBody>
                    <a:bodyPr/>
                    <a:lstStyle/>
                    <a:p>
                      <a:pPr algn="ctr"/>
                      <a:r>
                        <a:rPr lang="fr-FR" sz="900" b="0" dirty="0"/>
                        <a:t>8</a:t>
                      </a:r>
                    </a:p>
                  </a:txBody>
                  <a:tcPr anchor="ctr">
                    <a:noFill/>
                  </a:tcPr>
                </a:tc>
                <a:tc>
                  <a:txBody>
                    <a:bodyPr/>
                    <a:lstStyle/>
                    <a:p>
                      <a:pPr algn="ctr"/>
                      <a:r>
                        <a:rPr lang="fr-FR" sz="900" b="0" dirty="0"/>
                        <a:t>9</a:t>
                      </a:r>
                    </a:p>
                  </a:txBody>
                  <a:tcPr anchor="ctr">
                    <a:noFill/>
                  </a:tcPr>
                </a:tc>
                <a:tc>
                  <a:txBody>
                    <a:bodyPr/>
                    <a:lstStyle/>
                    <a:p>
                      <a:pPr algn="ctr"/>
                      <a:r>
                        <a:rPr lang="fr-FR" sz="900" b="0" dirty="0"/>
                        <a:t>10</a:t>
                      </a:r>
                    </a:p>
                  </a:txBody>
                  <a:tcPr anchor="ctr">
                    <a:noFill/>
                  </a:tcPr>
                </a:tc>
                <a:tc>
                  <a:txBody>
                    <a:bodyPr/>
                    <a:lstStyle/>
                    <a:p>
                      <a:pPr algn="ctr"/>
                      <a:r>
                        <a:rPr lang="fr-FR" sz="1000" b="1" dirty="0">
                          <a:solidFill>
                            <a:schemeClr val="accent4">
                              <a:lumMod val="75000"/>
                            </a:schemeClr>
                          </a:solidFill>
                        </a:rPr>
                        <a:t>11</a:t>
                      </a:r>
                    </a:p>
                  </a:txBody>
                  <a:tcPr anchor="ctr">
                    <a:noFill/>
                  </a:tcPr>
                </a:tc>
                <a:tc>
                  <a:txBody>
                    <a:bodyPr/>
                    <a:lstStyle/>
                    <a:p>
                      <a:pPr algn="ctr"/>
                      <a:r>
                        <a:rPr lang="fr-FR" sz="900" b="0" dirty="0"/>
                        <a:t>12</a:t>
                      </a:r>
                    </a:p>
                  </a:txBody>
                  <a:tcPr anchor="ctr">
                    <a:noFill/>
                  </a:tcPr>
                </a:tc>
                <a:tc>
                  <a:txBody>
                    <a:bodyPr/>
                    <a:lstStyle/>
                    <a:p>
                      <a:pPr algn="ctr"/>
                      <a:r>
                        <a:rPr lang="fr-FR" sz="900" b="0" dirty="0"/>
                        <a:t>13</a:t>
                      </a:r>
                    </a:p>
                  </a:txBody>
                  <a:tcPr anchor="ctr">
                    <a:noFill/>
                  </a:tcPr>
                </a:tc>
                <a:tc>
                  <a:txBody>
                    <a:bodyPr/>
                    <a:lstStyle/>
                    <a:p>
                      <a:pPr algn="ctr"/>
                      <a:r>
                        <a:rPr lang="fr-FR" sz="900" b="0" dirty="0"/>
                        <a:t>14</a:t>
                      </a:r>
                    </a:p>
                  </a:txBody>
                  <a:tcPr anchor="ctr">
                    <a:noFill/>
                  </a:tcPr>
                </a:tc>
                <a:tc>
                  <a:txBody>
                    <a:bodyPr/>
                    <a:lstStyle/>
                    <a:p>
                      <a:pPr algn="ctr"/>
                      <a:r>
                        <a:rPr lang="fr-FR" sz="1000" b="1" dirty="0">
                          <a:solidFill>
                            <a:schemeClr val="accent4">
                              <a:lumMod val="75000"/>
                            </a:schemeClr>
                          </a:solidFill>
                        </a:rPr>
                        <a:t>15</a:t>
                      </a:r>
                    </a:p>
                  </a:txBody>
                  <a:tcPr anchor="ctr">
                    <a:noFill/>
                  </a:tcPr>
                </a:tc>
                <a:tc>
                  <a:txBody>
                    <a:bodyPr/>
                    <a:lstStyle/>
                    <a:p>
                      <a:pPr algn="ctr"/>
                      <a:r>
                        <a:rPr lang="fr-FR" sz="900" b="0" dirty="0"/>
                        <a:t>16</a:t>
                      </a:r>
                    </a:p>
                  </a:txBody>
                  <a:tcPr anchor="ctr">
                    <a:noFill/>
                  </a:tcPr>
                </a:tc>
                <a:tc>
                  <a:txBody>
                    <a:bodyPr/>
                    <a:lstStyle/>
                    <a:p>
                      <a:pPr algn="ctr"/>
                      <a:r>
                        <a:rPr lang="fr-FR" sz="900" b="0" dirty="0"/>
                        <a:t>17</a:t>
                      </a:r>
                    </a:p>
                  </a:txBody>
                  <a:tcPr anchor="ctr">
                    <a:noFill/>
                  </a:tcPr>
                </a:tc>
                <a:tc>
                  <a:txBody>
                    <a:bodyPr/>
                    <a:lstStyle/>
                    <a:p>
                      <a:pPr algn="ctr"/>
                      <a:r>
                        <a:rPr lang="fr-FR" sz="1000" b="1" dirty="0">
                          <a:solidFill>
                            <a:schemeClr val="accent4">
                              <a:lumMod val="75000"/>
                            </a:schemeClr>
                          </a:solidFill>
                        </a:rPr>
                        <a:t>18</a:t>
                      </a:r>
                    </a:p>
                  </a:txBody>
                  <a:tcPr anchor="ctr">
                    <a:noFill/>
                  </a:tcPr>
                </a:tc>
                <a:extLst>
                  <a:ext uri="{0D108BD9-81ED-4DB2-BD59-A6C34878D82A}">
                    <a16:rowId xmlns:a16="http://schemas.microsoft.com/office/drawing/2014/main" val="1211228779"/>
                  </a:ext>
                </a:extLst>
              </a:tr>
            </a:tbl>
          </a:graphicData>
        </a:graphic>
      </p:graphicFrame>
      <p:sp>
        <p:nvSpPr>
          <p:cNvPr id="8" name="Rectangle 7">
            <a:extLst>
              <a:ext uri="{FF2B5EF4-FFF2-40B4-BE49-F238E27FC236}">
                <a16:creationId xmlns:a16="http://schemas.microsoft.com/office/drawing/2014/main" id="{BE375A17-3CF2-3C16-C810-BEDB83ED613B}"/>
              </a:ext>
            </a:extLst>
          </p:cNvPr>
          <p:cNvSpPr/>
          <p:nvPr/>
        </p:nvSpPr>
        <p:spPr>
          <a:xfrm>
            <a:off x="7152362" y="3889832"/>
            <a:ext cx="2052597" cy="836610"/>
          </a:xfrm>
          <a:custGeom>
            <a:avLst/>
            <a:gdLst>
              <a:gd name="connsiteX0" fmla="*/ 0 w 2052597"/>
              <a:gd name="connsiteY0" fmla="*/ 0 h 836610"/>
              <a:gd name="connsiteX1" fmla="*/ 663673 w 2052597"/>
              <a:gd name="connsiteY1" fmla="*/ 0 h 836610"/>
              <a:gd name="connsiteX2" fmla="*/ 1347872 w 2052597"/>
              <a:gd name="connsiteY2" fmla="*/ 0 h 836610"/>
              <a:gd name="connsiteX3" fmla="*/ 2052597 w 2052597"/>
              <a:gd name="connsiteY3" fmla="*/ 0 h 836610"/>
              <a:gd name="connsiteX4" fmla="*/ 2052597 w 2052597"/>
              <a:gd name="connsiteY4" fmla="*/ 393207 h 836610"/>
              <a:gd name="connsiteX5" fmla="*/ 2052597 w 2052597"/>
              <a:gd name="connsiteY5" fmla="*/ 836610 h 836610"/>
              <a:gd name="connsiteX6" fmla="*/ 1368398 w 2052597"/>
              <a:gd name="connsiteY6" fmla="*/ 836610 h 836610"/>
              <a:gd name="connsiteX7" fmla="*/ 745777 w 2052597"/>
              <a:gd name="connsiteY7" fmla="*/ 836610 h 836610"/>
              <a:gd name="connsiteX8" fmla="*/ 0 w 2052597"/>
              <a:gd name="connsiteY8" fmla="*/ 836610 h 836610"/>
              <a:gd name="connsiteX9" fmla="*/ 0 w 2052597"/>
              <a:gd name="connsiteY9" fmla="*/ 401573 h 836610"/>
              <a:gd name="connsiteX10" fmla="*/ 0 w 2052597"/>
              <a:gd name="connsiteY10" fmla="*/ 0 h 83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2597" h="836610" fill="none" extrusionOk="0">
                <a:moveTo>
                  <a:pt x="0" y="0"/>
                </a:moveTo>
                <a:cubicBezTo>
                  <a:pt x="235983" y="21870"/>
                  <a:pt x="513042" y="10225"/>
                  <a:pt x="663673" y="0"/>
                </a:cubicBezTo>
                <a:cubicBezTo>
                  <a:pt x="814304" y="-10225"/>
                  <a:pt x="1154722" y="12730"/>
                  <a:pt x="1347872" y="0"/>
                </a:cubicBezTo>
                <a:cubicBezTo>
                  <a:pt x="1541022" y="-12730"/>
                  <a:pt x="1721037" y="12217"/>
                  <a:pt x="2052597" y="0"/>
                </a:cubicBezTo>
                <a:cubicBezTo>
                  <a:pt x="2061578" y="111843"/>
                  <a:pt x="2034073" y="227881"/>
                  <a:pt x="2052597" y="393207"/>
                </a:cubicBezTo>
                <a:cubicBezTo>
                  <a:pt x="2071121" y="558533"/>
                  <a:pt x="2031803" y="693208"/>
                  <a:pt x="2052597" y="836610"/>
                </a:cubicBezTo>
                <a:cubicBezTo>
                  <a:pt x="1890588" y="809724"/>
                  <a:pt x="1669387" y="858835"/>
                  <a:pt x="1368398" y="836610"/>
                </a:cubicBezTo>
                <a:cubicBezTo>
                  <a:pt x="1067409" y="814385"/>
                  <a:pt x="974368" y="810532"/>
                  <a:pt x="745777" y="836610"/>
                </a:cubicBezTo>
                <a:cubicBezTo>
                  <a:pt x="517186" y="862688"/>
                  <a:pt x="287387" y="799951"/>
                  <a:pt x="0" y="836610"/>
                </a:cubicBezTo>
                <a:cubicBezTo>
                  <a:pt x="-10917" y="636941"/>
                  <a:pt x="-14948" y="555762"/>
                  <a:pt x="0" y="401573"/>
                </a:cubicBezTo>
                <a:cubicBezTo>
                  <a:pt x="14948" y="247384"/>
                  <a:pt x="11640" y="131424"/>
                  <a:pt x="0" y="0"/>
                </a:cubicBezTo>
                <a:close/>
              </a:path>
              <a:path w="2052597" h="836610" stroke="0" extrusionOk="0">
                <a:moveTo>
                  <a:pt x="0" y="0"/>
                </a:moveTo>
                <a:cubicBezTo>
                  <a:pt x="345920" y="27222"/>
                  <a:pt x="489011" y="-9332"/>
                  <a:pt x="704725" y="0"/>
                </a:cubicBezTo>
                <a:cubicBezTo>
                  <a:pt x="920439" y="9332"/>
                  <a:pt x="1120113" y="32980"/>
                  <a:pt x="1409450" y="0"/>
                </a:cubicBezTo>
                <a:cubicBezTo>
                  <a:pt x="1698788" y="-32980"/>
                  <a:pt x="1855741" y="26304"/>
                  <a:pt x="2052597" y="0"/>
                </a:cubicBezTo>
                <a:cubicBezTo>
                  <a:pt x="2035620" y="146571"/>
                  <a:pt x="2069250" y="225296"/>
                  <a:pt x="2052597" y="426671"/>
                </a:cubicBezTo>
                <a:cubicBezTo>
                  <a:pt x="2035944" y="628046"/>
                  <a:pt x="2050558" y="673690"/>
                  <a:pt x="2052597" y="836610"/>
                </a:cubicBezTo>
                <a:cubicBezTo>
                  <a:pt x="1893097" y="845574"/>
                  <a:pt x="1725686" y="847143"/>
                  <a:pt x="1429976" y="836610"/>
                </a:cubicBezTo>
                <a:cubicBezTo>
                  <a:pt x="1134266" y="826077"/>
                  <a:pt x="890536" y="864800"/>
                  <a:pt x="704725" y="836610"/>
                </a:cubicBezTo>
                <a:cubicBezTo>
                  <a:pt x="518914" y="808420"/>
                  <a:pt x="333478" y="852116"/>
                  <a:pt x="0" y="836610"/>
                </a:cubicBezTo>
                <a:cubicBezTo>
                  <a:pt x="-13388" y="665028"/>
                  <a:pt x="2594" y="627780"/>
                  <a:pt x="0" y="435037"/>
                </a:cubicBezTo>
                <a:cubicBezTo>
                  <a:pt x="-2594" y="242294"/>
                  <a:pt x="-15738" y="128776"/>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330077248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Entrée au lycée, </a:t>
            </a:r>
            <a:r>
              <a:rPr lang="fr-FR" sz="1000" b="1" dirty="0">
                <a:solidFill>
                  <a:schemeClr val="tx1">
                    <a:lumMod val="75000"/>
                    <a:lumOff val="25000"/>
                  </a:schemeClr>
                </a:solidFill>
              </a:rPr>
              <a:t>apprentissage du code de la route </a:t>
            </a:r>
          </a:p>
          <a:p>
            <a:pPr algn="ctr"/>
            <a:r>
              <a:rPr lang="fr-FR" sz="1000" b="1" dirty="0">
                <a:solidFill>
                  <a:schemeClr val="tx1">
                    <a:lumMod val="75000"/>
                    <a:lumOff val="25000"/>
                  </a:schemeClr>
                </a:solidFill>
              </a:rPr>
              <a:t>(conduite accompagnée) : </a:t>
            </a:r>
          </a:p>
          <a:p>
            <a:pPr algn="ctr"/>
            <a:r>
              <a:rPr lang="fr-FR" sz="1000" dirty="0">
                <a:solidFill>
                  <a:schemeClr val="tx1">
                    <a:lumMod val="75000"/>
                    <a:lumOff val="25000"/>
                  </a:schemeClr>
                </a:solidFill>
              </a:rPr>
              <a:t>livre « Code de la Route »   </a:t>
            </a:r>
            <a:r>
              <a:rPr lang="fr-FR" sz="1000" dirty="0">
                <a:solidFill>
                  <a:schemeClr val="tx1">
                    <a:lumMod val="75000"/>
                    <a:lumOff val="25000"/>
                  </a:schemeClr>
                </a:solidFill>
                <a:hlinkClick r:id="" action="ppaction://noaction">
                  <a:extLst>
                    <a:ext uri="{A12FA001-AC4F-418D-AE19-62706E023703}">
                      <ahyp:hlinkClr xmlns:ahyp="http://schemas.microsoft.com/office/drawing/2018/hyperlinkcolor" val="tx"/>
                    </a:ext>
                  </a:extLst>
                </a:hlinkClick>
              </a:rPr>
              <a:t> </a:t>
            </a:r>
            <a:endParaRPr lang="fr-FR" sz="1000" dirty="0">
              <a:solidFill>
                <a:schemeClr val="tx1">
                  <a:lumMod val="75000"/>
                  <a:lumOff val="25000"/>
                </a:schemeClr>
              </a:solidFill>
            </a:endParaRPr>
          </a:p>
        </p:txBody>
      </p:sp>
      <p:cxnSp>
        <p:nvCxnSpPr>
          <p:cNvPr id="9" name="Connecteur droit avec flèche 8">
            <a:extLst>
              <a:ext uri="{FF2B5EF4-FFF2-40B4-BE49-F238E27FC236}">
                <a16:creationId xmlns:a16="http://schemas.microsoft.com/office/drawing/2014/main" id="{8F353493-965C-30C1-A972-C1ACD428A143}"/>
              </a:ext>
            </a:extLst>
          </p:cNvPr>
          <p:cNvCxnSpPr>
            <a:cxnSpLocks/>
            <a:stCxn id="24" idx="4"/>
            <a:endCxn id="8" idx="0"/>
          </p:cNvCxnSpPr>
          <p:nvPr/>
        </p:nvCxnSpPr>
        <p:spPr>
          <a:xfrm flipH="1">
            <a:off x="8178661" y="3490202"/>
            <a:ext cx="282095" cy="399630"/>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0" name="Image 44">
            <a:extLst>
              <a:ext uri="{FF2B5EF4-FFF2-40B4-BE49-F238E27FC236}">
                <a16:creationId xmlns:a16="http://schemas.microsoft.com/office/drawing/2014/main" id="{866C330F-D734-F919-BBF0-EEA66FE7035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632207">
            <a:off x="6582670" y="3903977"/>
            <a:ext cx="609758" cy="82455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0">
            <a:extLst>
              <a:ext uri="{FF2B5EF4-FFF2-40B4-BE49-F238E27FC236}">
                <a16:creationId xmlns:a16="http://schemas.microsoft.com/office/drawing/2014/main" id="{34A56B4A-3A2E-634A-7653-A8F87EEF159D}"/>
              </a:ext>
            </a:extLst>
          </p:cNvPr>
          <p:cNvSpPr txBox="1"/>
          <p:nvPr/>
        </p:nvSpPr>
        <p:spPr>
          <a:xfrm>
            <a:off x="385783" y="2864535"/>
            <a:ext cx="1023037" cy="430887"/>
          </a:xfrm>
          <a:prstGeom prst="rect">
            <a:avLst/>
          </a:prstGeom>
          <a:noFill/>
        </p:spPr>
        <p:txBody>
          <a:bodyPr wrap="none" rtlCol="0">
            <a:spAutoFit/>
          </a:bodyPr>
          <a:lstStyle/>
          <a:p>
            <a:r>
              <a:rPr lang="fr-FR" sz="1050" dirty="0">
                <a:solidFill>
                  <a:schemeClr val="accent4">
                    <a:lumMod val="75000"/>
                  </a:schemeClr>
                </a:solidFill>
              </a:rPr>
              <a:t>âge du client </a:t>
            </a:r>
          </a:p>
          <a:p>
            <a:endParaRPr lang="fr-FR" sz="1050" dirty="0">
              <a:solidFill>
                <a:schemeClr val="accent4">
                  <a:lumMod val="75000"/>
                </a:schemeClr>
              </a:solidFill>
            </a:endParaRPr>
          </a:p>
        </p:txBody>
      </p:sp>
      <p:sp>
        <p:nvSpPr>
          <p:cNvPr id="12" name="Ellipse 11">
            <a:extLst>
              <a:ext uri="{FF2B5EF4-FFF2-40B4-BE49-F238E27FC236}">
                <a16:creationId xmlns:a16="http://schemas.microsoft.com/office/drawing/2014/main" id="{24B450CA-C654-B07F-C416-34DF2422B7B0}"/>
              </a:ext>
            </a:extLst>
          </p:cNvPr>
          <p:cNvSpPr/>
          <p:nvPr/>
        </p:nvSpPr>
        <p:spPr>
          <a:xfrm>
            <a:off x="704389" y="3141085"/>
            <a:ext cx="365760" cy="37084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04EEDE0D-55F4-75E7-3C2F-FB4D51B415D9}"/>
              </a:ext>
            </a:extLst>
          </p:cNvPr>
          <p:cNvSpPr/>
          <p:nvPr/>
        </p:nvSpPr>
        <p:spPr>
          <a:xfrm>
            <a:off x="469296" y="3889830"/>
            <a:ext cx="1452835" cy="836611"/>
          </a:xfrm>
          <a:custGeom>
            <a:avLst/>
            <a:gdLst>
              <a:gd name="connsiteX0" fmla="*/ 0 w 1452835"/>
              <a:gd name="connsiteY0" fmla="*/ 0 h 836611"/>
              <a:gd name="connsiteX1" fmla="*/ 440693 w 1452835"/>
              <a:gd name="connsiteY1" fmla="*/ 0 h 836611"/>
              <a:gd name="connsiteX2" fmla="*/ 939500 w 1452835"/>
              <a:gd name="connsiteY2" fmla="*/ 0 h 836611"/>
              <a:gd name="connsiteX3" fmla="*/ 1452835 w 1452835"/>
              <a:gd name="connsiteY3" fmla="*/ 0 h 836611"/>
              <a:gd name="connsiteX4" fmla="*/ 1452835 w 1452835"/>
              <a:gd name="connsiteY4" fmla="*/ 409939 h 836611"/>
              <a:gd name="connsiteX5" fmla="*/ 1452835 w 1452835"/>
              <a:gd name="connsiteY5" fmla="*/ 836611 h 836611"/>
              <a:gd name="connsiteX6" fmla="*/ 954028 w 1452835"/>
              <a:gd name="connsiteY6" fmla="*/ 836611 h 836611"/>
              <a:gd name="connsiteX7" fmla="*/ 484278 w 1452835"/>
              <a:gd name="connsiteY7" fmla="*/ 836611 h 836611"/>
              <a:gd name="connsiteX8" fmla="*/ 0 w 1452835"/>
              <a:gd name="connsiteY8" fmla="*/ 836611 h 836611"/>
              <a:gd name="connsiteX9" fmla="*/ 0 w 1452835"/>
              <a:gd name="connsiteY9" fmla="*/ 443404 h 836611"/>
              <a:gd name="connsiteX10" fmla="*/ 0 w 1452835"/>
              <a:gd name="connsiteY10" fmla="*/ 0 h 83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2835" h="836611" fill="none" extrusionOk="0">
                <a:moveTo>
                  <a:pt x="0" y="0"/>
                </a:moveTo>
                <a:cubicBezTo>
                  <a:pt x="150161" y="-5381"/>
                  <a:pt x="242651" y="20232"/>
                  <a:pt x="440693" y="0"/>
                </a:cubicBezTo>
                <a:cubicBezTo>
                  <a:pt x="638735" y="-20232"/>
                  <a:pt x="790051" y="-10007"/>
                  <a:pt x="939500" y="0"/>
                </a:cubicBezTo>
                <a:cubicBezTo>
                  <a:pt x="1088949" y="10007"/>
                  <a:pt x="1304662" y="17711"/>
                  <a:pt x="1452835" y="0"/>
                </a:cubicBezTo>
                <a:cubicBezTo>
                  <a:pt x="1437542" y="123380"/>
                  <a:pt x="1441470" y="323924"/>
                  <a:pt x="1452835" y="409939"/>
                </a:cubicBezTo>
                <a:cubicBezTo>
                  <a:pt x="1464200" y="495954"/>
                  <a:pt x="1456753" y="624079"/>
                  <a:pt x="1452835" y="836611"/>
                </a:cubicBezTo>
                <a:cubicBezTo>
                  <a:pt x="1253739" y="850775"/>
                  <a:pt x="1063526" y="841261"/>
                  <a:pt x="954028" y="836611"/>
                </a:cubicBezTo>
                <a:cubicBezTo>
                  <a:pt x="844530" y="831961"/>
                  <a:pt x="710064" y="853765"/>
                  <a:pt x="484278" y="836611"/>
                </a:cubicBezTo>
                <a:cubicBezTo>
                  <a:pt x="258492" y="819458"/>
                  <a:pt x="172530" y="840585"/>
                  <a:pt x="0" y="836611"/>
                </a:cubicBezTo>
                <a:cubicBezTo>
                  <a:pt x="-9180" y="701412"/>
                  <a:pt x="2922" y="529768"/>
                  <a:pt x="0" y="443404"/>
                </a:cubicBezTo>
                <a:cubicBezTo>
                  <a:pt x="-2922" y="357040"/>
                  <a:pt x="13729" y="108083"/>
                  <a:pt x="0" y="0"/>
                </a:cubicBezTo>
                <a:close/>
              </a:path>
              <a:path w="1452835" h="836611" stroke="0" extrusionOk="0">
                <a:moveTo>
                  <a:pt x="0" y="0"/>
                </a:moveTo>
                <a:cubicBezTo>
                  <a:pt x="112740" y="-10306"/>
                  <a:pt x="331936" y="-18601"/>
                  <a:pt x="440693" y="0"/>
                </a:cubicBezTo>
                <a:cubicBezTo>
                  <a:pt x="549450" y="18601"/>
                  <a:pt x="775714" y="198"/>
                  <a:pt x="895915" y="0"/>
                </a:cubicBezTo>
                <a:cubicBezTo>
                  <a:pt x="1016116" y="-198"/>
                  <a:pt x="1318766" y="7752"/>
                  <a:pt x="1452835" y="0"/>
                </a:cubicBezTo>
                <a:cubicBezTo>
                  <a:pt x="1452997" y="166300"/>
                  <a:pt x="1457755" y="338779"/>
                  <a:pt x="1452835" y="426672"/>
                </a:cubicBezTo>
                <a:cubicBezTo>
                  <a:pt x="1447915" y="514565"/>
                  <a:pt x="1449221" y="685571"/>
                  <a:pt x="1452835" y="836611"/>
                </a:cubicBezTo>
                <a:cubicBezTo>
                  <a:pt x="1353942" y="830344"/>
                  <a:pt x="1082449" y="833323"/>
                  <a:pt x="968557" y="836611"/>
                </a:cubicBezTo>
                <a:cubicBezTo>
                  <a:pt x="854665" y="839899"/>
                  <a:pt x="661624" y="823503"/>
                  <a:pt x="484278" y="836611"/>
                </a:cubicBezTo>
                <a:cubicBezTo>
                  <a:pt x="306932" y="849719"/>
                  <a:pt x="158760" y="815891"/>
                  <a:pt x="0" y="836611"/>
                </a:cubicBezTo>
                <a:cubicBezTo>
                  <a:pt x="7695" y="726926"/>
                  <a:pt x="2812" y="545816"/>
                  <a:pt x="0" y="418306"/>
                </a:cubicBezTo>
                <a:cubicBezTo>
                  <a:pt x="-2812" y="290796"/>
                  <a:pt x="-18255" y="90287"/>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Entrée en primaire, </a:t>
            </a:r>
            <a:r>
              <a:rPr lang="fr-FR" sz="1000" b="1" dirty="0">
                <a:solidFill>
                  <a:schemeClr val="tx1">
                    <a:lumMod val="85000"/>
                    <a:lumOff val="15000"/>
                  </a:schemeClr>
                </a:solidFill>
              </a:rPr>
              <a:t>livre favorisant l’apprentissage </a:t>
            </a:r>
            <a:r>
              <a:rPr lang="fr-FR" sz="1000" b="1" dirty="0">
                <a:solidFill>
                  <a:schemeClr val="tx1">
                    <a:lumMod val="75000"/>
                    <a:lumOff val="25000"/>
                  </a:schemeClr>
                </a:solidFill>
              </a:rPr>
              <a:t>de la lecture </a:t>
            </a:r>
            <a:endParaRPr lang="fr-FR" sz="1000" dirty="0">
              <a:solidFill>
                <a:schemeClr val="tx1">
                  <a:lumMod val="75000"/>
                  <a:lumOff val="25000"/>
                </a:schemeClr>
              </a:solidFill>
            </a:endParaRPr>
          </a:p>
        </p:txBody>
      </p:sp>
      <p:cxnSp>
        <p:nvCxnSpPr>
          <p:cNvPr id="14" name="Connecteur droit avec flèche 13">
            <a:extLst>
              <a:ext uri="{FF2B5EF4-FFF2-40B4-BE49-F238E27FC236}">
                <a16:creationId xmlns:a16="http://schemas.microsoft.com/office/drawing/2014/main" id="{AD58D4B2-D8DA-8818-F952-DA0E9C5B143C}"/>
              </a:ext>
            </a:extLst>
          </p:cNvPr>
          <p:cNvCxnSpPr>
            <a:cxnSpLocks/>
            <a:stCxn id="12" idx="4"/>
            <a:endCxn id="13" idx="0"/>
          </p:cNvCxnSpPr>
          <p:nvPr/>
        </p:nvCxnSpPr>
        <p:spPr>
          <a:xfrm>
            <a:off x="887269" y="3511927"/>
            <a:ext cx="308445" cy="377903"/>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5" name="Image 14">
            <a:extLst>
              <a:ext uri="{FF2B5EF4-FFF2-40B4-BE49-F238E27FC236}">
                <a16:creationId xmlns:a16="http://schemas.microsoft.com/office/drawing/2014/main" id="{F602B071-AB11-A0EE-A5D4-E8522F7A64A2}"/>
              </a:ext>
            </a:extLst>
          </p:cNvPr>
          <p:cNvPicPr>
            <a:picLocks noChangeAspect="1"/>
          </p:cNvPicPr>
          <p:nvPr/>
        </p:nvPicPr>
        <p:blipFill>
          <a:blip r:embed="rId3"/>
          <a:stretch>
            <a:fillRect/>
          </a:stretch>
        </p:blipFill>
        <p:spPr>
          <a:xfrm rot="20659548">
            <a:off x="1907703" y="3630600"/>
            <a:ext cx="614518" cy="830377"/>
          </a:xfrm>
          <a:prstGeom prst="rect">
            <a:avLst/>
          </a:prstGeom>
          <a:effectLst>
            <a:outerShdw blurRad="50800" dist="38100" dir="8100000" algn="tr" rotWithShape="0">
              <a:prstClr val="black">
                <a:alpha val="40000"/>
              </a:prstClr>
            </a:outerShdw>
          </a:effectLst>
        </p:spPr>
      </p:pic>
      <p:sp>
        <p:nvSpPr>
          <p:cNvPr id="16" name="Ellipse 15">
            <a:extLst>
              <a:ext uri="{FF2B5EF4-FFF2-40B4-BE49-F238E27FC236}">
                <a16:creationId xmlns:a16="http://schemas.microsoft.com/office/drawing/2014/main" id="{512F7D3F-6D07-0376-C554-91FD3D6FDA04}"/>
              </a:ext>
            </a:extLst>
          </p:cNvPr>
          <p:cNvSpPr/>
          <p:nvPr/>
        </p:nvSpPr>
        <p:spPr>
          <a:xfrm>
            <a:off x="4908015" y="3111814"/>
            <a:ext cx="365760" cy="37084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D983A7C5-5A46-BDC8-54CE-053EF16827E1}"/>
              </a:ext>
            </a:extLst>
          </p:cNvPr>
          <p:cNvSpPr/>
          <p:nvPr/>
        </p:nvSpPr>
        <p:spPr>
          <a:xfrm>
            <a:off x="3819771" y="3910257"/>
            <a:ext cx="2377905" cy="836611"/>
          </a:xfrm>
          <a:custGeom>
            <a:avLst/>
            <a:gdLst>
              <a:gd name="connsiteX0" fmla="*/ 0 w 2377905"/>
              <a:gd name="connsiteY0" fmla="*/ 0 h 836611"/>
              <a:gd name="connsiteX1" fmla="*/ 594476 w 2377905"/>
              <a:gd name="connsiteY1" fmla="*/ 0 h 836611"/>
              <a:gd name="connsiteX2" fmla="*/ 1188953 w 2377905"/>
              <a:gd name="connsiteY2" fmla="*/ 0 h 836611"/>
              <a:gd name="connsiteX3" fmla="*/ 1807208 w 2377905"/>
              <a:gd name="connsiteY3" fmla="*/ 0 h 836611"/>
              <a:gd name="connsiteX4" fmla="*/ 2377905 w 2377905"/>
              <a:gd name="connsiteY4" fmla="*/ 0 h 836611"/>
              <a:gd name="connsiteX5" fmla="*/ 2377905 w 2377905"/>
              <a:gd name="connsiteY5" fmla="*/ 418306 h 836611"/>
              <a:gd name="connsiteX6" fmla="*/ 2377905 w 2377905"/>
              <a:gd name="connsiteY6" fmla="*/ 836611 h 836611"/>
              <a:gd name="connsiteX7" fmla="*/ 1830987 w 2377905"/>
              <a:gd name="connsiteY7" fmla="*/ 836611 h 836611"/>
              <a:gd name="connsiteX8" fmla="*/ 1307848 w 2377905"/>
              <a:gd name="connsiteY8" fmla="*/ 836611 h 836611"/>
              <a:gd name="connsiteX9" fmla="*/ 760930 w 2377905"/>
              <a:gd name="connsiteY9" fmla="*/ 836611 h 836611"/>
              <a:gd name="connsiteX10" fmla="*/ 0 w 2377905"/>
              <a:gd name="connsiteY10" fmla="*/ 836611 h 836611"/>
              <a:gd name="connsiteX11" fmla="*/ 0 w 2377905"/>
              <a:gd name="connsiteY11" fmla="*/ 435038 h 836611"/>
              <a:gd name="connsiteX12" fmla="*/ 0 w 2377905"/>
              <a:gd name="connsiteY12" fmla="*/ 0 h 83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7905" h="836611" fill="none" extrusionOk="0">
                <a:moveTo>
                  <a:pt x="0" y="0"/>
                </a:moveTo>
                <a:cubicBezTo>
                  <a:pt x="278124" y="15884"/>
                  <a:pt x="334918" y="11909"/>
                  <a:pt x="594476" y="0"/>
                </a:cubicBezTo>
                <a:cubicBezTo>
                  <a:pt x="854034" y="-11909"/>
                  <a:pt x="897084" y="-19273"/>
                  <a:pt x="1188953" y="0"/>
                </a:cubicBezTo>
                <a:cubicBezTo>
                  <a:pt x="1480822" y="19273"/>
                  <a:pt x="1556075" y="27134"/>
                  <a:pt x="1807208" y="0"/>
                </a:cubicBezTo>
                <a:cubicBezTo>
                  <a:pt x="2058342" y="-27134"/>
                  <a:pt x="2135687" y="9506"/>
                  <a:pt x="2377905" y="0"/>
                </a:cubicBezTo>
                <a:cubicBezTo>
                  <a:pt x="2390872" y="205115"/>
                  <a:pt x="2375405" y="274863"/>
                  <a:pt x="2377905" y="418306"/>
                </a:cubicBezTo>
                <a:cubicBezTo>
                  <a:pt x="2380405" y="561749"/>
                  <a:pt x="2373522" y="651631"/>
                  <a:pt x="2377905" y="836611"/>
                </a:cubicBezTo>
                <a:cubicBezTo>
                  <a:pt x="2225426" y="855519"/>
                  <a:pt x="1973724" y="841082"/>
                  <a:pt x="1830987" y="836611"/>
                </a:cubicBezTo>
                <a:cubicBezTo>
                  <a:pt x="1688250" y="832140"/>
                  <a:pt x="1502877" y="846536"/>
                  <a:pt x="1307848" y="836611"/>
                </a:cubicBezTo>
                <a:cubicBezTo>
                  <a:pt x="1112819" y="826686"/>
                  <a:pt x="971639" y="818788"/>
                  <a:pt x="760930" y="836611"/>
                </a:cubicBezTo>
                <a:cubicBezTo>
                  <a:pt x="550221" y="854434"/>
                  <a:pt x="235386" y="841839"/>
                  <a:pt x="0" y="836611"/>
                </a:cubicBezTo>
                <a:cubicBezTo>
                  <a:pt x="-12635" y="736573"/>
                  <a:pt x="-6249" y="615078"/>
                  <a:pt x="0" y="435038"/>
                </a:cubicBezTo>
                <a:cubicBezTo>
                  <a:pt x="6249" y="254998"/>
                  <a:pt x="14549" y="104187"/>
                  <a:pt x="0" y="0"/>
                </a:cubicBezTo>
                <a:close/>
              </a:path>
              <a:path w="2377905" h="836611" stroke="0" extrusionOk="0">
                <a:moveTo>
                  <a:pt x="0" y="0"/>
                </a:moveTo>
                <a:cubicBezTo>
                  <a:pt x="247422" y="25340"/>
                  <a:pt x="292445" y="-21097"/>
                  <a:pt x="523139" y="0"/>
                </a:cubicBezTo>
                <a:cubicBezTo>
                  <a:pt x="753833" y="21097"/>
                  <a:pt x="832312" y="-21711"/>
                  <a:pt x="1093836" y="0"/>
                </a:cubicBezTo>
                <a:cubicBezTo>
                  <a:pt x="1355360" y="21711"/>
                  <a:pt x="1403334" y="-25366"/>
                  <a:pt x="1640754" y="0"/>
                </a:cubicBezTo>
                <a:cubicBezTo>
                  <a:pt x="1878174" y="25366"/>
                  <a:pt x="2038008" y="-22662"/>
                  <a:pt x="2377905" y="0"/>
                </a:cubicBezTo>
                <a:cubicBezTo>
                  <a:pt x="2368747" y="194326"/>
                  <a:pt x="2377810" y="243970"/>
                  <a:pt x="2377905" y="393207"/>
                </a:cubicBezTo>
                <a:cubicBezTo>
                  <a:pt x="2378000" y="542444"/>
                  <a:pt x="2372925" y="625918"/>
                  <a:pt x="2377905" y="836611"/>
                </a:cubicBezTo>
                <a:cubicBezTo>
                  <a:pt x="2122796" y="840412"/>
                  <a:pt x="1902893" y="865786"/>
                  <a:pt x="1759650" y="836611"/>
                </a:cubicBezTo>
                <a:cubicBezTo>
                  <a:pt x="1616408" y="807436"/>
                  <a:pt x="1473885" y="826817"/>
                  <a:pt x="1212732" y="836611"/>
                </a:cubicBezTo>
                <a:cubicBezTo>
                  <a:pt x="951579" y="846405"/>
                  <a:pt x="820930" y="858581"/>
                  <a:pt x="689592" y="836611"/>
                </a:cubicBezTo>
                <a:cubicBezTo>
                  <a:pt x="558254" y="814641"/>
                  <a:pt x="265334" y="848457"/>
                  <a:pt x="0" y="836611"/>
                </a:cubicBezTo>
                <a:cubicBezTo>
                  <a:pt x="15598" y="738859"/>
                  <a:pt x="422" y="552194"/>
                  <a:pt x="0" y="435038"/>
                </a:cubicBezTo>
                <a:cubicBezTo>
                  <a:pt x="-422" y="317882"/>
                  <a:pt x="19267" y="113177"/>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27427011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Entrée au collège, </a:t>
            </a:r>
            <a:r>
              <a:rPr lang="fr-FR" sz="1000" b="1" dirty="0">
                <a:solidFill>
                  <a:schemeClr val="tx1">
                    <a:lumMod val="75000"/>
                    <a:lumOff val="25000"/>
                  </a:schemeClr>
                </a:solidFill>
              </a:rPr>
              <a:t>apprentissage d’une langue étrangère (anglais)</a:t>
            </a:r>
            <a:endParaRPr lang="fr-FR" sz="1000" dirty="0">
              <a:solidFill>
                <a:schemeClr val="tx1">
                  <a:lumMod val="75000"/>
                  <a:lumOff val="25000"/>
                </a:schemeClr>
              </a:solidFill>
            </a:endParaRPr>
          </a:p>
        </p:txBody>
      </p:sp>
      <p:cxnSp>
        <p:nvCxnSpPr>
          <p:cNvPr id="18" name="Connecteur droit avec flèche 17">
            <a:extLst>
              <a:ext uri="{FF2B5EF4-FFF2-40B4-BE49-F238E27FC236}">
                <a16:creationId xmlns:a16="http://schemas.microsoft.com/office/drawing/2014/main" id="{A6CFAFA6-6D88-1E35-9B98-BABC34A34DCD}"/>
              </a:ext>
            </a:extLst>
          </p:cNvPr>
          <p:cNvCxnSpPr>
            <a:cxnSpLocks/>
            <a:stCxn id="16" idx="4"/>
            <a:endCxn id="17" idx="0"/>
          </p:cNvCxnSpPr>
          <p:nvPr/>
        </p:nvCxnSpPr>
        <p:spPr>
          <a:xfrm flipH="1">
            <a:off x="5008724" y="3482656"/>
            <a:ext cx="82171" cy="427601"/>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9" name="Image 18">
            <a:extLst>
              <a:ext uri="{FF2B5EF4-FFF2-40B4-BE49-F238E27FC236}">
                <a16:creationId xmlns:a16="http://schemas.microsoft.com/office/drawing/2014/main" id="{0DBEC43A-0B68-135F-496D-59EB430BA6A4}"/>
              </a:ext>
            </a:extLst>
          </p:cNvPr>
          <p:cNvPicPr>
            <a:picLocks noChangeAspect="1"/>
          </p:cNvPicPr>
          <p:nvPr/>
        </p:nvPicPr>
        <p:blipFill>
          <a:blip r:embed="rId4"/>
          <a:stretch>
            <a:fillRect/>
          </a:stretch>
        </p:blipFill>
        <p:spPr>
          <a:xfrm rot="20542832">
            <a:off x="3343461" y="4044060"/>
            <a:ext cx="558604" cy="854803"/>
          </a:xfrm>
          <a:prstGeom prst="rect">
            <a:avLst/>
          </a:prstGeom>
          <a:effectLst>
            <a:outerShdw blurRad="50800" dist="38100" dir="8100000" algn="tr" rotWithShape="0">
              <a:prstClr val="black">
                <a:alpha val="40000"/>
              </a:prstClr>
            </a:outerShdw>
          </a:effectLst>
        </p:spPr>
      </p:pic>
      <p:sp>
        <p:nvSpPr>
          <p:cNvPr id="20" name="Rectangle 19">
            <a:extLst>
              <a:ext uri="{FF2B5EF4-FFF2-40B4-BE49-F238E27FC236}">
                <a16:creationId xmlns:a16="http://schemas.microsoft.com/office/drawing/2014/main" id="{41F8CB03-D41A-29AF-253E-6A39DE329768}"/>
              </a:ext>
            </a:extLst>
          </p:cNvPr>
          <p:cNvSpPr/>
          <p:nvPr/>
        </p:nvSpPr>
        <p:spPr>
          <a:xfrm>
            <a:off x="9562009" y="3889831"/>
            <a:ext cx="1807828" cy="830295"/>
          </a:xfrm>
          <a:custGeom>
            <a:avLst/>
            <a:gdLst>
              <a:gd name="connsiteX0" fmla="*/ 0 w 1807828"/>
              <a:gd name="connsiteY0" fmla="*/ 0 h 830295"/>
              <a:gd name="connsiteX1" fmla="*/ 602609 w 1807828"/>
              <a:gd name="connsiteY1" fmla="*/ 0 h 830295"/>
              <a:gd name="connsiteX2" fmla="*/ 1205219 w 1807828"/>
              <a:gd name="connsiteY2" fmla="*/ 0 h 830295"/>
              <a:gd name="connsiteX3" fmla="*/ 1807828 w 1807828"/>
              <a:gd name="connsiteY3" fmla="*/ 0 h 830295"/>
              <a:gd name="connsiteX4" fmla="*/ 1807828 w 1807828"/>
              <a:gd name="connsiteY4" fmla="*/ 423450 h 830295"/>
              <a:gd name="connsiteX5" fmla="*/ 1807828 w 1807828"/>
              <a:gd name="connsiteY5" fmla="*/ 830295 h 830295"/>
              <a:gd name="connsiteX6" fmla="*/ 1187140 w 1807828"/>
              <a:gd name="connsiteY6" fmla="*/ 830295 h 830295"/>
              <a:gd name="connsiteX7" fmla="*/ 566453 w 1807828"/>
              <a:gd name="connsiteY7" fmla="*/ 830295 h 830295"/>
              <a:gd name="connsiteX8" fmla="*/ 0 w 1807828"/>
              <a:gd name="connsiteY8" fmla="*/ 830295 h 830295"/>
              <a:gd name="connsiteX9" fmla="*/ 0 w 1807828"/>
              <a:gd name="connsiteY9" fmla="*/ 406845 h 830295"/>
              <a:gd name="connsiteX10" fmla="*/ 0 w 1807828"/>
              <a:gd name="connsiteY10" fmla="*/ 0 h 83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07828" h="830295" fill="none" extrusionOk="0">
                <a:moveTo>
                  <a:pt x="0" y="0"/>
                </a:moveTo>
                <a:cubicBezTo>
                  <a:pt x="133852" y="-20527"/>
                  <a:pt x="473807" y="18453"/>
                  <a:pt x="602609" y="0"/>
                </a:cubicBezTo>
                <a:cubicBezTo>
                  <a:pt x="731411" y="-18453"/>
                  <a:pt x="915775" y="294"/>
                  <a:pt x="1205219" y="0"/>
                </a:cubicBezTo>
                <a:cubicBezTo>
                  <a:pt x="1494663" y="-294"/>
                  <a:pt x="1555661" y="-733"/>
                  <a:pt x="1807828" y="0"/>
                </a:cubicBezTo>
                <a:cubicBezTo>
                  <a:pt x="1790708" y="182723"/>
                  <a:pt x="1794413" y="241269"/>
                  <a:pt x="1807828" y="423450"/>
                </a:cubicBezTo>
                <a:cubicBezTo>
                  <a:pt x="1821244" y="605631"/>
                  <a:pt x="1807365" y="686088"/>
                  <a:pt x="1807828" y="830295"/>
                </a:cubicBezTo>
                <a:cubicBezTo>
                  <a:pt x="1518613" y="854672"/>
                  <a:pt x="1475054" y="843735"/>
                  <a:pt x="1187140" y="830295"/>
                </a:cubicBezTo>
                <a:cubicBezTo>
                  <a:pt x="899226" y="816855"/>
                  <a:pt x="765429" y="860685"/>
                  <a:pt x="566453" y="830295"/>
                </a:cubicBezTo>
                <a:cubicBezTo>
                  <a:pt x="367477" y="799905"/>
                  <a:pt x="131450" y="826119"/>
                  <a:pt x="0" y="830295"/>
                </a:cubicBezTo>
                <a:cubicBezTo>
                  <a:pt x="-20794" y="622887"/>
                  <a:pt x="21053" y="609404"/>
                  <a:pt x="0" y="406845"/>
                </a:cubicBezTo>
                <a:cubicBezTo>
                  <a:pt x="-21053" y="204286"/>
                  <a:pt x="11918" y="151836"/>
                  <a:pt x="0" y="0"/>
                </a:cubicBezTo>
                <a:close/>
              </a:path>
              <a:path w="1807828" h="830295" stroke="0" extrusionOk="0">
                <a:moveTo>
                  <a:pt x="0" y="0"/>
                </a:moveTo>
                <a:cubicBezTo>
                  <a:pt x="166061" y="12300"/>
                  <a:pt x="412209" y="-19983"/>
                  <a:pt x="566453" y="0"/>
                </a:cubicBezTo>
                <a:cubicBezTo>
                  <a:pt x="720697" y="19983"/>
                  <a:pt x="891241" y="-24503"/>
                  <a:pt x="1132906" y="0"/>
                </a:cubicBezTo>
                <a:cubicBezTo>
                  <a:pt x="1374571" y="24503"/>
                  <a:pt x="1539612" y="31323"/>
                  <a:pt x="1807828" y="0"/>
                </a:cubicBezTo>
                <a:cubicBezTo>
                  <a:pt x="1822175" y="108372"/>
                  <a:pt x="1789049" y="301784"/>
                  <a:pt x="1807828" y="423450"/>
                </a:cubicBezTo>
                <a:cubicBezTo>
                  <a:pt x="1826608" y="545116"/>
                  <a:pt x="1818740" y="689637"/>
                  <a:pt x="1807828" y="830295"/>
                </a:cubicBezTo>
                <a:cubicBezTo>
                  <a:pt x="1629027" y="853345"/>
                  <a:pt x="1434437" y="828009"/>
                  <a:pt x="1205219" y="830295"/>
                </a:cubicBezTo>
                <a:cubicBezTo>
                  <a:pt x="976001" y="832581"/>
                  <a:pt x="861898" y="814298"/>
                  <a:pt x="584531" y="830295"/>
                </a:cubicBezTo>
                <a:cubicBezTo>
                  <a:pt x="307164" y="846292"/>
                  <a:pt x="121869" y="848021"/>
                  <a:pt x="0" y="830295"/>
                </a:cubicBezTo>
                <a:cubicBezTo>
                  <a:pt x="19726" y="625784"/>
                  <a:pt x="-15193" y="565891"/>
                  <a:pt x="0" y="398542"/>
                </a:cubicBezTo>
                <a:cubicBezTo>
                  <a:pt x="15193" y="231193"/>
                  <a:pt x="-15357" y="198606"/>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30378811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Majorité, </a:t>
            </a:r>
            <a:r>
              <a:rPr lang="fr-FR" sz="1000" b="1" dirty="0">
                <a:solidFill>
                  <a:schemeClr val="tx1">
                    <a:lumMod val="75000"/>
                    <a:lumOff val="25000"/>
                  </a:schemeClr>
                </a:solidFill>
              </a:rPr>
              <a:t>apprentissage  de la cuisine : </a:t>
            </a:r>
            <a:r>
              <a:rPr lang="fr-FR" sz="1000" dirty="0">
                <a:solidFill>
                  <a:schemeClr val="tx1">
                    <a:lumMod val="75000"/>
                    <a:lumOff val="25000"/>
                  </a:schemeClr>
                </a:solidFill>
              </a:rPr>
              <a:t>livre « Recettes régionales »    </a:t>
            </a:r>
          </a:p>
        </p:txBody>
      </p:sp>
      <p:sp>
        <p:nvSpPr>
          <p:cNvPr id="21" name="Ellipse 20">
            <a:extLst>
              <a:ext uri="{FF2B5EF4-FFF2-40B4-BE49-F238E27FC236}">
                <a16:creationId xmlns:a16="http://schemas.microsoft.com/office/drawing/2014/main" id="{0722FCE8-6ACD-780B-397D-A2101B3DBCD4}"/>
              </a:ext>
            </a:extLst>
          </p:cNvPr>
          <p:cNvSpPr/>
          <p:nvPr/>
        </p:nvSpPr>
        <p:spPr>
          <a:xfrm>
            <a:off x="10799578" y="3128069"/>
            <a:ext cx="365760" cy="37084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2" name="Connecteur droit avec flèche 21">
            <a:extLst>
              <a:ext uri="{FF2B5EF4-FFF2-40B4-BE49-F238E27FC236}">
                <a16:creationId xmlns:a16="http://schemas.microsoft.com/office/drawing/2014/main" id="{FE9FC41A-2FBA-AA31-D227-02CE93E26D76}"/>
              </a:ext>
            </a:extLst>
          </p:cNvPr>
          <p:cNvCxnSpPr>
            <a:cxnSpLocks/>
            <a:stCxn id="21" idx="3"/>
            <a:endCxn id="20" idx="0"/>
          </p:cNvCxnSpPr>
          <p:nvPr/>
        </p:nvCxnSpPr>
        <p:spPr>
          <a:xfrm flipH="1">
            <a:off x="10465923" y="3444602"/>
            <a:ext cx="387219" cy="445229"/>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Ellipse 23">
            <a:extLst>
              <a:ext uri="{FF2B5EF4-FFF2-40B4-BE49-F238E27FC236}">
                <a16:creationId xmlns:a16="http://schemas.microsoft.com/office/drawing/2014/main" id="{E7F42640-669B-24E4-6382-1BD58751B015}"/>
              </a:ext>
            </a:extLst>
          </p:cNvPr>
          <p:cNvSpPr/>
          <p:nvPr/>
        </p:nvSpPr>
        <p:spPr>
          <a:xfrm>
            <a:off x="8277876" y="3119360"/>
            <a:ext cx="365760" cy="37084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space réservé du contenu 1">
            <a:extLst>
              <a:ext uri="{FF2B5EF4-FFF2-40B4-BE49-F238E27FC236}">
                <a16:creationId xmlns:a16="http://schemas.microsoft.com/office/drawing/2014/main" id="{748195DE-6590-D1D5-688A-8602EE5D0ACA}"/>
              </a:ext>
            </a:extLst>
          </p:cNvPr>
          <p:cNvSpPr txBox="1">
            <a:spLocks/>
          </p:cNvSpPr>
          <p:nvPr/>
        </p:nvSpPr>
        <p:spPr>
          <a:xfrm>
            <a:off x="695325" y="5419386"/>
            <a:ext cx="10980738" cy="64435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85000"/>
                    <a:lumOff val="15000"/>
                  </a:schemeClr>
                </a:solidFill>
              </a:rPr>
              <a:t>Il</a:t>
            </a:r>
            <a:r>
              <a:rPr lang="fr-FR" dirty="0"/>
              <a:t> est indispensable de créer le lien avec notre client. S’il nous identifie comme « sa » banque à ses 15 ans, cela permet de </a:t>
            </a:r>
            <a:r>
              <a:rPr lang="fr-FR" b="1" dirty="0">
                <a:solidFill>
                  <a:schemeClr val="accent4">
                    <a:lumMod val="75000"/>
                  </a:schemeClr>
                </a:solidFill>
              </a:rPr>
              <a:t>limiter le risque d’attrition à ses 16 / 18 ans</a:t>
            </a:r>
            <a:r>
              <a:rPr lang="fr-FR" dirty="0"/>
              <a:t>. </a:t>
            </a:r>
          </a:p>
        </p:txBody>
      </p:sp>
      <p:grpSp>
        <p:nvGrpSpPr>
          <p:cNvPr id="32" name="Groupe 31">
            <a:extLst>
              <a:ext uri="{FF2B5EF4-FFF2-40B4-BE49-F238E27FC236}">
                <a16:creationId xmlns:a16="http://schemas.microsoft.com/office/drawing/2014/main" id="{282B1F3F-D83D-DF24-D838-CBC1EA393835}"/>
              </a:ext>
            </a:extLst>
          </p:cNvPr>
          <p:cNvGrpSpPr/>
          <p:nvPr/>
        </p:nvGrpSpPr>
        <p:grpSpPr>
          <a:xfrm>
            <a:off x="2622966" y="6009705"/>
            <a:ext cx="8452262" cy="528706"/>
            <a:chOff x="865730" y="4785112"/>
            <a:chExt cx="8452262" cy="528706"/>
          </a:xfrm>
        </p:grpSpPr>
        <p:sp>
          <p:nvSpPr>
            <p:cNvPr id="33" name="Rectangle : coins arrondis 32">
              <a:extLst>
                <a:ext uri="{FF2B5EF4-FFF2-40B4-BE49-F238E27FC236}">
                  <a16:creationId xmlns:a16="http://schemas.microsoft.com/office/drawing/2014/main" id="{EEDC6267-C4FB-05DD-A126-B00583159B18}"/>
                </a:ext>
              </a:extLst>
            </p:cNvPr>
            <p:cNvSpPr/>
            <p:nvPr/>
          </p:nvSpPr>
          <p:spPr>
            <a:xfrm>
              <a:off x="1056230" y="4866166"/>
              <a:ext cx="8261762" cy="447652"/>
            </a:xfrm>
            <a:custGeom>
              <a:avLst/>
              <a:gdLst>
                <a:gd name="connsiteX0" fmla="*/ 0 w 8261762"/>
                <a:gd name="connsiteY0" fmla="*/ 74610 h 447652"/>
                <a:gd name="connsiteX1" fmla="*/ 74610 w 8261762"/>
                <a:gd name="connsiteY1" fmla="*/ 0 h 447652"/>
                <a:gd name="connsiteX2" fmla="*/ 912906 w 8261762"/>
                <a:gd name="connsiteY2" fmla="*/ 0 h 447652"/>
                <a:gd name="connsiteX3" fmla="*/ 1751202 w 8261762"/>
                <a:gd name="connsiteY3" fmla="*/ 0 h 447652"/>
                <a:gd name="connsiteX4" fmla="*/ 2508373 w 8261762"/>
                <a:gd name="connsiteY4" fmla="*/ 0 h 447652"/>
                <a:gd name="connsiteX5" fmla="*/ 3022167 w 8261762"/>
                <a:gd name="connsiteY5" fmla="*/ 0 h 447652"/>
                <a:gd name="connsiteX6" fmla="*/ 3779338 w 8261762"/>
                <a:gd name="connsiteY6" fmla="*/ 0 h 447652"/>
                <a:gd name="connsiteX7" fmla="*/ 4212006 w 8261762"/>
                <a:gd name="connsiteY7" fmla="*/ 0 h 447652"/>
                <a:gd name="connsiteX8" fmla="*/ 4969177 w 8261762"/>
                <a:gd name="connsiteY8" fmla="*/ 0 h 447652"/>
                <a:gd name="connsiteX9" fmla="*/ 5807473 w 8261762"/>
                <a:gd name="connsiteY9" fmla="*/ 0 h 447652"/>
                <a:gd name="connsiteX10" fmla="*/ 6645769 w 8261762"/>
                <a:gd name="connsiteY10" fmla="*/ 0 h 447652"/>
                <a:gd name="connsiteX11" fmla="*/ 7484065 w 8261762"/>
                <a:gd name="connsiteY11" fmla="*/ 0 h 447652"/>
                <a:gd name="connsiteX12" fmla="*/ 8187152 w 8261762"/>
                <a:gd name="connsiteY12" fmla="*/ 0 h 447652"/>
                <a:gd name="connsiteX13" fmla="*/ 8261762 w 8261762"/>
                <a:gd name="connsiteY13" fmla="*/ 74610 h 447652"/>
                <a:gd name="connsiteX14" fmla="*/ 8261762 w 8261762"/>
                <a:gd name="connsiteY14" fmla="*/ 373042 h 447652"/>
                <a:gd name="connsiteX15" fmla="*/ 8187152 w 8261762"/>
                <a:gd name="connsiteY15" fmla="*/ 447652 h 447652"/>
                <a:gd name="connsiteX16" fmla="*/ 7592232 w 8261762"/>
                <a:gd name="connsiteY16" fmla="*/ 447652 h 447652"/>
                <a:gd name="connsiteX17" fmla="*/ 6753936 w 8261762"/>
                <a:gd name="connsiteY17" fmla="*/ 447652 h 447652"/>
                <a:gd name="connsiteX18" fmla="*/ 6240142 w 8261762"/>
                <a:gd name="connsiteY18" fmla="*/ 447652 h 447652"/>
                <a:gd name="connsiteX19" fmla="*/ 5564097 w 8261762"/>
                <a:gd name="connsiteY19" fmla="*/ 447652 h 447652"/>
                <a:gd name="connsiteX20" fmla="*/ 4725801 w 8261762"/>
                <a:gd name="connsiteY20" fmla="*/ 447652 h 447652"/>
                <a:gd name="connsiteX21" fmla="*/ 4212006 w 8261762"/>
                <a:gd name="connsiteY21" fmla="*/ 447652 h 447652"/>
                <a:gd name="connsiteX22" fmla="*/ 3535961 w 8261762"/>
                <a:gd name="connsiteY22" fmla="*/ 447652 h 447652"/>
                <a:gd name="connsiteX23" fmla="*/ 2697665 w 8261762"/>
                <a:gd name="connsiteY23" fmla="*/ 447652 h 447652"/>
                <a:gd name="connsiteX24" fmla="*/ 1859369 w 8261762"/>
                <a:gd name="connsiteY24" fmla="*/ 447652 h 447652"/>
                <a:gd name="connsiteX25" fmla="*/ 1183324 w 8261762"/>
                <a:gd name="connsiteY25" fmla="*/ 447652 h 447652"/>
                <a:gd name="connsiteX26" fmla="*/ 74610 w 8261762"/>
                <a:gd name="connsiteY26" fmla="*/ 447652 h 447652"/>
                <a:gd name="connsiteX27" fmla="*/ 0 w 8261762"/>
                <a:gd name="connsiteY27" fmla="*/ 373042 h 447652"/>
                <a:gd name="connsiteX28" fmla="*/ 0 w 8261762"/>
                <a:gd name="connsiteY28" fmla="*/ 74610 h 44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261762" h="447652" fill="none" extrusionOk="0">
                  <a:moveTo>
                    <a:pt x="0" y="74610"/>
                  </a:moveTo>
                  <a:cubicBezTo>
                    <a:pt x="-7883" y="34359"/>
                    <a:pt x="39231" y="-5025"/>
                    <a:pt x="74610" y="0"/>
                  </a:cubicBezTo>
                  <a:cubicBezTo>
                    <a:pt x="365045" y="5577"/>
                    <a:pt x="685631" y="12595"/>
                    <a:pt x="912906" y="0"/>
                  </a:cubicBezTo>
                  <a:cubicBezTo>
                    <a:pt x="1140181" y="-12595"/>
                    <a:pt x="1474731" y="29509"/>
                    <a:pt x="1751202" y="0"/>
                  </a:cubicBezTo>
                  <a:cubicBezTo>
                    <a:pt x="2027673" y="-29509"/>
                    <a:pt x="2162609" y="-12868"/>
                    <a:pt x="2508373" y="0"/>
                  </a:cubicBezTo>
                  <a:cubicBezTo>
                    <a:pt x="2854137" y="12868"/>
                    <a:pt x="2865123" y="14082"/>
                    <a:pt x="3022167" y="0"/>
                  </a:cubicBezTo>
                  <a:cubicBezTo>
                    <a:pt x="3179211" y="-14082"/>
                    <a:pt x="3410281" y="24246"/>
                    <a:pt x="3779338" y="0"/>
                  </a:cubicBezTo>
                  <a:cubicBezTo>
                    <a:pt x="4148395" y="-24246"/>
                    <a:pt x="4052809" y="-15234"/>
                    <a:pt x="4212006" y="0"/>
                  </a:cubicBezTo>
                  <a:cubicBezTo>
                    <a:pt x="4371203" y="15234"/>
                    <a:pt x="4683114" y="23344"/>
                    <a:pt x="4969177" y="0"/>
                  </a:cubicBezTo>
                  <a:cubicBezTo>
                    <a:pt x="5255240" y="-23344"/>
                    <a:pt x="5484165" y="-41604"/>
                    <a:pt x="5807473" y="0"/>
                  </a:cubicBezTo>
                  <a:cubicBezTo>
                    <a:pt x="6130781" y="41604"/>
                    <a:pt x="6363789" y="11365"/>
                    <a:pt x="6645769" y="0"/>
                  </a:cubicBezTo>
                  <a:cubicBezTo>
                    <a:pt x="6927749" y="-11365"/>
                    <a:pt x="7159656" y="-24063"/>
                    <a:pt x="7484065" y="0"/>
                  </a:cubicBezTo>
                  <a:cubicBezTo>
                    <a:pt x="7808474" y="24063"/>
                    <a:pt x="7871139" y="28201"/>
                    <a:pt x="8187152" y="0"/>
                  </a:cubicBezTo>
                  <a:cubicBezTo>
                    <a:pt x="8229654" y="957"/>
                    <a:pt x="8260475" y="36682"/>
                    <a:pt x="8261762" y="74610"/>
                  </a:cubicBezTo>
                  <a:cubicBezTo>
                    <a:pt x="8260778" y="217438"/>
                    <a:pt x="8253359" y="304572"/>
                    <a:pt x="8261762" y="373042"/>
                  </a:cubicBezTo>
                  <a:cubicBezTo>
                    <a:pt x="8261421" y="412092"/>
                    <a:pt x="8231367" y="448744"/>
                    <a:pt x="8187152" y="447652"/>
                  </a:cubicBezTo>
                  <a:cubicBezTo>
                    <a:pt x="7991196" y="447178"/>
                    <a:pt x="7724324" y="424334"/>
                    <a:pt x="7592232" y="447652"/>
                  </a:cubicBezTo>
                  <a:cubicBezTo>
                    <a:pt x="7460140" y="470970"/>
                    <a:pt x="7026153" y="420939"/>
                    <a:pt x="6753936" y="447652"/>
                  </a:cubicBezTo>
                  <a:cubicBezTo>
                    <a:pt x="6481719" y="474365"/>
                    <a:pt x="6442619" y="473211"/>
                    <a:pt x="6240142" y="447652"/>
                  </a:cubicBezTo>
                  <a:cubicBezTo>
                    <a:pt x="6037665" y="422093"/>
                    <a:pt x="5883819" y="442444"/>
                    <a:pt x="5564097" y="447652"/>
                  </a:cubicBezTo>
                  <a:cubicBezTo>
                    <a:pt x="5244376" y="452860"/>
                    <a:pt x="5040466" y="476219"/>
                    <a:pt x="4725801" y="447652"/>
                  </a:cubicBezTo>
                  <a:cubicBezTo>
                    <a:pt x="4411136" y="419085"/>
                    <a:pt x="4392081" y="429398"/>
                    <a:pt x="4212006" y="447652"/>
                  </a:cubicBezTo>
                  <a:cubicBezTo>
                    <a:pt x="4031931" y="465906"/>
                    <a:pt x="3733475" y="466968"/>
                    <a:pt x="3535961" y="447652"/>
                  </a:cubicBezTo>
                  <a:cubicBezTo>
                    <a:pt x="3338447" y="428336"/>
                    <a:pt x="2917343" y="451280"/>
                    <a:pt x="2697665" y="447652"/>
                  </a:cubicBezTo>
                  <a:cubicBezTo>
                    <a:pt x="2477987" y="444024"/>
                    <a:pt x="2203469" y="409358"/>
                    <a:pt x="1859369" y="447652"/>
                  </a:cubicBezTo>
                  <a:cubicBezTo>
                    <a:pt x="1515269" y="485946"/>
                    <a:pt x="1430468" y="421155"/>
                    <a:pt x="1183324" y="447652"/>
                  </a:cubicBezTo>
                  <a:cubicBezTo>
                    <a:pt x="936181" y="474149"/>
                    <a:pt x="310800" y="404785"/>
                    <a:pt x="74610" y="447652"/>
                  </a:cubicBezTo>
                  <a:cubicBezTo>
                    <a:pt x="31394" y="456047"/>
                    <a:pt x="-1140" y="408873"/>
                    <a:pt x="0" y="373042"/>
                  </a:cubicBezTo>
                  <a:cubicBezTo>
                    <a:pt x="-3824" y="300191"/>
                    <a:pt x="-11136" y="167792"/>
                    <a:pt x="0" y="74610"/>
                  </a:cubicBezTo>
                  <a:close/>
                </a:path>
                <a:path w="8261762" h="447652" stroke="0" extrusionOk="0">
                  <a:moveTo>
                    <a:pt x="0" y="74610"/>
                  </a:moveTo>
                  <a:cubicBezTo>
                    <a:pt x="-2313" y="35946"/>
                    <a:pt x="32457" y="-86"/>
                    <a:pt x="74610" y="0"/>
                  </a:cubicBezTo>
                  <a:cubicBezTo>
                    <a:pt x="388919" y="-13326"/>
                    <a:pt x="430342" y="11687"/>
                    <a:pt x="750655" y="0"/>
                  </a:cubicBezTo>
                  <a:cubicBezTo>
                    <a:pt x="1070969" y="-11687"/>
                    <a:pt x="1146786" y="36494"/>
                    <a:pt x="1507826" y="0"/>
                  </a:cubicBezTo>
                  <a:cubicBezTo>
                    <a:pt x="1868866" y="-36494"/>
                    <a:pt x="1991661" y="6783"/>
                    <a:pt x="2346122" y="0"/>
                  </a:cubicBezTo>
                  <a:cubicBezTo>
                    <a:pt x="2700583" y="-6783"/>
                    <a:pt x="2630667" y="-1979"/>
                    <a:pt x="2778791" y="0"/>
                  </a:cubicBezTo>
                  <a:cubicBezTo>
                    <a:pt x="2926915" y="1979"/>
                    <a:pt x="3287779" y="30735"/>
                    <a:pt x="3535961" y="0"/>
                  </a:cubicBezTo>
                  <a:cubicBezTo>
                    <a:pt x="3784143" y="-30735"/>
                    <a:pt x="4086552" y="10884"/>
                    <a:pt x="4374257" y="0"/>
                  </a:cubicBezTo>
                  <a:cubicBezTo>
                    <a:pt x="4661962" y="-10884"/>
                    <a:pt x="4683796" y="-23417"/>
                    <a:pt x="4888052" y="0"/>
                  </a:cubicBezTo>
                  <a:cubicBezTo>
                    <a:pt x="5092309" y="23417"/>
                    <a:pt x="5353805" y="-5024"/>
                    <a:pt x="5482971" y="0"/>
                  </a:cubicBezTo>
                  <a:cubicBezTo>
                    <a:pt x="5612137" y="5024"/>
                    <a:pt x="5919474" y="6065"/>
                    <a:pt x="6240142" y="0"/>
                  </a:cubicBezTo>
                  <a:cubicBezTo>
                    <a:pt x="6560810" y="-6065"/>
                    <a:pt x="6659537" y="7952"/>
                    <a:pt x="6835062" y="0"/>
                  </a:cubicBezTo>
                  <a:cubicBezTo>
                    <a:pt x="7010587" y="-7952"/>
                    <a:pt x="7226105" y="-2889"/>
                    <a:pt x="7429981" y="0"/>
                  </a:cubicBezTo>
                  <a:cubicBezTo>
                    <a:pt x="7633857" y="2889"/>
                    <a:pt x="8012015" y="-23238"/>
                    <a:pt x="8187152" y="0"/>
                  </a:cubicBezTo>
                  <a:cubicBezTo>
                    <a:pt x="8229148" y="-4270"/>
                    <a:pt x="8254976" y="36103"/>
                    <a:pt x="8261762" y="74610"/>
                  </a:cubicBezTo>
                  <a:cubicBezTo>
                    <a:pt x="8273690" y="158583"/>
                    <a:pt x="8270163" y="244074"/>
                    <a:pt x="8261762" y="373042"/>
                  </a:cubicBezTo>
                  <a:cubicBezTo>
                    <a:pt x="8252514" y="416922"/>
                    <a:pt x="8237130" y="443354"/>
                    <a:pt x="8187152" y="447652"/>
                  </a:cubicBezTo>
                  <a:cubicBezTo>
                    <a:pt x="7927724" y="419271"/>
                    <a:pt x="7761844" y="412182"/>
                    <a:pt x="7348856" y="447652"/>
                  </a:cubicBezTo>
                  <a:cubicBezTo>
                    <a:pt x="6935868" y="483122"/>
                    <a:pt x="7040249" y="475957"/>
                    <a:pt x="6753936" y="447652"/>
                  </a:cubicBezTo>
                  <a:cubicBezTo>
                    <a:pt x="6467623" y="419347"/>
                    <a:pt x="6391273" y="442767"/>
                    <a:pt x="6077891" y="447652"/>
                  </a:cubicBezTo>
                  <a:cubicBezTo>
                    <a:pt x="5764509" y="452537"/>
                    <a:pt x="5598214" y="453376"/>
                    <a:pt x="5320720" y="447652"/>
                  </a:cubicBezTo>
                  <a:cubicBezTo>
                    <a:pt x="5043226" y="441928"/>
                    <a:pt x="4890443" y="428397"/>
                    <a:pt x="4725801" y="447652"/>
                  </a:cubicBezTo>
                  <a:cubicBezTo>
                    <a:pt x="4561159" y="466907"/>
                    <a:pt x="4494905" y="428912"/>
                    <a:pt x="4293132" y="447652"/>
                  </a:cubicBezTo>
                  <a:cubicBezTo>
                    <a:pt x="4091359" y="466392"/>
                    <a:pt x="4007108" y="438490"/>
                    <a:pt x="3779338" y="447652"/>
                  </a:cubicBezTo>
                  <a:cubicBezTo>
                    <a:pt x="3551568" y="456814"/>
                    <a:pt x="3320667" y="443597"/>
                    <a:pt x="3103292" y="447652"/>
                  </a:cubicBezTo>
                  <a:cubicBezTo>
                    <a:pt x="2885917" y="451707"/>
                    <a:pt x="2716335" y="442484"/>
                    <a:pt x="2508373" y="447652"/>
                  </a:cubicBezTo>
                  <a:cubicBezTo>
                    <a:pt x="2300411" y="452820"/>
                    <a:pt x="2171748" y="458355"/>
                    <a:pt x="1913453" y="447652"/>
                  </a:cubicBezTo>
                  <a:cubicBezTo>
                    <a:pt x="1655158" y="436949"/>
                    <a:pt x="1569355" y="436250"/>
                    <a:pt x="1480784" y="447652"/>
                  </a:cubicBezTo>
                  <a:cubicBezTo>
                    <a:pt x="1392213" y="459054"/>
                    <a:pt x="488830" y="412252"/>
                    <a:pt x="74610" y="447652"/>
                  </a:cubicBezTo>
                  <a:cubicBezTo>
                    <a:pt x="38912" y="444213"/>
                    <a:pt x="-7678" y="415189"/>
                    <a:pt x="0" y="373042"/>
                  </a:cubicBezTo>
                  <a:cubicBezTo>
                    <a:pt x="-10426" y="278151"/>
                    <a:pt x="-3280" y="153386"/>
                    <a:pt x="0" y="74610"/>
                  </a:cubicBezTo>
                  <a:close/>
                </a:path>
              </a:pathLst>
            </a:custGeom>
            <a:solidFill>
              <a:srgbClr val="5D8EC2"/>
            </a:solidFill>
            <a:ln>
              <a:solidFill>
                <a:srgbClr val="004F9D"/>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rPr>
                <a:t>Seuls 36 % des 16-18 ans ont eu un contact avec la CEGEE sur les 12 derniers mois. </a:t>
              </a:r>
              <a:r>
                <a:rPr lang="fr-FR" sz="1600" dirty="0">
                  <a:solidFill>
                    <a:schemeClr val="tx1">
                      <a:lumMod val="75000"/>
                      <a:lumOff val="25000"/>
                    </a:schemeClr>
                  </a:solidFill>
                </a:rPr>
                <a:t> </a:t>
              </a:r>
            </a:p>
          </p:txBody>
        </p:sp>
        <p:pic>
          <p:nvPicPr>
            <p:cNvPr id="34" name="Picture 2" descr="Icône d’informations de la boîte de dialogue d’état">
              <a:extLst>
                <a:ext uri="{FF2B5EF4-FFF2-40B4-BE49-F238E27FC236}">
                  <a16:creationId xmlns:a16="http://schemas.microsoft.com/office/drawing/2014/main" id="{02170694-9A20-6F1B-D824-1652804B34D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5730" y="4785112"/>
              <a:ext cx="381000" cy="381000"/>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Image 34">
            <a:extLst>
              <a:ext uri="{FF2B5EF4-FFF2-40B4-BE49-F238E27FC236}">
                <a16:creationId xmlns:a16="http://schemas.microsoft.com/office/drawing/2014/main" id="{71C0DEC5-D16A-5BBC-0380-9249E869644C}"/>
              </a:ext>
            </a:extLst>
          </p:cNvPr>
          <p:cNvPicPr>
            <a:picLocks noChangeAspect="1"/>
          </p:cNvPicPr>
          <p:nvPr/>
        </p:nvPicPr>
        <p:blipFill>
          <a:blip r:embed="rId6"/>
          <a:stretch>
            <a:fillRect/>
          </a:stretch>
        </p:blipFill>
        <p:spPr>
          <a:xfrm rot="20730273">
            <a:off x="11348618" y="3873989"/>
            <a:ext cx="568615" cy="732281"/>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03746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31">
                                            <p:txEl>
                                              <p:pRg st="0" end="0"/>
                                            </p:txEl>
                                          </p:spTgt>
                                        </p:tgtEl>
                                        <p:attrNameLst>
                                          <p:attrName>style.visibility</p:attrName>
                                        </p:attrNameLst>
                                      </p:cBhvr>
                                      <p:to>
                                        <p:strVal val="visible"/>
                                      </p:to>
                                    </p:set>
                                    <p:animEffect transition="in" filter="fade">
                                      <p:cBhvr>
                                        <p:cTn id="30" dur="500"/>
                                        <p:tgtEl>
                                          <p:spTgt spid="31">
                                            <p:txEl>
                                              <p:pRg st="0" end="0"/>
                                            </p:txEl>
                                          </p:spTgt>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6" grpId="0" animBg="1"/>
      <p:bldP spid="27"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DB916864-0AA5-4307-8A66-4A8070049242}"/>
              </a:ext>
            </a:extLst>
          </p:cNvPr>
          <p:cNvPicPr>
            <a:picLocks noChangeAspect="1"/>
          </p:cNvPicPr>
          <p:nvPr/>
        </p:nvPicPr>
        <p:blipFill rotWithShape="1">
          <a:blip r:embed="rId2"/>
          <a:srcRect l="52052" b="90731"/>
          <a:stretch/>
        </p:blipFill>
        <p:spPr>
          <a:xfrm>
            <a:off x="1230425" y="3681672"/>
            <a:ext cx="2969540" cy="402648"/>
          </a:xfrm>
          <a:prstGeom prst="rect">
            <a:avLst/>
          </a:prstGeom>
          <a:effectLst>
            <a:outerShdw blurRad="50800" dist="38100" dir="8100000" algn="tr" rotWithShape="0">
              <a:prstClr val="black">
                <a:alpha val="40000"/>
              </a:prstClr>
            </a:outerShdw>
          </a:effectLst>
        </p:spPr>
      </p:pic>
      <p:sp>
        <p:nvSpPr>
          <p:cNvPr id="2" name="Espace réservé du contenu 1">
            <a:extLst>
              <a:ext uri="{FF2B5EF4-FFF2-40B4-BE49-F238E27FC236}">
                <a16:creationId xmlns:a16="http://schemas.microsoft.com/office/drawing/2014/main" id="{14C11809-274F-497E-910E-46A569AD9065}"/>
              </a:ext>
            </a:extLst>
          </p:cNvPr>
          <p:cNvSpPr>
            <a:spLocks noGrp="1"/>
          </p:cNvSpPr>
          <p:nvPr>
            <p:ph idx="17"/>
          </p:nvPr>
        </p:nvSpPr>
        <p:spPr>
          <a:xfrm>
            <a:off x="695325" y="1388669"/>
            <a:ext cx="11189894" cy="4860000"/>
          </a:xfrm>
        </p:spPr>
        <p:txBody>
          <a:bodyPr/>
          <a:lstStyle/>
          <a:p>
            <a:r>
              <a:rPr lang="fr-FR" dirty="0"/>
              <a:t>Le livre Code de la Route que nous offrons à nos clients provient des éditions Nathan qui est un éditeur de référence. </a:t>
            </a:r>
          </a:p>
          <a:p>
            <a:pPr lvl="2"/>
            <a:endParaRPr lang="fr-FR" dirty="0"/>
          </a:p>
        </p:txBody>
      </p:sp>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normAutofit/>
          </a:bodyPr>
          <a:lstStyle/>
          <a:p>
            <a:r>
              <a:rPr lang="fr-FR" dirty="0"/>
              <a:t>Si le contenu du livre Code de la Route est très sérieux, nous avons repensé le          visuel de la couverture pour nous adapter aux mieux à une clientèle d’adolescents.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r>
              <a:rPr lang="fr-FR" dirty="0"/>
              <a:t>Café Conquête – En voiture Simone</a:t>
            </a: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pic>
        <p:nvPicPr>
          <p:cNvPr id="7" name="Image 6">
            <a:extLst>
              <a:ext uri="{FF2B5EF4-FFF2-40B4-BE49-F238E27FC236}">
                <a16:creationId xmlns:a16="http://schemas.microsoft.com/office/drawing/2014/main" id="{B495746F-F129-48C0-BFF0-9E28FA237675}"/>
              </a:ext>
            </a:extLst>
          </p:cNvPr>
          <p:cNvPicPr>
            <a:picLocks noChangeAspect="1"/>
          </p:cNvPicPr>
          <p:nvPr/>
        </p:nvPicPr>
        <p:blipFill rotWithShape="1">
          <a:blip r:embed="rId2"/>
          <a:srcRect r="52052"/>
          <a:stretch/>
        </p:blipFill>
        <p:spPr>
          <a:xfrm>
            <a:off x="9190930" y="1880674"/>
            <a:ext cx="2694289" cy="3941308"/>
          </a:xfrm>
          <a:prstGeom prst="rect">
            <a:avLst/>
          </a:prstGeom>
        </p:spPr>
      </p:pic>
      <p:pic>
        <p:nvPicPr>
          <p:cNvPr id="11" name="Image 10">
            <a:extLst>
              <a:ext uri="{FF2B5EF4-FFF2-40B4-BE49-F238E27FC236}">
                <a16:creationId xmlns:a16="http://schemas.microsoft.com/office/drawing/2014/main" id="{E15E4373-1AAC-4069-B9BD-D03FB50855EA}"/>
              </a:ext>
            </a:extLst>
          </p:cNvPr>
          <p:cNvPicPr>
            <a:picLocks noChangeAspect="1"/>
          </p:cNvPicPr>
          <p:nvPr/>
        </p:nvPicPr>
        <p:blipFill rotWithShape="1">
          <a:blip r:embed="rId2"/>
          <a:srcRect l="52052"/>
          <a:stretch/>
        </p:blipFill>
        <p:spPr>
          <a:xfrm>
            <a:off x="6256702" y="1880674"/>
            <a:ext cx="2694289" cy="3941308"/>
          </a:xfrm>
          <a:prstGeom prst="rect">
            <a:avLst/>
          </a:prstGeom>
          <a:effectLst>
            <a:outerShdw blurRad="50800" dist="38100" dir="8100000" algn="tr" rotWithShape="0">
              <a:prstClr val="black">
                <a:alpha val="40000"/>
              </a:prstClr>
            </a:outerShdw>
          </a:effectLst>
        </p:spPr>
      </p:pic>
      <p:sp>
        <p:nvSpPr>
          <p:cNvPr id="12" name="Rectangle 11">
            <a:extLst>
              <a:ext uri="{FF2B5EF4-FFF2-40B4-BE49-F238E27FC236}">
                <a16:creationId xmlns:a16="http://schemas.microsoft.com/office/drawing/2014/main" id="{DFCEFB58-ED7D-4490-93D1-C5139E981678}"/>
              </a:ext>
            </a:extLst>
          </p:cNvPr>
          <p:cNvSpPr/>
          <p:nvPr/>
        </p:nvSpPr>
        <p:spPr>
          <a:xfrm>
            <a:off x="6256702" y="5938886"/>
            <a:ext cx="2694289" cy="365326"/>
          </a:xfrm>
          <a:custGeom>
            <a:avLst/>
            <a:gdLst>
              <a:gd name="connsiteX0" fmla="*/ 0 w 2694289"/>
              <a:gd name="connsiteY0" fmla="*/ 0 h 365326"/>
              <a:gd name="connsiteX1" fmla="*/ 592744 w 2694289"/>
              <a:gd name="connsiteY1" fmla="*/ 0 h 365326"/>
              <a:gd name="connsiteX2" fmla="*/ 1293259 w 2694289"/>
              <a:gd name="connsiteY2" fmla="*/ 0 h 365326"/>
              <a:gd name="connsiteX3" fmla="*/ 1912945 w 2694289"/>
              <a:gd name="connsiteY3" fmla="*/ 0 h 365326"/>
              <a:gd name="connsiteX4" fmla="*/ 2694289 w 2694289"/>
              <a:gd name="connsiteY4" fmla="*/ 0 h 365326"/>
              <a:gd name="connsiteX5" fmla="*/ 2694289 w 2694289"/>
              <a:gd name="connsiteY5" fmla="*/ 365326 h 365326"/>
              <a:gd name="connsiteX6" fmla="*/ 1993774 w 2694289"/>
              <a:gd name="connsiteY6" fmla="*/ 365326 h 365326"/>
              <a:gd name="connsiteX7" fmla="*/ 1347145 w 2694289"/>
              <a:gd name="connsiteY7" fmla="*/ 365326 h 365326"/>
              <a:gd name="connsiteX8" fmla="*/ 700515 w 2694289"/>
              <a:gd name="connsiteY8" fmla="*/ 365326 h 365326"/>
              <a:gd name="connsiteX9" fmla="*/ 0 w 2694289"/>
              <a:gd name="connsiteY9" fmla="*/ 365326 h 365326"/>
              <a:gd name="connsiteX10" fmla="*/ 0 w 2694289"/>
              <a:gd name="connsiteY10" fmla="*/ 0 h 365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289" h="365326" fill="none" extrusionOk="0">
                <a:moveTo>
                  <a:pt x="0" y="0"/>
                </a:moveTo>
                <a:cubicBezTo>
                  <a:pt x="199841" y="7646"/>
                  <a:pt x="437513" y="9029"/>
                  <a:pt x="592744" y="0"/>
                </a:cubicBezTo>
                <a:cubicBezTo>
                  <a:pt x="747975" y="-9029"/>
                  <a:pt x="998077" y="9536"/>
                  <a:pt x="1293259" y="0"/>
                </a:cubicBezTo>
                <a:cubicBezTo>
                  <a:pt x="1588442" y="-9536"/>
                  <a:pt x="1702180" y="-22867"/>
                  <a:pt x="1912945" y="0"/>
                </a:cubicBezTo>
                <a:cubicBezTo>
                  <a:pt x="2123710" y="22867"/>
                  <a:pt x="2412112" y="11631"/>
                  <a:pt x="2694289" y="0"/>
                </a:cubicBezTo>
                <a:cubicBezTo>
                  <a:pt x="2710310" y="145506"/>
                  <a:pt x="2693845" y="186328"/>
                  <a:pt x="2694289" y="365326"/>
                </a:cubicBezTo>
                <a:cubicBezTo>
                  <a:pt x="2531691" y="347161"/>
                  <a:pt x="2342737" y="343667"/>
                  <a:pt x="1993774" y="365326"/>
                </a:cubicBezTo>
                <a:cubicBezTo>
                  <a:pt x="1644812" y="386985"/>
                  <a:pt x="1588714" y="336887"/>
                  <a:pt x="1347145" y="365326"/>
                </a:cubicBezTo>
                <a:cubicBezTo>
                  <a:pt x="1105576" y="393765"/>
                  <a:pt x="1002174" y="394560"/>
                  <a:pt x="700515" y="365326"/>
                </a:cubicBezTo>
                <a:cubicBezTo>
                  <a:pt x="398856" y="336093"/>
                  <a:pt x="197417" y="362282"/>
                  <a:pt x="0" y="365326"/>
                </a:cubicBezTo>
                <a:cubicBezTo>
                  <a:pt x="-11141" y="290370"/>
                  <a:pt x="-4006" y="136317"/>
                  <a:pt x="0" y="0"/>
                </a:cubicBezTo>
                <a:close/>
              </a:path>
              <a:path w="2694289" h="365326" stroke="0" extrusionOk="0">
                <a:moveTo>
                  <a:pt x="0" y="0"/>
                </a:moveTo>
                <a:cubicBezTo>
                  <a:pt x="289869" y="10105"/>
                  <a:pt x="328303" y="2584"/>
                  <a:pt x="592744" y="0"/>
                </a:cubicBezTo>
                <a:cubicBezTo>
                  <a:pt x="857185" y="-2584"/>
                  <a:pt x="1038431" y="5572"/>
                  <a:pt x="1212430" y="0"/>
                </a:cubicBezTo>
                <a:cubicBezTo>
                  <a:pt x="1386429" y="-5572"/>
                  <a:pt x="1697781" y="15349"/>
                  <a:pt x="1886002" y="0"/>
                </a:cubicBezTo>
                <a:cubicBezTo>
                  <a:pt x="2074223" y="-15349"/>
                  <a:pt x="2441012" y="22658"/>
                  <a:pt x="2694289" y="0"/>
                </a:cubicBezTo>
                <a:cubicBezTo>
                  <a:pt x="2686642" y="167086"/>
                  <a:pt x="2698422" y="277995"/>
                  <a:pt x="2694289" y="365326"/>
                </a:cubicBezTo>
                <a:cubicBezTo>
                  <a:pt x="2459250" y="348143"/>
                  <a:pt x="2224737" y="336862"/>
                  <a:pt x="2020717" y="365326"/>
                </a:cubicBezTo>
                <a:cubicBezTo>
                  <a:pt x="1816697" y="393790"/>
                  <a:pt x="1512835" y="359190"/>
                  <a:pt x="1347145" y="365326"/>
                </a:cubicBezTo>
                <a:cubicBezTo>
                  <a:pt x="1181455" y="371462"/>
                  <a:pt x="900796" y="338465"/>
                  <a:pt x="754401" y="365326"/>
                </a:cubicBezTo>
                <a:cubicBezTo>
                  <a:pt x="608006" y="392187"/>
                  <a:pt x="160452" y="377607"/>
                  <a:pt x="0" y="365326"/>
                </a:cubicBezTo>
                <a:cubicBezTo>
                  <a:pt x="-6803" y="277077"/>
                  <a:pt x="-10788" y="123563"/>
                  <a:pt x="0" y="0"/>
                </a:cubicBezTo>
                <a:close/>
              </a:path>
            </a:pathLst>
          </a:custGeom>
          <a:solidFill>
            <a:schemeClr val="bg1">
              <a:lumMod val="95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4">
                    <a:lumMod val="75000"/>
                  </a:schemeClr>
                </a:solidFill>
              </a:rPr>
              <a:t>RECTO</a:t>
            </a:r>
            <a:endParaRPr lang="fr-FR" sz="1600" dirty="0">
              <a:solidFill>
                <a:schemeClr val="accent4">
                  <a:lumMod val="75000"/>
                </a:schemeClr>
              </a:solidFill>
            </a:endParaRPr>
          </a:p>
        </p:txBody>
      </p:sp>
      <p:sp>
        <p:nvSpPr>
          <p:cNvPr id="13" name="Rectangle 12">
            <a:extLst>
              <a:ext uri="{FF2B5EF4-FFF2-40B4-BE49-F238E27FC236}">
                <a16:creationId xmlns:a16="http://schemas.microsoft.com/office/drawing/2014/main" id="{44BD4039-56DC-4849-A936-1DCDBE7B5AC5}"/>
              </a:ext>
            </a:extLst>
          </p:cNvPr>
          <p:cNvSpPr/>
          <p:nvPr/>
        </p:nvSpPr>
        <p:spPr>
          <a:xfrm>
            <a:off x="9190930" y="5927444"/>
            <a:ext cx="2694289" cy="365326"/>
          </a:xfrm>
          <a:custGeom>
            <a:avLst/>
            <a:gdLst>
              <a:gd name="connsiteX0" fmla="*/ 0 w 2694289"/>
              <a:gd name="connsiteY0" fmla="*/ 0 h 365326"/>
              <a:gd name="connsiteX1" fmla="*/ 592744 w 2694289"/>
              <a:gd name="connsiteY1" fmla="*/ 0 h 365326"/>
              <a:gd name="connsiteX2" fmla="*/ 1293259 w 2694289"/>
              <a:gd name="connsiteY2" fmla="*/ 0 h 365326"/>
              <a:gd name="connsiteX3" fmla="*/ 1912945 w 2694289"/>
              <a:gd name="connsiteY3" fmla="*/ 0 h 365326"/>
              <a:gd name="connsiteX4" fmla="*/ 2694289 w 2694289"/>
              <a:gd name="connsiteY4" fmla="*/ 0 h 365326"/>
              <a:gd name="connsiteX5" fmla="*/ 2694289 w 2694289"/>
              <a:gd name="connsiteY5" fmla="*/ 365326 h 365326"/>
              <a:gd name="connsiteX6" fmla="*/ 1993774 w 2694289"/>
              <a:gd name="connsiteY6" fmla="*/ 365326 h 365326"/>
              <a:gd name="connsiteX7" fmla="*/ 1347145 w 2694289"/>
              <a:gd name="connsiteY7" fmla="*/ 365326 h 365326"/>
              <a:gd name="connsiteX8" fmla="*/ 700515 w 2694289"/>
              <a:gd name="connsiteY8" fmla="*/ 365326 h 365326"/>
              <a:gd name="connsiteX9" fmla="*/ 0 w 2694289"/>
              <a:gd name="connsiteY9" fmla="*/ 365326 h 365326"/>
              <a:gd name="connsiteX10" fmla="*/ 0 w 2694289"/>
              <a:gd name="connsiteY10" fmla="*/ 0 h 365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289" h="365326" fill="none" extrusionOk="0">
                <a:moveTo>
                  <a:pt x="0" y="0"/>
                </a:moveTo>
                <a:cubicBezTo>
                  <a:pt x="199841" y="7646"/>
                  <a:pt x="437513" y="9029"/>
                  <a:pt x="592744" y="0"/>
                </a:cubicBezTo>
                <a:cubicBezTo>
                  <a:pt x="747975" y="-9029"/>
                  <a:pt x="998077" y="9536"/>
                  <a:pt x="1293259" y="0"/>
                </a:cubicBezTo>
                <a:cubicBezTo>
                  <a:pt x="1588442" y="-9536"/>
                  <a:pt x="1702180" y="-22867"/>
                  <a:pt x="1912945" y="0"/>
                </a:cubicBezTo>
                <a:cubicBezTo>
                  <a:pt x="2123710" y="22867"/>
                  <a:pt x="2412112" y="11631"/>
                  <a:pt x="2694289" y="0"/>
                </a:cubicBezTo>
                <a:cubicBezTo>
                  <a:pt x="2710310" y="145506"/>
                  <a:pt x="2693845" y="186328"/>
                  <a:pt x="2694289" y="365326"/>
                </a:cubicBezTo>
                <a:cubicBezTo>
                  <a:pt x="2531691" y="347161"/>
                  <a:pt x="2342737" y="343667"/>
                  <a:pt x="1993774" y="365326"/>
                </a:cubicBezTo>
                <a:cubicBezTo>
                  <a:pt x="1644812" y="386985"/>
                  <a:pt x="1588714" y="336887"/>
                  <a:pt x="1347145" y="365326"/>
                </a:cubicBezTo>
                <a:cubicBezTo>
                  <a:pt x="1105576" y="393765"/>
                  <a:pt x="1002174" y="394560"/>
                  <a:pt x="700515" y="365326"/>
                </a:cubicBezTo>
                <a:cubicBezTo>
                  <a:pt x="398856" y="336093"/>
                  <a:pt x="197417" y="362282"/>
                  <a:pt x="0" y="365326"/>
                </a:cubicBezTo>
                <a:cubicBezTo>
                  <a:pt x="-11141" y="290370"/>
                  <a:pt x="-4006" y="136317"/>
                  <a:pt x="0" y="0"/>
                </a:cubicBezTo>
                <a:close/>
              </a:path>
              <a:path w="2694289" h="365326" stroke="0" extrusionOk="0">
                <a:moveTo>
                  <a:pt x="0" y="0"/>
                </a:moveTo>
                <a:cubicBezTo>
                  <a:pt x="289869" y="10105"/>
                  <a:pt x="328303" y="2584"/>
                  <a:pt x="592744" y="0"/>
                </a:cubicBezTo>
                <a:cubicBezTo>
                  <a:pt x="857185" y="-2584"/>
                  <a:pt x="1038431" y="5572"/>
                  <a:pt x="1212430" y="0"/>
                </a:cubicBezTo>
                <a:cubicBezTo>
                  <a:pt x="1386429" y="-5572"/>
                  <a:pt x="1697781" y="15349"/>
                  <a:pt x="1886002" y="0"/>
                </a:cubicBezTo>
                <a:cubicBezTo>
                  <a:pt x="2074223" y="-15349"/>
                  <a:pt x="2441012" y="22658"/>
                  <a:pt x="2694289" y="0"/>
                </a:cubicBezTo>
                <a:cubicBezTo>
                  <a:pt x="2686642" y="167086"/>
                  <a:pt x="2698422" y="277995"/>
                  <a:pt x="2694289" y="365326"/>
                </a:cubicBezTo>
                <a:cubicBezTo>
                  <a:pt x="2459250" y="348143"/>
                  <a:pt x="2224737" y="336862"/>
                  <a:pt x="2020717" y="365326"/>
                </a:cubicBezTo>
                <a:cubicBezTo>
                  <a:pt x="1816697" y="393790"/>
                  <a:pt x="1512835" y="359190"/>
                  <a:pt x="1347145" y="365326"/>
                </a:cubicBezTo>
                <a:cubicBezTo>
                  <a:pt x="1181455" y="371462"/>
                  <a:pt x="900796" y="338465"/>
                  <a:pt x="754401" y="365326"/>
                </a:cubicBezTo>
                <a:cubicBezTo>
                  <a:pt x="608006" y="392187"/>
                  <a:pt x="160452" y="377607"/>
                  <a:pt x="0" y="365326"/>
                </a:cubicBezTo>
                <a:cubicBezTo>
                  <a:pt x="-6803" y="277077"/>
                  <a:pt x="-10788" y="123563"/>
                  <a:pt x="0" y="0"/>
                </a:cubicBezTo>
                <a:close/>
              </a:path>
            </a:pathLst>
          </a:custGeom>
          <a:solidFill>
            <a:schemeClr val="bg1">
              <a:lumMod val="95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4">
                    <a:lumMod val="75000"/>
                  </a:schemeClr>
                </a:solidFill>
              </a:rPr>
              <a:t>VERSO</a:t>
            </a:r>
            <a:endParaRPr lang="fr-FR" sz="1600" dirty="0">
              <a:solidFill>
                <a:schemeClr val="accent4">
                  <a:lumMod val="75000"/>
                </a:schemeClr>
              </a:solidFill>
            </a:endParaRPr>
          </a:p>
        </p:txBody>
      </p:sp>
      <p:pic>
        <p:nvPicPr>
          <p:cNvPr id="14" name="Image 13">
            <a:extLst>
              <a:ext uri="{FF2B5EF4-FFF2-40B4-BE49-F238E27FC236}">
                <a16:creationId xmlns:a16="http://schemas.microsoft.com/office/drawing/2014/main" id="{C1C2931B-EC3B-4CC5-B199-826474C4EAA1}"/>
              </a:ext>
            </a:extLst>
          </p:cNvPr>
          <p:cNvPicPr>
            <a:picLocks noChangeAspect="1"/>
          </p:cNvPicPr>
          <p:nvPr/>
        </p:nvPicPr>
        <p:blipFill>
          <a:blip r:embed="rId3"/>
          <a:stretch>
            <a:fillRect/>
          </a:stretch>
        </p:blipFill>
        <p:spPr>
          <a:xfrm>
            <a:off x="1230426" y="4223167"/>
            <a:ext cx="4647498" cy="1513604"/>
          </a:xfrm>
          <a:prstGeom prst="rect">
            <a:avLst/>
          </a:prstGeom>
        </p:spPr>
      </p:pic>
      <p:sp>
        <p:nvSpPr>
          <p:cNvPr id="21" name="Espace réservé du contenu 1">
            <a:extLst>
              <a:ext uri="{FF2B5EF4-FFF2-40B4-BE49-F238E27FC236}">
                <a16:creationId xmlns:a16="http://schemas.microsoft.com/office/drawing/2014/main" id="{9DFFA5ED-3034-4EA1-9D38-2CF191374049}"/>
              </a:ext>
            </a:extLst>
          </p:cNvPr>
          <p:cNvSpPr txBox="1">
            <a:spLocks/>
          </p:cNvSpPr>
          <p:nvPr/>
        </p:nvSpPr>
        <p:spPr>
          <a:xfrm>
            <a:off x="695324" y="1709057"/>
            <a:ext cx="5321439" cy="453961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Sa couverture a été complètement personnalisée : </a:t>
            </a:r>
          </a:p>
          <a:p>
            <a:pPr lvl="1"/>
            <a:r>
              <a:rPr lang="fr-FR" dirty="0"/>
              <a:t>Aux couleurs de la CEGEE : logo sur l’avant, la tranche et l’arrière du livre</a:t>
            </a:r>
          </a:p>
          <a:p>
            <a:pPr lvl="1"/>
            <a:r>
              <a:rPr lang="fr-FR" dirty="0"/>
              <a:t>La couverture a été spécifiquement repensée pour les jeunes : couleur dynamique, photo un brin humoristique </a:t>
            </a:r>
          </a:p>
          <a:p>
            <a:pPr lvl="1"/>
            <a:r>
              <a:rPr lang="fr-FR" dirty="0"/>
              <a:t>Des encarts ont été ajoutés, afin de personnaliser au maximum cette attention :</a:t>
            </a:r>
          </a:p>
          <a:p>
            <a:pPr lvl="2"/>
            <a:endParaRPr lang="fr-FR" dirty="0"/>
          </a:p>
        </p:txBody>
      </p:sp>
    </p:spTree>
    <p:extLst>
      <p:ext uri="{BB962C8B-B14F-4D97-AF65-F5344CB8AC3E}">
        <p14:creationId xmlns:p14="http://schemas.microsoft.com/office/powerpoint/2010/main" val="319151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4C11809-274F-497E-910E-46A569AD9065}"/>
              </a:ext>
            </a:extLst>
          </p:cNvPr>
          <p:cNvSpPr>
            <a:spLocks noGrp="1"/>
          </p:cNvSpPr>
          <p:nvPr>
            <p:ph idx="17"/>
          </p:nvPr>
        </p:nvSpPr>
        <p:spPr>
          <a:xfrm>
            <a:off x="695325" y="1388669"/>
            <a:ext cx="7265432" cy="4860000"/>
          </a:xfrm>
        </p:spPr>
        <p:txBody>
          <a:bodyPr/>
          <a:lstStyle/>
          <a:p>
            <a:r>
              <a:rPr lang="fr-FR" dirty="0"/>
              <a:t>Le carton d’accompagnement est écrit avec une typographie type manuscrite et personnalisée par la signature du conseiller. Ainsi, le client pense qu’il s’agit d’une attention de leur conseiller. </a:t>
            </a:r>
          </a:p>
          <a:p>
            <a:endParaRPr lang="fr-FR" sz="800" dirty="0"/>
          </a:p>
          <a:p>
            <a:endParaRPr lang="fr-FR" dirty="0"/>
          </a:p>
          <a:p>
            <a:endParaRPr lang="fr-FR" dirty="0"/>
          </a:p>
          <a:p>
            <a:endParaRPr lang="fr-FR" dirty="0"/>
          </a:p>
          <a:p>
            <a:endParaRPr lang="fr-FR" dirty="0"/>
          </a:p>
          <a:p>
            <a:endParaRPr lang="fr-FR" dirty="0"/>
          </a:p>
          <a:p>
            <a:endParaRPr lang="fr-FR" dirty="0"/>
          </a:p>
          <a:p>
            <a:endParaRPr lang="fr-FR" dirty="0"/>
          </a:p>
          <a:p>
            <a:endParaRPr lang="fr-FR" sz="100" dirty="0"/>
          </a:p>
          <a:p>
            <a:r>
              <a:rPr lang="fr-FR" dirty="0"/>
              <a:t>Nous proposons au client de nous contacter afin d’offrir à son enfant un pack d’entrainement complémentaire afin de lui donner le maximum de chance pour réussir son code de la route. </a:t>
            </a:r>
          </a:p>
          <a:p>
            <a:r>
              <a:rPr lang="fr-FR" b="1" dirty="0">
                <a:solidFill>
                  <a:schemeClr val="accent4">
                    <a:lumMod val="75000"/>
                  </a:schemeClr>
                </a:solidFill>
              </a:rPr>
              <a:t>L’objectif étant de provoquer un contact entre le client et son conseiller. </a:t>
            </a:r>
          </a:p>
          <a:p>
            <a:endParaRPr lang="fr-FR" dirty="0"/>
          </a:p>
          <a:p>
            <a:endParaRPr lang="fr-FR" dirty="0"/>
          </a:p>
          <a:p>
            <a:pPr lvl="2"/>
            <a:endParaRPr lang="fr-FR" dirty="0"/>
          </a:p>
        </p:txBody>
      </p:sp>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lstStyle/>
          <a:p>
            <a:r>
              <a:rPr lang="fr-FR" dirty="0"/>
              <a:t>A l’instar des autres livres, le « Code de la Route » est accompagné par un             carton personnalisé par le conseiller du client.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r>
              <a:rPr lang="fr-FR" dirty="0"/>
              <a:t>Café Conquête – En voiture Simone</a:t>
            </a: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pic>
        <p:nvPicPr>
          <p:cNvPr id="6" name="Image 5">
            <a:extLst>
              <a:ext uri="{FF2B5EF4-FFF2-40B4-BE49-F238E27FC236}">
                <a16:creationId xmlns:a16="http://schemas.microsoft.com/office/drawing/2014/main" id="{F2E0C75B-8E64-4D80-970F-01B69FD103AB}"/>
              </a:ext>
            </a:extLst>
          </p:cNvPr>
          <p:cNvPicPr>
            <a:picLocks noChangeAspect="1"/>
          </p:cNvPicPr>
          <p:nvPr/>
        </p:nvPicPr>
        <p:blipFill>
          <a:blip r:embed="rId2"/>
          <a:stretch>
            <a:fillRect/>
          </a:stretch>
        </p:blipFill>
        <p:spPr>
          <a:xfrm>
            <a:off x="8046236" y="981092"/>
            <a:ext cx="3544348" cy="5280900"/>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11" name="Rectangle 10">
            <a:extLst>
              <a:ext uri="{FF2B5EF4-FFF2-40B4-BE49-F238E27FC236}">
                <a16:creationId xmlns:a16="http://schemas.microsoft.com/office/drawing/2014/main" id="{84293B8A-27AB-49F5-85F7-CFBC4EA7FB2F}"/>
              </a:ext>
            </a:extLst>
          </p:cNvPr>
          <p:cNvSpPr/>
          <p:nvPr/>
        </p:nvSpPr>
        <p:spPr>
          <a:xfrm>
            <a:off x="8205246" y="3373193"/>
            <a:ext cx="3159441" cy="1470949"/>
          </a:xfrm>
          <a:custGeom>
            <a:avLst/>
            <a:gdLst>
              <a:gd name="connsiteX0" fmla="*/ 0 w 3159441"/>
              <a:gd name="connsiteY0" fmla="*/ 0 h 1470949"/>
              <a:gd name="connsiteX1" fmla="*/ 537105 w 3159441"/>
              <a:gd name="connsiteY1" fmla="*/ 0 h 1470949"/>
              <a:gd name="connsiteX2" fmla="*/ 1105804 w 3159441"/>
              <a:gd name="connsiteY2" fmla="*/ 0 h 1470949"/>
              <a:gd name="connsiteX3" fmla="*/ 1737693 w 3159441"/>
              <a:gd name="connsiteY3" fmla="*/ 0 h 1470949"/>
              <a:gd name="connsiteX4" fmla="*/ 2401175 w 3159441"/>
              <a:gd name="connsiteY4" fmla="*/ 0 h 1470949"/>
              <a:gd name="connsiteX5" fmla="*/ 3159441 w 3159441"/>
              <a:gd name="connsiteY5" fmla="*/ 0 h 1470949"/>
              <a:gd name="connsiteX6" fmla="*/ 3159441 w 3159441"/>
              <a:gd name="connsiteY6" fmla="*/ 505026 h 1470949"/>
              <a:gd name="connsiteX7" fmla="*/ 3159441 w 3159441"/>
              <a:gd name="connsiteY7" fmla="*/ 1024761 h 1470949"/>
              <a:gd name="connsiteX8" fmla="*/ 3159441 w 3159441"/>
              <a:gd name="connsiteY8" fmla="*/ 1470949 h 1470949"/>
              <a:gd name="connsiteX9" fmla="*/ 2590742 w 3159441"/>
              <a:gd name="connsiteY9" fmla="*/ 1470949 h 1470949"/>
              <a:gd name="connsiteX10" fmla="*/ 1895665 w 3159441"/>
              <a:gd name="connsiteY10" fmla="*/ 1470949 h 1470949"/>
              <a:gd name="connsiteX11" fmla="*/ 1295371 w 3159441"/>
              <a:gd name="connsiteY11" fmla="*/ 1470949 h 1470949"/>
              <a:gd name="connsiteX12" fmla="*/ 600294 w 3159441"/>
              <a:gd name="connsiteY12" fmla="*/ 1470949 h 1470949"/>
              <a:gd name="connsiteX13" fmla="*/ 0 w 3159441"/>
              <a:gd name="connsiteY13" fmla="*/ 1470949 h 1470949"/>
              <a:gd name="connsiteX14" fmla="*/ 0 w 3159441"/>
              <a:gd name="connsiteY14" fmla="*/ 1010052 h 1470949"/>
              <a:gd name="connsiteX15" fmla="*/ 0 w 3159441"/>
              <a:gd name="connsiteY15" fmla="*/ 519735 h 1470949"/>
              <a:gd name="connsiteX16" fmla="*/ 0 w 3159441"/>
              <a:gd name="connsiteY16" fmla="*/ 0 h 1470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59441" h="1470949" extrusionOk="0">
                <a:moveTo>
                  <a:pt x="0" y="0"/>
                </a:moveTo>
                <a:cubicBezTo>
                  <a:pt x="221833" y="18950"/>
                  <a:pt x="393848" y="2581"/>
                  <a:pt x="537105" y="0"/>
                </a:cubicBezTo>
                <a:cubicBezTo>
                  <a:pt x="680363" y="-2581"/>
                  <a:pt x="985118" y="-8309"/>
                  <a:pt x="1105804" y="0"/>
                </a:cubicBezTo>
                <a:cubicBezTo>
                  <a:pt x="1226490" y="8309"/>
                  <a:pt x="1606948" y="31001"/>
                  <a:pt x="1737693" y="0"/>
                </a:cubicBezTo>
                <a:cubicBezTo>
                  <a:pt x="1868438" y="-31001"/>
                  <a:pt x="2176168" y="-11746"/>
                  <a:pt x="2401175" y="0"/>
                </a:cubicBezTo>
                <a:cubicBezTo>
                  <a:pt x="2626182" y="11746"/>
                  <a:pt x="2833207" y="-14124"/>
                  <a:pt x="3159441" y="0"/>
                </a:cubicBezTo>
                <a:cubicBezTo>
                  <a:pt x="3167480" y="173906"/>
                  <a:pt x="3151974" y="325181"/>
                  <a:pt x="3159441" y="505026"/>
                </a:cubicBezTo>
                <a:cubicBezTo>
                  <a:pt x="3166908" y="684871"/>
                  <a:pt x="3149545" y="816037"/>
                  <a:pt x="3159441" y="1024761"/>
                </a:cubicBezTo>
                <a:cubicBezTo>
                  <a:pt x="3169337" y="1233485"/>
                  <a:pt x="3163634" y="1297936"/>
                  <a:pt x="3159441" y="1470949"/>
                </a:cubicBezTo>
                <a:cubicBezTo>
                  <a:pt x="2910737" y="1488913"/>
                  <a:pt x="2723753" y="1460121"/>
                  <a:pt x="2590742" y="1470949"/>
                </a:cubicBezTo>
                <a:cubicBezTo>
                  <a:pt x="2457731" y="1481777"/>
                  <a:pt x="2205212" y="1493012"/>
                  <a:pt x="1895665" y="1470949"/>
                </a:cubicBezTo>
                <a:cubicBezTo>
                  <a:pt x="1586118" y="1448886"/>
                  <a:pt x="1560075" y="1448521"/>
                  <a:pt x="1295371" y="1470949"/>
                </a:cubicBezTo>
                <a:cubicBezTo>
                  <a:pt x="1030667" y="1493377"/>
                  <a:pt x="833945" y="1450282"/>
                  <a:pt x="600294" y="1470949"/>
                </a:cubicBezTo>
                <a:cubicBezTo>
                  <a:pt x="366643" y="1491616"/>
                  <a:pt x="136179" y="1465939"/>
                  <a:pt x="0" y="1470949"/>
                </a:cubicBezTo>
                <a:cubicBezTo>
                  <a:pt x="-9511" y="1377190"/>
                  <a:pt x="-1770" y="1152964"/>
                  <a:pt x="0" y="1010052"/>
                </a:cubicBezTo>
                <a:cubicBezTo>
                  <a:pt x="1770" y="867140"/>
                  <a:pt x="-14149" y="636091"/>
                  <a:pt x="0" y="519735"/>
                </a:cubicBezTo>
                <a:cubicBezTo>
                  <a:pt x="14149" y="403379"/>
                  <a:pt x="-1996" y="179459"/>
                  <a:pt x="0" y="0"/>
                </a:cubicBezTo>
                <a:close/>
              </a:path>
            </a:pathLst>
          </a:custGeom>
          <a:no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accent4">
                  <a:lumMod val="75000"/>
                </a:schemeClr>
              </a:solidFill>
            </a:endParaRPr>
          </a:p>
        </p:txBody>
      </p:sp>
      <p:pic>
        <p:nvPicPr>
          <p:cNvPr id="15" name="Image 14">
            <a:extLst>
              <a:ext uri="{FF2B5EF4-FFF2-40B4-BE49-F238E27FC236}">
                <a16:creationId xmlns:a16="http://schemas.microsoft.com/office/drawing/2014/main" id="{8FF91621-E049-4BE1-BF66-5A876D39DEE4}"/>
              </a:ext>
            </a:extLst>
          </p:cNvPr>
          <p:cNvPicPr>
            <a:picLocks noChangeAspect="1"/>
          </p:cNvPicPr>
          <p:nvPr/>
        </p:nvPicPr>
        <p:blipFill rotWithShape="1">
          <a:blip r:embed="rId2"/>
          <a:srcRect l="6169" t="44773" r="7094" b="26801"/>
          <a:stretch/>
        </p:blipFill>
        <p:spPr>
          <a:xfrm>
            <a:off x="1410649" y="2266452"/>
            <a:ext cx="4974181" cy="2428837"/>
          </a:xfrm>
          <a:prstGeom prst="rect">
            <a:avLst/>
          </a:prstGeom>
          <a:ln>
            <a:noFill/>
          </a:ln>
          <a:effectLst/>
        </p:spPr>
      </p:pic>
      <p:cxnSp>
        <p:nvCxnSpPr>
          <p:cNvPr id="10" name="Connecteur droit avec flèche 9">
            <a:extLst>
              <a:ext uri="{FF2B5EF4-FFF2-40B4-BE49-F238E27FC236}">
                <a16:creationId xmlns:a16="http://schemas.microsoft.com/office/drawing/2014/main" id="{D0EE7BF5-3F14-4558-97C3-D9607ABB7A77}"/>
              </a:ext>
            </a:extLst>
          </p:cNvPr>
          <p:cNvCxnSpPr>
            <a:cxnSpLocks/>
            <a:stCxn id="11" idx="1"/>
          </p:cNvCxnSpPr>
          <p:nvPr/>
        </p:nvCxnSpPr>
        <p:spPr>
          <a:xfrm flipH="1" flipV="1">
            <a:off x="6470309" y="3679371"/>
            <a:ext cx="1734937" cy="429297"/>
          </a:xfrm>
          <a:prstGeom prst="straightConnector1">
            <a:avLst/>
          </a:prstGeom>
          <a:ln w="19050">
            <a:solidFill>
              <a:schemeClr val="accent4">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535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normAutofit/>
          </a:bodyPr>
          <a:lstStyle/>
          <a:p>
            <a:r>
              <a:rPr lang="fr-FR" dirty="0"/>
              <a:t>Avec cette action, nous souhaitons aller plus loin dans l’accompagnement de nos clients en valorisant la relation « humaine » plutôt que la relation « commerciale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r>
              <a:rPr lang="fr-FR" dirty="0"/>
              <a:t>Café Conquête – En voiture Simone</a:t>
            </a: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pic>
        <p:nvPicPr>
          <p:cNvPr id="16" name="Image 15">
            <a:extLst>
              <a:ext uri="{FF2B5EF4-FFF2-40B4-BE49-F238E27FC236}">
                <a16:creationId xmlns:a16="http://schemas.microsoft.com/office/drawing/2014/main" id="{BADC06CF-A661-4989-BBE4-6CB6BB3B0865}"/>
              </a:ext>
            </a:extLst>
          </p:cNvPr>
          <p:cNvPicPr>
            <a:picLocks noChangeAspect="1"/>
          </p:cNvPicPr>
          <p:nvPr/>
        </p:nvPicPr>
        <p:blipFill rotWithShape="1">
          <a:blip r:embed="rId2"/>
          <a:srcRect l="52052"/>
          <a:stretch/>
        </p:blipFill>
        <p:spPr>
          <a:xfrm>
            <a:off x="745997" y="1743181"/>
            <a:ext cx="2694289" cy="3941308"/>
          </a:xfrm>
          <a:prstGeom prst="rect">
            <a:avLst/>
          </a:prstGeom>
          <a:effectLst>
            <a:outerShdw blurRad="50800" dist="38100" dir="8100000" algn="tr" rotWithShape="0">
              <a:prstClr val="black">
                <a:alpha val="40000"/>
              </a:prstClr>
            </a:outerShdw>
          </a:effectLst>
        </p:spPr>
      </p:pic>
      <p:pic>
        <p:nvPicPr>
          <p:cNvPr id="17" name="Image 16">
            <a:extLst>
              <a:ext uri="{FF2B5EF4-FFF2-40B4-BE49-F238E27FC236}">
                <a16:creationId xmlns:a16="http://schemas.microsoft.com/office/drawing/2014/main" id="{B4A05C56-C30C-4359-A013-080800B2FD9A}"/>
              </a:ext>
            </a:extLst>
          </p:cNvPr>
          <p:cNvPicPr>
            <a:picLocks noChangeAspect="1"/>
          </p:cNvPicPr>
          <p:nvPr/>
        </p:nvPicPr>
        <p:blipFill>
          <a:blip r:embed="rId3"/>
          <a:stretch>
            <a:fillRect/>
          </a:stretch>
        </p:blipFill>
        <p:spPr>
          <a:xfrm>
            <a:off x="3633160" y="1743180"/>
            <a:ext cx="2645262" cy="3941307"/>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18" name="Rectangle 17">
            <a:extLst>
              <a:ext uri="{FF2B5EF4-FFF2-40B4-BE49-F238E27FC236}">
                <a16:creationId xmlns:a16="http://schemas.microsoft.com/office/drawing/2014/main" id="{B5075304-3010-46CA-BE0D-814096C8BC03}"/>
              </a:ext>
            </a:extLst>
          </p:cNvPr>
          <p:cNvSpPr/>
          <p:nvPr/>
        </p:nvSpPr>
        <p:spPr>
          <a:xfrm>
            <a:off x="3738345" y="2730603"/>
            <a:ext cx="2383775" cy="798213"/>
          </a:xfrm>
          <a:custGeom>
            <a:avLst/>
            <a:gdLst>
              <a:gd name="connsiteX0" fmla="*/ 0 w 2383775"/>
              <a:gd name="connsiteY0" fmla="*/ 0 h 798213"/>
              <a:gd name="connsiteX1" fmla="*/ 524431 w 2383775"/>
              <a:gd name="connsiteY1" fmla="*/ 0 h 798213"/>
              <a:gd name="connsiteX2" fmla="*/ 1072699 w 2383775"/>
              <a:gd name="connsiteY2" fmla="*/ 0 h 798213"/>
              <a:gd name="connsiteX3" fmla="*/ 1668643 w 2383775"/>
              <a:gd name="connsiteY3" fmla="*/ 0 h 798213"/>
              <a:gd name="connsiteX4" fmla="*/ 2383775 w 2383775"/>
              <a:gd name="connsiteY4" fmla="*/ 0 h 798213"/>
              <a:gd name="connsiteX5" fmla="*/ 2383775 w 2383775"/>
              <a:gd name="connsiteY5" fmla="*/ 399107 h 798213"/>
              <a:gd name="connsiteX6" fmla="*/ 2383775 w 2383775"/>
              <a:gd name="connsiteY6" fmla="*/ 798213 h 798213"/>
              <a:gd name="connsiteX7" fmla="*/ 1740156 w 2383775"/>
              <a:gd name="connsiteY7" fmla="*/ 798213 h 798213"/>
              <a:gd name="connsiteX8" fmla="*/ 1215725 w 2383775"/>
              <a:gd name="connsiteY8" fmla="*/ 798213 h 798213"/>
              <a:gd name="connsiteX9" fmla="*/ 619782 w 2383775"/>
              <a:gd name="connsiteY9" fmla="*/ 798213 h 798213"/>
              <a:gd name="connsiteX10" fmla="*/ 0 w 2383775"/>
              <a:gd name="connsiteY10" fmla="*/ 798213 h 798213"/>
              <a:gd name="connsiteX11" fmla="*/ 0 w 2383775"/>
              <a:gd name="connsiteY11" fmla="*/ 407089 h 798213"/>
              <a:gd name="connsiteX12" fmla="*/ 0 w 2383775"/>
              <a:gd name="connsiteY12" fmla="*/ 0 h 798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3775" h="798213" extrusionOk="0">
                <a:moveTo>
                  <a:pt x="0" y="0"/>
                </a:moveTo>
                <a:cubicBezTo>
                  <a:pt x="243761" y="13055"/>
                  <a:pt x="395193" y="-7846"/>
                  <a:pt x="524431" y="0"/>
                </a:cubicBezTo>
                <a:cubicBezTo>
                  <a:pt x="653669" y="7846"/>
                  <a:pt x="848602" y="14268"/>
                  <a:pt x="1072699" y="0"/>
                </a:cubicBezTo>
                <a:cubicBezTo>
                  <a:pt x="1296796" y="-14268"/>
                  <a:pt x="1461175" y="-27197"/>
                  <a:pt x="1668643" y="0"/>
                </a:cubicBezTo>
                <a:cubicBezTo>
                  <a:pt x="1876111" y="27197"/>
                  <a:pt x="2150191" y="-15352"/>
                  <a:pt x="2383775" y="0"/>
                </a:cubicBezTo>
                <a:cubicBezTo>
                  <a:pt x="2395278" y="196777"/>
                  <a:pt x="2390321" y="305842"/>
                  <a:pt x="2383775" y="399107"/>
                </a:cubicBezTo>
                <a:cubicBezTo>
                  <a:pt x="2377229" y="492372"/>
                  <a:pt x="2403231" y="715499"/>
                  <a:pt x="2383775" y="798213"/>
                </a:cubicBezTo>
                <a:cubicBezTo>
                  <a:pt x="2114777" y="799336"/>
                  <a:pt x="2018539" y="827432"/>
                  <a:pt x="1740156" y="798213"/>
                </a:cubicBezTo>
                <a:cubicBezTo>
                  <a:pt x="1461773" y="768994"/>
                  <a:pt x="1325759" y="775412"/>
                  <a:pt x="1215725" y="798213"/>
                </a:cubicBezTo>
                <a:cubicBezTo>
                  <a:pt x="1105691" y="821014"/>
                  <a:pt x="868878" y="824841"/>
                  <a:pt x="619782" y="798213"/>
                </a:cubicBezTo>
                <a:cubicBezTo>
                  <a:pt x="370686" y="771585"/>
                  <a:pt x="212894" y="804027"/>
                  <a:pt x="0" y="798213"/>
                </a:cubicBezTo>
                <a:cubicBezTo>
                  <a:pt x="18637" y="697170"/>
                  <a:pt x="4040" y="575497"/>
                  <a:pt x="0" y="407089"/>
                </a:cubicBezTo>
                <a:cubicBezTo>
                  <a:pt x="-4040" y="238681"/>
                  <a:pt x="-8237" y="170770"/>
                  <a:pt x="0" y="0"/>
                </a:cubicBezTo>
                <a:close/>
              </a:path>
            </a:pathLst>
          </a:custGeom>
          <a:noFill/>
          <a:ln w="19050">
            <a:solidFill>
              <a:schemeClr val="bg1">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accent4">
                  <a:lumMod val="75000"/>
                </a:schemeClr>
              </a:solidFill>
            </a:endParaRPr>
          </a:p>
        </p:txBody>
      </p:sp>
      <p:sp>
        <p:nvSpPr>
          <p:cNvPr id="19" name="Rectangle 18">
            <a:extLst>
              <a:ext uri="{FF2B5EF4-FFF2-40B4-BE49-F238E27FC236}">
                <a16:creationId xmlns:a16="http://schemas.microsoft.com/office/drawing/2014/main" id="{8D0A46B6-BA2B-4B45-9575-30CB0725B8B0}"/>
              </a:ext>
            </a:extLst>
          </p:cNvPr>
          <p:cNvSpPr/>
          <p:nvPr/>
        </p:nvSpPr>
        <p:spPr>
          <a:xfrm>
            <a:off x="3734804" y="3528816"/>
            <a:ext cx="2383775" cy="1105988"/>
          </a:xfrm>
          <a:custGeom>
            <a:avLst/>
            <a:gdLst>
              <a:gd name="connsiteX0" fmla="*/ 0 w 2383775"/>
              <a:gd name="connsiteY0" fmla="*/ 0 h 1105988"/>
              <a:gd name="connsiteX1" fmla="*/ 524431 w 2383775"/>
              <a:gd name="connsiteY1" fmla="*/ 0 h 1105988"/>
              <a:gd name="connsiteX2" fmla="*/ 1072699 w 2383775"/>
              <a:gd name="connsiteY2" fmla="*/ 0 h 1105988"/>
              <a:gd name="connsiteX3" fmla="*/ 1668643 w 2383775"/>
              <a:gd name="connsiteY3" fmla="*/ 0 h 1105988"/>
              <a:gd name="connsiteX4" fmla="*/ 2383775 w 2383775"/>
              <a:gd name="connsiteY4" fmla="*/ 0 h 1105988"/>
              <a:gd name="connsiteX5" fmla="*/ 2383775 w 2383775"/>
              <a:gd name="connsiteY5" fmla="*/ 552994 h 1105988"/>
              <a:gd name="connsiteX6" fmla="*/ 2383775 w 2383775"/>
              <a:gd name="connsiteY6" fmla="*/ 1105988 h 1105988"/>
              <a:gd name="connsiteX7" fmla="*/ 1740156 w 2383775"/>
              <a:gd name="connsiteY7" fmla="*/ 1105988 h 1105988"/>
              <a:gd name="connsiteX8" fmla="*/ 1215725 w 2383775"/>
              <a:gd name="connsiteY8" fmla="*/ 1105988 h 1105988"/>
              <a:gd name="connsiteX9" fmla="*/ 619782 w 2383775"/>
              <a:gd name="connsiteY9" fmla="*/ 1105988 h 1105988"/>
              <a:gd name="connsiteX10" fmla="*/ 0 w 2383775"/>
              <a:gd name="connsiteY10" fmla="*/ 1105988 h 1105988"/>
              <a:gd name="connsiteX11" fmla="*/ 0 w 2383775"/>
              <a:gd name="connsiteY11" fmla="*/ 564054 h 1105988"/>
              <a:gd name="connsiteX12" fmla="*/ 0 w 2383775"/>
              <a:gd name="connsiteY12" fmla="*/ 0 h 110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3775" h="1105988" extrusionOk="0">
                <a:moveTo>
                  <a:pt x="0" y="0"/>
                </a:moveTo>
                <a:cubicBezTo>
                  <a:pt x="243761" y="13055"/>
                  <a:pt x="395193" y="-7846"/>
                  <a:pt x="524431" y="0"/>
                </a:cubicBezTo>
                <a:cubicBezTo>
                  <a:pt x="653669" y="7846"/>
                  <a:pt x="848602" y="14268"/>
                  <a:pt x="1072699" y="0"/>
                </a:cubicBezTo>
                <a:cubicBezTo>
                  <a:pt x="1296796" y="-14268"/>
                  <a:pt x="1461175" y="-27197"/>
                  <a:pt x="1668643" y="0"/>
                </a:cubicBezTo>
                <a:cubicBezTo>
                  <a:pt x="1876111" y="27197"/>
                  <a:pt x="2150191" y="-15352"/>
                  <a:pt x="2383775" y="0"/>
                </a:cubicBezTo>
                <a:cubicBezTo>
                  <a:pt x="2387157" y="198618"/>
                  <a:pt x="2375837" y="329925"/>
                  <a:pt x="2383775" y="552994"/>
                </a:cubicBezTo>
                <a:cubicBezTo>
                  <a:pt x="2391713" y="776063"/>
                  <a:pt x="2361335" y="835767"/>
                  <a:pt x="2383775" y="1105988"/>
                </a:cubicBezTo>
                <a:cubicBezTo>
                  <a:pt x="2114777" y="1107111"/>
                  <a:pt x="2018539" y="1135207"/>
                  <a:pt x="1740156" y="1105988"/>
                </a:cubicBezTo>
                <a:cubicBezTo>
                  <a:pt x="1461773" y="1076769"/>
                  <a:pt x="1325759" y="1083187"/>
                  <a:pt x="1215725" y="1105988"/>
                </a:cubicBezTo>
                <a:cubicBezTo>
                  <a:pt x="1105691" y="1128789"/>
                  <a:pt x="868878" y="1132616"/>
                  <a:pt x="619782" y="1105988"/>
                </a:cubicBezTo>
                <a:cubicBezTo>
                  <a:pt x="370686" y="1079360"/>
                  <a:pt x="212894" y="1111802"/>
                  <a:pt x="0" y="1105988"/>
                </a:cubicBezTo>
                <a:cubicBezTo>
                  <a:pt x="-3449" y="897958"/>
                  <a:pt x="-23375" y="831741"/>
                  <a:pt x="0" y="564054"/>
                </a:cubicBezTo>
                <a:cubicBezTo>
                  <a:pt x="23375" y="296367"/>
                  <a:pt x="18694" y="231200"/>
                  <a:pt x="0" y="0"/>
                </a:cubicBezTo>
                <a:close/>
              </a:path>
            </a:pathLst>
          </a:custGeom>
          <a:noFill/>
          <a:ln w="19050">
            <a:solidFill>
              <a:schemeClr val="bg1">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accent4">
                  <a:lumMod val="75000"/>
                </a:schemeClr>
              </a:solidFill>
            </a:endParaRPr>
          </a:p>
        </p:txBody>
      </p:sp>
      <p:sp>
        <p:nvSpPr>
          <p:cNvPr id="20" name="Rectangle 19">
            <a:extLst>
              <a:ext uri="{FF2B5EF4-FFF2-40B4-BE49-F238E27FC236}">
                <a16:creationId xmlns:a16="http://schemas.microsoft.com/office/drawing/2014/main" id="{54EF7D6D-0224-4699-85BB-455FA798BC2E}"/>
              </a:ext>
            </a:extLst>
          </p:cNvPr>
          <p:cNvSpPr/>
          <p:nvPr/>
        </p:nvSpPr>
        <p:spPr>
          <a:xfrm>
            <a:off x="3737532" y="2075348"/>
            <a:ext cx="2383775" cy="655255"/>
          </a:xfrm>
          <a:custGeom>
            <a:avLst/>
            <a:gdLst>
              <a:gd name="connsiteX0" fmla="*/ 0 w 2383775"/>
              <a:gd name="connsiteY0" fmla="*/ 0 h 655255"/>
              <a:gd name="connsiteX1" fmla="*/ 524431 w 2383775"/>
              <a:gd name="connsiteY1" fmla="*/ 0 h 655255"/>
              <a:gd name="connsiteX2" fmla="*/ 1072699 w 2383775"/>
              <a:gd name="connsiteY2" fmla="*/ 0 h 655255"/>
              <a:gd name="connsiteX3" fmla="*/ 1668643 w 2383775"/>
              <a:gd name="connsiteY3" fmla="*/ 0 h 655255"/>
              <a:gd name="connsiteX4" fmla="*/ 2383775 w 2383775"/>
              <a:gd name="connsiteY4" fmla="*/ 0 h 655255"/>
              <a:gd name="connsiteX5" fmla="*/ 2383775 w 2383775"/>
              <a:gd name="connsiteY5" fmla="*/ 655255 h 655255"/>
              <a:gd name="connsiteX6" fmla="*/ 1787831 w 2383775"/>
              <a:gd name="connsiteY6" fmla="*/ 655255 h 655255"/>
              <a:gd name="connsiteX7" fmla="*/ 1191888 w 2383775"/>
              <a:gd name="connsiteY7" fmla="*/ 655255 h 655255"/>
              <a:gd name="connsiteX8" fmla="*/ 667457 w 2383775"/>
              <a:gd name="connsiteY8" fmla="*/ 655255 h 655255"/>
              <a:gd name="connsiteX9" fmla="*/ 0 w 2383775"/>
              <a:gd name="connsiteY9" fmla="*/ 655255 h 655255"/>
              <a:gd name="connsiteX10" fmla="*/ 0 w 2383775"/>
              <a:gd name="connsiteY10" fmla="*/ 0 h 65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83775" h="655255" extrusionOk="0">
                <a:moveTo>
                  <a:pt x="0" y="0"/>
                </a:moveTo>
                <a:cubicBezTo>
                  <a:pt x="243761" y="13055"/>
                  <a:pt x="395193" y="-7846"/>
                  <a:pt x="524431" y="0"/>
                </a:cubicBezTo>
                <a:cubicBezTo>
                  <a:pt x="653669" y="7846"/>
                  <a:pt x="848602" y="14268"/>
                  <a:pt x="1072699" y="0"/>
                </a:cubicBezTo>
                <a:cubicBezTo>
                  <a:pt x="1296796" y="-14268"/>
                  <a:pt x="1461175" y="-27197"/>
                  <a:pt x="1668643" y="0"/>
                </a:cubicBezTo>
                <a:cubicBezTo>
                  <a:pt x="1876111" y="27197"/>
                  <a:pt x="2150191" y="-15352"/>
                  <a:pt x="2383775" y="0"/>
                </a:cubicBezTo>
                <a:cubicBezTo>
                  <a:pt x="2391884" y="291407"/>
                  <a:pt x="2357568" y="330839"/>
                  <a:pt x="2383775" y="655255"/>
                </a:cubicBezTo>
                <a:cubicBezTo>
                  <a:pt x="2111434" y="670318"/>
                  <a:pt x="1926108" y="634851"/>
                  <a:pt x="1787831" y="655255"/>
                </a:cubicBezTo>
                <a:cubicBezTo>
                  <a:pt x="1649554" y="675659"/>
                  <a:pt x="1351563" y="643770"/>
                  <a:pt x="1191888" y="655255"/>
                </a:cubicBezTo>
                <a:cubicBezTo>
                  <a:pt x="1032213" y="666740"/>
                  <a:pt x="777491" y="632454"/>
                  <a:pt x="667457" y="655255"/>
                </a:cubicBezTo>
                <a:cubicBezTo>
                  <a:pt x="557423" y="678056"/>
                  <a:pt x="322836" y="643173"/>
                  <a:pt x="0" y="655255"/>
                </a:cubicBezTo>
                <a:cubicBezTo>
                  <a:pt x="23796" y="420538"/>
                  <a:pt x="-17455" y="275888"/>
                  <a:pt x="0" y="0"/>
                </a:cubicBezTo>
                <a:close/>
              </a:path>
            </a:pathLst>
          </a:custGeom>
          <a:noFill/>
          <a:ln w="19050">
            <a:solidFill>
              <a:schemeClr val="bg1">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accent4">
                  <a:lumMod val="75000"/>
                </a:schemeClr>
              </a:solidFill>
            </a:endParaRPr>
          </a:p>
        </p:txBody>
      </p:sp>
      <p:sp>
        <p:nvSpPr>
          <p:cNvPr id="7" name="ZoneTexte 6">
            <a:extLst>
              <a:ext uri="{FF2B5EF4-FFF2-40B4-BE49-F238E27FC236}">
                <a16:creationId xmlns:a16="http://schemas.microsoft.com/office/drawing/2014/main" id="{9F02A83E-317B-46E3-A2A3-55444F789557}"/>
              </a:ext>
            </a:extLst>
          </p:cNvPr>
          <p:cNvSpPr txBox="1"/>
          <p:nvPr/>
        </p:nvSpPr>
        <p:spPr>
          <a:xfrm>
            <a:off x="8121519" y="1732764"/>
            <a:ext cx="3517641" cy="523220"/>
          </a:xfrm>
          <a:prstGeom prst="rect">
            <a:avLst/>
          </a:prstGeom>
          <a:noFill/>
        </p:spPr>
        <p:txBody>
          <a:bodyPr wrap="square" rtlCol="0">
            <a:spAutoFit/>
          </a:bodyPr>
          <a:lstStyle/>
          <a:p>
            <a:r>
              <a:rPr lang="fr-FR" sz="1400" dirty="0">
                <a:solidFill>
                  <a:schemeClr val="tx1">
                    <a:lumMod val="75000"/>
                    <a:lumOff val="25000"/>
                  </a:schemeClr>
                </a:solidFill>
              </a:rPr>
              <a:t>Anticipation d’un des moments de vie les plus importants pour les adolescents</a:t>
            </a:r>
          </a:p>
        </p:txBody>
      </p:sp>
      <p:cxnSp>
        <p:nvCxnSpPr>
          <p:cNvPr id="24" name="Connecteur droit avec flèche 23">
            <a:extLst>
              <a:ext uri="{FF2B5EF4-FFF2-40B4-BE49-F238E27FC236}">
                <a16:creationId xmlns:a16="http://schemas.microsoft.com/office/drawing/2014/main" id="{FA4C83BB-CD14-4583-9E3D-DD5D8D6485F7}"/>
              </a:ext>
            </a:extLst>
          </p:cNvPr>
          <p:cNvCxnSpPr>
            <a:cxnSpLocks/>
            <a:stCxn id="7" idx="1"/>
            <a:endCxn id="20" idx="3"/>
          </p:cNvCxnSpPr>
          <p:nvPr/>
        </p:nvCxnSpPr>
        <p:spPr>
          <a:xfrm flipH="1">
            <a:off x="6121307" y="1994374"/>
            <a:ext cx="2000212" cy="408602"/>
          </a:xfrm>
          <a:prstGeom prst="straightConnector1">
            <a:avLst/>
          </a:prstGeom>
          <a:ln w="1905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2" name="Picture 6" descr="Pouce vers le haut icône de style dessin animé 3d geste de la main sur fond blanc. main levant le pouce vers le haut comme symbole de rétroaction positive, d'approbation ou d'illustration vectorielle plate d'accord. salutation, concept gestuel">
            <a:extLst>
              <a:ext uri="{FF2B5EF4-FFF2-40B4-BE49-F238E27FC236}">
                <a16:creationId xmlns:a16="http://schemas.microsoft.com/office/drawing/2014/main" id="{446337A2-17AA-4E87-B397-432C1EF088F6}"/>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99594" y="1653165"/>
            <a:ext cx="732761" cy="732761"/>
          </a:xfrm>
          <a:prstGeom prst="rect">
            <a:avLst/>
          </a:prstGeom>
          <a:noFill/>
          <a:extLst>
            <a:ext uri="{909E8E84-426E-40DD-AFC4-6F175D3DCCD1}">
              <a14:hiddenFill xmlns:a14="http://schemas.microsoft.com/office/drawing/2010/main">
                <a:solidFill>
                  <a:srgbClr val="FFFFFF"/>
                </a:solidFill>
              </a14:hiddenFill>
            </a:ext>
          </a:extLst>
        </p:spPr>
      </p:pic>
      <p:sp>
        <p:nvSpPr>
          <p:cNvPr id="34" name="ZoneTexte 33">
            <a:extLst>
              <a:ext uri="{FF2B5EF4-FFF2-40B4-BE49-F238E27FC236}">
                <a16:creationId xmlns:a16="http://schemas.microsoft.com/office/drawing/2014/main" id="{118F1E8A-B3D8-4BD8-9B1E-2353437BB067}"/>
              </a:ext>
            </a:extLst>
          </p:cNvPr>
          <p:cNvSpPr txBox="1"/>
          <p:nvPr/>
        </p:nvSpPr>
        <p:spPr>
          <a:xfrm>
            <a:off x="8252445" y="2799921"/>
            <a:ext cx="3333689" cy="307777"/>
          </a:xfrm>
          <a:prstGeom prst="rect">
            <a:avLst/>
          </a:prstGeom>
          <a:noFill/>
        </p:spPr>
        <p:txBody>
          <a:bodyPr wrap="square" rtlCol="0">
            <a:spAutoFit/>
          </a:bodyPr>
          <a:lstStyle/>
          <a:p>
            <a:r>
              <a:rPr lang="fr-FR" sz="1400" dirty="0">
                <a:solidFill>
                  <a:schemeClr val="tx1">
                    <a:lumMod val="75000"/>
                    <a:lumOff val="25000"/>
                  </a:schemeClr>
                </a:solidFill>
              </a:rPr>
              <a:t>Livre Code de la Route offert</a:t>
            </a:r>
          </a:p>
        </p:txBody>
      </p:sp>
      <p:sp>
        <p:nvSpPr>
          <p:cNvPr id="37" name="ZoneTexte 36">
            <a:extLst>
              <a:ext uri="{FF2B5EF4-FFF2-40B4-BE49-F238E27FC236}">
                <a16:creationId xmlns:a16="http://schemas.microsoft.com/office/drawing/2014/main" id="{7C1C26BE-B8BD-43A5-90F4-C0E3BF69BA4D}"/>
              </a:ext>
            </a:extLst>
          </p:cNvPr>
          <p:cNvSpPr txBox="1"/>
          <p:nvPr/>
        </p:nvSpPr>
        <p:spPr>
          <a:xfrm>
            <a:off x="8342374" y="3766252"/>
            <a:ext cx="3333689" cy="523220"/>
          </a:xfrm>
          <a:prstGeom prst="rect">
            <a:avLst/>
          </a:prstGeom>
          <a:noFill/>
        </p:spPr>
        <p:txBody>
          <a:bodyPr wrap="square" rtlCol="0">
            <a:spAutoFit/>
          </a:bodyPr>
          <a:lstStyle/>
          <a:p>
            <a:r>
              <a:rPr lang="fr-FR" sz="1400" dirty="0">
                <a:solidFill>
                  <a:schemeClr val="tx1">
                    <a:lumMod val="75000"/>
                    <a:lumOff val="25000"/>
                  </a:schemeClr>
                </a:solidFill>
              </a:rPr>
              <a:t>Pack d’entrainement au code de la route offert</a:t>
            </a:r>
          </a:p>
        </p:txBody>
      </p:sp>
      <p:cxnSp>
        <p:nvCxnSpPr>
          <p:cNvPr id="40" name="Connecteur droit avec flèche 39">
            <a:extLst>
              <a:ext uri="{FF2B5EF4-FFF2-40B4-BE49-F238E27FC236}">
                <a16:creationId xmlns:a16="http://schemas.microsoft.com/office/drawing/2014/main" id="{DBEAAFC1-C44D-4250-9548-C832A1CC149D}"/>
              </a:ext>
            </a:extLst>
          </p:cNvPr>
          <p:cNvCxnSpPr>
            <a:cxnSpLocks/>
            <a:stCxn id="34" idx="1"/>
            <a:endCxn id="18" idx="3"/>
          </p:cNvCxnSpPr>
          <p:nvPr/>
        </p:nvCxnSpPr>
        <p:spPr>
          <a:xfrm flipH="1">
            <a:off x="6122120" y="2953810"/>
            <a:ext cx="2130325" cy="175900"/>
          </a:xfrm>
          <a:prstGeom prst="straightConnector1">
            <a:avLst/>
          </a:prstGeom>
          <a:ln w="1905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831558AD-E68A-4E5C-B86B-4E024A984B48}"/>
              </a:ext>
            </a:extLst>
          </p:cNvPr>
          <p:cNvCxnSpPr>
            <a:cxnSpLocks/>
            <a:stCxn id="37" idx="1"/>
            <a:endCxn id="19" idx="3"/>
          </p:cNvCxnSpPr>
          <p:nvPr/>
        </p:nvCxnSpPr>
        <p:spPr>
          <a:xfrm flipH="1">
            <a:off x="6118579" y="4027862"/>
            <a:ext cx="2223795" cy="53948"/>
          </a:xfrm>
          <a:prstGeom prst="straightConnector1">
            <a:avLst/>
          </a:prstGeom>
          <a:ln w="1905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51" name="ZoneTexte 2050">
            <a:extLst>
              <a:ext uri="{FF2B5EF4-FFF2-40B4-BE49-F238E27FC236}">
                <a16:creationId xmlns:a16="http://schemas.microsoft.com/office/drawing/2014/main" id="{14615ECA-D8DF-4819-8B25-A5DAF3D8EA27}"/>
              </a:ext>
            </a:extLst>
          </p:cNvPr>
          <p:cNvSpPr txBox="1"/>
          <p:nvPr/>
        </p:nvSpPr>
        <p:spPr>
          <a:xfrm>
            <a:off x="6937417" y="2178571"/>
            <a:ext cx="540533" cy="830997"/>
          </a:xfrm>
          <a:prstGeom prst="rect">
            <a:avLst/>
          </a:prstGeom>
          <a:noFill/>
          <a:effectLst>
            <a:outerShdw blurRad="50800" dist="38100" dir="8100000" algn="tr" rotWithShape="0">
              <a:prstClr val="black">
                <a:alpha val="40000"/>
              </a:prstClr>
            </a:outerShdw>
          </a:effectLst>
        </p:spPr>
        <p:txBody>
          <a:bodyPr wrap="none" rtlCol="0">
            <a:spAutoFit/>
          </a:bodyPr>
          <a:lstStyle/>
          <a:p>
            <a:r>
              <a:rPr lang="fr-FR" sz="4800" dirty="0">
                <a:solidFill>
                  <a:schemeClr val="accent4">
                    <a:lumMod val="75000"/>
                  </a:schemeClr>
                </a:solidFill>
                <a:latin typeface="Chiller" panose="04020404031007020602" pitchFamily="82" charset="0"/>
              </a:rPr>
              <a:t>+</a:t>
            </a:r>
          </a:p>
        </p:txBody>
      </p:sp>
      <p:sp>
        <p:nvSpPr>
          <p:cNvPr id="48" name="ZoneTexte 47">
            <a:extLst>
              <a:ext uri="{FF2B5EF4-FFF2-40B4-BE49-F238E27FC236}">
                <a16:creationId xmlns:a16="http://schemas.microsoft.com/office/drawing/2014/main" id="{997F654E-869E-4F71-807A-8E44A5CBBB75}"/>
              </a:ext>
            </a:extLst>
          </p:cNvPr>
          <p:cNvSpPr txBox="1"/>
          <p:nvPr/>
        </p:nvSpPr>
        <p:spPr>
          <a:xfrm>
            <a:off x="6937417" y="3187220"/>
            <a:ext cx="540533" cy="830997"/>
          </a:xfrm>
          <a:prstGeom prst="rect">
            <a:avLst/>
          </a:prstGeom>
          <a:noFill/>
          <a:effectLst>
            <a:outerShdw blurRad="50800" dist="38100" dir="8100000" algn="tr" rotWithShape="0">
              <a:prstClr val="black">
                <a:alpha val="40000"/>
              </a:prstClr>
            </a:outerShdw>
          </a:effectLst>
        </p:spPr>
        <p:txBody>
          <a:bodyPr wrap="none" rtlCol="0">
            <a:spAutoFit/>
          </a:bodyPr>
          <a:lstStyle/>
          <a:p>
            <a:r>
              <a:rPr lang="fr-FR" sz="4800" dirty="0">
                <a:solidFill>
                  <a:schemeClr val="accent4">
                    <a:lumMod val="75000"/>
                  </a:schemeClr>
                </a:solidFill>
                <a:latin typeface="Chiller" panose="04020404031007020602" pitchFamily="82" charset="0"/>
              </a:rPr>
              <a:t>+</a:t>
            </a:r>
          </a:p>
        </p:txBody>
      </p:sp>
      <p:sp>
        <p:nvSpPr>
          <p:cNvPr id="49" name="ZoneTexte 48">
            <a:extLst>
              <a:ext uri="{FF2B5EF4-FFF2-40B4-BE49-F238E27FC236}">
                <a16:creationId xmlns:a16="http://schemas.microsoft.com/office/drawing/2014/main" id="{23387FDA-E816-450A-9C2C-6E1CD442A8EF}"/>
              </a:ext>
            </a:extLst>
          </p:cNvPr>
          <p:cNvSpPr txBox="1"/>
          <p:nvPr/>
        </p:nvSpPr>
        <p:spPr>
          <a:xfrm>
            <a:off x="6980962" y="4252624"/>
            <a:ext cx="410690" cy="830997"/>
          </a:xfrm>
          <a:prstGeom prst="rect">
            <a:avLst/>
          </a:prstGeom>
          <a:noFill/>
          <a:effectLst>
            <a:outerShdw blurRad="50800" dist="38100" dir="8100000" algn="tr" rotWithShape="0">
              <a:prstClr val="black">
                <a:alpha val="40000"/>
              </a:prstClr>
            </a:outerShdw>
          </a:effectLst>
        </p:spPr>
        <p:txBody>
          <a:bodyPr wrap="none" rtlCol="0">
            <a:spAutoFit/>
          </a:bodyPr>
          <a:lstStyle/>
          <a:p>
            <a:r>
              <a:rPr lang="fr-FR" sz="4800" dirty="0">
                <a:solidFill>
                  <a:schemeClr val="accent4">
                    <a:lumMod val="75000"/>
                  </a:schemeClr>
                </a:solidFill>
                <a:latin typeface="Chiller" panose="04020404031007020602" pitchFamily="82" charset="0"/>
              </a:rPr>
              <a:t>=</a:t>
            </a:r>
          </a:p>
        </p:txBody>
      </p:sp>
      <p:grpSp>
        <p:nvGrpSpPr>
          <p:cNvPr id="2055" name="Groupe 2054">
            <a:extLst>
              <a:ext uri="{FF2B5EF4-FFF2-40B4-BE49-F238E27FC236}">
                <a16:creationId xmlns:a16="http://schemas.microsoft.com/office/drawing/2014/main" id="{FD99856C-0750-450B-94C8-533621ABEC41}"/>
              </a:ext>
            </a:extLst>
          </p:cNvPr>
          <p:cNvGrpSpPr/>
          <p:nvPr/>
        </p:nvGrpSpPr>
        <p:grpSpPr>
          <a:xfrm>
            <a:off x="8469087" y="4428203"/>
            <a:ext cx="2320834" cy="1330171"/>
            <a:chOff x="6912900" y="3885100"/>
            <a:chExt cx="4457700" cy="2554902"/>
          </a:xfrm>
        </p:grpSpPr>
        <p:pic>
          <p:nvPicPr>
            <p:cNvPr id="2056" name="Picture 8" descr="Effet surprise - Home | Facebook">
              <a:extLst>
                <a:ext uri="{FF2B5EF4-FFF2-40B4-BE49-F238E27FC236}">
                  <a16:creationId xmlns:a16="http://schemas.microsoft.com/office/drawing/2014/main" id="{D8F8DB5F-F713-40A4-9598-2B47851215F2}"/>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b="64916"/>
            <a:stretch/>
          </p:blipFill>
          <p:spPr bwMode="auto">
            <a:xfrm>
              <a:off x="7647544" y="3885100"/>
              <a:ext cx="2645262" cy="92804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8" descr="Effet surprise - Home | Facebook">
              <a:extLst>
                <a:ext uri="{FF2B5EF4-FFF2-40B4-BE49-F238E27FC236}">
                  <a16:creationId xmlns:a16="http://schemas.microsoft.com/office/drawing/2014/main" id="{2D768638-C5ED-4E30-8E71-26BFCED09AFA}"/>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63958"/>
            <a:stretch/>
          </p:blipFill>
          <p:spPr bwMode="auto">
            <a:xfrm rot="10800000">
              <a:off x="7799114" y="5589622"/>
              <a:ext cx="2359467" cy="850380"/>
            </a:xfrm>
            <a:prstGeom prst="rect">
              <a:avLst/>
            </a:prstGeom>
            <a:noFill/>
            <a:extLst>
              <a:ext uri="{909E8E84-426E-40DD-AFC4-6F175D3DCCD1}">
                <a14:hiddenFill xmlns:a14="http://schemas.microsoft.com/office/drawing/2010/main">
                  <a:solidFill>
                    <a:srgbClr val="FFFFFF"/>
                  </a:solidFill>
                </a14:hiddenFill>
              </a:ext>
            </a:extLst>
          </p:spPr>
        </p:pic>
        <p:pic>
          <p:nvPicPr>
            <p:cNvPr id="2053" name="Image 2052">
              <a:extLst>
                <a:ext uri="{FF2B5EF4-FFF2-40B4-BE49-F238E27FC236}">
                  <a16:creationId xmlns:a16="http://schemas.microsoft.com/office/drawing/2014/main" id="{06F9A591-E335-4BDC-BD9E-1D80F8CE242A}"/>
                </a:ext>
              </a:extLst>
            </p:cNvPr>
            <p:cNvPicPr>
              <a:picLocks noChangeAspect="1"/>
            </p:cNvPicPr>
            <p:nvPr/>
          </p:nvPicPr>
          <p:blipFill>
            <a:blip r:embed="rId7">
              <a:clrChange>
                <a:clrFrom>
                  <a:srgbClr val="FFFFFF"/>
                </a:clrFrom>
                <a:clrTo>
                  <a:srgbClr val="FFFFFF">
                    <a:alpha val="0"/>
                  </a:srgbClr>
                </a:clrTo>
              </a:clrChange>
              <a:duotone>
                <a:schemeClr val="accent4">
                  <a:shade val="45000"/>
                  <a:satMod val="135000"/>
                </a:schemeClr>
                <a:prstClr val="white"/>
              </a:duotone>
            </a:blip>
            <a:stretch>
              <a:fillRect/>
            </a:stretch>
          </p:blipFill>
          <p:spPr>
            <a:xfrm>
              <a:off x="6912900" y="4836001"/>
              <a:ext cx="4457700" cy="781050"/>
            </a:xfrm>
            <a:prstGeom prst="rect">
              <a:avLst/>
            </a:prstGeom>
          </p:spPr>
        </p:pic>
      </p:grpSp>
      <p:pic>
        <p:nvPicPr>
          <p:cNvPr id="36" name="Picture 2" descr="Ensemble de coffrets cadeaux. cadeaux de noël ou d'anniversaire avec enveloppement coloré, rubans et arcs éléments de cartes de voeux isolés. illustration vectorielle plane pour concept de fête de vacances ou surprise">
            <a:extLst>
              <a:ext uri="{FF2B5EF4-FFF2-40B4-BE49-F238E27FC236}">
                <a16:creationId xmlns:a16="http://schemas.microsoft.com/office/drawing/2014/main" id="{3EE345E0-FF34-4254-A6C7-05AA75AFAF4D}"/>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r="72955" b="67149"/>
          <a:stretch/>
        </p:blipFill>
        <p:spPr bwMode="auto">
          <a:xfrm>
            <a:off x="6701513" y="2760139"/>
            <a:ext cx="891937" cy="63689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Ensemble de coffrets cadeaux. cadeaux de noël ou d'anniversaire avec enveloppement coloré, rubans et arcs éléments de cartes de voeux isolés. illustration vectorielle plane pour concept de fête de vacances ou surprise">
            <a:extLst>
              <a:ext uri="{FF2B5EF4-FFF2-40B4-BE49-F238E27FC236}">
                <a16:creationId xmlns:a16="http://schemas.microsoft.com/office/drawing/2014/main" id="{2B43159B-4BEC-4B09-8C8A-64E20BCB5034}"/>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36071" t="35769" r="38662" b="31800"/>
          <a:stretch/>
        </p:blipFill>
        <p:spPr bwMode="auto">
          <a:xfrm>
            <a:off x="6798767" y="3807344"/>
            <a:ext cx="844114" cy="63689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 descr="fleche-rouge - Tous Perfect">
            <a:extLst>
              <a:ext uri="{FF2B5EF4-FFF2-40B4-BE49-F238E27FC236}">
                <a16:creationId xmlns:a16="http://schemas.microsoft.com/office/drawing/2014/main" id="{1A075E16-A3EE-4B06-96B5-B0FBD8A0CF7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0016976" flipH="1">
            <a:off x="7229231" y="4850417"/>
            <a:ext cx="840420" cy="555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 name="Groupe 30">
            <a:extLst>
              <a:ext uri="{FF2B5EF4-FFF2-40B4-BE49-F238E27FC236}">
                <a16:creationId xmlns:a16="http://schemas.microsoft.com/office/drawing/2014/main" id="{0A60369C-403D-4ABF-9CAA-97930FF1A002}"/>
              </a:ext>
            </a:extLst>
          </p:cNvPr>
          <p:cNvGrpSpPr/>
          <p:nvPr/>
        </p:nvGrpSpPr>
        <p:grpSpPr>
          <a:xfrm>
            <a:off x="9160354" y="3984801"/>
            <a:ext cx="1915935" cy="316570"/>
            <a:chOff x="7507199" y="1365154"/>
            <a:chExt cx="2211959" cy="365481"/>
          </a:xfrm>
        </p:grpSpPr>
        <p:pic>
          <p:nvPicPr>
            <p:cNvPr id="33" name="Image 32">
              <a:extLst>
                <a:ext uri="{FF2B5EF4-FFF2-40B4-BE49-F238E27FC236}">
                  <a16:creationId xmlns:a16="http://schemas.microsoft.com/office/drawing/2014/main" id="{6D353A84-1C94-46A4-B813-CC71DD8B399E}"/>
                </a:ext>
              </a:extLst>
            </p:cNvPr>
            <p:cNvPicPr>
              <a:picLocks noChangeAspect="1"/>
            </p:cNvPicPr>
            <p:nvPr/>
          </p:nvPicPr>
          <p:blipFill rotWithShape="1">
            <a:blip r:embed="rId10">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35" name="Image 34">
              <a:extLst>
                <a:ext uri="{FF2B5EF4-FFF2-40B4-BE49-F238E27FC236}">
                  <a16:creationId xmlns:a16="http://schemas.microsoft.com/office/drawing/2014/main" id="{AA170B40-6641-4724-AE07-187C6131E8AF}"/>
                </a:ext>
              </a:extLst>
            </p:cNvPr>
            <p:cNvPicPr>
              <a:picLocks noChangeAspect="1"/>
            </p:cNvPicPr>
            <p:nvPr/>
          </p:nvPicPr>
          <p:blipFill rotWithShape="1">
            <a:blip r:embed="rId10">
              <a:clrChange>
                <a:clrFrom>
                  <a:srgbClr val="EEF3FA"/>
                </a:clrFrom>
                <a:clrTo>
                  <a:srgbClr val="EEF3FA">
                    <a:alpha val="0"/>
                  </a:srgbClr>
                </a:clrTo>
              </a:clrChange>
            </a:blip>
            <a:srcRect b="22122"/>
            <a:stretch/>
          </p:blipFill>
          <p:spPr>
            <a:xfrm>
              <a:off x="7507199" y="1365154"/>
              <a:ext cx="855498" cy="365481"/>
            </a:xfrm>
            <a:prstGeom prst="rect">
              <a:avLst/>
            </a:prstGeom>
          </p:spPr>
        </p:pic>
      </p:grpSp>
    </p:spTree>
    <p:extLst>
      <p:ext uri="{BB962C8B-B14F-4D97-AF65-F5344CB8AC3E}">
        <p14:creationId xmlns:p14="http://schemas.microsoft.com/office/powerpoint/2010/main" val="282264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par>
                                <p:cTn id="25" presetID="10"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51"/>
                                        </p:tgtEl>
                                        <p:attrNameLst>
                                          <p:attrName>style.visibility</p:attrName>
                                        </p:attrNameLst>
                                      </p:cBhvr>
                                      <p:to>
                                        <p:strVal val="visible"/>
                                      </p:to>
                                    </p:set>
                                    <p:animEffect transition="in" filter="fade">
                                      <p:cBhvr>
                                        <p:cTn id="30" dur="500"/>
                                        <p:tgtEl>
                                          <p:spTgt spid="205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500"/>
                                        <p:tgtEl>
                                          <p:spTgt spid="48"/>
                                        </p:tgtEl>
                                      </p:cBhvr>
                                    </p:animEffect>
                                  </p:childTnLst>
                                </p:cTn>
                              </p:par>
                              <p:par>
                                <p:cTn id="45" presetID="10" presetClass="entr" presetSubtype="0" fill="hold" nodeType="withEffect">
                                  <p:stCondLst>
                                    <p:cond delay="0"/>
                                  </p:stCondLst>
                                  <p:childTnLst>
                                    <p:set>
                                      <p:cBhvr>
                                        <p:cTn id="46" dur="1" fill="hold">
                                          <p:stCondLst>
                                            <p:cond delay="0"/>
                                          </p:stCondLst>
                                        </p:cTn>
                                        <p:tgtEl>
                                          <p:spTgt spid="2050"/>
                                        </p:tgtEl>
                                        <p:attrNameLst>
                                          <p:attrName>style.visibility</p:attrName>
                                        </p:attrNameLst>
                                      </p:cBhvr>
                                      <p:to>
                                        <p:strVal val="visible"/>
                                      </p:to>
                                    </p:set>
                                    <p:animEffect transition="in" filter="fade">
                                      <p:cBhvr>
                                        <p:cTn id="47" dur="500"/>
                                        <p:tgtEl>
                                          <p:spTgt spid="2050"/>
                                        </p:tgtEl>
                                      </p:cBhvr>
                                    </p:animEffect>
                                  </p:childTnLst>
                                </p:cTn>
                              </p:par>
                              <p:par>
                                <p:cTn id="48" presetID="10" presetClass="entr" presetSubtype="0"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childTnLst>
                                </p:cTn>
                              </p:par>
                              <p:par>
                                <p:cTn id="59" presetID="10" presetClass="entr" presetSubtype="0" fill="hold" nodeType="with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500"/>
                                        <p:tgtEl>
                                          <p:spTgt spid="63"/>
                                        </p:tgtEl>
                                      </p:cBhvr>
                                    </p:animEffect>
                                  </p:childTnLst>
                                </p:cTn>
                              </p:par>
                            </p:childTnLst>
                          </p:cTn>
                        </p:par>
                        <p:par>
                          <p:cTn id="62" fill="hold">
                            <p:stCondLst>
                              <p:cond delay="500"/>
                            </p:stCondLst>
                            <p:childTnLst>
                              <p:par>
                                <p:cTn id="63" presetID="53" presetClass="entr" presetSubtype="16" fill="hold" nodeType="afterEffect">
                                  <p:stCondLst>
                                    <p:cond delay="0"/>
                                  </p:stCondLst>
                                  <p:childTnLst>
                                    <p:set>
                                      <p:cBhvr>
                                        <p:cTn id="64" dur="1" fill="hold">
                                          <p:stCondLst>
                                            <p:cond delay="0"/>
                                          </p:stCondLst>
                                        </p:cTn>
                                        <p:tgtEl>
                                          <p:spTgt spid="2055"/>
                                        </p:tgtEl>
                                        <p:attrNameLst>
                                          <p:attrName>style.visibility</p:attrName>
                                        </p:attrNameLst>
                                      </p:cBhvr>
                                      <p:to>
                                        <p:strVal val="visible"/>
                                      </p:to>
                                    </p:set>
                                    <p:anim calcmode="lin" valueType="num">
                                      <p:cBhvr>
                                        <p:cTn id="65" dur="500" fill="hold"/>
                                        <p:tgtEl>
                                          <p:spTgt spid="2055"/>
                                        </p:tgtEl>
                                        <p:attrNameLst>
                                          <p:attrName>ppt_w</p:attrName>
                                        </p:attrNameLst>
                                      </p:cBhvr>
                                      <p:tavLst>
                                        <p:tav tm="0">
                                          <p:val>
                                            <p:fltVal val="0"/>
                                          </p:val>
                                        </p:tav>
                                        <p:tav tm="100000">
                                          <p:val>
                                            <p:strVal val="#ppt_w"/>
                                          </p:val>
                                        </p:tav>
                                      </p:tavLst>
                                    </p:anim>
                                    <p:anim calcmode="lin" valueType="num">
                                      <p:cBhvr>
                                        <p:cTn id="66" dur="500" fill="hold"/>
                                        <p:tgtEl>
                                          <p:spTgt spid="2055"/>
                                        </p:tgtEl>
                                        <p:attrNameLst>
                                          <p:attrName>ppt_h</p:attrName>
                                        </p:attrNameLst>
                                      </p:cBhvr>
                                      <p:tavLst>
                                        <p:tav tm="0">
                                          <p:val>
                                            <p:fltVal val="0"/>
                                          </p:val>
                                        </p:tav>
                                        <p:tav tm="100000">
                                          <p:val>
                                            <p:strVal val="#ppt_h"/>
                                          </p:val>
                                        </p:tav>
                                      </p:tavLst>
                                    </p:anim>
                                    <p:animEffect transition="in" filter="fade">
                                      <p:cBhvr>
                                        <p:cTn id="67" dur="5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7" grpId="0"/>
      <p:bldP spid="34" grpId="0"/>
      <p:bldP spid="37" grpId="0"/>
      <p:bldP spid="2051" grpId="0"/>
      <p:bldP spid="48" grpId="0"/>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normAutofit/>
          </a:bodyPr>
          <a:lstStyle/>
          <a:p>
            <a:r>
              <a:rPr lang="fr-FR" dirty="0"/>
              <a:t>Et cela fonctionne, nos clients réagissent très positivement à cette attention.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r>
              <a:rPr lang="fr-FR" dirty="0"/>
              <a:t>Café Conquête – En voiture Simone</a:t>
            </a: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sp>
        <p:nvSpPr>
          <p:cNvPr id="6" name="Espace réservé du contenu 5">
            <a:extLst>
              <a:ext uri="{FF2B5EF4-FFF2-40B4-BE49-F238E27FC236}">
                <a16:creationId xmlns:a16="http://schemas.microsoft.com/office/drawing/2014/main" id="{75F4E2A8-8E36-3BCB-E3A9-16B2F8589C7F}"/>
              </a:ext>
            </a:extLst>
          </p:cNvPr>
          <p:cNvSpPr>
            <a:spLocks noGrp="1"/>
          </p:cNvSpPr>
          <p:nvPr>
            <p:ph idx="17"/>
          </p:nvPr>
        </p:nvSpPr>
        <p:spPr>
          <a:xfrm>
            <a:off x="695325" y="5783638"/>
            <a:ext cx="10980738" cy="413360"/>
          </a:xfrm>
        </p:spPr>
        <p:txBody>
          <a:bodyPr/>
          <a:lstStyle/>
          <a:p>
            <a:r>
              <a:rPr lang="fr-FR" dirty="0"/>
              <a:t>N’hésitez pas à nous faire remonter les marques de satisfaction de vos clients ! </a:t>
            </a:r>
          </a:p>
        </p:txBody>
      </p:sp>
      <p:pic>
        <p:nvPicPr>
          <p:cNvPr id="10" name="Image 1">
            <a:extLst>
              <a:ext uri="{FF2B5EF4-FFF2-40B4-BE49-F238E27FC236}">
                <a16:creationId xmlns:a16="http://schemas.microsoft.com/office/drawing/2014/main" id="{A599BB1D-9D53-1DF4-7234-02E83BFFDD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3939" b="12242"/>
          <a:stretch/>
        </p:blipFill>
        <p:spPr bwMode="auto">
          <a:xfrm rot="21260256">
            <a:off x="519889" y="1539695"/>
            <a:ext cx="7455012" cy="1550760"/>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47EE8FE6-2072-5276-19A0-20E8C4841E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39056">
            <a:off x="1041789" y="3647883"/>
            <a:ext cx="8132987" cy="1285419"/>
          </a:xfrm>
          <a:prstGeom prst="rect">
            <a:avLst/>
          </a:prstGeom>
          <a:ln>
            <a:solidFill>
              <a:schemeClr val="bg1">
                <a:lumMod val="95000"/>
              </a:schemeClr>
            </a:solidFill>
          </a:ln>
          <a:effectLst>
            <a:outerShdw blurRad="50800" dist="38100" dir="8100000" algn="tr" rotWithShape="0">
              <a:prstClr val="black">
                <a:alpha val="40000"/>
              </a:prstClr>
            </a:outerShdw>
          </a:effectLst>
        </p:spPr>
      </p:pic>
      <p:pic>
        <p:nvPicPr>
          <p:cNvPr id="13" name="Image 12">
            <a:extLst>
              <a:ext uri="{FF2B5EF4-FFF2-40B4-BE49-F238E27FC236}">
                <a16:creationId xmlns:a16="http://schemas.microsoft.com/office/drawing/2014/main" id="{ACC38A31-6F46-FFB2-8978-A6D124817A58}"/>
              </a:ext>
            </a:extLst>
          </p:cNvPr>
          <p:cNvPicPr>
            <a:picLocks noChangeAspect="1"/>
          </p:cNvPicPr>
          <p:nvPr/>
        </p:nvPicPr>
        <p:blipFill rotWithShape="1">
          <a:blip r:embed="rId4">
            <a:extLst>
              <a:ext uri="{28A0092B-C50C-407E-A947-70E740481C1C}">
                <a14:useLocalDpi xmlns:a14="http://schemas.microsoft.com/office/drawing/2010/main"/>
              </a:ext>
            </a:extLst>
          </a:blip>
          <a:srcRect t="59424" r="9773" b="24995"/>
          <a:stretch/>
        </p:blipFill>
        <p:spPr>
          <a:xfrm rot="21370264">
            <a:off x="3570174" y="2940897"/>
            <a:ext cx="5854633" cy="411694"/>
          </a:xfrm>
          <a:prstGeom prst="rect">
            <a:avLst/>
          </a:prstGeom>
          <a:ln>
            <a:solidFill>
              <a:schemeClr val="bg1">
                <a:lumMod val="95000"/>
              </a:schemeClr>
            </a:solidFill>
          </a:ln>
          <a:effectLst>
            <a:outerShdw blurRad="50800" dist="38100" dir="8100000" algn="tr" rotWithShape="0">
              <a:prstClr val="black">
                <a:alpha val="40000"/>
              </a:prstClr>
            </a:outerShdw>
          </a:effectLst>
        </p:spPr>
      </p:pic>
      <p:pic>
        <p:nvPicPr>
          <p:cNvPr id="15" name="Image 14">
            <a:extLst>
              <a:ext uri="{FF2B5EF4-FFF2-40B4-BE49-F238E27FC236}">
                <a16:creationId xmlns:a16="http://schemas.microsoft.com/office/drawing/2014/main" id="{71776179-EA69-C422-A120-1B60C5B8E31E}"/>
              </a:ext>
            </a:extLst>
          </p:cNvPr>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946132">
            <a:off x="8545492" y="1809717"/>
            <a:ext cx="3402658" cy="1155892"/>
          </a:xfrm>
          <a:prstGeom prst="rect">
            <a:avLst/>
          </a:prstGeom>
          <a:effectLst>
            <a:outerShdw blurRad="50800" dist="38100" dir="8100000" algn="tr" rotWithShape="0">
              <a:prstClr val="black">
                <a:alpha val="40000"/>
              </a:prstClr>
            </a:outerShdw>
          </a:effectLst>
        </p:spPr>
      </p:pic>
      <p:pic>
        <p:nvPicPr>
          <p:cNvPr id="21" name="Image 20">
            <a:extLst>
              <a:ext uri="{FF2B5EF4-FFF2-40B4-BE49-F238E27FC236}">
                <a16:creationId xmlns:a16="http://schemas.microsoft.com/office/drawing/2014/main" id="{B631DFC6-80A4-DCC5-D855-5D586FFA83D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rot="21361723">
            <a:off x="2440336" y="4676840"/>
            <a:ext cx="9065289" cy="574462"/>
          </a:xfrm>
          <a:prstGeom prst="rect">
            <a:avLst/>
          </a:prstGeom>
          <a:ln>
            <a:solidFill>
              <a:schemeClr val="bg1">
                <a:lumMod val="95000"/>
              </a:schemeClr>
            </a:solidFill>
          </a:ln>
          <a:effectLst>
            <a:outerShdw blurRad="50800" dist="38100" dir="8100000" algn="tr" rotWithShape="0">
              <a:prstClr val="black">
                <a:alpha val="40000"/>
              </a:prstClr>
            </a:outerShdw>
          </a:effectLst>
        </p:spPr>
      </p:pic>
      <p:pic>
        <p:nvPicPr>
          <p:cNvPr id="25" name="Picture 4" descr="Concept de rétroaction ou d'évaluation la main de la bande dessinée tient une étoile jaune signe de rétroaction ou d'évaluation bonne critique évaluation de cinq étoiles illustration vectorielle 3d">
            <a:extLst>
              <a:ext uri="{FF2B5EF4-FFF2-40B4-BE49-F238E27FC236}">
                <a16:creationId xmlns:a16="http://schemas.microsoft.com/office/drawing/2014/main" id="{E2CC58C8-C81D-1A9B-4E04-F0014FB65B74}"/>
              </a:ext>
            </a:extLst>
          </p:cNvPr>
          <p:cNvPicPr>
            <a:picLocks noChangeAspect="1" noChangeArrowheads="1"/>
          </p:cNvPicPr>
          <p:nvPr/>
        </p:nvPicPr>
        <p:blipFill>
          <a:blip r:embed="rId7">
            <a:clrChange>
              <a:clrFrom>
                <a:srgbClr val="BEDDFC"/>
              </a:clrFrom>
              <a:clrTo>
                <a:srgbClr val="BEDDFC">
                  <a:alpha val="0"/>
                </a:srgbClr>
              </a:clrTo>
            </a:clrChange>
            <a:extLst>
              <a:ext uri="{28A0092B-C50C-407E-A947-70E740481C1C}">
                <a14:useLocalDpi xmlns:a14="http://schemas.microsoft.com/office/drawing/2010/main" val="0"/>
              </a:ext>
            </a:extLst>
          </a:blip>
          <a:srcRect/>
          <a:stretch>
            <a:fillRect/>
          </a:stretch>
        </p:blipFill>
        <p:spPr bwMode="auto">
          <a:xfrm>
            <a:off x="8631773" y="4877901"/>
            <a:ext cx="3447580" cy="1982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4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1779052"/>
            <a:ext cx="8275540" cy="4023689"/>
          </a:xfrm>
        </p:spPr>
        <p:txBody>
          <a:bodyPr/>
          <a:lstStyle/>
          <a:p>
            <a:r>
              <a:rPr lang="fr-FR" sz="2600" dirty="0"/>
              <a:t>Les chiffres de la conquête</a:t>
            </a:r>
          </a:p>
          <a:p>
            <a:r>
              <a:rPr lang="fr-FR" sz="2600" b="1" dirty="0">
                <a:solidFill>
                  <a:schemeClr val="accent4">
                    <a:lumMod val="75000"/>
                  </a:schemeClr>
                </a:solidFill>
              </a:rPr>
              <a:t>La thématique du mois : En voiture Simone</a:t>
            </a:r>
          </a:p>
          <a:p>
            <a:pPr lvl="2"/>
            <a:r>
              <a:rPr lang="fr-FR" sz="2200" dirty="0">
                <a:solidFill>
                  <a:schemeClr val="tx1">
                    <a:lumMod val="85000"/>
                    <a:lumOff val="15000"/>
                  </a:schemeClr>
                </a:solidFill>
              </a:rPr>
              <a:t>Le livre « code de la route »</a:t>
            </a:r>
          </a:p>
          <a:p>
            <a:pPr lvl="2"/>
            <a:r>
              <a:rPr lang="fr-FR" sz="2200" b="1" dirty="0">
                <a:solidFill>
                  <a:schemeClr val="accent4">
                    <a:lumMod val="75000"/>
                  </a:schemeClr>
                </a:solidFill>
              </a:rPr>
              <a:t>Le dispositif « en voiture Simone »</a:t>
            </a:r>
          </a:p>
          <a:p>
            <a:pPr lvl="2"/>
            <a:r>
              <a:rPr lang="fr-FR" sz="2200" dirty="0">
                <a:solidFill>
                  <a:schemeClr val="tx1">
                    <a:lumMod val="85000"/>
                    <a:lumOff val="15000"/>
                  </a:schemeClr>
                </a:solidFill>
              </a:rPr>
              <a:t>Et pour aller + loin</a:t>
            </a:r>
          </a:p>
          <a:p>
            <a:r>
              <a:rPr lang="fr-FR" sz="2600" dirty="0"/>
              <a:t>Le planning </a:t>
            </a:r>
          </a:p>
        </p:txBody>
      </p:sp>
    </p:spTree>
    <p:extLst>
      <p:ext uri="{BB962C8B-B14F-4D97-AF65-F5344CB8AC3E}">
        <p14:creationId xmlns:p14="http://schemas.microsoft.com/office/powerpoint/2010/main" val="4066191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p:txBody>
          <a:bodyPr/>
          <a:lstStyle/>
          <a:p>
            <a:r>
              <a:rPr lang="fr-FR" dirty="0"/>
              <a:t>Créée en 2015, </a:t>
            </a:r>
            <a:r>
              <a:rPr lang="fr-FR" b="1" dirty="0"/>
              <a:t>En Voiture Simone </a:t>
            </a:r>
            <a:r>
              <a:rPr lang="fr-FR" dirty="0"/>
              <a:t>est une Auto école en ligne qui compte aujourd’hui                               </a:t>
            </a:r>
          </a:p>
          <a:p>
            <a:r>
              <a:rPr lang="fr-FR" dirty="0"/>
              <a:t>Avec une notation par ses utilisateurs de 4,87 / 5, l’auto-école apporte une grande satisfaction à ses apprenants.</a:t>
            </a:r>
          </a:p>
          <a:p>
            <a:r>
              <a:rPr lang="fr-FR" dirty="0"/>
              <a:t>Le bon « En voiture Simone », d’une </a:t>
            </a:r>
            <a:r>
              <a:rPr lang="fr-FR" b="1" dirty="0"/>
              <a:t>valeur de 50 €</a:t>
            </a:r>
            <a:r>
              <a:rPr lang="fr-FR" dirty="0"/>
              <a:t>, permet à notre client de choisir entre 2 offres : </a:t>
            </a:r>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A quoi correspond ce pack                                      que nous offrons à nos clients ?</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60"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grpSp>
        <p:nvGrpSpPr>
          <p:cNvPr id="8" name="Groupe 7">
            <a:extLst>
              <a:ext uri="{FF2B5EF4-FFF2-40B4-BE49-F238E27FC236}">
                <a16:creationId xmlns:a16="http://schemas.microsoft.com/office/drawing/2014/main" id="{51AF7D2E-B37A-4B50-837E-B1615BC0C928}"/>
              </a:ext>
            </a:extLst>
          </p:cNvPr>
          <p:cNvGrpSpPr/>
          <p:nvPr/>
        </p:nvGrpSpPr>
        <p:grpSpPr>
          <a:xfrm>
            <a:off x="9029793" y="2430518"/>
            <a:ext cx="2104806" cy="1124391"/>
            <a:chOff x="5972855" y="1144365"/>
            <a:chExt cx="2924175" cy="1562100"/>
          </a:xfrm>
        </p:grpSpPr>
        <p:pic>
          <p:nvPicPr>
            <p:cNvPr id="7" name="Image 6">
              <a:extLst>
                <a:ext uri="{FF2B5EF4-FFF2-40B4-BE49-F238E27FC236}">
                  <a16:creationId xmlns:a16="http://schemas.microsoft.com/office/drawing/2014/main" id="{9F69A4E3-DF61-4093-A0DE-A2E0A1D0B4BB}"/>
                </a:ext>
              </a:extLst>
            </p:cNvPr>
            <p:cNvPicPr>
              <a:picLocks noChangeAspect="1"/>
            </p:cNvPicPr>
            <p:nvPr/>
          </p:nvPicPr>
          <p:blipFill>
            <a:blip r:embed="rId2"/>
            <a:stretch>
              <a:fillRect/>
            </a:stretch>
          </p:blipFill>
          <p:spPr>
            <a:xfrm>
              <a:off x="5972855" y="1144365"/>
              <a:ext cx="2924175" cy="1562100"/>
            </a:xfrm>
            <a:prstGeom prst="rect">
              <a:avLst/>
            </a:prstGeom>
          </p:spPr>
        </p:pic>
        <p:pic>
          <p:nvPicPr>
            <p:cNvPr id="14" name="Image 13">
              <a:extLst>
                <a:ext uri="{FF2B5EF4-FFF2-40B4-BE49-F238E27FC236}">
                  <a16:creationId xmlns:a16="http://schemas.microsoft.com/office/drawing/2014/main" id="{61DB1C32-DA10-4E04-80CA-7854C4015F4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570812" y="1244009"/>
              <a:ext cx="1527906" cy="291338"/>
            </a:xfrm>
            <a:prstGeom prst="rect">
              <a:avLst/>
            </a:prstGeom>
          </p:spPr>
        </p:pic>
      </p:grpSp>
      <p:pic>
        <p:nvPicPr>
          <p:cNvPr id="11" name="Image 10">
            <a:extLst>
              <a:ext uri="{FF2B5EF4-FFF2-40B4-BE49-F238E27FC236}">
                <a16:creationId xmlns:a16="http://schemas.microsoft.com/office/drawing/2014/main" id="{DBBE3686-5B38-4CCB-B568-1D5C228BE1FA}"/>
              </a:ext>
            </a:extLst>
          </p:cNvPr>
          <p:cNvPicPr>
            <a:picLocks noChangeAspect="1"/>
          </p:cNvPicPr>
          <p:nvPr/>
        </p:nvPicPr>
        <p:blipFill>
          <a:blip r:embed="rId4"/>
          <a:stretch>
            <a:fillRect/>
          </a:stretch>
        </p:blipFill>
        <p:spPr>
          <a:xfrm>
            <a:off x="749152" y="2820322"/>
            <a:ext cx="3778855" cy="3541897"/>
          </a:xfrm>
          <a:prstGeom prst="rect">
            <a:avLst/>
          </a:prstGeom>
        </p:spPr>
      </p:pic>
      <p:pic>
        <p:nvPicPr>
          <p:cNvPr id="16" name="Image 15">
            <a:extLst>
              <a:ext uri="{FF2B5EF4-FFF2-40B4-BE49-F238E27FC236}">
                <a16:creationId xmlns:a16="http://schemas.microsoft.com/office/drawing/2014/main" id="{8717C8E0-F09D-4406-A41A-B4E179E0352F}"/>
              </a:ext>
            </a:extLst>
          </p:cNvPr>
          <p:cNvPicPr>
            <a:picLocks noChangeAspect="1"/>
          </p:cNvPicPr>
          <p:nvPr/>
        </p:nvPicPr>
        <p:blipFill>
          <a:blip r:embed="rId5"/>
          <a:stretch>
            <a:fillRect/>
          </a:stretch>
        </p:blipFill>
        <p:spPr>
          <a:xfrm>
            <a:off x="4752607" y="2789176"/>
            <a:ext cx="3167753" cy="3554369"/>
          </a:xfrm>
          <a:prstGeom prst="rect">
            <a:avLst/>
          </a:prstGeom>
        </p:spPr>
      </p:pic>
      <p:pic>
        <p:nvPicPr>
          <p:cNvPr id="10" name="Image 9">
            <a:extLst>
              <a:ext uri="{FF2B5EF4-FFF2-40B4-BE49-F238E27FC236}">
                <a16:creationId xmlns:a16="http://schemas.microsoft.com/office/drawing/2014/main" id="{DAB3201E-AB5D-48CE-808F-F04898630A7F}"/>
              </a:ext>
            </a:extLst>
          </p:cNvPr>
          <p:cNvPicPr>
            <a:picLocks noChangeAspect="1"/>
          </p:cNvPicPr>
          <p:nvPr/>
        </p:nvPicPr>
        <p:blipFill>
          <a:blip r:embed="rId6">
            <a:clrChange>
              <a:clrFrom>
                <a:srgbClr val="A9D3DD"/>
              </a:clrFrom>
              <a:clrTo>
                <a:srgbClr val="A9D3DD">
                  <a:alpha val="0"/>
                </a:srgbClr>
              </a:clrTo>
            </a:clrChange>
            <a:extLst>
              <a:ext uri="{BEBA8EAE-BF5A-486C-A8C5-ECC9F3942E4B}">
                <a14:imgProps xmlns:a14="http://schemas.microsoft.com/office/drawing/2010/main">
                  <a14:imgLayer r:embed="rId7">
                    <a14:imgEffect>
                      <a14:backgroundRemoval t="4412" b="92892" l="741" r="92099">
                        <a14:foregroundMark x1="59506" y1="4412" x2="36790" y2="6618"/>
                        <a14:foregroundMark x1="62716" y1="10049" x2="59506" y2="6373"/>
                        <a14:foregroundMark x1="92099" y1="55882" x2="88395" y2="63725"/>
                        <a14:foregroundMark x1="80988" y1="93382" x2="81975" y2="84559"/>
                        <a14:foregroundMark x1="11605" y1="91422" x2="10864" y2="81863"/>
                        <a14:foregroundMark x1="5185" y1="77206" x2="6914" y2="66912"/>
                        <a14:foregroundMark x1="741" y1="59069" x2="5679" y2="59069"/>
                        <a14:foregroundMark x1="37531" y1="4657" x2="36790" y2="11520"/>
                        <a14:foregroundMark x1="61481" y1="4412" x2="35802" y2="5147"/>
                        <a14:foregroundMark x1="35802" y1="5147" x2="35802" y2="5147"/>
                        <a14:foregroundMark x1="65926" y1="22549" x2="60741" y2="42402"/>
                        <a14:foregroundMark x1="46667" y1="29902" x2="66420" y2="37745"/>
                        <a14:foregroundMark x1="66420" y1="37745" x2="77284" y2="47549"/>
                        <a14:foregroundMark x1="45679" y1="40196" x2="61235" y2="42892"/>
                        <a14:foregroundMark x1="61235" y1="42892" x2="63951" y2="44363"/>
                        <a14:foregroundMark x1="23704" y1="57598" x2="40494" y2="60294"/>
                        <a14:foregroundMark x1="21728" y1="45833" x2="29383" y2="56127"/>
                        <a14:foregroundMark x1="29383" y1="56127" x2="29383" y2="56373"/>
                        <a14:foregroundMark x1="73086" y1="47794" x2="58025" y2="65196"/>
                        <a14:foregroundMark x1="64444" y1="32353" x2="65926" y2="50000"/>
                      </a14:backgroundRemoval>
                    </a14:imgEffect>
                  </a14:imgLayer>
                </a14:imgProps>
              </a:ext>
            </a:extLst>
          </a:blip>
          <a:stretch>
            <a:fillRect/>
          </a:stretch>
        </p:blipFill>
        <p:spPr>
          <a:xfrm>
            <a:off x="8310539" y="2565745"/>
            <a:ext cx="902919" cy="909607"/>
          </a:xfrm>
          <a:prstGeom prst="rect">
            <a:avLst/>
          </a:prstGeom>
        </p:spPr>
      </p:pic>
      <p:sp>
        <p:nvSpPr>
          <p:cNvPr id="20" name="ZoneTexte 19">
            <a:extLst>
              <a:ext uri="{FF2B5EF4-FFF2-40B4-BE49-F238E27FC236}">
                <a16:creationId xmlns:a16="http://schemas.microsoft.com/office/drawing/2014/main" id="{2965EC76-4F23-4F7D-BADE-FE7C7AA30CB6}"/>
              </a:ext>
            </a:extLst>
          </p:cNvPr>
          <p:cNvSpPr txBox="1"/>
          <p:nvPr/>
        </p:nvSpPr>
        <p:spPr>
          <a:xfrm>
            <a:off x="1910794" y="2517105"/>
            <a:ext cx="1233030" cy="584775"/>
          </a:xfrm>
          <a:prstGeom prst="rect">
            <a:avLst/>
          </a:prstGeom>
          <a:noFill/>
        </p:spPr>
        <p:txBody>
          <a:bodyPr wrap="none" rtlCol="0">
            <a:spAutoFit/>
          </a:bodyPr>
          <a:lstStyle/>
          <a:p>
            <a:r>
              <a:rPr lang="fr-FR" sz="3200" dirty="0">
                <a:solidFill>
                  <a:srgbClr val="85BDCB"/>
                </a:solidFill>
                <a:latin typeface="Impact" panose="020B0806030902050204" pitchFamily="34" charset="0"/>
              </a:rPr>
              <a:t>Offre 1</a:t>
            </a:r>
          </a:p>
        </p:txBody>
      </p:sp>
      <p:sp>
        <p:nvSpPr>
          <p:cNvPr id="21" name="ZoneTexte 20">
            <a:extLst>
              <a:ext uri="{FF2B5EF4-FFF2-40B4-BE49-F238E27FC236}">
                <a16:creationId xmlns:a16="http://schemas.microsoft.com/office/drawing/2014/main" id="{25CBEB0C-4056-4DFD-8CC1-8E510CAD0E64}"/>
              </a:ext>
            </a:extLst>
          </p:cNvPr>
          <p:cNvSpPr txBox="1"/>
          <p:nvPr/>
        </p:nvSpPr>
        <p:spPr>
          <a:xfrm>
            <a:off x="5764497" y="2494956"/>
            <a:ext cx="1282723" cy="584775"/>
          </a:xfrm>
          <a:prstGeom prst="rect">
            <a:avLst/>
          </a:prstGeom>
          <a:noFill/>
        </p:spPr>
        <p:txBody>
          <a:bodyPr wrap="none" rtlCol="0">
            <a:spAutoFit/>
          </a:bodyPr>
          <a:lstStyle/>
          <a:p>
            <a:r>
              <a:rPr lang="fr-FR" sz="3200" dirty="0">
                <a:solidFill>
                  <a:srgbClr val="2F4853"/>
                </a:solidFill>
                <a:latin typeface="Impact" panose="020B0806030902050204" pitchFamily="34" charset="0"/>
              </a:rPr>
              <a:t>Offre 2</a:t>
            </a:r>
          </a:p>
        </p:txBody>
      </p:sp>
      <p:pic>
        <p:nvPicPr>
          <p:cNvPr id="9" name="Image 8">
            <a:extLst>
              <a:ext uri="{FF2B5EF4-FFF2-40B4-BE49-F238E27FC236}">
                <a16:creationId xmlns:a16="http://schemas.microsoft.com/office/drawing/2014/main" id="{A979700C-010A-4F7F-BA5F-18BE95C96693}"/>
              </a:ext>
            </a:extLst>
          </p:cNvPr>
          <p:cNvPicPr>
            <a:picLocks noChangeAspect="1"/>
          </p:cNvPicPr>
          <p:nvPr/>
        </p:nvPicPr>
        <p:blipFill>
          <a:blip r:embed="rId8">
            <a:clrChange>
              <a:clrFrom>
                <a:srgbClr val="F4FAFB"/>
              </a:clrFrom>
              <a:clrTo>
                <a:srgbClr val="F4FAFB">
                  <a:alpha val="0"/>
                </a:srgbClr>
              </a:clrTo>
            </a:clrChange>
            <a:extLst>
              <a:ext uri="{BEBA8EAE-BF5A-486C-A8C5-ECC9F3942E4B}">
                <a14:imgProps xmlns:a14="http://schemas.microsoft.com/office/drawing/2010/main">
                  <a14:imgLayer r:embed="rId9">
                    <a14:imgEffect>
                      <a14:backgroundRemoval t="6683" b="93795" l="6914" r="89877">
                        <a14:foregroundMark x1="28395" y1="8592" x2="29383" y2="18854"/>
                        <a14:foregroundMark x1="29383" y1="18854" x2="28642" y2="23150"/>
                        <a14:foregroundMark x1="51605" y1="33890" x2="50864" y2="44391"/>
                        <a14:foregroundMark x1="45432" y1="94033" x2="45432" y2="89737"/>
                        <a14:foregroundMark x1="68148" y1="37709" x2="69136" y2="43198"/>
                        <a14:foregroundMark x1="19506" y1="28401" x2="20494" y2="30549"/>
                        <a14:foregroundMark x1="16049" y1="21957" x2="16049" y2="21957"/>
                        <a14:foregroundMark x1="11605" y1="18854" x2="11605" y2="18854"/>
                        <a14:foregroundMark x1="17037" y1="11456" x2="17037" y2="11456"/>
                        <a14:foregroundMark x1="12840" y1="34368" x2="12840" y2="34368"/>
                        <a14:foregroundMark x1="9136" y1="42482" x2="9136" y2="42482"/>
                        <a14:foregroundMark x1="7654" y1="60382" x2="7654" y2="60382"/>
                        <a14:foregroundMark x1="19012" y1="74224" x2="19012" y2="74224"/>
                        <a14:foregroundMark x1="25185" y1="82339" x2="25185" y2="82339"/>
                        <a14:foregroundMark x1="16296" y1="84726" x2="16296" y2="84726"/>
                        <a14:foregroundMark x1="17037" y1="85442" x2="17037" y2="85442"/>
                        <a14:foregroundMark x1="43210" y1="8592" x2="43210" y2="8592"/>
                        <a14:foregroundMark x1="42963" y1="9785" x2="42963" y2="9785"/>
                        <a14:foregroundMark x1="43951" y1="8115" x2="43951" y2="8115"/>
                        <a14:foregroundMark x1="64938" y1="7876" x2="64938" y2="7876"/>
                        <a14:foregroundMark x1="78765" y1="8831" x2="78765" y2="8831"/>
                        <a14:foregroundMark x1="72840" y1="15752" x2="72840" y2="15752"/>
                        <a14:foregroundMark x1="84444" y1="13604" x2="84444" y2="13604"/>
                        <a14:foregroundMark x1="82716" y1="20286" x2="82716" y2="20286"/>
                        <a14:foregroundMark x1="85185" y1="25060" x2="85185" y2="25060"/>
                        <a14:foregroundMark x1="80494" y1="27446" x2="80494" y2="27446"/>
                        <a14:foregroundMark x1="79012" y1="34129" x2="79012" y2="34129"/>
                        <a14:foregroundMark x1="75556" y1="30549" x2="75556" y2="30549"/>
                        <a14:foregroundMark x1="77531" y1="34368" x2="77531" y2="34368"/>
                        <a14:foregroundMark x1="28889" y1="6683" x2="29383" y2="9547"/>
                        <a14:foregroundMark x1="81975" y1="21002" x2="81975" y2="21002"/>
                        <a14:foregroundMark x1="84691" y1="43914" x2="84691" y2="43914"/>
                        <a14:foregroundMark x1="83951" y1="57995" x2="83951" y2="57995"/>
                        <a14:foregroundMark x1="82963" y1="57518" x2="82963" y2="57518"/>
                        <a14:foregroundMark x1="78765" y1="77566" x2="78765" y2="77566"/>
                        <a14:foregroundMark x1="78519" y1="82578" x2="78519" y2="82578"/>
                        <a14:foregroundMark x1="63457" y1="85680" x2="63457" y2="85680"/>
                      </a14:backgroundRemoval>
                    </a14:imgEffect>
                  </a14:imgLayer>
                </a14:imgProps>
              </a:ext>
            </a:extLst>
          </a:blip>
          <a:stretch>
            <a:fillRect/>
          </a:stretch>
        </p:blipFill>
        <p:spPr>
          <a:xfrm>
            <a:off x="3843559" y="3083044"/>
            <a:ext cx="1476550" cy="1527591"/>
          </a:xfrm>
          <a:prstGeom prst="rect">
            <a:avLst/>
          </a:prstGeom>
        </p:spPr>
      </p:pic>
      <p:sp>
        <p:nvSpPr>
          <p:cNvPr id="22" name="Espace réservé du contenu 1">
            <a:extLst>
              <a:ext uri="{FF2B5EF4-FFF2-40B4-BE49-F238E27FC236}">
                <a16:creationId xmlns:a16="http://schemas.microsoft.com/office/drawing/2014/main" id="{90546D25-7793-4A75-B913-2405705F4FA7}"/>
              </a:ext>
            </a:extLst>
          </p:cNvPr>
          <p:cNvSpPr txBox="1">
            <a:spLocks/>
          </p:cNvSpPr>
          <p:nvPr/>
        </p:nvSpPr>
        <p:spPr>
          <a:xfrm>
            <a:off x="7837714" y="3573063"/>
            <a:ext cx="3671426" cy="448598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Ainsi, notre client peut opter, au choix : entre un pack complet de révision au code de la route, bénéficiant notamment d’une aide et coaching via les professeurs experts (</a:t>
            </a:r>
            <a:r>
              <a:rPr lang="fr-FR" dirty="0">
                <a:solidFill>
                  <a:srgbClr val="85BDCB"/>
                </a:solidFill>
                <a:latin typeface="Impact" panose="020B0806030902050204" pitchFamily="34" charset="0"/>
              </a:rPr>
              <a:t>Offre 1</a:t>
            </a:r>
            <a:r>
              <a:rPr lang="fr-FR" dirty="0"/>
              <a:t>) ou d’une réduction de 50 € sur l’ensemble du pack permis de conduire (</a:t>
            </a:r>
            <a:r>
              <a:rPr lang="fr-FR" dirty="0">
                <a:solidFill>
                  <a:srgbClr val="2F4853"/>
                </a:solidFill>
                <a:latin typeface="Impact" panose="020B0806030902050204" pitchFamily="34" charset="0"/>
              </a:rPr>
              <a:t>Offre 2</a:t>
            </a:r>
            <a:r>
              <a:rPr lang="fr-FR" dirty="0"/>
              <a:t>), qui revient à prendre en charge le coût de la formation du code de la route. </a:t>
            </a:r>
          </a:p>
        </p:txBody>
      </p:sp>
      <p:pic>
        <p:nvPicPr>
          <p:cNvPr id="24" name="Image 23">
            <a:extLst>
              <a:ext uri="{FF2B5EF4-FFF2-40B4-BE49-F238E27FC236}">
                <a16:creationId xmlns:a16="http://schemas.microsoft.com/office/drawing/2014/main" id="{D6852987-CFC6-41AE-BD38-94CC1D036EAA}"/>
              </a:ext>
            </a:extLst>
          </p:cNvPr>
          <p:cNvPicPr>
            <a:picLocks noChangeAspect="1"/>
          </p:cNvPicPr>
          <p:nvPr/>
        </p:nvPicPr>
        <p:blipFill rotWithShape="1">
          <a:blip r:embed="rId10">
            <a:clrChange>
              <a:clrFrom>
                <a:srgbClr val="FFFFFF"/>
              </a:clrFrom>
              <a:clrTo>
                <a:srgbClr val="FFFFFF">
                  <a:alpha val="0"/>
                </a:srgbClr>
              </a:clrTo>
            </a:clrChange>
          </a:blip>
          <a:srcRect t="5759" b="3137"/>
          <a:stretch/>
        </p:blipFill>
        <p:spPr>
          <a:xfrm>
            <a:off x="8841652" y="1242984"/>
            <a:ext cx="1630825" cy="549881"/>
          </a:xfrm>
          <a:prstGeom prst="rect">
            <a:avLst/>
          </a:prstGeom>
        </p:spPr>
      </p:pic>
      <p:grpSp>
        <p:nvGrpSpPr>
          <p:cNvPr id="23" name="Groupe 22">
            <a:extLst>
              <a:ext uri="{FF2B5EF4-FFF2-40B4-BE49-F238E27FC236}">
                <a16:creationId xmlns:a16="http://schemas.microsoft.com/office/drawing/2014/main" id="{0E40D125-1904-4C7D-A8AD-8DD528F93595}"/>
              </a:ext>
            </a:extLst>
          </p:cNvPr>
          <p:cNvGrpSpPr/>
          <p:nvPr/>
        </p:nvGrpSpPr>
        <p:grpSpPr>
          <a:xfrm>
            <a:off x="3878778" y="588646"/>
            <a:ext cx="2757146" cy="455563"/>
            <a:chOff x="7507199" y="1365154"/>
            <a:chExt cx="2211959" cy="365481"/>
          </a:xfrm>
        </p:grpSpPr>
        <p:pic>
          <p:nvPicPr>
            <p:cNvPr id="25" name="Image 24">
              <a:extLst>
                <a:ext uri="{FF2B5EF4-FFF2-40B4-BE49-F238E27FC236}">
                  <a16:creationId xmlns:a16="http://schemas.microsoft.com/office/drawing/2014/main" id="{8C91EF92-63E5-443B-81E2-9328F4CB63EF}"/>
                </a:ext>
              </a:extLst>
            </p:cNvPr>
            <p:cNvPicPr>
              <a:picLocks noChangeAspect="1"/>
            </p:cNvPicPr>
            <p:nvPr/>
          </p:nvPicPr>
          <p:blipFill rotWithShape="1">
            <a:blip r:embed="rId11">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26" name="Image 25">
              <a:extLst>
                <a:ext uri="{FF2B5EF4-FFF2-40B4-BE49-F238E27FC236}">
                  <a16:creationId xmlns:a16="http://schemas.microsoft.com/office/drawing/2014/main" id="{3E59B252-1A38-425F-BADA-409AC2782FB0}"/>
                </a:ext>
              </a:extLst>
            </p:cNvPr>
            <p:cNvPicPr>
              <a:picLocks noChangeAspect="1"/>
            </p:cNvPicPr>
            <p:nvPr/>
          </p:nvPicPr>
          <p:blipFill rotWithShape="1">
            <a:blip r:embed="rId11">
              <a:clrChange>
                <a:clrFrom>
                  <a:srgbClr val="EEF3FA"/>
                </a:clrFrom>
                <a:clrTo>
                  <a:srgbClr val="EEF3FA">
                    <a:alpha val="0"/>
                  </a:srgbClr>
                </a:clrTo>
              </a:clrChange>
            </a:blip>
            <a:srcRect b="22122"/>
            <a:stretch/>
          </p:blipFill>
          <p:spPr>
            <a:xfrm>
              <a:off x="7507199" y="1365154"/>
              <a:ext cx="855498" cy="365481"/>
            </a:xfrm>
            <a:prstGeom prst="rect">
              <a:avLst/>
            </a:prstGeom>
          </p:spPr>
        </p:pic>
      </p:grpSp>
    </p:spTree>
    <p:extLst>
      <p:ext uri="{BB962C8B-B14F-4D97-AF65-F5344CB8AC3E}">
        <p14:creationId xmlns:p14="http://schemas.microsoft.com/office/powerpoint/2010/main" val="1686841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a:xfrm>
            <a:off x="695326" y="1388669"/>
            <a:ext cx="8021083" cy="4848620"/>
          </a:xfrm>
        </p:spPr>
        <p:txBody>
          <a:bodyPr/>
          <a:lstStyle/>
          <a:p>
            <a:r>
              <a:rPr lang="fr-FR" dirty="0"/>
              <a:t>Avec un </a:t>
            </a:r>
            <a:r>
              <a:rPr lang="fr-FR" b="1" dirty="0"/>
              <a:t>taux de réussite moyen </a:t>
            </a:r>
            <a:r>
              <a:rPr lang="fr-FR" dirty="0"/>
              <a:t>en France de </a:t>
            </a:r>
            <a:r>
              <a:rPr lang="fr-FR" b="1" dirty="0"/>
              <a:t>58 %, </a:t>
            </a:r>
            <a:r>
              <a:rPr lang="fr-FR" dirty="0"/>
              <a:t>le passage du code de la route est une épreuve difficile qui nécessite d’être préparée au mieux. </a:t>
            </a:r>
          </a:p>
          <a:p>
            <a:r>
              <a:rPr lang="fr-FR" dirty="0"/>
              <a:t>L’auto-école                                  affiche un résultat de 82,1 % de réussite à l’examen du code**.</a:t>
            </a:r>
          </a:p>
          <a:p>
            <a:endParaRPr lang="fr-FR" dirty="0"/>
          </a:p>
          <a:p>
            <a:r>
              <a:rPr lang="fr-FR" dirty="0"/>
              <a:t>En tant que banque régionale, </a:t>
            </a:r>
            <a:r>
              <a:rPr lang="fr-FR" b="1" dirty="0"/>
              <a:t>notre volonté est </a:t>
            </a:r>
            <a:r>
              <a:rPr lang="fr-FR" b="1" dirty="0">
                <a:solidFill>
                  <a:schemeClr val="accent4">
                    <a:lumMod val="75000"/>
                  </a:schemeClr>
                </a:solidFill>
              </a:rPr>
              <a:t>de préserver les liens avec les entreprises de proximité</a:t>
            </a:r>
            <a:r>
              <a:rPr lang="fr-FR" b="1" dirty="0"/>
              <a:t>, à savoir les auto-écoles de la région</a:t>
            </a:r>
            <a:r>
              <a:rPr lang="fr-FR" dirty="0"/>
              <a:t>. </a:t>
            </a:r>
          </a:p>
          <a:p>
            <a:r>
              <a:rPr lang="fr-FR" dirty="0"/>
              <a:t>L’objectif de notre offre n’est pas de substituer les auto-écoles classiques par une auto-école en ligne, mais de compléter la formation initiale afin de donner le plus de chance de réussite à notre client.</a:t>
            </a:r>
          </a:p>
          <a:p>
            <a:r>
              <a:rPr lang="fr-FR" dirty="0"/>
              <a:t>Ainsi, nous vous conseillons de mettre en avant </a:t>
            </a:r>
            <a:r>
              <a:rPr lang="fr-FR" b="1" dirty="0">
                <a:solidFill>
                  <a:schemeClr val="accent4">
                    <a:lumMod val="75000"/>
                  </a:schemeClr>
                </a:solidFill>
              </a:rPr>
              <a:t>l’offre « Code Premium »</a:t>
            </a:r>
            <a:r>
              <a:rPr lang="fr-FR" b="1" dirty="0"/>
              <a:t>.</a:t>
            </a:r>
            <a:r>
              <a:rPr lang="fr-FR" b="1" dirty="0">
                <a:solidFill>
                  <a:schemeClr val="accent4">
                    <a:lumMod val="75000"/>
                  </a:schemeClr>
                </a:solidFill>
              </a:rPr>
              <a:t> </a:t>
            </a:r>
            <a:r>
              <a:rPr lang="fr-FR" dirty="0"/>
              <a:t>Le jeune client pourra ainsi s’inscrire dans une auto-école de proximité tout en  bénéficiant de cours en ligne complémentaires, s’exercer à de nouvelles séries de questions, suivre ses progrès, comprendre ses erreurs et accéder à une aide et coaching via des experts…</a:t>
            </a:r>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Privilégiez l’offre « Code Premium Offert », plutôt que le Pack Permis.  </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60"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graphicFrame>
        <p:nvGraphicFramePr>
          <p:cNvPr id="5" name="Tableau 5">
            <a:extLst>
              <a:ext uri="{FF2B5EF4-FFF2-40B4-BE49-F238E27FC236}">
                <a16:creationId xmlns:a16="http://schemas.microsoft.com/office/drawing/2014/main" id="{CEBFAA2F-98C7-43CD-A2BF-61D4C5B9B456}"/>
              </a:ext>
            </a:extLst>
          </p:cNvPr>
          <p:cNvGraphicFramePr>
            <a:graphicFrameLocks noGrp="1"/>
          </p:cNvGraphicFramePr>
          <p:nvPr/>
        </p:nvGraphicFramePr>
        <p:xfrm>
          <a:off x="8842958" y="1321114"/>
          <a:ext cx="2706556" cy="2499360"/>
        </p:xfrm>
        <a:graphic>
          <a:graphicData uri="http://schemas.openxmlformats.org/drawingml/2006/table">
            <a:tbl>
              <a:tblPr>
                <a:tableStyleId>{073A0DAA-6AF3-43AB-8588-CEC1D06C72B9}</a:tableStyleId>
              </a:tblPr>
              <a:tblGrid>
                <a:gridCol w="1633453">
                  <a:extLst>
                    <a:ext uri="{9D8B030D-6E8A-4147-A177-3AD203B41FA5}">
                      <a16:colId xmlns:a16="http://schemas.microsoft.com/office/drawing/2014/main" val="3814533377"/>
                    </a:ext>
                  </a:extLst>
                </a:gridCol>
                <a:gridCol w="1073103">
                  <a:extLst>
                    <a:ext uri="{9D8B030D-6E8A-4147-A177-3AD203B41FA5}">
                      <a16:colId xmlns:a16="http://schemas.microsoft.com/office/drawing/2014/main" val="2583005221"/>
                    </a:ext>
                  </a:extLst>
                </a:gridCol>
              </a:tblGrid>
              <a:tr h="348349">
                <a:tc gridSpan="2">
                  <a:txBody>
                    <a:bodyPr/>
                    <a:lstStyle/>
                    <a:p>
                      <a:pPr algn="ctr"/>
                      <a:r>
                        <a:rPr lang="fr-FR" sz="1100" dirty="0">
                          <a:solidFill>
                            <a:schemeClr val="bg1"/>
                          </a:solidFill>
                        </a:rPr>
                        <a:t>Taux de réussite des auto-écoles au permis de conduire par département*</a:t>
                      </a:r>
                    </a:p>
                  </a:txBody>
                  <a:tcPr anchor="ctr">
                    <a:solidFill>
                      <a:schemeClr val="accent4">
                        <a:lumMod val="75000"/>
                      </a:schemeClr>
                    </a:solidFill>
                  </a:tcPr>
                </a:tc>
                <a:tc hMerge="1">
                  <a:txBody>
                    <a:bodyPr/>
                    <a:lstStyle/>
                    <a:p>
                      <a:endParaRPr lang="fr-FR"/>
                    </a:p>
                  </a:txBody>
                  <a:tcPr/>
                </a:tc>
                <a:extLst>
                  <a:ext uri="{0D108BD9-81ED-4DB2-BD59-A6C34878D82A}">
                    <a16:rowId xmlns:a16="http://schemas.microsoft.com/office/drawing/2014/main" val="1790653704"/>
                  </a:ext>
                </a:extLst>
              </a:tr>
              <a:tr h="211498">
                <a:tc>
                  <a:txBody>
                    <a:bodyPr/>
                    <a:lstStyle/>
                    <a:p>
                      <a:pPr algn="ctr"/>
                      <a:r>
                        <a:rPr lang="fr-FR" sz="1100" dirty="0">
                          <a:solidFill>
                            <a:schemeClr val="tx1">
                              <a:lumMod val="75000"/>
                              <a:lumOff val="25000"/>
                            </a:schemeClr>
                          </a:solidFill>
                        </a:rPr>
                        <a:t>Bas Rhin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62 %</a:t>
                      </a:r>
                    </a:p>
                  </a:txBody>
                  <a:tcPr anchor="ctr">
                    <a:solidFill>
                      <a:schemeClr val="bg1">
                        <a:lumMod val="95000"/>
                      </a:schemeClr>
                    </a:solidFill>
                  </a:tcPr>
                </a:tc>
                <a:extLst>
                  <a:ext uri="{0D108BD9-81ED-4DB2-BD59-A6C34878D82A}">
                    <a16:rowId xmlns:a16="http://schemas.microsoft.com/office/drawing/2014/main" val="2120226446"/>
                  </a:ext>
                </a:extLst>
              </a:tr>
              <a:tr h="211498">
                <a:tc>
                  <a:txBody>
                    <a:bodyPr/>
                    <a:lstStyle/>
                    <a:p>
                      <a:pPr algn="ctr"/>
                      <a:r>
                        <a:rPr lang="fr-FR" sz="1100" dirty="0">
                          <a:solidFill>
                            <a:schemeClr val="tx1">
                              <a:lumMod val="75000"/>
                              <a:lumOff val="25000"/>
                            </a:schemeClr>
                          </a:solidFill>
                        </a:rPr>
                        <a:t>Haut Rhin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50 %</a:t>
                      </a:r>
                    </a:p>
                  </a:txBody>
                  <a:tcPr anchor="ctr">
                    <a:solidFill>
                      <a:schemeClr val="bg1">
                        <a:lumMod val="95000"/>
                      </a:schemeClr>
                    </a:solidFill>
                  </a:tcPr>
                </a:tc>
                <a:extLst>
                  <a:ext uri="{0D108BD9-81ED-4DB2-BD59-A6C34878D82A}">
                    <a16:rowId xmlns:a16="http://schemas.microsoft.com/office/drawing/2014/main" val="3369229607"/>
                  </a:ext>
                </a:extLst>
              </a:tr>
              <a:tr h="211498">
                <a:tc>
                  <a:txBody>
                    <a:bodyPr/>
                    <a:lstStyle/>
                    <a:p>
                      <a:pPr algn="ctr"/>
                      <a:r>
                        <a:rPr lang="fr-FR" sz="1100" dirty="0">
                          <a:solidFill>
                            <a:schemeClr val="tx1">
                              <a:lumMod val="75000"/>
                              <a:lumOff val="25000"/>
                            </a:schemeClr>
                          </a:solidFill>
                        </a:rPr>
                        <a:t>Les Vosges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61 %</a:t>
                      </a:r>
                    </a:p>
                  </a:txBody>
                  <a:tcPr anchor="ctr">
                    <a:solidFill>
                      <a:schemeClr val="bg1">
                        <a:lumMod val="95000"/>
                      </a:schemeClr>
                    </a:solidFill>
                  </a:tcPr>
                </a:tc>
                <a:extLst>
                  <a:ext uri="{0D108BD9-81ED-4DB2-BD59-A6C34878D82A}">
                    <a16:rowId xmlns:a16="http://schemas.microsoft.com/office/drawing/2014/main" val="1354608700"/>
                  </a:ext>
                </a:extLst>
              </a:tr>
              <a:tr h="211498">
                <a:tc>
                  <a:txBody>
                    <a:bodyPr/>
                    <a:lstStyle/>
                    <a:p>
                      <a:pPr algn="ctr"/>
                      <a:r>
                        <a:rPr lang="fr-FR" sz="1100" dirty="0">
                          <a:solidFill>
                            <a:schemeClr val="tx1">
                              <a:lumMod val="75000"/>
                              <a:lumOff val="25000"/>
                            </a:schemeClr>
                          </a:solidFill>
                        </a:rPr>
                        <a:t>Meurthe et Moselle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47 %</a:t>
                      </a:r>
                    </a:p>
                  </a:txBody>
                  <a:tcPr anchor="ctr">
                    <a:solidFill>
                      <a:schemeClr val="bg1">
                        <a:lumMod val="95000"/>
                      </a:schemeClr>
                    </a:solidFill>
                  </a:tcPr>
                </a:tc>
                <a:extLst>
                  <a:ext uri="{0D108BD9-81ED-4DB2-BD59-A6C34878D82A}">
                    <a16:rowId xmlns:a16="http://schemas.microsoft.com/office/drawing/2014/main" val="1315679619"/>
                  </a:ext>
                </a:extLst>
              </a:tr>
              <a:tr h="211498">
                <a:tc>
                  <a:txBody>
                    <a:bodyPr/>
                    <a:lstStyle/>
                    <a:p>
                      <a:pPr algn="ctr"/>
                      <a:r>
                        <a:rPr lang="fr-FR" sz="1100" dirty="0">
                          <a:solidFill>
                            <a:schemeClr val="tx1">
                              <a:lumMod val="75000"/>
                              <a:lumOff val="25000"/>
                            </a:schemeClr>
                          </a:solidFill>
                        </a:rPr>
                        <a:t>Meuse</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67 %</a:t>
                      </a:r>
                    </a:p>
                  </a:txBody>
                  <a:tcPr anchor="ctr">
                    <a:solidFill>
                      <a:schemeClr val="bg1">
                        <a:lumMod val="95000"/>
                      </a:schemeClr>
                    </a:solidFill>
                  </a:tcPr>
                </a:tc>
                <a:extLst>
                  <a:ext uri="{0D108BD9-81ED-4DB2-BD59-A6C34878D82A}">
                    <a16:rowId xmlns:a16="http://schemas.microsoft.com/office/drawing/2014/main" val="821405069"/>
                  </a:ext>
                </a:extLst>
              </a:tr>
              <a:tr h="211498">
                <a:tc>
                  <a:txBody>
                    <a:bodyPr/>
                    <a:lstStyle/>
                    <a:p>
                      <a:pPr algn="ctr"/>
                      <a:r>
                        <a:rPr lang="fr-FR" sz="1100" dirty="0">
                          <a:solidFill>
                            <a:schemeClr val="tx1">
                              <a:lumMod val="75000"/>
                              <a:lumOff val="25000"/>
                            </a:schemeClr>
                          </a:solidFill>
                        </a:rPr>
                        <a:t>Moselle</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56 %</a:t>
                      </a:r>
                    </a:p>
                  </a:txBody>
                  <a:tcPr anchor="ctr">
                    <a:solidFill>
                      <a:schemeClr val="bg1">
                        <a:lumMod val="95000"/>
                      </a:schemeClr>
                    </a:solidFill>
                  </a:tcPr>
                </a:tc>
                <a:extLst>
                  <a:ext uri="{0D108BD9-81ED-4DB2-BD59-A6C34878D82A}">
                    <a16:rowId xmlns:a16="http://schemas.microsoft.com/office/drawing/2014/main" val="4162066461"/>
                  </a:ext>
                </a:extLst>
              </a:tr>
              <a:tr h="211498">
                <a:tc>
                  <a:txBody>
                    <a:bodyPr/>
                    <a:lstStyle/>
                    <a:p>
                      <a:pPr algn="ctr"/>
                      <a:r>
                        <a:rPr lang="fr-FR" sz="1100" dirty="0">
                          <a:solidFill>
                            <a:schemeClr val="tx1">
                              <a:lumMod val="75000"/>
                              <a:lumOff val="25000"/>
                            </a:schemeClr>
                          </a:solidFill>
                        </a:rPr>
                        <a:t>Aube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59 %</a:t>
                      </a:r>
                    </a:p>
                  </a:txBody>
                  <a:tcPr anchor="ctr">
                    <a:solidFill>
                      <a:schemeClr val="bg1">
                        <a:lumMod val="95000"/>
                      </a:schemeClr>
                    </a:solidFill>
                  </a:tcPr>
                </a:tc>
                <a:extLst>
                  <a:ext uri="{0D108BD9-81ED-4DB2-BD59-A6C34878D82A}">
                    <a16:rowId xmlns:a16="http://schemas.microsoft.com/office/drawing/2014/main" val="2383105878"/>
                  </a:ext>
                </a:extLst>
              </a:tr>
              <a:tr h="211498">
                <a:tc>
                  <a:txBody>
                    <a:bodyPr/>
                    <a:lstStyle/>
                    <a:p>
                      <a:pPr algn="ctr"/>
                      <a:r>
                        <a:rPr lang="fr-FR" sz="1100" dirty="0">
                          <a:solidFill>
                            <a:schemeClr val="tx1">
                              <a:lumMod val="75000"/>
                              <a:lumOff val="25000"/>
                            </a:schemeClr>
                          </a:solidFill>
                        </a:rPr>
                        <a:t>Ardennes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64 %</a:t>
                      </a:r>
                    </a:p>
                  </a:txBody>
                  <a:tcPr anchor="ctr">
                    <a:solidFill>
                      <a:schemeClr val="bg1">
                        <a:lumMod val="95000"/>
                      </a:schemeClr>
                    </a:solidFill>
                  </a:tcPr>
                </a:tc>
                <a:extLst>
                  <a:ext uri="{0D108BD9-81ED-4DB2-BD59-A6C34878D82A}">
                    <a16:rowId xmlns:a16="http://schemas.microsoft.com/office/drawing/2014/main" val="2981522842"/>
                  </a:ext>
                </a:extLst>
              </a:tr>
            </a:tbl>
          </a:graphicData>
        </a:graphic>
      </p:graphicFrame>
      <p:grpSp>
        <p:nvGrpSpPr>
          <p:cNvPr id="27" name="Groupe 26">
            <a:extLst>
              <a:ext uri="{FF2B5EF4-FFF2-40B4-BE49-F238E27FC236}">
                <a16:creationId xmlns:a16="http://schemas.microsoft.com/office/drawing/2014/main" id="{1E6A6D61-177E-4A0C-A29A-DD9E3689E196}"/>
              </a:ext>
            </a:extLst>
          </p:cNvPr>
          <p:cNvGrpSpPr/>
          <p:nvPr/>
        </p:nvGrpSpPr>
        <p:grpSpPr>
          <a:xfrm>
            <a:off x="8862154" y="3798324"/>
            <a:ext cx="2655412" cy="2595528"/>
            <a:chOff x="575649" y="3893224"/>
            <a:chExt cx="2472410" cy="2416656"/>
          </a:xfrm>
        </p:grpSpPr>
        <p:pic>
          <p:nvPicPr>
            <p:cNvPr id="29" name="Image 28">
              <a:extLst>
                <a:ext uri="{FF2B5EF4-FFF2-40B4-BE49-F238E27FC236}">
                  <a16:creationId xmlns:a16="http://schemas.microsoft.com/office/drawing/2014/main" id="{18CADE3C-7B83-4867-8571-4DE4BD2710B7}"/>
                </a:ext>
              </a:extLst>
            </p:cNvPr>
            <p:cNvPicPr>
              <a:picLocks noChangeAspect="1"/>
            </p:cNvPicPr>
            <p:nvPr/>
          </p:nvPicPr>
          <p:blipFill>
            <a:blip r:embed="rId2"/>
            <a:stretch>
              <a:fillRect/>
            </a:stretch>
          </p:blipFill>
          <p:spPr>
            <a:xfrm>
              <a:off x="773529" y="4177977"/>
              <a:ext cx="2274530" cy="2131903"/>
            </a:xfrm>
            <a:prstGeom prst="rect">
              <a:avLst/>
            </a:prstGeom>
          </p:spPr>
        </p:pic>
        <p:sp>
          <p:nvSpPr>
            <p:cNvPr id="30" name="ZoneTexte 29">
              <a:extLst>
                <a:ext uri="{FF2B5EF4-FFF2-40B4-BE49-F238E27FC236}">
                  <a16:creationId xmlns:a16="http://schemas.microsoft.com/office/drawing/2014/main" id="{E1A17666-15E1-4AE3-B9A6-9A009B29FD43}"/>
                </a:ext>
              </a:extLst>
            </p:cNvPr>
            <p:cNvSpPr txBox="1"/>
            <p:nvPr/>
          </p:nvSpPr>
          <p:spPr>
            <a:xfrm>
              <a:off x="1398966" y="3893224"/>
              <a:ext cx="1024174" cy="487162"/>
            </a:xfrm>
            <a:prstGeom prst="rect">
              <a:avLst/>
            </a:prstGeom>
            <a:noFill/>
          </p:spPr>
          <p:txBody>
            <a:bodyPr wrap="none" rtlCol="0">
              <a:spAutoFit/>
            </a:bodyPr>
            <a:lstStyle/>
            <a:p>
              <a:r>
                <a:rPr lang="fr-FR" sz="2800" dirty="0">
                  <a:solidFill>
                    <a:srgbClr val="85BDCB"/>
                  </a:solidFill>
                  <a:latin typeface="Impact" panose="020B0806030902050204" pitchFamily="34" charset="0"/>
                </a:rPr>
                <a:t>Offre 1</a:t>
              </a:r>
            </a:p>
          </p:txBody>
        </p:sp>
        <p:pic>
          <p:nvPicPr>
            <p:cNvPr id="1028" name="Picture 4" descr="Vecteur oui et non coches sur les cercles">
              <a:extLst>
                <a:ext uri="{FF2B5EF4-FFF2-40B4-BE49-F238E27FC236}">
                  <a16:creationId xmlns:a16="http://schemas.microsoft.com/office/drawing/2014/main" id="{553AF940-3DFF-419F-9E61-8023BE738C6E}"/>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9592" b="89688" l="8307" r="90415">
                          <a14:foregroundMark x1="8466" y1="49400" x2="13259" y2="49400"/>
                          <a14:foregroundMark x1="80990" y1="76978" x2="75399" y2="64029"/>
                          <a14:foregroundMark x1="75399" y1="64029" x2="66294" y2="33094"/>
                          <a14:foregroundMark x1="82109" y1="76259" x2="88019" y2="67866"/>
                          <a14:foregroundMark x1="88019" y1="67866" x2="91054" y2="56355"/>
                          <a14:foregroundMark x1="91054" y1="56355" x2="90415" y2="43645"/>
                          <a14:foregroundMark x1="90415" y1="43645" x2="87540" y2="35492"/>
                        </a14:backgroundRemoval>
                      </a14:imgEffect>
                    </a14:imgLayer>
                  </a14:imgProps>
                </a:ext>
                <a:ext uri="{28A0092B-C50C-407E-A947-70E740481C1C}">
                  <a14:useLocalDpi xmlns:a14="http://schemas.microsoft.com/office/drawing/2010/main" val="0"/>
                </a:ext>
              </a:extLst>
            </a:blip>
            <a:srcRect l="5953" t="16071" r="49743" b="17276"/>
            <a:stretch/>
          </p:blipFill>
          <p:spPr bwMode="auto">
            <a:xfrm>
              <a:off x="575649" y="4056223"/>
              <a:ext cx="611102" cy="6124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ouce vers le haut icône de style dessin animé 3d geste de la main sur fond blanc. main levant le pouce vers le haut comme symbole de rétroaction positive, d'approbation ou d'illustration vectorielle plate d'accord. salutation, concept gestuel">
              <a:extLst>
                <a:ext uri="{FF2B5EF4-FFF2-40B4-BE49-F238E27FC236}">
                  <a16:creationId xmlns:a16="http://schemas.microsoft.com/office/drawing/2014/main" id="{C2E3385E-4884-439A-835C-9C2EFEF99C55}"/>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5649" y="4272383"/>
              <a:ext cx="682262" cy="682262"/>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ZoneTexte 33">
            <a:extLst>
              <a:ext uri="{FF2B5EF4-FFF2-40B4-BE49-F238E27FC236}">
                <a16:creationId xmlns:a16="http://schemas.microsoft.com/office/drawing/2014/main" id="{33464615-1753-4885-8BEF-A14833913F3E}"/>
              </a:ext>
            </a:extLst>
          </p:cNvPr>
          <p:cNvSpPr txBox="1"/>
          <p:nvPr/>
        </p:nvSpPr>
        <p:spPr>
          <a:xfrm>
            <a:off x="994318" y="5934211"/>
            <a:ext cx="1064715" cy="200055"/>
          </a:xfrm>
          <a:prstGeom prst="rect">
            <a:avLst/>
          </a:prstGeom>
          <a:noFill/>
        </p:spPr>
        <p:txBody>
          <a:bodyPr wrap="none" rtlCol="0">
            <a:spAutoFit/>
          </a:bodyPr>
          <a:lstStyle/>
          <a:p>
            <a:r>
              <a:rPr lang="fr-FR" sz="700" dirty="0">
                <a:solidFill>
                  <a:schemeClr val="tx1">
                    <a:lumMod val="75000"/>
                    <a:lumOff val="25000"/>
                  </a:schemeClr>
                </a:solidFill>
              </a:rPr>
              <a:t>* Source : </a:t>
            </a:r>
            <a:r>
              <a:rPr lang="fr-FR" sz="700" dirty="0">
                <a:solidFill>
                  <a:schemeClr val="tx1">
                    <a:lumMod val="75000"/>
                    <a:lumOff val="25000"/>
                  </a:schemeClr>
                </a:solidFill>
                <a:hlinkClick r:id="rId6">
                  <a:extLst>
                    <a:ext uri="{A12FA001-AC4F-418D-AE19-62706E023703}">
                      <ahyp:hlinkClr xmlns:ahyp="http://schemas.microsoft.com/office/drawing/2018/hyperlinkcolor" val="tx"/>
                    </a:ext>
                  </a:extLst>
                </a:hlinkClick>
              </a:rPr>
              <a:t>Quelpermis</a:t>
            </a:r>
            <a:endParaRPr lang="fr-FR" sz="700" dirty="0">
              <a:solidFill>
                <a:schemeClr val="tx1">
                  <a:lumMod val="75000"/>
                  <a:lumOff val="25000"/>
                </a:schemeClr>
              </a:solidFill>
            </a:endParaRPr>
          </a:p>
        </p:txBody>
      </p:sp>
      <p:sp>
        <p:nvSpPr>
          <p:cNvPr id="35" name="ZoneTexte 34">
            <a:extLst>
              <a:ext uri="{FF2B5EF4-FFF2-40B4-BE49-F238E27FC236}">
                <a16:creationId xmlns:a16="http://schemas.microsoft.com/office/drawing/2014/main" id="{A463FAD2-A70B-4F70-817A-21D7BF837D08}"/>
              </a:ext>
            </a:extLst>
          </p:cNvPr>
          <p:cNvSpPr txBox="1"/>
          <p:nvPr/>
        </p:nvSpPr>
        <p:spPr>
          <a:xfrm>
            <a:off x="958533" y="6037234"/>
            <a:ext cx="5371983" cy="200055"/>
          </a:xfrm>
          <a:prstGeom prst="rect">
            <a:avLst/>
          </a:prstGeom>
          <a:noFill/>
        </p:spPr>
        <p:txBody>
          <a:bodyPr wrap="none" rtlCol="0">
            <a:spAutoFit/>
          </a:bodyPr>
          <a:lstStyle/>
          <a:p>
            <a:r>
              <a:rPr lang="fr-FR" sz="700" dirty="0">
                <a:solidFill>
                  <a:schemeClr val="tx1">
                    <a:lumMod val="75000"/>
                    <a:lumOff val="25000"/>
                  </a:schemeClr>
                </a:solidFill>
              </a:rPr>
              <a:t>** </a:t>
            </a:r>
            <a:r>
              <a:rPr lang="fr-FR" sz="700" dirty="0">
                <a:solidFill>
                  <a:schemeClr val="tx1">
                    <a:lumMod val="75000"/>
                    <a:lumOff val="25000"/>
                  </a:schemeClr>
                </a:solidFill>
                <a:hlinkClick r:id="rId7">
                  <a:extLst>
                    <a:ext uri="{A12FA001-AC4F-418D-AE19-62706E023703}">
                      <ahyp:hlinkClr xmlns:ahyp="http://schemas.microsoft.com/office/drawing/2018/hyperlinkcolor" val="tx"/>
                    </a:ext>
                  </a:extLst>
                </a:hlinkClick>
              </a:rPr>
              <a:t>Taux de réussite calculé à partir des résultats des candidats en Voiture Simone sur l’année 2021 à l’examen du code de la route. </a:t>
            </a:r>
            <a:endParaRPr lang="fr-FR" sz="700" dirty="0">
              <a:solidFill>
                <a:schemeClr val="tx1">
                  <a:lumMod val="75000"/>
                  <a:lumOff val="25000"/>
                </a:schemeClr>
              </a:solidFill>
            </a:endParaRPr>
          </a:p>
        </p:txBody>
      </p:sp>
      <p:grpSp>
        <p:nvGrpSpPr>
          <p:cNvPr id="20" name="Groupe 19">
            <a:extLst>
              <a:ext uri="{FF2B5EF4-FFF2-40B4-BE49-F238E27FC236}">
                <a16:creationId xmlns:a16="http://schemas.microsoft.com/office/drawing/2014/main" id="{7B9FC804-092C-46A0-97A6-10B28A7014EB}"/>
              </a:ext>
            </a:extLst>
          </p:cNvPr>
          <p:cNvGrpSpPr/>
          <p:nvPr/>
        </p:nvGrpSpPr>
        <p:grpSpPr>
          <a:xfrm>
            <a:off x="1983640" y="1979325"/>
            <a:ext cx="1996156" cy="297630"/>
            <a:chOff x="7507199" y="1365154"/>
            <a:chExt cx="2270260" cy="365481"/>
          </a:xfrm>
        </p:grpSpPr>
        <p:pic>
          <p:nvPicPr>
            <p:cNvPr id="21" name="Image 20">
              <a:extLst>
                <a:ext uri="{FF2B5EF4-FFF2-40B4-BE49-F238E27FC236}">
                  <a16:creationId xmlns:a16="http://schemas.microsoft.com/office/drawing/2014/main" id="{09DF0D98-6A5F-4E2C-973C-C47FBA65F1C0}"/>
                </a:ext>
              </a:extLst>
            </p:cNvPr>
            <p:cNvPicPr>
              <a:picLocks noChangeAspect="1"/>
            </p:cNvPicPr>
            <p:nvPr/>
          </p:nvPicPr>
          <p:blipFill rotWithShape="1">
            <a:blip r:embed="rId8">
              <a:clrChange>
                <a:clrFrom>
                  <a:srgbClr val="EEF3FA"/>
                </a:clrFrom>
                <a:clrTo>
                  <a:srgbClr val="EEF3FA">
                    <a:alpha val="0"/>
                  </a:srgbClr>
                </a:clrTo>
              </a:clrChange>
            </a:blip>
            <a:srcRect t="78167"/>
            <a:stretch/>
          </p:blipFill>
          <p:spPr>
            <a:xfrm>
              <a:off x="8153626" y="1484368"/>
              <a:ext cx="1623833" cy="194483"/>
            </a:xfrm>
            <a:prstGeom prst="rect">
              <a:avLst/>
            </a:prstGeom>
          </p:spPr>
        </p:pic>
        <p:pic>
          <p:nvPicPr>
            <p:cNvPr id="22" name="Image 21">
              <a:extLst>
                <a:ext uri="{FF2B5EF4-FFF2-40B4-BE49-F238E27FC236}">
                  <a16:creationId xmlns:a16="http://schemas.microsoft.com/office/drawing/2014/main" id="{41E473AE-8D5A-4C90-A07A-86C94C9E794C}"/>
                </a:ext>
              </a:extLst>
            </p:cNvPr>
            <p:cNvPicPr>
              <a:picLocks noChangeAspect="1"/>
            </p:cNvPicPr>
            <p:nvPr/>
          </p:nvPicPr>
          <p:blipFill rotWithShape="1">
            <a:blip r:embed="rId8">
              <a:clrChange>
                <a:clrFrom>
                  <a:srgbClr val="EEF3FA"/>
                </a:clrFrom>
                <a:clrTo>
                  <a:srgbClr val="EEF3FA">
                    <a:alpha val="0"/>
                  </a:srgbClr>
                </a:clrTo>
              </a:clrChange>
            </a:blip>
            <a:srcRect b="22122"/>
            <a:stretch/>
          </p:blipFill>
          <p:spPr>
            <a:xfrm>
              <a:off x="7507199" y="1365154"/>
              <a:ext cx="855498" cy="365481"/>
            </a:xfrm>
            <a:prstGeom prst="rect">
              <a:avLst/>
            </a:prstGeom>
          </p:spPr>
        </p:pic>
      </p:grpSp>
    </p:spTree>
    <p:extLst>
      <p:ext uri="{BB962C8B-B14F-4D97-AF65-F5344CB8AC3E}">
        <p14:creationId xmlns:p14="http://schemas.microsoft.com/office/powerpoint/2010/main" val="246939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animEffect transition="in" filter="fade">
                                      <p:cBhvr>
                                        <p:cTn id="10" dur="500"/>
                                        <p:tgtEl>
                                          <p:spTgt spid="2">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animEffect transition="in" filter="fade">
                                      <p:cBhvr>
                                        <p:cTn id="13" dur="500"/>
                                        <p:tgtEl>
                                          <p:spTgt spid="2">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16449BED-4C52-4DB3-9B9A-DD994F26E599}"/>
              </a:ext>
            </a:extLst>
          </p:cNvPr>
          <p:cNvGrpSpPr/>
          <p:nvPr/>
        </p:nvGrpSpPr>
        <p:grpSpPr>
          <a:xfrm>
            <a:off x="6813572" y="588646"/>
            <a:ext cx="2757146" cy="455563"/>
            <a:chOff x="7507199" y="1365154"/>
            <a:chExt cx="2211959" cy="365481"/>
          </a:xfrm>
        </p:grpSpPr>
        <p:pic>
          <p:nvPicPr>
            <p:cNvPr id="9" name="Image 8">
              <a:extLst>
                <a:ext uri="{FF2B5EF4-FFF2-40B4-BE49-F238E27FC236}">
                  <a16:creationId xmlns:a16="http://schemas.microsoft.com/office/drawing/2014/main" id="{3DCF86E8-DF95-41BA-BB4F-7177A82DF437}"/>
                </a:ext>
              </a:extLst>
            </p:cNvPr>
            <p:cNvPicPr>
              <a:picLocks noChangeAspect="1"/>
            </p:cNvPicPr>
            <p:nvPr/>
          </p:nvPicPr>
          <p:blipFill rotWithShape="1">
            <a:blip r:embed="rId2">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43" name="Image 42">
              <a:extLst>
                <a:ext uri="{FF2B5EF4-FFF2-40B4-BE49-F238E27FC236}">
                  <a16:creationId xmlns:a16="http://schemas.microsoft.com/office/drawing/2014/main" id="{B3C882B4-84AF-4A8C-8F67-CA8E8AAE2549}"/>
                </a:ext>
              </a:extLst>
            </p:cNvPr>
            <p:cNvPicPr>
              <a:picLocks noChangeAspect="1"/>
            </p:cNvPicPr>
            <p:nvPr/>
          </p:nvPicPr>
          <p:blipFill rotWithShape="1">
            <a:blip r:embed="rId2">
              <a:clrChange>
                <a:clrFrom>
                  <a:srgbClr val="EEF3FA"/>
                </a:clrFrom>
                <a:clrTo>
                  <a:srgbClr val="EEF3FA">
                    <a:alpha val="0"/>
                  </a:srgbClr>
                </a:clrTo>
              </a:clrChange>
            </a:blip>
            <a:srcRect b="22122"/>
            <a:stretch/>
          </p:blipFill>
          <p:spPr>
            <a:xfrm>
              <a:off x="7507199" y="1365154"/>
              <a:ext cx="855498" cy="365481"/>
            </a:xfrm>
            <a:prstGeom prst="rect">
              <a:avLst/>
            </a:prstGeom>
          </p:spPr>
        </p:pic>
      </p:grpSp>
      <p:grpSp>
        <p:nvGrpSpPr>
          <p:cNvPr id="46" name="Groupe 45">
            <a:extLst>
              <a:ext uri="{FF2B5EF4-FFF2-40B4-BE49-F238E27FC236}">
                <a16:creationId xmlns:a16="http://schemas.microsoft.com/office/drawing/2014/main" id="{0F29BFD4-7091-417C-8747-D1CF3C6078E2}"/>
              </a:ext>
            </a:extLst>
          </p:cNvPr>
          <p:cNvGrpSpPr/>
          <p:nvPr/>
        </p:nvGrpSpPr>
        <p:grpSpPr>
          <a:xfrm>
            <a:off x="3664403" y="1996743"/>
            <a:ext cx="1996156" cy="297630"/>
            <a:chOff x="7507199" y="1365154"/>
            <a:chExt cx="2270260" cy="365481"/>
          </a:xfrm>
        </p:grpSpPr>
        <p:pic>
          <p:nvPicPr>
            <p:cNvPr id="48" name="Image 47">
              <a:extLst>
                <a:ext uri="{FF2B5EF4-FFF2-40B4-BE49-F238E27FC236}">
                  <a16:creationId xmlns:a16="http://schemas.microsoft.com/office/drawing/2014/main" id="{A9085DB2-52D1-4667-943C-03CCE3953537}"/>
                </a:ext>
              </a:extLst>
            </p:cNvPr>
            <p:cNvPicPr>
              <a:picLocks noChangeAspect="1"/>
            </p:cNvPicPr>
            <p:nvPr/>
          </p:nvPicPr>
          <p:blipFill rotWithShape="1">
            <a:blip r:embed="rId2">
              <a:clrChange>
                <a:clrFrom>
                  <a:srgbClr val="EEF3FA"/>
                </a:clrFrom>
                <a:clrTo>
                  <a:srgbClr val="EEF3FA">
                    <a:alpha val="0"/>
                  </a:srgbClr>
                </a:clrTo>
              </a:clrChange>
            </a:blip>
            <a:srcRect t="78167"/>
            <a:stretch/>
          </p:blipFill>
          <p:spPr>
            <a:xfrm>
              <a:off x="8153626" y="1484368"/>
              <a:ext cx="1623833" cy="194483"/>
            </a:xfrm>
            <a:prstGeom prst="rect">
              <a:avLst/>
            </a:prstGeom>
          </p:spPr>
        </p:pic>
        <p:pic>
          <p:nvPicPr>
            <p:cNvPr id="49" name="Image 48">
              <a:extLst>
                <a:ext uri="{FF2B5EF4-FFF2-40B4-BE49-F238E27FC236}">
                  <a16:creationId xmlns:a16="http://schemas.microsoft.com/office/drawing/2014/main" id="{55E6AEDA-0B69-423B-A318-B4A8D93F5298}"/>
                </a:ext>
              </a:extLst>
            </p:cNvPr>
            <p:cNvPicPr>
              <a:picLocks noChangeAspect="1"/>
            </p:cNvPicPr>
            <p:nvPr/>
          </p:nvPicPr>
          <p:blipFill rotWithShape="1">
            <a:blip r:embed="rId2">
              <a:clrChange>
                <a:clrFrom>
                  <a:srgbClr val="EEF3FA"/>
                </a:clrFrom>
                <a:clrTo>
                  <a:srgbClr val="EEF3FA">
                    <a:alpha val="0"/>
                  </a:srgbClr>
                </a:clrTo>
              </a:clrChange>
            </a:blip>
            <a:srcRect b="22122"/>
            <a:stretch/>
          </p:blipFill>
          <p:spPr>
            <a:xfrm>
              <a:off x="7507199" y="1365154"/>
              <a:ext cx="855498" cy="365481"/>
            </a:xfrm>
            <a:prstGeom prst="rect">
              <a:avLst/>
            </a:prstGeom>
          </p:spPr>
        </p:pic>
      </p:grpSp>
      <p:sp>
        <p:nvSpPr>
          <p:cNvPr id="47" name="Rectangle 46">
            <a:extLst>
              <a:ext uri="{FF2B5EF4-FFF2-40B4-BE49-F238E27FC236}">
                <a16:creationId xmlns:a16="http://schemas.microsoft.com/office/drawing/2014/main" id="{DA181828-16A3-449A-94F8-E92D32E45328}"/>
              </a:ext>
            </a:extLst>
          </p:cNvPr>
          <p:cNvSpPr/>
          <p:nvPr/>
        </p:nvSpPr>
        <p:spPr>
          <a:xfrm>
            <a:off x="8751695" y="5586077"/>
            <a:ext cx="1394572" cy="253638"/>
          </a:xfrm>
          <a:custGeom>
            <a:avLst/>
            <a:gdLst>
              <a:gd name="connsiteX0" fmla="*/ 0 w 1394572"/>
              <a:gd name="connsiteY0" fmla="*/ 0 h 253638"/>
              <a:gd name="connsiteX1" fmla="*/ 683340 w 1394572"/>
              <a:gd name="connsiteY1" fmla="*/ 0 h 253638"/>
              <a:gd name="connsiteX2" fmla="*/ 1394572 w 1394572"/>
              <a:gd name="connsiteY2" fmla="*/ 0 h 253638"/>
              <a:gd name="connsiteX3" fmla="*/ 1394572 w 1394572"/>
              <a:gd name="connsiteY3" fmla="*/ 253638 h 253638"/>
              <a:gd name="connsiteX4" fmla="*/ 669395 w 1394572"/>
              <a:gd name="connsiteY4" fmla="*/ 253638 h 253638"/>
              <a:gd name="connsiteX5" fmla="*/ 0 w 1394572"/>
              <a:gd name="connsiteY5" fmla="*/ 253638 h 253638"/>
              <a:gd name="connsiteX6" fmla="*/ 0 w 1394572"/>
              <a:gd name="connsiteY6" fmla="*/ 0 h 25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4572" h="253638" fill="none" extrusionOk="0">
                <a:moveTo>
                  <a:pt x="0" y="0"/>
                </a:moveTo>
                <a:cubicBezTo>
                  <a:pt x="306650" y="-6836"/>
                  <a:pt x="384752" y="18030"/>
                  <a:pt x="683340" y="0"/>
                </a:cubicBezTo>
                <a:cubicBezTo>
                  <a:pt x="981928" y="-18030"/>
                  <a:pt x="1214935" y="-2627"/>
                  <a:pt x="1394572" y="0"/>
                </a:cubicBezTo>
                <a:cubicBezTo>
                  <a:pt x="1407209" y="68971"/>
                  <a:pt x="1403776" y="161498"/>
                  <a:pt x="1394572" y="253638"/>
                </a:cubicBezTo>
                <a:cubicBezTo>
                  <a:pt x="1154507" y="267836"/>
                  <a:pt x="966946" y="252697"/>
                  <a:pt x="669395" y="253638"/>
                </a:cubicBezTo>
                <a:cubicBezTo>
                  <a:pt x="371844" y="254579"/>
                  <a:pt x="196128" y="280689"/>
                  <a:pt x="0" y="253638"/>
                </a:cubicBezTo>
                <a:cubicBezTo>
                  <a:pt x="9034" y="188680"/>
                  <a:pt x="5847" y="95133"/>
                  <a:pt x="0" y="0"/>
                </a:cubicBezTo>
                <a:close/>
              </a:path>
              <a:path w="1394572" h="253638" stroke="0" extrusionOk="0">
                <a:moveTo>
                  <a:pt x="0" y="0"/>
                </a:moveTo>
                <a:cubicBezTo>
                  <a:pt x="256467" y="-2732"/>
                  <a:pt x="412442" y="-15866"/>
                  <a:pt x="655449" y="0"/>
                </a:cubicBezTo>
                <a:cubicBezTo>
                  <a:pt x="898456" y="15866"/>
                  <a:pt x="1092364" y="9223"/>
                  <a:pt x="1394572" y="0"/>
                </a:cubicBezTo>
                <a:cubicBezTo>
                  <a:pt x="1388578" y="74863"/>
                  <a:pt x="1389435" y="165043"/>
                  <a:pt x="1394572" y="253638"/>
                </a:cubicBezTo>
                <a:cubicBezTo>
                  <a:pt x="1170137" y="250135"/>
                  <a:pt x="937805" y="272378"/>
                  <a:pt x="669395" y="253638"/>
                </a:cubicBezTo>
                <a:cubicBezTo>
                  <a:pt x="400985" y="234898"/>
                  <a:pt x="244970" y="270032"/>
                  <a:pt x="0" y="253638"/>
                </a:cubicBezTo>
                <a:cubicBezTo>
                  <a:pt x="8127" y="154963"/>
                  <a:pt x="-2092" y="92486"/>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Clients</a:t>
            </a:r>
          </a:p>
        </p:txBody>
      </p:sp>
      <p:sp>
        <p:nvSpPr>
          <p:cNvPr id="2" name="Espace réservé du contenu 1">
            <a:extLst>
              <a:ext uri="{FF2B5EF4-FFF2-40B4-BE49-F238E27FC236}">
                <a16:creationId xmlns:a16="http://schemas.microsoft.com/office/drawing/2014/main" id="{54A292C5-9085-4B86-B95F-5080738F960F}"/>
              </a:ext>
            </a:extLst>
          </p:cNvPr>
          <p:cNvSpPr>
            <a:spLocks noGrp="1"/>
          </p:cNvSpPr>
          <p:nvPr>
            <p:ph idx="17"/>
          </p:nvPr>
        </p:nvSpPr>
        <p:spPr/>
        <p:txBody>
          <a:bodyPr/>
          <a:lstStyle/>
          <a:p>
            <a:r>
              <a:rPr lang="fr-FR" dirty="0"/>
              <a:t>Présentation synthétique du </a:t>
            </a:r>
            <a:r>
              <a:rPr lang="fr-FR" b="1" dirty="0">
                <a:solidFill>
                  <a:schemeClr val="accent4">
                    <a:lumMod val="75000"/>
                  </a:schemeClr>
                </a:solidFill>
              </a:rPr>
              <a:t>parcours global de souscription d’un bon </a:t>
            </a:r>
            <a:r>
              <a:rPr lang="fr-FR" dirty="0"/>
              <a:t>:</a:t>
            </a:r>
          </a:p>
          <a:p>
            <a:pPr lvl="1"/>
            <a:r>
              <a:rPr lang="fr-FR" dirty="0"/>
              <a:t>Le </a:t>
            </a:r>
            <a:r>
              <a:rPr lang="fr-FR" b="1" dirty="0">
                <a:solidFill>
                  <a:schemeClr val="accent4">
                    <a:lumMod val="75000"/>
                  </a:schemeClr>
                </a:solidFill>
              </a:rPr>
              <a:t>conseiller</a:t>
            </a:r>
            <a:r>
              <a:rPr lang="fr-FR" dirty="0"/>
              <a:t> initie un bon cadeau via la plateforme « bons cadeaux Gift » </a:t>
            </a:r>
          </a:p>
          <a:p>
            <a:pPr lvl="1"/>
            <a:r>
              <a:rPr lang="fr-FR" dirty="0"/>
              <a:t>Le </a:t>
            </a:r>
            <a:r>
              <a:rPr lang="fr-FR" b="1" dirty="0">
                <a:solidFill>
                  <a:schemeClr val="accent4">
                    <a:lumMod val="75000"/>
                  </a:schemeClr>
                </a:solidFill>
              </a:rPr>
              <a:t>client </a:t>
            </a:r>
            <a:r>
              <a:rPr lang="fr-FR" dirty="0"/>
              <a:t>sélectionne son bon                                      puis opte pour la formule de son choix (code Premium ou pack permis).  </a:t>
            </a:r>
          </a:p>
        </p:txBody>
      </p:sp>
      <p:sp>
        <p:nvSpPr>
          <p:cNvPr id="3" name="Espace réservé du texte 2">
            <a:extLst>
              <a:ext uri="{FF2B5EF4-FFF2-40B4-BE49-F238E27FC236}">
                <a16:creationId xmlns:a16="http://schemas.microsoft.com/office/drawing/2014/main" id="{9A4877CC-066F-4D17-9005-A041D1249DD8}"/>
              </a:ext>
            </a:extLst>
          </p:cNvPr>
          <p:cNvSpPr>
            <a:spLocks noGrp="1"/>
          </p:cNvSpPr>
          <p:nvPr>
            <p:ph type="body" sz="quarter" idx="12"/>
          </p:nvPr>
        </p:nvSpPr>
        <p:spPr/>
        <p:txBody>
          <a:bodyPr/>
          <a:lstStyle/>
          <a:p>
            <a:r>
              <a:rPr lang="fr-FR" dirty="0"/>
              <a:t>Comment faire bénéficier à votre client d’un pack                                      ? (1/3) </a:t>
            </a:r>
          </a:p>
        </p:txBody>
      </p:sp>
      <p:sp>
        <p:nvSpPr>
          <p:cNvPr id="5" name="Espace réservé du texte 4">
            <a:extLst>
              <a:ext uri="{FF2B5EF4-FFF2-40B4-BE49-F238E27FC236}">
                <a16:creationId xmlns:a16="http://schemas.microsoft.com/office/drawing/2014/main" id="{41CFAFAC-8537-42C9-997A-93268B79A231}"/>
              </a:ext>
            </a:extLst>
          </p:cNvPr>
          <p:cNvSpPr>
            <a:spLocks noGrp="1"/>
          </p:cNvSpPr>
          <p:nvPr>
            <p:ph type="body" sz="quarter" idx="16"/>
          </p:nvPr>
        </p:nvSpPr>
        <p:spPr/>
        <p:txBody>
          <a:bodyPr/>
          <a:lstStyle/>
          <a:p>
            <a:endParaRPr lang="fr-FR"/>
          </a:p>
        </p:txBody>
      </p:sp>
      <p:grpSp>
        <p:nvGrpSpPr>
          <p:cNvPr id="36" name="Groupe 35">
            <a:extLst>
              <a:ext uri="{FF2B5EF4-FFF2-40B4-BE49-F238E27FC236}">
                <a16:creationId xmlns:a16="http://schemas.microsoft.com/office/drawing/2014/main" id="{B5213E9E-5510-45C8-B723-3DD64EAEDB83}"/>
              </a:ext>
            </a:extLst>
          </p:cNvPr>
          <p:cNvGrpSpPr/>
          <p:nvPr/>
        </p:nvGrpSpPr>
        <p:grpSpPr>
          <a:xfrm>
            <a:off x="829555" y="2526861"/>
            <a:ext cx="1437565" cy="1717069"/>
            <a:chOff x="986313" y="1812755"/>
            <a:chExt cx="1437565" cy="1717069"/>
          </a:xfrm>
        </p:grpSpPr>
        <p:sp>
          <p:nvSpPr>
            <p:cNvPr id="11" name="Rectangle : coins arrondis 10">
              <a:extLst>
                <a:ext uri="{FF2B5EF4-FFF2-40B4-BE49-F238E27FC236}">
                  <a16:creationId xmlns:a16="http://schemas.microsoft.com/office/drawing/2014/main" id="{55AEE0CE-E76D-4A57-81EF-5477C7BB6192}"/>
                </a:ext>
              </a:extLst>
            </p:cNvPr>
            <p:cNvSpPr/>
            <p:nvPr/>
          </p:nvSpPr>
          <p:spPr>
            <a:xfrm>
              <a:off x="986313" y="2183826"/>
              <a:ext cx="1437565" cy="1345998"/>
            </a:xfrm>
            <a:custGeom>
              <a:avLst/>
              <a:gdLst>
                <a:gd name="connsiteX0" fmla="*/ 0 w 1437565"/>
                <a:gd name="connsiteY0" fmla="*/ 224337 h 1345998"/>
                <a:gd name="connsiteX1" fmla="*/ 224337 w 1437565"/>
                <a:gd name="connsiteY1" fmla="*/ 0 h 1345998"/>
                <a:gd name="connsiteX2" fmla="*/ 699005 w 1437565"/>
                <a:gd name="connsiteY2" fmla="*/ 0 h 1345998"/>
                <a:gd name="connsiteX3" fmla="*/ 1213228 w 1437565"/>
                <a:gd name="connsiteY3" fmla="*/ 0 h 1345998"/>
                <a:gd name="connsiteX4" fmla="*/ 1437565 w 1437565"/>
                <a:gd name="connsiteY4" fmla="*/ 224337 h 1345998"/>
                <a:gd name="connsiteX5" fmla="*/ 1437565 w 1437565"/>
                <a:gd name="connsiteY5" fmla="*/ 672999 h 1345998"/>
                <a:gd name="connsiteX6" fmla="*/ 1437565 w 1437565"/>
                <a:gd name="connsiteY6" fmla="*/ 1121661 h 1345998"/>
                <a:gd name="connsiteX7" fmla="*/ 1213228 w 1437565"/>
                <a:gd name="connsiteY7" fmla="*/ 1345998 h 1345998"/>
                <a:gd name="connsiteX8" fmla="*/ 708894 w 1437565"/>
                <a:gd name="connsiteY8" fmla="*/ 1345998 h 1345998"/>
                <a:gd name="connsiteX9" fmla="*/ 224337 w 1437565"/>
                <a:gd name="connsiteY9" fmla="*/ 1345998 h 1345998"/>
                <a:gd name="connsiteX10" fmla="*/ 0 w 1437565"/>
                <a:gd name="connsiteY10" fmla="*/ 1121661 h 1345998"/>
                <a:gd name="connsiteX11" fmla="*/ 0 w 1437565"/>
                <a:gd name="connsiteY11" fmla="*/ 672999 h 1345998"/>
                <a:gd name="connsiteX12" fmla="*/ 0 w 1437565"/>
                <a:gd name="connsiteY12"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7565" h="1345998" fill="none" extrusionOk="0">
                  <a:moveTo>
                    <a:pt x="0" y="224337"/>
                  </a:moveTo>
                  <a:cubicBezTo>
                    <a:pt x="7806" y="90325"/>
                    <a:pt x="94038" y="2836"/>
                    <a:pt x="224337" y="0"/>
                  </a:cubicBezTo>
                  <a:cubicBezTo>
                    <a:pt x="459796" y="1164"/>
                    <a:pt x="530955" y="1758"/>
                    <a:pt x="699005" y="0"/>
                  </a:cubicBezTo>
                  <a:cubicBezTo>
                    <a:pt x="867055" y="-1758"/>
                    <a:pt x="963429" y="-20745"/>
                    <a:pt x="1213228" y="0"/>
                  </a:cubicBezTo>
                  <a:cubicBezTo>
                    <a:pt x="1332946" y="503"/>
                    <a:pt x="1424259" y="79201"/>
                    <a:pt x="1437565" y="224337"/>
                  </a:cubicBezTo>
                  <a:cubicBezTo>
                    <a:pt x="1427642" y="390398"/>
                    <a:pt x="1422403" y="555261"/>
                    <a:pt x="1437565" y="672999"/>
                  </a:cubicBezTo>
                  <a:cubicBezTo>
                    <a:pt x="1452727" y="790737"/>
                    <a:pt x="1439576" y="996681"/>
                    <a:pt x="1437565" y="1121661"/>
                  </a:cubicBezTo>
                  <a:cubicBezTo>
                    <a:pt x="1432829" y="1236249"/>
                    <a:pt x="1321501" y="1345915"/>
                    <a:pt x="1213228" y="1345998"/>
                  </a:cubicBezTo>
                  <a:cubicBezTo>
                    <a:pt x="964181" y="1356477"/>
                    <a:pt x="953558" y="1333376"/>
                    <a:pt x="708894" y="1345998"/>
                  </a:cubicBezTo>
                  <a:cubicBezTo>
                    <a:pt x="464230" y="1358620"/>
                    <a:pt x="449235" y="1350168"/>
                    <a:pt x="224337" y="1345998"/>
                  </a:cubicBezTo>
                  <a:cubicBezTo>
                    <a:pt x="123710" y="1349242"/>
                    <a:pt x="8334" y="1250450"/>
                    <a:pt x="0" y="1121661"/>
                  </a:cubicBezTo>
                  <a:cubicBezTo>
                    <a:pt x="-6368" y="998375"/>
                    <a:pt x="10418" y="776888"/>
                    <a:pt x="0" y="672999"/>
                  </a:cubicBezTo>
                  <a:cubicBezTo>
                    <a:pt x="-10418" y="569110"/>
                    <a:pt x="-20403" y="438929"/>
                    <a:pt x="0" y="224337"/>
                  </a:cubicBezTo>
                  <a:close/>
                </a:path>
                <a:path w="1437565" h="1345998" stroke="0" extrusionOk="0">
                  <a:moveTo>
                    <a:pt x="0" y="224337"/>
                  </a:moveTo>
                  <a:cubicBezTo>
                    <a:pt x="-9617" y="111004"/>
                    <a:pt x="73715" y="-2423"/>
                    <a:pt x="224337" y="0"/>
                  </a:cubicBezTo>
                  <a:cubicBezTo>
                    <a:pt x="429182" y="9407"/>
                    <a:pt x="583227" y="10590"/>
                    <a:pt x="718783" y="0"/>
                  </a:cubicBezTo>
                  <a:cubicBezTo>
                    <a:pt x="854339" y="-10590"/>
                    <a:pt x="979836" y="-1315"/>
                    <a:pt x="1213228" y="0"/>
                  </a:cubicBezTo>
                  <a:cubicBezTo>
                    <a:pt x="1312651" y="14248"/>
                    <a:pt x="1435744" y="87726"/>
                    <a:pt x="1437565" y="224337"/>
                  </a:cubicBezTo>
                  <a:cubicBezTo>
                    <a:pt x="1425251" y="320098"/>
                    <a:pt x="1436681" y="474349"/>
                    <a:pt x="1437565" y="681972"/>
                  </a:cubicBezTo>
                  <a:cubicBezTo>
                    <a:pt x="1438449" y="889596"/>
                    <a:pt x="1451880" y="986973"/>
                    <a:pt x="1437565" y="1121661"/>
                  </a:cubicBezTo>
                  <a:cubicBezTo>
                    <a:pt x="1461823" y="1242935"/>
                    <a:pt x="1333193" y="1333908"/>
                    <a:pt x="1213228" y="1345998"/>
                  </a:cubicBezTo>
                  <a:cubicBezTo>
                    <a:pt x="988911" y="1371570"/>
                    <a:pt x="820054" y="1342980"/>
                    <a:pt x="699005" y="1345998"/>
                  </a:cubicBezTo>
                  <a:cubicBezTo>
                    <a:pt x="577956" y="1349016"/>
                    <a:pt x="360274" y="1363482"/>
                    <a:pt x="224337" y="1345998"/>
                  </a:cubicBezTo>
                  <a:cubicBezTo>
                    <a:pt x="103802" y="1355851"/>
                    <a:pt x="8626" y="1231068"/>
                    <a:pt x="0" y="1121661"/>
                  </a:cubicBezTo>
                  <a:cubicBezTo>
                    <a:pt x="8408" y="904235"/>
                    <a:pt x="15478" y="796144"/>
                    <a:pt x="0" y="672999"/>
                  </a:cubicBezTo>
                  <a:cubicBezTo>
                    <a:pt x="-15478" y="549854"/>
                    <a:pt x="13146" y="316487"/>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Connectez-vous à la plateforme </a:t>
              </a:r>
              <a:r>
                <a:rPr lang="fr-FR" sz="1200" dirty="0">
                  <a:solidFill>
                    <a:schemeClr val="bg1">
                      <a:lumMod val="95000"/>
                    </a:schemeClr>
                  </a:solidFill>
                </a:rPr>
                <a:t>GIFT</a:t>
              </a:r>
              <a:r>
                <a:rPr lang="fr-FR" sz="1200" dirty="0">
                  <a:solidFill>
                    <a:schemeClr val="tx1">
                      <a:lumMod val="75000"/>
                      <a:lumOff val="25000"/>
                    </a:schemeClr>
                  </a:solidFill>
                </a:rPr>
                <a:t> : </a:t>
              </a:r>
              <a:r>
                <a:rPr lang="fr-FR" sz="1200" dirty="0">
                  <a:solidFill>
                    <a:schemeClr val="accent4">
                      <a:lumMod val="75000"/>
                    </a:schemeClr>
                  </a:solidFill>
                  <a:hlinkClick r:id="rId3"/>
                </a:rPr>
                <a:t>lien</a:t>
              </a:r>
              <a:endParaRPr lang="fr-FR" sz="1200" dirty="0">
                <a:solidFill>
                  <a:schemeClr val="accent4">
                    <a:lumMod val="75000"/>
                  </a:schemeClr>
                </a:solidFill>
              </a:endParaRPr>
            </a:p>
          </p:txBody>
        </p:sp>
        <p:pic>
          <p:nvPicPr>
            <p:cNvPr id="20" name="Picture 6" descr="Ensemble d'icônes de doodle, enseignes commerciales vectorielles linéaires">
              <a:extLst>
                <a:ext uri="{FF2B5EF4-FFF2-40B4-BE49-F238E27FC236}">
                  <a16:creationId xmlns:a16="http://schemas.microsoft.com/office/drawing/2014/main" id="{CBD73FF0-313E-407E-A2ED-7A808C7D089E}"/>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2688" b="94624" l="84345" r="98243">
                          <a14:foregroundMark x1="88978" y1="69892" x2="89617" y2="72581"/>
                          <a14:foregroundMark x1="96118" y1="64516" x2="96006" y2="65054"/>
                          <a14:foregroundMark x1="97125" y1="59677" x2="96118" y2="64516"/>
                          <a14:foregroundMark x1="97167" y1="67561" x2="97125" y2="65591"/>
                          <a14:foregroundMark x1="97284" y1="85484" x2="96805" y2="85484"/>
                          <a14:foregroundMark x1="84345" y1="85484" x2="85463" y2="82796"/>
                          <a14:foregroundMark x1="84505" y1="85484" x2="88339" y2="86559"/>
                          <a14:foregroundMark x1="88498" y1="86022" x2="91853" y2="86022"/>
                          <a14:foregroundMark x1="91853" y1="86022" x2="95527" y2="86559"/>
                          <a14:foregroundMark x1="95527" y1="86559" x2="96805" y2="86559"/>
                          <a14:foregroundMark x1="97604" y1="87097" x2="97444" y2="84409"/>
                          <a14:foregroundMark x1="96805" y1="73656" x2="97284" y2="73118"/>
                          <a14:foregroundMark x1="96486" y1="73656" x2="96645" y2="68280"/>
                          <a14:foregroundMark x1="94728" y1="58065" x2="87380" y2="58065"/>
                          <a14:foregroundMark x1="98243" y1="65054" x2="97764" y2="64516"/>
                          <a14:foregroundMark x1="96486" y1="73656" x2="96805" y2="73118"/>
                          <a14:foregroundMark x1="97604" y1="74194" x2="97284" y2="73118"/>
                          <a14:foregroundMark x1="95527" y1="73656" x2="95527" y2="72043"/>
                          <a14:foregroundMark x1="95527" y1="71505" x2="95687" y2="66129"/>
                          <a14:foregroundMark x1="86422" y1="73656" x2="86422" y2="60753"/>
                          <a14:backgroundMark x1="96762" y1="76446" x2="96965" y2="78495"/>
                          <a14:backgroundMark x1="96583" y1="74642" x2="96609" y2="74904"/>
                          <a14:backgroundMark x1="96006" y1="68817" x2="96302" y2="71801"/>
                        </a14:backgroundRemoval>
                      </a14:imgEffect>
                    </a14:imgLayer>
                  </a14:imgProps>
                </a:ext>
                <a:ext uri="{28A0092B-C50C-407E-A947-70E740481C1C}">
                  <a14:useLocalDpi xmlns:a14="http://schemas.microsoft.com/office/drawing/2010/main" val="0"/>
                </a:ext>
              </a:extLst>
            </a:blip>
            <a:srcRect l="83512" t="47766"/>
            <a:stretch/>
          </p:blipFill>
          <p:spPr bwMode="auto">
            <a:xfrm>
              <a:off x="1373765" y="1812755"/>
              <a:ext cx="767167" cy="72210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7" name="Groupe 36">
            <a:extLst>
              <a:ext uri="{FF2B5EF4-FFF2-40B4-BE49-F238E27FC236}">
                <a16:creationId xmlns:a16="http://schemas.microsoft.com/office/drawing/2014/main" id="{2B3C7F2B-E28C-4862-8EDE-D516777CFB8D}"/>
              </a:ext>
            </a:extLst>
          </p:cNvPr>
          <p:cNvGrpSpPr/>
          <p:nvPr/>
        </p:nvGrpSpPr>
        <p:grpSpPr>
          <a:xfrm>
            <a:off x="2577060" y="2519723"/>
            <a:ext cx="1437565" cy="1712827"/>
            <a:chOff x="3111207" y="1805617"/>
            <a:chExt cx="1437565" cy="1712827"/>
          </a:xfrm>
        </p:grpSpPr>
        <p:sp>
          <p:nvSpPr>
            <p:cNvPr id="12" name="Rectangle : coins arrondis 11">
              <a:extLst>
                <a:ext uri="{FF2B5EF4-FFF2-40B4-BE49-F238E27FC236}">
                  <a16:creationId xmlns:a16="http://schemas.microsoft.com/office/drawing/2014/main" id="{112E5CAC-52D0-4741-A586-6A73325761E8}"/>
                </a:ext>
              </a:extLst>
            </p:cNvPr>
            <p:cNvSpPr/>
            <p:nvPr/>
          </p:nvSpPr>
          <p:spPr>
            <a:xfrm>
              <a:off x="3111207" y="2172446"/>
              <a:ext cx="1437565" cy="1345998"/>
            </a:xfrm>
            <a:custGeom>
              <a:avLst/>
              <a:gdLst>
                <a:gd name="connsiteX0" fmla="*/ 0 w 1437565"/>
                <a:gd name="connsiteY0" fmla="*/ 224337 h 1345998"/>
                <a:gd name="connsiteX1" fmla="*/ 224337 w 1437565"/>
                <a:gd name="connsiteY1" fmla="*/ 0 h 1345998"/>
                <a:gd name="connsiteX2" fmla="*/ 699005 w 1437565"/>
                <a:gd name="connsiteY2" fmla="*/ 0 h 1345998"/>
                <a:gd name="connsiteX3" fmla="*/ 1213228 w 1437565"/>
                <a:gd name="connsiteY3" fmla="*/ 0 h 1345998"/>
                <a:gd name="connsiteX4" fmla="*/ 1437565 w 1437565"/>
                <a:gd name="connsiteY4" fmla="*/ 224337 h 1345998"/>
                <a:gd name="connsiteX5" fmla="*/ 1437565 w 1437565"/>
                <a:gd name="connsiteY5" fmla="*/ 672999 h 1345998"/>
                <a:gd name="connsiteX6" fmla="*/ 1437565 w 1437565"/>
                <a:gd name="connsiteY6" fmla="*/ 1121661 h 1345998"/>
                <a:gd name="connsiteX7" fmla="*/ 1213228 w 1437565"/>
                <a:gd name="connsiteY7" fmla="*/ 1345998 h 1345998"/>
                <a:gd name="connsiteX8" fmla="*/ 708894 w 1437565"/>
                <a:gd name="connsiteY8" fmla="*/ 1345998 h 1345998"/>
                <a:gd name="connsiteX9" fmla="*/ 224337 w 1437565"/>
                <a:gd name="connsiteY9" fmla="*/ 1345998 h 1345998"/>
                <a:gd name="connsiteX10" fmla="*/ 0 w 1437565"/>
                <a:gd name="connsiteY10" fmla="*/ 1121661 h 1345998"/>
                <a:gd name="connsiteX11" fmla="*/ 0 w 1437565"/>
                <a:gd name="connsiteY11" fmla="*/ 672999 h 1345998"/>
                <a:gd name="connsiteX12" fmla="*/ 0 w 1437565"/>
                <a:gd name="connsiteY12"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7565" h="1345998" fill="none" extrusionOk="0">
                  <a:moveTo>
                    <a:pt x="0" y="224337"/>
                  </a:moveTo>
                  <a:cubicBezTo>
                    <a:pt x="7806" y="90325"/>
                    <a:pt x="94038" y="2836"/>
                    <a:pt x="224337" y="0"/>
                  </a:cubicBezTo>
                  <a:cubicBezTo>
                    <a:pt x="459796" y="1164"/>
                    <a:pt x="530955" y="1758"/>
                    <a:pt x="699005" y="0"/>
                  </a:cubicBezTo>
                  <a:cubicBezTo>
                    <a:pt x="867055" y="-1758"/>
                    <a:pt x="963429" y="-20745"/>
                    <a:pt x="1213228" y="0"/>
                  </a:cubicBezTo>
                  <a:cubicBezTo>
                    <a:pt x="1332946" y="503"/>
                    <a:pt x="1424259" y="79201"/>
                    <a:pt x="1437565" y="224337"/>
                  </a:cubicBezTo>
                  <a:cubicBezTo>
                    <a:pt x="1427642" y="390398"/>
                    <a:pt x="1422403" y="555261"/>
                    <a:pt x="1437565" y="672999"/>
                  </a:cubicBezTo>
                  <a:cubicBezTo>
                    <a:pt x="1452727" y="790737"/>
                    <a:pt x="1439576" y="996681"/>
                    <a:pt x="1437565" y="1121661"/>
                  </a:cubicBezTo>
                  <a:cubicBezTo>
                    <a:pt x="1432829" y="1236249"/>
                    <a:pt x="1321501" y="1345915"/>
                    <a:pt x="1213228" y="1345998"/>
                  </a:cubicBezTo>
                  <a:cubicBezTo>
                    <a:pt x="964181" y="1356477"/>
                    <a:pt x="953558" y="1333376"/>
                    <a:pt x="708894" y="1345998"/>
                  </a:cubicBezTo>
                  <a:cubicBezTo>
                    <a:pt x="464230" y="1358620"/>
                    <a:pt x="449235" y="1350168"/>
                    <a:pt x="224337" y="1345998"/>
                  </a:cubicBezTo>
                  <a:cubicBezTo>
                    <a:pt x="123710" y="1349242"/>
                    <a:pt x="8334" y="1250450"/>
                    <a:pt x="0" y="1121661"/>
                  </a:cubicBezTo>
                  <a:cubicBezTo>
                    <a:pt x="-6368" y="998375"/>
                    <a:pt x="10418" y="776888"/>
                    <a:pt x="0" y="672999"/>
                  </a:cubicBezTo>
                  <a:cubicBezTo>
                    <a:pt x="-10418" y="569110"/>
                    <a:pt x="-20403" y="438929"/>
                    <a:pt x="0" y="224337"/>
                  </a:cubicBezTo>
                  <a:close/>
                </a:path>
                <a:path w="1437565" h="1345998" stroke="0" extrusionOk="0">
                  <a:moveTo>
                    <a:pt x="0" y="224337"/>
                  </a:moveTo>
                  <a:cubicBezTo>
                    <a:pt x="-9617" y="111004"/>
                    <a:pt x="73715" y="-2423"/>
                    <a:pt x="224337" y="0"/>
                  </a:cubicBezTo>
                  <a:cubicBezTo>
                    <a:pt x="429182" y="9407"/>
                    <a:pt x="583227" y="10590"/>
                    <a:pt x="718783" y="0"/>
                  </a:cubicBezTo>
                  <a:cubicBezTo>
                    <a:pt x="854339" y="-10590"/>
                    <a:pt x="979836" y="-1315"/>
                    <a:pt x="1213228" y="0"/>
                  </a:cubicBezTo>
                  <a:cubicBezTo>
                    <a:pt x="1312651" y="14248"/>
                    <a:pt x="1435744" y="87726"/>
                    <a:pt x="1437565" y="224337"/>
                  </a:cubicBezTo>
                  <a:cubicBezTo>
                    <a:pt x="1425251" y="320098"/>
                    <a:pt x="1436681" y="474349"/>
                    <a:pt x="1437565" y="681972"/>
                  </a:cubicBezTo>
                  <a:cubicBezTo>
                    <a:pt x="1438449" y="889596"/>
                    <a:pt x="1451880" y="986973"/>
                    <a:pt x="1437565" y="1121661"/>
                  </a:cubicBezTo>
                  <a:cubicBezTo>
                    <a:pt x="1461823" y="1242935"/>
                    <a:pt x="1333193" y="1333908"/>
                    <a:pt x="1213228" y="1345998"/>
                  </a:cubicBezTo>
                  <a:cubicBezTo>
                    <a:pt x="988911" y="1371570"/>
                    <a:pt x="820054" y="1342980"/>
                    <a:pt x="699005" y="1345998"/>
                  </a:cubicBezTo>
                  <a:cubicBezTo>
                    <a:pt x="577956" y="1349016"/>
                    <a:pt x="360274" y="1363482"/>
                    <a:pt x="224337" y="1345998"/>
                  </a:cubicBezTo>
                  <a:cubicBezTo>
                    <a:pt x="103802" y="1355851"/>
                    <a:pt x="8626" y="1231068"/>
                    <a:pt x="0" y="1121661"/>
                  </a:cubicBezTo>
                  <a:cubicBezTo>
                    <a:pt x="8408" y="904235"/>
                    <a:pt x="15478" y="796144"/>
                    <a:pt x="0" y="672999"/>
                  </a:cubicBezTo>
                  <a:cubicBezTo>
                    <a:pt x="-15478" y="549854"/>
                    <a:pt x="13146" y="316487"/>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Suivez les instructions : </a:t>
              </a:r>
              <a:r>
                <a:rPr lang="fr-FR" sz="1200" dirty="0">
                  <a:solidFill>
                    <a:schemeClr val="tx1">
                      <a:lumMod val="75000"/>
                      <a:lumOff val="25000"/>
                    </a:schemeClr>
                  </a:solidFill>
                  <a:hlinkClick r:id="rId6"/>
                </a:rPr>
                <a:t>lien</a:t>
              </a:r>
              <a:endParaRPr lang="fr-FR" sz="1200" dirty="0">
                <a:solidFill>
                  <a:schemeClr val="tx1">
                    <a:lumMod val="75000"/>
                    <a:lumOff val="25000"/>
                  </a:schemeClr>
                </a:solidFill>
              </a:endParaRPr>
            </a:p>
          </p:txBody>
        </p:sp>
        <p:pic>
          <p:nvPicPr>
            <p:cNvPr id="21" name="Picture 2" descr="Icônes de travail d'équipe avec des personnes, puzzle, poignée de main">
              <a:extLst>
                <a:ext uri="{FF2B5EF4-FFF2-40B4-BE49-F238E27FC236}">
                  <a16:creationId xmlns:a16="http://schemas.microsoft.com/office/drawing/2014/main" id="{C87C4875-3F5D-4682-8737-D15FDCB8632C}"/>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5340" b="48063" l="2022" r="18200">
                          <a14:foregroundMark x1="10703" y1="10753" x2="11821" y2="20968"/>
                          <a14:foregroundMark x1="11981" y1="10215" x2="11981" y2="13978"/>
                          <a14:foregroundMark x1="13099" y1="17204" x2="12300" y2="16129"/>
                          <a14:foregroundMark x1="10224" y1="20430" x2="10383" y2="19355"/>
                          <a14:foregroundMark x1="9425" y1="15054" x2="10064" y2="16129"/>
                          <a14:foregroundMark x1="4633" y1="20430" x2="9425" y2="29032"/>
                          <a14:foregroundMark x1="6869" y1="16667" x2="7029" y2="19892"/>
                          <a14:foregroundMark x1="4473" y1="33333" x2="4952" y2="32796"/>
                          <a14:foregroundMark x1="14474" y1="17934" x2="14377" y2="16129"/>
                          <a14:foregroundMark x1="14377" y1="16129" x2="14159" y2="15639"/>
                          <a14:foregroundMark x1="15655" y1="21505" x2="15176" y2="16667"/>
                          <a14:foregroundMark x1="8946" y1="43548" x2="8946" y2="43548"/>
                          <a14:foregroundMark x1="8626" y1="43548" x2="8626" y2="43548"/>
                          <a14:foregroundMark x1="7508" y1="43011" x2="7508" y2="43011"/>
                          <a14:foregroundMark x1="6869" y1="40860" x2="6869" y2="40860"/>
                          <a14:foregroundMark x1="7029" y1="41935" x2="7029" y2="41935"/>
                          <a14:foregroundMark x1="8946" y1="44624" x2="8946" y2="44624"/>
                          <a14:foregroundMark x1="8786" y1="41935" x2="8786" y2="41935"/>
                          <a14:foregroundMark x1="8626" y1="45161" x2="8626" y2="45161"/>
                          <a14:backgroundMark x1="10383" y1="26344" x2="9105" y2="15591"/>
                          <a14:backgroundMark x1="15335" y1="24194" x2="13419" y2="19892"/>
                          <a14:backgroundMark x1="5911" y1="39785" x2="7668" y2="38172"/>
                          <a14:backgroundMark x1="7668" y1="38172" x2="9425" y2="40323"/>
                          <a14:backgroundMark x1="9836" y1="43548" x2="9904" y2="44086"/>
                          <a14:backgroundMark x1="9768" y1="43011" x2="9836" y2="43548"/>
                          <a14:backgroundMark x1="9631" y1="41935" x2="9768" y2="43011"/>
                          <a14:backgroundMark x1="9494" y1="40860" x2="9631" y2="41935"/>
                          <a14:backgroundMark x1="9425" y1="40323" x2="9494" y2="40860"/>
                        </a14:backgroundRemoval>
                      </a14:imgEffect>
                    </a14:imgLayer>
                  </a14:imgProps>
                </a:ext>
                <a:ext uri="{28A0092B-C50C-407E-A947-70E740481C1C}">
                  <a14:useLocalDpi xmlns:a14="http://schemas.microsoft.com/office/drawing/2010/main" val="0"/>
                </a:ext>
              </a:extLst>
            </a:blip>
            <a:srcRect r="79778" b="46597"/>
            <a:stretch/>
          </p:blipFill>
          <p:spPr bwMode="auto">
            <a:xfrm>
              <a:off x="3400909" y="1805617"/>
              <a:ext cx="899879" cy="70610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 name="Groupe 38">
            <a:extLst>
              <a:ext uri="{FF2B5EF4-FFF2-40B4-BE49-F238E27FC236}">
                <a16:creationId xmlns:a16="http://schemas.microsoft.com/office/drawing/2014/main" id="{4B9463DF-6F39-4064-B84E-1446C8839D8B}"/>
              </a:ext>
            </a:extLst>
          </p:cNvPr>
          <p:cNvGrpSpPr/>
          <p:nvPr/>
        </p:nvGrpSpPr>
        <p:grpSpPr>
          <a:xfrm>
            <a:off x="6741841" y="2395159"/>
            <a:ext cx="2223702" cy="1848771"/>
            <a:chOff x="7330460" y="1681053"/>
            <a:chExt cx="2223702" cy="1848771"/>
          </a:xfrm>
        </p:grpSpPr>
        <p:sp>
          <p:nvSpPr>
            <p:cNvPr id="30" name="Rectangle : coins arrondis 29">
              <a:extLst>
                <a:ext uri="{FF2B5EF4-FFF2-40B4-BE49-F238E27FC236}">
                  <a16:creationId xmlns:a16="http://schemas.microsoft.com/office/drawing/2014/main" id="{F76A9B5F-CE72-4E03-A591-729913BE429D}"/>
                </a:ext>
              </a:extLst>
            </p:cNvPr>
            <p:cNvSpPr/>
            <p:nvPr/>
          </p:nvSpPr>
          <p:spPr>
            <a:xfrm>
              <a:off x="7330460" y="2183826"/>
              <a:ext cx="2223702" cy="1345998"/>
            </a:xfrm>
            <a:custGeom>
              <a:avLst/>
              <a:gdLst>
                <a:gd name="connsiteX0" fmla="*/ 0 w 2223702"/>
                <a:gd name="connsiteY0" fmla="*/ 224337 h 1345998"/>
                <a:gd name="connsiteX1" fmla="*/ 224337 w 2223702"/>
                <a:gd name="connsiteY1" fmla="*/ 0 h 1345998"/>
                <a:gd name="connsiteX2" fmla="*/ 762762 w 2223702"/>
                <a:gd name="connsiteY2" fmla="*/ 0 h 1345998"/>
                <a:gd name="connsiteX3" fmla="*/ 1354438 w 2223702"/>
                <a:gd name="connsiteY3" fmla="*/ 0 h 1345998"/>
                <a:gd name="connsiteX4" fmla="*/ 1999365 w 2223702"/>
                <a:gd name="connsiteY4" fmla="*/ 0 h 1345998"/>
                <a:gd name="connsiteX5" fmla="*/ 2223702 w 2223702"/>
                <a:gd name="connsiteY5" fmla="*/ 224337 h 1345998"/>
                <a:gd name="connsiteX6" fmla="*/ 2223702 w 2223702"/>
                <a:gd name="connsiteY6" fmla="*/ 681972 h 1345998"/>
                <a:gd name="connsiteX7" fmla="*/ 2223702 w 2223702"/>
                <a:gd name="connsiteY7" fmla="*/ 1121661 h 1345998"/>
                <a:gd name="connsiteX8" fmla="*/ 1999365 w 2223702"/>
                <a:gd name="connsiteY8" fmla="*/ 1345998 h 1345998"/>
                <a:gd name="connsiteX9" fmla="*/ 1389939 w 2223702"/>
                <a:gd name="connsiteY9" fmla="*/ 1345998 h 1345998"/>
                <a:gd name="connsiteX10" fmla="*/ 762762 w 2223702"/>
                <a:gd name="connsiteY10" fmla="*/ 1345998 h 1345998"/>
                <a:gd name="connsiteX11" fmla="*/ 224337 w 2223702"/>
                <a:gd name="connsiteY11" fmla="*/ 1345998 h 1345998"/>
                <a:gd name="connsiteX12" fmla="*/ 0 w 2223702"/>
                <a:gd name="connsiteY12" fmla="*/ 1121661 h 1345998"/>
                <a:gd name="connsiteX13" fmla="*/ 0 w 2223702"/>
                <a:gd name="connsiteY13" fmla="*/ 690945 h 1345998"/>
                <a:gd name="connsiteX14" fmla="*/ 0 w 2223702"/>
                <a:gd name="connsiteY14"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23702" h="1345998" fill="none" extrusionOk="0">
                  <a:moveTo>
                    <a:pt x="0" y="224337"/>
                  </a:moveTo>
                  <a:cubicBezTo>
                    <a:pt x="-10250" y="129139"/>
                    <a:pt x="117445" y="-9391"/>
                    <a:pt x="224337" y="0"/>
                  </a:cubicBezTo>
                  <a:cubicBezTo>
                    <a:pt x="424267" y="24430"/>
                    <a:pt x="647206" y="23633"/>
                    <a:pt x="762762" y="0"/>
                  </a:cubicBezTo>
                  <a:cubicBezTo>
                    <a:pt x="878319" y="-23633"/>
                    <a:pt x="1219881" y="582"/>
                    <a:pt x="1354438" y="0"/>
                  </a:cubicBezTo>
                  <a:cubicBezTo>
                    <a:pt x="1488995" y="-582"/>
                    <a:pt x="1829597" y="19643"/>
                    <a:pt x="1999365" y="0"/>
                  </a:cubicBezTo>
                  <a:cubicBezTo>
                    <a:pt x="2136593" y="2587"/>
                    <a:pt x="2224017" y="78409"/>
                    <a:pt x="2223702" y="224337"/>
                  </a:cubicBezTo>
                  <a:cubicBezTo>
                    <a:pt x="2213568" y="319192"/>
                    <a:pt x="2214647" y="461575"/>
                    <a:pt x="2223702" y="681972"/>
                  </a:cubicBezTo>
                  <a:cubicBezTo>
                    <a:pt x="2232757" y="902370"/>
                    <a:pt x="2208441" y="1008558"/>
                    <a:pt x="2223702" y="1121661"/>
                  </a:cubicBezTo>
                  <a:cubicBezTo>
                    <a:pt x="2226762" y="1233241"/>
                    <a:pt x="2137983" y="1336772"/>
                    <a:pt x="1999365" y="1345998"/>
                  </a:cubicBezTo>
                  <a:cubicBezTo>
                    <a:pt x="1750918" y="1341982"/>
                    <a:pt x="1573113" y="1372415"/>
                    <a:pt x="1389939" y="1345998"/>
                  </a:cubicBezTo>
                  <a:cubicBezTo>
                    <a:pt x="1206765" y="1319581"/>
                    <a:pt x="922435" y="1334294"/>
                    <a:pt x="762762" y="1345998"/>
                  </a:cubicBezTo>
                  <a:cubicBezTo>
                    <a:pt x="603089" y="1357702"/>
                    <a:pt x="396716" y="1353314"/>
                    <a:pt x="224337" y="1345998"/>
                  </a:cubicBezTo>
                  <a:cubicBezTo>
                    <a:pt x="73985" y="1352327"/>
                    <a:pt x="5265" y="1244814"/>
                    <a:pt x="0" y="1121661"/>
                  </a:cubicBezTo>
                  <a:cubicBezTo>
                    <a:pt x="12567" y="958901"/>
                    <a:pt x="17020" y="799299"/>
                    <a:pt x="0" y="690945"/>
                  </a:cubicBezTo>
                  <a:cubicBezTo>
                    <a:pt x="-17020" y="582591"/>
                    <a:pt x="8113" y="394607"/>
                    <a:pt x="0" y="224337"/>
                  </a:cubicBezTo>
                  <a:close/>
                </a:path>
                <a:path w="2223702" h="1345998" stroke="0" extrusionOk="0">
                  <a:moveTo>
                    <a:pt x="0" y="224337"/>
                  </a:moveTo>
                  <a:cubicBezTo>
                    <a:pt x="-9617" y="111004"/>
                    <a:pt x="73715" y="-2423"/>
                    <a:pt x="224337" y="0"/>
                  </a:cubicBezTo>
                  <a:cubicBezTo>
                    <a:pt x="460538" y="-25389"/>
                    <a:pt x="550368" y="15734"/>
                    <a:pt x="816013" y="0"/>
                  </a:cubicBezTo>
                  <a:cubicBezTo>
                    <a:pt x="1081658" y="-15734"/>
                    <a:pt x="1145738" y="29493"/>
                    <a:pt x="1425439" y="0"/>
                  </a:cubicBezTo>
                  <a:cubicBezTo>
                    <a:pt x="1705140" y="-29493"/>
                    <a:pt x="1878540" y="3587"/>
                    <a:pt x="1999365" y="0"/>
                  </a:cubicBezTo>
                  <a:cubicBezTo>
                    <a:pt x="2129831" y="-20486"/>
                    <a:pt x="2202331" y="99294"/>
                    <a:pt x="2223702" y="224337"/>
                  </a:cubicBezTo>
                  <a:cubicBezTo>
                    <a:pt x="2243678" y="450899"/>
                    <a:pt x="2211823" y="560034"/>
                    <a:pt x="2223702" y="690945"/>
                  </a:cubicBezTo>
                  <a:cubicBezTo>
                    <a:pt x="2235581" y="821856"/>
                    <a:pt x="2216243" y="956308"/>
                    <a:pt x="2223702" y="1121661"/>
                  </a:cubicBezTo>
                  <a:cubicBezTo>
                    <a:pt x="2233791" y="1273840"/>
                    <a:pt x="2108048" y="1341097"/>
                    <a:pt x="1999365" y="1345998"/>
                  </a:cubicBezTo>
                  <a:cubicBezTo>
                    <a:pt x="1781472" y="1355336"/>
                    <a:pt x="1584368" y="1357023"/>
                    <a:pt x="1425439" y="1345998"/>
                  </a:cubicBezTo>
                  <a:cubicBezTo>
                    <a:pt x="1266510" y="1334973"/>
                    <a:pt x="1052056" y="1343245"/>
                    <a:pt x="851514" y="1345998"/>
                  </a:cubicBezTo>
                  <a:cubicBezTo>
                    <a:pt x="650972" y="1348751"/>
                    <a:pt x="510068" y="1358895"/>
                    <a:pt x="224337" y="1345998"/>
                  </a:cubicBezTo>
                  <a:cubicBezTo>
                    <a:pt x="104628" y="1323359"/>
                    <a:pt x="-5030" y="1247559"/>
                    <a:pt x="0" y="1121661"/>
                  </a:cubicBezTo>
                  <a:cubicBezTo>
                    <a:pt x="15701" y="974355"/>
                    <a:pt x="7160" y="879673"/>
                    <a:pt x="0" y="699919"/>
                  </a:cubicBezTo>
                  <a:cubicBezTo>
                    <a:pt x="-7160" y="520165"/>
                    <a:pt x="-18129" y="404670"/>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Grâce au lien reçu, </a:t>
              </a:r>
            </a:p>
            <a:p>
              <a:pPr algn="ctr"/>
              <a:r>
                <a:rPr lang="fr-FR" sz="1200" dirty="0">
                  <a:solidFill>
                    <a:schemeClr val="tx1">
                      <a:lumMod val="75000"/>
                      <a:lumOff val="25000"/>
                    </a:schemeClr>
                  </a:solidFill>
                </a:rPr>
                <a:t>le client sélectionne </a:t>
              </a:r>
            </a:p>
            <a:p>
              <a:pPr algn="ctr"/>
              <a:endParaRPr lang="fr-FR" sz="1200" dirty="0">
                <a:solidFill>
                  <a:schemeClr val="tx1">
                    <a:lumMod val="75000"/>
                    <a:lumOff val="25000"/>
                  </a:schemeClr>
                </a:solidFill>
              </a:endParaRPr>
            </a:p>
            <a:p>
              <a:pPr algn="ctr"/>
              <a:r>
                <a:rPr lang="fr-FR" sz="1200" dirty="0">
                  <a:solidFill>
                    <a:schemeClr val="tx1">
                      <a:lumMod val="75000"/>
                      <a:lumOff val="25000"/>
                    </a:schemeClr>
                  </a:solidFill>
                </a:rPr>
                <a:t>et valide son bon.  </a:t>
              </a:r>
            </a:p>
          </p:txBody>
        </p:sp>
        <p:pic>
          <p:nvPicPr>
            <p:cNvPr id="32" name="Picture 2" descr="Icônes de travail d'équipe avec des personnes, puzzle, poignée de main">
              <a:extLst>
                <a:ext uri="{FF2B5EF4-FFF2-40B4-BE49-F238E27FC236}">
                  <a16:creationId xmlns:a16="http://schemas.microsoft.com/office/drawing/2014/main" id="{69B79088-8ABF-4D30-A645-99D8F4B72C27}"/>
                </a:ext>
              </a:extLst>
            </p:cNvPr>
            <p:cNvPicPr>
              <a:picLocks noChangeAspect="1" noChangeArrowheads="1"/>
            </p:cNvPicPr>
            <p:nvPr/>
          </p:nvPicPr>
          <p:blipFill rotWithShape="1">
            <a:blip r:embed="rId9">
              <a:extLst>
                <a:ext uri="{BEBA8EAE-BF5A-486C-A8C5-ECC9F3942E4B}">
                  <a14:imgProps xmlns:a14="http://schemas.microsoft.com/office/drawing/2010/main">
                    <a14:imgLayer r:embed="rId8">
                      <a14:imgEffect>
                        <a14:backgroundRemoval t="5636" b="50720" l="21837" r="30448">
                          <a14:foregroundMark x1="29233" y1="20968" x2="28594" y2="25269"/>
                          <a14:foregroundMark x1="29712" y1="24194" x2="29393" y2="26882"/>
                          <a14:foregroundMark x1="26837" y1="50538" x2="25080" y2="20968"/>
                          <a14:foregroundMark x1="24920" y1="27419" x2="23323" y2="23656"/>
                          <a14:foregroundMark x1="23323" y1="23656" x2="22364" y2="11828"/>
                          <a14:foregroundMark x1="22364" y1="11828" x2="26198" y2="8602"/>
                          <a14:foregroundMark x1="26198" y1="8602" x2="29073" y2="16667"/>
                          <a14:foregroundMark x1="29073" y1="16667" x2="29872" y2="22043"/>
                          <a14:foregroundMark x1="29872" y1="22043" x2="26837" y2="30108"/>
                          <a14:foregroundMark x1="26837" y1="30108" x2="26198" y2="34946"/>
                          <a14:foregroundMark x1="24601" y1="36022" x2="25080" y2="27957"/>
                          <a14:foregroundMark x1="24760" y1="27957" x2="24920" y2="30645"/>
                          <a14:foregroundMark x1="24441" y1="49462" x2="24601" y2="36559"/>
                          <a14:foregroundMark x1="26997" y1="50000" x2="26837" y2="37634"/>
                          <a14:foregroundMark x1="26837" y1="37634" x2="26837" y2="37634"/>
                        </a14:backgroundRemoval>
                      </a14:imgEffect>
                    </a14:imgLayer>
                  </a14:imgProps>
                </a:ext>
                <a:ext uri="{28A0092B-C50C-407E-A947-70E740481C1C}">
                  <a14:useLocalDpi xmlns:a14="http://schemas.microsoft.com/office/drawing/2010/main" val="0"/>
                </a:ext>
              </a:extLst>
            </a:blip>
            <a:srcRect l="20761" r="68476" b="43645"/>
            <a:stretch/>
          </p:blipFill>
          <p:spPr bwMode="auto">
            <a:xfrm>
              <a:off x="8184915" y="1681053"/>
              <a:ext cx="503050" cy="782597"/>
            </a:xfrm>
            <a:prstGeom prst="rect">
              <a:avLst/>
            </a:prstGeom>
            <a:extLst>
              <a:ext uri="{909E8E84-426E-40DD-AFC4-6F175D3DCCD1}">
                <a14:hiddenFill xmlns:a14="http://schemas.microsoft.com/office/drawing/2010/main">
                  <a:solidFill>
                    <a:srgbClr val="FFFFFF"/>
                  </a:solidFill>
                </a14:hiddenFill>
              </a:ext>
            </a:extLst>
          </p:spPr>
        </p:pic>
      </p:grpSp>
      <p:grpSp>
        <p:nvGrpSpPr>
          <p:cNvPr id="40" name="Groupe 39">
            <a:extLst>
              <a:ext uri="{FF2B5EF4-FFF2-40B4-BE49-F238E27FC236}">
                <a16:creationId xmlns:a16="http://schemas.microsoft.com/office/drawing/2014/main" id="{2F253775-E34B-43A3-9CAF-0838A7512395}"/>
              </a:ext>
            </a:extLst>
          </p:cNvPr>
          <p:cNvGrpSpPr/>
          <p:nvPr/>
        </p:nvGrpSpPr>
        <p:grpSpPr>
          <a:xfrm>
            <a:off x="9275485" y="2233095"/>
            <a:ext cx="2538880" cy="2010835"/>
            <a:chOff x="9275485" y="1518989"/>
            <a:chExt cx="2538880" cy="2010835"/>
          </a:xfrm>
        </p:grpSpPr>
        <p:sp>
          <p:nvSpPr>
            <p:cNvPr id="33" name="Rectangle : coins arrondis 32">
              <a:extLst>
                <a:ext uri="{FF2B5EF4-FFF2-40B4-BE49-F238E27FC236}">
                  <a16:creationId xmlns:a16="http://schemas.microsoft.com/office/drawing/2014/main" id="{CAF633E7-10CA-455B-A6C8-DFA8ABFE8017}"/>
                </a:ext>
              </a:extLst>
            </p:cNvPr>
            <p:cNvSpPr/>
            <p:nvPr/>
          </p:nvSpPr>
          <p:spPr>
            <a:xfrm>
              <a:off x="9275485" y="2183826"/>
              <a:ext cx="2538880" cy="1345998"/>
            </a:xfrm>
            <a:custGeom>
              <a:avLst/>
              <a:gdLst>
                <a:gd name="connsiteX0" fmla="*/ 0 w 2538880"/>
                <a:gd name="connsiteY0" fmla="*/ 224337 h 1345998"/>
                <a:gd name="connsiteX1" fmla="*/ 224337 w 2538880"/>
                <a:gd name="connsiteY1" fmla="*/ 0 h 1345998"/>
                <a:gd name="connsiteX2" fmla="*/ 858366 w 2538880"/>
                <a:gd name="connsiteY2" fmla="*/ 0 h 1345998"/>
                <a:gd name="connsiteX3" fmla="*/ 1555101 w 2538880"/>
                <a:gd name="connsiteY3" fmla="*/ 0 h 1345998"/>
                <a:gd name="connsiteX4" fmla="*/ 2314543 w 2538880"/>
                <a:gd name="connsiteY4" fmla="*/ 0 h 1345998"/>
                <a:gd name="connsiteX5" fmla="*/ 2538880 w 2538880"/>
                <a:gd name="connsiteY5" fmla="*/ 224337 h 1345998"/>
                <a:gd name="connsiteX6" fmla="*/ 2538880 w 2538880"/>
                <a:gd name="connsiteY6" fmla="*/ 681972 h 1345998"/>
                <a:gd name="connsiteX7" fmla="*/ 2538880 w 2538880"/>
                <a:gd name="connsiteY7" fmla="*/ 1121661 h 1345998"/>
                <a:gd name="connsiteX8" fmla="*/ 2314543 w 2538880"/>
                <a:gd name="connsiteY8" fmla="*/ 1345998 h 1345998"/>
                <a:gd name="connsiteX9" fmla="*/ 1596906 w 2538880"/>
                <a:gd name="connsiteY9" fmla="*/ 1345998 h 1345998"/>
                <a:gd name="connsiteX10" fmla="*/ 858366 w 2538880"/>
                <a:gd name="connsiteY10" fmla="*/ 1345998 h 1345998"/>
                <a:gd name="connsiteX11" fmla="*/ 224337 w 2538880"/>
                <a:gd name="connsiteY11" fmla="*/ 1345998 h 1345998"/>
                <a:gd name="connsiteX12" fmla="*/ 0 w 2538880"/>
                <a:gd name="connsiteY12" fmla="*/ 1121661 h 1345998"/>
                <a:gd name="connsiteX13" fmla="*/ 0 w 2538880"/>
                <a:gd name="connsiteY13" fmla="*/ 690945 h 1345998"/>
                <a:gd name="connsiteX14" fmla="*/ 0 w 2538880"/>
                <a:gd name="connsiteY14"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38880" h="1345998" fill="none" extrusionOk="0">
                  <a:moveTo>
                    <a:pt x="0" y="224337"/>
                  </a:moveTo>
                  <a:cubicBezTo>
                    <a:pt x="-10250" y="129139"/>
                    <a:pt x="117445" y="-9391"/>
                    <a:pt x="224337" y="0"/>
                  </a:cubicBezTo>
                  <a:cubicBezTo>
                    <a:pt x="405780" y="-24361"/>
                    <a:pt x="689018" y="24264"/>
                    <a:pt x="858366" y="0"/>
                  </a:cubicBezTo>
                  <a:cubicBezTo>
                    <a:pt x="1027714" y="-24264"/>
                    <a:pt x="1322520" y="22764"/>
                    <a:pt x="1555101" y="0"/>
                  </a:cubicBezTo>
                  <a:cubicBezTo>
                    <a:pt x="1787683" y="-22764"/>
                    <a:pt x="2104652" y="-6307"/>
                    <a:pt x="2314543" y="0"/>
                  </a:cubicBezTo>
                  <a:cubicBezTo>
                    <a:pt x="2451771" y="2587"/>
                    <a:pt x="2539195" y="78409"/>
                    <a:pt x="2538880" y="224337"/>
                  </a:cubicBezTo>
                  <a:cubicBezTo>
                    <a:pt x="2528746" y="319192"/>
                    <a:pt x="2529825" y="461575"/>
                    <a:pt x="2538880" y="681972"/>
                  </a:cubicBezTo>
                  <a:cubicBezTo>
                    <a:pt x="2547935" y="902370"/>
                    <a:pt x="2523619" y="1008558"/>
                    <a:pt x="2538880" y="1121661"/>
                  </a:cubicBezTo>
                  <a:cubicBezTo>
                    <a:pt x="2541940" y="1233241"/>
                    <a:pt x="2453161" y="1336772"/>
                    <a:pt x="2314543" y="1345998"/>
                  </a:cubicBezTo>
                  <a:cubicBezTo>
                    <a:pt x="1982221" y="1374207"/>
                    <a:pt x="1816612" y="1351791"/>
                    <a:pt x="1596906" y="1345998"/>
                  </a:cubicBezTo>
                  <a:cubicBezTo>
                    <a:pt x="1377200" y="1340205"/>
                    <a:pt x="1189300" y="1343021"/>
                    <a:pt x="858366" y="1345998"/>
                  </a:cubicBezTo>
                  <a:cubicBezTo>
                    <a:pt x="527432" y="1348975"/>
                    <a:pt x="380725" y="1355530"/>
                    <a:pt x="224337" y="1345998"/>
                  </a:cubicBezTo>
                  <a:cubicBezTo>
                    <a:pt x="73985" y="1352327"/>
                    <a:pt x="5265" y="1244814"/>
                    <a:pt x="0" y="1121661"/>
                  </a:cubicBezTo>
                  <a:cubicBezTo>
                    <a:pt x="12567" y="958901"/>
                    <a:pt x="17020" y="799299"/>
                    <a:pt x="0" y="690945"/>
                  </a:cubicBezTo>
                  <a:cubicBezTo>
                    <a:pt x="-17020" y="582591"/>
                    <a:pt x="8113" y="394607"/>
                    <a:pt x="0" y="224337"/>
                  </a:cubicBezTo>
                  <a:close/>
                </a:path>
                <a:path w="2538880" h="1345998" stroke="0" extrusionOk="0">
                  <a:moveTo>
                    <a:pt x="0" y="224337"/>
                  </a:moveTo>
                  <a:cubicBezTo>
                    <a:pt x="-9617" y="111004"/>
                    <a:pt x="73715" y="-2423"/>
                    <a:pt x="224337" y="0"/>
                  </a:cubicBezTo>
                  <a:cubicBezTo>
                    <a:pt x="374343" y="3282"/>
                    <a:pt x="770889" y="32873"/>
                    <a:pt x="921072" y="0"/>
                  </a:cubicBezTo>
                  <a:cubicBezTo>
                    <a:pt x="1071255" y="-32873"/>
                    <a:pt x="1424717" y="-17522"/>
                    <a:pt x="1638710" y="0"/>
                  </a:cubicBezTo>
                  <a:cubicBezTo>
                    <a:pt x="1852703" y="17522"/>
                    <a:pt x="2149292" y="3637"/>
                    <a:pt x="2314543" y="0"/>
                  </a:cubicBezTo>
                  <a:cubicBezTo>
                    <a:pt x="2445009" y="-20486"/>
                    <a:pt x="2517509" y="99294"/>
                    <a:pt x="2538880" y="224337"/>
                  </a:cubicBezTo>
                  <a:cubicBezTo>
                    <a:pt x="2558856" y="450899"/>
                    <a:pt x="2527001" y="560034"/>
                    <a:pt x="2538880" y="690945"/>
                  </a:cubicBezTo>
                  <a:cubicBezTo>
                    <a:pt x="2550759" y="821856"/>
                    <a:pt x="2531421" y="956308"/>
                    <a:pt x="2538880" y="1121661"/>
                  </a:cubicBezTo>
                  <a:cubicBezTo>
                    <a:pt x="2548969" y="1273840"/>
                    <a:pt x="2423226" y="1341097"/>
                    <a:pt x="2314543" y="1345998"/>
                  </a:cubicBezTo>
                  <a:cubicBezTo>
                    <a:pt x="2114053" y="1374171"/>
                    <a:pt x="1932678" y="1366020"/>
                    <a:pt x="1638710" y="1345998"/>
                  </a:cubicBezTo>
                  <a:cubicBezTo>
                    <a:pt x="1344742" y="1325976"/>
                    <a:pt x="1222928" y="1335332"/>
                    <a:pt x="962876" y="1345998"/>
                  </a:cubicBezTo>
                  <a:cubicBezTo>
                    <a:pt x="702824" y="1356664"/>
                    <a:pt x="380570" y="1362691"/>
                    <a:pt x="224337" y="1345998"/>
                  </a:cubicBezTo>
                  <a:cubicBezTo>
                    <a:pt x="104628" y="1323359"/>
                    <a:pt x="-5030" y="1247559"/>
                    <a:pt x="0" y="1121661"/>
                  </a:cubicBezTo>
                  <a:cubicBezTo>
                    <a:pt x="15701" y="974355"/>
                    <a:pt x="7160" y="879673"/>
                    <a:pt x="0" y="699919"/>
                  </a:cubicBezTo>
                  <a:cubicBezTo>
                    <a:pt x="-7160" y="520165"/>
                    <a:pt x="-18129" y="404670"/>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Dirigé sur la plateforme </a:t>
              </a:r>
            </a:p>
            <a:p>
              <a:pPr algn="ctr"/>
              <a:endParaRPr lang="fr-FR" sz="1200" dirty="0">
                <a:solidFill>
                  <a:schemeClr val="tx1">
                    <a:lumMod val="75000"/>
                    <a:lumOff val="25000"/>
                  </a:schemeClr>
                </a:solidFill>
              </a:endParaRPr>
            </a:p>
            <a:p>
              <a:pPr algn="ctr"/>
              <a:r>
                <a:rPr lang="fr-FR" sz="1200" dirty="0">
                  <a:solidFill>
                    <a:schemeClr val="tx1">
                      <a:lumMod val="75000"/>
                      <a:lumOff val="25000"/>
                    </a:schemeClr>
                  </a:solidFill>
                </a:rPr>
                <a:t>le client opte pour la formule de son choix (code Premium ou pack permis)</a:t>
              </a:r>
            </a:p>
          </p:txBody>
        </p:sp>
        <p:pic>
          <p:nvPicPr>
            <p:cNvPr id="35" name="Picture 4" descr="Ensemble d'icônes de griffonnage, symboles d'entreprise de contour">
              <a:extLst>
                <a:ext uri="{FF2B5EF4-FFF2-40B4-BE49-F238E27FC236}">
                  <a16:creationId xmlns:a16="http://schemas.microsoft.com/office/drawing/2014/main" id="{D0DFB260-95C3-4D6D-8C88-83E9B10E3B35}"/>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46237" b="90860" l="71406" r="81949">
                          <a14:foregroundMark x1="76518" y1="51613" x2="77796" y2="57527"/>
                          <a14:foregroundMark x1="79073" y1="53226" x2="76358" y2="50538"/>
                          <a14:foregroundMark x1="78115" y1="51075" x2="77476" y2="51075"/>
                          <a14:foregroundMark x1="79712" y1="53226" x2="79553" y2="57527"/>
                          <a14:foregroundMark x1="79553" y1="57527" x2="78275" y2="59140"/>
                          <a14:foregroundMark x1="78275" y1="59140" x2="76997" y2="58602"/>
                          <a14:foregroundMark x1="76997" y1="58602" x2="76837" y2="62903"/>
                          <a14:foregroundMark x1="76837" y1="62903" x2="79553" y2="61828"/>
                          <a14:foregroundMark x1="79553" y1="61828" x2="80831" y2="63441"/>
                          <a14:foregroundMark x1="80831" y1="63441" x2="80831" y2="67742"/>
                          <a14:foregroundMark x1="80831" y1="67742" x2="80032" y2="72581"/>
                          <a14:foregroundMark x1="80032" y1="72581" x2="79921" y2="78900"/>
                          <a14:foregroundMark x1="76358" y1="52151" x2="75879" y2="61290"/>
                          <a14:foregroundMark x1="75879" y1="61290" x2="74281" y2="61290"/>
                          <a14:foregroundMark x1="74281" y1="61290" x2="73482" y2="65054"/>
                          <a14:foregroundMark x1="73482" y1="65054" x2="72204" y2="64516"/>
                          <a14:foregroundMark x1="72204" y1="64516" x2="73003" y2="68280"/>
                          <a14:foregroundMark x1="73003" y1="68280" x2="73487" y2="79261"/>
                          <a14:foregroundMark x1="79553" y1="85484" x2="73962" y2="85484"/>
                          <a14:foregroundMark x1="73642" y1="88172" x2="74920" y2="87634"/>
                          <a14:foregroundMark x1="74920" y1="87634" x2="78914" y2="88172"/>
                          <a14:foregroundMark x1="78914" y1="88172" x2="81150" y2="87634"/>
                          <a14:foregroundMark x1="77636" y1="90860" x2="74920" y2="90323"/>
                          <a14:foregroundMark x1="74920" y1="90323" x2="74920" y2="90323"/>
                          <a14:foregroundMark x1="73802" y1="72043" x2="79553" y2="83871"/>
                          <a14:foregroundMark x1="74121" y1="79032" x2="74121" y2="86022"/>
                          <a14:foregroundMark x1="75240" y1="62366" x2="74281" y2="69355"/>
                          <a14:foregroundMark x1="74281" y1="81720" x2="75559" y2="82796"/>
                          <a14:foregroundMark x1="79712" y1="79570" x2="79712" y2="83333"/>
                          <a14:backgroundMark x1="73085" y1="87057" x2="72364" y2="87097"/>
                          <a14:backgroundMark x1="81949" y1="86559" x2="81338" y2="86593"/>
                        </a14:backgroundRemoval>
                      </a14:imgEffect>
                    </a14:imgLayer>
                  </a14:imgProps>
                </a:ext>
                <a:ext uri="{28A0092B-C50C-407E-A947-70E740481C1C}">
                  <a14:useLocalDpi xmlns:a14="http://schemas.microsoft.com/office/drawing/2010/main" val="0"/>
                </a:ext>
              </a:extLst>
            </a:blip>
            <a:srcRect l="70294" t="41847" r="16746" b="5594"/>
            <a:stretch/>
          </p:blipFill>
          <p:spPr bwMode="auto">
            <a:xfrm>
              <a:off x="10128360" y="1518989"/>
              <a:ext cx="748364" cy="901757"/>
            </a:xfrm>
            <a:prstGeom prst="rect">
              <a:avLst/>
            </a:prstGeom>
            <a:extLst>
              <a:ext uri="{909E8E84-426E-40DD-AFC4-6F175D3DCCD1}">
                <a14:hiddenFill xmlns:a14="http://schemas.microsoft.com/office/drawing/2010/main">
                  <a:solidFill>
                    <a:srgbClr val="FFFFFF"/>
                  </a:solidFill>
                </a14:hiddenFill>
              </a:ext>
            </a:extLst>
          </p:spPr>
        </p:pic>
      </p:grpSp>
      <p:grpSp>
        <p:nvGrpSpPr>
          <p:cNvPr id="41" name="Groupe 40">
            <a:extLst>
              <a:ext uri="{FF2B5EF4-FFF2-40B4-BE49-F238E27FC236}">
                <a16:creationId xmlns:a16="http://schemas.microsoft.com/office/drawing/2014/main" id="{384E8539-A810-4082-A7AB-FD44834078AE}"/>
              </a:ext>
            </a:extLst>
          </p:cNvPr>
          <p:cNvGrpSpPr/>
          <p:nvPr/>
        </p:nvGrpSpPr>
        <p:grpSpPr>
          <a:xfrm>
            <a:off x="4324565" y="2524803"/>
            <a:ext cx="2107336" cy="1719127"/>
            <a:chOff x="4955316" y="1810697"/>
            <a:chExt cx="2107336" cy="1719127"/>
          </a:xfrm>
        </p:grpSpPr>
        <p:sp>
          <p:nvSpPr>
            <p:cNvPr id="28" name="Rectangle : coins arrondis 27">
              <a:extLst>
                <a:ext uri="{FF2B5EF4-FFF2-40B4-BE49-F238E27FC236}">
                  <a16:creationId xmlns:a16="http://schemas.microsoft.com/office/drawing/2014/main" id="{F4777B03-1251-4824-8125-47C6AB4710F1}"/>
                </a:ext>
              </a:extLst>
            </p:cNvPr>
            <p:cNvSpPr/>
            <p:nvPr/>
          </p:nvSpPr>
          <p:spPr>
            <a:xfrm>
              <a:off x="4955316" y="2183826"/>
              <a:ext cx="2107336" cy="1345998"/>
            </a:xfrm>
            <a:custGeom>
              <a:avLst/>
              <a:gdLst>
                <a:gd name="connsiteX0" fmla="*/ 0 w 2107336"/>
                <a:gd name="connsiteY0" fmla="*/ 224337 h 1345998"/>
                <a:gd name="connsiteX1" fmla="*/ 224337 w 2107336"/>
                <a:gd name="connsiteY1" fmla="*/ 0 h 1345998"/>
                <a:gd name="connsiteX2" fmla="*/ 727464 w 2107336"/>
                <a:gd name="connsiteY2" fmla="*/ 0 h 1345998"/>
                <a:gd name="connsiteX3" fmla="*/ 1280352 w 2107336"/>
                <a:gd name="connsiteY3" fmla="*/ 0 h 1345998"/>
                <a:gd name="connsiteX4" fmla="*/ 1882999 w 2107336"/>
                <a:gd name="connsiteY4" fmla="*/ 0 h 1345998"/>
                <a:gd name="connsiteX5" fmla="*/ 2107336 w 2107336"/>
                <a:gd name="connsiteY5" fmla="*/ 224337 h 1345998"/>
                <a:gd name="connsiteX6" fmla="*/ 2107336 w 2107336"/>
                <a:gd name="connsiteY6" fmla="*/ 681972 h 1345998"/>
                <a:gd name="connsiteX7" fmla="*/ 2107336 w 2107336"/>
                <a:gd name="connsiteY7" fmla="*/ 1121661 h 1345998"/>
                <a:gd name="connsiteX8" fmla="*/ 1882999 w 2107336"/>
                <a:gd name="connsiteY8" fmla="*/ 1345998 h 1345998"/>
                <a:gd name="connsiteX9" fmla="*/ 1313525 w 2107336"/>
                <a:gd name="connsiteY9" fmla="*/ 1345998 h 1345998"/>
                <a:gd name="connsiteX10" fmla="*/ 727464 w 2107336"/>
                <a:gd name="connsiteY10" fmla="*/ 1345998 h 1345998"/>
                <a:gd name="connsiteX11" fmla="*/ 224337 w 2107336"/>
                <a:gd name="connsiteY11" fmla="*/ 1345998 h 1345998"/>
                <a:gd name="connsiteX12" fmla="*/ 0 w 2107336"/>
                <a:gd name="connsiteY12" fmla="*/ 1121661 h 1345998"/>
                <a:gd name="connsiteX13" fmla="*/ 0 w 2107336"/>
                <a:gd name="connsiteY13" fmla="*/ 690945 h 1345998"/>
                <a:gd name="connsiteX14" fmla="*/ 0 w 2107336"/>
                <a:gd name="connsiteY14"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7336" h="1345998" fill="none" extrusionOk="0">
                  <a:moveTo>
                    <a:pt x="0" y="224337"/>
                  </a:moveTo>
                  <a:cubicBezTo>
                    <a:pt x="-10250" y="129139"/>
                    <a:pt x="117445" y="-9391"/>
                    <a:pt x="224337" y="0"/>
                  </a:cubicBezTo>
                  <a:cubicBezTo>
                    <a:pt x="402499" y="-15802"/>
                    <a:pt x="600315" y="19559"/>
                    <a:pt x="727464" y="0"/>
                  </a:cubicBezTo>
                  <a:cubicBezTo>
                    <a:pt x="854613" y="-19559"/>
                    <a:pt x="1158077" y="3619"/>
                    <a:pt x="1280352" y="0"/>
                  </a:cubicBezTo>
                  <a:cubicBezTo>
                    <a:pt x="1402627" y="-3619"/>
                    <a:pt x="1636075" y="20691"/>
                    <a:pt x="1882999" y="0"/>
                  </a:cubicBezTo>
                  <a:cubicBezTo>
                    <a:pt x="2020227" y="2587"/>
                    <a:pt x="2107651" y="78409"/>
                    <a:pt x="2107336" y="224337"/>
                  </a:cubicBezTo>
                  <a:cubicBezTo>
                    <a:pt x="2097202" y="319192"/>
                    <a:pt x="2098281" y="461575"/>
                    <a:pt x="2107336" y="681972"/>
                  </a:cubicBezTo>
                  <a:cubicBezTo>
                    <a:pt x="2116391" y="902370"/>
                    <a:pt x="2092075" y="1008558"/>
                    <a:pt x="2107336" y="1121661"/>
                  </a:cubicBezTo>
                  <a:cubicBezTo>
                    <a:pt x="2110396" y="1233241"/>
                    <a:pt x="2021617" y="1336772"/>
                    <a:pt x="1882999" y="1345998"/>
                  </a:cubicBezTo>
                  <a:cubicBezTo>
                    <a:pt x="1707258" y="1360057"/>
                    <a:pt x="1434183" y="1330410"/>
                    <a:pt x="1313525" y="1345998"/>
                  </a:cubicBezTo>
                  <a:cubicBezTo>
                    <a:pt x="1192867" y="1361586"/>
                    <a:pt x="895012" y="1321427"/>
                    <a:pt x="727464" y="1345998"/>
                  </a:cubicBezTo>
                  <a:cubicBezTo>
                    <a:pt x="559916" y="1370569"/>
                    <a:pt x="359547" y="1326625"/>
                    <a:pt x="224337" y="1345998"/>
                  </a:cubicBezTo>
                  <a:cubicBezTo>
                    <a:pt x="73985" y="1352327"/>
                    <a:pt x="5265" y="1244814"/>
                    <a:pt x="0" y="1121661"/>
                  </a:cubicBezTo>
                  <a:cubicBezTo>
                    <a:pt x="12567" y="958901"/>
                    <a:pt x="17020" y="799299"/>
                    <a:pt x="0" y="690945"/>
                  </a:cubicBezTo>
                  <a:cubicBezTo>
                    <a:pt x="-17020" y="582591"/>
                    <a:pt x="8113" y="394607"/>
                    <a:pt x="0" y="224337"/>
                  </a:cubicBezTo>
                  <a:close/>
                </a:path>
                <a:path w="2107336" h="1345998" stroke="0" extrusionOk="0">
                  <a:moveTo>
                    <a:pt x="0" y="224337"/>
                  </a:moveTo>
                  <a:cubicBezTo>
                    <a:pt x="-9617" y="111004"/>
                    <a:pt x="73715" y="-2423"/>
                    <a:pt x="224337" y="0"/>
                  </a:cubicBezTo>
                  <a:cubicBezTo>
                    <a:pt x="376512" y="-13789"/>
                    <a:pt x="524184" y="16129"/>
                    <a:pt x="777224" y="0"/>
                  </a:cubicBezTo>
                  <a:cubicBezTo>
                    <a:pt x="1030264" y="-16129"/>
                    <a:pt x="1068669" y="14768"/>
                    <a:pt x="1346698" y="0"/>
                  </a:cubicBezTo>
                  <a:cubicBezTo>
                    <a:pt x="1624727" y="-14768"/>
                    <a:pt x="1630811" y="-24738"/>
                    <a:pt x="1882999" y="0"/>
                  </a:cubicBezTo>
                  <a:cubicBezTo>
                    <a:pt x="2013465" y="-20486"/>
                    <a:pt x="2085965" y="99294"/>
                    <a:pt x="2107336" y="224337"/>
                  </a:cubicBezTo>
                  <a:cubicBezTo>
                    <a:pt x="2127312" y="450899"/>
                    <a:pt x="2095457" y="560034"/>
                    <a:pt x="2107336" y="690945"/>
                  </a:cubicBezTo>
                  <a:cubicBezTo>
                    <a:pt x="2119215" y="821856"/>
                    <a:pt x="2099877" y="956308"/>
                    <a:pt x="2107336" y="1121661"/>
                  </a:cubicBezTo>
                  <a:cubicBezTo>
                    <a:pt x="2117425" y="1273840"/>
                    <a:pt x="1991682" y="1341097"/>
                    <a:pt x="1882999" y="1345998"/>
                  </a:cubicBezTo>
                  <a:cubicBezTo>
                    <a:pt x="1734207" y="1334714"/>
                    <a:pt x="1565727" y="1347579"/>
                    <a:pt x="1346698" y="1345998"/>
                  </a:cubicBezTo>
                  <a:cubicBezTo>
                    <a:pt x="1127669" y="1344417"/>
                    <a:pt x="1049498" y="1369531"/>
                    <a:pt x="810398" y="1345998"/>
                  </a:cubicBezTo>
                  <a:cubicBezTo>
                    <a:pt x="571298" y="1322465"/>
                    <a:pt x="400249" y="1322095"/>
                    <a:pt x="224337" y="1345998"/>
                  </a:cubicBezTo>
                  <a:cubicBezTo>
                    <a:pt x="104628" y="1323359"/>
                    <a:pt x="-5030" y="1247559"/>
                    <a:pt x="0" y="1121661"/>
                  </a:cubicBezTo>
                  <a:cubicBezTo>
                    <a:pt x="15701" y="974355"/>
                    <a:pt x="7160" y="879673"/>
                    <a:pt x="0" y="699919"/>
                  </a:cubicBezTo>
                  <a:cubicBezTo>
                    <a:pt x="-7160" y="520165"/>
                    <a:pt x="-18129" y="404670"/>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Dès que la validation du bon est finalisée, le client reçoit un SMS &amp; un email de confirmation</a:t>
              </a:r>
            </a:p>
          </p:txBody>
        </p:sp>
        <p:pic>
          <p:nvPicPr>
            <p:cNvPr id="17" name="Picture 4" descr="Ensemble d'icônes de griffonnage, symboles d'entreprise de contour">
              <a:extLst>
                <a:ext uri="{FF2B5EF4-FFF2-40B4-BE49-F238E27FC236}">
                  <a16:creationId xmlns:a16="http://schemas.microsoft.com/office/drawing/2014/main" id="{3CA4ED9E-BDFA-4837-B3DE-9C130680625E}"/>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1">
                      <a14:imgEffect>
                        <a14:backgroundRemoval t="4839" b="39785" l="69808" r="82748">
                          <a14:foregroundMark x1="81789" y1="13978" x2="80192" y2="13978"/>
                          <a14:foregroundMark x1="80192" y1="13978" x2="80032" y2="13978"/>
                          <a14:foregroundMark x1="79979" y1="17742" x2="79872" y2="16667"/>
                          <a14:foregroundMark x1="80032" y1="18280" x2="79979" y2="17742"/>
                          <a14:foregroundMark x1="78914" y1="15591" x2="79553" y2="15591"/>
                          <a14:foregroundMark x1="81257" y1="17742" x2="81470" y2="14516"/>
                          <a14:foregroundMark x1="81150" y1="19355" x2="81257" y2="17742"/>
                          <a14:foregroundMark x1="80192" y1="36559" x2="79233" y2="32258"/>
                          <a14:foregroundMark x1="77346" y1="29553" x2="78275" y2="29032"/>
                          <a14:foregroundMark x1="77316" y1="29570" x2="77282" y2="29589"/>
                          <a14:foregroundMark x1="81629" y1="25269" x2="81310" y2="27957"/>
                          <a14:foregroundMark x1="77316" y1="39785" x2="78115" y2="36022"/>
                          <a14:foregroundMark x1="73482" y1="30108" x2="72204" y2="34946"/>
                          <a14:foregroundMark x1="72364" y1="30108" x2="69808" y2="36022"/>
                          <a14:backgroundMark x1="80032" y1="22581" x2="77955" y2="23656"/>
                          <a14:backgroundMark x1="77955" y1="23656" x2="78435" y2="17742"/>
                          <a14:backgroundMark x1="78435" y1="17742" x2="78435" y2="17742"/>
                        </a14:backgroundRemoval>
                      </a14:imgEffect>
                    </a14:imgLayer>
                  </a14:imgProps>
                </a:ext>
                <a:ext uri="{28A0092B-C50C-407E-A947-70E740481C1C}">
                  <a14:useLocalDpi xmlns:a14="http://schemas.microsoft.com/office/drawing/2010/main" val="0"/>
                </a:ext>
              </a:extLst>
            </a:blip>
            <a:srcRect l="69454" t="1699" r="15603" b="56297"/>
            <a:stretch/>
          </p:blipFill>
          <p:spPr bwMode="auto">
            <a:xfrm>
              <a:off x="5695621" y="1810697"/>
              <a:ext cx="751718" cy="627815"/>
            </a:xfrm>
            <a:prstGeom prst="rect">
              <a:avLst/>
            </a:prstGeom>
            <a:noFill/>
            <a:extLst>
              <a:ext uri="{909E8E84-426E-40DD-AFC4-6F175D3DCCD1}">
                <a14:hiddenFill xmlns:a14="http://schemas.microsoft.com/office/drawing/2010/main">
                  <a:solidFill>
                    <a:srgbClr val="FFFFFF"/>
                  </a:solidFill>
                </a14:hiddenFill>
              </a:ext>
            </a:extLst>
          </p:spPr>
        </p:pic>
      </p:grpSp>
      <p:sp>
        <p:nvSpPr>
          <p:cNvPr id="42" name="Accolade fermante 41">
            <a:extLst>
              <a:ext uri="{FF2B5EF4-FFF2-40B4-BE49-F238E27FC236}">
                <a16:creationId xmlns:a16="http://schemas.microsoft.com/office/drawing/2014/main" id="{2E2A3903-5F4F-433B-AC9D-A56A8C7B1317}"/>
              </a:ext>
            </a:extLst>
          </p:cNvPr>
          <p:cNvSpPr/>
          <p:nvPr/>
        </p:nvSpPr>
        <p:spPr>
          <a:xfrm rot="5400000">
            <a:off x="2229430" y="2634467"/>
            <a:ext cx="400222" cy="3468433"/>
          </a:xfrm>
          <a:custGeom>
            <a:avLst/>
            <a:gdLst>
              <a:gd name="connsiteX0" fmla="*/ 0 w 400222"/>
              <a:gd name="connsiteY0" fmla="*/ 0 h 3468433"/>
              <a:gd name="connsiteX1" fmla="*/ 200111 w 400222"/>
              <a:gd name="connsiteY1" fmla="*/ 33350 h 3468433"/>
              <a:gd name="connsiteX2" fmla="*/ 200111 w 400222"/>
              <a:gd name="connsiteY2" fmla="*/ 605864 h 3468433"/>
              <a:gd name="connsiteX3" fmla="*/ 200111 w 400222"/>
              <a:gd name="connsiteY3" fmla="*/ 1128352 h 3468433"/>
              <a:gd name="connsiteX4" fmla="*/ 200111 w 400222"/>
              <a:gd name="connsiteY4" fmla="*/ 1700866 h 3468433"/>
              <a:gd name="connsiteX5" fmla="*/ 400222 w 400222"/>
              <a:gd name="connsiteY5" fmla="*/ 1734216 h 3468433"/>
              <a:gd name="connsiteX6" fmla="*/ 200111 w 400222"/>
              <a:gd name="connsiteY6" fmla="*/ 1767566 h 3468433"/>
              <a:gd name="connsiteX7" fmla="*/ 200111 w 400222"/>
              <a:gd name="connsiteY7" fmla="*/ 2340080 h 3468433"/>
              <a:gd name="connsiteX8" fmla="*/ 200111 w 400222"/>
              <a:gd name="connsiteY8" fmla="*/ 2912594 h 3468433"/>
              <a:gd name="connsiteX9" fmla="*/ 200111 w 400222"/>
              <a:gd name="connsiteY9" fmla="*/ 3435083 h 3468433"/>
              <a:gd name="connsiteX10" fmla="*/ 0 w 400222"/>
              <a:gd name="connsiteY10" fmla="*/ 3468433 h 3468433"/>
              <a:gd name="connsiteX11" fmla="*/ 0 w 400222"/>
              <a:gd name="connsiteY11" fmla="*/ 2844115 h 3468433"/>
              <a:gd name="connsiteX12" fmla="*/ 0 w 400222"/>
              <a:gd name="connsiteY12" fmla="*/ 2219797 h 3468433"/>
              <a:gd name="connsiteX13" fmla="*/ 0 w 400222"/>
              <a:gd name="connsiteY13" fmla="*/ 1595479 h 3468433"/>
              <a:gd name="connsiteX14" fmla="*/ 0 w 400222"/>
              <a:gd name="connsiteY14" fmla="*/ 1005846 h 3468433"/>
              <a:gd name="connsiteX15" fmla="*/ 0 w 400222"/>
              <a:gd name="connsiteY15" fmla="*/ 0 h 3468433"/>
              <a:gd name="connsiteX0" fmla="*/ 0 w 400222"/>
              <a:gd name="connsiteY0" fmla="*/ 0 h 3468433"/>
              <a:gd name="connsiteX1" fmla="*/ 200111 w 400222"/>
              <a:gd name="connsiteY1" fmla="*/ 33350 h 3468433"/>
              <a:gd name="connsiteX2" fmla="*/ 200111 w 400222"/>
              <a:gd name="connsiteY2" fmla="*/ 622539 h 3468433"/>
              <a:gd name="connsiteX3" fmla="*/ 200111 w 400222"/>
              <a:gd name="connsiteY3" fmla="*/ 1211728 h 3468433"/>
              <a:gd name="connsiteX4" fmla="*/ 200111 w 400222"/>
              <a:gd name="connsiteY4" fmla="*/ 1700866 h 3468433"/>
              <a:gd name="connsiteX5" fmla="*/ 400222 w 400222"/>
              <a:gd name="connsiteY5" fmla="*/ 1734216 h 3468433"/>
              <a:gd name="connsiteX6" fmla="*/ 200111 w 400222"/>
              <a:gd name="connsiteY6" fmla="*/ 1767566 h 3468433"/>
              <a:gd name="connsiteX7" fmla="*/ 200111 w 400222"/>
              <a:gd name="connsiteY7" fmla="*/ 2356755 h 3468433"/>
              <a:gd name="connsiteX8" fmla="*/ 200111 w 400222"/>
              <a:gd name="connsiteY8" fmla="*/ 2895919 h 3468433"/>
              <a:gd name="connsiteX9" fmla="*/ 200111 w 400222"/>
              <a:gd name="connsiteY9" fmla="*/ 3435083 h 3468433"/>
              <a:gd name="connsiteX10" fmla="*/ 0 w 400222"/>
              <a:gd name="connsiteY10" fmla="*/ 3468433 h 346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222" h="3468433" stroke="0" extrusionOk="0">
                <a:moveTo>
                  <a:pt x="0" y="0"/>
                </a:moveTo>
                <a:cubicBezTo>
                  <a:pt x="110257" y="-1189"/>
                  <a:pt x="200399" y="16416"/>
                  <a:pt x="200111" y="33350"/>
                </a:cubicBezTo>
                <a:cubicBezTo>
                  <a:pt x="198281" y="161603"/>
                  <a:pt x="219999" y="393906"/>
                  <a:pt x="200111" y="605864"/>
                </a:cubicBezTo>
                <a:cubicBezTo>
                  <a:pt x="180223" y="817822"/>
                  <a:pt x="193731" y="936097"/>
                  <a:pt x="200111" y="1128352"/>
                </a:cubicBezTo>
                <a:cubicBezTo>
                  <a:pt x="206491" y="1320607"/>
                  <a:pt x="191320" y="1532137"/>
                  <a:pt x="200111" y="1700866"/>
                </a:cubicBezTo>
                <a:cubicBezTo>
                  <a:pt x="194819" y="1716151"/>
                  <a:pt x="292896" y="1729639"/>
                  <a:pt x="400222" y="1734216"/>
                </a:cubicBezTo>
                <a:cubicBezTo>
                  <a:pt x="289843" y="1734861"/>
                  <a:pt x="203266" y="1747186"/>
                  <a:pt x="200111" y="1767566"/>
                </a:cubicBezTo>
                <a:cubicBezTo>
                  <a:pt x="191624" y="1910523"/>
                  <a:pt x="220380" y="2195062"/>
                  <a:pt x="200111" y="2340080"/>
                </a:cubicBezTo>
                <a:cubicBezTo>
                  <a:pt x="179842" y="2485098"/>
                  <a:pt x="200172" y="2785288"/>
                  <a:pt x="200111" y="2912594"/>
                </a:cubicBezTo>
                <a:cubicBezTo>
                  <a:pt x="200050" y="3039900"/>
                  <a:pt x="220665" y="3286797"/>
                  <a:pt x="200111" y="3435083"/>
                </a:cubicBezTo>
                <a:cubicBezTo>
                  <a:pt x="178118" y="3453162"/>
                  <a:pt x="105597" y="3464652"/>
                  <a:pt x="0" y="3468433"/>
                </a:cubicBezTo>
                <a:cubicBezTo>
                  <a:pt x="25180" y="3161038"/>
                  <a:pt x="-271" y="3063012"/>
                  <a:pt x="0" y="2844115"/>
                </a:cubicBezTo>
                <a:cubicBezTo>
                  <a:pt x="271" y="2625218"/>
                  <a:pt x="-26126" y="2381552"/>
                  <a:pt x="0" y="2219797"/>
                </a:cubicBezTo>
                <a:cubicBezTo>
                  <a:pt x="26126" y="2058042"/>
                  <a:pt x="-12470" y="1738011"/>
                  <a:pt x="0" y="1595479"/>
                </a:cubicBezTo>
                <a:cubicBezTo>
                  <a:pt x="12470" y="1452947"/>
                  <a:pt x="-7815" y="1141909"/>
                  <a:pt x="0" y="1005846"/>
                </a:cubicBezTo>
                <a:cubicBezTo>
                  <a:pt x="7815" y="869783"/>
                  <a:pt x="-36556" y="384127"/>
                  <a:pt x="0" y="0"/>
                </a:cubicBezTo>
                <a:close/>
              </a:path>
              <a:path w="400222" h="3468433" fill="none" extrusionOk="0">
                <a:moveTo>
                  <a:pt x="0" y="0"/>
                </a:moveTo>
                <a:cubicBezTo>
                  <a:pt x="109208" y="2193"/>
                  <a:pt x="198385" y="15018"/>
                  <a:pt x="200111" y="33350"/>
                </a:cubicBezTo>
                <a:cubicBezTo>
                  <a:pt x="185816" y="156343"/>
                  <a:pt x="208218" y="451778"/>
                  <a:pt x="200111" y="622539"/>
                </a:cubicBezTo>
                <a:cubicBezTo>
                  <a:pt x="192004" y="793300"/>
                  <a:pt x="197772" y="1011029"/>
                  <a:pt x="200111" y="1211728"/>
                </a:cubicBezTo>
                <a:cubicBezTo>
                  <a:pt x="202450" y="1412427"/>
                  <a:pt x="176746" y="1583434"/>
                  <a:pt x="200111" y="1700866"/>
                </a:cubicBezTo>
                <a:cubicBezTo>
                  <a:pt x="196448" y="1736333"/>
                  <a:pt x="291077" y="1737363"/>
                  <a:pt x="400222" y="1734216"/>
                </a:cubicBezTo>
                <a:cubicBezTo>
                  <a:pt x="290142" y="1732403"/>
                  <a:pt x="198483" y="1750230"/>
                  <a:pt x="200111" y="1767566"/>
                </a:cubicBezTo>
                <a:cubicBezTo>
                  <a:pt x="217975" y="2002195"/>
                  <a:pt x="218494" y="2088635"/>
                  <a:pt x="200111" y="2356755"/>
                </a:cubicBezTo>
                <a:cubicBezTo>
                  <a:pt x="181728" y="2624875"/>
                  <a:pt x="185391" y="2774228"/>
                  <a:pt x="200111" y="2895919"/>
                </a:cubicBezTo>
                <a:cubicBezTo>
                  <a:pt x="214831" y="3017610"/>
                  <a:pt x="192467" y="3179880"/>
                  <a:pt x="200111" y="3435083"/>
                </a:cubicBezTo>
                <a:cubicBezTo>
                  <a:pt x="206606" y="3456566"/>
                  <a:pt x="107208" y="3483730"/>
                  <a:pt x="0" y="3468433"/>
                </a:cubicBezTo>
              </a:path>
              <a:path w="400222" h="3468433" fill="none" stroke="0" extrusionOk="0">
                <a:moveTo>
                  <a:pt x="0" y="0"/>
                </a:moveTo>
                <a:cubicBezTo>
                  <a:pt x="109592" y="-1643"/>
                  <a:pt x="200703" y="15327"/>
                  <a:pt x="200111" y="33350"/>
                </a:cubicBezTo>
                <a:cubicBezTo>
                  <a:pt x="177050" y="150792"/>
                  <a:pt x="217732" y="332033"/>
                  <a:pt x="200111" y="605864"/>
                </a:cubicBezTo>
                <a:cubicBezTo>
                  <a:pt x="182490" y="879695"/>
                  <a:pt x="211356" y="954770"/>
                  <a:pt x="200111" y="1161702"/>
                </a:cubicBezTo>
                <a:cubicBezTo>
                  <a:pt x="188866" y="1368634"/>
                  <a:pt x="176225" y="1590085"/>
                  <a:pt x="200111" y="1700866"/>
                </a:cubicBezTo>
                <a:cubicBezTo>
                  <a:pt x="202974" y="1714832"/>
                  <a:pt x="299971" y="1748918"/>
                  <a:pt x="400222" y="1734216"/>
                </a:cubicBezTo>
                <a:cubicBezTo>
                  <a:pt x="288924" y="1732752"/>
                  <a:pt x="198104" y="1751888"/>
                  <a:pt x="200111" y="1767566"/>
                </a:cubicBezTo>
                <a:cubicBezTo>
                  <a:pt x="174265" y="1950797"/>
                  <a:pt x="206694" y="2147534"/>
                  <a:pt x="200111" y="2290055"/>
                </a:cubicBezTo>
                <a:cubicBezTo>
                  <a:pt x="193528" y="2432576"/>
                  <a:pt x="187542" y="2643543"/>
                  <a:pt x="200111" y="2845894"/>
                </a:cubicBezTo>
                <a:cubicBezTo>
                  <a:pt x="212680" y="3048245"/>
                  <a:pt x="219062" y="3164214"/>
                  <a:pt x="200111" y="3435083"/>
                </a:cubicBezTo>
                <a:cubicBezTo>
                  <a:pt x="202110" y="3452265"/>
                  <a:pt x="109541" y="3465088"/>
                  <a:pt x="0" y="3468433"/>
                </a:cubicBezTo>
              </a:path>
            </a:pathLst>
          </a:custGeom>
          <a:ln w="19050">
            <a:solidFill>
              <a:schemeClr val="accent4">
                <a:lumMod val="75000"/>
              </a:schemeClr>
            </a:solidFill>
            <a:extLst>
              <a:ext uri="{C807C97D-BFC1-408E-A445-0C87EB9F89A2}">
                <ask:lineSketchStyleProps xmlns:ask="http://schemas.microsoft.com/office/drawing/2018/sketchyshapes" sd="3353236313">
                  <a:prstGeom prst="rightBrace">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75967CD9-5632-4895-B5A4-9BE1DE7D4528}"/>
              </a:ext>
            </a:extLst>
          </p:cNvPr>
          <p:cNvSpPr/>
          <p:nvPr/>
        </p:nvSpPr>
        <p:spPr>
          <a:xfrm>
            <a:off x="1535888" y="5603614"/>
            <a:ext cx="1360958" cy="253638"/>
          </a:xfrm>
          <a:custGeom>
            <a:avLst/>
            <a:gdLst>
              <a:gd name="connsiteX0" fmla="*/ 0 w 1360958"/>
              <a:gd name="connsiteY0" fmla="*/ 0 h 253638"/>
              <a:gd name="connsiteX1" fmla="*/ 666869 w 1360958"/>
              <a:gd name="connsiteY1" fmla="*/ 0 h 253638"/>
              <a:gd name="connsiteX2" fmla="*/ 1360958 w 1360958"/>
              <a:gd name="connsiteY2" fmla="*/ 0 h 253638"/>
              <a:gd name="connsiteX3" fmla="*/ 1360958 w 1360958"/>
              <a:gd name="connsiteY3" fmla="*/ 253638 h 253638"/>
              <a:gd name="connsiteX4" fmla="*/ 653260 w 1360958"/>
              <a:gd name="connsiteY4" fmla="*/ 253638 h 253638"/>
              <a:gd name="connsiteX5" fmla="*/ 0 w 1360958"/>
              <a:gd name="connsiteY5" fmla="*/ 253638 h 253638"/>
              <a:gd name="connsiteX6" fmla="*/ 0 w 1360958"/>
              <a:gd name="connsiteY6" fmla="*/ 0 h 25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0958" h="253638" fill="none" extrusionOk="0">
                <a:moveTo>
                  <a:pt x="0" y="0"/>
                </a:moveTo>
                <a:cubicBezTo>
                  <a:pt x="310613" y="-16687"/>
                  <a:pt x="406297" y="7789"/>
                  <a:pt x="666869" y="0"/>
                </a:cubicBezTo>
                <a:cubicBezTo>
                  <a:pt x="927441" y="-7789"/>
                  <a:pt x="1065014" y="15794"/>
                  <a:pt x="1360958" y="0"/>
                </a:cubicBezTo>
                <a:cubicBezTo>
                  <a:pt x="1373595" y="68971"/>
                  <a:pt x="1370162" y="161498"/>
                  <a:pt x="1360958" y="253638"/>
                </a:cubicBezTo>
                <a:cubicBezTo>
                  <a:pt x="1219197" y="282123"/>
                  <a:pt x="932982" y="227062"/>
                  <a:pt x="653260" y="253638"/>
                </a:cubicBezTo>
                <a:cubicBezTo>
                  <a:pt x="373538" y="280214"/>
                  <a:pt x="181022" y="221228"/>
                  <a:pt x="0" y="253638"/>
                </a:cubicBezTo>
                <a:cubicBezTo>
                  <a:pt x="9034" y="188680"/>
                  <a:pt x="5847" y="95133"/>
                  <a:pt x="0" y="0"/>
                </a:cubicBezTo>
                <a:close/>
              </a:path>
              <a:path w="1360958" h="253638" stroke="0" extrusionOk="0">
                <a:moveTo>
                  <a:pt x="0" y="0"/>
                </a:moveTo>
                <a:cubicBezTo>
                  <a:pt x="249069" y="-14831"/>
                  <a:pt x="382084" y="18878"/>
                  <a:pt x="639650" y="0"/>
                </a:cubicBezTo>
                <a:cubicBezTo>
                  <a:pt x="897216" y="-18878"/>
                  <a:pt x="1177252" y="-5530"/>
                  <a:pt x="1360958" y="0"/>
                </a:cubicBezTo>
                <a:cubicBezTo>
                  <a:pt x="1354964" y="74863"/>
                  <a:pt x="1355821" y="165043"/>
                  <a:pt x="1360958" y="253638"/>
                </a:cubicBezTo>
                <a:cubicBezTo>
                  <a:pt x="1160157" y="262641"/>
                  <a:pt x="919786" y="235657"/>
                  <a:pt x="653260" y="253638"/>
                </a:cubicBezTo>
                <a:cubicBezTo>
                  <a:pt x="386734" y="271619"/>
                  <a:pt x="180234" y="246904"/>
                  <a:pt x="0" y="253638"/>
                </a:cubicBezTo>
                <a:cubicBezTo>
                  <a:pt x="8127" y="154963"/>
                  <a:pt x="-2092" y="92486"/>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Conseillers </a:t>
            </a:r>
          </a:p>
        </p:txBody>
      </p:sp>
      <p:sp>
        <p:nvSpPr>
          <p:cNvPr id="45" name="Accolade fermante 44">
            <a:extLst>
              <a:ext uri="{FF2B5EF4-FFF2-40B4-BE49-F238E27FC236}">
                <a16:creationId xmlns:a16="http://schemas.microsoft.com/office/drawing/2014/main" id="{D941DDE0-E0C5-4C01-A5DB-208A2AF91BD0}"/>
              </a:ext>
            </a:extLst>
          </p:cNvPr>
          <p:cNvSpPr/>
          <p:nvPr/>
        </p:nvSpPr>
        <p:spPr>
          <a:xfrm rot="5400000">
            <a:off x="9063100" y="1736368"/>
            <a:ext cx="400222" cy="5341642"/>
          </a:xfrm>
          <a:custGeom>
            <a:avLst/>
            <a:gdLst>
              <a:gd name="connsiteX0" fmla="*/ 0 w 400222"/>
              <a:gd name="connsiteY0" fmla="*/ 0 h 5341642"/>
              <a:gd name="connsiteX1" fmla="*/ 200111 w 400222"/>
              <a:gd name="connsiteY1" fmla="*/ 33350 h 5341642"/>
              <a:gd name="connsiteX2" fmla="*/ 200111 w 400222"/>
              <a:gd name="connsiteY2" fmla="*/ 710421 h 5341642"/>
              <a:gd name="connsiteX3" fmla="*/ 200111 w 400222"/>
              <a:gd name="connsiteY3" fmla="*/ 1309369 h 5341642"/>
              <a:gd name="connsiteX4" fmla="*/ 200111 w 400222"/>
              <a:gd name="connsiteY4" fmla="*/ 1960400 h 5341642"/>
              <a:gd name="connsiteX5" fmla="*/ 200111 w 400222"/>
              <a:gd name="connsiteY5" fmla="*/ 2637471 h 5341642"/>
              <a:gd name="connsiteX6" fmla="*/ 400222 w 400222"/>
              <a:gd name="connsiteY6" fmla="*/ 2670821 h 5341642"/>
              <a:gd name="connsiteX7" fmla="*/ 200111 w 400222"/>
              <a:gd name="connsiteY7" fmla="*/ 2704171 h 5341642"/>
              <a:gd name="connsiteX8" fmla="*/ 200111 w 400222"/>
              <a:gd name="connsiteY8" fmla="*/ 3277078 h 5341642"/>
              <a:gd name="connsiteX9" fmla="*/ 200111 w 400222"/>
              <a:gd name="connsiteY9" fmla="*/ 3954149 h 5341642"/>
              <a:gd name="connsiteX10" fmla="*/ 200111 w 400222"/>
              <a:gd name="connsiteY10" fmla="*/ 4527056 h 5341642"/>
              <a:gd name="connsiteX11" fmla="*/ 200111 w 400222"/>
              <a:gd name="connsiteY11" fmla="*/ 5308292 h 5341642"/>
              <a:gd name="connsiteX12" fmla="*/ 0 w 400222"/>
              <a:gd name="connsiteY12" fmla="*/ 5341642 h 5341642"/>
              <a:gd name="connsiteX13" fmla="*/ 0 w 400222"/>
              <a:gd name="connsiteY13" fmla="*/ 4567104 h 5341642"/>
              <a:gd name="connsiteX14" fmla="*/ 0 w 400222"/>
              <a:gd name="connsiteY14" fmla="*/ 4059648 h 5341642"/>
              <a:gd name="connsiteX15" fmla="*/ 0 w 400222"/>
              <a:gd name="connsiteY15" fmla="*/ 3445359 h 5341642"/>
              <a:gd name="connsiteX16" fmla="*/ 0 w 400222"/>
              <a:gd name="connsiteY16" fmla="*/ 2724237 h 5341642"/>
              <a:gd name="connsiteX17" fmla="*/ 0 w 400222"/>
              <a:gd name="connsiteY17" fmla="*/ 2163365 h 5341642"/>
              <a:gd name="connsiteX18" fmla="*/ 0 w 400222"/>
              <a:gd name="connsiteY18" fmla="*/ 1388827 h 5341642"/>
              <a:gd name="connsiteX19" fmla="*/ 0 w 400222"/>
              <a:gd name="connsiteY19" fmla="*/ 721122 h 5341642"/>
              <a:gd name="connsiteX20" fmla="*/ 0 w 400222"/>
              <a:gd name="connsiteY20" fmla="*/ 0 h 5341642"/>
              <a:gd name="connsiteX0" fmla="*/ 0 w 400222"/>
              <a:gd name="connsiteY0" fmla="*/ 0 h 5341642"/>
              <a:gd name="connsiteX1" fmla="*/ 200111 w 400222"/>
              <a:gd name="connsiteY1" fmla="*/ 33350 h 5341642"/>
              <a:gd name="connsiteX2" fmla="*/ 200111 w 400222"/>
              <a:gd name="connsiteY2" fmla="*/ 684380 h 5341642"/>
              <a:gd name="connsiteX3" fmla="*/ 200111 w 400222"/>
              <a:gd name="connsiteY3" fmla="*/ 1335411 h 5341642"/>
              <a:gd name="connsiteX4" fmla="*/ 200111 w 400222"/>
              <a:gd name="connsiteY4" fmla="*/ 2012482 h 5341642"/>
              <a:gd name="connsiteX5" fmla="*/ 200111 w 400222"/>
              <a:gd name="connsiteY5" fmla="*/ 2637471 h 5341642"/>
              <a:gd name="connsiteX6" fmla="*/ 400222 w 400222"/>
              <a:gd name="connsiteY6" fmla="*/ 2670821 h 5341642"/>
              <a:gd name="connsiteX7" fmla="*/ 200111 w 400222"/>
              <a:gd name="connsiteY7" fmla="*/ 2704171 h 5341642"/>
              <a:gd name="connsiteX8" fmla="*/ 200111 w 400222"/>
              <a:gd name="connsiteY8" fmla="*/ 3277078 h 5341642"/>
              <a:gd name="connsiteX9" fmla="*/ 200111 w 400222"/>
              <a:gd name="connsiteY9" fmla="*/ 3876025 h 5341642"/>
              <a:gd name="connsiteX10" fmla="*/ 200111 w 400222"/>
              <a:gd name="connsiteY10" fmla="*/ 4448932 h 5341642"/>
              <a:gd name="connsiteX11" fmla="*/ 200111 w 400222"/>
              <a:gd name="connsiteY11" fmla="*/ 5308292 h 5341642"/>
              <a:gd name="connsiteX12" fmla="*/ 0 w 400222"/>
              <a:gd name="connsiteY12" fmla="*/ 5341642 h 534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0222" h="5341642" stroke="0" extrusionOk="0">
                <a:moveTo>
                  <a:pt x="0" y="0"/>
                </a:moveTo>
                <a:cubicBezTo>
                  <a:pt x="110257" y="-1189"/>
                  <a:pt x="200399" y="16416"/>
                  <a:pt x="200111" y="33350"/>
                </a:cubicBezTo>
                <a:cubicBezTo>
                  <a:pt x="196391" y="351817"/>
                  <a:pt x="178064" y="410960"/>
                  <a:pt x="200111" y="710421"/>
                </a:cubicBezTo>
                <a:cubicBezTo>
                  <a:pt x="222158" y="1009882"/>
                  <a:pt x="171837" y="1070183"/>
                  <a:pt x="200111" y="1309369"/>
                </a:cubicBezTo>
                <a:cubicBezTo>
                  <a:pt x="228385" y="1548555"/>
                  <a:pt x="210450" y="1805525"/>
                  <a:pt x="200111" y="1960400"/>
                </a:cubicBezTo>
                <a:cubicBezTo>
                  <a:pt x="189772" y="2115275"/>
                  <a:pt x="231175" y="2336551"/>
                  <a:pt x="200111" y="2637471"/>
                </a:cubicBezTo>
                <a:cubicBezTo>
                  <a:pt x="198511" y="2643573"/>
                  <a:pt x="298652" y="2676804"/>
                  <a:pt x="400222" y="2670821"/>
                </a:cubicBezTo>
                <a:cubicBezTo>
                  <a:pt x="291011" y="2671663"/>
                  <a:pt x="199832" y="2687495"/>
                  <a:pt x="200111" y="2704171"/>
                </a:cubicBezTo>
                <a:cubicBezTo>
                  <a:pt x="223297" y="2967105"/>
                  <a:pt x="189492" y="3107420"/>
                  <a:pt x="200111" y="3277078"/>
                </a:cubicBezTo>
                <a:cubicBezTo>
                  <a:pt x="210730" y="3446736"/>
                  <a:pt x="199478" y="3632471"/>
                  <a:pt x="200111" y="3954149"/>
                </a:cubicBezTo>
                <a:cubicBezTo>
                  <a:pt x="200744" y="4275827"/>
                  <a:pt x="178367" y="4268947"/>
                  <a:pt x="200111" y="4527056"/>
                </a:cubicBezTo>
                <a:cubicBezTo>
                  <a:pt x="221855" y="4785165"/>
                  <a:pt x="166617" y="5127065"/>
                  <a:pt x="200111" y="5308292"/>
                </a:cubicBezTo>
                <a:cubicBezTo>
                  <a:pt x="214496" y="5343571"/>
                  <a:pt x="120027" y="5355481"/>
                  <a:pt x="0" y="5341642"/>
                </a:cubicBezTo>
                <a:cubicBezTo>
                  <a:pt x="-17722" y="5127761"/>
                  <a:pt x="25403" y="4938299"/>
                  <a:pt x="0" y="4567104"/>
                </a:cubicBezTo>
                <a:cubicBezTo>
                  <a:pt x="-25403" y="4195909"/>
                  <a:pt x="1008" y="4299736"/>
                  <a:pt x="0" y="4059648"/>
                </a:cubicBezTo>
                <a:cubicBezTo>
                  <a:pt x="-1008" y="3819560"/>
                  <a:pt x="21251" y="3657731"/>
                  <a:pt x="0" y="3445359"/>
                </a:cubicBezTo>
                <a:cubicBezTo>
                  <a:pt x="-21251" y="3232987"/>
                  <a:pt x="5234" y="3045922"/>
                  <a:pt x="0" y="2724237"/>
                </a:cubicBezTo>
                <a:cubicBezTo>
                  <a:pt x="-5234" y="2402552"/>
                  <a:pt x="18031" y="2391541"/>
                  <a:pt x="0" y="2163365"/>
                </a:cubicBezTo>
                <a:cubicBezTo>
                  <a:pt x="-18031" y="1935189"/>
                  <a:pt x="28054" y="1648676"/>
                  <a:pt x="0" y="1388827"/>
                </a:cubicBezTo>
                <a:cubicBezTo>
                  <a:pt x="-28054" y="1128978"/>
                  <a:pt x="31289" y="961942"/>
                  <a:pt x="0" y="721122"/>
                </a:cubicBezTo>
                <a:cubicBezTo>
                  <a:pt x="-31289" y="480302"/>
                  <a:pt x="-21231" y="189408"/>
                  <a:pt x="0" y="0"/>
                </a:cubicBezTo>
                <a:close/>
              </a:path>
              <a:path w="400222" h="5341642" fill="none" extrusionOk="0">
                <a:moveTo>
                  <a:pt x="0" y="0"/>
                </a:moveTo>
                <a:cubicBezTo>
                  <a:pt x="108890" y="1083"/>
                  <a:pt x="197902" y="15428"/>
                  <a:pt x="200111" y="33350"/>
                </a:cubicBezTo>
                <a:cubicBezTo>
                  <a:pt x="196167" y="178678"/>
                  <a:pt x="214498" y="519477"/>
                  <a:pt x="200111" y="684380"/>
                </a:cubicBezTo>
                <a:cubicBezTo>
                  <a:pt x="185725" y="849283"/>
                  <a:pt x="223746" y="1139251"/>
                  <a:pt x="200111" y="1335411"/>
                </a:cubicBezTo>
                <a:cubicBezTo>
                  <a:pt x="176476" y="1531571"/>
                  <a:pt x="219314" y="1680775"/>
                  <a:pt x="200111" y="2012482"/>
                </a:cubicBezTo>
                <a:cubicBezTo>
                  <a:pt x="180908" y="2344189"/>
                  <a:pt x="196684" y="2413869"/>
                  <a:pt x="200111" y="2637471"/>
                </a:cubicBezTo>
                <a:cubicBezTo>
                  <a:pt x="197761" y="2644634"/>
                  <a:pt x="279167" y="2675265"/>
                  <a:pt x="400222" y="2670821"/>
                </a:cubicBezTo>
                <a:cubicBezTo>
                  <a:pt x="287736" y="2669648"/>
                  <a:pt x="197867" y="2684121"/>
                  <a:pt x="200111" y="2704171"/>
                </a:cubicBezTo>
                <a:cubicBezTo>
                  <a:pt x="212652" y="2963849"/>
                  <a:pt x="182898" y="3140466"/>
                  <a:pt x="200111" y="3277078"/>
                </a:cubicBezTo>
                <a:cubicBezTo>
                  <a:pt x="217324" y="3413690"/>
                  <a:pt x="194618" y="3719600"/>
                  <a:pt x="200111" y="3876025"/>
                </a:cubicBezTo>
                <a:cubicBezTo>
                  <a:pt x="205604" y="4032450"/>
                  <a:pt x="176396" y="4301837"/>
                  <a:pt x="200111" y="4448932"/>
                </a:cubicBezTo>
                <a:cubicBezTo>
                  <a:pt x="223826" y="4596027"/>
                  <a:pt x="242413" y="4948296"/>
                  <a:pt x="200111" y="5308292"/>
                </a:cubicBezTo>
                <a:cubicBezTo>
                  <a:pt x="194363" y="5312095"/>
                  <a:pt x="99804" y="5333347"/>
                  <a:pt x="0" y="5341642"/>
                </a:cubicBezTo>
              </a:path>
              <a:path w="400222" h="5341642" fill="none" stroke="0" extrusionOk="0">
                <a:moveTo>
                  <a:pt x="0" y="0"/>
                </a:moveTo>
                <a:cubicBezTo>
                  <a:pt x="111808" y="-2007"/>
                  <a:pt x="200642" y="15691"/>
                  <a:pt x="200111" y="33350"/>
                </a:cubicBezTo>
                <a:cubicBezTo>
                  <a:pt x="206211" y="323032"/>
                  <a:pt x="171639" y="447365"/>
                  <a:pt x="200111" y="684380"/>
                </a:cubicBezTo>
                <a:cubicBezTo>
                  <a:pt x="228584" y="921395"/>
                  <a:pt x="222026" y="1070672"/>
                  <a:pt x="200111" y="1387493"/>
                </a:cubicBezTo>
                <a:cubicBezTo>
                  <a:pt x="178196" y="1704314"/>
                  <a:pt x="191610" y="1752846"/>
                  <a:pt x="200111" y="2012482"/>
                </a:cubicBezTo>
                <a:cubicBezTo>
                  <a:pt x="208612" y="2272118"/>
                  <a:pt x="231068" y="2465144"/>
                  <a:pt x="200111" y="2637471"/>
                </a:cubicBezTo>
                <a:cubicBezTo>
                  <a:pt x="187474" y="2661045"/>
                  <a:pt x="285237" y="2675056"/>
                  <a:pt x="400222" y="2670821"/>
                </a:cubicBezTo>
                <a:cubicBezTo>
                  <a:pt x="290352" y="2671406"/>
                  <a:pt x="201802" y="2684312"/>
                  <a:pt x="200111" y="2704171"/>
                </a:cubicBezTo>
                <a:cubicBezTo>
                  <a:pt x="182098" y="2846192"/>
                  <a:pt x="220501" y="3114531"/>
                  <a:pt x="200111" y="3277078"/>
                </a:cubicBezTo>
                <a:cubicBezTo>
                  <a:pt x="179721" y="3439625"/>
                  <a:pt x="189507" y="3707654"/>
                  <a:pt x="200111" y="3902067"/>
                </a:cubicBezTo>
                <a:cubicBezTo>
                  <a:pt x="210715" y="4096480"/>
                  <a:pt x="231005" y="4248644"/>
                  <a:pt x="200111" y="4553097"/>
                </a:cubicBezTo>
                <a:cubicBezTo>
                  <a:pt x="169218" y="4857550"/>
                  <a:pt x="163834" y="5084655"/>
                  <a:pt x="200111" y="5308292"/>
                </a:cubicBezTo>
                <a:cubicBezTo>
                  <a:pt x="201484" y="5329858"/>
                  <a:pt x="115008" y="5323060"/>
                  <a:pt x="0" y="5341642"/>
                </a:cubicBezTo>
              </a:path>
            </a:pathLst>
          </a:custGeom>
          <a:ln w="19050">
            <a:solidFill>
              <a:schemeClr val="accent4">
                <a:lumMod val="75000"/>
              </a:schemeClr>
            </a:solidFill>
            <a:extLst>
              <a:ext uri="{C807C97D-BFC1-408E-A445-0C87EB9F89A2}">
                <ask:lineSketchStyleProps xmlns:ask="http://schemas.microsoft.com/office/drawing/2018/sketchyshapes" sd="3353236313">
                  <a:prstGeom prst="rightBrace">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4100" name="Picture 4" descr="Femme travaillant sur un ordinateur portable assis sur un tapis et une chaise">
            <a:extLst>
              <a:ext uri="{FF2B5EF4-FFF2-40B4-BE49-F238E27FC236}">
                <a16:creationId xmlns:a16="http://schemas.microsoft.com/office/drawing/2014/main" id="{17D712B3-BA0D-4564-9E7E-ACC1E054CF2B}"/>
              </a:ext>
            </a:extLst>
          </p:cNvPr>
          <p:cNvPicPr>
            <a:picLocks noChangeAspect="1" noChangeArrowheads="1"/>
          </p:cNvPicPr>
          <p:nvPr/>
        </p:nvPicPr>
        <p:blipFill rotWithShape="1">
          <a:blip r:embed="rId13">
            <a:clrChange>
              <a:clrFrom>
                <a:srgbClr val="F3F6FF"/>
              </a:clrFrom>
              <a:clrTo>
                <a:srgbClr val="F3F6FF">
                  <a:alpha val="0"/>
                </a:srgbClr>
              </a:clrTo>
            </a:clrChange>
            <a:extLst>
              <a:ext uri="{BEBA8EAE-BF5A-486C-A8C5-ECC9F3942E4B}">
                <a14:imgProps xmlns:a14="http://schemas.microsoft.com/office/drawing/2010/main">
                  <a14:imgLayer r:embed="rId14">
                    <a14:imgEffect>
                      <a14:backgroundRemoval t="9904" b="89776" l="11182" r="48562">
                        <a14:foregroundMark x1="37280" y1="13817" x2="27856" y2="22636"/>
                        <a14:foregroundMark x1="48562" y1="41214" x2="42492" y2="41214"/>
                        <a14:foregroundMark x1="22843" y1="61022" x2="29712" y2="46645"/>
                        <a14:foregroundMark x1="29712" y1="46645" x2="32109" y2="44728"/>
                        <a14:backgroundMark x1="37061" y1="14696" x2="40895" y2="11182"/>
                        <a14:backgroundMark x1="27636" y1="22364" x2="26837" y2="24601"/>
                        <a14:backgroundMark x1="27157" y1="24601" x2="21725" y2="29393"/>
                      </a14:backgroundRemoval>
                    </a14:imgEffect>
                  </a14:imgLayer>
                </a14:imgProps>
              </a:ext>
              <a:ext uri="{28A0092B-C50C-407E-A947-70E740481C1C}">
                <a14:useLocalDpi xmlns:a14="http://schemas.microsoft.com/office/drawing/2010/main" val="0"/>
              </a:ext>
            </a:extLst>
          </a:blip>
          <a:srcRect l="6885" r="50000"/>
          <a:stretch/>
        </p:blipFill>
        <p:spPr bwMode="auto">
          <a:xfrm>
            <a:off x="8672098" y="4070661"/>
            <a:ext cx="1540564" cy="178659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Nous aimons notre bannière web de travail avec une employée de banque">
            <a:extLst>
              <a:ext uri="{FF2B5EF4-FFF2-40B4-BE49-F238E27FC236}">
                <a16:creationId xmlns:a16="http://schemas.microsoft.com/office/drawing/2014/main" id="{8AC76977-2269-4D26-B00D-8B9BCA5D4058}"/>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9732" b="99664" l="9585" r="96486">
                        <a14:foregroundMark x1="62620" y1="46980" x2="73962" y2="66779"/>
                        <a14:foregroundMark x1="96645" y1="45638" x2="85942" y2="57383"/>
                        <a14:foregroundMark x1="96486" y1="85235" x2="94569" y2="66779"/>
                        <a14:foregroundMark x1="96006" y1="98993" x2="53355" y2="89262"/>
                        <a14:foregroundMark x1="53355" y1="89262" x2="47125" y2="77181"/>
                        <a14:foregroundMark x1="47125" y1="77181" x2="46965" y2="75168"/>
                        <a14:foregroundMark x1="41534" y1="31208" x2="50000" y2="99664"/>
                        <a14:foregroundMark x1="74441" y1="56040" x2="69649" y2="58389"/>
                        <a14:foregroundMark x1="92173" y1="80201" x2="89617" y2="69128"/>
                      </a14:backgroundRemoval>
                    </a14:imgEffect>
                  </a14:imgLayer>
                </a14:imgProps>
              </a:ext>
              <a:ext uri="{28A0092B-C50C-407E-A947-70E740481C1C}">
                <a14:useLocalDpi xmlns:a14="http://schemas.microsoft.com/office/drawing/2010/main" val="0"/>
              </a:ext>
            </a:extLst>
          </a:blip>
          <a:srcRect/>
          <a:stretch>
            <a:fillRect/>
          </a:stretch>
        </p:blipFill>
        <p:spPr bwMode="auto">
          <a:xfrm>
            <a:off x="257968" y="4364018"/>
            <a:ext cx="2638878" cy="1256207"/>
          </a:xfrm>
          <a:prstGeom prst="rect">
            <a:avLst/>
          </a:prstGeom>
          <a:noFill/>
          <a:extLst>
            <a:ext uri="{909E8E84-426E-40DD-AFC4-6F175D3DCCD1}">
              <a14:hiddenFill xmlns:a14="http://schemas.microsoft.com/office/drawing/2010/main">
                <a:solidFill>
                  <a:srgbClr val="FFFFFF"/>
                </a:solidFill>
              </a14:hiddenFill>
            </a:ext>
          </a:extLst>
        </p:spPr>
      </p:pic>
      <p:pic>
        <p:nvPicPr>
          <p:cNvPr id="50" name="Image 49">
            <a:extLst>
              <a:ext uri="{FF2B5EF4-FFF2-40B4-BE49-F238E27FC236}">
                <a16:creationId xmlns:a16="http://schemas.microsoft.com/office/drawing/2014/main" id="{7D00C8A9-1B8B-4EC9-BC14-523A22A0B3DB}"/>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917781" y="3495648"/>
            <a:ext cx="1823402" cy="347682"/>
          </a:xfrm>
          <a:prstGeom prst="rect">
            <a:avLst/>
          </a:prstGeom>
        </p:spPr>
      </p:pic>
      <p:pic>
        <p:nvPicPr>
          <p:cNvPr id="51" name="Image 50">
            <a:extLst>
              <a:ext uri="{FF2B5EF4-FFF2-40B4-BE49-F238E27FC236}">
                <a16:creationId xmlns:a16="http://schemas.microsoft.com/office/drawing/2014/main" id="{6A5487D3-92DB-458D-B1B3-7A52ED01E85C}"/>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9643391" y="3227386"/>
            <a:ext cx="1823402" cy="347682"/>
          </a:xfrm>
          <a:prstGeom prst="rect">
            <a:avLst/>
          </a:prstGeom>
        </p:spPr>
      </p:pic>
      <p:pic>
        <p:nvPicPr>
          <p:cNvPr id="52" name="Image 51">
            <a:extLst>
              <a:ext uri="{FF2B5EF4-FFF2-40B4-BE49-F238E27FC236}">
                <a16:creationId xmlns:a16="http://schemas.microsoft.com/office/drawing/2014/main" id="{DDC46D6B-C60B-4607-9292-F700519E68EE}"/>
              </a:ext>
            </a:extLst>
          </p:cNvPr>
          <p:cNvPicPr>
            <a:picLocks noChangeAspect="1"/>
          </p:cNvPicPr>
          <p:nvPr/>
        </p:nvPicPr>
        <p:blipFill rotWithShape="1">
          <a:blip r:embed="rId18">
            <a:clrChange>
              <a:clrFrom>
                <a:srgbClr val="FEFCFE"/>
              </a:clrFrom>
              <a:clrTo>
                <a:srgbClr val="FEFCFE">
                  <a:alpha val="0"/>
                </a:srgbClr>
              </a:clrTo>
            </a:clrChange>
          </a:blip>
          <a:srcRect l="4063" t="11635" r="70921" b="54171"/>
          <a:stretch/>
        </p:blipFill>
        <p:spPr>
          <a:xfrm>
            <a:off x="1199589" y="3617527"/>
            <a:ext cx="360400" cy="244437"/>
          </a:xfrm>
          <a:prstGeom prst="rect">
            <a:avLst/>
          </a:prstGeom>
        </p:spPr>
      </p:pic>
      <p:sp>
        <p:nvSpPr>
          <p:cNvPr id="54" name="Ellipse 53">
            <a:extLst>
              <a:ext uri="{FF2B5EF4-FFF2-40B4-BE49-F238E27FC236}">
                <a16:creationId xmlns:a16="http://schemas.microsoft.com/office/drawing/2014/main" id="{24F6DC3A-AC6D-44B3-8EDD-D1C27DE6C623}"/>
              </a:ext>
            </a:extLst>
          </p:cNvPr>
          <p:cNvSpPr/>
          <p:nvPr/>
        </p:nvSpPr>
        <p:spPr>
          <a:xfrm>
            <a:off x="1192073" y="1750421"/>
            <a:ext cx="228492" cy="228492"/>
          </a:xfrm>
          <a:custGeom>
            <a:avLst/>
            <a:gdLst>
              <a:gd name="connsiteX0" fmla="*/ 0 w 228492"/>
              <a:gd name="connsiteY0" fmla="*/ 114246 h 228492"/>
              <a:gd name="connsiteX1" fmla="*/ 114246 w 228492"/>
              <a:gd name="connsiteY1" fmla="*/ 0 h 228492"/>
              <a:gd name="connsiteX2" fmla="*/ 228492 w 228492"/>
              <a:gd name="connsiteY2" fmla="*/ 114246 h 228492"/>
              <a:gd name="connsiteX3" fmla="*/ 114246 w 228492"/>
              <a:gd name="connsiteY3" fmla="*/ 228492 h 228492"/>
              <a:gd name="connsiteX4" fmla="*/ 0 w 228492"/>
              <a:gd name="connsiteY4" fmla="*/ 114246 h 228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492" h="228492" fill="none" extrusionOk="0">
                <a:moveTo>
                  <a:pt x="0" y="114246"/>
                </a:moveTo>
                <a:cubicBezTo>
                  <a:pt x="7585" y="57489"/>
                  <a:pt x="44435" y="-8421"/>
                  <a:pt x="114246" y="0"/>
                </a:cubicBezTo>
                <a:cubicBezTo>
                  <a:pt x="167025" y="648"/>
                  <a:pt x="227061" y="56934"/>
                  <a:pt x="228492" y="114246"/>
                </a:cubicBezTo>
                <a:cubicBezTo>
                  <a:pt x="228533" y="165203"/>
                  <a:pt x="168510" y="231514"/>
                  <a:pt x="114246" y="228492"/>
                </a:cubicBezTo>
                <a:cubicBezTo>
                  <a:pt x="47479" y="223743"/>
                  <a:pt x="7219" y="173293"/>
                  <a:pt x="0" y="114246"/>
                </a:cubicBezTo>
                <a:close/>
              </a:path>
              <a:path w="228492" h="228492" stroke="0" extrusionOk="0">
                <a:moveTo>
                  <a:pt x="0" y="114246"/>
                </a:moveTo>
                <a:cubicBezTo>
                  <a:pt x="-6054" y="39985"/>
                  <a:pt x="61064" y="-4421"/>
                  <a:pt x="114246" y="0"/>
                </a:cubicBezTo>
                <a:cubicBezTo>
                  <a:pt x="179451" y="4470"/>
                  <a:pt x="217617" y="56220"/>
                  <a:pt x="228492" y="114246"/>
                </a:cubicBezTo>
                <a:cubicBezTo>
                  <a:pt x="219565" y="169595"/>
                  <a:pt x="186348" y="225145"/>
                  <a:pt x="114246" y="228492"/>
                </a:cubicBezTo>
                <a:cubicBezTo>
                  <a:pt x="41546" y="218482"/>
                  <a:pt x="4686" y="180892"/>
                  <a:pt x="0" y="114246"/>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outerShdw blurRad="38100" dist="38100" dir="2700000" algn="tl">
                    <a:srgbClr val="000000">
                      <a:alpha val="43137"/>
                    </a:srgbClr>
                  </a:outerShdw>
                </a:effectLst>
              </a:rPr>
              <a:t>A</a:t>
            </a:r>
          </a:p>
        </p:txBody>
      </p:sp>
      <p:sp>
        <p:nvSpPr>
          <p:cNvPr id="98" name="Ellipse 97">
            <a:extLst>
              <a:ext uri="{FF2B5EF4-FFF2-40B4-BE49-F238E27FC236}">
                <a16:creationId xmlns:a16="http://schemas.microsoft.com/office/drawing/2014/main" id="{9A853E5B-DD8A-44F9-A41D-C64B2F0AC724}"/>
              </a:ext>
            </a:extLst>
          </p:cNvPr>
          <p:cNvSpPr/>
          <p:nvPr/>
        </p:nvSpPr>
        <p:spPr>
          <a:xfrm>
            <a:off x="1196426" y="2024742"/>
            <a:ext cx="228492" cy="228492"/>
          </a:xfrm>
          <a:custGeom>
            <a:avLst/>
            <a:gdLst>
              <a:gd name="connsiteX0" fmla="*/ 0 w 228492"/>
              <a:gd name="connsiteY0" fmla="*/ 114246 h 228492"/>
              <a:gd name="connsiteX1" fmla="*/ 114246 w 228492"/>
              <a:gd name="connsiteY1" fmla="*/ 0 h 228492"/>
              <a:gd name="connsiteX2" fmla="*/ 228492 w 228492"/>
              <a:gd name="connsiteY2" fmla="*/ 114246 h 228492"/>
              <a:gd name="connsiteX3" fmla="*/ 114246 w 228492"/>
              <a:gd name="connsiteY3" fmla="*/ 228492 h 228492"/>
              <a:gd name="connsiteX4" fmla="*/ 0 w 228492"/>
              <a:gd name="connsiteY4" fmla="*/ 114246 h 228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492" h="228492" fill="none" extrusionOk="0">
                <a:moveTo>
                  <a:pt x="0" y="114246"/>
                </a:moveTo>
                <a:cubicBezTo>
                  <a:pt x="7585" y="57489"/>
                  <a:pt x="44435" y="-8421"/>
                  <a:pt x="114246" y="0"/>
                </a:cubicBezTo>
                <a:cubicBezTo>
                  <a:pt x="167025" y="648"/>
                  <a:pt x="227061" y="56934"/>
                  <a:pt x="228492" y="114246"/>
                </a:cubicBezTo>
                <a:cubicBezTo>
                  <a:pt x="228533" y="165203"/>
                  <a:pt x="168510" y="231514"/>
                  <a:pt x="114246" y="228492"/>
                </a:cubicBezTo>
                <a:cubicBezTo>
                  <a:pt x="47479" y="223743"/>
                  <a:pt x="7219" y="173293"/>
                  <a:pt x="0" y="114246"/>
                </a:cubicBezTo>
                <a:close/>
              </a:path>
              <a:path w="228492" h="228492" stroke="0" extrusionOk="0">
                <a:moveTo>
                  <a:pt x="0" y="114246"/>
                </a:moveTo>
                <a:cubicBezTo>
                  <a:pt x="-6054" y="39985"/>
                  <a:pt x="61064" y="-4421"/>
                  <a:pt x="114246" y="0"/>
                </a:cubicBezTo>
                <a:cubicBezTo>
                  <a:pt x="179451" y="4470"/>
                  <a:pt x="217617" y="56220"/>
                  <a:pt x="228492" y="114246"/>
                </a:cubicBezTo>
                <a:cubicBezTo>
                  <a:pt x="219565" y="169595"/>
                  <a:pt x="186348" y="225145"/>
                  <a:pt x="114246" y="228492"/>
                </a:cubicBezTo>
                <a:cubicBezTo>
                  <a:pt x="41546" y="218482"/>
                  <a:pt x="4686" y="180892"/>
                  <a:pt x="0" y="114246"/>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outerShdw blurRad="38100" dist="38100" dir="2700000" algn="tl">
                    <a:srgbClr val="000000">
                      <a:alpha val="43137"/>
                    </a:srgbClr>
                  </a:outerShdw>
                </a:effectLst>
              </a:rPr>
              <a:t>B</a:t>
            </a:r>
          </a:p>
        </p:txBody>
      </p:sp>
    </p:spTree>
    <p:extLst>
      <p:ext uri="{BB962C8B-B14F-4D97-AF65-F5344CB8AC3E}">
        <p14:creationId xmlns:p14="http://schemas.microsoft.com/office/powerpoint/2010/main" val="72968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par>
                                <p:cTn id="26" presetID="10" presetClass="entr" presetSubtype="0" fill="hold" nodeType="withEffect">
                                  <p:stCondLst>
                                    <p:cond delay="0"/>
                                  </p:stCondLst>
                                  <p:childTnLst>
                                    <p:set>
                                      <p:cBhvr>
                                        <p:cTn id="27" dur="1" fill="hold">
                                          <p:stCondLst>
                                            <p:cond delay="0"/>
                                          </p:stCondLst>
                                        </p:cTn>
                                        <p:tgtEl>
                                          <p:spTgt spid="4098"/>
                                        </p:tgtEl>
                                        <p:attrNameLst>
                                          <p:attrName>style.visibility</p:attrName>
                                        </p:attrNameLst>
                                      </p:cBhvr>
                                      <p:to>
                                        <p:strVal val="visible"/>
                                      </p:to>
                                    </p:set>
                                    <p:animEffect transition="in" filter="fade">
                                      <p:cBhvr>
                                        <p:cTn id="28" dur="500"/>
                                        <p:tgtEl>
                                          <p:spTgt spid="409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left)">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2" end="2"/>
                                            </p:txEl>
                                          </p:spTgt>
                                        </p:tgtEl>
                                        <p:attrNameLst>
                                          <p:attrName>style.visibility</p:attrName>
                                        </p:attrNameLst>
                                      </p:cBhvr>
                                      <p:to>
                                        <p:strVal val="visible"/>
                                      </p:to>
                                    </p:set>
                                    <p:animEffect transition="in" filter="fade">
                                      <p:cBhvr>
                                        <p:cTn id="38" dur="500"/>
                                        <p:tgtEl>
                                          <p:spTgt spid="2">
                                            <p:txEl>
                                              <p:pRg st="2" end="2"/>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par>
                                <p:cTn id="45" presetID="10"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nodeType="with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500"/>
                                        <p:tgtEl>
                                          <p:spTgt spid="5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par>
                                <p:cTn id="54" presetID="10" presetClass="entr" presetSubtype="0" fill="hold" nodeType="withEffect">
                                  <p:stCondLst>
                                    <p:cond delay="0"/>
                                  </p:stCondLst>
                                  <p:childTnLst>
                                    <p:set>
                                      <p:cBhvr>
                                        <p:cTn id="55" dur="1" fill="hold">
                                          <p:stCondLst>
                                            <p:cond delay="0"/>
                                          </p:stCondLst>
                                        </p:cTn>
                                        <p:tgtEl>
                                          <p:spTgt spid="4100"/>
                                        </p:tgtEl>
                                        <p:attrNameLst>
                                          <p:attrName>style.visibility</p:attrName>
                                        </p:attrNameLst>
                                      </p:cBhvr>
                                      <p:to>
                                        <p:strVal val="visible"/>
                                      </p:to>
                                    </p:set>
                                    <p:animEffect transition="in" filter="fade">
                                      <p:cBhvr>
                                        <p:cTn id="56" dur="500"/>
                                        <p:tgtEl>
                                          <p:spTgt spid="4100"/>
                                        </p:tgtEl>
                                      </p:cBhvr>
                                    </p:animEffect>
                                  </p:childTnLst>
                                </p:cTn>
                              </p:par>
                              <p:par>
                                <p:cTn id="57" presetID="10" presetClass="entr" presetSubtype="0"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500"/>
                                        <p:tgtEl>
                                          <p:spTgt spid="51"/>
                                        </p:tgtEl>
                                      </p:cBhvr>
                                    </p:animEffect>
                                  </p:childTnLst>
                                </p:cTn>
                              </p:par>
                              <p:par>
                                <p:cTn id="60" presetID="10" presetClass="entr" presetSubtype="0" fill="hold"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98"/>
                                        </p:tgtEl>
                                        <p:attrNameLst>
                                          <p:attrName>style.visibility</p:attrName>
                                        </p:attrNameLst>
                                      </p:cBhvr>
                                      <p:to>
                                        <p:strVal val="visible"/>
                                      </p:to>
                                    </p:set>
                                    <p:animEffect transition="in" filter="fade">
                                      <p:cBhvr>
                                        <p:cTn id="65"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2" grpId="0" animBg="1"/>
      <p:bldP spid="44" grpId="0" animBg="1"/>
      <p:bldP spid="45" grpId="0" animBg="1"/>
      <p:bldP spid="54" grpId="0" animBg="1"/>
      <p:bldP spid="9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 coins arrondis 30">
            <a:hlinkClick r:id="rId2"/>
            <a:extLst>
              <a:ext uri="{FF2B5EF4-FFF2-40B4-BE49-F238E27FC236}">
                <a16:creationId xmlns:a16="http://schemas.microsoft.com/office/drawing/2014/main" id="{9434AF2F-9585-4802-B4CF-41A07A6CF727}"/>
              </a:ext>
            </a:extLst>
          </p:cNvPr>
          <p:cNvSpPr/>
          <p:nvPr/>
        </p:nvSpPr>
        <p:spPr>
          <a:xfrm>
            <a:off x="6257313" y="5613827"/>
            <a:ext cx="5251273" cy="338554"/>
          </a:xfrm>
          <a:custGeom>
            <a:avLst/>
            <a:gdLst>
              <a:gd name="connsiteX0" fmla="*/ 0 w 5251273"/>
              <a:gd name="connsiteY0" fmla="*/ 56427 h 338554"/>
              <a:gd name="connsiteX1" fmla="*/ 56427 w 5251273"/>
              <a:gd name="connsiteY1" fmla="*/ 0 h 338554"/>
              <a:gd name="connsiteX2" fmla="*/ 698729 w 5251273"/>
              <a:gd name="connsiteY2" fmla="*/ 0 h 338554"/>
              <a:gd name="connsiteX3" fmla="*/ 1443800 w 5251273"/>
              <a:gd name="connsiteY3" fmla="*/ 0 h 338554"/>
              <a:gd name="connsiteX4" fmla="*/ 2188871 w 5251273"/>
              <a:gd name="connsiteY4" fmla="*/ 0 h 338554"/>
              <a:gd name="connsiteX5" fmla="*/ 2831173 w 5251273"/>
              <a:gd name="connsiteY5" fmla="*/ 0 h 338554"/>
              <a:gd name="connsiteX6" fmla="*/ 3524860 w 5251273"/>
              <a:gd name="connsiteY6" fmla="*/ 0 h 338554"/>
              <a:gd name="connsiteX7" fmla="*/ 4167162 w 5251273"/>
              <a:gd name="connsiteY7" fmla="*/ 0 h 338554"/>
              <a:gd name="connsiteX8" fmla="*/ 5194846 w 5251273"/>
              <a:gd name="connsiteY8" fmla="*/ 0 h 338554"/>
              <a:gd name="connsiteX9" fmla="*/ 5251273 w 5251273"/>
              <a:gd name="connsiteY9" fmla="*/ 56427 h 338554"/>
              <a:gd name="connsiteX10" fmla="*/ 5251273 w 5251273"/>
              <a:gd name="connsiteY10" fmla="*/ 282127 h 338554"/>
              <a:gd name="connsiteX11" fmla="*/ 5194846 w 5251273"/>
              <a:gd name="connsiteY11" fmla="*/ 338554 h 338554"/>
              <a:gd name="connsiteX12" fmla="*/ 4655312 w 5251273"/>
              <a:gd name="connsiteY12" fmla="*/ 338554 h 338554"/>
              <a:gd name="connsiteX13" fmla="*/ 4167162 w 5251273"/>
              <a:gd name="connsiteY13" fmla="*/ 338554 h 338554"/>
              <a:gd name="connsiteX14" fmla="*/ 3679012 w 5251273"/>
              <a:gd name="connsiteY14" fmla="*/ 338554 h 338554"/>
              <a:gd name="connsiteX15" fmla="*/ 3036710 w 5251273"/>
              <a:gd name="connsiteY15" fmla="*/ 338554 h 338554"/>
              <a:gd name="connsiteX16" fmla="*/ 2291639 w 5251273"/>
              <a:gd name="connsiteY16" fmla="*/ 338554 h 338554"/>
              <a:gd name="connsiteX17" fmla="*/ 1803489 w 5251273"/>
              <a:gd name="connsiteY17" fmla="*/ 338554 h 338554"/>
              <a:gd name="connsiteX18" fmla="*/ 1109803 w 5251273"/>
              <a:gd name="connsiteY18" fmla="*/ 338554 h 338554"/>
              <a:gd name="connsiteX19" fmla="*/ 56427 w 5251273"/>
              <a:gd name="connsiteY19" fmla="*/ 338554 h 338554"/>
              <a:gd name="connsiteX20" fmla="*/ 0 w 5251273"/>
              <a:gd name="connsiteY20" fmla="*/ 282127 h 338554"/>
              <a:gd name="connsiteX21" fmla="*/ 0 w 5251273"/>
              <a:gd name="connsiteY21" fmla="*/ 56427 h 3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51273" h="338554" fill="none" extrusionOk="0">
                <a:moveTo>
                  <a:pt x="0" y="56427"/>
                </a:moveTo>
                <a:cubicBezTo>
                  <a:pt x="-2189" y="25447"/>
                  <a:pt x="26513" y="5"/>
                  <a:pt x="56427" y="0"/>
                </a:cubicBezTo>
                <a:cubicBezTo>
                  <a:pt x="234781" y="-175"/>
                  <a:pt x="464627" y="-26329"/>
                  <a:pt x="698729" y="0"/>
                </a:cubicBezTo>
                <a:cubicBezTo>
                  <a:pt x="932831" y="26329"/>
                  <a:pt x="1258048" y="3322"/>
                  <a:pt x="1443800" y="0"/>
                </a:cubicBezTo>
                <a:cubicBezTo>
                  <a:pt x="1629552" y="-3322"/>
                  <a:pt x="2010052" y="-3417"/>
                  <a:pt x="2188871" y="0"/>
                </a:cubicBezTo>
                <a:cubicBezTo>
                  <a:pt x="2367690" y="3417"/>
                  <a:pt x="2573386" y="-10769"/>
                  <a:pt x="2831173" y="0"/>
                </a:cubicBezTo>
                <a:cubicBezTo>
                  <a:pt x="3088960" y="10769"/>
                  <a:pt x="3280671" y="-23322"/>
                  <a:pt x="3524860" y="0"/>
                </a:cubicBezTo>
                <a:cubicBezTo>
                  <a:pt x="3769049" y="23322"/>
                  <a:pt x="3912944" y="22375"/>
                  <a:pt x="4167162" y="0"/>
                </a:cubicBezTo>
                <a:cubicBezTo>
                  <a:pt x="4421380" y="-22375"/>
                  <a:pt x="4982682" y="51007"/>
                  <a:pt x="5194846" y="0"/>
                </a:cubicBezTo>
                <a:cubicBezTo>
                  <a:pt x="5223560" y="-74"/>
                  <a:pt x="5247942" y="21721"/>
                  <a:pt x="5251273" y="56427"/>
                </a:cubicBezTo>
                <a:cubicBezTo>
                  <a:pt x="5259710" y="115423"/>
                  <a:pt x="5259683" y="193459"/>
                  <a:pt x="5251273" y="282127"/>
                </a:cubicBezTo>
                <a:cubicBezTo>
                  <a:pt x="5254961" y="308571"/>
                  <a:pt x="5228939" y="334172"/>
                  <a:pt x="5194846" y="338554"/>
                </a:cubicBezTo>
                <a:cubicBezTo>
                  <a:pt x="4965475" y="314528"/>
                  <a:pt x="4917256" y="353720"/>
                  <a:pt x="4655312" y="338554"/>
                </a:cubicBezTo>
                <a:cubicBezTo>
                  <a:pt x="4393368" y="323388"/>
                  <a:pt x="4270807" y="353246"/>
                  <a:pt x="4167162" y="338554"/>
                </a:cubicBezTo>
                <a:cubicBezTo>
                  <a:pt x="4063517" y="323863"/>
                  <a:pt x="3873084" y="328821"/>
                  <a:pt x="3679012" y="338554"/>
                </a:cubicBezTo>
                <a:cubicBezTo>
                  <a:pt x="3484940" y="348288"/>
                  <a:pt x="3185812" y="360351"/>
                  <a:pt x="3036710" y="338554"/>
                </a:cubicBezTo>
                <a:cubicBezTo>
                  <a:pt x="2887608" y="316757"/>
                  <a:pt x="2445660" y="359574"/>
                  <a:pt x="2291639" y="338554"/>
                </a:cubicBezTo>
                <a:cubicBezTo>
                  <a:pt x="2137618" y="317534"/>
                  <a:pt x="2038178" y="332986"/>
                  <a:pt x="1803489" y="338554"/>
                </a:cubicBezTo>
                <a:cubicBezTo>
                  <a:pt x="1568800" y="344123"/>
                  <a:pt x="1254607" y="349977"/>
                  <a:pt x="1109803" y="338554"/>
                </a:cubicBezTo>
                <a:cubicBezTo>
                  <a:pt x="964999" y="327131"/>
                  <a:pt x="326203" y="342968"/>
                  <a:pt x="56427" y="338554"/>
                </a:cubicBezTo>
                <a:cubicBezTo>
                  <a:pt x="29325" y="336526"/>
                  <a:pt x="-2278" y="315051"/>
                  <a:pt x="0" y="282127"/>
                </a:cubicBezTo>
                <a:cubicBezTo>
                  <a:pt x="-8467" y="228215"/>
                  <a:pt x="10218" y="128150"/>
                  <a:pt x="0" y="56427"/>
                </a:cubicBezTo>
                <a:close/>
              </a:path>
              <a:path w="5251273" h="338554" stroke="0" extrusionOk="0">
                <a:moveTo>
                  <a:pt x="0" y="56427"/>
                </a:moveTo>
                <a:cubicBezTo>
                  <a:pt x="-1952" y="23854"/>
                  <a:pt x="22150" y="2316"/>
                  <a:pt x="56427" y="0"/>
                </a:cubicBezTo>
                <a:cubicBezTo>
                  <a:pt x="347018" y="28199"/>
                  <a:pt x="441098" y="21878"/>
                  <a:pt x="801498" y="0"/>
                </a:cubicBezTo>
                <a:cubicBezTo>
                  <a:pt x="1161898" y="-21878"/>
                  <a:pt x="1110802" y="-15054"/>
                  <a:pt x="1289648" y="0"/>
                </a:cubicBezTo>
                <a:cubicBezTo>
                  <a:pt x="1468494" y="15054"/>
                  <a:pt x="1600426" y="-14796"/>
                  <a:pt x="1777797" y="0"/>
                </a:cubicBezTo>
                <a:cubicBezTo>
                  <a:pt x="1955168" y="14796"/>
                  <a:pt x="2162708" y="21067"/>
                  <a:pt x="2420100" y="0"/>
                </a:cubicBezTo>
                <a:cubicBezTo>
                  <a:pt x="2677492" y="-21067"/>
                  <a:pt x="2728405" y="-25230"/>
                  <a:pt x="2959634" y="0"/>
                </a:cubicBezTo>
                <a:cubicBezTo>
                  <a:pt x="3190863" y="25230"/>
                  <a:pt x="3358103" y="-19302"/>
                  <a:pt x="3704704" y="0"/>
                </a:cubicBezTo>
                <a:cubicBezTo>
                  <a:pt x="4051305" y="19302"/>
                  <a:pt x="3975674" y="16961"/>
                  <a:pt x="4244238" y="0"/>
                </a:cubicBezTo>
                <a:cubicBezTo>
                  <a:pt x="4512802" y="-16961"/>
                  <a:pt x="4842397" y="-14239"/>
                  <a:pt x="5194846" y="0"/>
                </a:cubicBezTo>
                <a:cubicBezTo>
                  <a:pt x="5225371" y="-1079"/>
                  <a:pt x="5248221" y="22789"/>
                  <a:pt x="5251273" y="56427"/>
                </a:cubicBezTo>
                <a:cubicBezTo>
                  <a:pt x="5248918" y="120075"/>
                  <a:pt x="5244915" y="173005"/>
                  <a:pt x="5251273" y="282127"/>
                </a:cubicBezTo>
                <a:cubicBezTo>
                  <a:pt x="5252085" y="313109"/>
                  <a:pt x="5223410" y="337966"/>
                  <a:pt x="5194846" y="338554"/>
                </a:cubicBezTo>
                <a:cubicBezTo>
                  <a:pt x="4988547" y="359643"/>
                  <a:pt x="4939059" y="320973"/>
                  <a:pt x="4706696" y="338554"/>
                </a:cubicBezTo>
                <a:cubicBezTo>
                  <a:pt x="4474333" y="356136"/>
                  <a:pt x="4235952" y="368600"/>
                  <a:pt x="4013010" y="338554"/>
                </a:cubicBezTo>
                <a:cubicBezTo>
                  <a:pt x="3790068" y="308508"/>
                  <a:pt x="3650795" y="321464"/>
                  <a:pt x="3524860" y="338554"/>
                </a:cubicBezTo>
                <a:cubicBezTo>
                  <a:pt x="3398925" y="355645"/>
                  <a:pt x="3145260" y="359985"/>
                  <a:pt x="3036710" y="338554"/>
                </a:cubicBezTo>
                <a:cubicBezTo>
                  <a:pt x="2928160" y="317124"/>
                  <a:pt x="2486852" y="325645"/>
                  <a:pt x="2291639" y="338554"/>
                </a:cubicBezTo>
                <a:cubicBezTo>
                  <a:pt x="2096426" y="351463"/>
                  <a:pt x="1929285" y="342750"/>
                  <a:pt x="1649337" y="338554"/>
                </a:cubicBezTo>
                <a:cubicBezTo>
                  <a:pt x="1369389" y="334358"/>
                  <a:pt x="1188854" y="327590"/>
                  <a:pt x="955650" y="338554"/>
                </a:cubicBezTo>
                <a:cubicBezTo>
                  <a:pt x="722446" y="349518"/>
                  <a:pt x="389481" y="356215"/>
                  <a:pt x="56427" y="338554"/>
                </a:cubicBezTo>
                <a:cubicBezTo>
                  <a:pt x="26612" y="336145"/>
                  <a:pt x="2901" y="311230"/>
                  <a:pt x="0" y="282127"/>
                </a:cubicBezTo>
                <a:cubicBezTo>
                  <a:pt x="39" y="184591"/>
                  <a:pt x="10364" y="143278"/>
                  <a:pt x="0" y="56427"/>
                </a:cubicBezTo>
                <a:close/>
              </a:path>
            </a:pathLst>
          </a:custGeom>
          <a:solidFill>
            <a:schemeClr val="bg1">
              <a:lumMod val="95000"/>
            </a:schemeClr>
          </a:solidFill>
          <a:ln w="19050">
            <a:solidFill>
              <a:schemeClr val="tx1">
                <a:lumMod val="75000"/>
                <a:lumOff val="25000"/>
              </a:schemeClr>
            </a:solidFill>
            <a:extLst>
              <a:ext uri="{C807C97D-BFC1-408E-A445-0C87EB9F89A2}">
                <ask:lineSketchStyleProps xmlns:ask="http://schemas.microsoft.com/office/drawing/2018/sketchyshapes" sd="2541227703">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a:extLst>
              <a:ext uri="{FF2B5EF4-FFF2-40B4-BE49-F238E27FC236}">
                <a16:creationId xmlns:a16="http://schemas.microsoft.com/office/drawing/2014/main" id="{54A292C5-9085-4B86-B95F-5080738F960F}"/>
              </a:ext>
            </a:extLst>
          </p:cNvPr>
          <p:cNvSpPr>
            <a:spLocks noGrp="1"/>
          </p:cNvSpPr>
          <p:nvPr>
            <p:ph idx="17"/>
          </p:nvPr>
        </p:nvSpPr>
        <p:spPr/>
        <p:txBody>
          <a:bodyPr/>
          <a:lstStyle/>
          <a:p>
            <a:r>
              <a:rPr lang="fr-FR" dirty="0"/>
              <a:t>Détail du </a:t>
            </a:r>
            <a:r>
              <a:rPr lang="fr-FR" b="1" dirty="0">
                <a:solidFill>
                  <a:schemeClr val="accent4">
                    <a:lumMod val="75000"/>
                  </a:schemeClr>
                </a:solidFill>
              </a:rPr>
              <a:t>parcours conseiller </a:t>
            </a:r>
            <a:r>
              <a:rPr lang="fr-FR" dirty="0"/>
              <a:t>:</a:t>
            </a:r>
          </a:p>
        </p:txBody>
      </p:sp>
      <p:sp>
        <p:nvSpPr>
          <p:cNvPr id="3" name="Espace réservé du texte 2">
            <a:extLst>
              <a:ext uri="{FF2B5EF4-FFF2-40B4-BE49-F238E27FC236}">
                <a16:creationId xmlns:a16="http://schemas.microsoft.com/office/drawing/2014/main" id="{9A4877CC-066F-4D17-9005-A041D1249DD8}"/>
              </a:ext>
            </a:extLst>
          </p:cNvPr>
          <p:cNvSpPr>
            <a:spLocks noGrp="1"/>
          </p:cNvSpPr>
          <p:nvPr>
            <p:ph type="body" sz="quarter" idx="12"/>
          </p:nvPr>
        </p:nvSpPr>
        <p:spPr/>
        <p:txBody>
          <a:bodyPr/>
          <a:lstStyle/>
          <a:p>
            <a:r>
              <a:rPr lang="fr-FR" dirty="0"/>
              <a:t>Comment faire bénéficier à votre client d’un pack                                      ? (1/2) </a:t>
            </a:r>
          </a:p>
        </p:txBody>
      </p:sp>
      <p:sp>
        <p:nvSpPr>
          <p:cNvPr id="4" name="Espace réservé du texte 3">
            <a:extLst>
              <a:ext uri="{FF2B5EF4-FFF2-40B4-BE49-F238E27FC236}">
                <a16:creationId xmlns:a16="http://schemas.microsoft.com/office/drawing/2014/main" id="{685513D0-1842-4CBA-8E9F-8E42AFA4501E}"/>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41CFAFAC-8537-42C9-997A-93268B79A231}"/>
              </a:ext>
            </a:extLst>
          </p:cNvPr>
          <p:cNvSpPr>
            <a:spLocks noGrp="1"/>
          </p:cNvSpPr>
          <p:nvPr>
            <p:ph type="body" sz="quarter" idx="16"/>
          </p:nvPr>
        </p:nvSpPr>
        <p:spPr/>
        <p:txBody>
          <a:bodyPr/>
          <a:lstStyle/>
          <a:p>
            <a:endParaRPr lang="fr-FR"/>
          </a:p>
        </p:txBody>
      </p:sp>
      <p:grpSp>
        <p:nvGrpSpPr>
          <p:cNvPr id="24" name="Groupe 23">
            <a:extLst>
              <a:ext uri="{FF2B5EF4-FFF2-40B4-BE49-F238E27FC236}">
                <a16:creationId xmlns:a16="http://schemas.microsoft.com/office/drawing/2014/main" id="{7A296B70-D128-482F-9EDB-B948DCB9D0D9}"/>
              </a:ext>
            </a:extLst>
          </p:cNvPr>
          <p:cNvGrpSpPr/>
          <p:nvPr/>
        </p:nvGrpSpPr>
        <p:grpSpPr>
          <a:xfrm>
            <a:off x="3005170" y="2617202"/>
            <a:ext cx="1745686" cy="1809799"/>
            <a:chOff x="3005170" y="3131013"/>
            <a:chExt cx="1745686" cy="1809799"/>
          </a:xfrm>
        </p:grpSpPr>
        <p:pic>
          <p:nvPicPr>
            <p:cNvPr id="19" name="Image 18">
              <a:extLst>
                <a:ext uri="{FF2B5EF4-FFF2-40B4-BE49-F238E27FC236}">
                  <a16:creationId xmlns:a16="http://schemas.microsoft.com/office/drawing/2014/main" id="{836254C7-7052-45EB-8A0A-F7280C5769BB}"/>
                </a:ext>
              </a:extLst>
            </p:cNvPr>
            <p:cNvPicPr>
              <a:picLocks noChangeAspect="1"/>
            </p:cNvPicPr>
            <p:nvPr/>
          </p:nvPicPr>
          <p:blipFill>
            <a:blip r:embed="rId3"/>
            <a:stretch>
              <a:fillRect/>
            </a:stretch>
          </p:blipFill>
          <p:spPr>
            <a:xfrm>
              <a:off x="3005170" y="3131013"/>
              <a:ext cx="1715011" cy="1239635"/>
            </a:xfrm>
            <a:prstGeom prst="roundRect">
              <a:avLst/>
            </a:prstGeom>
            <a:effectLst>
              <a:outerShdw blurRad="50800" dist="38100" dir="8100000" algn="tr" rotWithShape="0">
                <a:prstClr val="black">
                  <a:alpha val="40000"/>
                </a:prstClr>
              </a:outerShdw>
            </a:effectLst>
          </p:spPr>
        </p:pic>
        <p:sp>
          <p:nvSpPr>
            <p:cNvPr id="48" name="Rectangle 47">
              <a:extLst>
                <a:ext uri="{FF2B5EF4-FFF2-40B4-BE49-F238E27FC236}">
                  <a16:creationId xmlns:a16="http://schemas.microsoft.com/office/drawing/2014/main" id="{0E499366-A61D-4C88-8869-E18ECC41B1E5}"/>
                </a:ext>
              </a:extLst>
            </p:cNvPr>
            <p:cNvSpPr/>
            <p:nvPr/>
          </p:nvSpPr>
          <p:spPr>
            <a:xfrm>
              <a:off x="3035845" y="4553020"/>
              <a:ext cx="1715011" cy="387792"/>
            </a:xfrm>
            <a:custGeom>
              <a:avLst/>
              <a:gdLst>
                <a:gd name="connsiteX0" fmla="*/ 0 w 1715011"/>
                <a:gd name="connsiteY0" fmla="*/ 0 h 387792"/>
                <a:gd name="connsiteX1" fmla="*/ 588820 w 1715011"/>
                <a:gd name="connsiteY1" fmla="*/ 0 h 387792"/>
                <a:gd name="connsiteX2" fmla="*/ 1126191 w 1715011"/>
                <a:gd name="connsiteY2" fmla="*/ 0 h 387792"/>
                <a:gd name="connsiteX3" fmla="*/ 1715011 w 1715011"/>
                <a:gd name="connsiteY3" fmla="*/ 0 h 387792"/>
                <a:gd name="connsiteX4" fmla="*/ 1715011 w 1715011"/>
                <a:gd name="connsiteY4" fmla="*/ 387792 h 387792"/>
                <a:gd name="connsiteX5" fmla="*/ 1160491 w 1715011"/>
                <a:gd name="connsiteY5" fmla="*/ 387792 h 387792"/>
                <a:gd name="connsiteX6" fmla="*/ 605971 w 1715011"/>
                <a:gd name="connsiteY6" fmla="*/ 387792 h 387792"/>
                <a:gd name="connsiteX7" fmla="*/ 0 w 1715011"/>
                <a:gd name="connsiteY7" fmla="*/ 387792 h 387792"/>
                <a:gd name="connsiteX8" fmla="*/ 0 w 1715011"/>
                <a:gd name="connsiteY8" fmla="*/ 0 h 38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5011" h="387792" fill="none" extrusionOk="0">
                  <a:moveTo>
                    <a:pt x="0" y="0"/>
                  </a:moveTo>
                  <a:cubicBezTo>
                    <a:pt x="270498" y="-12712"/>
                    <a:pt x="411596" y="-21667"/>
                    <a:pt x="588820" y="0"/>
                  </a:cubicBezTo>
                  <a:cubicBezTo>
                    <a:pt x="766044" y="21667"/>
                    <a:pt x="883177" y="-16737"/>
                    <a:pt x="1126191" y="0"/>
                  </a:cubicBezTo>
                  <a:cubicBezTo>
                    <a:pt x="1369205" y="16737"/>
                    <a:pt x="1592081" y="17492"/>
                    <a:pt x="1715011" y="0"/>
                  </a:cubicBezTo>
                  <a:cubicBezTo>
                    <a:pt x="1724587" y="181439"/>
                    <a:pt x="1703409" y="306810"/>
                    <a:pt x="1715011" y="387792"/>
                  </a:cubicBezTo>
                  <a:cubicBezTo>
                    <a:pt x="1448655" y="363171"/>
                    <a:pt x="1423497" y="401558"/>
                    <a:pt x="1160491" y="387792"/>
                  </a:cubicBezTo>
                  <a:cubicBezTo>
                    <a:pt x="897485" y="374026"/>
                    <a:pt x="798816" y="399545"/>
                    <a:pt x="605971" y="387792"/>
                  </a:cubicBezTo>
                  <a:cubicBezTo>
                    <a:pt x="413126" y="376039"/>
                    <a:pt x="218873" y="390306"/>
                    <a:pt x="0" y="387792"/>
                  </a:cubicBezTo>
                  <a:cubicBezTo>
                    <a:pt x="-6032" y="210241"/>
                    <a:pt x="-10543" y="126528"/>
                    <a:pt x="0" y="0"/>
                  </a:cubicBezTo>
                  <a:close/>
                </a:path>
                <a:path w="1715011" h="387792" stroke="0" extrusionOk="0">
                  <a:moveTo>
                    <a:pt x="0" y="0"/>
                  </a:moveTo>
                  <a:cubicBezTo>
                    <a:pt x="161011" y="-24688"/>
                    <a:pt x="275358" y="24430"/>
                    <a:pt x="520220" y="0"/>
                  </a:cubicBezTo>
                  <a:cubicBezTo>
                    <a:pt x="765082" y="-24430"/>
                    <a:pt x="800579" y="-6404"/>
                    <a:pt x="1057590" y="0"/>
                  </a:cubicBezTo>
                  <a:cubicBezTo>
                    <a:pt x="1314601" y="6404"/>
                    <a:pt x="1498952" y="31431"/>
                    <a:pt x="1715011" y="0"/>
                  </a:cubicBezTo>
                  <a:cubicBezTo>
                    <a:pt x="1725339" y="161005"/>
                    <a:pt x="1722667" y="194334"/>
                    <a:pt x="1715011" y="387792"/>
                  </a:cubicBezTo>
                  <a:cubicBezTo>
                    <a:pt x="1467774" y="415939"/>
                    <a:pt x="1393562" y="369771"/>
                    <a:pt x="1109040" y="387792"/>
                  </a:cubicBezTo>
                  <a:cubicBezTo>
                    <a:pt x="824518" y="405813"/>
                    <a:pt x="693316" y="415004"/>
                    <a:pt x="554520" y="387792"/>
                  </a:cubicBezTo>
                  <a:cubicBezTo>
                    <a:pt x="415724" y="360580"/>
                    <a:pt x="122310" y="399502"/>
                    <a:pt x="0" y="387792"/>
                  </a:cubicBezTo>
                  <a:cubicBezTo>
                    <a:pt x="7414" y="252940"/>
                    <a:pt x="5055" y="80798"/>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Cliquez sur « Récompenser un client »</a:t>
              </a:r>
            </a:p>
          </p:txBody>
        </p:sp>
      </p:grpSp>
      <p:grpSp>
        <p:nvGrpSpPr>
          <p:cNvPr id="23" name="Groupe 22">
            <a:extLst>
              <a:ext uri="{FF2B5EF4-FFF2-40B4-BE49-F238E27FC236}">
                <a16:creationId xmlns:a16="http://schemas.microsoft.com/office/drawing/2014/main" id="{62F43B01-6007-430F-9802-1EE8CCD24AA4}"/>
              </a:ext>
            </a:extLst>
          </p:cNvPr>
          <p:cNvGrpSpPr/>
          <p:nvPr/>
        </p:nvGrpSpPr>
        <p:grpSpPr>
          <a:xfrm>
            <a:off x="823253" y="2528777"/>
            <a:ext cx="2084662" cy="2458759"/>
            <a:chOff x="823253" y="3042588"/>
            <a:chExt cx="2084662" cy="2458759"/>
          </a:xfrm>
        </p:grpSpPr>
        <p:pic>
          <p:nvPicPr>
            <p:cNvPr id="13" name="Image 12">
              <a:extLst>
                <a:ext uri="{FF2B5EF4-FFF2-40B4-BE49-F238E27FC236}">
                  <a16:creationId xmlns:a16="http://schemas.microsoft.com/office/drawing/2014/main" id="{BB666D31-8B29-4A4B-8066-CB302E00F6F0}"/>
                </a:ext>
              </a:extLst>
            </p:cNvPr>
            <p:cNvPicPr>
              <a:picLocks noChangeAspect="1"/>
            </p:cNvPicPr>
            <p:nvPr/>
          </p:nvPicPr>
          <p:blipFill rotWithShape="1">
            <a:blip r:embed="rId4"/>
            <a:srcRect l="2384" t="3992" r="2644" b="13365"/>
            <a:stretch/>
          </p:blipFill>
          <p:spPr>
            <a:xfrm>
              <a:off x="823253" y="3042588"/>
              <a:ext cx="2053989" cy="1354278"/>
            </a:xfrm>
            <a:prstGeom prst="roundRect">
              <a:avLst/>
            </a:prstGeom>
            <a:effectLst>
              <a:outerShdw blurRad="50800" dist="38100" dir="8100000" algn="tr" rotWithShape="0">
                <a:prstClr val="black">
                  <a:alpha val="40000"/>
                </a:prstClr>
              </a:outerShdw>
            </a:effectLst>
          </p:spPr>
        </p:pic>
        <p:sp>
          <p:nvSpPr>
            <p:cNvPr id="46" name="Rectangle 45">
              <a:extLst>
                <a:ext uri="{FF2B5EF4-FFF2-40B4-BE49-F238E27FC236}">
                  <a16:creationId xmlns:a16="http://schemas.microsoft.com/office/drawing/2014/main" id="{13A00357-D034-4D6A-9C27-B2FBC5E899D4}"/>
                </a:ext>
              </a:extLst>
            </p:cNvPr>
            <p:cNvSpPr/>
            <p:nvPr/>
          </p:nvSpPr>
          <p:spPr>
            <a:xfrm>
              <a:off x="853927" y="4557871"/>
              <a:ext cx="2023316" cy="387792"/>
            </a:xfrm>
            <a:custGeom>
              <a:avLst/>
              <a:gdLst>
                <a:gd name="connsiteX0" fmla="*/ 0 w 2023316"/>
                <a:gd name="connsiteY0" fmla="*/ 0 h 387792"/>
                <a:gd name="connsiteX1" fmla="*/ 694672 w 2023316"/>
                <a:gd name="connsiteY1" fmla="*/ 0 h 387792"/>
                <a:gd name="connsiteX2" fmla="*/ 1328644 w 2023316"/>
                <a:gd name="connsiteY2" fmla="*/ 0 h 387792"/>
                <a:gd name="connsiteX3" fmla="*/ 2023316 w 2023316"/>
                <a:gd name="connsiteY3" fmla="*/ 0 h 387792"/>
                <a:gd name="connsiteX4" fmla="*/ 2023316 w 2023316"/>
                <a:gd name="connsiteY4" fmla="*/ 387792 h 387792"/>
                <a:gd name="connsiteX5" fmla="*/ 1369110 w 2023316"/>
                <a:gd name="connsiteY5" fmla="*/ 387792 h 387792"/>
                <a:gd name="connsiteX6" fmla="*/ 714905 w 2023316"/>
                <a:gd name="connsiteY6" fmla="*/ 387792 h 387792"/>
                <a:gd name="connsiteX7" fmla="*/ 0 w 2023316"/>
                <a:gd name="connsiteY7" fmla="*/ 387792 h 387792"/>
                <a:gd name="connsiteX8" fmla="*/ 0 w 2023316"/>
                <a:gd name="connsiteY8" fmla="*/ 0 h 38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3316" h="387792" fill="none" extrusionOk="0">
                  <a:moveTo>
                    <a:pt x="0" y="0"/>
                  </a:moveTo>
                  <a:cubicBezTo>
                    <a:pt x="342768" y="20801"/>
                    <a:pt x="435099" y="32020"/>
                    <a:pt x="694672" y="0"/>
                  </a:cubicBezTo>
                  <a:cubicBezTo>
                    <a:pt x="954245" y="-32020"/>
                    <a:pt x="1198553" y="20077"/>
                    <a:pt x="1328644" y="0"/>
                  </a:cubicBezTo>
                  <a:cubicBezTo>
                    <a:pt x="1458735" y="-20077"/>
                    <a:pt x="1816794" y="-30546"/>
                    <a:pt x="2023316" y="0"/>
                  </a:cubicBezTo>
                  <a:cubicBezTo>
                    <a:pt x="2032892" y="181439"/>
                    <a:pt x="2011714" y="306810"/>
                    <a:pt x="2023316" y="387792"/>
                  </a:cubicBezTo>
                  <a:cubicBezTo>
                    <a:pt x="1781520" y="356854"/>
                    <a:pt x="1507459" y="406291"/>
                    <a:pt x="1369110" y="387792"/>
                  </a:cubicBezTo>
                  <a:cubicBezTo>
                    <a:pt x="1230761" y="369293"/>
                    <a:pt x="946213" y="377935"/>
                    <a:pt x="714905" y="387792"/>
                  </a:cubicBezTo>
                  <a:cubicBezTo>
                    <a:pt x="483598" y="397649"/>
                    <a:pt x="232991" y="402972"/>
                    <a:pt x="0" y="387792"/>
                  </a:cubicBezTo>
                  <a:cubicBezTo>
                    <a:pt x="-6032" y="210241"/>
                    <a:pt x="-10543" y="126528"/>
                    <a:pt x="0" y="0"/>
                  </a:cubicBezTo>
                  <a:close/>
                </a:path>
                <a:path w="2023316" h="387792" stroke="0" extrusionOk="0">
                  <a:moveTo>
                    <a:pt x="0" y="0"/>
                  </a:moveTo>
                  <a:cubicBezTo>
                    <a:pt x="210512" y="12782"/>
                    <a:pt x="415558" y="-8711"/>
                    <a:pt x="613739" y="0"/>
                  </a:cubicBezTo>
                  <a:cubicBezTo>
                    <a:pt x="811920" y="8711"/>
                    <a:pt x="943052" y="10111"/>
                    <a:pt x="1247712" y="0"/>
                  </a:cubicBezTo>
                  <a:cubicBezTo>
                    <a:pt x="1552372" y="-10111"/>
                    <a:pt x="1805402" y="29948"/>
                    <a:pt x="2023316" y="0"/>
                  </a:cubicBezTo>
                  <a:cubicBezTo>
                    <a:pt x="2033644" y="161005"/>
                    <a:pt x="2030972" y="194334"/>
                    <a:pt x="2023316" y="387792"/>
                  </a:cubicBezTo>
                  <a:cubicBezTo>
                    <a:pt x="1856959" y="376221"/>
                    <a:pt x="1474205" y="367284"/>
                    <a:pt x="1308411" y="387792"/>
                  </a:cubicBezTo>
                  <a:cubicBezTo>
                    <a:pt x="1142617" y="408300"/>
                    <a:pt x="958625" y="393718"/>
                    <a:pt x="654206" y="387792"/>
                  </a:cubicBezTo>
                  <a:cubicBezTo>
                    <a:pt x="349787" y="381866"/>
                    <a:pt x="255802" y="358622"/>
                    <a:pt x="0" y="387792"/>
                  </a:cubicBezTo>
                  <a:cubicBezTo>
                    <a:pt x="7414" y="252940"/>
                    <a:pt x="5055" y="80798"/>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Complétez votre adresse email pour vous connecter</a:t>
              </a:r>
            </a:p>
          </p:txBody>
        </p:sp>
        <p:sp>
          <p:nvSpPr>
            <p:cNvPr id="49" name="Rectangle 48">
              <a:extLst>
                <a:ext uri="{FF2B5EF4-FFF2-40B4-BE49-F238E27FC236}">
                  <a16:creationId xmlns:a16="http://schemas.microsoft.com/office/drawing/2014/main" id="{78864BF0-B411-4929-AB8D-7BED027A106C}"/>
                </a:ext>
              </a:extLst>
            </p:cNvPr>
            <p:cNvSpPr/>
            <p:nvPr/>
          </p:nvSpPr>
          <p:spPr>
            <a:xfrm>
              <a:off x="853926" y="5031374"/>
              <a:ext cx="2053989" cy="469973"/>
            </a:xfrm>
            <a:custGeom>
              <a:avLst/>
              <a:gdLst>
                <a:gd name="connsiteX0" fmla="*/ 0 w 2053989"/>
                <a:gd name="connsiteY0" fmla="*/ 0 h 469973"/>
                <a:gd name="connsiteX1" fmla="*/ 705203 w 2053989"/>
                <a:gd name="connsiteY1" fmla="*/ 0 h 469973"/>
                <a:gd name="connsiteX2" fmla="*/ 1348786 w 2053989"/>
                <a:gd name="connsiteY2" fmla="*/ 0 h 469973"/>
                <a:gd name="connsiteX3" fmla="*/ 2053989 w 2053989"/>
                <a:gd name="connsiteY3" fmla="*/ 0 h 469973"/>
                <a:gd name="connsiteX4" fmla="*/ 2053989 w 2053989"/>
                <a:gd name="connsiteY4" fmla="*/ 469973 h 469973"/>
                <a:gd name="connsiteX5" fmla="*/ 1389866 w 2053989"/>
                <a:gd name="connsiteY5" fmla="*/ 469973 h 469973"/>
                <a:gd name="connsiteX6" fmla="*/ 725743 w 2053989"/>
                <a:gd name="connsiteY6" fmla="*/ 469973 h 469973"/>
                <a:gd name="connsiteX7" fmla="*/ 0 w 2053989"/>
                <a:gd name="connsiteY7" fmla="*/ 469973 h 469973"/>
                <a:gd name="connsiteX8" fmla="*/ 0 w 2053989"/>
                <a:gd name="connsiteY8" fmla="*/ 0 h 46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3989" h="469973" fill="none" extrusionOk="0">
                  <a:moveTo>
                    <a:pt x="0" y="0"/>
                  </a:moveTo>
                  <a:cubicBezTo>
                    <a:pt x="200135" y="-23149"/>
                    <a:pt x="417883" y="-23624"/>
                    <a:pt x="705203" y="0"/>
                  </a:cubicBezTo>
                  <a:cubicBezTo>
                    <a:pt x="992523" y="23624"/>
                    <a:pt x="1111759" y="18175"/>
                    <a:pt x="1348786" y="0"/>
                  </a:cubicBezTo>
                  <a:cubicBezTo>
                    <a:pt x="1585813" y="-18175"/>
                    <a:pt x="1808862" y="30763"/>
                    <a:pt x="2053989" y="0"/>
                  </a:cubicBezTo>
                  <a:cubicBezTo>
                    <a:pt x="2076138" y="210626"/>
                    <a:pt x="2035883" y="269025"/>
                    <a:pt x="2053989" y="469973"/>
                  </a:cubicBezTo>
                  <a:cubicBezTo>
                    <a:pt x="1876625" y="481219"/>
                    <a:pt x="1525922" y="441553"/>
                    <a:pt x="1389866" y="469973"/>
                  </a:cubicBezTo>
                  <a:cubicBezTo>
                    <a:pt x="1253810" y="498393"/>
                    <a:pt x="937055" y="492663"/>
                    <a:pt x="725743" y="469973"/>
                  </a:cubicBezTo>
                  <a:cubicBezTo>
                    <a:pt x="514431" y="447283"/>
                    <a:pt x="272941" y="485444"/>
                    <a:pt x="0" y="469973"/>
                  </a:cubicBezTo>
                  <a:cubicBezTo>
                    <a:pt x="-1761" y="299985"/>
                    <a:pt x="-16226" y="188144"/>
                    <a:pt x="0" y="0"/>
                  </a:cubicBezTo>
                  <a:close/>
                </a:path>
                <a:path w="2053989" h="469973" stroke="0" extrusionOk="0">
                  <a:moveTo>
                    <a:pt x="0" y="0"/>
                  </a:moveTo>
                  <a:cubicBezTo>
                    <a:pt x="275665" y="9868"/>
                    <a:pt x="403441" y="24565"/>
                    <a:pt x="623043" y="0"/>
                  </a:cubicBezTo>
                  <a:cubicBezTo>
                    <a:pt x="842645" y="-24565"/>
                    <a:pt x="994581" y="-12520"/>
                    <a:pt x="1266627" y="0"/>
                  </a:cubicBezTo>
                  <a:cubicBezTo>
                    <a:pt x="1538673" y="12520"/>
                    <a:pt x="1832052" y="-37821"/>
                    <a:pt x="2053989" y="0"/>
                  </a:cubicBezTo>
                  <a:cubicBezTo>
                    <a:pt x="2071234" y="174253"/>
                    <a:pt x="2037116" y="333212"/>
                    <a:pt x="2053989" y="469973"/>
                  </a:cubicBezTo>
                  <a:cubicBezTo>
                    <a:pt x="1768386" y="492074"/>
                    <a:pt x="1664448" y="447950"/>
                    <a:pt x="1328246" y="469973"/>
                  </a:cubicBezTo>
                  <a:cubicBezTo>
                    <a:pt x="992044" y="491996"/>
                    <a:pt x="834185" y="451490"/>
                    <a:pt x="664123" y="469973"/>
                  </a:cubicBezTo>
                  <a:cubicBezTo>
                    <a:pt x="494061" y="488456"/>
                    <a:pt x="180510" y="491293"/>
                    <a:pt x="0" y="469973"/>
                  </a:cubicBezTo>
                  <a:cubicBezTo>
                    <a:pt x="-9748" y="265381"/>
                    <a:pt x="-2288" y="104698"/>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Un email d’accès vous est envoyé sur votre messagerie. Cliquez sur le lien.</a:t>
              </a:r>
            </a:p>
          </p:txBody>
        </p:sp>
      </p:grpSp>
      <p:grpSp>
        <p:nvGrpSpPr>
          <p:cNvPr id="27" name="Groupe 26">
            <a:extLst>
              <a:ext uri="{FF2B5EF4-FFF2-40B4-BE49-F238E27FC236}">
                <a16:creationId xmlns:a16="http://schemas.microsoft.com/office/drawing/2014/main" id="{78CCC44C-8D71-4E3A-B5FD-46FC673F1375}"/>
              </a:ext>
            </a:extLst>
          </p:cNvPr>
          <p:cNvGrpSpPr/>
          <p:nvPr/>
        </p:nvGrpSpPr>
        <p:grpSpPr>
          <a:xfrm>
            <a:off x="9383694" y="2664254"/>
            <a:ext cx="2124892" cy="2284641"/>
            <a:chOff x="9383694" y="3178065"/>
            <a:chExt cx="2124892" cy="2284641"/>
          </a:xfrm>
        </p:grpSpPr>
        <p:pic>
          <p:nvPicPr>
            <p:cNvPr id="56" name="Image 55">
              <a:extLst>
                <a:ext uri="{FF2B5EF4-FFF2-40B4-BE49-F238E27FC236}">
                  <a16:creationId xmlns:a16="http://schemas.microsoft.com/office/drawing/2014/main" id="{38C213B9-E0D3-4137-BB81-88A7C60FB94A}"/>
                </a:ext>
              </a:extLst>
            </p:cNvPr>
            <p:cNvPicPr>
              <a:picLocks noChangeAspect="1"/>
            </p:cNvPicPr>
            <p:nvPr/>
          </p:nvPicPr>
          <p:blipFill rotWithShape="1">
            <a:blip r:embed="rId5"/>
            <a:srcRect l="2632" t="1367" r="7183" b="5137"/>
            <a:stretch/>
          </p:blipFill>
          <p:spPr>
            <a:xfrm>
              <a:off x="9383694" y="3178065"/>
              <a:ext cx="2079303" cy="1615875"/>
            </a:xfrm>
            <a:prstGeom prst="roundRect">
              <a:avLst/>
            </a:prstGeom>
            <a:effectLst>
              <a:outerShdw blurRad="50800" dist="38100" dir="8100000" algn="tr" rotWithShape="0">
                <a:prstClr val="black">
                  <a:alpha val="40000"/>
                </a:prstClr>
              </a:outerShdw>
            </a:effectLst>
          </p:spPr>
        </p:pic>
        <p:sp>
          <p:nvSpPr>
            <p:cNvPr id="59" name="Rectangle 58">
              <a:extLst>
                <a:ext uri="{FF2B5EF4-FFF2-40B4-BE49-F238E27FC236}">
                  <a16:creationId xmlns:a16="http://schemas.microsoft.com/office/drawing/2014/main" id="{2DABC640-D961-4009-82FF-137A4CD51B49}"/>
                </a:ext>
              </a:extLst>
            </p:cNvPr>
            <p:cNvSpPr/>
            <p:nvPr/>
          </p:nvSpPr>
          <p:spPr>
            <a:xfrm>
              <a:off x="9383694" y="4995970"/>
              <a:ext cx="2124892" cy="466736"/>
            </a:xfrm>
            <a:custGeom>
              <a:avLst/>
              <a:gdLst>
                <a:gd name="connsiteX0" fmla="*/ 0 w 2124892"/>
                <a:gd name="connsiteY0" fmla="*/ 0 h 466736"/>
                <a:gd name="connsiteX1" fmla="*/ 467476 w 2124892"/>
                <a:gd name="connsiteY1" fmla="*/ 0 h 466736"/>
                <a:gd name="connsiteX2" fmla="*/ 1019948 w 2124892"/>
                <a:gd name="connsiteY2" fmla="*/ 0 h 466736"/>
                <a:gd name="connsiteX3" fmla="*/ 1508673 w 2124892"/>
                <a:gd name="connsiteY3" fmla="*/ 0 h 466736"/>
                <a:gd name="connsiteX4" fmla="*/ 2124892 w 2124892"/>
                <a:gd name="connsiteY4" fmla="*/ 0 h 466736"/>
                <a:gd name="connsiteX5" fmla="*/ 2124892 w 2124892"/>
                <a:gd name="connsiteY5" fmla="*/ 466736 h 466736"/>
                <a:gd name="connsiteX6" fmla="*/ 1572420 w 2124892"/>
                <a:gd name="connsiteY6" fmla="*/ 466736 h 466736"/>
                <a:gd name="connsiteX7" fmla="*/ 1062446 w 2124892"/>
                <a:gd name="connsiteY7" fmla="*/ 466736 h 466736"/>
                <a:gd name="connsiteX8" fmla="*/ 552472 w 2124892"/>
                <a:gd name="connsiteY8" fmla="*/ 466736 h 466736"/>
                <a:gd name="connsiteX9" fmla="*/ 0 w 2124892"/>
                <a:gd name="connsiteY9" fmla="*/ 466736 h 466736"/>
                <a:gd name="connsiteX10" fmla="*/ 0 w 2124892"/>
                <a:gd name="connsiteY10" fmla="*/ 0 h 46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24892" h="466736" fill="none" extrusionOk="0">
                  <a:moveTo>
                    <a:pt x="0" y="0"/>
                  </a:moveTo>
                  <a:cubicBezTo>
                    <a:pt x="169820" y="7508"/>
                    <a:pt x="314859" y="-3367"/>
                    <a:pt x="467476" y="0"/>
                  </a:cubicBezTo>
                  <a:cubicBezTo>
                    <a:pt x="620093" y="3367"/>
                    <a:pt x="824478" y="-21400"/>
                    <a:pt x="1019948" y="0"/>
                  </a:cubicBezTo>
                  <a:cubicBezTo>
                    <a:pt x="1215418" y="21400"/>
                    <a:pt x="1265891" y="6257"/>
                    <a:pt x="1508673" y="0"/>
                  </a:cubicBezTo>
                  <a:cubicBezTo>
                    <a:pt x="1751456" y="-6257"/>
                    <a:pt x="1872737" y="-16899"/>
                    <a:pt x="2124892" y="0"/>
                  </a:cubicBezTo>
                  <a:cubicBezTo>
                    <a:pt x="2104061" y="120071"/>
                    <a:pt x="2115012" y="370542"/>
                    <a:pt x="2124892" y="466736"/>
                  </a:cubicBezTo>
                  <a:cubicBezTo>
                    <a:pt x="1981061" y="455070"/>
                    <a:pt x="1748894" y="439378"/>
                    <a:pt x="1572420" y="466736"/>
                  </a:cubicBezTo>
                  <a:cubicBezTo>
                    <a:pt x="1395946" y="494094"/>
                    <a:pt x="1181493" y="442155"/>
                    <a:pt x="1062446" y="466736"/>
                  </a:cubicBezTo>
                  <a:cubicBezTo>
                    <a:pt x="943399" y="491317"/>
                    <a:pt x="794736" y="450901"/>
                    <a:pt x="552472" y="466736"/>
                  </a:cubicBezTo>
                  <a:cubicBezTo>
                    <a:pt x="310208" y="482571"/>
                    <a:pt x="218154" y="445068"/>
                    <a:pt x="0" y="466736"/>
                  </a:cubicBezTo>
                  <a:cubicBezTo>
                    <a:pt x="-4438" y="252894"/>
                    <a:pt x="-4833" y="144068"/>
                    <a:pt x="0" y="0"/>
                  </a:cubicBezTo>
                  <a:close/>
                </a:path>
                <a:path w="2124892" h="466736" stroke="0" extrusionOk="0">
                  <a:moveTo>
                    <a:pt x="0" y="0"/>
                  </a:moveTo>
                  <a:cubicBezTo>
                    <a:pt x="110104" y="11085"/>
                    <a:pt x="299236" y="19650"/>
                    <a:pt x="467476" y="0"/>
                  </a:cubicBezTo>
                  <a:cubicBezTo>
                    <a:pt x="635716" y="-19650"/>
                    <a:pt x="738059" y="-7636"/>
                    <a:pt x="956201" y="0"/>
                  </a:cubicBezTo>
                  <a:cubicBezTo>
                    <a:pt x="1174344" y="7636"/>
                    <a:pt x="1236423" y="5944"/>
                    <a:pt x="1487424" y="0"/>
                  </a:cubicBezTo>
                  <a:cubicBezTo>
                    <a:pt x="1738425" y="-5944"/>
                    <a:pt x="1942483" y="10929"/>
                    <a:pt x="2124892" y="0"/>
                  </a:cubicBezTo>
                  <a:cubicBezTo>
                    <a:pt x="2136598" y="122241"/>
                    <a:pt x="2114245" y="328765"/>
                    <a:pt x="2124892" y="466736"/>
                  </a:cubicBezTo>
                  <a:cubicBezTo>
                    <a:pt x="1876155" y="464544"/>
                    <a:pt x="1704529" y="478602"/>
                    <a:pt x="1593669" y="466736"/>
                  </a:cubicBezTo>
                  <a:cubicBezTo>
                    <a:pt x="1482809" y="454870"/>
                    <a:pt x="1266668" y="474818"/>
                    <a:pt x="1062446" y="466736"/>
                  </a:cubicBezTo>
                  <a:cubicBezTo>
                    <a:pt x="858224" y="458654"/>
                    <a:pt x="720662" y="459982"/>
                    <a:pt x="594970" y="466736"/>
                  </a:cubicBezTo>
                  <a:cubicBezTo>
                    <a:pt x="469278" y="473490"/>
                    <a:pt x="269914" y="461713"/>
                    <a:pt x="0" y="466736"/>
                  </a:cubicBezTo>
                  <a:cubicBezTo>
                    <a:pt x="20779" y="285024"/>
                    <a:pt x="1922" y="186944"/>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Validez le bon de 50 €</a:t>
              </a:r>
            </a:p>
          </p:txBody>
        </p:sp>
      </p:grpSp>
      <p:sp>
        <p:nvSpPr>
          <p:cNvPr id="60" name="Rectangle 59">
            <a:hlinkClick r:id="rId6"/>
            <a:extLst>
              <a:ext uri="{FF2B5EF4-FFF2-40B4-BE49-F238E27FC236}">
                <a16:creationId xmlns:a16="http://schemas.microsoft.com/office/drawing/2014/main" id="{690BE357-8011-4A8D-B2DE-A12AF6E1F9C9}"/>
              </a:ext>
            </a:extLst>
          </p:cNvPr>
          <p:cNvSpPr/>
          <p:nvPr/>
        </p:nvSpPr>
        <p:spPr>
          <a:xfrm>
            <a:off x="853925" y="1857457"/>
            <a:ext cx="10654661" cy="387792"/>
          </a:xfrm>
          <a:custGeom>
            <a:avLst/>
            <a:gdLst>
              <a:gd name="connsiteX0" fmla="*/ 0 w 10654661"/>
              <a:gd name="connsiteY0" fmla="*/ 0 h 387792"/>
              <a:gd name="connsiteX1" fmla="*/ 665916 w 10654661"/>
              <a:gd name="connsiteY1" fmla="*/ 0 h 387792"/>
              <a:gd name="connsiteX2" fmla="*/ 1012193 w 10654661"/>
              <a:gd name="connsiteY2" fmla="*/ 0 h 387792"/>
              <a:gd name="connsiteX3" fmla="*/ 1891202 w 10654661"/>
              <a:gd name="connsiteY3" fmla="*/ 0 h 387792"/>
              <a:gd name="connsiteX4" fmla="*/ 2237479 w 10654661"/>
              <a:gd name="connsiteY4" fmla="*/ 0 h 387792"/>
              <a:gd name="connsiteX5" fmla="*/ 3116488 w 10654661"/>
              <a:gd name="connsiteY5" fmla="*/ 0 h 387792"/>
              <a:gd name="connsiteX6" fmla="*/ 3995498 w 10654661"/>
              <a:gd name="connsiteY6" fmla="*/ 0 h 387792"/>
              <a:gd name="connsiteX7" fmla="*/ 4874507 w 10654661"/>
              <a:gd name="connsiteY7" fmla="*/ 0 h 387792"/>
              <a:gd name="connsiteX8" fmla="*/ 5540424 w 10654661"/>
              <a:gd name="connsiteY8" fmla="*/ 0 h 387792"/>
              <a:gd name="connsiteX9" fmla="*/ 5993247 w 10654661"/>
              <a:gd name="connsiteY9" fmla="*/ 0 h 387792"/>
              <a:gd name="connsiteX10" fmla="*/ 6872256 w 10654661"/>
              <a:gd name="connsiteY10" fmla="*/ 0 h 387792"/>
              <a:gd name="connsiteX11" fmla="*/ 7218533 w 10654661"/>
              <a:gd name="connsiteY11" fmla="*/ 0 h 387792"/>
              <a:gd name="connsiteX12" fmla="*/ 7990996 w 10654661"/>
              <a:gd name="connsiteY12" fmla="*/ 0 h 387792"/>
              <a:gd name="connsiteX13" fmla="*/ 8337272 w 10654661"/>
              <a:gd name="connsiteY13" fmla="*/ 0 h 387792"/>
              <a:gd name="connsiteX14" fmla="*/ 8790095 w 10654661"/>
              <a:gd name="connsiteY14" fmla="*/ 0 h 387792"/>
              <a:gd name="connsiteX15" fmla="*/ 9349465 w 10654661"/>
              <a:gd name="connsiteY15" fmla="*/ 0 h 387792"/>
              <a:gd name="connsiteX16" fmla="*/ 9908835 w 10654661"/>
              <a:gd name="connsiteY16" fmla="*/ 0 h 387792"/>
              <a:gd name="connsiteX17" fmla="*/ 10654661 w 10654661"/>
              <a:gd name="connsiteY17" fmla="*/ 0 h 387792"/>
              <a:gd name="connsiteX18" fmla="*/ 10654661 w 10654661"/>
              <a:gd name="connsiteY18" fmla="*/ 387792 h 387792"/>
              <a:gd name="connsiteX19" fmla="*/ 9882198 w 10654661"/>
              <a:gd name="connsiteY19" fmla="*/ 387792 h 387792"/>
              <a:gd name="connsiteX20" fmla="*/ 9535922 w 10654661"/>
              <a:gd name="connsiteY20" fmla="*/ 387792 h 387792"/>
              <a:gd name="connsiteX21" fmla="*/ 9189645 w 10654661"/>
              <a:gd name="connsiteY21" fmla="*/ 387792 h 387792"/>
              <a:gd name="connsiteX22" fmla="*/ 8523729 w 10654661"/>
              <a:gd name="connsiteY22" fmla="*/ 387792 h 387792"/>
              <a:gd name="connsiteX23" fmla="*/ 7751266 w 10654661"/>
              <a:gd name="connsiteY23" fmla="*/ 387792 h 387792"/>
              <a:gd name="connsiteX24" fmla="*/ 7191896 w 10654661"/>
              <a:gd name="connsiteY24" fmla="*/ 387792 h 387792"/>
              <a:gd name="connsiteX25" fmla="*/ 6845620 w 10654661"/>
              <a:gd name="connsiteY25" fmla="*/ 387792 h 387792"/>
              <a:gd name="connsiteX26" fmla="*/ 6392797 w 10654661"/>
              <a:gd name="connsiteY26" fmla="*/ 387792 h 387792"/>
              <a:gd name="connsiteX27" fmla="*/ 5939974 w 10654661"/>
              <a:gd name="connsiteY27" fmla="*/ 387792 h 387792"/>
              <a:gd name="connsiteX28" fmla="*/ 5060964 w 10654661"/>
              <a:gd name="connsiteY28" fmla="*/ 387792 h 387792"/>
              <a:gd name="connsiteX29" fmla="*/ 4714687 w 10654661"/>
              <a:gd name="connsiteY29" fmla="*/ 387792 h 387792"/>
              <a:gd name="connsiteX30" fmla="*/ 3835678 w 10654661"/>
              <a:gd name="connsiteY30" fmla="*/ 387792 h 387792"/>
              <a:gd name="connsiteX31" fmla="*/ 3489401 w 10654661"/>
              <a:gd name="connsiteY31" fmla="*/ 387792 h 387792"/>
              <a:gd name="connsiteX32" fmla="*/ 3143125 w 10654661"/>
              <a:gd name="connsiteY32" fmla="*/ 387792 h 387792"/>
              <a:gd name="connsiteX33" fmla="*/ 2370662 w 10654661"/>
              <a:gd name="connsiteY33" fmla="*/ 387792 h 387792"/>
              <a:gd name="connsiteX34" fmla="*/ 2024386 w 10654661"/>
              <a:gd name="connsiteY34" fmla="*/ 387792 h 387792"/>
              <a:gd name="connsiteX35" fmla="*/ 1145376 w 10654661"/>
              <a:gd name="connsiteY35" fmla="*/ 387792 h 387792"/>
              <a:gd name="connsiteX36" fmla="*/ 799100 w 10654661"/>
              <a:gd name="connsiteY36" fmla="*/ 387792 h 387792"/>
              <a:gd name="connsiteX37" fmla="*/ 0 w 10654661"/>
              <a:gd name="connsiteY37" fmla="*/ 387792 h 387792"/>
              <a:gd name="connsiteX38" fmla="*/ 0 w 10654661"/>
              <a:gd name="connsiteY38" fmla="*/ 0 h 38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654661" h="387792" fill="none" extrusionOk="0">
                <a:moveTo>
                  <a:pt x="0" y="0"/>
                </a:moveTo>
                <a:cubicBezTo>
                  <a:pt x="224210" y="24132"/>
                  <a:pt x="398104" y="6026"/>
                  <a:pt x="665916" y="0"/>
                </a:cubicBezTo>
                <a:cubicBezTo>
                  <a:pt x="933728" y="-6026"/>
                  <a:pt x="897080" y="-14801"/>
                  <a:pt x="1012193" y="0"/>
                </a:cubicBezTo>
                <a:cubicBezTo>
                  <a:pt x="1127306" y="14801"/>
                  <a:pt x="1523397" y="-41196"/>
                  <a:pt x="1891202" y="0"/>
                </a:cubicBezTo>
                <a:cubicBezTo>
                  <a:pt x="2259007" y="41196"/>
                  <a:pt x="2105375" y="3620"/>
                  <a:pt x="2237479" y="0"/>
                </a:cubicBezTo>
                <a:cubicBezTo>
                  <a:pt x="2369583" y="-3620"/>
                  <a:pt x="2917300" y="-21355"/>
                  <a:pt x="3116488" y="0"/>
                </a:cubicBezTo>
                <a:cubicBezTo>
                  <a:pt x="3315676" y="21355"/>
                  <a:pt x="3556424" y="40027"/>
                  <a:pt x="3995498" y="0"/>
                </a:cubicBezTo>
                <a:cubicBezTo>
                  <a:pt x="4434572" y="-40027"/>
                  <a:pt x="4436045" y="-29319"/>
                  <a:pt x="4874507" y="0"/>
                </a:cubicBezTo>
                <a:cubicBezTo>
                  <a:pt x="5312969" y="29319"/>
                  <a:pt x="5252361" y="-18964"/>
                  <a:pt x="5540424" y="0"/>
                </a:cubicBezTo>
                <a:cubicBezTo>
                  <a:pt x="5828487" y="18964"/>
                  <a:pt x="5814020" y="21708"/>
                  <a:pt x="5993247" y="0"/>
                </a:cubicBezTo>
                <a:cubicBezTo>
                  <a:pt x="6172474" y="-21708"/>
                  <a:pt x="6610092" y="-20184"/>
                  <a:pt x="6872256" y="0"/>
                </a:cubicBezTo>
                <a:cubicBezTo>
                  <a:pt x="7134420" y="20184"/>
                  <a:pt x="7122423" y="15468"/>
                  <a:pt x="7218533" y="0"/>
                </a:cubicBezTo>
                <a:cubicBezTo>
                  <a:pt x="7314643" y="-15468"/>
                  <a:pt x="7644302" y="33418"/>
                  <a:pt x="7990996" y="0"/>
                </a:cubicBezTo>
                <a:cubicBezTo>
                  <a:pt x="8337690" y="-33418"/>
                  <a:pt x="8246244" y="2750"/>
                  <a:pt x="8337272" y="0"/>
                </a:cubicBezTo>
                <a:cubicBezTo>
                  <a:pt x="8428300" y="-2750"/>
                  <a:pt x="8602507" y="-8742"/>
                  <a:pt x="8790095" y="0"/>
                </a:cubicBezTo>
                <a:cubicBezTo>
                  <a:pt x="8977683" y="8742"/>
                  <a:pt x="9156236" y="717"/>
                  <a:pt x="9349465" y="0"/>
                </a:cubicBezTo>
                <a:cubicBezTo>
                  <a:pt x="9542694" y="-717"/>
                  <a:pt x="9650456" y="-1143"/>
                  <a:pt x="9908835" y="0"/>
                </a:cubicBezTo>
                <a:cubicBezTo>
                  <a:pt x="10167214" y="1143"/>
                  <a:pt x="10489553" y="12960"/>
                  <a:pt x="10654661" y="0"/>
                </a:cubicBezTo>
                <a:cubicBezTo>
                  <a:pt x="10654928" y="170430"/>
                  <a:pt x="10669374" y="230565"/>
                  <a:pt x="10654661" y="387792"/>
                </a:cubicBezTo>
                <a:cubicBezTo>
                  <a:pt x="10377194" y="387056"/>
                  <a:pt x="10057329" y="357212"/>
                  <a:pt x="9882198" y="387792"/>
                </a:cubicBezTo>
                <a:cubicBezTo>
                  <a:pt x="9707067" y="418372"/>
                  <a:pt x="9653595" y="373157"/>
                  <a:pt x="9535922" y="387792"/>
                </a:cubicBezTo>
                <a:cubicBezTo>
                  <a:pt x="9418249" y="402427"/>
                  <a:pt x="9270285" y="373477"/>
                  <a:pt x="9189645" y="387792"/>
                </a:cubicBezTo>
                <a:cubicBezTo>
                  <a:pt x="9109005" y="402107"/>
                  <a:pt x="8661926" y="394235"/>
                  <a:pt x="8523729" y="387792"/>
                </a:cubicBezTo>
                <a:cubicBezTo>
                  <a:pt x="8385532" y="381349"/>
                  <a:pt x="7947777" y="374252"/>
                  <a:pt x="7751266" y="387792"/>
                </a:cubicBezTo>
                <a:cubicBezTo>
                  <a:pt x="7554755" y="401332"/>
                  <a:pt x="7340761" y="392696"/>
                  <a:pt x="7191896" y="387792"/>
                </a:cubicBezTo>
                <a:cubicBezTo>
                  <a:pt x="7043031" y="382889"/>
                  <a:pt x="6978005" y="387409"/>
                  <a:pt x="6845620" y="387792"/>
                </a:cubicBezTo>
                <a:cubicBezTo>
                  <a:pt x="6713235" y="388175"/>
                  <a:pt x="6607231" y="394842"/>
                  <a:pt x="6392797" y="387792"/>
                </a:cubicBezTo>
                <a:cubicBezTo>
                  <a:pt x="6178363" y="380742"/>
                  <a:pt x="6096414" y="407675"/>
                  <a:pt x="5939974" y="387792"/>
                </a:cubicBezTo>
                <a:cubicBezTo>
                  <a:pt x="5783534" y="367909"/>
                  <a:pt x="5477955" y="352289"/>
                  <a:pt x="5060964" y="387792"/>
                </a:cubicBezTo>
                <a:cubicBezTo>
                  <a:pt x="4643973" y="423296"/>
                  <a:pt x="4820026" y="402429"/>
                  <a:pt x="4714687" y="387792"/>
                </a:cubicBezTo>
                <a:cubicBezTo>
                  <a:pt x="4609348" y="373155"/>
                  <a:pt x="4060985" y="420720"/>
                  <a:pt x="3835678" y="387792"/>
                </a:cubicBezTo>
                <a:cubicBezTo>
                  <a:pt x="3610371" y="354864"/>
                  <a:pt x="3622290" y="399445"/>
                  <a:pt x="3489401" y="387792"/>
                </a:cubicBezTo>
                <a:cubicBezTo>
                  <a:pt x="3356512" y="376139"/>
                  <a:pt x="3241682" y="404323"/>
                  <a:pt x="3143125" y="387792"/>
                </a:cubicBezTo>
                <a:cubicBezTo>
                  <a:pt x="3044568" y="371261"/>
                  <a:pt x="2601141" y="396172"/>
                  <a:pt x="2370662" y="387792"/>
                </a:cubicBezTo>
                <a:cubicBezTo>
                  <a:pt x="2140183" y="379412"/>
                  <a:pt x="2151953" y="381452"/>
                  <a:pt x="2024386" y="387792"/>
                </a:cubicBezTo>
                <a:cubicBezTo>
                  <a:pt x="1896819" y="394132"/>
                  <a:pt x="1440128" y="410437"/>
                  <a:pt x="1145376" y="387792"/>
                </a:cubicBezTo>
                <a:cubicBezTo>
                  <a:pt x="850624" y="365148"/>
                  <a:pt x="879100" y="394111"/>
                  <a:pt x="799100" y="387792"/>
                </a:cubicBezTo>
                <a:cubicBezTo>
                  <a:pt x="719100" y="381473"/>
                  <a:pt x="393316" y="356632"/>
                  <a:pt x="0" y="387792"/>
                </a:cubicBezTo>
                <a:cubicBezTo>
                  <a:pt x="13393" y="302261"/>
                  <a:pt x="-19334" y="168904"/>
                  <a:pt x="0" y="0"/>
                </a:cubicBezTo>
                <a:close/>
              </a:path>
              <a:path w="10654661" h="387792" stroke="0" extrusionOk="0">
                <a:moveTo>
                  <a:pt x="0" y="0"/>
                </a:moveTo>
                <a:cubicBezTo>
                  <a:pt x="146858" y="-7527"/>
                  <a:pt x="238572" y="16451"/>
                  <a:pt x="346276" y="0"/>
                </a:cubicBezTo>
                <a:cubicBezTo>
                  <a:pt x="453980" y="-16451"/>
                  <a:pt x="573483" y="7485"/>
                  <a:pt x="799100" y="0"/>
                </a:cubicBezTo>
                <a:cubicBezTo>
                  <a:pt x="1024717" y="-7485"/>
                  <a:pt x="1206464" y="19261"/>
                  <a:pt x="1465016" y="0"/>
                </a:cubicBezTo>
                <a:cubicBezTo>
                  <a:pt x="1723568" y="-19261"/>
                  <a:pt x="2064856" y="-27541"/>
                  <a:pt x="2237479" y="0"/>
                </a:cubicBezTo>
                <a:cubicBezTo>
                  <a:pt x="2410102" y="27541"/>
                  <a:pt x="2704937" y="22407"/>
                  <a:pt x="2903395" y="0"/>
                </a:cubicBezTo>
                <a:cubicBezTo>
                  <a:pt x="3101853" y="-22407"/>
                  <a:pt x="3503994" y="29916"/>
                  <a:pt x="3675858" y="0"/>
                </a:cubicBezTo>
                <a:cubicBezTo>
                  <a:pt x="3847722" y="-29916"/>
                  <a:pt x="3951274" y="-10338"/>
                  <a:pt x="4128681" y="0"/>
                </a:cubicBezTo>
                <a:cubicBezTo>
                  <a:pt x="4306088" y="10338"/>
                  <a:pt x="4562105" y="33365"/>
                  <a:pt x="4901144" y="0"/>
                </a:cubicBezTo>
                <a:cubicBezTo>
                  <a:pt x="5240183" y="-33365"/>
                  <a:pt x="5233247" y="-22184"/>
                  <a:pt x="5460514" y="0"/>
                </a:cubicBezTo>
                <a:cubicBezTo>
                  <a:pt x="5687781" y="22184"/>
                  <a:pt x="6036562" y="-28558"/>
                  <a:pt x="6339523" y="0"/>
                </a:cubicBezTo>
                <a:cubicBezTo>
                  <a:pt x="6642484" y="28558"/>
                  <a:pt x="6765361" y="-22193"/>
                  <a:pt x="7111986" y="0"/>
                </a:cubicBezTo>
                <a:cubicBezTo>
                  <a:pt x="7458611" y="22193"/>
                  <a:pt x="7704000" y="32688"/>
                  <a:pt x="7884449" y="0"/>
                </a:cubicBezTo>
                <a:cubicBezTo>
                  <a:pt x="8064898" y="-32688"/>
                  <a:pt x="8122790" y="-14454"/>
                  <a:pt x="8230726" y="0"/>
                </a:cubicBezTo>
                <a:cubicBezTo>
                  <a:pt x="8338662" y="14454"/>
                  <a:pt x="8828493" y="-6030"/>
                  <a:pt x="9003189" y="0"/>
                </a:cubicBezTo>
                <a:cubicBezTo>
                  <a:pt x="9177885" y="6030"/>
                  <a:pt x="9181005" y="-12986"/>
                  <a:pt x="9349465" y="0"/>
                </a:cubicBezTo>
                <a:cubicBezTo>
                  <a:pt x="9517925" y="12986"/>
                  <a:pt x="10071587" y="-11452"/>
                  <a:pt x="10654661" y="0"/>
                </a:cubicBezTo>
                <a:cubicBezTo>
                  <a:pt x="10667339" y="164843"/>
                  <a:pt x="10659142" y="235428"/>
                  <a:pt x="10654661" y="387792"/>
                </a:cubicBezTo>
                <a:cubicBezTo>
                  <a:pt x="10467514" y="400420"/>
                  <a:pt x="10296749" y="379424"/>
                  <a:pt x="10201838" y="387792"/>
                </a:cubicBezTo>
                <a:cubicBezTo>
                  <a:pt x="10106927" y="396160"/>
                  <a:pt x="9824654" y="398084"/>
                  <a:pt x="9535922" y="387792"/>
                </a:cubicBezTo>
                <a:cubicBezTo>
                  <a:pt x="9247190" y="377500"/>
                  <a:pt x="8903614" y="399437"/>
                  <a:pt x="8656912" y="387792"/>
                </a:cubicBezTo>
                <a:cubicBezTo>
                  <a:pt x="8410210" y="376148"/>
                  <a:pt x="8450788" y="382288"/>
                  <a:pt x="8310636" y="387792"/>
                </a:cubicBezTo>
                <a:cubicBezTo>
                  <a:pt x="8170484" y="393296"/>
                  <a:pt x="8135966" y="389332"/>
                  <a:pt x="7964359" y="387792"/>
                </a:cubicBezTo>
                <a:cubicBezTo>
                  <a:pt x="7792752" y="386252"/>
                  <a:pt x="7368890" y="380341"/>
                  <a:pt x="7085350" y="387792"/>
                </a:cubicBezTo>
                <a:cubicBezTo>
                  <a:pt x="6801810" y="395243"/>
                  <a:pt x="6657426" y="368143"/>
                  <a:pt x="6525980" y="387792"/>
                </a:cubicBezTo>
                <a:cubicBezTo>
                  <a:pt x="6394534" y="407442"/>
                  <a:pt x="6169162" y="398319"/>
                  <a:pt x="6073157" y="387792"/>
                </a:cubicBezTo>
                <a:cubicBezTo>
                  <a:pt x="5977152" y="377265"/>
                  <a:pt x="5441769" y="354217"/>
                  <a:pt x="5194147" y="387792"/>
                </a:cubicBezTo>
                <a:cubicBezTo>
                  <a:pt x="4946525" y="421368"/>
                  <a:pt x="4807346" y="365135"/>
                  <a:pt x="4421684" y="387792"/>
                </a:cubicBezTo>
                <a:cubicBezTo>
                  <a:pt x="4036022" y="410449"/>
                  <a:pt x="4170541" y="387391"/>
                  <a:pt x="4075408" y="387792"/>
                </a:cubicBezTo>
                <a:cubicBezTo>
                  <a:pt x="3980275" y="388193"/>
                  <a:pt x="3605216" y="372425"/>
                  <a:pt x="3302945" y="387792"/>
                </a:cubicBezTo>
                <a:cubicBezTo>
                  <a:pt x="3000674" y="403159"/>
                  <a:pt x="2870323" y="415182"/>
                  <a:pt x="2530482" y="387792"/>
                </a:cubicBezTo>
                <a:cubicBezTo>
                  <a:pt x="2190641" y="360402"/>
                  <a:pt x="1995821" y="427300"/>
                  <a:pt x="1651472" y="387792"/>
                </a:cubicBezTo>
                <a:cubicBezTo>
                  <a:pt x="1307123" y="348285"/>
                  <a:pt x="1066643" y="426032"/>
                  <a:pt x="772463" y="387792"/>
                </a:cubicBezTo>
                <a:cubicBezTo>
                  <a:pt x="478283" y="349552"/>
                  <a:pt x="189458" y="363408"/>
                  <a:pt x="0" y="387792"/>
                </a:cubicBezTo>
                <a:cubicBezTo>
                  <a:pt x="15199" y="226383"/>
                  <a:pt x="15458" y="166306"/>
                  <a:pt x="0" y="0"/>
                </a:cubicBezTo>
                <a:close/>
              </a:path>
            </a:pathLst>
          </a:custGeom>
          <a:solidFill>
            <a:schemeClr val="accent4">
              <a:lumMod val="75000"/>
            </a:schemeClr>
          </a:solidFill>
          <a:ln w="19050">
            <a:solidFill>
              <a:schemeClr val="tx1">
                <a:lumMod val="75000"/>
                <a:lumOff val="2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rPr>
              <a:t>Accès à la plateforme </a:t>
            </a:r>
            <a:r>
              <a:rPr lang="fr-FR" sz="2400" dirty="0">
                <a:solidFill>
                  <a:schemeClr val="accent4">
                    <a:lumMod val="75000"/>
                  </a:schemeClr>
                </a:solidFill>
              </a:rPr>
              <a:t>GIFT</a:t>
            </a:r>
            <a:r>
              <a:rPr lang="fr-FR" sz="2400" dirty="0">
                <a:solidFill>
                  <a:schemeClr val="bg1"/>
                </a:solidFill>
              </a:rPr>
              <a:t>            </a:t>
            </a:r>
          </a:p>
        </p:txBody>
      </p:sp>
      <p:pic>
        <p:nvPicPr>
          <p:cNvPr id="61" name="Image 60">
            <a:extLst>
              <a:ext uri="{FF2B5EF4-FFF2-40B4-BE49-F238E27FC236}">
                <a16:creationId xmlns:a16="http://schemas.microsoft.com/office/drawing/2014/main" id="{D3A1F215-F603-4469-8C6E-C3DADB0E6421}"/>
              </a:ext>
            </a:extLst>
          </p:cNvPr>
          <p:cNvPicPr>
            <a:picLocks noChangeAspect="1"/>
          </p:cNvPicPr>
          <p:nvPr/>
        </p:nvPicPr>
        <p:blipFill rotWithShape="1">
          <a:blip r:embed="rId7">
            <a:clrChange>
              <a:clrFrom>
                <a:srgbClr val="FEFCFE"/>
              </a:clrFrom>
              <a:clrTo>
                <a:srgbClr val="FEFCFE">
                  <a:alpha val="0"/>
                </a:srgbClr>
              </a:clrTo>
            </a:clrChange>
            <a:extLst>
              <a:ext uri="{BEBA8EAE-BF5A-486C-A8C5-ECC9F3942E4B}">
                <a14:imgProps xmlns:a14="http://schemas.microsoft.com/office/drawing/2010/main">
                  <a14:imgLayer r:embed="rId8">
                    <a14:imgEffect>
                      <a14:backgroundRemoval t="14880" b="42232" l="5320" r="26493">
                        <a14:foregroundMark x1="6406" y1="28446" x2="6406" y2="28446"/>
                        <a14:foregroundMark x1="5320" y1="31510" x2="5320" y2="31510"/>
                        <a14:foregroundMark x1="16721" y1="28228" x2="17047" y2="39606"/>
                        <a14:foregroundMark x1="16830" y1="22976" x2="16830" y2="22976"/>
                        <a14:foregroundMark x1="21390" y1="22538" x2="20087" y2="30853"/>
                        <a14:foregroundMark x1="20087" y1="30853" x2="20087" y2="31072"/>
                        <a14:foregroundMark x1="24973" y1="25821" x2="24864" y2="32604"/>
                        <a14:foregroundMark x1="18350" y1="19475" x2="18350" y2="19475"/>
                        <a14:foregroundMark x1="15635" y1="19037" x2="15635" y2="19037"/>
                        <a14:foregroundMark x1="17047" y1="17505" x2="17047" y2="17505"/>
                        <a14:foregroundMark x1="17590" y1="14880" x2="17590" y2="14880"/>
                      </a14:backgroundRemoval>
                    </a14:imgEffect>
                  </a14:imgLayer>
                </a14:imgProps>
              </a:ext>
            </a:extLst>
          </a:blip>
          <a:srcRect l="4063" t="11635" r="70921" b="54171"/>
          <a:stretch/>
        </p:blipFill>
        <p:spPr>
          <a:xfrm>
            <a:off x="7310210" y="1743708"/>
            <a:ext cx="786225" cy="533247"/>
          </a:xfrm>
          <a:prstGeom prst="rect">
            <a:avLst/>
          </a:prstGeom>
        </p:spPr>
      </p:pic>
      <p:pic>
        <p:nvPicPr>
          <p:cNvPr id="62" name="Picture 12" descr="Curseur de main avec bouton de clic. cliquez ici. Vecteur Premium">
            <a:extLst>
              <a:ext uri="{FF2B5EF4-FFF2-40B4-BE49-F238E27FC236}">
                <a16:creationId xmlns:a16="http://schemas.microsoft.com/office/drawing/2014/main" id="{11D766B0-3790-4292-B2EF-474DF7A35E56}"/>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9046906" y="1978931"/>
            <a:ext cx="673575" cy="564342"/>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e 24">
            <a:extLst>
              <a:ext uri="{FF2B5EF4-FFF2-40B4-BE49-F238E27FC236}">
                <a16:creationId xmlns:a16="http://schemas.microsoft.com/office/drawing/2014/main" id="{D68A4572-2757-4483-8D4D-5E7EF6F3FD4D}"/>
              </a:ext>
            </a:extLst>
          </p:cNvPr>
          <p:cNvGrpSpPr/>
          <p:nvPr/>
        </p:nvGrpSpPr>
        <p:grpSpPr>
          <a:xfrm>
            <a:off x="4899565" y="2612424"/>
            <a:ext cx="2028247" cy="2366218"/>
            <a:chOff x="4899565" y="3126235"/>
            <a:chExt cx="2028247" cy="2366218"/>
          </a:xfrm>
        </p:grpSpPr>
        <p:sp>
          <p:nvSpPr>
            <p:cNvPr id="58" name="Rectangle 57">
              <a:extLst>
                <a:ext uri="{FF2B5EF4-FFF2-40B4-BE49-F238E27FC236}">
                  <a16:creationId xmlns:a16="http://schemas.microsoft.com/office/drawing/2014/main" id="{358CBC0C-6A99-4F70-AF0B-4AAC0F076D50}"/>
                </a:ext>
              </a:extLst>
            </p:cNvPr>
            <p:cNvSpPr/>
            <p:nvPr/>
          </p:nvSpPr>
          <p:spPr>
            <a:xfrm>
              <a:off x="4953049" y="5025717"/>
              <a:ext cx="1910087" cy="466736"/>
            </a:xfrm>
            <a:custGeom>
              <a:avLst/>
              <a:gdLst>
                <a:gd name="connsiteX0" fmla="*/ 0 w 1910087"/>
                <a:gd name="connsiteY0" fmla="*/ 0 h 466736"/>
                <a:gd name="connsiteX1" fmla="*/ 655797 w 1910087"/>
                <a:gd name="connsiteY1" fmla="*/ 0 h 466736"/>
                <a:gd name="connsiteX2" fmla="*/ 1254290 w 1910087"/>
                <a:gd name="connsiteY2" fmla="*/ 0 h 466736"/>
                <a:gd name="connsiteX3" fmla="*/ 1910087 w 1910087"/>
                <a:gd name="connsiteY3" fmla="*/ 0 h 466736"/>
                <a:gd name="connsiteX4" fmla="*/ 1910087 w 1910087"/>
                <a:gd name="connsiteY4" fmla="*/ 466736 h 466736"/>
                <a:gd name="connsiteX5" fmla="*/ 1292492 w 1910087"/>
                <a:gd name="connsiteY5" fmla="*/ 466736 h 466736"/>
                <a:gd name="connsiteX6" fmla="*/ 674897 w 1910087"/>
                <a:gd name="connsiteY6" fmla="*/ 466736 h 466736"/>
                <a:gd name="connsiteX7" fmla="*/ 0 w 1910087"/>
                <a:gd name="connsiteY7" fmla="*/ 466736 h 466736"/>
                <a:gd name="connsiteX8" fmla="*/ 0 w 1910087"/>
                <a:gd name="connsiteY8" fmla="*/ 0 h 46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0087" h="466736" fill="none" extrusionOk="0">
                  <a:moveTo>
                    <a:pt x="0" y="0"/>
                  </a:moveTo>
                  <a:cubicBezTo>
                    <a:pt x="131205" y="-7595"/>
                    <a:pt x="522877" y="-15621"/>
                    <a:pt x="655797" y="0"/>
                  </a:cubicBezTo>
                  <a:cubicBezTo>
                    <a:pt x="788717" y="15621"/>
                    <a:pt x="1097338" y="-26443"/>
                    <a:pt x="1254290" y="0"/>
                  </a:cubicBezTo>
                  <a:cubicBezTo>
                    <a:pt x="1411242" y="26443"/>
                    <a:pt x="1769294" y="-19063"/>
                    <a:pt x="1910087" y="0"/>
                  </a:cubicBezTo>
                  <a:cubicBezTo>
                    <a:pt x="1913062" y="102718"/>
                    <a:pt x="1927599" y="252705"/>
                    <a:pt x="1910087" y="466736"/>
                  </a:cubicBezTo>
                  <a:cubicBezTo>
                    <a:pt x="1607433" y="495709"/>
                    <a:pt x="1514367" y="448544"/>
                    <a:pt x="1292492" y="466736"/>
                  </a:cubicBezTo>
                  <a:cubicBezTo>
                    <a:pt x="1070618" y="484928"/>
                    <a:pt x="960479" y="454937"/>
                    <a:pt x="674897" y="466736"/>
                  </a:cubicBezTo>
                  <a:cubicBezTo>
                    <a:pt x="389315" y="478535"/>
                    <a:pt x="240471" y="486956"/>
                    <a:pt x="0" y="466736"/>
                  </a:cubicBezTo>
                  <a:cubicBezTo>
                    <a:pt x="-6327" y="236449"/>
                    <a:pt x="22332" y="125019"/>
                    <a:pt x="0" y="0"/>
                  </a:cubicBezTo>
                  <a:close/>
                </a:path>
                <a:path w="1910087" h="466736" stroke="0" extrusionOk="0">
                  <a:moveTo>
                    <a:pt x="0" y="0"/>
                  </a:moveTo>
                  <a:cubicBezTo>
                    <a:pt x="200216" y="17194"/>
                    <a:pt x="348807" y="-18985"/>
                    <a:pt x="579393" y="0"/>
                  </a:cubicBezTo>
                  <a:cubicBezTo>
                    <a:pt x="809979" y="18985"/>
                    <a:pt x="956639" y="-24055"/>
                    <a:pt x="1177887" y="0"/>
                  </a:cubicBezTo>
                  <a:cubicBezTo>
                    <a:pt x="1399135" y="24055"/>
                    <a:pt x="1562181" y="16124"/>
                    <a:pt x="1910087" y="0"/>
                  </a:cubicBezTo>
                  <a:cubicBezTo>
                    <a:pt x="1916044" y="139686"/>
                    <a:pt x="1926023" y="336821"/>
                    <a:pt x="1910087" y="466736"/>
                  </a:cubicBezTo>
                  <a:cubicBezTo>
                    <a:pt x="1706801" y="485190"/>
                    <a:pt x="1458583" y="439190"/>
                    <a:pt x="1235190" y="466736"/>
                  </a:cubicBezTo>
                  <a:cubicBezTo>
                    <a:pt x="1011797" y="494282"/>
                    <a:pt x="777513" y="483473"/>
                    <a:pt x="617595" y="466736"/>
                  </a:cubicBezTo>
                  <a:cubicBezTo>
                    <a:pt x="457677" y="449999"/>
                    <a:pt x="271139" y="451822"/>
                    <a:pt x="0" y="466736"/>
                  </a:cubicBezTo>
                  <a:cubicBezTo>
                    <a:pt x="23323" y="343484"/>
                    <a:pt x="7087" y="203744"/>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Complétez les coordonnées du client</a:t>
              </a:r>
            </a:p>
          </p:txBody>
        </p:sp>
        <p:pic>
          <p:nvPicPr>
            <p:cNvPr id="18" name="Image 17">
              <a:extLst>
                <a:ext uri="{FF2B5EF4-FFF2-40B4-BE49-F238E27FC236}">
                  <a16:creationId xmlns:a16="http://schemas.microsoft.com/office/drawing/2014/main" id="{B3FDAE73-7FF7-4DDB-80B1-D105CE7AF282}"/>
                </a:ext>
              </a:extLst>
            </p:cNvPr>
            <p:cNvPicPr>
              <a:picLocks noChangeAspect="1"/>
            </p:cNvPicPr>
            <p:nvPr/>
          </p:nvPicPr>
          <p:blipFill>
            <a:blip r:embed="rId11"/>
            <a:stretch>
              <a:fillRect/>
            </a:stretch>
          </p:blipFill>
          <p:spPr>
            <a:xfrm>
              <a:off x="4899565" y="3126235"/>
              <a:ext cx="2028247" cy="1756098"/>
            </a:xfrm>
            <a:prstGeom prst="roundRect">
              <a:avLst/>
            </a:prstGeom>
            <a:effectLst>
              <a:outerShdw blurRad="50800" dist="38100" dir="8100000" algn="tr" rotWithShape="0">
                <a:prstClr val="black">
                  <a:alpha val="40000"/>
                </a:prstClr>
              </a:outerShdw>
            </a:effectLst>
          </p:spPr>
        </p:pic>
      </p:grpSp>
      <p:grpSp>
        <p:nvGrpSpPr>
          <p:cNvPr id="26" name="Groupe 25">
            <a:extLst>
              <a:ext uri="{FF2B5EF4-FFF2-40B4-BE49-F238E27FC236}">
                <a16:creationId xmlns:a16="http://schemas.microsoft.com/office/drawing/2014/main" id="{D73798BE-0FE4-4EA9-B398-6205EABC2359}"/>
              </a:ext>
            </a:extLst>
          </p:cNvPr>
          <p:cNvGrpSpPr/>
          <p:nvPr/>
        </p:nvGrpSpPr>
        <p:grpSpPr>
          <a:xfrm>
            <a:off x="7060701" y="2636717"/>
            <a:ext cx="2183108" cy="2466501"/>
            <a:chOff x="7060701" y="3150528"/>
            <a:chExt cx="2183108" cy="2466501"/>
          </a:xfrm>
        </p:grpSpPr>
        <p:pic>
          <p:nvPicPr>
            <p:cNvPr id="22" name="Image 21">
              <a:extLst>
                <a:ext uri="{FF2B5EF4-FFF2-40B4-BE49-F238E27FC236}">
                  <a16:creationId xmlns:a16="http://schemas.microsoft.com/office/drawing/2014/main" id="{5265003C-6556-497D-B81D-58C243989BF5}"/>
                </a:ext>
              </a:extLst>
            </p:cNvPr>
            <p:cNvPicPr>
              <a:picLocks noChangeAspect="1"/>
            </p:cNvPicPr>
            <p:nvPr/>
          </p:nvPicPr>
          <p:blipFill>
            <a:blip r:embed="rId12"/>
            <a:stretch>
              <a:fillRect/>
            </a:stretch>
          </p:blipFill>
          <p:spPr>
            <a:xfrm>
              <a:off x="7060701" y="3150528"/>
              <a:ext cx="2183108" cy="1670948"/>
            </a:xfrm>
            <a:prstGeom prst="roundRect">
              <a:avLst/>
            </a:prstGeom>
            <a:effectLst>
              <a:outerShdw blurRad="50800" dist="38100" dir="8100000" algn="tr" rotWithShape="0">
                <a:prstClr val="black">
                  <a:alpha val="40000"/>
                </a:prstClr>
              </a:outerShdw>
            </a:effectLst>
          </p:spPr>
        </p:pic>
        <p:sp>
          <p:nvSpPr>
            <p:cNvPr id="63" name="Rectangle 62">
              <a:extLst>
                <a:ext uri="{FF2B5EF4-FFF2-40B4-BE49-F238E27FC236}">
                  <a16:creationId xmlns:a16="http://schemas.microsoft.com/office/drawing/2014/main" id="{7E39271A-4004-4E87-B25D-04434C38CE20}"/>
                </a:ext>
              </a:extLst>
            </p:cNvPr>
            <p:cNvSpPr/>
            <p:nvPr/>
          </p:nvSpPr>
          <p:spPr>
            <a:xfrm>
              <a:off x="7082031" y="4940812"/>
              <a:ext cx="2161778" cy="676217"/>
            </a:xfrm>
            <a:custGeom>
              <a:avLst/>
              <a:gdLst>
                <a:gd name="connsiteX0" fmla="*/ 0 w 2161778"/>
                <a:gd name="connsiteY0" fmla="*/ 0 h 676217"/>
                <a:gd name="connsiteX1" fmla="*/ 475591 w 2161778"/>
                <a:gd name="connsiteY1" fmla="*/ 0 h 676217"/>
                <a:gd name="connsiteX2" fmla="*/ 1037653 w 2161778"/>
                <a:gd name="connsiteY2" fmla="*/ 0 h 676217"/>
                <a:gd name="connsiteX3" fmla="*/ 1534862 w 2161778"/>
                <a:gd name="connsiteY3" fmla="*/ 0 h 676217"/>
                <a:gd name="connsiteX4" fmla="*/ 2161778 w 2161778"/>
                <a:gd name="connsiteY4" fmla="*/ 0 h 676217"/>
                <a:gd name="connsiteX5" fmla="*/ 2161778 w 2161778"/>
                <a:gd name="connsiteY5" fmla="*/ 676217 h 676217"/>
                <a:gd name="connsiteX6" fmla="*/ 1599716 w 2161778"/>
                <a:gd name="connsiteY6" fmla="*/ 676217 h 676217"/>
                <a:gd name="connsiteX7" fmla="*/ 1080889 w 2161778"/>
                <a:gd name="connsiteY7" fmla="*/ 676217 h 676217"/>
                <a:gd name="connsiteX8" fmla="*/ 562062 w 2161778"/>
                <a:gd name="connsiteY8" fmla="*/ 676217 h 676217"/>
                <a:gd name="connsiteX9" fmla="*/ 0 w 2161778"/>
                <a:gd name="connsiteY9" fmla="*/ 676217 h 676217"/>
                <a:gd name="connsiteX10" fmla="*/ 0 w 2161778"/>
                <a:gd name="connsiteY10" fmla="*/ 0 h 67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1778" h="676217" fill="none" extrusionOk="0">
                  <a:moveTo>
                    <a:pt x="0" y="0"/>
                  </a:moveTo>
                  <a:cubicBezTo>
                    <a:pt x="145046" y="-18907"/>
                    <a:pt x="337458" y="18513"/>
                    <a:pt x="475591" y="0"/>
                  </a:cubicBezTo>
                  <a:cubicBezTo>
                    <a:pt x="613724" y="-18513"/>
                    <a:pt x="844402" y="-22348"/>
                    <a:pt x="1037653" y="0"/>
                  </a:cubicBezTo>
                  <a:cubicBezTo>
                    <a:pt x="1230904" y="22348"/>
                    <a:pt x="1359705" y="-9995"/>
                    <a:pt x="1534862" y="0"/>
                  </a:cubicBezTo>
                  <a:cubicBezTo>
                    <a:pt x="1710019" y="9995"/>
                    <a:pt x="1973909" y="-27747"/>
                    <a:pt x="2161778" y="0"/>
                  </a:cubicBezTo>
                  <a:cubicBezTo>
                    <a:pt x="2185467" y="220191"/>
                    <a:pt x="2178761" y="419500"/>
                    <a:pt x="2161778" y="676217"/>
                  </a:cubicBezTo>
                  <a:cubicBezTo>
                    <a:pt x="1934158" y="692068"/>
                    <a:pt x="1821509" y="701791"/>
                    <a:pt x="1599716" y="676217"/>
                  </a:cubicBezTo>
                  <a:cubicBezTo>
                    <a:pt x="1377923" y="650643"/>
                    <a:pt x="1326392" y="692473"/>
                    <a:pt x="1080889" y="676217"/>
                  </a:cubicBezTo>
                  <a:cubicBezTo>
                    <a:pt x="835386" y="659961"/>
                    <a:pt x="743341" y="654482"/>
                    <a:pt x="562062" y="676217"/>
                  </a:cubicBezTo>
                  <a:cubicBezTo>
                    <a:pt x="380783" y="697952"/>
                    <a:pt x="272406" y="689348"/>
                    <a:pt x="0" y="676217"/>
                  </a:cubicBezTo>
                  <a:cubicBezTo>
                    <a:pt x="589" y="381206"/>
                    <a:pt x="826" y="278970"/>
                    <a:pt x="0" y="0"/>
                  </a:cubicBezTo>
                  <a:close/>
                </a:path>
                <a:path w="2161778" h="676217" stroke="0" extrusionOk="0">
                  <a:moveTo>
                    <a:pt x="0" y="0"/>
                  </a:moveTo>
                  <a:cubicBezTo>
                    <a:pt x="180320" y="-18050"/>
                    <a:pt x="353185" y="-19202"/>
                    <a:pt x="475591" y="0"/>
                  </a:cubicBezTo>
                  <a:cubicBezTo>
                    <a:pt x="597997" y="19202"/>
                    <a:pt x="784224" y="7953"/>
                    <a:pt x="972800" y="0"/>
                  </a:cubicBezTo>
                  <a:cubicBezTo>
                    <a:pt x="1161376" y="-7953"/>
                    <a:pt x="1378496" y="-17907"/>
                    <a:pt x="1513245" y="0"/>
                  </a:cubicBezTo>
                  <a:cubicBezTo>
                    <a:pt x="1647994" y="17907"/>
                    <a:pt x="1980974" y="22427"/>
                    <a:pt x="2161778" y="0"/>
                  </a:cubicBezTo>
                  <a:cubicBezTo>
                    <a:pt x="2153323" y="303109"/>
                    <a:pt x="2171135" y="527712"/>
                    <a:pt x="2161778" y="676217"/>
                  </a:cubicBezTo>
                  <a:cubicBezTo>
                    <a:pt x="2051676" y="684805"/>
                    <a:pt x="1863483" y="660484"/>
                    <a:pt x="1621334" y="676217"/>
                  </a:cubicBezTo>
                  <a:cubicBezTo>
                    <a:pt x="1379185" y="691950"/>
                    <a:pt x="1281155" y="671964"/>
                    <a:pt x="1080889" y="676217"/>
                  </a:cubicBezTo>
                  <a:cubicBezTo>
                    <a:pt x="880624" y="680470"/>
                    <a:pt x="816658" y="684211"/>
                    <a:pt x="605298" y="676217"/>
                  </a:cubicBezTo>
                  <a:cubicBezTo>
                    <a:pt x="393938" y="668223"/>
                    <a:pt x="224516" y="661258"/>
                    <a:pt x="0" y="676217"/>
                  </a:cubicBezTo>
                  <a:cubicBezTo>
                    <a:pt x="-22942" y="471678"/>
                    <a:pt x="31557" y="191072"/>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Sélectionner l’opération « </a:t>
              </a:r>
              <a:r>
                <a:rPr lang="fr-FR" sz="1000" i="1" dirty="0">
                  <a:solidFill>
                    <a:schemeClr val="tx1">
                      <a:lumMod val="75000"/>
                      <a:lumOff val="25000"/>
                    </a:schemeClr>
                  </a:solidFill>
                </a:rPr>
                <a:t>Code de la route </a:t>
              </a:r>
              <a:r>
                <a:rPr lang="fr-FR" sz="1000" dirty="0">
                  <a:solidFill>
                    <a:schemeClr val="tx1">
                      <a:lumMod val="75000"/>
                      <a:lumOff val="25000"/>
                    </a:schemeClr>
                  </a:solidFill>
                </a:rPr>
                <a:t>», puis « </a:t>
              </a:r>
              <a:r>
                <a:rPr lang="fr-FR" sz="1000" i="1" dirty="0">
                  <a:solidFill>
                    <a:schemeClr val="tx1">
                      <a:lumMod val="75000"/>
                      <a:lumOff val="25000"/>
                    </a:schemeClr>
                  </a:solidFill>
                </a:rPr>
                <a:t>Récompense opération code de la route – 50 € </a:t>
              </a:r>
              <a:r>
                <a:rPr lang="fr-FR" sz="1000" dirty="0">
                  <a:solidFill>
                    <a:schemeClr val="tx1">
                      <a:lumMod val="75000"/>
                      <a:lumOff val="25000"/>
                    </a:schemeClr>
                  </a:solidFill>
                </a:rPr>
                <a:t>»</a:t>
              </a:r>
            </a:p>
          </p:txBody>
        </p:sp>
      </p:grpSp>
      <p:sp>
        <p:nvSpPr>
          <p:cNvPr id="29" name="ZoneTexte 28">
            <a:hlinkClick r:id="rId13"/>
            <a:extLst>
              <a:ext uri="{FF2B5EF4-FFF2-40B4-BE49-F238E27FC236}">
                <a16:creationId xmlns:a16="http://schemas.microsoft.com/office/drawing/2014/main" id="{71D9805A-7465-4C46-99CC-D51A5E1C105C}"/>
              </a:ext>
            </a:extLst>
          </p:cNvPr>
          <p:cNvSpPr txBox="1"/>
          <p:nvPr/>
        </p:nvSpPr>
        <p:spPr>
          <a:xfrm>
            <a:off x="7370129" y="5587249"/>
            <a:ext cx="3388606" cy="338554"/>
          </a:xfrm>
          <a:prstGeom prst="rect">
            <a:avLst/>
          </a:prstGeom>
          <a:noFill/>
        </p:spPr>
        <p:txBody>
          <a:bodyPr wrap="square" rtlCol="0">
            <a:spAutoFit/>
          </a:bodyPr>
          <a:lstStyle/>
          <a:p>
            <a:r>
              <a:rPr lang="fr-FR" sz="1600" b="1" dirty="0">
                <a:solidFill>
                  <a:schemeClr val="accent4">
                    <a:lumMod val="75000"/>
                  </a:schemeClr>
                </a:solidFill>
              </a:rPr>
              <a:t>Tuto du parcours conseiller</a:t>
            </a:r>
          </a:p>
        </p:txBody>
      </p:sp>
      <p:pic>
        <p:nvPicPr>
          <p:cNvPr id="6148" name="Picture 4" descr="problème de lecture vidéo sur android - AndroidPhone">
            <a:hlinkClick r:id="rId2"/>
            <a:extLst>
              <a:ext uri="{FF2B5EF4-FFF2-40B4-BE49-F238E27FC236}">
                <a16:creationId xmlns:a16="http://schemas.microsoft.com/office/drawing/2014/main" id="{99477B96-4F72-45AE-94D9-1D4B43CB83F8}"/>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612116" y="5437904"/>
            <a:ext cx="758013" cy="758013"/>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2" descr="Curseur de main avec bouton de clic. cliquez ici. Vecteur Premium">
            <a:hlinkClick r:id="rId2"/>
            <a:extLst>
              <a:ext uri="{FF2B5EF4-FFF2-40B4-BE49-F238E27FC236}">
                <a16:creationId xmlns:a16="http://schemas.microsoft.com/office/drawing/2014/main" id="{87E2B79C-9CAB-40FB-8C8B-FF4CAC14983F}"/>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10222835" y="5704910"/>
            <a:ext cx="673575" cy="564342"/>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e 31">
            <a:extLst>
              <a:ext uri="{FF2B5EF4-FFF2-40B4-BE49-F238E27FC236}">
                <a16:creationId xmlns:a16="http://schemas.microsoft.com/office/drawing/2014/main" id="{93B7CA7F-1337-404C-9B76-9FDBB85714B3}"/>
              </a:ext>
            </a:extLst>
          </p:cNvPr>
          <p:cNvGrpSpPr/>
          <p:nvPr/>
        </p:nvGrpSpPr>
        <p:grpSpPr>
          <a:xfrm>
            <a:off x="6813572" y="588646"/>
            <a:ext cx="2757146" cy="455563"/>
            <a:chOff x="7507199" y="1365154"/>
            <a:chExt cx="2211959" cy="365481"/>
          </a:xfrm>
        </p:grpSpPr>
        <p:pic>
          <p:nvPicPr>
            <p:cNvPr id="33" name="Image 32">
              <a:extLst>
                <a:ext uri="{FF2B5EF4-FFF2-40B4-BE49-F238E27FC236}">
                  <a16:creationId xmlns:a16="http://schemas.microsoft.com/office/drawing/2014/main" id="{93F97B8C-69D7-469E-8CCC-C2921FB0294B}"/>
                </a:ext>
              </a:extLst>
            </p:cNvPr>
            <p:cNvPicPr>
              <a:picLocks noChangeAspect="1"/>
            </p:cNvPicPr>
            <p:nvPr/>
          </p:nvPicPr>
          <p:blipFill rotWithShape="1">
            <a:blip r:embed="rId15">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34" name="Image 33">
              <a:extLst>
                <a:ext uri="{FF2B5EF4-FFF2-40B4-BE49-F238E27FC236}">
                  <a16:creationId xmlns:a16="http://schemas.microsoft.com/office/drawing/2014/main" id="{95DD802D-4291-4E92-A468-EF180642160D}"/>
                </a:ext>
              </a:extLst>
            </p:cNvPr>
            <p:cNvPicPr>
              <a:picLocks noChangeAspect="1"/>
            </p:cNvPicPr>
            <p:nvPr/>
          </p:nvPicPr>
          <p:blipFill rotWithShape="1">
            <a:blip r:embed="rId15">
              <a:clrChange>
                <a:clrFrom>
                  <a:srgbClr val="EEF3FA"/>
                </a:clrFrom>
                <a:clrTo>
                  <a:srgbClr val="EEF3FA">
                    <a:alpha val="0"/>
                  </a:srgbClr>
                </a:clrTo>
              </a:clrChange>
            </a:blip>
            <a:srcRect b="22122"/>
            <a:stretch/>
          </p:blipFill>
          <p:spPr>
            <a:xfrm>
              <a:off x="7507199" y="1365154"/>
              <a:ext cx="855498" cy="365481"/>
            </a:xfrm>
            <a:prstGeom prst="rect">
              <a:avLst/>
            </a:prstGeom>
          </p:spPr>
        </p:pic>
      </p:grpSp>
      <p:sp>
        <p:nvSpPr>
          <p:cNvPr id="35" name="Ellipse 34">
            <a:extLst>
              <a:ext uri="{FF2B5EF4-FFF2-40B4-BE49-F238E27FC236}">
                <a16:creationId xmlns:a16="http://schemas.microsoft.com/office/drawing/2014/main" id="{B32AE36B-872A-47EC-B1D6-B323842430BF}"/>
              </a:ext>
            </a:extLst>
          </p:cNvPr>
          <p:cNvSpPr/>
          <p:nvPr/>
        </p:nvSpPr>
        <p:spPr>
          <a:xfrm>
            <a:off x="569495" y="1368086"/>
            <a:ext cx="405908" cy="405908"/>
          </a:xfrm>
          <a:custGeom>
            <a:avLst/>
            <a:gdLst>
              <a:gd name="connsiteX0" fmla="*/ 0 w 405908"/>
              <a:gd name="connsiteY0" fmla="*/ 202954 h 405908"/>
              <a:gd name="connsiteX1" fmla="*/ 202954 w 405908"/>
              <a:gd name="connsiteY1" fmla="*/ 0 h 405908"/>
              <a:gd name="connsiteX2" fmla="*/ 405908 w 405908"/>
              <a:gd name="connsiteY2" fmla="*/ 202954 h 405908"/>
              <a:gd name="connsiteX3" fmla="*/ 202954 w 405908"/>
              <a:gd name="connsiteY3" fmla="*/ 405908 h 405908"/>
              <a:gd name="connsiteX4" fmla="*/ 0 w 405908"/>
              <a:gd name="connsiteY4" fmla="*/ 202954 h 405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908" h="405908" fill="none" extrusionOk="0">
                <a:moveTo>
                  <a:pt x="0" y="202954"/>
                </a:moveTo>
                <a:cubicBezTo>
                  <a:pt x="12760" y="101529"/>
                  <a:pt x="83477" y="-9266"/>
                  <a:pt x="202954" y="0"/>
                </a:cubicBezTo>
                <a:cubicBezTo>
                  <a:pt x="308012" y="441"/>
                  <a:pt x="403083" y="102281"/>
                  <a:pt x="405908" y="202954"/>
                </a:cubicBezTo>
                <a:cubicBezTo>
                  <a:pt x="405988" y="291265"/>
                  <a:pt x="301030" y="410703"/>
                  <a:pt x="202954" y="405908"/>
                </a:cubicBezTo>
                <a:cubicBezTo>
                  <a:pt x="87482" y="401530"/>
                  <a:pt x="11755" y="308449"/>
                  <a:pt x="0" y="202954"/>
                </a:cubicBezTo>
                <a:close/>
              </a:path>
              <a:path w="405908" h="405908" stroke="0" extrusionOk="0">
                <a:moveTo>
                  <a:pt x="0" y="202954"/>
                </a:moveTo>
                <a:cubicBezTo>
                  <a:pt x="-10709" y="71118"/>
                  <a:pt x="112157" y="-9495"/>
                  <a:pt x="202954" y="0"/>
                </a:cubicBezTo>
                <a:cubicBezTo>
                  <a:pt x="318608" y="7560"/>
                  <a:pt x="392069" y="97318"/>
                  <a:pt x="405908" y="202954"/>
                </a:cubicBezTo>
                <a:cubicBezTo>
                  <a:pt x="392504" y="303411"/>
                  <a:pt x="320662" y="403819"/>
                  <a:pt x="202954" y="405908"/>
                </a:cubicBezTo>
                <a:cubicBezTo>
                  <a:pt x="85640" y="400461"/>
                  <a:pt x="6513" y="319977"/>
                  <a:pt x="0" y="202954"/>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effectLst>
                  <a:outerShdw blurRad="38100" dist="38100" dir="2700000" algn="tl">
                    <a:srgbClr val="000000">
                      <a:alpha val="43137"/>
                    </a:srgbClr>
                  </a:outerShdw>
                </a:effectLst>
              </a:rPr>
              <a:t>A</a:t>
            </a:r>
          </a:p>
        </p:txBody>
      </p:sp>
    </p:spTree>
    <p:extLst>
      <p:ext uri="{BB962C8B-B14F-4D97-AF65-F5344CB8AC3E}">
        <p14:creationId xmlns:p14="http://schemas.microsoft.com/office/powerpoint/2010/main" val="418034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nodeType="withEffect">
                                  <p:stCondLst>
                                    <p:cond delay="0"/>
                                  </p:stCondLst>
                                  <p:childTnLst>
                                    <p:set>
                                      <p:cBhvr>
                                        <p:cTn id="37" dur="1" fill="hold">
                                          <p:stCondLst>
                                            <p:cond delay="0"/>
                                          </p:stCondLst>
                                        </p:cTn>
                                        <p:tgtEl>
                                          <p:spTgt spid="6148"/>
                                        </p:tgtEl>
                                        <p:attrNameLst>
                                          <p:attrName>style.visibility</p:attrName>
                                        </p:attrNameLst>
                                      </p:cBhvr>
                                      <p:to>
                                        <p:strVal val="visible"/>
                                      </p:to>
                                    </p:set>
                                    <p:animEffect transition="in" filter="fade">
                                      <p:cBhvr>
                                        <p:cTn id="38" dur="500"/>
                                        <p:tgtEl>
                                          <p:spTgt spid="6148"/>
                                        </p:tgtEl>
                                      </p:cBhvr>
                                    </p:animEffect>
                                  </p:childTnLst>
                                </p:cTn>
                              </p:par>
                              <p:par>
                                <p:cTn id="39" presetID="10" presetClass="entr" presetSubtype="0"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fade">
                                      <p:cBhvr>
                                        <p:cTn id="4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4A292C5-9085-4B86-B95F-5080738F960F}"/>
              </a:ext>
            </a:extLst>
          </p:cNvPr>
          <p:cNvSpPr>
            <a:spLocks noGrp="1"/>
          </p:cNvSpPr>
          <p:nvPr>
            <p:ph idx="17"/>
          </p:nvPr>
        </p:nvSpPr>
        <p:spPr/>
        <p:txBody>
          <a:bodyPr/>
          <a:lstStyle/>
          <a:p>
            <a:r>
              <a:rPr lang="fr-FR" dirty="0"/>
              <a:t>Détail du </a:t>
            </a:r>
            <a:r>
              <a:rPr lang="fr-FR" b="1" dirty="0">
                <a:solidFill>
                  <a:schemeClr val="accent4">
                    <a:lumMod val="75000"/>
                  </a:schemeClr>
                </a:solidFill>
              </a:rPr>
              <a:t>parcours client </a:t>
            </a:r>
            <a:r>
              <a:rPr lang="fr-FR" dirty="0"/>
              <a:t>:</a:t>
            </a:r>
          </a:p>
        </p:txBody>
      </p:sp>
      <p:sp>
        <p:nvSpPr>
          <p:cNvPr id="3" name="Espace réservé du texte 2">
            <a:extLst>
              <a:ext uri="{FF2B5EF4-FFF2-40B4-BE49-F238E27FC236}">
                <a16:creationId xmlns:a16="http://schemas.microsoft.com/office/drawing/2014/main" id="{9A4877CC-066F-4D17-9005-A041D1249DD8}"/>
              </a:ext>
            </a:extLst>
          </p:cNvPr>
          <p:cNvSpPr>
            <a:spLocks noGrp="1"/>
          </p:cNvSpPr>
          <p:nvPr>
            <p:ph type="body" sz="quarter" idx="12"/>
          </p:nvPr>
        </p:nvSpPr>
        <p:spPr/>
        <p:txBody>
          <a:bodyPr/>
          <a:lstStyle/>
          <a:p>
            <a:r>
              <a:rPr lang="fr-FR" dirty="0"/>
              <a:t>Comment faire bénéficier à votre client d’un pack                                      ? (2/2) </a:t>
            </a:r>
          </a:p>
        </p:txBody>
      </p:sp>
      <p:sp>
        <p:nvSpPr>
          <p:cNvPr id="4" name="Espace réservé du texte 3">
            <a:extLst>
              <a:ext uri="{FF2B5EF4-FFF2-40B4-BE49-F238E27FC236}">
                <a16:creationId xmlns:a16="http://schemas.microsoft.com/office/drawing/2014/main" id="{685513D0-1842-4CBA-8E9F-8E42AFA4501E}"/>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41CFAFAC-8537-42C9-997A-93268B79A231}"/>
              </a:ext>
            </a:extLst>
          </p:cNvPr>
          <p:cNvSpPr>
            <a:spLocks noGrp="1"/>
          </p:cNvSpPr>
          <p:nvPr>
            <p:ph type="body" sz="quarter" idx="16"/>
          </p:nvPr>
        </p:nvSpPr>
        <p:spPr/>
        <p:txBody>
          <a:bodyPr/>
          <a:lstStyle/>
          <a:p>
            <a:endParaRPr lang="fr-FR"/>
          </a:p>
        </p:txBody>
      </p:sp>
      <p:grpSp>
        <p:nvGrpSpPr>
          <p:cNvPr id="19" name="Groupe 18">
            <a:extLst>
              <a:ext uri="{FF2B5EF4-FFF2-40B4-BE49-F238E27FC236}">
                <a16:creationId xmlns:a16="http://schemas.microsoft.com/office/drawing/2014/main" id="{0E16ED82-FF02-4066-A1E5-CDC666C24506}"/>
              </a:ext>
            </a:extLst>
          </p:cNvPr>
          <p:cNvGrpSpPr/>
          <p:nvPr/>
        </p:nvGrpSpPr>
        <p:grpSpPr>
          <a:xfrm>
            <a:off x="614951" y="2174508"/>
            <a:ext cx="1720247" cy="2107500"/>
            <a:chOff x="614951" y="1956790"/>
            <a:chExt cx="1720247" cy="2107500"/>
          </a:xfrm>
        </p:grpSpPr>
        <p:sp>
          <p:nvSpPr>
            <p:cNvPr id="46" name="Rectangle 45">
              <a:extLst>
                <a:ext uri="{FF2B5EF4-FFF2-40B4-BE49-F238E27FC236}">
                  <a16:creationId xmlns:a16="http://schemas.microsoft.com/office/drawing/2014/main" id="{13A00357-D034-4D6A-9C27-B2FBC5E899D4}"/>
                </a:ext>
              </a:extLst>
            </p:cNvPr>
            <p:cNvSpPr/>
            <p:nvPr/>
          </p:nvSpPr>
          <p:spPr>
            <a:xfrm>
              <a:off x="614951" y="3429845"/>
              <a:ext cx="1714603" cy="634445"/>
            </a:xfrm>
            <a:custGeom>
              <a:avLst/>
              <a:gdLst>
                <a:gd name="connsiteX0" fmla="*/ 0 w 1714603"/>
                <a:gd name="connsiteY0" fmla="*/ 0 h 634445"/>
                <a:gd name="connsiteX1" fmla="*/ 588680 w 1714603"/>
                <a:gd name="connsiteY1" fmla="*/ 0 h 634445"/>
                <a:gd name="connsiteX2" fmla="*/ 1125923 w 1714603"/>
                <a:gd name="connsiteY2" fmla="*/ 0 h 634445"/>
                <a:gd name="connsiteX3" fmla="*/ 1714603 w 1714603"/>
                <a:gd name="connsiteY3" fmla="*/ 0 h 634445"/>
                <a:gd name="connsiteX4" fmla="*/ 1714603 w 1714603"/>
                <a:gd name="connsiteY4" fmla="*/ 634445 h 634445"/>
                <a:gd name="connsiteX5" fmla="*/ 1160215 w 1714603"/>
                <a:gd name="connsiteY5" fmla="*/ 634445 h 634445"/>
                <a:gd name="connsiteX6" fmla="*/ 605826 w 1714603"/>
                <a:gd name="connsiteY6" fmla="*/ 634445 h 634445"/>
                <a:gd name="connsiteX7" fmla="*/ 0 w 1714603"/>
                <a:gd name="connsiteY7" fmla="*/ 634445 h 634445"/>
                <a:gd name="connsiteX8" fmla="*/ 0 w 1714603"/>
                <a:gd name="connsiteY8" fmla="*/ 0 h 634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603" h="634445" fill="none" extrusionOk="0">
                  <a:moveTo>
                    <a:pt x="0" y="0"/>
                  </a:moveTo>
                  <a:cubicBezTo>
                    <a:pt x="126351" y="-18785"/>
                    <a:pt x="388241" y="24318"/>
                    <a:pt x="588680" y="0"/>
                  </a:cubicBezTo>
                  <a:cubicBezTo>
                    <a:pt x="789119" y="-24318"/>
                    <a:pt x="935017" y="8292"/>
                    <a:pt x="1125923" y="0"/>
                  </a:cubicBezTo>
                  <a:cubicBezTo>
                    <a:pt x="1316829" y="-8292"/>
                    <a:pt x="1515538" y="18101"/>
                    <a:pt x="1714603" y="0"/>
                  </a:cubicBezTo>
                  <a:cubicBezTo>
                    <a:pt x="1689484" y="167119"/>
                    <a:pt x="1703368" y="438278"/>
                    <a:pt x="1714603" y="634445"/>
                  </a:cubicBezTo>
                  <a:cubicBezTo>
                    <a:pt x="1452854" y="613282"/>
                    <a:pt x="1402320" y="636119"/>
                    <a:pt x="1160215" y="634445"/>
                  </a:cubicBezTo>
                  <a:cubicBezTo>
                    <a:pt x="918110" y="632771"/>
                    <a:pt x="765712" y="628818"/>
                    <a:pt x="605826" y="634445"/>
                  </a:cubicBezTo>
                  <a:cubicBezTo>
                    <a:pt x="445940" y="640072"/>
                    <a:pt x="137267" y="630694"/>
                    <a:pt x="0" y="634445"/>
                  </a:cubicBezTo>
                  <a:cubicBezTo>
                    <a:pt x="-499" y="425840"/>
                    <a:pt x="10958" y="250687"/>
                    <a:pt x="0" y="0"/>
                  </a:cubicBezTo>
                  <a:close/>
                </a:path>
                <a:path w="1714603" h="634445" stroke="0" extrusionOk="0">
                  <a:moveTo>
                    <a:pt x="0" y="0"/>
                  </a:moveTo>
                  <a:cubicBezTo>
                    <a:pt x="144505" y="-10471"/>
                    <a:pt x="375239" y="-14121"/>
                    <a:pt x="520096" y="0"/>
                  </a:cubicBezTo>
                  <a:cubicBezTo>
                    <a:pt x="664953" y="14121"/>
                    <a:pt x="897209" y="695"/>
                    <a:pt x="1057339" y="0"/>
                  </a:cubicBezTo>
                  <a:cubicBezTo>
                    <a:pt x="1217469" y="-695"/>
                    <a:pt x="1476380" y="-16938"/>
                    <a:pt x="1714603" y="0"/>
                  </a:cubicBezTo>
                  <a:cubicBezTo>
                    <a:pt x="1690254" y="212844"/>
                    <a:pt x="1706261" y="443332"/>
                    <a:pt x="1714603" y="634445"/>
                  </a:cubicBezTo>
                  <a:cubicBezTo>
                    <a:pt x="1465443" y="638365"/>
                    <a:pt x="1395903" y="639986"/>
                    <a:pt x="1108777" y="634445"/>
                  </a:cubicBezTo>
                  <a:cubicBezTo>
                    <a:pt x="821651" y="628904"/>
                    <a:pt x="770265" y="637175"/>
                    <a:pt x="554388" y="634445"/>
                  </a:cubicBezTo>
                  <a:cubicBezTo>
                    <a:pt x="338511" y="631715"/>
                    <a:pt x="126505" y="609794"/>
                    <a:pt x="0" y="634445"/>
                  </a:cubicBezTo>
                  <a:cubicBezTo>
                    <a:pt x="14731" y="379339"/>
                    <a:pt x="-15197" y="132262"/>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Le client reçoit par SMS et email le lien de connexion à la plateforme GIFT</a:t>
              </a:r>
            </a:p>
          </p:txBody>
        </p:sp>
        <p:pic>
          <p:nvPicPr>
            <p:cNvPr id="57" name="Image 56">
              <a:extLst>
                <a:ext uri="{FF2B5EF4-FFF2-40B4-BE49-F238E27FC236}">
                  <a16:creationId xmlns:a16="http://schemas.microsoft.com/office/drawing/2014/main" id="{A7771AFA-CCF5-459E-91E6-59640E89EC7B}"/>
                </a:ext>
              </a:extLst>
            </p:cNvPr>
            <p:cNvPicPr>
              <a:picLocks noChangeAspect="1"/>
            </p:cNvPicPr>
            <p:nvPr/>
          </p:nvPicPr>
          <p:blipFill rotWithShape="1">
            <a:blip r:embed="rId2"/>
            <a:srcRect t="10894" r="21075" b="563"/>
            <a:stretch/>
          </p:blipFill>
          <p:spPr>
            <a:xfrm>
              <a:off x="621181" y="1956790"/>
              <a:ext cx="1714017" cy="1390457"/>
            </a:xfrm>
            <a:prstGeom prst="roundRect">
              <a:avLst/>
            </a:prstGeom>
            <a:effectLst>
              <a:outerShdw blurRad="50800" dist="38100" dir="8100000" algn="tr" rotWithShape="0">
                <a:prstClr val="black">
                  <a:alpha val="40000"/>
                </a:prstClr>
              </a:outerShdw>
            </a:effectLst>
          </p:spPr>
        </p:pic>
      </p:grpSp>
      <p:sp>
        <p:nvSpPr>
          <p:cNvPr id="14" name="Espace réservé du contenu 1">
            <a:extLst>
              <a:ext uri="{FF2B5EF4-FFF2-40B4-BE49-F238E27FC236}">
                <a16:creationId xmlns:a16="http://schemas.microsoft.com/office/drawing/2014/main" id="{3ACD247F-266B-47E6-85FF-E573D19A39F0}"/>
              </a:ext>
            </a:extLst>
          </p:cNvPr>
          <p:cNvSpPr txBox="1">
            <a:spLocks/>
          </p:cNvSpPr>
          <p:nvPr/>
        </p:nvSpPr>
        <p:spPr>
          <a:xfrm>
            <a:off x="5258617" y="2610793"/>
            <a:ext cx="8135166" cy="4848620"/>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endParaRPr lang="fr-FR" dirty="0"/>
          </a:p>
          <a:p>
            <a:endParaRPr lang="fr-FR" dirty="0"/>
          </a:p>
          <a:p>
            <a:endParaRPr lang="fr-FR" dirty="0"/>
          </a:p>
        </p:txBody>
      </p:sp>
      <p:sp>
        <p:nvSpPr>
          <p:cNvPr id="16" name="Espace réservé du contenu 1">
            <a:extLst>
              <a:ext uri="{FF2B5EF4-FFF2-40B4-BE49-F238E27FC236}">
                <a16:creationId xmlns:a16="http://schemas.microsoft.com/office/drawing/2014/main" id="{233A3ADD-AE69-4086-BDC3-17411329AA96}"/>
              </a:ext>
            </a:extLst>
          </p:cNvPr>
          <p:cNvSpPr txBox="1">
            <a:spLocks/>
          </p:cNvSpPr>
          <p:nvPr/>
        </p:nvSpPr>
        <p:spPr>
          <a:xfrm>
            <a:off x="596311" y="5090752"/>
            <a:ext cx="10980738" cy="34351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N’hésitez pas à router le lien de la vidéo à vos clients bénéficiaires. </a:t>
            </a:r>
          </a:p>
        </p:txBody>
      </p:sp>
      <p:pic>
        <p:nvPicPr>
          <p:cNvPr id="9" name="Image 8">
            <a:extLst>
              <a:ext uri="{FF2B5EF4-FFF2-40B4-BE49-F238E27FC236}">
                <a16:creationId xmlns:a16="http://schemas.microsoft.com/office/drawing/2014/main" id="{B66D3569-7EA7-44D2-B5AC-3DC97CD9F31C}"/>
              </a:ext>
            </a:extLst>
          </p:cNvPr>
          <p:cNvPicPr>
            <a:picLocks noChangeAspect="1"/>
          </p:cNvPicPr>
          <p:nvPr/>
        </p:nvPicPr>
        <p:blipFill rotWithShape="1">
          <a:blip r:embed="rId3"/>
          <a:srcRect l="16836" t="20049" r="5388" b="23076"/>
          <a:stretch/>
        </p:blipFill>
        <p:spPr>
          <a:xfrm>
            <a:off x="2581800" y="2151280"/>
            <a:ext cx="1274871" cy="1413686"/>
          </a:xfrm>
          <a:prstGeom prst="roundRect">
            <a:avLst/>
          </a:prstGeom>
          <a:effectLst>
            <a:outerShdw blurRad="50800" dist="38100" dir="8100000" algn="tr" rotWithShape="0">
              <a:prstClr val="black">
                <a:alpha val="40000"/>
              </a:prstClr>
            </a:outerShdw>
          </a:effectLst>
        </p:spPr>
      </p:pic>
      <p:sp>
        <p:nvSpPr>
          <p:cNvPr id="18" name="Rectangle 17">
            <a:extLst>
              <a:ext uri="{FF2B5EF4-FFF2-40B4-BE49-F238E27FC236}">
                <a16:creationId xmlns:a16="http://schemas.microsoft.com/office/drawing/2014/main" id="{AF76EDF3-52AE-47FF-BC45-B08F6E3049DF}"/>
              </a:ext>
            </a:extLst>
          </p:cNvPr>
          <p:cNvSpPr/>
          <p:nvPr/>
        </p:nvSpPr>
        <p:spPr>
          <a:xfrm>
            <a:off x="2581038" y="3638775"/>
            <a:ext cx="1274871" cy="643233"/>
          </a:xfrm>
          <a:custGeom>
            <a:avLst/>
            <a:gdLst>
              <a:gd name="connsiteX0" fmla="*/ 0 w 1274871"/>
              <a:gd name="connsiteY0" fmla="*/ 0 h 643233"/>
              <a:gd name="connsiteX1" fmla="*/ 624687 w 1274871"/>
              <a:gd name="connsiteY1" fmla="*/ 0 h 643233"/>
              <a:gd name="connsiteX2" fmla="*/ 1274871 w 1274871"/>
              <a:gd name="connsiteY2" fmla="*/ 0 h 643233"/>
              <a:gd name="connsiteX3" fmla="*/ 1274871 w 1274871"/>
              <a:gd name="connsiteY3" fmla="*/ 643233 h 643233"/>
              <a:gd name="connsiteX4" fmla="*/ 611938 w 1274871"/>
              <a:gd name="connsiteY4" fmla="*/ 643233 h 643233"/>
              <a:gd name="connsiteX5" fmla="*/ 0 w 1274871"/>
              <a:gd name="connsiteY5" fmla="*/ 643233 h 643233"/>
              <a:gd name="connsiteX6" fmla="*/ 0 w 1274871"/>
              <a:gd name="connsiteY6" fmla="*/ 0 h 64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4871" h="643233" fill="none" extrusionOk="0">
                <a:moveTo>
                  <a:pt x="0" y="0"/>
                </a:moveTo>
                <a:cubicBezTo>
                  <a:pt x="218576" y="7241"/>
                  <a:pt x="485575" y="20116"/>
                  <a:pt x="624687" y="0"/>
                </a:cubicBezTo>
                <a:cubicBezTo>
                  <a:pt x="763799" y="-20116"/>
                  <a:pt x="1078143" y="-8624"/>
                  <a:pt x="1274871" y="0"/>
                </a:cubicBezTo>
                <a:cubicBezTo>
                  <a:pt x="1268182" y="321198"/>
                  <a:pt x="1274364" y="428137"/>
                  <a:pt x="1274871" y="643233"/>
                </a:cubicBezTo>
                <a:cubicBezTo>
                  <a:pt x="1055363" y="670057"/>
                  <a:pt x="865372" y="615824"/>
                  <a:pt x="611938" y="643233"/>
                </a:cubicBezTo>
                <a:cubicBezTo>
                  <a:pt x="358504" y="670642"/>
                  <a:pt x="303847" y="614538"/>
                  <a:pt x="0" y="643233"/>
                </a:cubicBezTo>
                <a:cubicBezTo>
                  <a:pt x="28475" y="509780"/>
                  <a:pt x="-18706" y="292215"/>
                  <a:pt x="0" y="0"/>
                </a:cubicBezTo>
                <a:close/>
              </a:path>
              <a:path w="1274871" h="643233" stroke="0" extrusionOk="0">
                <a:moveTo>
                  <a:pt x="0" y="0"/>
                </a:moveTo>
                <a:cubicBezTo>
                  <a:pt x="184027" y="-13124"/>
                  <a:pt x="339370" y="29200"/>
                  <a:pt x="599189" y="0"/>
                </a:cubicBezTo>
                <a:cubicBezTo>
                  <a:pt x="859008" y="-29200"/>
                  <a:pt x="954250" y="-7505"/>
                  <a:pt x="1274871" y="0"/>
                </a:cubicBezTo>
                <a:cubicBezTo>
                  <a:pt x="1275845" y="165175"/>
                  <a:pt x="1258842" y="436967"/>
                  <a:pt x="1274871" y="643233"/>
                </a:cubicBezTo>
                <a:cubicBezTo>
                  <a:pt x="1048822" y="641429"/>
                  <a:pt x="749115" y="650454"/>
                  <a:pt x="611938" y="643233"/>
                </a:cubicBezTo>
                <a:cubicBezTo>
                  <a:pt x="474761" y="636012"/>
                  <a:pt x="170529" y="632435"/>
                  <a:pt x="0" y="643233"/>
                </a:cubicBezTo>
                <a:cubicBezTo>
                  <a:pt x="-28923" y="491160"/>
                  <a:pt x="27756" y="272831"/>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Sur le site GIFT, le client sélectionne « </a:t>
            </a:r>
            <a:r>
              <a:rPr lang="fr-FR" sz="1000" i="1" dirty="0">
                <a:solidFill>
                  <a:schemeClr val="tx1">
                    <a:lumMod val="75000"/>
                    <a:lumOff val="25000"/>
                  </a:schemeClr>
                </a:solidFill>
              </a:rPr>
              <a:t>Cours en ligne </a:t>
            </a:r>
            <a:r>
              <a:rPr lang="fr-FR" sz="1000" dirty="0">
                <a:solidFill>
                  <a:schemeClr val="tx1">
                    <a:lumMod val="75000"/>
                    <a:lumOff val="25000"/>
                  </a:schemeClr>
                </a:solidFill>
              </a:rPr>
              <a:t>» </a:t>
            </a:r>
          </a:p>
        </p:txBody>
      </p:sp>
      <p:pic>
        <p:nvPicPr>
          <p:cNvPr id="10" name="Image 9">
            <a:extLst>
              <a:ext uri="{FF2B5EF4-FFF2-40B4-BE49-F238E27FC236}">
                <a16:creationId xmlns:a16="http://schemas.microsoft.com/office/drawing/2014/main" id="{2E790A6F-A2D5-4359-9BCC-0F5B8E8E081D}"/>
              </a:ext>
            </a:extLst>
          </p:cNvPr>
          <p:cNvPicPr>
            <a:picLocks noChangeAspect="1"/>
          </p:cNvPicPr>
          <p:nvPr/>
        </p:nvPicPr>
        <p:blipFill rotWithShape="1">
          <a:blip r:embed="rId4"/>
          <a:srcRect l="49970" t="14243" r="22595" b="4322"/>
          <a:stretch/>
        </p:blipFill>
        <p:spPr>
          <a:xfrm>
            <a:off x="4057721" y="2019386"/>
            <a:ext cx="1396379" cy="1545579"/>
          </a:xfrm>
          <a:prstGeom prst="roundRect">
            <a:avLst/>
          </a:prstGeom>
          <a:effectLst>
            <a:outerShdw blurRad="50800" dist="38100" dir="8100000" algn="tr" rotWithShape="0">
              <a:prstClr val="black">
                <a:alpha val="40000"/>
              </a:prstClr>
            </a:outerShdw>
          </a:effectLst>
        </p:spPr>
      </p:pic>
      <p:sp>
        <p:nvSpPr>
          <p:cNvPr id="20" name="Rectangle 19">
            <a:extLst>
              <a:ext uri="{FF2B5EF4-FFF2-40B4-BE49-F238E27FC236}">
                <a16:creationId xmlns:a16="http://schemas.microsoft.com/office/drawing/2014/main" id="{5DE61502-F311-479E-91A6-830CCB72EF9C}"/>
              </a:ext>
            </a:extLst>
          </p:cNvPr>
          <p:cNvSpPr/>
          <p:nvPr/>
        </p:nvSpPr>
        <p:spPr>
          <a:xfrm>
            <a:off x="4047274" y="3638775"/>
            <a:ext cx="1406826" cy="495014"/>
          </a:xfrm>
          <a:custGeom>
            <a:avLst/>
            <a:gdLst>
              <a:gd name="connsiteX0" fmla="*/ 0 w 1406826"/>
              <a:gd name="connsiteY0" fmla="*/ 0 h 495014"/>
              <a:gd name="connsiteX1" fmla="*/ 483010 w 1406826"/>
              <a:gd name="connsiteY1" fmla="*/ 0 h 495014"/>
              <a:gd name="connsiteX2" fmla="*/ 923816 w 1406826"/>
              <a:gd name="connsiteY2" fmla="*/ 0 h 495014"/>
              <a:gd name="connsiteX3" fmla="*/ 1406826 w 1406826"/>
              <a:gd name="connsiteY3" fmla="*/ 0 h 495014"/>
              <a:gd name="connsiteX4" fmla="*/ 1406826 w 1406826"/>
              <a:gd name="connsiteY4" fmla="*/ 495014 h 495014"/>
              <a:gd name="connsiteX5" fmla="*/ 951952 w 1406826"/>
              <a:gd name="connsiteY5" fmla="*/ 495014 h 495014"/>
              <a:gd name="connsiteX6" fmla="*/ 497079 w 1406826"/>
              <a:gd name="connsiteY6" fmla="*/ 495014 h 495014"/>
              <a:gd name="connsiteX7" fmla="*/ 0 w 1406826"/>
              <a:gd name="connsiteY7" fmla="*/ 495014 h 495014"/>
              <a:gd name="connsiteX8" fmla="*/ 0 w 1406826"/>
              <a:gd name="connsiteY8" fmla="*/ 0 h 495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6826" h="495014" fill="none" extrusionOk="0">
                <a:moveTo>
                  <a:pt x="0" y="0"/>
                </a:moveTo>
                <a:cubicBezTo>
                  <a:pt x="99015" y="17859"/>
                  <a:pt x="243461" y="11093"/>
                  <a:pt x="483010" y="0"/>
                </a:cubicBezTo>
                <a:cubicBezTo>
                  <a:pt x="722559" y="-11093"/>
                  <a:pt x="764947" y="-18447"/>
                  <a:pt x="923816" y="0"/>
                </a:cubicBezTo>
                <a:cubicBezTo>
                  <a:pt x="1082685" y="18447"/>
                  <a:pt x="1218895" y="-8939"/>
                  <a:pt x="1406826" y="0"/>
                </a:cubicBezTo>
                <a:cubicBezTo>
                  <a:pt x="1431129" y="113194"/>
                  <a:pt x="1394549" y="276624"/>
                  <a:pt x="1406826" y="495014"/>
                </a:cubicBezTo>
                <a:cubicBezTo>
                  <a:pt x="1313883" y="475847"/>
                  <a:pt x="1118632" y="489617"/>
                  <a:pt x="951952" y="495014"/>
                </a:cubicBezTo>
                <a:cubicBezTo>
                  <a:pt x="785272" y="500411"/>
                  <a:pt x="685021" y="486564"/>
                  <a:pt x="497079" y="495014"/>
                </a:cubicBezTo>
                <a:cubicBezTo>
                  <a:pt x="309137" y="503464"/>
                  <a:pt x="171392" y="487896"/>
                  <a:pt x="0" y="495014"/>
                </a:cubicBezTo>
                <a:cubicBezTo>
                  <a:pt x="8441" y="306738"/>
                  <a:pt x="16536" y="123195"/>
                  <a:pt x="0" y="0"/>
                </a:cubicBezTo>
                <a:close/>
              </a:path>
              <a:path w="1406826" h="495014" stroke="0" extrusionOk="0">
                <a:moveTo>
                  <a:pt x="0" y="0"/>
                </a:moveTo>
                <a:cubicBezTo>
                  <a:pt x="196637" y="-18751"/>
                  <a:pt x="276269" y="2938"/>
                  <a:pt x="426737" y="0"/>
                </a:cubicBezTo>
                <a:cubicBezTo>
                  <a:pt x="577205" y="-2938"/>
                  <a:pt x="755688" y="19471"/>
                  <a:pt x="867543" y="0"/>
                </a:cubicBezTo>
                <a:cubicBezTo>
                  <a:pt x="979398" y="-19471"/>
                  <a:pt x="1220975" y="8700"/>
                  <a:pt x="1406826" y="0"/>
                </a:cubicBezTo>
                <a:cubicBezTo>
                  <a:pt x="1418094" y="174083"/>
                  <a:pt x="1390974" y="257228"/>
                  <a:pt x="1406826" y="495014"/>
                </a:cubicBezTo>
                <a:cubicBezTo>
                  <a:pt x="1166440" y="490568"/>
                  <a:pt x="1049396" y="470798"/>
                  <a:pt x="909747" y="495014"/>
                </a:cubicBezTo>
                <a:cubicBezTo>
                  <a:pt x="770098" y="519230"/>
                  <a:pt x="661935" y="498611"/>
                  <a:pt x="454874" y="495014"/>
                </a:cubicBezTo>
                <a:cubicBezTo>
                  <a:pt x="247813" y="491417"/>
                  <a:pt x="115468" y="508644"/>
                  <a:pt x="0" y="495014"/>
                </a:cubicBezTo>
                <a:cubicBezTo>
                  <a:pt x="-17261" y="381185"/>
                  <a:pt x="5028" y="189448"/>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…puis « </a:t>
            </a:r>
            <a:r>
              <a:rPr lang="fr-FR" sz="1000" i="1" dirty="0">
                <a:solidFill>
                  <a:schemeClr val="tx1">
                    <a:lumMod val="75000"/>
                    <a:lumOff val="25000"/>
                  </a:schemeClr>
                </a:solidFill>
              </a:rPr>
              <a:t>En Voiture Simone </a:t>
            </a:r>
            <a:r>
              <a:rPr lang="fr-FR" sz="1000" dirty="0">
                <a:solidFill>
                  <a:schemeClr val="tx1">
                    <a:lumMod val="75000"/>
                    <a:lumOff val="25000"/>
                  </a:schemeClr>
                </a:solidFill>
              </a:rPr>
              <a:t>» </a:t>
            </a:r>
          </a:p>
        </p:txBody>
      </p:sp>
      <p:pic>
        <p:nvPicPr>
          <p:cNvPr id="11" name="Image 10">
            <a:extLst>
              <a:ext uri="{FF2B5EF4-FFF2-40B4-BE49-F238E27FC236}">
                <a16:creationId xmlns:a16="http://schemas.microsoft.com/office/drawing/2014/main" id="{582E4D45-FA70-418F-81BD-27A8A4B9C59F}"/>
              </a:ext>
            </a:extLst>
          </p:cNvPr>
          <p:cNvPicPr>
            <a:picLocks noChangeAspect="1"/>
          </p:cNvPicPr>
          <p:nvPr/>
        </p:nvPicPr>
        <p:blipFill rotWithShape="1">
          <a:blip r:embed="rId5"/>
          <a:srcRect l="9265" t="6285" r="9434" b="18291"/>
          <a:stretch/>
        </p:blipFill>
        <p:spPr>
          <a:xfrm>
            <a:off x="5567985" y="1960944"/>
            <a:ext cx="2709214" cy="1604022"/>
          </a:xfrm>
          <a:prstGeom prst="roundRect">
            <a:avLst/>
          </a:prstGeom>
          <a:effectLst>
            <a:outerShdw blurRad="50800" dist="38100" dir="8100000" algn="tr" rotWithShape="0">
              <a:prstClr val="black">
                <a:alpha val="40000"/>
              </a:prstClr>
            </a:outerShdw>
          </a:effectLst>
        </p:spPr>
      </p:pic>
      <p:sp>
        <p:nvSpPr>
          <p:cNvPr id="22" name="Rectangle 21">
            <a:extLst>
              <a:ext uri="{FF2B5EF4-FFF2-40B4-BE49-F238E27FC236}">
                <a16:creationId xmlns:a16="http://schemas.microsoft.com/office/drawing/2014/main" id="{AE5BF2A2-E6F8-4EC4-91E0-64FEC9DD01EB}"/>
              </a:ext>
            </a:extLst>
          </p:cNvPr>
          <p:cNvSpPr/>
          <p:nvPr/>
        </p:nvSpPr>
        <p:spPr>
          <a:xfrm>
            <a:off x="5567984" y="3658702"/>
            <a:ext cx="2709213" cy="443039"/>
          </a:xfrm>
          <a:custGeom>
            <a:avLst/>
            <a:gdLst>
              <a:gd name="connsiteX0" fmla="*/ 0 w 2709213"/>
              <a:gd name="connsiteY0" fmla="*/ 0 h 443039"/>
              <a:gd name="connsiteX1" fmla="*/ 596027 w 2709213"/>
              <a:gd name="connsiteY1" fmla="*/ 0 h 443039"/>
              <a:gd name="connsiteX2" fmla="*/ 1300422 w 2709213"/>
              <a:gd name="connsiteY2" fmla="*/ 0 h 443039"/>
              <a:gd name="connsiteX3" fmla="*/ 1923541 w 2709213"/>
              <a:gd name="connsiteY3" fmla="*/ 0 h 443039"/>
              <a:gd name="connsiteX4" fmla="*/ 2709213 w 2709213"/>
              <a:gd name="connsiteY4" fmla="*/ 0 h 443039"/>
              <a:gd name="connsiteX5" fmla="*/ 2709213 w 2709213"/>
              <a:gd name="connsiteY5" fmla="*/ 443039 h 443039"/>
              <a:gd name="connsiteX6" fmla="*/ 2004818 w 2709213"/>
              <a:gd name="connsiteY6" fmla="*/ 443039 h 443039"/>
              <a:gd name="connsiteX7" fmla="*/ 1354607 w 2709213"/>
              <a:gd name="connsiteY7" fmla="*/ 443039 h 443039"/>
              <a:gd name="connsiteX8" fmla="*/ 704395 w 2709213"/>
              <a:gd name="connsiteY8" fmla="*/ 443039 h 443039"/>
              <a:gd name="connsiteX9" fmla="*/ 0 w 2709213"/>
              <a:gd name="connsiteY9" fmla="*/ 443039 h 443039"/>
              <a:gd name="connsiteX10" fmla="*/ 0 w 2709213"/>
              <a:gd name="connsiteY10" fmla="*/ 0 h 44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09213" h="443039" fill="none" extrusionOk="0">
                <a:moveTo>
                  <a:pt x="0" y="0"/>
                </a:moveTo>
                <a:cubicBezTo>
                  <a:pt x="179999" y="11909"/>
                  <a:pt x="419264" y="-8381"/>
                  <a:pt x="596027" y="0"/>
                </a:cubicBezTo>
                <a:cubicBezTo>
                  <a:pt x="772790" y="8381"/>
                  <a:pt x="1113912" y="4161"/>
                  <a:pt x="1300422" y="0"/>
                </a:cubicBezTo>
                <a:cubicBezTo>
                  <a:pt x="1486932" y="-4161"/>
                  <a:pt x="1778444" y="-22004"/>
                  <a:pt x="1923541" y="0"/>
                </a:cubicBezTo>
                <a:cubicBezTo>
                  <a:pt x="2068638" y="22004"/>
                  <a:pt x="2543796" y="36040"/>
                  <a:pt x="2709213" y="0"/>
                </a:cubicBezTo>
                <a:cubicBezTo>
                  <a:pt x="2695102" y="127102"/>
                  <a:pt x="2720306" y="288130"/>
                  <a:pt x="2709213" y="443039"/>
                </a:cubicBezTo>
                <a:cubicBezTo>
                  <a:pt x="2535947" y="420500"/>
                  <a:pt x="2147520" y="474104"/>
                  <a:pt x="2004818" y="443039"/>
                </a:cubicBezTo>
                <a:cubicBezTo>
                  <a:pt x="1862116" y="411974"/>
                  <a:pt x="1651064" y="431660"/>
                  <a:pt x="1354607" y="443039"/>
                </a:cubicBezTo>
                <a:cubicBezTo>
                  <a:pt x="1058150" y="454418"/>
                  <a:pt x="953325" y="473239"/>
                  <a:pt x="704395" y="443039"/>
                </a:cubicBezTo>
                <a:cubicBezTo>
                  <a:pt x="455465" y="412839"/>
                  <a:pt x="237831" y="442407"/>
                  <a:pt x="0" y="443039"/>
                </a:cubicBezTo>
                <a:cubicBezTo>
                  <a:pt x="2073" y="303034"/>
                  <a:pt x="-17986" y="171483"/>
                  <a:pt x="0" y="0"/>
                </a:cubicBezTo>
                <a:close/>
              </a:path>
              <a:path w="2709213" h="443039" stroke="0" extrusionOk="0">
                <a:moveTo>
                  <a:pt x="0" y="0"/>
                </a:moveTo>
                <a:cubicBezTo>
                  <a:pt x="168329" y="-1620"/>
                  <a:pt x="461643" y="-27027"/>
                  <a:pt x="596027" y="0"/>
                </a:cubicBezTo>
                <a:cubicBezTo>
                  <a:pt x="730411" y="27027"/>
                  <a:pt x="1086890" y="9886"/>
                  <a:pt x="1219146" y="0"/>
                </a:cubicBezTo>
                <a:cubicBezTo>
                  <a:pt x="1351402" y="-9886"/>
                  <a:pt x="1709454" y="-23219"/>
                  <a:pt x="1896449" y="0"/>
                </a:cubicBezTo>
                <a:cubicBezTo>
                  <a:pt x="2083444" y="23219"/>
                  <a:pt x="2491457" y="-24014"/>
                  <a:pt x="2709213" y="0"/>
                </a:cubicBezTo>
                <a:cubicBezTo>
                  <a:pt x="2703182" y="91233"/>
                  <a:pt x="2705588" y="352690"/>
                  <a:pt x="2709213" y="443039"/>
                </a:cubicBezTo>
                <a:cubicBezTo>
                  <a:pt x="2457343" y="427307"/>
                  <a:pt x="2335724" y="425249"/>
                  <a:pt x="2031910" y="443039"/>
                </a:cubicBezTo>
                <a:cubicBezTo>
                  <a:pt x="1728096" y="460829"/>
                  <a:pt x="1682858" y="440197"/>
                  <a:pt x="1354607" y="443039"/>
                </a:cubicBezTo>
                <a:cubicBezTo>
                  <a:pt x="1026356" y="445881"/>
                  <a:pt x="904088" y="427009"/>
                  <a:pt x="758580" y="443039"/>
                </a:cubicBezTo>
                <a:cubicBezTo>
                  <a:pt x="613072" y="459069"/>
                  <a:pt x="201581" y="408586"/>
                  <a:pt x="0" y="443039"/>
                </a:cubicBezTo>
                <a:cubicBezTo>
                  <a:pt x="19110" y="254059"/>
                  <a:pt x="-8208" y="117873"/>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Le client valide son bon de 50 € </a:t>
            </a:r>
          </a:p>
        </p:txBody>
      </p:sp>
      <p:sp>
        <p:nvSpPr>
          <p:cNvPr id="24" name="Rectangle 23">
            <a:extLst>
              <a:ext uri="{FF2B5EF4-FFF2-40B4-BE49-F238E27FC236}">
                <a16:creationId xmlns:a16="http://schemas.microsoft.com/office/drawing/2014/main" id="{BD8702F8-40C6-4874-8706-966353C756E9}"/>
              </a:ext>
            </a:extLst>
          </p:cNvPr>
          <p:cNvSpPr/>
          <p:nvPr/>
        </p:nvSpPr>
        <p:spPr>
          <a:xfrm>
            <a:off x="8391080" y="3685334"/>
            <a:ext cx="3185969" cy="779060"/>
          </a:xfrm>
          <a:custGeom>
            <a:avLst/>
            <a:gdLst>
              <a:gd name="connsiteX0" fmla="*/ 0 w 3185969"/>
              <a:gd name="connsiteY0" fmla="*/ 0 h 779060"/>
              <a:gd name="connsiteX1" fmla="*/ 637194 w 3185969"/>
              <a:gd name="connsiteY1" fmla="*/ 0 h 779060"/>
              <a:gd name="connsiteX2" fmla="*/ 1210668 w 3185969"/>
              <a:gd name="connsiteY2" fmla="*/ 0 h 779060"/>
              <a:gd name="connsiteX3" fmla="*/ 1879722 w 3185969"/>
              <a:gd name="connsiteY3" fmla="*/ 0 h 779060"/>
              <a:gd name="connsiteX4" fmla="*/ 2421336 w 3185969"/>
              <a:gd name="connsiteY4" fmla="*/ 0 h 779060"/>
              <a:gd name="connsiteX5" fmla="*/ 3185969 w 3185969"/>
              <a:gd name="connsiteY5" fmla="*/ 0 h 779060"/>
              <a:gd name="connsiteX6" fmla="*/ 3185969 w 3185969"/>
              <a:gd name="connsiteY6" fmla="*/ 373949 h 779060"/>
              <a:gd name="connsiteX7" fmla="*/ 3185969 w 3185969"/>
              <a:gd name="connsiteY7" fmla="*/ 779060 h 779060"/>
              <a:gd name="connsiteX8" fmla="*/ 2580635 w 3185969"/>
              <a:gd name="connsiteY8" fmla="*/ 779060 h 779060"/>
              <a:gd name="connsiteX9" fmla="*/ 1943441 w 3185969"/>
              <a:gd name="connsiteY9" fmla="*/ 779060 h 779060"/>
              <a:gd name="connsiteX10" fmla="*/ 1369967 w 3185969"/>
              <a:gd name="connsiteY10" fmla="*/ 779060 h 779060"/>
              <a:gd name="connsiteX11" fmla="*/ 764633 w 3185969"/>
              <a:gd name="connsiteY11" fmla="*/ 779060 h 779060"/>
              <a:gd name="connsiteX12" fmla="*/ 0 w 3185969"/>
              <a:gd name="connsiteY12" fmla="*/ 779060 h 779060"/>
              <a:gd name="connsiteX13" fmla="*/ 0 w 3185969"/>
              <a:gd name="connsiteY13" fmla="*/ 389530 h 779060"/>
              <a:gd name="connsiteX14" fmla="*/ 0 w 3185969"/>
              <a:gd name="connsiteY14" fmla="*/ 0 h 779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85969" h="779060" fill="none" extrusionOk="0">
                <a:moveTo>
                  <a:pt x="0" y="0"/>
                </a:moveTo>
                <a:cubicBezTo>
                  <a:pt x="310768" y="12467"/>
                  <a:pt x="496256" y="15169"/>
                  <a:pt x="637194" y="0"/>
                </a:cubicBezTo>
                <a:cubicBezTo>
                  <a:pt x="778132" y="-15169"/>
                  <a:pt x="967090" y="24680"/>
                  <a:pt x="1210668" y="0"/>
                </a:cubicBezTo>
                <a:cubicBezTo>
                  <a:pt x="1454246" y="-24680"/>
                  <a:pt x="1600902" y="-30389"/>
                  <a:pt x="1879722" y="0"/>
                </a:cubicBezTo>
                <a:cubicBezTo>
                  <a:pt x="2158542" y="30389"/>
                  <a:pt x="2190594" y="7638"/>
                  <a:pt x="2421336" y="0"/>
                </a:cubicBezTo>
                <a:cubicBezTo>
                  <a:pt x="2652078" y="-7638"/>
                  <a:pt x="2848917" y="1958"/>
                  <a:pt x="3185969" y="0"/>
                </a:cubicBezTo>
                <a:cubicBezTo>
                  <a:pt x="3202185" y="155988"/>
                  <a:pt x="3185245" y="216697"/>
                  <a:pt x="3185969" y="373949"/>
                </a:cubicBezTo>
                <a:cubicBezTo>
                  <a:pt x="3186693" y="531201"/>
                  <a:pt x="3190657" y="665274"/>
                  <a:pt x="3185969" y="779060"/>
                </a:cubicBezTo>
                <a:cubicBezTo>
                  <a:pt x="3036303" y="794581"/>
                  <a:pt x="2797221" y="765518"/>
                  <a:pt x="2580635" y="779060"/>
                </a:cubicBezTo>
                <a:cubicBezTo>
                  <a:pt x="2364049" y="792602"/>
                  <a:pt x="2153998" y="767246"/>
                  <a:pt x="1943441" y="779060"/>
                </a:cubicBezTo>
                <a:cubicBezTo>
                  <a:pt x="1732884" y="790874"/>
                  <a:pt x="1542966" y="750765"/>
                  <a:pt x="1369967" y="779060"/>
                </a:cubicBezTo>
                <a:cubicBezTo>
                  <a:pt x="1196968" y="807355"/>
                  <a:pt x="894454" y="783128"/>
                  <a:pt x="764633" y="779060"/>
                </a:cubicBezTo>
                <a:cubicBezTo>
                  <a:pt x="634812" y="774992"/>
                  <a:pt x="357081" y="752554"/>
                  <a:pt x="0" y="779060"/>
                </a:cubicBezTo>
                <a:cubicBezTo>
                  <a:pt x="-13034" y="617244"/>
                  <a:pt x="-10927" y="539358"/>
                  <a:pt x="0" y="389530"/>
                </a:cubicBezTo>
                <a:cubicBezTo>
                  <a:pt x="10927" y="239702"/>
                  <a:pt x="14841" y="158729"/>
                  <a:pt x="0" y="0"/>
                </a:cubicBezTo>
                <a:close/>
              </a:path>
              <a:path w="3185969" h="779060" stroke="0" extrusionOk="0">
                <a:moveTo>
                  <a:pt x="0" y="0"/>
                </a:moveTo>
                <a:cubicBezTo>
                  <a:pt x="237740" y="7678"/>
                  <a:pt x="316413" y="-23846"/>
                  <a:pt x="541615" y="0"/>
                </a:cubicBezTo>
                <a:cubicBezTo>
                  <a:pt x="766817" y="23846"/>
                  <a:pt x="848616" y="-13681"/>
                  <a:pt x="1115089" y="0"/>
                </a:cubicBezTo>
                <a:cubicBezTo>
                  <a:pt x="1381562" y="13681"/>
                  <a:pt x="1486330" y="-1668"/>
                  <a:pt x="1752283" y="0"/>
                </a:cubicBezTo>
                <a:cubicBezTo>
                  <a:pt x="2018236" y="1668"/>
                  <a:pt x="2183152" y="-19184"/>
                  <a:pt x="2421336" y="0"/>
                </a:cubicBezTo>
                <a:cubicBezTo>
                  <a:pt x="2659520" y="19184"/>
                  <a:pt x="2843338" y="29862"/>
                  <a:pt x="3185969" y="0"/>
                </a:cubicBezTo>
                <a:cubicBezTo>
                  <a:pt x="3193555" y="138573"/>
                  <a:pt x="3196429" y="232137"/>
                  <a:pt x="3185969" y="397321"/>
                </a:cubicBezTo>
                <a:cubicBezTo>
                  <a:pt x="3175509" y="562505"/>
                  <a:pt x="3196343" y="637398"/>
                  <a:pt x="3185969" y="779060"/>
                </a:cubicBezTo>
                <a:cubicBezTo>
                  <a:pt x="2945959" y="801407"/>
                  <a:pt x="2804897" y="790261"/>
                  <a:pt x="2644354" y="779060"/>
                </a:cubicBezTo>
                <a:cubicBezTo>
                  <a:pt x="2483811" y="767859"/>
                  <a:pt x="2171970" y="752790"/>
                  <a:pt x="2007160" y="779060"/>
                </a:cubicBezTo>
                <a:cubicBezTo>
                  <a:pt x="1842350" y="805330"/>
                  <a:pt x="1494393" y="813088"/>
                  <a:pt x="1306247" y="779060"/>
                </a:cubicBezTo>
                <a:cubicBezTo>
                  <a:pt x="1118101" y="745032"/>
                  <a:pt x="842541" y="808316"/>
                  <a:pt x="700913" y="779060"/>
                </a:cubicBezTo>
                <a:cubicBezTo>
                  <a:pt x="559285" y="749804"/>
                  <a:pt x="206230" y="794136"/>
                  <a:pt x="0" y="779060"/>
                </a:cubicBezTo>
                <a:cubicBezTo>
                  <a:pt x="19320" y="658254"/>
                  <a:pt x="-7545" y="534232"/>
                  <a:pt x="0" y="389530"/>
                </a:cubicBezTo>
                <a:cubicBezTo>
                  <a:pt x="7545" y="244828"/>
                  <a:pt x="635" y="191239"/>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Un code d’accès est généré et le client peut directement copier le code et accéder au site « </a:t>
            </a:r>
            <a:r>
              <a:rPr lang="fr-FR" sz="1000" i="1" dirty="0">
                <a:solidFill>
                  <a:schemeClr val="tx1">
                    <a:lumMod val="75000"/>
                    <a:lumOff val="25000"/>
                  </a:schemeClr>
                </a:solidFill>
              </a:rPr>
              <a:t>En Voiture Simone </a:t>
            </a:r>
            <a:r>
              <a:rPr lang="fr-FR" sz="1000" dirty="0">
                <a:solidFill>
                  <a:schemeClr val="tx1">
                    <a:lumMod val="75000"/>
                    <a:lumOff val="25000"/>
                  </a:schemeClr>
                </a:solidFill>
              </a:rPr>
              <a:t>». Il sélectionne son pack, s’inscrit et renseigne le code copié lors du paiement. </a:t>
            </a:r>
          </a:p>
        </p:txBody>
      </p:sp>
      <p:pic>
        <p:nvPicPr>
          <p:cNvPr id="17" name="Image 16">
            <a:extLst>
              <a:ext uri="{FF2B5EF4-FFF2-40B4-BE49-F238E27FC236}">
                <a16:creationId xmlns:a16="http://schemas.microsoft.com/office/drawing/2014/main" id="{3CA43B1E-F988-4EB7-8973-E95144190E11}"/>
              </a:ext>
            </a:extLst>
          </p:cNvPr>
          <p:cNvPicPr>
            <a:picLocks noChangeAspect="1"/>
          </p:cNvPicPr>
          <p:nvPr/>
        </p:nvPicPr>
        <p:blipFill rotWithShape="1">
          <a:blip r:embed="rId6"/>
          <a:srcRect l="10980" t="5477" r="11005" b="124"/>
          <a:stretch/>
        </p:blipFill>
        <p:spPr>
          <a:xfrm>
            <a:off x="8952115" y="1967216"/>
            <a:ext cx="2043463" cy="1597749"/>
          </a:xfrm>
          <a:prstGeom prst="roundRect">
            <a:avLst/>
          </a:prstGeom>
          <a:effectLst>
            <a:outerShdw blurRad="50800" dist="38100" dir="8100000" algn="tr" rotWithShape="0">
              <a:prstClr val="black">
                <a:alpha val="40000"/>
              </a:prstClr>
            </a:outerShdw>
          </a:effectLst>
        </p:spPr>
      </p:pic>
      <p:sp>
        <p:nvSpPr>
          <p:cNvPr id="27" name="Rectangle : coins arrondis 26">
            <a:hlinkClick r:id="rId7"/>
            <a:extLst>
              <a:ext uri="{FF2B5EF4-FFF2-40B4-BE49-F238E27FC236}">
                <a16:creationId xmlns:a16="http://schemas.microsoft.com/office/drawing/2014/main" id="{603D9885-5602-413C-98B2-BFD43394DD35}"/>
              </a:ext>
            </a:extLst>
          </p:cNvPr>
          <p:cNvSpPr/>
          <p:nvPr/>
        </p:nvSpPr>
        <p:spPr>
          <a:xfrm>
            <a:off x="7559040" y="5177864"/>
            <a:ext cx="4018009" cy="338554"/>
          </a:xfrm>
          <a:custGeom>
            <a:avLst/>
            <a:gdLst>
              <a:gd name="connsiteX0" fmla="*/ 0 w 4018009"/>
              <a:gd name="connsiteY0" fmla="*/ 56427 h 338554"/>
              <a:gd name="connsiteX1" fmla="*/ 56427 w 4018009"/>
              <a:gd name="connsiteY1" fmla="*/ 0 h 338554"/>
              <a:gd name="connsiteX2" fmla="*/ 746338 w 4018009"/>
              <a:gd name="connsiteY2" fmla="*/ 0 h 338554"/>
              <a:gd name="connsiteX3" fmla="*/ 1280042 w 4018009"/>
              <a:gd name="connsiteY3" fmla="*/ 0 h 338554"/>
              <a:gd name="connsiteX4" fmla="*/ 1852798 w 4018009"/>
              <a:gd name="connsiteY4" fmla="*/ 0 h 338554"/>
              <a:gd name="connsiteX5" fmla="*/ 2425554 w 4018009"/>
              <a:gd name="connsiteY5" fmla="*/ 0 h 338554"/>
              <a:gd name="connsiteX6" fmla="*/ 2998310 w 4018009"/>
              <a:gd name="connsiteY6" fmla="*/ 0 h 338554"/>
              <a:gd name="connsiteX7" fmla="*/ 3961582 w 4018009"/>
              <a:gd name="connsiteY7" fmla="*/ 0 h 338554"/>
              <a:gd name="connsiteX8" fmla="*/ 4018009 w 4018009"/>
              <a:gd name="connsiteY8" fmla="*/ 56427 h 338554"/>
              <a:gd name="connsiteX9" fmla="*/ 4018009 w 4018009"/>
              <a:gd name="connsiteY9" fmla="*/ 282127 h 338554"/>
              <a:gd name="connsiteX10" fmla="*/ 3961582 w 4018009"/>
              <a:gd name="connsiteY10" fmla="*/ 338554 h 338554"/>
              <a:gd name="connsiteX11" fmla="*/ 3388826 w 4018009"/>
              <a:gd name="connsiteY11" fmla="*/ 338554 h 338554"/>
              <a:gd name="connsiteX12" fmla="*/ 2737967 w 4018009"/>
              <a:gd name="connsiteY12" fmla="*/ 338554 h 338554"/>
              <a:gd name="connsiteX13" fmla="*/ 2048056 w 4018009"/>
              <a:gd name="connsiteY13" fmla="*/ 338554 h 338554"/>
              <a:gd name="connsiteX14" fmla="*/ 1319094 w 4018009"/>
              <a:gd name="connsiteY14" fmla="*/ 338554 h 338554"/>
              <a:gd name="connsiteX15" fmla="*/ 56427 w 4018009"/>
              <a:gd name="connsiteY15" fmla="*/ 338554 h 338554"/>
              <a:gd name="connsiteX16" fmla="*/ 0 w 4018009"/>
              <a:gd name="connsiteY16" fmla="*/ 282127 h 338554"/>
              <a:gd name="connsiteX17" fmla="*/ 0 w 4018009"/>
              <a:gd name="connsiteY17" fmla="*/ 56427 h 3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18009" h="338554" fill="none" extrusionOk="0">
                <a:moveTo>
                  <a:pt x="0" y="56427"/>
                </a:moveTo>
                <a:cubicBezTo>
                  <a:pt x="552" y="22200"/>
                  <a:pt x="24920" y="1505"/>
                  <a:pt x="56427" y="0"/>
                </a:cubicBezTo>
                <a:cubicBezTo>
                  <a:pt x="273791" y="-14073"/>
                  <a:pt x="457058" y="30659"/>
                  <a:pt x="746338" y="0"/>
                </a:cubicBezTo>
                <a:cubicBezTo>
                  <a:pt x="1035618" y="-30659"/>
                  <a:pt x="1084430" y="7985"/>
                  <a:pt x="1280042" y="0"/>
                </a:cubicBezTo>
                <a:cubicBezTo>
                  <a:pt x="1475654" y="-7985"/>
                  <a:pt x="1703708" y="27380"/>
                  <a:pt x="1852798" y="0"/>
                </a:cubicBezTo>
                <a:cubicBezTo>
                  <a:pt x="2001888" y="-27380"/>
                  <a:pt x="2180894" y="-28471"/>
                  <a:pt x="2425554" y="0"/>
                </a:cubicBezTo>
                <a:cubicBezTo>
                  <a:pt x="2670214" y="28471"/>
                  <a:pt x="2838519" y="26067"/>
                  <a:pt x="2998310" y="0"/>
                </a:cubicBezTo>
                <a:cubicBezTo>
                  <a:pt x="3158101" y="-26067"/>
                  <a:pt x="3760491" y="3975"/>
                  <a:pt x="3961582" y="0"/>
                </a:cubicBezTo>
                <a:cubicBezTo>
                  <a:pt x="3996656" y="-962"/>
                  <a:pt x="4018797" y="21643"/>
                  <a:pt x="4018009" y="56427"/>
                </a:cubicBezTo>
                <a:cubicBezTo>
                  <a:pt x="4022440" y="130920"/>
                  <a:pt x="4025260" y="223218"/>
                  <a:pt x="4018009" y="282127"/>
                </a:cubicBezTo>
                <a:cubicBezTo>
                  <a:pt x="4012504" y="307811"/>
                  <a:pt x="3993912" y="335953"/>
                  <a:pt x="3961582" y="338554"/>
                </a:cubicBezTo>
                <a:cubicBezTo>
                  <a:pt x="3761636" y="331303"/>
                  <a:pt x="3638029" y="344116"/>
                  <a:pt x="3388826" y="338554"/>
                </a:cubicBezTo>
                <a:cubicBezTo>
                  <a:pt x="3139623" y="332992"/>
                  <a:pt x="3041756" y="334267"/>
                  <a:pt x="2737967" y="338554"/>
                </a:cubicBezTo>
                <a:cubicBezTo>
                  <a:pt x="2434178" y="342841"/>
                  <a:pt x="2203690" y="330714"/>
                  <a:pt x="2048056" y="338554"/>
                </a:cubicBezTo>
                <a:cubicBezTo>
                  <a:pt x="1892422" y="346394"/>
                  <a:pt x="1623433" y="319406"/>
                  <a:pt x="1319094" y="338554"/>
                </a:cubicBezTo>
                <a:cubicBezTo>
                  <a:pt x="1014755" y="357702"/>
                  <a:pt x="586783" y="362215"/>
                  <a:pt x="56427" y="338554"/>
                </a:cubicBezTo>
                <a:cubicBezTo>
                  <a:pt x="27414" y="331289"/>
                  <a:pt x="1640" y="320251"/>
                  <a:pt x="0" y="282127"/>
                </a:cubicBezTo>
                <a:cubicBezTo>
                  <a:pt x="-1657" y="210259"/>
                  <a:pt x="-11124" y="166446"/>
                  <a:pt x="0" y="56427"/>
                </a:cubicBezTo>
                <a:close/>
              </a:path>
              <a:path w="4018009" h="338554" stroke="0" extrusionOk="0">
                <a:moveTo>
                  <a:pt x="0" y="56427"/>
                </a:moveTo>
                <a:cubicBezTo>
                  <a:pt x="-1952" y="23854"/>
                  <a:pt x="22150" y="2316"/>
                  <a:pt x="56427" y="0"/>
                </a:cubicBezTo>
                <a:cubicBezTo>
                  <a:pt x="370331" y="18697"/>
                  <a:pt x="606837" y="3102"/>
                  <a:pt x="785389" y="0"/>
                </a:cubicBezTo>
                <a:cubicBezTo>
                  <a:pt x="963941" y="-3102"/>
                  <a:pt x="1106046" y="17047"/>
                  <a:pt x="1319094" y="0"/>
                </a:cubicBezTo>
                <a:cubicBezTo>
                  <a:pt x="1532142" y="-17047"/>
                  <a:pt x="1703279" y="-14855"/>
                  <a:pt x="1852798" y="0"/>
                </a:cubicBezTo>
                <a:cubicBezTo>
                  <a:pt x="2002317" y="14855"/>
                  <a:pt x="2241138" y="-7482"/>
                  <a:pt x="2503657" y="0"/>
                </a:cubicBezTo>
                <a:cubicBezTo>
                  <a:pt x="2766176" y="7482"/>
                  <a:pt x="2874641" y="-23256"/>
                  <a:pt x="3076414" y="0"/>
                </a:cubicBezTo>
                <a:cubicBezTo>
                  <a:pt x="3278187" y="23256"/>
                  <a:pt x="3564904" y="4110"/>
                  <a:pt x="3961582" y="0"/>
                </a:cubicBezTo>
                <a:cubicBezTo>
                  <a:pt x="3990472" y="-212"/>
                  <a:pt x="4018448" y="26007"/>
                  <a:pt x="4018009" y="56427"/>
                </a:cubicBezTo>
                <a:cubicBezTo>
                  <a:pt x="4023179" y="164899"/>
                  <a:pt x="4025929" y="221199"/>
                  <a:pt x="4018009" y="282127"/>
                </a:cubicBezTo>
                <a:cubicBezTo>
                  <a:pt x="4016633" y="308549"/>
                  <a:pt x="3989606" y="344480"/>
                  <a:pt x="3961582" y="338554"/>
                </a:cubicBezTo>
                <a:cubicBezTo>
                  <a:pt x="3683598" y="332070"/>
                  <a:pt x="3569560" y="309139"/>
                  <a:pt x="3232620" y="338554"/>
                </a:cubicBezTo>
                <a:cubicBezTo>
                  <a:pt x="2895680" y="367969"/>
                  <a:pt x="2863564" y="334698"/>
                  <a:pt x="2581761" y="338554"/>
                </a:cubicBezTo>
                <a:cubicBezTo>
                  <a:pt x="2299958" y="342410"/>
                  <a:pt x="2196230" y="312911"/>
                  <a:pt x="1891850" y="338554"/>
                </a:cubicBezTo>
                <a:cubicBezTo>
                  <a:pt x="1587470" y="364197"/>
                  <a:pt x="1377777" y="341547"/>
                  <a:pt x="1201939" y="338554"/>
                </a:cubicBezTo>
                <a:cubicBezTo>
                  <a:pt x="1026101" y="335561"/>
                  <a:pt x="876893" y="363316"/>
                  <a:pt x="668235" y="338554"/>
                </a:cubicBezTo>
                <a:cubicBezTo>
                  <a:pt x="459577" y="313792"/>
                  <a:pt x="237287" y="343910"/>
                  <a:pt x="56427" y="338554"/>
                </a:cubicBezTo>
                <a:cubicBezTo>
                  <a:pt x="29845" y="338816"/>
                  <a:pt x="-6049" y="315256"/>
                  <a:pt x="0" y="282127"/>
                </a:cubicBezTo>
                <a:cubicBezTo>
                  <a:pt x="-9793" y="206931"/>
                  <a:pt x="-10611" y="116217"/>
                  <a:pt x="0" y="56427"/>
                </a:cubicBezTo>
                <a:close/>
              </a:path>
            </a:pathLst>
          </a:custGeom>
          <a:solidFill>
            <a:schemeClr val="bg1">
              <a:lumMod val="95000"/>
            </a:schemeClr>
          </a:solidFill>
          <a:ln w="19050">
            <a:solidFill>
              <a:schemeClr val="tx1">
                <a:lumMod val="75000"/>
                <a:lumOff val="25000"/>
              </a:schemeClr>
            </a:solidFill>
            <a:extLst>
              <a:ext uri="{C807C97D-BFC1-408E-A445-0C87EB9F89A2}">
                <ask:lineSketchStyleProps xmlns:ask="http://schemas.microsoft.com/office/drawing/2018/sketchyshapes" sd="2541227703">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hlinkClick r:id="rId7"/>
            <a:extLst>
              <a:ext uri="{FF2B5EF4-FFF2-40B4-BE49-F238E27FC236}">
                <a16:creationId xmlns:a16="http://schemas.microsoft.com/office/drawing/2014/main" id="{1E12B330-085A-4644-A396-D739D84DAB05}"/>
              </a:ext>
            </a:extLst>
          </p:cNvPr>
          <p:cNvSpPr txBox="1"/>
          <p:nvPr/>
        </p:nvSpPr>
        <p:spPr>
          <a:xfrm>
            <a:off x="8568562" y="5151286"/>
            <a:ext cx="2450227" cy="338554"/>
          </a:xfrm>
          <a:prstGeom prst="rect">
            <a:avLst/>
          </a:prstGeom>
          <a:noFill/>
        </p:spPr>
        <p:txBody>
          <a:bodyPr wrap="square" rtlCol="0">
            <a:spAutoFit/>
          </a:bodyPr>
          <a:lstStyle/>
          <a:p>
            <a:r>
              <a:rPr lang="fr-FR" sz="1600" b="1" dirty="0">
                <a:solidFill>
                  <a:schemeClr val="accent4">
                    <a:lumMod val="75000"/>
                  </a:schemeClr>
                </a:solidFill>
              </a:rPr>
              <a:t>Tuto du parcours client</a:t>
            </a:r>
          </a:p>
        </p:txBody>
      </p:sp>
      <p:pic>
        <p:nvPicPr>
          <p:cNvPr id="29" name="Picture 4" descr="problème de lecture vidéo sur android - AndroidPhone">
            <a:hlinkClick r:id="rId7"/>
            <a:extLst>
              <a:ext uri="{FF2B5EF4-FFF2-40B4-BE49-F238E27FC236}">
                <a16:creationId xmlns:a16="http://schemas.microsoft.com/office/drawing/2014/main" id="{A1378A7E-7841-4757-9F0E-A5C2B3A1A72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34319" y="5001941"/>
            <a:ext cx="758013" cy="75801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2" descr="Curseur de main avec bouton de clic. cliquez ici. Vecteur Premium">
            <a:hlinkClick r:id="rId7"/>
            <a:extLst>
              <a:ext uri="{FF2B5EF4-FFF2-40B4-BE49-F238E27FC236}">
                <a16:creationId xmlns:a16="http://schemas.microsoft.com/office/drawing/2014/main" id="{9B92B511-FEE6-42BF-AFBA-228D985EA719}"/>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10935735" y="5268947"/>
            <a:ext cx="673575" cy="564342"/>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e 31">
            <a:extLst>
              <a:ext uri="{FF2B5EF4-FFF2-40B4-BE49-F238E27FC236}">
                <a16:creationId xmlns:a16="http://schemas.microsoft.com/office/drawing/2014/main" id="{C1FA74AA-6FA0-450A-9027-B58DFBC7EC6B}"/>
              </a:ext>
            </a:extLst>
          </p:cNvPr>
          <p:cNvGrpSpPr/>
          <p:nvPr/>
        </p:nvGrpSpPr>
        <p:grpSpPr>
          <a:xfrm>
            <a:off x="6813572" y="588646"/>
            <a:ext cx="2757146" cy="455563"/>
            <a:chOff x="7507199" y="1365154"/>
            <a:chExt cx="2211959" cy="365481"/>
          </a:xfrm>
        </p:grpSpPr>
        <p:pic>
          <p:nvPicPr>
            <p:cNvPr id="33" name="Image 32">
              <a:extLst>
                <a:ext uri="{FF2B5EF4-FFF2-40B4-BE49-F238E27FC236}">
                  <a16:creationId xmlns:a16="http://schemas.microsoft.com/office/drawing/2014/main" id="{9422D45B-5DFF-49A7-9EB8-28AA3C3E3429}"/>
                </a:ext>
              </a:extLst>
            </p:cNvPr>
            <p:cNvPicPr>
              <a:picLocks noChangeAspect="1"/>
            </p:cNvPicPr>
            <p:nvPr/>
          </p:nvPicPr>
          <p:blipFill rotWithShape="1">
            <a:blip r:embed="rId11">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34" name="Image 33">
              <a:extLst>
                <a:ext uri="{FF2B5EF4-FFF2-40B4-BE49-F238E27FC236}">
                  <a16:creationId xmlns:a16="http://schemas.microsoft.com/office/drawing/2014/main" id="{23706CB3-060D-4526-8F14-6EB33A825CAB}"/>
                </a:ext>
              </a:extLst>
            </p:cNvPr>
            <p:cNvPicPr>
              <a:picLocks noChangeAspect="1"/>
            </p:cNvPicPr>
            <p:nvPr/>
          </p:nvPicPr>
          <p:blipFill rotWithShape="1">
            <a:blip r:embed="rId11">
              <a:clrChange>
                <a:clrFrom>
                  <a:srgbClr val="EEF3FA"/>
                </a:clrFrom>
                <a:clrTo>
                  <a:srgbClr val="EEF3FA">
                    <a:alpha val="0"/>
                  </a:srgbClr>
                </a:clrTo>
              </a:clrChange>
            </a:blip>
            <a:srcRect b="22122"/>
            <a:stretch/>
          </p:blipFill>
          <p:spPr>
            <a:xfrm>
              <a:off x="7507199" y="1365154"/>
              <a:ext cx="855498" cy="365481"/>
            </a:xfrm>
            <a:prstGeom prst="rect">
              <a:avLst/>
            </a:prstGeom>
          </p:spPr>
        </p:pic>
      </p:grpSp>
      <p:sp>
        <p:nvSpPr>
          <p:cNvPr id="37" name="Ellipse 36">
            <a:extLst>
              <a:ext uri="{FF2B5EF4-FFF2-40B4-BE49-F238E27FC236}">
                <a16:creationId xmlns:a16="http://schemas.microsoft.com/office/drawing/2014/main" id="{C103C3E7-24AA-4451-8D57-0AF8A4973847}"/>
              </a:ext>
            </a:extLst>
          </p:cNvPr>
          <p:cNvSpPr/>
          <p:nvPr/>
        </p:nvSpPr>
        <p:spPr>
          <a:xfrm>
            <a:off x="562656" y="1369668"/>
            <a:ext cx="405908" cy="405908"/>
          </a:xfrm>
          <a:custGeom>
            <a:avLst/>
            <a:gdLst>
              <a:gd name="connsiteX0" fmla="*/ 0 w 405908"/>
              <a:gd name="connsiteY0" fmla="*/ 202954 h 405908"/>
              <a:gd name="connsiteX1" fmla="*/ 202954 w 405908"/>
              <a:gd name="connsiteY1" fmla="*/ 0 h 405908"/>
              <a:gd name="connsiteX2" fmla="*/ 405908 w 405908"/>
              <a:gd name="connsiteY2" fmla="*/ 202954 h 405908"/>
              <a:gd name="connsiteX3" fmla="*/ 202954 w 405908"/>
              <a:gd name="connsiteY3" fmla="*/ 405908 h 405908"/>
              <a:gd name="connsiteX4" fmla="*/ 0 w 405908"/>
              <a:gd name="connsiteY4" fmla="*/ 202954 h 405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908" h="405908" fill="none" extrusionOk="0">
                <a:moveTo>
                  <a:pt x="0" y="202954"/>
                </a:moveTo>
                <a:cubicBezTo>
                  <a:pt x="12760" y="101529"/>
                  <a:pt x="83477" y="-9266"/>
                  <a:pt x="202954" y="0"/>
                </a:cubicBezTo>
                <a:cubicBezTo>
                  <a:pt x="308012" y="441"/>
                  <a:pt x="403083" y="102281"/>
                  <a:pt x="405908" y="202954"/>
                </a:cubicBezTo>
                <a:cubicBezTo>
                  <a:pt x="405988" y="291265"/>
                  <a:pt x="301030" y="410703"/>
                  <a:pt x="202954" y="405908"/>
                </a:cubicBezTo>
                <a:cubicBezTo>
                  <a:pt x="87482" y="401530"/>
                  <a:pt x="11755" y="308449"/>
                  <a:pt x="0" y="202954"/>
                </a:cubicBezTo>
                <a:close/>
              </a:path>
              <a:path w="405908" h="405908" stroke="0" extrusionOk="0">
                <a:moveTo>
                  <a:pt x="0" y="202954"/>
                </a:moveTo>
                <a:cubicBezTo>
                  <a:pt x="-10709" y="71118"/>
                  <a:pt x="112157" y="-9495"/>
                  <a:pt x="202954" y="0"/>
                </a:cubicBezTo>
                <a:cubicBezTo>
                  <a:pt x="318608" y="7560"/>
                  <a:pt x="392069" y="97318"/>
                  <a:pt x="405908" y="202954"/>
                </a:cubicBezTo>
                <a:cubicBezTo>
                  <a:pt x="392504" y="303411"/>
                  <a:pt x="320662" y="403819"/>
                  <a:pt x="202954" y="405908"/>
                </a:cubicBezTo>
                <a:cubicBezTo>
                  <a:pt x="85640" y="400461"/>
                  <a:pt x="6513" y="319977"/>
                  <a:pt x="0" y="202954"/>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effectLst>
                  <a:outerShdw blurRad="38100" dist="38100" dir="2700000" algn="tl">
                    <a:srgbClr val="000000">
                      <a:alpha val="43137"/>
                    </a:srgbClr>
                  </a:outerShdw>
                </a:effectLst>
              </a:rPr>
              <a:t>B</a:t>
            </a:r>
          </a:p>
        </p:txBody>
      </p:sp>
    </p:spTree>
    <p:extLst>
      <p:ext uri="{BB962C8B-B14F-4D97-AF65-F5344CB8AC3E}">
        <p14:creationId xmlns:p14="http://schemas.microsoft.com/office/powerpoint/2010/main" val="1910286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6">
                                            <p:txEl>
                                              <p:pRg st="0" end="0"/>
                                            </p:txEl>
                                          </p:spTgt>
                                        </p:tgtEl>
                                        <p:attrNameLst>
                                          <p:attrName>style.visibility</p:attrName>
                                        </p:attrNameLst>
                                      </p:cBhvr>
                                      <p:to>
                                        <p:strVal val="visible"/>
                                      </p:to>
                                    </p:set>
                                    <p:animEffect transition="in" filter="fade">
                                      <p:cBhvr>
                                        <p:cTn id="44" dur="500"/>
                                        <p:tgtEl>
                                          <p:spTgt spid="16">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par>
                                <p:cTn id="54" presetID="10" presetClass="entr" presetSubtype="0"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2" grpId="0" animBg="1"/>
      <p:bldP spid="24" grpId="0" animBg="1"/>
      <p:bldP spid="27" grpId="0" animBg="1"/>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 name="Groupe 125">
            <a:extLst>
              <a:ext uri="{FF2B5EF4-FFF2-40B4-BE49-F238E27FC236}">
                <a16:creationId xmlns:a16="http://schemas.microsoft.com/office/drawing/2014/main" id="{EA2AA38B-2C10-4586-B310-68BAC3970D55}"/>
              </a:ext>
            </a:extLst>
          </p:cNvPr>
          <p:cNvGrpSpPr/>
          <p:nvPr/>
        </p:nvGrpSpPr>
        <p:grpSpPr>
          <a:xfrm>
            <a:off x="418012" y="3933605"/>
            <a:ext cx="11225350" cy="1006044"/>
            <a:chOff x="418012" y="3933605"/>
            <a:chExt cx="11225350" cy="1006044"/>
          </a:xfrm>
        </p:grpSpPr>
        <p:sp>
          <p:nvSpPr>
            <p:cNvPr id="127" name="Rectangle 126">
              <a:extLst>
                <a:ext uri="{FF2B5EF4-FFF2-40B4-BE49-F238E27FC236}">
                  <a16:creationId xmlns:a16="http://schemas.microsoft.com/office/drawing/2014/main" id="{3B3044E1-459D-40CD-9F34-B8C128A7C418}"/>
                </a:ext>
              </a:extLst>
            </p:cNvPr>
            <p:cNvSpPr/>
            <p:nvPr/>
          </p:nvSpPr>
          <p:spPr>
            <a:xfrm>
              <a:off x="418012" y="4771893"/>
              <a:ext cx="11225350" cy="45719"/>
            </a:xfrm>
            <a:custGeom>
              <a:avLst/>
              <a:gdLst>
                <a:gd name="connsiteX0" fmla="*/ 0 w 11225350"/>
                <a:gd name="connsiteY0" fmla="*/ 0 h 45719"/>
                <a:gd name="connsiteX1" fmla="*/ 772568 w 11225350"/>
                <a:gd name="connsiteY1" fmla="*/ 0 h 45719"/>
                <a:gd name="connsiteX2" fmla="*/ 1657390 w 11225350"/>
                <a:gd name="connsiteY2" fmla="*/ 0 h 45719"/>
                <a:gd name="connsiteX3" fmla="*/ 1980944 w 11225350"/>
                <a:gd name="connsiteY3" fmla="*/ 0 h 45719"/>
                <a:gd name="connsiteX4" fmla="*/ 2865766 w 11225350"/>
                <a:gd name="connsiteY4" fmla="*/ 0 h 45719"/>
                <a:gd name="connsiteX5" fmla="*/ 3750588 w 11225350"/>
                <a:gd name="connsiteY5" fmla="*/ 0 h 45719"/>
                <a:gd name="connsiteX6" fmla="*/ 4635409 w 11225350"/>
                <a:gd name="connsiteY6" fmla="*/ 0 h 45719"/>
                <a:gd name="connsiteX7" fmla="*/ 5295724 w 11225350"/>
                <a:gd name="connsiteY7" fmla="*/ 0 h 45719"/>
                <a:gd name="connsiteX8" fmla="*/ 5731532 w 11225350"/>
                <a:gd name="connsiteY8" fmla="*/ 0 h 45719"/>
                <a:gd name="connsiteX9" fmla="*/ 6616353 w 11225350"/>
                <a:gd name="connsiteY9" fmla="*/ 0 h 45719"/>
                <a:gd name="connsiteX10" fmla="*/ 6939908 w 11225350"/>
                <a:gd name="connsiteY10" fmla="*/ 0 h 45719"/>
                <a:gd name="connsiteX11" fmla="*/ 7712476 w 11225350"/>
                <a:gd name="connsiteY11" fmla="*/ 0 h 45719"/>
                <a:gd name="connsiteX12" fmla="*/ 8036030 w 11225350"/>
                <a:gd name="connsiteY12" fmla="*/ 0 h 45719"/>
                <a:gd name="connsiteX13" fmla="*/ 8471838 w 11225350"/>
                <a:gd name="connsiteY13" fmla="*/ 0 h 45719"/>
                <a:gd name="connsiteX14" fmla="*/ 9019899 w 11225350"/>
                <a:gd name="connsiteY14" fmla="*/ 0 h 45719"/>
                <a:gd name="connsiteX15" fmla="*/ 9567960 w 11225350"/>
                <a:gd name="connsiteY15" fmla="*/ 0 h 45719"/>
                <a:gd name="connsiteX16" fmla="*/ 10116021 w 11225350"/>
                <a:gd name="connsiteY16" fmla="*/ 0 h 45719"/>
                <a:gd name="connsiteX17" fmla="*/ 11225350 w 11225350"/>
                <a:gd name="connsiteY17" fmla="*/ 0 h 45719"/>
                <a:gd name="connsiteX18" fmla="*/ 11225350 w 11225350"/>
                <a:gd name="connsiteY18" fmla="*/ 45719 h 45719"/>
                <a:gd name="connsiteX19" fmla="*/ 10901796 w 11225350"/>
                <a:gd name="connsiteY19" fmla="*/ 45719 h 45719"/>
                <a:gd name="connsiteX20" fmla="*/ 10578242 w 11225350"/>
                <a:gd name="connsiteY20" fmla="*/ 45719 h 45719"/>
                <a:gd name="connsiteX21" fmla="*/ 9917927 w 11225350"/>
                <a:gd name="connsiteY21" fmla="*/ 45719 h 45719"/>
                <a:gd name="connsiteX22" fmla="*/ 9145359 w 11225350"/>
                <a:gd name="connsiteY22" fmla="*/ 45719 h 45719"/>
                <a:gd name="connsiteX23" fmla="*/ 8597297 w 11225350"/>
                <a:gd name="connsiteY23" fmla="*/ 45719 h 45719"/>
                <a:gd name="connsiteX24" fmla="*/ 8273743 w 11225350"/>
                <a:gd name="connsiteY24" fmla="*/ 45719 h 45719"/>
                <a:gd name="connsiteX25" fmla="*/ 7837936 w 11225350"/>
                <a:gd name="connsiteY25" fmla="*/ 45719 h 45719"/>
                <a:gd name="connsiteX26" fmla="*/ 7402128 w 11225350"/>
                <a:gd name="connsiteY26" fmla="*/ 45719 h 45719"/>
                <a:gd name="connsiteX27" fmla="*/ 6517306 w 11225350"/>
                <a:gd name="connsiteY27" fmla="*/ 45719 h 45719"/>
                <a:gd name="connsiteX28" fmla="*/ 6193752 w 11225350"/>
                <a:gd name="connsiteY28" fmla="*/ 45719 h 45719"/>
                <a:gd name="connsiteX29" fmla="*/ 5308930 w 11225350"/>
                <a:gd name="connsiteY29" fmla="*/ 45719 h 45719"/>
                <a:gd name="connsiteX30" fmla="*/ 4985376 w 11225350"/>
                <a:gd name="connsiteY30" fmla="*/ 45719 h 45719"/>
                <a:gd name="connsiteX31" fmla="*/ 4661822 w 11225350"/>
                <a:gd name="connsiteY31" fmla="*/ 45719 h 45719"/>
                <a:gd name="connsiteX32" fmla="*/ 3889254 w 11225350"/>
                <a:gd name="connsiteY32" fmla="*/ 45719 h 45719"/>
                <a:gd name="connsiteX33" fmla="*/ 3565699 w 11225350"/>
                <a:gd name="connsiteY33" fmla="*/ 45719 h 45719"/>
                <a:gd name="connsiteX34" fmla="*/ 2680878 w 11225350"/>
                <a:gd name="connsiteY34" fmla="*/ 45719 h 45719"/>
                <a:gd name="connsiteX35" fmla="*/ 2357323 w 11225350"/>
                <a:gd name="connsiteY35" fmla="*/ 45719 h 45719"/>
                <a:gd name="connsiteX36" fmla="*/ 1809262 w 11225350"/>
                <a:gd name="connsiteY36" fmla="*/ 45719 h 45719"/>
                <a:gd name="connsiteX37" fmla="*/ 1485708 w 11225350"/>
                <a:gd name="connsiteY37" fmla="*/ 45719 h 45719"/>
                <a:gd name="connsiteX38" fmla="*/ 713140 w 11225350"/>
                <a:gd name="connsiteY38" fmla="*/ 45719 h 45719"/>
                <a:gd name="connsiteX39" fmla="*/ 0 w 11225350"/>
                <a:gd name="connsiteY39" fmla="*/ 45719 h 45719"/>
                <a:gd name="connsiteX40" fmla="*/ 0 w 11225350"/>
                <a:gd name="connsiteY40"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225350" h="45719" fill="none" extrusionOk="0">
                  <a:moveTo>
                    <a:pt x="0" y="0"/>
                  </a:moveTo>
                  <a:cubicBezTo>
                    <a:pt x="273800" y="-19144"/>
                    <a:pt x="601499" y="-22770"/>
                    <a:pt x="772568" y="0"/>
                  </a:cubicBezTo>
                  <a:cubicBezTo>
                    <a:pt x="943637" y="22770"/>
                    <a:pt x="1388475" y="28650"/>
                    <a:pt x="1657390" y="0"/>
                  </a:cubicBezTo>
                  <a:cubicBezTo>
                    <a:pt x="1926305" y="-28650"/>
                    <a:pt x="1887153" y="-5931"/>
                    <a:pt x="1980944" y="0"/>
                  </a:cubicBezTo>
                  <a:cubicBezTo>
                    <a:pt x="2074735" y="5931"/>
                    <a:pt x="2435657" y="7844"/>
                    <a:pt x="2865766" y="0"/>
                  </a:cubicBezTo>
                  <a:cubicBezTo>
                    <a:pt x="3295875" y="-7844"/>
                    <a:pt x="3410936" y="21367"/>
                    <a:pt x="3750588" y="0"/>
                  </a:cubicBezTo>
                  <a:cubicBezTo>
                    <a:pt x="4090240" y="-21367"/>
                    <a:pt x="4351024" y="14888"/>
                    <a:pt x="4635409" y="0"/>
                  </a:cubicBezTo>
                  <a:cubicBezTo>
                    <a:pt x="4919794" y="-14888"/>
                    <a:pt x="5136925" y="-17621"/>
                    <a:pt x="5295724" y="0"/>
                  </a:cubicBezTo>
                  <a:cubicBezTo>
                    <a:pt x="5454523" y="17621"/>
                    <a:pt x="5550725" y="-5968"/>
                    <a:pt x="5731532" y="0"/>
                  </a:cubicBezTo>
                  <a:cubicBezTo>
                    <a:pt x="5912339" y="5968"/>
                    <a:pt x="6244500" y="31430"/>
                    <a:pt x="6616353" y="0"/>
                  </a:cubicBezTo>
                  <a:cubicBezTo>
                    <a:pt x="6988206" y="-31430"/>
                    <a:pt x="6806096" y="-11028"/>
                    <a:pt x="6939908" y="0"/>
                  </a:cubicBezTo>
                  <a:cubicBezTo>
                    <a:pt x="7073721" y="11028"/>
                    <a:pt x="7400525" y="11416"/>
                    <a:pt x="7712476" y="0"/>
                  </a:cubicBezTo>
                  <a:cubicBezTo>
                    <a:pt x="8024427" y="-11416"/>
                    <a:pt x="7883715" y="-1842"/>
                    <a:pt x="8036030" y="0"/>
                  </a:cubicBezTo>
                  <a:cubicBezTo>
                    <a:pt x="8188345" y="1842"/>
                    <a:pt x="8318122" y="-20962"/>
                    <a:pt x="8471838" y="0"/>
                  </a:cubicBezTo>
                  <a:cubicBezTo>
                    <a:pt x="8625554" y="20962"/>
                    <a:pt x="8895124" y="18776"/>
                    <a:pt x="9019899" y="0"/>
                  </a:cubicBezTo>
                  <a:cubicBezTo>
                    <a:pt x="9144674" y="-18776"/>
                    <a:pt x="9369975" y="20834"/>
                    <a:pt x="9567960" y="0"/>
                  </a:cubicBezTo>
                  <a:cubicBezTo>
                    <a:pt x="9765945" y="-20834"/>
                    <a:pt x="9906668" y="-2329"/>
                    <a:pt x="10116021" y="0"/>
                  </a:cubicBezTo>
                  <a:cubicBezTo>
                    <a:pt x="10325374" y="2329"/>
                    <a:pt x="10945229" y="-38501"/>
                    <a:pt x="11225350" y="0"/>
                  </a:cubicBezTo>
                  <a:cubicBezTo>
                    <a:pt x="11225430" y="9315"/>
                    <a:pt x="11224520" y="24747"/>
                    <a:pt x="11225350" y="45719"/>
                  </a:cubicBezTo>
                  <a:cubicBezTo>
                    <a:pt x="11087410" y="54102"/>
                    <a:pt x="11030759" y="30610"/>
                    <a:pt x="10901796" y="45719"/>
                  </a:cubicBezTo>
                  <a:cubicBezTo>
                    <a:pt x="10772833" y="60828"/>
                    <a:pt x="10712813" y="55676"/>
                    <a:pt x="10578242" y="45719"/>
                  </a:cubicBezTo>
                  <a:cubicBezTo>
                    <a:pt x="10443671" y="35762"/>
                    <a:pt x="10161230" y="60895"/>
                    <a:pt x="9917927" y="45719"/>
                  </a:cubicBezTo>
                  <a:cubicBezTo>
                    <a:pt x="9674625" y="30543"/>
                    <a:pt x="9435862" y="79696"/>
                    <a:pt x="9145359" y="45719"/>
                  </a:cubicBezTo>
                  <a:cubicBezTo>
                    <a:pt x="8854856" y="11742"/>
                    <a:pt x="8817378" y="32984"/>
                    <a:pt x="8597297" y="45719"/>
                  </a:cubicBezTo>
                  <a:cubicBezTo>
                    <a:pt x="8377216" y="58454"/>
                    <a:pt x="8348013" y="49249"/>
                    <a:pt x="8273743" y="45719"/>
                  </a:cubicBezTo>
                  <a:cubicBezTo>
                    <a:pt x="8199473" y="42189"/>
                    <a:pt x="7933194" y="33869"/>
                    <a:pt x="7837936" y="45719"/>
                  </a:cubicBezTo>
                  <a:cubicBezTo>
                    <a:pt x="7742678" y="57569"/>
                    <a:pt x="7547468" y="59114"/>
                    <a:pt x="7402128" y="45719"/>
                  </a:cubicBezTo>
                  <a:cubicBezTo>
                    <a:pt x="7256788" y="32324"/>
                    <a:pt x="6895225" y="27313"/>
                    <a:pt x="6517306" y="45719"/>
                  </a:cubicBezTo>
                  <a:cubicBezTo>
                    <a:pt x="6139387" y="64125"/>
                    <a:pt x="6327189" y="46253"/>
                    <a:pt x="6193752" y="45719"/>
                  </a:cubicBezTo>
                  <a:cubicBezTo>
                    <a:pt x="6060315" y="45185"/>
                    <a:pt x="5737646" y="36991"/>
                    <a:pt x="5308930" y="45719"/>
                  </a:cubicBezTo>
                  <a:cubicBezTo>
                    <a:pt x="4880214" y="54447"/>
                    <a:pt x="5092008" y="60383"/>
                    <a:pt x="4985376" y="45719"/>
                  </a:cubicBezTo>
                  <a:cubicBezTo>
                    <a:pt x="4878744" y="31055"/>
                    <a:pt x="4750116" y="50264"/>
                    <a:pt x="4661822" y="45719"/>
                  </a:cubicBezTo>
                  <a:cubicBezTo>
                    <a:pt x="4573528" y="41174"/>
                    <a:pt x="4207146" y="69714"/>
                    <a:pt x="3889254" y="45719"/>
                  </a:cubicBezTo>
                  <a:cubicBezTo>
                    <a:pt x="3571362" y="21724"/>
                    <a:pt x="3689329" y="45621"/>
                    <a:pt x="3565699" y="45719"/>
                  </a:cubicBezTo>
                  <a:cubicBezTo>
                    <a:pt x="3442069" y="45817"/>
                    <a:pt x="2997102" y="34059"/>
                    <a:pt x="2680878" y="45719"/>
                  </a:cubicBezTo>
                  <a:cubicBezTo>
                    <a:pt x="2364654" y="57379"/>
                    <a:pt x="2460812" y="30136"/>
                    <a:pt x="2357323" y="45719"/>
                  </a:cubicBezTo>
                  <a:cubicBezTo>
                    <a:pt x="2253835" y="61302"/>
                    <a:pt x="1971075" y="56333"/>
                    <a:pt x="1809262" y="45719"/>
                  </a:cubicBezTo>
                  <a:cubicBezTo>
                    <a:pt x="1647449" y="35105"/>
                    <a:pt x="1602273" y="43957"/>
                    <a:pt x="1485708" y="45719"/>
                  </a:cubicBezTo>
                  <a:cubicBezTo>
                    <a:pt x="1369143" y="47481"/>
                    <a:pt x="981011" y="60694"/>
                    <a:pt x="713140" y="45719"/>
                  </a:cubicBezTo>
                  <a:cubicBezTo>
                    <a:pt x="445269" y="30744"/>
                    <a:pt x="164958" y="70491"/>
                    <a:pt x="0" y="45719"/>
                  </a:cubicBezTo>
                  <a:cubicBezTo>
                    <a:pt x="-219" y="36047"/>
                    <a:pt x="-664" y="18653"/>
                    <a:pt x="0" y="0"/>
                  </a:cubicBezTo>
                  <a:close/>
                </a:path>
                <a:path w="11225350" h="45719" stroke="0" extrusionOk="0">
                  <a:moveTo>
                    <a:pt x="0" y="0"/>
                  </a:moveTo>
                  <a:cubicBezTo>
                    <a:pt x="120381" y="-7188"/>
                    <a:pt x="219618" y="-6929"/>
                    <a:pt x="323554" y="0"/>
                  </a:cubicBezTo>
                  <a:cubicBezTo>
                    <a:pt x="427490" y="6929"/>
                    <a:pt x="642521" y="4567"/>
                    <a:pt x="759362" y="0"/>
                  </a:cubicBezTo>
                  <a:cubicBezTo>
                    <a:pt x="876203" y="-4567"/>
                    <a:pt x="1207300" y="27157"/>
                    <a:pt x="1419677" y="0"/>
                  </a:cubicBezTo>
                  <a:cubicBezTo>
                    <a:pt x="1632055" y="-27157"/>
                    <a:pt x="1887264" y="36596"/>
                    <a:pt x="2192245" y="0"/>
                  </a:cubicBezTo>
                  <a:cubicBezTo>
                    <a:pt x="2497226" y="-36596"/>
                    <a:pt x="2596512" y="25513"/>
                    <a:pt x="2852560" y="0"/>
                  </a:cubicBezTo>
                  <a:cubicBezTo>
                    <a:pt x="3108609" y="-25513"/>
                    <a:pt x="3464766" y="4742"/>
                    <a:pt x="3625128" y="0"/>
                  </a:cubicBezTo>
                  <a:cubicBezTo>
                    <a:pt x="3785490" y="-4742"/>
                    <a:pt x="3894900" y="17718"/>
                    <a:pt x="4060935" y="0"/>
                  </a:cubicBezTo>
                  <a:cubicBezTo>
                    <a:pt x="4226970" y="-17718"/>
                    <a:pt x="4662711" y="1345"/>
                    <a:pt x="4833504" y="0"/>
                  </a:cubicBezTo>
                  <a:cubicBezTo>
                    <a:pt x="5004297" y="-1345"/>
                    <a:pt x="5132661" y="-16819"/>
                    <a:pt x="5381565" y="0"/>
                  </a:cubicBezTo>
                  <a:cubicBezTo>
                    <a:pt x="5630469" y="16819"/>
                    <a:pt x="5961882" y="31159"/>
                    <a:pt x="6266387" y="0"/>
                  </a:cubicBezTo>
                  <a:cubicBezTo>
                    <a:pt x="6570892" y="-31159"/>
                    <a:pt x="6733373" y="-32482"/>
                    <a:pt x="7038955" y="0"/>
                  </a:cubicBezTo>
                  <a:cubicBezTo>
                    <a:pt x="7344537" y="32482"/>
                    <a:pt x="7571108" y="5320"/>
                    <a:pt x="7811523" y="0"/>
                  </a:cubicBezTo>
                  <a:cubicBezTo>
                    <a:pt x="8051938" y="-5320"/>
                    <a:pt x="8012853" y="-6731"/>
                    <a:pt x="8135077" y="0"/>
                  </a:cubicBezTo>
                  <a:cubicBezTo>
                    <a:pt x="8257301" y="6731"/>
                    <a:pt x="8728765" y="37447"/>
                    <a:pt x="8907645" y="0"/>
                  </a:cubicBezTo>
                  <a:cubicBezTo>
                    <a:pt x="9086525" y="-37447"/>
                    <a:pt x="9161886" y="7984"/>
                    <a:pt x="9231200" y="0"/>
                  </a:cubicBezTo>
                  <a:cubicBezTo>
                    <a:pt x="9300515" y="-7984"/>
                    <a:pt x="9768244" y="-27340"/>
                    <a:pt x="10116021" y="0"/>
                  </a:cubicBezTo>
                  <a:cubicBezTo>
                    <a:pt x="10463798" y="27340"/>
                    <a:pt x="10968060" y="22885"/>
                    <a:pt x="11225350" y="0"/>
                  </a:cubicBezTo>
                  <a:cubicBezTo>
                    <a:pt x="11226093" y="11765"/>
                    <a:pt x="11226276" y="27319"/>
                    <a:pt x="11225350" y="45719"/>
                  </a:cubicBezTo>
                  <a:cubicBezTo>
                    <a:pt x="11036734" y="27689"/>
                    <a:pt x="10779436" y="54566"/>
                    <a:pt x="10452782" y="45719"/>
                  </a:cubicBezTo>
                  <a:cubicBezTo>
                    <a:pt x="10126128" y="36872"/>
                    <a:pt x="9875058" y="66591"/>
                    <a:pt x="9567960" y="45719"/>
                  </a:cubicBezTo>
                  <a:cubicBezTo>
                    <a:pt x="9260862" y="24847"/>
                    <a:pt x="9339191" y="46222"/>
                    <a:pt x="9244406" y="45719"/>
                  </a:cubicBezTo>
                  <a:cubicBezTo>
                    <a:pt x="9149621" y="45216"/>
                    <a:pt x="9032229" y="36506"/>
                    <a:pt x="8920852" y="45719"/>
                  </a:cubicBezTo>
                  <a:cubicBezTo>
                    <a:pt x="8809475" y="54932"/>
                    <a:pt x="8299270" y="78536"/>
                    <a:pt x="8036030" y="45719"/>
                  </a:cubicBezTo>
                  <a:cubicBezTo>
                    <a:pt x="7772790" y="12902"/>
                    <a:pt x="7753706" y="43897"/>
                    <a:pt x="7487969" y="45719"/>
                  </a:cubicBezTo>
                  <a:cubicBezTo>
                    <a:pt x="7222232" y="47541"/>
                    <a:pt x="7269338" y="25983"/>
                    <a:pt x="7052161" y="45719"/>
                  </a:cubicBezTo>
                  <a:cubicBezTo>
                    <a:pt x="6834984" y="65455"/>
                    <a:pt x="6356165" y="84079"/>
                    <a:pt x="6167339" y="45719"/>
                  </a:cubicBezTo>
                  <a:cubicBezTo>
                    <a:pt x="5978513" y="7359"/>
                    <a:pt x="5626330" y="17127"/>
                    <a:pt x="5394771" y="45719"/>
                  </a:cubicBezTo>
                  <a:cubicBezTo>
                    <a:pt x="5163212" y="74311"/>
                    <a:pt x="5191605" y="33312"/>
                    <a:pt x="5071217" y="45719"/>
                  </a:cubicBezTo>
                  <a:cubicBezTo>
                    <a:pt x="4950829" y="58126"/>
                    <a:pt x="4551245" y="66641"/>
                    <a:pt x="4298649" y="45719"/>
                  </a:cubicBezTo>
                  <a:cubicBezTo>
                    <a:pt x="4046053" y="24797"/>
                    <a:pt x="3812467" y="50647"/>
                    <a:pt x="3526081" y="45719"/>
                  </a:cubicBezTo>
                  <a:cubicBezTo>
                    <a:pt x="3239695" y="40791"/>
                    <a:pt x="2919934" y="33094"/>
                    <a:pt x="2641259" y="45719"/>
                  </a:cubicBezTo>
                  <a:cubicBezTo>
                    <a:pt x="2362584" y="58344"/>
                    <a:pt x="2039968" y="63527"/>
                    <a:pt x="1756437" y="45719"/>
                  </a:cubicBezTo>
                  <a:cubicBezTo>
                    <a:pt x="1472906" y="27911"/>
                    <a:pt x="1164290" y="34480"/>
                    <a:pt x="871615" y="45719"/>
                  </a:cubicBezTo>
                  <a:cubicBezTo>
                    <a:pt x="578940" y="56958"/>
                    <a:pt x="276714" y="38540"/>
                    <a:pt x="0" y="45719"/>
                  </a:cubicBezTo>
                  <a:cubicBezTo>
                    <a:pt x="916" y="27954"/>
                    <a:pt x="297" y="17100"/>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600" dirty="0">
                <a:solidFill>
                  <a:schemeClr val="tx1">
                    <a:lumMod val="75000"/>
                    <a:lumOff val="25000"/>
                  </a:schemeClr>
                </a:solidFill>
              </a:endParaRPr>
            </a:p>
          </p:txBody>
        </p:sp>
        <p:grpSp>
          <p:nvGrpSpPr>
            <p:cNvPr id="128" name="Groupe 127">
              <a:extLst>
                <a:ext uri="{FF2B5EF4-FFF2-40B4-BE49-F238E27FC236}">
                  <a16:creationId xmlns:a16="http://schemas.microsoft.com/office/drawing/2014/main" id="{F3D92C1E-995A-4D47-9EC0-9B0F64C515DC}"/>
                </a:ext>
              </a:extLst>
            </p:cNvPr>
            <p:cNvGrpSpPr/>
            <p:nvPr/>
          </p:nvGrpSpPr>
          <p:grpSpPr>
            <a:xfrm>
              <a:off x="9639491" y="3933605"/>
              <a:ext cx="1436797" cy="1006044"/>
              <a:chOff x="2471757" y="1752300"/>
              <a:chExt cx="7372569" cy="5162272"/>
            </a:xfrm>
          </p:grpSpPr>
          <p:pic>
            <p:nvPicPr>
              <p:cNvPr id="129" name="Picture 2" descr="Collection of charming young businessmen and managers. Flat modern cartoon style.">
                <a:extLst>
                  <a:ext uri="{FF2B5EF4-FFF2-40B4-BE49-F238E27FC236}">
                    <a16:creationId xmlns:a16="http://schemas.microsoft.com/office/drawing/2014/main" id="{36FA6BB6-1831-4C29-8D28-189B04B828C1}"/>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733" y1="81564" x2="89000" y2="78212"/>
                            <a14:foregroundMark x1="88689" y1="82123" x2="88733" y2="81564"/>
                            <a14:foregroundMark x1="88600" y1="83240" x2="88689" y2="82123"/>
                            <a14:foregroundMark x1="87125" y1="82123" x2="86900" y2="79330"/>
                            <a14:foregroundMark x1="87263" y1="83841" x2="87125" y2="82123"/>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622" y2="57814"/>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84372" y1="46582" x2="84600" y2="46369"/>
                            <a14:foregroundMark x1="83800" y1="47114" x2="84257" y2="46688"/>
                            <a14:foregroundMark x1="66160" y1="76761" x2="66160" y2="76761"/>
                            <a14:foregroundMark x1="68441" y1="69718" x2="68441" y2="69718"/>
                            <a14:foregroundMark x1="66540" y1="71831" x2="66540" y2="71831"/>
                            <a14:foregroundMark x1="66540" y1="73239" x2="66540" y2="73239"/>
                            <a14:foregroundMark x1="68061" y1="71127" x2="68061" y2="71127"/>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654" y2="49955"/>
                            <a14:backgroundMark x1="90300" y1="45065" x2="90300" y2="45624"/>
                            <a14:backgroundMark x1="72600" y1="59404" x2="72600" y2="56611"/>
                            <a14:backgroundMark x1="67477" y1="69718" x2="67600" y2="68343"/>
                            <a14:backgroundMark x1="67400" y1="70577" x2="67477" y2="69718"/>
                            <a14:backgroundMark x1="90600" y1="44134" x2="89600" y2="48231"/>
                            <a14:backgroundMark x1="70500" y1="58659" x2="70800" y2="55121"/>
                            <a14:backgroundMark x1="91700" y1="46741" x2="89100" y2="47858"/>
                            <a14:backgroundMark x1="90300" y1="42831" x2="90000" y2="46182"/>
                            <a14:backgroundMark x1="72600" y1="55680" x2="72300" y2="58101"/>
                            <a14:backgroundMark x1="72600" y1="54562" x2="72600" y2="56425"/>
                            <a14:backgroundMark x1="84700" y1="48231" x2="84200" y2="49162"/>
                            <a14:backgroundMark x1="83400" y1="47858" x2="83700" y2="48976"/>
                            <a14:backgroundMark x1="84100" y1="44690" x2="84100" y2="45065"/>
                            <a14:backgroundMark x1="87000" y1="81750" x2="86500" y2="81750"/>
                            <a14:backgroundMark x1="86900" y1="81006" x2="86500" y2="81192"/>
                            <a14:backgroundMark x1="87300" y1="83985" x2="87300" y2="83985"/>
                            <a14:backgroundMark x1="87200" y1="83985" x2="87200" y2="83985"/>
                            <a14:backgroundMark x1="87000" y1="82123" x2="87000" y2="82123"/>
                            <a14:backgroundMark x1="66700" y1="72067" x2="66700" y2="72067"/>
                            <a14:backgroundMark x1="67400" y1="66108" x2="67400" y2="66108"/>
                            <a14:backgroundMark x1="84800" y1="47858" x2="84800" y2="47858"/>
                            <a14:backgroundMark x1="84100" y1="45810" x2="84000" y2="44507"/>
                          </a14:backgroundRemoval>
                        </a14:imgEffect>
                      </a14:imgLayer>
                    </a14:imgProps>
                  </a:ext>
                  <a:ext uri="{28A0092B-C50C-407E-A947-70E740481C1C}">
                    <a14:useLocalDpi xmlns:a14="http://schemas.microsoft.com/office/drawing/2010/main" val="0"/>
                  </a:ext>
                </a:extLst>
              </a:blip>
              <a:srcRect l="60648"/>
              <a:stretch/>
            </p:blipFill>
            <p:spPr bwMode="auto">
              <a:xfrm>
                <a:off x="6096000" y="1752300"/>
                <a:ext cx="374832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2" descr="Collection of charming young businessmen and managers. Flat modern cartoon style.">
                <a:extLst>
                  <a:ext uri="{FF2B5EF4-FFF2-40B4-BE49-F238E27FC236}">
                    <a16:creationId xmlns:a16="http://schemas.microsoft.com/office/drawing/2014/main" id="{7E852223-BF98-4AE6-82DB-0D0022337F18}"/>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870" b="89758" l="0" r="100000">
                            <a14:foregroundMark x1="85714" y1="84171" x2="85714" y2="84171"/>
                            <a14:foregroundMark x1="48701" y1="83985" x2="48701" y2="83985"/>
                            <a14:backgroundMark x1="33766" y1="37058" x2="29870" y2="38920"/>
                            <a14:backgroundMark x1="28571" y1="43948" x2="29221" y2="37989"/>
                            <a14:backgroundMark x1="24675" y1="36313" x2="24675" y2="36313"/>
                            <a14:backgroundMark x1="10390" y1="33892" x2="5844" y2="33147"/>
                            <a14:backgroundMark x1="14286" y1="34637" x2="14286" y2="34637"/>
                            <a14:backgroundMark x1="9091" y1="34264" x2="16883" y2="43575"/>
                            <a14:backgroundMark x1="16883" y1="43575" x2="4545" y2="34823"/>
                            <a14:backgroundMark x1="4545" y1="34823" x2="4545" y2="34823"/>
                            <a14:backgroundMark x1="11039" y1="41527" x2="9740" y2="51210"/>
                            <a14:backgroundMark x1="9740" y1="51210" x2="11039" y2="51397"/>
                          </a14:backgroundRemoval>
                        </a14:imgEffect>
                      </a14:imgLayer>
                    </a14:imgProps>
                  </a:ext>
                  <a:ext uri="{28A0092B-C50C-407E-A947-70E740481C1C}">
                    <a14:useLocalDpi xmlns:a14="http://schemas.microsoft.com/office/drawing/2010/main" val="0"/>
                  </a:ext>
                </a:extLst>
              </a:blip>
              <a:srcRect/>
              <a:stretch/>
            </p:blipFill>
            <p:spPr bwMode="auto">
              <a:xfrm>
                <a:off x="4910190" y="1752300"/>
                <a:ext cx="146519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2">
                <a:extLst>
                  <a:ext uri="{FF2B5EF4-FFF2-40B4-BE49-F238E27FC236}">
                    <a16:creationId xmlns:a16="http://schemas.microsoft.com/office/drawing/2014/main" id="{B4A4D5EC-F660-42B7-BE2A-9644916EAD48}"/>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9302" b="90698" l="5882" r="88235">
                            <a14:foregroundMark x1="64706" y1="39535" x2="52941" y2="74419"/>
                            <a14:foregroundMark x1="88235" y1="79070" x2="82353" y2="65116"/>
                          </a14:backgroundRemoval>
                        </a14:imgEffect>
                      </a14:imgLayer>
                    </a14:imgProps>
                  </a:ext>
                  <a:ext uri="{28A0092B-C50C-407E-A947-70E740481C1C}">
                    <a14:useLocalDpi xmlns:a14="http://schemas.microsoft.com/office/drawing/2010/main" val="0"/>
                  </a:ext>
                </a:extLst>
              </a:blip>
              <a:srcRect/>
              <a:stretch/>
            </p:blipFill>
            <p:spPr bwMode="auto">
              <a:xfrm>
                <a:off x="4978342" y="2815295"/>
                <a:ext cx="343955" cy="873296"/>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a:extLst>
                  <a:ext uri="{FF2B5EF4-FFF2-40B4-BE49-F238E27FC236}">
                    <a16:creationId xmlns:a16="http://schemas.microsoft.com/office/drawing/2014/main" id="{4281695B-55DC-47E9-9CD3-925BBA7F0B5D}"/>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5405" b="100000" l="8333" r="90000">
                            <a14:foregroundMark x1="38333" y1="70270" x2="38333" y2="94595"/>
                            <a14:foregroundMark x1="75000" y1="83784" x2="80000" y2="97297"/>
                          </a14:backgroundRemoval>
                        </a14:imgEffect>
                      </a14:imgLayer>
                    </a14:imgProps>
                  </a:ext>
                  <a:ext uri="{28A0092B-C50C-407E-A947-70E740481C1C}">
                    <a14:useLocalDpi xmlns:a14="http://schemas.microsoft.com/office/drawing/2010/main" val="0"/>
                  </a:ext>
                </a:extLst>
              </a:blip>
              <a:srcRect/>
              <a:stretch/>
            </p:blipFill>
            <p:spPr bwMode="auto">
              <a:xfrm>
                <a:off x="6870072" y="4689237"/>
                <a:ext cx="1239783" cy="766704"/>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 descr="Collection of charming young businessmen and managers. Flat modern cartoon style.">
                <a:extLst>
                  <a:ext uri="{FF2B5EF4-FFF2-40B4-BE49-F238E27FC236}">
                    <a16:creationId xmlns:a16="http://schemas.microsoft.com/office/drawing/2014/main" id="{ECE96842-F3C5-49D3-9FBC-46022C74265C}"/>
                  </a:ext>
                </a:extLst>
              </p:cNvPr>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600" y1="83240" x2="89000" y2="78212"/>
                            <a14:foregroundMark x1="87200" y1="83054" x2="86900" y2="79330"/>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900" y2="55121"/>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25800" y1="81192" x2="25800" y2="81192"/>
                            <a14:foregroundMark x1="25800" y1="82309" x2="25800" y2="82309"/>
                            <a14:foregroundMark x1="25300" y1="82309" x2="25300" y2="82309"/>
                            <a14:foregroundMark x1="25200" y1="81378" x2="25200" y2="81378"/>
                            <a14:foregroundMark x1="25800" y1="82868" x2="25800" y2="82868"/>
                            <a14:foregroundMark x1="25700" y1="83054" x2="25700" y2="83054"/>
                            <a14:foregroundMark x1="25800" y1="83054" x2="25800" y2="83054"/>
                            <a14:foregroundMark x1="25700" y1="82868" x2="25700" y2="82868"/>
                            <a14:foregroundMark x1="25800" y1="83426" x2="25800" y2="83426"/>
                            <a14:foregroundMark x1="25700" y1="82868" x2="25700" y2="82868"/>
                            <a14:foregroundMark x1="25500" y1="83613" x2="25800" y2="83054"/>
                            <a14:foregroundMark x1="25379" y1="49296" x2="10985" y2="49296"/>
                            <a14:backgroundMark x1="20420" y1="39192" x2="19800" y2="30726"/>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700" y2="49907"/>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28400" y1="38920" x2="28700" y2="44507"/>
                            <a14:backgroundMark x1="26200" y1="83054" x2="26200" y2="83054"/>
                            <a14:backgroundMark x1="25500" y1="82309" x2="25500" y2="82309"/>
                            <a14:backgroundMark x1="25500" y1="81564" x2="25500" y2="81564"/>
                            <a14:backgroundMark x1="25500" y1="80819" x2="25500" y2="80819"/>
                          </a14:backgroundRemoval>
                        </a14:imgEffect>
                      </a14:imgLayer>
                    </a14:imgProps>
                  </a:ext>
                  <a:ext uri="{28A0092B-C50C-407E-A947-70E740481C1C}">
                    <a14:useLocalDpi xmlns:a14="http://schemas.microsoft.com/office/drawing/2010/main" val="0"/>
                  </a:ext>
                </a:extLst>
              </a:blip>
              <a:srcRect l="-1" r="71689"/>
              <a:stretch/>
            </p:blipFill>
            <p:spPr bwMode="auto">
              <a:xfrm>
                <a:off x="2471757" y="1799647"/>
                <a:ext cx="2696730"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2">
                <a:extLst>
                  <a:ext uri="{FF2B5EF4-FFF2-40B4-BE49-F238E27FC236}">
                    <a16:creationId xmlns:a16="http://schemas.microsoft.com/office/drawing/2014/main" id="{3D4FF2BF-3DD7-4D88-9B47-2E46A6BE8045}"/>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0" b="100000" l="10000" r="88889">
                            <a14:foregroundMark x1="65556" y1="11905" x2="77778" y2="71429"/>
                            <a14:backgroundMark x1="41111" y1="61905" x2="41111" y2="61905"/>
                            <a14:backgroundMark x1="24444" y1="4762" x2="24444" y2="2381"/>
                          </a14:backgroundRemoval>
                        </a14:imgEffect>
                      </a14:imgLayer>
                    </a14:imgProps>
                  </a:ext>
                  <a:ext uri="{28A0092B-C50C-407E-A947-70E740481C1C}">
                    <a14:useLocalDpi xmlns:a14="http://schemas.microsoft.com/office/drawing/2010/main" val="0"/>
                  </a:ext>
                </a:extLst>
              </a:blip>
              <a:srcRect/>
              <a:stretch/>
            </p:blipFill>
            <p:spPr bwMode="auto">
              <a:xfrm>
                <a:off x="3267502" y="4582709"/>
                <a:ext cx="1906077" cy="883572"/>
              </a:xfrm>
              <a:prstGeom prst="rect">
                <a:avLst/>
              </a:prstGeom>
              <a:extLst>
                <a:ext uri="{909E8E84-426E-40DD-AFC4-6F175D3DCCD1}">
                  <a14:hiddenFill xmlns:a14="http://schemas.microsoft.com/office/drawing/2010/main">
                    <a:solidFill>
                      <a:srgbClr val="FFFFFF"/>
                    </a:solidFill>
                  </a14:hiddenFill>
                </a:ext>
              </a:extLst>
            </p:spPr>
          </p:pic>
        </p:grpSp>
      </p:grpSp>
      <p:sp>
        <p:nvSpPr>
          <p:cNvPr id="3" name="Espace réservé du texte 2">
            <a:extLst>
              <a:ext uri="{FF2B5EF4-FFF2-40B4-BE49-F238E27FC236}">
                <a16:creationId xmlns:a16="http://schemas.microsoft.com/office/drawing/2014/main" id="{43A3D11E-B47A-4FCF-8BE0-BA2BB5C7A94D}"/>
              </a:ext>
            </a:extLst>
          </p:cNvPr>
          <p:cNvSpPr>
            <a:spLocks noGrp="1"/>
          </p:cNvSpPr>
          <p:nvPr>
            <p:ph type="body" sz="quarter" idx="12"/>
          </p:nvPr>
        </p:nvSpPr>
        <p:spPr/>
        <p:txBody>
          <a:bodyPr>
            <a:normAutofit/>
          </a:bodyPr>
          <a:lstStyle/>
          <a:p>
            <a:r>
              <a:rPr lang="fr-FR" dirty="0"/>
              <a:t>Capitalisez sur cette opération pour rebondir commercialement sans dénaturer l’action : Commencez par analyser la situation du client.</a:t>
            </a:r>
          </a:p>
        </p:txBody>
      </p:sp>
      <p:sp>
        <p:nvSpPr>
          <p:cNvPr id="4" name="Espace réservé du texte 3">
            <a:extLst>
              <a:ext uri="{FF2B5EF4-FFF2-40B4-BE49-F238E27FC236}">
                <a16:creationId xmlns:a16="http://schemas.microsoft.com/office/drawing/2014/main" id="{C64FE718-E8C7-4C76-BD3C-2E27F02BF06D}"/>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70F7D4A6-FF13-4A7E-B2D1-6CED4B9DEF8A}"/>
              </a:ext>
            </a:extLst>
          </p:cNvPr>
          <p:cNvSpPr>
            <a:spLocks noGrp="1"/>
          </p:cNvSpPr>
          <p:nvPr>
            <p:ph type="body" sz="quarter" idx="16"/>
          </p:nvPr>
        </p:nvSpPr>
        <p:spPr/>
        <p:txBody>
          <a:bodyPr/>
          <a:lstStyle/>
          <a:p>
            <a:endParaRPr lang="fr-FR" dirty="0"/>
          </a:p>
        </p:txBody>
      </p:sp>
      <p:sp>
        <p:nvSpPr>
          <p:cNvPr id="109" name="Espace réservé du contenu 1">
            <a:extLst>
              <a:ext uri="{FF2B5EF4-FFF2-40B4-BE49-F238E27FC236}">
                <a16:creationId xmlns:a16="http://schemas.microsoft.com/office/drawing/2014/main" id="{68B94EC6-4B82-4790-91D9-9E6B31B14949}"/>
              </a:ext>
            </a:extLst>
          </p:cNvPr>
          <p:cNvSpPr>
            <a:spLocks noGrp="1"/>
          </p:cNvSpPr>
          <p:nvPr>
            <p:ph idx="17"/>
          </p:nvPr>
        </p:nvSpPr>
        <p:spPr>
          <a:xfrm>
            <a:off x="695325" y="1389063"/>
            <a:ext cx="10980738" cy="4859337"/>
          </a:xfrm>
        </p:spPr>
        <p:txBody>
          <a:bodyPr/>
          <a:lstStyle/>
          <a:p>
            <a:r>
              <a:rPr lang="fr-FR" dirty="0"/>
              <a:t>Cette action vise à satisfaire et étonner agréablement le client : recherche de l’</a:t>
            </a:r>
          </a:p>
          <a:p>
            <a:endParaRPr lang="fr-FR" sz="800" b="1" dirty="0"/>
          </a:p>
          <a:p>
            <a:r>
              <a:rPr lang="fr-FR" b="1" dirty="0"/>
              <a:t>Lier cette opération, de façon frontale à une action commerciale serait </a:t>
            </a:r>
            <a:r>
              <a:rPr lang="fr-FR" b="1" dirty="0">
                <a:solidFill>
                  <a:schemeClr val="accent4">
                    <a:lumMod val="75000"/>
                  </a:schemeClr>
                </a:solidFill>
              </a:rPr>
              <a:t>contre productif</a:t>
            </a:r>
            <a:r>
              <a:rPr lang="fr-FR" b="1" dirty="0"/>
              <a:t>. </a:t>
            </a:r>
          </a:p>
          <a:p>
            <a:endParaRPr lang="fr-FR" sz="800" dirty="0"/>
          </a:p>
          <a:p>
            <a:r>
              <a:rPr lang="fr-FR" dirty="0"/>
              <a:t>En revanche, dans une approche de satisfaction client, il est tout à fait possible de </a:t>
            </a:r>
            <a:r>
              <a:rPr lang="fr-FR" b="1" dirty="0">
                <a:solidFill>
                  <a:schemeClr val="accent4">
                    <a:lumMod val="75000"/>
                  </a:schemeClr>
                </a:solidFill>
              </a:rPr>
              <a:t>rebondir sur cette action </a:t>
            </a:r>
            <a:r>
              <a:rPr lang="fr-FR" dirty="0"/>
              <a:t>: </a:t>
            </a:r>
          </a:p>
          <a:p>
            <a:pPr lvl="1">
              <a:spcBef>
                <a:spcPts val="400"/>
              </a:spcBef>
              <a:spcAft>
                <a:spcPts val="400"/>
              </a:spcAft>
            </a:pPr>
            <a:r>
              <a:rPr lang="fr-FR" dirty="0"/>
              <a:t>S’assurer que les parents ont bien reçu le livre</a:t>
            </a:r>
          </a:p>
          <a:p>
            <a:pPr lvl="1">
              <a:spcBef>
                <a:spcPts val="400"/>
              </a:spcBef>
              <a:spcAft>
                <a:spcPts val="400"/>
              </a:spcAft>
            </a:pPr>
            <a:r>
              <a:rPr lang="fr-FR" dirty="0"/>
              <a:t>Interroger les parents sur une potentielle inscription à la conduite accompagnée </a:t>
            </a:r>
          </a:p>
          <a:p>
            <a:pPr lvl="1">
              <a:spcBef>
                <a:spcPts val="400"/>
              </a:spcBef>
              <a:spcAft>
                <a:spcPts val="400"/>
              </a:spcAft>
            </a:pPr>
            <a:r>
              <a:rPr lang="fr-FR" dirty="0"/>
              <a:t>Indiquer que nous pouvons compléter le cadeau (l’envoi du livre) par un Pack « Code Premium » (                                      )</a:t>
            </a:r>
          </a:p>
          <a:p>
            <a:pPr lvl="1">
              <a:spcBef>
                <a:spcPts val="400"/>
              </a:spcBef>
              <a:spcAft>
                <a:spcPts val="400"/>
              </a:spcAft>
            </a:pPr>
            <a:r>
              <a:rPr lang="fr-FR" dirty="0"/>
              <a:t>Questionner les parents sur le changement d’établissement scolaire : passage du collège au lycée                                              et le besoin d’autonomie de l’enfant afin d’embrayer naturellement sur l’équipement bancaire                                                        et notre dispositif parents/ado</a:t>
            </a:r>
          </a:p>
          <a:p>
            <a:pPr>
              <a:spcBef>
                <a:spcPts val="400"/>
              </a:spcBef>
              <a:spcAft>
                <a:spcPts val="400"/>
              </a:spcAft>
            </a:pPr>
            <a:endParaRPr lang="fr-FR" sz="4000" dirty="0"/>
          </a:p>
          <a:p>
            <a:pPr>
              <a:spcBef>
                <a:spcPts val="400"/>
              </a:spcBef>
              <a:spcAft>
                <a:spcPts val="400"/>
              </a:spcAft>
            </a:pPr>
            <a:r>
              <a:rPr lang="fr-FR" b="1" dirty="0">
                <a:solidFill>
                  <a:schemeClr val="accent4">
                    <a:lumMod val="75000"/>
                  </a:schemeClr>
                </a:solidFill>
              </a:rPr>
              <a:t>Retrouvez la liste des clients bénéficiaires : </a:t>
            </a:r>
          </a:p>
          <a:p>
            <a:pPr lvl="1">
              <a:spcBef>
                <a:spcPts val="400"/>
              </a:spcBef>
              <a:spcAft>
                <a:spcPts val="400"/>
              </a:spcAft>
            </a:pPr>
            <a:r>
              <a:rPr lang="fr-FR" dirty="0"/>
              <a:t>Pop-up de 3 mois sur la synthèse du client</a:t>
            </a:r>
          </a:p>
          <a:p>
            <a:pPr lvl="1">
              <a:spcBef>
                <a:spcPts val="400"/>
              </a:spcBef>
              <a:spcAft>
                <a:spcPts val="400"/>
              </a:spcAft>
            </a:pPr>
            <a:r>
              <a:rPr lang="fr-FR" dirty="0"/>
              <a:t>Rapport ORCA &gt; fonds de commerce &gt; une relation d’exception</a:t>
            </a:r>
          </a:p>
        </p:txBody>
      </p:sp>
      <p:grpSp>
        <p:nvGrpSpPr>
          <p:cNvPr id="110" name="Groupe 109">
            <a:extLst>
              <a:ext uri="{FF2B5EF4-FFF2-40B4-BE49-F238E27FC236}">
                <a16:creationId xmlns:a16="http://schemas.microsoft.com/office/drawing/2014/main" id="{BF292296-43B2-4814-B0FF-E7A908A99B7F}"/>
              </a:ext>
            </a:extLst>
          </p:cNvPr>
          <p:cNvGrpSpPr/>
          <p:nvPr/>
        </p:nvGrpSpPr>
        <p:grpSpPr>
          <a:xfrm>
            <a:off x="8064381" y="1193044"/>
            <a:ext cx="1256229" cy="720000"/>
            <a:chOff x="6912900" y="3885100"/>
            <a:chExt cx="4457700" cy="2554902"/>
          </a:xfrm>
        </p:grpSpPr>
        <p:pic>
          <p:nvPicPr>
            <p:cNvPr id="111" name="Picture 8" descr="Effet surprise - Home | Facebook">
              <a:extLst>
                <a:ext uri="{FF2B5EF4-FFF2-40B4-BE49-F238E27FC236}">
                  <a16:creationId xmlns:a16="http://schemas.microsoft.com/office/drawing/2014/main" id="{4CB6E143-068A-431E-866D-F0C3B63F553B}"/>
                </a:ext>
              </a:extLst>
            </p:cNvPr>
            <p:cNvPicPr>
              <a:picLocks noChangeAspect="1" noChangeArrowheads="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b="64916"/>
            <a:stretch/>
          </p:blipFill>
          <p:spPr bwMode="auto">
            <a:xfrm>
              <a:off x="7647544" y="3885100"/>
              <a:ext cx="2645262" cy="928045"/>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8" descr="Effet surprise - Home | Facebook">
              <a:extLst>
                <a:ext uri="{FF2B5EF4-FFF2-40B4-BE49-F238E27FC236}">
                  <a16:creationId xmlns:a16="http://schemas.microsoft.com/office/drawing/2014/main" id="{5825623F-AC73-4D4C-9BBA-3E3216F44673}"/>
                </a:ext>
              </a:extLst>
            </p:cNvPr>
            <p:cNvPicPr>
              <a:picLocks noChangeAspect="1" noChangeArrowheads="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b="63958"/>
            <a:stretch/>
          </p:blipFill>
          <p:spPr bwMode="auto">
            <a:xfrm rot="10800000">
              <a:off x="7799114" y="5589622"/>
              <a:ext cx="2359467" cy="850380"/>
            </a:xfrm>
            <a:prstGeom prst="rect">
              <a:avLst/>
            </a:prstGeom>
            <a:noFill/>
            <a:extLst>
              <a:ext uri="{909E8E84-426E-40DD-AFC4-6F175D3DCCD1}">
                <a14:hiddenFill xmlns:a14="http://schemas.microsoft.com/office/drawing/2010/main">
                  <a:solidFill>
                    <a:srgbClr val="FFFFFF"/>
                  </a:solidFill>
                </a14:hiddenFill>
              </a:ext>
            </a:extLst>
          </p:spPr>
        </p:pic>
        <p:pic>
          <p:nvPicPr>
            <p:cNvPr id="113" name="Image 112">
              <a:extLst>
                <a:ext uri="{FF2B5EF4-FFF2-40B4-BE49-F238E27FC236}">
                  <a16:creationId xmlns:a16="http://schemas.microsoft.com/office/drawing/2014/main" id="{F11E14D6-ADC5-48A1-AA09-A360A0FF2F30}"/>
                </a:ext>
              </a:extLst>
            </p:cNvPr>
            <p:cNvPicPr>
              <a:picLocks noChangeAspect="1"/>
            </p:cNvPicPr>
            <p:nvPr/>
          </p:nvPicPr>
          <p:blipFill>
            <a:blip r:embed="rId16">
              <a:clrChange>
                <a:clrFrom>
                  <a:srgbClr val="FFFFFF"/>
                </a:clrFrom>
                <a:clrTo>
                  <a:srgbClr val="FFFFFF">
                    <a:alpha val="0"/>
                  </a:srgbClr>
                </a:clrTo>
              </a:clrChange>
              <a:duotone>
                <a:schemeClr val="accent4">
                  <a:shade val="45000"/>
                  <a:satMod val="135000"/>
                </a:schemeClr>
                <a:prstClr val="white"/>
              </a:duotone>
            </a:blip>
            <a:stretch>
              <a:fillRect/>
            </a:stretch>
          </p:blipFill>
          <p:spPr>
            <a:xfrm>
              <a:off x="6912900" y="4836001"/>
              <a:ext cx="4457700" cy="781050"/>
            </a:xfrm>
            <a:prstGeom prst="rect">
              <a:avLst/>
            </a:prstGeom>
          </p:spPr>
        </p:pic>
      </p:grpSp>
      <p:grpSp>
        <p:nvGrpSpPr>
          <p:cNvPr id="117" name="Groupe 116">
            <a:extLst>
              <a:ext uri="{FF2B5EF4-FFF2-40B4-BE49-F238E27FC236}">
                <a16:creationId xmlns:a16="http://schemas.microsoft.com/office/drawing/2014/main" id="{3B8F1BA1-49D4-4213-AE1D-02FB10214D3A}"/>
              </a:ext>
            </a:extLst>
          </p:cNvPr>
          <p:cNvGrpSpPr/>
          <p:nvPr/>
        </p:nvGrpSpPr>
        <p:grpSpPr>
          <a:xfrm>
            <a:off x="9082884" y="3346676"/>
            <a:ext cx="3109116" cy="3109116"/>
            <a:chOff x="8979048" y="2893632"/>
            <a:chExt cx="3109116" cy="3109116"/>
          </a:xfrm>
        </p:grpSpPr>
        <p:pic>
          <p:nvPicPr>
            <p:cNvPr id="118" name="Picture 6" descr="Main tenant la loupe dans un style plat">
              <a:extLst>
                <a:ext uri="{FF2B5EF4-FFF2-40B4-BE49-F238E27FC236}">
                  <a16:creationId xmlns:a16="http://schemas.microsoft.com/office/drawing/2014/main" id="{8AC997F6-5C23-4211-8F59-2AFDEC215F6B}"/>
                </a:ext>
              </a:extLst>
            </p:cNvPr>
            <p:cNvPicPr>
              <a:picLocks noChangeAspect="1" noChangeArrowheads="1"/>
            </p:cNvPicPr>
            <p:nvPr/>
          </p:nvPicPr>
          <p:blipFill>
            <a:blip r:embed="rId17">
              <a:alphaModFix amt="20000"/>
              <a:extLst>
                <a:ext uri="{BEBA8EAE-BF5A-486C-A8C5-ECC9F3942E4B}">
                  <a14:imgProps xmlns:a14="http://schemas.microsoft.com/office/drawing/2010/main">
                    <a14:imgLayer r:embed="rId18">
                      <a14:imgEffect>
                        <a14:backgroundRemoval t="9744" b="97284" l="9744" r="98403">
                          <a14:foregroundMark x1="90415" y1="97444" x2="79393" y2="88019"/>
                          <a14:foregroundMark x1="98403" y1="87859" x2="88818" y2="81470"/>
                        </a14:backgroundRemoval>
                      </a14:imgEffect>
                    </a14:imgLayer>
                  </a14:imgProps>
                </a:ext>
                <a:ext uri="{28A0092B-C50C-407E-A947-70E740481C1C}">
                  <a14:useLocalDpi xmlns:a14="http://schemas.microsoft.com/office/drawing/2010/main" val="0"/>
                </a:ext>
              </a:extLst>
            </a:blip>
            <a:srcRect/>
            <a:stretch>
              <a:fillRect/>
            </a:stretch>
          </p:blipFill>
          <p:spPr bwMode="auto">
            <a:xfrm>
              <a:off x="8979048" y="2893632"/>
              <a:ext cx="3109116" cy="3109116"/>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6" descr="Main tenant la loupe dans un style plat">
              <a:extLst>
                <a:ext uri="{FF2B5EF4-FFF2-40B4-BE49-F238E27FC236}">
                  <a16:creationId xmlns:a16="http://schemas.microsoft.com/office/drawing/2014/main" id="{8FC536CD-AE9A-4841-96FA-927A5EE3B919}"/>
                </a:ext>
              </a:extLst>
            </p:cNvPr>
            <p:cNvPicPr>
              <a:picLocks noChangeAspect="1" noChangeArrowheads="1"/>
            </p:cNvPicPr>
            <p:nvPr/>
          </p:nvPicPr>
          <p:blipFill>
            <a:blip r:embed="rId19">
              <a:extLst>
                <a:ext uri="{BEBA8EAE-BF5A-486C-A8C5-ECC9F3942E4B}">
                  <a14:imgProps xmlns:a14="http://schemas.microsoft.com/office/drawing/2010/main">
                    <a14:imgLayer r:embed="rId18">
                      <a14:imgEffect>
                        <a14:backgroundRemoval t="9744" b="97284" l="9744" r="98403">
                          <a14:foregroundMark x1="85558" y1="93291" x2="79393" y2="88019"/>
                          <a14:foregroundMark x1="90415" y1="97444" x2="85558" y2="93291"/>
                          <a14:foregroundMark x1="98403" y1="87859" x2="88818" y2="81470"/>
                          <a14:backgroundMark x1="43770" y1="13898" x2="40575" y2="53834"/>
                          <a14:backgroundMark x1="22045" y1="29073" x2="27476" y2="31949"/>
                          <a14:backgroundMark x1="32907" y1="54153" x2="32907" y2="54153"/>
                          <a14:backgroundMark x1="40415" y1="56230" x2="40415" y2="56230"/>
                          <a14:backgroundMark x1="24760" y1="47284" x2="24760" y2="47284"/>
                          <a14:backgroundMark x1="20607" y1="34665" x2="20607" y2="34665"/>
                          <a14:backgroundMark x1="22364" y1="43131" x2="22364" y2="43131"/>
                          <a14:backgroundMark x1="23163" y1="45048" x2="23163" y2="45048"/>
                          <a14:backgroundMark x1="76997" y1="89137" x2="76997" y2="89137"/>
                          <a14:backgroundMark x1="69489" y1="86741" x2="69489" y2="86741"/>
                          <a14:backgroundMark x1="63099" y1="76997" x2="63099" y2="76997"/>
                          <a14:backgroundMark x1="62939" y1="66613" x2="62939" y2="66613"/>
                          <a14:backgroundMark x1="83227" y1="93291" x2="83227" y2="93291"/>
                          <a14:backgroundMark x1="62300" y1="54313" x2="62300" y2="54313"/>
                        </a14:backgroundRemoval>
                      </a14:imgEffect>
                    </a14:imgLayer>
                  </a14:imgProps>
                </a:ext>
                <a:ext uri="{28A0092B-C50C-407E-A947-70E740481C1C}">
                  <a14:useLocalDpi xmlns:a14="http://schemas.microsoft.com/office/drawing/2010/main" val="0"/>
                </a:ext>
              </a:extLst>
            </a:blip>
            <a:srcRect/>
            <a:stretch>
              <a:fillRect/>
            </a:stretch>
          </p:blipFill>
          <p:spPr bwMode="auto">
            <a:xfrm>
              <a:off x="8979050" y="2893632"/>
              <a:ext cx="3109114" cy="31091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0" name="Groupe 119">
            <a:extLst>
              <a:ext uri="{FF2B5EF4-FFF2-40B4-BE49-F238E27FC236}">
                <a16:creationId xmlns:a16="http://schemas.microsoft.com/office/drawing/2014/main" id="{6CFCAFA9-F653-4453-8353-3D561B142E72}"/>
              </a:ext>
            </a:extLst>
          </p:cNvPr>
          <p:cNvGrpSpPr/>
          <p:nvPr/>
        </p:nvGrpSpPr>
        <p:grpSpPr>
          <a:xfrm>
            <a:off x="9016876" y="3346676"/>
            <a:ext cx="1996156" cy="297630"/>
            <a:chOff x="7507199" y="1365154"/>
            <a:chExt cx="2270260" cy="365481"/>
          </a:xfrm>
        </p:grpSpPr>
        <p:pic>
          <p:nvPicPr>
            <p:cNvPr id="121" name="Image 120">
              <a:extLst>
                <a:ext uri="{FF2B5EF4-FFF2-40B4-BE49-F238E27FC236}">
                  <a16:creationId xmlns:a16="http://schemas.microsoft.com/office/drawing/2014/main" id="{C2812C91-8956-45EA-A4DD-8D03AF44DD80}"/>
                </a:ext>
              </a:extLst>
            </p:cNvPr>
            <p:cNvPicPr>
              <a:picLocks noChangeAspect="1"/>
            </p:cNvPicPr>
            <p:nvPr/>
          </p:nvPicPr>
          <p:blipFill rotWithShape="1">
            <a:blip r:embed="rId20">
              <a:clrChange>
                <a:clrFrom>
                  <a:srgbClr val="EEF3FA"/>
                </a:clrFrom>
                <a:clrTo>
                  <a:srgbClr val="EEF3FA">
                    <a:alpha val="0"/>
                  </a:srgbClr>
                </a:clrTo>
              </a:clrChange>
            </a:blip>
            <a:srcRect t="78167"/>
            <a:stretch/>
          </p:blipFill>
          <p:spPr>
            <a:xfrm>
              <a:off x="8153626" y="1484368"/>
              <a:ext cx="1623833" cy="194483"/>
            </a:xfrm>
            <a:prstGeom prst="rect">
              <a:avLst/>
            </a:prstGeom>
          </p:spPr>
        </p:pic>
        <p:pic>
          <p:nvPicPr>
            <p:cNvPr id="122" name="Image 121">
              <a:extLst>
                <a:ext uri="{FF2B5EF4-FFF2-40B4-BE49-F238E27FC236}">
                  <a16:creationId xmlns:a16="http://schemas.microsoft.com/office/drawing/2014/main" id="{5ABE2222-AD7B-4399-BF2B-4B0F74A3998D}"/>
                </a:ext>
              </a:extLst>
            </p:cNvPr>
            <p:cNvPicPr>
              <a:picLocks noChangeAspect="1"/>
            </p:cNvPicPr>
            <p:nvPr/>
          </p:nvPicPr>
          <p:blipFill rotWithShape="1">
            <a:blip r:embed="rId20">
              <a:clrChange>
                <a:clrFrom>
                  <a:srgbClr val="EEF3FA"/>
                </a:clrFrom>
                <a:clrTo>
                  <a:srgbClr val="EEF3FA">
                    <a:alpha val="0"/>
                  </a:srgbClr>
                </a:clrTo>
              </a:clrChange>
            </a:blip>
            <a:srcRect b="22122"/>
            <a:stretch/>
          </p:blipFill>
          <p:spPr>
            <a:xfrm>
              <a:off x="7507199" y="1365154"/>
              <a:ext cx="855498" cy="365481"/>
            </a:xfrm>
            <a:prstGeom prst="rect">
              <a:avLst/>
            </a:prstGeom>
          </p:spPr>
        </p:pic>
      </p:grpSp>
    </p:spTree>
    <p:extLst>
      <p:ext uri="{BB962C8B-B14F-4D97-AF65-F5344CB8AC3E}">
        <p14:creationId xmlns:p14="http://schemas.microsoft.com/office/powerpoint/2010/main" val="233202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xEl>
                                              <p:pRg st="4" end="4"/>
                                            </p:txEl>
                                          </p:spTgt>
                                        </p:tgtEl>
                                        <p:attrNameLst>
                                          <p:attrName>style.visibility</p:attrName>
                                        </p:attrNameLst>
                                      </p:cBhvr>
                                      <p:to>
                                        <p:strVal val="visible"/>
                                      </p:to>
                                    </p:set>
                                    <p:animEffect transition="in" filter="fade">
                                      <p:cBhvr>
                                        <p:cTn id="7" dur="500"/>
                                        <p:tgtEl>
                                          <p:spTgt spid="109">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9">
                                            <p:txEl>
                                              <p:pRg st="5" end="5"/>
                                            </p:txEl>
                                          </p:spTgt>
                                        </p:tgtEl>
                                        <p:attrNameLst>
                                          <p:attrName>style.visibility</p:attrName>
                                        </p:attrNameLst>
                                      </p:cBhvr>
                                      <p:to>
                                        <p:strVal val="visible"/>
                                      </p:to>
                                    </p:set>
                                    <p:animEffect transition="in" filter="fade">
                                      <p:cBhvr>
                                        <p:cTn id="10" dur="500"/>
                                        <p:tgtEl>
                                          <p:spTgt spid="109">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9">
                                            <p:txEl>
                                              <p:pRg st="6" end="6"/>
                                            </p:txEl>
                                          </p:spTgt>
                                        </p:tgtEl>
                                        <p:attrNameLst>
                                          <p:attrName>style.visibility</p:attrName>
                                        </p:attrNameLst>
                                      </p:cBhvr>
                                      <p:to>
                                        <p:strVal val="visible"/>
                                      </p:to>
                                    </p:set>
                                    <p:animEffect transition="in" filter="fade">
                                      <p:cBhvr>
                                        <p:cTn id="13" dur="500"/>
                                        <p:tgtEl>
                                          <p:spTgt spid="109">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9">
                                            <p:txEl>
                                              <p:pRg st="7" end="7"/>
                                            </p:txEl>
                                          </p:spTgt>
                                        </p:tgtEl>
                                        <p:attrNameLst>
                                          <p:attrName>style.visibility</p:attrName>
                                        </p:attrNameLst>
                                      </p:cBhvr>
                                      <p:to>
                                        <p:strVal val="visible"/>
                                      </p:to>
                                    </p:set>
                                    <p:animEffect transition="in" filter="fade">
                                      <p:cBhvr>
                                        <p:cTn id="16" dur="500"/>
                                        <p:tgtEl>
                                          <p:spTgt spid="109">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9">
                                            <p:txEl>
                                              <p:pRg st="8" end="8"/>
                                            </p:txEl>
                                          </p:spTgt>
                                        </p:tgtEl>
                                        <p:attrNameLst>
                                          <p:attrName>style.visibility</p:attrName>
                                        </p:attrNameLst>
                                      </p:cBhvr>
                                      <p:to>
                                        <p:strVal val="visible"/>
                                      </p:to>
                                    </p:set>
                                    <p:animEffect transition="in" filter="fade">
                                      <p:cBhvr>
                                        <p:cTn id="19" dur="500"/>
                                        <p:tgtEl>
                                          <p:spTgt spid="109">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fade">
                                      <p:cBhvr>
                                        <p:cTn id="22" dur="500"/>
                                        <p:tgtEl>
                                          <p:spTgt spid="1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6"/>
                                        </p:tgtEl>
                                        <p:attrNameLst>
                                          <p:attrName>style.visibility</p:attrName>
                                        </p:attrNameLst>
                                      </p:cBhvr>
                                      <p:to>
                                        <p:strVal val="visible"/>
                                      </p:to>
                                    </p:set>
                                    <p:animEffect transition="in" filter="wipe(left)">
                                      <p:cBhvr>
                                        <p:cTn id="27" dur="500"/>
                                        <p:tgtEl>
                                          <p:spTgt spid="126"/>
                                        </p:tgtEl>
                                      </p:cBhvr>
                                    </p:animEffect>
                                  </p:childTnLst>
                                </p:cTn>
                              </p:par>
                            </p:childTnLst>
                          </p:cTn>
                        </p:par>
                        <p:par>
                          <p:cTn id="28" fill="hold">
                            <p:stCondLst>
                              <p:cond delay="500"/>
                            </p:stCondLst>
                            <p:childTnLst>
                              <p:par>
                                <p:cTn id="29" presetID="2" presetClass="entr" presetSubtype="6" fill="hold" nodeType="afterEffect">
                                  <p:stCondLst>
                                    <p:cond delay="0"/>
                                  </p:stCondLst>
                                  <p:childTnLst>
                                    <p:set>
                                      <p:cBhvr>
                                        <p:cTn id="30" dur="1" fill="hold">
                                          <p:stCondLst>
                                            <p:cond delay="0"/>
                                          </p:stCondLst>
                                        </p:cTn>
                                        <p:tgtEl>
                                          <p:spTgt spid="117"/>
                                        </p:tgtEl>
                                        <p:attrNameLst>
                                          <p:attrName>style.visibility</p:attrName>
                                        </p:attrNameLst>
                                      </p:cBhvr>
                                      <p:to>
                                        <p:strVal val="visible"/>
                                      </p:to>
                                    </p:set>
                                    <p:anim calcmode="lin" valueType="num">
                                      <p:cBhvr additive="base">
                                        <p:cTn id="31" dur="500" fill="hold"/>
                                        <p:tgtEl>
                                          <p:spTgt spid="117"/>
                                        </p:tgtEl>
                                        <p:attrNameLst>
                                          <p:attrName>ppt_x</p:attrName>
                                        </p:attrNameLst>
                                      </p:cBhvr>
                                      <p:tavLst>
                                        <p:tav tm="0">
                                          <p:val>
                                            <p:strVal val="1+#ppt_w/2"/>
                                          </p:val>
                                        </p:tav>
                                        <p:tav tm="100000">
                                          <p:val>
                                            <p:strVal val="#ppt_x"/>
                                          </p:val>
                                        </p:tav>
                                      </p:tavLst>
                                    </p:anim>
                                    <p:anim calcmode="lin" valueType="num">
                                      <p:cBhvr additive="base">
                                        <p:cTn id="32" dur="500" fill="hold"/>
                                        <p:tgtEl>
                                          <p:spTgt spid="117"/>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109">
                                            <p:txEl>
                                              <p:pRg st="10" end="10"/>
                                            </p:txEl>
                                          </p:spTgt>
                                        </p:tgtEl>
                                        <p:attrNameLst>
                                          <p:attrName>style.visibility</p:attrName>
                                        </p:attrNameLst>
                                      </p:cBhvr>
                                      <p:to>
                                        <p:strVal val="visible"/>
                                      </p:to>
                                    </p:set>
                                    <p:animEffect transition="in" filter="fade">
                                      <p:cBhvr>
                                        <p:cTn id="36" dur="500"/>
                                        <p:tgtEl>
                                          <p:spTgt spid="109">
                                            <p:txEl>
                                              <p:pRg st="10" end="1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09">
                                            <p:txEl>
                                              <p:pRg st="11" end="11"/>
                                            </p:txEl>
                                          </p:spTgt>
                                        </p:tgtEl>
                                        <p:attrNameLst>
                                          <p:attrName>style.visibility</p:attrName>
                                        </p:attrNameLst>
                                      </p:cBhvr>
                                      <p:to>
                                        <p:strVal val="visible"/>
                                      </p:to>
                                    </p:set>
                                    <p:animEffect transition="in" filter="fade">
                                      <p:cBhvr>
                                        <p:cTn id="39" dur="500"/>
                                        <p:tgtEl>
                                          <p:spTgt spid="109">
                                            <p:txEl>
                                              <p:pRg st="11" end="11"/>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09">
                                            <p:txEl>
                                              <p:pRg st="12" end="12"/>
                                            </p:txEl>
                                          </p:spTgt>
                                        </p:tgtEl>
                                        <p:attrNameLst>
                                          <p:attrName>style.visibility</p:attrName>
                                        </p:attrNameLst>
                                      </p:cBhvr>
                                      <p:to>
                                        <p:strVal val="visible"/>
                                      </p:to>
                                    </p:set>
                                    <p:animEffect transition="in" filter="fade">
                                      <p:cBhvr>
                                        <p:cTn id="42" dur="500"/>
                                        <p:tgtEl>
                                          <p:spTgt spid="10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1779052"/>
            <a:ext cx="8275540" cy="4023689"/>
          </a:xfrm>
        </p:spPr>
        <p:txBody>
          <a:bodyPr/>
          <a:lstStyle/>
          <a:p>
            <a:r>
              <a:rPr lang="fr-FR" sz="2600" dirty="0"/>
              <a:t>Les chiffres de la conquête</a:t>
            </a:r>
          </a:p>
          <a:p>
            <a:r>
              <a:rPr lang="fr-FR" sz="2600" b="1" dirty="0">
                <a:solidFill>
                  <a:schemeClr val="accent4">
                    <a:lumMod val="75000"/>
                  </a:schemeClr>
                </a:solidFill>
              </a:rPr>
              <a:t>La thématique du mois : En voiture Simone</a:t>
            </a:r>
          </a:p>
          <a:p>
            <a:pPr lvl="2"/>
            <a:r>
              <a:rPr lang="fr-FR" sz="2200" dirty="0">
                <a:solidFill>
                  <a:schemeClr val="tx1">
                    <a:lumMod val="85000"/>
                    <a:lumOff val="15000"/>
                  </a:schemeClr>
                </a:solidFill>
              </a:rPr>
              <a:t>Le livre « code de la route »</a:t>
            </a:r>
          </a:p>
          <a:p>
            <a:pPr lvl="2"/>
            <a:r>
              <a:rPr lang="fr-FR" sz="2200" dirty="0">
                <a:solidFill>
                  <a:schemeClr val="tx1">
                    <a:lumMod val="85000"/>
                    <a:lumOff val="15000"/>
                  </a:schemeClr>
                </a:solidFill>
              </a:rPr>
              <a:t>Le dispositif « en voiture Simone »</a:t>
            </a:r>
          </a:p>
          <a:p>
            <a:pPr lvl="2"/>
            <a:r>
              <a:rPr lang="fr-FR" sz="2200" b="1" dirty="0">
                <a:solidFill>
                  <a:schemeClr val="accent4">
                    <a:lumMod val="75000"/>
                  </a:schemeClr>
                </a:solidFill>
              </a:rPr>
              <a:t>Et pour aller + loin</a:t>
            </a:r>
          </a:p>
          <a:p>
            <a:r>
              <a:rPr lang="fr-FR" sz="2600" dirty="0"/>
              <a:t>Le planning </a:t>
            </a:r>
          </a:p>
        </p:txBody>
      </p:sp>
    </p:spTree>
    <p:extLst>
      <p:ext uri="{BB962C8B-B14F-4D97-AF65-F5344CB8AC3E}">
        <p14:creationId xmlns:p14="http://schemas.microsoft.com/office/powerpoint/2010/main" val="2865877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Piles 3d de pièces en dollars avec flèche de croissance">
            <a:extLst>
              <a:ext uri="{FF2B5EF4-FFF2-40B4-BE49-F238E27FC236}">
                <a16:creationId xmlns:a16="http://schemas.microsoft.com/office/drawing/2014/main" id="{642E7CCE-21E7-4C1C-9318-8EC028C88E48}"/>
              </a:ext>
            </a:extLst>
          </p:cNvPr>
          <p:cNvPicPr>
            <a:picLocks noChangeAspect="1" noChangeArrowheads="1"/>
          </p:cNvPicPr>
          <p:nvPr/>
        </p:nvPicPr>
        <p:blipFill>
          <a:blip r:embed="rId2">
            <a:clrChange>
              <a:clrFrom>
                <a:srgbClr val="B6B6B6"/>
              </a:clrFrom>
              <a:clrTo>
                <a:srgbClr val="B6B6B6">
                  <a:alpha val="0"/>
                </a:srgbClr>
              </a:clrTo>
            </a:clrChange>
            <a:extLst>
              <a:ext uri="{28A0092B-C50C-407E-A947-70E740481C1C}">
                <a14:useLocalDpi xmlns:a14="http://schemas.microsoft.com/office/drawing/2010/main" val="0"/>
              </a:ext>
            </a:extLst>
          </a:blip>
          <a:srcRect/>
          <a:stretch>
            <a:fillRect/>
          </a:stretch>
        </p:blipFill>
        <p:spPr bwMode="auto">
          <a:xfrm>
            <a:off x="7120154" y="2728545"/>
            <a:ext cx="4060562" cy="4060562"/>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
            <a:extLst>
              <a:ext uri="{FF2B5EF4-FFF2-40B4-BE49-F238E27FC236}">
                <a16:creationId xmlns:a16="http://schemas.microsoft.com/office/drawing/2014/main" id="{0D80CA22-98D6-40AA-83A0-3EEC859609ED}"/>
              </a:ext>
            </a:extLst>
          </p:cNvPr>
          <p:cNvSpPr>
            <a:spLocks noGrp="1"/>
          </p:cNvSpPr>
          <p:nvPr>
            <p:ph idx="17"/>
          </p:nvPr>
        </p:nvSpPr>
        <p:spPr/>
        <p:txBody>
          <a:bodyPr/>
          <a:lstStyle/>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r>
              <a:rPr lang="fr-FR" b="1" dirty="0">
                <a:solidFill>
                  <a:schemeClr val="accent4">
                    <a:lumMod val="75000"/>
                  </a:schemeClr>
                </a:solidFill>
              </a:rPr>
              <a:t>Tout développement commercial peut permettre la diffusion de ce bon</a:t>
            </a:r>
            <a:r>
              <a:rPr lang="fr-FR" dirty="0"/>
              <a:t> : </a:t>
            </a:r>
          </a:p>
          <a:p>
            <a:pPr lvl="1"/>
            <a:r>
              <a:rPr lang="fr-FR" dirty="0"/>
              <a:t>Nouvelle bancarisation </a:t>
            </a:r>
          </a:p>
          <a:p>
            <a:pPr lvl="1"/>
            <a:r>
              <a:rPr lang="fr-FR" dirty="0"/>
              <a:t>Souscription contrat d’épargne, de placement ou de prévoyance </a:t>
            </a:r>
          </a:p>
          <a:p>
            <a:pPr lvl="1"/>
            <a:r>
              <a:rPr lang="fr-FR" dirty="0"/>
              <a:t>Souscription d’un contrat IARD </a:t>
            </a:r>
          </a:p>
          <a:p>
            <a:pPr lvl="1"/>
            <a:r>
              <a:rPr lang="fr-FR" dirty="0"/>
              <a:t>Souscription d’un crédit…</a:t>
            </a:r>
          </a:p>
          <a:p>
            <a:pPr lvl="1"/>
            <a:endParaRPr lang="fr-FR" dirty="0"/>
          </a:p>
          <a:p>
            <a:pPr lvl="1"/>
            <a:endParaRPr lang="fr-FR" dirty="0"/>
          </a:p>
          <a:p>
            <a:endParaRPr lang="fr-FR" dirty="0"/>
          </a:p>
        </p:txBody>
      </p:sp>
      <p:sp>
        <p:nvSpPr>
          <p:cNvPr id="3" name="Espace réservé du texte 2">
            <a:extLst>
              <a:ext uri="{FF2B5EF4-FFF2-40B4-BE49-F238E27FC236}">
                <a16:creationId xmlns:a16="http://schemas.microsoft.com/office/drawing/2014/main" id="{297D8DC3-C1E1-4430-BC36-DB50A9D93854}"/>
              </a:ext>
            </a:extLst>
          </p:cNvPr>
          <p:cNvSpPr>
            <a:spLocks noGrp="1"/>
          </p:cNvSpPr>
          <p:nvPr>
            <p:ph type="body" sz="quarter" idx="12"/>
          </p:nvPr>
        </p:nvSpPr>
        <p:spPr/>
        <p:txBody>
          <a:bodyPr/>
          <a:lstStyle/>
          <a:p>
            <a:r>
              <a:rPr lang="fr-FR" dirty="0"/>
              <a:t>Et pour aller plus loin… en conquête interne &amp; développement commercial</a:t>
            </a:r>
          </a:p>
        </p:txBody>
      </p:sp>
      <p:sp>
        <p:nvSpPr>
          <p:cNvPr id="4" name="Espace réservé du texte 3">
            <a:extLst>
              <a:ext uri="{FF2B5EF4-FFF2-40B4-BE49-F238E27FC236}">
                <a16:creationId xmlns:a16="http://schemas.microsoft.com/office/drawing/2014/main" id="{6AD1C4C7-2968-4CD5-8A5F-EAA244C2333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D59C701B-6D13-4000-9F5C-DB7F0D7C96C3}"/>
              </a:ext>
            </a:extLst>
          </p:cNvPr>
          <p:cNvSpPr>
            <a:spLocks noGrp="1"/>
          </p:cNvSpPr>
          <p:nvPr>
            <p:ph type="body" sz="quarter" idx="16"/>
          </p:nvPr>
        </p:nvSpPr>
        <p:spPr/>
        <p:txBody>
          <a:bodyPr/>
          <a:lstStyle/>
          <a:p>
            <a:endParaRPr lang="fr-FR"/>
          </a:p>
        </p:txBody>
      </p:sp>
      <p:grpSp>
        <p:nvGrpSpPr>
          <p:cNvPr id="9" name="Groupe 8">
            <a:extLst>
              <a:ext uri="{FF2B5EF4-FFF2-40B4-BE49-F238E27FC236}">
                <a16:creationId xmlns:a16="http://schemas.microsoft.com/office/drawing/2014/main" id="{55EE4883-2933-4751-B804-2B95280F6BFF}"/>
              </a:ext>
            </a:extLst>
          </p:cNvPr>
          <p:cNvGrpSpPr/>
          <p:nvPr/>
        </p:nvGrpSpPr>
        <p:grpSpPr>
          <a:xfrm>
            <a:off x="4376057" y="1776314"/>
            <a:ext cx="1996156" cy="297630"/>
            <a:chOff x="7507199" y="1365154"/>
            <a:chExt cx="2270260" cy="365481"/>
          </a:xfrm>
        </p:grpSpPr>
        <p:pic>
          <p:nvPicPr>
            <p:cNvPr id="10" name="Image 9">
              <a:extLst>
                <a:ext uri="{FF2B5EF4-FFF2-40B4-BE49-F238E27FC236}">
                  <a16:creationId xmlns:a16="http://schemas.microsoft.com/office/drawing/2014/main" id="{BC529EC4-D697-4EEA-817C-56357D2D235F}"/>
                </a:ext>
              </a:extLst>
            </p:cNvPr>
            <p:cNvPicPr>
              <a:picLocks noChangeAspect="1"/>
            </p:cNvPicPr>
            <p:nvPr/>
          </p:nvPicPr>
          <p:blipFill rotWithShape="1">
            <a:blip r:embed="rId3">
              <a:clrChange>
                <a:clrFrom>
                  <a:srgbClr val="EEF3FA"/>
                </a:clrFrom>
                <a:clrTo>
                  <a:srgbClr val="EEF3FA">
                    <a:alpha val="0"/>
                  </a:srgbClr>
                </a:clrTo>
              </a:clrChange>
            </a:blip>
            <a:srcRect t="78167"/>
            <a:stretch/>
          </p:blipFill>
          <p:spPr>
            <a:xfrm>
              <a:off x="8153626" y="1484368"/>
              <a:ext cx="1623833" cy="194483"/>
            </a:xfrm>
            <a:prstGeom prst="rect">
              <a:avLst/>
            </a:prstGeom>
          </p:spPr>
        </p:pic>
        <p:pic>
          <p:nvPicPr>
            <p:cNvPr id="11" name="Image 10">
              <a:extLst>
                <a:ext uri="{FF2B5EF4-FFF2-40B4-BE49-F238E27FC236}">
                  <a16:creationId xmlns:a16="http://schemas.microsoft.com/office/drawing/2014/main" id="{5DDDE26A-E718-418A-BA25-2E127B27EF78}"/>
                </a:ext>
              </a:extLst>
            </p:cNvPr>
            <p:cNvPicPr>
              <a:picLocks noChangeAspect="1"/>
            </p:cNvPicPr>
            <p:nvPr/>
          </p:nvPicPr>
          <p:blipFill rotWithShape="1">
            <a:blip r:embed="rId3">
              <a:clrChange>
                <a:clrFrom>
                  <a:srgbClr val="EEF3FA"/>
                </a:clrFrom>
                <a:clrTo>
                  <a:srgbClr val="EEF3FA">
                    <a:alpha val="0"/>
                  </a:srgbClr>
                </a:clrTo>
              </a:clrChange>
            </a:blip>
            <a:srcRect b="22122"/>
            <a:stretch/>
          </p:blipFill>
          <p:spPr>
            <a:xfrm>
              <a:off x="7507199" y="1365154"/>
              <a:ext cx="855498" cy="365481"/>
            </a:xfrm>
            <a:prstGeom prst="rect">
              <a:avLst/>
            </a:prstGeom>
          </p:spPr>
        </p:pic>
      </p:grpSp>
      <p:pic>
        <p:nvPicPr>
          <p:cNvPr id="12" name="Image 11">
            <a:extLst>
              <a:ext uri="{FF2B5EF4-FFF2-40B4-BE49-F238E27FC236}">
                <a16:creationId xmlns:a16="http://schemas.microsoft.com/office/drawing/2014/main" id="{B24D6955-B1F2-4FBF-A0F6-820B752127EC}"/>
              </a:ext>
            </a:extLst>
          </p:cNvPr>
          <p:cNvPicPr>
            <a:picLocks noChangeAspect="1"/>
          </p:cNvPicPr>
          <p:nvPr/>
        </p:nvPicPr>
        <p:blipFill>
          <a:blip r:embed="rId4"/>
          <a:stretch>
            <a:fillRect/>
          </a:stretch>
        </p:blipFill>
        <p:spPr>
          <a:xfrm>
            <a:off x="695325" y="1279994"/>
            <a:ext cx="2934397" cy="1994579"/>
          </a:xfrm>
          <a:prstGeom prst="rect">
            <a:avLst/>
          </a:prstGeom>
        </p:spPr>
      </p:pic>
      <p:grpSp>
        <p:nvGrpSpPr>
          <p:cNvPr id="13" name="Groupe 12">
            <a:extLst>
              <a:ext uri="{FF2B5EF4-FFF2-40B4-BE49-F238E27FC236}">
                <a16:creationId xmlns:a16="http://schemas.microsoft.com/office/drawing/2014/main" id="{78962E06-1030-4561-AE88-D108B7E2BCBA}"/>
              </a:ext>
            </a:extLst>
          </p:cNvPr>
          <p:cNvGrpSpPr/>
          <p:nvPr/>
        </p:nvGrpSpPr>
        <p:grpSpPr>
          <a:xfrm>
            <a:off x="8205399" y="4639048"/>
            <a:ext cx="476950" cy="585412"/>
            <a:chOff x="8205399" y="4639048"/>
            <a:chExt cx="476950" cy="585412"/>
          </a:xfrm>
        </p:grpSpPr>
        <p:pic>
          <p:nvPicPr>
            <p:cNvPr id="16" name="Image 15">
              <a:extLst>
                <a:ext uri="{FF2B5EF4-FFF2-40B4-BE49-F238E27FC236}">
                  <a16:creationId xmlns:a16="http://schemas.microsoft.com/office/drawing/2014/main" id="{D620A237-50E0-4CD9-B71A-3CE2B25A73A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205399" y="5077962"/>
              <a:ext cx="439077" cy="123136"/>
            </a:xfrm>
            <a:prstGeom prst="rect">
              <a:avLst/>
            </a:prstGeom>
          </p:spPr>
        </p:pic>
        <p:pic>
          <p:nvPicPr>
            <p:cNvPr id="17" name="Image 16">
              <a:extLst>
                <a:ext uri="{FF2B5EF4-FFF2-40B4-BE49-F238E27FC236}">
                  <a16:creationId xmlns:a16="http://schemas.microsoft.com/office/drawing/2014/main" id="{11728AE2-51E8-424F-8E52-0A9757C6DF0E}"/>
                </a:ext>
              </a:extLst>
            </p:cNvPr>
            <p:cNvPicPr>
              <a:picLocks noChangeAspect="1"/>
            </p:cNvPicPr>
            <p:nvPr/>
          </p:nvPicPr>
          <p:blipFill rotWithShape="1">
            <a:blip r:embed="rId5">
              <a:clrChange>
                <a:clrFrom>
                  <a:srgbClr val="FFFFFF"/>
                </a:clrFrom>
                <a:clrTo>
                  <a:srgbClr val="FFFFFF">
                    <a:alpha val="0"/>
                  </a:srgbClr>
                </a:clrTo>
              </a:clrChange>
              <a:duotone>
                <a:schemeClr val="accent4">
                  <a:shade val="45000"/>
                  <a:satMod val="135000"/>
                </a:schemeClr>
                <a:prstClr val="white"/>
              </a:duotone>
            </a:blip>
            <a:srcRect r="83119" b="-18914"/>
            <a:stretch/>
          </p:blipFill>
          <p:spPr>
            <a:xfrm>
              <a:off x="8205399" y="5078035"/>
              <a:ext cx="74121" cy="146425"/>
            </a:xfrm>
            <a:prstGeom prst="rect">
              <a:avLst/>
            </a:prstGeom>
          </p:spPr>
        </p:pic>
        <p:pic>
          <p:nvPicPr>
            <p:cNvPr id="15" name="Picture 8" descr="Astronaute flottant avec star balloon cartoon vector icon illustration. concept d'icône de technologie science isolé vecteur premium. style de dessin animé plat Vecteur gratuit">
              <a:extLst>
                <a:ext uri="{FF2B5EF4-FFF2-40B4-BE49-F238E27FC236}">
                  <a16:creationId xmlns:a16="http://schemas.microsoft.com/office/drawing/2014/main" id="{DA6ADC7C-2DBF-49D9-8689-44A9DB29E1A5}"/>
                </a:ext>
              </a:extLst>
            </p:cNvPr>
            <p:cNvPicPr>
              <a:picLocks noChangeAspect="1" noChangeArrowheads="1"/>
            </p:cNvPicPr>
            <p:nvPr/>
          </p:nvPicPr>
          <p:blipFill>
            <a:blip r:embed="rId6" cstate="print">
              <a:clrChange>
                <a:clrFrom>
                  <a:srgbClr val="7DD4FF"/>
                </a:clrFrom>
                <a:clrTo>
                  <a:srgbClr val="7DD4FF">
                    <a:alpha val="0"/>
                  </a:srgbClr>
                </a:clrTo>
              </a:clrChange>
              <a:extLst>
                <a:ext uri="{28A0092B-C50C-407E-A947-70E740481C1C}">
                  <a14:useLocalDpi xmlns:a14="http://schemas.microsoft.com/office/drawing/2010/main" val="0"/>
                </a:ext>
              </a:extLst>
            </a:blip>
            <a:srcRect/>
            <a:stretch>
              <a:fillRect/>
            </a:stretch>
          </p:blipFill>
          <p:spPr bwMode="auto">
            <a:xfrm>
              <a:off x="8215661" y="4639048"/>
              <a:ext cx="466688" cy="4666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e 17">
            <a:extLst>
              <a:ext uri="{FF2B5EF4-FFF2-40B4-BE49-F238E27FC236}">
                <a16:creationId xmlns:a16="http://schemas.microsoft.com/office/drawing/2014/main" id="{457F2035-5E42-4E6D-BBF0-1A7AB7DE47D4}"/>
              </a:ext>
            </a:extLst>
          </p:cNvPr>
          <p:cNvGrpSpPr/>
          <p:nvPr/>
        </p:nvGrpSpPr>
        <p:grpSpPr>
          <a:xfrm>
            <a:off x="7632243" y="4803702"/>
            <a:ext cx="387533" cy="518688"/>
            <a:chOff x="1287343" y="4431631"/>
            <a:chExt cx="1037700" cy="1388895"/>
          </a:xfrm>
        </p:grpSpPr>
        <p:grpSp>
          <p:nvGrpSpPr>
            <p:cNvPr id="19" name="Groupe 18">
              <a:extLst>
                <a:ext uri="{FF2B5EF4-FFF2-40B4-BE49-F238E27FC236}">
                  <a16:creationId xmlns:a16="http://schemas.microsoft.com/office/drawing/2014/main" id="{B15FA545-E8E1-4FE7-AF34-3D0226511665}"/>
                </a:ext>
              </a:extLst>
            </p:cNvPr>
            <p:cNvGrpSpPr/>
            <p:nvPr/>
          </p:nvGrpSpPr>
          <p:grpSpPr>
            <a:xfrm>
              <a:off x="1325588" y="5503819"/>
              <a:ext cx="932768" cy="316707"/>
              <a:chOff x="2500199" y="1246618"/>
              <a:chExt cx="932768" cy="316707"/>
            </a:xfrm>
          </p:grpSpPr>
          <p:pic>
            <p:nvPicPr>
              <p:cNvPr id="21" name="Image 20">
                <a:extLst>
                  <a:ext uri="{FF2B5EF4-FFF2-40B4-BE49-F238E27FC236}">
                    <a16:creationId xmlns:a16="http://schemas.microsoft.com/office/drawing/2014/main" id="{AC135F8B-EEA3-4AE0-AA06-177A95E4C2BA}"/>
                  </a:ext>
                </a:extLst>
              </p:cNvPr>
              <p:cNvPicPr>
                <a:picLocks noChangeAspect="1"/>
              </p:cNvPicPr>
              <p:nvPr/>
            </p:nvPicPr>
            <p:blipFill>
              <a:blip r:embed="rId7"/>
              <a:stretch>
                <a:fillRect/>
              </a:stretch>
            </p:blipFill>
            <p:spPr>
              <a:xfrm>
                <a:off x="2500199" y="1246618"/>
                <a:ext cx="932768" cy="316707"/>
              </a:xfrm>
              <a:prstGeom prst="rect">
                <a:avLst/>
              </a:prstGeom>
            </p:spPr>
          </p:pic>
          <p:pic>
            <p:nvPicPr>
              <p:cNvPr id="22" name="Image 21">
                <a:extLst>
                  <a:ext uri="{FF2B5EF4-FFF2-40B4-BE49-F238E27FC236}">
                    <a16:creationId xmlns:a16="http://schemas.microsoft.com/office/drawing/2014/main" id="{FC3E6BF1-6E22-459B-9092-AE7917E0E5C1}"/>
                  </a:ext>
                </a:extLst>
              </p:cNvPr>
              <p:cNvPicPr>
                <a:picLocks noChangeAspect="1"/>
              </p:cNvPicPr>
              <p:nvPr/>
            </p:nvPicPr>
            <p:blipFill rotWithShape="1">
              <a:blip r:embed="rId7">
                <a:duotone>
                  <a:schemeClr val="accent4">
                    <a:shade val="45000"/>
                    <a:satMod val="135000"/>
                  </a:schemeClr>
                  <a:prstClr val="white"/>
                </a:duotone>
              </a:blip>
              <a:srcRect r="75116" b="9316"/>
              <a:stretch/>
            </p:blipFill>
            <p:spPr>
              <a:xfrm>
                <a:off x="2500199" y="1256521"/>
                <a:ext cx="232115" cy="287202"/>
              </a:xfrm>
              <a:prstGeom prst="rect">
                <a:avLst/>
              </a:prstGeom>
            </p:spPr>
          </p:pic>
        </p:grpSp>
        <p:pic>
          <p:nvPicPr>
            <p:cNvPr id="20" name="Picture 12" descr="Astronaute assis sur la planète et agitant la main cartoon vector icon illustration. concept d'icône de technologie science isolé vecteur premium. style de dessin animé plat Vecteur gratuit">
              <a:extLst>
                <a:ext uri="{FF2B5EF4-FFF2-40B4-BE49-F238E27FC236}">
                  <a16:creationId xmlns:a16="http://schemas.microsoft.com/office/drawing/2014/main" id="{67F3D9C6-8131-45B7-A601-8D1D700C4B72}"/>
                </a:ext>
              </a:extLst>
            </p:cNvPr>
            <p:cNvPicPr>
              <a:picLocks noChangeAspect="1" noChangeArrowheads="1"/>
            </p:cNvPicPr>
            <p:nvPr/>
          </p:nvPicPr>
          <p:blipFill>
            <a:blip r:embed="rId8" cstate="print">
              <a:clrChange>
                <a:clrFrom>
                  <a:srgbClr val="3AAAFE"/>
                </a:clrFrom>
                <a:clrTo>
                  <a:srgbClr val="3AAAFE">
                    <a:alpha val="0"/>
                  </a:srgbClr>
                </a:clrTo>
              </a:clrChange>
              <a:extLst>
                <a:ext uri="{28A0092B-C50C-407E-A947-70E740481C1C}">
                  <a14:useLocalDpi xmlns:a14="http://schemas.microsoft.com/office/drawing/2010/main" val="0"/>
                </a:ext>
              </a:extLst>
            </a:blip>
            <a:srcRect/>
            <a:stretch>
              <a:fillRect/>
            </a:stretch>
          </p:blipFill>
          <p:spPr bwMode="auto">
            <a:xfrm>
              <a:off x="1287343" y="4431631"/>
              <a:ext cx="1037700" cy="1037700"/>
            </a:xfrm>
            <a:prstGeom prst="rect">
              <a:avLst/>
            </a:prstGeom>
            <a:noFill/>
            <a:extLst>
              <a:ext uri="{909E8E84-426E-40DD-AFC4-6F175D3DCCD1}">
                <a14:hiddenFill xmlns:a14="http://schemas.microsoft.com/office/drawing/2010/main">
                  <a:solidFill>
                    <a:srgbClr val="FFFFFF"/>
                  </a:solidFill>
                </a14:hiddenFill>
              </a:ext>
            </a:extLst>
          </p:spPr>
        </p:pic>
      </p:grpSp>
      <p:pic>
        <p:nvPicPr>
          <p:cNvPr id="26" name="Image 25">
            <a:extLst>
              <a:ext uri="{FF2B5EF4-FFF2-40B4-BE49-F238E27FC236}">
                <a16:creationId xmlns:a16="http://schemas.microsoft.com/office/drawing/2014/main" id="{6E090EC7-BFB3-444A-9048-04B94BA28211}"/>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9514261" y="4515621"/>
            <a:ext cx="354825" cy="110174"/>
          </a:xfrm>
          <a:prstGeom prst="rect">
            <a:avLst/>
          </a:prstGeom>
        </p:spPr>
      </p:pic>
      <p:pic>
        <p:nvPicPr>
          <p:cNvPr id="27" name="Image 26">
            <a:extLst>
              <a:ext uri="{FF2B5EF4-FFF2-40B4-BE49-F238E27FC236}">
                <a16:creationId xmlns:a16="http://schemas.microsoft.com/office/drawing/2014/main" id="{3F97FA40-D261-4013-A5B3-22F4A3E6CB4F}"/>
              </a:ext>
            </a:extLst>
          </p:cNvPr>
          <p:cNvPicPr>
            <a:picLocks noChangeAspect="1"/>
          </p:cNvPicPr>
          <p:nvPr/>
        </p:nvPicPr>
        <p:blipFill rotWithShape="1">
          <a:blip r:embed="rId9">
            <a:clrChange>
              <a:clrFrom>
                <a:srgbClr val="FFFFFF"/>
              </a:clrFrom>
              <a:clrTo>
                <a:srgbClr val="FFFFFF">
                  <a:alpha val="0"/>
                </a:srgbClr>
              </a:clrTo>
            </a:clrChange>
            <a:duotone>
              <a:schemeClr val="accent4">
                <a:shade val="45000"/>
                <a:satMod val="135000"/>
              </a:schemeClr>
              <a:prstClr val="white"/>
            </a:duotone>
          </a:blip>
          <a:srcRect r="79111"/>
          <a:stretch/>
        </p:blipFill>
        <p:spPr>
          <a:xfrm>
            <a:off x="9514261" y="4518771"/>
            <a:ext cx="74121" cy="110174"/>
          </a:xfrm>
          <a:prstGeom prst="rect">
            <a:avLst/>
          </a:prstGeom>
        </p:spPr>
      </p:pic>
      <p:pic>
        <p:nvPicPr>
          <p:cNvPr id="25" name="Picture 16" descr="Astronaute mignon regardant étoile avec télescope cartoon vector icon illustration science technology icon Vecteur gratuit">
            <a:extLst>
              <a:ext uri="{FF2B5EF4-FFF2-40B4-BE49-F238E27FC236}">
                <a16:creationId xmlns:a16="http://schemas.microsoft.com/office/drawing/2014/main" id="{C2537B9C-04B2-47FB-9936-213A67702532}"/>
              </a:ext>
            </a:extLst>
          </p:cNvPr>
          <p:cNvPicPr>
            <a:picLocks noChangeAspect="1" noChangeArrowheads="1"/>
          </p:cNvPicPr>
          <p:nvPr/>
        </p:nvPicPr>
        <p:blipFill>
          <a:blip r:embed="rId10" cstate="print">
            <a:clrChange>
              <a:clrFrom>
                <a:srgbClr val="3AAAFE"/>
              </a:clrFrom>
              <a:clrTo>
                <a:srgbClr val="3AAAFE">
                  <a:alpha val="0"/>
                </a:srgbClr>
              </a:clrTo>
            </a:clrChange>
            <a:extLst>
              <a:ext uri="{28A0092B-C50C-407E-A947-70E740481C1C}">
                <a14:useLocalDpi xmlns:a14="http://schemas.microsoft.com/office/drawing/2010/main" val="0"/>
              </a:ext>
            </a:extLst>
          </a:blip>
          <a:srcRect/>
          <a:stretch>
            <a:fillRect/>
          </a:stretch>
        </p:blipFill>
        <p:spPr bwMode="auto">
          <a:xfrm>
            <a:off x="9506884" y="4144479"/>
            <a:ext cx="380324" cy="380324"/>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 30">
            <a:extLst>
              <a:ext uri="{FF2B5EF4-FFF2-40B4-BE49-F238E27FC236}">
                <a16:creationId xmlns:a16="http://schemas.microsoft.com/office/drawing/2014/main" id="{E081354F-970D-4340-A32E-E459A4FBDDFD}"/>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9903704" y="4107987"/>
            <a:ext cx="586517" cy="110175"/>
          </a:xfrm>
          <a:prstGeom prst="rect">
            <a:avLst/>
          </a:prstGeom>
        </p:spPr>
      </p:pic>
      <p:pic>
        <p:nvPicPr>
          <p:cNvPr id="32" name="Image 31">
            <a:extLst>
              <a:ext uri="{FF2B5EF4-FFF2-40B4-BE49-F238E27FC236}">
                <a16:creationId xmlns:a16="http://schemas.microsoft.com/office/drawing/2014/main" id="{C30CF172-64F1-4060-9A44-6AD6AA02CE3F}"/>
              </a:ext>
            </a:extLst>
          </p:cNvPr>
          <p:cNvPicPr>
            <a:picLocks noChangeAspect="1"/>
          </p:cNvPicPr>
          <p:nvPr/>
        </p:nvPicPr>
        <p:blipFill rotWithShape="1">
          <a:blip r:embed="rId11">
            <a:clrChange>
              <a:clrFrom>
                <a:srgbClr val="FFFFFF"/>
              </a:clrFrom>
              <a:clrTo>
                <a:srgbClr val="FFFFFF">
                  <a:alpha val="0"/>
                </a:srgbClr>
              </a:clrTo>
            </a:clrChange>
            <a:duotone>
              <a:schemeClr val="accent4">
                <a:shade val="45000"/>
                <a:satMod val="135000"/>
              </a:schemeClr>
              <a:prstClr val="white"/>
            </a:duotone>
          </a:blip>
          <a:srcRect r="87109"/>
          <a:stretch/>
        </p:blipFill>
        <p:spPr>
          <a:xfrm>
            <a:off x="9903648" y="4107988"/>
            <a:ext cx="75605" cy="110175"/>
          </a:xfrm>
          <a:prstGeom prst="rect">
            <a:avLst/>
          </a:prstGeom>
        </p:spPr>
      </p:pic>
      <p:pic>
        <p:nvPicPr>
          <p:cNvPr id="30" name="Picture 14" descr="Astronaute mignon flottant avec l'illustration d'icône de vecteur de dessin animé de ballon d'ovni. concept d'icône de technologie science isolé vecteur premium. style de dessin animé plat Vecteur gratuit">
            <a:extLst>
              <a:ext uri="{FF2B5EF4-FFF2-40B4-BE49-F238E27FC236}">
                <a16:creationId xmlns:a16="http://schemas.microsoft.com/office/drawing/2014/main" id="{8467D12D-D281-43F5-A76C-2EEE63E078E6}"/>
              </a:ext>
            </a:extLst>
          </p:cNvPr>
          <p:cNvPicPr>
            <a:picLocks noChangeAspect="1" noChangeArrowheads="1"/>
          </p:cNvPicPr>
          <p:nvPr/>
        </p:nvPicPr>
        <p:blipFill>
          <a:blip r:embed="rId12" cstate="print">
            <a:clrChange>
              <a:clrFrom>
                <a:srgbClr val="D3AEFE"/>
              </a:clrFrom>
              <a:clrTo>
                <a:srgbClr val="D3AEFE">
                  <a:alpha val="0"/>
                </a:srgbClr>
              </a:clrTo>
            </a:clrChange>
            <a:extLst>
              <a:ext uri="{28A0092B-C50C-407E-A947-70E740481C1C}">
                <a14:useLocalDpi xmlns:a14="http://schemas.microsoft.com/office/drawing/2010/main" val="0"/>
              </a:ext>
            </a:extLst>
          </a:blip>
          <a:srcRect/>
          <a:stretch>
            <a:fillRect/>
          </a:stretch>
        </p:blipFill>
        <p:spPr bwMode="auto">
          <a:xfrm>
            <a:off x="9975924" y="3656716"/>
            <a:ext cx="445939" cy="445940"/>
          </a:xfrm>
          <a:prstGeom prst="rect">
            <a:avLst/>
          </a:prstGeom>
          <a:noFill/>
          <a:extLst>
            <a:ext uri="{909E8E84-426E-40DD-AFC4-6F175D3DCCD1}">
              <a14:hiddenFill xmlns:a14="http://schemas.microsoft.com/office/drawing/2010/main">
                <a:solidFill>
                  <a:srgbClr val="FFFFFF"/>
                </a:solidFill>
              </a14:hiddenFill>
            </a:ext>
          </a:extLst>
        </p:spPr>
      </p:pic>
      <p:pic>
        <p:nvPicPr>
          <p:cNvPr id="34" name="Image 33">
            <a:extLst>
              <a:ext uri="{FF2B5EF4-FFF2-40B4-BE49-F238E27FC236}">
                <a16:creationId xmlns:a16="http://schemas.microsoft.com/office/drawing/2014/main" id="{CA488C84-4BF7-4A21-9F43-B38B47CBD387}"/>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8805247" y="4852503"/>
            <a:ext cx="533359" cy="114447"/>
          </a:xfrm>
          <a:prstGeom prst="rect">
            <a:avLst/>
          </a:prstGeom>
        </p:spPr>
      </p:pic>
      <p:pic>
        <p:nvPicPr>
          <p:cNvPr id="35" name="Image 34">
            <a:extLst>
              <a:ext uri="{FF2B5EF4-FFF2-40B4-BE49-F238E27FC236}">
                <a16:creationId xmlns:a16="http://schemas.microsoft.com/office/drawing/2014/main" id="{336750C3-F65A-49B0-A239-8EB70CF6D497}"/>
              </a:ext>
            </a:extLst>
          </p:cNvPr>
          <p:cNvPicPr>
            <a:picLocks noChangeAspect="1"/>
          </p:cNvPicPr>
          <p:nvPr/>
        </p:nvPicPr>
        <p:blipFill rotWithShape="1">
          <a:blip r:embed="rId13">
            <a:clrChange>
              <a:clrFrom>
                <a:srgbClr val="FFFFFF"/>
              </a:clrFrom>
              <a:clrTo>
                <a:srgbClr val="FFFFFF">
                  <a:alpha val="0"/>
                </a:srgbClr>
              </a:clrTo>
            </a:clrChange>
            <a:duotone>
              <a:schemeClr val="accent4">
                <a:shade val="45000"/>
                <a:satMod val="135000"/>
              </a:schemeClr>
              <a:prstClr val="white"/>
            </a:duotone>
          </a:blip>
          <a:srcRect r="85758" b="-23533"/>
          <a:stretch/>
        </p:blipFill>
        <p:spPr>
          <a:xfrm>
            <a:off x="8805247" y="4856089"/>
            <a:ext cx="75963" cy="141379"/>
          </a:xfrm>
          <a:prstGeom prst="rect">
            <a:avLst/>
          </a:prstGeom>
        </p:spPr>
      </p:pic>
      <p:pic>
        <p:nvPicPr>
          <p:cNvPr id="36" name="Picture 2" descr="Astronaute mignon équitation fusée et agitant l'illustration de l'icône de dessin animé de main. concept d &amp; # 39; icône de technologie scientifique Vecteur gratuit">
            <a:extLst>
              <a:ext uri="{FF2B5EF4-FFF2-40B4-BE49-F238E27FC236}">
                <a16:creationId xmlns:a16="http://schemas.microsoft.com/office/drawing/2014/main" id="{40ABC910-DCED-46F9-8AAC-750783B2CB0D}"/>
              </a:ext>
            </a:extLst>
          </p:cNvPr>
          <p:cNvPicPr>
            <a:picLocks noChangeAspect="1" noChangeArrowheads="1"/>
          </p:cNvPicPr>
          <p:nvPr/>
        </p:nvPicPr>
        <p:blipFill>
          <a:blip r:embed="rId14" cstate="print">
            <a:clrChange>
              <a:clrFrom>
                <a:srgbClr val="96C5FD"/>
              </a:clrFrom>
              <a:clrTo>
                <a:srgbClr val="96C5FD">
                  <a:alpha val="0"/>
                </a:srgbClr>
              </a:clrTo>
            </a:clrChange>
            <a:extLst>
              <a:ext uri="{28A0092B-C50C-407E-A947-70E740481C1C}">
                <a14:useLocalDpi xmlns:a14="http://schemas.microsoft.com/office/drawing/2010/main" val="0"/>
              </a:ext>
            </a:extLst>
          </a:blip>
          <a:srcRect/>
          <a:stretch>
            <a:fillRect/>
          </a:stretch>
        </p:blipFill>
        <p:spPr bwMode="auto">
          <a:xfrm>
            <a:off x="8894251" y="4429073"/>
            <a:ext cx="400092" cy="439207"/>
          </a:xfrm>
          <a:prstGeom prst="rect">
            <a:avLst/>
          </a:prstGeom>
          <a:noFill/>
          <a:extLst>
            <a:ext uri="{909E8E84-426E-40DD-AFC4-6F175D3DCCD1}">
              <a14:hiddenFill xmlns:a14="http://schemas.microsoft.com/office/drawing/2010/main">
                <a:solidFill>
                  <a:srgbClr val="FFFFFF"/>
                </a:solidFill>
              </a14:hiddenFill>
            </a:ext>
          </a:extLst>
        </p:spPr>
      </p:pic>
      <p:sp>
        <p:nvSpPr>
          <p:cNvPr id="39" name="Espace réservé du contenu 1">
            <a:extLst>
              <a:ext uri="{FF2B5EF4-FFF2-40B4-BE49-F238E27FC236}">
                <a16:creationId xmlns:a16="http://schemas.microsoft.com/office/drawing/2014/main" id="{B164CEEC-50D9-435E-BAD9-D544A15B98AE}"/>
              </a:ext>
            </a:extLst>
          </p:cNvPr>
          <p:cNvSpPr txBox="1">
            <a:spLocks/>
          </p:cNvSpPr>
          <p:nvPr/>
        </p:nvSpPr>
        <p:spPr>
          <a:xfrm>
            <a:off x="3598426" y="1508421"/>
            <a:ext cx="8077637" cy="474024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En marge de cette action, vous pouvez spontanément proposer d’offrir                                                                        le Bon                                  aux clients à potentiel, </a:t>
            </a:r>
            <a:r>
              <a:rPr lang="fr-FR" b="1" dirty="0">
                <a:solidFill>
                  <a:schemeClr val="accent4">
                    <a:lumMod val="75000"/>
                  </a:schemeClr>
                </a:solidFill>
              </a:rPr>
              <a:t>dans un objectif de                                                                           développement commercial </a:t>
            </a:r>
            <a:r>
              <a:rPr lang="fr-FR" dirty="0"/>
              <a:t>: </a:t>
            </a:r>
          </a:p>
          <a:p>
            <a:pPr lvl="1"/>
            <a:r>
              <a:rPr lang="fr-FR" dirty="0"/>
              <a:t>Parents d’enfants mineurs qui souhaitent inscrire leur enfant à la conduite accompagnée                                                                    après leur 15 ans ou au permis classique. </a:t>
            </a:r>
          </a:p>
          <a:p>
            <a:pPr lvl="1"/>
            <a:r>
              <a:rPr lang="fr-FR" dirty="0"/>
              <a:t>Jeune adulte souhaitant passer son permis de conduire. </a:t>
            </a:r>
          </a:p>
          <a:p>
            <a:endParaRPr lang="fr-FR" dirty="0"/>
          </a:p>
        </p:txBody>
      </p:sp>
    </p:spTree>
    <p:extLst>
      <p:ext uri="{BB962C8B-B14F-4D97-AF65-F5344CB8AC3E}">
        <p14:creationId xmlns:p14="http://schemas.microsoft.com/office/powerpoint/2010/main" val="279193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fade">
                                      <p:cBhvr>
                                        <p:cTn id="7" dur="500"/>
                                        <p:tgtEl>
                                          <p:spTgt spid="3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9">
                                            <p:txEl>
                                              <p:pRg st="1" end="1"/>
                                            </p:txEl>
                                          </p:spTgt>
                                        </p:tgtEl>
                                        <p:attrNameLst>
                                          <p:attrName>style.visibility</p:attrName>
                                        </p:attrNameLst>
                                      </p:cBhvr>
                                      <p:to>
                                        <p:strVal val="visible"/>
                                      </p:to>
                                    </p:set>
                                    <p:animEffect transition="in" filter="fade">
                                      <p:cBhvr>
                                        <p:cTn id="10" dur="500"/>
                                        <p:tgtEl>
                                          <p:spTgt spid="3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xEl>
                                              <p:pRg st="2" end="2"/>
                                            </p:txEl>
                                          </p:spTgt>
                                        </p:tgtEl>
                                        <p:attrNameLst>
                                          <p:attrName>style.visibility</p:attrName>
                                        </p:attrNameLst>
                                      </p:cBhvr>
                                      <p:to>
                                        <p:strVal val="visible"/>
                                      </p:to>
                                    </p:set>
                                    <p:animEffect transition="in" filter="fade">
                                      <p:cBhvr>
                                        <p:cTn id="13" dur="500"/>
                                        <p:tgtEl>
                                          <p:spTgt spid="3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animEffect transition="in" filter="fade">
                                      <p:cBhvr>
                                        <p:cTn id="21" dur="500"/>
                                        <p:tgtEl>
                                          <p:spTgt spid="2">
                                            <p:txEl>
                                              <p:pRg st="9" end="9"/>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10" end="10"/>
                                            </p:txEl>
                                          </p:spTgt>
                                        </p:tgtEl>
                                        <p:attrNameLst>
                                          <p:attrName>style.visibility</p:attrName>
                                        </p:attrNameLst>
                                      </p:cBhvr>
                                      <p:to>
                                        <p:strVal val="visible"/>
                                      </p:to>
                                    </p:set>
                                    <p:animEffect transition="in" filter="fade">
                                      <p:cBhvr>
                                        <p:cTn id="24" dur="500"/>
                                        <p:tgtEl>
                                          <p:spTgt spid="2">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animEffect transition="in" filter="fade">
                                      <p:cBhvr>
                                        <p:cTn id="27" dur="500"/>
                                        <p:tgtEl>
                                          <p:spTgt spid="2">
                                            <p:txEl>
                                              <p:pRg st="11" end="1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12" end="12"/>
                                            </p:txEl>
                                          </p:spTgt>
                                        </p:tgtEl>
                                        <p:attrNameLst>
                                          <p:attrName>style.visibility</p:attrName>
                                        </p:attrNameLst>
                                      </p:cBhvr>
                                      <p:to>
                                        <p:strVal val="visible"/>
                                      </p:to>
                                    </p:set>
                                    <p:animEffect transition="in" filter="fade">
                                      <p:cBhvr>
                                        <p:cTn id="30" dur="500"/>
                                        <p:tgtEl>
                                          <p:spTgt spid="2">
                                            <p:txEl>
                                              <p:pRg st="12" end="12"/>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
                                            <p:txEl>
                                              <p:pRg st="13" end="13"/>
                                            </p:txEl>
                                          </p:spTgt>
                                        </p:tgtEl>
                                        <p:attrNameLst>
                                          <p:attrName>style.visibility</p:attrName>
                                        </p:attrNameLst>
                                      </p:cBhvr>
                                      <p:to>
                                        <p:strVal val="visible"/>
                                      </p:to>
                                    </p:set>
                                    <p:animEffect transition="in" filter="fade">
                                      <p:cBhvr>
                                        <p:cTn id="33" dur="500"/>
                                        <p:tgtEl>
                                          <p:spTgt spid="2">
                                            <p:txEl>
                                              <p:pRg st="13" end="13"/>
                                            </p:txEl>
                                          </p:spTgt>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6150"/>
                                        </p:tgtEl>
                                        <p:attrNameLst>
                                          <p:attrName>style.visibility</p:attrName>
                                        </p:attrNameLst>
                                      </p:cBhvr>
                                      <p:to>
                                        <p:strVal val="visible"/>
                                      </p:to>
                                    </p:set>
                                    <p:animEffect transition="in" filter="fade">
                                      <p:cBhvr>
                                        <p:cTn id="37" dur="500"/>
                                        <p:tgtEl>
                                          <p:spTgt spid="6150"/>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1500"/>
                            </p:stCondLst>
                            <p:childTnLst>
                              <p:par>
                                <p:cTn id="43" presetID="10" presetClass="entr" presetSubtype="0"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par>
                          <p:cTn id="46" fill="hold">
                            <p:stCondLst>
                              <p:cond delay="2000"/>
                            </p:stCondLst>
                            <p:childTnLst>
                              <p:par>
                                <p:cTn id="47" presetID="10" presetClass="entr" presetSubtype="0"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par>
                                <p:cTn id="50" presetID="10" presetClass="entr" presetSubtype="0" fill="hold"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par>
                          <p:cTn id="56" fill="hold">
                            <p:stCondLst>
                              <p:cond delay="2500"/>
                            </p:stCondLst>
                            <p:childTnLst>
                              <p:par>
                                <p:cTn id="57" presetID="10" presetClass="entr" presetSubtype="0"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par>
                                <p:cTn id="60" presetID="10"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par>
                                <p:cTn id="63" presetID="10" presetClass="entr" presetSubtype="0"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childTnLst>
                                </p:cTn>
                              </p:par>
                            </p:childTnLst>
                          </p:cTn>
                        </p:par>
                        <p:par>
                          <p:cTn id="66" fill="hold">
                            <p:stCondLst>
                              <p:cond delay="3000"/>
                            </p:stCondLst>
                            <p:childTnLst>
                              <p:par>
                                <p:cTn id="67" presetID="10" presetClass="entr" presetSubtype="0" fill="hold"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Bulle narrative : rectangle à coins arrondis 15">
            <a:extLst>
              <a:ext uri="{FF2B5EF4-FFF2-40B4-BE49-F238E27FC236}">
                <a16:creationId xmlns:a16="http://schemas.microsoft.com/office/drawing/2014/main" id="{23C677AD-B378-4F23-9FD5-55AA4E1CCC2A}"/>
              </a:ext>
            </a:extLst>
          </p:cNvPr>
          <p:cNvSpPr/>
          <p:nvPr/>
        </p:nvSpPr>
        <p:spPr>
          <a:xfrm>
            <a:off x="2865124" y="2835725"/>
            <a:ext cx="6943744" cy="1608999"/>
          </a:xfrm>
          <a:custGeom>
            <a:avLst/>
            <a:gdLst>
              <a:gd name="connsiteX0" fmla="*/ 0 w 6943744"/>
              <a:gd name="connsiteY0" fmla="*/ 268172 h 1608999"/>
              <a:gd name="connsiteX1" fmla="*/ 268172 w 6943744"/>
              <a:gd name="connsiteY1" fmla="*/ 0 h 1608999"/>
              <a:gd name="connsiteX2" fmla="*/ 785092 w 6943744"/>
              <a:gd name="connsiteY2" fmla="*/ 0 h 1608999"/>
              <a:gd name="connsiteX3" fmla="*/ 1377660 w 6943744"/>
              <a:gd name="connsiteY3" fmla="*/ 0 h 1608999"/>
              <a:gd name="connsiteX4" fmla="*/ 2008051 w 6943744"/>
              <a:gd name="connsiteY4" fmla="*/ 0 h 1608999"/>
              <a:gd name="connsiteX5" fmla="*/ 2562795 w 6943744"/>
              <a:gd name="connsiteY5" fmla="*/ 0 h 1608999"/>
              <a:gd name="connsiteX6" fmla="*/ 3079715 w 6943744"/>
              <a:gd name="connsiteY6" fmla="*/ 0 h 1608999"/>
              <a:gd name="connsiteX7" fmla="*/ 4050517 w 6943744"/>
              <a:gd name="connsiteY7" fmla="*/ 0 h 1608999"/>
              <a:gd name="connsiteX8" fmla="*/ 4050517 w 6943744"/>
              <a:gd name="connsiteY8" fmla="*/ 0 h 1608999"/>
              <a:gd name="connsiteX9" fmla="*/ 4611803 w 6943744"/>
              <a:gd name="connsiteY9" fmla="*/ 0 h 1608999"/>
              <a:gd name="connsiteX10" fmla="*/ 5173089 w 6943744"/>
              <a:gd name="connsiteY10" fmla="*/ 0 h 1608999"/>
              <a:gd name="connsiteX11" fmla="*/ 5786453 w 6943744"/>
              <a:gd name="connsiteY11" fmla="*/ 0 h 1608999"/>
              <a:gd name="connsiteX12" fmla="*/ 6204339 w 6943744"/>
              <a:gd name="connsiteY12" fmla="*/ 0 h 1608999"/>
              <a:gd name="connsiteX13" fmla="*/ 6675572 w 6943744"/>
              <a:gd name="connsiteY13" fmla="*/ 0 h 1608999"/>
              <a:gd name="connsiteX14" fmla="*/ 6943744 w 6943744"/>
              <a:gd name="connsiteY14" fmla="*/ 268172 h 1608999"/>
              <a:gd name="connsiteX15" fmla="*/ 6943744 w 6943744"/>
              <a:gd name="connsiteY15" fmla="*/ 938583 h 1608999"/>
              <a:gd name="connsiteX16" fmla="*/ 7339237 w 6943744"/>
              <a:gd name="connsiteY16" fmla="*/ 1246186 h 1608999"/>
              <a:gd name="connsiteX17" fmla="*/ 7719221 w 6943744"/>
              <a:gd name="connsiteY17" fmla="*/ 1541727 h 1608999"/>
              <a:gd name="connsiteX18" fmla="*/ 7339237 w 6943744"/>
              <a:gd name="connsiteY18" fmla="*/ 1443289 h 1608999"/>
              <a:gd name="connsiteX19" fmla="*/ 6943744 w 6943744"/>
              <a:gd name="connsiteY19" fmla="*/ 1340833 h 1608999"/>
              <a:gd name="connsiteX20" fmla="*/ 6943744 w 6943744"/>
              <a:gd name="connsiteY20" fmla="*/ 1340827 h 1608999"/>
              <a:gd name="connsiteX21" fmla="*/ 6675572 w 6943744"/>
              <a:gd name="connsiteY21" fmla="*/ 1608999 h 1608999"/>
              <a:gd name="connsiteX22" fmla="*/ 6239904 w 6943744"/>
              <a:gd name="connsiteY22" fmla="*/ 1608999 h 1608999"/>
              <a:gd name="connsiteX23" fmla="*/ 5786453 w 6943744"/>
              <a:gd name="connsiteY23" fmla="*/ 1608999 h 1608999"/>
              <a:gd name="connsiteX24" fmla="*/ 5190448 w 6943744"/>
              <a:gd name="connsiteY24" fmla="*/ 1608999 h 1608999"/>
              <a:gd name="connsiteX25" fmla="*/ 4646522 w 6943744"/>
              <a:gd name="connsiteY25" fmla="*/ 1608999 h 1608999"/>
              <a:gd name="connsiteX26" fmla="*/ 4050517 w 6943744"/>
              <a:gd name="connsiteY26" fmla="*/ 1608999 h 1608999"/>
              <a:gd name="connsiteX27" fmla="*/ 4050517 w 6943744"/>
              <a:gd name="connsiteY27" fmla="*/ 1608999 h 1608999"/>
              <a:gd name="connsiteX28" fmla="*/ 3420126 w 6943744"/>
              <a:gd name="connsiteY28" fmla="*/ 1608999 h 1608999"/>
              <a:gd name="connsiteX29" fmla="*/ 2903206 w 6943744"/>
              <a:gd name="connsiteY29" fmla="*/ 1608999 h 1608999"/>
              <a:gd name="connsiteX30" fmla="*/ 2310638 w 6943744"/>
              <a:gd name="connsiteY30" fmla="*/ 1608999 h 1608999"/>
              <a:gd name="connsiteX31" fmla="*/ 1604601 w 6943744"/>
              <a:gd name="connsiteY31" fmla="*/ 1608999 h 1608999"/>
              <a:gd name="connsiteX32" fmla="*/ 974210 w 6943744"/>
              <a:gd name="connsiteY32" fmla="*/ 1608999 h 1608999"/>
              <a:gd name="connsiteX33" fmla="*/ 268172 w 6943744"/>
              <a:gd name="connsiteY33" fmla="*/ 1608999 h 1608999"/>
              <a:gd name="connsiteX34" fmla="*/ 0 w 6943744"/>
              <a:gd name="connsiteY34" fmla="*/ 1340827 h 1608999"/>
              <a:gd name="connsiteX35" fmla="*/ 0 w 6943744"/>
              <a:gd name="connsiteY35" fmla="*/ 1340833 h 1608999"/>
              <a:gd name="connsiteX36" fmla="*/ 0 w 6943744"/>
              <a:gd name="connsiteY36" fmla="*/ 938583 h 1608999"/>
              <a:gd name="connsiteX37" fmla="*/ 0 w 6943744"/>
              <a:gd name="connsiteY37" fmla="*/ 938583 h 1608999"/>
              <a:gd name="connsiteX38" fmla="*/ 0 w 6943744"/>
              <a:gd name="connsiteY38" fmla="*/ 268172 h 160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943744" h="1608999" fill="none" extrusionOk="0">
                <a:moveTo>
                  <a:pt x="0" y="268172"/>
                </a:moveTo>
                <a:cubicBezTo>
                  <a:pt x="3198" y="134938"/>
                  <a:pt x="125173" y="1541"/>
                  <a:pt x="268172" y="0"/>
                </a:cubicBezTo>
                <a:cubicBezTo>
                  <a:pt x="395183" y="-2766"/>
                  <a:pt x="667485" y="8828"/>
                  <a:pt x="785092" y="0"/>
                </a:cubicBezTo>
                <a:cubicBezTo>
                  <a:pt x="902699" y="-8828"/>
                  <a:pt x="1208344" y="13155"/>
                  <a:pt x="1377660" y="0"/>
                </a:cubicBezTo>
                <a:cubicBezTo>
                  <a:pt x="1546976" y="-13155"/>
                  <a:pt x="1810907" y="-17591"/>
                  <a:pt x="2008051" y="0"/>
                </a:cubicBezTo>
                <a:cubicBezTo>
                  <a:pt x="2205195" y="17591"/>
                  <a:pt x="2351800" y="-15630"/>
                  <a:pt x="2562795" y="0"/>
                </a:cubicBezTo>
                <a:cubicBezTo>
                  <a:pt x="2773790" y="15630"/>
                  <a:pt x="2826453" y="-8472"/>
                  <a:pt x="3079715" y="0"/>
                </a:cubicBezTo>
                <a:cubicBezTo>
                  <a:pt x="3332977" y="8472"/>
                  <a:pt x="3582343" y="3233"/>
                  <a:pt x="4050517" y="0"/>
                </a:cubicBezTo>
                <a:lnTo>
                  <a:pt x="4050517" y="0"/>
                </a:lnTo>
                <a:cubicBezTo>
                  <a:pt x="4170697" y="2826"/>
                  <a:pt x="4342910" y="22178"/>
                  <a:pt x="4611803" y="0"/>
                </a:cubicBezTo>
                <a:cubicBezTo>
                  <a:pt x="4880696" y="-22178"/>
                  <a:pt x="4943341" y="-18324"/>
                  <a:pt x="5173089" y="0"/>
                </a:cubicBezTo>
                <a:cubicBezTo>
                  <a:pt x="5402837" y="18324"/>
                  <a:pt x="5543095" y="73"/>
                  <a:pt x="5786453" y="0"/>
                </a:cubicBezTo>
                <a:cubicBezTo>
                  <a:pt x="5974108" y="12206"/>
                  <a:pt x="6115856" y="9887"/>
                  <a:pt x="6204339" y="0"/>
                </a:cubicBezTo>
                <a:cubicBezTo>
                  <a:pt x="6292822" y="-9887"/>
                  <a:pt x="6497801" y="-21687"/>
                  <a:pt x="6675572" y="0"/>
                </a:cubicBezTo>
                <a:cubicBezTo>
                  <a:pt x="6856004" y="-8742"/>
                  <a:pt x="6938488" y="99744"/>
                  <a:pt x="6943744" y="268172"/>
                </a:cubicBezTo>
                <a:cubicBezTo>
                  <a:pt x="6951524" y="508384"/>
                  <a:pt x="6975194" y="634206"/>
                  <a:pt x="6943744" y="938583"/>
                </a:cubicBezTo>
                <a:cubicBezTo>
                  <a:pt x="7087102" y="1043258"/>
                  <a:pt x="7250127" y="1160212"/>
                  <a:pt x="7339237" y="1246186"/>
                </a:cubicBezTo>
                <a:cubicBezTo>
                  <a:pt x="7428347" y="1332160"/>
                  <a:pt x="7555012" y="1430735"/>
                  <a:pt x="7719221" y="1541727"/>
                </a:cubicBezTo>
                <a:cubicBezTo>
                  <a:pt x="7606201" y="1504550"/>
                  <a:pt x="7502700" y="1471087"/>
                  <a:pt x="7339237" y="1443289"/>
                </a:cubicBezTo>
                <a:cubicBezTo>
                  <a:pt x="7175774" y="1415491"/>
                  <a:pt x="7071421" y="1393660"/>
                  <a:pt x="6943744" y="1340833"/>
                </a:cubicBezTo>
                <a:lnTo>
                  <a:pt x="6943744" y="1340827"/>
                </a:lnTo>
                <a:cubicBezTo>
                  <a:pt x="6927499" y="1502535"/>
                  <a:pt x="6821242" y="1617956"/>
                  <a:pt x="6675572" y="1608999"/>
                </a:cubicBezTo>
                <a:cubicBezTo>
                  <a:pt x="6504494" y="1630184"/>
                  <a:pt x="6343575" y="1623124"/>
                  <a:pt x="6239904" y="1608999"/>
                </a:cubicBezTo>
                <a:cubicBezTo>
                  <a:pt x="6136233" y="1594874"/>
                  <a:pt x="5961468" y="1594011"/>
                  <a:pt x="5786453" y="1608999"/>
                </a:cubicBezTo>
                <a:cubicBezTo>
                  <a:pt x="5537794" y="1608537"/>
                  <a:pt x="5476249" y="1598972"/>
                  <a:pt x="5190448" y="1608999"/>
                </a:cubicBezTo>
                <a:cubicBezTo>
                  <a:pt x="4904648" y="1619026"/>
                  <a:pt x="4796092" y="1632918"/>
                  <a:pt x="4646522" y="1608999"/>
                </a:cubicBezTo>
                <a:cubicBezTo>
                  <a:pt x="4496952" y="1585080"/>
                  <a:pt x="4265371" y="1582899"/>
                  <a:pt x="4050517" y="1608999"/>
                </a:cubicBezTo>
                <a:lnTo>
                  <a:pt x="4050517" y="1608999"/>
                </a:lnTo>
                <a:cubicBezTo>
                  <a:pt x="3876313" y="1632940"/>
                  <a:pt x="3683144" y="1621382"/>
                  <a:pt x="3420126" y="1608999"/>
                </a:cubicBezTo>
                <a:cubicBezTo>
                  <a:pt x="3157108" y="1596616"/>
                  <a:pt x="3065554" y="1589547"/>
                  <a:pt x="2903206" y="1608999"/>
                </a:cubicBezTo>
                <a:cubicBezTo>
                  <a:pt x="2740858" y="1628451"/>
                  <a:pt x="2557170" y="1588965"/>
                  <a:pt x="2310638" y="1608999"/>
                </a:cubicBezTo>
                <a:cubicBezTo>
                  <a:pt x="2064106" y="1629033"/>
                  <a:pt x="1883754" y="1582800"/>
                  <a:pt x="1604601" y="1608999"/>
                </a:cubicBezTo>
                <a:cubicBezTo>
                  <a:pt x="1325448" y="1635198"/>
                  <a:pt x="1237374" y="1587406"/>
                  <a:pt x="974210" y="1608999"/>
                </a:cubicBezTo>
                <a:cubicBezTo>
                  <a:pt x="711046" y="1630592"/>
                  <a:pt x="507005" y="1576808"/>
                  <a:pt x="268172" y="1608999"/>
                </a:cubicBezTo>
                <a:cubicBezTo>
                  <a:pt x="95493" y="1593854"/>
                  <a:pt x="5279" y="1513855"/>
                  <a:pt x="0" y="1340827"/>
                </a:cubicBezTo>
                <a:lnTo>
                  <a:pt x="0" y="1340833"/>
                </a:lnTo>
                <a:cubicBezTo>
                  <a:pt x="-17695" y="1223502"/>
                  <a:pt x="-2884" y="1022044"/>
                  <a:pt x="0" y="938583"/>
                </a:cubicBezTo>
                <a:lnTo>
                  <a:pt x="0" y="938583"/>
                </a:lnTo>
                <a:cubicBezTo>
                  <a:pt x="21505" y="792521"/>
                  <a:pt x="29163" y="552250"/>
                  <a:pt x="0" y="268172"/>
                </a:cubicBezTo>
                <a:close/>
              </a:path>
              <a:path w="6943744" h="1608999" stroke="0" extrusionOk="0">
                <a:moveTo>
                  <a:pt x="0" y="268172"/>
                </a:moveTo>
                <a:cubicBezTo>
                  <a:pt x="-23724" y="130089"/>
                  <a:pt x="149831" y="-696"/>
                  <a:pt x="268172" y="0"/>
                </a:cubicBezTo>
                <a:cubicBezTo>
                  <a:pt x="390046" y="-25535"/>
                  <a:pt x="556177" y="12286"/>
                  <a:pt x="785092" y="0"/>
                </a:cubicBezTo>
                <a:cubicBezTo>
                  <a:pt x="1014007" y="-12286"/>
                  <a:pt x="1168223" y="-14409"/>
                  <a:pt x="1415483" y="0"/>
                </a:cubicBezTo>
                <a:cubicBezTo>
                  <a:pt x="1662743" y="14409"/>
                  <a:pt x="1921628" y="11806"/>
                  <a:pt x="2121521" y="0"/>
                </a:cubicBezTo>
                <a:cubicBezTo>
                  <a:pt x="2321414" y="-11806"/>
                  <a:pt x="2448704" y="7299"/>
                  <a:pt x="2638442" y="0"/>
                </a:cubicBezTo>
                <a:cubicBezTo>
                  <a:pt x="2828180" y="-7299"/>
                  <a:pt x="2997866" y="18949"/>
                  <a:pt x="3155362" y="0"/>
                </a:cubicBezTo>
                <a:cubicBezTo>
                  <a:pt x="3312858" y="-18949"/>
                  <a:pt x="3841832" y="20134"/>
                  <a:pt x="4050517" y="0"/>
                </a:cubicBezTo>
                <a:lnTo>
                  <a:pt x="4050517" y="0"/>
                </a:lnTo>
                <a:cubicBezTo>
                  <a:pt x="4225719" y="5848"/>
                  <a:pt x="4419571" y="15190"/>
                  <a:pt x="4577084" y="0"/>
                </a:cubicBezTo>
                <a:cubicBezTo>
                  <a:pt x="4734597" y="-15190"/>
                  <a:pt x="5058172" y="-4644"/>
                  <a:pt x="5190448" y="0"/>
                </a:cubicBezTo>
                <a:cubicBezTo>
                  <a:pt x="5322724" y="4644"/>
                  <a:pt x="5603760" y="10705"/>
                  <a:pt x="5786453" y="0"/>
                </a:cubicBezTo>
                <a:cubicBezTo>
                  <a:pt x="5988401" y="-16079"/>
                  <a:pt x="6132780" y="-19632"/>
                  <a:pt x="6222121" y="0"/>
                </a:cubicBezTo>
                <a:cubicBezTo>
                  <a:pt x="6311462" y="19632"/>
                  <a:pt x="6457858" y="-1584"/>
                  <a:pt x="6675572" y="0"/>
                </a:cubicBezTo>
                <a:cubicBezTo>
                  <a:pt x="6796384" y="-18759"/>
                  <a:pt x="6925523" y="130404"/>
                  <a:pt x="6943744" y="268172"/>
                </a:cubicBezTo>
                <a:cubicBezTo>
                  <a:pt x="6926620" y="556120"/>
                  <a:pt x="6937590" y="691541"/>
                  <a:pt x="6943744" y="938583"/>
                </a:cubicBezTo>
                <a:cubicBezTo>
                  <a:pt x="7048106" y="1010990"/>
                  <a:pt x="7257840" y="1163294"/>
                  <a:pt x="7331483" y="1240155"/>
                </a:cubicBezTo>
                <a:cubicBezTo>
                  <a:pt x="7405125" y="1317016"/>
                  <a:pt x="7526447" y="1406689"/>
                  <a:pt x="7719221" y="1541727"/>
                </a:cubicBezTo>
                <a:cubicBezTo>
                  <a:pt x="7559590" y="1520825"/>
                  <a:pt x="7417019" y="1466228"/>
                  <a:pt x="7315973" y="1437262"/>
                </a:cubicBezTo>
                <a:cubicBezTo>
                  <a:pt x="7214927" y="1408296"/>
                  <a:pt x="7066665" y="1374962"/>
                  <a:pt x="6943744" y="1340833"/>
                </a:cubicBezTo>
                <a:lnTo>
                  <a:pt x="6943744" y="1340827"/>
                </a:lnTo>
                <a:cubicBezTo>
                  <a:pt x="6927402" y="1484102"/>
                  <a:pt x="6839574" y="1621629"/>
                  <a:pt x="6675572" y="1608999"/>
                </a:cubicBezTo>
                <a:cubicBezTo>
                  <a:pt x="6500547" y="1601178"/>
                  <a:pt x="6434687" y="1614380"/>
                  <a:pt x="6248795" y="1608999"/>
                </a:cubicBezTo>
                <a:cubicBezTo>
                  <a:pt x="6062903" y="1603618"/>
                  <a:pt x="5899125" y="1605859"/>
                  <a:pt x="5786453" y="1608999"/>
                </a:cubicBezTo>
                <a:cubicBezTo>
                  <a:pt x="5573746" y="1602400"/>
                  <a:pt x="5450189" y="1588760"/>
                  <a:pt x="5259886" y="1608999"/>
                </a:cubicBezTo>
                <a:cubicBezTo>
                  <a:pt x="5069583" y="1629238"/>
                  <a:pt x="4828130" y="1635068"/>
                  <a:pt x="4698600" y="1608999"/>
                </a:cubicBezTo>
                <a:cubicBezTo>
                  <a:pt x="4569070" y="1582930"/>
                  <a:pt x="4268287" y="1603639"/>
                  <a:pt x="4050517" y="1608999"/>
                </a:cubicBezTo>
                <a:lnTo>
                  <a:pt x="4050517" y="1608999"/>
                </a:lnTo>
                <a:cubicBezTo>
                  <a:pt x="3790217" y="1641569"/>
                  <a:pt x="3599857" y="1581918"/>
                  <a:pt x="3382303" y="1608999"/>
                </a:cubicBezTo>
                <a:cubicBezTo>
                  <a:pt x="3164749" y="1636080"/>
                  <a:pt x="2890008" y="1635850"/>
                  <a:pt x="2751912" y="1608999"/>
                </a:cubicBezTo>
                <a:cubicBezTo>
                  <a:pt x="2613816" y="1582148"/>
                  <a:pt x="2364167" y="1589293"/>
                  <a:pt x="2197168" y="1608999"/>
                </a:cubicBezTo>
                <a:cubicBezTo>
                  <a:pt x="2030169" y="1628705"/>
                  <a:pt x="1714751" y="1592830"/>
                  <a:pt x="1491130" y="1608999"/>
                </a:cubicBezTo>
                <a:cubicBezTo>
                  <a:pt x="1267509" y="1625168"/>
                  <a:pt x="1065484" y="1594881"/>
                  <a:pt x="822916" y="1608999"/>
                </a:cubicBezTo>
                <a:cubicBezTo>
                  <a:pt x="580348" y="1623117"/>
                  <a:pt x="488535" y="1603887"/>
                  <a:pt x="268172" y="1608999"/>
                </a:cubicBezTo>
                <a:cubicBezTo>
                  <a:pt x="101105" y="1586326"/>
                  <a:pt x="2578" y="1511577"/>
                  <a:pt x="0" y="1340827"/>
                </a:cubicBezTo>
                <a:lnTo>
                  <a:pt x="0" y="1340833"/>
                </a:lnTo>
                <a:cubicBezTo>
                  <a:pt x="13702" y="1217541"/>
                  <a:pt x="14911" y="1068200"/>
                  <a:pt x="0" y="938583"/>
                </a:cubicBezTo>
                <a:lnTo>
                  <a:pt x="0" y="938583"/>
                </a:lnTo>
                <a:cubicBezTo>
                  <a:pt x="19660" y="799247"/>
                  <a:pt x="-30785" y="592980"/>
                  <a:pt x="0" y="268172"/>
                </a:cubicBezTo>
                <a:close/>
              </a:path>
            </a:pathLst>
          </a:custGeom>
          <a:solidFill>
            <a:schemeClr val="bg1">
              <a:lumMod val="95000"/>
            </a:schemeClr>
          </a:solidFill>
          <a:ln>
            <a:extLst>
              <a:ext uri="{C807C97D-BFC1-408E-A445-0C87EB9F89A2}">
                <ask:lineSketchStyleProps xmlns:ask="http://schemas.microsoft.com/office/drawing/2018/sketchyshapes" sd="4164422558">
                  <a:prstGeom prst="wedgeRoundRectCallout">
                    <a:avLst>
                      <a:gd name="adj1" fmla="val 61168"/>
                      <a:gd name="adj2" fmla="val 45819"/>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a:extLst>
              <a:ext uri="{FF2B5EF4-FFF2-40B4-BE49-F238E27FC236}">
                <a16:creationId xmlns:a16="http://schemas.microsoft.com/office/drawing/2014/main" id="{0D80CA22-98D6-40AA-83A0-3EEC859609ED}"/>
              </a:ext>
            </a:extLst>
          </p:cNvPr>
          <p:cNvSpPr>
            <a:spLocks noGrp="1"/>
          </p:cNvSpPr>
          <p:nvPr>
            <p:ph idx="17"/>
          </p:nvPr>
        </p:nvSpPr>
        <p:spPr/>
        <p:txBody>
          <a:bodyPr/>
          <a:lstStyle/>
          <a:p>
            <a:r>
              <a:rPr lang="fr-FR" b="1" dirty="0">
                <a:solidFill>
                  <a:schemeClr val="accent4">
                    <a:lumMod val="75000"/>
                  </a:schemeClr>
                </a:solidFill>
              </a:rPr>
              <a:t>D’ici quelques semaines</a:t>
            </a:r>
            <a:r>
              <a:rPr lang="fr-FR" dirty="0"/>
              <a:t>, nous allons lancer une nouvelle action de marketing en </a:t>
            </a:r>
            <a:r>
              <a:rPr lang="fr-FR" dirty="0">
                <a:solidFill>
                  <a:schemeClr val="accent4">
                    <a:lumMod val="75000"/>
                  </a:schemeClr>
                </a:solidFill>
              </a:rPr>
              <a:t>capitalisant sur les clients ayant bénéficié du bon</a:t>
            </a:r>
          </a:p>
          <a:p>
            <a:endParaRPr lang="fr-FR" dirty="0"/>
          </a:p>
          <a:p>
            <a:r>
              <a:rPr lang="fr-FR" dirty="0"/>
              <a:t>Ils seront destinataires d’un email les invitant à nous recommander : </a:t>
            </a:r>
          </a:p>
          <a:p>
            <a:endParaRPr lang="fr-FR" sz="500" dirty="0"/>
          </a:p>
          <a:p>
            <a:endParaRPr lang="fr-FR" dirty="0"/>
          </a:p>
        </p:txBody>
      </p:sp>
      <p:pic>
        <p:nvPicPr>
          <p:cNvPr id="14" name="Image 13">
            <a:extLst>
              <a:ext uri="{FF2B5EF4-FFF2-40B4-BE49-F238E27FC236}">
                <a16:creationId xmlns:a16="http://schemas.microsoft.com/office/drawing/2014/main" id="{5AB8F9E7-DFE7-473F-9DD3-13467FDECE53}"/>
              </a:ext>
            </a:extLst>
          </p:cNvPr>
          <p:cNvPicPr>
            <a:picLocks noChangeAspect="1"/>
          </p:cNvPicPr>
          <p:nvPr/>
        </p:nvPicPr>
        <p:blipFill>
          <a:blip r:embed="rId2">
            <a:clrChange>
              <a:clrFrom>
                <a:srgbClr val="CBE8EE"/>
              </a:clrFrom>
              <a:clrTo>
                <a:srgbClr val="CBE8EE">
                  <a:alpha val="0"/>
                </a:srgbClr>
              </a:clrTo>
            </a:clrChange>
            <a:extLst>
              <a:ext uri="{BEBA8EAE-BF5A-486C-A8C5-ECC9F3942E4B}">
                <a14:imgProps xmlns:a14="http://schemas.microsoft.com/office/drawing/2010/main">
                  <a14:imgLayer r:embed="rId3">
                    <a14:imgEffect>
                      <a14:backgroundRemoval t="10000" b="90000" l="10000" r="90000">
                        <a14:foregroundMark x1="17763" y1="16785" x2="30921" y2="37589"/>
                        <a14:foregroundMark x1="30921" y1="37589" x2="31140" y2="37589"/>
                        <a14:foregroundMark x1="33772" y1="43499" x2="30921" y2="37116"/>
                        <a14:foregroundMark x1="57018" y1="13948" x2="49123" y2="37352"/>
                        <a14:foregroundMark x1="47149" y1="44917" x2="47149" y2="44917"/>
                        <a14:foregroundMark x1="48026" y1="41844" x2="48026" y2="41844"/>
                        <a14:foregroundMark x1="46491" y1="48227" x2="46491" y2="48227"/>
                        <a14:foregroundMark x1="46711" y1="46336" x2="46711" y2="46336"/>
                        <a14:foregroundMark x1="28509" y1="59574" x2="28509" y2="59574"/>
                        <a14:foregroundMark x1="12500" y1="50355" x2="22149" y2="48463"/>
                        <a14:foregroundMark x1="34649" y1="44681" x2="34649" y2="44681"/>
                        <a14:foregroundMark x1="33333" y1="87470" x2="33333" y2="87470"/>
                        <a14:foregroundMark x1="39035" y1="83688" x2="39035" y2="83688"/>
                        <a14:foregroundMark x1="35746" y1="85579" x2="41886" y2="80615"/>
                        <a14:foregroundMark x1="52851" y1="73286" x2="49781" y2="73286"/>
                        <a14:foregroundMark x1="53289" y1="73759" x2="53289" y2="73759"/>
                      </a14:backgroundRemoval>
                    </a14:imgEffect>
                  </a14:imgLayer>
                </a14:imgProps>
              </a:ext>
            </a:extLst>
          </a:blip>
          <a:stretch>
            <a:fillRect/>
          </a:stretch>
        </p:blipFill>
        <p:spPr>
          <a:xfrm>
            <a:off x="334912" y="4192724"/>
            <a:ext cx="2709162" cy="2513104"/>
          </a:xfrm>
          <a:prstGeom prst="rect">
            <a:avLst/>
          </a:prstGeom>
        </p:spPr>
      </p:pic>
      <p:sp>
        <p:nvSpPr>
          <p:cNvPr id="3" name="Espace réservé du texte 2">
            <a:extLst>
              <a:ext uri="{FF2B5EF4-FFF2-40B4-BE49-F238E27FC236}">
                <a16:creationId xmlns:a16="http://schemas.microsoft.com/office/drawing/2014/main" id="{297D8DC3-C1E1-4430-BC36-DB50A9D93854}"/>
              </a:ext>
            </a:extLst>
          </p:cNvPr>
          <p:cNvSpPr>
            <a:spLocks noGrp="1"/>
          </p:cNvSpPr>
          <p:nvPr>
            <p:ph type="body" sz="quarter" idx="12"/>
          </p:nvPr>
        </p:nvSpPr>
        <p:spPr/>
        <p:txBody>
          <a:bodyPr/>
          <a:lstStyle/>
          <a:p>
            <a:r>
              <a:rPr lang="fr-FR" dirty="0"/>
              <a:t>Et pour aller encore plus loin… en conquête externe</a:t>
            </a:r>
          </a:p>
        </p:txBody>
      </p:sp>
      <p:sp>
        <p:nvSpPr>
          <p:cNvPr id="4" name="Espace réservé du texte 3">
            <a:extLst>
              <a:ext uri="{FF2B5EF4-FFF2-40B4-BE49-F238E27FC236}">
                <a16:creationId xmlns:a16="http://schemas.microsoft.com/office/drawing/2014/main" id="{6AD1C4C7-2968-4CD5-8A5F-EAA244C2333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D59C701B-6D13-4000-9F5C-DB7F0D7C96C3}"/>
              </a:ext>
            </a:extLst>
          </p:cNvPr>
          <p:cNvSpPr>
            <a:spLocks noGrp="1"/>
          </p:cNvSpPr>
          <p:nvPr>
            <p:ph type="body" sz="quarter" idx="16"/>
          </p:nvPr>
        </p:nvSpPr>
        <p:spPr/>
        <p:txBody>
          <a:bodyPr/>
          <a:lstStyle/>
          <a:p>
            <a:endParaRPr lang="fr-FR"/>
          </a:p>
        </p:txBody>
      </p:sp>
      <p:grpSp>
        <p:nvGrpSpPr>
          <p:cNvPr id="9" name="Groupe 8">
            <a:extLst>
              <a:ext uri="{FF2B5EF4-FFF2-40B4-BE49-F238E27FC236}">
                <a16:creationId xmlns:a16="http://schemas.microsoft.com/office/drawing/2014/main" id="{55EE4883-2933-4751-B804-2B95280F6BFF}"/>
              </a:ext>
            </a:extLst>
          </p:cNvPr>
          <p:cNvGrpSpPr/>
          <p:nvPr/>
        </p:nvGrpSpPr>
        <p:grpSpPr>
          <a:xfrm>
            <a:off x="2379901" y="1650241"/>
            <a:ext cx="1996156" cy="297630"/>
            <a:chOff x="7507199" y="1365154"/>
            <a:chExt cx="2270260" cy="365481"/>
          </a:xfrm>
        </p:grpSpPr>
        <p:pic>
          <p:nvPicPr>
            <p:cNvPr id="10" name="Image 9">
              <a:extLst>
                <a:ext uri="{FF2B5EF4-FFF2-40B4-BE49-F238E27FC236}">
                  <a16:creationId xmlns:a16="http://schemas.microsoft.com/office/drawing/2014/main" id="{BC529EC4-D697-4EEA-817C-56357D2D235F}"/>
                </a:ext>
              </a:extLst>
            </p:cNvPr>
            <p:cNvPicPr>
              <a:picLocks noChangeAspect="1"/>
            </p:cNvPicPr>
            <p:nvPr/>
          </p:nvPicPr>
          <p:blipFill rotWithShape="1">
            <a:blip r:embed="rId4">
              <a:clrChange>
                <a:clrFrom>
                  <a:srgbClr val="EEF3FA"/>
                </a:clrFrom>
                <a:clrTo>
                  <a:srgbClr val="EEF3FA">
                    <a:alpha val="0"/>
                  </a:srgbClr>
                </a:clrTo>
              </a:clrChange>
              <a:duotone>
                <a:schemeClr val="accent1">
                  <a:shade val="45000"/>
                  <a:satMod val="135000"/>
                </a:schemeClr>
                <a:prstClr val="white"/>
              </a:duotone>
            </a:blip>
            <a:srcRect t="78167"/>
            <a:stretch/>
          </p:blipFill>
          <p:spPr>
            <a:xfrm>
              <a:off x="8153626" y="1484368"/>
              <a:ext cx="1623833" cy="194483"/>
            </a:xfrm>
            <a:prstGeom prst="rect">
              <a:avLst/>
            </a:prstGeom>
          </p:spPr>
        </p:pic>
        <p:pic>
          <p:nvPicPr>
            <p:cNvPr id="11" name="Image 10">
              <a:extLst>
                <a:ext uri="{FF2B5EF4-FFF2-40B4-BE49-F238E27FC236}">
                  <a16:creationId xmlns:a16="http://schemas.microsoft.com/office/drawing/2014/main" id="{5DDDE26A-E718-418A-BA25-2E127B27EF78}"/>
                </a:ext>
              </a:extLst>
            </p:cNvPr>
            <p:cNvPicPr>
              <a:picLocks noChangeAspect="1"/>
            </p:cNvPicPr>
            <p:nvPr/>
          </p:nvPicPr>
          <p:blipFill rotWithShape="1">
            <a:blip r:embed="rId4">
              <a:clrChange>
                <a:clrFrom>
                  <a:srgbClr val="EEF3FA"/>
                </a:clrFrom>
                <a:clrTo>
                  <a:srgbClr val="EEF3FA">
                    <a:alpha val="0"/>
                  </a:srgbClr>
                </a:clrTo>
              </a:clrChange>
              <a:duotone>
                <a:schemeClr val="accent1">
                  <a:shade val="45000"/>
                  <a:satMod val="135000"/>
                </a:schemeClr>
                <a:prstClr val="white"/>
              </a:duotone>
            </a:blip>
            <a:srcRect b="22122"/>
            <a:stretch/>
          </p:blipFill>
          <p:spPr>
            <a:xfrm>
              <a:off x="7507199" y="1365154"/>
              <a:ext cx="855498" cy="365481"/>
            </a:xfrm>
            <a:prstGeom prst="rect">
              <a:avLst/>
            </a:prstGeom>
          </p:spPr>
        </p:pic>
      </p:grpSp>
      <p:pic>
        <p:nvPicPr>
          <p:cNvPr id="12" name="Image 11">
            <a:extLst>
              <a:ext uri="{FF2B5EF4-FFF2-40B4-BE49-F238E27FC236}">
                <a16:creationId xmlns:a16="http://schemas.microsoft.com/office/drawing/2014/main" id="{6B70521B-AF35-46EE-8C43-62B2C7015759}"/>
              </a:ext>
            </a:extLst>
          </p:cNvPr>
          <p:cNvPicPr>
            <a:picLocks noChangeAspect="1"/>
          </p:cNvPicPr>
          <p:nvPr/>
        </p:nvPicPr>
        <p:blipFill>
          <a:blip r:embed="rId5">
            <a:clrChange>
              <a:clrFrom>
                <a:srgbClr val="D4EEF3"/>
              </a:clrFrom>
              <a:clrTo>
                <a:srgbClr val="D4EEF3">
                  <a:alpha val="0"/>
                </a:srgbClr>
              </a:clrTo>
            </a:clrChange>
            <a:extLst>
              <a:ext uri="{BEBA8EAE-BF5A-486C-A8C5-ECC9F3942E4B}">
                <a14:imgProps xmlns:a14="http://schemas.microsoft.com/office/drawing/2010/main">
                  <a14:imgLayer r:embed="rId6">
                    <a14:imgEffect>
                      <a14:backgroundRemoval t="9398" b="89850" l="2625" r="89737">
                        <a14:foregroundMark x1="55609" y1="40602" x2="55609" y2="40602"/>
                        <a14:foregroundMark x1="52983" y1="44361" x2="55370" y2="35714"/>
                        <a14:foregroundMark x1="6921" y1="51128" x2="30549" y2="36842"/>
                        <a14:foregroundMark x1="2625" y1="41353" x2="4057" y2="70301"/>
                        <a14:foregroundMark x1="48687" y1="62030" x2="50119" y2="33083"/>
                      </a14:backgroundRemoval>
                    </a14:imgEffect>
                  </a14:imgLayer>
                </a14:imgProps>
              </a:ext>
            </a:extLst>
          </a:blip>
          <a:stretch>
            <a:fillRect/>
          </a:stretch>
        </p:blipFill>
        <p:spPr>
          <a:xfrm>
            <a:off x="-97024" y="3429000"/>
            <a:ext cx="3261616" cy="2070620"/>
          </a:xfrm>
          <a:prstGeom prst="rect">
            <a:avLst/>
          </a:prstGeom>
          <a:effectLst>
            <a:outerShdw blurRad="50800" dist="38100" dir="8100000" algn="tr" rotWithShape="0">
              <a:prstClr val="black">
                <a:alpha val="40000"/>
              </a:prstClr>
            </a:outerShdw>
          </a:effectLst>
        </p:spPr>
      </p:pic>
      <p:sp>
        <p:nvSpPr>
          <p:cNvPr id="15" name="Espace réservé du contenu 1">
            <a:extLst>
              <a:ext uri="{FF2B5EF4-FFF2-40B4-BE49-F238E27FC236}">
                <a16:creationId xmlns:a16="http://schemas.microsoft.com/office/drawing/2014/main" id="{82B42575-A378-4697-B059-31E9DFA15D59}"/>
              </a:ext>
            </a:extLst>
          </p:cNvPr>
          <p:cNvSpPr txBox="1">
            <a:spLocks/>
          </p:cNvSpPr>
          <p:nvPr/>
        </p:nvSpPr>
        <p:spPr>
          <a:xfrm>
            <a:off x="2915311" y="4564597"/>
            <a:ext cx="6943744" cy="159942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a:p>
            <a:r>
              <a:rPr lang="fr-FR" dirty="0"/>
              <a:t>Ainsi, si des prospects se manifestent dans votre agence pour bénéficier d’un Bon Code de la route, il suffit de procéder à l’entrée en relation pour pouvoir valider la souscription du bon. </a:t>
            </a:r>
            <a:endParaRPr lang="fr-FR" dirty="0">
              <a:sym typeface="Wingdings" panose="05000000000000000000" pitchFamily="2" charset="2"/>
            </a:endParaRPr>
          </a:p>
          <a:p>
            <a:pPr lvl="1"/>
            <a:endParaRPr lang="fr-FR" dirty="0"/>
          </a:p>
          <a:p>
            <a:endParaRPr lang="fr-FR" dirty="0"/>
          </a:p>
        </p:txBody>
      </p:sp>
      <p:pic>
        <p:nvPicPr>
          <p:cNvPr id="1028" name="Picture 4" descr="Une employée de banque, une assistante ou une consultante porte un costume formel avec un dossier dans les mains au bureau avec un guichet automatique, un bureau avec un ordinateur, un employé du service de crédit ou des finances fournit des services, illustration vectorielle de dessin animé">
            <a:extLst>
              <a:ext uri="{FF2B5EF4-FFF2-40B4-BE49-F238E27FC236}">
                <a16:creationId xmlns:a16="http://schemas.microsoft.com/office/drawing/2014/main" id="{C5933521-D75E-4EFB-8628-520D2EFED224}"/>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8651" b="99654" l="53834" r="75240">
                        <a14:foregroundMark x1="62780" y1="8651" x2="66933" y2="32526"/>
                        <a14:foregroundMark x1="71406" y1="50865" x2="66613" y2="43599"/>
                        <a14:foregroundMark x1="69010" y1="83391" x2="64856" y2="65052"/>
                        <a14:foregroundMark x1="62939" y1="96194" x2="65016" y2="78201"/>
                        <a14:foregroundMark x1="65016" y1="78201" x2="66134" y2="74394"/>
                        <a14:foregroundMark x1="71086" y1="99654" x2="71246" y2="93080"/>
                        <a14:foregroundMark x1="53834" y1="48443" x2="53834" y2="48443"/>
                        <a14:foregroundMark x1="56390" y1="60900" x2="56869" y2="64706"/>
                        <a14:foregroundMark x1="62780" y1="43945" x2="67572" y2="49827"/>
                        <a14:foregroundMark x1="66454" y1="19031" x2="63898" y2="30796"/>
                        <a14:foregroundMark x1="55112" y1="61246" x2="56709" y2="65052"/>
                        <a14:foregroundMark x1="55591" y1="63322" x2="56550" y2="66782"/>
                        <a14:backgroundMark x1="73962" y1="78201" x2="75240" y2="89965"/>
                      </a14:backgroundRemoval>
                    </a14:imgEffect>
                  </a14:imgLayer>
                </a14:imgProps>
              </a:ext>
              <a:ext uri="{28A0092B-C50C-407E-A947-70E740481C1C}">
                <a14:useLocalDpi xmlns:a14="http://schemas.microsoft.com/office/drawing/2010/main" val="0"/>
              </a:ext>
            </a:extLst>
          </a:blip>
          <a:srcRect l="51899" r="21665"/>
          <a:stretch/>
        </p:blipFill>
        <p:spPr bwMode="auto">
          <a:xfrm>
            <a:off x="10255229" y="3713686"/>
            <a:ext cx="1576252" cy="2752725"/>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Concept d'enveloppe de courrier électronique">
            <a:extLst>
              <a:ext uri="{FF2B5EF4-FFF2-40B4-BE49-F238E27FC236}">
                <a16:creationId xmlns:a16="http://schemas.microsoft.com/office/drawing/2014/main" id="{6CAC8FBF-050F-4931-9664-32AEC46A4987}"/>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50319" y1="15815" x2="50160" y2="54153"/>
                        <a14:foregroundMark x1="61661" y1="40575" x2="36262" y2="42332"/>
                        <a14:foregroundMark x1="61342" y1="51438" x2="47764" y2="50000"/>
                        <a14:foregroundMark x1="47764" y1="50000" x2="38019" y2="45527"/>
                        <a14:foregroundMark x1="82907" y1="82907" x2="81143" y2="82946"/>
                        <a14:foregroundMark x1="50479" y1="14058" x2="53674" y2="21246"/>
                        <a14:foregroundMark x1="66294" y1="24760" x2="64856" y2="24121"/>
                        <a14:foregroundMark x1="28435" y1="28594" x2="31629" y2="27796"/>
                        <a14:foregroundMark x1="30831" y1="27157" x2="27796" y2="29553"/>
                        <a14:backgroundMark x1="81629" y1="83706" x2="15335" y2="84185"/>
                      </a14:backgroundRemoval>
                    </a14:imgEffect>
                  </a14:imgLayer>
                </a14:imgProps>
              </a:ext>
              <a:ext uri="{28A0092B-C50C-407E-A947-70E740481C1C}">
                <a14:useLocalDpi xmlns:a14="http://schemas.microsoft.com/office/drawing/2010/main" val="0"/>
              </a:ext>
            </a:extLst>
          </a:blip>
          <a:srcRect/>
          <a:stretch>
            <a:fillRect/>
          </a:stretch>
        </p:blipFill>
        <p:spPr bwMode="auto">
          <a:xfrm rot="580597">
            <a:off x="8727424" y="2139361"/>
            <a:ext cx="1418667" cy="141866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9" name="Espace réservé du contenu 1">
            <a:extLst>
              <a:ext uri="{FF2B5EF4-FFF2-40B4-BE49-F238E27FC236}">
                <a16:creationId xmlns:a16="http://schemas.microsoft.com/office/drawing/2014/main" id="{0E68DDE5-DCA0-4F8A-BA4A-66CC79AD4E62}"/>
              </a:ext>
            </a:extLst>
          </p:cNvPr>
          <p:cNvSpPr txBox="1">
            <a:spLocks/>
          </p:cNvSpPr>
          <p:nvPr/>
        </p:nvSpPr>
        <p:spPr>
          <a:xfrm>
            <a:off x="2499364" y="2778618"/>
            <a:ext cx="7158446"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pPr lvl="1"/>
            <a:r>
              <a:rPr lang="fr-FR" dirty="0"/>
              <a:t>Votre enfant ou vous-même avez bénéficié d’un pack de préparation                au code de la route  </a:t>
            </a:r>
          </a:p>
          <a:p>
            <a:pPr lvl="1"/>
            <a:r>
              <a:rPr lang="fr-FR" dirty="0"/>
              <a:t>Vous avez maintenant la possibilité d’en faire bénéficier à l’un de vos proches </a:t>
            </a:r>
          </a:p>
          <a:p>
            <a:pPr lvl="1"/>
            <a:r>
              <a:rPr lang="fr-FR" dirty="0"/>
              <a:t>Pour cela il leur suffit de se rendre dans une agence Caisse d’Epargne et de se laisser guider par le conseiller</a:t>
            </a:r>
          </a:p>
          <a:p>
            <a:endParaRPr lang="fr-FR" dirty="0"/>
          </a:p>
        </p:txBody>
      </p:sp>
    </p:spTree>
    <p:extLst>
      <p:ext uri="{BB962C8B-B14F-4D97-AF65-F5344CB8AC3E}">
        <p14:creationId xmlns:p14="http://schemas.microsoft.com/office/powerpoint/2010/main" val="1999581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97D8DC3-C1E1-4430-BC36-DB50A9D93854}"/>
              </a:ext>
            </a:extLst>
          </p:cNvPr>
          <p:cNvSpPr>
            <a:spLocks noGrp="1"/>
          </p:cNvSpPr>
          <p:nvPr>
            <p:ph type="body" sz="quarter" idx="12"/>
          </p:nvPr>
        </p:nvSpPr>
        <p:spPr/>
        <p:txBody>
          <a:bodyPr/>
          <a:lstStyle/>
          <a:p>
            <a:r>
              <a:rPr lang="fr-FR" dirty="0"/>
              <a:t>Le dispositif en voiture Simone est aussi un très bon moyen de nouer des partenariats avec des auto-écoles. </a:t>
            </a:r>
          </a:p>
        </p:txBody>
      </p:sp>
      <p:sp>
        <p:nvSpPr>
          <p:cNvPr id="4" name="Espace réservé du texte 3">
            <a:extLst>
              <a:ext uri="{FF2B5EF4-FFF2-40B4-BE49-F238E27FC236}">
                <a16:creationId xmlns:a16="http://schemas.microsoft.com/office/drawing/2014/main" id="{6AD1C4C7-2968-4CD5-8A5F-EAA244C2333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D59C701B-6D13-4000-9F5C-DB7F0D7C96C3}"/>
              </a:ext>
            </a:extLst>
          </p:cNvPr>
          <p:cNvSpPr>
            <a:spLocks noGrp="1"/>
          </p:cNvSpPr>
          <p:nvPr>
            <p:ph type="body" sz="quarter" idx="16"/>
          </p:nvPr>
        </p:nvSpPr>
        <p:spPr/>
        <p:txBody>
          <a:bodyPr/>
          <a:lstStyle/>
          <a:p>
            <a:endParaRPr lang="fr-FR"/>
          </a:p>
        </p:txBody>
      </p:sp>
      <p:grpSp>
        <p:nvGrpSpPr>
          <p:cNvPr id="2" name="Groupe 1">
            <a:extLst>
              <a:ext uri="{FF2B5EF4-FFF2-40B4-BE49-F238E27FC236}">
                <a16:creationId xmlns:a16="http://schemas.microsoft.com/office/drawing/2014/main" id="{86E7A218-620E-8023-1DEA-370F9EC45C23}"/>
              </a:ext>
            </a:extLst>
          </p:cNvPr>
          <p:cNvGrpSpPr/>
          <p:nvPr/>
        </p:nvGrpSpPr>
        <p:grpSpPr>
          <a:xfrm>
            <a:off x="1268687" y="1868021"/>
            <a:ext cx="4506820" cy="1480455"/>
            <a:chOff x="1268687" y="1868021"/>
            <a:chExt cx="4506820" cy="1480455"/>
          </a:xfrm>
        </p:grpSpPr>
        <p:cxnSp>
          <p:nvCxnSpPr>
            <p:cNvPr id="9" name="Connecteur : en arc 8">
              <a:extLst>
                <a:ext uri="{FF2B5EF4-FFF2-40B4-BE49-F238E27FC236}">
                  <a16:creationId xmlns:a16="http://schemas.microsoft.com/office/drawing/2014/main" id="{8D78BBBB-5BE4-A8F9-1DE1-347ECBAD5A06}"/>
                </a:ext>
              </a:extLst>
            </p:cNvPr>
            <p:cNvCxnSpPr>
              <a:cxnSpLocks/>
              <a:stCxn id="28" idx="0"/>
              <a:endCxn id="26" idx="0"/>
            </p:cNvCxnSpPr>
            <p:nvPr/>
          </p:nvCxnSpPr>
          <p:spPr>
            <a:xfrm rot="16200000" flipV="1">
              <a:off x="3312303" y="885272"/>
              <a:ext cx="419588" cy="4506820"/>
            </a:xfrm>
            <a:prstGeom prst="curvedConnector3">
              <a:avLst>
                <a:gd name="adj1" fmla="val 294054"/>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1" name="Espace réservé du contenu 1">
              <a:extLst>
                <a:ext uri="{FF2B5EF4-FFF2-40B4-BE49-F238E27FC236}">
                  <a16:creationId xmlns:a16="http://schemas.microsoft.com/office/drawing/2014/main" id="{C33186DC-581F-9927-6D5C-9058BEFA2CD7}"/>
                </a:ext>
              </a:extLst>
            </p:cNvPr>
            <p:cNvSpPr txBox="1">
              <a:spLocks/>
            </p:cNvSpPr>
            <p:nvPr/>
          </p:nvSpPr>
          <p:spPr>
            <a:xfrm>
              <a:off x="2294926" y="1868021"/>
              <a:ext cx="2865309" cy="1230391"/>
            </a:xfrm>
            <a:prstGeom prst="rect">
              <a:avLst/>
            </a:prstGeom>
            <a:solidFill>
              <a:schemeClr val="bg1"/>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t>Vous pouvez leur envoyer des clients : l’envoi du livre code de la route est une opportunité pour initier la discussion sur le passage du permis. </a:t>
              </a:r>
            </a:p>
            <a:p>
              <a:pPr algn="ctr"/>
              <a:endParaRPr lang="fr-FR" dirty="0"/>
            </a:p>
          </p:txBody>
        </p:sp>
      </p:grpSp>
      <p:grpSp>
        <p:nvGrpSpPr>
          <p:cNvPr id="6" name="Groupe 5">
            <a:extLst>
              <a:ext uri="{FF2B5EF4-FFF2-40B4-BE49-F238E27FC236}">
                <a16:creationId xmlns:a16="http://schemas.microsoft.com/office/drawing/2014/main" id="{8F71F59D-7A96-E328-0EBE-5B0FE177EA41}"/>
              </a:ext>
            </a:extLst>
          </p:cNvPr>
          <p:cNvGrpSpPr/>
          <p:nvPr/>
        </p:nvGrpSpPr>
        <p:grpSpPr>
          <a:xfrm>
            <a:off x="1262236" y="4494158"/>
            <a:ext cx="4627066" cy="1244986"/>
            <a:chOff x="1262236" y="4494158"/>
            <a:chExt cx="4627066" cy="1244986"/>
          </a:xfrm>
        </p:grpSpPr>
        <p:cxnSp>
          <p:nvCxnSpPr>
            <p:cNvPr id="14" name="Connecteur : en arc 13">
              <a:extLst>
                <a:ext uri="{FF2B5EF4-FFF2-40B4-BE49-F238E27FC236}">
                  <a16:creationId xmlns:a16="http://schemas.microsoft.com/office/drawing/2014/main" id="{1538CB5B-F8F0-6C36-16F6-401A4B171BE4}"/>
                </a:ext>
              </a:extLst>
            </p:cNvPr>
            <p:cNvCxnSpPr>
              <a:cxnSpLocks/>
              <a:stCxn id="1026" idx="2"/>
              <a:endCxn id="27" idx="5"/>
            </p:cNvCxnSpPr>
            <p:nvPr/>
          </p:nvCxnSpPr>
          <p:spPr>
            <a:xfrm rot="5400000" flipH="1" flipV="1">
              <a:off x="3569937" y="2186457"/>
              <a:ext cx="11663" cy="4627066"/>
            </a:xfrm>
            <a:prstGeom prst="curvedConnector3">
              <a:avLst>
                <a:gd name="adj1" fmla="val -8276035"/>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4" name="Espace réservé du contenu 1">
              <a:extLst>
                <a:ext uri="{FF2B5EF4-FFF2-40B4-BE49-F238E27FC236}">
                  <a16:creationId xmlns:a16="http://schemas.microsoft.com/office/drawing/2014/main" id="{4751DA72-65AE-9897-099A-562D51D2D45D}"/>
                </a:ext>
              </a:extLst>
            </p:cNvPr>
            <p:cNvSpPr txBox="1">
              <a:spLocks/>
            </p:cNvSpPr>
            <p:nvPr/>
          </p:nvSpPr>
          <p:spPr>
            <a:xfrm>
              <a:off x="1973560" y="4718402"/>
              <a:ext cx="3079799" cy="1020742"/>
            </a:xfrm>
            <a:prstGeom prst="rect">
              <a:avLst/>
            </a:prstGeom>
            <a:solidFill>
              <a:schemeClr val="bg1"/>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t>Ils peuvent recommander la CEGEE à leurs clients afin de financer leur leur permis         (ex : permis à 1 €).</a:t>
              </a:r>
            </a:p>
          </p:txBody>
        </p:sp>
      </p:grpSp>
      <p:grpSp>
        <p:nvGrpSpPr>
          <p:cNvPr id="1045" name="Groupe 1044">
            <a:extLst>
              <a:ext uri="{FF2B5EF4-FFF2-40B4-BE49-F238E27FC236}">
                <a16:creationId xmlns:a16="http://schemas.microsoft.com/office/drawing/2014/main" id="{E4DE424F-E376-5796-78E6-E381EA12C152}"/>
              </a:ext>
            </a:extLst>
          </p:cNvPr>
          <p:cNvGrpSpPr/>
          <p:nvPr/>
        </p:nvGrpSpPr>
        <p:grpSpPr>
          <a:xfrm>
            <a:off x="4581439" y="3348476"/>
            <a:ext cx="2405009" cy="1195334"/>
            <a:chOff x="8025369" y="2747143"/>
            <a:chExt cx="2405009" cy="1195334"/>
          </a:xfrm>
        </p:grpSpPr>
        <p:pic>
          <p:nvPicPr>
            <p:cNvPr id="1028" name="Picture 4" descr="Caisse d'Epargne Grand Est Europe - Aller à l'accueil">
              <a:extLst>
                <a:ext uri="{FF2B5EF4-FFF2-40B4-BE49-F238E27FC236}">
                  <a16:creationId xmlns:a16="http://schemas.microsoft.com/office/drawing/2014/main" id="{43B351D2-270D-DCB2-9769-68F8672965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6877" b="-9244"/>
            <a:stretch/>
          </p:blipFill>
          <p:spPr bwMode="auto">
            <a:xfrm>
              <a:off x="8025369" y="3047835"/>
              <a:ext cx="2405009" cy="686763"/>
            </a:xfrm>
            <a:prstGeom prst="rect">
              <a:avLst/>
            </a:prstGeom>
            <a:noFill/>
            <a:extLst>
              <a:ext uri="{909E8E84-426E-40DD-AFC4-6F175D3DCCD1}">
                <a14:hiddenFill xmlns:a14="http://schemas.microsoft.com/office/drawing/2010/main">
                  <a:solidFill>
                    <a:srgbClr val="FFFFFF"/>
                  </a:solidFill>
                </a14:hiddenFill>
              </a:ext>
            </a:extLst>
          </p:spPr>
        </p:pic>
        <p:sp>
          <p:nvSpPr>
            <p:cNvPr id="27" name="Ellipse 26">
              <a:extLst>
                <a:ext uri="{FF2B5EF4-FFF2-40B4-BE49-F238E27FC236}">
                  <a16:creationId xmlns:a16="http://schemas.microsoft.com/office/drawing/2014/main" id="{A2EB5608-C460-8FB1-5FCA-A14EA1532D2E}"/>
                </a:ext>
              </a:extLst>
            </p:cNvPr>
            <p:cNvSpPr/>
            <p:nvPr/>
          </p:nvSpPr>
          <p:spPr>
            <a:xfrm>
              <a:off x="9043836" y="3603429"/>
              <a:ext cx="339048" cy="339048"/>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p:txBody>
        </p:sp>
        <p:sp>
          <p:nvSpPr>
            <p:cNvPr id="28" name="Ellipse 27">
              <a:extLst>
                <a:ext uri="{FF2B5EF4-FFF2-40B4-BE49-F238E27FC236}">
                  <a16:creationId xmlns:a16="http://schemas.microsoft.com/office/drawing/2014/main" id="{BB1E1113-13B2-22CA-0351-E7F9F4FE5B84}"/>
                </a:ext>
              </a:extLst>
            </p:cNvPr>
            <p:cNvSpPr/>
            <p:nvPr/>
          </p:nvSpPr>
          <p:spPr>
            <a:xfrm>
              <a:off x="9049913" y="2747143"/>
              <a:ext cx="339048" cy="339048"/>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p:txBody>
        </p:sp>
      </p:grpSp>
      <p:grpSp>
        <p:nvGrpSpPr>
          <p:cNvPr id="1044" name="Groupe 1043">
            <a:extLst>
              <a:ext uri="{FF2B5EF4-FFF2-40B4-BE49-F238E27FC236}">
                <a16:creationId xmlns:a16="http://schemas.microsoft.com/office/drawing/2014/main" id="{3E968DA4-15AA-A6D0-6913-48347D5E2851}"/>
              </a:ext>
            </a:extLst>
          </p:cNvPr>
          <p:cNvGrpSpPr/>
          <p:nvPr/>
        </p:nvGrpSpPr>
        <p:grpSpPr>
          <a:xfrm>
            <a:off x="550912" y="2928888"/>
            <a:ext cx="1422648" cy="1614922"/>
            <a:chOff x="1918921" y="2560478"/>
            <a:chExt cx="1422648" cy="1614922"/>
          </a:xfrm>
        </p:grpSpPr>
        <p:pic>
          <p:nvPicPr>
            <p:cNvPr id="1026" name="Picture 2">
              <a:extLst>
                <a:ext uri="{FF2B5EF4-FFF2-40B4-BE49-F238E27FC236}">
                  <a16:creationId xmlns:a16="http://schemas.microsoft.com/office/drawing/2014/main" id="{5F6D3128-9C6D-EABE-9688-CB10AC4A22B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8921" y="2681051"/>
              <a:ext cx="1422648" cy="1456360"/>
            </a:xfrm>
            <a:prstGeom prst="rect">
              <a:avLst/>
            </a:prstGeom>
            <a:noFill/>
            <a:extLst>
              <a:ext uri="{909E8E84-426E-40DD-AFC4-6F175D3DCCD1}">
                <a14:hiddenFill xmlns:a14="http://schemas.microsoft.com/office/drawing/2010/main">
                  <a:solidFill>
                    <a:srgbClr val="FFFFFF"/>
                  </a:solidFill>
                </a14:hiddenFill>
              </a:ext>
            </a:extLst>
          </p:spPr>
        </p:pic>
        <p:sp>
          <p:nvSpPr>
            <p:cNvPr id="26" name="Ellipse 25">
              <a:extLst>
                <a:ext uri="{FF2B5EF4-FFF2-40B4-BE49-F238E27FC236}">
                  <a16:creationId xmlns:a16="http://schemas.microsoft.com/office/drawing/2014/main" id="{1557061D-1F79-ADEE-3FE1-6325E179773D}"/>
                </a:ext>
              </a:extLst>
            </p:cNvPr>
            <p:cNvSpPr/>
            <p:nvPr/>
          </p:nvSpPr>
          <p:spPr>
            <a:xfrm>
              <a:off x="2467172" y="2560478"/>
              <a:ext cx="339048" cy="339048"/>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p:txBody>
        </p:sp>
        <p:sp>
          <p:nvSpPr>
            <p:cNvPr id="29" name="Ellipse 28">
              <a:extLst>
                <a:ext uri="{FF2B5EF4-FFF2-40B4-BE49-F238E27FC236}">
                  <a16:creationId xmlns:a16="http://schemas.microsoft.com/office/drawing/2014/main" id="{191D8A5E-5CAA-B9BB-3EFD-3842CAE9FCF7}"/>
                </a:ext>
              </a:extLst>
            </p:cNvPr>
            <p:cNvSpPr/>
            <p:nvPr/>
          </p:nvSpPr>
          <p:spPr>
            <a:xfrm>
              <a:off x="2518946" y="3836352"/>
              <a:ext cx="339048" cy="339048"/>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p:txBody>
        </p:sp>
      </p:grpSp>
      <p:grpSp>
        <p:nvGrpSpPr>
          <p:cNvPr id="7" name="Groupe 6">
            <a:extLst>
              <a:ext uri="{FF2B5EF4-FFF2-40B4-BE49-F238E27FC236}">
                <a16:creationId xmlns:a16="http://schemas.microsoft.com/office/drawing/2014/main" id="{0CAE9DF4-7421-6CC3-17DE-0F614A83F2BB}"/>
              </a:ext>
            </a:extLst>
          </p:cNvPr>
          <p:cNvGrpSpPr/>
          <p:nvPr/>
        </p:nvGrpSpPr>
        <p:grpSpPr>
          <a:xfrm>
            <a:off x="7284378" y="1388788"/>
            <a:ext cx="4421778" cy="4860000"/>
            <a:chOff x="7284378" y="1388788"/>
            <a:chExt cx="4421778" cy="4860000"/>
          </a:xfrm>
        </p:grpSpPr>
        <p:sp>
          <p:nvSpPr>
            <p:cNvPr id="25" name="Espace réservé du contenu 1">
              <a:extLst>
                <a:ext uri="{FF2B5EF4-FFF2-40B4-BE49-F238E27FC236}">
                  <a16:creationId xmlns:a16="http://schemas.microsoft.com/office/drawing/2014/main" id="{135A7FF2-3D12-A3B8-7CE7-DFFBD78DB59A}"/>
                </a:ext>
              </a:extLst>
            </p:cNvPr>
            <p:cNvSpPr txBox="1">
              <a:spLocks/>
            </p:cNvSpPr>
            <p:nvPr/>
          </p:nvSpPr>
          <p:spPr>
            <a:xfrm>
              <a:off x="7284378" y="1388788"/>
              <a:ext cx="4421778"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Pour faire vivre ce partenariat, il est possible d’organiser des </a:t>
              </a:r>
              <a:r>
                <a:rPr lang="fr-FR" b="1" dirty="0">
                  <a:solidFill>
                    <a:schemeClr val="accent4">
                      <a:lumMod val="75000"/>
                    </a:schemeClr>
                  </a:solidFill>
                </a:rPr>
                <a:t>Ateliers des décodeurs </a:t>
              </a:r>
              <a:r>
                <a:rPr lang="fr-FR" dirty="0"/>
                <a:t>dans l’Auto-école partenaire.</a:t>
              </a:r>
            </a:p>
            <a:p>
              <a:r>
                <a:rPr lang="fr-FR" b="1" dirty="0"/>
                <a:t>Idées de thématiques </a:t>
              </a:r>
              <a:r>
                <a:rPr lang="fr-FR" dirty="0"/>
                <a:t>: assurance voiture (via BPCE Assurances ou Finances et pédagogies).</a:t>
              </a:r>
            </a:p>
            <a:p>
              <a:r>
                <a:rPr lang="fr-FR" dirty="0"/>
                <a:t>Par ailleurs, un </a:t>
              </a:r>
              <a:r>
                <a:rPr lang="fr-FR" b="1" dirty="0"/>
                <a:t>prochain atelier </a:t>
              </a:r>
              <a:r>
                <a:rPr lang="fr-FR" dirty="0"/>
                <a:t>sera bientôt disponible et concernera </a:t>
              </a:r>
              <a:r>
                <a:rPr lang="fr-FR" b="1" dirty="0"/>
                <a:t>le permis dans sa globalité </a:t>
              </a:r>
              <a:r>
                <a:rPr lang="fr-FR" dirty="0"/>
                <a:t>(le financement du permis, le choix et le financement du véhicule, l’assurance du véhicule). </a:t>
              </a:r>
            </a:p>
            <a:p>
              <a:r>
                <a:rPr lang="fr-FR" dirty="0"/>
                <a:t>Il est également possible </a:t>
              </a:r>
              <a:r>
                <a:rPr lang="fr-FR" b="1" dirty="0">
                  <a:solidFill>
                    <a:schemeClr val="accent4">
                      <a:lumMod val="75000"/>
                    </a:schemeClr>
                  </a:solidFill>
                </a:rPr>
                <a:t>d’inviter dans votre agence les clients de l’auto-école </a:t>
              </a:r>
              <a:r>
                <a:rPr lang="fr-FR" dirty="0"/>
                <a:t>afin de leur présenter nos offres (crédit ou IARD) autour d’un petit déjeuner par exemple. </a:t>
              </a:r>
            </a:p>
            <a:p>
              <a:pPr lvl="1"/>
              <a:endParaRPr lang="fr-FR" dirty="0"/>
            </a:p>
            <a:p>
              <a:endParaRPr lang="fr-FR" dirty="0"/>
            </a:p>
          </p:txBody>
        </p:sp>
        <p:sp>
          <p:nvSpPr>
            <p:cNvPr id="1057" name="Espace réservé du contenu 1">
              <a:extLst>
                <a:ext uri="{FF2B5EF4-FFF2-40B4-BE49-F238E27FC236}">
                  <a16:creationId xmlns:a16="http://schemas.microsoft.com/office/drawing/2014/main" id="{B5290EF8-E6C4-3685-9DED-BEF76F9FF404}"/>
                </a:ext>
              </a:extLst>
            </p:cNvPr>
            <p:cNvSpPr txBox="1">
              <a:spLocks/>
            </p:cNvSpPr>
            <p:nvPr/>
          </p:nvSpPr>
          <p:spPr>
            <a:xfrm>
              <a:off x="7595493" y="5629995"/>
              <a:ext cx="3961698" cy="525239"/>
            </a:xfrm>
            <a:custGeom>
              <a:avLst/>
              <a:gdLst>
                <a:gd name="connsiteX0" fmla="*/ 0 w 3961698"/>
                <a:gd name="connsiteY0" fmla="*/ 0 h 525239"/>
                <a:gd name="connsiteX1" fmla="*/ 620666 w 3961698"/>
                <a:gd name="connsiteY1" fmla="*/ 0 h 525239"/>
                <a:gd name="connsiteX2" fmla="*/ 1162098 w 3961698"/>
                <a:gd name="connsiteY2" fmla="*/ 0 h 525239"/>
                <a:gd name="connsiteX3" fmla="*/ 1901615 w 3961698"/>
                <a:gd name="connsiteY3" fmla="*/ 0 h 525239"/>
                <a:gd name="connsiteX4" fmla="*/ 2482664 w 3961698"/>
                <a:gd name="connsiteY4" fmla="*/ 0 h 525239"/>
                <a:gd name="connsiteX5" fmla="*/ 3103330 w 3961698"/>
                <a:gd name="connsiteY5" fmla="*/ 0 h 525239"/>
                <a:gd name="connsiteX6" fmla="*/ 3961698 w 3961698"/>
                <a:gd name="connsiteY6" fmla="*/ 0 h 525239"/>
                <a:gd name="connsiteX7" fmla="*/ 3961698 w 3961698"/>
                <a:gd name="connsiteY7" fmla="*/ 525239 h 525239"/>
                <a:gd name="connsiteX8" fmla="*/ 3380649 w 3961698"/>
                <a:gd name="connsiteY8" fmla="*/ 525239 h 525239"/>
                <a:gd name="connsiteX9" fmla="*/ 2799600 w 3961698"/>
                <a:gd name="connsiteY9" fmla="*/ 525239 h 525239"/>
                <a:gd name="connsiteX10" fmla="*/ 2218551 w 3961698"/>
                <a:gd name="connsiteY10" fmla="*/ 525239 h 525239"/>
                <a:gd name="connsiteX11" fmla="*/ 1479034 w 3961698"/>
                <a:gd name="connsiteY11" fmla="*/ 525239 h 525239"/>
                <a:gd name="connsiteX12" fmla="*/ 897985 w 3961698"/>
                <a:gd name="connsiteY12" fmla="*/ 525239 h 525239"/>
                <a:gd name="connsiteX13" fmla="*/ 0 w 3961698"/>
                <a:gd name="connsiteY13" fmla="*/ 525239 h 525239"/>
                <a:gd name="connsiteX14" fmla="*/ 0 w 3961698"/>
                <a:gd name="connsiteY14" fmla="*/ 0 h 52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61698" h="525239" fill="none" extrusionOk="0">
                  <a:moveTo>
                    <a:pt x="0" y="0"/>
                  </a:moveTo>
                  <a:cubicBezTo>
                    <a:pt x="161582" y="-16879"/>
                    <a:pt x="370051" y="15836"/>
                    <a:pt x="620666" y="0"/>
                  </a:cubicBezTo>
                  <a:cubicBezTo>
                    <a:pt x="871281" y="-15836"/>
                    <a:pt x="983902" y="-18307"/>
                    <a:pt x="1162098" y="0"/>
                  </a:cubicBezTo>
                  <a:cubicBezTo>
                    <a:pt x="1340294" y="18307"/>
                    <a:pt x="1666623" y="11387"/>
                    <a:pt x="1901615" y="0"/>
                  </a:cubicBezTo>
                  <a:cubicBezTo>
                    <a:pt x="2136607" y="-11387"/>
                    <a:pt x="2203771" y="18223"/>
                    <a:pt x="2482664" y="0"/>
                  </a:cubicBezTo>
                  <a:cubicBezTo>
                    <a:pt x="2761557" y="-18223"/>
                    <a:pt x="2909308" y="-4872"/>
                    <a:pt x="3103330" y="0"/>
                  </a:cubicBezTo>
                  <a:cubicBezTo>
                    <a:pt x="3297352" y="4872"/>
                    <a:pt x="3739496" y="-29027"/>
                    <a:pt x="3961698" y="0"/>
                  </a:cubicBezTo>
                  <a:cubicBezTo>
                    <a:pt x="3976059" y="145889"/>
                    <a:pt x="3949197" y="346658"/>
                    <a:pt x="3961698" y="525239"/>
                  </a:cubicBezTo>
                  <a:cubicBezTo>
                    <a:pt x="3780463" y="535864"/>
                    <a:pt x="3592096" y="530021"/>
                    <a:pt x="3380649" y="525239"/>
                  </a:cubicBezTo>
                  <a:cubicBezTo>
                    <a:pt x="3169202" y="520457"/>
                    <a:pt x="2923885" y="500015"/>
                    <a:pt x="2799600" y="525239"/>
                  </a:cubicBezTo>
                  <a:cubicBezTo>
                    <a:pt x="2675315" y="550463"/>
                    <a:pt x="2401290" y="497942"/>
                    <a:pt x="2218551" y="525239"/>
                  </a:cubicBezTo>
                  <a:cubicBezTo>
                    <a:pt x="2035812" y="552536"/>
                    <a:pt x="1800743" y="532514"/>
                    <a:pt x="1479034" y="525239"/>
                  </a:cubicBezTo>
                  <a:cubicBezTo>
                    <a:pt x="1157325" y="517964"/>
                    <a:pt x="1175098" y="513065"/>
                    <a:pt x="897985" y="525239"/>
                  </a:cubicBezTo>
                  <a:cubicBezTo>
                    <a:pt x="620872" y="537413"/>
                    <a:pt x="251198" y="503303"/>
                    <a:pt x="0" y="525239"/>
                  </a:cubicBezTo>
                  <a:cubicBezTo>
                    <a:pt x="-24728" y="384639"/>
                    <a:pt x="-24103" y="131446"/>
                    <a:pt x="0" y="0"/>
                  </a:cubicBezTo>
                  <a:close/>
                </a:path>
                <a:path w="3961698" h="525239" stroke="0" extrusionOk="0">
                  <a:moveTo>
                    <a:pt x="0" y="0"/>
                  </a:moveTo>
                  <a:cubicBezTo>
                    <a:pt x="231697" y="-36455"/>
                    <a:pt x="554673" y="-4306"/>
                    <a:pt x="739517" y="0"/>
                  </a:cubicBezTo>
                  <a:cubicBezTo>
                    <a:pt x="924361" y="4306"/>
                    <a:pt x="1123961" y="10219"/>
                    <a:pt x="1320566" y="0"/>
                  </a:cubicBezTo>
                  <a:cubicBezTo>
                    <a:pt x="1517171" y="-10219"/>
                    <a:pt x="1772868" y="17977"/>
                    <a:pt x="1941232" y="0"/>
                  </a:cubicBezTo>
                  <a:cubicBezTo>
                    <a:pt x="2109596" y="-17977"/>
                    <a:pt x="2236999" y="-23773"/>
                    <a:pt x="2522281" y="0"/>
                  </a:cubicBezTo>
                  <a:cubicBezTo>
                    <a:pt x="2807563" y="23773"/>
                    <a:pt x="2804763" y="-10013"/>
                    <a:pt x="3063713" y="0"/>
                  </a:cubicBezTo>
                  <a:cubicBezTo>
                    <a:pt x="3322663" y="10013"/>
                    <a:pt x="3676814" y="12146"/>
                    <a:pt x="3961698" y="0"/>
                  </a:cubicBezTo>
                  <a:cubicBezTo>
                    <a:pt x="3985919" y="146219"/>
                    <a:pt x="3973147" y="266057"/>
                    <a:pt x="3961698" y="525239"/>
                  </a:cubicBezTo>
                  <a:cubicBezTo>
                    <a:pt x="3668920" y="544765"/>
                    <a:pt x="3445170" y="489187"/>
                    <a:pt x="3222181" y="525239"/>
                  </a:cubicBezTo>
                  <a:cubicBezTo>
                    <a:pt x="2999192" y="561291"/>
                    <a:pt x="2834116" y="553217"/>
                    <a:pt x="2561898" y="525239"/>
                  </a:cubicBezTo>
                  <a:cubicBezTo>
                    <a:pt x="2289680" y="497261"/>
                    <a:pt x="2159174" y="545504"/>
                    <a:pt x="1941232" y="525239"/>
                  </a:cubicBezTo>
                  <a:cubicBezTo>
                    <a:pt x="1723290" y="504974"/>
                    <a:pt x="1652403" y="538951"/>
                    <a:pt x="1399800" y="525239"/>
                  </a:cubicBezTo>
                  <a:cubicBezTo>
                    <a:pt x="1147197" y="511527"/>
                    <a:pt x="998321" y="550529"/>
                    <a:pt x="739517" y="525239"/>
                  </a:cubicBezTo>
                  <a:cubicBezTo>
                    <a:pt x="480713" y="499949"/>
                    <a:pt x="255644" y="530498"/>
                    <a:pt x="0" y="525239"/>
                  </a:cubicBezTo>
                  <a:cubicBezTo>
                    <a:pt x="-25208" y="368232"/>
                    <a:pt x="1247" y="215230"/>
                    <a:pt x="0" y="0"/>
                  </a:cubicBezTo>
                  <a:close/>
                </a:path>
              </a:pathLst>
            </a:custGeom>
            <a:solidFill>
              <a:srgbClr val="73A5D3"/>
            </a:solidFill>
            <a:ln>
              <a:solidFill>
                <a:schemeClr val="bg1"/>
              </a:solidFill>
              <a:extLst>
                <a:ext uri="{C807C97D-BFC1-408E-A445-0C87EB9F89A2}">
                  <ask:lineSketchStyleProps xmlns:ask="http://schemas.microsoft.com/office/drawing/2018/sketchyshapes" sd="3273543333">
                    <a:prstGeom prst="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anchor="ct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solidFill>
                    <a:schemeClr val="bg1"/>
                  </a:solidFill>
                </a:rPr>
                <a:t>Animations agence &amp; Ateliers des décodeurs : Café conquête du mois de mars</a:t>
              </a:r>
            </a:p>
          </p:txBody>
        </p:sp>
        <p:pic>
          <p:nvPicPr>
            <p:cNvPr id="1058" name="Picture 6" descr="fleche-rouge - Tous Perfect">
              <a:extLst>
                <a:ext uri="{FF2B5EF4-FFF2-40B4-BE49-F238E27FC236}">
                  <a16:creationId xmlns:a16="http://schemas.microsoft.com/office/drawing/2014/main" id="{B7733FBF-737E-1C38-6CCD-D905CADFDF2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715075">
              <a:off x="10977640" y="5237119"/>
              <a:ext cx="581022" cy="59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9430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0B182B8-0620-F612-0D79-0B06FBC3BB87}"/>
              </a:ext>
            </a:extLst>
          </p:cNvPr>
          <p:cNvSpPr>
            <a:spLocks noGrp="1"/>
          </p:cNvSpPr>
          <p:nvPr>
            <p:ph type="body" sz="quarter" idx="12"/>
          </p:nvPr>
        </p:nvSpPr>
        <p:spPr/>
        <p:txBody>
          <a:bodyPr>
            <a:normAutofit/>
          </a:bodyPr>
          <a:lstStyle/>
          <a:p>
            <a:r>
              <a:rPr lang="fr-FR" dirty="0"/>
              <a:t>Toutes les informations concernant ce dispositif est disponible dans votre RDC </a:t>
            </a:r>
          </a:p>
        </p:txBody>
      </p:sp>
      <p:sp>
        <p:nvSpPr>
          <p:cNvPr id="5" name="Espace réservé du texte 4">
            <a:extLst>
              <a:ext uri="{FF2B5EF4-FFF2-40B4-BE49-F238E27FC236}">
                <a16:creationId xmlns:a16="http://schemas.microsoft.com/office/drawing/2014/main" id="{16BF8E2E-45F4-66BB-08BD-DFF3A8BAC444}"/>
              </a:ext>
            </a:extLst>
          </p:cNvPr>
          <p:cNvSpPr>
            <a:spLocks noGrp="1"/>
          </p:cNvSpPr>
          <p:nvPr>
            <p:ph type="body" sz="quarter" idx="16"/>
          </p:nvPr>
        </p:nvSpPr>
        <p:spPr/>
        <p:txBody>
          <a:bodyPr/>
          <a:lstStyle/>
          <a:p>
            <a:endParaRPr lang="fr-FR"/>
          </a:p>
        </p:txBody>
      </p:sp>
      <p:pic>
        <p:nvPicPr>
          <p:cNvPr id="10" name="Image 9">
            <a:extLst>
              <a:ext uri="{FF2B5EF4-FFF2-40B4-BE49-F238E27FC236}">
                <a16:creationId xmlns:a16="http://schemas.microsoft.com/office/drawing/2014/main" id="{1AF74E1F-F9A9-A7BA-B475-E27F35A49630}"/>
              </a:ext>
            </a:extLst>
          </p:cNvPr>
          <p:cNvPicPr>
            <a:picLocks noChangeAspect="1"/>
          </p:cNvPicPr>
          <p:nvPr/>
        </p:nvPicPr>
        <p:blipFill>
          <a:blip r:embed="rId2"/>
          <a:stretch>
            <a:fillRect/>
          </a:stretch>
        </p:blipFill>
        <p:spPr>
          <a:xfrm>
            <a:off x="2660904" y="1352944"/>
            <a:ext cx="7059665" cy="1186237"/>
          </a:xfrm>
          <a:prstGeom prst="rect">
            <a:avLst/>
          </a:prstGeom>
        </p:spPr>
      </p:pic>
      <p:pic>
        <p:nvPicPr>
          <p:cNvPr id="19" name="Image 18">
            <a:extLst>
              <a:ext uri="{FF2B5EF4-FFF2-40B4-BE49-F238E27FC236}">
                <a16:creationId xmlns:a16="http://schemas.microsoft.com/office/drawing/2014/main" id="{3338E561-1A27-6AED-C229-1117880424FB}"/>
              </a:ext>
            </a:extLst>
          </p:cNvPr>
          <p:cNvPicPr>
            <a:picLocks noChangeAspect="1"/>
          </p:cNvPicPr>
          <p:nvPr/>
        </p:nvPicPr>
        <p:blipFill>
          <a:blip r:embed="rId3"/>
          <a:stretch>
            <a:fillRect/>
          </a:stretch>
        </p:blipFill>
        <p:spPr>
          <a:xfrm>
            <a:off x="2660905" y="2557588"/>
            <a:ext cx="2596896" cy="3568891"/>
          </a:xfrm>
          <a:prstGeom prst="rect">
            <a:avLst/>
          </a:prstGeom>
        </p:spPr>
      </p:pic>
      <p:sp>
        <p:nvSpPr>
          <p:cNvPr id="7" name="Rectangle : coins arrondis 6">
            <a:extLst>
              <a:ext uri="{FF2B5EF4-FFF2-40B4-BE49-F238E27FC236}">
                <a16:creationId xmlns:a16="http://schemas.microsoft.com/office/drawing/2014/main" id="{F5791AFF-FC80-90F6-3DD3-200351F8B772}"/>
              </a:ext>
            </a:extLst>
          </p:cNvPr>
          <p:cNvSpPr/>
          <p:nvPr/>
        </p:nvSpPr>
        <p:spPr>
          <a:xfrm>
            <a:off x="3754453" y="1966400"/>
            <a:ext cx="927276" cy="591188"/>
          </a:xfrm>
          <a:custGeom>
            <a:avLst/>
            <a:gdLst>
              <a:gd name="connsiteX0" fmla="*/ 0 w 927276"/>
              <a:gd name="connsiteY0" fmla="*/ 98533 h 591188"/>
              <a:gd name="connsiteX1" fmla="*/ 98533 w 927276"/>
              <a:gd name="connsiteY1" fmla="*/ 0 h 591188"/>
              <a:gd name="connsiteX2" fmla="*/ 478242 w 927276"/>
              <a:gd name="connsiteY2" fmla="*/ 0 h 591188"/>
              <a:gd name="connsiteX3" fmla="*/ 828743 w 927276"/>
              <a:gd name="connsiteY3" fmla="*/ 0 h 591188"/>
              <a:gd name="connsiteX4" fmla="*/ 927276 w 927276"/>
              <a:gd name="connsiteY4" fmla="*/ 98533 h 591188"/>
              <a:gd name="connsiteX5" fmla="*/ 927276 w 927276"/>
              <a:gd name="connsiteY5" fmla="*/ 492655 h 591188"/>
              <a:gd name="connsiteX6" fmla="*/ 828743 w 927276"/>
              <a:gd name="connsiteY6" fmla="*/ 591188 h 591188"/>
              <a:gd name="connsiteX7" fmla="*/ 478242 w 927276"/>
              <a:gd name="connsiteY7" fmla="*/ 591188 h 591188"/>
              <a:gd name="connsiteX8" fmla="*/ 98533 w 927276"/>
              <a:gd name="connsiteY8" fmla="*/ 591188 h 591188"/>
              <a:gd name="connsiteX9" fmla="*/ 0 w 927276"/>
              <a:gd name="connsiteY9" fmla="*/ 492655 h 591188"/>
              <a:gd name="connsiteX10" fmla="*/ 0 w 927276"/>
              <a:gd name="connsiteY10" fmla="*/ 98533 h 591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7276" h="591188" extrusionOk="0">
                <a:moveTo>
                  <a:pt x="0" y="98533"/>
                </a:moveTo>
                <a:cubicBezTo>
                  <a:pt x="-730" y="45290"/>
                  <a:pt x="34258" y="-3301"/>
                  <a:pt x="98533" y="0"/>
                </a:cubicBezTo>
                <a:cubicBezTo>
                  <a:pt x="219667" y="12884"/>
                  <a:pt x="327886" y="-3166"/>
                  <a:pt x="478242" y="0"/>
                </a:cubicBezTo>
                <a:cubicBezTo>
                  <a:pt x="628598" y="3166"/>
                  <a:pt x="676932" y="-4062"/>
                  <a:pt x="828743" y="0"/>
                </a:cubicBezTo>
                <a:cubicBezTo>
                  <a:pt x="883746" y="5702"/>
                  <a:pt x="922440" y="50904"/>
                  <a:pt x="927276" y="98533"/>
                </a:cubicBezTo>
                <a:cubicBezTo>
                  <a:pt x="923458" y="258974"/>
                  <a:pt x="913399" y="323730"/>
                  <a:pt x="927276" y="492655"/>
                </a:cubicBezTo>
                <a:cubicBezTo>
                  <a:pt x="926351" y="541354"/>
                  <a:pt x="880200" y="594113"/>
                  <a:pt x="828743" y="591188"/>
                </a:cubicBezTo>
                <a:cubicBezTo>
                  <a:pt x="741706" y="595655"/>
                  <a:pt x="631330" y="582586"/>
                  <a:pt x="478242" y="591188"/>
                </a:cubicBezTo>
                <a:cubicBezTo>
                  <a:pt x="325154" y="599790"/>
                  <a:pt x="223609" y="606956"/>
                  <a:pt x="98533" y="591188"/>
                </a:cubicBezTo>
                <a:cubicBezTo>
                  <a:pt x="49430" y="594946"/>
                  <a:pt x="-1927" y="537329"/>
                  <a:pt x="0" y="492655"/>
                </a:cubicBezTo>
                <a:cubicBezTo>
                  <a:pt x="-8430" y="310936"/>
                  <a:pt x="3184" y="253935"/>
                  <a:pt x="0" y="98533"/>
                </a:cubicBezTo>
                <a:close/>
              </a:path>
            </a:pathLst>
          </a:custGeom>
          <a:noFill/>
          <a:ln w="38100">
            <a:solidFill>
              <a:schemeClr val="accent4">
                <a:lumMod val="75000"/>
              </a:schemeClr>
            </a:solidFill>
            <a:extLst>
              <a:ext uri="{C807C97D-BFC1-408E-A445-0C87EB9F89A2}">
                <ask:lineSketchStyleProps xmlns:ask="http://schemas.microsoft.com/office/drawing/2018/sketchyshapes" sd="140908414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34103C04-ED1D-E76D-3CF3-71192DE9EA76}"/>
              </a:ext>
            </a:extLst>
          </p:cNvPr>
          <p:cNvSpPr/>
          <p:nvPr/>
        </p:nvSpPr>
        <p:spPr>
          <a:xfrm>
            <a:off x="2685427" y="5632704"/>
            <a:ext cx="1831710" cy="376492"/>
          </a:xfrm>
          <a:custGeom>
            <a:avLst/>
            <a:gdLst>
              <a:gd name="connsiteX0" fmla="*/ 0 w 1831710"/>
              <a:gd name="connsiteY0" fmla="*/ 62750 h 376492"/>
              <a:gd name="connsiteX1" fmla="*/ 62750 w 1831710"/>
              <a:gd name="connsiteY1" fmla="*/ 0 h 376492"/>
              <a:gd name="connsiteX2" fmla="*/ 665611 w 1831710"/>
              <a:gd name="connsiteY2" fmla="*/ 0 h 376492"/>
              <a:gd name="connsiteX3" fmla="*/ 1183161 w 1831710"/>
              <a:gd name="connsiteY3" fmla="*/ 0 h 376492"/>
              <a:gd name="connsiteX4" fmla="*/ 1768960 w 1831710"/>
              <a:gd name="connsiteY4" fmla="*/ 0 h 376492"/>
              <a:gd name="connsiteX5" fmla="*/ 1831710 w 1831710"/>
              <a:gd name="connsiteY5" fmla="*/ 62750 h 376492"/>
              <a:gd name="connsiteX6" fmla="*/ 1831710 w 1831710"/>
              <a:gd name="connsiteY6" fmla="*/ 313742 h 376492"/>
              <a:gd name="connsiteX7" fmla="*/ 1768960 w 1831710"/>
              <a:gd name="connsiteY7" fmla="*/ 376492 h 376492"/>
              <a:gd name="connsiteX8" fmla="*/ 1251410 w 1831710"/>
              <a:gd name="connsiteY8" fmla="*/ 376492 h 376492"/>
              <a:gd name="connsiteX9" fmla="*/ 665611 w 1831710"/>
              <a:gd name="connsiteY9" fmla="*/ 376492 h 376492"/>
              <a:gd name="connsiteX10" fmla="*/ 62750 w 1831710"/>
              <a:gd name="connsiteY10" fmla="*/ 376492 h 376492"/>
              <a:gd name="connsiteX11" fmla="*/ 0 w 1831710"/>
              <a:gd name="connsiteY11" fmla="*/ 313742 h 376492"/>
              <a:gd name="connsiteX12" fmla="*/ 0 w 1831710"/>
              <a:gd name="connsiteY12" fmla="*/ 62750 h 376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31710" h="376492" extrusionOk="0">
                <a:moveTo>
                  <a:pt x="0" y="62750"/>
                </a:moveTo>
                <a:cubicBezTo>
                  <a:pt x="-4078" y="34654"/>
                  <a:pt x="24030" y="-1361"/>
                  <a:pt x="62750" y="0"/>
                </a:cubicBezTo>
                <a:cubicBezTo>
                  <a:pt x="204542" y="-22293"/>
                  <a:pt x="498902" y="3805"/>
                  <a:pt x="665611" y="0"/>
                </a:cubicBezTo>
                <a:cubicBezTo>
                  <a:pt x="832320" y="-3805"/>
                  <a:pt x="1048363" y="10243"/>
                  <a:pt x="1183161" y="0"/>
                </a:cubicBezTo>
                <a:cubicBezTo>
                  <a:pt x="1317959" y="-10243"/>
                  <a:pt x="1591460" y="-18206"/>
                  <a:pt x="1768960" y="0"/>
                </a:cubicBezTo>
                <a:cubicBezTo>
                  <a:pt x="1803120" y="757"/>
                  <a:pt x="1838270" y="25902"/>
                  <a:pt x="1831710" y="62750"/>
                </a:cubicBezTo>
                <a:cubicBezTo>
                  <a:pt x="1828621" y="139877"/>
                  <a:pt x="1822726" y="197639"/>
                  <a:pt x="1831710" y="313742"/>
                </a:cubicBezTo>
                <a:cubicBezTo>
                  <a:pt x="1830321" y="345891"/>
                  <a:pt x="1811585" y="376612"/>
                  <a:pt x="1768960" y="376492"/>
                </a:cubicBezTo>
                <a:cubicBezTo>
                  <a:pt x="1540421" y="382463"/>
                  <a:pt x="1503963" y="390620"/>
                  <a:pt x="1251410" y="376492"/>
                </a:cubicBezTo>
                <a:cubicBezTo>
                  <a:pt x="998857" y="362365"/>
                  <a:pt x="853903" y="371794"/>
                  <a:pt x="665611" y="376492"/>
                </a:cubicBezTo>
                <a:cubicBezTo>
                  <a:pt x="477319" y="381190"/>
                  <a:pt x="323001" y="371567"/>
                  <a:pt x="62750" y="376492"/>
                </a:cubicBezTo>
                <a:cubicBezTo>
                  <a:pt x="30193" y="372637"/>
                  <a:pt x="-7571" y="347620"/>
                  <a:pt x="0" y="313742"/>
                </a:cubicBezTo>
                <a:cubicBezTo>
                  <a:pt x="-3034" y="241831"/>
                  <a:pt x="-1059" y="153431"/>
                  <a:pt x="0" y="62750"/>
                </a:cubicBezTo>
                <a:close/>
              </a:path>
            </a:pathLst>
          </a:custGeom>
          <a:noFill/>
          <a:ln w="38100">
            <a:solidFill>
              <a:schemeClr val="accent4">
                <a:lumMod val="75000"/>
              </a:schemeClr>
            </a:solidFill>
            <a:extLst>
              <a:ext uri="{C807C97D-BFC1-408E-A445-0C87EB9F89A2}">
                <ask:lineSketchStyleProps xmlns:ask="http://schemas.microsoft.com/office/drawing/2018/sketchyshapes" sd="140908414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E2BA7114-59FA-E6C8-BCC4-9953310FB399}"/>
              </a:ext>
            </a:extLst>
          </p:cNvPr>
          <p:cNvPicPr>
            <a:picLocks noChangeAspect="1"/>
          </p:cNvPicPr>
          <p:nvPr/>
        </p:nvPicPr>
        <p:blipFill>
          <a:blip r:embed="rId4"/>
          <a:stretch>
            <a:fillRect/>
          </a:stretch>
        </p:blipFill>
        <p:spPr>
          <a:xfrm>
            <a:off x="5857072" y="2944957"/>
            <a:ext cx="4030641" cy="2993276"/>
          </a:xfrm>
          <a:prstGeom prst="rect">
            <a:avLst/>
          </a:prstGeom>
        </p:spPr>
      </p:pic>
      <p:sp>
        <p:nvSpPr>
          <p:cNvPr id="13" name="Rectangle : coins arrondis 12">
            <a:extLst>
              <a:ext uri="{FF2B5EF4-FFF2-40B4-BE49-F238E27FC236}">
                <a16:creationId xmlns:a16="http://schemas.microsoft.com/office/drawing/2014/main" id="{54D80F18-F0A2-6C12-F2B0-00D647EFF6A5}"/>
              </a:ext>
            </a:extLst>
          </p:cNvPr>
          <p:cNvSpPr/>
          <p:nvPr/>
        </p:nvSpPr>
        <p:spPr>
          <a:xfrm>
            <a:off x="5792119" y="2852693"/>
            <a:ext cx="4165697" cy="3273786"/>
          </a:xfrm>
          <a:custGeom>
            <a:avLst/>
            <a:gdLst>
              <a:gd name="connsiteX0" fmla="*/ 0 w 4165697"/>
              <a:gd name="connsiteY0" fmla="*/ 545642 h 3273786"/>
              <a:gd name="connsiteX1" fmla="*/ 545642 w 4165697"/>
              <a:gd name="connsiteY1" fmla="*/ 0 h 3273786"/>
              <a:gd name="connsiteX2" fmla="*/ 1222013 w 4165697"/>
              <a:gd name="connsiteY2" fmla="*/ 0 h 3273786"/>
              <a:gd name="connsiteX3" fmla="*/ 1744663 w 4165697"/>
              <a:gd name="connsiteY3" fmla="*/ 0 h 3273786"/>
              <a:gd name="connsiteX4" fmla="*/ 2298057 w 4165697"/>
              <a:gd name="connsiteY4" fmla="*/ 0 h 3273786"/>
              <a:gd name="connsiteX5" fmla="*/ 2912940 w 4165697"/>
              <a:gd name="connsiteY5" fmla="*/ 0 h 3273786"/>
              <a:gd name="connsiteX6" fmla="*/ 3620055 w 4165697"/>
              <a:gd name="connsiteY6" fmla="*/ 0 h 3273786"/>
              <a:gd name="connsiteX7" fmla="*/ 4165697 w 4165697"/>
              <a:gd name="connsiteY7" fmla="*/ 545642 h 3273786"/>
              <a:gd name="connsiteX8" fmla="*/ 4165697 w 4165697"/>
              <a:gd name="connsiteY8" fmla="*/ 1047617 h 3273786"/>
              <a:gd name="connsiteX9" fmla="*/ 4165697 w 4165697"/>
              <a:gd name="connsiteY9" fmla="*/ 1527768 h 3273786"/>
              <a:gd name="connsiteX10" fmla="*/ 4165697 w 4165697"/>
              <a:gd name="connsiteY10" fmla="*/ 2095218 h 3273786"/>
              <a:gd name="connsiteX11" fmla="*/ 4165697 w 4165697"/>
              <a:gd name="connsiteY11" fmla="*/ 2728144 h 3273786"/>
              <a:gd name="connsiteX12" fmla="*/ 3620055 w 4165697"/>
              <a:gd name="connsiteY12" fmla="*/ 3273786 h 3273786"/>
              <a:gd name="connsiteX13" fmla="*/ 2974428 w 4165697"/>
              <a:gd name="connsiteY13" fmla="*/ 3273786 h 3273786"/>
              <a:gd name="connsiteX14" fmla="*/ 2451778 w 4165697"/>
              <a:gd name="connsiteY14" fmla="*/ 3273786 h 3273786"/>
              <a:gd name="connsiteX15" fmla="*/ 1867640 w 4165697"/>
              <a:gd name="connsiteY15" fmla="*/ 3273786 h 3273786"/>
              <a:gd name="connsiteX16" fmla="*/ 1314245 w 4165697"/>
              <a:gd name="connsiteY16" fmla="*/ 3273786 h 3273786"/>
              <a:gd name="connsiteX17" fmla="*/ 545642 w 4165697"/>
              <a:gd name="connsiteY17" fmla="*/ 3273786 h 3273786"/>
              <a:gd name="connsiteX18" fmla="*/ 0 w 4165697"/>
              <a:gd name="connsiteY18" fmla="*/ 2728144 h 3273786"/>
              <a:gd name="connsiteX19" fmla="*/ 0 w 4165697"/>
              <a:gd name="connsiteY19" fmla="*/ 2247994 h 3273786"/>
              <a:gd name="connsiteX20" fmla="*/ 0 w 4165697"/>
              <a:gd name="connsiteY20" fmla="*/ 1767843 h 3273786"/>
              <a:gd name="connsiteX21" fmla="*/ 0 w 4165697"/>
              <a:gd name="connsiteY21" fmla="*/ 1265868 h 3273786"/>
              <a:gd name="connsiteX22" fmla="*/ 0 w 4165697"/>
              <a:gd name="connsiteY22" fmla="*/ 545642 h 327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65697" h="3273786" extrusionOk="0">
                <a:moveTo>
                  <a:pt x="0" y="545642"/>
                </a:moveTo>
                <a:cubicBezTo>
                  <a:pt x="-6728" y="255117"/>
                  <a:pt x="211739" y="-10903"/>
                  <a:pt x="545642" y="0"/>
                </a:cubicBezTo>
                <a:cubicBezTo>
                  <a:pt x="795137" y="25327"/>
                  <a:pt x="900208" y="-17562"/>
                  <a:pt x="1222013" y="0"/>
                </a:cubicBezTo>
                <a:cubicBezTo>
                  <a:pt x="1543818" y="17562"/>
                  <a:pt x="1588401" y="-10243"/>
                  <a:pt x="1744663" y="0"/>
                </a:cubicBezTo>
                <a:cubicBezTo>
                  <a:pt x="1900925" y="10243"/>
                  <a:pt x="2088936" y="-17182"/>
                  <a:pt x="2298057" y="0"/>
                </a:cubicBezTo>
                <a:cubicBezTo>
                  <a:pt x="2507178" y="17182"/>
                  <a:pt x="2757590" y="-26844"/>
                  <a:pt x="2912940" y="0"/>
                </a:cubicBezTo>
                <a:cubicBezTo>
                  <a:pt x="3068290" y="26844"/>
                  <a:pt x="3279528" y="-31521"/>
                  <a:pt x="3620055" y="0"/>
                </a:cubicBezTo>
                <a:cubicBezTo>
                  <a:pt x="3910045" y="-70261"/>
                  <a:pt x="4143891" y="265837"/>
                  <a:pt x="4165697" y="545642"/>
                </a:cubicBezTo>
                <a:cubicBezTo>
                  <a:pt x="4166725" y="652006"/>
                  <a:pt x="4172422" y="814592"/>
                  <a:pt x="4165697" y="1047617"/>
                </a:cubicBezTo>
                <a:cubicBezTo>
                  <a:pt x="4158972" y="1280642"/>
                  <a:pt x="4148824" y="1303489"/>
                  <a:pt x="4165697" y="1527768"/>
                </a:cubicBezTo>
                <a:cubicBezTo>
                  <a:pt x="4182570" y="1752047"/>
                  <a:pt x="4184945" y="1948130"/>
                  <a:pt x="4165697" y="2095218"/>
                </a:cubicBezTo>
                <a:cubicBezTo>
                  <a:pt x="4146450" y="2242306"/>
                  <a:pt x="4172942" y="2495567"/>
                  <a:pt x="4165697" y="2728144"/>
                </a:cubicBezTo>
                <a:cubicBezTo>
                  <a:pt x="4181034" y="3001328"/>
                  <a:pt x="3886753" y="3270225"/>
                  <a:pt x="3620055" y="3273786"/>
                </a:cubicBezTo>
                <a:cubicBezTo>
                  <a:pt x="3417175" y="3274829"/>
                  <a:pt x="3274054" y="3296259"/>
                  <a:pt x="2974428" y="3273786"/>
                </a:cubicBezTo>
                <a:cubicBezTo>
                  <a:pt x="2674802" y="3251313"/>
                  <a:pt x="2710700" y="3267134"/>
                  <a:pt x="2451778" y="3273786"/>
                </a:cubicBezTo>
                <a:cubicBezTo>
                  <a:pt x="2192856" y="3280439"/>
                  <a:pt x="2104552" y="3276651"/>
                  <a:pt x="1867640" y="3273786"/>
                </a:cubicBezTo>
                <a:cubicBezTo>
                  <a:pt x="1630728" y="3270921"/>
                  <a:pt x="1487059" y="3252886"/>
                  <a:pt x="1314245" y="3273786"/>
                </a:cubicBezTo>
                <a:cubicBezTo>
                  <a:pt x="1141432" y="3294686"/>
                  <a:pt x="825999" y="3254008"/>
                  <a:pt x="545642" y="3273786"/>
                </a:cubicBezTo>
                <a:cubicBezTo>
                  <a:pt x="228091" y="3214307"/>
                  <a:pt x="50679" y="3031191"/>
                  <a:pt x="0" y="2728144"/>
                </a:cubicBezTo>
                <a:cubicBezTo>
                  <a:pt x="9256" y="2587793"/>
                  <a:pt x="23496" y="2438245"/>
                  <a:pt x="0" y="2247994"/>
                </a:cubicBezTo>
                <a:cubicBezTo>
                  <a:pt x="-23496" y="2057743"/>
                  <a:pt x="-19656" y="1869745"/>
                  <a:pt x="0" y="1767843"/>
                </a:cubicBezTo>
                <a:cubicBezTo>
                  <a:pt x="19656" y="1665941"/>
                  <a:pt x="4937" y="1473644"/>
                  <a:pt x="0" y="1265868"/>
                </a:cubicBezTo>
                <a:cubicBezTo>
                  <a:pt x="-4937" y="1058093"/>
                  <a:pt x="28484" y="861694"/>
                  <a:pt x="0" y="545642"/>
                </a:cubicBezTo>
                <a:close/>
              </a:path>
            </a:pathLst>
          </a:custGeom>
          <a:noFill/>
          <a:ln w="38100">
            <a:solidFill>
              <a:schemeClr val="accent4">
                <a:lumMod val="75000"/>
              </a:schemeClr>
            </a:solidFill>
            <a:extLst>
              <a:ext uri="{C807C97D-BFC1-408E-A445-0C87EB9F89A2}">
                <ask:lineSketchStyleProps xmlns:ask="http://schemas.microsoft.com/office/drawing/2018/sketchyshapes" sd="140908414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Picture 6" descr="fleche-rouge - Tous Perfect">
            <a:extLst>
              <a:ext uri="{FF2B5EF4-FFF2-40B4-BE49-F238E27FC236}">
                <a16:creationId xmlns:a16="http://schemas.microsoft.com/office/drawing/2014/main" id="{0B54CE97-592B-E234-BF41-8249D7E2835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1209166" flipH="1" flipV="1">
            <a:off x="4330773" y="3829914"/>
            <a:ext cx="1641907" cy="199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C2FB44D9-9963-362E-310D-63E2F03AE549}"/>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3601097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p:txBody>
          <a:bodyPr/>
          <a:lstStyle/>
          <a:p>
            <a:r>
              <a:rPr lang="fr-FR" sz="2600" dirty="0"/>
              <a:t>Les chiffres de la conquête</a:t>
            </a:r>
          </a:p>
          <a:p>
            <a:r>
              <a:rPr lang="fr-FR" sz="2600" dirty="0"/>
              <a:t>La thématique du mois : En voiture Simone</a:t>
            </a:r>
          </a:p>
          <a:p>
            <a:r>
              <a:rPr lang="fr-FR" sz="2600" b="1" dirty="0">
                <a:solidFill>
                  <a:schemeClr val="accent4">
                    <a:lumMod val="75000"/>
                  </a:schemeClr>
                </a:solidFill>
              </a:rPr>
              <a:t>Le planning </a:t>
            </a:r>
          </a:p>
        </p:txBody>
      </p:sp>
    </p:spTree>
    <p:extLst>
      <p:ext uri="{BB962C8B-B14F-4D97-AF65-F5344CB8AC3E}">
        <p14:creationId xmlns:p14="http://schemas.microsoft.com/office/powerpoint/2010/main" val="3650680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DF083812-BBB5-E29B-2649-0BE17F89CA71}"/>
              </a:ext>
            </a:extLst>
          </p:cNvPr>
          <p:cNvSpPr/>
          <p:nvPr/>
        </p:nvSpPr>
        <p:spPr>
          <a:xfrm>
            <a:off x="3519545" y="1392806"/>
            <a:ext cx="2502514" cy="4848620"/>
          </a:xfrm>
          <a:custGeom>
            <a:avLst/>
            <a:gdLst>
              <a:gd name="connsiteX0" fmla="*/ 0 w 2502514"/>
              <a:gd name="connsiteY0" fmla="*/ 417094 h 4848620"/>
              <a:gd name="connsiteX1" fmla="*/ 417094 w 2502514"/>
              <a:gd name="connsiteY1" fmla="*/ 0 h 4848620"/>
              <a:gd name="connsiteX2" fmla="*/ 939836 w 2502514"/>
              <a:gd name="connsiteY2" fmla="*/ 0 h 4848620"/>
              <a:gd name="connsiteX3" fmla="*/ 1512628 w 2502514"/>
              <a:gd name="connsiteY3" fmla="*/ 0 h 4848620"/>
              <a:gd name="connsiteX4" fmla="*/ 2085420 w 2502514"/>
              <a:gd name="connsiteY4" fmla="*/ 0 h 4848620"/>
              <a:gd name="connsiteX5" fmla="*/ 2502514 w 2502514"/>
              <a:gd name="connsiteY5" fmla="*/ 417094 h 4848620"/>
              <a:gd name="connsiteX6" fmla="*/ 2502514 w 2502514"/>
              <a:gd name="connsiteY6" fmla="*/ 1086166 h 4848620"/>
              <a:gd name="connsiteX7" fmla="*/ 2502514 w 2502514"/>
              <a:gd name="connsiteY7" fmla="*/ 1715094 h 4848620"/>
              <a:gd name="connsiteX8" fmla="*/ 2502514 w 2502514"/>
              <a:gd name="connsiteY8" fmla="*/ 2303877 h 4848620"/>
              <a:gd name="connsiteX9" fmla="*/ 2502514 w 2502514"/>
              <a:gd name="connsiteY9" fmla="*/ 2972949 h 4848620"/>
              <a:gd name="connsiteX10" fmla="*/ 2502514 w 2502514"/>
              <a:gd name="connsiteY10" fmla="*/ 3521588 h 4848620"/>
              <a:gd name="connsiteX11" fmla="*/ 2502514 w 2502514"/>
              <a:gd name="connsiteY11" fmla="*/ 4431526 h 4848620"/>
              <a:gd name="connsiteX12" fmla="*/ 2085420 w 2502514"/>
              <a:gd name="connsiteY12" fmla="*/ 4848620 h 4848620"/>
              <a:gd name="connsiteX13" fmla="*/ 1562678 w 2502514"/>
              <a:gd name="connsiteY13" fmla="*/ 4848620 h 4848620"/>
              <a:gd name="connsiteX14" fmla="*/ 1006569 w 2502514"/>
              <a:gd name="connsiteY14" fmla="*/ 4848620 h 4848620"/>
              <a:gd name="connsiteX15" fmla="*/ 417094 w 2502514"/>
              <a:gd name="connsiteY15" fmla="*/ 4848620 h 4848620"/>
              <a:gd name="connsiteX16" fmla="*/ 0 w 2502514"/>
              <a:gd name="connsiteY16" fmla="*/ 4431526 h 4848620"/>
              <a:gd name="connsiteX17" fmla="*/ 0 w 2502514"/>
              <a:gd name="connsiteY17" fmla="*/ 3842743 h 4848620"/>
              <a:gd name="connsiteX18" fmla="*/ 0 w 2502514"/>
              <a:gd name="connsiteY18" fmla="*/ 3133526 h 4848620"/>
              <a:gd name="connsiteX19" fmla="*/ 0 w 2502514"/>
              <a:gd name="connsiteY19" fmla="*/ 2584887 h 4848620"/>
              <a:gd name="connsiteX20" fmla="*/ 0 w 2502514"/>
              <a:gd name="connsiteY20" fmla="*/ 2036248 h 4848620"/>
              <a:gd name="connsiteX21" fmla="*/ 0 w 2502514"/>
              <a:gd name="connsiteY21" fmla="*/ 1407321 h 4848620"/>
              <a:gd name="connsiteX22" fmla="*/ 0 w 2502514"/>
              <a:gd name="connsiteY22" fmla="*/ 417094 h 484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02514" h="4848620" fill="none" extrusionOk="0">
                <a:moveTo>
                  <a:pt x="0" y="417094"/>
                </a:moveTo>
                <a:cubicBezTo>
                  <a:pt x="27444" y="196250"/>
                  <a:pt x="182473" y="55584"/>
                  <a:pt x="417094" y="0"/>
                </a:cubicBezTo>
                <a:cubicBezTo>
                  <a:pt x="534952" y="9889"/>
                  <a:pt x="742977" y="-26134"/>
                  <a:pt x="939836" y="0"/>
                </a:cubicBezTo>
                <a:cubicBezTo>
                  <a:pt x="1136695" y="26134"/>
                  <a:pt x="1267853" y="15342"/>
                  <a:pt x="1512628" y="0"/>
                </a:cubicBezTo>
                <a:cubicBezTo>
                  <a:pt x="1757403" y="-15342"/>
                  <a:pt x="1804959" y="-900"/>
                  <a:pt x="2085420" y="0"/>
                </a:cubicBezTo>
                <a:cubicBezTo>
                  <a:pt x="2326058" y="-3634"/>
                  <a:pt x="2498685" y="165146"/>
                  <a:pt x="2502514" y="417094"/>
                </a:cubicBezTo>
                <a:cubicBezTo>
                  <a:pt x="2510142" y="707410"/>
                  <a:pt x="2478262" y="783708"/>
                  <a:pt x="2502514" y="1086166"/>
                </a:cubicBezTo>
                <a:cubicBezTo>
                  <a:pt x="2526766" y="1388624"/>
                  <a:pt x="2509079" y="1479686"/>
                  <a:pt x="2502514" y="1715094"/>
                </a:cubicBezTo>
                <a:cubicBezTo>
                  <a:pt x="2495949" y="1950502"/>
                  <a:pt x="2489049" y="2122881"/>
                  <a:pt x="2502514" y="2303877"/>
                </a:cubicBezTo>
                <a:cubicBezTo>
                  <a:pt x="2515979" y="2484873"/>
                  <a:pt x="2495456" y="2810087"/>
                  <a:pt x="2502514" y="2972949"/>
                </a:cubicBezTo>
                <a:cubicBezTo>
                  <a:pt x="2509572" y="3135811"/>
                  <a:pt x="2509483" y="3296518"/>
                  <a:pt x="2502514" y="3521588"/>
                </a:cubicBezTo>
                <a:cubicBezTo>
                  <a:pt x="2495545" y="3746658"/>
                  <a:pt x="2521255" y="4018484"/>
                  <a:pt x="2502514" y="4431526"/>
                </a:cubicBezTo>
                <a:cubicBezTo>
                  <a:pt x="2529537" y="4667442"/>
                  <a:pt x="2308245" y="4883312"/>
                  <a:pt x="2085420" y="4848620"/>
                </a:cubicBezTo>
                <a:cubicBezTo>
                  <a:pt x="1947111" y="4832419"/>
                  <a:pt x="1688639" y="4834760"/>
                  <a:pt x="1562678" y="4848620"/>
                </a:cubicBezTo>
                <a:cubicBezTo>
                  <a:pt x="1436717" y="4862480"/>
                  <a:pt x="1131259" y="4873388"/>
                  <a:pt x="1006569" y="4848620"/>
                </a:cubicBezTo>
                <a:cubicBezTo>
                  <a:pt x="881879" y="4823852"/>
                  <a:pt x="668499" y="4836363"/>
                  <a:pt x="417094" y="4848620"/>
                </a:cubicBezTo>
                <a:cubicBezTo>
                  <a:pt x="150888" y="4824591"/>
                  <a:pt x="10786" y="4641658"/>
                  <a:pt x="0" y="4431526"/>
                </a:cubicBezTo>
                <a:cubicBezTo>
                  <a:pt x="3510" y="4142835"/>
                  <a:pt x="-11018" y="4124613"/>
                  <a:pt x="0" y="3842743"/>
                </a:cubicBezTo>
                <a:cubicBezTo>
                  <a:pt x="11018" y="3560873"/>
                  <a:pt x="14345" y="3316678"/>
                  <a:pt x="0" y="3133526"/>
                </a:cubicBezTo>
                <a:cubicBezTo>
                  <a:pt x="-14345" y="2950374"/>
                  <a:pt x="3523" y="2743315"/>
                  <a:pt x="0" y="2584887"/>
                </a:cubicBezTo>
                <a:cubicBezTo>
                  <a:pt x="-3523" y="2426459"/>
                  <a:pt x="18246" y="2221777"/>
                  <a:pt x="0" y="2036248"/>
                </a:cubicBezTo>
                <a:cubicBezTo>
                  <a:pt x="-18246" y="1850719"/>
                  <a:pt x="4970" y="1572468"/>
                  <a:pt x="0" y="1407321"/>
                </a:cubicBezTo>
                <a:cubicBezTo>
                  <a:pt x="-4970" y="1242174"/>
                  <a:pt x="44385" y="898472"/>
                  <a:pt x="0" y="417094"/>
                </a:cubicBezTo>
                <a:close/>
              </a:path>
              <a:path w="2502514" h="4848620" stroke="0" extrusionOk="0">
                <a:moveTo>
                  <a:pt x="0" y="417094"/>
                </a:moveTo>
                <a:cubicBezTo>
                  <a:pt x="-31925" y="193492"/>
                  <a:pt x="167033" y="7703"/>
                  <a:pt x="417094" y="0"/>
                </a:cubicBezTo>
                <a:cubicBezTo>
                  <a:pt x="522475" y="-21584"/>
                  <a:pt x="686601" y="13222"/>
                  <a:pt x="923153" y="0"/>
                </a:cubicBezTo>
                <a:cubicBezTo>
                  <a:pt x="1159705" y="-13222"/>
                  <a:pt x="1310679" y="12160"/>
                  <a:pt x="1479262" y="0"/>
                </a:cubicBezTo>
                <a:cubicBezTo>
                  <a:pt x="1647845" y="-12160"/>
                  <a:pt x="1955510" y="4271"/>
                  <a:pt x="2085420" y="0"/>
                </a:cubicBezTo>
                <a:cubicBezTo>
                  <a:pt x="2292178" y="-36241"/>
                  <a:pt x="2490279" y="165297"/>
                  <a:pt x="2502514" y="417094"/>
                </a:cubicBezTo>
                <a:cubicBezTo>
                  <a:pt x="2489764" y="709248"/>
                  <a:pt x="2471225" y="911272"/>
                  <a:pt x="2502514" y="1086166"/>
                </a:cubicBezTo>
                <a:cubicBezTo>
                  <a:pt x="2533803" y="1261060"/>
                  <a:pt x="2481347" y="1474043"/>
                  <a:pt x="2502514" y="1634805"/>
                </a:cubicBezTo>
                <a:cubicBezTo>
                  <a:pt x="2523681" y="1795567"/>
                  <a:pt x="2477194" y="2029177"/>
                  <a:pt x="2502514" y="2263733"/>
                </a:cubicBezTo>
                <a:cubicBezTo>
                  <a:pt x="2527834" y="2498289"/>
                  <a:pt x="2491611" y="2699155"/>
                  <a:pt x="2502514" y="2812372"/>
                </a:cubicBezTo>
                <a:cubicBezTo>
                  <a:pt x="2513417" y="2925589"/>
                  <a:pt x="2465724" y="3267633"/>
                  <a:pt x="2502514" y="3561732"/>
                </a:cubicBezTo>
                <a:cubicBezTo>
                  <a:pt x="2539304" y="3855831"/>
                  <a:pt x="2488891" y="4195781"/>
                  <a:pt x="2502514" y="4431526"/>
                </a:cubicBezTo>
                <a:cubicBezTo>
                  <a:pt x="2509156" y="4669227"/>
                  <a:pt x="2322585" y="4837875"/>
                  <a:pt x="2085420" y="4848620"/>
                </a:cubicBezTo>
                <a:cubicBezTo>
                  <a:pt x="1844242" y="4862179"/>
                  <a:pt x="1786630" y="4833267"/>
                  <a:pt x="1562678" y="4848620"/>
                </a:cubicBezTo>
                <a:cubicBezTo>
                  <a:pt x="1338726" y="4863973"/>
                  <a:pt x="1183932" y="4821391"/>
                  <a:pt x="989886" y="4848620"/>
                </a:cubicBezTo>
                <a:cubicBezTo>
                  <a:pt x="795840" y="4875849"/>
                  <a:pt x="693210" y="4828570"/>
                  <a:pt x="417094" y="4848620"/>
                </a:cubicBezTo>
                <a:cubicBezTo>
                  <a:pt x="161839" y="4805320"/>
                  <a:pt x="-28587" y="4625951"/>
                  <a:pt x="0" y="4431526"/>
                </a:cubicBezTo>
                <a:cubicBezTo>
                  <a:pt x="-29694" y="4061503"/>
                  <a:pt x="-16372" y="3892238"/>
                  <a:pt x="0" y="3682165"/>
                </a:cubicBezTo>
                <a:cubicBezTo>
                  <a:pt x="16372" y="3472092"/>
                  <a:pt x="4576" y="3296897"/>
                  <a:pt x="0" y="3053238"/>
                </a:cubicBezTo>
                <a:cubicBezTo>
                  <a:pt x="-4576" y="2809579"/>
                  <a:pt x="-11974" y="2703977"/>
                  <a:pt x="0" y="2504599"/>
                </a:cubicBezTo>
                <a:cubicBezTo>
                  <a:pt x="11974" y="2305221"/>
                  <a:pt x="-16856" y="2135078"/>
                  <a:pt x="0" y="1955960"/>
                </a:cubicBezTo>
                <a:cubicBezTo>
                  <a:pt x="16856" y="1776842"/>
                  <a:pt x="-25283" y="1384286"/>
                  <a:pt x="0" y="1206599"/>
                </a:cubicBezTo>
                <a:cubicBezTo>
                  <a:pt x="25283" y="1028912"/>
                  <a:pt x="-9697" y="712481"/>
                  <a:pt x="0" y="417094"/>
                </a:cubicBezTo>
                <a:close/>
              </a:path>
            </a:pathLst>
          </a:custGeom>
          <a:solidFill>
            <a:schemeClr val="bg1"/>
          </a:solidFill>
          <a:ln w="57150">
            <a:solidFill>
              <a:schemeClr val="tx1">
                <a:lumMod val="75000"/>
                <a:lumOff val="25000"/>
              </a:schemeClr>
            </a:solidFill>
            <a:extLst>
              <a:ext uri="{C807C97D-BFC1-408E-A445-0C87EB9F89A2}">
                <ask:lineSketchStyleProps xmlns:ask="http://schemas.microsoft.com/office/drawing/2018/sketchyshapes" sd="145364721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7375CB9B-E9EC-86EC-786F-8B77CB2D9FCE}"/>
              </a:ext>
            </a:extLst>
          </p:cNvPr>
          <p:cNvSpPr>
            <a:spLocks noGrp="1"/>
          </p:cNvSpPr>
          <p:nvPr>
            <p:ph type="body" sz="quarter" idx="12"/>
          </p:nvPr>
        </p:nvSpPr>
        <p:spPr/>
        <p:txBody>
          <a:bodyPr/>
          <a:lstStyle/>
          <a:p>
            <a:r>
              <a:rPr lang="fr-FR" dirty="0"/>
              <a:t>Le planning</a:t>
            </a:r>
          </a:p>
        </p:txBody>
      </p:sp>
      <p:sp>
        <p:nvSpPr>
          <p:cNvPr id="4" name="Espace réservé du texte 3">
            <a:extLst>
              <a:ext uri="{FF2B5EF4-FFF2-40B4-BE49-F238E27FC236}">
                <a16:creationId xmlns:a16="http://schemas.microsoft.com/office/drawing/2014/main" id="{FC499DE1-40C5-7841-EBDB-F2509D67F0E3}"/>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EA11B36B-3DCF-22E8-9BAE-06F596BBFD18}"/>
              </a:ext>
            </a:extLst>
          </p:cNvPr>
          <p:cNvSpPr>
            <a:spLocks noGrp="1"/>
          </p:cNvSpPr>
          <p:nvPr>
            <p:ph type="body" sz="quarter" idx="16"/>
          </p:nvPr>
        </p:nvSpPr>
        <p:spPr/>
        <p:txBody>
          <a:bodyPr/>
          <a:lstStyle/>
          <a:p>
            <a:endParaRPr lang="fr-FR"/>
          </a:p>
        </p:txBody>
      </p:sp>
      <p:sp>
        <p:nvSpPr>
          <p:cNvPr id="11" name="Rectangle : coins arrondis 10">
            <a:extLst>
              <a:ext uri="{FF2B5EF4-FFF2-40B4-BE49-F238E27FC236}">
                <a16:creationId xmlns:a16="http://schemas.microsoft.com/office/drawing/2014/main" id="{A5B41583-0515-8842-E349-46972C4039AF}"/>
              </a:ext>
            </a:extLst>
          </p:cNvPr>
          <p:cNvSpPr/>
          <p:nvPr/>
        </p:nvSpPr>
        <p:spPr>
          <a:xfrm>
            <a:off x="674087" y="1392806"/>
            <a:ext cx="2502514" cy="4848620"/>
          </a:xfrm>
          <a:custGeom>
            <a:avLst/>
            <a:gdLst>
              <a:gd name="connsiteX0" fmla="*/ 0 w 2502514"/>
              <a:gd name="connsiteY0" fmla="*/ 417094 h 4848620"/>
              <a:gd name="connsiteX1" fmla="*/ 417094 w 2502514"/>
              <a:gd name="connsiteY1" fmla="*/ 0 h 4848620"/>
              <a:gd name="connsiteX2" fmla="*/ 939836 w 2502514"/>
              <a:gd name="connsiteY2" fmla="*/ 0 h 4848620"/>
              <a:gd name="connsiteX3" fmla="*/ 1512628 w 2502514"/>
              <a:gd name="connsiteY3" fmla="*/ 0 h 4848620"/>
              <a:gd name="connsiteX4" fmla="*/ 2085420 w 2502514"/>
              <a:gd name="connsiteY4" fmla="*/ 0 h 4848620"/>
              <a:gd name="connsiteX5" fmla="*/ 2502514 w 2502514"/>
              <a:gd name="connsiteY5" fmla="*/ 417094 h 4848620"/>
              <a:gd name="connsiteX6" fmla="*/ 2502514 w 2502514"/>
              <a:gd name="connsiteY6" fmla="*/ 1086166 h 4848620"/>
              <a:gd name="connsiteX7" fmla="*/ 2502514 w 2502514"/>
              <a:gd name="connsiteY7" fmla="*/ 1715094 h 4848620"/>
              <a:gd name="connsiteX8" fmla="*/ 2502514 w 2502514"/>
              <a:gd name="connsiteY8" fmla="*/ 2303877 h 4848620"/>
              <a:gd name="connsiteX9" fmla="*/ 2502514 w 2502514"/>
              <a:gd name="connsiteY9" fmla="*/ 2972949 h 4848620"/>
              <a:gd name="connsiteX10" fmla="*/ 2502514 w 2502514"/>
              <a:gd name="connsiteY10" fmla="*/ 3521588 h 4848620"/>
              <a:gd name="connsiteX11" fmla="*/ 2502514 w 2502514"/>
              <a:gd name="connsiteY11" fmla="*/ 4431526 h 4848620"/>
              <a:gd name="connsiteX12" fmla="*/ 2085420 w 2502514"/>
              <a:gd name="connsiteY12" fmla="*/ 4848620 h 4848620"/>
              <a:gd name="connsiteX13" fmla="*/ 1562678 w 2502514"/>
              <a:gd name="connsiteY13" fmla="*/ 4848620 h 4848620"/>
              <a:gd name="connsiteX14" fmla="*/ 1006569 w 2502514"/>
              <a:gd name="connsiteY14" fmla="*/ 4848620 h 4848620"/>
              <a:gd name="connsiteX15" fmla="*/ 417094 w 2502514"/>
              <a:gd name="connsiteY15" fmla="*/ 4848620 h 4848620"/>
              <a:gd name="connsiteX16" fmla="*/ 0 w 2502514"/>
              <a:gd name="connsiteY16" fmla="*/ 4431526 h 4848620"/>
              <a:gd name="connsiteX17" fmla="*/ 0 w 2502514"/>
              <a:gd name="connsiteY17" fmla="*/ 3842743 h 4848620"/>
              <a:gd name="connsiteX18" fmla="*/ 0 w 2502514"/>
              <a:gd name="connsiteY18" fmla="*/ 3133526 h 4848620"/>
              <a:gd name="connsiteX19" fmla="*/ 0 w 2502514"/>
              <a:gd name="connsiteY19" fmla="*/ 2584887 h 4848620"/>
              <a:gd name="connsiteX20" fmla="*/ 0 w 2502514"/>
              <a:gd name="connsiteY20" fmla="*/ 2036248 h 4848620"/>
              <a:gd name="connsiteX21" fmla="*/ 0 w 2502514"/>
              <a:gd name="connsiteY21" fmla="*/ 1407321 h 4848620"/>
              <a:gd name="connsiteX22" fmla="*/ 0 w 2502514"/>
              <a:gd name="connsiteY22" fmla="*/ 417094 h 484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02514" h="4848620" fill="none" extrusionOk="0">
                <a:moveTo>
                  <a:pt x="0" y="417094"/>
                </a:moveTo>
                <a:cubicBezTo>
                  <a:pt x="27444" y="196250"/>
                  <a:pt x="182473" y="55584"/>
                  <a:pt x="417094" y="0"/>
                </a:cubicBezTo>
                <a:cubicBezTo>
                  <a:pt x="534952" y="9889"/>
                  <a:pt x="742977" y="-26134"/>
                  <a:pt x="939836" y="0"/>
                </a:cubicBezTo>
                <a:cubicBezTo>
                  <a:pt x="1136695" y="26134"/>
                  <a:pt x="1267853" y="15342"/>
                  <a:pt x="1512628" y="0"/>
                </a:cubicBezTo>
                <a:cubicBezTo>
                  <a:pt x="1757403" y="-15342"/>
                  <a:pt x="1804959" y="-900"/>
                  <a:pt x="2085420" y="0"/>
                </a:cubicBezTo>
                <a:cubicBezTo>
                  <a:pt x="2326058" y="-3634"/>
                  <a:pt x="2498685" y="165146"/>
                  <a:pt x="2502514" y="417094"/>
                </a:cubicBezTo>
                <a:cubicBezTo>
                  <a:pt x="2510142" y="707410"/>
                  <a:pt x="2478262" y="783708"/>
                  <a:pt x="2502514" y="1086166"/>
                </a:cubicBezTo>
                <a:cubicBezTo>
                  <a:pt x="2526766" y="1388624"/>
                  <a:pt x="2509079" y="1479686"/>
                  <a:pt x="2502514" y="1715094"/>
                </a:cubicBezTo>
                <a:cubicBezTo>
                  <a:pt x="2495949" y="1950502"/>
                  <a:pt x="2489049" y="2122881"/>
                  <a:pt x="2502514" y="2303877"/>
                </a:cubicBezTo>
                <a:cubicBezTo>
                  <a:pt x="2515979" y="2484873"/>
                  <a:pt x="2495456" y="2810087"/>
                  <a:pt x="2502514" y="2972949"/>
                </a:cubicBezTo>
                <a:cubicBezTo>
                  <a:pt x="2509572" y="3135811"/>
                  <a:pt x="2509483" y="3296518"/>
                  <a:pt x="2502514" y="3521588"/>
                </a:cubicBezTo>
                <a:cubicBezTo>
                  <a:pt x="2495545" y="3746658"/>
                  <a:pt x="2521255" y="4018484"/>
                  <a:pt x="2502514" y="4431526"/>
                </a:cubicBezTo>
                <a:cubicBezTo>
                  <a:pt x="2529537" y="4667442"/>
                  <a:pt x="2308245" y="4883312"/>
                  <a:pt x="2085420" y="4848620"/>
                </a:cubicBezTo>
                <a:cubicBezTo>
                  <a:pt x="1947111" y="4832419"/>
                  <a:pt x="1688639" y="4834760"/>
                  <a:pt x="1562678" y="4848620"/>
                </a:cubicBezTo>
                <a:cubicBezTo>
                  <a:pt x="1436717" y="4862480"/>
                  <a:pt x="1131259" y="4873388"/>
                  <a:pt x="1006569" y="4848620"/>
                </a:cubicBezTo>
                <a:cubicBezTo>
                  <a:pt x="881879" y="4823852"/>
                  <a:pt x="668499" y="4836363"/>
                  <a:pt x="417094" y="4848620"/>
                </a:cubicBezTo>
                <a:cubicBezTo>
                  <a:pt x="150888" y="4824591"/>
                  <a:pt x="10786" y="4641658"/>
                  <a:pt x="0" y="4431526"/>
                </a:cubicBezTo>
                <a:cubicBezTo>
                  <a:pt x="3510" y="4142835"/>
                  <a:pt x="-11018" y="4124613"/>
                  <a:pt x="0" y="3842743"/>
                </a:cubicBezTo>
                <a:cubicBezTo>
                  <a:pt x="11018" y="3560873"/>
                  <a:pt x="14345" y="3316678"/>
                  <a:pt x="0" y="3133526"/>
                </a:cubicBezTo>
                <a:cubicBezTo>
                  <a:pt x="-14345" y="2950374"/>
                  <a:pt x="3523" y="2743315"/>
                  <a:pt x="0" y="2584887"/>
                </a:cubicBezTo>
                <a:cubicBezTo>
                  <a:pt x="-3523" y="2426459"/>
                  <a:pt x="18246" y="2221777"/>
                  <a:pt x="0" y="2036248"/>
                </a:cubicBezTo>
                <a:cubicBezTo>
                  <a:pt x="-18246" y="1850719"/>
                  <a:pt x="4970" y="1572468"/>
                  <a:pt x="0" y="1407321"/>
                </a:cubicBezTo>
                <a:cubicBezTo>
                  <a:pt x="-4970" y="1242174"/>
                  <a:pt x="44385" y="898472"/>
                  <a:pt x="0" y="417094"/>
                </a:cubicBezTo>
                <a:close/>
              </a:path>
              <a:path w="2502514" h="4848620" stroke="0" extrusionOk="0">
                <a:moveTo>
                  <a:pt x="0" y="417094"/>
                </a:moveTo>
                <a:cubicBezTo>
                  <a:pt x="-31925" y="193492"/>
                  <a:pt x="167033" y="7703"/>
                  <a:pt x="417094" y="0"/>
                </a:cubicBezTo>
                <a:cubicBezTo>
                  <a:pt x="522475" y="-21584"/>
                  <a:pt x="686601" y="13222"/>
                  <a:pt x="923153" y="0"/>
                </a:cubicBezTo>
                <a:cubicBezTo>
                  <a:pt x="1159705" y="-13222"/>
                  <a:pt x="1310679" y="12160"/>
                  <a:pt x="1479262" y="0"/>
                </a:cubicBezTo>
                <a:cubicBezTo>
                  <a:pt x="1647845" y="-12160"/>
                  <a:pt x="1955510" y="4271"/>
                  <a:pt x="2085420" y="0"/>
                </a:cubicBezTo>
                <a:cubicBezTo>
                  <a:pt x="2292178" y="-36241"/>
                  <a:pt x="2490279" y="165297"/>
                  <a:pt x="2502514" y="417094"/>
                </a:cubicBezTo>
                <a:cubicBezTo>
                  <a:pt x="2489764" y="709248"/>
                  <a:pt x="2471225" y="911272"/>
                  <a:pt x="2502514" y="1086166"/>
                </a:cubicBezTo>
                <a:cubicBezTo>
                  <a:pt x="2533803" y="1261060"/>
                  <a:pt x="2481347" y="1474043"/>
                  <a:pt x="2502514" y="1634805"/>
                </a:cubicBezTo>
                <a:cubicBezTo>
                  <a:pt x="2523681" y="1795567"/>
                  <a:pt x="2477194" y="2029177"/>
                  <a:pt x="2502514" y="2263733"/>
                </a:cubicBezTo>
                <a:cubicBezTo>
                  <a:pt x="2527834" y="2498289"/>
                  <a:pt x="2491611" y="2699155"/>
                  <a:pt x="2502514" y="2812372"/>
                </a:cubicBezTo>
                <a:cubicBezTo>
                  <a:pt x="2513417" y="2925589"/>
                  <a:pt x="2465724" y="3267633"/>
                  <a:pt x="2502514" y="3561732"/>
                </a:cubicBezTo>
                <a:cubicBezTo>
                  <a:pt x="2539304" y="3855831"/>
                  <a:pt x="2488891" y="4195781"/>
                  <a:pt x="2502514" y="4431526"/>
                </a:cubicBezTo>
                <a:cubicBezTo>
                  <a:pt x="2509156" y="4669227"/>
                  <a:pt x="2322585" y="4837875"/>
                  <a:pt x="2085420" y="4848620"/>
                </a:cubicBezTo>
                <a:cubicBezTo>
                  <a:pt x="1844242" y="4862179"/>
                  <a:pt x="1786630" y="4833267"/>
                  <a:pt x="1562678" y="4848620"/>
                </a:cubicBezTo>
                <a:cubicBezTo>
                  <a:pt x="1338726" y="4863973"/>
                  <a:pt x="1183932" y="4821391"/>
                  <a:pt x="989886" y="4848620"/>
                </a:cubicBezTo>
                <a:cubicBezTo>
                  <a:pt x="795840" y="4875849"/>
                  <a:pt x="693210" y="4828570"/>
                  <a:pt x="417094" y="4848620"/>
                </a:cubicBezTo>
                <a:cubicBezTo>
                  <a:pt x="161839" y="4805320"/>
                  <a:pt x="-28587" y="4625951"/>
                  <a:pt x="0" y="4431526"/>
                </a:cubicBezTo>
                <a:cubicBezTo>
                  <a:pt x="-29694" y="4061503"/>
                  <a:pt x="-16372" y="3892238"/>
                  <a:pt x="0" y="3682165"/>
                </a:cubicBezTo>
                <a:cubicBezTo>
                  <a:pt x="16372" y="3472092"/>
                  <a:pt x="4576" y="3296897"/>
                  <a:pt x="0" y="3053238"/>
                </a:cubicBezTo>
                <a:cubicBezTo>
                  <a:pt x="-4576" y="2809579"/>
                  <a:pt x="-11974" y="2703977"/>
                  <a:pt x="0" y="2504599"/>
                </a:cubicBezTo>
                <a:cubicBezTo>
                  <a:pt x="11974" y="2305221"/>
                  <a:pt x="-16856" y="2135078"/>
                  <a:pt x="0" y="1955960"/>
                </a:cubicBezTo>
                <a:cubicBezTo>
                  <a:pt x="16856" y="1776842"/>
                  <a:pt x="-25283" y="1384286"/>
                  <a:pt x="0" y="1206599"/>
                </a:cubicBezTo>
                <a:cubicBezTo>
                  <a:pt x="25283" y="1028912"/>
                  <a:pt x="-9697" y="712481"/>
                  <a:pt x="0" y="417094"/>
                </a:cubicBezTo>
                <a:close/>
              </a:path>
            </a:pathLst>
          </a:custGeom>
          <a:solidFill>
            <a:schemeClr val="bg1"/>
          </a:solidFill>
          <a:ln w="57150">
            <a:solidFill>
              <a:schemeClr val="tx1">
                <a:lumMod val="75000"/>
                <a:lumOff val="25000"/>
              </a:schemeClr>
            </a:solidFill>
            <a:extLst>
              <a:ext uri="{C807C97D-BFC1-408E-A445-0C87EB9F89A2}">
                <ask:lineSketchStyleProps xmlns:ask="http://schemas.microsoft.com/office/drawing/2018/sketchyshapes" sd="145364721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 coins arrondis 12">
            <a:extLst>
              <a:ext uri="{FF2B5EF4-FFF2-40B4-BE49-F238E27FC236}">
                <a16:creationId xmlns:a16="http://schemas.microsoft.com/office/drawing/2014/main" id="{04AD2FF3-C79C-BACC-162F-2981154070CC}"/>
              </a:ext>
            </a:extLst>
          </p:cNvPr>
          <p:cNvSpPr/>
          <p:nvPr/>
        </p:nvSpPr>
        <p:spPr>
          <a:xfrm>
            <a:off x="6343765" y="1401601"/>
            <a:ext cx="2502514" cy="4848620"/>
          </a:xfrm>
          <a:custGeom>
            <a:avLst/>
            <a:gdLst>
              <a:gd name="connsiteX0" fmla="*/ 0 w 2502514"/>
              <a:gd name="connsiteY0" fmla="*/ 417094 h 4848620"/>
              <a:gd name="connsiteX1" fmla="*/ 417094 w 2502514"/>
              <a:gd name="connsiteY1" fmla="*/ 0 h 4848620"/>
              <a:gd name="connsiteX2" fmla="*/ 939836 w 2502514"/>
              <a:gd name="connsiteY2" fmla="*/ 0 h 4848620"/>
              <a:gd name="connsiteX3" fmla="*/ 1512628 w 2502514"/>
              <a:gd name="connsiteY3" fmla="*/ 0 h 4848620"/>
              <a:gd name="connsiteX4" fmla="*/ 2085420 w 2502514"/>
              <a:gd name="connsiteY4" fmla="*/ 0 h 4848620"/>
              <a:gd name="connsiteX5" fmla="*/ 2502514 w 2502514"/>
              <a:gd name="connsiteY5" fmla="*/ 417094 h 4848620"/>
              <a:gd name="connsiteX6" fmla="*/ 2502514 w 2502514"/>
              <a:gd name="connsiteY6" fmla="*/ 1086166 h 4848620"/>
              <a:gd name="connsiteX7" fmla="*/ 2502514 w 2502514"/>
              <a:gd name="connsiteY7" fmla="*/ 1715094 h 4848620"/>
              <a:gd name="connsiteX8" fmla="*/ 2502514 w 2502514"/>
              <a:gd name="connsiteY8" fmla="*/ 2303877 h 4848620"/>
              <a:gd name="connsiteX9" fmla="*/ 2502514 w 2502514"/>
              <a:gd name="connsiteY9" fmla="*/ 2972949 h 4848620"/>
              <a:gd name="connsiteX10" fmla="*/ 2502514 w 2502514"/>
              <a:gd name="connsiteY10" fmla="*/ 3521588 h 4848620"/>
              <a:gd name="connsiteX11" fmla="*/ 2502514 w 2502514"/>
              <a:gd name="connsiteY11" fmla="*/ 4431526 h 4848620"/>
              <a:gd name="connsiteX12" fmla="*/ 2085420 w 2502514"/>
              <a:gd name="connsiteY12" fmla="*/ 4848620 h 4848620"/>
              <a:gd name="connsiteX13" fmla="*/ 1562678 w 2502514"/>
              <a:gd name="connsiteY13" fmla="*/ 4848620 h 4848620"/>
              <a:gd name="connsiteX14" fmla="*/ 1006569 w 2502514"/>
              <a:gd name="connsiteY14" fmla="*/ 4848620 h 4848620"/>
              <a:gd name="connsiteX15" fmla="*/ 417094 w 2502514"/>
              <a:gd name="connsiteY15" fmla="*/ 4848620 h 4848620"/>
              <a:gd name="connsiteX16" fmla="*/ 0 w 2502514"/>
              <a:gd name="connsiteY16" fmla="*/ 4431526 h 4848620"/>
              <a:gd name="connsiteX17" fmla="*/ 0 w 2502514"/>
              <a:gd name="connsiteY17" fmla="*/ 3842743 h 4848620"/>
              <a:gd name="connsiteX18" fmla="*/ 0 w 2502514"/>
              <a:gd name="connsiteY18" fmla="*/ 3133526 h 4848620"/>
              <a:gd name="connsiteX19" fmla="*/ 0 w 2502514"/>
              <a:gd name="connsiteY19" fmla="*/ 2584887 h 4848620"/>
              <a:gd name="connsiteX20" fmla="*/ 0 w 2502514"/>
              <a:gd name="connsiteY20" fmla="*/ 2036248 h 4848620"/>
              <a:gd name="connsiteX21" fmla="*/ 0 w 2502514"/>
              <a:gd name="connsiteY21" fmla="*/ 1407321 h 4848620"/>
              <a:gd name="connsiteX22" fmla="*/ 0 w 2502514"/>
              <a:gd name="connsiteY22" fmla="*/ 417094 h 484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02514" h="4848620" fill="none" extrusionOk="0">
                <a:moveTo>
                  <a:pt x="0" y="417094"/>
                </a:moveTo>
                <a:cubicBezTo>
                  <a:pt x="27444" y="196250"/>
                  <a:pt x="182473" y="55584"/>
                  <a:pt x="417094" y="0"/>
                </a:cubicBezTo>
                <a:cubicBezTo>
                  <a:pt x="534952" y="9889"/>
                  <a:pt x="742977" y="-26134"/>
                  <a:pt x="939836" y="0"/>
                </a:cubicBezTo>
                <a:cubicBezTo>
                  <a:pt x="1136695" y="26134"/>
                  <a:pt x="1267853" y="15342"/>
                  <a:pt x="1512628" y="0"/>
                </a:cubicBezTo>
                <a:cubicBezTo>
                  <a:pt x="1757403" y="-15342"/>
                  <a:pt x="1804959" y="-900"/>
                  <a:pt x="2085420" y="0"/>
                </a:cubicBezTo>
                <a:cubicBezTo>
                  <a:pt x="2326058" y="-3634"/>
                  <a:pt x="2498685" y="165146"/>
                  <a:pt x="2502514" y="417094"/>
                </a:cubicBezTo>
                <a:cubicBezTo>
                  <a:pt x="2510142" y="707410"/>
                  <a:pt x="2478262" y="783708"/>
                  <a:pt x="2502514" y="1086166"/>
                </a:cubicBezTo>
                <a:cubicBezTo>
                  <a:pt x="2526766" y="1388624"/>
                  <a:pt x="2509079" y="1479686"/>
                  <a:pt x="2502514" y="1715094"/>
                </a:cubicBezTo>
                <a:cubicBezTo>
                  <a:pt x="2495949" y="1950502"/>
                  <a:pt x="2489049" y="2122881"/>
                  <a:pt x="2502514" y="2303877"/>
                </a:cubicBezTo>
                <a:cubicBezTo>
                  <a:pt x="2515979" y="2484873"/>
                  <a:pt x="2495456" y="2810087"/>
                  <a:pt x="2502514" y="2972949"/>
                </a:cubicBezTo>
                <a:cubicBezTo>
                  <a:pt x="2509572" y="3135811"/>
                  <a:pt x="2509483" y="3296518"/>
                  <a:pt x="2502514" y="3521588"/>
                </a:cubicBezTo>
                <a:cubicBezTo>
                  <a:pt x="2495545" y="3746658"/>
                  <a:pt x="2521255" y="4018484"/>
                  <a:pt x="2502514" y="4431526"/>
                </a:cubicBezTo>
                <a:cubicBezTo>
                  <a:pt x="2529537" y="4667442"/>
                  <a:pt x="2308245" y="4883312"/>
                  <a:pt x="2085420" y="4848620"/>
                </a:cubicBezTo>
                <a:cubicBezTo>
                  <a:pt x="1947111" y="4832419"/>
                  <a:pt x="1688639" y="4834760"/>
                  <a:pt x="1562678" y="4848620"/>
                </a:cubicBezTo>
                <a:cubicBezTo>
                  <a:pt x="1436717" y="4862480"/>
                  <a:pt x="1131259" y="4873388"/>
                  <a:pt x="1006569" y="4848620"/>
                </a:cubicBezTo>
                <a:cubicBezTo>
                  <a:pt x="881879" y="4823852"/>
                  <a:pt x="668499" y="4836363"/>
                  <a:pt x="417094" y="4848620"/>
                </a:cubicBezTo>
                <a:cubicBezTo>
                  <a:pt x="150888" y="4824591"/>
                  <a:pt x="10786" y="4641658"/>
                  <a:pt x="0" y="4431526"/>
                </a:cubicBezTo>
                <a:cubicBezTo>
                  <a:pt x="3510" y="4142835"/>
                  <a:pt x="-11018" y="4124613"/>
                  <a:pt x="0" y="3842743"/>
                </a:cubicBezTo>
                <a:cubicBezTo>
                  <a:pt x="11018" y="3560873"/>
                  <a:pt x="14345" y="3316678"/>
                  <a:pt x="0" y="3133526"/>
                </a:cubicBezTo>
                <a:cubicBezTo>
                  <a:pt x="-14345" y="2950374"/>
                  <a:pt x="3523" y="2743315"/>
                  <a:pt x="0" y="2584887"/>
                </a:cubicBezTo>
                <a:cubicBezTo>
                  <a:pt x="-3523" y="2426459"/>
                  <a:pt x="18246" y="2221777"/>
                  <a:pt x="0" y="2036248"/>
                </a:cubicBezTo>
                <a:cubicBezTo>
                  <a:pt x="-18246" y="1850719"/>
                  <a:pt x="4970" y="1572468"/>
                  <a:pt x="0" y="1407321"/>
                </a:cubicBezTo>
                <a:cubicBezTo>
                  <a:pt x="-4970" y="1242174"/>
                  <a:pt x="44385" y="898472"/>
                  <a:pt x="0" y="417094"/>
                </a:cubicBezTo>
                <a:close/>
              </a:path>
              <a:path w="2502514" h="4848620" stroke="0" extrusionOk="0">
                <a:moveTo>
                  <a:pt x="0" y="417094"/>
                </a:moveTo>
                <a:cubicBezTo>
                  <a:pt x="-31925" y="193492"/>
                  <a:pt x="167033" y="7703"/>
                  <a:pt x="417094" y="0"/>
                </a:cubicBezTo>
                <a:cubicBezTo>
                  <a:pt x="522475" y="-21584"/>
                  <a:pt x="686601" y="13222"/>
                  <a:pt x="923153" y="0"/>
                </a:cubicBezTo>
                <a:cubicBezTo>
                  <a:pt x="1159705" y="-13222"/>
                  <a:pt x="1310679" y="12160"/>
                  <a:pt x="1479262" y="0"/>
                </a:cubicBezTo>
                <a:cubicBezTo>
                  <a:pt x="1647845" y="-12160"/>
                  <a:pt x="1955510" y="4271"/>
                  <a:pt x="2085420" y="0"/>
                </a:cubicBezTo>
                <a:cubicBezTo>
                  <a:pt x="2292178" y="-36241"/>
                  <a:pt x="2490279" y="165297"/>
                  <a:pt x="2502514" y="417094"/>
                </a:cubicBezTo>
                <a:cubicBezTo>
                  <a:pt x="2489764" y="709248"/>
                  <a:pt x="2471225" y="911272"/>
                  <a:pt x="2502514" y="1086166"/>
                </a:cubicBezTo>
                <a:cubicBezTo>
                  <a:pt x="2533803" y="1261060"/>
                  <a:pt x="2481347" y="1474043"/>
                  <a:pt x="2502514" y="1634805"/>
                </a:cubicBezTo>
                <a:cubicBezTo>
                  <a:pt x="2523681" y="1795567"/>
                  <a:pt x="2477194" y="2029177"/>
                  <a:pt x="2502514" y="2263733"/>
                </a:cubicBezTo>
                <a:cubicBezTo>
                  <a:pt x="2527834" y="2498289"/>
                  <a:pt x="2491611" y="2699155"/>
                  <a:pt x="2502514" y="2812372"/>
                </a:cubicBezTo>
                <a:cubicBezTo>
                  <a:pt x="2513417" y="2925589"/>
                  <a:pt x="2465724" y="3267633"/>
                  <a:pt x="2502514" y="3561732"/>
                </a:cubicBezTo>
                <a:cubicBezTo>
                  <a:pt x="2539304" y="3855831"/>
                  <a:pt x="2488891" y="4195781"/>
                  <a:pt x="2502514" y="4431526"/>
                </a:cubicBezTo>
                <a:cubicBezTo>
                  <a:pt x="2509156" y="4669227"/>
                  <a:pt x="2322585" y="4837875"/>
                  <a:pt x="2085420" y="4848620"/>
                </a:cubicBezTo>
                <a:cubicBezTo>
                  <a:pt x="1844242" y="4862179"/>
                  <a:pt x="1786630" y="4833267"/>
                  <a:pt x="1562678" y="4848620"/>
                </a:cubicBezTo>
                <a:cubicBezTo>
                  <a:pt x="1338726" y="4863973"/>
                  <a:pt x="1183932" y="4821391"/>
                  <a:pt x="989886" y="4848620"/>
                </a:cubicBezTo>
                <a:cubicBezTo>
                  <a:pt x="795840" y="4875849"/>
                  <a:pt x="693210" y="4828570"/>
                  <a:pt x="417094" y="4848620"/>
                </a:cubicBezTo>
                <a:cubicBezTo>
                  <a:pt x="161839" y="4805320"/>
                  <a:pt x="-28587" y="4625951"/>
                  <a:pt x="0" y="4431526"/>
                </a:cubicBezTo>
                <a:cubicBezTo>
                  <a:pt x="-29694" y="4061503"/>
                  <a:pt x="-16372" y="3892238"/>
                  <a:pt x="0" y="3682165"/>
                </a:cubicBezTo>
                <a:cubicBezTo>
                  <a:pt x="16372" y="3472092"/>
                  <a:pt x="4576" y="3296897"/>
                  <a:pt x="0" y="3053238"/>
                </a:cubicBezTo>
                <a:cubicBezTo>
                  <a:pt x="-4576" y="2809579"/>
                  <a:pt x="-11974" y="2703977"/>
                  <a:pt x="0" y="2504599"/>
                </a:cubicBezTo>
                <a:cubicBezTo>
                  <a:pt x="11974" y="2305221"/>
                  <a:pt x="-16856" y="2135078"/>
                  <a:pt x="0" y="1955960"/>
                </a:cubicBezTo>
                <a:cubicBezTo>
                  <a:pt x="16856" y="1776842"/>
                  <a:pt x="-25283" y="1384286"/>
                  <a:pt x="0" y="1206599"/>
                </a:cubicBezTo>
                <a:cubicBezTo>
                  <a:pt x="25283" y="1028912"/>
                  <a:pt x="-9697" y="712481"/>
                  <a:pt x="0" y="417094"/>
                </a:cubicBezTo>
                <a:close/>
              </a:path>
            </a:pathLst>
          </a:custGeom>
          <a:solidFill>
            <a:schemeClr val="bg1"/>
          </a:solidFill>
          <a:ln w="57150">
            <a:solidFill>
              <a:schemeClr val="tx1">
                <a:lumMod val="75000"/>
                <a:lumOff val="25000"/>
              </a:schemeClr>
            </a:solidFill>
            <a:extLst>
              <a:ext uri="{C807C97D-BFC1-408E-A445-0C87EB9F89A2}">
                <ask:lineSketchStyleProps xmlns:ask="http://schemas.microsoft.com/office/drawing/2018/sketchyshapes" sd="145364721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 coins arrondis 13">
            <a:extLst>
              <a:ext uri="{FF2B5EF4-FFF2-40B4-BE49-F238E27FC236}">
                <a16:creationId xmlns:a16="http://schemas.microsoft.com/office/drawing/2014/main" id="{D7E61F08-51AC-6E01-AC4C-C95AD4D12F28}"/>
              </a:ext>
            </a:extLst>
          </p:cNvPr>
          <p:cNvSpPr/>
          <p:nvPr/>
        </p:nvSpPr>
        <p:spPr>
          <a:xfrm>
            <a:off x="9167985" y="1401601"/>
            <a:ext cx="2502514" cy="4848620"/>
          </a:xfrm>
          <a:custGeom>
            <a:avLst/>
            <a:gdLst>
              <a:gd name="connsiteX0" fmla="*/ 0 w 2502514"/>
              <a:gd name="connsiteY0" fmla="*/ 417094 h 4848620"/>
              <a:gd name="connsiteX1" fmla="*/ 417094 w 2502514"/>
              <a:gd name="connsiteY1" fmla="*/ 0 h 4848620"/>
              <a:gd name="connsiteX2" fmla="*/ 939836 w 2502514"/>
              <a:gd name="connsiteY2" fmla="*/ 0 h 4848620"/>
              <a:gd name="connsiteX3" fmla="*/ 1512628 w 2502514"/>
              <a:gd name="connsiteY3" fmla="*/ 0 h 4848620"/>
              <a:gd name="connsiteX4" fmla="*/ 2085420 w 2502514"/>
              <a:gd name="connsiteY4" fmla="*/ 0 h 4848620"/>
              <a:gd name="connsiteX5" fmla="*/ 2502514 w 2502514"/>
              <a:gd name="connsiteY5" fmla="*/ 417094 h 4848620"/>
              <a:gd name="connsiteX6" fmla="*/ 2502514 w 2502514"/>
              <a:gd name="connsiteY6" fmla="*/ 1086166 h 4848620"/>
              <a:gd name="connsiteX7" fmla="*/ 2502514 w 2502514"/>
              <a:gd name="connsiteY7" fmla="*/ 1715094 h 4848620"/>
              <a:gd name="connsiteX8" fmla="*/ 2502514 w 2502514"/>
              <a:gd name="connsiteY8" fmla="*/ 2303877 h 4848620"/>
              <a:gd name="connsiteX9" fmla="*/ 2502514 w 2502514"/>
              <a:gd name="connsiteY9" fmla="*/ 2972949 h 4848620"/>
              <a:gd name="connsiteX10" fmla="*/ 2502514 w 2502514"/>
              <a:gd name="connsiteY10" fmla="*/ 3521588 h 4848620"/>
              <a:gd name="connsiteX11" fmla="*/ 2502514 w 2502514"/>
              <a:gd name="connsiteY11" fmla="*/ 4431526 h 4848620"/>
              <a:gd name="connsiteX12" fmla="*/ 2085420 w 2502514"/>
              <a:gd name="connsiteY12" fmla="*/ 4848620 h 4848620"/>
              <a:gd name="connsiteX13" fmla="*/ 1562678 w 2502514"/>
              <a:gd name="connsiteY13" fmla="*/ 4848620 h 4848620"/>
              <a:gd name="connsiteX14" fmla="*/ 1006569 w 2502514"/>
              <a:gd name="connsiteY14" fmla="*/ 4848620 h 4848620"/>
              <a:gd name="connsiteX15" fmla="*/ 417094 w 2502514"/>
              <a:gd name="connsiteY15" fmla="*/ 4848620 h 4848620"/>
              <a:gd name="connsiteX16" fmla="*/ 0 w 2502514"/>
              <a:gd name="connsiteY16" fmla="*/ 4431526 h 4848620"/>
              <a:gd name="connsiteX17" fmla="*/ 0 w 2502514"/>
              <a:gd name="connsiteY17" fmla="*/ 3842743 h 4848620"/>
              <a:gd name="connsiteX18" fmla="*/ 0 w 2502514"/>
              <a:gd name="connsiteY18" fmla="*/ 3133526 h 4848620"/>
              <a:gd name="connsiteX19" fmla="*/ 0 w 2502514"/>
              <a:gd name="connsiteY19" fmla="*/ 2584887 h 4848620"/>
              <a:gd name="connsiteX20" fmla="*/ 0 w 2502514"/>
              <a:gd name="connsiteY20" fmla="*/ 2036248 h 4848620"/>
              <a:gd name="connsiteX21" fmla="*/ 0 w 2502514"/>
              <a:gd name="connsiteY21" fmla="*/ 1407321 h 4848620"/>
              <a:gd name="connsiteX22" fmla="*/ 0 w 2502514"/>
              <a:gd name="connsiteY22" fmla="*/ 417094 h 484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02514" h="4848620" fill="none" extrusionOk="0">
                <a:moveTo>
                  <a:pt x="0" y="417094"/>
                </a:moveTo>
                <a:cubicBezTo>
                  <a:pt x="27444" y="196250"/>
                  <a:pt x="182473" y="55584"/>
                  <a:pt x="417094" y="0"/>
                </a:cubicBezTo>
                <a:cubicBezTo>
                  <a:pt x="534952" y="9889"/>
                  <a:pt x="742977" y="-26134"/>
                  <a:pt x="939836" y="0"/>
                </a:cubicBezTo>
                <a:cubicBezTo>
                  <a:pt x="1136695" y="26134"/>
                  <a:pt x="1267853" y="15342"/>
                  <a:pt x="1512628" y="0"/>
                </a:cubicBezTo>
                <a:cubicBezTo>
                  <a:pt x="1757403" y="-15342"/>
                  <a:pt x="1804959" y="-900"/>
                  <a:pt x="2085420" y="0"/>
                </a:cubicBezTo>
                <a:cubicBezTo>
                  <a:pt x="2326058" y="-3634"/>
                  <a:pt x="2498685" y="165146"/>
                  <a:pt x="2502514" y="417094"/>
                </a:cubicBezTo>
                <a:cubicBezTo>
                  <a:pt x="2510142" y="707410"/>
                  <a:pt x="2478262" y="783708"/>
                  <a:pt x="2502514" y="1086166"/>
                </a:cubicBezTo>
                <a:cubicBezTo>
                  <a:pt x="2526766" y="1388624"/>
                  <a:pt x="2509079" y="1479686"/>
                  <a:pt x="2502514" y="1715094"/>
                </a:cubicBezTo>
                <a:cubicBezTo>
                  <a:pt x="2495949" y="1950502"/>
                  <a:pt x="2489049" y="2122881"/>
                  <a:pt x="2502514" y="2303877"/>
                </a:cubicBezTo>
                <a:cubicBezTo>
                  <a:pt x="2515979" y="2484873"/>
                  <a:pt x="2495456" y="2810087"/>
                  <a:pt x="2502514" y="2972949"/>
                </a:cubicBezTo>
                <a:cubicBezTo>
                  <a:pt x="2509572" y="3135811"/>
                  <a:pt x="2509483" y="3296518"/>
                  <a:pt x="2502514" y="3521588"/>
                </a:cubicBezTo>
                <a:cubicBezTo>
                  <a:pt x="2495545" y="3746658"/>
                  <a:pt x="2521255" y="4018484"/>
                  <a:pt x="2502514" y="4431526"/>
                </a:cubicBezTo>
                <a:cubicBezTo>
                  <a:pt x="2529537" y="4667442"/>
                  <a:pt x="2308245" y="4883312"/>
                  <a:pt x="2085420" y="4848620"/>
                </a:cubicBezTo>
                <a:cubicBezTo>
                  <a:pt x="1947111" y="4832419"/>
                  <a:pt x="1688639" y="4834760"/>
                  <a:pt x="1562678" y="4848620"/>
                </a:cubicBezTo>
                <a:cubicBezTo>
                  <a:pt x="1436717" y="4862480"/>
                  <a:pt x="1131259" y="4873388"/>
                  <a:pt x="1006569" y="4848620"/>
                </a:cubicBezTo>
                <a:cubicBezTo>
                  <a:pt x="881879" y="4823852"/>
                  <a:pt x="668499" y="4836363"/>
                  <a:pt x="417094" y="4848620"/>
                </a:cubicBezTo>
                <a:cubicBezTo>
                  <a:pt x="150888" y="4824591"/>
                  <a:pt x="10786" y="4641658"/>
                  <a:pt x="0" y="4431526"/>
                </a:cubicBezTo>
                <a:cubicBezTo>
                  <a:pt x="3510" y="4142835"/>
                  <a:pt x="-11018" y="4124613"/>
                  <a:pt x="0" y="3842743"/>
                </a:cubicBezTo>
                <a:cubicBezTo>
                  <a:pt x="11018" y="3560873"/>
                  <a:pt x="14345" y="3316678"/>
                  <a:pt x="0" y="3133526"/>
                </a:cubicBezTo>
                <a:cubicBezTo>
                  <a:pt x="-14345" y="2950374"/>
                  <a:pt x="3523" y="2743315"/>
                  <a:pt x="0" y="2584887"/>
                </a:cubicBezTo>
                <a:cubicBezTo>
                  <a:pt x="-3523" y="2426459"/>
                  <a:pt x="18246" y="2221777"/>
                  <a:pt x="0" y="2036248"/>
                </a:cubicBezTo>
                <a:cubicBezTo>
                  <a:pt x="-18246" y="1850719"/>
                  <a:pt x="4970" y="1572468"/>
                  <a:pt x="0" y="1407321"/>
                </a:cubicBezTo>
                <a:cubicBezTo>
                  <a:pt x="-4970" y="1242174"/>
                  <a:pt x="44385" y="898472"/>
                  <a:pt x="0" y="417094"/>
                </a:cubicBezTo>
                <a:close/>
              </a:path>
              <a:path w="2502514" h="4848620" stroke="0" extrusionOk="0">
                <a:moveTo>
                  <a:pt x="0" y="417094"/>
                </a:moveTo>
                <a:cubicBezTo>
                  <a:pt x="-31925" y="193492"/>
                  <a:pt x="167033" y="7703"/>
                  <a:pt x="417094" y="0"/>
                </a:cubicBezTo>
                <a:cubicBezTo>
                  <a:pt x="522475" y="-21584"/>
                  <a:pt x="686601" y="13222"/>
                  <a:pt x="923153" y="0"/>
                </a:cubicBezTo>
                <a:cubicBezTo>
                  <a:pt x="1159705" y="-13222"/>
                  <a:pt x="1310679" y="12160"/>
                  <a:pt x="1479262" y="0"/>
                </a:cubicBezTo>
                <a:cubicBezTo>
                  <a:pt x="1647845" y="-12160"/>
                  <a:pt x="1955510" y="4271"/>
                  <a:pt x="2085420" y="0"/>
                </a:cubicBezTo>
                <a:cubicBezTo>
                  <a:pt x="2292178" y="-36241"/>
                  <a:pt x="2490279" y="165297"/>
                  <a:pt x="2502514" y="417094"/>
                </a:cubicBezTo>
                <a:cubicBezTo>
                  <a:pt x="2489764" y="709248"/>
                  <a:pt x="2471225" y="911272"/>
                  <a:pt x="2502514" y="1086166"/>
                </a:cubicBezTo>
                <a:cubicBezTo>
                  <a:pt x="2533803" y="1261060"/>
                  <a:pt x="2481347" y="1474043"/>
                  <a:pt x="2502514" y="1634805"/>
                </a:cubicBezTo>
                <a:cubicBezTo>
                  <a:pt x="2523681" y="1795567"/>
                  <a:pt x="2477194" y="2029177"/>
                  <a:pt x="2502514" y="2263733"/>
                </a:cubicBezTo>
                <a:cubicBezTo>
                  <a:pt x="2527834" y="2498289"/>
                  <a:pt x="2491611" y="2699155"/>
                  <a:pt x="2502514" y="2812372"/>
                </a:cubicBezTo>
                <a:cubicBezTo>
                  <a:pt x="2513417" y="2925589"/>
                  <a:pt x="2465724" y="3267633"/>
                  <a:pt x="2502514" y="3561732"/>
                </a:cubicBezTo>
                <a:cubicBezTo>
                  <a:pt x="2539304" y="3855831"/>
                  <a:pt x="2488891" y="4195781"/>
                  <a:pt x="2502514" y="4431526"/>
                </a:cubicBezTo>
                <a:cubicBezTo>
                  <a:pt x="2509156" y="4669227"/>
                  <a:pt x="2322585" y="4837875"/>
                  <a:pt x="2085420" y="4848620"/>
                </a:cubicBezTo>
                <a:cubicBezTo>
                  <a:pt x="1844242" y="4862179"/>
                  <a:pt x="1786630" y="4833267"/>
                  <a:pt x="1562678" y="4848620"/>
                </a:cubicBezTo>
                <a:cubicBezTo>
                  <a:pt x="1338726" y="4863973"/>
                  <a:pt x="1183932" y="4821391"/>
                  <a:pt x="989886" y="4848620"/>
                </a:cubicBezTo>
                <a:cubicBezTo>
                  <a:pt x="795840" y="4875849"/>
                  <a:pt x="693210" y="4828570"/>
                  <a:pt x="417094" y="4848620"/>
                </a:cubicBezTo>
                <a:cubicBezTo>
                  <a:pt x="161839" y="4805320"/>
                  <a:pt x="-28587" y="4625951"/>
                  <a:pt x="0" y="4431526"/>
                </a:cubicBezTo>
                <a:cubicBezTo>
                  <a:pt x="-29694" y="4061503"/>
                  <a:pt x="-16372" y="3892238"/>
                  <a:pt x="0" y="3682165"/>
                </a:cubicBezTo>
                <a:cubicBezTo>
                  <a:pt x="16372" y="3472092"/>
                  <a:pt x="4576" y="3296897"/>
                  <a:pt x="0" y="3053238"/>
                </a:cubicBezTo>
                <a:cubicBezTo>
                  <a:pt x="-4576" y="2809579"/>
                  <a:pt x="-11974" y="2703977"/>
                  <a:pt x="0" y="2504599"/>
                </a:cubicBezTo>
                <a:cubicBezTo>
                  <a:pt x="11974" y="2305221"/>
                  <a:pt x="-16856" y="2135078"/>
                  <a:pt x="0" y="1955960"/>
                </a:cubicBezTo>
                <a:cubicBezTo>
                  <a:pt x="16856" y="1776842"/>
                  <a:pt x="-25283" y="1384286"/>
                  <a:pt x="0" y="1206599"/>
                </a:cubicBezTo>
                <a:cubicBezTo>
                  <a:pt x="25283" y="1028912"/>
                  <a:pt x="-9697" y="712481"/>
                  <a:pt x="0" y="417094"/>
                </a:cubicBezTo>
                <a:close/>
              </a:path>
            </a:pathLst>
          </a:custGeom>
          <a:solidFill>
            <a:schemeClr val="bg1"/>
          </a:solidFill>
          <a:ln w="57150">
            <a:solidFill>
              <a:schemeClr val="tx1">
                <a:lumMod val="75000"/>
                <a:lumOff val="25000"/>
              </a:schemeClr>
            </a:solidFill>
            <a:extLst>
              <a:ext uri="{C807C97D-BFC1-408E-A445-0C87EB9F89A2}">
                <ask:lineSketchStyleProps xmlns:ask="http://schemas.microsoft.com/office/drawing/2018/sketchyshapes" sd="145364721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0" dirty="0">
              <a:solidFill>
                <a:schemeClr val="tx1">
                  <a:lumMod val="75000"/>
                  <a:lumOff val="25000"/>
                </a:schemeClr>
              </a:solidFill>
              <a:latin typeface="Chiller" panose="04020404031007020602" pitchFamily="82" charset="0"/>
            </a:endParaRPr>
          </a:p>
        </p:txBody>
      </p:sp>
      <p:pic>
        <p:nvPicPr>
          <p:cNvPr id="15" name="Image 14">
            <a:extLst>
              <a:ext uri="{FF2B5EF4-FFF2-40B4-BE49-F238E27FC236}">
                <a16:creationId xmlns:a16="http://schemas.microsoft.com/office/drawing/2014/main" id="{57D0A3B4-B829-F7DD-03EF-198EFC626670}"/>
              </a:ext>
            </a:extLst>
          </p:cNvPr>
          <p:cNvPicPr>
            <a:picLocks noChangeAspect="1"/>
          </p:cNvPicPr>
          <p:nvPr/>
        </p:nvPicPr>
        <p:blipFill rotWithShape="1">
          <a:blip r:embed="rId2"/>
          <a:srcRect b="6211"/>
          <a:stretch/>
        </p:blipFill>
        <p:spPr>
          <a:xfrm>
            <a:off x="606558" y="1297579"/>
            <a:ext cx="2700000" cy="748468"/>
          </a:xfrm>
          <a:prstGeom prst="rect">
            <a:avLst/>
          </a:prstGeom>
        </p:spPr>
      </p:pic>
      <p:pic>
        <p:nvPicPr>
          <p:cNvPr id="16" name="Image 15">
            <a:extLst>
              <a:ext uri="{FF2B5EF4-FFF2-40B4-BE49-F238E27FC236}">
                <a16:creationId xmlns:a16="http://schemas.microsoft.com/office/drawing/2014/main" id="{508779E4-915A-C7A9-FD3C-6925C5F2DCA6}"/>
              </a:ext>
            </a:extLst>
          </p:cNvPr>
          <p:cNvPicPr>
            <a:picLocks noChangeAspect="1"/>
          </p:cNvPicPr>
          <p:nvPr/>
        </p:nvPicPr>
        <p:blipFill rotWithShape="1">
          <a:blip r:embed="rId3"/>
          <a:srcRect b="5477"/>
          <a:stretch/>
        </p:blipFill>
        <p:spPr>
          <a:xfrm>
            <a:off x="9100457" y="1297578"/>
            <a:ext cx="2664000" cy="744307"/>
          </a:xfrm>
          <a:prstGeom prst="rect">
            <a:avLst/>
          </a:prstGeom>
        </p:spPr>
      </p:pic>
      <p:pic>
        <p:nvPicPr>
          <p:cNvPr id="17" name="Image 16">
            <a:extLst>
              <a:ext uri="{FF2B5EF4-FFF2-40B4-BE49-F238E27FC236}">
                <a16:creationId xmlns:a16="http://schemas.microsoft.com/office/drawing/2014/main" id="{74661C80-7D72-86E5-9C19-6293CE5665DB}"/>
              </a:ext>
            </a:extLst>
          </p:cNvPr>
          <p:cNvPicPr>
            <a:picLocks noChangeAspect="1"/>
          </p:cNvPicPr>
          <p:nvPr/>
        </p:nvPicPr>
        <p:blipFill rotWithShape="1">
          <a:blip r:embed="rId4"/>
          <a:srcRect b="8474"/>
          <a:stretch/>
        </p:blipFill>
        <p:spPr>
          <a:xfrm>
            <a:off x="6288892" y="1275402"/>
            <a:ext cx="2664000" cy="766271"/>
          </a:xfrm>
          <a:prstGeom prst="rect">
            <a:avLst/>
          </a:prstGeom>
        </p:spPr>
      </p:pic>
      <p:sp>
        <p:nvSpPr>
          <p:cNvPr id="19" name="ZoneTexte 18">
            <a:extLst>
              <a:ext uri="{FF2B5EF4-FFF2-40B4-BE49-F238E27FC236}">
                <a16:creationId xmlns:a16="http://schemas.microsoft.com/office/drawing/2014/main" id="{2774B841-ECA5-16E1-9375-95381D861E58}"/>
              </a:ext>
            </a:extLst>
          </p:cNvPr>
          <p:cNvSpPr txBox="1"/>
          <p:nvPr/>
        </p:nvSpPr>
        <p:spPr>
          <a:xfrm>
            <a:off x="695326" y="1519159"/>
            <a:ext cx="2524486" cy="523220"/>
          </a:xfrm>
          <a:prstGeom prst="rect">
            <a:avLst/>
          </a:prstGeom>
          <a:noFill/>
        </p:spPr>
        <p:txBody>
          <a:bodyPr wrap="square" rtlCol="0">
            <a:spAutoFit/>
          </a:bodyPr>
          <a:lstStyle/>
          <a:p>
            <a:pPr algn="ctr"/>
            <a:r>
              <a:rPr lang="fr-FR" sz="2800" dirty="0">
                <a:solidFill>
                  <a:schemeClr val="bg1"/>
                </a:solidFill>
                <a:effectLst>
                  <a:outerShdw blurRad="38100" dist="38100" dir="2700000" algn="tl">
                    <a:srgbClr val="000000">
                      <a:alpha val="43137"/>
                    </a:srgbClr>
                  </a:outerShdw>
                </a:effectLst>
              </a:rPr>
              <a:t>Juin</a:t>
            </a:r>
          </a:p>
        </p:txBody>
      </p:sp>
      <p:sp>
        <p:nvSpPr>
          <p:cNvPr id="20" name="ZoneTexte 19">
            <a:extLst>
              <a:ext uri="{FF2B5EF4-FFF2-40B4-BE49-F238E27FC236}">
                <a16:creationId xmlns:a16="http://schemas.microsoft.com/office/drawing/2014/main" id="{73D4A1A8-92A3-774F-EBF9-E9218578B6AD}"/>
              </a:ext>
            </a:extLst>
          </p:cNvPr>
          <p:cNvSpPr txBox="1"/>
          <p:nvPr/>
        </p:nvSpPr>
        <p:spPr>
          <a:xfrm>
            <a:off x="9133183" y="1524101"/>
            <a:ext cx="2524486" cy="523220"/>
          </a:xfrm>
          <a:prstGeom prst="rect">
            <a:avLst/>
          </a:prstGeom>
          <a:noFill/>
        </p:spPr>
        <p:txBody>
          <a:bodyPr wrap="square" rtlCol="0">
            <a:spAutoFit/>
          </a:bodyPr>
          <a:lstStyle/>
          <a:p>
            <a:pPr algn="ctr"/>
            <a:r>
              <a:rPr lang="fr-FR" sz="2800" dirty="0">
                <a:solidFill>
                  <a:schemeClr val="bg1"/>
                </a:solidFill>
                <a:effectLst>
                  <a:outerShdw blurRad="38100" dist="38100" dir="2700000" algn="tl">
                    <a:srgbClr val="000000">
                      <a:alpha val="43137"/>
                    </a:srgbClr>
                  </a:outerShdw>
                </a:effectLst>
              </a:rPr>
              <a:t>Octobre</a:t>
            </a:r>
          </a:p>
        </p:txBody>
      </p:sp>
      <p:sp>
        <p:nvSpPr>
          <p:cNvPr id="26" name="ZoneTexte 25">
            <a:extLst>
              <a:ext uri="{FF2B5EF4-FFF2-40B4-BE49-F238E27FC236}">
                <a16:creationId xmlns:a16="http://schemas.microsoft.com/office/drawing/2014/main" id="{0CC6722C-85F6-A47B-2C09-564529DC77F6}"/>
              </a:ext>
            </a:extLst>
          </p:cNvPr>
          <p:cNvSpPr txBox="1"/>
          <p:nvPr/>
        </p:nvSpPr>
        <p:spPr>
          <a:xfrm>
            <a:off x="6326381" y="1519768"/>
            <a:ext cx="2524486" cy="523220"/>
          </a:xfrm>
          <a:prstGeom prst="rect">
            <a:avLst/>
          </a:prstGeom>
          <a:noFill/>
        </p:spPr>
        <p:txBody>
          <a:bodyPr wrap="square" rtlCol="0">
            <a:spAutoFit/>
          </a:bodyPr>
          <a:lstStyle/>
          <a:p>
            <a:pPr algn="ctr"/>
            <a:r>
              <a:rPr lang="fr-FR" sz="2800" dirty="0">
                <a:solidFill>
                  <a:schemeClr val="bg1"/>
                </a:solidFill>
                <a:effectLst>
                  <a:outerShdw blurRad="38100" dist="38100" dir="2700000" algn="tl">
                    <a:srgbClr val="000000">
                      <a:alpha val="43137"/>
                    </a:srgbClr>
                  </a:outerShdw>
                </a:effectLst>
              </a:rPr>
              <a:t>Septembre</a:t>
            </a:r>
          </a:p>
        </p:txBody>
      </p:sp>
      <p:sp>
        <p:nvSpPr>
          <p:cNvPr id="27" name="Rectangle 26">
            <a:extLst>
              <a:ext uri="{FF2B5EF4-FFF2-40B4-BE49-F238E27FC236}">
                <a16:creationId xmlns:a16="http://schemas.microsoft.com/office/drawing/2014/main" id="{272C7C39-1384-11C5-4C87-8936656E0A2A}"/>
              </a:ext>
            </a:extLst>
          </p:cNvPr>
          <p:cNvSpPr/>
          <p:nvPr/>
        </p:nvSpPr>
        <p:spPr>
          <a:xfrm>
            <a:off x="882408" y="3850266"/>
            <a:ext cx="2131231" cy="279606"/>
          </a:xfrm>
          <a:custGeom>
            <a:avLst/>
            <a:gdLst>
              <a:gd name="connsiteX0" fmla="*/ 0 w 2131231"/>
              <a:gd name="connsiteY0" fmla="*/ 0 h 279606"/>
              <a:gd name="connsiteX1" fmla="*/ 468871 w 2131231"/>
              <a:gd name="connsiteY1" fmla="*/ 0 h 279606"/>
              <a:gd name="connsiteX2" fmla="*/ 1001679 w 2131231"/>
              <a:gd name="connsiteY2" fmla="*/ 0 h 279606"/>
              <a:gd name="connsiteX3" fmla="*/ 1491862 w 2131231"/>
              <a:gd name="connsiteY3" fmla="*/ 0 h 279606"/>
              <a:gd name="connsiteX4" fmla="*/ 2131231 w 2131231"/>
              <a:gd name="connsiteY4" fmla="*/ 0 h 279606"/>
              <a:gd name="connsiteX5" fmla="*/ 2131231 w 2131231"/>
              <a:gd name="connsiteY5" fmla="*/ 279606 h 279606"/>
              <a:gd name="connsiteX6" fmla="*/ 1598423 w 2131231"/>
              <a:gd name="connsiteY6" fmla="*/ 279606 h 279606"/>
              <a:gd name="connsiteX7" fmla="*/ 1108240 w 2131231"/>
              <a:gd name="connsiteY7" fmla="*/ 279606 h 279606"/>
              <a:gd name="connsiteX8" fmla="*/ 532808 w 2131231"/>
              <a:gd name="connsiteY8" fmla="*/ 279606 h 279606"/>
              <a:gd name="connsiteX9" fmla="*/ 0 w 2131231"/>
              <a:gd name="connsiteY9" fmla="*/ 279606 h 279606"/>
              <a:gd name="connsiteX10" fmla="*/ 0 w 2131231"/>
              <a:gd name="connsiteY10" fmla="*/ 0 h 27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1231" h="279606" fill="none" extrusionOk="0">
                <a:moveTo>
                  <a:pt x="0" y="0"/>
                </a:moveTo>
                <a:cubicBezTo>
                  <a:pt x="221723" y="-3407"/>
                  <a:pt x="320887" y="-9599"/>
                  <a:pt x="468871" y="0"/>
                </a:cubicBezTo>
                <a:cubicBezTo>
                  <a:pt x="616855" y="9599"/>
                  <a:pt x="769427" y="-15873"/>
                  <a:pt x="1001679" y="0"/>
                </a:cubicBezTo>
                <a:cubicBezTo>
                  <a:pt x="1233931" y="15873"/>
                  <a:pt x="1387892" y="4275"/>
                  <a:pt x="1491862" y="0"/>
                </a:cubicBezTo>
                <a:cubicBezTo>
                  <a:pt x="1595832" y="-4275"/>
                  <a:pt x="1838521" y="10483"/>
                  <a:pt x="2131231" y="0"/>
                </a:cubicBezTo>
                <a:cubicBezTo>
                  <a:pt x="2128561" y="132114"/>
                  <a:pt x="2119661" y="170439"/>
                  <a:pt x="2131231" y="279606"/>
                </a:cubicBezTo>
                <a:cubicBezTo>
                  <a:pt x="1879801" y="256911"/>
                  <a:pt x="1764934" y="266906"/>
                  <a:pt x="1598423" y="279606"/>
                </a:cubicBezTo>
                <a:cubicBezTo>
                  <a:pt x="1431912" y="292306"/>
                  <a:pt x="1306709" y="260854"/>
                  <a:pt x="1108240" y="279606"/>
                </a:cubicBezTo>
                <a:cubicBezTo>
                  <a:pt x="909771" y="298358"/>
                  <a:pt x="677533" y="270414"/>
                  <a:pt x="532808" y="279606"/>
                </a:cubicBezTo>
                <a:cubicBezTo>
                  <a:pt x="388083" y="288798"/>
                  <a:pt x="248655" y="297733"/>
                  <a:pt x="0" y="279606"/>
                </a:cubicBezTo>
                <a:cubicBezTo>
                  <a:pt x="-4607" y="198447"/>
                  <a:pt x="2336" y="129112"/>
                  <a:pt x="0" y="0"/>
                </a:cubicBezTo>
                <a:close/>
              </a:path>
              <a:path w="2131231" h="279606" stroke="0" extrusionOk="0">
                <a:moveTo>
                  <a:pt x="0" y="0"/>
                </a:moveTo>
                <a:cubicBezTo>
                  <a:pt x="234375" y="1453"/>
                  <a:pt x="294983" y="12667"/>
                  <a:pt x="468871" y="0"/>
                </a:cubicBezTo>
                <a:cubicBezTo>
                  <a:pt x="642759" y="-12667"/>
                  <a:pt x="769703" y="10075"/>
                  <a:pt x="937742" y="0"/>
                </a:cubicBezTo>
                <a:cubicBezTo>
                  <a:pt x="1105781" y="-10075"/>
                  <a:pt x="1323588" y="2031"/>
                  <a:pt x="1449237" y="0"/>
                </a:cubicBezTo>
                <a:cubicBezTo>
                  <a:pt x="1574886" y="-2031"/>
                  <a:pt x="1793316" y="-19560"/>
                  <a:pt x="2131231" y="0"/>
                </a:cubicBezTo>
                <a:cubicBezTo>
                  <a:pt x="2136209" y="83847"/>
                  <a:pt x="2140474" y="181446"/>
                  <a:pt x="2131231" y="279606"/>
                </a:cubicBezTo>
                <a:cubicBezTo>
                  <a:pt x="1999174" y="289815"/>
                  <a:pt x="1797719" y="292032"/>
                  <a:pt x="1577111" y="279606"/>
                </a:cubicBezTo>
                <a:cubicBezTo>
                  <a:pt x="1356503" y="267180"/>
                  <a:pt x="1299690" y="293950"/>
                  <a:pt x="1108240" y="279606"/>
                </a:cubicBezTo>
                <a:cubicBezTo>
                  <a:pt x="916790" y="265262"/>
                  <a:pt x="716295" y="297427"/>
                  <a:pt x="596745" y="279606"/>
                </a:cubicBezTo>
                <a:cubicBezTo>
                  <a:pt x="477195" y="261785"/>
                  <a:pt x="249245" y="298386"/>
                  <a:pt x="0" y="279606"/>
                </a:cubicBezTo>
                <a:cubicBezTo>
                  <a:pt x="10317" y="201149"/>
                  <a:pt x="-5244" y="72316"/>
                  <a:pt x="0" y="0"/>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82844947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5</a:t>
            </a:r>
            <a:r>
              <a:rPr lang="fr-FR" sz="1200" baseline="30000" dirty="0"/>
              <a:t>ème</a:t>
            </a:r>
            <a:r>
              <a:rPr lang="fr-FR" sz="1200" dirty="0"/>
              <a:t> visio Conquête</a:t>
            </a:r>
          </a:p>
        </p:txBody>
      </p:sp>
      <p:grpSp>
        <p:nvGrpSpPr>
          <p:cNvPr id="28" name="Groupe 27">
            <a:extLst>
              <a:ext uri="{FF2B5EF4-FFF2-40B4-BE49-F238E27FC236}">
                <a16:creationId xmlns:a16="http://schemas.microsoft.com/office/drawing/2014/main" id="{2F74C2FB-B1BD-2B87-14EE-A03EA07C90AB}"/>
              </a:ext>
            </a:extLst>
          </p:cNvPr>
          <p:cNvGrpSpPr/>
          <p:nvPr/>
        </p:nvGrpSpPr>
        <p:grpSpPr>
          <a:xfrm>
            <a:off x="1439133" y="2957712"/>
            <a:ext cx="1091565" cy="1091565"/>
            <a:chOff x="3114675" y="447675"/>
            <a:chExt cx="1683662" cy="1683662"/>
          </a:xfrm>
        </p:grpSpPr>
        <p:pic>
          <p:nvPicPr>
            <p:cNvPr id="29" name="Picture 4" descr="Descargar Microsoft TEAMs – SAT OTXARKOAGA">
              <a:extLst>
                <a:ext uri="{FF2B5EF4-FFF2-40B4-BE49-F238E27FC236}">
                  <a16:creationId xmlns:a16="http://schemas.microsoft.com/office/drawing/2014/main" id="{F3E081B1-91C7-7B59-0AAD-ED696708778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24582" y="760346"/>
              <a:ext cx="1247418" cy="77963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Vecteur gratuit la conception de l'ordinateur">
              <a:extLst>
                <a:ext uri="{FF2B5EF4-FFF2-40B4-BE49-F238E27FC236}">
                  <a16:creationId xmlns:a16="http://schemas.microsoft.com/office/drawing/2014/main" id="{C1EC3EA7-CD27-8C8B-506E-984628CCFBC8}"/>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14675" y="447675"/>
              <a:ext cx="1683662" cy="1683662"/>
            </a:xfrm>
            <a:prstGeom prst="rect">
              <a:avLst/>
            </a:prstGeom>
            <a:noFill/>
            <a:extLst>
              <a:ext uri="{909E8E84-426E-40DD-AFC4-6F175D3DCCD1}">
                <a14:hiddenFill xmlns:a14="http://schemas.microsoft.com/office/drawing/2010/main">
                  <a:solidFill>
                    <a:srgbClr val="FFFFFF"/>
                  </a:solidFill>
                </a14:hiddenFill>
              </a:ext>
            </a:extLst>
          </p:spPr>
        </p:pic>
      </p:grpSp>
      <p:sp>
        <p:nvSpPr>
          <p:cNvPr id="31" name="Rectangle 30">
            <a:extLst>
              <a:ext uri="{FF2B5EF4-FFF2-40B4-BE49-F238E27FC236}">
                <a16:creationId xmlns:a16="http://schemas.microsoft.com/office/drawing/2014/main" id="{BB2D9422-A35E-D40F-8CA5-4A35ACD02FCF}"/>
              </a:ext>
            </a:extLst>
          </p:cNvPr>
          <p:cNvSpPr/>
          <p:nvPr/>
        </p:nvSpPr>
        <p:spPr>
          <a:xfrm>
            <a:off x="882409" y="4152721"/>
            <a:ext cx="2131232" cy="474052"/>
          </a:xfrm>
          <a:custGeom>
            <a:avLst/>
            <a:gdLst>
              <a:gd name="connsiteX0" fmla="*/ 0 w 2131232"/>
              <a:gd name="connsiteY0" fmla="*/ 0 h 474052"/>
              <a:gd name="connsiteX1" fmla="*/ 468871 w 2131232"/>
              <a:gd name="connsiteY1" fmla="*/ 0 h 474052"/>
              <a:gd name="connsiteX2" fmla="*/ 1001679 w 2131232"/>
              <a:gd name="connsiteY2" fmla="*/ 0 h 474052"/>
              <a:gd name="connsiteX3" fmla="*/ 1491862 w 2131232"/>
              <a:gd name="connsiteY3" fmla="*/ 0 h 474052"/>
              <a:gd name="connsiteX4" fmla="*/ 2131232 w 2131232"/>
              <a:gd name="connsiteY4" fmla="*/ 0 h 474052"/>
              <a:gd name="connsiteX5" fmla="*/ 2131232 w 2131232"/>
              <a:gd name="connsiteY5" fmla="*/ 474052 h 474052"/>
              <a:gd name="connsiteX6" fmla="*/ 1598424 w 2131232"/>
              <a:gd name="connsiteY6" fmla="*/ 474052 h 474052"/>
              <a:gd name="connsiteX7" fmla="*/ 1108241 w 2131232"/>
              <a:gd name="connsiteY7" fmla="*/ 474052 h 474052"/>
              <a:gd name="connsiteX8" fmla="*/ 532808 w 2131232"/>
              <a:gd name="connsiteY8" fmla="*/ 474052 h 474052"/>
              <a:gd name="connsiteX9" fmla="*/ 0 w 2131232"/>
              <a:gd name="connsiteY9" fmla="*/ 474052 h 474052"/>
              <a:gd name="connsiteX10" fmla="*/ 0 w 2131232"/>
              <a:gd name="connsiteY10" fmla="*/ 0 h 4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1232" h="474052" fill="none" extrusionOk="0">
                <a:moveTo>
                  <a:pt x="0" y="0"/>
                </a:moveTo>
                <a:cubicBezTo>
                  <a:pt x="221723" y="-3407"/>
                  <a:pt x="320887" y="-9599"/>
                  <a:pt x="468871" y="0"/>
                </a:cubicBezTo>
                <a:cubicBezTo>
                  <a:pt x="616855" y="9599"/>
                  <a:pt x="769427" y="-15873"/>
                  <a:pt x="1001679" y="0"/>
                </a:cubicBezTo>
                <a:cubicBezTo>
                  <a:pt x="1233931" y="15873"/>
                  <a:pt x="1387892" y="4275"/>
                  <a:pt x="1491862" y="0"/>
                </a:cubicBezTo>
                <a:cubicBezTo>
                  <a:pt x="1595832" y="-4275"/>
                  <a:pt x="1833231" y="3775"/>
                  <a:pt x="2131232" y="0"/>
                </a:cubicBezTo>
                <a:cubicBezTo>
                  <a:pt x="2119521" y="95821"/>
                  <a:pt x="2119709" y="343812"/>
                  <a:pt x="2131232" y="474052"/>
                </a:cubicBezTo>
                <a:cubicBezTo>
                  <a:pt x="1879802" y="451357"/>
                  <a:pt x="1764935" y="461352"/>
                  <a:pt x="1598424" y="474052"/>
                </a:cubicBezTo>
                <a:cubicBezTo>
                  <a:pt x="1431913" y="486752"/>
                  <a:pt x="1306710" y="455300"/>
                  <a:pt x="1108241" y="474052"/>
                </a:cubicBezTo>
                <a:cubicBezTo>
                  <a:pt x="909772" y="492804"/>
                  <a:pt x="683066" y="469593"/>
                  <a:pt x="532808" y="474052"/>
                </a:cubicBezTo>
                <a:cubicBezTo>
                  <a:pt x="382550" y="478511"/>
                  <a:pt x="248655" y="492179"/>
                  <a:pt x="0" y="474052"/>
                </a:cubicBezTo>
                <a:cubicBezTo>
                  <a:pt x="15921" y="286622"/>
                  <a:pt x="5079" y="230073"/>
                  <a:pt x="0" y="0"/>
                </a:cubicBezTo>
                <a:close/>
              </a:path>
              <a:path w="2131232" h="474052" stroke="0" extrusionOk="0">
                <a:moveTo>
                  <a:pt x="0" y="0"/>
                </a:moveTo>
                <a:cubicBezTo>
                  <a:pt x="234375" y="1453"/>
                  <a:pt x="294983" y="12667"/>
                  <a:pt x="468871" y="0"/>
                </a:cubicBezTo>
                <a:cubicBezTo>
                  <a:pt x="642759" y="-12667"/>
                  <a:pt x="769703" y="10075"/>
                  <a:pt x="937742" y="0"/>
                </a:cubicBezTo>
                <a:cubicBezTo>
                  <a:pt x="1105781" y="-10075"/>
                  <a:pt x="1319235" y="-5582"/>
                  <a:pt x="1449238" y="0"/>
                </a:cubicBezTo>
                <a:cubicBezTo>
                  <a:pt x="1579241" y="5582"/>
                  <a:pt x="1793317" y="-19560"/>
                  <a:pt x="2131232" y="0"/>
                </a:cubicBezTo>
                <a:cubicBezTo>
                  <a:pt x="2146131" y="104606"/>
                  <a:pt x="2133112" y="250223"/>
                  <a:pt x="2131232" y="474052"/>
                </a:cubicBezTo>
                <a:cubicBezTo>
                  <a:pt x="1999175" y="484261"/>
                  <a:pt x="1797720" y="486478"/>
                  <a:pt x="1577112" y="474052"/>
                </a:cubicBezTo>
                <a:cubicBezTo>
                  <a:pt x="1356504" y="461626"/>
                  <a:pt x="1299691" y="488396"/>
                  <a:pt x="1108241" y="474052"/>
                </a:cubicBezTo>
                <a:cubicBezTo>
                  <a:pt x="916791" y="459708"/>
                  <a:pt x="722411" y="492435"/>
                  <a:pt x="596745" y="474052"/>
                </a:cubicBezTo>
                <a:cubicBezTo>
                  <a:pt x="471079" y="455669"/>
                  <a:pt x="249245" y="492832"/>
                  <a:pt x="0" y="474052"/>
                </a:cubicBezTo>
                <a:cubicBezTo>
                  <a:pt x="-2000" y="352973"/>
                  <a:pt x="-4547" y="152559"/>
                  <a:pt x="0" y="0"/>
                </a:cubicBez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382844947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lumMod val="75000"/>
                    <a:lumOff val="25000"/>
                  </a:schemeClr>
                </a:solidFill>
              </a:rPr>
              <a:t>En voiture Simone</a:t>
            </a:r>
          </a:p>
        </p:txBody>
      </p:sp>
      <p:sp>
        <p:nvSpPr>
          <p:cNvPr id="37" name="Rectangle 36">
            <a:extLst>
              <a:ext uri="{FF2B5EF4-FFF2-40B4-BE49-F238E27FC236}">
                <a16:creationId xmlns:a16="http://schemas.microsoft.com/office/drawing/2014/main" id="{169C215C-9D10-BACF-2C38-406CA1DFBEEA}"/>
              </a:ext>
            </a:extLst>
          </p:cNvPr>
          <p:cNvSpPr/>
          <p:nvPr/>
        </p:nvSpPr>
        <p:spPr>
          <a:xfrm>
            <a:off x="6507817" y="3827417"/>
            <a:ext cx="2131231" cy="279606"/>
          </a:xfrm>
          <a:custGeom>
            <a:avLst/>
            <a:gdLst>
              <a:gd name="connsiteX0" fmla="*/ 0 w 2131231"/>
              <a:gd name="connsiteY0" fmla="*/ 0 h 279606"/>
              <a:gd name="connsiteX1" fmla="*/ 468871 w 2131231"/>
              <a:gd name="connsiteY1" fmla="*/ 0 h 279606"/>
              <a:gd name="connsiteX2" fmla="*/ 1001679 w 2131231"/>
              <a:gd name="connsiteY2" fmla="*/ 0 h 279606"/>
              <a:gd name="connsiteX3" fmla="*/ 1491862 w 2131231"/>
              <a:gd name="connsiteY3" fmla="*/ 0 h 279606"/>
              <a:gd name="connsiteX4" fmla="*/ 2131231 w 2131231"/>
              <a:gd name="connsiteY4" fmla="*/ 0 h 279606"/>
              <a:gd name="connsiteX5" fmla="*/ 2131231 w 2131231"/>
              <a:gd name="connsiteY5" fmla="*/ 279606 h 279606"/>
              <a:gd name="connsiteX6" fmla="*/ 1598423 w 2131231"/>
              <a:gd name="connsiteY6" fmla="*/ 279606 h 279606"/>
              <a:gd name="connsiteX7" fmla="*/ 1108240 w 2131231"/>
              <a:gd name="connsiteY7" fmla="*/ 279606 h 279606"/>
              <a:gd name="connsiteX8" fmla="*/ 532808 w 2131231"/>
              <a:gd name="connsiteY8" fmla="*/ 279606 h 279606"/>
              <a:gd name="connsiteX9" fmla="*/ 0 w 2131231"/>
              <a:gd name="connsiteY9" fmla="*/ 279606 h 279606"/>
              <a:gd name="connsiteX10" fmla="*/ 0 w 2131231"/>
              <a:gd name="connsiteY10" fmla="*/ 0 h 27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1231" h="279606" fill="none" extrusionOk="0">
                <a:moveTo>
                  <a:pt x="0" y="0"/>
                </a:moveTo>
                <a:cubicBezTo>
                  <a:pt x="221723" y="-3407"/>
                  <a:pt x="320887" y="-9599"/>
                  <a:pt x="468871" y="0"/>
                </a:cubicBezTo>
                <a:cubicBezTo>
                  <a:pt x="616855" y="9599"/>
                  <a:pt x="769427" y="-15873"/>
                  <a:pt x="1001679" y="0"/>
                </a:cubicBezTo>
                <a:cubicBezTo>
                  <a:pt x="1233931" y="15873"/>
                  <a:pt x="1387892" y="4275"/>
                  <a:pt x="1491862" y="0"/>
                </a:cubicBezTo>
                <a:cubicBezTo>
                  <a:pt x="1595832" y="-4275"/>
                  <a:pt x="1838521" y="10483"/>
                  <a:pt x="2131231" y="0"/>
                </a:cubicBezTo>
                <a:cubicBezTo>
                  <a:pt x="2128561" y="132114"/>
                  <a:pt x="2119661" y="170439"/>
                  <a:pt x="2131231" y="279606"/>
                </a:cubicBezTo>
                <a:cubicBezTo>
                  <a:pt x="1879801" y="256911"/>
                  <a:pt x="1764934" y="266906"/>
                  <a:pt x="1598423" y="279606"/>
                </a:cubicBezTo>
                <a:cubicBezTo>
                  <a:pt x="1431912" y="292306"/>
                  <a:pt x="1306709" y="260854"/>
                  <a:pt x="1108240" y="279606"/>
                </a:cubicBezTo>
                <a:cubicBezTo>
                  <a:pt x="909771" y="298358"/>
                  <a:pt x="677533" y="270414"/>
                  <a:pt x="532808" y="279606"/>
                </a:cubicBezTo>
                <a:cubicBezTo>
                  <a:pt x="388083" y="288798"/>
                  <a:pt x="248655" y="297733"/>
                  <a:pt x="0" y="279606"/>
                </a:cubicBezTo>
                <a:cubicBezTo>
                  <a:pt x="-4607" y="198447"/>
                  <a:pt x="2336" y="129112"/>
                  <a:pt x="0" y="0"/>
                </a:cubicBezTo>
                <a:close/>
              </a:path>
              <a:path w="2131231" h="279606" stroke="0" extrusionOk="0">
                <a:moveTo>
                  <a:pt x="0" y="0"/>
                </a:moveTo>
                <a:cubicBezTo>
                  <a:pt x="234375" y="1453"/>
                  <a:pt x="294983" y="12667"/>
                  <a:pt x="468871" y="0"/>
                </a:cubicBezTo>
                <a:cubicBezTo>
                  <a:pt x="642759" y="-12667"/>
                  <a:pt x="769703" y="10075"/>
                  <a:pt x="937742" y="0"/>
                </a:cubicBezTo>
                <a:cubicBezTo>
                  <a:pt x="1105781" y="-10075"/>
                  <a:pt x="1323588" y="2031"/>
                  <a:pt x="1449237" y="0"/>
                </a:cubicBezTo>
                <a:cubicBezTo>
                  <a:pt x="1574886" y="-2031"/>
                  <a:pt x="1793316" y="-19560"/>
                  <a:pt x="2131231" y="0"/>
                </a:cubicBezTo>
                <a:cubicBezTo>
                  <a:pt x="2136209" y="83847"/>
                  <a:pt x="2140474" y="181446"/>
                  <a:pt x="2131231" y="279606"/>
                </a:cubicBezTo>
                <a:cubicBezTo>
                  <a:pt x="1999174" y="289815"/>
                  <a:pt x="1797719" y="292032"/>
                  <a:pt x="1577111" y="279606"/>
                </a:cubicBezTo>
                <a:cubicBezTo>
                  <a:pt x="1356503" y="267180"/>
                  <a:pt x="1299690" y="293950"/>
                  <a:pt x="1108240" y="279606"/>
                </a:cubicBezTo>
                <a:cubicBezTo>
                  <a:pt x="916790" y="265262"/>
                  <a:pt x="716295" y="297427"/>
                  <a:pt x="596745" y="279606"/>
                </a:cubicBezTo>
                <a:cubicBezTo>
                  <a:pt x="477195" y="261785"/>
                  <a:pt x="249245" y="298386"/>
                  <a:pt x="0" y="279606"/>
                </a:cubicBezTo>
                <a:cubicBezTo>
                  <a:pt x="10317" y="201149"/>
                  <a:pt x="-5244" y="72316"/>
                  <a:pt x="0" y="0"/>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82844947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7</a:t>
            </a:r>
            <a:r>
              <a:rPr lang="fr-FR" sz="1200" baseline="30000" dirty="0"/>
              <a:t>ème</a:t>
            </a:r>
            <a:r>
              <a:rPr lang="fr-FR" sz="1200" dirty="0"/>
              <a:t> visio Conquête</a:t>
            </a:r>
          </a:p>
        </p:txBody>
      </p:sp>
      <p:grpSp>
        <p:nvGrpSpPr>
          <p:cNvPr id="38" name="Groupe 37">
            <a:extLst>
              <a:ext uri="{FF2B5EF4-FFF2-40B4-BE49-F238E27FC236}">
                <a16:creationId xmlns:a16="http://schemas.microsoft.com/office/drawing/2014/main" id="{5D98107F-3B4E-E08F-BC3B-0CDC551CF5E9}"/>
              </a:ext>
            </a:extLst>
          </p:cNvPr>
          <p:cNvGrpSpPr/>
          <p:nvPr/>
        </p:nvGrpSpPr>
        <p:grpSpPr>
          <a:xfrm>
            <a:off x="7064542" y="2934863"/>
            <a:ext cx="1091565" cy="1091565"/>
            <a:chOff x="3114675" y="447675"/>
            <a:chExt cx="1683662" cy="1683662"/>
          </a:xfrm>
        </p:grpSpPr>
        <p:pic>
          <p:nvPicPr>
            <p:cNvPr id="39" name="Picture 4" descr="Descargar Microsoft TEAMs – SAT OTXARKOAGA">
              <a:extLst>
                <a:ext uri="{FF2B5EF4-FFF2-40B4-BE49-F238E27FC236}">
                  <a16:creationId xmlns:a16="http://schemas.microsoft.com/office/drawing/2014/main" id="{3B17FB96-182A-8C36-B43F-ED77B302BBA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24582" y="760346"/>
              <a:ext cx="1247418" cy="779636"/>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Vecteur gratuit la conception de l'ordinateur">
              <a:extLst>
                <a:ext uri="{FF2B5EF4-FFF2-40B4-BE49-F238E27FC236}">
                  <a16:creationId xmlns:a16="http://schemas.microsoft.com/office/drawing/2014/main" id="{52996AE5-39D2-13E8-714E-E0AE12C3F741}"/>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14675" y="447675"/>
              <a:ext cx="1683662" cy="1683662"/>
            </a:xfrm>
            <a:prstGeom prst="rect">
              <a:avLst/>
            </a:prstGeom>
            <a:noFill/>
            <a:extLst>
              <a:ext uri="{909E8E84-426E-40DD-AFC4-6F175D3DCCD1}">
                <a14:hiddenFill xmlns:a14="http://schemas.microsoft.com/office/drawing/2010/main">
                  <a:solidFill>
                    <a:srgbClr val="FFFFFF"/>
                  </a:solidFill>
                </a14:hiddenFill>
              </a:ext>
            </a:extLst>
          </p:spPr>
        </p:pic>
      </p:grpSp>
      <p:sp>
        <p:nvSpPr>
          <p:cNvPr id="41" name="Rectangle 40">
            <a:extLst>
              <a:ext uri="{FF2B5EF4-FFF2-40B4-BE49-F238E27FC236}">
                <a16:creationId xmlns:a16="http://schemas.microsoft.com/office/drawing/2014/main" id="{A7EDF3CB-9FD2-4CBC-F8E3-790F63AA6CBC}"/>
              </a:ext>
            </a:extLst>
          </p:cNvPr>
          <p:cNvSpPr/>
          <p:nvPr/>
        </p:nvSpPr>
        <p:spPr>
          <a:xfrm>
            <a:off x="6507818" y="4129872"/>
            <a:ext cx="2131232" cy="474052"/>
          </a:xfrm>
          <a:custGeom>
            <a:avLst/>
            <a:gdLst>
              <a:gd name="connsiteX0" fmla="*/ 0 w 2131232"/>
              <a:gd name="connsiteY0" fmla="*/ 0 h 474052"/>
              <a:gd name="connsiteX1" fmla="*/ 468871 w 2131232"/>
              <a:gd name="connsiteY1" fmla="*/ 0 h 474052"/>
              <a:gd name="connsiteX2" fmla="*/ 1001679 w 2131232"/>
              <a:gd name="connsiteY2" fmla="*/ 0 h 474052"/>
              <a:gd name="connsiteX3" fmla="*/ 1491862 w 2131232"/>
              <a:gd name="connsiteY3" fmla="*/ 0 h 474052"/>
              <a:gd name="connsiteX4" fmla="*/ 2131232 w 2131232"/>
              <a:gd name="connsiteY4" fmla="*/ 0 h 474052"/>
              <a:gd name="connsiteX5" fmla="*/ 2131232 w 2131232"/>
              <a:gd name="connsiteY5" fmla="*/ 474052 h 474052"/>
              <a:gd name="connsiteX6" fmla="*/ 1598424 w 2131232"/>
              <a:gd name="connsiteY6" fmla="*/ 474052 h 474052"/>
              <a:gd name="connsiteX7" fmla="*/ 1108241 w 2131232"/>
              <a:gd name="connsiteY7" fmla="*/ 474052 h 474052"/>
              <a:gd name="connsiteX8" fmla="*/ 532808 w 2131232"/>
              <a:gd name="connsiteY8" fmla="*/ 474052 h 474052"/>
              <a:gd name="connsiteX9" fmla="*/ 0 w 2131232"/>
              <a:gd name="connsiteY9" fmla="*/ 474052 h 474052"/>
              <a:gd name="connsiteX10" fmla="*/ 0 w 2131232"/>
              <a:gd name="connsiteY10" fmla="*/ 0 h 4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1232" h="474052" fill="none" extrusionOk="0">
                <a:moveTo>
                  <a:pt x="0" y="0"/>
                </a:moveTo>
                <a:cubicBezTo>
                  <a:pt x="221723" y="-3407"/>
                  <a:pt x="320887" y="-9599"/>
                  <a:pt x="468871" y="0"/>
                </a:cubicBezTo>
                <a:cubicBezTo>
                  <a:pt x="616855" y="9599"/>
                  <a:pt x="769427" y="-15873"/>
                  <a:pt x="1001679" y="0"/>
                </a:cubicBezTo>
                <a:cubicBezTo>
                  <a:pt x="1233931" y="15873"/>
                  <a:pt x="1387892" y="4275"/>
                  <a:pt x="1491862" y="0"/>
                </a:cubicBezTo>
                <a:cubicBezTo>
                  <a:pt x="1595832" y="-4275"/>
                  <a:pt x="1833231" y="3775"/>
                  <a:pt x="2131232" y="0"/>
                </a:cubicBezTo>
                <a:cubicBezTo>
                  <a:pt x="2119521" y="95821"/>
                  <a:pt x="2119709" y="343812"/>
                  <a:pt x="2131232" y="474052"/>
                </a:cubicBezTo>
                <a:cubicBezTo>
                  <a:pt x="1879802" y="451357"/>
                  <a:pt x="1764935" y="461352"/>
                  <a:pt x="1598424" y="474052"/>
                </a:cubicBezTo>
                <a:cubicBezTo>
                  <a:pt x="1431913" y="486752"/>
                  <a:pt x="1306710" y="455300"/>
                  <a:pt x="1108241" y="474052"/>
                </a:cubicBezTo>
                <a:cubicBezTo>
                  <a:pt x="909772" y="492804"/>
                  <a:pt x="683066" y="469593"/>
                  <a:pt x="532808" y="474052"/>
                </a:cubicBezTo>
                <a:cubicBezTo>
                  <a:pt x="382550" y="478511"/>
                  <a:pt x="248655" y="492179"/>
                  <a:pt x="0" y="474052"/>
                </a:cubicBezTo>
                <a:cubicBezTo>
                  <a:pt x="15921" y="286622"/>
                  <a:pt x="5079" y="230073"/>
                  <a:pt x="0" y="0"/>
                </a:cubicBezTo>
                <a:close/>
              </a:path>
              <a:path w="2131232" h="474052" stroke="0" extrusionOk="0">
                <a:moveTo>
                  <a:pt x="0" y="0"/>
                </a:moveTo>
                <a:cubicBezTo>
                  <a:pt x="234375" y="1453"/>
                  <a:pt x="294983" y="12667"/>
                  <a:pt x="468871" y="0"/>
                </a:cubicBezTo>
                <a:cubicBezTo>
                  <a:pt x="642759" y="-12667"/>
                  <a:pt x="769703" y="10075"/>
                  <a:pt x="937742" y="0"/>
                </a:cubicBezTo>
                <a:cubicBezTo>
                  <a:pt x="1105781" y="-10075"/>
                  <a:pt x="1319235" y="-5582"/>
                  <a:pt x="1449238" y="0"/>
                </a:cubicBezTo>
                <a:cubicBezTo>
                  <a:pt x="1579241" y="5582"/>
                  <a:pt x="1793317" y="-19560"/>
                  <a:pt x="2131232" y="0"/>
                </a:cubicBezTo>
                <a:cubicBezTo>
                  <a:pt x="2146131" y="104606"/>
                  <a:pt x="2133112" y="250223"/>
                  <a:pt x="2131232" y="474052"/>
                </a:cubicBezTo>
                <a:cubicBezTo>
                  <a:pt x="1999175" y="484261"/>
                  <a:pt x="1797720" y="486478"/>
                  <a:pt x="1577112" y="474052"/>
                </a:cubicBezTo>
                <a:cubicBezTo>
                  <a:pt x="1356504" y="461626"/>
                  <a:pt x="1299691" y="488396"/>
                  <a:pt x="1108241" y="474052"/>
                </a:cubicBezTo>
                <a:cubicBezTo>
                  <a:pt x="916791" y="459708"/>
                  <a:pt x="722411" y="492435"/>
                  <a:pt x="596745" y="474052"/>
                </a:cubicBezTo>
                <a:cubicBezTo>
                  <a:pt x="471079" y="455669"/>
                  <a:pt x="249245" y="492832"/>
                  <a:pt x="0" y="474052"/>
                </a:cubicBezTo>
                <a:cubicBezTo>
                  <a:pt x="-2000" y="352973"/>
                  <a:pt x="-4547" y="152559"/>
                  <a:pt x="0" y="0"/>
                </a:cubicBez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382844947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lumMod val="75000"/>
                    <a:lumOff val="25000"/>
                  </a:schemeClr>
                </a:solidFill>
              </a:rPr>
              <a:t>Papernest</a:t>
            </a:r>
          </a:p>
        </p:txBody>
      </p:sp>
      <p:sp>
        <p:nvSpPr>
          <p:cNvPr id="42" name="Rectangle 41">
            <a:extLst>
              <a:ext uri="{FF2B5EF4-FFF2-40B4-BE49-F238E27FC236}">
                <a16:creationId xmlns:a16="http://schemas.microsoft.com/office/drawing/2014/main" id="{4BD750EA-6500-8627-745B-765BD2A727E9}"/>
              </a:ext>
            </a:extLst>
          </p:cNvPr>
          <p:cNvSpPr/>
          <p:nvPr/>
        </p:nvSpPr>
        <p:spPr>
          <a:xfrm>
            <a:off x="9350940" y="3827417"/>
            <a:ext cx="2131231" cy="279606"/>
          </a:xfrm>
          <a:custGeom>
            <a:avLst/>
            <a:gdLst>
              <a:gd name="connsiteX0" fmla="*/ 0 w 2131231"/>
              <a:gd name="connsiteY0" fmla="*/ 0 h 279606"/>
              <a:gd name="connsiteX1" fmla="*/ 468871 w 2131231"/>
              <a:gd name="connsiteY1" fmla="*/ 0 h 279606"/>
              <a:gd name="connsiteX2" fmla="*/ 1001679 w 2131231"/>
              <a:gd name="connsiteY2" fmla="*/ 0 h 279606"/>
              <a:gd name="connsiteX3" fmla="*/ 1491862 w 2131231"/>
              <a:gd name="connsiteY3" fmla="*/ 0 h 279606"/>
              <a:gd name="connsiteX4" fmla="*/ 2131231 w 2131231"/>
              <a:gd name="connsiteY4" fmla="*/ 0 h 279606"/>
              <a:gd name="connsiteX5" fmla="*/ 2131231 w 2131231"/>
              <a:gd name="connsiteY5" fmla="*/ 279606 h 279606"/>
              <a:gd name="connsiteX6" fmla="*/ 1598423 w 2131231"/>
              <a:gd name="connsiteY6" fmla="*/ 279606 h 279606"/>
              <a:gd name="connsiteX7" fmla="*/ 1108240 w 2131231"/>
              <a:gd name="connsiteY7" fmla="*/ 279606 h 279606"/>
              <a:gd name="connsiteX8" fmla="*/ 532808 w 2131231"/>
              <a:gd name="connsiteY8" fmla="*/ 279606 h 279606"/>
              <a:gd name="connsiteX9" fmla="*/ 0 w 2131231"/>
              <a:gd name="connsiteY9" fmla="*/ 279606 h 279606"/>
              <a:gd name="connsiteX10" fmla="*/ 0 w 2131231"/>
              <a:gd name="connsiteY10" fmla="*/ 0 h 27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1231" h="279606" fill="none" extrusionOk="0">
                <a:moveTo>
                  <a:pt x="0" y="0"/>
                </a:moveTo>
                <a:cubicBezTo>
                  <a:pt x="221723" y="-3407"/>
                  <a:pt x="320887" y="-9599"/>
                  <a:pt x="468871" y="0"/>
                </a:cubicBezTo>
                <a:cubicBezTo>
                  <a:pt x="616855" y="9599"/>
                  <a:pt x="769427" y="-15873"/>
                  <a:pt x="1001679" y="0"/>
                </a:cubicBezTo>
                <a:cubicBezTo>
                  <a:pt x="1233931" y="15873"/>
                  <a:pt x="1387892" y="4275"/>
                  <a:pt x="1491862" y="0"/>
                </a:cubicBezTo>
                <a:cubicBezTo>
                  <a:pt x="1595832" y="-4275"/>
                  <a:pt x="1838521" y="10483"/>
                  <a:pt x="2131231" y="0"/>
                </a:cubicBezTo>
                <a:cubicBezTo>
                  <a:pt x="2128561" y="132114"/>
                  <a:pt x="2119661" y="170439"/>
                  <a:pt x="2131231" y="279606"/>
                </a:cubicBezTo>
                <a:cubicBezTo>
                  <a:pt x="1879801" y="256911"/>
                  <a:pt x="1764934" y="266906"/>
                  <a:pt x="1598423" y="279606"/>
                </a:cubicBezTo>
                <a:cubicBezTo>
                  <a:pt x="1431912" y="292306"/>
                  <a:pt x="1306709" y="260854"/>
                  <a:pt x="1108240" y="279606"/>
                </a:cubicBezTo>
                <a:cubicBezTo>
                  <a:pt x="909771" y="298358"/>
                  <a:pt x="677533" y="270414"/>
                  <a:pt x="532808" y="279606"/>
                </a:cubicBezTo>
                <a:cubicBezTo>
                  <a:pt x="388083" y="288798"/>
                  <a:pt x="248655" y="297733"/>
                  <a:pt x="0" y="279606"/>
                </a:cubicBezTo>
                <a:cubicBezTo>
                  <a:pt x="-4607" y="198447"/>
                  <a:pt x="2336" y="129112"/>
                  <a:pt x="0" y="0"/>
                </a:cubicBezTo>
                <a:close/>
              </a:path>
              <a:path w="2131231" h="279606" stroke="0" extrusionOk="0">
                <a:moveTo>
                  <a:pt x="0" y="0"/>
                </a:moveTo>
                <a:cubicBezTo>
                  <a:pt x="234375" y="1453"/>
                  <a:pt x="294983" y="12667"/>
                  <a:pt x="468871" y="0"/>
                </a:cubicBezTo>
                <a:cubicBezTo>
                  <a:pt x="642759" y="-12667"/>
                  <a:pt x="769703" y="10075"/>
                  <a:pt x="937742" y="0"/>
                </a:cubicBezTo>
                <a:cubicBezTo>
                  <a:pt x="1105781" y="-10075"/>
                  <a:pt x="1323588" y="2031"/>
                  <a:pt x="1449237" y="0"/>
                </a:cubicBezTo>
                <a:cubicBezTo>
                  <a:pt x="1574886" y="-2031"/>
                  <a:pt x="1793316" y="-19560"/>
                  <a:pt x="2131231" y="0"/>
                </a:cubicBezTo>
                <a:cubicBezTo>
                  <a:pt x="2136209" y="83847"/>
                  <a:pt x="2140474" y="181446"/>
                  <a:pt x="2131231" y="279606"/>
                </a:cubicBezTo>
                <a:cubicBezTo>
                  <a:pt x="1999174" y="289815"/>
                  <a:pt x="1797719" y="292032"/>
                  <a:pt x="1577111" y="279606"/>
                </a:cubicBezTo>
                <a:cubicBezTo>
                  <a:pt x="1356503" y="267180"/>
                  <a:pt x="1299690" y="293950"/>
                  <a:pt x="1108240" y="279606"/>
                </a:cubicBezTo>
                <a:cubicBezTo>
                  <a:pt x="916790" y="265262"/>
                  <a:pt x="716295" y="297427"/>
                  <a:pt x="596745" y="279606"/>
                </a:cubicBezTo>
                <a:cubicBezTo>
                  <a:pt x="477195" y="261785"/>
                  <a:pt x="249245" y="298386"/>
                  <a:pt x="0" y="279606"/>
                </a:cubicBezTo>
                <a:cubicBezTo>
                  <a:pt x="10317" y="201149"/>
                  <a:pt x="-5244" y="72316"/>
                  <a:pt x="0" y="0"/>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82844947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8</a:t>
            </a:r>
            <a:r>
              <a:rPr lang="fr-FR" sz="1200" baseline="30000" dirty="0"/>
              <a:t>ème</a:t>
            </a:r>
            <a:r>
              <a:rPr lang="fr-FR" sz="1200" dirty="0"/>
              <a:t> visio Conquête</a:t>
            </a:r>
          </a:p>
        </p:txBody>
      </p:sp>
      <p:grpSp>
        <p:nvGrpSpPr>
          <p:cNvPr id="43" name="Groupe 42">
            <a:extLst>
              <a:ext uri="{FF2B5EF4-FFF2-40B4-BE49-F238E27FC236}">
                <a16:creationId xmlns:a16="http://schemas.microsoft.com/office/drawing/2014/main" id="{0D8C069D-CADA-38FD-D9C5-13E9554B2468}"/>
              </a:ext>
            </a:extLst>
          </p:cNvPr>
          <p:cNvGrpSpPr/>
          <p:nvPr/>
        </p:nvGrpSpPr>
        <p:grpSpPr>
          <a:xfrm>
            <a:off x="9907665" y="2934863"/>
            <a:ext cx="1091565" cy="1091565"/>
            <a:chOff x="3114675" y="447675"/>
            <a:chExt cx="1683662" cy="1683662"/>
          </a:xfrm>
        </p:grpSpPr>
        <p:pic>
          <p:nvPicPr>
            <p:cNvPr id="44" name="Picture 4" descr="Descargar Microsoft TEAMs – SAT OTXARKOAGA">
              <a:extLst>
                <a:ext uri="{FF2B5EF4-FFF2-40B4-BE49-F238E27FC236}">
                  <a16:creationId xmlns:a16="http://schemas.microsoft.com/office/drawing/2014/main" id="{3C8C4B42-04E8-6F1E-0B81-B1EA7CB47D2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24582" y="760346"/>
              <a:ext cx="1247418" cy="779636"/>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Vecteur gratuit la conception de l'ordinateur">
              <a:extLst>
                <a:ext uri="{FF2B5EF4-FFF2-40B4-BE49-F238E27FC236}">
                  <a16:creationId xmlns:a16="http://schemas.microsoft.com/office/drawing/2014/main" id="{B22DE435-ED1F-2306-C964-C8BACDB41158}"/>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14675" y="447675"/>
              <a:ext cx="1683662" cy="1683662"/>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Rectangle 45">
            <a:extLst>
              <a:ext uri="{FF2B5EF4-FFF2-40B4-BE49-F238E27FC236}">
                <a16:creationId xmlns:a16="http://schemas.microsoft.com/office/drawing/2014/main" id="{16F977E5-E355-4196-4DF4-55F00FF27AFF}"/>
              </a:ext>
            </a:extLst>
          </p:cNvPr>
          <p:cNvSpPr/>
          <p:nvPr/>
        </p:nvSpPr>
        <p:spPr>
          <a:xfrm>
            <a:off x="9350941" y="4129872"/>
            <a:ext cx="2131232" cy="474052"/>
          </a:xfrm>
          <a:custGeom>
            <a:avLst/>
            <a:gdLst>
              <a:gd name="connsiteX0" fmla="*/ 0 w 2131232"/>
              <a:gd name="connsiteY0" fmla="*/ 0 h 474052"/>
              <a:gd name="connsiteX1" fmla="*/ 468871 w 2131232"/>
              <a:gd name="connsiteY1" fmla="*/ 0 h 474052"/>
              <a:gd name="connsiteX2" fmla="*/ 1001679 w 2131232"/>
              <a:gd name="connsiteY2" fmla="*/ 0 h 474052"/>
              <a:gd name="connsiteX3" fmla="*/ 1491862 w 2131232"/>
              <a:gd name="connsiteY3" fmla="*/ 0 h 474052"/>
              <a:gd name="connsiteX4" fmla="*/ 2131232 w 2131232"/>
              <a:gd name="connsiteY4" fmla="*/ 0 h 474052"/>
              <a:gd name="connsiteX5" fmla="*/ 2131232 w 2131232"/>
              <a:gd name="connsiteY5" fmla="*/ 474052 h 474052"/>
              <a:gd name="connsiteX6" fmla="*/ 1598424 w 2131232"/>
              <a:gd name="connsiteY6" fmla="*/ 474052 h 474052"/>
              <a:gd name="connsiteX7" fmla="*/ 1108241 w 2131232"/>
              <a:gd name="connsiteY7" fmla="*/ 474052 h 474052"/>
              <a:gd name="connsiteX8" fmla="*/ 532808 w 2131232"/>
              <a:gd name="connsiteY8" fmla="*/ 474052 h 474052"/>
              <a:gd name="connsiteX9" fmla="*/ 0 w 2131232"/>
              <a:gd name="connsiteY9" fmla="*/ 474052 h 474052"/>
              <a:gd name="connsiteX10" fmla="*/ 0 w 2131232"/>
              <a:gd name="connsiteY10" fmla="*/ 0 h 4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1232" h="474052" fill="none" extrusionOk="0">
                <a:moveTo>
                  <a:pt x="0" y="0"/>
                </a:moveTo>
                <a:cubicBezTo>
                  <a:pt x="221723" y="-3407"/>
                  <a:pt x="320887" y="-9599"/>
                  <a:pt x="468871" y="0"/>
                </a:cubicBezTo>
                <a:cubicBezTo>
                  <a:pt x="616855" y="9599"/>
                  <a:pt x="769427" y="-15873"/>
                  <a:pt x="1001679" y="0"/>
                </a:cubicBezTo>
                <a:cubicBezTo>
                  <a:pt x="1233931" y="15873"/>
                  <a:pt x="1387892" y="4275"/>
                  <a:pt x="1491862" y="0"/>
                </a:cubicBezTo>
                <a:cubicBezTo>
                  <a:pt x="1595832" y="-4275"/>
                  <a:pt x="1833231" y="3775"/>
                  <a:pt x="2131232" y="0"/>
                </a:cubicBezTo>
                <a:cubicBezTo>
                  <a:pt x="2119521" y="95821"/>
                  <a:pt x="2119709" y="343812"/>
                  <a:pt x="2131232" y="474052"/>
                </a:cubicBezTo>
                <a:cubicBezTo>
                  <a:pt x="1879802" y="451357"/>
                  <a:pt x="1764935" y="461352"/>
                  <a:pt x="1598424" y="474052"/>
                </a:cubicBezTo>
                <a:cubicBezTo>
                  <a:pt x="1431913" y="486752"/>
                  <a:pt x="1306710" y="455300"/>
                  <a:pt x="1108241" y="474052"/>
                </a:cubicBezTo>
                <a:cubicBezTo>
                  <a:pt x="909772" y="492804"/>
                  <a:pt x="683066" y="469593"/>
                  <a:pt x="532808" y="474052"/>
                </a:cubicBezTo>
                <a:cubicBezTo>
                  <a:pt x="382550" y="478511"/>
                  <a:pt x="248655" y="492179"/>
                  <a:pt x="0" y="474052"/>
                </a:cubicBezTo>
                <a:cubicBezTo>
                  <a:pt x="15921" y="286622"/>
                  <a:pt x="5079" y="230073"/>
                  <a:pt x="0" y="0"/>
                </a:cubicBezTo>
                <a:close/>
              </a:path>
              <a:path w="2131232" h="474052" stroke="0" extrusionOk="0">
                <a:moveTo>
                  <a:pt x="0" y="0"/>
                </a:moveTo>
                <a:cubicBezTo>
                  <a:pt x="234375" y="1453"/>
                  <a:pt x="294983" y="12667"/>
                  <a:pt x="468871" y="0"/>
                </a:cubicBezTo>
                <a:cubicBezTo>
                  <a:pt x="642759" y="-12667"/>
                  <a:pt x="769703" y="10075"/>
                  <a:pt x="937742" y="0"/>
                </a:cubicBezTo>
                <a:cubicBezTo>
                  <a:pt x="1105781" y="-10075"/>
                  <a:pt x="1319235" y="-5582"/>
                  <a:pt x="1449238" y="0"/>
                </a:cubicBezTo>
                <a:cubicBezTo>
                  <a:pt x="1579241" y="5582"/>
                  <a:pt x="1793317" y="-19560"/>
                  <a:pt x="2131232" y="0"/>
                </a:cubicBezTo>
                <a:cubicBezTo>
                  <a:pt x="2146131" y="104606"/>
                  <a:pt x="2133112" y="250223"/>
                  <a:pt x="2131232" y="474052"/>
                </a:cubicBezTo>
                <a:cubicBezTo>
                  <a:pt x="1999175" y="484261"/>
                  <a:pt x="1797720" y="486478"/>
                  <a:pt x="1577112" y="474052"/>
                </a:cubicBezTo>
                <a:cubicBezTo>
                  <a:pt x="1356504" y="461626"/>
                  <a:pt x="1299691" y="488396"/>
                  <a:pt x="1108241" y="474052"/>
                </a:cubicBezTo>
                <a:cubicBezTo>
                  <a:pt x="916791" y="459708"/>
                  <a:pt x="722411" y="492435"/>
                  <a:pt x="596745" y="474052"/>
                </a:cubicBezTo>
                <a:cubicBezTo>
                  <a:pt x="471079" y="455669"/>
                  <a:pt x="249245" y="492832"/>
                  <a:pt x="0" y="474052"/>
                </a:cubicBezTo>
                <a:cubicBezTo>
                  <a:pt x="-2000" y="352973"/>
                  <a:pt x="-4547" y="152559"/>
                  <a:pt x="0" y="0"/>
                </a:cubicBez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382844947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lumMod val="75000"/>
                    <a:lumOff val="25000"/>
                  </a:schemeClr>
                </a:solidFill>
              </a:rPr>
              <a:t>Partenariats Mairies</a:t>
            </a:r>
          </a:p>
        </p:txBody>
      </p:sp>
      <p:pic>
        <p:nvPicPr>
          <p:cNvPr id="18" name="Image 17">
            <a:extLst>
              <a:ext uri="{FF2B5EF4-FFF2-40B4-BE49-F238E27FC236}">
                <a16:creationId xmlns:a16="http://schemas.microsoft.com/office/drawing/2014/main" id="{394A1513-7303-50B8-ED56-2D65781B055C}"/>
              </a:ext>
            </a:extLst>
          </p:cNvPr>
          <p:cNvPicPr>
            <a:picLocks noChangeAspect="1"/>
          </p:cNvPicPr>
          <p:nvPr/>
        </p:nvPicPr>
        <p:blipFill rotWithShape="1">
          <a:blip r:embed="rId7"/>
          <a:srcRect b="7253"/>
          <a:stretch/>
        </p:blipFill>
        <p:spPr>
          <a:xfrm>
            <a:off x="3430779" y="1254033"/>
            <a:ext cx="2720889" cy="795074"/>
          </a:xfrm>
          <a:prstGeom prst="rect">
            <a:avLst/>
          </a:prstGeom>
        </p:spPr>
      </p:pic>
      <p:sp>
        <p:nvSpPr>
          <p:cNvPr id="24" name="ZoneTexte 23">
            <a:extLst>
              <a:ext uri="{FF2B5EF4-FFF2-40B4-BE49-F238E27FC236}">
                <a16:creationId xmlns:a16="http://schemas.microsoft.com/office/drawing/2014/main" id="{49500B00-B538-F5F3-4900-D204E04C2CE3}"/>
              </a:ext>
            </a:extLst>
          </p:cNvPr>
          <p:cNvSpPr txBox="1"/>
          <p:nvPr/>
        </p:nvSpPr>
        <p:spPr>
          <a:xfrm>
            <a:off x="3500117" y="1522827"/>
            <a:ext cx="2524486" cy="523220"/>
          </a:xfrm>
          <a:prstGeom prst="rect">
            <a:avLst/>
          </a:prstGeom>
          <a:noFill/>
        </p:spPr>
        <p:txBody>
          <a:bodyPr wrap="square" rtlCol="0">
            <a:spAutoFit/>
          </a:bodyPr>
          <a:lstStyle/>
          <a:p>
            <a:pPr algn="ctr"/>
            <a:r>
              <a:rPr lang="fr-FR" sz="2800" dirty="0">
                <a:solidFill>
                  <a:schemeClr val="bg1"/>
                </a:solidFill>
                <a:effectLst>
                  <a:outerShdw blurRad="38100" dist="38100" dir="2700000" algn="tl">
                    <a:srgbClr val="000000">
                      <a:alpha val="43137"/>
                    </a:srgbClr>
                  </a:outerShdw>
                </a:effectLst>
              </a:rPr>
              <a:t>Juillet</a:t>
            </a:r>
          </a:p>
        </p:txBody>
      </p:sp>
      <p:cxnSp>
        <p:nvCxnSpPr>
          <p:cNvPr id="47" name="Connecteur droit 46">
            <a:extLst>
              <a:ext uri="{FF2B5EF4-FFF2-40B4-BE49-F238E27FC236}">
                <a16:creationId xmlns:a16="http://schemas.microsoft.com/office/drawing/2014/main" id="{DDDB2190-2216-72BC-F1B6-FB105A6CDF14}"/>
              </a:ext>
            </a:extLst>
          </p:cNvPr>
          <p:cNvCxnSpPr>
            <a:cxnSpLocks/>
          </p:cNvCxnSpPr>
          <p:nvPr/>
        </p:nvCxnSpPr>
        <p:spPr>
          <a:xfrm>
            <a:off x="348343" y="2042379"/>
            <a:ext cx="11484924"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3A265E2D-0369-E1A3-43DB-20105AD574DC}"/>
              </a:ext>
            </a:extLst>
          </p:cNvPr>
          <p:cNvSpPr/>
          <p:nvPr/>
        </p:nvSpPr>
        <p:spPr>
          <a:xfrm>
            <a:off x="3742846" y="4145846"/>
            <a:ext cx="2131232" cy="474052"/>
          </a:xfrm>
          <a:custGeom>
            <a:avLst/>
            <a:gdLst>
              <a:gd name="connsiteX0" fmla="*/ 0 w 2131232"/>
              <a:gd name="connsiteY0" fmla="*/ 0 h 474052"/>
              <a:gd name="connsiteX1" fmla="*/ 468871 w 2131232"/>
              <a:gd name="connsiteY1" fmla="*/ 0 h 474052"/>
              <a:gd name="connsiteX2" fmla="*/ 1001679 w 2131232"/>
              <a:gd name="connsiteY2" fmla="*/ 0 h 474052"/>
              <a:gd name="connsiteX3" fmla="*/ 1491862 w 2131232"/>
              <a:gd name="connsiteY3" fmla="*/ 0 h 474052"/>
              <a:gd name="connsiteX4" fmla="*/ 2131232 w 2131232"/>
              <a:gd name="connsiteY4" fmla="*/ 0 h 474052"/>
              <a:gd name="connsiteX5" fmla="*/ 2131232 w 2131232"/>
              <a:gd name="connsiteY5" fmla="*/ 474052 h 474052"/>
              <a:gd name="connsiteX6" fmla="*/ 1598424 w 2131232"/>
              <a:gd name="connsiteY6" fmla="*/ 474052 h 474052"/>
              <a:gd name="connsiteX7" fmla="*/ 1108241 w 2131232"/>
              <a:gd name="connsiteY7" fmla="*/ 474052 h 474052"/>
              <a:gd name="connsiteX8" fmla="*/ 532808 w 2131232"/>
              <a:gd name="connsiteY8" fmla="*/ 474052 h 474052"/>
              <a:gd name="connsiteX9" fmla="*/ 0 w 2131232"/>
              <a:gd name="connsiteY9" fmla="*/ 474052 h 474052"/>
              <a:gd name="connsiteX10" fmla="*/ 0 w 2131232"/>
              <a:gd name="connsiteY10" fmla="*/ 0 h 4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1232" h="474052" fill="none" extrusionOk="0">
                <a:moveTo>
                  <a:pt x="0" y="0"/>
                </a:moveTo>
                <a:cubicBezTo>
                  <a:pt x="221723" y="-3407"/>
                  <a:pt x="320887" y="-9599"/>
                  <a:pt x="468871" y="0"/>
                </a:cubicBezTo>
                <a:cubicBezTo>
                  <a:pt x="616855" y="9599"/>
                  <a:pt x="769427" y="-15873"/>
                  <a:pt x="1001679" y="0"/>
                </a:cubicBezTo>
                <a:cubicBezTo>
                  <a:pt x="1233931" y="15873"/>
                  <a:pt x="1387892" y="4275"/>
                  <a:pt x="1491862" y="0"/>
                </a:cubicBezTo>
                <a:cubicBezTo>
                  <a:pt x="1595832" y="-4275"/>
                  <a:pt x="1833231" y="3775"/>
                  <a:pt x="2131232" y="0"/>
                </a:cubicBezTo>
                <a:cubicBezTo>
                  <a:pt x="2119521" y="95821"/>
                  <a:pt x="2119709" y="343812"/>
                  <a:pt x="2131232" y="474052"/>
                </a:cubicBezTo>
                <a:cubicBezTo>
                  <a:pt x="1879802" y="451357"/>
                  <a:pt x="1764935" y="461352"/>
                  <a:pt x="1598424" y="474052"/>
                </a:cubicBezTo>
                <a:cubicBezTo>
                  <a:pt x="1431913" y="486752"/>
                  <a:pt x="1306710" y="455300"/>
                  <a:pt x="1108241" y="474052"/>
                </a:cubicBezTo>
                <a:cubicBezTo>
                  <a:pt x="909772" y="492804"/>
                  <a:pt x="683066" y="469593"/>
                  <a:pt x="532808" y="474052"/>
                </a:cubicBezTo>
                <a:cubicBezTo>
                  <a:pt x="382550" y="478511"/>
                  <a:pt x="248655" y="492179"/>
                  <a:pt x="0" y="474052"/>
                </a:cubicBezTo>
                <a:cubicBezTo>
                  <a:pt x="15921" y="286622"/>
                  <a:pt x="5079" y="230073"/>
                  <a:pt x="0" y="0"/>
                </a:cubicBezTo>
                <a:close/>
              </a:path>
              <a:path w="2131232" h="474052" stroke="0" extrusionOk="0">
                <a:moveTo>
                  <a:pt x="0" y="0"/>
                </a:moveTo>
                <a:cubicBezTo>
                  <a:pt x="234375" y="1453"/>
                  <a:pt x="294983" y="12667"/>
                  <a:pt x="468871" y="0"/>
                </a:cubicBezTo>
                <a:cubicBezTo>
                  <a:pt x="642759" y="-12667"/>
                  <a:pt x="769703" y="10075"/>
                  <a:pt x="937742" y="0"/>
                </a:cubicBezTo>
                <a:cubicBezTo>
                  <a:pt x="1105781" y="-10075"/>
                  <a:pt x="1319235" y="-5582"/>
                  <a:pt x="1449238" y="0"/>
                </a:cubicBezTo>
                <a:cubicBezTo>
                  <a:pt x="1579241" y="5582"/>
                  <a:pt x="1793317" y="-19560"/>
                  <a:pt x="2131232" y="0"/>
                </a:cubicBezTo>
                <a:cubicBezTo>
                  <a:pt x="2146131" y="104606"/>
                  <a:pt x="2133112" y="250223"/>
                  <a:pt x="2131232" y="474052"/>
                </a:cubicBezTo>
                <a:cubicBezTo>
                  <a:pt x="1999175" y="484261"/>
                  <a:pt x="1797720" y="486478"/>
                  <a:pt x="1577112" y="474052"/>
                </a:cubicBezTo>
                <a:cubicBezTo>
                  <a:pt x="1356504" y="461626"/>
                  <a:pt x="1299691" y="488396"/>
                  <a:pt x="1108241" y="474052"/>
                </a:cubicBezTo>
                <a:cubicBezTo>
                  <a:pt x="916791" y="459708"/>
                  <a:pt x="722411" y="492435"/>
                  <a:pt x="596745" y="474052"/>
                </a:cubicBezTo>
                <a:cubicBezTo>
                  <a:pt x="471079" y="455669"/>
                  <a:pt x="249245" y="492832"/>
                  <a:pt x="0" y="474052"/>
                </a:cubicBezTo>
                <a:cubicBezTo>
                  <a:pt x="-2000" y="352973"/>
                  <a:pt x="-4547" y="152559"/>
                  <a:pt x="0" y="0"/>
                </a:cubicBez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382844947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lumMod val="75000"/>
                    <a:lumOff val="25000"/>
                  </a:schemeClr>
                </a:solidFill>
              </a:rPr>
              <a:t>Offre parents ados</a:t>
            </a:r>
          </a:p>
        </p:txBody>
      </p:sp>
      <p:sp>
        <p:nvSpPr>
          <p:cNvPr id="32" name="Rectangle 31">
            <a:extLst>
              <a:ext uri="{FF2B5EF4-FFF2-40B4-BE49-F238E27FC236}">
                <a16:creationId xmlns:a16="http://schemas.microsoft.com/office/drawing/2014/main" id="{DE7C53E1-1200-A1AD-9C62-7F50E8271FF0}"/>
              </a:ext>
            </a:extLst>
          </p:cNvPr>
          <p:cNvSpPr/>
          <p:nvPr/>
        </p:nvSpPr>
        <p:spPr>
          <a:xfrm>
            <a:off x="3742845" y="3843391"/>
            <a:ext cx="2131231" cy="279606"/>
          </a:xfrm>
          <a:custGeom>
            <a:avLst/>
            <a:gdLst>
              <a:gd name="connsiteX0" fmla="*/ 0 w 2131231"/>
              <a:gd name="connsiteY0" fmla="*/ 0 h 279606"/>
              <a:gd name="connsiteX1" fmla="*/ 468871 w 2131231"/>
              <a:gd name="connsiteY1" fmla="*/ 0 h 279606"/>
              <a:gd name="connsiteX2" fmla="*/ 1001679 w 2131231"/>
              <a:gd name="connsiteY2" fmla="*/ 0 h 279606"/>
              <a:gd name="connsiteX3" fmla="*/ 1491862 w 2131231"/>
              <a:gd name="connsiteY3" fmla="*/ 0 h 279606"/>
              <a:gd name="connsiteX4" fmla="*/ 2131231 w 2131231"/>
              <a:gd name="connsiteY4" fmla="*/ 0 h 279606"/>
              <a:gd name="connsiteX5" fmla="*/ 2131231 w 2131231"/>
              <a:gd name="connsiteY5" fmla="*/ 279606 h 279606"/>
              <a:gd name="connsiteX6" fmla="*/ 1598423 w 2131231"/>
              <a:gd name="connsiteY6" fmla="*/ 279606 h 279606"/>
              <a:gd name="connsiteX7" fmla="*/ 1108240 w 2131231"/>
              <a:gd name="connsiteY7" fmla="*/ 279606 h 279606"/>
              <a:gd name="connsiteX8" fmla="*/ 532808 w 2131231"/>
              <a:gd name="connsiteY8" fmla="*/ 279606 h 279606"/>
              <a:gd name="connsiteX9" fmla="*/ 0 w 2131231"/>
              <a:gd name="connsiteY9" fmla="*/ 279606 h 279606"/>
              <a:gd name="connsiteX10" fmla="*/ 0 w 2131231"/>
              <a:gd name="connsiteY10" fmla="*/ 0 h 27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1231" h="279606" fill="none" extrusionOk="0">
                <a:moveTo>
                  <a:pt x="0" y="0"/>
                </a:moveTo>
                <a:cubicBezTo>
                  <a:pt x="221723" y="-3407"/>
                  <a:pt x="320887" y="-9599"/>
                  <a:pt x="468871" y="0"/>
                </a:cubicBezTo>
                <a:cubicBezTo>
                  <a:pt x="616855" y="9599"/>
                  <a:pt x="769427" y="-15873"/>
                  <a:pt x="1001679" y="0"/>
                </a:cubicBezTo>
                <a:cubicBezTo>
                  <a:pt x="1233931" y="15873"/>
                  <a:pt x="1387892" y="4275"/>
                  <a:pt x="1491862" y="0"/>
                </a:cubicBezTo>
                <a:cubicBezTo>
                  <a:pt x="1595832" y="-4275"/>
                  <a:pt x="1838521" y="10483"/>
                  <a:pt x="2131231" y="0"/>
                </a:cubicBezTo>
                <a:cubicBezTo>
                  <a:pt x="2128561" y="132114"/>
                  <a:pt x="2119661" y="170439"/>
                  <a:pt x="2131231" y="279606"/>
                </a:cubicBezTo>
                <a:cubicBezTo>
                  <a:pt x="1879801" y="256911"/>
                  <a:pt x="1764934" y="266906"/>
                  <a:pt x="1598423" y="279606"/>
                </a:cubicBezTo>
                <a:cubicBezTo>
                  <a:pt x="1431912" y="292306"/>
                  <a:pt x="1306709" y="260854"/>
                  <a:pt x="1108240" y="279606"/>
                </a:cubicBezTo>
                <a:cubicBezTo>
                  <a:pt x="909771" y="298358"/>
                  <a:pt x="677533" y="270414"/>
                  <a:pt x="532808" y="279606"/>
                </a:cubicBezTo>
                <a:cubicBezTo>
                  <a:pt x="388083" y="288798"/>
                  <a:pt x="248655" y="297733"/>
                  <a:pt x="0" y="279606"/>
                </a:cubicBezTo>
                <a:cubicBezTo>
                  <a:pt x="-4607" y="198447"/>
                  <a:pt x="2336" y="129112"/>
                  <a:pt x="0" y="0"/>
                </a:cubicBezTo>
                <a:close/>
              </a:path>
              <a:path w="2131231" h="279606" stroke="0" extrusionOk="0">
                <a:moveTo>
                  <a:pt x="0" y="0"/>
                </a:moveTo>
                <a:cubicBezTo>
                  <a:pt x="234375" y="1453"/>
                  <a:pt x="294983" y="12667"/>
                  <a:pt x="468871" y="0"/>
                </a:cubicBezTo>
                <a:cubicBezTo>
                  <a:pt x="642759" y="-12667"/>
                  <a:pt x="769703" y="10075"/>
                  <a:pt x="937742" y="0"/>
                </a:cubicBezTo>
                <a:cubicBezTo>
                  <a:pt x="1105781" y="-10075"/>
                  <a:pt x="1323588" y="2031"/>
                  <a:pt x="1449237" y="0"/>
                </a:cubicBezTo>
                <a:cubicBezTo>
                  <a:pt x="1574886" y="-2031"/>
                  <a:pt x="1793316" y="-19560"/>
                  <a:pt x="2131231" y="0"/>
                </a:cubicBezTo>
                <a:cubicBezTo>
                  <a:pt x="2136209" y="83847"/>
                  <a:pt x="2140474" y="181446"/>
                  <a:pt x="2131231" y="279606"/>
                </a:cubicBezTo>
                <a:cubicBezTo>
                  <a:pt x="1999174" y="289815"/>
                  <a:pt x="1797719" y="292032"/>
                  <a:pt x="1577111" y="279606"/>
                </a:cubicBezTo>
                <a:cubicBezTo>
                  <a:pt x="1356503" y="267180"/>
                  <a:pt x="1299690" y="293950"/>
                  <a:pt x="1108240" y="279606"/>
                </a:cubicBezTo>
                <a:cubicBezTo>
                  <a:pt x="916790" y="265262"/>
                  <a:pt x="716295" y="297427"/>
                  <a:pt x="596745" y="279606"/>
                </a:cubicBezTo>
                <a:cubicBezTo>
                  <a:pt x="477195" y="261785"/>
                  <a:pt x="249245" y="298386"/>
                  <a:pt x="0" y="279606"/>
                </a:cubicBezTo>
                <a:cubicBezTo>
                  <a:pt x="10317" y="201149"/>
                  <a:pt x="-5244" y="72316"/>
                  <a:pt x="0" y="0"/>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82844947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6</a:t>
            </a:r>
            <a:r>
              <a:rPr lang="fr-FR" sz="1200" baseline="30000" dirty="0"/>
              <a:t>ème</a:t>
            </a:r>
            <a:r>
              <a:rPr lang="fr-FR" sz="1200" dirty="0"/>
              <a:t> visio Conquête</a:t>
            </a:r>
          </a:p>
        </p:txBody>
      </p:sp>
      <p:grpSp>
        <p:nvGrpSpPr>
          <p:cNvPr id="33" name="Groupe 32">
            <a:extLst>
              <a:ext uri="{FF2B5EF4-FFF2-40B4-BE49-F238E27FC236}">
                <a16:creationId xmlns:a16="http://schemas.microsoft.com/office/drawing/2014/main" id="{0BD7A3CB-06D9-D8FB-F03C-E6FE634D6BC5}"/>
              </a:ext>
            </a:extLst>
          </p:cNvPr>
          <p:cNvGrpSpPr/>
          <p:nvPr/>
        </p:nvGrpSpPr>
        <p:grpSpPr>
          <a:xfrm>
            <a:off x="4299570" y="2950837"/>
            <a:ext cx="1091565" cy="1091565"/>
            <a:chOff x="3114675" y="447675"/>
            <a:chExt cx="1683662" cy="1683662"/>
          </a:xfrm>
        </p:grpSpPr>
        <p:pic>
          <p:nvPicPr>
            <p:cNvPr id="34" name="Picture 4" descr="Descargar Microsoft TEAMs – SAT OTXARKOAGA">
              <a:extLst>
                <a:ext uri="{FF2B5EF4-FFF2-40B4-BE49-F238E27FC236}">
                  <a16:creationId xmlns:a16="http://schemas.microsoft.com/office/drawing/2014/main" id="{D3DA4DA1-92CB-7835-E740-A196D79F0CA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24582" y="760346"/>
              <a:ext cx="1247418" cy="7796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Vecteur gratuit la conception de l'ordinateur">
              <a:extLst>
                <a:ext uri="{FF2B5EF4-FFF2-40B4-BE49-F238E27FC236}">
                  <a16:creationId xmlns:a16="http://schemas.microsoft.com/office/drawing/2014/main" id="{1F8800E3-9D4D-5A1B-0CE5-7890E620CE84}"/>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14675" y="447675"/>
              <a:ext cx="1683662" cy="1683662"/>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Ellipse 6">
            <a:extLst>
              <a:ext uri="{FF2B5EF4-FFF2-40B4-BE49-F238E27FC236}">
                <a16:creationId xmlns:a16="http://schemas.microsoft.com/office/drawing/2014/main" id="{81D6FA6C-55A8-AF13-AAEF-7CAEB3D3058C}"/>
              </a:ext>
            </a:extLst>
          </p:cNvPr>
          <p:cNvSpPr/>
          <p:nvPr/>
        </p:nvSpPr>
        <p:spPr>
          <a:xfrm>
            <a:off x="3378010" y="2953954"/>
            <a:ext cx="2848244" cy="2176896"/>
          </a:xfrm>
          <a:custGeom>
            <a:avLst/>
            <a:gdLst>
              <a:gd name="connsiteX0" fmla="*/ 0 w 2848244"/>
              <a:gd name="connsiteY0" fmla="*/ 1088448 h 2176896"/>
              <a:gd name="connsiteX1" fmla="*/ 1424122 w 2848244"/>
              <a:gd name="connsiteY1" fmla="*/ 0 h 2176896"/>
              <a:gd name="connsiteX2" fmla="*/ 2848244 w 2848244"/>
              <a:gd name="connsiteY2" fmla="*/ 1088448 h 2176896"/>
              <a:gd name="connsiteX3" fmla="*/ 1424122 w 2848244"/>
              <a:gd name="connsiteY3" fmla="*/ 2176896 h 2176896"/>
              <a:gd name="connsiteX4" fmla="*/ 0 w 2848244"/>
              <a:gd name="connsiteY4" fmla="*/ 1088448 h 2176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244" h="2176896" extrusionOk="0">
                <a:moveTo>
                  <a:pt x="0" y="1088448"/>
                </a:moveTo>
                <a:cubicBezTo>
                  <a:pt x="124667" y="374436"/>
                  <a:pt x="786858" y="-3068"/>
                  <a:pt x="1424122" y="0"/>
                </a:cubicBezTo>
                <a:cubicBezTo>
                  <a:pt x="2198910" y="-30817"/>
                  <a:pt x="2823553" y="458799"/>
                  <a:pt x="2848244" y="1088448"/>
                </a:cubicBezTo>
                <a:cubicBezTo>
                  <a:pt x="2733825" y="1795047"/>
                  <a:pt x="2207970" y="2157087"/>
                  <a:pt x="1424122" y="2176896"/>
                </a:cubicBezTo>
                <a:cubicBezTo>
                  <a:pt x="607403" y="2090748"/>
                  <a:pt x="29038" y="1774785"/>
                  <a:pt x="0" y="1088448"/>
                </a:cubicBezTo>
                <a:close/>
              </a:path>
            </a:pathLst>
          </a:custGeom>
          <a:noFill/>
          <a:ln w="6350">
            <a:solidFill>
              <a:schemeClr val="accent4">
                <a:lumMod val="75000"/>
              </a:schemeClr>
            </a:solidFill>
            <a:extLst>
              <a:ext uri="{C807C97D-BFC1-408E-A445-0C87EB9F89A2}">
                <ask:lineSketchStyleProps xmlns:ask="http://schemas.microsoft.com/office/drawing/2018/sketchyshapes" sd="1729371255">
                  <a:prstGeom prst="ellipse">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320F4F64-28BB-5728-54BD-5598AF3801E1}"/>
              </a:ext>
            </a:extLst>
          </p:cNvPr>
          <p:cNvSpPr/>
          <p:nvPr/>
        </p:nvSpPr>
        <p:spPr>
          <a:xfrm>
            <a:off x="3359556" y="2956623"/>
            <a:ext cx="2758832" cy="2401044"/>
          </a:xfrm>
          <a:custGeom>
            <a:avLst/>
            <a:gdLst>
              <a:gd name="connsiteX0" fmla="*/ 0 w 2758832"/>
              <a:gd name="connsiteY0" fmla="*/ 1200522 h 2401044"/>
              <a:gd name="connsiteX1" fmla="*/ 1379416 w 2758832"/>
              <a:gd name="connsiteY1" fmla="*/ 0 h 2401044"/>
              <a:gd name="connsiteX2" fmla="*/ 2758832 w 2758832"/>
              <a:gd name="connsiteY2" fmla="*/ 1200522 h 2401044"/>
              <a:gd name="connsiteX3" fmla="*/ 1379416 w 2758832"/>
              <a:gd name="connsiteY3" fmla="*/ 2401044 h 2401044"/>
              <a:gd name="connsiteX4" fmla="*/ 0 w 2758832"/>
              <a:gd name="connsiteY4" fmla="*/ 1200522 h 2401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832" h="2401044" extrusionOk="0">
                <a:moveTo>
                  <a:pt x="0" y="1200522"/>
                </a:moveTo>
                <a:cubicBezTo>
                  <a:pt x="109515" y="438333"/>
                  <a:pt x="695935" y="-1610"/>
                  <a:pt x="1379416" y="0"/>
                </a:cubicBezTo>
                <a:cubicBezTo>
                  <a:pt x="2088349" y="-138938"/>
                  <a:pt x="2704042" y="474214"/>
                  <a:pt x="2758832" y="1200522"/>
                </a:cubicBezTo>
                <a:cubicBezTo>
                  <a:pt x="2715058" y="1903900"/>
                  <a:pt x="2117212" y="2222924"/>
                  <a:pt x="1379416" y="2401044"/>
                </a:cubicBezTo>
                <a:cubicBezTo>
                  <a:pt x="587131" y="2314163"/>
                  <a:pt x="52941" y="2018893"/>
                  <a:pt x="0" y="1200522"/>
                </a:cubicBezTo>
                <a:close/>
              </a:path>
            </a:pathLst>
          </a:custGeom>
          <a:noFill/>
          <a:ln w="6350">
            <a:solidFill>
              <a:schemeClr val="accent4">
                <a:lumMod val="75000"/>
              </a:schemeClr>
            </a:solidFill>
            <a:extLst>
              <a:ext uri="{C807C97D-BFC1-408E-A445-0C87EB9F89A2}">
                <ask:lineSketchStyleProps xmlns:ask="http://schemas.microsoft.com/office/drawing/2018/sketchyshapes" sd="1729371255">
                  <a:prstGeom prst="ellipse">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04DD70DB-5154-AB83-2E0F-263B7446032A}"/>
              </a:ext>
            </a:extLst>
          </p:cNvPr>
          <p:cNvSpPr/>
          <p:nvPr/>
        </p:nvSpPr>
        <p:spPr>
          <a:xfrm rot="20994074">
            <a:off x="3410260" y="2912705"/>
            <a:ext cx="2893280" cy="2176896"/>
          </a:xfrm>
          <a:custGeom>
            <a:avLst/>
            <a:gdLst>
              <a:gd name="connsiteX0" fmla="*/ 0 w 2893280"/>
              <a:gd name="connsiteY0" fmla="*/ 1088448 h 2176896"/>
              <a:gd name="connsiteX1" fmla="*/ 1446640 w 2893280"/>
              <a:gd name="connsiteY1" fmla="*/ 0 h 2176896"/>
              <a:gd name="connsiteX2" fmla="*/ 2893280 w 2893280"/>
              <a:gd name="connsiteY2" fmla="*/ 1088448 h 2176896"/>
              <a:gd name="connsiteX3" fmla="*/ 1446640 w 2893280"/>
              <a:gd name="connsiteY3" fmla="*/ 2176896 h 2176896"/>
              <a:gd name="connsiteX4" fmla="*/ 0 w 2893280"/>
              <a:gd name="connsiteY4" fmla="*/ 1088448 h 2176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280" h="2176896" extrusionOk="0">
                <a:moveTo>
                  <a:pt x="0" y="1088448"/>
                </a:moveTo>
                <a:cubicBezTo>
                  <a:pt x="54319" y="438132"/>
                  <a:pt x="745680" y="-2014"/>
                  <a:pt x="1446640" y="0"/>
                </a:cubicBezTo>
                <a:cubicBezTo>
                  <a:pt x="2233864" y="-30817"/>
                  <a:pt x="2868589" y="458799"/>
                  <a:pt x="2893280" y="1088448"/>
                </a:cubicBezTo>
                <a:cubicBezTo>
                  <a:pt x="2794191" y="1780916"/>
                  <a:pt x="2219941" y="1986749"/>
                  <a:pt x="1446640" y="2176896"/>
                </a:cubicBezTo>
                <a:cubicBezTo>
                  <a:pt x="617485" y="2090748"/>
                  <a:pt x="29038" y="1774785"/>
                  <a:pt x="0" y="1088448"/>
                </a:cubicBezTo>
                <a:close/>
              </a:path>
            </a:pathLst>
          </a:custGeom>
          <a:noFill/>
          <a:ln w="6350">
            <a:solidFill>
              <a:schemeClr val="accent4">
                <a:lumMod val="75000"/>
              </a:schemeClr>
            </a:solidFill>
            <a:extLst>
              <a:ext uri="{C807C97D-BFC1-408E-A445-0C87EB9F89A2}">
                <ask:lineSketchStyleProps xmlns:ask="http://schemas.microsoft.com/office/drawing/2018/sketchyshapes" sd="1729371255">
                  <a:prstGeom prst="ellipse">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91E6B4B0-9332-2684-C46C-714FCACCF841}"/>
              </a:ext>
            </a:extLst>
          </p:cNvPr>
          <p:cNvSpPr/>
          <p:nvPr/>
        </p:nvSpPr>
        <p:spPr>
          <a:xfrm>
            <a:off x="3330177" y="2945714"/>
            <a:ext cx="2841556" cy="2502465"/>
          </a:xfrm>
          <a:custGeom>
            <a:avLst/>
            <a:gdLst>
              <a:gd name="connsiteX0" fmla="*/ 0 w 2841556"/>
              <a:gd name="connsiteY0" fmla="*/ 1251233 h 2502465"/>
              <a:gd name="connsiteX1" fmla="*/ 1420778 w 2841556"/>
              <a:gd name="connsiteY1" fmla="*/ 0 h 2502465"/>
              <a:gd name="connsiteX2" fmla="*/ 2841556 w 2841556"/>
              <a:gd name="connsiteY2" fmla="*/ 1251233 h 2502465"/>
              <a:gd name="connsiteX3" fmla="*/ 1420778 w 2841556"/>
              <a:gd name="connsiteY3" fmla="*/ 2502466 h 2502465"/>
              <a:gd name="connsiteX4" fmla="*/ 0 w 2841556"/>
              <a:gd name="connsiteY4" fmla="*/ 1251233 h 250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1556" h="2502465" extrusionOk="0">
                <a:moveTo>
                  <a:pt x="0" y="1251233"/>
                </a:moveTo>
                <a:cubicBezTo>
                  <a:pt x="21525" y="540706"/>
                  <a:pt x="821060" y="-3802"/>
                  <a:pt x="1420778" y="0"/>
                </a:cubicBezTo>
                <a:cubicBezTo>
                  <a:pt x="2173003" y="-85230"/>
                  <a:pt x="2813184" y="527429"/>
                  <a:pt x="2841556" y="1251233"/>
                </a:cubicBezTo>
                <a:cubicBezTo>
                  <a:pt x="2733120" y="2042221"/>
                  <a:pt x="2194779" y="2423365"/>
                  <a:pt x="1420778" y="2502466"/>
                </a:cubicBezTo>
                <a:cubicBezTo>
                  <a:pt x="613744" y="2438677"/>
                  <a:pt x="15932" y="1989018"/>
                  <a:pt x="0" y="1251233"/>
                </a:cubicBezTo>
                <a:close/>
              </a:path>
            </a:pathLst>
          </a:custGeom>
          <a:noFill/>
          <a:ln w="6350">
            <a:solidFill>
              <a:schemeClr val="accent4">
                <a:lumMod val="75000"/>
              </a:schemeClr>
            </a:solidFill>
            <a:extLst>
              <a:ext uri="{C807C97D-BFC1-408E-A445-0C87EB9F89A2}">
                <ask:lineSketchStyleProps xmlns:ask="http://schemas.microsoft.com/office/drawing/2018/sketchyshapes" sd="1729371255">
                  <a:prstGeom prst="ellipse">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D01140F4-7070-C130-036A-3376B01E058B}"/>
              </a:ext>
            </a:extLst>
          </p:cNvPr>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541286" y="1254033"/>
            <a:ext cx="2771507" cy="5101046"/>
          </a:xfrm>
          <a:prstGeom prst="rect">
            <a:avLst/>
          </a:prstGeom>
        </p:spPr>
      </p:pic>
      <p:pic>
        <p:nvPicPr>
          <p:cNvPr id="49" name="Image 48">
            <a:hlinkClick r:id="rId10"/>
            <a:extLst>
              <a:ext uri="{FF2B5EF4-FFF2-40B4-BE49-F238E27FC236}">
                <a16:creationId xmlns:a16="http://schemas.microsoft.com/office/drawing/2014/main" id="{C04EB18C-BC8D-0C86-3A6A-CAC2F4609C4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843716">
            <a:off x="1261977" y="5109344"/>
            <a:ext cx="1389161" cy="263098"/>
          </a:xfrm>
          <a:prstGeom prst="rect">
            <a:avLst/>
          </a:prstGeom>
        </p:spPr>
      </p:pic>
    </p:spTree>
    <p:extLst>
      <p:ext uri="{BB962C8B-B14F-4D97-AF65-F5344CB8AC3E}">
        <p14:creationId xmlns:p14="http://schemas.microsoft.com/office/powerpoint/2010/main" val="390633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500"/>
                                        <p:tgtEl>
                                          <p:spTgt spid="8"/>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500"/>
                                        <p:tgtEl>
                                          <p:spTgt spid="9"/>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500"/>
                                        <p:tgtEl>
                                          <p:spTgt spid="7"/>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017CC06-5E08-52B8-C76D-B50FC7BF9805}"/>
              </a:ext>
            </a:extLst>
          </p:cNvPr>
          <p:cNvSpPr>
            <a:spLocks noGrp="1"/>
          </p:cNvSpPr>
          <p:nvPr>
            <p:ph idx="17"/>
          </p:nvPr>
        </p:nvSpPr>
        <p:spPr/>
        <p:txBody>
          <a:bodyPr/>
          <a:lstStyle/>
          <a:p>
            <a:endParaRPr lang="fr-FR" dirty="0"/>
          </a:p>
        </p:txBody>
      </p:sp>
      <p:sp>
        <p:nvSpPr>
          <p:cNvPr id="3" name="Espace réservé du texte 2">
            <a:extLst>
              <a:ext uri="{FF2B5EF4-FFF2-40B4-BE49-F238E27FC236}">
                <a16:creationId xmlns:a16="http://schemas.microsoft.com/office/drawing/2014/main" id="{4A7DA6FD-6235-88E9-04CB-90410DBC1809}"/>
              </a:ext>
            </a:extLst>
          </p:cNvPr>
          <p:cNvSpPr>
            <a:spLocks noGrp="1"/>
          </p:cNvSpPr>
          <p:nvPr>
            <p:ph type="body" sz="quarter" idx="12"/>
          </p:nvPr>
        </p:nvSpPr>
        <p:spPr/>
        <p:txBody>
          <a:bodyPr/>
          <a:lstStyle/>
          <a:p>
            <a:r>
              <a:rPr lang="fr-FR" dirty="0"/>
              <a:t>Retrouvez tous les supports des cafés conquêtes dans votre RDC.</a:t>
            </a:r>
          </a:p>
        </p:txBody>
      </p:sp>
      <p:sp>
        <p:nvSpPr>
          <p:cNvPr id="4" name="Espace réservé du texte 3">
            <a:extLst>
              <a:ext uri="{FF2B5EF4-FFF2-40B4-BE49-F238E27FC236}">
                <a16:creationId xmlns:a16="http://schemas.microsoft.com/office/drawing/2014/main" id="{10992E9B-EB05-2F21-90DF-0E5BC12B4BCA}"/>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5E974CBF-BD25-0A07-0214-78EC22213520}"/>
              </a:ext>
            </a:extLst>
          </p:cNvPr>
          <p:cNvSpPr>
            <a:spLocks noGrp="1"/>
          </p:cNvSpPr>
          <p:nvPr>
            <p:ph type="body" sz="quarter" idx="16"/>
          </p:nvPr>
        </p:nvSpPr>
        <p:spPr/>
        <p:txBody>
          <a:bodyPr/>
          <a:lstStyle/>
          <a:p>
            <a:endParaRPr lang="fr-FR"/>
          </a:p>
        </p:txBody>
      </p:sp>
      <p:pic>
        <p:nvPicPr>
          <p:cNvPr id="7" name="Image 6">
            <a:extLst>
              <a:ext uri="{FF2B5EF4-FFF2-40B4-BE49-F238E27FC236}">
                <a16:creationId xmlns:a16="http://schemas.microsoft.com/office/drawing/2014/main" id="{753D7B50-720B-5A14-C769-162E52EB52DB}"/>
              </a:ext>
            </a:extLst>
          </p:cNvPr>
          <p:cNvPicPr>
            <a:picLocks noChangeAspect="1"/>
          </p:cNvPicPr>
          <p:nvPr/>
        </p:nvPicPr>
        <p:blipFill rotWithShape="1">
          <a:blip r:embed="rId2"/>
          <a:srcRect t="12083"/>
          <a:stretch/>
        </p:blipFill>
        <p:spPr>
          <a:xfrm>
            <a:off x="695325" y="1388669"/>
            <a:ext cx="9829800" cy="4861143"/>
          </a:xfrm>
          <a:prstGeom prst="rect">
            <a:avLst/>
          </a:prstGeom>
        </p:spPr>
      </p:pic>
      <p:sp>
        <p:nvSpPr>
          <p:cNvPr id="8" name="Rectangle : coins arrondis 7">
            <a:extLst>
              <a:ext uri="{FF2B5EF4-FFF2-40B4-BE49-F238E27FC236}">
                <a16:creationId xmlns:a16="http://schemas.microsoft.com/office/drawing/2014/main" id="{459ABDA7-0CEB-03DD-8E96-35FBB5972812}"/>
              </a:ext>
            </a:extLst>
          </p:cNvPr>
          <p:cNvSpPr/>
          <p:nvPr/>
        </p:nvSpPr>
        <p:spPr>
          <a:xfrm>
            <a:off x="1666876" y="4469887"/>
            <a:ext cx="2038350" cy="787913"/>
          </a:xfrm>
          <a:custGeom>
            <a:avLst/>
            <a:gdLst>
              <a:gd name="connsiteX0" fmla="*/ 0 w 2038350"/>
              <a:gd name="connsiteY0" fmla="*/ 131321 h 787913"/>
              <a:gd name="connsiteX1" fmla="*/ 131321 w 2038350"/>
              <a:gd name="connsiteY1" fmla="*/ 0 h 787913"/>
              <a:gd name="connsiteX2" fmla="*/ 758738 w 2038350"/>
              <a:gd name="connsiteY2" fmla="*/ 0 h 787913"/>
              <a:gd name="connsiteX3" fmla="*/ 1297369 w 2038350"/>
              <a:gd name="connsiteY3" fmla="*/ 0 h 787913"/>
              <a:gd name="connsiteX4" fmla="*/ 1907029 w 2038350"/>
              <a:gd name="connsiteY4" fmla="*/ 0 h 787913"/>
              <a:gd name="connsiteX5" fmla="*/ 2038350 w 2038350"/>
              <a:gd name="connsiteY5" fmla="*/ 131321 h 787913"/>
              <a:gd name="connsiteX6" fmla="*/ 2038350 w 2038350"/>
              <a:gd name="connsiteY6" fmla="*/ 656592 h 787913"/>
              <a:gd name="connsiteX7" fmla="*/ 1907029 w 2038350"/>
              <a:gd name="connsiteY7" fmla="*/ 787913 h 787913"/>
              <a:gd name="connsiteX8" fmla="*/ 1368398 w 2038350"/>
              <a:gd name="connsiteY8" fmla="*/ 787913 h 787913"/>
              <a:gd name="connsiteX9" fmla="*/ 758738 w 2038350"/>
              <a:gd name="connsiteY9" fmla="*/ 787913 h 787913"/>
              <a:gd name="connsiteX10" fmla="*/ 131321 w 2038350"/>
              <a:gd name="connsiteY10" fmla="*/ 787913 h 787913"/>
              <a:gd name="connsiteX11" fmla="*/ 0 w 2038350"/>
              <a:gd name="connsiteY11" fmla="*/ 656592 h 787913"/>
              <a:gd name="connsiteX12" fmla="*/ 0 w 2038350"/>
              <a:gd name="connsiteY12" fmla="*/ 131321 h 78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38350" h="787913" extrusionOk="0">
                <a:moveTo>
                  <a:pt x="0" y="131321"/>
                </a:moveTo>
                <a:cubicBezTo>
                  <a:pt x="-9163" y="73537"/>
                  <a:pt x="49975" y="-2954"/>
                  <a:pt x="131321" y="0"/>
                </a:cubicBezTo>
                <a:cubicBezTo>
                  <a:pt x="390988" y="12208"/>
                  <a:pt x="467750" y="9110"/>
                  <a:pt x="758738" y="0"/>
                </a:cubicBezTo>
                <a:cubicBezTo>
                  <a:pt x="1049726" y="-9110"/>
                  <a:pt x="1131318" y="1429"/>
                  <a:pt x="1297369" y="0"/>
                </a:cubicBezTo>
                <a:cubicBezTo>
                  <a:pt x="1463420" y="-1429"/>
                  <a:pt x="1722773" y="11127"/>
                  <a:pt x="1907029" y="0"/>
                </a:cubicBezTo>
                <a:cubicBezTo>
                  <a:pt x="1973143" y="9793"/>
                  <a:pt x="2051421" y="54427"/>
                  <a:pt x="2038350" y="131321"/>
                </a:cubicBezTo>
                <a:cubicBezTo>
                  <a:pt x="2049209" y="263111"/>
                  <a:pt x="2056555" y="500370"/>
                  <a:pt x="2038350" y="656592"/>
                </a:cubicBezTo>
                <a:cubicBezTo>
                  <a:pt x="2035352" y="723710"/>
                  <a:pt x="1993885" y="788129"/>
                  <a:pt x="1907029" y="787913"/>
                </a:cubicBezTo>
                <a:cubicBezTo>
                  <a:pt x="1652371" y="805629"/>
                  <a:pt x="1536698" y="798935"/>
                  <a:pt x="1368398" y="787913"/>
                </a:cubicBezTo>
                <a:cubicBezTo>
                  <a:pt x="1200098" y="776891"/>
                  <a:pt x="917432" y="794691"/>
                  <a:pt x="758738" y="787913"/>
                </a:cubicBezTo>
                <a:cubicBezTo>
                  <a:pt x="600044" y="781135"/>
                  <a:pt x="364847" y="790802"/>
                  <a:pt x="131321" y="787913"/>
                </a:cubicBezTo>
                <a:cubicBezTo>
                  <a:pt x="66383" y="773977"/>
                  <a:pt x="-2582" y="728854"/>
                  <a:pt x="0" y="656592"/>
                </a:cubicBezTo>
                <a:cubicBezTo>
                  <a:pt x="-15957" y="493586"/>
                  <a:pt x="12216" y="389418"/>
                  <a:pt x="0" y="131321"/>
                </a:cubicBezTo>
                <a:close/>
              </a:path>
            </a:pathLst>
          </a:custGeom>
          <a:noFill/>
          <a:ln w="38100">
            <a:solidFill>
              <a:schemeClr val="accent4">
                <a:lumMod val="75000"/>
              </a:schemeClr>
            </a:solidFill>
            <a:extLst>
              <a:ext uri="{C807C97D-BFC1-408E-A445-0C87EB9F89A2}">
                <ask:lineSketchStyleProps xmlns:ask="http://schemas.microsoft.com/office/drawing/2018/sketchyshapes" sd="140908414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8D5B1684-9178-AE29-2E97-849F635E3688}"/>
              </a:ext>
            </a:extLst>
          </p:cNvPr>
          <p:cNvSpPr/>
          <p:nvPr/>
        </p:nvSpPr>
        <p:spPr>
          <a:xfrm>
            <a:off x="5705476" y="1292181"/>
            <a:ext cx="1085849" cy="787913"/>
          </a:xfrm>
          <a:custGeom>
            <a:avLst/>
            <a:gdLst>
              <a:gd name="connsiteX0" fmla="*/ 0 w 1085849"/>
              <a:gd name="connsiteY0" fmla="*/ 131321 h 787913"/>
              <a:gd name="connsiteX1" fmla="*/ 131321 w 1085849"/>
              <a:gd name="connsiteY1" fmla="*/ 0 h 787913"/>
              <a:gd name="connsiteX2" fmla="*/ 559389 w 1085849"/>
              <a:gd name="connsiteY2" fmla="*/ 0 h 787913"/>
              <a:gd name="connsiteX3" fmla="*/ 954528 w 1085849"/>
              <a:gd name="connsiteY3" fmla="*/ 0 h 787913"/>
              <a:gd name="connsiteX4" fmla="*/ 1085849 w 1085849"/>
              <a:gd name="connsiteY4" fmla="*/ 131321 h 787913"/>
              <a:gd name="connsiteX5" fmla="*/ 1085849 w 1085849"/>
              <a:gd name="connsiteY5" fmla="*/ 656592 h 787913"/>
              <a:gd name="connsiteX6" fmla="*/ 954528 w 1085849"/>
              <a:gd name="connsiteY6" fmla="*/ 787913 h 787913"/>
              <a:gd name="connsiteX7" fmla="*/ 559389 w 1085849"/>
              <a:gd name="connsiteY7" fmla="*/ 787913 h 787913"/>
              <a:gd name="connsiteX8" fmla="*/ 131321 w 1085849"/>
              <a:gd name="connsiteY8" fmla="*/ 787913 h 787913"/>
              <a:gd name="connsiteX9" fmla="*/ 0 w 1085849"/>
              <a:gd name="connsiteY9" fmla="*/ 656592 h 787913"/>
              <a:gd name="connsiteX10" fmla="*/ 0 w 1085849"/>
              <a:gd name="connsiteY10" fmla="*/ 131321 h 78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5849" h="787913" extrusionOk="0">
                <a:moveTo>
                  <a:pt x="0" y="131321"/>
                </a:moveTo>
                <a:cubicBezTo>
                  <a:pt x="-9163" y="73537"/>
                  <a:pt x="49975" y="-2954"/>
                  <a:pt x="131321" y="0"/>
                </a:cubicBezTo>
                <a:cubicBezTo>
                  <a:pt x="334494" y="-9758"/>
                  <a:pt x="346671" y="15629"/>
                  <a:pt x="559389" y="0"/>
                </a:cubicBezTo>
                <a:cubicBezTo>
                  <a:pt x="772107" y="-15629"/>
                  <a:pt x="846808" y="-14273"/>
                  <a:pt x="954528" y="0"/>
                </a:cubicBezTo>
                <a:cubicBezTo>
                  <a:pt x="1028512" y="14196"/>
                  <a:pt x="1082893" y="62944"/>
                  <a:pt x="1085849" y="131321"/>
                </a:cubicBezTo>
                <a:cubicBezTo>
                  <a:pt x="1092681" y="281517"/>
                  <a:pt x="1073033" y="450859"/>
                  <a:pt x="1085849" y="656592"/>
                </a:cubicBezTo>
                <a:cubicBezTo>
                  <a:pt x="1084052" y="718007"/>
                  <a:pt x="1015393" y="799435"/>
                  <a:pt x="954528" y="787913"/>
                </a:cubicBezTo>
                <a:cubicBezTo>
                  <a:pt x="825716" y="795918"/>
                  <a:pt x="732153" y="802297"/>
                  <a:pt x="559389" y="787913"/>
                </a:cubicBezTo>
                <a:cubicBezTo>
                  <a:pt x="386625" y="773529"/>
                  <a:pt x="266120" y="797744"/>
                  <a:pt x="131321" y="787913"/>
                </a:cubicBezTo>
                <a:cubicBezTo>
                  <a:pt x="69817" y="795707"/>
                  <a:pt x="-1133" y="723390"/>
                  <a:pt x="0" y="656592"/>
                </a:cubicBezTo>
                <a:cubicBezTo>
                  <a:pt x="25836" y="411362"/>
                  <a:pt x="-15479" y="330947"/>
                  <a:pt x="0" y="131321"/>
                </a:cubicBezTo>
                <a:close/>
              </a:path>
            </a:pathLst>
          </a:custGeom>
          <a:noFill/>
          <a:ln w="38100">
            <a:solidFill>
              <a:schemeClr val="accent4">
                <a:lumMod val="75000"/>
              </a:schemeClr>
            </a:solidFill>
            <a:extLst>
              <a:ext uri="{C807C97D-BFC1-408E-A445-0C87EB9F89A2}">
                <ask:lineSketchStyleProps xmlns:ask="http://schemas.microsoft.com/office/drawing/2018/sketchyshapes" sd="140908414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a:extLst>
              <a:ext uri="{FF2B5EF4-FFF2-40B4-BE49-F238E27FC236}">
                <a16:creationId xmlns:a16="http://schemas.microsoft.com/office/drawing/2014/main" id="{EDF52231-F910-1621-E437-0D1E289DE77A}"/>
              </a:ext>
            </a:extLst>
          </p:cNvPr>
          <p:cNvGrpSpPr/>
          <p:nvPr/>
        </p:nvGrpSpPr>
        <p:grpSpPr>
          <a:xfrm>
            <a:off x="4219577" y="4165407"/>
            <a:ext cx="3728447" cy="2450102"/>
            <a:chOff x="7372147" y="4022532"/>
            <a:chExt cx="3728447" cy="2450102"/>
          </a:xfrm>
        </p:grpSpPr>
        <p:pic>
          <p:nvPicPr>
            <p:cNvPr id="11" name="Image 10">
              <a:extLst>
                <a:ext uri="{FF2B5EF4-FFF2-40B4-BE49-F238E27FC236}">
                  <a16:creationId xmlns:a16="http://schemas.microsoft.com/office/drawing/2014/main" id="{F8886F78-88BA-EBDB-A545-753705F7438D}"/>
                </a:ext>
              </a:extLst>
            </p:cNvPr>
            <p:cNvPicPr>
              <a:picLocks noChangeAspect="1"/>
            </p:cNvPicPr>
            <p:nvPr/>
          </p:nvPicPr>
          <p:blipFill>
            <a:blip r:embed="rId3"/>
            <a:stretch>
              <a:fillRect/>
            </a:stretch>
          </p:blipFill>
          <p:spPr>
            <a:xfrm>
              <a:off x="7372147" y="4042966"/>
              <a:ext cx="3728447" cy="2429668"/>
            </a:xfrm>
            <a:prstGeom prst="rect">
              <a:avLst/>
            </a:prstGeom>
            <a:effectLst>
              <a:outerShdw blurRad="50800" dist="38100" dir="8100000" algn="tr" rotWithShape="0">
                <a:prstClr val="black">
                  <a:alpha val="40000"/>
                </a:prstClr>
              </a:outerShdw>
            </a:effectLst>
          </p:spPr>
        </p:pic>
        <p:sp>
          <p:nvSpPr>
            <p:cNvPr id="12" name="Rectangle 11">
              <a:extLst>
                <a:ext uri="{FF2B5EF4-FFF2-40B4-BE49-F238E27FC236}">
                  <a16:creationId xmlns:a16="http://schemas.microsoft.com/office/drawing/2014/main" id="{6CA01239-74F9-9090-80B8-B264E3136DD3}"/>
                </a:ext>
              </a:extLst>
            </p:cNvPr>
            <p:cNvSpPr/>
            <p:nvPr/>
          </p:nvSpPr>
          <p:spPr>
            <a:xfrm>
              <a:off x="7372147" y="4022532"/>
              <a:ext cx="3728446" cy="2450102"/>
            </a:xfrm>
            <a:custGeom>
              <a:avLst/>
              <a:gdLst>
                <a:gd name="connsiteX0" fmla="*/ 0 w 3728446"/>
                <a:gd name="connsiteY0" fmla="*/ 0 h 2450102"/>
                <a:gd name="connsiteX1" fmla="*/ 584123 w 3728446"/>
                <a:gd name="connsiteY1" fmla="*/ 0 h 2450102"/>
                <a:gd name="connsiteX2" fmla="*/ 1280100 w 3728446"/>
                <a:gd name="connsiteY2" fmla="*/ 0 h 2450102"/>
                <a:gd name="connsiteX3" fmla="*/ 1976076 w 3728446"/>
                <a:gd name="connsiteY3" fmla="*/ 0 h 2450102"/>
                <a:gd name="connsiteX4" fmla="*/ 2522915 w 3728446"/>
                <a:gd name="connsiteY4" fmla="*/ 0 h 2450102"/>
                <a:gd name="connsiteX5" fmla="*/ 3069754 w 3728446"/>
                <a:gd name="connsiteY5" fmla="*/ 0 h 2450102"/>
                <a:gd name="connsiteX6" fmla="*/ 3728446 w 3728446"/>
                <a:gd name="connsiteY6" fmla="*/ 0 h 2450102"/>
                <a:gd name="connsiteX7" fmla="*/ 3728446 w 3728446"/>
                <a:gd name="connsiteY7" fmla="*/ 539022 h 2450102"/>
                <a:gd name="connsiteX8" fmla="*/ 3728446 w 3728446"/>
                <a:gd name="connsiteY8" fmla="*/ 1078045 h 2450102"/>
                <a:gd name="connsiteX9" fmla="*/ 3728446 w 3728446"/>
                <a:gd name="connsiteY9" fmla="*/ 1690570 h 2450102"/>
                <a:gd name="connsiteX10" fmla="*/ 3728446 w 3728446"/>
                <a:gd name="connsiteY10" fmla="*/ 2450102 h 2450102"/>
                <a:gd name="connsiteX11" fmla="*/ 3069754 w 3728446"/>
                <a:gd name="connsiteY11" fmla="*/ 2450102 h 2450102"/>
                <a:gd name="connsiteX12" fmla="*/ 2373777 w 3728446"/>
                <a:gd name="connsiteY12" fmla="*/ 2450102 h 2450102"/>
                <a:gd name="connsiteX13" fmla="*/ 1715085 w 3728446"/>
                <a:gd name="connsiteY13" fmla="*/ 2450102 h 2450102"/>
                <a:gd name="connsiteX14" fmla="*/ 1019109 w 3728446"/>
                <a:gd name="connsiteY14" fmla="*/ 2450102 h 2450102"/>
                <a:gd name="connsiteX15" fmla="*/ 0 w 3728446"/>
                <a:gd name="connsiteY15" fmla="*/ 2450102 h 2450102"/>
                <a:gd name="connsiteX16" fmla="*/ 0 w 3728446"/>
                <a:gd name="connsiteY16" fmla="*/ 1788574 h 2450102"/>
                <a:gd name="connsiteX17" fmla="*/ 0 w 3728446"/>
                <a:gd name="connsiteY17" fmla="*/ 1225051 h 2450102"/>
                <a:gd name="connsiteX18" fmla="*/ 0 w 3728446"/>
                <a:gd name="connsiteY18" fmla="*/ 686029 h 2450102"/>
                <a:gd name="connsiteX19" fmla="*/ 0 w 3728446"/>
                <a:gd name="connsiteY19" fmla="*/ 0 h 245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28446" h="2450102" extrusionOk="0">
                  <a:moveTo>
                    <a:pt x="0" y="0"/>
                  </a:moveTo>
                  <a:cubicBezTo>
                    <a:pt x="177667" y="15573"/>
                    <a:pt x="421798" y="-17563"/>
                    <a:pt x="584123" y="0"/>
                  </a:cubicBezTo>
                  <a:cubicBezTo>
                    <a:pt x="746448" y="17563"/>
                    <a:pt x="1091453" y="-14082"/>
                    <a:pt x="1280100" y="0"/>
                  </a:cubicBezTo>
                  <a:cubicBezTo>
                    <a:pt x="1468747" y="14082"/>
                    <a:pt x="1723803" y="-31039"/>
                    <a:pt x="1976076" y="0"/>
                  </a:cubicBezTo>
                  <a:cubicBezTo>
                    <a:pt x="2228349" y="31039"/>
                    <a:pt x="2390800" y="-12265"/>
                    <a:pt x="2522915" y="0"/>
                  </a:cubicBezTo>
                  <a:cubicBezTo>
                    <a:pt x="2655030" y="12265"/>
                    <a:pt x="2890280" y="-4790"/>
                    <a:pt x="3069754" y="0"/>
                  </a:cubicBezTo>
                  <a:cubicBezTo>
                    <a:pt x="3249228" y="4790"/>
                    <a:pt x="3429677" y="-19720"/>
                    <a:pt x="3728446" y="0"/>
                  </a:cubicBezTo>
                  <a:cubicBezTo>
                    <a:pt x="3733949" y="163889"/>
                    <a:pt x="3747884" y="341609"/>
                    <a:pt x="3728446" y="539022"/>
                  </a:cubicBezTo>
                  <a:cubicBezTo>
                    <a:pt x="3709008" y="736435"/>
                    <a:pt x="3723801" y="869076"/>
                    <a:pt x="3728446" y="1078045"/>
                  </a:cubicBezTo>
                  <a:cubicBezTo>
                    <a:pt x="3733091" y="1287014"/>
                    <a:pt x="3706056" y="1447196"/>
                    <a:pt x="3728446" y="1690570"/>
                  </a:cubicBezTo>
                  <a:cubicBezTo>
                    <a:pt x="3750836" y="1933945"/>
                    <a:pt x="3706987" y="2226836"/>
                    <a:pt x="3728446" y="2450102"/>
                  </a:cubicBezTo>
                  <a:cubicBezTo>
                    <a:pt x="3554441" y="2462184"/>
                    <a:pt x="3363879" y="2455041"/>
                    <a:pt x="3069754" y="2450102"/>
                  </a:cubicBezTo>
                  <a:cubicBezTo>
                    <a:pt x="2775629" y="2445163"/>
                    <a:pt x="2672878" y="2443614"/>
                    <a:pt x="2373777" y="2450102"/>
                  </a:cubicBezTo>
                  <a:cubicBezTo>
                    <a:pt x="2074676" y="2456590"/>
                    <a:pt x="1951857" y="2434780"/>
                    <a:pt x="1715085" y="2450102"/>
                  </a:cubicBezTo>
                  <a:cubicBezTo>
                    <a:pt x="1478313" y="2465424"/>
                    <a:pt x="1358929" y="2425417"/>
                    <a:pt x="1019109" y="2450102"/>
                  </a:cubicBezTo>
                  <a:cubicBezTo>
                    <a:pt x="679289" y="2474787"/>
                    <a:pt x="273151" y="2443448"/>
                    <a:pt x="0" y="2450102"/>
                  </a:cubicBezTo>
                  <a:cubicBezTo>
                    <a:pt x="-16784" y="2248142"/>
                    <a:pt x="-28454" y="1947380"/>
                    <a:pt x="0" y="1788574"/>
                  </a:cubicBezTo>
                  <a:cubicBezTo>
                    <a:pt x="28454" y="1629768"/>
                    <a:pt x="18270" y="1353345"/>
                    <a:pt x="0" y="1225051"/>
                  </a:cubicBezTo>
                  <a:cubicBezTo>
                    <a:pt x="-18270" y="1096757"/>
                    <a:pt x="9114" y="886813"/>
                    <a:pt x="0" y="686029"/>
                  </a:cubicBezTo>
                  <a:cubicBezTo>
                    <a:pt x="-9114" y="485245"/>
                    <a:pt x="34155" y="328747"/>
                    <a:pt x="0" y="0"/>
                  </a:cubicBezTo>
                  <a:close/>
                </a:path>
              </a:pathLst>
            </a:custGeom>
            <a:noFill/>
            <a:ln w="28575">
              <a:solidFill>
                <a:schemeClr val="accent4">
                  <a:lumMod val="75000"/>
                </a:schemeClr>
              </a:solidFill>
              <a:extLst>
                <a:ext uri="{C807C97D-BFC1-408E-A445-0C87EB9F89A2}">
                  <ask:lineSketchStyleProps xmlns:ask="http://schemas.microsoft.com/office/drawing/2018/sketchyshapes" sd="121844776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4" name="Picture 6" descr="fleche-rouge - Tous Perfect">
            <a:extLst>
              <a:ext uri="{FF2B5EF4-FFF2-40B4-BE49-F238E27FC236}">
                <a16:creationId xmlns:a16="http://schemas.microsoft.com/office/drawing/2014/main" id="{9749F9A7-56D6-3690-E060-8CF182569BA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flipH="1">
            <a:off x="3410952" y="5000879"/>
            <a:ext cx="965105" cy="706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26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C02754B0-2403-F3FB-B25F-7841438920A4}"/>
              </a:ext>
            </a:extLst>
          </p:cNvPr>
          <p:cNvPicPr>
            <a:picLocks noChangeAspect="1"/>
          </p:cNvPicPr>
          <p:nvPr/>
        </p:nvPicPr>
        <p:blipFill>
          <a:blip r:embed="rId2"/>
          <a:stretch>
            <a:fillRect/>
          </a:stretch>
        </p:blipFill>
        <p:spPr>
          <a:xfrm>
            <a:off x="3831771" y="2843672"/>
            <a:ext cx="1802675" cy="1299410"/>
          </a:xfrm>
          <a:prstGeom prst="rect">
            <a:avLst/>
          </a:prstGeom>
        </p:spPr>
      </p:pic>
      <p:pic>
        <p:nvPicPr>
          <p:cNvPr id="4098" name="Picture 2" descr="Vecteur gratuit illustration de scène de jour de travail de dessin animé">
            <a:extLst>
              <a:ext uri="{FF2B5EF4-FFF2-40B4-BE49-F238E27FC236}">
                <a16:creationId xmlns:a16="http://schemas.microsoft.com/office/drawing/2014/main" id="{3C132392-CDE5-1FD1-81D9-8B455956697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56" b="97954" l="799" r="99042">
                        <a14:foregroundMark x1="31629" y1="61125" x2="10064" y2="29156"/>
                        <a14:foregroundMark x1="10064" y1="29156" x2="5431" y2="41688"/>
                        <a14:foregroundMark x1="5431" y1="41688" x2="7348" y2="64450"/>
                        <a14:foregroundMark x1="7348" y1="64450" x2="14696" y2="77494"/>
                        <a14:foregroundMark x1="14696" y1="77494" x2="34505" y2="87468"/>
                        <a14:foregroundMark x1="34505" y1="87468" x2="48722" y2="86701"/>
                        <a14:foregroundMark x1="48722" y1="86701" x2="55591" y2="87724"/>
                        <a14:foregroundMark x1="55591" y1="87724" x2="55591" y2="87724"/>
                        <a14:foregroundMark x1="49201" y1="43990" x2="71246" y2="64706"/>
                        <a14:foregroundMark x1="96326" y1="4604" x2="46645" y2="11253"/>
                        <a14:foregroundMark x1="46645" y1="11253" x2="2396" y2="10742"/>
                        <a14:foregroundMark x1="4952" y1="21228" x2="46006" y2="18926"/>
                        <a14:foregroundMark x1="53355" y1="6394" x2="3195" y2="5882"/>
                        <a14:foregroundMark x1="3195" y1="5882" x2="1118" y2="6905"/>
                        <a14:foregroundMark x1="1438" y1="4348" x2="31629" y2="12532"/>
                        <a14:foregroundMark x1="51438" y1="4092" x2="68530" y2="256"/>
                        <a14:foregroundMark x1="68530" y1="256" x2="96486" y2="12788"/>
                        <a14:foregroundMark x1="96486" y1="12788" x2="97444" y2="13555"/>
                        <a14:foregroundMark x1="50639" y1="20205" x2="65176" y2="14322"/>
                        <a14:foregroundMark x1="65176" y1="14322" x2="65495" y2="14066"/>
                        <a14:foregroundMark x1="69649" y1="14578" x2="92971" y2="43734"/>
                        <a14:foregroundMark x1="92971" y1="43734" x2="99361" y2="57545"/>
                        <a14:foregroundMark x1="99361" y1="57545" x2="99361" y2="57801"/>
                        <a14:foregroundMark x1="79872" y1="16113" x2="98562" y2="29412"/>
                        <a14:foregroundMark x1="98562" y1="29412" x2="98562" y2="29412"/>
                        <a14:foregroundMark x1="69808" y1="16624" x2="84665" y2="37084"/>
                        <a14:foregroundMark x1="84665" y1="37084" x2="93770" y2="58312"/>
                        <a14:foregroundMark x1="93770" y1="58312" x2="93770" y2="58568"/>
                        <a14:foregroundMark x1="52716" y1="45780" x2="91054" y2="43990"/>
                        <a14:foregroundMark x1="91054" y1="43990" x2="91693" y2="43990"/>
                        <a14:foregroundMark x1="52556" y1="20205" x2="53195" y2="44501"/>
                        <a14:foregroundMark x1="53195" y1="44501" x2="53195" y2="44501"/>
                        <a14:foregroundMark x1="68211" y1="56266" x2="89936" y2="53964"/>
                        <a14:foregroundMark x1="89936" y1="53964" x2="96326" y2="56266"/>
                        <a14:foregroundMark x1="66454" y1="78517" x2="97444" y2="67775"/>
                        <a14:foregroundMark x1="799" y1="84655" x2="8147" y2="61381"/>
                        <a14:foregroundMark x1="8147" y1="61381" x2="8147" y2="61381"/>
                        <a14:foregroundMark x1="15815" y1="58056" x2="19489" y2="72890"/>
                        <a14:foregroundMark x1="43450" y1="63171" x2="35144" y2="66240"/>
                        <a14:foregroundMark x1="38282" y1="62272" x2="36262" y2="62660"/>
                        <a14:foregroundMark x1="39904" y1="61961" x2="38417" y2="62246"/>
                        <a14:foregroundMark x1="36262" y1="62660" x2="35942" y2="62916"/>
                        <a14:foregroundMark x1="45687" y1="90026" x2="54313" y2="90281"/>
                        <a14:foregroundMark x1="54313" y1="90281" x2="74920" y2="90026"/>
                        <a14:foregroundMark x1="74920" y1="90026" x2="79073" y2="90026"/>
                        <a14:foregroundMark x1="73962" y1="57289" x2="75559" y2="92839"/>
                        <a14:foregroundMark x1="75559" y1="92839" x2="75559" y2="92839"/>
                        <a14:foregroundMark x1="72204" y1="20716" x2="73802" y2="59591"/>
                        <a14:foregroundMark x1="98403" y1="5371" x2="85144" y2="64450"/>
                        <a14:foregroundMark x1="98403" y1="15090" x2="94249" y2="63427"/>
                        <a14:foregroundMark x1="8786" y1="4092" x2="27157" y2="767"/>
                        <a14:foregroundMark x1="27157" y1="767" x2="31470" y2="2302"/>
                        <a14:foregroundMark x1="31470" y1="2302" x2="35942" y2="9207"/>
                        <a14:foregroundMark x1="3355" y1="1023" x2="7508" y2="256"/>
                        <a14:foregroundMark x1="7508" y1="256" x2="23163" y2="2813"/>
                        <a14:foregroundMark x1="11661" y1="61381" x2="13419" y2="68798"/>
                        <a14:foregroundMark x1="13419" y1="68798" x2="13419" y2="68798"/>
                        <a14:foregroundMark x1="13099" y1="60102" x2="15655" y2="70077"/>
                        <a14:foregroundMark x1="15655" y1="70077" x2="15655" y2="70332"/>
                        <a14:foregroundMark x1="2396" y1="91816" x2="30990" y2="98721"/>
                        <a14:foregroundMark x1="30990" y1="98721" x2="46486" y2="96675"/>
                        <a14:foregroundMark x1="46486" y1="96675" x2="55431" y2="90281"/>
                        <a14:foregroundMark x1="55431" y1="90281" x2="85304" y2="94629"/>
                        <a14:foregroundMark x1="85304" y1="94629" x2="92332" y2="87980"/>
                        <a14:foregroundMark x1="92332" y1="87980" x2="85463" y2="79795"/>
                        <a14:foregroundMark x1="85463" y1="79795" x2="57827" y2="88747"/>
                        <a14:foregroundMark x1="57827" y1="88747" x2="54633" y2="87724"/>
                        <a14:foregroundMark x1="56550" y1="96675" x2="65815" y2="95652"/>
                        <a14:foregroundMark x1="65815" y1="95652" x2="84505" y2="97954"/>
                        <a14:foregroundMark x1="84505" y1="97954" x2="92173" y2="91560"/>
                        <a14:foregroundMark x1="92173" y1="91560" x2="91054" y2="79284"/>
                        <a14:foregroundMark x1="91054" y1="79284" x2="92332" y2="75959"/>
                        <a14:foregroundMark x1="43770" y1="64450" x2="48403" y2="59335"/>
                        <a14:foregroundMark x1="48403" y1="59335" x2="53834" y2="57545"/>
                        <a14:foregroundMark x1="60703" y1="20972" x2="60703" y2="20972"/>
                        <a14:foregroundMark x1="64058" y1="20972" x2="64058" y2="20972"/>
                        <a14:foregroundMark x1="59744" y1="21228" x2="67891" y2="20716"/>
                        <a14:foregroundMark x1="67891" y1="20716" x2="67891" y2="20716"/>
                        <a14:foregroundMark x1="55112" y1="21228" x2="60064" y2="20716"/>
                        <a14:foregroundMark x1="55591" y1="21228" x2="67732" y2="40665"/>
                        <a14:foregroundMark x1="89936" y1="96164" x2="95048" y2="94118"/>
                        <a14:foregroundMark x1="95048" y1="94118" x2="98083" y2="82353"/>
                        <a14:foregroundMark x1="98083" y1="82353" x2="96805" y2="72379"/>
                        <a14:foregroundMark x1="46006" y1="59335" x2="47284" y2="60870"/>
                        <a14:foregroundMark x1="45356" y1="58555" x2="46006" y2="59335"/>
                        <a14:foregroundMark x1="40575" y1="59079" x2="42013" y2="60870"/>
                        <a14:foregroundMark x1="40256" y1="58312" x2="42173" y2="61381"/>
                        <a14:backgroundMark x1="32748" y1="45269" x2="44569" y2="46803"/>
                        <a14:backgroundMark x1="44569" y1="46803" x2="44569" y2="53708"/>
                        <a14:backgroundMark x1="44569" y1="53708" x2="42842" y2="56473"/>
                        <a14:backgroundMark x1="40052" y1="58568" x2="37380" y2="58568"/>
                        <a14:backgroundMark x1="37380" y1="58568" x2="34185" y2="54731"/>
                        <a14:backgroundMark x1="34185" y1="54731" x2="34665" y2="48082"/>
                        <a14:backgroundMark x1="34665" y1="48082" x2="33067" y2="45524"/>
                        <a14:backgroundMark x1="41054" y1="55243" x2="36901" y2="48849"/>
                        <a14:backgroundMark x1="41534" y1="53708" x2="40256" y2="52174"/>
                        <a14:backgroundMark x1="45208" y1="59335" x2="45208" y2="59335"/>
                        <a14:backgroundMark x1="45367" y1="58568" x2="45367" y2="58568"/>
                        <a14:backgroundMark x1="45208" y1="58056" x2="45208" y2="58056"/>
                      </a14:backgroundRemoval>
                    </a14:imgEffect>
                  </a14:imgLayer>
                </a14:imgProps>
              </a:ext>
              <a:ext uri="{28A0092B-C50C-407E-A947-70E740481C1C}">
                <a14:useLocalDpi xmlns:a14="http://schemas.microsoft.com/office/drawing/2010/main" val="0"/>
              </a:ext>
            </a:extLst>
          </a:blip>
          <a:srcRect/>
          <a:stretch>
            <a:fillRect/>
          </a:stretch>
        </p:blipFill>
        <p:spPr bwMode="auto">
          <a:xfrm>
            <a:off x="0" y="-510555"/>
            <a:ext cx="12192000" cy="761513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 coins arrondis 6">
            <a:extLst>
              <a:ext uri="{FF2B5EF4-FFF2-40B4-BE49-F238E27FC236}">
                <a16:creationId xmlns:a16="http://schemas.microsoft.com/office/drawing/2014/main" id="{34AC2119-1560-94EA-E8E6-B5F16B1AAA18}"/>
              </a:ext>
            </a:extLst>
          </p:cNvPr>
          <p:cNvSpPr/>
          <p:nvPr/>
        </p:nvSpPr>
        <p:spPr>
          <a:xfrm>
            <a:off x="577515" y="575598"/>
            <a:ext cx="5358064" cy="1200329"/>
          </a:xfrm>
          <a:custGeom>
            <a:avLst/>
            <a:gdLst>
              <a:gd name="connsiteX0" fmla="*/ 0 w 5358064"/>
              <a:gd name="connsiteY0" fmla="*/ 200059 h 1200329"/>
              <a:gd name="connsiteX1" fmla="*/ 200059 w 5358064"/>
              <a:gd name="connsiteY1" fmla="*/ 0 h 1200329"/>
              <a:gd name="connsiteX2" fmla="*/ 5158005 w 5358064"/>
              <a:gd name="connsiteY2" fmla="*/ 0 h 1200329"/>
              <a:gd name="connsiteX3" fmla="*/ 5358064 w 5358064"/>
              <a:gd name="connsiteY3" fmla="*/ 200059 h 1200329"/>
              <a:gd name="connsiteX4" fmla="*/ 5358064 w 5358064"/>
              <a:gd name="connsiteY4" fmla="*/ 1000270 h 1200329"/>
              <a:gd name="connsiteX5" fmla="*/ 5158005 w 5358064"/>
              <a:gd name="connsiteY5" fmla="*/ 1200329 h 1200329"/>
              <a:gd name="connsiteX6" fmla="*/ 200059 w 5358064"/>
              <a:gd name="connsiteY6" fmla="*/ 1200329 h 1200329"/>
              <a:gd name="connsiteX7" fmla="*/ 0 w 5358064"/>
              <a:gd name="connsiteY7" fmla="*/ 1000270 h 1200329"/>
              <a:gd name="connsiteX8" fmla="*/ 0 w 5358064"/>
              <a:gd name="connsiteY8" fmla="*/ 200059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8064" h="1200329" fill="none" extrusionOk="0">
                <a:moveTo>
                  <a:pt x="0" y="200059"/>
                </a:moveTo>
                <a:cubicBezTo>
                  <a:pt x="19506" y="90071"/>
                  <a:pt x="78291" y="-10479"/>
                  <a:pt x="200059" y="0"/>
                </a:cubicBezTo>
                <a:cubicBezTo>
                  <a:pt x="997307" y="-108852"/>
                  <a:pt x="4006042" y="-128800"/>
                  <a:pt x="5158005" y="0"/>
                </a:cubicBezTo>
                <a:cubicBezTo>
                  <a:pt x="5257989" y="-755"/>
                  <a:pt x="5347482" y="83717"/>
                  <a:pt x="5358064" y="200059"/>
                </a:cubicBezTo>
                <a:cubicBezTo>
                  <a:pt x="5294469" y="425900"/>
                  <a:pt x="5343063" y="869470"/>
                  <a:pt x="5358064" y="1000270"/>
                </a:cubicBezTo>
                <a:cubicBezTo>
                  <a:pt x="5345169" y="1127941"/>
                  <a:pt x="5268986" y="1197717"/>
                  <a:pt x="5158005" y="1200329"/>
                </a:cubicBezTo>
                <a:cubicBezTo>
                  <a:pt x="2774136" y="1341747"/>
                  <a:pt x="1775923" y="1039187"/>
                  <a:pt x="200059" y="1200329"/>
                </a:cubicBezTo>
                <a:cubicBezTo>
                  <a:pt x="94323" y="1203805"/>
                  <a:pt x="11951" y="1102640"/>
                  <a:pt x="0" y="1000270"/>
                </a:cubicBezTo>
                <a:cubicBezTo>
                  <a:pt x="-40837" y="630595"/>
                  <a:pt x="788" y="530867"/>
                  <a:pt x="0" y="200059"/>
                </a:cubicBezTo>
                <a:close/>
              </a:path>
              <a:path w="5358064" h="1200329" stroke="0" extrusionOk="0">
                <a:moveTo>
                  <a:pt x="0" y="200059"/>
                </a:moveTo>
                <a:cubicBezTo>
                  <a:pt x="-11526" y="77007"/>
                  <a:pt x="75815" y="7390"/>
                  <a:pt x="200059" y="0"/>
                </a:cubicBezTo>
                <a:cubicBezTo>
                  <a:pt x="1661190" y="154851"/>
                  <a:pt x="3809971" y="-155490"/>
                  <a:pt x="5158005" y="0"/>
                </a:cubicBezTo>
                <a:cubicBezTo>
                  <a:pt x="5267115" y="-3062"/>
                  <a:pt x="5357338" y="100588"/>
                  <a:pt x="5358064" y="200059"/>
                </a:cubicBezTo>
                <a:cubicBezTo>
                  <a:pt x="5356784" y="575398"/>
                  <a:pt x="5399188" y="902446"/>
                  <a:pt x="5358064" y="1000270"/>
                </a:cubicBezTo>
                <a:cubicBezTo>
                  <a:pt x="5344750" y="1093864"/>
                  <a:pt x="5259300" y="1207400"/>
                  <a:pt x="5158005" y="1200329"/>
                </a:cubicBezTo>
                <a:cubicBezTo>
                  <a:pt x="2798653" y="1356871"/>
                  <a:pt x="2176565" y="1114179"/>
                  <a:pt x="200059" y="1200329"/>
                </a:cubicBezTo>
                <a:cubicBezTo>
                  <a:pt x="104941" y="1204862"/>
                  <a:pt x="-1804" y="1122157"/>
                  <a:pt x="0" y="1000270"/>
                </a:cubicBezTo>
                <a:cubicBezTo>
                  <a:pt x="-18081" y="834125"/>
                  <a:pt x="-38831" y="521416"/>
                  <a:pt x="0" y="200059"/>
                </a:cubicBezTo>
                <a:close/>
              </a:path>
            </a:pathLst>
          </a:custGeom>
          <a:ln w="28575">
            <a:solidFill>
              <a:schemeClr val="bg1"/>
            </a:solidFill>
            <a:extLst>
              <a:ext uri="{C807C97D-BFC1-408E-A445-0C87EB9F89A2}">
                <ask:lineSketchStyleProps xmlns:ask="http://schemas.microsoft.com/office/drawing/2018/sketchyshapes" sd="3847085548">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latin typeface="Montserrat Black" panose="00000A00000000000000" pitchFamily="2" charset="0"/>
              </a:rPr>
              <a:t>À vos marques…</a:t>
            </a:r>
          </a:p>
          <a:p>
            <a:pPr algn="ctr"/>
            <a:r>
              <a:rPr lang="fr-FR" sz="3200" dirty="0">
                <a:latin typeface="Montserrat Black" panose="00000A00000000000000" pitchFamily="2" charset="0"/>
              </a:rPr>
              <a:t>Prêts… Conquérez !</a:t>
            </a:r>
            <a:endParaRPr lang="fr-FR" sz="1400" dirty="0">
              <a:latin typeface="Montserrat Black" panose="00000A00000000000000" pitchFamily="2" charset="0"/>
            </a:endParaRPr>
          </a:p>
        </p:txBody>
      </p:sp>
      <p:sp>
        <p:nvSpPr>
          <p:cNvPr id="2" name="Rectangle 1">
            <a:extLst>
              <a:ext uri="{FF2B5EF4-FFF2-40B4-BE49-F238E27FC236}">
                <a16:creationId xmlns:a16="http://schemas.microsoft.com/office/drawing/2014/main" id="{6FC8A240-0585-339F-72BD-B3A263999CE7}"/>
              </a:ext>
            </a:extLst>
          </p:cNvPr>
          <p:cNvSpPr/>
          <p:nvPr/>
        </p:nvSpPr>
        <p:spPr>
          <a:xfrm>
            <a:off x="6862355" y="1558834"/>
            <a:ext cx="1297576" cy="409303"/>
          </a:xfrm>
          <a:prstGeom prst="rect">
            <a:avLst/>
          </a:prstGeom>
          <a:gradFill flip="none" rotWithShape="1">
            <a:gsLst>
              <a:gs pos="0">
                <a:srgbClr val="71505C"/>
              </a:gs>
              <a:gs pos="100000">
                <a:srgbClr val="583E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D00DF498-3072-D869-C40B-F18A172DEC2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589" b="99087" l="9991" r="90282">
                        <a14:foregroundMark x1="59360" y1="51569" x2="65123" y2="51142"/>
                        <a14:foregroundMark x1="56165" y1="51806" x2="56273" y2="51798"/>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59295" y2="48799"/>
                        <a14:foregroundMark x1="59255" y1="47109" x2="61853" y2="45510"/>
                        <a14:foregroundMark x1="61853" y1="4551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Mark x1="51135" y1="43988" x2="58038" y2="61035"/>
                        <a14:backgroundMark x1="57584" y1="41857" x2="58038" y2="61035"/>
                      </a14:backgroundRemoval>
                    </a14:imgEffect>
                  </a14:imgLayer>
                </a14:imgProps>
              </a:ext>
            </a:extLst>
          </a:blip>
          <a:srcRect r="42105"/>
          <a:stretch/>
        </p:blipFill>
        <p:spPr>
          <a:xfrm>
            <a:off x="6862355" y="1276120"/>
            <a:ext cx="1182269" cy="1218574"/>
          </a:xfrm>
          <a:prstGeom prst="rect">
            <a:avLst/>
          </a:prstGeom>
        </p:spPr>
      </p:pic>
      <p:pic>
        <p:nvPicPr>
          <p:cNvPr id="8" name="Picture 2" descr="Vecteur gratuit illustration de scène de jour de travail de dessin animé">
            <a:extLst>
              <a:ext uri="{FF2B5EF4-FFF2-40B4-BE49-F238E27FC236}">
                <a16:creationId xmlns:a16="http://schemas.microsoft.com/office/drawing/2014/main" id="{2DD583D8-8107-DD74-9BA9-F230164E317F}"/>
              </a:ext>
            </a:extLst>
          </p:cNvPr>
          <p:cNvPicPr>
            <a:picLocks noChangeAspect="1" noChangeArrowheads="1"/>
          </p:cNvPicPr>
          <p:nvPr/>
        </p:nvPicPr>
        <p:blipFill rotWithShape="1">
          <a:blip r:embed="rId7">
            <a:extLst>
              <a:ext uri="{BEBA8EAE-BF5A-486C-A8C5-ECC9F3942E4B}">
                <a14:imgProps xmlns:a14="http://schemas.microsoft.com/office/drawing/2010/main">
                  <a14:imgLayer r:embed="rId4">
                    <a14:imgEffect>
                      <a14:backgroundRemoval t="256" b="97954" l="799" r="99042">
                        <a14:foregroundMark x1="31629" y1="61125" x2="10064" y2="29156"/>
                        <a14:foregroundMark x1="10064" y1="29156" x2="5431" y2="41688"/>
                        <a14:foregroundMark x1="5431" y1="41688" x2="7348" y2="64450"/>
                        <a14:foregroundMark x1="7348" y1="64450" x2="14696" y2="77494"/>
                        <a14:foregroundMark x1="14696" y1="77494" x2="34505" y2="87468"/>
                        <a14:foregroundMark x1="34505" y1="87468" x2="48722" y2="86701"/>
                        <a14:foregroundMark x1="48722" y1="86701" x2="55591" y2="87724"/>
                        <a14:foregroundMark x1="55591" y1="87724" x2="55591" y2="87724"/>
                        <a14:foregroundMark x1="49201" y1="43990" x2="71246" y2="64706"/>
                        <a14:foregroundMark x1="96326" y1="4604" x2="46645" y2="11253"/>
                        <a14:foregroundMark x1="46645" y1="11253" x2="2396" y2="10742"/>
                        <a14:foregroundMark x1="4952" y1="21228" x2="46006" y2="18926"/>
                        <a14:foregroundMark x1="53355" y1="6394" x2="3195" y2="5882"/>
                        <a14:foregroundMark x1="3195" y1="5882" x2="1118" y2="6905"/>
                        <a14:foregroundMark x1="1438" y1="4348" x2="31629" y2="12532"/>
                        <a14:foregroundMark x1="51438" y1="4092" x2="68530" y2="256"/>
                        <a14:foregroundMark x1="68530" y1="256" x2="96486" y2="12788"/>
                        <a14:foregroundMark x1="96486" y1="12788" x2="97444" y2="13555"/>
                        <a14:foregroundMark x1="50639" y1="20205" x2="65176" y2="14322"/>
                        <a14:foregroundMark x1="65176" y1="14322" x2="65495" y2="14066"/>
                        <a14:foregroundMark x1="69649" y1="14578" x2="92971" y2="43734"/>
                        <a14:foregroundMark x1="92971" y1="43734" x2="99361" y2="57545"/>
                        <a14:foregroundMark x1="99361" y1="57545" x2="99361" y2="57801"/>
                        <a14:foregroundMark x1="79872" y1="16113" x2="98562" y2="29412"/>
                        <a14:foregroundMark x1="98562" y1="29412" x2="98562" y2="29412"/>
                        <a14:foregroundMark x1="69808" y1="16624" x2="84665" y2="37084"/>
                        <a14:foregroundMark x1="84665" y1="37084" x2="93770" y2="58312"/>
                        <a14:foregroundMark x1="93770" y1="58312" x2="93770" y2="58568"/>
                        <a14:foregroundMark x1="52716" y1="45780" x2="91054" y2="43990"/>
                        <a14:foregroundMark x1="91054" y1="43990" x2="91693" y2="43990"/>
                        <a14:foregroundMark x1="52556" y1="20205" x2="53195" y2="44501"/>
                        <a14:foregroundMark x1="53195" y1="44501" x2="53195" y2="44501"/>
                        <a14:foregroundMark x1="68211" y1="56266" x2="89936" y2="53964"/>
                        <a14:foregroundMark x1="89936" y1="53964" x2="96326" y2="56266"/>
                        <a14:foregroundMark x1="66454" y1="78517" x2="97444" y2="67775"/>
                        <a14:foregroundMark x1="799" y1="84655" x2="8147" y2="61381"/>
                        <a14:foregroundMark x1="8147" y1="61381" x2="8147" y2="61381"/>
                        <a14:foregroundMark x1="15815" y1="58056" x2="19489" y2="72890"/>
                        <a14:foregroundMark x1="43450" y1="63171" x2="35144" y2="66240"/>
                        <a14:foregroundMark x1="39904" y1="61961" x2="36262" y2="62660"/>
                        <a14:foregroundMark x1="36262" y1="62660" x2="35942" y2="62916"/>
                        <a14:foregroundMark x1="45687" y1="90026" x2="54313" y2="90281"/>
                        <a14:foregroundMark x1="54313" y1="90281" x2="74920" y2="90026"/>
                        <a14:foregroundMark x1="74920" y1="90026" x2="79073" y2="90026"/>
                        <a14:foregroundMark x1="73962" y1="57289" x2="75559" y2="92839"/>
                        <a14:foregroundMark x1="75559" y1="92839" x2="75559" y2="92839"/>
                        <a14:foregroundMark x1="72204" y1="20716" x2="73802" y2="59591"/>
                        <a14:foregroundMark x1="98403" y1="5371" x2="85144" y2="64450"/>
                        <a14:foregroundMark x1="98403" y1="15090" x2="94249" y2="63427"/>
                        <a14:foregroundMark x1="8786" y1="4092" x2="27157" y2="767"/>
                        <a14:foregroundMark x1="27157" y1="767" x2="31470" y2="2302"/>
                        <a14:foregroundMark x1="31470" y1="2302" x2="35942" y2="9207"/>
                        <a14:foregroundMark x1="3355" y1="1023" x2="7508" y2="256"/>
                        <a14:foregroundMark x1="7508" y1="256" x2="23163" y2="2813"/>
                        <a14:foregroundMark x1="11661" y1="61381" x2="13419" y2="68798"/>
                        <a14:foregroundMark x1="13419" y1="68798" x2="13419" y2="68798"/>
                        <a14:foregroundMark x1="13099" y1="60102" x2="15655" y2="70077"/>
                        <a14:foregroundMark x1="15655" y1="70077" x2="15655" y2="70332"/>
                        <a14:foregroundMark x1="2396" y1="91816" x2="30990" y2="98721"/>
                        <a14:foregroundMark x1="30990" y1="98721" x2="46486" y2="96675"/>
                        <a14:foregroundMark x1="46486" y1="96675" x2="55431" y2="90281"/>
                        <a14:foregroundMark x1="55431" y1="90281" x2="85304" y2="94629"/>
                        <a14:foregroundMark x1="85304" y1="94629" x2="92332" y2="87980"/>
                        <a14:foregroundMark x1="92332" y1="87980" x2="85463" y2="79795"/>
                        <a14:foregroundMark x1="85463" y1="79795" x2="57827" y2="88747"/>
                        <a14:foregroundMark x1="57827" y1="88747" x2="54633" y2="87724"/>
                        <a14:foregroundMark x1="56550" y1="96675" x2="65815" y2="95652"/>
                        <a14:foregroundMark x1="65815" y1="95652" x2="84505" y2="97954"/>
                        <a14:foregroundMark x1="84505" y1="97954" x2="92173" y2="91560"/>
                        <a14:foregroundMark x1="92173" y1="91560" x2="91054" y2="79284"/>
                        <a14:foregroundMark x1="91054" y1="79284" x2="92332" y2="75959"/>
                        <a14:foregroundMark x1="43770" y1="64450" x2="48403" y2="59335"/>
                        <a14:foregroundMark x1="48403" y1="59335" x2="53834" y2="57545"/>
                        <a14:foregroundMark x1="60703" y1="20972" x2="60703" y2="20972"/>
                        <a14:foregroundMark x1="64058" y1="20972" x2="64058" y2="20972"/>
                        <a14:foregroundMark x1="59744" y1="21228" x2="67891" y2="20716"/>
                        <a14:foregroundMark x1="67891" y1="20716" x2="67891" y2="20716"/>
                        <a14:foregroundMark x1="55112" y1="21228" x2="60064" y2="20716"/>
                        <a14:foregroundMark x1="55591" y1="21228" x2="67732" y2="40665"/>
                        <a14:foregroundMark x1="89936" y1="96164" x2="95048" y2="94118"/>
                        <a14:foregroundMark x1="95048" y1="94118" x2="98083" y2="82353"/>
                        <a14:foregroundMark x1="98083" y1="82353" x2="96805" y2="72379"/>
                        <a14:backgroundMark x1="33067" y1="45780" x2="44409" y2="59335"/>
                      </a14:backgroundRemoval>
                    </a14:imgEffect>
                  </a14:imgLayer>
                </a14:imgProps>
              </a:ext>
              <a:ext uri="{28A0092B-C50C-407E-A947-70E740481C1C}">
                <a14:useLocalDpi xmlns:a14="http://schemas.microsoft.com/office/drawing/2010/main" val="0"/>
              </a:ext>
            </a:extLst>
          </a:blip>
          <a:srcRect l="62505" t="38901" r="34781" b="59498"/>
          <a:stretch/>
        </p:blipFill>
        <p:spPr bwMode="auto">
          <a:xfrm>
            <a:off x="7611290" y="2455815"/>
            <a:ext cx="330925" cy="121920"/>
          </a:xfrm>
          <a:prstGeom prst="rect">
            <a:avLst/>
          </a:prstGeom>
          <a:noFill/>
          <a:extLst>
            <a:ext uri="{909E8E84-426E-40DD-AFC4-6F175D3DCCD1}">
              <a14:hiddenFill xmlns:a14="http://schemas.microsoft.com/office/drawing/2010/main">
                <a:solidFill>
                  <a:srgbClr val="FFFFFF"/>
                </a:solidFill>
              </a14:hiddenFill>
            </a:ext>
          </a:extLst>
        </p:spPr>
      </p:pic>
      <p:sp>
        <p:nvSpPr>
          <p:cNvPr id="5" name="Phylactère : pensées 4">
            <a:extLst>
              <a:ext uri="{FF2B5EF4-FFF2-40B4-BE49-F238E27FC236}">
                <a16:creationId xmlns:a16="http://schemas.microsoft.com/office/drawing/2014/main" id="{A6D0DF16-89B7-4001-F57D-04126DC83864}"/>
              </a:ext>
            </a:extLst>
          </p:cNvPr>
          <p:cNvSpPr/>
          <p:nvPr/>
        </p:nvSpPr>
        <p:spPr>
          <a:xfrm>
            <a:off x="7896764" y="2085974"/>
            <a:ext cx="1875885" cy="2057107"/>
          </a:xfrm>
          <a:custGeom>
            <a:avLst/>
            <a:gdLst>
              <a:gd name="connsiteX0" fmla="*/ 169350 w 1875885"/>
              <a:gd name="connsiteY0" fmla="*/ 684273 h 2057107"/>
              <a:gd name="connsiteX1" fmla="*/ 244169 w 1875885"/>
              <a:gd name="connsiteY1" fmla="*/ 328899 h 2057107"/>
              <a:gd name="connsiteX2" fmla="*/ 608142 w 1875885"/>
              <a:gd name="connsiteY2" fmla="*/ 247709 h 2057107"/>
              <a:gd name="connsiteX3" fmla="*/ 975112 w 1875885"/>
              <a:gd name="connsiteY3" fmla="*/ 163425 h 2057107"/>
              <a:gd name="connsiteX4" fmla="*/ 1118105 w 1875885"/>
              <a:gd name="connsiteY4" fmla="*/ 9523 h 2057107"/>
              <a:gd name="connsiteX5" fmla="*/ 1295446 w 1875885"/>
              <a:gd name="connsiteY5" fmla="*/ 118140 h 2057107"/>
              <a:gd name="connsiteX6" fmla="*/ 1539919 w 1875885"/>
              <a:gd name="connsiteY6" fmla="*/ 32856 h 2057107"/>
              <a:gd name="connsiteX7" fmla="*/ 1663892 w 1875885"/>
              <a:gd name="connsiteY7" fmla="*/ 265519 h 2057107"/>
              <a:gd name="connsiteX8" fmla="*/ 1822995 w 1875885"/>
              <a:gd name="connsiteY8" fmla="*/ 491324 h 2057107"/>
              <a:gd name="connsiteX9" fmla="*/ 1815874 w 1875885"/>
              <a:gd name="connsiteY9" fmla="*/ 736177 h 2057107"/>
              <a:gd name="connsiteX10" fmla="*/ 1867895 w 1875885"/>
              <a:gd name="connsiteY10" fmla="*/ 1110552 h 2057107"/>
              <a:gd name="connsiteX11" fmla="*/ 1624203 w 1875885"/>
              <a:gd name="connsiteY11" fmla="*/ 1438260 h 2057107"/>
              <a:gd name="connsiteX12" fmla="*/ 1536966 w 1875885"/>
              <a:gd name="connsiteY12" fmla="*/ 1719065 h 2057107"/>
              <a:gd name="connsiteX13" fmla="*/ 1239951 w 1875885"/>
              <a:gd name="connsiteY13" fmla="*/ 1753064 h 2057107"/>
              <a:gd name="connsiteX14" fmla="*/ 1027698 w 1875885"/>
              <a:gd name="connsiteY14" fmla="*/ 2052630 h 2057107"/>
              <a:gd name="connsiteX15" fmla="*/ 715615 w 1875885"/>
              <a:gd name="connsiteY15" fmla="*/ 1869776 h 2057107"/>
              <a:gd name="connsiteX16" fmla="*/ 252028 w 1875885"/>
              <a:gd name="connsiteY16" fmla="*/ 1689113 h 2057107"/>
              <a:gd name="connsiteX17" fmla="*/ 48199 w 1875885"/>
              <a:gd name="connsiteY17" fmla="*/ 1488069 h 2057107"/>
              <a:gd name="connsiteX18" fmla="*/ 91753 w 1875885"/>
              <a:gd name="connsiteY18" fmla="*/ 1216693 h 2057107"/>
              <a:gd name="connsiteX19" fmla="*/ -218 w 1875885"/>
              <a:gd name="connsiteY19" fmla="*/ 938269 h 2057107"/>
              <a:gd name="connsiteX20" fmla="*/ 167744 w 1875885"/>
              <a:gd name="connsiteY20" fmla="*/ 690797 h 2057107"/>
              <a:gd name="connsiteX21" fmla="*/ 169350 w 1875885"/>
              <a:gd name="connsiteY21" fmla="*/ 684273 h 2057107"/>
              <a:gd name="connsiteX0" fmla="*/ -921176 w 1875885"/>
              <a:gd name="connsiteY0" fmla="*/ 955567 h 2057107"/>
              <a:gd name="connsiteX1" fmla="*/ -973284 w 1875885"/>
              <a:gd name="connsiteY1" fmla="*/ 1007675 h 2057107"/>
              <a:gd name="connsiteX2" fmla="*/ -1025392 w 1875885"/>
              <a:gd name="connsiteY2" fmla="*/ 955567 h 2057107"/>
              <a:gd name="connsiteX3" fmla="*/ -973284 w 1875885"/>
              <a:gd name="connsiteY3" fmla="*/ 903459 h 2057107"/>
              <a:gd name="connsiteX4" fmla="*/ -921176 w 1875885"/>
              <a:gd name="connsiteY4" fmla="*/ 955567 h 2057107"/>
              <a:gd name="connsiteX0" fmla="*/ -579164 w 1875885"/>
              <a:gd name="connsiteY0" fmla="*/ 966638 h 2057107"/>
              <a:gd name="connsiteX1" fmla="*/ -683380 w 1875885"/>
              <a:gd name="connsiteY1" fmla="*/ 1070854 h 2057107"/>
              <a:gd name="connsiteX2" fmla="*/ -787596 w 1875885"/>
              <a:gd name="connsiteY2" fmla="*/ 966638 h 2057107"/>
              <a:gd name="connsiteX3" fmla="*/ -683380 w 1875885"/>
              <a:gd name="connsiteY3" fmla="*/ 862422 h 2057107"/>
              <a:gd name="connsiteX4" fmla="*/ -579164 w 1875885"/>
              <a:gd name="connsiteY4" fmla="*/ 966638 h 2057107"/>
              <a:gd name="connsiteX0" fmla="*/ -133012 w 1875885"/>
              <a:gd name="connsiteY0" fmla="*/ 981686 h 2057107"/>
              <a:gd name="connsiteX1" fmla="*/ -289336 w 1875885"/>
              <a:gd name="connsiteY1" fmla="*/ 1138010 h 2057107"/>
              <a:gd name="connsiteX2" fmla="*/ -445660 w 1875885"/>
              <a:gd name="connsiteY2" fmla="*/ 981686 h 2057107"/>
              <a:gd name="connsiteX3" fmla="*/ -289336 w 1875885"/>
              <a:gd name="connsiteY3" fmla="*/ 825362 h 2057107"/>
              <a:gd name="connsiteX4" fmla="*/ -133012 w 1875885"/>
              <a:gd name="connsiteY4" fmla="*/ 981686 h 2057107"/>
              <a:gd name="connsiteX0" fmla="*/ 203785 w 1875885"/>
              <a:gd name="connsiteY0" fmla="*/ 1246502 h 2057107"/>
              <a:gd name="connsiteX1" fmla="*/ 93794 w 1875885"/>
              <a:gd name="connsiteY1" fmla="*/ 1208550 h 2057107"/>
              <a:gd name="connsiteX2" fmla="*/ 300836 w 1875885"/>
              <a:gd name="connsiteY2" fmla="*/ 1661828 h 2057107"/>
              <a:gd name="connsiteX3" fmla="*/ 252723 w 1875885"/>
              <a:gd name="connsiteY3" fmla="*/ 1679970 h 2057107"/>
              <a:gd name="connsiteX4" fmla="*/ 715528 w 1875885"/>
              <a:gd name="connsiteY4" fmla="*/ 1861396 h 2057107"/>
              <a:gd name="connsiteX5" fmla="*/ 686521 w 1875885"/>
              <a:gd name="connsiteY5" fmla="*/ 1778540 h 2057107"/>
              <a:gd name="connsiteX6" fmla="*/ 1251762 w 1875885"/>
              <a:gd name="connsiteY6" fmla="*/ 1654780 h 2057107"/>
              <a:gd name="connsiteX7" fmla="*/ 1240168 w 1875885"/>
              <a:gd name="connsiteY7" fmla="*/ 1745683 h 2057107"/>
              <a:gd name="connsiteX8" fmla="*/ 1481992 w 1875885"/>
              <a:gd name="connsiteY8" fmla="*/ 1093028 h 2057107"/>
              <a:gd name="connsiteX9" fmla="*/ 1623161 w 1875885"/>
              <a:gd name="connsiteY9" fmla="*/ 1432832 h 2057107"/>
              <a:gd name="connsiteX10" fmla="*/ 1815005 w 1875885"/>
              <a:gd name="connsiteY10" fmla="*/ 731130 h 2057107"/>
              <a:gd name="connsiteX11" fmla="*/ 1752128 w 1875885"/>
              <a:gd name="connsiteY11" fmla="*/ 858556 h 2057107"/>
              <a:gd name="connsiteX12" fmla="*/ 1664153 w 1875885"/>
              <a:gd name="connsiteY12" fmla="*/ 258376 h 2057107"/>
              <a:gd name="connsiteX13" fmla="*/ 1667453 w 1875885"/>
              <a:gd name="connsiteY13" fmla="*/ 318565 h 2057107"/>
              <a:gd name="connsiteX14" fmla="*/ 1262661 w 1875885"/>
              <a:gd name="connsiteY14" fmla="*/ 188187 h 2057107"/>
              <a:gd name="connsiteX15" fmla="*/ 1294881 w 1875885"/>
              <a:gd name="connsiteY15" fmla="*/ 111426 h 2057107"/>
              <a:gd name="connsiteX16" fmla="*/ 961434 w 1875885"/>
              <a:gd name="connsiteY16" fmla="*/ 224757 h 2057107"/>
              <a:gd name="connsiteX17" fmla="*/ 977023 w 1875885"/>
              <a:gd name="connsiteY17" fmla="*/ 158568 h 2057107"/>
              <a:gd name="connsiteX18" fmla="*/ 607925 w 1875885"/>
              <a:gd name="connsiteY18" fmla="*/ 247233 h 2057107"/>
              <a:gd name="connsiteX19" fmla="*/ 664375 w 1875885"/>
              <a:gd name="connsiteY19" fmla="*/ 311423 h 2057107"/>
              <a:gd name="connsiteX20" fmla="*/ 179207 w 1875885"/>
              <a:gd name="connsiteY20" fmla="*/ 751844 h 2057107"/>
              <a:gd name="connsiteX21" fmla="*/ 169350 w 1875885"/>
              <a:gd name="connsiteY21" fmla="*/ 684273 h 205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75885" h="2057107" fill="none" extrusionOk="0">
                <a:moveTo>
                  <a:pt x="169350" y="684273"/>
                </a:moveTo>
                <a:cubicBezTo>
                  <a:pt x="168165" y="559088"/>
                  <a:pt x="175940" y="411516"/>
                  <a:pt x="244169" y="328899"/>
                </a:cubicBezTo>
                <a:cubicBezTo>
                  <a:pt x="327486" y="170783"/>
                  <a:pt x="474544" y="142876"/>
                  <a:pt x="608142" y="247709"/>
                </a:cubicBezTo>
                <a:cubicBezTo>
                  <a:pt x="663365" y="49267"/>
                  <a:pt x="837679" y="-14057"/>
                  <a:pt x="975112" y="163425"/>
                </a:cubicBezTo>
                <a:cubicBezTo>
                  <a:pt x="1006374" y="85511"/>
                  <a:pt x="1054790" y="33194"/>
                  <a:pt x="1118105" y="9523"/>
                </a:cubicBezTo>
                <a:cubicBezTo>
                  <a:pt x="1169309" y="2763"/>
                  <a:pt x="1269312" y="37654"/>
                  <a:pt x="1295446" y="118140"/>
                </a:cubicBezTo>
                <a:cubicBezTo>
                  <a:pt x="1347207" y="26835"/>
                  <a:pt x="1437560" y="-16707"/>
                  <a:pt x="1539919" y="32856"/>
                </a:cubicBezTo>
                <a:cubicBezTo>
                  <a:pt x="1615894" y="78781"/>
                  <a:pt x="1651311" y="158877"/>
                  <a:pt x="1663892" y="265519"/>
                </a:cubicBezTo>
                <a:cubicBezTo>
                  <a:pt x="1736763" y="288017"/>
                  <a:pt x="1795845" y="369461"/>
                  <a:pt x="1822995" y="491324"/>
                </a:cubicBezTo>
                <a:cubicBezTo>
                  <a:pt x="1854425" y="583877"/>
                  <a:pt x="1821927" y="661442"/>
                  <a:pt x="1815874" y="736177"/>
                </a:cubicBezTo>
                <a:cubicBezTo>
                  <a:pt x="1855507" y="858687"/>
                  <a:pt x="1875839" y="979545"/>
                  <a:pt x="1867895" y="1110552"/>
                </a:cubicBezTo>
                <a:cubicBezTo>
                  <a:pt x="1855034" y="1264908"/>
                  <a:pt x="1752470" y="1422003"/>
                  <a:pt x="1624203" y="1438260"/>
                </a:cubicBezTo>
                <a:cubicBezTo>
                  <a:pt x="1617776" y="1561356"/>
                  <a:pt x="1601472" y="1664589"/>
                  <a:pt x="1536966" y="1719065"/>
                </a:cubicBezTo>
                <a:cubicBezTo>
                  <a:pt x="1476979" y="1826670"/>
                  <a:pt x="1316486" y="1831363"/>
                  <a:pt x="1239951" y="1753064"/>
                </a:cubicBezTo>
                <a:cubicBezTo>
                  <a:pt x="1221891" y="1912004"/>
                  <a:pt x="1128943" y="1997839"/>
                  <a:pt x="1027698" y="2052630"/>
                </a:cubicBezTo>
                <a:cubicBezTo>
                  <a:pt x="884828" y="2068789"/>
                  <a:pt x="769213" y="1998983"/>
                  <a:pt x="715615" y="1869776"/>
                </a:cubicBezTo>
                <a:cubicBezTo>
                  <a:pt x="520506" y="2050383"/>
                  <a:pt x="364058" y="1905700"/>
                  <a:pt x="252028" y="1689113"/>
                </a:cubicBezTo>
                <a:cubicBezTo>
                  <a:pt x="165656" y="1713373"/>
                  <a:pt x="49217" y="1616628"/>
                  <a:pt x="48199" y="1488069"/>
                </a:cubicBezTo>
                <a:cubicBezTo>
                  <a:pt x="24563" y="1395056"/>
                  <a:pt x="43481" y="1303383"/>
                  <a:pt x="91753" y="1216693"/>
                </a:cubicBezTo>
                <a:cubicBezTo>
                  <a:pt x="38295" y="1158713"/>
                  <a:pt x="-8399" y="1055147"/>
                  <a:pt x="-218" y="938269"/>
                </a:cubicBezTo>
                <a:cubicBezTo>
                  <a:pt x="18583" y="803934"/>
                  <a:pt x="72029" y="710817"/>
                  <a:pt x="167744" y="690797"/>
                </a:cubicBezTo>
                <a:cubicBezTo>
                  <a:pt x="167862" y="688721"/>
                  <a:pt x="168967" y="686482"/>
                  <a:pt x="169350" y="684273"/>
                </a:cubicBezTo>
                <a:close/>
              </a:path>
              <a:path w="1875885" h="2057107" fill="none" extrusionOk="0">
                <a:moveTo>
                  <a:pt x="-921176" y="955567"/>
                </a:moveTo>
                <a:cubicBezTo>
                  <a:pt x="-920012" y="981363"/>
                  <a:pt x="-950673" y="1010025"/>
                  <a:pt x="-973284" y="1007675"/>
                </a:cubicBezTo>
                <a:cubicBezTo>
                  <a:pt x="-997458" y="1012094"/>
                  <a:pt x="-1026758" y="982290"/>
                  <a:pt x="-1025392" y="955567"/>
                </a:cubicBezTo>
                <a:cubicBezTo>
                  <a:pt x="-1026342" y="929615"/>
                  <a:pt x="-1004885" y="901987"/>
                  <a:pt x="-973284" y="903459"/>
                </a:cubicBezTo>
                <a:cubicBezTo>
                  <a:pt x="-944473" y="905956"/>
                  <a:pt x="-922660" y="930337"/>
                  <a:pt x="-921176" y="955567"/>
                </a:cubicBezTo>
                <a:close/>
              </a:path>
              <a:path w="1875885" h="2057107" fill="none" extrusionOk="0">
                <a:moveTo>
                  <a:pt x="-579164" y="966638"/>
                </a:moveTo>
                <a:cubicBezTo>
                  <a:pt x="-579513" y="1016783"/>
                  <a:pt x="-633846" y="1070603"/>
                  <a:pt x="-683380" y="1070854"/>
                </a:cubicBezTo>
                <a:cubicBezTo>
                  <a:pt x="-754046" y="1066480"/>
                  <a:pt x="-795659" y="1026953"/>
                  <a:pt x="-787596" y="966638"/>
                </a:cubicBezTo>
                <a:cubicBezTo>
                  <a:pt x="-777024" y="908686"/>
                  <a:pt x="-755006" y="863567"/>
                  <a:pt x="-683380" y="862422"/>
                </a:cubicBezTo>
                <a:cubicBezTo>
                  <a:pt x="-614224" y="865081"/>
                  <a:pt x="-572612" y="907441"/>
                  <a:pt x="-579164" y="966638"/>
                </a:cubicBezTo>
                <a:close/>
              </a:path>
              <a:path w="1875885" h="2057107" fill="none" extrusionOk="0">
                <a:moveTo>
                  <a:pt x="-133012" y="981686"/>
                </a:moveTo>
                <a:cubicBezTo>
                  <a:pt x="-144622" y="1051240"/>
                  <a:pt x="-198756" y="1157271"/>
                  <a:pt x="-289336" y="1138010"/>
                </a:cubicBezTo>
                <a:cubicBezTo>
                  <a:pt x="-367703" y="1132922"/>
                  <a:pt x="-447139" y="1061435"/>
                  <a:pt x="-445660" y="981686"/>
                </a:cubicBezTo>
                <a:cubicBezTo>
                  <a:pt x="-464952" y="903198"/>
                  <a:pt x="-380318" y="820269"/>
                  <a:pt x="-289336" y="825362"/>
                </a:cubicBezTo>
                <a:cubicBezTo>
                  <a:pt x="-192990" y="843229"/>
                  <a:pt x="-133345" y="875646"/>
                  <a:pt x="-133012" y="981686"/>
                </a:cubicBezTo>
                <a:close/>
              </a:path>
              <a:path w="1875885" h="2057107" fill="none" extrusionOk="0">
                <a:moveTo>
                  <a:pt x="203785" y="1246502"/>
                </a:moveTo>
                <a:cubicBezTo>
                  <a:pt x="162903" y="1254115"/>
                  <a:pt x="121788" y="1243136"/>
                  <a:pt x="93794" y="1208550"/>
                </a:cubicBezTo>
                <a:moveTo>
                  <a:pt x="300836" y="1661828"/>
                </a:moveTo>
                <a:cubicBezTo>
                  <a:pt x="282514" y="1669842"/>
                  <a:pt x="268834" y="1673627"/>
                  <a:pt x="252723" y="1679970"/>
                </a:cubicBezTo>
                <a:moveTo>
                  <a:pt x="715528" y="1861396"/>
                </a:moveTo>
                <a:cubicBezTo>
                  <a:pt x="701622" y="1834958"/>
                  <a:pt x="688788" y="1803283"/>
                  <a:pt x="686521" y="1778540"/>
                </a:cubicBezTo>
                <a:moveTo>
                  <a:pt x="1251762" y="1654780"/>
                </a:moveTo>
                <a:cubicBezTo>
                  <a:pt x="1251910" y="1688244"/>
                  <a:pt x="1249548" y="1722708"/>
                  <a:pt x="1240168" y="1745683"/>
                </a:cubicBezTo>
                <a:moveTo>
                  <a:pt x="1481992" y="1093028"/>
                </a:moveTo>
                <a:cubicBezTo>
                  <a:pt x="1585848" y="1183324"/>
                  <a:pt x="1594151" y="1291097"/>
                  <a:pt x="1623161" y="1432832"/>
                </a:cubicBezTo>
                <a:moveTo>
                  <a:pt x="1815005" y="731130"/>
                </a:moveTo>
                <a:cubicBezTo>
                  <a:pt x="1795647" y="783411"/>
                  <a:pt x="1775258" y="824546"/>
                  <a:pt x="1752128" y="858556"/>
                </a:cubicBezTo>
                <a:moveTo>
                  <a:pt x="1664153" y="258376"/>
                </a:moveTo>
                <a:cubicBezTo>
                  <a:pt x="1667885" y="282076"/>
                  <a:pt x="1665420" y="298185"/>
                  <a:pt x="1667453" y="318565"/>
                </a:cubicBezTo>
                <a:moveTo>
                  <a:pt x="1262661" y="188187"/>
                </a:moveTo>
                <a:cubicBezTo>
                  <a:pt x="1274430" y="155800"/>
                  <a:pt x="1282408" y="131748"/>
                  <a:pt x="1294881" y="111426"/>
                </a:cubicBezTo>
                <a:moveTo>
                  <a:pt x="961434" y="224757"/>
                </a:moveTo>
                <a:cubicBezTo>
                  <a:pt x="969914" y="203835"/>
                  <a:pt x="972057" y="176523"/>
                  <a:pt x="977023" y="158568"/>
                </a:cubicBezTo>
                <a:moveTo>
                  <a:pt x="607925" y="247233"/>
                </a:moveTo>
                <a:cubicBezTo>
                  <a:pt x="625435" y="260679"/>
                  <a:pt x="649297" y="281437"/>
                  <a:pt x="664375" y="311423"/>
                </a:cubicBezTo>
                <a:moveTo>
                  <a:pt x="179207" y="751844"/>
                </a:moveTo>
                <a:cubicBezTo>
                  <a:pt x="169583" y="728888"/>
                  <a:pt x="166873" y="709421"/>
                  <a:pt x="169350" y="684273"/>
                </a:cubicBezTo>
              </a:path>
              <a:path w="1875885" h="2057107" stroke="0" extrusionOk="0">
                <a:moveTo>
                  <a:pt x="169350" y="684273"/>
                </a:moveTo>
                <a:cubicBezTo>
                  <a:pt x="150707" y="545233"/>
                  <a:pt x="203046" y="422268"/>
                  <a:pt x="244169" y="328899"/>
                </a:cubicBezTo>
                <a:cubicBezTo>
                  <a:pt x="340428" y="160978"/>
                  <a:pt x="492385" y="149449"/>
                  <a:pt x="608142" y="247709"/>
                </a:cubicBezTo>
                <a:cubicBezTo>
                  <a:pt x="704955" y="44458"/>
                  <a:pt x="855032" y="6475"/>
                  <a:pt x="975112" y="163425"/>
                </a:cubicBezTo>
                <a:cubicBezTo>
                  <a:pt x="998867" y="87826"/>
                  <a:pt x="1060940" y="19268"/>
                  <a:pt x="1118105" y="9523"/>
                </a:cubicBezTo>
                <a:cubicBezTo>
                  <a:pt x="1193251" y="7078"/>
                  <a:pt x="1244784" y="36330"/>
                  <a:pt x="1295446" y="118140"/>
                </a:cubicBezTo>
                <a:cubicBezTo>
                  <a:pt x="1355462" y="-4902"/>
                  <a:pt x="1436541" y="-27526"/>
                  <a:pt x="1539919" y="32856"/>
                </a:cubicBezTo>
                <a:cubicBezTo>
                  <a:pt x="1610854" y="73009"/>
                  <a:pt x="1670545" y="169951"/>
                  <a:pt x="1663892" y="265519"/>
                </a:cubicBezTo>
                <a:cubicBezTo>
                  <a:pt x="1753807" y="310823"/>
                  <a:pt x="1799420" y="386825"/>
                  <a:pt x="1822995" y="491324"/>
                </a:cubicBezTo>
                <a:cubicBezTo>
                  <a:pt x="1843612" y="573722"/>
                  <a:pt x="1845119" y="674040"/>
                  <a:pt x="1815874" y="736177"/>
                </a:cubicBezTo>
                <a:cubicBezTo>
                  <a:pt x="1886625" y="833543"/>
                  <a:pt x="1875308" y="990066"/>
                  <a:pt x="1867895" y="1110552"/>
                </a:cubicBezTo>
                <a:cubicBezTo>
                  <a:pt x="1856182" y="1285073"/>
                  <a:pt x="1738322" y="1393847"/>
                  <a:pt x="1624203" y="1438260"/>
                </a:cubicBezTo>
                <a:cubicBezTo>
                  <a:pt x="1616554" y="1530788"/>
                  <a:pt x="1580633" y="1651975"/>
                  <a:pt x="1536966" y="1719065"/>
                </a:cubicBezTo>
                <a:cubicBezTo>
                  <a:pt x="1470789" y="1840065"/>
                  <a:pt x="1337161" y="1866664"/>
                  <a:pt x="1239951" y="1753064"/>
                </a:cubicBezTo>
                <a:cubicBezTo>
                  <a:pt x="1225542" y="1915947"/>
                  <a:pt x="1126903" y="2020206"/>
                  <a:pt x="1027698" y="2052630"/>
                </a:cubicBezTo>
                <a:cubicBezTo>
                  <a:pt x="875910" y="2110486"/>
                  <a:pt x="779614" y="2035955"/>
                  <a:pt x="715615" y="1869776"/>
                </a:cubicBezTo>
                <a:cubicBezTo>
                  <a:pt x="539468" y="2021238"/>
                  <a:pt x="369243" y="1983753"/>
                  <a:pt x="252028" y="1689113"/>
                </a:cubicBezTo>
                <a:cubicBezTo>
                  <a:pt x="185154" y="1706695"/>
                  <a:pt x="78336" y="1625472"/>
                  <a:pt x="48199" y="1488069"/>
                </a:cubicBezTo>
                <a:cubicBezTo>
                  <a:pt x="23904" y="1384901"/>
                  <a:pt x="44479" y="1292844"/>
                  <a:pt x="91753" y="1216693"/>
                </a:cubicBezTo>
                <a:cubicBezTo>
                  <a:pt x="24660" y="1167937"/>
                  <a:pt x="-13233" y="1047264"/>
                  <a:pt x="-218" y="938269"/>
                </a:cubicBezTo>
                <a:cubicBezTo>
                  <a:pt x="-8782" y="812303"/>
                  <a:pt x="82574" y="686878"/>
                  <a:pt x="167744" y="690797"/>
                </a:cubicBezTo>
                <a:cubicBezTo>
                  <a:pt x="168496" y="688179"/>
                  <a:pt x="168520" y="686106"/>
                  <a:pt x="169350" y="684273"/>
                </a:cubicBezTo>
                <a:close/>
              </a:path>
              <a:path w="1875885" h="2057107" stroke="0" extrusionOk="0">
                <a:moveTo>
                  <a:pt x="-921176" y="955567"/>
                </a:moveTo>
                <a:cubicBezTo>
                  <a:pt x="-919408" y="989696"/>
                  <a:pt x="-949808" y="1002883"/>
                  <a:pt x="-973284" y="1007675"/>
                </a:cubicBezTo>
                <a:cubicBezTo>
                  <a:pt x="-996415" y="1007964"/>
                  <a:pt x="-1019964" y="985895"/>
                  <a:pt x="-1025392" y="955567"/>
                </a:cubicBezTo>
                <a:cubicBezTo>
                  <a:pt x="-1023006" y="929014"/>
                  <a:pt x="-998640" y="903046"/>
                  <a:pt x="-973284" y="903459"/>
                </a:cubicBezTo>
                <a:cubicBezTo>
                  <a:pt x="-941596" y="899545"/>
                  <a:pt x="-924002" y="924612"/>
                  <a:pt x="-921176" y="955567"/>
                </a:cubicBezTo>
                <a:close/>
              </a:path>
              <a:path w="1875885" h="2057107" stroke="0" extrusionOk="0">
                <a:moveTo>
                  <a:pt x="-579164" y="966638"/>
                </a:moveTo>
                <a:cubicBezTo>
                  <a:pt x="-577293" y="1028884"/>
                  <a:pt x="-623238" y="1068060"/>
                  <a:pt x="-683380" y="1070854"/>
                </a:cubicBezTo>
                <a:cubicBezTo>
                  <a:pt x="-740839" y="1068790"/>
                  <a:pt x="-782675" y="1035595"/>
                  <a:pt x="-787596" y="966638"/>
                </a:cubicBezTo>
                <a:cubicBezTo>
                  <a:pt x="-796113" y="906606"/>
                  <a:pt x="-742699" y="868579"/>
                  <a:pt x="-683380" y="862422"/>
                </a:cubicBezTo>
                <a:cubicBezTo>
                  <a:pt x="-636858" y="871082"/>
                  <a:pt x="-571520" y="897974"/>
                  <a:pt x="-579164" y="966638"/>
                </a:cubicBezTo>
                <a:close/>
              </a:path>
              <a:path w="1875885" h="2057107" stroke="0" extrusionOk="0">
                <a:moveTo>
                  <a:pt x="-133012" y="981686"/>
                </a:moveTo>
                <a:cubicBezTo>
                  <a:pt x="-117267" y="1080408"/>
                  <a:pt x="-205585" y="1138340"/>
                  <a:pt x="-289336" y="1138010"/>
                </a:cubicBezTo>
                <a:cubicBezTo>
                  <a:pt x="-375735" y="1148503"/>
                  <a:pt x="-447778" y="1062957"/>
                  <a:pt x="-445660" y="981686"/>
                </a:cubicBezTo>
                <a:cubicBezTo>
                  <a:pt x="-448829" y="895977"/>
                  <a:pt x="-378618" y="809017"/>
                  <a:pt x="-289336" y="825362"/>
                </a:cubicBezTo>
                <a:cubicBezTo>
                  <a:pt x="-213776" y="834987"/>
                  <a:pt x="-120777" y="896495"/>
                  <a:pt x="-133012" y="981686"/>
                </a:cubicBezTo>
                <a:close/>
              </a:path>
              <a:path w="1875885" h="2057107" fill="none" stroke="0" extrusionOk="0">
                <a:moveTo>
                  <a:pt x="203785" y="1246502"/>
                </a:moveTo>
                <a:cubicBezTo>
                  <a:pt x="162829" y="1247493"/>
                  <a:pt x="124461" y="1231499"/>
                  <a:pt x="93794" y="1208550"/>
                </a:cubicBezTo>
                <a:moveTo>
                  <a:pt x="300836" y="1661828"/>
                </a:moveTo>
                <a:cubicBezTo>
                  <a:pt x="289106" y="1670351"/>
                  <a:pt x="266559" y="1680140"/>
                  <a:pt x="252723" y="1679970"/>
                </a:cubicBezTo>
                <a:moveTo>
                  <a:pt x="715528" y="1861396"/>
                </a:moveTo>
                <a:cubicBezTo>
                  <a:pt x="702940" y="1839075"/>
                  <a:pt x="699465" y="1803940"/>
                  <a:pt x="686521" y="1778540"/>
                </a:cubicBezTo>
                <a:moveTo>
                  <a:pt x="1251762" y="1654780"/>
                </a:moveTo>
                <a:cubicBezTo>
                  <a:pt x="1252998" y="1681851"/>
                  <a:pt x="1240291" y="1711955"/>
                  <a:pt x="1240168" y="1745683"/>
                </a:cubicBezTo>
                <a:moveTo>
                  <a:pt x="1481992" y="1093028"/>
                </a:moveTo>
                <a:cubicBezTo>
                  <a:pt x="1589890" y="1159361"/>
                  <a:pt x="1625404" y="1277472"/>
                  <a:pt x="1623161" y="1432832"/>
                </a:cubicBezTo>
                <a:moveTo>
                  <a:pt x="1815005" y="731130"/>
                </a:moveTo>
                <a:cubicBezTo>
                  <a:pt x="1802975" y="778383"/>
                  <a:pt x="1774266" y="825774"/>
                  <a:pt x="1752128" y="858556"/>
                </a:cubicBezTo>
                <a:moveTo>
                  <a:pt x="1664153" y="258376"/>
                </a:moveTo>
                <a:cubicBezTo>
                  <a:pt x="1662736" y="278397"/>
                  <a:pt x="1668039" y="297576"/>
                  <a:pt x="1667453" y="318565"/>
                </a:cubicBezTo>
                <a:moveTo>
                  <a:pt x="1262661" y="188187"/>
                </a:moveTo>
                <a:cubicBezTo>
                  <a:pt x="1270871" y="161704"/>
                  <a:pt x="1287656" y="133872"/>
                  <a:pt x="1294881" y="111426"/>
                </a:cubicBezTo>
                <a:moveTo>
                  <a:pt x="961434" y="224757"/>
                </a:moveTo>
                <a:cubicBezTo>
                  <a:pt x="966763" y="202061"/>
                  <a:pt x="967622" y="181109"/>
                  <a:pt x="977023" y="158568"/>
                </a:cubicBezTo>
                <a:moveTo>
                  <a:pt x="607925" y="247233"/>
                </a:moveTo>
                <a:cubicBezTo>
                  <a:pt x="627732" y="268018"/>
                  <a:pt x="643271" y="283807"/>
                  <a:pt x="664375" y="311423"/>
                </a:cubicBezTo>
                <a:moveTo>
                  <a:pt x="179207" y="751844"/>
                </a:moveTo>
                <a:cubicBezTo>
                  <a:pt x="172316" y="728879"/>
                  <a:pt x="170982" y="705628"/>
                  <a:pt x="169350" y="684273"/>
                </a:cubicBezTo>
              </a:path>
            </a:pathLst>
          </a:custGeom>
          <a:solidFill>
            <a:schemeClr val="bg1"/>
          </a:solidFill>
          <a:ln w="19050">
            <a:solidFill>
              <a:schemeClr val="accent4">
                <a:lumMod val="75000"/>
              </a:schemeClr>
            </a:solidFill>
            <a:extLst>
              <a:ext uri="{C807C97D-BFC1-408E-A445-0C87EB9F89A2}">
                <ask:lineSketchStyleProps xmlns:ask="http://schemas.microsoft.com/office/drawing/2018/sketchyshapes" sd="2403681487">
                  <a:prstGeom prst="cloudCallout">
                    <a:avLst>
                      <a:gd name="adj1" fmla="val -101884"/>
                      <a:gd name="adj2" fmla="val -3548"/>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1CE5AAEE-F0AF-4092-418B-AA008FD97279}"/>
              </a:ext>
            </a:extLst>
          </p:cNvPr>
          <p:cNvSpPr txBox="1"/>
          <p:nvPr/>
        </p:nvSpPr>
        <p:spPr>
          <a:xfrm>
            <a:off x="8227689" y="2006531"/>
            <a:ext cx="495300" cy="2215991"/>
          </a:xfrm>
          <a:prstGeom prst="rect">
            <a:avLst/>
          </a:prstGeom>
          <a:noFill/>
        </p:spPr>
        <p:txBody>
          <a:bodyPr wrap="square">
            <a:spAutoFit/>
          </a:bodyPr>
          <a:lstStyle/>
          <a:p>
            <a:r>
              <a:rPr lang="fr-FR" sz="13800" dirty="0">
                <a:solidFill>
                  <a:srgbClr val="BF363C"/>
                </a:solidFill>
                <a:latin typeface="Montserrat Black" panose="00000A00000000000000" pitchFamily="2" charset="0"/>
              </a:rPr>
              <a:t>?</a:t>
            </a:r>
            <a:endParaRPr lang="fr-FR" sz="13800" dirty="0">
              <a:solidFill>
                <a:srgbClr val="BF363C"/>
              </a:solidFill>
            </a:endParaRPr>
          </a:p>
        </p:txBody>
      </p:sp>
      <p:sp>
        <p:nvSpPr>
          <p:cNvPr id="10" name="ZoneTexte 9">
            <a:extLst>
              <a:ext uri="{FF2B5EF4-FFF2-40B4-BE49-F238E27FC236}">
                <a16:creationId xmlns:a16="http://schemas.microsoft.com/office/drawing/2014/main" id="{00AEBFC6-C53F-3B98-D013-1AA9CEC5E1D5}"/>
              </a:ext>
            </a:extLst>
          </p:cNvPr>
          <p:cNvSpPr txBox="1"/>
          <p:nvPr/>
        </p:nvSpPr>
        <p:spPr>
          <a:xfrm>
            <a:off x="8176800" y="1977956"/>
            <a:ext cx="495300" cy="2215991"/>
          </a:xfrm>
          <a:prstGeom prst="rect">
            <a:avLst/>
          </a:prstGeom>
          <a:noFill/>
        </p:spPr>
        <p:txBody>
          <a:bodyPr wrap="square">
            <a:spAutoFit/>
          </a:bodyPr>
          <a:lstStyle/>
          <a:p>
            <a:r>
              <a:rPr lang="fr-FR" sz="13800" dirty="0">
                <a:solidFill>
                  <a:schemeClr val="bg1"/>
                </a:solidFill>
                <a:latin typeface="Montserrat Black" panose="00000A00000000000000" pitchFamily="2" charset="0"/>
              </a:rPr>
              <a:t>?</a:t>
            </a:r>
            <a:endParaRPr lang="fr-FR" sz="13800" dirty="0">
              <a:solidFill>
                <a:schemeClr val="bg1"/>
              </a:solidFill>
            </a:endParaRPr>
          </a:p>
        </p:txBody>
      </p:sp>
      <p:sp>
        <p:nvSpPr>
          <p:cNvPr id="11" name="ZoneTexte 10">
            <a:extLst>
              <a:ext uri="{FF2B5EF4-FFF2-40B4-BE49-F238E27FC236}">
                <a16:creationId xmlns:a16="http://schemas.microsoft.com/office/drawing/2014/main" id="{2FA8806E-4E6F-93C3-B1F5-0D5E8C1DA4A4}"/>
              </a:ext>
            </a:extLst>
          </p:cNvPr>
          <p:cNvSpPr txBox="1"/>
          <p:nvPr/>
        </p:nvSpPr>
        <p:spPr>
          <a:xfrm>
            <a:off x="8146866" y="1968137"/>
            <a:ext cx="495300" cy="2215991"/>
          </a:xfrm>
          <a:prstGeom prst="rect">
            <a:avLst/>
          </a:prstGeom>
          <a:noFill/>
        </p:spPr>
        <p:txBody>
          <a:bodyPr wrap="square">
            <a:spAutoFit/>
          </a:bodyPr>
          <a:lstStyle/>
          <a:p>
            <a:r>
              <a:rPr lang="fr-FR" sz="13800" dirty="0">
                <a:solidFill>
                  <a:srgbClr val="89272C"/>
                </a:solidFill>
                <a:latin typeface="Montserrat Black" panose="00000A00000000000000" pitchFamily="2" charset="0"/>
              </a:rPr>
              <a:t>?</a:t>
            </a:r>
            <a:endParaRPr lang="fr-FR" sz="13800" dirty="0">
              <a:solidFill>
                <a:srgbClr val="89272C"/>
              </a:solidFill>
            </a:endParaRPr>
          </a:p>
        </p:txBody>
      </p:sp>
    </p:spTree>
    <p:extLst>
      <p:ext uri="{BB962C8B-B14F-4D97-AF65-F5344CB8AC3E}">
        <p14:creationId xmlns:p14="http://schemas.microsoft.com/office/powerpoint/2010/main" val="3234305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wipe(left)">
                                      <p:cBhvr>
                                        <p:cTn id="1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064823CB-8CD4-2D65-12BF-79B8DE77CCDF}"/>
              </a:ext>
            </a:extLst>
          </p:cNvPr>
          <p:cNvGrpSpPr/>
          <p:nvPr/>
        </p:nvGrpSpPr>
        <p:grpSpPr>
          <a:xfrm>
            <a:off x="2648567" y="955497"/>
            <a:ext cx="6039563" cy="5902503"/>
            <a:chOff x="-2307527" y="2436955"/>
            <a:chExt cx="2122271" cy="2074109"/>
          </a:xfrm>
        </p:grpSpPr>
        <p:pic>
          <p:nvPicPr>
            <p:cNvPr id="5" name="Image 4">
              <a:extLst>
                <a:ext uri="{FF2B5EF4-FFF2-40B4-BE49-F238E27FC236}">
                  <a16:creationId xmlns:a16="http://schemas.microsoft.com/office/drawing/2014/main" id="{03EB3E0F-97C3-60E8-5B33-627F1E8FCB23}"/>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589" b="99087" l="9991" r="90282">
                          <a14:foregroundMark x1="51589" y1="45510" x2="54859" y2="51903"/>
                          <a14:foregroundMark x1="54859" y1="51903"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57402" y2="48250"/>
                          <a14:foregroundMark x1="57402" y1="48250" x2="61853" y2="45510"/>
                          <a14:foregroundMark x1="61853" y1="4551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Removal>
                      </a14:imgEffect>
                    </a14:imgLayer>
                  </a14:imgProps>
                </a:ext>
              </a:extLst>
            </a:blip>
            <a:srcRect r="42105"/>
            <a:stretch/>
          </p:blipFill>
          <p:spPr>
            <a:xfrm>
              <a:off x="-2307527" y="2436955"/>
              <a:ext cx="2012315" cy="2074109"/>
            </a:xfrm>
            <a:prstGeom prst="rect">
              <a:avLst/>
            </a:prstGeom>
          </p:spPr>
        </p:pic>
        <p:sp>
          <p:nvSpPr>
            <p:cNvPr id="6" name="Rectangle 5">
              <a:extLst>
                <a:ext uri="{FF2B5EF4-FFF2-40B4-BE49-F238E27FC236}">
                  <a16:creationId xmlns:a16="http://schemas.microsoft.com/office/drawing/2014/main" id="{73C89E9D-8A7D-9567-7604-C3298BC9E8A4}"/>
                </a:ext>
              </a:extLst>
            </p:cNvPr>
            <p:cNvSpPr/>
            <p:nvPr/>
          </p:nvSpPr>
          <p:spPr>
            <a:xfrm>
              <a:off x="-584826" y="3105152"/>
              <a:ext cx="399570" cy="7218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699566343"/>
      </p:ext>
    </p:extLst>
  </p:cSld>
  <p:clrMapOvr>
    <a:masterClrMapping/>
  </p:clrMapOvr>
  <mc:AlternateContent xmlns:mc="http://schemas.openxmlformats.org/markup-compatibility/2006" xmlns:p14="http://schemas.microsoft.com/office/powerpoint/2010/main">
    <mc:Choice Requires="p14">
      <p:transition spd="slow" p14:dur="1400" advClick="0" advTm="20">
        <p14:ripple/>
      </p:transition>
    </mc:Choice>
    <mc:Fallback xmlns="">
      <p:transition spd="slow" advClick="0" advTm="20">
        <p:fade/>
      </p:transition>
    </mc:Fallback>
  </mc:AlternateContent>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7793</TotalTime>
  <Words>2184</Words>
  <Application>Microsoft Office PowerPoint</Application>
  <PresentationFormat>Grand écran</PresentationFormat>
  <Paragraphs>282</Paragraphs>
  <Slides>27</Slides>
  <Notes>1</Notes>
  <HiddenSlides>2</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27</vt:i4>
      </vt:variant>
    </vt:vector>
  </HeadingPairs>
  <TitlesOfParts>
    <vt:vector size="36" baseType="lpstr">
      <vt:lpstr>Arial</vt:lpstr>
      <vt:lpstr>Arial Black</vt:lpstr>
      <vt:lpstr>Calibri</vt:lpstr>
      <vt:lpstr>Chiller</vt:lpstr>
      <vt:lpstr>Impact</vt:lpstr>
      <vt:lpstr>Jokerman</vt:lpstr>
      <vt:lpstr>Montserrat Black</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353</cp:revision>
  <dcterms:created xsi:type="dcterms:W3CDTF">2020-06-24T09:20:11Z</dcterms:created>
  <dcterms:modified xsi:type="dcterms:W3CDTF">2024-06-11T13:08:36Z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