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4.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5.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6.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5"/>
    <p:sldMasterId id="2147483911" r:id="rId6"/>
    <p:sldMasterId id="2147483939" r:id="rId7"/>
    <p:sldMasterId id="2147483959" r:id="rId8"/>
    <p:sldMasterId id="2147483997" r:id="rId9"/>
    <p:sldMasterId id="2147484002" r:id="rId10"/>
  </p:sldMasterIdLst>
  <p:notesMasterIdLst>
    <p:notesMasterId r:id="rId43"/>
  </p:notesMasterIdLst>
  <p:handoutMasterIdLst>
    <p:handoutMasterId r:id="rId44"/>
  </p:handoutMasterIdLst>
  <p:sldIdLst>
    <p:sldId id="558" r:id="rId11"/>
    <p:sldId id="2147475959" r:id="rId12"/>
    <p:sldId id="2147476051" r:id="rId13"/>
    <p:sldId id="2147375936" r:id="rId14"/>
    <p:sldId id="2147475974" r:id="rId15"/>
    <p:sldId id="2147475979" r:id="rId16"/>
    <p:sldId id="2147476015" r:id="rId17"/>
    <p:sldId id="2147476046" r:id="rId18"/>
    <p:sldId id="2147476017" r:id="rId19"/>
    <p:sldId id="2147475948" r:id="rId20"/>
    <p:sldId id="2147476037" r:id="rId21"/>
    <p:sldId id="2147476044" r:id="rId22"/>
    <p:sldId id="2147476054" r:id="rId23"/>
    <p:sldId id="2147476020" r:id="rId24"/>
    <p:sldId id="2147476056" r:id="rId25"/>
    <p:sldId id="2147475982" r:id="rId26"/>
    <p:sldId id="2147476050" r:id="rId27"/>
    <p:sldId id="2147476023" r:id="rId28"/>
    <p:sldId id="2147476043" r:id="rId29"/>
    <p:sldId id="2147476060" r:id="rId30"/>
    <p:sldId id="2147476031" r:id="rId31"/>
    <p:sldId id="2147476034" r:id="rId32"/>
    <p:sldId id="2147475952" r:id="rId33"/>
    <p:sldId id="2147475977" r:id="rId34"/>
    <p:sldId id="2147476062" r:id="rId35"/>
    <p:sldId id="2147476033" r:id="rId36"/>
    <p:sldId id="2147476003" r:id="rId37"/>
    <p:sldId id="2147476035" r:id="rId38"/>
    <p:sldId id="2147476039" r:id="rId39"/>
    <p:sldId id="2147476047" r:id="rId40"/>
    <p:sldId id="2147476045" r:id="rId41"/>
    <p:sldId id="2147476058" r:id="rId42"/>
  </p:sldIdLst>
  <p:sldSz cx="12192000" cy="6858000"/>
  <p:notesSz cx="6800850" cy="980757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1. Essentiel Conseillers" id="{69608960-FC73-4132-B001-52D93581D266}">
          <p14:sldIdLst>
            <p14:sldId id="558"/>
            <p14:sldId id="2147475959"/>
          </p14:sldIdLst>
        </p14:section>
        <p14:section name="1. Infos clés" id="{CCDC49A3-5DEC-42D5-85FE-107DEBE6CB44}">
          <p14:sldIdLst>
            <p14:sldId id="2147476051"/>
            <p14:sldId id="2147375936"/>
            <p14:sldId id="2147475974"/>
            <p14:sldId id="2147475979"/>
            <p14:sldId id="2147476015"/>
            <p14:sldId id="2147476046"/>
          </p14:sldIdLst>
        </p14:section>
        <p14:section name="1. Arguments &amp; Questions" id="{0AF943AD-C958-4853-86C9-1FF434065D8E}">
          <p14:sldIdLst>
            <p14:sldId id="2147476017"/>
            <p14:sldId id="2147475948"/>
            <p14:sldId id="2147476037"/>
            <p14:sldId id="2147476044"/>
            <p14:sldId id="2147476054"/>
          </p14:sldIdLst>
        </p14:section>
        <p14:section name="Points d'attention" id="{2A493C76-B7FE-40DB-854B-A86961278E33}">
          <p14:sldIdLst>
            <p14:sldId id="2147476020"/>
            <p14:sldId id="2147476056"/>
            <p14:sldId id="2147475982"/>
          </p14:sldIdLst>
        </p14:section>
        <p14:section name="Synthèse des docs" id="{03008EDD-5BB4-41F6-9243-64A130F9436C}">
          <p14:sldIdLst>
            <p14:sldId id="2147476050"/>
          </p14:sldIdLst>
        </p14:section>
        <p14:section name="1. Parcours" id="{7604BA56-2527-4B8D-A47B-32226581D76B}">
          <p14:sldIdLst>
            <p14:sldId id="2147476023"/>
            <p14:sldId id="2147476043"/>
            <p14:sldId id="2147476060"/>
            <p14:sldId id="2147476031"/>
          </p14:sldIdLst>
        </p14:section>
        <p14:section name="Fiscalité" id="{A0FE4DCA-8C70-419A-A404-0ADF97C58FAB}">
          <p14:sldIdLst>
            <p14:sldId id="2147476034"/>
          </p14:sldIdLst>
        </p14:section>
        <p14:section name="1. Planning" id="{3ABFEEA9-B003-4AF9-B7E1-7D44B220BF4D}">
          <p14:sldIdLst>
            <p14:sldId id="2147475952"/>
          </p14:sldIdLst>
        </p14:section>
        <p14:section name="2. Essentiels - établissements" id="{5DFEDFF0-0838-4240-AE72-784328CC0A67}">
          <p14:sldIdLst>
            <p14:sldId id="2147475977"/>
          </p14:sldIdLst>
        </p14:section>
        <p14:section name="2.Intro : produit &amp; schéma flux" id="{FE1DCDC6-07B8-44EF-9728-76318B33583D}">
          <p14:sldIdLst>
            <p14:sldId id="2147476062"/>
            <p14:sldId id="2147476033"/>
          </p14:sldIdLst>
        </p14:section>
        <p14:section name="2. Risques" id="{2F2341CC-3C9B-4FEC-9AC1-35DC291DF75A}">
          <p14:sldIdLst>
            <p14:sldId id="2147476003"/>
          </p14:sldIdLst>
        </p14:section>
        <p14:section name="2. Conflits d'intérêt" id="{38CD6FFF-E9B4-4027-9D32-2EF7C6EB3547}">
          <p14:sldIdLst>
            <p14:sldId id="2147476035"/>
          </p14:sldIdLst>
        </p14:section>
        <p14:section name="Suppléments" id="{02586363-DEC6-4B43-8101-514E91B917CF}">
          <p14:sldIdLst>
            <p14:sldId id="2147476039"/>
            <p14:sldId id="2147476047"/>
          </p14:sldIdLst>
        </p14:section>
        <p14:section name="Remboursement Anticipé" id="{CB51E502-FC26-40D3-A944-F1E52A25810F}">
          <p14:sldIdLst>
            <p14:sldId id="2147476045"/>
            <p14:sldId id="214747605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3CC3008-80D8-55F4-F845-EC7F1FF178CA}" name="PORTOIS Harmony" initials="PH" userId="S::harmony.portois@natixis.com::f91a466f-8f15-4399-baa1-1dd0bf6c9316" providerId="AD"/>
  <p188:author id="{CE302A16-93BD-B45C-A0B4-C7BB7383F3CF}" name="SAULNIER Cécile" initials="SC" userId="S::cecile.saulnier@ecureuilvie.fr::1819dc48-e500-42d1-a624-cc7440cfa2f4" providerId="AD"/>
  <p188:author id="{EADCDA18-6B6C-74B4-9003-F55CD10402E1}" name="BARANGER LAURENCE" initials="BL" userId="S::laurence.baranger@bpce.fr::9a99c7ba-7867-4155-b25a-396a1ec85ea9" providerId="AD"/>
  <p188:author id="{BBD16E20-35F1-CB2C-F069-E9761F36D922}" name="LE DOUAREC CELINE" initials="LC" userId="S::celine.ledouarec@bpce.fr::9ae0ee48-5c8b-47cf-8c2a-5943cbae17a4" providerId="AD"/>
  <p188:author id="{3FEDD132-E9C9-38D1-18F4-695F5B9BA62C}" name="LAFOSSE SOPHIE" initials="LS" userId="S::sophie.lafosse@bpce.fr::77fb9beb-f517-43f7-8290-fd32ad252e62" providerId="AD"/>
  <p188:author id="{4F299335-3659-67BA-5872-D4BE1011C761}" name="DUCO Esther" initials="DE" userId="S::esther.duco@ecureuilvie.fr::fa01ea93-3154-4fb9-a8ea-a168d6f20fda" providerId="AD"/>
  <p188:author id="{A251794A-685F-E97A-9AAD-2508FA98F112}" name="GUILLOIS SYLVIE" initials="GS" userId="S::Sylvie.GUILLOIS@bpce.fr::de2220e7-9fd4-4f5d-ac71-a02045d5acf2" providerId="AD"/>
  <p188:author id="{2E12E06A-2B53-A16C-C248-A623B41915D0}" name="LAMAIRESSE Cyril" initials="LC" userId="LAMAIRESSE Cyril" providerId="None"/>
  <p188:author id="{2368AF6E-8A09-6021-AB64-97AD8B48DF03}" name="LE DOUAREC CELINE" initials="LDC" userId="S::Celine.LEDOUAREC@bpce.fr::9ae0ee48-5c8b-47cf-8c2a-5943cbae17a4" providerId="AD"/>
  <p188:author id="{C319D47B-CF50-2B08-31AB-E54D0EEE021B}" name="BOSSE ELODIE" initials="BE" userId="S::Elodie.BOSSE@bpce.fr::142e570a-5d6e-45a0-b262-926506aaf755" providerId="AD"/>
  <p188:author id="{AE718E86-5F14-F6BD-223E-96F14598F220}" name="Derrien Karine (EUROTITRES)" initials="DK(" userId="Derrien Karine (EUROTITRES)" providerId="None"/>
  <p188:author id="{B199BF8E-21F3-8231-2581-CCD2A2522106}" name="PINOT PATRICIA" initials="PP" userId="S::patricia.pinot@bpce.fr::31fb12bc-89cd-4e3b-8d4a-b9c06b12d85f" providerId="AD"/>
  <p188:author id="{E1DF1D95-1A9A-EC16-5907-3BF82718577A}" name="THIBAUT Marianne" initials="TM" userId="S::marianne.thibaut@natixis.com::d1c395d4-601e-4dea-9a35-6bb22f76d576" providerId="AD"/>
  <p188:author id="{185B4098-B6E2-4936-FA1F-88715164CD02}" name="GUILLOIS SYLVIE" initials="GS" userId="S::sylvie.guillois@bpce.fr::de2220e7-9fd4-4f5d-ac71-a02045d5acf2" providerId="AD"/>
  <p188:author id="{9197EA9C-F9F8-BBA4-355B-BD1CFAFE65C3}" name="DUCO Esther" initials="DE" userId="DUCO Esther" providerId="None"/>
  <p188:author id="{997897A6-6597-204F-A9CC-6B2AC72D2356}" name="THIBAUT Marianne" initials="TM" userId="THIBAUT Marianne" providerId="None"/>
  <p188:author id="{358A28A8-EC15-010F-5A47-325DF3ED0C33}" name="SINIAKOVA Tatiana" initials="ST" userId="SINIAKOVA Tatiana" providerId="None"/>
  <p188:author id="{597FEABA-76AC-F705-3B01-39F114B53CAE}" name="BARANGER LAURENCE" initials="BL" userId="S::Laurence.BARANGER@bpce.fr::9a99c7ba-7867-4155-b25a-396a1ec85ea9" providerId="AD"/>
  <p188:author id="{1D7A20E3-5BB0-F946-173A-2D09FB1286E3}" name="Derrien Karine (EUROTITRES)" initials="D(" userId="S::karine.derrien@natixis.com::81c2b82d-0025-48ec-b157-52a033d1e646" providerId="AD"/>
  <p188:author id="{99F89EED-5B10-8DFC-59BC-910950A4B05B}" name="PINOT PATRICIA" initials="PP" userId="S::patricia.pinot@natixis.com::31fb12bc-89cd-4e3b-8d4a-b9c06b12d85f" providerId="AD"/>
  <p188:author id="{38DF10FA-A640-D2E9-9936-B7C7F2440055}" name="MONNIER Arnaud" initials="MA" userId="MONNIER Arnaud"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BARANGER LAURENCE" initials="BL" lastIdx="27" clrIdx="6">
    <p:extLst>
      <p:ext uri="{19B8F6BF-5375-455C-9EA6-DF929625EA0E}">
        <p15:presenceInfo xmlns:p15="http://schemas.microsoft.com/office/powerpoint/2012/main" userId="S::Laurence.BARANGER@bpce.fr::9a99c7ba-7867-4155-b25a-396a1ec85ea9" providerId="AD"/>
      </p:ext>
    </p:extLst>
  </p:cmAuthor>
  <p:cmAuthor id="1" name="ADNOT AUDREY" initials="AA" lastIdx="1" clrIdx="0">
    <p:extLst>
      <p:ext uri="{19B8F6BF-5375-455C-9EA6-DF929625EA0E}">
        <p15:presenceInfo xmlns:p15="http://schemas.microsoft.com/office/powerpoint/2012/main" userId="S::audrey.adnot@bpce.fr::26c629b6-2324-455d-88a3-c53510e2b5aa" providerId="AD"/>
      </p:ext>
    </p:extLst>
  </p:cmAuthor>
  <p:cmAuthor id="8" name="BOSSE ELODIE" initials="BE" lastIdx="43" clrIdx="7">
    <p:extLst>
      <p:ext uri="{19B8F6BF-5375-455C-9EA6-DF929625EA0E}">
        <p15:presenceInfo xmlns:p15="http://schemas.microsoft.com/office/powerpoint/2012/main" userId="S::Elodie.BOSSE@bpce.fr::142e570a-5d6e-45a0-b262-926506aaf755" providerId="AD"/>
      </p:ext>
    </p:extLst>
  </p:cmAuthor>
  <p:cmAuthor id="2" name="NARDOT-PEYRILLE ARMELLE" initials="NA" lastIdx="1" clrIdx="1">
    <p:extLst>
      <p:ext uri="{19B8F6BF-5375-455C-9EA6-DF929625EA0E}">
        <p15:presenceInfo xmlns:p15="http://schemas.microsoft.com/office/powerpoint/2012/main" userId="S::ARMELLE.NARDOT-PEYRILLE@bpce.fr::07443f68-8e2f-4464-8d80-dd9fa3141990" providerId="AD"/>
      </p:ext>
    </p:extLst>
  </p:cmAuthor>
  <p:cmAuthor id="9" name="RICHY LAURENCE" initials="RL" lastIdx="3" clrIdx="8">
    <p:extLst>
      <p:ext uri="{19B8F6BF-5375-455C-9EA6-DF929625EA0E}">
        <p15:presenceInfo xmlns:p15="http://schemas.microsoft.com/office/powerpoint/2012/main" userId="S::Laurence.RICHY@bpce.fr::faf6c523-aca3-4396-9810-4b46f995f6fb" providerId="AD"/>
      </p:ext>
    </p:extLst>
  </p:cmAuthor>
  <p:cmAuthor id="3" name="HAROUYTOUN ODILE" initials="HO" lastIdx="5" clrIdx="2">
    <p:extLst>
      <p:ext uri="{19B8F6BF-5375-455C-9EA6-DF929625EA0E}">
        <p15:presenceInfo xmlns:p15="http://schemas.microsoft.com/office/powerpoint/2012/main" userId="S::Odile.HAROUYTOUN@bpce.fr::57743ced-20de-40d2-b994-86dd3e27ed95" providerId="AD"/>
      </p:ext>
    </p:extLst>
  </p:cmAuthor>
  <p:cmAuthor id="10" name="BENTZ SYLVIE" initials="BS" lastIdx="108" clrIdx="9">
    <p:extLst>
      <p:ext uri="{19B8F6BF-5375-455C-9EA6-DF929625EA0E}">
        <p15:presenceInfo xmlns:p15="http://schemas.microsoft.com/office/powerpoint/2012/main" userId="S::sylvie.bentz@bpce.fr::72674729-de4a-46f6-bf94-0b8b0d825772" providerId="AD"/>
      </p:ext>
    </p:extLst>
  </p:cmAuthor>
  <p:cmAuthor id="4" name="PINOT PATRICIA" initials="PP" lastIdx="13" clrIdx="3">
    <p:extLst>
      <p:ext uri="{19B8F6BF-5375-455C-9EA6-DF929625EA0E}">
        <p15:presenceInfo xmlns:p15="http://schemas.microsoft.com/office/powerpoint/2012/main" userId="S::patricia.pinot@bpce.fr::31fb12bc-89cd-4e3b-8d4a-b9c06b12d85f" providerId="AD"/>
      </p:ext>
    </p:extLst>
  </p:cmAuthor>
  <p:cmAuthor id="11" name="Nora BELARBI" initials="NB" lastIdx="1" clrIdx="10">
    <p:extLst>
      <p:ext uri="{19B8F6BF-5375-455C-9EA6-DF929625EA0E}">
        <p15:presenceInfo xmlns:p15="http://schemas.microsoft.com/office/powerpoint/2012/main" userId="S-1-5-21-1565999513-720182511-927750060-6007" providerId="AD"/>
      </p:ext>
    </p:extLst>
  </p:cmAuthor>
  <p:cmAuthor id="5" name="MASME PHILIPPE" initials="MP" lastIdx="7" clrIdx="4">
    <p:extLst>
      <p:ext uri="{19B8F6BF-5375-455C-9EA6-DF929625EA0E}">
        <p15:presenceInfo xmlns:p15="http://schemas.microsoft.com/office/powerpoint/2012/main" userId="S::Philippe.MASME@bpce.fr::9730a7b3-eb35-403c-a8ef-c3ea02c2c4cd" providerId="AD"/>
      </p:ext>
    </p:extLst>
  </p:cmAuthor>
  <p:cmAuthor id="6" name="PINOT PATRICIA" initials="PP [2]" lastIdx="35" clrIdx="5">
    <p:extLst>
      <p:ext uri="{19B8F6BF-5375-455C-9EA6-DF929625EA0E}">
        <p15:presenceInfo xmlns:p15="http://schemas.microsoft.com/office/powerpoint/2012/main" userId="S::patricia.pinot@natixis.com::31fb12bc-89cd-4e3b-8d4a-b9c06b12d85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3769"/>
    <a:srgbClr val="CC3399"/>
    <a:srgbClr val="E9E4F0"/>
    <a:srgbClr val="605487"/>
    <a:srgbClr val="8AB973"/>
    <a:srgbClr val="1B4385"/>
    <a:srgbClr val="55579E"/>
    <a:srgbClr val="262D6F"/>
    <a:srgbClr val="00A193"/>
    <a:srgbClr val="F9F9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3" Type="http://schemas.openxmlformats.org/officeDocument/2006/relationships/customXml" Target="../customXml/item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viewProps" Target="viewProps.xml"/><Relationship Id="rId50" Type="http://schemas.microsoft.com/office/2018/10/relationships/authors" Target="authors.xml"/><Relationship Id="rId7"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slide" Target="slides/slide3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commentAuthors" Target="commentAuthors.xml"/><Relationship Id="rId5" Type="http://schemas.openxmlformats.org/officeDocument/2006/relationships/slideMaster" Target="slideMasters/slideMaster1.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tableStyles" Target="tableStyles.xml"/><Relationship Id="rId10" Type="http://schemas.openxmlformats.org/officeDocument/2006/relationships/slideMaster" Target="slideMasters/slideMaster6.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Master" Target="slideMasters/slideMaster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1F99BCBA-9E07-4C6B-9590-41F6976BEBF4}"/>
              </a:ext>
            </a:extLst>
          </p:cNvPr>
          <p:cNvSpPr>
            <a:spLocks noGrp="1"/>
          </p:cNvSpPr>
          <p:nvPr>
            <p:ph type="ftr" sz="quarter" idx="2"/>
          </p:nvPr>
        </p:nvSpPr>
        <p:spPr>
          <a:xfrm>
            <a:off x="0" y="9315495"/>
            <a:ext cx="2947035" cy="492080"/>
          </a:xfrm>
          <a:prstGeom prst="rect">
            <a:avLst/>
          </a:prstGeom>
        </p:spPr>
        <p:txBody>
          <a:bodyPr vert="horz" lIns="91440" tIns="45720" rIns="91440" bIns="45720" rtlCol="0" anchor="b"/>
          <a:lstStyle>
            <a:lvl1pPr algn="l">
              <a:defRPr sz="1200"/>
            </a:lvl1pPr>
          </a:lstStyle>
          <a:p>
            <a:r>
              <a:rPr lang="fr-FR" err="1"/>
              <a:t>Esaaie</a:t>
            </a:r>
            <a:r>
              <a:rPr lang="fr-FR"/>
              <a:t> A</a:t>
            </a:r>
          </a:p>
        </p:txBody>
      </p:sp>
    </p:spTree>
    <p:extLst>
      <p:ext uri="{BB962C8B-B14F-4D97-AF65-F5344CB8AC3E}">
        <p14:creationId xmlns:p14="http://schemas.microsoft.com/office/powerpoint/2010/main" val="282252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3"/>
            <a:ext cx="2947035" cy="492081"/>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2242" y="3"/>
            <a:ext cx="2947035" cy="492081"/>
          </a:xfrm>
          <a:prstGeom prst="rect">
            <a:avLst/>
          </a:prstGeom>
        </p:spPr>
        <p:txBody>
          <a:bodyPr vert="horz" lIns="91440" tIns="45720" rIns="91440" bIns="45720" rtlCol="0"/>
          <a:lstStyle>
            <a:lvl1pPr algn="r">
              <a:defRPr sz="1200"/>
            </a:lvl1pPr>
          </a:lstStyle>
          <a:p>
            <a:fld id="{B6B77A52-663C-48FB-9472-994596496562}" type="datetimeFigureOut">
              <a:rPr lang="fr-FR" smtClean="0"/>
              <a:t>17/05/2024</a:t>
            </a:fld>
            <a:endParaRPr lang="fr-FR"/>
          </a:p>
        </p:txBody>
      </p:sp>
      <p:sp>
        <p:nvSpPr>
          <p:cNvPr id="4" name="Espace réservé de l'image des diapositives 3"/>
          <p:cNvSpPr>
            <a:spLocks noGrp="1" noRot="1" noChangeAspect="1"/>
          </p:cNvSpPr>
          <p:nvPr>
            <p:ph type="sldImg" idx="2"/>
          </p:nvPr>
        </p:nvSpPr>
        <p:spPr>
          <a:xfrm>
            <a:off x="458788" y="1225550"/>
            <a:ext cx="5883275" cy="3309938"/>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0086" y="4719897"/>
            <a:ext cx="5440680" cy="3861733"/>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315495"/>
            <a:ext cx="2947035" cy="492080"/>
          </a:xfrm>
          <a:prstGeom prst="rect">
            <a:avLst/>
          </a:prstGeom>
        </p:spPr>
        <p:txBody>
          <a:bodyPr vert="horz" lIns="91440" tIns="45720" rIns="91440" bIns="45720" rtlCol="0" anchor="b"/>
          <a:lstStyle>
            <a:lvl1pPr algn="l">
              <a:defRPr sz="1200"/>
            </a:lvl1pPr>
          </a:lstStyle>
          <a:p>
            <a:r>
              <a:rPr lang="fr-FR" cap="all">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COMITE DE PILOTAGE DEFI – 26 OCTOBRE 2021</a:t>
            </a:r>
            <a:endParaRPr lang="fr-FR">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a:p>
            <a:endParaRPr lang="fr-FR"/>
          </a:p>
        </p:txBody>
      </p:sp>
      <p:sp>
        <p:nvSpPr>
          <p:cNvPr id="7" name="Espace réservé du numéro de diapositive 6"/>
          <p:cNvSpPr>
            <a:spLocks noGrp="1"/>
          </p:cNvSpPr>
          <p:nvPr>
            <p:ph type="sldNum" sz="quarter" idx="5"/>
          </p:nvPr>
        </p:nvSpPr>
        <p:spPr>
          <a:xfrm>
            <a:off x="3852242" y="9315495"/>
            <a:ext cx="2947035" cy="492080"/>
          </a:xfrm>
          <a:prstGeom prst="rect">
            <a:avLst/>
          </a:prstGeom>
        </p:spPr>
        <p:txBody>
          <a:bodyPr vert="horz" lIns="91440" tIns="45720" rIns="91440" bIns="45720" rtlCol="0" anchor="b"/>
          <a:lstStyle>
            <a:lvl1pPr algn="r">
              <a:defRPr sz="1200"/>
            </a:lvl1pPr>
          </a:lstStyle>
          <a:p>
            <a:fld id="{32A38772-A939-4C9A-A116-B69DE5037715}" type="slidenum">
              <a:rPr lang="fr-FR" smtClean="0"/>
              <a:t>‹N°›</a:t>
            </a:fld>
            <a:endParaRPr lang="fr-FR"/>
          </a:p>
        </p:txBody>
      </p:sp>
    </p:spTree>
    <p:extLst>
      <p:ext uri="{BB962C8B-B14F-4D97-AF65-F5344CB8AC3E}">
        <p14:creationId xmlns:p14="http://schemas.microsoft.com/office/powerpoint/2010/main" val="2902312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1</a:t>
            </a:fld>
            <a:endParaRPr lang="fr-FR"/>
          </a:p>
        </p:txBody>
      </p:sp>
    </p:spTree>
    <p:extLst>
      <p:ext uri="{BB962C8B-B14F-4D97-AF65-F5344CB8AC3E}">
        <p14:creationId xmlns:p14="http://schemas.microsoft.com/office/powerpoint/2010/main" val="1043585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A38772-A939-4C9A-A116-B69DE5037715}"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6830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7</a:t>
            </a:fld>
            <a:endParaRPr lang="fr-FR"/>
          </a:p>
        </p:txBody>
      </p:sp>
    </p:spTree>
    <p:extLst>
      <p:ext uri="{BB962C8B-B14F-4D97-AF65-F5344CB8AC3E}">
        <p14:creationId xmlns:p14="http://schemas.microsoft.com/office/powerpoint/2010/main" val="1819266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8</a:t>
            </a:fld>
            <a:endParaRPr lang="fr-FR"/>
          </a:p>
        </p:txBody>
      </p:sp>
    </p:spTree>
    <p:extLst>
      <p:ext uri="{BB962C8B-B14F-4D97-AF65-F5344CB8AC3E}">
        <p14:creationId xmlns:p14="http://schemas.microsoft.com/office/powerpoint/2010/main" val="348755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9</a:t>
            </a:fld>
            <a:endParaRPr lang="fr-FR"/>
          </a:p>
        </p:txBody>
      </p:sp>
    </p:spTree>
    <p:extLst>
      <p:ext uri="{BB962C8B-B14F-4D97-AF65-F5344CB8AC3E}">
        <p14:creationId xmlns:p14="http://schemas.microsoft.com/office/powerpoint/2010/main" val="36707842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10</a:t>
            </a:fld>
            <a:endParaRPr lang="fr-FR"/>
          </a:p>
        </p:txBody>
      </p:sp>
    </p:spTree>
    <p:extLst>
      <p:ext uri="{BB962C8B-B14F-4D97-AF65-F5344CB8AC3E}">
        <p14:creationId xmlns:p14="http://schemas.microsoft.com/office/powerpoint/2010/main" val="2202358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11</a:t>
            </a:fld>
            <a:endParaRPr lang="fr-FR"/>
          </a:p>
        </p:txBody>
      </p:sp>
    </p:spTree>
    <p:extLst>
      <p:ext uri="{BB962C8B-B14F-4D97-AF65-F5344CB8AC3E}">
        <p14:creationId xmlns:p14="http://schemas.microsoft.com/office/powerpoint/2010/main" val="2331877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12</a:t>
            </a:fld>
            <a:endParaRPr lang="fr-FR"/>
          </a:p>
        </p:txBody>
      </p:sp>
    </p:spTree>
    <p:extLst>
      <p:ext uri="{BB962C8B-B14F-4D97-AF65-F5344CB8AC3E}">
        <p14:creationId xmlns:p14="http://schemas.microsoft.com/office/powerpoint/2010/main" val="39179087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13</a:t>
            </a:fld>
            <a:endParaRPr lang="fr-FR"/>
          </a:p>
        </p:txBody>
      </p:sp>
    </p:spTree>
    <p:extLst>
      <p:ext uri="{BB962C8B-B14F-4D97-AF65-F5344CB8AC3E}">
        <p14:creationId xmlns:p14="http://schemas.microsoft.com/office/powerpoint/2010/main" val="3224593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14</a:t>
            </a:fld>
            <a:endParaRPr lang="fr-FR"/>
          </a:p>
        </p:txBody>
      </p:sp>
    </p:spTree>
    <p:extLst>
      <p:ext uri="{BB962C8B-B14F-4D97-AF65-F5344CB8AC3E}">
        <p14:creationId xmlns:p14="http://schemas.microsoft.com/office/powerpoint/2010/main" val="17051958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15</a:t>
            </a:fld>
            <a:endParaRPr lang="fr-FR"/>
          </a:p>
        </p:txBody>
      </p:sp>
    </p:spTree>
    <p:extLst>
      <p:ext uri="{BB962C8B-B14F-4D97-AF65-F5344CB8AC3E}">
        <p14:creationId xmlns:p14="http://schemas.microsoft.com/office/powerpoint/2010/main" val="2156230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09BBE8-DCA6-4522-BA68-B2CFD00524D5}" type="slidenum">
              <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fr-FR" altLang="fr-FR" sz="1600">
              <a:solidFill>
                <a:srgbClr val="CC0000"/>
              </a:solidFill>
            </a:endParaRPr>
          </a:p>
        </p:txBody>
      </p:sp>
    </p:spTree>
    <p:extLst>
      <p:ext uri="{BB962C8B-B14F-4D97-AF65-F5344CB8AC3E}">
        <p14:creationId xmlns:p14="http://schemas.microsoft.com/office/powerpoint/2010/main" val="6761236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23</a:t>
            </a:fld>
            <a:endParaRPr lang="fr-FR"/>
          </a:p>
        </p:txBody>
      </p:sp>
    </p:spTree>
    <p:extLst>
      <p:ext uri="{BB962C8B-B14F-4D97-AF65-F5344CB8AC3E}">
        <p14:creationId xmlns:p14="http://schemas.microsoft.com/office/powerpoint/2010/main" val="5236511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2A38772-A939-4C9A-A116-B69DE5037715}" type="slidenum">
              <a:rPr lang="fr-FR" smtClean="0"/>
              <a:t>26</a:t>
            </a:fld>
            <a:endParaRPr lang="fr-FR"/>
          </a:p>
        </p:txBody>
      </p:sp>
    </p:spTree>
    <p:extLst>
      <p:ext uri="{BB962C8B-B14F-4D97-AF65-F5344CB8AC3E}">
        <p14:creationId xmlns:p14="http://schemas.microsoft.com/office/powerpoint/2010/main" val="14159963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A38772-A939-4C9A-A116-B69DE5037715}"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79521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0845" rtl="0" eaLnBrk="1" fontAlgn="auto" latinLnBrk="0" hangingPunct="1">
              <a:lnSpc>
                <a:spcPct val="100000"/>
              </a:lnSpc>
              <a:spcBef>
                <a:spcPts val="0"/>
              </a:spcBef>
              <a:spcAft>
                <a:spcPts val="0"/>
              </a:spcAft>
              <a:buClrTx/>
              <a:buSzTx/>
              <a:buFontTx/>
              <a:buNone/>
              <a:tabLst/>
              <a:defRPr/>
            </a:pPr>
            <a:fld id="{F009BBE8-DCA6-4522-BA68-B2CFD00524D5}" type="slidenum">
              <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0845" rtl="0" eaLnBrk="1" fontAlgn="auto" latinLnBrk="0" hangingPunct="1">
                <a:lnSpc>
                  <a:spcPct val="100000"/>
                </a:lnSpc>
                <a:spcBef>
                  <a:spcPts val="0"/>
                </a:spcBef>
                <a:spcAft>
                  <a:spcPts val="0"/>
                </a:spcAft>
                <a:buClrTx/>
                <a:buSzTx/>
                <a:buFontTx/>
                <a:buNone/>
                <a:tabLst/>
                <a:defRPr/>
              </a:pPr>
              <a:t>28</a:t>
            </a:fld>
            <a:endParaRPr kumimoji="0" lang="fr-FR" alt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fr-FR" altLang="fr-FR" sz="1600">
              <a:solidFill>
                <a:srgbClr val="CC0000"/>
              </a:solidFill>
            </a:endParaRPr>
          </a:p>
        </p:txBody>
      </p:sp>
    </p:spTree>
    <p:extLst>
      <p:ext uri="{BB962C8B-B14F-4D97-AF65-F5344CB8AC3E}">
        <p14:creationId xmlns:p14="http://schemas.microsoft.com/office/powerpoint/2010/main" val="27187874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A38772-A939-4C9A-A116-B69DE5037715}"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53329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A38772-A939-4C9A-A116-B69DE5037715}"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24331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A38772-A939-4C9A-A116-B69DE5037715}"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45333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A38772-A939-4C9A-A116-B69DE5037715}"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83053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8.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8.emf"/></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 Id="rId4" Type="http://schemas.openxmlformats.org/officeDocument/2006/relationships/image" Target="../media/image11.emf"/></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11.emf"/></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 Id="rId4" Type="http://schemas.openxmlformats.org/officeDocument/2006/relationships/image" Target="../media/image12.emf"/></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12.emf"/></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 Id="rId4" Type="http://schemas.openxmlformats.org/officeDocument/2006/relationships/image" Target="../media/image11.emf"/></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11.emf"/></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 Id="rId4" Type="http://schemas.openxmlformats.org/officeDocument/2006/relationships/image" Target="../media/image11.emf"/></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11.emf"/></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4.emf"/></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5"/>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21"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00A193"/>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22" name="Image 21"/>
          <p:cNvPicPr>
            <a:picLocks noChangeAspect="1"/>
          </p:cNvPicPr>
          <p:nvPr userDrawn="1"/>
        </p:nvPicPr>
        <p:blipFill>
          <a:blip r:embed="rId4"/>
          <a:stretch>
            <a:fillRect/>
          </a:stretch>
        </p:blipFill>
        <p:spPr>
          <a:xfrm>
            <a:off x="7680000" y="5760000"/>
            <a:ext cx="4416000" cy="911573"/>
          </a:xfrm>
          <a:prstGeom prst="rect">
            <a:avLst/>
          </a:prstGeom>
        </p:spPr>
      </p:pic>
      <p:sp>
        <p:nvSpPr>
          <p:cNvPr id="2" name="Rectangle 1">
            <a:extLst>
              <a:ext uri="{FF2B5EF4-FFF2-40B4-BE49-F238E27FC236}">
                <a16:creationId xmlns:a16="http://schemas.microsoft.com/office/drawing/2014/main" id="{BA74EEF6-BDA8-254F-B9E2-1EC6EEECA6EA}"/>
              </a:ext>
            </a:extLst>
          </p:cNvPr>
          <p:cNvSpPr/>
          <p:nvPr userDrawn="1"/>
        </p:nvSpPr>
        <p:spPr>
          <a:xfrm>
            <a:off x="7561943" y="6299200"/>
            <a:ext cx="3728525" cy="3918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n>
                <a:noFill/>
              </a:ln>
            </a:endParaRPr>
          </a:p>
        </p:txBody>
      </p:sp>
    </p:spTree>
    <p:extLst>
      <p:ext uri="{BB962C8B-B14F-4D97-AF65-F5344CB8AC3E}">
        <p14:creationId xmlns:p14="http://schemas.microsoft.com/office/powerpoint/2010/main" val="2460501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userDrawn="1"/>
        </p:nvGrpSpPr>
        <p:grpSpPr>
          <a:xfrm>
            <a:off x="1" y="1"/>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3159839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429000"/>
            <a:ext cx="8627757" cy="1442781"/>
          </a:xfrm>
          <a:prstGeom prst="rect">
            <a:avLst/>
          </a:prstGeom>
        </p:spPr>
        <p:txBody>
          <a:bodyPr lIns="0" tIns="0" rIns="0" bIns="0" anchor="t" anchorCtr="0">
            <a:noAutofit/>
          </a:bodyPr>
          <a:lstStyle>
            <a:lvl1pPr marL="0" indent="0" algn="l">
              <a:lnSpc>
                <a:spcPct val="80000"/>
              </a:lnSpc>
              <a:buNone/>
              <a:defRPr lang="fr-FR" sz="4267"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35254288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719356" y="1200043"/>
            <a:ext cx="10273141" cy="4950084"/>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582228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513"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38112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8" name="Titre 7"/>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28651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32100530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2542676" y="3044958"/>
            <a:ext cx="7106648" cy="768085"/>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21" name="Imag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4060191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964059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1"/>
            <a:ext cx="10036469" cy="492443"/>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2" name="Espace réservé du texte 52"/>
          <p:cNvSpPr>
            <a:spLocks noGrp="1"/>
          </p:cNvSpPr>
          <p:nvPr userDrawn="1">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11" name="Oval 13">
            <a:extLst>
              <a:ext uri="{FF2B5EF4-FFF2-40B4-BE49-F238E27FC236}">
                <a16:creationId xmlns:a16="http://schemas.microsoft.com/office/drawing/2014/main" id="{66055083-041B-4699-9D4A-B8D2E69D117E}"/>
              </a:ext>
            </a:extLst>
          </p:cNvPr>
          <p:cNvSpPr txBox="1">
            <a:spLocks noChangeAspect="1" noChangeArrowheads="1"/>
          </p:cNvSpPr>
          <p:nvPr userDrawn="1"/>
        </p:nvSpPr>
        <p:spPr bwMode="auto">
          <a:xfrm>
            <a:off x="45132"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3" name="Ellipse 12">
            <a:extLst>
              <a:ext uri="{FF2B5EF4-FFF2-40B4-BE49-F238E27FC236}">
                <a16:creationId xmlns:a16="http://schemas.microsoft.com/office/drawing/2014/main" id="{36438255-7A24-49DB-BFC2-87DD3214EA6A}"/>
              </a:ext>
            </a:extLst>
          </p:cNvPr>
          <p:cNvSpPr/>
          <p:nvPr userDrawn="1"/>
        </p:nvSpPr>
        <p:spPr>
          <a:xfrm>
            <a:off x="427572"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Tree>
    <p:extLst>
      <p:ext uri="{BB962C8B-B14F-4D97-AF65-F5344CB8AC3E}">
        <p14:creationId xmlns:p14="http://schemas.microsoft.com/office/powerpoint/2010/main" val="1224738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1_Titre">
    <p:spTree>
      <p:nvGrpSpPr>
        <p:cNvPr id="1" name="Shape 8"/>
        <p:cNvGrpSpPr/>
        <p:nvPr/>
      </p:nvGrpSpPr>
      <p:grpSpPr>
        <a:xfrm>
          <a:off x="0" y="0"/>
          <a:ext cx="0" cy="0"/>
          <a:chOff x="0" y="0"/>
          <a:chExt cx="0" cy="0"/>
        </a:xfrm>
      </p:grpSpPr>
      <p:pic>
        <p:nvPicPr>
          <p:cNvPr id="40" name="Image 39"/>
          <p:cNvPicPr>
            <a:picLocks noChangeAspect="1"/>
          </p:cNvPicPr>
          <p:nvPr/>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en-US"/>
              <a:t>Click to edit Master title style</a:t>
            </a:r>
            <a:endParaRPr/>
          </a:p>
        </p:txBody>
      </p:sp>
      <p:sp>
        <p:nvSpPr>
          <p:cNvPr id="6" name="Espace réservé du texte 52"/>
          <p:cNvSpPr>
            <a:spLocks noGrp="1"/>
          </p:cNvSpPr>
          <p:nvPr>
            <p:ph type="body" sz="quarter" idx="11" hasCustomPrompt="1"/>
          </p:nvPr>
        </p:nvSpPr>
        <p:spPr>
          <a:xfrm>
            <a:off x="1628150" y="3972821"/>
            <a:ext cx="10036469" cy="492443"/>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2"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6" name="Image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11" name="Oval 13">
            <a:extLst>
              <a:ext uri="{FF2B5EF4-FFF2-40B4-BE49-F238E27FC236}">
                <a16:creationId xmlns:a16="http://schemas.microsoft.com/office/drawing/2014/main" id="{66055083-041B-4699-9D4A-B8D2E69D117E}"/>
              </a:ext>
            </a:extLst>
          </p:cNvPr>
          <p:cNvSpPr txBox="1">
            <a:spLocks noChangeAspect="1" noChangeArrowheads="1"/>
          </p:cNvSpPr>
          <p:nvPr/>
        </p:nvSpPr>
        <p:spPr bwMode="auto">
          <a:xfrm>
            <a:off x="423525" y="6501342"/>
            <a:ext cx="187552"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3" name="Ellipse 12">
            <a:extLst>
              <a:ext uri="{FF2B5EF4-FFF2-40B4-BE49-F238E27FC236}">
                <a16:creationId xmlns:a16="http://schemas.microsoft.com/office/drawing/2014/main" id="{36438255-7A24-49DB-BFC2-87DD3214EA6A}"/>
              </a:ext>
            </a:extLst>
          </p:cNvPr>
          <p:cNvSpPr/>
          <p:nvPr/>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Tree>
    <p:extLst>
      <p:ext uri="{BB962C8B-B14F-4D97-AF65-F5344CB8AC3E}">
        <p14:creationId xmlns:p14="http://schemas.microsoft.com/office/powerpoint/2010/main" val="2553419702"/>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Titre">
    <p:spTree>
      <p:nvGrpSpPr>
        <p:cNvPr id="1" name="Shape 8"/>
        <p:cNvGrpSpPr/>
        <p:nvPr/>
      </p:nvGrpSpPr>
      <p:grpSpPr>
        <a:xfrm>
          <a:off x="0" y="0"/>
          <a:ext cx="0" cy="0"/>
          <a:chOff x="0" y="0"/>
          <a:chExt cx="0" cy="0"/>
        </a:xfrm>
      </p:grpSpPr>
      <p:pic>
        <p:nvPicPr>
          <p:cNvPr id="38" name="Image 37"/>
          <p:cNvPicPr>
            <a:picLocks noChangeAspect="1"/>
          </p:cNvPicPr>
          <p:nvPr/>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mj-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en-US"/>
              <a:t>Click to edit Master title style</a:t>
            </a:r>
            <a:endParaRPr/>
          </a:p>
        </p:txBody>
      </p:sp>
      <p:sp>
        <p:nvSpPr>
          <p:cNvPr id="27" name="Espace réservé du texte 52"/>
          <p:cNvSpPr>
            <a:spLocks noGrp="1"/>
          </p:cNvSpPr>
          <p:nvPr>
            <p:ph type="body" sz="quarter" idx="11" hasCustomPrompt="1"/>
          </p:nvPr>
        </p:nvSpPr>
        <p:spPr>
          <a:xfrm>
            <a:off x="1253999" y="4197085"/>
            <a:ext cx="10036469" cy="492443"/>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9"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10" name="Image 9"/>
          <p:cNvPicPr>
            <a:picLocks noChangeAspect="1"/>
          </p:cNvPicPr>
          <p:nvPr/>
        </p:nvPicPr>
        <p:blipFill>
          <a:blip r:embed="rId4"/>
          <a:stretch>
            <a:fillRect/>
          </a:stretch>
        </p:blipFill>
        <p:spPr>
          <a:xfrm>
            <a:off x="7680000" y="5760000"/>
            <a:ext cx="4416000" cy="911573"/>
          </a:xfrm>
          <a:prstGeom prst="rect">
            <a:avLst/>
          </a:prstGeom>
        </p:spPr>
      </p:pic>
    </p:spTree>
    <p:extLst>
      <p:ext uri="{BB962C8B-B14F-4D97-AF65-F5344CB8AC3E}">
        <p14:creationId xmlns:p14="http://schemas.microsoft.com/office/powerpoint/2010/main" val="1382212113"/>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5_Titre">
    <p:spTree>
      <p:nvGrpSpPr>
        <p:cNvPr id="1" name="Shape 8"/>
        <p:cNvGrpSpPr/>
        <p:nvPr/>
      </p:nvGrpSpPr>
      <p:grpSpPr>
        <a:xfrm>
          <a:off x="0" y="0"/>
          <a:ext cx="0" cy="0"/>
          <a:chOff x="0" y="0"/>
          <a:chExt cx="0" cy="0"/>
        </a:xfrm>
      </p:grpSpPr>
      <p:pic>
        <p:nvPicPr>
          <p:cNvPr id="38" name="Image 37"/>
          <p:cNvPicPr>
            <a:picLocks noChangeAspect="1"/>
          </p:cNvPicPr>
          <p:nvPr/>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mj-lt"/>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j-lt"/>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en-US"/>
              <a:t>Click to edit Master title style</a:t>
            </a:r>
            <a:endParaRPr/>
          </a:p>
        </p:txBody>
      </p:sp>
      <p:sp>
        <p:nvSpPr>
          <p:cNvPr id="27" name="Espace réservé du texte 52"/>
          <p:cNvSpPr>
            <a:spLocks noGrp="1"/>
          </p:cNvSpPr>
          <p:nvPr>
            <p:ph type="body" sz="quarter" idx="11" hasCustomPrompt="1"/>
          </p:nvPr>
        </p:nvSpPr>
        <p:spPr>
          <a:xfrm>
            <a:off x="1253999" y="4197086"/>
            <a:ext cx="10036469" cy="492443"/>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mn-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pic>
        <p:nvPicPr>
          <p:cNvPr id="12" name="Image 11">
            <a:extLst>
              <a:ext uri="{FF2B5EF4-FFF2-40B4-BE49-F238E27FC236}">
                <a16:creationId xmlns:a16="http://schemas.microsoft.com/office/drawing/2014/main" id="{32CEB550-AD9F-C049-85E5-BAA19092C75D}"/>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7685692" y="5766713"/>
            <a:ext cx="4404616" cy="901367"/>
          </a:xfrm>
          <a:prstGeom prst="rect">
            <a:avLst/>
          </a:prstGeom>
        </p:spPr>
      </p:pic>
      <p:sp>
        <p:nvSpPr>
          <p:cNvPr id="10" name="Espace réservé du texte 52">
            <a:extLst>
              <a:ext uri="{FF2B5EF4-FFF2-40B4-BE49-F238E27FC236}">
                <a16:creationId xmlns:a16="http://schemas.microsoft.com/office/drawing/2014/main" id="{39135E18-D745-21D6-87A7-068C299A6E83}"/>
              </a:ext>
            </a:extLst>
          </p:cNvPr>
          <p:cNvSpPr>
            <a:spLocks noGrp="1"/>
          </p:cNvSpPr>
          <p:nvPr>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1125758865"/>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Click to edit Master title style</a:t>
            </a:r>
            <a:endParaRPr lang="fr-FR"/>
          </a:p>
        </p:txBody>
      </p:sp>
      <p:sp>
        <p:nvSpPr>
          <p:cNvPr id="3"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119814488"/>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200513" y="260648"/>
            <a:ext cx="10272131" cy="672075"/>
          </a:xfrm>
        </p:spPr>
        <p:txBody>
          <a:bodyPr/>
          <a:lstStyle/>
          <a:p>
            <a:r>
              <a:rPr lang="en-US"/>
              <a:t>Click to edit Master title style</a:t>
            </a:r>
            <a:endParaRPr lang="fr-FR"/>
          </a:p>
        </p:txBody>
      </p:sp>
      <p:sp>
        <p:nvSpPr>
          <p:cNvPr id="13" name="Espace réservé du contenu 11"/>
          <p:cNvSpPr>
            <a:spLocks noGrp="1"/>
          </p:cNvSpPr>
          <p:nvPr>
            <p:ph sz="quarter" idx="14"/>
          </p:nvPr>
        </p:nvSpPr>
        <p:spPr>
          <a:xfrm>
            <a:off x="1200151" y="1509185"/>
            <a:ext cx="4800600" cy="4948767"/>
          </a:xfrm>
        </p:spPr>
        <p:txBody>
          <a:bodyPr>
            <a:normAutofit/>
          </a:bodyPr>
          <a:lstStyle>
            <a:lvl1pPr>
              <a:defRPr sz="1867"/>
            </a:lvl1pPr>
            <a:lvl2pPr>
              <a:defRPr sz="1600"/>
            </a:lvl2pPr>
            <a:lvl3pPr>
              <a:defRPr sz="1467"/>
            </a:lvl3pPr>
            <a:lvl4pPr>
              <a:defRPr sz="14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Espace réservé du contenu 14"/>
          <p:cNvSpPr>
            <a:spLocks noGrp="1"/>
          </p:cNvSpPr>
          <p:nvPr>
            <p:ph sz="quarter" idx="15"/>
          </p:nvPr>
        </p:nvSpPr>
        <p:spPr>
          <a:xfrm>
            <a:off x="6288618" y="1509185"/>
            <a:ext cx="5183716" cy="4948767"/>
          </a:xfrm>
        </p:spPr>
        <p:txBody>
          <a:bodyPr>
            <a:normAutofit/>
          </a:bodyPr>
          <a:lstStyle>
            <a:lvl1pPr>
              <a:defRPr sz="1867"/>
            </a:lvl1pPr>
            <a:lvl2pPr>
              <a:defRPr sz="1600"/>
            </a:lvl2pPr>
            <a:lvl3pPr>
              <a:defRPr sz="1467"/>
            </a:lvl3pPr>
            <a:lvl4pPr>
              <a:defRPr sz="14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772627470"/>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Click to edit Master title style</a:t>
            </a:r>
            <a:endParaRPr lang="fr-FR"/>
          </a:p>
        </p:txBody>
      </p:sp>
      <p:sp>
        <p:nvSpPr>
          <p:cNvPr id="5"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565769958"/>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5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Click to edit Master title style</a:t>
            </a:r>
            <a:endParaRPr lang="fr-FR"/>
          </a:p>
        </p:txBody>
      </p:sp>
      <p:sp>
        <p:nvSpPr>
          <p:cNvPr id="13" name="Espace réservé pour une image  5"/>
          <p:cNvSpPr>
            <a:spLocks noGrp="1"/>
          </p:cNvSpPr>
          <p:nvPr>
            <p:ph type="pic" sz="quarter" idx="13"/>
          </p:nvPr>
        </p:nvSpPr>
        <p:spPr>
          <a:xfrm>
            <a:off x="8113184" y="0"/>
            <a:ext cx="4078816" cy="6858000"/>
          </a:xfrm>
        </p:spPr>
        <p:txBody>
          <a:bodyPr/>
          <a:lstStyle/>
          <a:p>
            <a:r>
              <a:rPr lang="en-US"/>
              <a:t>Click icon to add picture</a:t>
            </a:r>
            <a:endParaRPr lang="fr-FR"/>
          </a:p>
        </p:txBody>
      </p:sp>
      <p:sp>
        <p:nvSpPr>
          <p:cNvPr id="6"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441907740"/>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4_Titre">
    <p:spTree>
      <p:nvGrpSpPr>
        <p:cNvPr id="1" name="Shape 8"/>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1423292744"/>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2_Titre">
    <p:spTree>
      <p:nvGrpSpPr>
        <p:cNvPr id="1" name="Shape 8"/>
        <p:cNvGrpSpPr/>
        <p:nvPr/>
      </p:nvGrpSpPr>
      <p:grpSpPr>
        <a:xfrm>
          <a:off x="0" y="0"/>
          <a:ext cx="0" cy="0"/>
          <a:chOff x="0" y="0"/>
          <a:chExt cx="0" cy="0"/>
        </a:xfrm>
      </p:grpSpPr>
      <p:grpSp>
        <p:nvGrpSpPr>
          <p:cNvPr id="35" name="Groupe 34"/>
          <p:cNvGrpSpPr/>
          <p:nvPr/>
        </p:nvGrpSpPr>
        <p:grpSpPr>
          <a:xfrm>
            <a:off x="2542676" y="3044958"/>
            <a:ext cx="7106648" cy="768085"/>
            <a:chOff x="288926" y="438151"/>
            <a:chExt cx="4284661" cy="444500"/>
          </a:xfrm>
        </p:grpSpPr>
        <p:sp>
          <p:nvSpPr>
            <p:cNvPr id="5" name="Freeform 5"/>
            <p:cNvSpPr>
              <a:spLocks/>
            </p:cNvSpPr>
            <p:nvPr/>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6"/>
            <p:cNvSpPr>
              <a:spLocks/>
            </p:cNvSpPr>
            <p:nvPr/>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7"/>
            <p:cNvSpPr>
              <a:spLocks/>
            </p:cNvSpPr>
            <p:nvPr/>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8"/>
            <p:cNvSpPr>
              <a:spLocks/>
            </p:cNvSpPr>
            <p:nvPr/>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9"/>
            <p:cNvSpPr>
              <a:spLocks noEditPoints="1"/>
            </p:cNvSpPr>
            <p:nvPr/>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0"/>
            <p:cNvSpPr>
              <a:spLocks/>
            </p:cNvSpPr>
            <p:nvPr/>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1"/>
            <p:cNvSpPr>
              <a:spLocks/>
            </p:cNvSpPr>
            <p:nvPr/>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12"/>
            <p:cNvSpPr>
              <a:spLocks noEditPoints="1"/>
            </p:cNvSpPr>
            <p:nvPr/>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3"/>
            <p:cNvSpPr>
              <a:spLocks noEditPoints="1"/>
            </p:cNvSpPr>
            <p:nvPr/>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4"/>
            <p:cNvSpPr>
              <a:spLocks noEditPoints="1"/>
            </p:cNvSpPr>
            <p:nvPr/>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5"/>
            <p:cNvSpPr>
              <a:spLocks/>
            </p:cNvSpPr>
            <p:nvPr/>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6"/>
            <p:cNvSpPr>
              <a:spLocks/>
            </p:cNvSpPr>
            <p:nvPr/>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7"/>
            <p:cNvSpPr>
              <a:spLocks/>
            </p:cNvSpPr>
            <p:nvPr/>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36" name="Image 3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3842079150"/>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2390005"/>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titre">
    <p:spTree>
      <p:nvGrpSpPr>
        <p:cNvPr id="1" name=""/>
        <p:cNvGrpSpPr/>
        <p:nvPr/>
      </p:nvGrpSpPr>
      <p:grpSpPr>
        <a:xfrm>
          <a:off x="0" y="0"/>
          <a:ext cx="0" cy="0"/>
          <a:chOff x="0" y="0"/>
          <a:chExt cx="0" cy="0"/>
        </a:xfrm>
      </p:grpSpPr>
      <p:sp>
        <p:nvSpPr>
          <p:cNvPr id="2" name="Titre 1"/>
          <p:cNvSpPr>
            <a:spLocks noGrp="1"/>
          </p:cNvSpPr>
          <p:nvPr>
            <p:ph type="title"/>
          </p:nvPr>
        </p:nvSpPr>
        <p:spPr>
          <a:xfrm>
            <a:off x="335360" y="596687"/>
            <a:ext cx="2592288" cy="1541135"/>
          </a:xfrm>
        </p:spPr>
        <p:txBody>
          <a:bodyPr/>
          <a:lstStyle>
            <a:lvl1pPr>
              <a:lnSpc>
                <a:spcPct val="90000"/>
              </a:lnSpc>
              <a:defRPr/>
            </a:lvl1pPr>
          </a:lstStyle>
          <a:p>
            <a:r>
              <a:rPr lang="en-US"/>
              <a:t>Click to edit Master title style</a:t>
            </a:r>
            <a:endParaRPr lang="fr-FR"/>
          </a:p>
        </p:txBody>
      </p:sp>
      <p:sp>
        <p:nvSpPr>
          <p:cNvPr id="16" name="Espace réservé du texte 52"/>
          <p:cNvSpPr>
            <a:spLocks noGrp="1"/>
          </p:cNvSpPr>
          <p:nvPr>
            <p:ph type="body" sz="quarter" idx="12" hasCustomPrompt="1"/>
          </p:nvPr>
        </p:nvSpPr>
        <p:spPr>
          <a:xfrm>
            <a:off x="335360" y="2263701"/>
            <a:ext cx="2591992" cy="1741363"/>
          </a:xfrm>
        </p:spPr>
        <p:txBody>
          <a:bodyPr lIns="0" tIns="0" rIns="0" bIns="0">
            <a:normAutofit/>
          </a:bodyPr>
          <a:lstStyle>
            <a:lvl1pPr marL="0" indent="0" algn="r">
              <a:buNone/>
              <a:defRPr sz="2133" b="0" i="1" baseline="0">
                <a:solidFill>
                  <a:schemeClr val="accent2">
                    <a:lumMod val="75000"/>
                  </a:schemeClr>
                </a:solidFil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94787509"/>
      </p:ext>
    </p:extLst>
  </p:cSld>
  <p:clrMapOvr>
    <a:masterClrMapping/>
  </p:clrMapOvr>
  <p:hf hdr="0" dt="0"/>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Sommaire">
    <p:spTree>
      <p:nvGrpSpPr>
        <p:cNvPr id="1" name=""/>
        <p:cNvGrpSpPr/>
        <p:nvPr/>
      </p:nvGrpSpPr>
      <p:grpSpPr>
        <a:xfrm>
          <a:off x="0" y="0"/>
          <a:ext cx="0" cy="0"/>
          <a:chOff x="0" y="0"/>
          <a:chExt cx="0" cy="0"/>
        </a:xfrm>
      </p:grpSpPr>
      <p:sp>
        <p:nvSpPr>
          <p:cNvPr id="17" name="Rectangle 16"/>
          <p:cNvSpPr/>
          <p:nvPr/>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p:nvGrpSpPr>
        <p:grpSpPr>
          <a:xfrm>
            <a:off x="1" y="1"/>
            <a:ext cx="5979961" cy="2413924"/>
            <a:chOff x="0" y="0"/>
            <a:chExt cx="4484971" cy="1810443"/>
          </a:xfrm>
        </p:grpSpPr>
        <p:sp>
          <p:nvSpPr>
            <p:cNvPr id="38" name="Freeform 19"/>
            <p:cNvSpPr>
              <a:spLocks/>
            </p:cNvSpPr>
            <p:nvPr/>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en-US"/>
              <a:t>Click to edit Master text styles</a:t>
            </a:r>
          </a:p>
        </p:txBody>
      </p:sp>
      <p:sp>
        <p:nvSpPr>
          <p:cNvPr id="29" name="Espace réservé du texte 2"/>
          <p:cNvSpPr>
            <a:spLocks noGrp="1"/>
          </p:cNvSpPr>
          <p:nvPr>
            <p:ph type="body" sz="quarter" idx="13"/>
          </p:nvPr>
        </p:nvSpPr>
        <p:spPr>
          <a:xfrm>
            <a:off x="1666361" y="1756108"/>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en-US"/>
              <a:t>Click to edit Master text styles</a:t>
            </a:r>
          </a:p>
        </p:txBody>
      </p:sp>
      <p:sp>
        <p:nvSpPr>
          <p:cNvPr id="31" name="Espace réservé du texte 2"/>
          <p:cNvSpPr>
            <a:spLocks noGrp="1"/>
          </p:cNvSpPr>
          <p:nvPr>
            <p:ph type="body" sz="quarter" idx="15"/>
          </p:nvPr>
        </p:nvSpPr>
        <p:spPr>
          <a:xfrm>
            <a:off x="1666361" y="2690114"/>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en-US"/>
              <a:t>Click to edit Master text styles</a:t>
            </a:r>
          </a:p>
        </p:txBody>
      </p:sp>
      <p:sp>
        <p:nvSpPr>
          <p:cNvPr id="33" name="Espace réservé du texte 2"/>
          <p:cNvSpPr>
            <a:spLocks noGrp="1"/>
          </p:cNvSpPr>
          <p:nvPr>
            <p:ph type="body" sz="quarter" idx="17"/>
          </p:nvPr>
        </p:nvSpPr>
        <p:spPr>
          <a:xfrm>
            <a:off x="1666361" y="3624121"/>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en-US"/>
              <a:t>Click to edit Master text styles</a:t>
            </a:r>
          </a:p>
        </p:txBody>
      </p:sp>
      <p:sp>
        <p:nvSpPr>
          <p:cNvPr id="35" name="Espace réservé du texte 2"/>
          <p:cNvSpPr>
            <a:spLocks noGrp="1"/>
          </p:cNvSpPr>
          <p:nvPr>
            <p:ph type="body" sz="quarter" idx="19"/>
          </p:nvPr>
        </p:nvSpPr>
        <p:spPr>
          <a:xfrm>
            <a:off x="1666361" y="4558128"/>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en-US"/>
              <a:t>Click to edit Master text styles</a:t>
            </a:r>
          </a:p>
        </p:txBody>
      </p:sp>
      <p:sp>
        <p:nvSpPr>
          <p:cNvPr id="37" name="Espace réservé du texte 2"/>
          <p:cNvSpPr>
            <a:spLocks noGrp="1"/>
          </p:cNvSpPr>
          <p:nvPr>
            <p:ph type="body" sz="quarter" idx="21"/>
          </p:nvPr>
        </p:nvSpPr>
        <p:spPr>
          <a:xfrm>
            <a:off x="1666361" y="5492133"/>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en-US"/>
              <a:t>Click to edit Master text styles</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bg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1657434183"/>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5195C-69A5-1F3C-F721-2AB02C41FB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FR"/>
          </a:p>
        </p:txBody>
      </p:sp>
      <p:sp>
        <p:nvSpPr>
          <p:cNvPr id="3" name="Subtitle 2">
            <a:extLst>
              <a:ext uri="{FF2B5EF4-FFF2-40B4-BE49-F238E27FC236}">
                <a16:creationId xmlns:a16="http://schemas.microsoft.com/office/drawing/2014/main" id="{F042B67C-AF44-FF0C-3BED-05AA5AA186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sp>
        <p:nvSpPr>
          <p:cNvPr id="4" name="Date Placeholder 3">
            <a:extLst>
              <a:ext uri="{FF2B5EF4-FFF2-40B4-BE49-F238E27FC236}">
                <a16:creationId xmlns:a16="http://schemas.microsoft.com/office/drawing/2014/main" id="{365FA69A-EDA5-0DD3-C43F-CE7FA9F8360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4414E38-B915-7618-0EEA-C48075B271B2}"/>
              </a:ext>
            </a:extLst>
          </p:cNvPr>
          <p:cNvSpPr>
            <a:spLocks noGrp="1"/>
          </p:cNvSpPr>
          <p:nvPr>
            <p:ph type="ftr" sz="quarter" idx="11"/>
          </p:nvPr>
        </p:nvSpPr>
        <p:spPr/>
        <p:txBody>
          <a:bodyPr/>
          <a:lstStyle/>
          <a:p>
            <a:pPr algn="r" defTabSz="228600">
              <a:spcAft>
                <a:spcPts val="1200"/>
              </a:spcAft>
              <a:defRPr/>
            </a:pPr>
            <a:r>
              <a:rPr lang="en-GB"/>
              <a:t>Copyright © 2022 Accenture. All rights reserved.</a:t>
            </a:r>
          </a:p>
        </p:txBody>
      </p:sp>
      <p:sp>
        <p:nvSpPr>
          <p:cNvPr id="6" name="Slide Number Placeholder 5">
            <a:extLst>
              <a:ext uri="{FF2B5EF4-FFF2-40B4-BE49-F238E27FC236}">
                <a16:creationId xmlns:a16="http://schemas.microsoft.com/office/drawing/2014/main" id="{E1B0C61F-45B6-A6A0-524E-5190B012DD34}"/>
              </a:ext>
            </a:extLst>
          </p:cNvPr>
          <p:cNvSpPr>
            <a:spLocks noGrp="1"/>
          </p:cNvSpPr>
          <p:nvPr>
            <p:ph type="sldNum" sz="quarter" idx="12"/>
          </p:nvPr>
        </p:nvSpPr>
        <p:spPr/>
        <p:txBody>
          <a:bodyPr/>
          <a:lstStyle/>
          <a:p>
            <a:fld id="{1F90F471-3972-4120-B8B3-0237DE626C35}" type="slidenum">
              <a:rPr lang="en-US" smtClean="0"/>
              <a:pPr/>
              <a:t>‹N°›</a:t>
            </a:fld>
            <a:endParaRPr lang="en-US"/>
          </a:p>
        </p:txBody>
      </p:sp>
    </p:spTree>
    <p:extLst>
      <p:ext uri="{BB962C8B-B14F-4D97-AF65-F5344CB8AC3E}">
        <p14:creationId xmlns:p14="http://schemas.microsoft.com/office/powerpoint/2010/main" val="2612596198"/>
      </p:ext>
    </p:extLst>
  </p:cSld>
  <p:clrMapOvr>
    <a:masterClrMapping/>
  </p:clrMapOvr>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2"/>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6" name="Ellipse 15"/>
          <p:cNvSpPr/>
          <p:nvPr userDrawn="1"/>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grpSp>
        <p:nvGrpSpPr>
          <p:cNvPr id="11" name="Groupe 10"/>
          <p:cNvGrpSpPr/>
          <p:nvPr userDrawn="1"/>
        </p:nvGrpSpPr>
        <p:grpSpPr>
          <a:xfrm>
            <a:off x="385236" y="584202"/>
            <a:ext cx="4560000" cy="492844"/>
            <a:chOff x="288926" y="438151"/>
            <a:chExt cx="4284661" cy="444500"/>
          </a:xfrm>
        </p:grpSpPr>
        <p:sp>
          <p:nvSpPr>
            <p:cNvPr id="13"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12036001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6"/>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grpSp>
        <p:nvGrpSpPr>
          <p:cNvPr id="11" name="Groupe 10"/>
          <p:cNvGrpSpPr/>
          <p:nvPr userDrawn="1"/>
        </p:nvGrpSpPr>
        <p:grpSpPr>
          <a:xfrm>
            <a:off x="7603727" y="6117300"/>
            <a:ext cx="4320480" cy="442865"/>
            <a:chOff x="288926" y="438151"/>
            <a:chExt cx="4284661" cy="444500"/>
          </a:xfrm>
        </p:grpSpPr>
        <p:sp>
          <p:nvSpPr>
            <p:cNvPr id="12"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41217979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userDrawn="1"/>
        </p:nvGrpSpPr>
        <p:grpSpPr>
          <a:xfrm>
            <a:off x="1" y="1"/>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2678001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332990"/>
            <a:ext cx="8627757" cy="1442781"/>
          </a:xfrm>
          <a:prstGeom prst="rect">
            <a:avLst/>
          </a:prstGeom>
        </p:spPr>
        <p:txBody>
          <a:bodyPr lIns="0" tIns="0" rIns="0" bIns="0" anchor="t" anchorCtr="0">
            <a:noAutofit/>
          </a:bodyPr>
          <a:lstStyle>
            <a:lvl1pPr marL="0" indent="0" algn="l">
              <a:lnSpc>
                <a:spcPct val="80000"/>
              </a:lnSpc>
              <a:spcBef>
                <a:spcPts val="0"/>
              </a:spcBef>
              <a:buNone/>
              <a:defRPr lang="fr-FR" sz="4267"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19540781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5750379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7265445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3590547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8113184" y="0"/>
            <a:ext cx="4078816" cy="6858000"/>
          </a:xfrm>
          <a:prstGeom prst="rect">
            <a:avLst/>
          </a:prstGeom>
        </p:spPr>
        <p:txBody>
          <a:bodyPr/>
          <a:lstStyle/>
          <a:p>
            <a:r>
              <a:rPr lang="fr-FR"/>
              <a:t>image</a:t>
            </a:r>
          </a:p>
        </p:txBody>
      </p:sp>
      <p:sp>
        <p:nvSpPr>
          <p:cNvPr id="6"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7341959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15162902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2542676" y="3044958"/>
            <a:ext cx="7106648" cy="768085"/>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39478002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19455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userDrawn="1">
  <p:cSld name="2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1"/>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2" name="Espace réservé du texte 52"/>
          <p:cNvSpPr>
            <a:spLocks noGrp="1"/>
          </p:cNvSpPr>
          <p:nvPr userDrawn="1">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sp>
        <p:nvSpPr>
          <p:cNvPr id="16" name="Ellipse 15"/>
          <p:cNvSpPr/>
          <p:nvPr userDrawn="1"/>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pic>
        <p:nvPicPr>
          <p:cNvPr id="2" name="Image 1"/>
          <p:cNvPicPr>
            <a:picLocks noChangeAspect="1"/>
          </p:cNvPicPr>
          <p:nvPr userDrawn="1"/>
        </p:nvPicPr>
        <p:blipFill>
          <a:blip r:embed="rId4"/>
          <a:stretch>
            <a:fillRect/>
          </a:stretch>
        </p:blipFill>
        <p:spPr>
          <a:xfrm>
            <a:off x="192000" y="480000"/>
            <a:ext cx="4992000" cy="1030475"/>
          </a:xfrm>
          <a:prstGeom prst="rect">
            <a:avLst/>
          </a:prstGeom>
        </p:spPr>
      </p:pic>
    </p:spTree>
    <p:extLst>
      <p:ext uri="{BB962C8B-B14F-4D97-AF65-F5344CB8AC3E}">
        <p14:creationId xmlns:p14="http://schemas.microsoft.com/office/powerpoint/2010/main" val="34112620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2"/>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650979" y="6226964"/>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16" name="Ellipse 15"/>
          <p:cNvSpPr/>
          <p:nvPr userDrawn="1"/>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11" name="Espace réservé du texte 52"/>
          <p:cNvSpPr>
            <a:spLocks noGrp="1"/>
          </p:cNvSpPr>
          <p:nvPr>
            <p:ph type="body" sz="quarter" idx="12" hasCustomPrompt="1"/>
          </p:nvPr>
        </p:nvSpPr>
        <p:spPr>
          <a:xfrm>
            <a:off x="7725295" y="551549"/>
            <a:ext cx="3979968" cy="512480"/>
          </a:xfrm>
          <a:prstGeom prst="rect">
            <a:avLst/>
          </a:prstGeom>
          <a:noFill/>
        </p:spPr>
        <p:txBody>
          <a:bodyPr lIns="0" tIns="0" rIns="0" bIns="0" anchor="ctr" anchorCtr="0">
            <a:normAutofit/>
          </a:bodyPr>
          <a:lstStyle>
            <a:lvl1pPr marL="0" indent="0" algn="r">
              <a:buNone/>
              <a:defRPr sz="1867" b="1" baseline="0">
                <a:solidFill>
                  <a:schemeClr val="accent4"/>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l’émetteur</a:t>
            </a:r>
          </a:p>
        </p:txBody>
      </p:sp>
      <p:pic>
        <p:nvPicPr>
          <p:cNvPr id="12" name="Image 11"/>
          <p:cNvPicPr>
            <a:picLocks noChangeAspect="1"/>
          </p:cNvPicPr>
          <p:nvPr userDrawn="1"/>
        </p:nvPicPr>
        <p:blipFill>
          <a:blip r:embed="rId4"/>
          <a:stretch>
            <a:fillRect/>
          </a:stretch>
        </p:blipFill>
        <p:spPr>
          <a:xfrm>
            <a:off x="282312" y="480001"/>
            <a:ext cx="4992000" cy="1028033"/>
          </a:xfrm>
          <a:prstGeom prst="rect">
            <a:avLst/>
          </a:prstGeom>
        </p:spPr>
      </p:pic>
    </p:spTree>
    <p:extLst>
      <p:ext uri="{BB962C8B-B14F-4D97-AF65-F5344CB8AC3E}">
        <p14:creationId xmlns:p14="http://schemas.microsoft.com/office/powerpoint/2010/main" val="35862209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Arial Black" panose="020B0A04020102020204" pitchFamily="34" charset="0"/>
                <a:ea typeface="Arial Black" panose="020B0A04020102020204" pitchFamily="34" charset="0"/>
                <a:cs typeface="Arial Black" panose="020B0A04020102020204" pitchFamily="34"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6"/>
            <a:ext cx="10036469" cy="443199"/>
          </a:xfrm>
          <a:prstGeom prst="rect">
            <a:avLst/>
          </a:prstGeom>
          <a:noFill/>
          <a:ln>
            <a:noFill/>
          </a:ln>
        </p:spPr>
        <p:txBody>
          <a:bodyPr wrap="square" lIns="0" tIns="0" rIns="0" bIns="0" anchor="t" anchorCtr="0">
            <a:spAutoFit/>
          </a:bodyPr>
          <a:lstStyle>
            <a:lvl1pPr marL="0" indent="0" algn="l">
              <a:buNone/>
              <a:defRPr sz="3200" b="1" cap="none" baseline="0">
                <a:solidFill>
                  <a:schemeClr val="tx1"/>
                </a:solidFill>
                <a:effectLst/>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pic>
        <p:nvPicPr>
          <p:cNvPr id="9" name="Image 8"/>
          <p:cNvPicPr>
            <a:picLocks noChangeAspect="1"/>
          </p:cNvPicPr>
          <p:nvPr userDrawn="1"/>
        </p:nvPicPr>
        <p:blipFill>
          <a:blip r:embed="rId4"/>
          <a:stretch>
            <a:fillRect/>
          </a:stretch>
        </p:blipFill>
        <p:spPr>
          <a:xfrm>
            <a:off x="7680000" y="5760001"/>
            <a:ext cx="4416000" cy="909415"/>
          </a:xfrm>
          <a:prstGeom prst="rect">
            <a:avLst/>
          </a:prstGeom>
        </p:spPr>
      </p:pic>
      <p:sp>
        <p:nvSpPr>
          <p:cNvPr id="10" name="Espace réservé du texte 52">
            <a:extLst>
              <a:ext uri="{FF2B5EF4-FFF2-40B4-BE49-F238E27FC236}">
                <a16:creationId xmlns:a16="http://schemas.microsoft.com/office/drawing/2014/main" id="{E4FA0702-0777-4697-9E2F-7B10C5E240D4}"/>
              </a:ext>
            </a:extLst>
          </p:cNvPr>
          <p:cNvSpPr>
            <a:spLocks noGrp="1"/>
          </p:cNvSpPr>
          <p:nvPr>
            <p:ph type="body" sz="quarter" idx="12" hasCustomPrompt="1"/>
          </p:nvPr>
        </p:nvSpPr>
        <p:spPr>
          <a:xfrm>
            <a:off x="7725295" y="551549"/>
            <a:ext cx="3979968" cy="512480"/>
          </a:xfrm>
          <a:prstGeom prst="rect">
            <a:avLst/>
          </a:prstGeom>
          <a:noFill/>
        </p:spPr>
        <p:txBody>
          <a:bodyPr lIns="0" tIns="0" rIns="0" bIns="0" anchor="ctr" anchorCtr="0">
            <a:normAutofit/>
          </a:bodyPr>
          <a:lstStyle>
            <a:lvl1pPr marL="0" indent="0" algn="r">
              <a:buNone/>
              <a:defRPr sz="1867" b="1" baseline="0">
                <a:solidFill>
                  <a:schemeClr val="accent4"/>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l’émetteur</a:t>
            </a:r>
          </a:p>
        </p:txBody>
      </p:sp>
    </p:spTree>
    <p:extLst>
      <p:ext uri="{BB962C8B-B14F-4D97-AF65-F5344CB8AC3E}">
        <p14:creationId xmlns:p14="http://schemas.microsoft.com/office/powerpoint/2010/main" val="30896516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userDrawn="1"/>
        </p:nvGrpSpPr>
        <p:grpSpPr>
          <a:xfrm>
            <a:off x="1" y="1"/>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Arial" panose="020B0604020202020204" pitchFamily="34" charset="0"/>
                <a:ea typeface="Arial" panose="020B06040202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19693828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332990"/>
            <a:ext cx="8627757" cy="1442781"/>
          </a:xfrm>
          <a:prstGeom prst="rect">
            <a:avLst/>
          </a:prstGeom>
        </p:spPr>
        <p:txBody>
          <a:bodyPr lIns="0" tIns="0" rIns="0" bIns="0" anchor="t" anchorCtr="0">
            <a:noAutofit/>
          </a:bodyPr>
          <a:lstStyle>
            <a:lvl1pPr marL="0" indent="0" algn="l">
              <a:lnSpc>
                <a:spcPct val="80000"/>
              </a:lnSpc>
              <a:spcBef>
                <a:spcPts val="0"/>
              </a:spcBef>
              <a:buNone/>
              <a:defRPr lang="fr-FR" sz="4267" b="1" i="0" u="none" strike="noStrike" cap="none" baseline="0" dirty="0">
                <a:solidFill>
                  <a:schemeClr val="tx1"/>
                </a:solidFill>
                <a:latin typeface="Arial" panose="020B0604020202020204" pitchFamily="34" charset="0"/>
                <a:ea typeface="Arial Black" panose="020B0A04020102020204" pitchFamily="34"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19480996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3387475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3013170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5"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8635562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3" name="Espace réservé pour une image  5"/>
          <p:cNvSpPr>
            <a:spLocks noGrp="1"/>
          </p:cNvSpPr>
          <p:nvPr>
            <p:ph type="pic" sz="quarter" idx="13" hasCustomPrompt="1"/>
          </p:nvPr>
        </p:nvSpPr>
        <p:spPr>
          <a:xfrm>
            <a:off x="8113184" y="0"/>
            <a:ext cx="4078816" cy="6858000"/>
          </a:xfrm>
          <a:prstGeom prst="rect">
            <a:avLst/>
          </a:prstGeom>
        </p:spPr>
        <p:txBody>
          <a:bodyPr/>
          <a:lstStyle/>
          <a:p>
            <a:r>
              <a:rPr lang="fr-FR"/>
              <a:t>image</a:t>
            </a:r>
          </a:p>
        </p:txBody>
      </p:sp>
      <p:sp>
        <p:nvSpPr>
          <p:cNvPr id="6"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8"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6354075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31903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2542676" y="3044958"/>
            <a:ext cx="7106648" cy="768085"/>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21" name="Imag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8591437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803410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userDrawn="1">
  <p:cSld name="5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grpSp>
        <p:nvGrpSpPr>
          <p:cNvPr id="39" name="Groupe 38"/>
          <p:cNvGrpSpPr/>
          <p:nvPr userDrawn="1"/>
        </p:nvGrpSpPr>
        <p:grpSpPr>
          <a:xfrm>
            <a:off x="7603727" y="6117300"/>
            <a:ext cx="4320480" cy="442865"/>
            <a:chOff x="288926" y="438151"/>
            <a:chExt cx="4284661" cy="444500"/>
          </a:xfrm>
        </p:grpSpPr>
        <p:sp>
          <p:nvSpPr>
            <p:cNvPr id="41"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42"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43"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44"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45"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46"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47"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48"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49"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0"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1"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2"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3"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4"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5"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6"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7"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mj-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5"/>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Tree>
    <p:extLst>
      <p:ext uri="{BB962C8B-B14F-4D97-AF65-F5344CB8AC3E}">
        <p14:creationId xmlns:p14="http://schemas.microsoft.com/office/powerpoint/2010/main" val="15027676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hasCustomPrompt="1"/>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titre1</a:t>
            </a:r>
            <a:endParaRPr/>
          </a:p>
        </p:txBody>
      </p:sp>
      <p:sp>
        <p:nvSpPr>
          <p:cNvPr id="6" name="Espace réservé du texte 52"/>
          <p:cNvSpPr>
            <a:spLocks noGrp="1"/>
          </p:cNvSpPr>
          <p:nvPr userDrawn="1">
            <p:ph type="body" sz="quarter" idx="11" hasCustomPrompt="1"/>
          </p:nvPr>
        </p:nvSpPr>
        <p:spPr>
          <a:xfrm>
            <a:off x="1628150" y="3972821"/>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650979" y="6226964"/>
            <a:ext cx="1479037" cy="184665"/>
          </a:xfr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mj-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16" name="Ellipse 15"/>
          <p:cNvSpPr/>
          <p:nvPr userDrawn="1"/>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39"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E50051"/>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r>
              <a:rPr lang="fr-FR"/>
              <a:t>Nom de la direction</a:t>
            </a:r>
          </a:p>
        </p:txBody>
      </p:sp>
      <p:pic>
        <p:nvPicPr>
          <p:cNvPr id="11" name="Image 10"/>
          <p:cNvPicPr>
            <a:picLocks noChangeAspect="1"/>
          </p:cNvPicPr>
          <p:nvPr userDrawn="1"/>
        </p:nvPicPr>
        <p:blipFill>
          <a:blip r:embed="rId4"/>
          <a:stretch>
            <a:fillRect/>
          </a:stretch>
        </p:blipFill>
        <p:spPr>
          <a:xfrm>
            <a:off x="207853" y="500430"/>
            <a:ext cx="5020800" cy="1036420"/>
          </a:xfrm>
          <a:prstGeom prst="rect">
            <a:avLst/>
          </a:prstGeom>
        </p:spPr>
      </p:pic>
    </p:spTree>
    <p:extLst>
      <p:ext uri="{BB962C8B-B14F-4D97-AF65-F5344CB8AC3E}">
        <p14:creationId xmlns:p14="http://schemas.microsoft.com/office/powerpoint/2010/main" val="220968246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mj-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5"/>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9"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E50051"/>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r>
              <a:rPr lang="fr-FR"/>
              <a:t>Nom de la direction</a:t>
            </a:r>
          </a:p>
        </p:txBody>
      </p:sp>
      <p:pic>
        <p:nvPicPr>
          <p:cNvPr id="12" name="Image 11"/>
          <p:cNvPicPr>
            <a:picLocks noChangeAspect="1"/>
          </p:cNvPicPr>
          <p:nvPr userDrawn="1"/>
        </p:nvPicPr>
        <p:blipFill>
          <a:blip r:embed="rId4"/>
          <a:stretch>
            <a:fillRect/>
          </a:stretch>
        </p:blipFill>
        <p:spPr>
          <a:xfrm>
            <a:off x="7680000" y="5760000"/>
            <a:ext cx="4416000" cy="911573"/>
          </a:xfrm>
          <a:prstGeom prst="rect">
            <a:avLst/>
          </a:prstGeom>
        </p:spPr>
      </p:pic>
    </p:spTree>
    <p:extLst>
      <p:ext uri="{BB962C8B-B14F-4D97-AF65-F5344CB8AC3E}">
        <p14:creationId xmlns:p14="http://schemas.microsoft.com/office/powerpoint/2010/main" val="248986607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0899464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200513" y="260648"/>
            <a:ext cx="10272131" cy="672075"/>
          </a:xfrm>
        </p:spPr>
        <p:txBody>
          <a:bodyPr/>
          <a:lstStyle/>
          <a:p>
            <a:r>
              <a:rPr lang="fr-FR"/>
              <a:t>Modifiez le style du titre</a:t>
            </a:r>
          </a:p>
        </p:txBody>
      </p:sp>
      <p:sp>
        <p:nvSpPr>
          <p:cNvPr id="13" name="Espace réservé du contenu 11"/>
          <p:cNvSpPr>
            <a:spLocks noGrp="1"/>
          </p:cNvSpPr>
          <p:nvPr>
            <p:ph sz="quarter" idx="14"/>
          </p:nvPr>
        </p:nvSpPr>
        <p:spPr>
          <a:xfrm>
            <a:off x="1200151" y="1509185"/>
            <a:ext cx="4800600" cy="4948767"/>
          </a:xfr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50008458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25804914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13" name="Espace réservé pour une image  5"/>
          <p:cNvSpPr>
            <a:spLocks noGrp="1"/>
          </p:cNvSpPr>
          <p:nvPr>
            <p:ph type="pic" sz="quarter" idx="13"/>
          </p:nvPr>
        </p:nvSpPr>
        <p:spPr>
          <a:xfrm>
            <a:off x="8113184" y="0"/>
            <a:ext cx="4078816" cy="6858000"/>
          </a:xfrm>
        </p:spPr>
        <p:txBody>
          <a:bodyPr/>
          <a:lstStyle/>
          <a:p>
            <a:r>
              <a:rPr lang="fr-FR"/>
              <a:t>Cliquez sur l'icône pour ajouter une image</a:t>
            </a:r>
          </a:p>
        </p:txBody>
      </p:sp>
      <p:sp>
        <p:nvSpPr>
          <p:cNvPr id="6"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19819220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7_Titre">
    <p:spTree>
      <p:nvGrpSpPr>
        <p:cNvPr id="1" name="Shape 8"/>
        <p:cNvGrpSpPr/>
        <p:nvPr/>
      </p:nvGrpSpPr>
      <p:grpSpPr>
        <a:xfrm>
          <a:off x="0" y="0"/>
          <a:ext cx="0" cy="0"/>
          <a:chOff x="0" y="0"/>
          <a:chExt cx="0" cy="0"/>
        </a:xfrm>
      </p:grpSpPr>
      <p:pic>
        <p:nvPicPr>
          <p:cNvPr id="36" name="Image 3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2" name="ZoneTexte 1"/>
          <p:cNvSpPr txBox="1"/>
          <p:nvPr userDrawn="1"/>
        </p:nvSpPr>
        <p:spPr>
          <a:xfrm>
            <a:off x="4271798" y="2660916"/>
            <a:ext cx="4029105" cy="1118319"/>
          </a:xfrm>
          <a:prstGeom prst="rect">
            <a:avLst/>
          </a:prstGeom>
          <a:noFill/>
        </p:spPr>
        <p:txBody>
          <a:bodyPr wrap="square" rtlCol="0">
            <a:spAutoFit/>
          </a:bodyPr>
          <a:lstStyle/>
          <a:p>
            <a:r>
              <a:rPr lang="fr-FR" sz="6667" b="0">
                <a:latin typeface="Montserrat" panose="00000500000000000000" pitchFamily="2" charset="0"/>
              </a:rPr>
              <a:t>A</a:t>
            </a:r>
            <a:r>
              <a:rPr lang="fr-FR" sz="6667" b="0">
                <a:solidFill>
                  <a:schemeClr val="tx1"/>
                </a:solidFill>
                <a:latin typeface="Montserrat" panose="00000500000000000000" pitchFamily="2" charset="0"/>
              </a:rPr>
              <a:t>n</a:t>
            </a:r>
            <a:r>
              <a:rPr lang="fr-FR" sz="6667" b="0">
                <a:solidFill>
                  <a:schemeClr val="bg2"/>
                </a:solidFill>
                <a:latin typeface="Montserrat" panose="00000500000000000000" pitchFamily="2" charset="0"/>
              </a:rPr>
              <a:t>n</a:t>
            </a:r>
            <a:r>
              <a:rPr lang="fr-FR" sz="6667" b="0" i="0" u="none" strike="noStrike" cap="none">
                <a:solidFill>
                  <a:srgbClr val="7030A0"/>
                </a:solidFill>
                <a:latin typeface="Montserrat" panose="00000500000000000000" pitchFamily="2" charset="0"/>
                <a:ea typeface="Arial"/>
                <a:cs typeface="Arial"/>
                <a:sym typeface="Arial"/>
              </a:rPr>
              <a:t>e</a:t>
            </a:r>
            <a:r>
              <a:rPr lang="fr-FR" sz="6667" b="0">
                <a:latin typeface="Montserrat" panose="00000500000000000000" pitchFamily="2" charset="0"/>
              </a:rPr>
              <a:t>xes</a:t>
            </a:r>
          </a:p>
        </p:txBody>
      </p:sp>
    </p:spTree>
    <p:extLst>
      <p:ext uri="{BB962C8B-B14F-4D97-AF65-F5344CB8AC3E}">
        <p14:creationId xmlns:p14="http://schemas.microsoft.com/office/powerpoint/2010/main" val="387774899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Titre">
    <p:spTree>
      <p:nvGrpSpPr>
        <p:cNvPr id="1" name="Shape 8"/>
        <p:cNvGrpSpPr/>
        <p:nvPr/>
      </p:nvGrpSpPr>
      <p:grpSpPr>
        <a:xfrm>
          <a:off x="0" y="0"/>
          <a:ext cx="0" cy="0"/>
          <a:chOff x="0" y="0"/>
          <a:chExt cx="0" cy="0"/>
        </a:xfrm>
      </p:grpSpPr>
    </p:spTree>
    <p:extLst>
      <p:ext uri="{BB962C8B-B14F-4D97-AF65-F5344CB8AC3E}">
        <p14:creationId xmlns:p14="http://schemas.microsoft.com/office/powerpoint/2010/main" val="77221615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_Sommaire">
    <p:spTree>
      <p:nvGrpSpPr>
        <p:cNvPr id="1" name=""/>
        <p:cNvGrpSpPr/>
        <p:nvPr/>
      </p:nvGrpSpPr>
      <p:grpSpPr>
        <a:xfrm>
          <a:off x="0" y="0"/>
          <a:ext cx="0" cy="0"/>
          <a:chOff x="0" y="0"/>
          <a:chExt cx="0" cy="0"/>
        </a:xfrm>
      </p:grpSpPr>
      <p:sp>
        <p:nvSpPr>
          <p:cNvPr id="17" name="Rectangle 16"/>
          <p:cNvSpPr/>
          <p:nvPr userDrawn="1"/>
        </p:nvSpPr>
        <p:spPr>
          <a:xfrm>
            <a:off x="2"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userDrawn="1"/>
        </p:nvGrpSpPr>
        <p:grpSpPr>
          <a:xfrm>
            <a:off x="2" y="2"/>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2" y="822102"/>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666362" y="1756109"/>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666362" y="2690116"/>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666362" y="3624122"/>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666362" y="4558129"/>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666362" y="549213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719404" y="822007"/>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4"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4" y="2690020"/>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4" y="3624027"/>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4"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4" y="549203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104818808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9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1"/>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650979" y="6226964"/>
            <a:ext cx="1479037" cy="184665"/>
          </a:xfr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mj-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16" name="Ellipse 15"/>
          <p:cNvSpPr/>
          <p:nvPr userDrawn="1"/>
        </p:nvSpPr>
        <p:spPr>
          <a:xfrm>
            <a:off x="460431" y="6271291"/>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13" name="Espace réservé du texte 52"/>
          <p:cNvSpPr>
            <a:spLocks noGrp="1"/>
          </p:cNvSpPr>
          <p:nvPr>
            <p:ph type="body" sz="quarter" idx="12" hasCustomPrompt="1"/>
          </p:nvPr>
        </p:nvSpPr>
        <p:spPr>
          <a:xfrm>
            <a:off x="9016964" y="551549"/>
            <a:ext cx="2688299" cy="432048"/>
          </a:xfrm>
          <a:prstGeom prst="rect">
            <a:avLst/>
          </a:prstGeom>
          <a:noFill/>
        </p:spPr>
        <p:txBody>
          <a:bodyPr lIns="0" tIns="0" rIns="0" bIns="0" anchor="ctr" anchorCtr="0">
            <a:normAutofit/>
          </a:bodyPr>
          <a:lstStyle>
            <a:lvl1pPr marL="0" indent="0" algn="r">
              <a:buNone/>
              <a:defRPr sz="1867" b="1" baseline="0">
                <a:solidFill>
                  <a:schemeClr val="accent4"/>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l’entreprise</a:t>
            </a:r>
          </a:p>
        </p:txBody>
      </p:sp>
      <p:pic>
        <p:nvPicPr>
          <p:cNvPr id="3" name="Image 2"/>
          <p:cNvPicPr>
            <a:picLocks noChangeAspect="1"/>
          </p:cNvPicPr>
          <p:nvPr userDrawn="1"/>
        </p:nvPicPr>
        <p:blipFill>
          <a:blip r:embed="rId4"/>
          <a:stretch>
            <a:fillRect/>
          </a:stretch>
        </p:blipFill>
        <p:spPr>
          <a:xfrm>
            <a:off x="192000" y="480001"/>
            <a:ext cx="4992000" cy="1028033"/>
          </a:xfrm>
          <a:prstGeom prst="rect">
            <a:avLst/>
          </a:prstGeom>
        </p:spPr>
      </p:pic>
      <p:sp>
        <p:nvSpPr>
          <p:cNvPr id="11" name="Espace réservé du texte 52"/>
          <p:cNvSpPr>
            <a:spLocks noGrp="1"/>
          </p:cNvSpPr>
          <p:nvPr>
            <p:ph type="body" sz="quarter" idx="14" hasCustomPrompt="1"/>
          </p:nvPr>
        </p:nvSpPr>
        <p:spPr>
          <a:xfrm>
            <a:off x="9016964" y="853897"/>
            <a:ext cx="2688299" cy="432048"/>
          </a:xfrm>
          <a:prstGeom prst="rect">
            <a:avLst/>
          </a:prstGeom>
          <a:noFill/>
        </p:spPr>
        <p:txBody>
          <a:bodyPr lIns="0" tIns="0" rIns="0" bIns="0" anchor="ctr" anchorCtr="0"/>
          <a:lstStyle>
            <a:lvl1pPr marL="0" indent="0" algn="r">
              <a:buNone/>
              <a:defRPr sz="1600" b="0" baseline="0">
                <a:solidFill>
                  <a:schemeClr val="accent4"/>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426758522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10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mj-lt"/>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5"/>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pic>
        <p:nvPicPr>
          <p:cNvPr id="9" name="Image 8"/>
          <p:cNvPicPr>
            <a:picLocks noChangeAspect="1"/>
          </p:cNvPicPr>
          <p:nvPr userDrawn="1"/>
        </p:nvPicPr>
        <p:blipFill>
          <a:blip r:embed="rId4"/>
          <a:stretch>
            <a:fillRect/>
          </a:stretch>
        </p:blipFill>
        <p:spPr>
          <a:xfrm>
            <a:off x="7680000" y="5760001"/>
            <a:ext cx="4416000" cy="909415"/>
          </a:xfrm>
          <a:prstGeom prst="rect">
            <a:avLst/>
          </a:prstGeom>
        </p:spPr>
      </p:pic>
      <p:sp>
        <p:nvSpPr>
          <p:cNvPr id="11" name="Espace réservé du texte 52"/>
          <p:cNvSpPr>
            <a:spLocks noGrp="1"/>
          </p:cNvSpPr>
          <p:nvPr>
            <p:ph type="body" sz="quarter" idx="12" hasCustomPrompt="1"/>
          </p:nvPr>
        </p:nvSpPr>
        <p:spPr>
          <a:xfrm>
            <a:off x="9203851" y="551549"/>
            <a:ext cx="2688299" cy="432048"/>
          </a:xfrm>
          <a:prstGeom prst="rect">
            <a:avLst/>
          </a:prstGeom>
          <a:noFill/>
        </p:spPr>
        <p:txBody>
          <a:bodyPr lIns="0" tIns="0" rIns="0" bIns="0" anchor="ctr" anchorCtr="0">
            <a:normAutofit/>
          </a:bodyPr>
          <a:lstStyle>
            <a:lvl1pPr marL="0" indent="0" algn="r">
              <a:buNone/>
              <a:defRPr sz="1867" b="1" baseline="0">
                <a:solidFill>
                  <a:schemeClr val="accent4"/>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l’entreprise</a:t>
            </a:r>
          </a:p>
        </p:txBody>
      </p:sp>
      <p:sp>
        <p:nvSpPr>
          <p:cNvPr id="12" name="Espace réservé du texte 52"/>
          <p:cNvSpPr>
            <a:spLocks noGrp="1"/>
          </p:cNvSpPr>
          <p:nvPr>
            <p:ph type="body" sz="quarter" idx="14" hasCustomPrompt="1"/>
          </p:nvPr>
        </p:nvSpPr>
        <p:spPr>
          <a:xfrm>
            <a:off x="9203851" y="853897"/>
            <a:ext cx="2688299" cy="432048"/>
          </a:xfrm>
          <a:prstGeom prst="rect">
            <a:avLst/>
          </a:prstGeom>
          <a:noFill/>
        </p:spPr>
        <p:txBody>
          <a:bodyPr lIns="0" tIns="0" rIns="0" bIns="0" anchor="ctr" anchorCtr="0"/>
          <a:lstStyle>
            <a:lvl1pPr marL="0" indent="0" algn="r">
              <a:buNone/>
              <a:defRPr sz="1600" b="0" baseline="0">
                <a:solidFill>
                  <a:schemeClr val="accent4"/>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34982957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2_Sommaire">
    <p:spTree>
      <p:nvGrpSpPr>
        <p:cNvPr id="1" name=""/>
        <p:cNvGrpSpPr/>
        <p:nvPr/>
      </p:nvGrpSpPr>
      <p:grpSpPr>
        <a:xfrm>
          <a:off x="0" y="0"/>
          <a:ext cx="0" cy="0"/>
          <a:chOff x="0" y="0"/>
          <a:chExt cx="0" cy="0"/>
        </a:xfrm>
      </p:grpSpPr>
      <p:sp>
        <p:nvSpPr>
          <p:cNvPr id="17" name="Rectangle 16"/>
          <p:cNvSpPr/>
          <p:nvPr userDrawn="1"/>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userDrawn="1"/>
        </p:nvGrpSpPr>
        <p:grpSpPr>
          <a:xfrm>
            <a:off x="1" y="1"/>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9" name="Espace réservé du texte 2"/>
          <p:cNvSpPr>
            <a:spLocks noGrp="1"/>
          </p:cNvSpPr>
          <p:nvPr>
            <p:ph type="body" sz="quarter" idx="13"/>
          </p:nvPr>
        </p:nvSpPr>
        <p:spPr>
          <a:xfrm>
            <a:off x="1666361" y="1756108"/>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1" name="Espace réservé du texte 2"/>
          <p:cNvSpPr>
            <a:spLocks noGrp="1"/>
          </p:cNvSpPr>
          <p:nvPr>
            <p:ph type="body" sz="quarter" idx="15"/>
          </p:nvPr>
        </p:nvSpPr>
        <p:spPr>
          <a:xfrm>
            <a:off x="1666361" y="2690114"/>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3" name="Espace réservé du texte 2"/>
          <p:cNvSpPr>
            <a:spLocks noGrp="1"/>
          </p:cNvSpPr>
          <p:nvPr>
            <p:ph type="body" sz="quarter" idx="17"/>
          </p:nvPr>
        </p:nvSpPr>
        <p:spPr>
          <a:xfrm>
            <a:off x="1666361" y="3624121"/>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5" name="Espace réservé du texte 2"/>
          <p:cNvSpPr>
            <a:spLocks noGrp="1"/>
          </p:cNvSpPr>
          <p:nvPr>
            <p:ph type="body" sz="quarter" idx="19"/>
          </p:nvPr>
        </p:nvSpPr>
        <p:spPr>
          <a:xfrm>
            <a:off x="1666361" y="4558128"/>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37" name="Espace réservé du texte 2"/>
          <p:cNvSpPr>
            <a:spLocks noGrp="1"/>
          </p:cNvSpPr>
          <p:nvPr>
            <p:ph type="body" sz="quarter" idx="21"/>
          </p:nvPr>
        </p:nvSpPr>
        <p:spPr>
          <a:xfrm>
            <a:off x="1666361" y="5492133"/>
            <a:ext cx="8462087" cy="721177"/>
          </a:xfr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Cliquez pour 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l" rtl="0">
              <a:lnSpc>
                <a:spcPct val="100000"/>
              </a:lnSpc>
              <a:spcBef>
                <a:spcPts val="0"/>
              </a:spcBef>
              <a:spcAft>
                <a:spcPts val="0"/>
              </a:spcAft>
              <a:buNone/>
              <a:defRPr lang="fr-FR" sz="3733"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l" rtl="0">
              <a:lnSpc>
                <a:spcPct val="100000"/>
              </a:lnSpc>
              <a:spcBef>
                <a:spcPts val="0"/>
              </a:spcBef>
              <a:spcAft>
                <a:spcPts val="0"/>
              </a:spcAft>
              <a:buNone/>
              <a:defRPr lang="fr-FR" sz="3733" b="1" i="0" u="none" strike="noStrike" cap="none" dirty="0">
                <a:solidFill>
                  <a:schemeClr val="bg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l" rtl="0">
              <a:lnSpc>
                <a:spcPct val="100000"/>
              </a:lnSpc>
              <a:spcBef>
                <a:spcPts val="0"/>
              </a:spcBef>
              <a:spcAft>
                <a:spcPts val="0"/>
              </a:spcAft>
              <a:buNone/>
              <a:defRPr lang="fr-FR" sz="3733"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l" rtl="0">
              <a:lnSpc>
                <a:spcPct val="100000"/>
              </a:lnSpc>
              <a:spcBef>
                <a:spcPts val="0"/>
              </a:spcBef>
              <a:spcAft>
                <a:spcPts val="0"/>
              </a:spcAft>
              <a:buNone/>
              <a:defRPr lang="fr-FR" sz="3733"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l" rtl="0">
              <a:lnSpc>
                <a:spcPct val="100000"/>
              </a:lnSpc>
              <a:spcBef>
                <a:spcPts val="0"/>
              </a:spcBef>
              <a:spcAft>
                <a:spcPts val="0"/>
              </a:spcAft>
              <a:buNone/>
              <a:defRPr lang="fr-FR" sz="3733"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l" rtl="0">
              <a:lnSpc>
                <a:spcPct val="100000"/>
              </a:lnSpc>
              <a:spcBef>
                <a:spcPts val="0"/>
              </a:spcBef>
              <a:spcAft>
                <a:spcPts val="0"/>
              </a:spcAft>
              <a:buNone/>
              <a:defRPr lang="fr-FR" sz="3733"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225165720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1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p:spPr>
        <p:txBody>
          <a:bodyPr lIns="0" tIns="0" rIns="0" bIns="0" anchor="ctr" anchorCtr="0">
            <a:noAutofit/>
          </a:bodyPr>
          <a:lstStyle>
            <a:lvl1pPr marL="0" indent="0" algn="r">
              <a:buNone/>
              <a:defRPr lang="fr-FR" sz="96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429000"/>
            <a:ext cx="8627757" cy="1442781"/>
          </a:xfrm>
        </p:spPr>
        <p:txBody>
          <a:bodyPr lIns="0" tIns="0" rIns="0" bIns="0" anchor="t" anchorCtr="0">
            <a:noAutofit/>
          </a:bodyPr>
          <a:lstStyle>
            <a:lvl1pPr marL="0" indent="0" algn="l">
              <a:lnSpc>
                <a:spcPct val="80000"/>
              </a:lnSpc>
              <a:buNone/>
              <a:defRPr lang="fr-FR" sz="4267"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248985635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27854664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200513" y="260648"/>
            <a:ext cx="10272131" cy="672075"/>
          </a:xfrm>
        </p:spPr>
        <p:txBody>
          <a:bodyPr/>
          <a:lstStyle/>
          <a:p>
            <a:r>
              <a:rPr lang="fr-FR"/>
              <a:t>Modifiez le style du titre</a:t>
            </a:r>
          </a:p>
        </p:txBody>
      </p:sp>
      <p:sp>
        <p:nvSpPr>
          <p:cNvPr id="13" name="Espace réservé du contenu 11"/>
          <p:cNvSpPr>
            <a:spLocks noGrp="1"/>
          </p:cNvSpPr>
          <p:nvPr>
            <p:ph sz="quarter" idx="14"/>
          </p:nvPr>
        </p:nvSpPr>
        <p:spPr>
          <a:xfrm>
            <a:off x="1200151" y="1509185"/>
            <a:ext cx="4800600" cy="4948767"/>
          </a:xfr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78717987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12_Titre">
    <p:spTree>
      <p:nvGrpSpPr>
        <p:cNvPr id="1" name="Shape 8"/>
        <p:cNvGrpSpPr/>
        <p:nvPr/>
      </p:nvGrpSpPr>
      <p:grpSpPr>
        <a:xfrm>
          <a:off x="0" y="0"/>
          <a:ext cx="0" cy="0"/>
          <a:chOff x="0" y="0"/>
          <a:chExt cx="0" cy="0"/>
        </a:xfrm>
      </p:grpSpPr>
      <p:grpSp>
        <p:nvGrpSpPr>
          <p:cNvPr id="35" name="Groupe 34"/>
          <p:cNvGrpSpPr/>
          <p:nvPr userDrawn="1"/>
        </p:nvGrpSpPr>
        <p:grpSpPr>
          <a:xfrm>
            <a:off x="2542676" y="3044958"/>
            <a:ext cx="7106648" cy="768085"/>
            <a:chOff x="288926" y="438151"/>
            <a:chExt cx="4284661" cy="444500"/>
          </a:xfrm>
        </p:grpSpPr>
        <p:sp>
          <p:nvSpPr>
            <p:cNvPr id="5"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36" name="Image 3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25157406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750956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87414041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13" name="Espace réservé pour une image  5"/>
          <p:cNvSpPr>
            <a:spLocks noGrp="1"/>
          </p:cNvSpPr>
          <p:nvPr>
            <p:ph type="pic" sz="quarter" idx="13"/>
          </p:nvPr>
        </p:nvSpPr>
        <p:spPr>
          <a:xfrm>
            <a:off x="8113184" y="0"/>
            <a:ext cx="4078816" cy="6858000"/>
          </a:xfrm>
        </p:spPr>
        <p:txBody>
          <a:bodyPr/>
          <a:lstStyle/>
          <a:p>
            <a:endParaRPr lang="fr-FR"/>
          </a:p>
        </p:txBody>
      </p:sp>
      <p:sp>
        <p:nvSpPr>
          <p:cNvPr id="6"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407191042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16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1" y="2372885"/>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1" y="3972821"/>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lvl="0"/>
            <a:r>
              <a:rPr lang="fr-FR" cap="all" baseline="0"/>
              <a:t>Sous-titre</a:t>
            </a:r>
            <a:endParaRPr lang="fr-FR"/>
          </a:p>
        </p:txBody>
      </p:sp>
      <p:sp>
        <p:nvSpPr>
          <p:cNvPr id="17" name="Espace réservé du texte 52"/>
          <p:cNvSpPr>
            <a:spLocks noGrp="1"/>
          </p:cNvSpPr>
          <p:nvPr userDrawn="1">
            <p:ph type="body" sz="quarter" idx="13" hasCustomPrompt="1"/>
          </p:nvPr>
        </p:nvSpPr>
        <p:spPr>
          <a:xfrm>
            <a:off x="650980" y="6226965"/>
            <a:ext cx="1479037" cy="184665"/>
          </a:xfr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mj-lt"/>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Date de la publication</a:t>
            </a:r>
          </a:p>
        </p:txBody>
      </p:sp>
      <p:sp>
        <p:nvSpPr>
          <p:cNvPr id="16" name="Ellipse 15"/>
          <p:cNvSpPr/>
          <p:nvPr userDrawn="1"/>
        </p:nvSpPr>
        <p:spPr>
          <a:xfrm>
            <a:off x="460432" y="6271292"/>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1"/>
            <a:ext cx="2300308" cy="383692"/>
          </a:xfrm>
          <a:prstGeom prst="rect">
            <a:avLst/>
          </a:prstGeom>
        </p:spPr>
      </p:pic>
      <p:sp>
        <p:nvSpPr>
          <p:cNvPr id="13" name="Espace réservé du texte 52"/>
          <p:cNvSpPr>
            <a:spLocks noGrp="1"/>
          </p:cNvSpPr>
          <p:nvPr>
            <p:ph type="body" sz="quarter" idx="12" hasCustomPrompt="1"/>
          </p:nvPr>
        </p:nvSpPr>
        <p:spPr>
          <a:xfrm>
            <a:off x="9016965" y="551549"/>
            <a:ext cx="2688299" cy="432048"/>
          </a:xfrm>
          <a:prstGeom prst="rect">
            <a:avLst/>
          </a:prstGeom>
          <a:noFill/>
        </p:spPr>
        <p:txBody>
          <a:bodyPr lIns="0" tIns="0" rIns="0" bIns="0" anchor="ctr" anchorCtr="0">
            <a:normAutofit/>
          </a:bodyPr>
          <a:lstStyle>
            <a:lvl1pPr marL="0" indent="0" algn="r">
              <a:buNone/>
              <a:defRPr sz="1867" b="1" baseline="0">
                <a:solidFill>
                  <a:schemeClr val="accent4"/>
                </a:solidFill>
                <a:latin typeface="Arial Narrow" panose="020B0606020202030204" pitchFamily="34"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Nom de l’entreprise</a:t>
            </a:r>
          </a:p>
        </p:txBody>
      </p:sp>
      <p:pic>
        <p:nvPicPr>
          <p:cNvPr id="3" name="Image 2"/>
          <p:cNvPicPr>
            <a:picLocks noChangeAspect="1"/>
          </p:cNvPicPr>
          <p:nvPr userDrawn="1"/>
        </p:nvPicPr>
        <p:blipFill>
          <a:blip r:embed="rId4"/>
          <a:stretch>
            <a:fillRect/>
          </a:stretch>
        </p:blipFill>
        <p:spPr>
          <a:xfrm>
            <a:off x="192000" y="480002"/>
            <a:ext cx="4992000" cy="1028033"/>
          </a:xfrm>
          <a:prstGeom prst="rect">
            <a:avLst/>
          </a:prstGeom>
        </p:spPr>
      </p:pic>
      <p:sp>
        <p:nvSpPr>
          <p:cNvPr id="11" name="Espace réservé du texte 52"/>
          <p:cNvSpPr>
            <a:spLocks noGrp="1"/>
          </p:cNvSpPr>
          <p:nvPr>
            <p:ph type="body" sz="quarter" idx="14" hasCustomPrompt="1"/>
          </p:nvPr>
        </p:nvSpPr>
        <p:spPr>
          <a:xfrm>
            <a:off x="9016965" y="853897"/>
            <a:ext cx="2688299" cy="432048"/>
          </a:xfrm>
          <a:prstGeom prst="rect">
            <a:avLst/>
          </a:prstGeom>
          <a:noFill/>
        </p:spPr>
        <p:txBody>
          <a:bodyPr lIns="0" tIns="0" rIns="0" bIns="0" anchor="ctr" anchorCtr="0"/>
          <a:lstStyle>
            <a:lvl1pPr marL="0" indent="0" algn="r">
              <a:buNone/>
              <a:defRPr sz="1600" b="0" baseline="0">
                <a:solidFill>
                  <a:schemeClr val="accent4"/>
                </a:solidFill>
                <a:latin typeface="Arial Narrow" panose="020B0606020202030204" pitchFamily="34"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143009358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17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1" y="1"/>
            <a:ext cx="6027123" cy="2413923"/>
          </a:xfrm>
          <a:prstGeom prst="rect">
            <a:avLst/>
          </a:prstGeom>
        </p:spPr>
      </p:pic>
      <p:pic>
        <p:nvPicPr>
          <p:cNvPr id="58" name="Image 5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7383" y="6146887"/>
            <a:ext cx="2300308" cy="383692"/>
          </a:xfrm>
          <a:prstGeom prst="rect">
            <a:avLst/>
          </a:prstGeom>
        </p:spPr>
      </p:pic>
      <p:sp>
        <p:nvSpPr>
          <p:cNvPr id="59" name="Espace réservé du texte 52"/>
          <p:cNvSpPr>
            <a:spLocks noGrp="1"/>
          </p:cNvSpPr>
          <p:nvPr>
            <p:ph type="body" sz="quarter" idx="16" hasCustomPrompt="1"/>
          </p:nvPr>
        </p:nvSpPr>
        <p:spPr>
          <a:xfrm>
            <a:off x="1254000" y="4960257"/>
            <a:ext cx="1479037" cy="184665"/>
          </a:xfr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mj-lt"/>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Date de la publication</a:t>
            </a:r>
          </a:p>
        </p:txBody>
      </p:sp>
      <p:sp>
        <p:nvSpPr>
          <p:cNvPr id="26" name="Shape 10"/>
          <p:cNvSpPr txBox="1">
            <a:spLocks noGrp="1"/>
          </p:cNvSpPr>
          <p:nvPr>
            <p:ph type="ctrTitle"/>
          </p:nvPr>
        </p:nvSpPr>
        <p:spPr>
          <a:xfrm>
            <a:off x="1254000"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4000" y="4197085"/>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lvl="0"/>
            <a:r>
              <a:rPr lang="fr-FR" cap="all" baseline="0"/>
              <a:t>Sous-titre</a:t>
            </a:r>
            <a:endParaRPr lang="fr-FR"/>
          </a:p>
        </p:txBody>
      </p:sp>
      <p:pic>
        <p:nvPicPr>
          <p:cNvPr id="9" name="Image 8"/>
          <p:cNvPicPr>
            <a:picLocks noChangeAspect="1"/>
          </p:cNvPicPr>
          <p:nvPr userDrawn="1"/>
        </p:nvPicPr>
        <p:blipFill>
          <a:blip r:embed="rId4"/>
          <a:stretch>
            <a:fillRect/>
          </a:stretch>
        </p:blipFill>
        <p:spPr>
          <a:xfrm>
            <a:off x="7680000" y="5760002"/>
            <a:ext cx="4416000" cy="909415"/>
          </a:xfrm>
          <a:prstGeom prst="rect">
            <a:avLst/>
          </a:prstGeom>
        </p:spPr>
      </p:pic>
      <p:sp>
        <p:nvSpPr>
          <p:cNvPr id="11" name="Espace réservé du texte 52"/>
          <p:cNvSpPr>
            <a:spLocks noGrp="1"/>
          </p:cNvSpPr>
          <p:nvPr>
            <p:ph type="body" sz="quarter" idx="12" hasCustomPrompt="1"/>
          </p:nvPr>
        </p:nvSpPr>
        <p:spPr>
          <a:xfrm>
            <a:off x="9203852" y="551549"/>
            <a:ext cx="2688299" cy="432048"/>
          </a:xfrm>
          <a:prstGeom prst="rect">
            <a:avLst/>
          </a:prstGeom>
          <a:noFill/>
        </p:spPr>
        <p:txBody>
          <a:bodyPr lIns="0" tIns="0" rIns="0" bIns="0" anchor="ctr" anchorCtr="0">
            <a:normAutofit/>
          </a:bodyPr>
          <a:lstStyle>
            <a:lvl1pPr marL="0" indent="0" algn="r">
              <a:buNone/>
              <a:defRPr sz="1867" b="1" baseline="0">
                <a:solidFill>
                  <a:schemeClr val="accent4"/>
                </a:solidFill>
                <a:latin typeface="Arial Narrow" panose="020B0606020202030204" pitchFamily="34"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Nom de l’entreprise</a:t>
            </a:r>
          </a:p>
        </p:txBody>
      </p:sp>
      <p:sp>
        <p:nvSpPr>
          <p:cNvPr id="12" name="Espace réservé du texte 52"/>
          <p:cNvSpPr>
            <a:spLocks noGrp="1"/>
          </p:cNvSpPr>
          <p:nvPr>
            <p:ph type="body" sz="quarter" idx="14" hasCustomPrompt="1"/>
          </p:nvPr>
        </p:nvSpPr>
        <p:spPr>
          <a:xfrm>
            <a:off x="9203852" y="853897"/>
            <a:ext cx="2688299" cy="432048"/>
          </a:xfrm>
          <a:prstGeom prst="rect">
            <a:avLst/>
          </a:prstGeom>
          <a:noFill/>
        </p:spPr>
        <p:txBody>
          <a:bodyPr lIns="0" tIns="0" rIns="0" bIns="0" anchor="ctr" anchorCtr="0"/>
          <a:lstStyle>
            <a:lvl1pPr marL="0" indent="0" algn="r">
              <a:buNone/>
              <a:defRPr sz="1600" b="0" baseline="0">
                <a:solidFill>
                  <a:schemeClr val="accent4"/>
                </a:solidFill>
                <a:latin typeface="Arial Narrow" panose="020B0606020202030204" pitchFamily="34"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Nom de la direction</a:t>
            </a:r>
          </a:p>
        </p:txBody>
      </p:sp>
    </p:spTree>
    <p:extLst>
      <p:ext uri="{BB962C8B-B14F-4D97-AF65-F5344CB8AC3E}">
        <p14:creationId xmlns:p14="http://schemas.microsoft.com/office/powerpoint/2010/main" val="370407674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1"/>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7"/>
            <a:ext cx="10273141" cy="49500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39761862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9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200513" y="260649"/>
            <a:ext cx="10272131" cy="672075"/>
          </a:xfrm>
        </p:spPr>
        <p:txBody>
          <a:bodyPr/>
          <a:lstStyle/>
          <a:p>
            <a:r>
              <a:rPr lang="fr-FR"/>
              <a:t>Modifiez le style du titre</a:t>
            </a:r>
          </a:p>
        </p:txBody>
      </p:sp>
      <p:sp>
        <p:nvSpPr>
          <p:cNvPr id="13" name="Espace réservé du contenu 11"/>
          <p:cNvSpPr>
            <a:spLocks noGrp="1"/>
          </p:cNvSpPr>
          <p:nvPr>
            <p:ph sz="quarter" idx="14"/>
          </p:nvPr>
        </p:nvSpPr>
        <p:spPr>
          <a:xfrm>
            <a:off x="1200151" y="1509186"/>
            <a:ext cx="4800600" cy="4948767"/>
          </a:xfr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9" y="1509186"/>
            <a:ext cx="5183716" cy="4948767"/>
          </a:xfr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7" name="Espace réservé du texte 52"/>
          <p:cNvSpPr>
            <a:spLocks noGrp="1"/>
          </p:cNvSpPr>
          <p:nvPr>
            <p:ph type="body" sz="quarter" idx="12" hasCustomPrompt="1"/>
          </p:nvPr>
        </p:nvSpPr>
        <p:spPr>
          <a:xfrm>
            <a:off x="1200513" y="816001"/>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36878519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52"/>
          <p:cNvSpPr>
            <a:spLocks noGrp="1"/>
          </p:cNvSpPr>
          <p:nvPr>
            <p:ph type="body" sz="quarter" idx="12" hasCustomPrompt="1"/>
          </p:nvPr>
        </p:nvSpPr>
        <p:spPr>
          <a:xfrm>
            <a:off x="1200513" y="816001"/>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93300505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13" name="Espace réservé pour une image  5"/>
          <p:cNvSpPr>
            <a:spLocks noGrp="1"/>
          </p:cNvSpPr>
          <p:nvPr>
            <p:ph type="pic" sz="quarter" idx="13"/>
          </p:nvPr>
        </p:nvSpPr>
        <p:spPr>
          <a:xfrm>
            <a:off x="8113184" y="0"/>
            <a:ext cx="4078816" cy="6858000"/>
          </a:xfrm>
        </p:spPr>
        <p:txBody>
          <a:bodyPr/>
          <a:lstStyle/>
          <a:p>
            <a:endParaRPr lang="fr-FR"/>
          </a:p>
        </p:txBody>
      </p:sp>
      <p:sp>
        <p:nvSpPr>
          <p:cNvPr id="6" name="Espace réservé du texte 52"/>
          <p:cNvSpPr>
            <a:spLocks noGrp="1"/>
          </p:cNvSpPr>
          <p:nvPr>
            <p:ph type="body" sz="quarter" idx="12" hasCustomPrompt="1"/>
          </p:nvPr>
        </p:nvSpPr>
        <p:spPr>
          <a:xfrm>
            <a:off x="1200513" y="816001"/>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70" indent="0">
              <a:buNone/>
              <a:defRPr sz="1600" b="0">
                <a:solidFill>
                  <a:schemeClr val="bg1"/>
                </a:solidFill>
              </a:defRPr>
            </a:lvl2pPr>
            <a:lvl3pPr marL="1219140" indent="0">
              <a:buNone/>
              <a:defRPr sz="1600" b="0">
                <a:solidFill>
                  <a:schemeClr val="bg1"/>
                </a:solidFill>
              </a:defRPr>
            </a:lvl3pPr>
            <a:lvl4pPr marL="1828709" indent="0">
              <a:buNone/>
              <a:defRPr sz="1600" b="0">
                <a:solidFill>
                  <a:schemeClr val="bg1"/>
                </a:solidFill>
              </a:defRPr>
            </a:lvl4pPr>
            <a:lvl5pPr marL="2438278"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0244280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429000"/>
            <a:ext cx="8627757" cy="1442781"/>
          </a:xfrm>
          <a:prstGeom prst="rect">
            <a:avLst/>
          </a:prstGeom>
        </p:spPr>
        <p:txBody>
          <a:bodyPr lIns="0" tIns="0" rIns="0" bIns="0" anchor="t" anchorCtr="0">
            <a:noAutofit/>
          </a:bodyPr>
          <a:lstStyle>
            <a:lvl1pPr marL="0" indent="0" algn="l">
              <a:lnSpc>
                <a:spcPct val="80000"/>
              </a:lnSpc>
              <a:buNone/>
              <a:defRPr lang="fr-FR" sz="4267"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373055841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8" name="Titre 7"/>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7267365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99456" y="1508787"/>
            <a:ext cx="10273141" cy="4854075"/>
          </a:xfrm>
          <a:prstGeom prst="rect">
            <a:avLst/>
          </a:prstGeo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numéro de diapositive 3"/>
          <p:cNvSpPr>
            <a:spLocks noGrp="1"/>
          </p:cNvSpPr>
          <p:nvPr>
            <p:ph type="sldNum" sz="quarter" idx="10"/>
          </p:nvPr>
        </p:nvSpPr>
        <p:spPr/>
        <p:txBody>
          <a:bodyPr/>
          <a:lstStyle>
            <a:lvl1pPr>
              <a:defRPr/>
            </a:lvl1pPr>
          </a:lstStyle>
          <a:p>
            <a:fld id="{BE3D769A-12CA-4D2F-9A56-0C503A7E898C}" type="slidenum">
              <a:rPr lang="fr-FR" altLang="fr-FR"/>
              <a:pPr/>
              <a:t>‹N°›</a:t>
            </a:fld>
            <a:endParaRPr lang="fr-FR" altLang="fr-FR"/>
          </a:p>
        </p:txBody>
      </p:sp>
      <p:sp>
        <p:nvSpPr>
          <p:cNvPr id="5" name="Titre 4"/>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27164213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8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2890323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3_Titre">
    <p:spTree>
      <p:nvGrpSpPr>
        <p:cNvPr id="1" name="Shape 8"/>
        <p:cNvGrpSpPr/>
        <p:nvPr/>
      </p:nvGrpSpPr>
      <p:grpSpPr>
        <a:xfrm>
          <a:off x="0" y="0"/>
          <a:ext cx="0" cy="0"/>
          <a:chOff x="0" y="0"/>
          <a:chExt cx="0" cy="0"/>
        </a:xfrm>
      </p:grpSpPr>
      <p:pic>
        <p:nvPicPr>
          <p:cNvPr id="38" name="Image 37"/>
          <p:cNvPicPr>
            <a:picLocks noChangeAspect="1"/>
          </p:cNvPicPr>
          <p:nvPr userDrawn="1"/>
        </p:nvPicPr>
        <p:blipFill rotWithShape="1">
          <a:blip r:embed="rId2"/>
          <a:srcRect l="25979" t="58092"/>
          <a:stretch/>
        </p:blipFill>
        <p:spPr>
          <a:xfrm>
            <a:off x="0" y="0"/>
            <a:ext cx="6027123" cy="2413923"/>
          </a:xfrm>
          <a:prstGeom prst="rect">
            <a:avLst/>
          </a:prstGeom>
        </p:spPr>
      </p:pic>
      <p:pic>
        <p:nvPicPr>
          <p:cNvPr id="58" name="Image 5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7382" y="6146886"/>
            <a:ext cx="2300308" cy="383692"/>
          </a:xfrm>
          <a:prstGeom prst="rect">
            <a:avLst/>
          </a:prstGeom>
        </p:spPr>
      </p:pic>
      <p:sp>
        <p:nvSpPr>
          <p:cNvPr id="59" name="Espace réservé du texte 52"/>
          <p:cNvSpPr>
            <a:spLocks noGrp="1"/>
          </p:cNvSpPr>
          <p:nvPr>
            <p:ph type="body" sz="quarter" idx="16" hasCustomPrompt="1"/>
          </p:nvPr>
        </p:nvSpPr>
        <p:spPr>
          <a:xfrm>
            <a:off x="1253999" y="4960256"/>
            <a:ext cx="1479037" cy="184665"/>
          </a:xfrm>
          <a:prstGeom prst="rect">
            <a:avLst/>
          </a:prstGeom>
        </p:spPr>
        <p:txBody>
          <a:bodyPr vert="horz" wrap="none" lIns="0" tIns="0" rIns="0" bIns="0" anchor="ctr" anchorCtr="0">
            <a:noAutofit/>
          </a:bodyPr>
          <a:lstStyle>
            <a:lvl1pPr marL="0" indent="0" algn="l">
              <a:buNone/>
              <a:defRPr sz="1467" b="0" baseline="0">
                <a:solidFill>
                  <a:schemeClr val="tx1">
                    <a:lumMod val="50000"/>
                    <a:lumOff val="50000"/>
                  </a:schemeClr>
                </a:solidFill>
                <a:latin typeface="Arial" panose="020B0604020202020204" pitchFamily="34" charset="0"/>
                <a:cs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lgn="l">
              <a:defRPr/>
            </a:pPr>
            <a:r>
              <a:rPr lang="fr-FR" sz="1600" cap="all"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COMITE DE PILOTAGE DEFI – 26 OCTOBRE 2021</a:t>
            </a:r>
            <a:endParaRPr lang="fr-FR" sz="1600" baseline="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
        <p:nvSpPr>
          <p:cNvPr id="26" name="Shape 10"/>
          <p:cNvSpPr txBox="1">
            <a:spLocks noGrp="1"/>
          </p:cNvSpPr>
          <p:nvPr>
            <p:ph type="ctrTitle"/>
          </p:nvPr>
        </p:nvSpPr>
        <p:spPr>
          <a:xfrm>
            <a:off x="1253999" y="2738200"/>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27" name="Espace réservé du texte 52"/>
          <p:cNvSpPr>
            <a:spLocks noGrp="1"/>
          </p:cNvSpPr>
          <p:nvPr>
            <p:ph type="body" sz="quarter" idx="11" hasCustomPrompt="1"/>
          </p:nvPr>
        </p:nvSpPr>
        <p:spPr>
          <a:xfrm>
            <a:off x="1253999" y="4197085"/>
            <a:ext cx="10036469" cy="443198"/>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21" name="Espace réservé du texte 52"/>
          <p:cNvSpPr>
            <a:spLocks noGrp="1"/>
          </p:cNvSpPr>
          <p:nvPr>
            <p:ph type="body" sz="quarter" idx="12" hasCustomPrompt="1"/>
          </p:nvPr>
        </p:nvSpPr>
        <p:spPr>
          <a:xfrm>
            <a:off x="9264352" y="683232"/>
            <a:ext cx="2688299" cy="432048"/>
          </a:xfrm>
          <a:prstGeom prst="roundRect">
            <a:avLst>
              <a:gd name="adj" fmla="val 50000"/>
            </a:avLst>
          </a:prstGeom>
          <a:solidFill>
            <a:srgbClr val="00A193"/>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22" name="Image 21"/>
          <p:cNvPicPr>
            <a:picLocks noChangeAspect="1"/>
          </p:cNvPicPr>
          <p:nvPr userDrawn="1"/>
        </p:nvPicPr>
        <p:blipFill>
          <a:blip r:embed="rId4"/>
          <a:stretch>
            <a:fillRect/>
          </a:stretch>
        </p:blipFill>
        <p:spPr>
          <a:xfrm>
            <a:off x="7680000" y="5760000"/>
            <a:ext cx="4416000" cy="911573"/>
          </a:xfrm>
          <a:prstGeom prst="rect">
            <a:avLst/>
          </a:prstGeom>
        </p:spPr>
      </p:pic>
      <p:sp>
        <p:nvSpPr>
          <p:cNvPr id="2" name="Rectangle 1">
            <a:extLst>
              <a:ext uri="{FF2B5EF4-FFF2-40B4-BE49-F238E27FC236}">
                <a16:creationId xmlns:a16="http://schemas.microsoft.com/office/drawing/2014/main" id="{BA74EEF6-BDA8-254F-B9E2-1EC6EEECA6EA}"/>
              </a:ext>
            </a:extLst>
          </p:cNvPr>
          <p:cNvSpPr/>
          <p:nvPr userDrawn="1"/>
        </p:nvSpPr>
        <p:spPr>
          <a:xfrm>
            <a:off x="7561943" y="6299200"/>
            <a:ext cx="3728525" cy="3918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n>
                <a:noFill/>
              </a:ln>
            </a:endParaRPr>
          </a:p>
        </p:txBody>
      </p:sp>
    </p:spTree>
    <p:extLst>
      <p:ext uri="{BB962C8B-B14F-4D97-AF65-F5344CB8AC3E}">
        <p14:creationId xmlns:p14="http://schemas.microsoft.com/office/powerpoint/2010/main" val="14892996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7" name="Rectangle 16"/>
          <p:cNvSpPr/>
          <p:nvPr userDrawn="1"/>
        </p:nvSpPr>
        <p:spPr>
          <a:xfrm>
            <a:off x="1" y="68627"/>
            <a:ext cx="2185148" cy="1700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25" name="Groupe 24"/>
          <p:cNvGrpSpPr/>
          <p:nvPr userDrawn="1"/>
        </p:nvGrpSpPr>
        <p:grpSpPr>
          <a:xfrm>
            <a:off x="1" y="1"/>
            <a:ext cx="5979961" cy="2413924"/>
            <a:chOff x="0" y="0"/>
            <a:chExt cx="4484971" cy="1810443"/>
          </a:xfrm>
        </p:grpSpPr>
        <p:sp>
          <p:nvSpPr>
            <p:cNvPr id="3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9" name="Forme libre 38"/>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40" name="Forme libre 39"/>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sp>
        <p:nvSpPr>
          <p:cNvPr id="27" name="Espace réservé du texte 2"/>
          <p:cNvSpPr>
            <a:spLocks noGrp="1"/>
          </p:cNvSpPr>
          <p:nvPr>
            <p:ph type="body" sz="quarter" idx="11"/>
          </p:nvPr>
        </p:nvSpPr>
        <p:spPr>
          <a:xfrm>
            <a:off x="1666361" y="82210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9" name="Espace réservé du texte 2"/>
          <p:cNvSpPr>
            <a:spLocks noGrp="1"/>
          </p:cNvSpPr>
          <p:nvPr>
            <p:ph type="body" sz="quarter" idx="13"/>
          </p:nvPr>
        </p:nvSpPr>
        <p:spPr>
          <a:xfrm>
            <a:off x="1666361" y="175610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1" name="Espace réservé du texte 2"/>
          <p:cNvSpPr>
            <a:spLocks noGrp="1"/>
          </p:cNvSpPr>
          <p:nvPr>
            <p:ph type="body" sz="quarter" idx="15"/>
          </p:nvPr>
        </p:nvSpPr>
        <p:spPr>
          <a:xfrm>
            <a:off x="1666361" y="2690114"/>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3" name="Espace réservé du texte 2"/>
          <p:cNvSpPr>
            <a:spLocks noGrp="1"/>
          </p:cNvSpPr>
          <p:nvPr>
            <p:ph type="body" sz="quarter" idx="17"/>
          </p:nvPr>
        </p:nvSpPr>
        <p:spPr>
          <a:xfrm>
            <a:off x="1666361" y="3624121"/>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5" name="Espace réservé du texte 2"/>
          <p:cNvSpPr>
            <a:spLocks noGrp="1"/>
          </p:cNvSpPr>
          <p:nvPr>
            <p:ph type="body" sz="quarter" idx="19"/>
          </p:nvPr>
        </p:nvSpPr>
        <p:spPr>
          <a:xfrm>
            <a:off x="1666361" y="4558128"/>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37" name="Espace réservé du texte 2"/>
          <p:cNvSpPr>
            <a:spLocks noGrp="1"/>
          </p:cNvSpPr>
          <p:nvPr>
            <p:ph type="body" sz="quarter" idx="21"/>
          </p:nvPr>
        </p:nvSpPr>
        <p:spPr>
          <a:xfrm>
            <a:off x="1666361" y="5492133"/>
            <a:ext cx="8462087" cy="721177"/>
          </a:xfrm>
          <a:prstGeom prst="rect">
            <a:avLst/>
          </a:prstGeom>
        </p:spPr>
        <p:txBody>
          <a:bodyPr lIns="0" tIns="0" rIns="0" bIns="0" anchor="ctr" anchorCtr="0">
            <a:normAutofit/>
          </a:bodyPr>
          <a:lstStyle>
            <a:lvl1pPr marL="0" marR="0" indent="0" algn="l" rtl="0">
              <a:lnSpc>
                <a:spcPct val="70000"/>
              </a:lnSpc>
              <a:spcBef>
                <a:spcPts val="0"/>
              </a:spcBef>
              <a:spcAft>
                <a:spcPts val="0"/>
              </a:spcAft>
              <a:buNone/>
              <a:defRPr lang="fr-FR" sz="2667" b="0" i="0" u="none" strike="noStrike" cap="none" dirty="0" smtClean="0">
                <a:solidFill>
                  <a:srgbClr val="000000"/>
                </a:solidFill>
                <a:latin typeface="Arial Narrow" panose="020B0606020202030204" pitchFamily="34" charset="0"/>
                <a:ea typeface="Arial"/>
                <a:cs typeface="Arial"/>
                <a:sym typeface="Arial"/>
              </a:defRPr>
            </a:lvl1pPr>
          </a:lstStyle>
          <a:p>
            <a:pPr lvl="0"/>
            <a:r>
              <a:rPr lang="fr-FR"/>
              <a:t>Modifier les styles du texte du masque</a:t>
            </a:r>
          </a:p>
        </p:txBody>
      </p:sp>
      <p:sp>
        <p:nvSpPr>
          <p:cNvPr id="26" name="Espace réservé du texte 52"/>
          <p:cNvSpPr>
            <a:spLocks noGrp="1"/>
          </p:cNvSpPr>
          <p:nvPr>
            <p:ph type="body" sz="quarter" idx="10" hasCustomPrompt="1"/>
          </p:nvPr>
        </p:nvSpPr>
        <p:spPr>
          <a:xfrm>
            <a:off x="719403" y="82200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1"/>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a:t>01</a:t>
            </a:r>
          </a:p>
        </p:txBody>
      </p:sp>
      <p:sp>
        <p:nvSpPr>
          <p:cNvPr id="28" name="Espace réservé du texte 52"/>
          <p:cNvSpPr>
            <a:spLocks noGrp="1"/>
          </p:cNvSpPr>
          <p:nvPr>
            <p:ph type="body" sz="quarter" idx="12" hasCustomPrompt="1"/>
          </p:nvPr>
        </p:nvSpPr>
        <p:spPr>
          <a:xfrm>
            <a:off x="719403" y="175601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tx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02</a:t>
            </a:r>
            <a:endParaRPr lang="fr-FR"/>
          </a:p>
        </p:txBody>
      </p:sp>
      <p:sp>
        <p:nvSpPr>
          <p:cNvPr id="30" name="Espace réservé du texte 52"/>
          <p:cNvSpPr>
            <a:spLocks noGrp="1"/>
          </p:cNvSpPr>
          <p:nvPr>
            <p:ph type="body" sz="quarter" idx="14" hasCustomPrompt="1"/>
          </p:nvPr>
        </p:nvSpPr>
        <p:spPr>
          <a:xfrm>
            <a:off x="719403" y="2690019"/>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2"/>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03</a:t>
            </a:r>
            <a:endParaRPr lang="fr-FR"/>
          </a:p>
        </p:txBody>
      </p:sp>
      <p:sp>
        <p:nvSpPr>
          <p:cNvPr id="32" name="Espace réservé du texte 52"/>
          <p:cNvSpPr>
            <a:spLocks noGrp="1"/>
          </p:cNvSpPr>
          <p:nvPr>
            <p:ph type="body" sz="quarter" idx="16" hasCustomPrompt="1"/>
          </p:nvPr>
        </p:nvSpPr>
        <p:spPr>
          <a:xfrm>
            <a:off x="719403" y="3624026"/>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3"/>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04</a:t>
            </a:r>
            <a:endParaRPr lang="fr-FR"/>
          </a:p>
        </p:txBody>
      </p:sp>
      <p:sp>
        <p:nvSpPr>
          <p:cNvPr id="34" name="Espace réservé du texte 52"/>
          <p:cNvSpPr>
            <a:spLocks noGrp="1"/>
          </p:cNvSpPr>
          <p:nvPr>
            <p:ph type="body" sz="quarter" idx="18" hasCustomPrompt="1"/>
          </p:nvPr>
        </p:nvSpPr>
        <p:spPr>
          <a:xfrm>
            <a:off x="719403" y="4558032"/>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4"/>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05</a:t>
            </a:r>
            <a:endParaRPr lang="fr-FR"/>
          </a:p>
        </p:txBody>
      </p:sp>
      <p:sp>
        <p:nvSpPr>
          <p:cNvPr id="36" name="Espace réservé du texte 52"/>
          <p:cNvSpPr>
            <a:spLocks noGrp="1"/>
          </p:cNvSpPr>
          <p:nvPr>
            <p:ph type="body" sz="quarter" idx="20" hasCustomPrompt="1"/>
          </p:nvPr>
        </p:nvSpPr>
        <p:spPr>
          <a:xfrm>
            <a:off x="719403" y="5492038"/>
            <a:ext cx="678829" cy="678829"/>
          </a:xfrm>
          <a:prstGeom prst="rect">
            <a:avLst/>
          </a:prstGeom>
          <a:noFill/>
          <a:ln w="38100">
            <a:noFill/>
          </a:ln>
        </p:spPr>
        <p:txBody>
          <a:bodyPr wrap="none" lIns="72000" tIns="0" rIns="72000" bIns="0" anchor="ctr" anchorCtr="0">
            <a:noAutofit/>
          </a:bodyPr>
          <a:lstStyle>
            <a:lvl1pPr marL="0" marR="0" indent="0" algn="r" rtl="0">
              <a:lnSpc>
                <a:spcPct val="100000"/>
              </a:lnSpc>
              <a:spcBef>
                <a:spcPts val="0"/>
              </a:spcBef>
              <a:spcAft>
                <a:spcPts val="0"/>
              </a:spcAft>
              <a:buNone/>
              <a:defRPr lang="fr-FR" sz="3733" b="1" i="0" u="none" strike="noStrike" cap="none" dirty="0">
                <a:solidFill>
                  <a:schemeClr val="accent6"/>
                </a:solidFill>
                <a:latin typeface="Montserrat SemiBold" panose="00000700000000000000" pitchFamily="50" charset="0"/>
                <a:ea typeface="Montserrat SemiBold" panose="000007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06</a:t>
            </a:r>
            <a:endParaRPr lang="fr-FR"/>
          </a:p>
        </p:txBody>
      </p:sp>
    </p:spTree>
    <p:extLst>
      <p:ext uri="{BB962C8B-B14F-4D97-AF65-F5344CB8AC3E}">
        <p14:creationId xmlns:p14="http://schemas.microsoft.com/office/powerpoint/2010/main" val="136222253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6_Titre">
    <p:spTree>
      <p:nvGrpSpPr>
        <p:cNvPr id="1" name="Shape 8"/>
        <p:cNvGrpSpPr/>
        <p:nvPr/>
      </p:nvGrpSpPr>
      <p:grpSpPr>
        <a:xfrm>
          <a:off x="0" y="0"/>
          <a:ext cx="0" cy="0"/>
          <a:chOff x="0" y="0"/>
          <a:chExt cx="0" cy="0"/>
        </a:xfrm>
      </p:grpSpPr>
      <p:grpSp>
        <p:nvGrpSpPr>
          <p:cNvPr id="6" name="Groupe 5"/>
          <p:cNvGrpSpPr/>
          <p:nvPr userDrawn="1"/>
        </p:nvGrpSpPr>
        <p:grpSpPr>
          <a:xfrm>
            <a:off x="1" y="-1"/>
            <a:ext cx="5979961" cy="2413925"/>
            <a:chOff x="0" y="-1"/>
            <a:chExt cx="4484971" cy="1810444"/>
          </a:xfrm>
        </p:grpSpPr>
        <p:sp>
          <p:nvSpPr>
            <p:cNvPr id="4" name="Rectangle 3"/>
            <p:cNvSpPr/>
            <p:nvPr userDrawn="1"/>
          </p:nvSpPr>
          <p:spPr>
            <a:xfrm>
              <a:off x="0" y="-1"/>
              <a:ext cx="1638861"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5" name="Groupe 4"/>
            <p:cNvGrpSpPr/>
            <p:nvPr userDrawn="1"/>
          </p:nvGrpSpPr>
          <p:grpSpPr>
            <a:xfrm>
              <a:off x="0" y="0"/>
              <a:ext cx="4484971" cy="1810443"/>
              <a:chOff x="0" y="0"/>
              <a:chExt cx="4484971" cy="1810443"/>
            </a:xfrm>
          </p:grpSpPr>
          <p:sp>
            <p:nvSpPr>
              <p:cNvPr id="28" name="Freeform 19"/>
              <p:cNvSpPr>
                <a:spLocks/>
              </p:cNvSpPr>
              <p:nvPr userDrawn="1"/>
            </p:nvSpPr>
            <p:spPr bwMode="auto">
              <a:xfrm>
                <a:off x="1602349" y="60108"/>
                <a:ext cx="925218" cy="821577"/>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EAEAEA"/>
              </a:solidFill>
              <a:ln>
                <a:noFill/>
              </a:ln>
            </p:spPr>
            <p:txBody>
              <a:bodyPr vert="horz" wrap="square" lIns="91440" tIns="45720" rIns="91440" bIns="45720" numCol="1" anchor="t" anchorCtr="0" compatLnSpc="1">
                <a:prstTxWarp prst="textNoShape">
                  <a:avLst/>
                </a:prstTxWarp>
              </a:bodyPr>
              <a:lstStyle/>
              <a:p>
                <a:endParaRPr lang="fr-FR" sz="2400"/>
              </a:p>
            </p:txBody>
          </p:sp>
          <p:sp>
            <p:nvSpPr>
              <p:cNvPr id="31" name="Forme libre 30"/>
              <p:cNvSpPr>
                <a:spLocks/>
              </p:cNvSpPr>
              <p:nvPr userDrawn="1"/>
            </p:nvSpPr>
            <p:spPr bwMode="auto">
              <a:xfrm>
                <a:off x="214337" y="0"/>
                <a:ext cx="4270634" cy="1810442"/>
              </a:xfrm>
              <a:custGeom>
                <a:avLst/>
                <a:gdLst>
                  <a:gd name="connsiteX0" fmla="*/ 0 w 4270634"/>
                  <a:gd name="connsiteY0" fmla="*/ 0 h 1810442"/>
                  <a:gd name="connsiteX1" fmla="*/ 756829 w 4270634"/>
                  <a:gd name="connsiteY1" fmla="*/ 0 h 1810442"/>
                  <a:gd name="connsiteX2" fmla="*/ 770052 w 4270634"/>
                  <a:gd name="connsiteY2" fmla="*/ 52577 h 1810442"/>
                  <a:gd name="connsiteX3" fmla="*/ 2146209 w 4270634"/>
                  <a:gd name="connsiteY3" fmla="*/ 1081139 h 1810442"/>
                  <a:gd name="connsiteX4" fmla="*/ 3500694 w 4270634"/>
                  <a:gd name="connsiteY4" fmla="*/ 52577 h 1810442"/>
                  <a:gd name="connsiteX5" fmla="*/ 3513879 w 4270634"/>
                  <a:gd name="connsiteY5" fmla="*/ 0 h 1810442"/>
                  <a:gd name="connsiteX6" fmla="*/ 4270634 w 4270634"/>
                  <a:gd name="connsiteY6" fmla="*/ 0 h 1810442"/>
                  <a:gd name="connsiteX7" fmla="*/ 4261521 w 4270634"/>
                  <a:gd name="connsiteY7" fmla="*/ 59181 h 1810442"/>
                  <a:gd name="connsiteX8" fmla="*/ 2146209 w 4270634"/>
                  <a:gd name="connsiteY8" fmla="*/ 1810442 h 1810442"/>
                  <a:gd name="connsiteX9" fmla="*/ 9124 w 4270634"/>
                  <a:gd name="connsiteY9" fmla="*/ 59181 h 18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0634" h="1810442">
                    <a:moveTo>
                      <a:pt x="0" y="0"/>
                    </a:moveTo>
                    <a:lnTo>
                      <a:pt x="756829" y="0"/>
                    </a:lnTo>
                    <a:lnTo>
                      <a:pt x="770052" y="52577"/>
                    </a:lnTo>
                    <a:cubicBezTo>
                      <a:pt x="949731" y="643453"/>
                      <a:pt x="1490362" y="1081139"/>
                      <a:pt x="2146209" y="1081139"/>
                    </a:cubicBezTo>
                    <a:cubicBezTo>
                      <a:pt x="2784331" y="1081139"/>
                      <a:pt x="3321638" y="643453"/>
                      <a:pt x="3500694" y="52577"/>
                    </a:cubicBezTo>
                    <a:lnTo>
                      <a:pt x="3513879" y="0"/>
                    </a:lnTo>
                    <a:lnTo>
                      <a:pt x="4270634" y="0"/>
                    </a:lnTo>
                    <a:lnTo>
                      <a:pt x="4261521" y="59181"/>
                    </a:lnTo>
                    <a:cubicBezTo>
                      <a:pt x="4057506" y="1049024"/>
                      <a:pt x="3177021" y="1810442"/>
                      <a:pt x="2146209" y="1810442"/>
                    </a:cubicBezTo>
                    <a:cubicBezTo>
                      <a:pt x="1096308" y="1810442"/>
                      <a:pt x="213437" y="1049024"/>
                      <a:pt x="9124" y="59181"/>
                    </a:cubicBez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sp>
            <p:nvSpPr>
              <p:cNvPr id="36" name="Forme libre 35"/>
              <p:cNvSpPr>
                <a:spLocks/>
              </p:cNvSpPr>
              <p:nvPr userDrawn="1"/>
            </p:nvSpPr>
            <p:spPr bwMode="auto">
              <a:xfrm>
                <a:off x="0" y="962234"/>
                <a:ext cx="1203597" cy="848209"/>
              </a:xfrm>
              <a:custGeom>
                <a:avLst/>
                <a:gdLst>
                  <a:gd name="connsiteX0" fmla="*/ 0 w 1203597"/>
                  <a:gd name="connsiteY0" fmla="*/ 0 h 848209"/>
                  <a:gd name="connsiteX1" fmla="*/ 45384 w 1203597"/>
                  <a:gd name="connsiteY1" fmla="*/ 22001 h 848209"/>
                  <a:gd name="connsiteX2" fmla="*/ 486312 w 1203597"/>
                  <a:gd name="connsiteY2" fmla="*/ 118906 h 848209"/>
                  <a:gd name="connsiteX3" fmla="*/ 1203597 w 1203597"/>
                  <a:gd name="connsiteY3" fmla="*/ 737709 h 848209"/>
                  <a:gd name="connsiteX4" fmla="*/ 551520 w 1203597"/>
                  <a:gd name="connsiteY4" fmla="*/ 848209 h 848209"/>
                  <a:gd name="connsiteX5" fmla="*/ 168774 w 1203597"/>
                  <a:gd name="connsiteY5" fmla="*/ 813559 h 848209"/>
                  <a:gd name="connsiteX6" fmla="*/ 0 w 1203597"/>
                  <a:gd name="connsiteY6" fmla="*/ 774730 h 84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3597" h="848209">
                    <a:moveTo>
                      <a:pt x="0" y="0"/>
                    </a:moveTo>
                    <a:lnTo>
                      <a:pt x="45384" y="22001"/>
                    </a:lnTo>
                    <a:cubicBezTo>
                      <a:pt x="183532" y="76330"/>
                      <a:pt x="331783" y="109928"/>
                      <a:pt x="486312" y="118906"/>
                    </a:cubicBezTo>
                    <a:cubicBezTo>
                      <a:pt x="681935" y="362007"/>
                      <a:pt x="921030" y="583008"/>
                      <a:pt x="1203597" y="737709"/>
                    </a:cubicBezTo>
                    <a:cubicBezTo>
                      <a:pt x="986238" y="804009"/>
                      <a:pt x="768879" y="848209"/>
                      <a:pt x="551520" y="848209"/>
                    </a:cubicBezTo>
                    <a:cubicBezTo>
                      <a:pt x="420765" y="848209"/>
                      <a:pt x="292870" y="836312"/>
                      <a:pt x="168774" y="813559"/>
                    </a:cubicBezTo>
                    <a:lnTo>
                      <a:pt x="0" y="774730"/>
                    </a:lnTo>
                    <a:close/>
                  </a:path>
                </a:pathLst>
              </a:custGeom>
              <a:solidFill>
                <a:srgbClr val="EAEAEA"/>
              </a:solidFill>
              <a:ln>
                <a:noFill/>
              </a:ln>
            </p:spPr>
            <p:txBody>
              <a:bodyPr vert="horz" wrap="square" lIns="91440" tIns="45720" rIns="91440" bIns="45720" numCol="1" anchor="t" anchorCtr="0" compatLnSpc="1">
                <a:prstTxWarp prst="textNoShape">
                  <a:avLst/>
                </a:prstTxWarp>
                <a:noAutofit/>
              </a:bodyPr>
              <a:lstStyle/>
              <a:p>
                <a:endParaRPr lang="fr-FR" sz="2400"/>
              </a:p>
            </p:txBody>
          </p:sp>
        </p:grpSp>
      </p:grpSp>
      <p:sp>
        <p:nvSpPr>
          <p:cNvPr id="12" name="Espace réservé du texte 52"/>
          <p:cNvSpPr>
            <a:spLocks noGrp="1"/>
          </p:cNvSpPr>
          <p:nvPr>
            <p:ph type="body" sz="quarter" idx="12" hasCustomPrompt="1"/>
          </p:nvPr>
        </p:nvSpPr>
        <p:spPr>
          <a:xfrm>
            <a:off x="1007435" y="3320064"/>
            <a:ext cx="1868451" cy="1113709"/>
          </a:xfrm>
          <a:prstGeom prst="rect">
            <a:avLst/>
          </a:prstGeom>
        </p:spPr>
        <p:txBody>
          <a:bodyPr lIns="0" tIns="0" rIns="0" bIns="0" anchor="ctr" anchorCtr="0">
            <a:noAutofit/>
          </a:bodyPr>
          <a:lstStyle>
            <a:lvl1pPr marL="0" indent="0" algn="r">
              <a:buNone/>
              <a:defRPr lang="fr-FR" sz="9600" b="1" i="0" u="none" strike="noStrike" cap="none" baseline="0" dirty="0">
                <a:solidFill>
                  <a:schemeClr val="accent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01</a:t>
            </a:r>
          </a:p>
        </p:txBody>
      </p:sp>
      <p:sp>
        <p:nvSpPr>
          <p:cNvPr id="13" name="Espace réservé du texte 52"/>
          <p:cNvSpPr>
            <a:spLocks noGrp="1"/>
          </p:cNvSpPr>
          <p:nvPr>
            <p:ph type="body" sz="quarter" idx="13" hasCustomPrompt="1"/>
          </p:nvPr>
        </p:nvSpPr>
        <p:spPr>
          <a:xfrm>
            <a:off x="3132874" y="3429000"/>
            <a:ext cx="8627757" cy="1442781"/>
          </a:xfrm>
          <a:prstGeom prst="rect">
            <a:avLst/>
          </a:prstGeom>
        </p:spPr>
        <p:txBody>
          <a:bodyPr lIns="0" tIns="0" rIns="0" bIns="0" anchor="t" anchorCtr="0">
            <a:noAutofit/>
          </a:bodyPr>
          <a:lstStyle>
            <a:lvl1pPr marL="0" indent="0" algn="l">
              <a:lnSpc>
                <a:spcPct val="80000"/>
              </a:lnSpc>
              <a:buNone/>
              <a:defRPr lang="fr-FR" sz="4267" b="1" i="0" u="none" strike="noStrike" cap="none" baseline="0" dirty="0">
                <a:solidFill>
                  <a:schemeClr val="tx1"/>
                </a:solidFill>
                <a:latin typeface="Montserrat SemiBold" panose="00000700000000000000" pitchFamily="50" charset="0"/>
                <a:ea typeface="Montserrat ExtraBold" panose="00000900000000000000" pitchFamily="50" charset="0"/>
                <a:cs typeface="Arial" panose="020B0604020202020204" pitchFamily="34" charset="0"/>
                <a:sym typeface="Arial"/>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TITRE</a:t>
            </a:r>
          </a:p>
          <a:p>
            <a:pPr>
              <a:defRPr/>
            </a:pPr>
            <a:r>
              <a:rPr lang="fr-FR"/>
              <a:t>INTERCALAIRE</a:t>
            </a:r>
          </a:p>
        </p:txBody>
      </p:sp>
    </p:spTree>
    <p:extLst>
      <p:ext uri="{BB962C8B-B14F-4D97-AF65-F5344CB8AC3E}">
        <p14:creationId xmlns:p14="http://schemas.microsoft.com/office/powerpoint/2010/main" val="115841051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719356" y="1200043"/>
            <a:ext cx="10273141" cy="4950084"/>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06769794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513"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203680847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7"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8" name="Titre 7"/>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400583241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6000" y="1517450"/>
            <a:ext cx="9600000" cy="3823101"/>
          </a:xfrm>
          <a:prstGeom prst="rect">
            <a:avLst/>
          </a:prstGeom>
        </p:spPr>
      </p:pic>
    </p:spTree>
    <p:extLst>
      <p:ext uri="{BB962C8B-B14F-4D97-AF65-F5344CB8AC3E}">
        <p14:creationId xmlns:p14="http://schemas.microsoft.com/office/powerpoint/2010/main" val="208293331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spTree>
      <p:nvGrpSpPr>
        <p:cNvPr id="1" name=""/>
        <p:cNvGrpSpPr/>
        <p:nvPr/>
      </p:nvGrpSpPr>
      <p:grpSpPr>
        <a:xfrm>
          <a:off x="0" y="0"/>
          <a:ext cx="0" cy="0"/>
          <a:chOff x="0" y="0"/>
          <a:chExt cx="0" cy="0"/>
        </a:xfrm>
      </p:grpSpPr>
      <p:grpSp>
        <p:nvGrpSpPr>
          <p:cNvPr id="3" name="Groupe 2"/>
          <p:cNvGrpSpPr/>
          <p:nvPr userDrawn="1"/>
        </p:nvGrpSpPr>
        <p:grpSpPr>
          <a:xfrm>
            <a:off x="2542676" y="3044958"/>
            <a:ext cx="7106648" cy="768085"/>
            <a:chOff x="288926" y="438151"/>
            <a:chExt cx="4284661" cy="444500"/>
          </a:xfrm>
        </p:grpSpPr>
        <p:sp>
          <p:nvSpPr>
            <p:cNvPr id="4"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6"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7"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8"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9"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0"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3"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6"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7"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8"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pic>
        <p:nvPicPr>
          <p:cNvPr id="21" name="Imag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Tree>
    <p:extLst>
      <p:ext uri="{BB962C8B-B14F-4D97-AF65-F5344CB8AC3E}">
        <p14:creationId xmlns:p14="http://schemas.microsoft.com/office/powerpoint/2010/main" val="382920052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numéro de diapositive 3"/>
          <p:cNvSpPr>
            <a:spLocks noGrp="1"/>
          </p:cNvSpPr>
          <p:nvPr>
            <p:ph type="sldNum" sz="quarter" idx="10"/>
          </p:nvPr>
        </p:nvSpPr>
        <p:spPr/>
        <p:txBody>
          <a:bodyPr/>
          <a:lstStyle>
            <a:lvl1pPr>
              <a:defRPr/>
            </a:lvl1pPr>
          </a:lstStyle>
          <a:p>
            <a:fld id="{BE3D769A-12CA-4D2F-9A56-0C503A7E898C}" type="slidenum">
              <a:rPr lang="fr-FR" altLang="fr-FR"/>
              <a:pPr/>
              <a:t>‹N°›</a:t>
            </a:fld>
            <a:endParaRPr lang="fr-FR" altLang="fr-FR"/>
          </a:p>
        </p:txBody>
      </p:sp>
      <p:sp>
        <p:nvSpPr>
          <p:cNvPr id="5" name="Titre 4"/>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13780069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52"/>
          <p:cNvSpPr>
            <a:spLocks noGrp="1"/>
          </p:cNvSpPr>
          <p:nvPr>
            <p:ph type="body" sz="quarter" idx="12" hasCustomPrompt="1"/>
          </p:nvPr>
        </p:nvSpPr>
        <p:spPr>
          <a:xfrm>
            <a:off x="1200513" y="816000"/>
            <a:ext cx="10272131" cy="384043"/>
          </a:xfrm>
        </p:spPr>
        <p:txBody>
          <a:bodyPr lIns="0" tIns="0" rIns="0" bIns="0">
            <a:normAutofit/>
          </a:bodyPr>
          <a:lstStyle>
            <a:lvl1pPr marL="0" indent="0" algn="l">
              <a:buNone/>
              <a:defRPr sz="2133" b="0" i="0" baseline="0">
                <a:solidFill>
                  <a:srgbClr val="B24388"/>
                </a:solidFill>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
        <p:nvSpPr>
          <p:cNvPr id="7" name="Espace réservé du contenu 5"/>
          <p:cNvSpPr>
            <a:spLocks noGrp="1"/>
          </p:cNvSpPr>
          <p:nvPr>
            <p:ph sz="quarter" idx="13"/>
          </p:nvPr>
        </p:nvSpPr>
        <p:spPr>
          <a:xfrm>
            <a:off x="1199456" y="1508786"/>
            <a:ext cx="10273141" cy="495008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7809102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2_Titre">
    <p:spTree>
      <p:nvGrpSpPr>
        <p:cNvPr id="1" name="Shape 8"/>
        <p:cNvGrpSpPr/>
        <p:nvPr/>
      </p:nvGrpSpPr>
      <p:grpSpPr>
        <a:xfrm>
          <a:off x="0" y="0"/>
          <a:ext cx="0" cy="0"/>
          <a:chOff x="0" y="0"/>
          <a:chExt cx="0" cy="0"/>
        </a:xfrm>
      </p:grpSpPr>
      <p:pic>
        <p:nvPicPr>
          <p:cNvPr id="40" name="Image 39"/>
          <p:cNvPicPr>
            <a:picLocks noChangeAspect="1"/>
          </p:cNvPicPr>
          <p:nvPr userDrawn="1"/>
        </p:nvPicPr>
        <p:blipFill rotWithShape="1">
          <a:blip r:embed="rId2"/>
          <a:srcRect r="16360" b="16635"/>
          <a:stretch/>
        </p:blipFill>
        <p:spPr>
          <a:xfrm>
            <a:off x="5997504" y="2503700"/>
            <a:ext cx="6194496" cy="4354301"/>
          </a:xfrm>
          <a:prstGeom prst="rect">
            <a:avLst/>
          </a:prstGeom>
          <a:solidFill>
            <a:schemeClr val="bg1">
              <a:lumMod val="65000"/>
            </a:schemeClr>
          </a:solidFill>
        </p:spPr>
      </p:pic>
      <p:sp>
        <p:nvSpPr>
          <p:cNvPr id="10" name="Shape 10"/>
          <p:cNvSpPr txBox="1">
            <a:spLocks noGrp="1"/>
          </p:cNvSpPr>
          <p:nvPr userDrawn="1">
            <p:ph type="ctrTitle"/>
          </p:nvPr>
        </p:nvSpPr>
        <p:spPr>
          <a:xfrm>
            <a:off x="1628150" y="2372883"/>
            <a:ext cx="10036469" cy="1546399"/>
          </a:xfrm>
          <a:prstGeom prst="rect">
            <a:avLst/>
          </a:prstGeom>
        </p:spPr>
        <p:txBody>
          <a:bodyPr lIns="0" tIns="0" rIns="0" bIns="0" anchor="ctr" anchorCtr="0">
            <a:noAutofit/>
          </a:bodyPr>
          <a:lstStyle>
            <a:lvl1pPr lvl="0" algn="l">
              <a:lnSpc>
                <a:spcPct val="90000"/>
              </a:lnSpc>
              <a:spcBef>
                <a:spcPts val="0"/>
              </a:spcBef>
              <a:buClr>
                <a:srgbClr val="FFFFFF"/>
              </a:buClr>
              <a:buSzPct val="100000"/>
              <a:buFont typeface="Cabin Condensed"/>
              <a:defRPr sz="5867" b="0" cap="none" baseline="0">
                <a:solidFill>
                  <a:schemeClr val="tx1"/>
                </a:solidFill>
                <a:effectLst/>
                <a:latin typeface="Montserrat ExtraBold" panose="00000900000000000000" pitchFamily="50" charset="0"/>
                <a:ea typeface="Montserrat ExtraBold" panose="00000900000000000000" pitchFamily="50" charset="0"/>
                <a:cs typeface="Montserrat ExtraBold" panose="00000900000000000000" pitchFamily="50" charset="0"/>
                <a:sym typeface="Cabin Condensed"/>
              </a:defRPr>
            </a:lvl1pPr>
            <a:lvl2pPr lvl="1"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2pPr>
            <a:lvl3pPr lvl="2"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3pPr>
            <a:lvl4pPr lvl="3"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4pPr>
            <a:lvl5pPr lvl="4"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5pPr>
            <a:lvl6pPr lvl="5"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6pPr>
            <a:lvl7pPr lvl="6"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7pPr>
            <a:lvl8pPr lvl="7"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8pPr>
            <a:lvl9pPr lvl="8" algn="l">
              <a:spcBef>
                <a:spcPts val="0"/>
              </a:spcBef>
              <a:buClr>
                <a:srgbClr val="FFFFFF"/>
              </a:buClr>
              <a:buSzPct val="100000"/>
              <a:buFont typeface="Cabin Condensed"/>
              <a:defRPr sz="8000">
                <a:solidFill>
                  <a:srgbClr val="FFFFFF"/>
                </a:solidFill>
                <a:latin typeface="Cabin Condensed"/>
                <a:ea typeface="Cabin Condensed"/>
                <a:cs typeface="Cabin Condensed"/>
                <a:sym typeface="Cabin Condensed"/>
              </a:defRPr>
            </a:lvl9pPr>
          </a:lstStyle>
          <a:p>
            <a:r>
              <a:rPr lang="fr-FR"/>
              <a:t>Modifiez le style du titre</a:t>
            </a:r>
            <a:endParaRPr/>
          </a:p>
        </p:txBody>
      </p:sp>
      <p:sp>
        <p:nvSpPr>
          <p:cNvPr id="6" name="Espace réservé du texte 52"/>
          <p:cNvSpPr>
            <a:spLocks noGrp="1"/>
          </p:cNvSpPr>
          <p:nvPr userDrawn="1">
            <p:ph type="body" sz="quarter" idx="11" hasCustomPrompt="1"/>
          </p:nvPr>
        </p:nvSpPr>
        <p:spPr>
          <a:xfrm>
            <a:off x="1628150" y="3972821"/>
            <a:ext cx="10036469" cy="492443"/>
          </a:xfrm>
          <a:prstGeom prst="rect">
            <a:avLst/>
          </a:prstGeom>
          <a:noFill/>
          <a:ln>
            <a:noFill/>
          </a:ln>
        </p:spPr>
        <p:txBody>
          <a:bodyPr wrap="square" lIns="0" tIns="0" rIns="0" bIns="0" anchor="t" anchorCtr="0">
            <a:spAutoFit/>
          </a:bodyPr>
          <a:lstStyle>
            <a:lvl1pPr marL="0" indent="0" algn="l">
              <a:buNone/>
              <a:defRPr sz="3200" b="0" cap="none" baseline="0">
                <a:solidFill>
                  <a:schemeClr val="tx1"/>
                </a:solidFill>
                <a:effectLst/>
                <a:latin typeface="Montserrat SemiBold" panose="00000700000000000000" pitchFamily="50"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lvl="0"/>
            <a:r>
              <a:rPr lang="fr-FR" cap="all" baseline="0"/>
              <a:t>Sous-titre</a:t>
            </a:r>
            <a:endParaRPr lang="fr-FR"/>
          </a:p>
        </p:txBody>
      </p:sp>
      <p:sp>
        <p:nvSpPr>
          <p:cNvPr id="12" name="Espace réservé du texte 52"/>
          <p:cNvSpPr>
            <a:spLocks noGrp="1"/>
          </p:cNvSpPr>
          <p:nvPr userDrawn="1">
            <p:ph type="body" sz="quarter" idx="12" hasCustomPrompt="1"/>
          </p:nvPr>
        </p:nvSpPr>
        <p:spPr>
          <a:xfrm>
            <a:off x="9264352" y="683232"/>
            <a:ext cx="2688299" cy="432048"/>
          </a:xfrm>
          <a:prstGeom prst="roundRect">
            <a:avLst>
              <a:gd name="adj" fmla="val 50000"/>
            </a:avLst>
          </a:prstGeom>
          <a:solidFill>
            <a:srgbClr val="F08050"/>
          </a:solidFill>
        </p:spPr>
        <p:txBody>
          <a:bodyPr lIns="0" tIns="0" rIns="0" bIns="0" anchor="ctr" anchorCtr="0"/>
          <a:lstStyle>
            <a:lvl1pPr marL="0" indent="0" algn="ctr">
              <a:buNone/>
              <a:defRPr sz="1600" b="0">
                <a:solidFill>
                  <a:schemeClr val="bg1"/>
                </a:solidFill>
                <a:latin typeface="Arial Narrow" panose="020B060602020203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Nom de la direction</a:t>
            </a:r>
          </a:p>
        </p:txBody>
      </p:sp>
      <p:pic>
        <p:nvPicPr>
          <p:cNvPr id="36" name="Imag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58347" y="6127450"/>
            <a:ext cx="2300308" cy="383692"/>
          </a:xfrm>
          <a:prstGeom prst="rect">
            <a:avLst/>
          </a:prstGeom>
        </p:spPr>
      </p:pic>
      <p:sp>
        <p:nvSpPr>
          <p:cNvPr id="11" name="Oval 13">
            <a:extLst>
              <a:ext uri="{FF2B5EF4-FFF2-40B4-BE49-F238E27FC236}">
                <a16:creationId xmlns:a16="http://schemas.microsoft.com/office/drawing/2014/main" id="{66055083-041B-4699-9D4A-B8D2E69D117E}"/>
              </a:ext>
            </a:extLst>
          </p:cNvPr>
          <p:cNvSpPr txBox="1">
            <a:spLocks noChangeAspect="1" noChangeArrowheads="1"/>
          </p:cNvSpPr>
          <p:nvPr userDrawn="1"/>
        </p:nvSpPr>
        <p:spPr bwMode="auto">
          <a:xfrm>
            <a:off x="45132"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3" name="Ellipse 12">
            <a:extLst>
              <a:ext uri="{FF2B5EF4-FFF2-40B4-BE49-F238E27FC236}">
                <a16:creationId xmlns:a16="http://schemas.microsoft.com/office/drawing/2014/main" id="{36438255-7A24-49DB-BFC2-87DD3214EA6A}"/>
              </a:ext>
            </a:extLst>
          </p:cNvPr>
          <p:cNvSpPr/>
          <p:nvPr userDrawn="1"/>
        </p:nvSpPr>
        <p:spPr>
          <a:xfrm>
            <a:off x="427572"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Tree>
    <p:extLst>
      <p:ext uri="{BB962C8B-B14F-4D97-AF65-F5344CB8AC3E}">
        <p14:creationId xmlns:p14="http://schemas.microsoft.com/office/powerpoint/2010/main" val="311174880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8_Disposition personnalisée">
    <p:spTree>
      <p:nvGrpSpPr>
        <p:cNvPr id="1" name=""/>
        <p:cNvGrpSpPr/>
        <p:nvPr/>
      </p:nvGrpSpPr>
      <p:grpSpPr>
        <a:xfrm>
          <a:off x="0" y="0"/>
          <a:ext cx="0" cy="0"/>
          <a:chOff x="0" y="0"/>
          <a:chExt cx="0" cy="0"/>
        </a:xfrm>
      </p:grpSpPr>
      <p:sp>
        <p:nvSpPr>
          <p:cNvPr id="13" name="Espace réservé du contenu 11"/>
          <p:cNvSpPr>
            <a:spLocks noGrp="1"/>
          </p:cNvSpPr>
          <p:nvPr>
            <p:ph sz="quarter" idx="14"/>
          </p:nvPr>
        </p:nvSpPr>
        <p:spPr>
          <a:xfrm>
            <a:off x="1200151" y="1509185"/>
            <a:ext cx="4800600"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6" name="Espace réservé du contenu 14"/>
          <p:cNvSpPr>
            <a:spLocks noGrp="1"/>
          </p:cNvSpPr>
          <p:nvPr>
            <p:ph sz="quarter" idx="15"/>
          </p:nvPr>
        </p:nvSpPr>
        <p:spPr>
          <a:xfrm>
            <a:off x="6288618" y="1509185"/>
            <a:ext cx="5183716" cy="4948767"/>
          </a:xfrm>
          <a:prstGeom prst="rect">
            <a:avLst/>
          </a:prstGeom>
        </p:spPr>
        <p:txBody>
          <a:bodyPr>
            <a:normAutofit/>
          </a:bodyPr>
          <a:lstStyle>
            <a:lvl1pPr>
              <a:defRPr sz="1867"/>
            </a:lvl1pPr>
            <a:lvl2pPr>
              <a:defRPr sz="1600"/>
            </a:lvl2pPr>
            <a:lvl3pPr>
              <a:defRPr sz="1467"/>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re 1"/>
          <p:cNvSpPr>
            <a:spLocks noGrp="1"/>
          </p:cNvSpPr>
          <p:nvPr>
            <p:ph type="title"/>
          </p:nvPr>
        </p:nvSpPr>
        <p:spPr>
          <a:xfrm>
            <a:off x="1199456" y="259200"/>
            <a:ext cx="10273141" cy="449816"/>
          </a:xfrm>
          <a:prstGeom prst="rect">
            <a:avLst/>
          </a:prstGeom>
        </p:spPr>
        <p:txBody>
          <a:bodyPr/>
          <a:lstStyle/>
          <a:p>
            <a:r>
              <a:rPr lang="fr-FR"/>
              <a:t>Modifiez le style du titre</a:t>
            </a:r>
          </a:p>
        </p:txBody>
      </p:sp>
      <p:sp>
        <p:nvSpPr>
          <p:cNvPr id="9" name="Espace réservé du texte 52"/>
          <p:cNvSpPr>
            <a:spLocks noGrp="1"/>
          </p:cNvSpPr>
          <p:nvPr>
            <p:ph type="body" sz="quarter" idx="12" hasCustomPrompt="1"/>
          </p:nvPr>
        </p:nvSpPr>
        <p:spPr>
          <a:xfrm>
            <a:off x="1200513" y="816000"/>
            <a:ext cx="10272131" cy="384043"/>
          </a:xfrm>
          <a:prstGeom prst="rect">
            <a:avLst/>
          </a:prstGeom>
        </p:spPr>
        <p:txBody>
          <a:bodyPr lIns="0" tIns="0" rIns="0" bIns="0">
            <a:normAutofit/>
          </a:bodyPr>
          <a:lstStyle>
            <a:lvl1pPr marL="0" indent="0" algn="l">
              <a:buNone/>
              <a:defRPr sz="2133" b="1" i="0" baseline="0">
                <a:solidFill>
                  <a:srgbClr val="B24388"/>
                </a:solidFill>
                <a:latin typeface="Arial" panose="020B0604020202020204" pitchFamily="34" charset="0"/>
              </a:defRPr>
            </a:lvl1pPr>
            <a:lvl2pPr marL="609585" indent="0">
              <a:buNone/>
              <a:defRPr sz="1600" b="0">
                <a:solidFill>
                  <a:schemeClr val="bg1"/>
                </a:solidFill>
              </a:defRPr>
            </a:lvl2pPr>
            <a:lvl3pPr marL="1219170" indent="0">
              <a:buNone/>
              <a:defRPr sz="1600" b="0">
                <a:solidFill>
                  <a:schemeClr val="bg1"/>
                </a:solidFill>
              </a:defRPr>
            </a:lvl3pPr>
            <a:lvl4pPr marL="1828754" indent="0">
              <a:buNone/>
              <a:defRPr sz="1600" b="0">
                <a:solidFill>
                  <a:schemeClr val="bg1"/>
                </a:solidFill>
              </a:defRPr>
            </a:lvl4pPr>
            <a:lvl5pPr marL="2438339" indent="0">
              <a:buNone/>
              <a:defRPr sz="1600" b="0">
                <a:solidFill>
                  <a:schemeClr val="bg1"/>
                </a:solidFill>
              </a:defRPr>
            </a:lvl5pPr>
          </a:lstStyle>
          <a:p>
            <a:pPr>
              <a:defRPr/>
            </a:pPr>
            <a:r>
              <a:rPr lang="fr-FR"/>
              <a:t>Sous titre de la slide</a:t>
            </a:r>
          </a:p>
        </p:txBody>
      </p:sp>
    </p:spTree>
    <p:extLst>
      <p:ext uri="{BB962C8B-B14F-4D97-AF65-F5344CB8AC3E}">
        <p14:creationId xmlns:p14="http://schemas.microsoft.com/office/powerpoint/2010/main" val="3356331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26" Type="http://schemas.openxmlformats.org/officeDocument/2006/relationships/slideLayout" Target="../slideLayouts/slideLayout61.xml"/><Relationship Id="rId3" Type="http://schemas.openxmlformats.org/officeDocument/2006/relationships/slideLayout" Target="../slideLayouts/slideLayout38.xml"/><Relationship Id="rId21" Type="http://schemas.openxmlformats.org/officeDocument/2006/relationships/slideLayout" Target="../slideLayouts/slideLayout56.xml"/><Relationship Id="rId34" Type="http://schemas.openxmlformats.org/officeDocument/2006/relationships/slideLayout" Target="../slideLayouts/slideLayout69.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5" Type="http://schemas.openxmlformats.org/officeDocument/2006/relationships/slideLayout" Target="../slideLayouts/slideLayout60.xml"/><Relationship Id="rId33" Type="http://schemas.openxmlformats.org/officeDocument/2006/relationships/slideLayout" Target="../slideLayouts/slideLayout68.xml"/><Relationship Id="rId38" Type="http://schemas.openxmlformats.org/officeDocument/2006/relationships/theme" Target="../theme/theme4.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29" Type="http://schemas.openxmlformats.org/officeDocument/2006/relationships/slideLayout" Target="../slideLayouts/slideLayout64.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24" Type="http://schemas.openxmlformats.org/officeDocument/2006/relationships/slideLayout" Target="../slideLayouts/slideLayout59.xml"/><Relationship Id="rId32" Type="http://schemas.openxmlformats.org/officeDocument/2006/relationships/slideLayout" Target="../slideLayouts/slideLayout67.xml"/><Relationship Id="rId37" Type="http://schemas.openxmlformats.org/officeDocument/2006/relationships/slideLayout" Target="../slideLayouts/slideLayout72.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23" Type="http://schemas.openxmlformats.org/officeDocument/2006/relationships/slideLayout" Target="../slideLayouts/slideLayout58.xml"/><Relationship Id="rId28" Type="http://schemas.openxmlformats.org/officeDocument/2006/relationships/slideLayout" Target="../slideLayouts/slideLayout63.xml"/><Relationship Id="rId36" Type="http://schemas.openxmlformats.org/officeDocument/2006/relationships/slideLayout" Target="../slideLayouts/slideLayout71.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31" Type="http://schemas.openxmlformats.org/officeDocument/2006/relationships/slideLayout" Target="../slideLayouts/slideLayout66.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slideLayout" Target="../slideLayouts/slideLayout57.xml"/><Relationship Id="rId27" Type="http://schemas.openxmlformats.org/officeDocument/2006/relationships/slideLayout" Target="../slideLayouts/slideLayout62.xml"/><Relationship Id="rId30" Type="http://schemas.openxmlformats.org/officeDocument/2006/relationships/slideLayout" Target="../slideLayouts/slideLayout65.xml"/><Relationship Id="rId35" Type="http://schemas.openxmlformats.org/officeDocument/2006/relationships/slideLayout" Target="../slideLayouts/slideLayout70.xml"/></Relationships>
</file>

<file path=ppt/slideMasters/_rels/slideMaster5.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slideLayout" Target="../slideLayouts/slideLayout75.xml"/><Relationship Id="rId7" Type="http://schemas.openxmlformats.org/officeDocument/2006/relationships/tags" Target="../tags/tag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tags" Target="../tags/tag3.xml"/><Relationship Id="rId5" Type="http://schemas.openxmlformats.org/officeDocument/2006/relationships/theme" Target="../theme/theme5.xml"/><Relationship Id="rId4" Type="http://schemas.openxmlformats.org/officeDocument/2006/relationships/slideLayout" Target="../slideLayouts/slideLayout76.xml"/><Relationship Id="rId9" Type="http://schemas.openxmlformats.org/officeDocument/2006/relationships/image" Target="../media/image1.emf"/></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theme" Target="../theme/theme6.xml"/><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slideLayout" Target="../slideLayouts/slideLayout88.xml"/><Relationship Id="rId17" Type="http://schemas.openxmlformats.org/officeDocument/2006/relationships/image" Target="../media/image1.emf"/><Relationship Id="rId2" Type="http://schemas.openxmlformats.org/officeDocument/2006/relationships/slideLayout" Target="../slideLayouts/slideLayout78.xml"/><Relationship Id="rId16" Type="http://schemas.openxmlformats.org/officeDocument/2006/relationships/oleObject" Target="../embeddings/oleObject3.bin"/><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5" Type="http://schemas.openxmlformats.org/officeDocument/2006/relationships/tags" Target="../tags/tag6.xml"/><Relationship Id="rId10" Type="http://schemas.openxmlformats.org/officeDocument/2006/relationships/slideLayout" Target="../slideLayouts/slideLayout86.xml"/><Relationship Id="rId4" Type="http://schemas.openxmlformats.org/officeDocument/2006/relationships/slideLayout" Target="../slideLayouts/slideLayout80.xml"/><Relationship Id="rId9" Type="http://schemas.openxmlformats.org/officeDocument/2006/relationships/slideLayout" Target="../slideLayouts/slideLayout85.xml"/><Relationship Id="rId14" Type="http://schemas.openxmlformats.org/officeDocument/2006/relationships/tags" Target="../tags/tag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0A4BEEB1-9125-49B2-ABC3-0693D56D068B}"/>
              </a:ext>
            </a:extLst>
          </p:cNvPr>
          <p:cNvGraphicFramePr>
            <a:graphicFrameLocks noChangeAspect="1"/>
          </p:cNvGraphicFramePr>
          <p:nvPr userDrawn="1">
            <p:custDataLst>
              <p:tags r:id="rId12"/>
            </p:custDataLst>
            <p:extLst>
              <p:ext uri="{D42A27DB-BD31-4B8C-83A1-F6EECF244321}">
                <p14:modId xmlns:p14="http://schemas.microsoft.com/office/powerpoint/2010/main" val="19772302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14" imgW="526" imgH="526" progId="TCLayout.ActiveDocument.1">
                  <p:embed/>
                </p:oleObj>
              </mc:Choice>
              <mc:Fallback>
                <p:oleObj name="Diapositive think-cell" r:id="rId14" imgW="526" imgH="526" progId="TCLayout.ActiveDocument.1">
                  <p:embed/>
                  <p:pic>
                    <p:nvPicPr>
                      <p:cNvPr id="3" name="Objet 2" hidden="1">
                        <a:extLst>
                          <a:ext uri="{FF2B5EF4-FFF2-40B4-BE49-F238E27FC236}">
                            <a16:creationId xmlns:a16="http://schemas.microsoft.com/office/drawing/2014/main" id="{0A4BEEB1-9125-49B2-ABC3-0693D56D068B}"/>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0A6A4DB-2383-458C-9E63-BD2E0D33481E}"/>
              </a:ext>
            </a:extLst>
          </p:cNvPr>
          <p:cNvSpPr/>
          <p:nvPr userDrawn="1">
            <p:custDataLst>
              <p:tags r:id="rId1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3200" b="0" i="0" baseline="0">
              <a:latin typeface="Montserrat ExtraBold" panose="020B0604020202020204" charset="0"/>
              <a:ea typeface="+mj-ea"/>
              <a:cs typeface="Arial" panose="020B0604020202020204" pitchFamily="34" charset="0"/>
              <a:sym typeface="Montserrat ExtraBold" panose="020B0604020202020204" charset="0"/>
            </a:endParaRPr>
          </a:p>
        </p:txBody>
      </p:sp>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Espace réservé de la date 3"/>
          <p:cNvSpPr txBox="1">
            <a:spLocks noGrp="1"/>
          </p:cNvSpPr>
          <p:nvPr userDrawn="1"/>
        </p:nvSpPr>
        <p:spPr bwMode="auto">
          <a:xfrm>
            <a:off x="911425" y="6501341"/>
            <a:ext cx="3779368" cy="184666"/>
          </a:xfrm>
          <a:prstGeom prst="rect">
            <a:avLst/>
          </a:prstGeom>
          <a:noFill/>
          <a:ln>
            <a:noFill/>
          </a:ln>
        </p:spPr>
        <p:txBody>
          <a:bodyPr wrap="none" lIns="0" tIns="0" rIns="0" bIns="0" anchor="t" anchorCtr="0">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r>
              <a:rPr lang="fr-FR" sz="1200" cap="all"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rPr>
              <a:t>Emprunt JUILLET 2034 remboursable par anticipation</a:t>
            </a:r>
            <a:endParaRPr lang="fr-FR" sz="1200" baseline="0" dirty="0">
              <a:solidFill>
                <a:schemeClr val="bg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1513805751"/>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09" r:id="rId3"/>
    <p:sldLayoutId id="2147483745" r:id="rId4"/>
    <p:sldLayoutId id="2147483929" r:id="rId5"/>
    <p:sldLayoutId id="2147483910" r:id="rId6"/>
    <p:sldLayoutId id="2147483931" r:id="rId7"/>
    <p:sldLayoutId id="2147483932" r:id="rId8"/>
    <p:sldLayoutId id="2147483861" r:id="rId9"/>
    <p:sldLayoutId id="2147483885" r:id="rId10"/>
  </p:sldLayoutIdLst>
  <p:txStyles>
    <p:titleStyle>
      <a:lvl1pPr algn="l" defTabSz="1219170" rtl="0" eaLnBrk="1" latinLnBrk="0" hangingPunct="1">
        <a:lnSpc>
          <a:spcPct val="90000"/>
        </a:lnSpc>
        <a:spcBef>
          <a:spcPct val="0"/>
        </a:spcBef>
        <a:buNone/>
        <a:defRPr sz="3200" kern="1200">
          <a:solidFill>
            <a:schemeClr val="tx1"/>
          </a:solidFill>
          <a:latin typeface="Montserrat ExtraBold" panose="00000900000000000000" pitchFamily="50"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Shape 5"/>
        <p:cNvGrpSpPr/>
        <p:nvPr/>
      </p:nvGrpSpPr>
      <p:grpSpPr>
        <a:xfrm>
          <a:off x="0" y="0"/>
          <a:ext cx="0" cy="0"/>
          <a:chOff x="0" y="0"/>
          <a:chExt cx="0" cy="0"/>
        </a:xfrm>
      </p:grpSpPr>
      <p:sp>
        <p:nvSpPr>
          <p:cNvPr id="10"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13"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18" name="Oval 13"/>
          <p:cNvSpPr txBox="1">
            <a:spLocks noChangeAspect="1" noChangeArrowheads="1"/>
          </p:cNvSpPr>
          <p:nvPr/>
        </p:nvSpPr>
        <p:spPr bwMode="auto">
          <a:xfrm>
            <a:off x="423525" y="6501342"/>
            <a:ext cx="187552"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40" name="Ellipse 39"/>
          <p:cNvSpPr/>
          <p:nvPr/>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11" name="Groupe 10"/>
          <p:cNvGrpSpPr/>
          <p:nvPr/>
        </p:nvGrpSpPr>
        <p:grpSpPr>
          <a:xfrm>
            <a:off x="10320470" y="6506617"/>
            <a:ext cx="1678317" cy="174112"/>
            <a:chOff x="288926" y="438151"/>
            <a:chExt cx="4284661" cy="444500"/>
          </a:xfrm>
        </p:grpSpPr>
        <p:sp>
          <p:nvSpPr>
            <p:cNvPr id="12" name="Freeform 5"/>
            <p:cNvSpPr>
              <a:spLocks/>
            </p:cNvSpPr>
            <p:nvPr/>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4" name="Freeform 6"/>
            <p:cNvSpPr>
              <a:spLocks/>
            </p:cNvSpPr>
            <p:nvPr/>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5" name="Freeform 7"/>
            <p:cNvSpPr>
              <a:spLocks/>
            </p:cNvSpPr>
            <p:nvPr/>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8"/>
            <p:cNvSpPr>
              <a:spLocks/>
            </p:cNvSpPr>
            <p:nvPr/>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9"/>
            <p:cNvSpPr>
              <a:spLocks noEditPoints="1"/>
            </p:cNvSpPr>
            <p:nvPr/>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0"/>
            <p:cNvSpPr>
              <a:spLocks/>
            </p:cNvSpPr>
            <p:nvPr/>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1"/>
            <p:cNvSpPr>
              <a:spLocks/>
            </p:cNvSpPr>
            <p:nvPr/>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2"/>
            <p:cNvSpPr>
              <a:spLocks noEditPoints="1"/>
            </p:cNvSpPr>
            <p:nvPr/>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3"/>
            <p:cNvSpPr>
              <a:spLocks noEditPoints="1"/>
            </p:cNvSpPr>
            <p:nvPr/>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4"/>
            <p:cNvSpPr>
              <a:spLocks noEditPoints="1"/>
            </p:cNvSpPr>
            <p:nvPr/>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5"/>
            <p:cNvSpPr>
              <a:spLocks/>
            </p:cNvSpPr>
            <p:nvPr/>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6"/>
            <p:cNvSpPr>
              <a:spLocks/>
            </p:cNvSpPr>
            <p:nvPr/>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7"/>
            <p:cNvSpPr>
              <a:spLocks/>
            </p:cNvSpPr>
            <p:nvPr/>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8"/>
            <p:cNvSpPr>
              <a:spLocks noEditPoints="1"/>
            </p:cNvSpPr>
            <p:nvPr/>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19"/>
            <p:cNvSpPr>
              <a:spLocks/>
            </p:cNvSpPr>
            <p:nvPr/>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0"/>
            <p:cNvSpPr>
              <a:spLocks/>
            </p:cNvSpPr>
            <p:nvPr/>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5" name="Freeform 21"/>
            <p:cNvSpPr>
              <a:spLocks/>
            </p:cNvSpPr>
            <p:nvPr/>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grpSp>
        <p:nvGrpSpPr>
          <p:cNvPr id="41" name="Groupe 40"/>
          <p:cNvGrpSpPr/>
          <p:nvPr/>
        </p:nvGrpSpPr>
        <p:grpSpPr>
          <a:xfrm>
            <a:off x="189679" y="260649"/>
            <a:ext cx="822181" cy="585564"/>
            <a:chOff x="865188" y="493713"/>
            <a:chExt cx="546100" cy="388938"/>
          </a:xfrm>
          <a:solidFill>
            <a:schemeClr val="bg1">
              <a:lumMod val="85000"/>
            </a:schemeClr>
          </a:solidFill>
        </p:grpSpPr>
        <p:sp>
          <p:nvSpPr>
            <p:cNvPr id="56" name="Freeform 19"/>
            <p:cNvSpPr>
              <a:spLocks/>
            </p:cNvSpPr>
            <p:nvPr/>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7" name="Freeform 20"/>
            <p:cNvSpPr>
              <a:spLocks/>
            </p:cNvSpPr>
            <p:nvPr/>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58" name="Freeform 21"/>
            <p:cNvSpPr>
              <a:spLocks/>
            </p:cNvSpPr>
            <p:nvPr/>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grpSp>
        <p:nvGrpSpPr>
          <p:cNvPr id="2" name="Group 1">
            <a:extLst>
              <a:ext uri="{FF2B5EF4-FFF2-40B4-BE49-F238E27FC236}">
                <a16:creationId xmlns:a16="http://schemas.microsoft.com/office/drawing/2014/main" id="{346075CA-D92F-FD99-1711-009C842E6577}"/>
              </a:ext>
            </a:extLst>
          </p:cNvPr>
          <p:cNvGrpSpPr/>
          <p:nvPr/>
        </p:nvGrpSpPr>
        <p:grpSpPr>
          <a:xfrm>
            <a:off x="-799993" y="1552106"/>
            <a:ext cx="666112" cy="2104585"/>
            <a:chOff x="-799993" y="1531524"/>
            <a:chExt cx="666112" cy="2104585"/>
          </a:xfrm>
        </p:grpSpPr>
        <p:sp>
          <p:nvSpPr>
            <p:cNvPr id="3" name="Oval 2">
              <a:extLst>
                <a:ext uri="{FF2B5EF4-FFF2-40B4-BE49-F238E27FC236}">
                  <a16:creationId xmlns:a16="http://schemas.microsoft.com/office/drawing/2014/main" id="{4EEC50AD-9A38-B976-81E1-F9822258F547}"/>
                </a:ext>
              </a:extLst>
            </p:cNvPr>
            <p:cNvSpPr/>
            <p:nvPr/>
          </p:nvSpPr>
          <p:spPr>
            <a:xfrm>
              <a:off x="-799993" y="1531524"/>
              <a:ext cx="666112" cy="6661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fr-FR" err="1"/>
            </a:p>
          </p:txBody>
        </p:sp>
        <p:sp>
          <p:nvSpPr>
            <p:cNvPr id="5" name="Oval 4">
              <a:extLst>
                <a:ext uri="{FF2B5EF4-FFF2-40B4-BE49-F238E27FC236}">
                  <a16:creationId xmlns:a16="http://schemas.microsoft.com/office/drawing/2014/main" id="{B3A83416-21B5-0FB5-9905-81C23B1EA351}"/>
                </a:ext>
              </a:extLst>
            </p:cNvPr>
            <p:cNvSpPr/>
            <p:nvPr/>
          </p:nvSpPr>
          <p:spPr>
            <a:xfrm>
              <a:off x="-799993" y="2269207"/>
              <a:ext cx="666112" cy="6661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fr-FR" err="1"/>
            </a:p>
          </p:txBody>
        </p:sp>
        <p:sp>
          <p:nvSpPr>
            <p:cNvPr id="6" name="Oval 5">
              <a:extLst>
                <a:ext uri="{FF2B5EF4-FFF2-40B4-BE49-F238E27FC236}">
                  <a16:creationId xmlns:a16="http://schemas.microsoft.com/office/drawing/2014/main" id="{0B840D02-3D83-8F5D-38F3-7AA0AF0473B9}"/>
                </a:ext>
              </a:extLst>
            </p:cNvPr>
            <p:cNvSpPr/>
            <p:nvPr/>
          </p:nvSpPr>
          <p:spPr>
            <a:xfrm>
              <a:off x="-430171" y="3028099"/>
              <a:ext cx="270269" cy="27026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fr-FR" err="1"/>
            </a:p>
          </p:txBody>
        </p:sp>
        <p:sp>
          <p:nvSpPr>
            <p:cNvPr id="7" name="Oval 6">
              <a:extLst>
                <a:ext uri="{FF2B5EF4-FFF2-40B4-BE49-F238E27FC236}">
                  <a16:creationId xmlns:a16="http://schemas.microsoft.com/office/drawing/2014/main" id="{E1190E80-84B0-1F77-732A-D279F9C10C3C}"/>
                </a:ext>
              </a:extLst>
            </p:cNvPr>
            <p:cNvSpPr/>
            <p:nvPr/>
          </p:nvSpPr>
          <p:spPr>
            <a:xfrm>
              <a:off x="-430171" y="3365840"/>
              <a:ext cx="270269" cy="27026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fr-FR" err="1"/>
            </a:p>
          </p:txBody>
        </p:sp>
        <p:sp>
          <p:nvSpPr>
            <p:cNvPr id="8" name="Oval 7">
              <a:extLst>
                <a:ext uri="{FF2B5EF4-FFF2-40B4-BE49-F238E27FC236}">
                  <a16:creationId xmlns:a16="http://schemas.microsoft.com/office/drawing/2014/main" id="{6385AF04-57B6-4268-1849-74458DE1BCDE}"/>
                </a:ext>
              </a:extLst>
            </p:cNvPr>
            <p:cNvSpPr/>
            <p:nvPr/>
          </p:nvSpPr>
          <p:spPr>
            <a:xfrm>
              <a:off x="-773974" y="3028099"/>
              <a:ext cx="270269" cy="27026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fr-FR" err="1"/>
            </a:p>
          </p:txBody>
        </p:sp>
        <p:sp>
          <p:nvSpPr>
            <p:cNvPr id="9" name="Oval 8">
              <a:extLst>
                <a:ext uri="{FF2B5EF4-FFF2-40B4-BE49-F238E27FC236}">
                  <a16:creationId xmlns:a16="http://schemas.microsoft.com/office/drawing/2014/main" id="{877CE4F3-70ED-05E6-239D-2D32424F4E8A}"/>
                </a:ext>
              </a:extLst>
            </p:cNvPr>
            <p:cNvSpPr/>
            <p:nvPr/>
          </p:nvSpPr>
          <p:spPr>
            <a:xfrm>
              <a:off x="-773974" y="3365840"/>
              <a:ext cx="270269" cy="27026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fr-FR" err="1"/>
            </a:p>
          </p:txBody>
        </p:sp>
      </p:grpSp>
      <p:grpSp>
        <p:nvGrpSpPr>
          <p:cNvPr id="16" name="Group 15">
            <a:extLst>
              <a:ext uri="{FF2B5EF4-FFF2-40B4-BE49-F238E27FC236}">
                <a16:creationId xmlns:a16="http://schemas.microsoft.com/office/drawing/2014/main" id="{A03258FF-BBBA-AE46-44AE-EA20972804A0}"/>
              </a:ext>
            </a:extLst>
          </p:cNvPr>
          <p:cNvGrpSpPr/>
          <p:nvPr/>
        </p:nvGrpSpPr>
        <p:grpSpPr>
          <a:xfrm>
            <a:off x="-799993" y="0"/>
            <a:ext cx="666112" cy="1369178"/>
            <a:chOff x="-799993" y="0"/>
            <a:chExt cx="666112" cy="1369178"/>
          </a:xfrm>
        </p:grpSpPr>
        <p:sp>
          <p:nvSpPr>
            <p:cNvPr id="17" name="Oval 16">
              <a:extLst>
                <a:ext uri="{FF2B5EF4-FFF2-40B4-BE49-F238E27FC236}">
                  <a16:creationId xmlns:a16="http://schemas.microsoft.com/office/drawing/2014/main" id="{51857C60-DA2F-473E-0349-294EDB620C4D}"/>
                </a:ext>
              </a:extLst>
            </p:cNvPr>
            <p:cNvSpPr/>
            <p:nvPr/>
          </p:nvSpPr>
          <p:spPr>
            <a:xfrm>
              <a:off x="-799993" y="0"/>
              <a:ext cx="447108" cy="4471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fr-FR" err="1"/>
            </a:p>
          </p:txBody>
        </p:sp>
        <p:sp>
          <p:nvSpPr>
            <p:cNvPr id="19" name="Oval 18">
              <a:extLst>
                <a:ext uri="{FF2B5EF4-FFF2-40B4-BE49-F238E27FC236}">
                  <a16:creationId xmlns:a16="http://schemas.microsoft.com/office/drawing/2014/main" id="{EE3B0AD6-635D-EB34-ECC9-7FCE16085A10}"/>
                </a:ext>
              </a:extLst>
            </p:cNvPr>
            <p:cNvSpPr/>
            <p:nvPr/>
          </p:nvSpPr>
          <p:spPr>
            <a:xfrm>
              <a:off x="-580989" y="204027"/>
              <a:ext cx="447108" cy="4471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fr-FR" err="1"/>
            </a:p>
          </p:txBody>
        </p:sp>
        <p:sp>
          <p:nvSpPr>
            <p:cNvPr id="20" name="Oval 19">
              <a:extLst>
                <a:ext uri="{FF2B5EF4-FFF2-40B4-BE49-F238E27FC236}">
                  <a16:creationId xmlns:a16="http://schemas.microsoft.com/office/drawing/2014/main" id="{A2BCA49D-07CC-CB61-D0E5-6896140F00A0}"/>
                </a:ext>
              </a:extLst>
            </p:cNvPr>
            <p:cNvSpPr/>
            <p:nvPr/>
          </p:nvSpPr>
          <p:spPr>
            <a:xfrm>
              <a:off x="-799993" y="723437"/>
              <a:ext cx="447108" cy="44710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fr-FR" err="1"/>
            </a:p>
          </p:txBody>
        </p:sp>
        <p:sp>
          <p:nvSpPr>
            <p:cNvPr id="21" name="Oval 20">
              <a:extLst>
                <a:ext uri="{FF2B5EF4-FFF2-40B4-BE49-F238E27FC236}">
                  <a16:creationId xmlns:a16="http://schemas.microsoft.com/office/drawing/2014/main" id="{ED75FD58-1104-B624-C2A2-39CF8A0E3292}"/>
                </a:ext>
              </a:extLst>
            </p:cNvPr>
            <p:cNvSpPr/>
            <p:nvPr/>
          </p:nvSpPr>
          <p:spPr>
            <a:xfrm>
              <a:off x="-580989" y="922070"/>
              <a:ext cx="447108" cy="4471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fr-FR" err="1"/>
            </a:p>
          </p:txBody>
        </p:sp>
      </p:grpSp>
      <p:cxnSp>
        <p:nvCxnSpPr>
          <p:cNvPr id="47" name="Straight Connector 46">
            <a:extLst>
              <a:ext uri="{FF2B5EF4-FFF2-40B4-BE49-F238E27FC236}">
                <a16:creationId xmlns:a16="http://schemas.microsoft.com/office/drawing/2014/main" id="{E6E928C7-38D8-04D2-D5DD-2D4C5945B090}"/>
              </a:ext>
            </a:extLst>
          </p:cNvPr>
          <p:cNvCxnSpPr>
            <a:cxnSpLocks/>
          </p:cNvCxnSpPr>
          <p:nvPr/>
        </p:nvCxnSpPr>
        <p:spPr>
          <a:xfrm>
            <a:off x="-799993" y="1460642"/>
            <a:ext cx="666112"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0719748"/>
      </p:ext>
    </p:extLst>
  </p:cSld>
  <p:clrMap bg1="lt1" tx1="dk1" bg2="dk2" tx2="lt2" accent1="accent1" accent2="accent2" accent3="accent3" accent4="accent4" accent5="accent5" accent6="accent6" hlink="hlink" folHlink="folHlink"/>
  <p:sldLayoutIdLst>
    <p:sldLayoutId id="2147483912" r:id="rId1"/>
    <p:sldLayoutId id="2147483913" r:id="rId2"/>
    <p:sldLayoutId id="2147483914" r:id="rId3"/>
    <p:sldLayoutId id="2147483915" r:id="rId4"/>
    <p:sldLayoutId id="2147483916" r:id="rId5"/>
    <p:sldLayoutId id="2147483917" r:id="rId6"/>
    <p:sldLayoutId id="2147483918" r:id="rId7"/>
    <p:sldLayoutId id="2147483919" r:id="rId8"/>
    <p:sldLayoutId id="2147483920" r:id="rId9"/>
    <p:sldLayoutId id="2147483921" r:id="rId10"/>
    <p:sldLayoutId id="2147483922" r:id="rId11"/>
    <p:sldLayoutId id="2147483923" r:id="rId12"/>
    <p:sldLayoutId id="2147483924" r:id="rId13"/>
  </p:sldLayoutIdLst>
  <p:hf hdr="0" dt="0"/>
  <p:txStyles>
    <p:title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None/>
        <a:defRPr sz="3200" b="0" i="0" u="none" strike="noStrike" cap="none" baseline="0">
          <a:solidFill>
            <a:schemeClr val="tx1"/>
          </a:solidFill>
          <a:latin typeface="Montserrat ExtraBold" panose="00000900000000000000" pitchFamily="50" charset="0"/>
          <a:ea typeface="Montserrat ExtraBold" panose="00000900000000000000" pitchFamily="50" charset="0"/>
          <a:cs typeface="Arial"/>
          <a:sym typeface="Arial"/>
        </a:defRPr>
      </a:lvl1pPr>
    </p:titleStyle>
    <p:bodyStyle>
      <a:defPPr marR="0" lvl="0" algn="l" rtl="0">
        <a:lnSpc>
          <a:spcPct val="100000"/>
        </a:lnSpc>
        <a:spcBef>
          <a:spcPts val="0"/>
        </a:spcBef>
        <a:spcAft>
          <a:spcPts val="0"/>
        </a:spcAft>
      </a:defPPr>
      <a:lvl1pPr marL="355591" marR="0" lvl="0" indent="-355591" algn="l" rtl="0" eaLnBrk="1" hangingPunct="1">
        <a:lnSpc>
          <a:spcPct val="100000"/>
        </a:lnSpc>
        <a:spcBef>
          <a:spcPts val="0"/>
        </a:spcBef>
        <a:spcAft>
          <a:spcPts val="0"/>
        </a:spcAft>
        <a:buClr>
          <a:srgbClr val="B24388"/>
        </a:buClr>
        <a:buFont typeface="Cambria Math" panose="02040503050406030204" pitchFamily="18" charset="0"/>
        <a:buChar char="ʘ"/>
        <a:defRPr sz="2667" b="0" i="0" u="none" strike="noStrike" cap="none">
          <a:solidFill>
            <a:srgbClr val="000000"/>
          </a:solidFill>
          <a:latin typeface="+mn-lt"/>
          <a:ea typeface="Arial"/>
          <a:cs typeface="Arial"/>
          <a:sym typeface="Arial"/>
        </a:defRPr>
      </a:lvl1pPr>
      <a:lvl2pPr marL="721766" marR="0" lvl="1" indent="-273044" algn="l" rtl="0" eaLnBrk="1" hangingPunct="1">
        <a:lnSpc>
          <a:spcPct val="100000"/>
        </a:lnSpc>
        <a:spcBef>
          <a:spcPts val="0"/>
        </a:spcBef>
        <a:spcAft>
          <a:spcPts val="0"/>
        </a:spcAft>
        <a:buClr>
          <a:schemeClr val="accent1"/>
        </a:buClr>
        <a:buFont typeface="Symbol" panose="05050102010706020507" pitchFamily="18" charset="2"/>
        <a:buChar char="·"/>
        <a:defRPr sz="2400" b="0" i="0" u="none" strike="noStrike" cap="none">
          <a:solidFill>
            <a:srgbClr val="000000"/>
          </a:solidFill>
          <a:latin typeface="+mn-lt"/>
          <a:ea typeface="Arial"/>
          <a:cs typeface="Arial"/>
          <a:sym typeface="Arial"/>
        </a:defRPr>
      </a:lvl2pPr>
      <a:lvl3pPr marL="1077357" marR="0" lvl="2" indent="-264577" algn="l" rtl="0" eaLnBrk="1" hangingPunct="1">
        <a:lnSpc>
          <a:spcPct val="100000"/>
        </a:lnSpc>
        <a:spcBef>
          <a:spcPts val="0"/>
        </a:spcBef>
        <a:spcAft>
          <a:spcPts val="0"/>
        </a:spcAft>
        <a:buClr>
          <a:srgbClr val="EC624A"/>
        </a:buClr>
        <a:buFont typeface="Courier New" panose="02070309020205020404" pitchFamily="49" charset="0"/>
        <a:buChar char="o"/>
        <a:defRPr sz="2133" b="0" i="0" u="none" strike="noStrike" cap="none">
          <a:solidFill>
            <a:srgbClr val="000000"/>
          </a:solidFill>
          <a:latin typeface="+mn-lt"/>
          <a:ea typeface="Arial"/>
          <a:cs typeface="Arial"/>
          <a:sym typeface="Arial"/>
        </a:defRPr>
      </a:lvl3pPr>
      <a:lvl4pPr marL="1553594" marR="0" lvl="3" indent="-262460" algn="l" rtl="0" eaLnBrk="1" hangingPunct="1">
        <a:lnSpc>
          <a:spcPct val="100000"/>
        </a:lnSpc>
        <a:spcBef>
          <a:spcPts val="0"/>
        </a:spcBef>
        <a:spcAft>
          <a:spcPts val="0"/>
        </a:spcAft>
        <a:buClr>
          <a:schemeClr val="accent2"/>
        </a:buClr>
        <a:buFont typeface="Arial" panose="020B0604020202020204" pitchFamily="34" charset="0"/>
        <a:buChar char="•"/>
        <a:defRPr sz="1867" b="0" i="0" u="none" strike="noStrike" cap="none">
          <a:solidFill>
            <a:srgbClr val="000000"/>
          </a:solidFill>
          <a:latin typeface="+mn-lt"/>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mn-lt"/>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507234178"/>
      </p:ext>
    </p:extLst>
  </p:cSld>
  <p:clrMap bg1="lt1" tx1="dk1" bg2="lt2" tx2="dk2" accent1="accent1" accent2="accent2" accent3="accent3" accent4="accent4" accent5="accent5" accent6="accent6" hlink="hlink" folHlink="folHlink"/>
  <p:sldLayoutIdLst>
    <p:sldLayoutId id="2147483661" r:id="rId1"/>
    <p:sldLayoutId id="2147483934" r:id="rId2"/>
    <p:sldLayoutId id="2147483935" r:id="rId3"/>
    <p:sldLayoutId id="2147483940" r:id="rId4"/>
    <p:sldLayoutId id="2147483665" r:id="rId5"/>
    <p:sldLayoutId id="2147483936" r:id="rId6"/>
    <p:sldLayoutId id="2147483941" r:id="rId7"/>
    <p:sldLayoutId id="2147483668" r:id="rId8"/>
    <p:sldLayoutId id="2147483937" r:id="rId9"/>
    <p:sldLayoutId id="2147483938" r:id="rId10"/>
    <p:sldLayoutId id="2147483671" r:id="rId11"/>
    <p:sldLayoutId id="2147483942" r:id="rId12"/>
  </p:sldLayoutIdLst>
  <p:txStyles>
    <p:titleStyle>
      <a:lvl1pPr algn="l" defTabSz="1219170" rtl="0" eaLnBrk="1" latinLnBrk="0" hangingPunct="1">
        <a:lnSpc>
          <a:spcPct val="90000"/>
        </a:lnSpc>
        <a:spcBef>
          <a:spcPct val="0"/>
        </a:spcBef>
        <a:buNone/>
        <a:defRPr sz="3200" kern="1200">
          <a:solidFill>
            <a:schemeClr val="tx1"/>
          </a:solidFill>
          <a:latin typeface="Arial Black" panose="020B0A04020102020204" pitchFamily="34"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3972301482"/>
      </p:ext>
    </p:extLst>
  </p:cSld>
  <p:clrMap bg1="lt1" tx1="dk1" bg2="lt2" tx2="dk2" accent1="accent1" accent2="accent2" accent3="accent3" accent4="accent4" accent5="accent5" accent6="accent6" hlink="hlink" folHlink="folHlink"/>
  <p:sldLayoutIdLst>
    <p:sldLayoutId id="2147483960" r:id="rId1"/>
    <p:sldLayoutId id="2147483961" r:id="rId2"/>
    <p:sldLayoutId id="2147483962" r:id="rId3"/>
    <p:sldLayoutId id="2147483963" r:id="rId4"/>
    <p:sldLayoutId id="2147483964" r:id="rId5"/>
    <p:sldLayoutId id="2147483965" r:id="rId6"/>
    <p:sldLayoutId id="2147483966" r:id="rId7"/>
    <p:sldLayoutId id="2147483967" r:id="rId8"/>
    <p:sldLayoutId id="2147483968" r:id="rId9"/>
    <p:sldLayoutId id="2147483969" r:id="rId10"/>
    <p:sldLayoutId id="2147483970" r:id="rId11"/>
    <p:sldLayoutId id="2147483971" r:id="rId12"/>
    <p:sldLayoutId id="2147483972" r:id="rId13"/>
    <p:sldLayoutId id="2147483973" r:id="rId14"/>
    <p:sldLayoutId id="2147483974" r:id="rId15"/>
    <p:sldLayoutId id="2147483975" r:id="rId16"/>
    <p:sldLayoutId id="2147483976" r:id="rId17"/>
    <p:sldLayoutId id="2147483977" r:id="rId18"/>
    <p:sldLayoutId id="2147483978" r:id="rId19"/>
    <p:sldLayoutId id="2147483979" r:id="rId20"/>
    <p:sldLayoutId id="2147483980" r:id="rId21"/>
    <p:sldLayoutId id="2147483981" r:id="rId22"/>
    <p:sldLayoutId id="2147483982" r:id="rId23"/>
    <p:sldLayoutId id="2147483983" r:id="rId24"/>
    <p:sldLayoutId id="2147483984" r:id="rId25"/>
    <p:sldLayoutId id="2147483985" r:id="rId26"/>
    <p:sldLayoutId id="2147483986" r:id="rId27"/>
    <p:sldLayoutId id="2147483987" r:id="rId28"/>
    <p:sldLayoutId id="2147483988" r:id="rId29"/>
    <p:sldLayoutId id="2147483989" r:id="rId30"/>
    <p:sldLayoutId id="2147483990" r:id="rId31"/>
    <p:sldLayoutId id="2147483991" r:id="rId32"/>
    <p:sldLayoutId id="2147483992" r:id="rId33"/>
    <p:sldLayoutId id="2147483993" r:id="rId34"/>
    <p:sldLayoutId id="2147483994" r:id="rId35"/>
    <p:sldLayoutId id="2147483995" r:id="rId36"/>
    <p:sldLayoutId id="2147483996" r:id="rId37"/>
  </p:sldLayoutIdLst>
  <p:txStyles>
    <p:titleStyle>
      <a:lvl1pPr algn="l" defTabSz="1219170" rtl="0" eaLnBrk="1" latinLnBrk="0" hangingPunct="1">
        <a:lnSpc>
          <a:spcPct val="90000"/>
        </a:lnSpc>
        <a:spcBef>
          <a:spcPct val="0"/>
        </a:spcBef>
        <a:buNone/>
        <a:defRPr sz="3200" kern="1200">
          <a:solidFill>
            <a:schemeClr val="tx1"/>
          </a:solidFill>
          <a:latin typeface="Arial Black" panose="020B0A04020102020204" pitchFamily="34"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0A4BEEB1-9125-49B2-ABC3-0693D56D068B}"/>
              </a:ext>
            </a:extLst>
          </p:cNvPr>
          <p:cNvGraphicFramePr>
            <a:graphicFrameLocks noChangeAspect="1"/>
          </p:cNvGraphicFramePr>
          <p:nvPr userDrawn="1">
            <p:custDataLst>
              <p:tags r:id="rId6"/>
            </p:custDataLst>
            <p:extLst>
              <p:ext uri="{D42A27DB-BD31-4B8C-83A1-F6EECF244321}">
                <p14:modId xmlns:p14="http://schemas.microsoft.com/office/powerpoint/2010/main" val="19772302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8" imgW="526" imgH="526" progId="TCLayout.ActiveDocument.1">
                  <p:embed/>
                </p:oleObj>
              </mc:Choice>
              <mc:Fallback>
                <p:oleObj name="Diapositive think-cell" r:id="rId8" imgW="526" imgH="526" progId="TCLayout.ActiveDocument.1">
                  <p:embed/>
                  <p:pic>
                    <p:nvPicPr>
                      <p:cNvPr id="3" name="Objet 2" hidden="1">
                        <a:extLst>
                          <a:ext uri="{FF2B5EF4-FFF2-40B4-BE49-F238E27FC236}">
                            <a16:creationId xmlns:a16="http://schemas.microsoft.com/office/drawing/2014/main" id="{0A4BEEB1-9125-49B2-ABC3-0693D56D068B}"/>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0A6A4DB-2383-458C-9E63-BD2E0D33481E}"/>
              </a:ext>
            </a:extLst>
          </p:cNvPr>
          <p:cNvSpPr/>
          <p:nvPr userDrawn="1">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3200" b="0" i="0" baseline="0">
              <a:latin typeface="Montserrat ExtraBold" panose="020B0604020202020204" charset="0"/>
              <a:ea typeface="+mj-ea"/>
              <a:cs typeface="Arial" panose="020B0604020202020204" pitchFamily="34" charset="0"/>
              <a:sym typeface="Montserrat ExtraBold" panose="020B0604020202020204" charset="0"/>
            </a:endParaRPr>
          </a:p>
        </p:txBody>
      </p:sp>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3486884384"/>
      </p:ext>
    </p:extLst>
  </p:cSld>
  <p:clrMap bg1="lt1" tx1="dk1" bg2="lt2" tx2="dk2" accent1="accent1" accent2="accent2" accent3="accent3" accent4="accent4" accent5="accent5" accent6="accent6" hlink="hlink" folHlink="folHlink"/>
  <p:sldLayoutIdLst>
    <p:sldLayoutId id="2147483998" r:id="rId1"/>
    <p:sldLayoutId id="2147483999" r:id="rId2"/>
    <p:sldLayoutId id="2147484000" r:id="rId3"/>
    <p:sldLayoutId id="2147484001" r:id="rId4"/>
  </p:sldLayoutIdLst>
  <p:txStyles>
    <p:titleStyle>
      <a:lvl1pPr algn="l" defTabSz="1219170" rtl="0" eaLnBrk="1" latinLnBrk="0" hangingPunct="1">
        <a:lnSpc>
          <a:spcPct val="90000"/>
        </a:lnSpc>
        <a:spcBef>
          <a:spcPct val="0"/>
        </a:spcBef>
        <a:buNone/>
        <a:defRPr sz="3200" kern="1200">
          <a:solidFill>
            <a:schemeClr val="tx1"/>
          </a:solidFill>
          <a:latin typeface="Montserrat ExtraBold" panose="00000900000000000000" pitchFamily="50"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0A4BEEB1-9125-49B2-ABC3-0693D56D068B}"/>
              </a:ext>
            </a:extLst>
          </p:cNvPr>
          <p:cNvGraphicFramePr>
            <a:graphicFrameLocks noChangeAspect="1"/>
          </p:cNvGraphicFramePr>
          <p:nvPr userDrawn="1">
            <p:custDataLst>
              <p:tags r:id="rId14"/>
            </p:custDataLst>
            <p:extLst>
              <p:ext uri="{D42A27DB-BD31-4B8C-83A1-F6EECF244321}">
                <p14:modId xmlns:p14="http://schemas.microsoft.com/office/powerpoint/2010/main" val="19772302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16" imgW="526" imgH="526" progId="TCLayout.ActiveDocument.1">
                  <p:embed/>
                </p:oleObj>
              </mc:Choice>
              <mc:Fallback>
                <p:oleObj name="Diapositive think-cell" r:id="rId16" imgW="526" imgH="526" progId="TCLayout.ActiveDocument.1">
                  <p:embed/>
                  <p:pic>
                    <p:nvPicPr>
                      <p:cNvPr id="3" name="Objet 2" hidden="1">
                        <a:extLst>
                          <a:ext uri="{FF2B5EF4-FFF2-40B4-BE49-F238E27FC236}">
                            <a16:creationId xmlns:a16="http://schemas.microsoft.com/office/drawing/2014/main" id="{0A4BEEB1-9125-49B2-ABC3-0693D56D068B}"/>
                          </a:ext>
                        </a:extLst>
                      </p:cNvPr>
                      <p:cNvPicPr/>
                      <p:nvPr/>
                    </p:nvPicPr>
                    <p:blipFill>
                      <a:blip r:embed="rId17"/>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0A6A4DB-2383-458C-9E63-BD2E0D33481E}"/>
              </a:ext>
            </a:extLst>
          </p:cNvPr>
          <p:cNvSpPr/>
          <p:nvPr userDrawn="1">
            <p:custDataLst>
              <p:tags r:id="rId15"/>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fr-FR" sz="3200" b="0" i="0" baseline="0">
              <a:latin typeface="Montserrat ExtraBold" panose="020B0604020202020204" charset="0"/>
              <a:ea typeface="+mj-ea"/>
              <a:cs typeface="Arial" panose="020B0604020202020204" pitchFamily="34" charset="0"/>
              <a:sym typeface="Montserrat ExtraBold" panose="020B0604020202020204" charset="0"/>
            </a:endParaRPr>
          </a:p>
        </p:txBody>
      </p:sp>
      <p:sp>
        <p:nvSpPr>
          <p:cNvPr id="7" name="Espace réservé du titre 9"/>
          <p:cNvSpPr>
            <a:spLocks noGrp="1"/>
          </p:cNvSpPr>
          <p:nvPr>
            <p:ph type="title"/>
          </p:nvPr>
        </p:nvSpPr>
        <p:spPr>
          <a:xfrm>
            <a:off x="1200513" y="260648"/>
            <a:ext cx="10272131" cy="576000"/>
          </a:xfrm>
          <a:prstGeom prst="rect">
            <a:avLst/>
          </a:prstGeom>
        </p:spPr>
        <p:txBody>
          <a:bodyPr vert="horz" lIns="0" tIns="45720" rIns="0" bIns="45720" rtlCol="0" anchor="t" anchorCtr="0">
            <a:noAutofit/>
          </a:bodyPr>
          <a:lstStyle/>
          <a:p>
            <a:r>
              <a:rPr lang="fr-FR"/>
              <a:t>Modifiez le style du titre</a:t>
            </a:r>
          </a:p>
        </p:txBody>
      </p:sp>
      <p:sp>
        <p:nvSpPr>
          <p:cNvPr id="8" name="Espace réservé du texte 12"/>
          <p:cNvSpPr>
            <a:spLocks noGrp="1"/>
          </p:cNvSpPr>
          <p:nvPr>
            <p:ph type="body" idx="1"/>
          </p:nvPr>
        </p:nvSpPr>
        <p:spPr>
          <a:xfrm>
            <a:off x="1199456" y="1508787"/>
            <a:ext cx="10273141" cy="4854075"/>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grpSp>
        <p:nvGrpSpPr>
          <p:cNvPr id="9" name="Groupe 8"/>
          <p:cNvGrpSpPr/>
          <p:nvPr userDrawn="1"/>
        </p:nvGrpSpPr>
        <p:grpSpPr>
          <a:xfrm>
            <a:off x="189679" y="260649"/>
            <a:ext cx="822181" cy="585564"/>
            <a:chOff x="865188" y="493713"/>
            <a:chExt cx="546100" cy="388938"/>
          </a:xfrm>
          <a:solidFill>
            <a:schemeClr val="bg1">
              <a:lumMod val="85000"/>
            </a:schemeClr>
          </a:solidFill>
        </p:grpSpPr>
        <p:sp>
          <p:nvSpPr>
            <p:cNvPr id="10"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1"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2"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
        <p:nvSpPr>
          <p:cNvPr id="14" name="Oval 13"/>
          <p:cNvSpPr txBox="1">
            <a:spLocks noChangeAspect="1" noChangeArrowheads="1"/>
          </p:cNvSpPr>
          <p:nvPr userDrawn="1"/>
        </p:nvSpPr>
        <p:spPr bwMode="auto">
          <a:xfrm>
            <a:off x="336963" y="6501342"/>
            <a:ext cx="274113" cy="184666"/>
          </a:xfrm>
          <a:prstGeom prst="rect">
            <a:avLst/>
          </a:prstGeom>
          <a:noFill/>
          <a:ln>
            <a:noFill/>
          </a:ln>
          <a:effectLst/>
        </p:spPr>
        <p:txBody>
          <a:bodyPr wrap="none" lIns="0" tIns="0" rIns="0" bIns="0" anchor="t" anchorCtr="0">
            <a:spAutoFit/>
          </a:bodyPr>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defRPr/>
            </a:pPr>
            <a:fld id="{1E08334B-91D7-46DA-837A-2A85F7B647E5}" type="slidenum">
              <a:rPr lang="fr-FR" sz="1200">
                <a:solidFill>
                  <a:schemeClr val="accent1"/>
                </a:solidFill>
              </a:rPr>
              <a:pPr algn="r">
                <a:defRPr/>
              </a:pPr>
              <a:t>‹N°›</a:t>
            </a:fld>
            <a:endParaRPr lang="fr-FR" sz="1200">
              <a:solidFill>
                <a:schemeClr val="accent1"/>
              </a:solidFill>
            </a:endParaRPr>
          </a:p>
        </p:txBody>
      </p:sp>
      <p:sp>
        <p:nvSpPr>
          <p:cNvPr id="15" name="Ellipse 14"/>
          <p:cNvSpPr/>
          <p:nvPr userDrawn="1"/>
        </p:nvSpPr>
        <p:spPr>
          <a:xfrm>
            <a:off x="719403" y="6545668"/>
            <a:ext cx="96011" cy="96011"/>
          </a:xfrm>
          <a:prstGeom prst="ellipse">
            <a:avLst/>
          </a:prstGeom>
          <a:solidFill>
            <a:srgbClr val="B24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grpSp>
        <p:nvGrpSpPr>
          <p:cNvPr id="17" name="Groupe 16"/>
          <p:cNvGrpSpPr/>
          <p:nvPr userDrawn="1"/>
        </p:nvGrpSpPr>
        <p:grpSpPr>
          <a:xfrm>
            <a:off x="10320470" y="6506617"/>
            <a:ext cx="1678317" cy="174112"/>
            <a:chOff x="288926" y="438151"/>
            <a:chExt cx="4284661" cy="444500"/>
          </a:xfrm>
        </p:grpSpPr>
        <p:sp>
          <p:nvSpPr>
            <p:cNvPr id="18" name="Freeform 5"/>
            <p:cNvSpPr>
              <a:spLocks/>
            </p:cNvSpPr>
            <p:nvPr userDrawn="1"/>
          </p:nvSpPr>
          <p:spPr bwMode="auto">
            <a:xfrm>
              <a:off x="1450975" y="541338"/>
              <a:ext cx="377825" cy="282575"/>
            </a:xfrm>
            <a:custGeom>
              <a:avLst/>
              <a:gdLst>
                <a:gd name="T0" fmla="*/ 180 w 194"/>
                <a:gd name="T1" fmla="*/ 144 h 144"/>
                <a:gd name="T2" fmla="*/ 180 w 194"/>
                <a:gd name="T3" fmla="*/ 59 h 144"/>
                <a:gd name="T4" fmla="*/ 144 w 194"/>
                <a:gd name="T5" fmla="*/ 13 h 144"/>
                <a:gd name="T6" fmla="*/ 104 w 194"/>
                <a:gd name="T7" fmla="*/ 60 h 144"/>
                <a:gd name="T8" fmla="*/ 104 w 194"/>
                <a:gd name="T9" fmla="*/ 144 h 144"/>
                <a:gd name="T10" fmla="*/ 90 w 194"/>
                <a:gd name="T11" fmla="*/ 144 h 144"/>
                <a:gd name="T12" fmla="*/ 90 w 194"/>
                <a:gd name="T13" fmla="*/ 54 h 144"/>
                <a:gd name="T14" fmla="*/ 53 w 194"/>
                <a:gd name="T15" fmla="*/ 13 h 144"/>
                <a:gd name="T16" fmla="*/ 14 w 194"/>
                <a:gd name="T17" fmla="*/ 59 h 144"/>
                <a:gd name="T18" fmla="*/ 14 w 194"/>
                <a:gd name="T19" fmla="*/ 144 h 144"/>
                <a:gd name="T20" fmla="*/ 0 w 194"/>
                <a:gd name="T21" fmla="*/ 144 h 144"/>
                <a:gd name="T22" fmla="*/ 0 w 194"/>
                <a:gd name="T23" fmla="*/ 4 h 144"/>
                <a:gd name="T24" fmla="*/ 14 w 194"/>
                <a:gd name="T25" fmla="*/ 4 h 144"/>
                <a:gd name="T26" fmla="*/ 14 w 194"/>
                <a:gd name="T27" fmla="*/ 26 h 144"/>
                <a:gd name="T28" fmla="*/ 55 w 194"/>
                <a:gd name="T29" fmla="*/ 0 h 144"/>
                <a:gd name="T30" fmla="*/ 99 w 194"/>
                <a:gd name="T31" fmla="*/ 28 h 144"/>
                <a:gd name="T32" fmla="*/ 145 w 194"/>
                <a:gd name="T33" fmla="*/ 0 h 144"/>
                <a:gd name="T34" fmla="*/ 194 w 194"/>
                <a:gd name="T35" fmla="*/ 54 h 144"/>
                <a:gd name="T36" fmla="*/ 194 w 194"/>
                <a:gd name="T37" fmla="*/ 144 h 144"/>
                <a:gd name="T38" fmla="*/ 180 w 194"/>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144">
                  <a:moveTo>
                    <a:pt x="180" y="144"/>
                  </a:moveTo>
                  <a:cubicBezTo>
                    <a:pt x="180" y="59"/>
                    <a:pt x="180" y="59"/>
                    <a:pt x="180" y="59"/>
                  </a:cubicBezTo>
                  <a:cubicBezTo>
                    <a:pt x="180" y="28"/>
                    <a:pt x="168" y="13"/>
                    <a:pt x="144" y="13"/>
                  </a:cubicBezTo>
                  <a:cubicBezTo>
                    <a:pt x="121" y="13"/>
                    <a:pt x="104" y="29"/>
                    <a:pt x="104" y="60"/>
                  </a:cubicBezTo>
                  <a:cubicBezTo>
                    <a:pt x="104" y="144"/>
                    <a:pt x="104" y="144"/>
                    <a:pt x="104" y="144"/>
                  </a:cubicBezTo>
                  <a:cubicBezTo>
                    <a:pt x="90" y="144"/>
                    <a:pt x="90" y="144"/>
                    <a:pt x="90" y="144"/>
                  </a:cubicBezTo>
                  <a:cubicBezTo>
                    <a:pt x="90" y="54"/>
                    <a:pt x="90" y="54"/>
                    <a:pt x="90" y="54"/>
                  </a:cubicBezTo>
                  <a:cubicBezTo>
                    <a:pt x="90" y="28"/>
                    <a:pt x="76" y="13"/>
                    <a:pt x="53" y="13"/>
                  </a:cubicBezTo>
                  <a:cubicBezTo>
                    <a:pt x="32" y="13"/>
                    <a:pt x="14" y="31"/>
                    <a:pt x="14" y="59"/>
                  </a:cubicBezTo>
                  <a:cubicBezTo>
                    <a:pt x="14" y="144"/>
                    <a:pt x="14" y="144"/>
                    <a:pt x="14" y="144"/>
                  </a:cubicBezTo>
                  <a:cubicBezTo>
                    <a:pt x="0" y="144"/>
                    <a:pt x="0" y="144"/>
                    <a:pt x="0" y="144"/>
                  </a:cubicBezTo>
                  <a:cubicBezTo>
                    <a:pt x="0" y="4"/>
                    <a:pt x="0" y="4"/>
                    <a:pt x="0" y="4"/>
                  </a:cubicBezTo>
                  <a:cubicBezTo>
                    <a:pt x="14" y="4"/>
                    <a:pt x="14" y="4"/>
                    <a:pt x="14" y="4"/>
                  </a:cubicBezTo>
                  <a:cubicBezTo>
                    <a:pt x="14" y="26"/>
                    <a:pt x="14" y="26"/>
                    <a:pt x="14" y="26"/>
                  </a:cubicBezTo>
                  <a:cubicBezTo>
                    <a:pt x="19" y="13"/>
                    <a:pt x="35" y="0"/>
                    <a:pt x="55" y="0"/>
                  </a:cubicBezTo>
                  <a:cubicBezTo>
                    <a:pt x="77" y="0"/>
                    <a:pt x="93" y="12"/>
                    <a:pt x="99" y="28"/>
                  </a:cubicBezTo>
                  <a:cubicBezTo>
                    <a:pt x="107" y="10"/>
                    <a:pt x="125" y="0"/>
                    <a:pt x="145" y="0"/>
                  </a:cubicBezTo>
                  <a:cubicBezTo>
                    <a:pt x="176" y="0"/>
                    <a:pt x="194" y="23"/>
                    <a:pt x="194" y="54"/>
                  </a:cubicBezTo>
                  <a:cubicBezTo>
                    <a:pt x="194" y="144"/>
                    <a:pt x="194" y="144"/>
                    <a:pt x="194"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19" name="Freeform 6"/>
            <p:cNvSpPr>
              <a:spLocks/>
            </p:cNvSpPr>
            <p:nvPr userDrawn="1"/>
          </p:nvSpPr>
          <p:spPr bwMode="auto">
            <a:xfrm>
              <a:off x="1889125" y="541338"/>
              <a:ext cx="374650" cy="282575"/>
            </a:xfrm>
            <a:custGeom>
              <a:avLst/>
              <a:gdLst>
                <a:gd name="T0" fmla="*/ 180 w 193"/>
                <a:gd name="T1" fmla="*/ 144 h 144"/>
                <a:gd name="T2" fmla="*/ 180 w 193"/>
                <a:gd name="T3" fmla="*/ 59 h 144"/>
                <a:gd name="T4" fmla="*/ 143 w 193"/>
                <a:gd name="T5" fmla="*/ 13 h 144"/>
                <a:gd name="T6" fmla="*/ 103 w 193"/>
                <a:gd name="T7" fmla="*/ 60 h 144"/>
                <a:gd name="T8" fmla="*/ 103 w 193"/>
                <a:gd name="T9" fmla="*/ 144 h 144"/>
                <a:gd name="T10" fmla="*/ 90 w 193"/>
                <a:gd name="T11" fmla="*/ 144 h 144"/>
                <a:gd name="T12" fmla="*/ 90 w 193"/>
                <a:gd name="T13" fmla="*/ 54 h 144"/>
                <a:gd name="T14" fmla="*/ 53 w 193"/>
                <a:gd name="T15" fmla="*/ 13 h 144"/>
                <a:gd name="T16" fmla="*/ 13 w 193"/>
                <a:gd name="T17" fmla="*/ 59 h 144"/>
                <a:gd name="T18" fmla="*/ 13 w 193"/>
                <a:gd name="T19" fmla="*/ 144 h 144"/>
                <a:gd name="T20" fmla="*/ 0 w 193"/>
                <a:gd name="T21" fmla="*/ 144 h 144"/>
                <a:gd name="T22" fmla="*/ 0 w 193"/>
                <a:gd name="T23" fmla="*/ 4 h 144"/>
                <a:gd name="T24" fmla="*/ 13 w 193"/>
                <a:gd name="T25" fmla="*/ 4 h 144"/>
                <a:gd name="T26" fmla="*/ 13 w 193"/>
                <a:gd name="T27" fmla="*/ 26 h 144"/>
                <a:gd name="T28" fmla="*/ 54 w 193"/>
                <a:gd name="T29" fmla="*/ 0 h 144"/>
                <a:gd name="T30" fmla="*/ 98 w 193"/>
                <a:gd name="T31" fmla="*/ 28 h 144"/>
                <a:gd name="T32" fmla="*/ 145 w 193"/>
                <a:gd name="T33" fmla="*/ 0 h 144"/>
                <a:gd name="T34" fmla="*/ 193 w 193"/>
                <a:gd name="T35" fmla="*/ 54 h 144"/>
                <a:gd name="T36" fmla="*/ 193 w 193"/>
                <a:gd name="T37" fmla="*/ 144 h 144"/>
                <a:gd name="T38" fmla="*/ 180 w 193"/>
                <a:gd name="T3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3" h="144">
                  <a:moveTo>
                    <a:pt x="180" y="144"/>
                  </a:moveTo>
                  <a:cubicBezTo>
                    <a:pt x="180" y="59"/>
                    <a:pt x="180" y="59"/>
                    <a:pt x="180" y="59"/>
                  </a:cubicBezTo>
                  <a:cubicBezTo>
                    <a:pt x="180" y="28"/>
                    <a:pt x="167" y="13"/>
                    <a:pt x="143" y="13"/>
                  </a:cubicBezTo>
                  <a:cubicBezTo>
                    <a:pt x="121" y="13"/>
                    <a:pt x="103" y="29"/>
                    <a:pt x="103" y="60"/>
                  </a:cubicBezTo>
                  <a:cubicBezTo>
                    <a:pt x="103" y="144"/>
                    <a:pt x="103" y="144"/>
                    <a:pt x="103" y="144"/>
                  </a:cubicBezTo>
                  <a:cubicBezTo>
                    <a:pt x="90" y="144"/>
                    <a:pt x="90" y="144"/>
                    <a:pt x="90" y="144"/>
                  </a:cubicBezTo>
                  <a:cubicBezTo>
                    <a:pt x="90" y="54"/>
                    <a:pt x="90" y="54"/>
                    <a:pt x="90" y="54"/>
                  </a:cubicBezTo>
                  <a:cubicBezTo>
                    <a:pt x="90" y="28"/>
                    <a:pt x="75" y="13"/>
                    <a:pt x="53" y="13"/>
                  </a:cubicBezTo>
                  <a:cubicBezTo>
                    <a:pt x="31" y="13"/>
                    <a:pt x="13" y="31"/>
                    <a:pt x="13" y="59"/>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19" y="13"/>
                    <a:pt x="35" y="0"/>
                    <a:pt x="54" y="0"/>
                  </a:cubicBezTo>
                  <a:cubicBezTo>
                    <a:pt x="77" y="0"/>
                    <a:pt x="92" y="12"/>
                    <a:pt x="98" y="28"/>
                  </a:cubicBezTo>
                  <a:cubicBezTo>
                    <a:pt x="107" y="10"/>
                    <a:pt x="124" y="0"/>
                    <a:pt x="145" y="0"/>
                  </a:cubicBezTo>
                  <a:cubicBezTo>
                    <a:pt x="176" y="0"/>
                    <a:pt x="193" y="23"/>
                    <a:pt x="193" y="54"/>
                  </a:cubicBezTo>
                  <a:cubicBezTo>
                    <a:pt x="193" y="144"/>
                    <a:pt x="193" y="144"/>
                    <a:pt x="193" y="144"/>
                  </a:cubicBezTo>
                  <a:lnTo>
                    <a:pt x="180"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0" name="Freeform 7"/>
            <p:cNvSpPr>
              <a:spLocks/>
            </p:cNvSpPr>
            <p:nvPr userDrawn="1"/>
          </p:nvSpPr>
          <p:spPr bwMode="auto">
            <a:xfrm>
              <a:off x="2320925" y="547688"/>
              <a:ext cx="207962" cy="280988"/>
            </a:xfrm>
            <a:custGeom>
              <a:avLst/>
              <a:gdLst>
                <a:gd name="T0" fmla="*/ 0 w 107"/>
                <a:gd name="T1" fmla="*/ 91 h 143"/>
                <a:gd name="T2" fmla="*/ 0 w 107"/>
                <a:gd name="T3" fmla="*/ 0 h 143"/>
                <a:gd name="T4" fmla="*/ 13 w 107"/>
                <a:gd name="T5" fmla="*/ 0 h 143"/>
                <a:gd name="T6" fmla="*/ 13 w 107"/>
                <a:gd name="T7" fmla="*/ 90 h 143"/>
                <a:gd name="T8" fmla="*/ 51 w 107"/>
                <a:gd name="T9" fmla="*/ 131 h 143"/>
                <a:gd name="T10" fmla="*/ 93 w 107"/>
                <a:gd name="T11" fmla="*/ 85 h 143"/>
                <a:gd name="T12" fmla="*/ 93 w 107"/>
                <a:gd name="T13" fmla="*/ 0 h 143"/>
                <a:gd name="T14" fmla="*/ 107 w 107"/>
                <a:gd name="T15" fmla="*/ 0 h 143"/>
                <a:gd name="T16" fmla="*/ 107 w 107"/>
                <a:gd name="T17" fmla="*/ 140 h 143"/>
                <a:gd name="T18" fmla="*/ 93 w 107"/>
                <a:gd name="T19" fmla="*/ 140 h 143"/>
                <a:gd name="T20" fmla="*/ 93 w 107"/>
                <a:gd name="T21" fmla="*/ 118 h 143"/>
                <a:gd name="T22" fmla="*/ 49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3" y="0"/>
                    <a:pt x="13" y="0"/>
                    <a:pt x="13" y="0"/>
                  </a:cubicBezTo>
                  <a:cubicBezTo>
                    <a:pt x="13" y="90"/>
                    <a:pt x="13" y="90"/>
                    <a:pt x="13" y="90"/>
                  </a:cubicBezTo>
                  <a:cubicBezTo>
                    <a:pt x="13" y="115"/>
                    <a:pt x="29" y="131"/>
                    <a:pt x="51" y="131"/>
                  </a:cubicBezTo>
                  <a:cubicBezTo>
                    <a:pt x="76" y="131"/>
                    <a:pt x="93" y="113"/>
                    <a:pt x="93" y="85"/>
                  </a:cubicBezTo>
                  <a:cubicBezTo>
                    <a:pt x="93" y="0"/>
                    <a:pt x="93" y="0"/>
                    <a:pt x="93" y="0"/>
                  </a:cubicBezTo>
                  <a:cubicBezTo>
                    <a:pt x="107" y="0"/>
                    <a:pt x="107" y="0"/>
                    <a:pt x="107" y="0"/>
                  </a:cubicBezTo>
                  <a:cubicBezTo>
                    <a:pt x="107" y="140"/>
                    <a:pt x="107" y="140"/>
                    <a:pt x="107" y="140"/>
                  </a:cubicBezTo>
                  <a:cubicBezTo>
                    <a:pt x="93" y="140"/>
                    <a:pt x="93" y="140"/>
                    <a:pt x="93" y="140"/>
                  </a:cubicBezTo>
                  <a:cubicBezTo>
                    <a:pt x="93" y="118"/>
                    <a:pt x="93" y="118"/>
                    <a:pt x="93" y="118"/>
                  </a:cubicBezTo>
                  <a:cubicBezTo>
                    <a:pt x="86" y="132"/>
                    <a:pt x="69" y="143"/>
                    <a:pt x="49"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1" name="Freeform 8"/>
            <p:cNvSpPr>
              <a:spLocks/>
            </p:cNvSpPr>
            <p:nvPr userDrawn="1"/>
          </p:nvSpPr>
          <p:spPr bwMode="auto">
            <a:xfrm>
              <a:off x="2589213" y="541338"/>
              <a:ext cx="206375" cy="282575"/>
            </a:xfrm>
            <a:custGeom>
              <a:avLst/>
              <a:gdLst>
                <a:gd name="T0" fmla="*/ 106 w 106"/>
                <a:gd name="T1" fmla="*/ 53 h 144"/>
                <a:gd name="T2" fmla="*/ 106 w 106"/>
                <a:gd name="T3" fmla="*/ 144 h 144"/>
                <a:gd name="T4" fmla="*/ 93 w 106"/>
                <a:gd name="T5" fmla="*/ 144 h 144"/>
                <a:gd name="T6" fmla="*/ 93 w 106"/>
                <a:gd name="T7" fmla="*/ 54 h 144"/>
                <a:gd name="T8" fmla="*/ 55 w 106"/>
                <a:gd name="T9" fmla="*/ 13 h 144"/>
                <a:gd name="T10" fmla="*/ 13 w 106"/>
                <a:gd name="T11" fmla="*/ 58 h 144"/>
                <a:gd name="T12" fmla="*/ 13 w 106"/>
                <a:gd name="T13" fmla="*/ 144 h 144"/>
                <a:gd name="T14" fmla="*/ 0 w 106"/>
                <a:gd name="T15" fmla="*/ 144 h 144"/>
                <a:gd name="T16" fmla="*/ 0 w 106"/>
                <a:gd name="T17" fmla="*/ 4 h 144"/>
                <a:gd name="T18" fmla="*/ 13 w 106"/>
                <a:gd name="T19" fmla="*/ 4 h 144"/>
                <a:gd name="T20" fmla="*/ 13 w 106"/>
                <a:gd name="T21" fmla="*/ 26 h 144"/>
                <a:gd name="T22" fmla="*/ 57 w 106"/>
                <a:gd name="T23" fmla="*/ 0 h 144"/>
                <a:gd name="T24" fmla="*/ 106 w 106"/>
                <a:gd name="T25"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4">
                  <a:moveTo>
                    <a:pt x="106" y="53"/>
                  </a:moveTo>
                  <a:cubicBezTo>
                    <a:pt x="106" y="144"/>
                    <a:pt x="106" y="144"/>
                    <a:pt x="106" y="144"/>
                  </a:cubicBezTo>
                  <a:cubicBezTo>
                    <a:pt x="93" y="144"/>
                    <a:pt x="93" y="144"/>
                    <a:pt x="93" y="144"/>
                  </a:cubicBezTo>
                  <a:cubicBezTo>
                    <a:pt x="93" y="54"/>
                    <a:pt x="93" y="54"/>
                    <a:pt x="93" y="54"/>
                  </a:cubicBezTo>
                  <a:cubicBezTo>
                    <a:pt x="93" y="28"/>
                    <a:pt x="77" y="13"/>
                    <a:pt x="55" y="13"/>
                  </a:cubicBezTo>
                  <a:cubicBezTo>
                    <a:pt x="30" y="13"/>
                    <a:pt x="13" y="31"/>
                    <a:pt x="13" y="58"/>
                  </a:cubicBezTo>
                  <a:cubicBezTo>
                    <a:pt x="13" y="144"/>
                    <a:pt x="13" y="144"/>
                    <a:pt x="13" y="144"/>
                  </a:cubicBezTo>
                  <a:cubicBezTo>
                    <a:pt x="0" y="144"/>
                    <a:pt x="0" y="144"/>
                    <a:pt x="0" y="144"/>
                  </a:cubicBezTo>
                  <a:cubicBezTo>
                    <a:pt x="0" y="4"/>
                    <a:pt x="0" y="4"/>
                    <a:pt x="0" y="4"/>
                  </a:cubicBezTo>
                  <a:cubicBezTo>
                    <a:pt x="13" y="4"/>
                    <a:pt x="13" y="4"/>
                    <a:pt x="13" y="4"/>
                  </a:cubicBezTo>
                  <a:cubicBezTo>
                    <a:pt x="13" y="26"/>
                    <a:pt x="13" y="26"/>
                    <a:pt x="13" y="26"/>
                  </a:cubicBezTo>
                  <a:cubicBezTo>
                    <a:pt x="20" y="12"/>
                    <a:pt x="37" y="0"/>
                    <a:pt x="57" y="0"/>
                  </a:cubicBezTo>
                  <a:cubicBezTo>
                    <a:pt x="85" y="0"/>
                    <a:pt x="106" y="20"/>
                    <a:pt x="106"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2" name="Freeform 9"/>
            <p:cNvSpPr>
              <a:spLocks noEditPoints="1"/>
            </p:cNvSpPr>
            <p:nvPr userDrawn="1"/>
          </p:nvSpPr>
          <p:spPr bwMode="auto">
            <a:xfrm>
              <a:off x="2838450" y="541338"/>
              <a:ext cx="207962" cy="287338"/>
            </a:xfrm>
            <a:custGeom>
              <a:avLst/>
              <a:gdLst>
                <a:gd name="T0" fmla="*/ 53 w 107"/>
                <a:gd name="T1" fmla="*/ 55 h 147"/>
                <a:gd name="T2" fmla="*/ 93 w 107"/>
                <a:gd name="T3" fmla="*/ 70 h 147"/>
                <a:gd name="T4" fmla="*/ 93 w 107"/>
                <a:gd name="T5" fmla="*/ 49 h 147"/>
                <a:gd name="T6" fmla="*/ 55 w 107"/>
                <a:gd name="T7" fmla="*/ 13 h 147"/>
                <a:gd name="T8" fmla="*/ 12 w 107"/>
                <a:gd name="T9" fmla="*/ 26 h 147"/>
                <a:gd name="T10" fmla="*/ 6 w 107"/>
                <a:gd name="T11" fmla="*/ 15 h 147"/>
                <a:gd name="T12" fmla="*/ 56 w 107"/>
                <a:gd name="T13" fmla="*/ 0 h 147"/>
                <a:gd name="T14" fmla="*/ 107 w 107"/>
                <a:gd name="T15" fmla="*/ 50 h 147"/>
                <a:gd name="T16" fmla="*/ 107 w 107"/>
                <a:gd name="T17" fmla="*/ 144 h 147"/>
                <a:gd name="T18" fmla="*/ 96 w 107"/>
                <a:gd name="T19" fmla="*/ 144 h 147"/>
                <a:gd name="T20" fmla="*/ 93 w 107"/>
                <a:gd name="T21" fmla="*/ 131 h 147"/>
                <a:gd name="T22" fmla="*/ 53 w 107"/>
                <a:gd name="T23" fmla="*/ 147 h 147"/>
                <a:gd name="T24" fmla="*/ 0 w 107"/>
                <a:gd name="T25" fmla="*/ 101 h 147"/>
                <a:gd name="T26" fmla="*/ 53 w 107"/>
                <a:gd name="T27" fmla="*/ 55 h 147"/>
                <a:gd name="T28" fmla="*/ 54 w 107"/>
                <a:gd name="T29" fmla="*/ 135 h 147"/>
                <a:gd name="T30" fmla="*/ 94 w 107"/>
                <a:gd name="T31" fmla="*/ 101 h 147"/>
                <a:gd name="T32" fmla="*/ 54 w 107"/>
                <a:gd name="T33" fmla="*/ 68 h 147"/>
                <a:gd name="T34" fmla="*/ 13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3" y="55"/>
                  </a:moveTo>
                  <a:cubicBezTo>
                    <a:pt x="72" y="55"/>
                    <a:pt x="87" y="63"/>
                    <a:pt x="93" y="70"/>
                  </a:cubicBezTo>
                  <a:cubicBezTo>
                    <a:pt x="93" y="49"/>
                    <a:pt x="93" y="49"/>
                    <a:pt x="93" y="49"/>
                  </a:cubicBezTo>
                  <a:cubicBezTo>
                    <a:pt x="93" y="26"/>
                    <a:pt x="78" y="13"/>
                    <a:pt x="55" y="13"/>
                  </a:cubicBezTo>
                  <a:cubicBezTo>
                    <a:pt x="37" y="13"/>
                    <a:pt x="22" y="20"/>
                    <a:pt x="12" y="26"/>
                  </a:cubicBezTo>
                  <a:cubicBezTo>
                    <a:pt x="6" y="15"/>
                    <a:pt x="6" y="15"/>
                    <a:pt x="6" y="15"/>
                  </a:cubicBezTo>
                  <a:cubicBezTo>
                    <a:pt x="14" y="10"/>
                    <a:pt x="32" y="0"/>
                    <a:pt x="56" y="0"/>
                  </a:cubicBezTo>
                  <a:cubicBezTo>
                    <a:pt x="91" y="0"/>
                    <a:pt x="107" y="21"/>
                    <a:pt x="107" y="50"/>
                  </a:cubicBezTo>
                  <a:cubicBezTo>
                    <a:pt x="107" y="144"/>
                    <a:pt x="107" y="144"/>
                    <a:pt x="107" y="144"/>
                  </a:cubicBezTo>
                  <a:cubicBezTo>
                    <a:pt x="96" y="144"/>
                    <a:pt x="96" y="144"/>
                    <a:pt x="96" y="144"/>
                  </a:cubicBezTo>
                  <a:cubicBezTo>
                    <a:pt x="93" y="131"/>
                    <a:pt x="93" y="131"/>
                    <a:pt x="93" y="131"/>
                  </a:cubicBezTo>
                  <a:cubicBezTo>
                    <a:pt x="86" y="139"/>
                    <a:pt x="73" y="147"/>
                    <a:pt x="53" y="147"/>
                  </a:cubicBezTo>
                  <a:cubicBezTo>
                    <a:pt x="22" y="147"/>
                    <a:pt x="0" y="127"/>
                    <a:pt x="0" y="101"/>
                  </a:cubicBezTo>
                  <a:cubicBezTo>
                    <a:pt x="0" y="75"/>
                    <a:pt x="22" y="55"/>
                    <a:pt x="53" y="55"/>
                  </a:cubicBezTo>
                  <a:close/>
                  <a:moveTo>
                    <a:pt x="54" y="135"/>
                  </a:moveTo>
                  <a:cubicBezTo>
                    <a:pt x="78" y="135"/>
                    <a:pt x="94" y="120"/>
                    <a:pt x="94" y="101"/>
                  </a:cubicBezTo>
                  <a:cubicBezTo>
                    <a:pt x="94" y="81"/>
                    <a:pt x="78" y="68"/>
                    <a:pt x="54" y="68"/>
                  </a:cubicBezTo>
                  <a:cubicBezTo>
                    <a:pt x="29" y="68"/>
                    <a:pt x="13" y="82"/>
                    <a:pt x="13" y="101"/>
                  </a:cubicBezTo>
                  <a:cubicBezTo>
                    <a:pt x="13"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3" name="Freeform 10"/>
            <p:cNvSpPr>
              <a:spLocks/>
            </p:cNvSpPr>
            <p:nvPr userDrawn="1"/>
          </p:nvSpPr>
          <p:spPr bwMode="auto">
            <a:xfrm>
              <a:off x="3100388" y="547688"/>
              <a:ext cx="207962" cy="280988"/>
            </a:xfrm>
            <a:custGeom>
              <a:avLst/>
              <a:gdLst>
                <a:gd name="T0" fmla="*/ 0 w 107"/>
                <a:gd name="T1" fmla="*/ 91 h 143"/>
                <a:gd name="T2" fmla="*/ 0 w 107"/>
                <a:gd name="T3" fmla="*/ 0 h 143"/>
                <a:gd name="T4" fmla="*/ 14 w 107"/>
                <a:gd name="T5" fmla="*/ 0 h 143"/>
                <a:gd name="T6" fmla="*/ 14 w 107"/>
                <a:gd name="T7" fmla="*/ 90 h 143"/>
                <a:gd name="T8" fmla="*/ 52 w 107"/>
                <a:gd name="T9" fmla="*/ 131 h 143"/>
                <a:gd name="T10" fmla="*/ 94 w 107"/>
                <a:gd name="T11" fmla="*/ 85 h 143"/>
                <a:gd name="T12" fmla="*/ 94 w 107"/>
                <a:gd name="T13" fmla="*/ 0 h 143"/>
                <a:gd name="T14" fmla="*/ 107 w 107"/>
                <a:gd name="T15" fmla="*/ 0 h 143"/>
                <a:gd name="T16" fmla="*/ 107 w 107"/>
                <a:gd name="T17" fmla="*/ 140 h 143"/>
                <a:gd name="T18" fmla="*/ 94 w 107"/>
                <a:gd name="T19" fmla="*/ 140 h 143"/>
                <a:gd name="T20" fmla="*/ 94 w 107"/>
                <a:gd name="T21" fmla="*/ 118 h 143"/>
                <a:gd name="T22" fmla="*/ 50 w 107"/>
                <a:gd name="T23" fmla="*/ 143 h 143"/>
                <a:gd name="T24" fmla="*/ 0 w 107"/>
                <a:gd name="T25" fmla="*/ 9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3">
                  <a:moveTo>
                    <a:pt x="0" y="91"/>
                  </a:moveTo>
                  <a:cubicBezTo>
                    <a:pt x="0" y="0"/>
                    <a:pt x="0" y="0"/>
                    <a:pt x="0" y="0"/>
                  </a:cubicBezTo>
                  <a:cubicBezTo>
                    <a:pt x="14" y="0"/>
                    <a:pt x="14" y="0"/>
                    <a:pt x="14" y="0"/>
                  </a:cubicBezTo>
                  <a:cubicBezTo>
                    <a:pt x="14" y="90"/>
                    <a:pt x="14" y="90"/>
                    <a:pt x="14" y="90"/>
                  </a:cubicBezTo>
                  <a:cubicBezTo>
                    <a:pt x="14" y="115"/>
                    <a:pt x="30" y="131"/>
                    <a:pt x="52" y="131"/>
                  </a:cubicBezTo>
                  <a:cubicBezTo>
                    <a:pt x="76" y="131"/>
                    <a:pt x="94" y="113"/>
                    <a:pt x="94" y="85"/>
                  </a:cubicBezTo>
                  <a:cubicBezTo>
                    <a:pt x="94" y="0"/>
                    <a:pt x="94" y="0"/>
                    <a:pt x="94" y="0"/>
                  </a:cubicBezTo>
                  <a:cubicBezTo>
                    <a:pt x="107" y="0"/>
                    <a:pt x="107" y="0"/>
                    <a:pt x="107" y="0"/>
                  </a:cubicBezTo>
                  <a:cubicBezTo>
                    <a:pt x="107" y="140"/>
                    <a:pt x="107" y="140"/>
                    <a:pt x="107" y="140"/>
                  </a:cubicBezTo>
                  <a:cubicBezTo>
                    <a:pt x="94" y="140"/>
                    <a:pt x="94" y="140"/>
                    <a:pt x="94" y="140"/>
                  </a:cubicBezTo>
                  <a:cubicBezTo>
                    <a:pt x="94" y="118"/>
                    <a:pt x="94" y="118"/>
                    <a:pt x="94" y="118"/>
                  </a:cubicBezTo>
                  <a:cubicBezTo>
                    <a:pt x="87" y="132"/>
                    <a:pt x="70" y="143"/>
                    <a:pt x="50" y="143"/>
                  </a:cubicBezTo>
                  <a:cubicBezTo>
                    <a:pt x="21" y="143"/>
                    <a:pt x="0" y="123"/>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4" name="Freeform 11"/>
            <p:cNvSpPr>
              <a:spLocks/>
            </p:cNvSpPr>
            <p:nvPr userDrawn="1"/>
          </p:nvSpPr>
          <p:spPr bwMode="auto">
            <a:xfrm>
              <a:off x="3336925" y="492126"/>
              <a:ext cx="127000" cy="333375"/>
            </a:xfrm>
            <a:custGeom>
              <a:avLst/>
              <a:gdLst>
                <a:gd name="T0" fmla="*/ 30 w 65"/>
                <a:gd name="T1" fmla="*/ 0 h 170"/>
                <a:gd name="T2" fmla="*/ 30 w 65"/>
                <a:gd name="T3" fmla="*/ 29 h 170"/>
                <a:gd name="T4" fmla="*/ 63 w 65"/>
                <a:gd name="T5" fmla="*/ 29 h 170"/>
                <a:gd name="T6" fmla="*/ 63 w 65"/>
                <a:gd name="T7" fmla="*/ 41 h 170"/>
                <a:gd name="T8" fmla="*/ 30 w 65"/>
                <a:gd name="T9" fmla="*/ 41 h 170"/>
                <a:gd name="T10" fmla="*/ 30 w 65"/>
                <a:gd name="T11" fmla="*/ 120 h 170"/>
                <a:gd name="T12" fmla="*/ 58 w 65"/>
                <a:gd name="T13" fmla="*/ 158 h 170"/>
                <a:gd name="T14" fmla="*/ 65 w 65"/>
                <a:gd name="T15" fmla="*/ 158 h 170"/>
                <a:gd name="T16" fmla="*/ 65 w 65"/>
                <a:gd name="T17" fmla="*/ 170 h 170"/>
                <a:gd name="T18" fmla="*/ 53 w 65"/>
                <a:gd name="T19" fmla="*/ 170 h 170"/>
                <a:gd name="T20" fmla="*/ 17 w 65"/>
                <a:gd name="T21" fmla="*/ 128 h 170"/>
                <a:gd name="T22" fmla="*/ 17 w 65"/>
                <a:gd name="T23" fmla="*/ 41 h 170"/>
                <a:gd name="T24" fmla="*/ 0 w 65"/>
                <a:gd name="T25" fmla="*/ 41 h 170"/>
                <a:gd name="T26" fmla="*/ 0 w 65"/>
                <a:gd name="T27" fmla="*/ 29 h 170"/>
                <a:gd name="T28" fmla="*/ 17 w 65"/>
                <a:gd name="T29" fmla="*/ 29 h 170"/>
                <a:gd name="T30" fmla="*/ 17 w 65"/>
                <a:gd name="T31" fmla="*/ 0 h 170"/>
                <a:gd name="T32" fmla="*/ 30 w 6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70">
                  <a:moveTo>
                    <a:pt x="30" y="0"/>
                  </a:moveTo>
                  <a:cubicBezTo>
                    <a:pt x="30" y="29"/>
                    <a:pt x="30" y="29"/>
                    <a:pt x="30" y="29"/>
                  </a:cubicBezTo>
                  <a:cubicBezTo>
                    <a:pt x="63" y="29"/>
                    <a:pt x="63" y="29"/>
                    <a:pt x="63" y="29"/>
                  </a:cubicBezTo>
                  <a:cubicBezTo>
                    <a:pt x="63" y="41"/>
                    <a:pt x="63" y="41"/>
                    <a:pt x="63" y="41"/>
                  </a:cubicBezTo>
                  <a:cubicBezTo>
                    <a:pt x="30" y="41"/>
                    <a:pt x="30" y="41"/>
                    <a:pt x="30" y="41"/>
                  </a:cubicBezTo>
                  <a:cubicBezTo>
                    <a:pt x="30" y="120"/>
                    <a:pt x="30" y="120"/>
                    <a:pt x="30" y="120"/>
                  </a:cubicBezTo>
                  <a:cubicBezTo>
                    <a:pt x="30" y="150"/>
                    <a:pt x="37" y="158"/>
                    <a:pt x="58" y="158"/>
                  </a:cubicBezTo>
                  <a:cubicBezTo>
                    <a:pt x="61" y="158"/>
                    <a:pt x="65" y="158"/>
                    <a:pt x="65" y="158"/>
                  </a:cubicBezTo>
                  <a:cubicBezTo>
                    <a:pt x="65" y="170"/>
                    <a:pt x="65" y="170"/>
                    <a:pt x="65" y="170"/>
                  </a:cubicBezTo>
                  <a:cubicBezTo>
                    <a:pt x="65" y="170"/>
                    <a:pt x="58" y="170"/>
                    <a:pt x="53" y="170"/>
                  </a:cubicBezTo>
                  <a:cubicBezTo>
                    <a:pt x="31" y="170"/>
                    <a:pt x="17" y="157"/>
                    <a:pt x="17" y="128"/>
                  </a:cubicBezTo>
                  <a:cubicBezTo>
                    <a:pt x="17" y="41"/>
                    <a:pt x="17" y="41"/>
                    <a:pt x="17" y="41"/>
                  </a:cubicBezTo>
                  <a:cubicBezTo>
                    <a:pt x="0" y="41"/>
                    <a:pt x="0" y="41"/>
                    <a:pt x="0" y="41"/>
                  </a:cubicBezTo>
                  <a:cubicBezTo>
                    <a:pt x="0" y="29"/>
                    <a:pt x="0" y="29"/>
                    <a:pt x="0" y="29"/>
                  </a:cubicBezTo>
                  <a:cubicBezTo>
                    <a:pt x="17" y="29"/>
                    <a:pt x="17" y="29"/>
                    <a:pt x="17" y="29"/>
                  </a:cubicBezTo>
                  <a:cubicBezTo>
                    <a:pt x="17" y="0"/>
                    <a:pt x="17" y="0"/>
                    <a:pt x="17" y="0"/>
                  </a:cubicBez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5" name="Freeform 12"/>
            <p:cNvSpPr>
              <a:spLocks noEditPoints="1"/>
            </p:cNvSpPr>
            <p:nvPr userDrawn="1"/>
          </p:nvSpPr>
          <p:spPr bwMode="auto">
            <a:xfrm>
              <a:off x="3478213" y="438151"/>
              <a:ext cx="258762" cy="390525"/>
            </a:xfrm>
            <a:custGeom>
              <a:avLst/>
              <a:gdLst>
                <a:gd name="T0" fmla="*/ 67 w 133"/>
                <a:gd name="T1" fmla="*/ 52 h 199"/>
                <a:gd name="T2" fmla="*/ 133 w 133"/>
                <a:gd name="T3" fmla="*/ 122 h 199"/>
                <a:gd name="T4" fmla="*/ 133 w 133"/>
                <a:gd name="T5" fmla="*/ 128 h 199"/>
                <a:gd name="T6" fmla="*/ 14 w 133"/>
                <a:gd name="T7" fmla="*/ 128 h 199"/>
                <a:gd name="T8" fmla="*/ 71 w 133"/>
                <a:gd name="T9" fmla="*/ 187 h 199"/>
                <a:gd name="T10" fmla="*/ 119 w 133"/>
                <a:gd name="T11" fmla="*/ 163 h 199"/>
                <a:gd name="T12" fmla="*/ 128 w 133"/>
                <a:gd name="T13" fmla="*/ 169 h 199"/>
                <a:gd name="T14" fmla="*/ 71 w 133"/>
                <a:gd name="T15" fmla="*/ 199 h 199"/>
                <a:gd name="T16" fmla="*/ 0 w 133"/>
                <a:gd name="T17" fmla="*/ 126 h 199"/>
                <a:gd name="T18" fmla="*/ 67 w 133"/>
                <a:gd name="T19" fmla="*/ 52 h 199"/>
                <a:gd name="T20" fmla="*/ 67 w 133"/>
                <a:gd name="T21" fmla="*/ 65 h 199"/>
                <a:gd name="T22" fmla="*/ 14 w 133"/>
                <a:gd name="T23" fmla="*/ 116 h 199"/>
                <a:gd name="T24" fmla="*/ 119 w 133"/>
                <a:gd name="T25" fmla="*/ 116 h 199"/>
                <a:gd name="T26" fmla="*/ 67 w 133"/>
                <a:gd name="T27" fmla="*/ 65 h 199"/>
                <a:gd name="T28" fmla="*/ 92 w 133"/>
                <a:gd name="T29" fmla="*/ 0 h 199"/>
                <a:gd name="T30" fmla="*/ 69 w 133"/>
                <a:gd name="T31" fmla="*/ 38 h 199"/>
                <a:gd name="T32" fmla="*/ 56 w 133"/>
                <a:gd name="T33" fmla="*/ 38 h 199"/>
                <a:gd name="T34" fmla="*/ 76 w 133"/>
                <a:gd name="T35" fmla="*/ 0 h 199"/>
                <a:gd name="T36" fmla="*/ 92 w 133"/>
                <a:gd name="T37"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99">
                  <a:moveTo>
                    <a:pt x="67" y="52"/>
                  </a:moveTo>
                  <a:cubicBezTo>
                    <a:pt x="107" y="52"/>
                    <a:pt x="133" y="82"/>
                    <a:pt x="133" y="122"/>
                  </a:cubicBezTo>
                  <a:cubicBezTo>
                    <a:pt x="133" y="128"/>
                    <a:pt x="133" y="128"/>
                    <a:pt x="133" y="128"/>
                  </a:cubicBezTo>
                  <a:cubicBezTo>
                    <a:pt x="14" y="128"/>
                    <a:pt x="14" y="128"/>
                    <a:pt x="14" y="128"/>
                  </a:cubicBezTo>
                  <a:cubicBezTo>
                    <a:pt x="14" y="165"/>
                    <a:pt x="37" y="187"/>
                    <a:pt x="71" y="187"/>
                  </a:cubicBezTo>
                  <a:cubicBezTo>
                    <a:pt x="97" y="187"/>
                    <a:pt x="111" y="174"/>
                    <a:pt x="119" y="163"/>
                  </a:cubicBezTo>
                  <a:cubicBezTo>
                    <a:pt x="128" y="169"/>
                    <a:pt x="128" y="169"/>
                    <a:pt x="128" y="169"/>
                  </a:cubicBezTo>
                  <a:cubicBezTo>
                    <a:pt x="119" y="184"/>
                    <a:pt x="101" y="199"/>
                    <a:pt x="71" y="199"/>
                  </a:cubicBezTo>
                  <a:cubicBezTo>
                    <a:pt x="29" y="199"/>
                    <a:pt x="0" y="170"/>
                    <a:pt x="0" y="126"/>
                  </a:cubicBezTo>
                  <a:cubicBezTo>
                    <a:pt x="0" y="80"/>
                    <a:pt x="31" y="52"/>
                    <a:pt x="67" y="52"/>
                  </a:cubicBezTo>
                  <a:close/>
                  <a:moveTo>
                    <a:pt x="67" y="65"/>
                  </a:moveTo>
                  <a:cubicBezTo>
                    <a:pt x="41" y="65"/>
                    <a:pt x="17" y="82"/>
                    <a:pt x="14" y="116"/>
                  </a:cubicBezTo>
                  <a:cubicBezTo>
                    <a:pt x="119" y="116"/>
                    <a:pt x="119" y="116"/>
                    <a:pt x="119" y="116"/>
                  </a:cubicBezTo>
                  <a:cubicBezTo>
                    <a:pt x="117" y="81"/>
                    <a:pt x="93" y="65"/>
                    <a:pt x="67" y="65"/>
                  </a:cubicBezTo>
                  <a:close/>
                  <a:moveTo>
                    <a:pt x="92" y="0"/>
                  </a:moveTo>
                  <a:cubicBezTo>
                    <a:pt x="69" y="38"/>
                    <a:pt x="69" y="38"/>
                    <a:pt x="69" y="38"/>
                  </a:cubicBezTo>
                  <a:cubicBezTo>
                    <a:pt x="56" y="38"/>
                    <a:pt x="56" y="38"/>
                    <a:pt x="56" y="38"/>
                  </a:cubicBezTo>
                  <a:cubicBezTo>
                    <a:pt x="76" y="0"/>
                    <a:pt x="76" y="0"/>
                    <a:pt x="76" y="0"/>
                  </a:cubicBezTo>
                  <a:lnTo>
                    <a:pt x="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6" name="Freeform 13"/>
            <p:cNvSpPr>
              <a:spLocks noEditPoints="1"/>
            </p:cNvSpPr>
            <p:nvPr userDrawn="1"/>
          </p:nvSpPr>
          <p:spPr bwMode="auto">
            <a:xfrm>
              <a:off x="3765550" y="541338"/>
              <a:ext cx="188912" cy="282575"/>
            </a:xfrm>
            <a:custGeom>
              <a:avLst/>
              <a:gdLst>
                <a:gd name="T0" fmla="*/ 45 w 97"/>
                <a:gd name="T1" fmla="*/ 0 h 144"/>
                <a:gd name="T2" fmla="*/ 92 w 97"/>
                <a:gd name="T3" fmla="*/ 38 h 144"/>
                <a:gd name="T4" fmla="*/ 75 w 97"/>
                <a:gd name="T5" fmla="*/ 69 h 144"/>
                <a:gd name="T6" fmla="*/ 97 w 97"/>
                <a:gd name="T7" fmla="*/ 102 h 144"/>
                <a:gd name="T8" fmla="*/ 48 w 97"/>
                <a:gd name="T9" fmla="*/ 144 h 144"/>
                <a:gd name="T10" fmla="*/ 0 w 97"/>
                <a:gd name="T11" fmla="*/ 144 h 144"/>
                <a:gd name="T12" fmla="*/ 0 w 97"/>
                <a:gd name="T13" fmla="*/ 0 h 144"/>
                <a:gd name="T14" fmla="*/ 45 w 97"/>
                <a:gd name="T15" fmla="*/ 0 h 144"/>
                <a:gd name="T16" fmla="*/ 63 w 97"/>
                <a:gd name="T17" fmla="*/ 42 h 144"/>
                <a:gd name="T18" fmla="*/ 45 w 97"/>
                <a:gd name="T19" fmla="*/ 25 h 144"/>
                <a:gd name="T20" fmla="*/ 29 w 97"/>
                <a:gd name="T21" fmla="*/ 25 h 144"/>
                <a:gd name="T22" fmla="*/ 29 w 97"/>
                <a:gd name="T23" fmla="*/ 58 h 144"/>
                <a:gd name="T24" fmla="*/ 45 w 97"/>
                <a:gd name="T25" fmla="*/ 58 h 144"/>
                <a:gd name="T26" fmla="*/ 63 w 97"/>
                <a:gd name="T27" fmla="*/ 42 h 144"/>
                <a:gd name="T28" fmla="*/ 67 w 97"/>
                <a:gd name="T29" fmla="*/ 100 h 144"/>
                <a:gd name="T30" fmla="*/ 46 w 97"/>
                <a:gd name="T31" fmla="*/ 82 h 144"/>
                <a:gd name="T32" fmla="*/ 29 w 97"/>
                <a:gd name="T33" fmla="*/ 82 h 144"/>
                <a:gd name="T34" fmla="*/ 29 w 97"/>
                <a:gd name="T35" fmla="*/ 119 h 144"/>
                <a:gd name="T36" fmla="*/ 46 w 97"/>
                <a:gd name="T37" fmla="*/ 119 h 144"/>
                <a:gd name="T38" fmla="*/ 67 w 97"/>
                <a:gd name="T39" fmla="*/ 10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44">
                  <a:moveTo>
                    <a:pt x="45" y="0"/>
                  </a:moveTo>
                  <a:cubicBezTo>
                    <a:pt x="74" y="0"/>
                    <a:pt x="92" y="15"/>
                    <a:pt x="92" y="38"/>
                  </a:cubicBezTo>
                  <a:cubicBezTo>
                    <a:pt x="92" y="51"/>
                    <a:pt x="86" y="63"/>
                    <a:pt x="75" y="69"/>
                  </a:cubicBezTo>
                  <a:cubicBezTo>
                    <a:pt x="89" y="75"/>
                    <a:pt x="97" y="87"/>
                    <a:pt x="97" y="102"/>
                  </a:cubicBezTo>
                  <a:cubicBezTo>
                    <a:pt x="97" y="130"/>
                    <a:pt x="74" y="144"/>
                    <a:pt x="48" y="144"/>
                  </a:cubicBezTo>
                  <a:cubicBezTo>
                    <a:pt x="0" y="144"/>
                    <a:pt x="0" y="144"/>
                    <a:pt x="0" y="144"/>
                  </a:cubicBezTo>
                  <a:cubicBezTo>
                    <a:pt x="0" y="0"/>
                    <a:pt x="0" y="0"/>
                    <a:pt x="0" y="0"/>
                  </a:cubicBezTo>
                  <a:lnTo>
                    <a:pt x="45" y="0"/>
                  </a:lnTo>
                  <a:close/>
                  <a:moveTo>
                    <a:pt x="63" y="42"/>
                  </a:moveTo>
                  <a:cubicBezTo>
                    <a:pt x="63" y="32"/>
                    <a:pt x="56" y="25"/>
                    <a:pt x="45" y="25"/>
                  </a:cubicBezTo>
                  <a:cubicBezTo>
                    <a:pt x="29" y="25"/>
                    <a:pt x="29" y="25"/>
                    <a:pt x="29" y="25"/>
                  </a:cubicBezTo>
                  <a:cubicBezTo>
                    <a:pt x="29" y="58"/>
                    <a:pt x="29" y="58"/>
                    <a:pt x="29" y="58"/>
                  </a:cubicBezTo>
                  <a:cubicBezTo>
                    <a:pt x="45" y="58"/>
                    <a:pt x="45" y="58"/>
                    <a:pt x="45" y="58"/>
                  </a:cubicBezTo>
                  <a:cubicBezTo>
                    <a:pt x="55" y="58"/>
                    <a:pt x="63" y="52"/>
                    <a:pt x="63" y="42"/>
                  </a:cubicBezTo>
                  <a:close/>
                  <a:moveTo>
                    <a:pt x="67" y="100"/>
                  </a:moveTo>
                  <a:cubicBezTo>
                    <a:pt x="67" y="88"/>
                    <a:pt x="58" y="82"/>
                    <a:pt x="46" y="82"/>
                  </a:cubicBezTo>
                  <a:cubicBezTo>
                    <a:pt x="29" y="82"/>
                    <a:pt x="29" y="82"/>
                    <a:pt x="29" y="82"/>
                  </a:cubicBezTo>
                  <a:cubicBezTo>
                    <a:pt x="29" y="119"/>
                    <a:pt x="29" y="119"/>
                    <a:pt x="29" y="119"/>
                  </a:cubicBezTo>
                  <a:cubicBezTo>
                    <a:pt x="46" y="119"/>
                    <a:pt x="46" y="119"/>
                    <a:pt x="46" y="119"/>
                  </a:cubicBezTo>
                  <a:cubicBezTo>
                    <a:pt x="58" y="119"/>
                    <a:pt x="67" y="112"/>
                    <a:pt x="67" y="10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7" name="Freeform 14"/>
            <p:cNvSpPr>
              <a:spLocks noEditPoints="1"/>
            </p:cNvSpPr>
            <p:nvPr userDrawn="1"/>
          </p:nvSpPr>
          <p:spPr bwMode="auto">
            <a:xfrm>
              <a:off x="3981450" y="541338"/>
              <a:ext cx="180975" cy="282575"/>
            </a:xfrm>
            <a:custGeom>
              <a:avLst/>
              <a:gdLst>
                <a:gd name="T0" fmla="*/ 46 w 93"/>
                <a:gd name="T1" fmla="*/ 0 h 144"/>
                <a:gd name="T2" fmla="*/ 93 w 93"/>
                <a:gd name="T3" fmla="*/ 45 h 144"/>
                <a:gd name="T4" fmla="*/ 46 w 93"/>
                <a:gd name="T5" fmla="*/ 90 h 144"/>
                <a:gd name="T6" fmla="*/ 29 w 93"/>
                <a:gd name="T7" fmla="*/ 90 h 144"/>
                <a:gd name="T8" fmla="*/ 29 w 93"/>
                <a:gd name="T9" fmla="*/ 144 h 144"/>
                <a:gd name="T10" fmla="*/ 0 w 93"/>
                <a:gd name="T11" fmla="*/ 144 h 144"/>
                <a:gd name="T12" fmla="*/ 0 w 93"/>
                <a:gd name="T13" fmla="*/ 0 h 144"/>
                <a:gd name="T14" fmla="*/ 46 w 93"/>
                <a:gd name="T15" fmla="*/ 0 h 144"/>
                <a:gd name="T16" fmla="*/ 63 w 93"/>
                <a:gd name="T17" fmla="*/ 45 h 144"/>
                <a:gd name="T18" fmla="*/ 42 w 93"/>
                <a:gd name="T19" fmla="*/ 25 h 144"/>
                <a:gd name="T20" fmla="*/ 29 w 93"/>
                <a:gd name="T21" fmla="*/ 25 h 144"/>
                <a:gd name="T22" fmla="*/ 29 w 93"/>
                <a:gd name="T23" fmla="*/ 65 h 144"/>
                <a:gd name="T24" fmla="*/ 42 w 93"/>
                <a:gd name="T25" fmla="*/ 65 h 144"/>
                <a:gd name="T26" fmla="*/ 63 w 93"/>
                <a:gd name="T27" fmla="*/ 4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144">
                  <a:moveTo>
                    <a:pt x="46" y="0"/>
                  </a:moveTo>
                  <a:cubicBezTo>
                    <a:pt x="74" y="0"/>
                    <a:pt x="93" y="18"/>
                    <a:pt x="93" y="45"/>
                  </a:cubicBezTo>
                  <a:cubicBezTo>
                    <a:pt x="93" y="72"/>
                    <a:pt x="73" y="90"/>
                    <a:pt x="46" y="90"/>
                  </a:cubicBezTo>
                  <a:cubicBezTo>
                    <a:pt x="29" y="90"/>
                    <a:pt x="29" y="90"/>
                    <a:pt x="29" y="90"/>
                  </a:cubicBezTo>
                  <a:cubicBezTo>
                    <a:pt x="29" y="144"/>
                    <a:pt x="29" y="144"/>
                    <a:pt x="29" y="144"/>
                  </a:cubicBezTo>
                  <a:cubicBezTo>
                    <a:pt x="0" y="144"/>
                    <a:pt x="0" y="144"/>
                    <a:pt x="0" y="144"/>
                  </a:cubicBezTo>
                  <a:cubicBezTo>
                    <a:pt x="0" y="0"/>
                    <a:pt x="0" y="0"/>
                    <a:pt x="0" y="0"/>
                  </a:cubicBezTo>
                  <a:lnTo>
                    <a:pt x="46" y="0"/>
                  </a:lnTo>
                  <a:close/>
                  <a:moveTo>
                    <a:pt x="63" y="45"/>
                  </a:moveTo>
                  <a:cubicBezTo>
                    <a:pt x="63" y="33"/>
                    <a:pt x="54" y="25"/>
                    <a:pt x="42" y="25"/>
                  </a:cubicBezTo>
                  <a:cubicBezTo>
                    <a:pt x="29" y="25"/>
                    <a:pt x="29" y="25"/>
                    <a:pt x="29" y="25"/>
                  </a:cubicBezTo>
                  <a:cubicBezTo>
                    <a:pt x="29" y="65"/>
                    <a:pt x="29" y="65"/>
                    <a:pt x="29" y="65"/>
                  </a:cubicBezTo>
                  <a:cubicBezTo>
                    <a:pt x="42" y="65"/>
                    <a:pt x="42" y="65"/>
                    <a:pt x="42" y="65"/>
                  </a:cubicBezTo>
                  <a:cubicBezTo>
                    <a:pt x="54" y="65"/>
                    <a:pt x="63" y="57"/>
                    <a:pt x="63" y="45"/>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8" name="Freeform 15"/>
            <p:cNvSpPr>
              <a:spLocks/>
            </p:cNvSpPr>
            <p:nvPr userDrawn="1"/>
          </p:nvSpPr>
          <p:spPr bwMode="auto">
            <a:xfrm>
              <a:off x="4170363" y="536576"/>
              <a:ext cx="230187" cy="290513"/>
            </a:xfrm>
            <a:custGeom>
              <a:avLst/>
              <a:gdLst>
                <a:gd name="T0" fmla="*/ 0 w 119"/>
                <a:gd name="T1" fmla="*/ 74 h 148"/>
                <a:gd name="T2" fmla="*/ 75 w 119"/>
                <a:gd name="T3" fmla="*/ 0 h 148"/>
                <a:gd name="T4" fmla="*/ 117 w 119"/>
                <a:gd name="T5" fmla="*/ 13 h 148"/>
                <a:gd name="T6" fmla="*/ 109 w 119"/>
                <a:gd name="T7" fmla="*/ 38 h 148"/>
                <a:gd name="T8" fmla="*/ 75 w 119"/>
                <a:gd name="T9" fmla="*/ 27 h 148"/>
                <a:gd name="T10" fmla="*/ 30 w 119"/>
                <a:gd name="T11" fmla="*/ 74 h 148"/>
                <a:gd name="T12" fmla="*/ 75 w 119"/>
                <a:gd name="T13" fmla="*/ 121 h 148"/>
                <a:gd name="T14" fmla="*/ 110 w 119"/>
                <a:gd name="T15" fmla="*/ 110 h 148"/>
                <a:gd name="T16" fmla="*/ 119 w 119"/>
                <a:gd name="T17" fmla="*/ 135 h 148"/>
                <a:gd name="T18" fmla="*/ 75 w 119"/>
                <a:gd name="T19" fmla="*/ 148 h 148"/>
                <a:gd name="T20" fmla="*/ 0 w 119"/>
                <a:gd name="T2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48">
                  <a:moveTo>
                    <a:pt x="0" y="74"/>
                  </a:moveTo>
                  <a:cubicBezTo>
                    <a:pt x="0" y="32"/>
                    <a:pt x="32" y="0"/>
                    <a:pt x="75" y="0"/>
                  </a:cubicBezTo>
                  <a:cubicBezTo>
                    <a:pt x="94" y="0"/>
                    <a:pt x="108" y="6"/>
                    <a:pt x="117" y="13"/>
                  </a:cubicBezTo>
                  <a:cubicBezTo>
                    <a:pt x="109" y="38"/>
                    <a:pt x="109" y="38"/>
                    <a:pt x="109" y="38"/>
                  </a:cubicBezTo>
                  <a:cubicBezTo>
                    <a:pt x="102" y="33"/>
                    <a:pt x="89" y="27"/>
                    <a:pt x="75" y="27"/>
                  </a:cubicBezTo>
                  <a:cubicBezTo>
                    <a:pt x="49" y="27"/>
                    <a:pt x="30" y="47"/>
                    <a:pt x="30" y="74"/>
                  </a:cubicBezTo>
                  <a:cubicBezTo>
                    <a:pt x="30" y="102"/>
                    <a:pt x="49" y="121"/>
                    <a:pt x="75" y="121"/>
                  </a:cubicBezTo>
                  <a:cubicBezTo>
                    <a:pt x="90" y="121"/>
                    <a:pt x="104" y="114"/>
                    <a:pt x="110" y="110"/>
                  </a:cubicBezTo>
                  <a:cubicBezTo>
                    <a:pt x="119" y="135"/>
                    <a:pt x="119" y="135"/>
                    <a:pt x="119" y="135"/>
                  </a:cubicBezTo>
                  <a:cubicBezTo>
                    <a:pt x="110" y="141"/>
                    <a:pt x="96" y="148"/>
                    <a:pt x="75" y="148"/>
                  </a:cubicBezTo>
                  <a:cubicBezTo>
                    <a:pt x="30" y="148"/>
                    <a:pt x="0" y="116"/>
                    <a:pt x="0" y="74"/>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29" name="Freeform 16"/>
            <p:cNvSpPr>
              <a:spLocks/>
            </p:cNvSpPr>
            <p:nvPr userDrawn="1"/>
          </p:nvSpPr>
          <p:spPr bwMode="auto">
            <a:xfrm>
              <a:off x="4425950" y="541338"/>
              <a:ext cx="147637" cy="282575"/>
            </a:xfrm>
            <a:custGeom>
              <a:avLst/>
              <a:gdLst>
                <a:gd name="T0" fmla="*/ 91 w 93"/>
                <a:gd name="T1" fmla="*/ 0 h 178"/>
                <a:gd name="T2" fmla="*/ 91 w 93"/>
                <a:gd name="T3" fmla="*/ 32 h 178"/>
                <a:gd name="T4" fmla="*/ 36 w 93"/>
                <a:gd name="T5" fmla="*/ 32 h 178"/>
                <a:gd name="T6" fmla="*/ 36 w 93"/>
                <a:gd name="T7" fmla="*/ 71 h 178"/>
                <a:gd name="T8" fmla="*/ 82 w 93"/>
                <a:gd name="T9" fmla="*/ 71 h 178"/>
                <a:gd name="T10" fmla="*/ 82 w 93"/>
                <a:gd name="T11" fmla="*/ 103 h 178"/>
                <a:gd name="T12" fmla="*/ 36 w 93"/>
                <a:gd name="T13" fmla="*/ 103 h 178"/>
                <a:gd name="T14" fmla="*/ 36 w 93"/>
                <a:gd name="T15" fmla="*/ 145 h 178"/>
                <a:gd name="T16" fmla="*/ 93 w 93"/>
                <a:gd name="T17" fmla="*/ 145 h 178"/>
                <a:gd name="T18" fmla="*/ 93 w 93"/>
                <a:gd name="T19" fmla="*/ 178 h 178"/>
                <a:gd name="T20" fmla="*/ 0 w 93"/>
                <a:gd name="T21" fmla="*/ 178 h 178"/>
                <a:gd name="T22" fmla="*/ 0 w 93"/>
                <a:gd name="T23" fmla="*/ 0 h 178"/>
                <a:gd name="T24" fmla="*/ 91 w 93"/>
                <a:gd name="T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78">
                  <a:moveTo>
                    <a:pt x="91" y="0"/>
                  </a:moveTo>
                  <a:lnTo>
                    <a:pt x="91" y="32"/>
                  </a:lnTo>
                  <a:lnTo>
                    <a:pt x="36" y="32"/>
                  </a:lnTo>
                  <a:lnTo>
                    <a:pt x="36" y="71"/>
                  </a:lnTo>
                  <a:lnTo>
                    <a:pt x="82" y="71"/>
                  </a:lnTo>
                  <a:lnTo>
                    <a:pt x="82" y="103"/>
                  </a:lnTo>
                  <a:lnTo>
                    <a:pt x="36" y="103"/>
                  </a:lnTo>
                  <a:lnTo>
                    <a:pt x="36" y="145"/>
                  </a:lnTo>
                  <a:lnTo>
                    <a:pt x="93" y="145"/>
                  </a:lnTo>
                  <a:lnTo>
                    <a:pt x="93" y="178"/>
                  </a:lnTo>
                  <a:lnTo>
                    <a:pt x="0" y="178"/>
                  </a:lnTo>
                  <a:lnTo>
                    <a:pt x="0" y="0"/>
                  </a:lnTo>
                  <a:lnTo>
                    <a:pt x="91" y="0"/>
                  </a:ln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0" name="Freeform 17"/>
            <p:cNvSpPr>
              <a:spLocks/>
            </p:cNvSpPr>
            <p:nvPr userDrawn="1"/>
          </p:nvSpPr>
          <p:spPr bwMode="auto">
            <a:xfrm>
              <a:off x="288926" y="452438"/>
              <a:ext cx="173037" cy="371475"/>
            </a:xfrm>
            <a:custGeom>
              <a:avLst/>
              <a:gdLst>
                <a:gd name="T0" fmla="*/ 17 w 109"/>
                <a:gd name="T1" fmla="*/ 0 h 234"/>
                <a:gd name="T2" fmla="*/ 17 w 109"/>
                <a:gd name="T3" fmla="*/ 218 h 234"/>
                <a:gd name="T4" fmla="*/ 109 w 109"/>
                <a:gd name="T5" fmla="*/ 218 h 234"/>
                <a:gd name="T6" fmla="*/ 109 w 109"/>
                <a:gd name="T7" fmla="*/ 234 h 234"/>
                <a:gd name="T8" fmla="*/ 0 w 109"/>
                <a:gd name="T9" fmla="*/ 234 h 234"/>
                <a:gd name="T10" fmla="*/ 0 w 109"/>
                <a:gd name="T11" fmla="*/ 0 h 234"/>
                <a:gd name="T12" fmla="*/ 17 w 109"/>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109" h="234">
                  <a:moveTo>
                    <a:pt x="17" y="0"/>
                  </a:moveTo>
                  <a:lnTo>
                    <a:pt x="17" y="218"/>
                  </a:lnTo>
                  <a:lnTo>
                    <a:pt x="109" y="218"/>
                  </a:lnTo>
                  <a:lnTo>
                    <a:pt x="109" y="234"/>
                  </a:lnTo>
                  <a:lnTo>
                    <a:pt x="0" y="234"/>
                  </a:lnTo>
                  <a:lnTo>
                    <a:pt x="0"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1" name="Freeform 18"/>
            <p:cNvSpPr>
              <a:spLocks noEditPoints="1"/>
            </p:cNvSpPr>
            <p:nvPr userDrawn="1"/>
          </p:nvSpPr>
          <p:spPr bwMode="auto">
            <a:xfrm>
              <a:off x="482600" y="541338"/>
              <a:ext cx="207962" cy="287338"/>
            </a:xfrm>
            <a:custGeom>
              <a:avLst/>
              <a:gdLst>
                <a:gd name="T0" fmla="*/ 54 w 107"/>
                <a:gd name="T1" fmla="*/ 55 h 147"/>
                <a:gd name="T2" fmla="*/ 94 w 107"/>
                <a:gd name="T3" fmla="*/ 70 h 147"/>
                <a:gd name="T4" fmla="*/ 94 w 107"/>
                <a:gd name="T5" fmla="*/ 49 h 147"/>
                <a:gd name="T6" fmla="*/ 55 w 107"/>
                <a:gd name="T7" fmla="*/ 13 h 147"/>
                <a:gd name="T8" fmla="*/ 12 w 107"/>
                <a:gd name="T9" fmla="*/ 26 h 147"/>
                <a:gd name="T10" fmla="*/ 7 w 107"/>
                <a:gd name="T11" fmla="*/ 15 h 147"/>
                <a:gd name="T12" fmla="*/ 56 w 107"/>
                <a:gd name="T13" fmla="*/ 0 h 147"/>
                <a:gd name="T14" fmla="*/ 107 w 107"/>
                <a:gd name="T15" fmla="*/ 50 h 147"/>
                <a:gd name="T16" fmla="*/ 107 w 107"/>
                <a:gd name="T17" fmla="*/ 144 h 147"/>
                <a:gd name="T18" fmla="*/ 96 w 107"/>
                <a:gd name="T19" fmla="*/ 144 h 147"/>
                <a:gd name="T20" fmla="*/ 94 w 107"/>
                <a:gd name="T21" fmla="*/ 131 h 147"/>
                <a:gd name="T22" fmla="*/ 54 w 107"/>
                <a:gd name="T23" fmla="*/ 147 h 147"/>
                <a:gd name="T24" fmla="*/ 0 w 107"/>
                <a:gd name="T25" fmla="*/ 101 h 147"/>
                <a:gd name="T26" fmla="*/ 54 w 107"/>
                <a:gd name="T27" fmla="*/ 55 h 147"/>
                <a:gd name="T28" fmla="*/ 54 w 107"/>
                <a:gd name="T29" fmla="*/ 135 h 147"/>
                <a:gd name="T30" fmla="*/ 94 w 107"/>
                <a:gd name="T31" fmla="*/ 101 h 147"/>
                <a:gd name="T32" fmla="*/ 54 w 107"/>
                <a:gd name="T33" fmla="*/ 68 h 147"/>
                <a:gd name="T34" fmla="*/ 14 w 107"/>
                <a:gd name="T35" fmla="*/ 101 h 147"/>
                <a:gd name="T36" fmla="*/ 54 w 107"/>
                <a:gd name="T37" fmla="*/ 13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47">
                  <a:moveTo>
                    <a:pt x="54" y="55"/>
                  </a:moveTo>
                  <a:cubicBezTo>
                    <a:pt x="73" y="55"/>
                    <a:pt x="87" y="63"/>
                    <a:pt x="94" y="70"/>
                  </a:cubicBezTo>
                  <a:cubicBezTo>
                    <a:pt x="94" y="49"/>
                    <a:pt x="94" y="49"/>
                    <a:pt x="94" y="49"/>
                  </a:cubicBezTo>
                  <a:cubicBezTo>
                    <a:pt x="94" y="26"/>
                    <a:pt x="78" y="13"/>
                    <a:pt x="55" y="13"/>
                  </a:cubicBezTo>
                  <a:cubicBezTo>
                    <a:pt x="37" y="13"/>
                    <a:pt x="22" y="20"/>
                    <a:pt x="12" y="26"/>
                  </a:cubicBezTo>
                  <a:cubicBezTo>
                    <a:pt x="7" y="15"/>
                    <a:pt x="7" y="15"/>
                    <a:pt x="7" y="15"/>
                  </a:cubicBezTo>
                  <a:cubicBezTo>
                    <a:pt x="14" y="10"/>
                    <a:pt x="33" y="0"/>
                    <a:pt x="56" y="0"/>
                  </a:cubicBezTo>
                  <a:cubicBezTo>
                    <a:pt x="91" y="0"/>
                    <a:pt x="107" y="21"/>
                    <a:pt x="107" y="50"/>
                  </a:cubicBezTo>
                  <a:cubicBezTo>
                    <a:pt x="107" y="144"/>
                    <a:pt x="107" y="144"/>
                    <a:pt x="107" y="144"/>
                  </a:cubicBezTo>
                  <a:cubicBezTo>
                    <a:pt x="96" y="144"/>
                    <a:pt x="96" y="144"/>
                    <a:pt x="96" y="144"/>
                  </a:cubicBezTo>
                  <a:cubicBezTo>
                    <a:pt x="94" y="131"/>
                    <a:pt x="94" y="131"/>
                    <a:pt x="94" y="131"/>
                  </a:cubicBezTo>
                  <a:cubicBezTo>
                    <a:pt x="86" y="139"/>
                    <a:pt x="74" y="147"/>
                    <a:pt x="54" y="147"/>
                  </a:cubicBezTo>
                  <a:cubicBezTo>
                    <a:pt x="22" y="147"/>
                    <a:pt x="0" y="127"/>
                    <a:pt x="0" y="101"/>
                  </a:cubicBezTo>
                  <a:cubicBezTo>
                    <a:pt x="0" y="75"/>
                    <a:pt x="23" y="55"/>
                    <a:pt x="54" y="55"/>
                  </a:cubicBezTo>
                  <a:close/>
                  <a:moveTo>
                    <a:pt x="54" y="135"/>
                  </a:moveTo>
                  <a:cubicBezTo>
                    <a:pt x="78" y="135"/>
                    <a:pt x="94" y="120"/>
                    <a:pt x="94" y="101"/>
                  </a:cubicBezTo>
                  <a:cubicBezTo>
                    <a:pt x="94" y="81"/>
                    <a:pt x="79" y="68"/>
                    <a:pt x="54" y="68"/>
                  </a:cubicBezTo>
                  <a:cubicBezTo>
                    <a:pt x="29" y="68"/>
                    <a:pt x="14" y="82"/>
                    <a:pt x="14" y="101"/>
                  </a:cubicBezTo>
                  <a:cubicBezTo>
                    <a:pt x="14" y="119"/>
                    <a:pt x="29" y="135"/>
                    <a:pt x="54" y="1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2" name="Freeform 19"/>
            <p:cNvSpPr>
              <a:spLocks/>
            </p:cNvSpPr>
            <p:nvPr userDrawn="1"/>
          </p:nvSpPr>
          <p:spPr bwMode="auto">
            <a:xfrm>
              <a:off x="1150938" y="727076"/>
              <a:ext cx="82550" cy="73025"/>
            </a:xfrm>
            <a:custGeom>
              <a:avLst/>
              <a:gdLst>
                <a:gd name="T0" fmla="*/ 10 w 43"/>
                <a:gd name="T1" fmla="*/ 11 h 37"/>
                <a:gd name="T2" fmla="*/ 10 w 43"/>
                <a:gd name="T3" fmla="*/ 11 h 37"/>
                <a:gd name="T4" fmla="*/ 0 w 43"/>
                <a:gd name="T5" fmla="*/ 25 h 37"/>
                <a:gd name="T6" fmla="*/ 33 w 43"/>
                <a:gd name="T7" fmla="*/ 37 h 37"/>
                <a:gd name="T8" fmla="*/ 39 w 43"/>
                <a:gd name="T9" fmla="*/ 26 h 37"/>
                <a:gd name="T10" fmla="*/ 39 w 43"/>
                <a:gd name="T11" fmla="*/ 26 h 37"/>
                <a:gd name="T12" fmla="*/ 33 w 43"/>
                <a:gd name="T13" fmla="*/ 5 h 37"/>
                <a:gd name="T14" fmla="*/ 10 w 43"/>
                <a:gd name="T15" fmla="*/ 1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7">
                  <a:moveTo>
                    <a:pt x="10" y="11"/>
                  </a:moveTo>
                  <a:cubicBezTo>
                    <a:pt x="10" y="11"/>
                    <a:pt x="10" y="11"/>
                    <a:pt x="10" y="11"/>
                  </a:cubicBezTo>
                  <a:cubicBezTo>
                    <a:pt x="7" y="16"/>
                    <a:pt x="4" y="21"/>
                    <a:pt x="0" y="25"/>
                  </a:cubicBezTo>
                  <a:cubicBezTo>
                    <a:pt x="9" y="32"/>
                    <a:pt x="20" y="36"/>
                    <a:pt x="33" y="37"/>
                  </a:cubicBezTo>
                  <a:cubicBezTo>
                    <a:pt x="35" y="33"/>
                    <a:pt x="37" y="30"/>
                    <a:pt x="39" y="26"/>
                  </a:cubicBezTo>
                  <a:cubicBezTo>
                    <a:pt x="39" y="26"/>
                    <a:pt x="39" y="26"/>
                    <a:pt x="39" y="26"/>
                  </a:cubicBezTo>
                  <a:cubicBezTo>
                    <a:pt x="43" y="18"/>
                    <a:pt x="40" y="9"/>
                    <a:pt x="33" y="5"/>
                  </a:cubicBezTo>
                  <a:cubicBezTo>
                    <a:pt x="25" y="0"/>
                    <a:pt x="15" y="3"/>
                    <a:pt x="10" y="11"/>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3" name="Freeform 20"/>
            <p:cNvSpPr>
              <a:spLocks/>
            </p:cNvSpPr>
            <p:nvPr userDrawn="1"/>
          </p:nvSpPr>
          <p:spPr bwMode="auto">
            <a:xfrm>
              <a:off x="865188" y="493713"/>
              <a:ext cx="358775" cy="388938"/>
            </a:xfrm>
            <a:custGeom>
              <a:avLst/>
              <a:gdLst>
                <a:gd name="T0" fmla="*/ 96 w 185"/>
                <a:gd name="T1" fmla="*/ 165 h 198"/>
                <a:gd name="T2" fmla="*/ 33 w 185"/>
                <a:gd name="T3" fmla="*/ 99 h 198"/>
                <a:gd name="T4" fmla="*/ 99 w 185"/>
                <a:gd name="T5" fmla="*/ 33 h 198"/>
                <a:gd name="T6" fmla="*/ 153 w 185"/>
                <a:gd name="T7" fmla="*/ 61 h 198"/>
                <a:gd name="T8" fmla="*/ 175 w 185"/>
                <a:gd name="T9" fmla="*/ 66 h 198"/>
                <a:gd name="T10" fmla="*/ 181 w 185"/>
                <a:gd name="T11" fmla="*/ 43 h 198"/>
                <a:gd name="T12" fmla="*/ 181 w 185"/>
                <a:gd name="T13" fmla="*/ 43 h 198"/>
                <a:gd name="T14" fmla="*/ 99 w 185"/>
                <a:gd name="T15" fmla="*/ 0 h 198"/>
                <a:gd name="T16" fmla="*/ 0 w 185"/>
                <a:gd name="T17" fmla="*/ 99 h 198"/>
                <a:gd name="T18" fmla="*/ 99 w 185"/>
                <a:gd name="T19" fmla="*/ 198 h 198"/>
                <a:gd name="T20" fmla="*/ 129 w 185"/>
                <a:gd name="T21" fmla="*/ 193 h 198"/>
                <a:gd name="T22" fmla="*/ 96 w 185"/>
                <a:gd name="T23"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 h="198">
                  <a:moveTo>
                    <a:pt x="96" y="165"/>
                  </a:moveTo>
                  <a:cubicBezTo>
                    <a:pt x="61" y="163"/>
                    <a:pt x="33" y="134"/>
                    <a:pt x="33" y="99"/>
                  </a:cubicBezTo>
                  <a:cubicBezTo>
                    <a:pt x="33" y="62"/>
                    <a:pt x="62" y="33"/>
                    <a:pt x="99" y="33"/>
                  </a:cubicBezTo>
                  <a:cubicBezTo>
                    <a:pt x="121" y="33"/>
                    <a:pt x="141" y="44"/>
                    <a:pt x="153" y="61"/>
                  </a:cubicBezTo>
                  <a:cubicBezTo>
                    <a:pt x="158" y="68"/>
                    <a:pt x="167" y="70"/>
                    <a:pt x="175" y="66"/>
                  </a:cubicBezTo>
                  <a:cubicBezTo>
                    <a:pt x="183" y="62"/>
                    <a:pt x="185" y="51"/>
                    <a:pt x="181" y="43"/>
                  </a:cubicBezTo>
                  <a:cubicBezTo>
                    <a:pt x="181" y="43"/>
                    <a:pt x="181" y="43"/>
                    <a:pt x="181" y="43"/>
                  </a:cubicBezTo>
                  <a:cubicBezTo>
                    <a:pt x="163" y="17"/>
                    <a:pt x="133" y="0"/>
                    <a:pt x="99" y="0"/>
                  </a:cubicBezTo>
                  <a:cubicBezTo>
                    <a:pt x="44" y="0"/>
                    <a:pt x="0" y="44"/>
                    <a:pt x="0" y="99"/>
                  </a:cubicBezTo>
                  <a:cubicBezTo>
                    <a:pt x="0" y="153"/>
                    <a:pt x="44" y="198"/>
                    <a:pt x="99" y="198"/>
                  </a:cubicBezTo>
                  <a:cubicBezTo>
                    <a:pt x="109" y="198"/>
                    <a:pt x="119" y="196"/>
                    <a:pt x="129" y="193"/>
                  </a:cubicBezTo>
                  <a:cubicBezTo>
                    <a:pt x="116" y="186"/>
                    <a:pt x="105" y="176"/>
                    <a:pt x="96" y="165"/>
                  </a:cubicBezTo>
                  <a:close/>
                </a:path>
              </a:pathLst>
            </a:custGeom>
            <a:solidFill>
              <a:srgbClr val="B343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sp>
          <p:nvSpPr>
            <p:cNvPr id="34" name="Freeform 21"/>
            <p:cNvSpPr>
              <a:spLocks/>
            </p:cNvSpPr>
            <p:nvPr userDrawn="1"/>
          </p:nvSpPr>
          <p:spPr bwMode="auto">
            <a:xfrm>
              <a:off x="1023938" y="493713"/>
              <a:ext cx="387350" cy="388938"/>
            </a:xfrm>
            <a:custGeom>
              <a:avLst/>
              <a:gdLst>
                <a:gd name="T0" fmla="*/ 100 w 199"/>
                <a:gd name="T1" fmla="*/ 0 h 198"/>
                <a:gd name="T2" fmla="*/ 69 w 199"/>
                <a:gd name="T3" fmla="*/ 4 h 198"/>
                <a:gd name="T4" fmla="*/ 102 w 199"/>
                <a:gd name="T5" fmla="*/ 33 h 198"/>
                <a:gd name="T6" fmla="*/ 165 w 199"/>
                <a:gd name="T7" fmla="*/ 99 h 198"/>
                <a:gd name="T8" fmla="*/ 100 w 199"/>
                <a:gd name="T9" fmla="*/ 165 h 198"/>
                <a:gd name="T10" fmla="*/ 34 w 199"/>
                <a:gd name="T11" fmla="*/ 99 h 198"/>
                <a:gd name="T12" fmla="*/ 51 w 199"/>
                <a:gd name="T13" fmla="*/ 54 h 198"/>
                <a:gd name="T14" fmla="*/ 19 w 199"/>
                <a:gd name="T15" fmla="*/ 42 h 198"/>
                <a:gd name="T16" fmla="*/ 0 w 199"/>
                <a:gd name="T17" fmla="*/ 99 h 198"/>
                <a:gd name="T18" fmla="*/ 100 w 199"/>
                <a:gd name="T19" fmla="*/ 198 h 198"/>
                <a:gd name="T20" fmla="*/ 199 w 199"/>
                <a:gd name="T21" fmla="*/ 99 h 198"/>
                <a:gd name="T22" fmla="*/ 100 w 199"/>
                <a:gd name="T2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98">
                  <a:moveTo>
                    <a:pt x="100" y="0"/>
                  </a:moveTo>
                  <a:cubicBezTo>
                    <a:pt x="89" y="0"/>
                    <a:pt x="79" y="1"/>
                    <a:pt x="69" y="4"/>
                  </a:cubicBezTo>
                  <a:cubicBezTo>
                    <a:pt x="82" y="12"/>
                    <a:pt x="93" y="21"/>
                    <a:pt x="102" y="33"/>
                  </a:cubicBezTo>
                  <a:cubicBezTo>
                    <a:pt x="137" y="34"/>
                    <a:pt x="165" y="63"/>
                    <a:pt x="165" y="99"/>
                  </a:cubicBezTo>
                  <a:cubicBezTo>
                    <a:pt x="165" y="135"/>
                    <a:pt x="136" y="165"/>
                    <a:pt x="100" y="165"/>
                  </a:cubicBezTo>
                  <a:cubicBezTo>
                    <a:pt x="63" y="165"/>
                    <a:pt x="34" y="135"/>
                    <a:pt x="34" y="99"/>
                  </a:cubicBezTo>
                  <a:cubicBezTo>
                    <a:pt x="34" y="81"/>
                    <a:pt x="40" y="65"/>
                    <a:pt x="51" y="54"/>
                  </a:cubicBezTo>
                  <a:cubicBezTo>
                    <a:pt x="42" y="47"/>
                    <a:pt x="31" y="42"/>
                    <a:pt x="19" y="42"/>
                  </a:cubicBezTo>
                  <a:cubicBezTo>
                    <a:pt x="7" y="58"/>
                    <a:pt x="0" y="78"/>
                    <a:pt x="0" y="99"/>
                  </a:cubicBezTo>
                  <a:cubicBezTo>
                    <a:pt x="0" y="153"/>
                    <a:pt x="45" y="198"/>
                    <a:pt x="100" y="198"/>
                  </a:cubicBezTo>
                  <a:cubicBezTo>
                    <a:pt x="154" y="198"/>
                    <a:pt x="199" y="153"/>
                    <a:pt x="199" y="99"/>
                  </a:cubicBezTo>
                  <a:cubicBezTo>
                    <a:pt x="199" y="44"/>
                    <a:pt x="154" y="0"/>
                    <a:pt x="100" y="0"/>
                  </a:cubicBezTo>
                  <a:close/>
                </a:path>
              </a:pathLst>
            </a:custGeom>
            <a:solidFill>
              <a:srgbClr val="5926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2400"/>
            </a:p>
          </p:txBody>
        </p:sp>
      </p:grpSp>
    </p:spTree>
    <p:extLst>
      <p:ext uri="{BB962C8B-B14F-4D97-AF65-F5344CB8AC3E}">
        <p14:creationId xmlns:p14="http://schemas.microsoft.com/office/powerpoint/2010/main" val="2815044836"/>
      </p:ext>
    </p:extLst>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 id="2147484014" r:id="rId12"/>
  </p:sldLayoutIdLst>
  <p:txStyles>
    <p:titleStyle>
      <a:lvl1pPr algn="l" defTabSz="1219170" rtl="0" eaLnBrk="1" latinLnBrk="0" hangingPunct="1">
        <a:lnSpc>
          <a:spcPct val="90000"/>
        </a:lnSpc>
        <a:spcBef>
          <a:spcPct val="0"/>
        </a:spcBef>
        <a:buNone/>
        <a:defRPr sz="3200" kern="1200">
          <a:solidFill>
            <a:schemeClr val="tx1"/>
          </a:solidFill>
          <a:latin typeface="Montserrat ExtraBold" panose="00000900000000000000" pitchFamily="50" charset="0"/>
          <a:ea typeface="+mj-ea"/>
          <a:cs typeface="Arial" panose="020B0604020202020204" pitchFamily="34" charset="0"/>
        </a:defRPr>
      </a:lvl1pPr>
    </p:titleStyle>
    <p:body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sv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5.svg"/><Relationship Id="rId4" Type="http://schemas.openxmlformats.org/officeDocument/2006/relationships/image" Target="../media/image14.png"/><Relationship Id="rId9" Type="http://schemas.openxmlformats.org/officeDocument/2006/relationships/image" Target="../media/image19.svg"/></Relationships>
</file>

<file path=ppt/slides/_rels/slide5.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hyperlink" Target="file:///\\cib.net\shareparis\Salle\Services\Fme\Fcommun\fme3\Caisses%20R&#233;gionales\Client\_BPCE\Deal\2024\01-%20Grand%20Public\Emprunt%20Fev%202032%20Remboursable%20par%20Anticipation%20(taux%20fixe%20callable)\BS\(https:\www.bp.natixis.com\Getfile%3fid=5c89f060-4bdb-4f8a-8b45-dc45edef4189" TargetMode="External"/><Relationship Id="rId3" Type="http://schemas.openxmlformats.org/officeDocument/2006/relationships/image" Target="../media/image21.svg"/><Relationship Id="rId7" Type="http://schemas.openxmlformats.org/officeDocument/2006/relationships/image" Target="../media/image23.svg"/><Relationship Id="rId12" Type="http://schemas.openxmlformats.org/officeDocument/2006/relationships/hyperlink" Target="https://www.ce.natixis.com/" TargetMode="External"/><Relationship Id="rId2" Type="http://schemas.openxmlformats.org/officeDocument/2006/relationships/image" Target="../media/image20.png"/><Relationship Id="rId1" Type="http://schemas.openxmlformats.org/officeDocument/2006/relationships/slideLayout" Target="../slideLayouts/slideLayout6.xml"/><Relationship Id="rId6" Type="http://schemas.openxmlformats.org/officeDocument/2006/relationships/image" Target="../media/image22.png"/><Relationship Id="rId11" Type="http://schemas.openxmlformats.org/officeDocument/2006/relationships/hyperlink" Target="https://www.bp.natixis.com/" TargetMode="External"/><Relationship Id="rId5" Type="http://schemas.openxmlformats.org/officeDocument/2006/relationships/image" Target="../media/image19.svg"/><Relationship Id="rId10" Type="http://schemas.openxmlformats.org/officeDocument/2006/relationships/image" Target="../media/image13.png"/><Relationship Id="rId4" Type="http://schemas.openxmlformats.org/officeDocument/2006/relationships/image" Target="../media/image18.png"/><Relationship Id="rId9" Type="http://schemas.openxmlformats.org/officeDocument/2006/relationships/image" Target="../media/image25.sv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3.png"/><Relationship Id="rId1" Type="http://schemas.openxmlformats.org/officeDocument/2006/relationships/slideLayout" Target="../slideLayouts/slideLayout6.xml"/><Relationship Id="rId4" Type="http://schemas.openxmlformats.org/officeDocument/2006/relationships/image" Target="../media/image27.sv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29.sv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29.sv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29.sv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30.emf"/><Relationship Id="rId5" Type="http://schemas.openxmlformats.org/officeDocument/2006/relationships/image" Target="../media/image13.png"/><Relationship Id="rId4" Type="http://schemas.openxmlformats.org/officeDocument/2006/relationships/image" Target="../media/image29.sv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hyperlink" Target="https://eav-ecuvie.extranet.bpce.fr/static/myeav/flipbook/#page/198-199"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31.png"/><Relationship Id="rId5" Type="http://schemas.openxmlformats.org/officeDocument/2006/relationships/image" Target="../media/image13.png"/><Relationship Id="rId4" Type="http://schemas.openxmlformats.org/officeDocument/2006/relationships/image" Target="../media/image29.sv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3.png"/><Relationship Id="rId7" Type="http://schemas.openxmlformats.org/officeDocument/2006/relationships/hyperlink" Target="https://vimeo.com/746876627"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image" Target="../media/image32.png"/><Relationship Id="rId10" Type="http://schemas.openxmlformats.org/officeDocument/2006/relationships/image" Target="../media/image35.png"/><Relationship Id="rId4" Type="http://schemas.openxmlformats.org/officeDocument/2006/relationships/hyperlink" Target="https://vimeo.com/924540917/807abf3b43?share=copy" TargetMode="External"/><Relationship Id="rId9" Type="http://schemas.openxmlformats.org/officeDocument/2006/relationships/hyperlink" Target="https://vimeo.com/920036936/f156d5944e?share=copy"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81.xml"/><Relationship Id="rId5" Type="http://schemas.openxmlformats.org/officeDocument/2006/relationships/image" Target="../media/image38.sv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hyperlink" Target="https://dic.cnp.fr/wkd-web/home/products?sponsorId=BPCE&amp;pays=FR" TargetMode="External"/><Relationship Id="rId7" Type="http://schemas.openxmlformats.org/officeDocument/2006/relationships/image" Target="../media/image39.png"/><Relationship Id="rId2" Type="http://schemas.openxmlformats.org/officeDocument/2006/relationships/hyperlink" Target="https://priips.assurances.groupebpce.com/banque/44" TargetMode="External"/><Relationship Id="rId1" Type="http://schemas.openxmlformats.org/officeDocument/2006/relationships/slideLayout" Target="../slideLayouts/slideLayout85.xml"/><Relationship Id="rId6" Type="http://schemas.openxmlformats.org/officeDocument/2006/relationships/hyperlink" Target="https://priips.life.groupebpce.com/" TargetMode="External"/><Relationship Id="rId5" Type="http://schemas.openxmlformats.org/officeDocument/2006/relationships/hyperlink" Target="https://dic.cnp.fr/wkd-web/home/partners/products?sponsorId=CNPPATRIM&amp;sponsorId=BP1818&amp;pays=FR" TargetMode="External"/><Relationship Id="rId10" Type="http://schemas.openxmlformats.org/officeDocument/2006/relationships/hyperlink" Target="https://www.espacedefi.fr/contenu/1-fiche-client-cto" TargetMode="External"/><Relationship Id="rId4" Type="http://schemas.openxmlformats.org/officeDocument/2006/relationships/hyperlink" Target="https://www.ag2rlamondiale.fr/epargne/tous-nos-services/consulter-les-documents-d-informations-cles-produits-supports" TargetMode="External"/><Relationship Id="rId9" Type="http://schemas.openxmlformats.org/officeDocument/2006/relationships/image" Target="../media/image41.png"/></Relationships>
</file>

<file path=ppt/slides/_rels/slide1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43.svg"/><Relationship Id="rId7" Type="http://schemas.openxmlformats.org/officeDocument/2006/relationships/image" Target="../media/image47.svg"/><Relationship Id="rId2" Type="http://schemas.openxmlformats.org/officeDocument/2006/relationships/image" Target="../media/image42.png"/><Relationship Id="rId1" Type="http://schemas.openxmlformats.org/officeDocument/2006/relationships/slideLayout" Target="../slideLayouts/slideLayout76.xml"/><Relationship Id="rId6" Type="http://schemas.openxmlformats.org/officeDocument/2006/relationships/image" Target="../media/image46.png"/><Relationship Id="rId11" Type="http://schemas.openxmlformats.org/officeDocument/2006/relationships/image" Target="../media/image49.svg"/><Relationship Id="rId5" Type="http://schemas.openxmlformats.org/officeDocument/2006/relationships/image" Target="../media/image45.svg"/><Relationship Id="rId10" Type="http://schemas.openxmlformats.org/officeDocument/2006/relationships/image" Target="../media/image48.png"/><Relationship Id="rId4" Type="http://schemas.openxmlformats.org/officeDocument/2006/relationships/image" Target="../media/image44.png"/><Relationship Id="rId9" Type="http://schemas.openxmlformats.org/officeDocument/2006/relationships/hyperlink" Target="https://www.espacedefi.fr/uploads/BPA%20DEV%20PREMIUM/Emprunt%20f%C3%A9vrier%202032%20Remboursable%20par%20anticipation/Kit%20Emprunt%20Parcours%20LEA.pdf"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8.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8.xml"/></Relationships>
</file>

<file path=ppt/slides/_rels/slide21.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88.xml"/></Relationships>
</file>

<file path=ppt/slides/_rels/slide22.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76.xml"/><Relationship Id="rId6" Type="http://schemas.openxmlformats.org/officeDocument/2006/relationships/image" Target="../media/image13.png"/><Relationship Id="rId5" Type="http://schemas.openxmlformats.org/officeDocument/2006/relationships/hyperlink" Target="https://eav-ecuvie.extranet.bpce.fr/static/myeav/flipbook/#page/186-187" TargetMode="External"/><Relationship Id="rId4" Type="http://schemas.openxmlformats.org/officeDocument/2006/relationships/hyperlink" Target="https://www.espacedefi.fr/contenu/3-fiche-conseiller-cto"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52.png"/></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82.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85.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80.xml"/><Relationship Id="rId5" Type="http://schemas.openxmlformats.org/officeDocument/2006/relationships/hyperlink" Target="http://www.bp.natixis.com/" TargetMode="External"/><Relationship Id="rId4" Type="http://schemas.openxmlformats.org/officeDocument/2006/relationships/hyperlink" Target="https://cib.natixis.com/home/pims/prospectus#/prospectusPublic"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file:///\\cib.net\shareparis\Salle\Services\Fme\Fcommun\fme3\Caisses%20R&#233;gionales\Client\_BPCE\Deal\2024\01-%20Grand%20Public\Emprunt%20Fev%202032%20Remboursable%20par%20Anticipation%20(taux%20fixe%20callable)\BS\(https:\www.bp.natixis.com\Getfile%3fid=5c89f060-4bdb-4f8a-8b45-dc45edef4189" TargetMode="External"/><Relationship Id="rId2" Type="http://schemas.openxmlformats.org/officeDocument/2006/relationships/notesSlide" Target="../notesSlides/notesSlide18.xml"/><Relationship Id="rId1" Type="http://schemas.openxmlformats.org/officeDocument/2006/relationships/slideLayout" Target="../slideLayouts/slideLayout80.xml"/><Relationship Id="rId6" Type="http://schemas.openxmlformats.org/officeDocument/2006/relationships/image" Target="../media/image13.png"/><Relationship Id="rId5" Type="http://schemas.openxmlformats.org/officeDocument/2006/relationships/hyperlink" Target="http://www.amf-france.org/" TargetMode="External"/><Relationship Id="rId4" Type="http://schemas.openxmlformats.org/officeDocument/2006/relationships/hyperlink" Target="https://cib.natixis.com/home/pims/prospectus#/prospectusPublic/"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AB262F-870A-644A-AB32-75C74BABF25C}"/>
              </a:ext>
            </a:extLst>
          </p:cNvPr>
          <p:cNvSpPr>
            <a:spLocks noGrp="1"/>
          </p:cNvSpPr>
          <p:nvPr>
            <p:ph type="ctrTitle"/>
          </p:nvPr>
        </p:nvSpPr>
        <p:spPr>
          <a:xfrm>
            <a:off x="310788" y="3338733"/>
            <a:ext cx="11757387" cy="1395121"/>
          </a:xfrm>
        </p:spPr>
        <p:txBody>
          <a:bodyPr/>
          <a:lstStyle/>
          <a:p>
            <a:br>
              <a:rPr lang="fr-FR" sz="3600"/>
            </a:br>
            <a:r>
              <a:rPr lang="fr-FR" sz="2800" b="1">
                <a:latin typeface="Montserrat ExtraBold"/>
              </a:rPr>
              <a:t>Emprunt juillet 2034 Remboursable par anticipation</a:t>
            </a:r>
            <a:br>
              <a:rPr lang="fr-FR" sz="2800" b="1">
                <a:latin typeface="Montserrat ExtraBold"/>
              </a:rPr>
            </a:br>
            <a:br>
              <a:rPr lang="fr-FR" sz="2800" b="1">
                <a:latin typeface="Montserrat ExtraBold"/>
              </a:rPr>
            </a:br>
            <a:r>
              <a:rPr lang="fr-FR" sz="2800" b="1">
                <a:latin typeface="Montserrat ExtraBold"/>
              </a:rPr>
              <a:t>Kit Conseiller *</a:t>
            </a:r>
            <a:br>
              <a:rPr lang="fr-FR" sz="2800" b="1">
                <a:latin typeface="Montserrat ExtraBold"/>
              </a:rPr>
            </a:br>
            <a:br>
              <a:rPr lang="fr-FR" sz="3600" b="1"/>
            </a:br>
            <a:br>
              <a:rPr lang="fr-FR" sz="2000" b="0" i="0" u="none" strike="noStrike" kern="1200" cap="none" spc="0" normalizeH="0" baseline="0" noProof="0">
                <a:ln>
                  <a:noFill/>
                </a:ln>
                <a:effectLst/>
                <a:uLnTx/>
                <a:uFillTx/>
                <a:latin typeface="Verdana" panose="020B0604030504040204" pitchFamily="34" charset="0"/>
                <a:ea typeface="Verdana" panose="020B0604030504040204" pitchFamily="34" charset="0"/>
                <a:cs typeface="Verdana" panose="020B0604030504040204" pitchFamily="34" charset="0"/>
              </a:rPr>
            </a:br>
            <a:r>
              <a:rPr lang="fr-FR" sz="1600">
                <a:solidFill>
                  <a:schemeClr val="tx2"/>
                </a:solidFill>
                <a:latin typeface="Verdana"/>
                <a:ea typeface="Verdana"/>
              </a:rPr>
              <a:t>Éligible aux Compte-Titres Ordinaires (CTO), </a:t>
            </a:r>
            <a:r>
              <a:rPr lang="fr-FR" sz="1600">
                <a:solidFill>
                  <a:schemeClr val="tx2"/>
                </a:solidFill>
                <a:latin typeface="Verdana"/>
                <a:ea typeface="Verdana"/>
                <a:cs typeface="Verdana" panose="020B0604030504040204" pitchFamily="34" charset="0"/>
              </a:rPr>
              <a:t>Contrats d’Assurance Vie, et Contrats de Capitalisation (ASV)</a:t>
            </a:r>
            <a:endParaRPr lang="fr-FR" sz="1800">
              <a:solidFill>
                <a:schemeClr val="tx2"/>
              </a:solidFill>
              <a:latin typeface="Montserrat ExtraBold"/>
            </a:endParaRPr>
          </a:p>
        </p:txBody>
      </p:sp>
      <p:sp>
        <p:nvSpPr>
          <p:cNvPr id="5" name="Rectangle 4">
            <a:extLst>
              <a:ext uri="{FF2B5EF4-FFF2-40B4-BE49-F238E27FC236}">
                <a16:creationId xmlns:a16="http://schemas.microsoft.com/office/drawing/2014/main" id="{51B0751D-0DBF-4665-9826-5D1ACA8FBD6D}"/>
              </a:ext>
            </a:extLst>
          </p:cNvPr>
          <p:cNvSpPr/>
          <p:nvPr/>
        </p:nvSpPr>
        <p:spPr>
          <a:xfrm>
            <a:off x="837639" y="6481346"/>
            <a:ext cx="10203371" cy="307777"/>
          </a:xfrm>
          <a:prstGeom prst="rect">
            <a:avLst/>
          </a:prstGeom>
        </p:spPr>
        <p:txBody>
          <a:bodyPr wrap="none">
            <a:spAutoFit/>
          </a:bodyPr>
          <a:lstStyle/>
          <a:p>
            <a:r>
              <a:rPr lang="fr-FR" sz="1400">
                <a:effectLst/>
                <a:latin typeface="Calibri" panose="020F0502020204030204" pitchFamily="34" charset="0"/>
                <a:ea typeface="Times New Roman" panose="02020603050405020304" pitchFamily="18" charset="0"/>
              </a:rPr>
              <a:t>Document à usage strictement interne soumis aux règles de confidentialité, de secret professionnel et celles encadrant les délits d’initiés</a:t>
            </a:r>
            <a:endParaRPr lang="fr" sz="1400" b="1" i="1">
              <a:latin typeface="Arial" panose="020B0604020202020204" pitchFamily="34" charset="0"/>
              <a:cs typeface="Arial" panose="020B0604020202020204" pitchFamily="34" charset="0"/>
            </a:endParaRPr>
          </a:p>
        </p:txBody>
      </p:sp>
      <p:sp>
        <p:nvSpPr>
          <p:cNvPr id="7" name="Espace réservé du texte 6">
            <a:extLst>
              <a:ext uri="{FF2B5EF4-FFF2-40B4-BE49-F238E27FC236}">
                <a16:creationId xmlns:a16="http://schemas.microsoft.com/office/drawing/2014/main" id="{896AF834-A90E-491C-9D12-A1BF86F8A3CE}"/>
              </a:ext>
            </a:extLst>
          </p:cNvPr>
          <p:cNvSpPr txBox="1">
            <a:spLocks/>
          </p:cNvSpPr>
          <p:nvPr/>
        </p:nvSpPr>
        <p:spPr>
          <a:xfrm>
            <a:off x="8521145" y="1191931"/>
            <a:ext cx="2982922" cy="1139953"/>
          </a:xfrm>
          <a:prstGeom prst="roundRect">
            <a:avLst>
              <a:gd name="adj" fmla="val 50000"/>
            </a:avLst>
          </a:prstGeom>
          <a:solidFill>
            <a:srgbClr val="00A193"/>
          </a:solidFill>
        </p:spPr>
        <p:txBody>
          <a:bodyPr vert="horz" lIns="0" tIns="0" rIns="0" bIns="0" rtlCol="0" anchor="ctr" anchorCtr="0">
            <a:normAutofit/>
          </a:bodyPr>
          <a:lstStyle>
            <a:lvl1pPr marL="0" indent="0" algn="ctr" defTabSz="1219170" rtl="0" eaLnBrk="1" latinLnBrk="0" hangingPunct="1">
              <a:lnSpc>
                <a:spcPct val="90000"/>
              </a:lnSpc>
              <a:spcBef>
                <a:spcPts val="1333"/>
              </a:spcBef>
              <a:buClr>
                <a:schemeClr val="tx2"/>
              </a:buClr>
              <a:buFont typeface="Cambria Math" panose="02040503050406030204" pitchFamily="18" charset="0"/>
              <a:buNone/>
              <a:defRPr sz="1600" b="0" kern="1200">
                <a:solidFill>
                  <a:schemeClr val="bg1"/>
                </a:solidFill>
                <a:latin typeface="Arial Narrow" panose="020B0606020202030204" pitchFamily="34" charset="0"/>
                <a:ea typeface="+mn-ea"/>
                <a:cs typeface="Arial" panose="020B0604020202020204" pitchFamily="34" charset="0"/>
              </a:defRPr>
            </a:lvl1pPr>
            <a:lvl2pPr marL="609585" indent="0" algn="l" defTabSz="1219170" rtl="0" eaLnBrk="1" latinLnBrk="0" hangingPunct="1">
              <a:lnSpc>
                <a:spcPct val="90000"/>
              </a:lnSpc>
              <a:spcBef>
                <a:spcPts val="667"/>
              </a:spcBef>
              <a:buClr>
                <a:schemeClr val="accent1"/>
              </a:buClr>
              <a:buFont typeface="Symbol" panose="05050102010706020507" pitchFamily="18" charset="2"/>
              <a:buNone/>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Courier New" panose="02070309020205020404" pitchFamily="49" charset="0"/>
              <a:buNone/>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fr-FR"/>
              <a:t>BPA – Directions du développement BP &amp; CE et Direction Produits et Solutions</a:t>
            </a:r>
          </a:p>
        </p:txBody>
      </p:sp>
      <p:sp>
        <p:nvSpPr>
          <p:cNvPr id="9" name="Espace réservé du texte 5">
            <a:extLst>
              <a:ext uri="{FF2B5EF4-FFF2-40B4-BE49-F238E27FC236}">
                <a16:creationId xmlns:a16="http://schemas.microsoft.com/office/drawing/2014/main" id="{40D53418-55B5-4405-91D8-84196EF41CD9}"/>
              </a:ext>
            </a:extLst>
          </p:cNvPr>
          <p:cNvSpPr txBox="1">
            <a:spLocks/>
          </p:cNvSpPr>
          <p:nvPr/>
        </p:nvSpPr>
        <p:spPr>
          <a:xfrm>
            <a:off x="-15783" y="5676337"/>
            <a:ext cx="1655456" cy="276038"/>
          </a:xfrm>
          <a:prstGeom prst="rect">
            <a:avLst/>
          </a:prstGeom>
        </p:spPr>
        <p:txBody>
          <a:bodyPr vert="horz" wrap="none" lIns="0" tIns="0" rIns="0" bIns="0" rtlCol="0" anchor="ctr" anchorCtr="0">
            <a:noAutofit/>
          </a:bodyPr>
          <a:lstStyle>
            <a:lvl1pPr marL="0" indent="0" algn="l" defTabSz="1219170" rtl="0" eaLnBrk="1" latinLnBrk="0" hangingPunct="1">
              <a:lnSpc>
                <a:spcPct val="90000"/>
              </a:lnSpc>
              <a:spcBef>
                <a:spcPts val="1333"/>
              </a:spcBef>
              <a:buClr>
                <a:schemeClr val="tx2"/>
              </a:buClr>
              <a:buFont typeface="Cambria Math" panose="02040503050406030204" pitchFamily="18" charset="0"/>
              <a:buNone/>
              <a:defRPr sz="1467" b="0" kern="1200" baseline="0">
                <a:solidFill>
                  <a:schemeClr val="tx1">
                    <a:lumMod val="50000"/>
                    <a:lumOff val="50000"/>
                  </a:schemeClr>
                </a:solidFill>
                <a:latin typeface="Arial" panose="020B0604020202020204" pitchFamily="34" charset="0"/>
                <a:ea typeface="+mn-ea"/>
                <a:cs typeface="Arial" panose="020B0604020202020204" pitchFamily="34" charset="0"/>
              </a:defRPr>
            </a:lvl1pPr>
            <a:lvl2pPr marL="609585" indent="0" algn="l" defTabSz="1219170" rtl="0" eaLnBrk="1" latinLnBrk="0" hangingPunct="1">
              <a:lnSpc>
                <a:spcPct val="90000"/>
              </a:lnSpc>
              <a:spcBef>
                <a:spcPts val="667"/>
              </a:spcBef>
              <a:buClr>
                <a:schemeClr val="accent1"/>
              </a:buClr>
              <a:buFont typeface="Symbol" panose="05050102010706020507" pitchFamily="18" charset="2"/>
              <a:buNone/>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Courier New" panose="02070309020205020404" pitchFamily="49" charset="0"/>
              <a:buNone/>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lgn="ctr"/>
            <a:r>
              <a:rPr lang="fr-FR" sz="1450" b="1" dirty="0">
                <a:latin typeface="Arial"/>
                <a:cs typeface="Arial"/>
              </a:rPr>
              <a:t>15 mai 2024</a:t>
            </a:r>
          </a:p>
        </p:txBody>
      </p:sp>
      <p:pic>
        <p:nvPicPr>
          <p:cNvPr id="8" name="Image 7">
            <a:extLst>
              <a:ext uri="{FF2B5EF4-FFF2-40B4-BE49-F238E27FC236}">
                <a16:creationId xmlns:a16="http://schemas.microsoft.com/office/drawing/2014/main" id="{DA96151C-1A67-B3D4-F359-8A2C7A266B3A}"/>
              </a:ext>
            </a:extLst>
          </p:cNvPr>
          <p:cNvPicPr>
            <a:picLocks noChangeAspect="1"/>
          </p:cNvPicPr>
          <p:nvPr/>
        </p:nvPicPr>
        <p:blipFill>
          <a:blip r:embed="rId3"/>
          <a:stretch>
            <a:fillRect/>
          </a:stretch>
        </p:blipFill>
        <p:spPr>
          <a:xfrm>
            <a:off x="11414708" y="135506"/>
            <a:ext cx="596307" cy="596307"/>
          </a:xfrm>
          <a:prstGeom prst="rect">
            <a:avLst/>
          </a:prstGeom>
        </p:spPr>
      </p:pic>
      <p:sp>
        <p:nvSpPr>
          <p:cNvPr id="10" name="ZoneTexte 9">
            <a:extLst>
              <a:ext uri="{FF2B5EF4-FFF2-40B4-BE49-F238E27FC236}">
                <a16:creationId xmlns:a16="http://schemas.microsoft.com/office/drawing/2014/main" id="{1AA8C93F-B2C7-8865-0B3D-695CD4E99BA2}"/>
              </a:ext>
            </a:extLst>
          </p:cNvPr>
          <p:cNvSpPr txBox="1"/>
          <p:nvPr/>
        </p:nvSpPr>
        <p:spPr>
          <a:xfrm>
            <a:off x="189667" y="4438045"/>
            <a:ext cx="5923416" cy="276999"/>
          </a:xfrm>
          <a:prstGeom prst="rect">
            <a:avLst/>
          </a:prstGeom>
          <a:noFill/>
        </p:spPr>
        <p:txBody>
          <a:bodyPr wrap="none" rtlCol="0">
            <a:spAutoFit/>
          </a:bodyPr>
          <a:lstStyle/>
          <a:p>
            <a:r>
              <a:rPr lang="fr-FR" sz="1200" i="1"/>
              <a:t>* ‘Conseiller’ regroupe l’ensemble des forces commerciales dans les établissements </a:t>
            </a:r>
          </a:p>
        </p:txBody>
      </p:sp>
    </p:spTree>
    <p:extLst>
      <p:ext uri="{BB962C8B-B14F-4D97-AF65-F5344CB8AC3E}">
        <p14:creationId xmlns:p14="http://schemas.microsoft.com/office/powerpoint/2010/main" val="4005748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70AE8A2-76D9-35C2-2871-33797CBD0191}"/>
              </a:ext>
            </a:extLst>
          </p:cNvPr>
          <p:cNvSpPr>
            <a:spLocks noGrp="1"/>
          </p:cNvSpPr>
          <p:nvPr>
            <p:ph type="body" sz="quarter" idx="11"/>
          </p:nvPr>
        </p:nvSpPr>
        <p:spPr/>
        <p:txBody>
          <a:bodyPr/>
          <a:lstStyle/>
          <a:p>
            <a:r>
              <a:rPr lang="fr-FR" b="1"/>
              <a:t>Les essentiels pour le conseiller</a:t>
            </a:r>
          </a:p>
        </p:txBody>
      </p:sp>
      <p:sp>
        <p:nvSpPr>
          <p:cNvPr id="3" name="Espace réservé du texte 2">
            <a:extLst>
              <a:ext uri="{FF2B5EF4-FFF2-40B4-BE49-F238E27FC236}">
                <a16:creationId xmlns:a16="http://schemas.microsoft.com/office/drawing/2014/main" id="{A9613F9F-39DF-E972-F079-26EDC072588E}"/>
              </a:ext>
            </a:extLst>
          </p:cNvPr>
          <p:cNvSpPr>
            <a:spLocks noGrp="1"/>
          </p:cNvSpPr>
          <p:nvPr>
            <p:ph type="body" sz="quarter" idx="13"/>
          </p:nvPr>
        </p:nvSpPr>
        <p:spPr/>
        <p:txBody>
          <a:bodyPr/>
          <a:lstStyle/>
          <a:p>
            <a:r>
              <a:rPr lang="fr-FR"/>
              <a:t>Les compléments pour les établissements</a:t>
            </a:r>
            <a:endParaRPr lang="fr-FR">
              <a:highlight>
                <a:srgbClr val="00FFFF"/>
              </a:highlight>
            </a:endParaRPr>
          </a:p>
        </p:txBody>
      </p:sp>
      <p:sp>
        <p:nvSpPr>
          <p:cNvPr id="8" name="Espace réservé du texte 7">
            <a:extLst>
              <a:ext uri="{FF2B5EF4-FFF2-40B4-BE49-F238E27FC236}">
                <a16:creationId xmlns:a16="http://schemas.microsoft.com/office/drawing/2014/main" id="{BCECF370-B8E7-3C49-485F-4A86D5EED28D}"/>
              </a:ext>
            </a:extLst>
          </p:cNvPr>
          <p:cNvSpPr>
            <a:spLocks noGrp="1"/>
          </p:cNvSpPr>
          <p:nvPr>
            <p:ph type="body" sz="quarter" idx="10"/>
          </p:nvPr>
        </p:nvSpPr>
        <p:spPr/>
        <p:txBody>
          <a:bodyPr/>
          <a:lstStyle/>
          <a:p>
            <a:endParaRPr lang="fr-FR"/>
          </a:p>
        </p:txBody>
      </p:sp>
      <p:sp>
        <p:nvSpPr>
          <p:cNvPr id="9" name="Espace réservé du texte 8">
            <a:extLst>
              <a:ext uri="{FF2B5EF4-FFF2-40B4-BE49-F238E27FC236}">
                <a16:creationId xmlns:a16="http://schemas.microsoft.com/office/drawing/2014/main" id="{D8FC148D-240D-661D-FD2E-EF1CEE28793A}"/>
              </a:ext>
            </a:extLst>
          </p:cNvPr>
          <p:cNvSpPr>
            <a:spLocks noGrp="1"/>
          </p:cNvSpPr>
          <p:nvPr>
            <p:ph type="body" sz="quarter" idx="12"/>
          </p:nvPr>
        </p:nvSpPr>
        <p:spPr/>
        <p:txBody>
          <a:bodyPr/>
          <a:lstStyle/>
          <a:p>
            <a:endParaRPr lang="fr-FR"/>
          </a:p>
        </p:txBody>
      </p:sp>
      <p:pic>
        <p:nvPicPr>
          <p:cNvPr id="16" name="Image 15">
            <a:extLst>
              <a:ext uri="{FF2B5EF4-FFF2-40B4-BE49-F238E27FC236}">
                <a16:creationId xmlns:a16="http://schemas.microsoft.com/office/drawing/2014/main" id="{0D9B5329-15FC-0C82-6530-7B6A568B8490}"/>
              </a:ext>
            </a:extLst>
          </p:cNvPr>
          <p:cNvPicPr>
            <a:picLocks noChangeAspect="1"/>
          </p:cNvPicPr>
          <p:nvPr/>
        </p:nvPicPr>
        <p:blipFill>
          <a:blip r:embed="rId2"/>
          <a:stretch>
            <a:fillRect/>
          </a:stretch>
        </p:blipFill>
        <p:spPr>
          <a:xfrm>
            <a:off x="11414708" y="135506"/>
            <a:ext cx="596307" cy="596307"/>
          </a:xfrm>
          <a:prstGeom prst="rect">
            <a:avLst/>
          </a:prstGeom>
        </p:spPr>
      </p:pic>
      <p:sp>
        <p:nvSpPr>
          <p:cNvPr id="4" name="Rectangle 3">
            <a:extLst>
              <a:ext uri="{FF2B5EF4-FFF2-40B4-BE49-F238E27FC236}">
                <a16:creationId xmlns:a16="http://schemas.microsoft.com/office/drawing/2014/main" id="{9A46E37D-02FD-240A-171F-666C8E2C759F}"/>
              </a:ext>
            </a:extLst>
          </p:cNvPr>
          <p:cNvSpPr/>
          <p:nvPr/>
        </p:nvSpPr>
        <p:spPr>
          <a:xfrm>
            <a:off x="4384601" y="6611779"/>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352496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DC7ABFD7-3877-716A-9CD1-2D6D0D66DC3E}"/>
              </a:ext>
            </a:extLst>
          </p:cNvPr>
          <p:cNvSpPr>
            <a:spLocks noGrp="1"/>
          </p:cNvSpPr>
          <p:nvPr>
            <p:ph type="title"/>
          </p:nvPr>
        </p:nvSpPr>
        <p:spPr/>
        <p:txBody>
          <a:bodyPr/>
          <a:lstStyle/>
          <a:p>
            <a:r>
              <a:rPr lang="fr-FR"/>
              <a:t>Grands principes et nouveautés </a:t>
            </a:r>
          </a:p>
        </p:txBody>
      </p:sp>
      <p:pic>
        <p:nvPicPr>
          <p:cNvPr id="6" name="Image 5">
            <a:extLst>
              <a:ext uri="{FF2B5EF4-FFF2-40B4-BE49-F238E27FC236}">
                <a16:creationId xmlns:a16="http://schemas.microsoft.com/office/drawing/2014/main" id="{B7D27EFD-0DAF-A64F-03D7-74395FAF128B}"/>
              </a:ext>
            </a:extLst>
          </p:cNvPr>
          <p:cNvPicPr>
            <a:picLocks noChangeAspect="1"/>
          </p:cNvPicPr>
          <p:nvPr/>
        </p:nvPicPr>
        <p:blipFill>
          <a:blip r:embed="rId2"/>
          <a:stretch>
            <a:fillRect/>
          </a:stretch>
        </p:blipFill>
        <p:spPr>
          <a:xfrm>
            <a:off x="11414708" y="135506"/>
            <a:ext cx="596307" cy="596307"/>
          </a:xfrm>
          <a:prstGeom prst="rect">
            <a:avLst/>
          </a:prstGeom>
        </p:spPr>
      </p:pic>
      <p:sp>
        <p:nvSpPr>
          <p:cNvPr id="11" name="ZoneTexte 10">
            <a:extLst>
              <a:ext uri="{FF2B5EF4-FFF2-40B4-BE49-F238E27FC236}">
                <a16:creationId xmlns:a16="http://schemas.microsoft.com/office/drawing/2014/main" id="{C51C318A-3BBD-AE37-DA98-079DCDFD3945}"/>
              </a:ext>
            </a:extLst>
          </p:cNvPr>
          <p:cNvSpPr txBox="1"/>
          <p:nvPr/>
        </p:nvSpPr>
        <p:spPr>
          <a:xfrm>
            <a:off x="457200" y="994876"/>
            <a:ext cx="12002625" cy="5598136"/>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581D74"/>
                </a:solidFill>
                <a:effectLst/>
                <a:uLnTx/>
                <a:uFillTx/>
                <a:latin typeface="Arial"/>
                <a:ea typeface="+mn-ea"/>
                <a:cs typeface="+mn-cs"/>
              </a:rPr>
              <a:t>Emetteur : Natixis</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fr-FR" sz="1200" b="0" i="0" u="none" strike="sngStrike" kern="1200" cap="none" spc="0" normalizeH="0" baseline="0" noProof="0" dirty="0">
              <a:ln>
                <a:noFill/>
              </a:ln>
              <a:solidFill>
                <a:srgbClr val="581D74"/>
              </a:solidFill>
              <a:effectLst/>
              <a:highlight>
                <a:srgbClr val="00FF00"/>
              </a:highlight>
              <a:uLnTx/>
              <a:uFillTx/>
              <a:latin typeface="Arial"/>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9176B4"/>
                </a:solidFill>
                <a:effectLst/>
                <a:uLnTx/>
                <a:uFillTx/>
                <a:latin typeface="Arial"/>
                <a:ea typeface="+mn-ea"/>
                <a:cs typeface="+mn-cs"/>
              </a:rPr>
              <a:t>Durée maximale de 10 ans</a:t>
            </a:r>
            <a:endParaRPr lang="fr-FR" sz="1200" b="0" i="0" u="none" strike="noStrike" kern="1200" cap="none" spc="0" normalizeH="0" baseline="0" noProof="0" dirty="0">
              <a:ln>
                <a:noFill/>
              </a:ln>
              <a:solidFill>
                <a:srgbClr val="9176B4"/>
              </a:solidFill>
              <a:effectLst/>
              <a:uLnTx/>
              <a:uFillTx/>
              <a:latin typeface="Arial"/>
              <a:cs typeface="Arial"/>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fr-FR" sz="1200" b="0" i="0" u="none" strike="noStrike" kern="1200" cap="none" spc="0" normalizeH="0" baseline="0" noProof="0" dirty="0">
              <a:ln>
                <a:noFill/>
              </a:ln>
              <a:solidFill>
                <a:srgbClr val="581D74"/>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581D74"/>
                </a:solidFill>
                <a:effectLst/>
                <a:uLnTx/>
                <a:uFillTx/>
                <a:latin typeface="Arial"/>
                <a:ea typeface="+mn-ea"/>
                <a:cs typeface="+mn-cs"/>
              </a:rPr>
              <a:t>Remboursable </a:t>
            </a:r>
            <a:r>
              <a:rPr kumimoji="0" lang="fr-FR" sz="1200" b="0" i="0" u="none" strike="noStrike" kern="1200" cap="none" spc="0" normalizeH="0" baseline="0" noProof="0" dirty="0">
                <a:ln>
                  <a:noFill/>
                </a:ln>
                <a:solidFill>
                  <a:srgbClr val="9176B4"/>
                </a:solidFill>
                <a:effectLst/>
                <a:uLnTx/>
                <a:uFillTx/>
                <a:latin typeface="Arial"/>
                <a:ea typeface="+mn-ea"/>
                <a:cs typeface="+mn-cs"/>
              </a:rPr>
              <a:t>par anticipation possible dès le 5</a:t>
            </a:r>
            <a:r>
              <a:rPr kumimoji="0" lang="fr-FR" sz="1200" b="0" i="0" u="none" strike="noStrike" kern="1200" cap="none" spc="0" normalizeH="0" baseline="30000" noProof="0" dirty="0">
                <a:ln>
                  <a:noFill/>
                </a:ln>
                <a:solidFill>
                  <a:srgbClr val="9176B4"/>
                </a:solidFill>
                <a:effectLst/>
                <a:uLnTx/>
                <a:uFillTx/>
                <a:latin typeface="Arial"/>
                <a:ea typeface="+mn-ea"/>
                <a:cs typeface="+mn-cs"/>
              </a:rPr>
              <a:t>ème</a:t>
            </a:r>
            <a:r>
              <a:rPr kumimoji="0" lang="fr-FR" sz="1200" b="0" i="0" u="none" strike="noStrike" kern="1200" cap="none" spc="0" normalizeH="0" baseline="0" noProof="0" dirty="0">
                <a:ln>
                  <a:noFill/>
                </a:ln>
                <a:solidFill>
                  <a:srgbClr val="9176B4"/>
                </a:solidFill>
                <a:effectLst/>
                <a:uLnTx/>
                <a:uFillTx/>
                <a:latin typeface="Arial"/>
                <a:ea typeface="+mn-ea"/>
                <a:cs typeface="+mn-cs"/>
              </a:rPr>
              <a:t> anniversaire puis à chaque date anniversaire jusqu’à l’échéance du produit au bout de 10 ans (juillet 2034)</a:t>
            </a:r>
            <a:endParaRPr lang="fr-FR" sz="1200" b="0" i="0" u="none" strike="noStrike" kern="1200" cap="none" spc="0" normalizeH="0" baseline="0" noProof="0" dirty="0">
              <a:ln>
                <a:noFill/>
              </a:ln>
              <a:solidFill>
                <a:srgbClr val="9176B4"/>
              </a:solidFill>
              <a:effectLst/>
              <a:uLnTx/>
              <a:uFillTx/>
              <a:latin typeface="Arial"/>
              <a:cs typeface="Aria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200" b="0" i="0" u="none" strike="noStrike" kern="1200" cap="none" spc="0" normalizeH="0" baseline="0" noProof="0" dirty="0">
              <a:ln>
                <a:noFill/>
              </a:ln>
              <a:solidFill>
                <a:srgbClr val="581D74"/>
              </a:solidFill>
              <a:effectLst/>
              <a:uLnTx/>
              <a:uFillTx/>
              <a:latin typeface="Arial"/>
              <a:ea typeface="+mn-ea"/>
              <a:cs typeface="+mn-cs"/>
            </a:endParaRPr>
          </a:p>
          <a:p>
            <a:pPr marL="742950" lvl="1" indent="-285750">
              <a:buFont typeface="Arial" panose="020B0604020202020204" pitchFamily="34" charset="0"/>
              <a:buChar char="•"/>
              <a:defRPr/>
            </a:pPr>
            <a:r>
              <a:rPr kumimoji="0" lang="fr-FR" sz="1200" b="0" i="0" u="none" strike="noStrike" kern="1200" cap="none" spc="0" normalizeH="0" baseline="0" noProof="0" dirty="0">
                <a:ln>
                  <a:noFill/>
                </a:ln>
                <a:solidFill>
                  <a:srgbClr val="581D74"/>
                </a:solidFill>
                <a:effectLst/>
                <a:uLnTx/>
                <a:uFillTx/>
                <a:latin typeface="Arial"/>
                <a:ea typeface="+mn-ea"/>
                <a:cs typeface="+mn-cs"/>
              </a:rPr>
              <a:t>Le choix de l’Emetteur de rembourser par anticipation l’emprunt dépendra des conditions de marché (niveaux des taux d’intérêt et de leur volatilité) aux dates de remboursement anticipé.</a:t>
            </a:r>
            <a:r>
              <a:rPr lang="fr-FR" sz="1200" dirty="0">
                <a:solidFill>
                  <a:srgbClr val="581D74"/>
                </a:solidFill>
                <a:latin typeface="Arial"/>
              </a:rPr>
              <a:t>    </a:t>
            </a:r>
            <a:endParaRPr lang="fr-FR" sz="1200" dirty="0">
              <a:solidFill>
                <a:srgbClr val="581D74"/>
              </a:solidFill>
              <a:latin typeface="Arial"/>
              <a:cs typeface="Arial"/>
            </a:endParaRPr>
          </a:p>
          <a:p>
            <a:pPr>
              <a:defRPr/>
            </a:pPr>
            <a:endParaRPr lang="fr-FR" sz="1200" dirty="0">
              <a:solidFill>
                <a:srgbClr val="581D74"/>
              </a:solidFill>
              <a:latin typeface="Arial"/>
              <a:cs typeface="Arial"/>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581D74"/>
                </a:solidFill>
                <a:effectLst/>
                <a:uLnTx/>
                <a:uFillTx/>
                <a:latin typeface="Arial"/>
                <a:ea typeface="+mn-ea"/>
                <a:cs typeface="+mn-cs"/>
              </a:rPr>
              <a:t>L’option de remboursement anticipé permet un surcroît de rémunération</a:t>
            </a:r>
            <a:r>
              <a:rPr lang="fr-FR" sz="1200" dirty="0">
                <a:solidFill>
                  <a:srgbClr val="581D74"/>
                </a:solidFill>
                <a:latin typeface="Arial"/>
              </a:rPr>
              <a:t> </a:t>
            </a:r>
            <a:endParaRPr lang="fr-FR" sz="1200" b="0" i="0" u="none" strike="noStrike" kern="1200" cap="none" spc="0" normalizeH="0" baseline="0" noProof="0" dirty="0">
              <a:ln>
                <a:noFill/>
              </a:ln>
              <a:solidFill>
                <a:srgbClr val="581D74"/>
              </a:solidFill>
              <a:effectLst/>
              <a:uLnTx/>
              <a:uFillTx/>
              <a:latin typeface="Arial"/>
              <a:cs typeface="Arial"/>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fr-FR" sz="1200" b="0" i="0" u="none" strike="noStrike" kern="1200" cap="none" spc="0" normalizeH="0" baseline="0" noProof="0" dirty="0">
              <a:ln>
                <a:noFill/>
              </a:ln>
              <a:solidFill>
                <a:srgbClr val="581D74"/>
              </a:solidFill>
              <a:effectLst/>
              <a:uLnTx/>
              <a:uFillTx/>
              <a:latin typeface="Arial"/>
              <a:ea typeface="+mn-ea"/>
              <a:cs typeface="+mn-cs"/>
            </a:endParaRPr>
          </a:p>
          <a:p>
            <a:pPr marL="285750" indent="-285750">
              <a:buFont typeface="Arial" panose="020B0604020202020204" pitchFamily="34" charset="0"/>
              <a:buChar char="•"/>
              <a:defRPr/>
            </a:pPr>
            <a:r>
              <a:rPr kumimoji="0" lang="fr-FR" sz="1200" b="1" i="0" u="none" strike="noStrike" kern="1200" cap="none" spc="0" normalizeH="0" baseline="0" noProof="0" dirty="0">
                <a:ln>
                  <a:noFill/>
                </a:ln>
                <a:solidFill>
                  <a:srgbClr val="581D74"/>
                </a:solidFill>
                <a:effectLst/>
                <a:uLnTx/>
                <a:uFillTx/>
                <a:latin typeface="Arial"/>
                <a:ea typeface="+mn-ea"/>
                <a:cs typeface="+mn-cs"/>
              </a:rPr>
              <a:t>Une émission zéro coupon éligible en ASV </a:t>
            </a:r>
            <a:r>
              <a:rPr kumimoji="0" lang="fr-FR" sz="1200" b="0" i="0" u="none" strike="noStrike" kern="1200" cap="none" spc="0" normalizeH="0" baseline="0" noProof="0" dirty="0">
                <a:ln>
                  <a:noFill/>
                </a:ln>
                <a:solidFill>
                  <a:srgbClr val="581D74"/>
                </a:solidFill>
                <a:effectLst/>
                <a:uLnTx/>
                <a:uFillTx/>
                <a:latin typeface="Arial"/>
                <a:ea typeface="+mn-ea"/>
                <a:cs typeface="+mn-cs"/>
              </a:rPr>
              <a:t>(BPCE Vie, BPCE Life, CNP Assurances, CNP Patrimoine via </a:t>
            </a:r>
            <a:r>
              <a:rPr kumimoji="0" lang="fr-FR" sz="1200" b="0" i="0" u="none" strike="noStrike" kern="1200" cap="none" spc="0" normalizeH="0" baseline="0" noProof="0" dirty="0" err="1">
                <a:ln>
                  <a:noFill/>
                </a:ln>
                <a:solidFill>
                  <a:srgbClr val="581D74"/>
                </a:solidFill>
                <a:effectLst/>
                <a:uLnTx/>
                <a:uFillTx/>
                <a:latin typeface="Arial"/>
                <a:ea typeface="+mn-ea"/>
                <a:cs typeface="+mn-cs"/>
              </a:rPr>
              <a:t>Teora</a:t>
            </a:r>
            <a:r>
              <a:rPr kumimoji="0" lang="fr-FR" sz="1200" b="0" i="0" u="none" strike="noStrike" kern="1200" cap="none" spc="0" normalizeH="0" baseline="0" noProof="0" dirty="0">
                <a:ln>
                  <a:noFill/>
                </a:ln>
                <a:solidFill>
                  <a:srgbClr val="581D74"/>
                </a:solidFill>
                <a:effectLst/>
                <a:uLnTx/>
                <a:uFillTx/>
                <a:latin typeface="Arial"/>
                <a:ea typeface="+mn-ea"/>
                <a:cs typeface="+mn-cs"/>
              </a:rPr>
              <a:t>, LMP via </a:t>
            </a:r>
            <a:r>
              <a:rPr kumimoji="0" lang="fr-FR" sz="1200" b="0" i="0" u="none" strike="noStrike" kern="1200" cap="none" spc="0" normalizeH="0" baseline="0" noProof="0" dirty="0" err="1">
                <a:ln>
                  <a:noFill/>
                </a:ln>
                <a:solidFill>
                  <a:srgbClr val="581D74"/>
                </a:solidFill>
                <a:effectLst/>
                <a:uLnTx/>
                <a:uFillTx/>
                <a:latin typeface="Arial"/>
                <a:ea typeface="+mn-ea"/>
                <a:cs typeface="+mn-cs"/>
              </a:rPr>
              <a:t>Teora</a:t>
            </a:r>
            <a:r>
              <a:rPr kumimoji="0" lang="fr-FR" sz="1200" b="0" i="0" u="none" strike="noStrike" kern="1200" cap="none" spc="0" normalizeH="0" baseline="0" noProof="0" dirty="0">
                <a:ln>
                  <a:noFill/>
                </a:ln>
                <a:solidFill>
                  <a:srgbClr val="581D74"/>
                </a:solidFill>
                <a:effectLst/>
                <a:uLnTx/>
                <a:uFillTx/>
                <a:latin typeface="Arial"/>
                <a:ea typeface="+mn-ea"/>
                <a:cs typeface="+mn-cs"/>
              </a:rPr>
              <a:t>) : personnes physiques et holdings patrimoniales</a:t>
            </a:r>
            <a:endParaRPr lang="fr-FR" sz="1200" b="0" i="0" u="none" strike="noStrike" kern="1200" cap="none" spc="0" normalizeH="0" baseline="0" noProof="0" dirty="0">
              <a:ln>
                <a:noFill/>
              </a:ln>
              <a:solidFill>
                <a:srgbClr val="581D74"/>
              </a:solidFill>
              <a:effectLst/>
              <a:uLnTx/>
              <a:uFillTx/>
              <a:latin typeface="Arial"/>
              <a:cs typeface="Aria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200" b="0" i="0" u="none" strike="noStrike" kern="1200" cap="none" spc="0" normalizeH="0" baseline="0" noProof="0" dirty="0">
              <a:ln>
                <a:noFill/>
              </a:ln>
              <a:solidFill>
                <a:srgbClr val="581D74"/>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1" i="0" u="none" strike="noStrike" kern="1200" cap="none" spc="0" normalizeH="0" baseline="0" noProof="0" dirty="0">
                <a:ln>
                  <a:noFill/>
                </a:ln>
                <a:solidFill>
                  <a:srgbClr val="581D74"/>
                </a:solidFill>
                <a:effectLst/>
                <a:uLnTx/>
                <a:uFillTx/>
                <a:latin typeface="Arial"/>
                <a:ea typeface="+mn-ea"/>
                <a:cs typeface="+mn-cs"/>
              </a:rPr>
              <a:t>Une émission zéro coupon éligible en CTO </a:t>
            </a:r>
            <a:r>
              <a:rPr kumimoji="0" lang="fr-FR" sz="1200" b="0" i="0" u="none" strike="noStrike" kern="1200" cap="none" spc="0" normalizeH="0" baseline="0" noProof="0" dirty="0">
                <a:ln>
                  <a:noFill/>
                </a:ln>
                <a:solidFill>
                  <a:srgbClr val="581D74"/>
                </a:solidFill>
                <a:effectLst/>
                <a:uLnTx/>
                <a:uFillTx/>
                <a:latin typeface="Arial"/>
                <a:ea typeface="+mn-ea"/>
                <a:cs typeface="+mn-cs"/>
              </a:rPr>
              <a:t>: personnes physiques uniquement</a:t>
            </a:r>
            <a:endParaRPr lang="fr-FR" sz="1200" b="0" i="0" u="none" strike="noStrike" kern="1200" cap="none" spc="0" normalizeH="0" baseline="0" noProof="0" dirty="0">
              <a:ln>
                <a:noFill/>
              </a:ln>
              <a:solidFill>
                <a:srgbClr val="581D74"/>
              </a:solidFill>
              <a:effectLst/>
              <a:uLnTx/>
              <a:uFillTx/>
              <a:latin typeface="Arial"/>
              <a:cs typeface="Aria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200" b="0" i="0" u="none" strike="noStrike" kern="1200" cap="none" spc="0" normalizeH="0" baseline="0" noProof="0" dirty="0">
              <a:ln>
                <a:noFill/>
              </a:ln>
              <a:solidFill>
                <a:srgbClr val="581D74"/>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200" b="0" i="0" u="none" strike="noStrike" kern="1200" cap="none" spc="0" normalizeH="0" baseline="0" noProof="0" dirty="0">
              <a:ln>
                <a:noFill/>
              </a:ln>
              <a:solidFill>
                <a:srgbClr val="581D74"/>
              </a:solidFill>
              <a:effectLst/>
              <a:uLnTx/>
              <a:uFillTx/>
              <a:latin typeface="Arial"/>
              <a:ea typeface="+mn-ea"/>
              <a:cs typeface="+mn-cs"/>
            </a:endParaRPr>
          </a:p>
          <a:p>
            <a:pPr marL="285750" indent="-285750">
              <a:buFont typeface="Arial" panose="020B0604020202020204" pitchFamily="34" charset="0"/>
              <a:buChar char="•"/>
              <a:defRPr/>
            </a:pPr>
            <a:r>
              <a:rPr kumimoji="0" lang="fr-FR" sz="1200" b="0" i="0" u="none" strike="noStrike" kern="1200" cap="none" spc="0" normalizeH="0" baseline="0" noProof="0" dirty="0">
                <a:ln>
                  <a:noFill/>
                </a:ln>
                <a:solidFill>
                  <a:srgbClr val="581D74"/>
                </a:solidFill>
                <a:effectLst/>
                <a:uLnTx/>
                <a:uFillTx/>
                <a:latin typeface="Arial"/>
                <a:ea typeface="+mn-ea"/>
                <a:cs typeface="+mn-cs"/>
              </a:rPr>
              <a:t>L’ensemble de la rémunération sera versé en une seule fois au moment du remboursement</a:t>
            </a:r>
            <a:r>
              <a:rPr lang="fr-FR" sz="1200" dirty="0">
                <a:solidFill>
                  <a:srgbClr val="581D74"/>
                </a:solidFill>
                <a:latin typeface="Arial"/>
              </a:rPr>
              <a:t> </a:t>
            </a:r>
            <a:endParaRPr lang="fr-FR" sz="1200" b="0" i="0" u="none" strike="noStrike" kern="1200" cap="none" spc="0" normalizeH="0" baseline="0" noProof="0" dirty="0">
              <a:ln>
                <a:noFill/>
              </a:ln>
              <a:solidFill>
                <a:srgbClr val="581D74"/>
              </a:solidFill>
              <a:effectLst/>
              <a:uLnTx/>
              <a:uFillTx/>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srgbClr val="581D74"/>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srgbClr val="581D74"/>
              </a:solidFill>
              <a:effectLst/>
              <a:uLnTx/>
              <a:uFillTx/>
              <a:latin typeface="Arial"/>
              <a:ea typeface="+mn-ea"/>
              <a:cs typeface="+mn-cs"/>
            </a:endParaRPr>
          </a:p>
          <a:p>
            <a:pPr marL="285750" indent="-285750">
              <a:lnSpc>
                <a:spcPct val="150000"/>
              </a:lnSpc>
              <a:buFont typeface="Arial" panose="020B0604020202020204" pitchFamily="34" charset="0"/>
              <a:buChar char="•"/>
              <a:defRPr/>
            </a:pPr>
            <a:r>
              <a:rPr kumimoji="0" lang="fr-FR" sz="1200" b="0" i="0" u="none" strike="noStrike" kern="1200" cap="none" spc="0" normalizeH="0" baseline="0" noProof="0" dirty="0">
                <a:ln>
                  <a:noFill/>
                </a:ln>
                <a:solidFill>
                  <a:srgbClr val="581D74"/>
                </a:solidFill>
                <a:effectLst/>
                <a:uLnTx/>
                <a:uFillTx/>
                <a:latin typeface="Arial"/>
                <a:ea typeface="+mn-ea"/>
                <a:cs typeface="+mn-cs"/>
              </a:rPr>
              <a:t>Montant minimum de souscription : 100 euros</a:t>
            </a:r>
            <a:r>
              <a:rPr lang="fr-FR" sz="1200" dirty="0">
                <a:solidFill>
                  <a:srgbClr val="581D74"/>
                </a:solidFill>
                <a:latin typeface="Arial"/>
              </a:rPr>
              <a:t> (100 000 euros via </a:t>
            </a:r>
            <a:r>
              <a:rPr lang="fr-FR" sz="1200" dirty="0" err="1">
                <a:solidFill>
                  <a:srgbClr val="581D74"/>
                </a:solidFill>
                <a:latin typeface="Arial"/>
              </a:rPr>
              <a:t>Teora</a:t>
            </a:r>
            <a:r>
              <a:rPr lang="fr-FR" sz="1200" dirty="0">
                <a:solidFill>
                  <a:srgbClr val="581D74"/>
                </a:solidFill>
                <a:latin typeface="Arial"/>
              </a:rPr>
              <a:t> (</a:t>
            </a:r>
            <a:r>
              <a:rPr lang="fr-FR" sz="1200" dirty="0">
                <a:solidFill>
                  <a:schemeClr val="tx2">
                    <a:lumMod val="50000"/>
                  </a:schemeClr>
                </a:solidFill>
                <a:effectLst/>
                <a:latin typeface="Arial" panose="020B0604020202020204" pitchFamily="34" charset="0"/>
                <a:ea typeface="Calibri" panose="020F0502020204030204" pitchFamily="34" charset="0"/>
              </a:rPr>
              <a:t>montant minimum qui s’applique à un dossier, tous supports confondus, incluant l’emprunt)</a:t>
            </a:r>
            <a:r>
              <a:rPr lang="fr-FR" sz="1200" dirty="0">
                <a:solidFill>
                  <a:schemeClr val="tx2">
                    <a:lumMod val="50000"/>
                  </a:schemeClr>
                </a:solidFill>
                <a:latin typeface="Arial"/>
              </a:rPr>
              <a:t> </a:t>
            </a:r>
            <a:r>
              <a:rPr lang="fr-FR" sz="1200" dirty="0">
                <a:solidFill>
                  <a:srgbClr val="581D74"/>
                </a:solidFill>
                <a:latin typeface="Arial"/>
              </a:rPr>
              <a:t>– 125 000 euros pour BPCE Life)</a:t>
            </a:r>
            <a:endParaRPr lang="fr-FR" sz="1200" b="0" i="0" u="none" strike="noStrike" kern="1200" cap="none" spc="0" normalizeH="0" baseline="0" noProof="0" dirty="0">
              <a:ln>
                <a:noFill/>
              </a:ln>
              <a:solidFill>
                <a:schemeClr val="bg1"/>
              </a:solidFill>
              <a:effectLst/>
              <a:uLnTx/>
              <a:uFillTx/>
              <a:latin typeface="Arial"/>
              <a:cs typeface="Arial"/>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fr-FR" sz="1200" b="0" i="0" u="none" strike="noStrike" kern="1200" cap="none" spc="0" normalizeH="0" baseline="0" noProof="0" dirty="0">
              <a:ln>
                <a:noFill/>
              </a:ln>
              <a:solidFill>
                <a:srgbClr val="581D74"/>
              </a:solidFill>
              <a:effectLst/>
              <a:uLnTx/>
              <a:uFillTx/>
              <a:latin typeface="Arial"/>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581D74"/>
                </a:solidFill>
                <a:effectLst/>
                <a:uLnTx/>
                <a:uFillTx/>
                <a:latin typeface="Arial"/>
                <a:ea typeface="+mn-ea"/>
                <a:cs typeface="+mn-cs"/>
              </a:rPr>
              <a:t>Pour les CTO, souscription par multiple de 100 : </a:t>
            </a:r>
            <a:r>
              <a:rPr kumimoji="0" lang="fr-FR" sz="1200" b="0" i="0" u="sng" strike="noStrike" kern="1200" cap="none" spc="0" normalizeH="0" baseline="0" noProof="0" dirty="0">
                <a:ln>
                  <a:noFill/>
                </a:ln>
                <a:solidFill>
                  <a:srgbClr val="581D74"/>
                </a:solidFill>
                <a:effectLst/>
                <a:uLnTx/>
                <a:uFillTx/>
                <a:latin typeface="Arial"/>
                <a:ea typeface="+mn-ea"/>
                <a:cs typeface="+mn-cs"/>
              </a:rPr>
              <a:t>l</a:t>
            </a:r>
            <a:r>
              <a:rPr kumimoji="0" lang="fr-FR" sz="1200" b="1" i="0" u="sng" strike="noStrike" kern="1200" cap="none" spc="0" normalizeH="0" baseline="0" noProof="0" dirty="0">
                <a:ln>
                  <a:noFill/>
                </a:ln>
                <a:solidFill>
                  <a:srgbClr val="B34A8C"/>
                </a:solidFill>
                <a:effectLst/>
                <a:uLnTx/>
                <a:uFillTx/>
                <a:latin typeface="Arial"/>
                <a:ea typeface="+mn-ea"/>
                <a:cs typeface="+mn-cs"/>
              </a:rPr>
              <a:t>es outils conseil ne gèrent pas la notion de multiple de 100 ; les conseillers doivent modifier la proposition en retenant un montant multiple de 100 pour la souscription</a:t>
            </a:r>
            <a:r>
              <a:rPr kumimoji="0" lang="fr-FR" sz="1200" b="1" i="0" u="none" strike="noStrike" kern="1200" cap="none" spc="0" normalizeH="0" baseline="0" noProof="0" dirty="0">
                <a:ln>
                  <a:noFill/>
                </a:ln>
                <a:solidFill>
                  <a:srgbClr val="B34A8C"/>
                </a:solidFill>
                <a:effectLst/>
                <a:uLnTx/>
                <a:uFillTx/>
                <a:latin typeface="Arial"/>
                <a:ea typeface="+mn-ea"/>
                <a:cs typeface="+mn-cs"/>
              </a:rPr>
              <a:t>.</a:t>
            </a:r>
            <a:endParaRPr kumimoji="0" lang="fr-FR" sz="1600" b="0" i="0" u="none" strike="noStrike" kern="1200" cap="none" spc="0" normalizeH="0" baseline="0" noProof="0" dirty="0">
              <a:ln>
                <a:noFill/>
              </a:ln>
              <a:solidFill>
                <a:srgbClr val="FF0000"/>
              </a:solidFill>
              <a:effectLst/>
              <a:uLnTx/>
              <a:uFillTx/>
              <a:latin typeface="Arial"/>
              <a:ea typeface="+mn-ea"/>
              <a:cs typeface="+mn-cs"/>
            </a:endParaRPr>
          </a:p>
        </p:txBody>
      </p:sp>
      <p:sp>
        <p:nvSpPr>
          <p:cNvPr id="7" name="Rectangle 6">
            <a:extLst>
              <a:ext uri="{FF2B5EF4-FFF2-40B4-BE49-F238E27FC236}">
                <a16:creationId xmlns:a16="http://schemas.microsoft.com/office/drawing/2014/main" id="{C88D8D9E-C01B-EA44-5EBF-B4FE28881129}"/>
              </a:ext>
            </a:extLst>
          </p:cNvPr>
          <p:cNvSpPr/>
          <p:nvPr/>
        </p:nvSpPr>
        <p:spPr>
          <a:xfrm>
            <a:off x="4976784" y="6474241"/>
            <a:ext cx="5139548"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4215354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 coins arrondis 23">
            <a:extLst>
              <a:ext uri="{FF2B5EF4-FFF2-40B4-BE49-F238E27FC236}">
                <a16:creationId xmlns:a16="http://schemas.microsoft.com/office/drawing/2014/main" id="{3BA925D1-6B00-4822-B09D-161F2A0BBA9C}"/>
              </a:ext>
            </a:extLst>
          </p:cNvPr>
          <p:cNvSpPr/>
          <p:nvPr/>
        </p:nvSpPr>
        <p:spPr>
          <a:xfrm>
            <a:off x="7179255" y="1033323"/>
            <a:ext cx="4335115" cy="34526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a:ln>
                  <a:noFill/>
                </a:ln>
                <a:solidFill>
                  <a:srgbClr val="FFFFFF"/>
                </a:solidFill>
                <a:effectLst/>
                <a:uLnTx/>
                <a:uFillTx/>
                <a:latin typeface="Arial"/>
                <a:ea typeface="+mn-ea"/>
                <a:cs typeface="+mn-cs"/>
              </a:rPr>
              <a:t>Intérêts pour le Groupe</a:t>
            </a:r>
          </a:p>
        </p:txBody>
      </p:sp>
      <p:pic>
        <p:nvPicPr>
          <p:cNvPr id="25" name="Image 24">
            <a:extLst>
              <a:ext uri="{FF2B5EF4-FFF2-40B4-BE49-F238E27FC236}">
                <a16:creationId xmlns:a16="http://schemas.microsoft.com/office/drawing/2014/main" id="{28EA8FE2-DB38-4D9F-9956-ECC3CFEBFE28}"/>
              </a:ext>
            </a:extLst>
          </p:cNvPr>
          <p:cNvPicPr>
            <a:picLocks noChangeAspect="1"/>
          </p:cNvPicPr>
          <p:nvPr/>
        </p:nvPicPr>
        <p:blipFill>
          <a:blip r:embed="rId3"/>
          <a:stretch>
            <a:fillRect/>
          </a:stretch>
        </p:blipFill>
        <p:spPr>
          <a:xfrm>
            <a:off x="11414708" y="135506"/>
            <a:ext cx="596307" cy="596307"/>
          </a:xfrm>
          <a:prstGeom prst="rect">
            <a:avLst/>
          </a:prstGeom>
        </p:spPr>
      </p:pic>
      <p:sp>
        <p:nvSpPr>
          <p:cNvPr id="8" name="Titre 7">
            <a:extLst>
              <a:ext uri="{FF2B5EF4-FFF2-40B4-BE49-F238E27FC236}">
                <a16:creationId xmlns:a16="http://schemas.microsoft.com/office/drawing/2014/main" id="{291E710C-94FF-293E-66D4-9638B471A8AA}"/>
              </a:ext>
            </a:extLst>
          </p:cNvPr>
          <p:cNvSpPr>
            <a:spLocks noGrp="1"/>
          </p:cNvSpPr>
          <p:nvPr>
            <p:ph type="title"/>
          </p:nvPr>
        </p:nvSpPr>
        <p:spPr/>
        <p:txBody>
          <a:bodyPr/>
          <a:lstStyle/>
          <a:p>
            <a:r>
              <a:rPr lang="fr-FR"/>
              <a:t>Pourquoi un emprunt Natixis remboursable </a:t>
            </a:r>
            <a:br>
              <a:rPr lang="fr-FR"/>
            </a:br>
            <a:r>
              <a:rPr lang="fr-FR"/>
              <a:t>par anticipation ? </a:t>
            </a:r>
          </a:p>
        </p:txBody>
      </p:sp>
      <p:sp>
        <p:nvSpPr>
          <p:cNvPr id="11" name="ZoneTexte 10">
            <a:extLst>
              <a:ext uri="{FF2B5EF4-FFF2-40B4-BE49-F238E27FC236}">
                <a16:creationId xmlns:a16="http://schemas.microsoft.com/office/drawing/2014/main" id="{552B7667-694D-1731-9A34-0DEAF2064064}"/>
              </a:ext>
            </a:extLst>
          </p:cNvPr>
          <p:cNvSpPr txBox="1"/>
          <p:nvPr/>
        </p:nvSpPr>
        <p:spPr>
          <a:xfrm>
            <a:off x="1263535" y="1298992"/>
            <a:ext cx="10598515" cy="2200265"/>
          </a:xfrm>
          <a:prstGeom prst="rect">
            <a:avLst/>
          </a:prstGeom>
          <a:noFill/>
          <a:ln w="38100">
            <a:solidFill>
              <a:schemeClr val="tx2"/>
            </a:solidFill>
          </a:ln>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B34A8C"/>
                </a:solidFill>
                <a:effectLst/>
                <a:uLnTx/>
                <a:uFillTx/>
                <a:latin typeface="Arial"/>
                <a:ea typeface="+mn-ea"/>
                <a:cs typeface="+mn-cs"/>
              </a:rPr>
              <a:t>Intérêts pour le client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1" i="0" u="none" strike="noStrike" kern="1200" cap="none" spc="0" normalizeH="0" baseline="0" noProof="0" dirty="0">
              <a:ln>
                <a:noFill/>
              </a:ln>
              <a:solidFill>
                <a:srgbClr val="0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1300" b="1" i="0" u="none" strike="noStrike" kern="1200" cap="none" spc="0" normalizeH="0" baseline="0" noProof="0" dirty="0">
                <a:ln>
                  <a:noFill/>
                </a:ln>
                <a:solidFill>
                  <a:srgbClr val="000000"/>
                </a:solidFill>
                <a:effectLst/>
                <a:uLnTx/>
                <a:uFillTx/>
                <a:latin typeface="Arial"/>
                <a:ea typeface="+mn-ea"/>
                <a:cs typeface="+mn-cs"/>
              </a:rPr>
              <a:t>Rémunération</a:t>
            </a:r>
            <a:r>
              <a:rPr kumimoji="0" lang="fr-FR" sz="1300" b="0" i="0" u="none" strike="noStrike" kern="1200" cap="none" spc="0" normalizeH="0" baseline="0" noProof="0" dirty="0">
                <a:ln>
                  <a:noFill/>
                </a:ln>
                <a:solidFill>
                  <a:srgbClr val="000000"/>
                </a:solidFill>
                <a:effectLst/>
                <a:uLnTx/>
                <a:uFillTx/>
                <a:latin typeface="Arial"/>
                <a:ea typeface="+mn-ea"/>
                <a:cs typeface="+mn-cs"/>
              </a:rPr>
              <a:t> </a:t>
            </a:r>
            <a:endParaRPr kumimoji="0" lang="fr-FR" sz="1300" b="0" i="0" u="none" strike="noStrike" kern="1200" cap="none" spc="0" normalizeH="0" baseline="0" noProof="0" dirty="0">
              <a:ln>
                <a:noFill/>
              </a:ln>
              <a:solidFill>
                <a:srgbClr val="000000"/>
              </a:solidFill>
              <a:effectLst/>
              <a:highlight>
                <a:srgbClr val="00FFFF"/>
              </a:highlight>
              <a:uLnTx/>
              <a:uFillTx/>
              <a:latin typeface="Arial"/>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300" b="0" i="0" u="none" strike="noStrike" kern="1200" cap="none" spc="0" normalizeH="0" baseline="0" noProof="0" dirty="0">
                <a:ln>
                  <a:noFill/>
                </a:ln>
                <a:effectLst/>
                <a:uLnTx/>
                <a:uFillTx/>
                <a:latin typeface="Arial"/>
                <a:ea typeface="+mn-ea"/>
                <a:cs typeface="+mn-cs"/>
              </a:rPr>
              <a:t>Bénéficier d’un </a:t>
            </a:r>
            <a:r>
              <a:rPr lang="fr-FR" sz="1300" dirty="0">
                <a:latin typeface="Arial"/>
              </a:rPr>
              <a:t>gain</a:t>
            </a:r>
            <a:r>
              <a:rPr kumimoji="0" lang="fr-FR" sz="1300" b="0" i="0" u="none" strike="noStrike" kern="1200" cap="none" spc="0" normalizeH="0" baseline="0" noProof="0" dirty="0">
                <a:ln>
                  <a:noFill/>
                </a:ln>
                <a:effectLst/>
                <a:uLnTx/>
                <a:uFillTx/>
                <a:latin typeface="Arial"/>
                <a:ea typeface="+mn-ea"/>
                <a:cs typeface="+mn-cs"/>
              </a:rPr>
              <a:t> fixe de </a:t>
            </a:r>
            <a:r>
              <a:rPr kumimoji="0" lang="fr-FR" sz="1300" b="1" i="0" u="none" strike="noStrike" kern="1200" cap="none" spc="0" normalizeH="0" baseline="0" noProof="0" dirty="0">
                <a:ln>
                  <a:noFill/>
                </a:ln>
                <a:effectLst/>
                <a:uLnTx/>
                <a:uFillTx/>
                <a:latin typeface="Arial"/>
                <a:ea typeface="+mn-ea"/>
                <a:cs typeface="+mn-cs"/>
              </a:rPr>
              <a:t>4,40% </a:t>
            </a:r>
            <a:r>
              <a:rPr kumimoji="0" lang="fr-FR" sz="1300" b="0" i="0" u="none" strike="noStrike" kern="1200" cap="none" spc="0" normalizeH="0" baseline="0" noProof="0" dirty="0">
                <a:ln>
                  <a:noFill/>
                </a:ln>
                <a:effectLst/>
                <a:uLnTx/>
                <a:uFillTx/>
                <a:latin typeface="Arial"/>
                <a:ea typeface="+mn-ea"/>
                <a:cs typeface="+mn-cs"/>
              </a:rPr>
              <a:t>par an payable au moment du remboursement</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300" b="0" i="0" u="none" strike="noStrike" kern="1200" cap="none" spc="0" normalizeH="0" baseline="0" noProof="0" dirty="0">
                <a:ln>
                  <a:noFill/>
                </a:ln>
                <a:effectLst/>
                <a:uLnTx/>
                <a:uFillTx/>
                <a:latin typeface="Arial"/>
                <a:ea typeface="+mn-ea"/>
                <a:cs typeface="+mn-cs"/>
              </a:rPr>
              <a:t>Bénéficier d’un taux de rendement actuariel brut compris entre</a:t>
            </a:r>
            <a:r>
              <a:rPr kumimoji="0" lang="fr-FR" sz="1300" b="1" i="0" u="none" strike="noStrike" kern="1200" cap="none" spc="0" normalizeH="0" baseline="0" noProof="0" dirty="0">
                <a:ln>
                  <a:noFill/>
                </a:ln>
                <a:effectLst/>
                <a:uLnTx/>
                <a:uFillTx/>
                <a:latin typeface="Arial"/>
                <a:ea typeface="+mn-ea"/>
                <a:cs typeface="+mn-cs"/>
              </a:rPr>
              <a:t> 4,05%</a:t>
            </a:r>
            <a:r>
              <a:rPr kumimoji="0" lang="fr-FR" sz="1300" b="0" i="0" u="none" strike="noStrike" kern="1200" cap="none" spc="0" normalizeH="0" baseline="0" noProof="0" dirty="0">
                <a:ln>
                  <a:noFill/>
                </a:ln>
                <a:effectLst/>
                <a:uLnTx/>
                <a:uFillTx/>
                <a:latin typeface="Arial"/>
                <a:ea typeface="+mn-ea"/>
                <a:cs typeface="+mn-cs"/>
              </a:rPr>
              <a:t> à 5 ans et </a:t>
            </a:r>
            <a:r>
              <a:rPr kumimoji="0" lang="fr-FR" sz="1300" b="1" i="0" u="none" strike="noStrike" kern="1200" cap="none" spc="0" normalizeH="0" baseline="0" noProof="0" dirty="0">
                <a:ln>
                  <a:noFill/>
                </a:ln>
                <a:effectLst/>
                <a:uLnTx/>
                <a:uFillTx/>
                <a:latin typeface="Arial"/>
                <a:ea typeface="+mn-ea"/>
                <a:cs typeface="+mn-cs"/>
              </a:rPr>
              <a:t>3,71%</a:t>
            </a:r>
            <a:r>
              <a:rPr kumimoji="0" lang="fr-FR" sz="1300" b="0" i="0" u="none" strike="noStrike" kern="1200" cap="none" spc="0" normalizeH="0" baseline="0" noProof="0" dirty="0">
                <a:ln>
                  <a:noFill/>
                </a:ln>
                <a:effectLst/>
                <a:uLnTx/>
                <a:uFillTx/>
                <a:latin typeface="Arial"/>
                <a:ea typeface="+mn-ea"/>
                <a:cs typeface="+mn-cs"/>
              </a:rPr>
              <a:t> à </a:t>
            </a:r>
            <a:r>
              <a:rPr kumimoji="0" lang="fr-FR" sz="1400" b="0" i="0" u="none" strike="noStrike" kern="1200" cap="none" spc="0" normalizeH="0" baseline="0" noProof="0" dirty="0">
                <a:ln>
                  <a:noFill/>
                </a:ln>
                <a:effectLst/>
                <a:uLnTx/>
                <a:uFillTx/>
                <a:latin typeface="Arial"/>
                <a:ea typeface="+mn-ea"/>
                <a:cs typeface="+mn-cs"/>
              </a:rPr>
              <a:t>10 </a:t>
            </a:r>
            <a:r>
              <a:rPr kumimoji="0" lang="fr-FR" sz="1300" b="0" i="0" u="none" strike="noStrike" kern="1200" cap="none" spc="0" normalizeH="0" baseline="0" noProof="0" dirty="0">
                <a:ln>
                  <a:noFill/>
                </a:ln>
                <a:effectLst/>
                <a:uLnTx/>
                <a:uFillTx/>
                <a:latin typeface="Arial"/>
                <a:ea typeface="+mn-ea"/>
                <a:cs typeface="+mn-cs"/>
              </a:rPr>
              <a:t>ans</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1300" b="1" i="0" u="none" strike="noStrike" kern="1200" cap="none" spc="0" normalizeH="0" baseline="0" noProof="0" dirty="0">
                <a:ln>
                  <a:noFill/>
                </a:ln>
                <a:effectLst/>
                <a:uLnTx/>
                <a:uFillTx/>
                <a:latin typeface="Arial"/>
                <a:ea typeface="+mn-ea"/>
                <a:cs typeface="+mn-cs"/>
              </a:rPr>
              <a:t>Garantie de capital à l’échéance, </a:t>
            </a:r>
            <a:r>
              <a:rPr kumimoji="0" lang="fr-FR" sz="1300" b="0" i="0" u="none" strike="noStrike" kern="1200" cap="none" spc="0" normalizeH="0" baseline="0" noProof="0" dirty="0">
                <a:ln>
                  <a:noFill/>
                </a:ln>
                <a:effectLst/>
                <a:uLnTx/>
                <a:uFillTx/>
                <a:latin typeface="Arial"/>
                <a:ea typeface="+mn-ea"/>
                <a:cs typeface="+mn-cs"/>
              </a:rPr>
              <a:t>sauf défaillance de l’Emetteur</a:t>
            </a:r>
          </a:p>
          <a:p>
            <a:pPr marR="0" lvl="0" algn="l" defTabSz="914400" rtl="0" eaLnBrk="1" fontAlgn="auto" latinLnBrk="0" hangingPunct="1">
              <a:lnSpc>
                <a:spcPct val="100000"/>
              </a:lnSpc>
              <a:spcBef>
                <a:spcPts val="0"/>
              </a:spcBef>
              <a:spcAft>
                <a:spcPts val="0"/>
              </a:spcAft>
              <a:buClrTx/>
              <a:buSzTx/>
              <a:tabLst/>
              <a:defRPr/>
            </a:pPr>
            <a:endParaRPr kumimoji="0" lang="fr-FR" sz="500" b="0" i="0" u="none" strike="noStrike" kern="1200" cap="none" spc="0" normalizeH="0" baseline="0" noProof="0" dirty="0">
              <a:ln>
                <a:noFill/>
              </a:ln>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fr-FR" sz="1300" b="1" dirty="0">
                <a:latin typeface="Arial"/>
              </a:rPr>
              <a:t>Possibilité de sortie anticipée à partir de 5 ans et tous les ans ensuite</a:t>
            </a:r>
            <a:r>
              <a:rPr lang="fr-FR" sz="1300" dirty="0">
                <a:latin typeface="Arial"/>
              </a:rPr>
              <a:t>, </a:t>
            </a:r>
            <a:r>
              <a:rPr lang="fr-FR" sz="1300" b="1" dirty="0">
                <a:latin typeface="Arial"/>
              </a:rPr>
              <a:t>sur décision exclusive de l’Emetteur</a:t>
            </a:r>
            <a:endParaRPr kumimoji="0" lang="fr-FR" sz="1300" b="1" i="0" u="none" strike="noStrike" kern="1200" cap="none" spc="0" normalizeH="0" baseline="0" noProof="0" dirty="0">
              <a:ln>
                <a:noFill/>
              </a:ln>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500" b="0" i="0" u="none" strike="noStrike" kern="1200" cap="none" spc="0" normalizeH="0" baseline="0" noProof="0" dirty="0">
              <a:ln>
                <a:noFill/>
              </a:ln>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1300" b="1" i="0" u="none" strike="noStrike" kern="1200" cap="none" spc="0" normalizeH="0" baseline="0" noProof="0" dirty="0">
                <a:ln>
                  <a:noFill/>
                </a:ln>
                <a:effectLst/>
                <a:uLnTx/>
                <a:uFillTx/>
                <a:latin typeface="Arial"/>
                <a:ea typeface="+mn-ea"/>
                <a:cs typeface="+mn-cs"/>
              </a:rPr>
              <a:t>Produit de diversification : </a:t>
            </a:r>
            <a:r>
              <a:rPr kumimoji="0" lang="fr-FR" sz="1300" b="0" i="0" u="none" strike="noStrike" kern="1200" cap="none" spc="0" normalizeH="0" baseline="0" noProof="0" dirty="0">
                <a:ln>
                  <a:noFill/>
                </a:ln>
                <a:effectLst/>
                <a:uLnTx/>
                <a:uFillTx/>
                <a:latin typeface="Arial"/>
                <a:ea typeface="+mn-ea"/>
                <a:cs typeface="+mn-cs"/>
              </a:rPr>
              <a:t>diversifier l’épargne financière du client avec de l’emprunt mais également du fond à formule, de l’OPC afin d’optimiser l’épargne du client sur la durée. </a:t>
            </a:r>
            <a:br>
              <a:rPr kumimoji="0" lang="fr-FR" sz="1300" b="0" i="0" u="none" strike="noStrike" kern="1200" cap="none" spc="0" normalizeH="0" baseline="0" noProof="0" dirty="0">
                <a:ln>
                  <a:noFill/>
                </a:ln>
                <a:effectLst/>
                <a:uLnTx/>
                <a:uFillTx/>
                <a:latin typeface="Arial"/>
                <a:ea typeface="+mn-ea"/>
                <a:cs typeface="+mn-cs"/>
              </a:rPr>
            </a:br>
            <a:endParaRPr kumimoji="0" lang="fr-FR" sz="1300" b="0" i="0" u="none" strike="noStrike" kern="1200" cap="none" spc="0" normalizeH="0" baseline="0" noProof="0" dirty="0">
              <a:ln>
                <a:noFill/>
              </a:ln>
              <a:effectLst/>
              <a:uLnTx/>
              <a:uFillTx/>
              <a:latin typeface="Arial"/>
              <a:ea typeface="+mn-ea"/>
              <a:cs typeface="+mn-cs"/>
            </a:endParaRPr>
          </a:p>
        </p:txBody>
      </p:sp>
      <p:sp>
        <p:nvSpPr>
          <p:cNvPr id="12" name="ZoneTexte 11">
            <a:extLst>
              <a:ext uri="{FF2B5EF4-FFF2-40B4-BE49-F238E27FC236}">
                <a16:creationId xmlns:a16="http://schemas.microsoft.com/office/drawing/2014/main" id="{E4125E44-7868-79E4-9D0E-6C8706C65738}"/>
              </a:ext>
            </a:extLst>
          </p:cNvPr>
          <p:cNvSpPr txBox="1"/>
          <p:nvPr/>
        </p:nvSpPr>
        <p:spPr>
          <a:xfrm>
            <a:off x="1271928" y="3665437"/>
            <a:ext cx="10598515" cy="2747282"/>
          </a:xfrm>
          <a:prstGeom prst="rect">
            <a:avLst/>
          </a:prstGeom>
          <a:noFill/>
          <a:ln w="38100">
            <a:solidFill>
              <a:schemeClr val="accent1"/>
            </a:solidFill>
          </a:ln>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581D74"/>
                </a:solidFill>
                <a:effectLst/>
                <a:uLnTx/>
                <a:uFillTx/>
                <a:latin typeface="Arial"/>
                <a:ea typeface="+mn-ea"/>
                <a:cs typeface="+mn-cs"/>
              </a:rPr>
              <a:t>Intérêts pour l’établissement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1" i="0" u="none" strike="noStrike" kern="1200" cap="none" spc="0" normalizeH="0" baseline="0" noProof="0">
              <a:ln>
                <a:noFill/>
              </a:ln>
              <a:solidFill>
                <a:srgbClr val="0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1300" b="1" i="0" u="none" strike="noStrike" kern="1200" cap="none" spc="0" normalizeH="0" baseline="0" noProof="0">
                <a:ln>
                  <a:noFill/>
                </a:ln>
                <a:solidFill>
                  <a:srgbClr val="000000"/>
                </a:solidFill>
                <a:effectLst/>
                <a:uLnTx/>
                <a:uFillTx/>
                <a:latin typeface="Arial"/>
                <a:ea typeface="+mn-ea"/>
                <a:cs typeface="+mn-cs"/>
              </a:rPr>
              <a:t>Enjeux financiers </a:t>
            </a:r>
            <a:r>
              <a:rPr kumimoji="0" lang="fr-FR" sz="1300" b="0" i="0" u="none" strike="noStrike" kern="1200" cap="none" spc="0" normalizeH="0" baseline="0" noProof="0">
                <a:ln>
                  <a:noFill/>
                </a:ln>
                <a:solidFill>
                  <a:srgbClr val="000000"/>
                </a:solidFill>
                <a:effectLst/>
                <a:uLnTx/>
                <a:uFillTx/>
                <a:latin typeface="Arial"/>
                <a:ea typeface="+mn-ea"/>
                <a:cs typeface="+mn-cs"/>
              </a:rPr>
              <a:t>:</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300" b="0" i="0" u="none" strike="noStrike" kern="1200" cap="none" spc="0" normalizeH="0" baseline="0" noProof="0">
                <a:ln>
                  <a:noFill/>
                </a:ln>
                <a:solidFill>
                  <a:srgbClr val="000000"/>
                </a:solidFill>
                <a:effectLst/>
                <a:uLnTx/>
                <a:uFillTx/>
                <a:latin typeface="Arial"/>
                <a:ea typeface="+mn-ea"/>
                <a:cs typeface="+mn-cs"/>
              </a:rPr>
              <a:t>Produit </a:t>
            </a:r>
            <a:r>
              <a:rPr kumimoji="0" lang="fr-FR" sz="1300" b="0" i="0" u="none" strike="noStrike" kern="1200" cap="none" spc="0" normalizeH="0" baseline="0" noProof="0" err="1">
                <a:ln>
                  <a:noFill/>
                </a:ln>
                <a:solidFill>
                  <a:srgbClr val="000000"/>
                </a:solidFill>
                <a:effectLst/>
                <a:uLnTx/>
                <a:uFillTx/>
                <a:latin typeface="Arial"/>
                <a:ea typeface="+mn-ea"/>
                <a:cs typeface="+mn-cs"/>
              </a:rPr>
              <a:t>bilantiarisable</a:t>
            </a:r>
            <a:r>
              <a:rPr kumimoji="0" lang="fr-FR" sz="1300" b="0" i="0" u="none" strike="noStrike" kern="1200" cap="none" spc="0" normalizeH="0" baseline="0" noProof="0">
                <a:ln>
                  <a:noFill/>
                </a:ln>
                <a:solidFill>
                  <a:srgbClr val="000000"/>
                </a:solidFill>
                <a:effectLst/>
                <a:uLnTx/>
                <a:uFillTx/>
                <a:latin typeface="Arial"/>
                <a:ea typeface="+mn-ea"/>
                <a:cs typeface="+mn-cs"/>
              </a:rPr>
              <a:t>, 100% de la liquidité redescendue dans le bilan des établissements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300" b="0" i="0" u="none" strike="noStrike" kern="1200" cap="none" spc="0" normalizeH="0" baseline="0" noProof="0">
                <a:ln>
                  <a:noFill/>
                </a:ln>
                <a:solidFill>
                  <a:srgbClr val="000000"/>
                </a:solidFill>
                <a:effectLst/>
                <a:uLnTx/>
                <a:uFillTx/>
                <a:latin typeface="Arial"/>
                <a:ea typeface="+mn-ea"/>
                <a:cs typeface="+mn-cs"/>
              </a:rPr>
              <a:t>Diversification en épargne financière avec de l’emprunt mais également des fonds à formule et des OPC permet d’accroître le PNB du Groupe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300" b="0" i="0" u="none" strike="noStrike" kern="1200" cap="none" spc="0" normalizeH="0" baseline="0" noProof="0">
                <a:ln>
                  <a:noFill/>
                </a:ln>
                <a:solidFill>
                  <a:srgbClr val="000000"/>
                </a:solidFill>
                <a:effectLst/>
                <a:uLnTx/>
                <a:uFillTx/>
                <a:latin typeface="Arial"/>
                <a:ea typeface="+mn-ea"/>
                <a:cs typeface="+mn-cs"/>
              </a:rPr>
              <a:t>Perception d’une commission de distribution payée par l’Emetteur</a:t>
            </a:r>
            <a:r>
              <a:rPr lang="fr-FR" sz="1300">
                <a:solidFill>
                  <a:srgbClr val="000000"/>
                </a:solidFill>
                <a:latin typeface="Arial"/>
              </a:rPr>
              <a:t>, </a:t>
            </a:r>
            <a:r>
              <a:rPr lang="fr-FR" sz="1300">
                <a:latin typeface="Arial"/>
              </a:rPr>
              <a:t>commission de 1% maximum</a:t>
            </a:r>
            <a:endParaRPr kumimoji="0" lang="fr-FR" sz="1300" b="0" i="0" u="none" strike="noStrike" kern="1200" cap="none" spc="0" normalizeH="0" baseline="0" noProof="0">
              <a:ln>
                <a:noFill/>
              </a:ln>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fr-FR" sz="1300" b="0" i="0" u="none" strike="noStrike" kern="1200" cap="none" spc="0" normalizeH="0" baseline="0" noProof="0">
              <a:ln>
                <a:noFill/>
              </a:ln>
              <a:solidFill>
                <a:srgbClr val="000000"/>
              </a:solidFill>
              <a:effectLst/>
              <a:highlight>
                <a:srgbClr val="FFFF00"/>
              </a:highligh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fr-FR" sz="1300" b="1" i="0" u="none" strike="noStrike" kern="1200" cap="none" spc="0" normalizeH="0" baseline="0" noProof="0">
                <a:ln>
                  <a:noFill/>
                </a:ln>
                <a:solidFill>
                  <a:srgbClr val="000000"/>
                </a:solidFill>
                <a:effectLst/>
                <a:uLnTx/>
                <a:uFillTx/>
                <a:latin typeface="Arial"/>
                <a:ea typeface="+mn-ea"/>
                <a:cs typeface="+mn-cs"/>
              </a:rPr>
              <a:t>Enjeux commerciaux </a:t>
            </a:r>
            <a:r>
              <a:rPr kumimoji="0" lang="fr-FR" sz="1300" b="0" i="0" u="none" strike="noStrike" kern="1200" cap="none" spc="0" normalizeH="0" baseline="0" noProof="0">
                <a:ln>
                  <a:noFill/>
                </a:ln>
                <a:solidFill>
                  <a:srgbClr val="000000"/>
                </a:solidFill>
                <a:effectLst/>
                <a:uLnTx/>
                <a:uFillTx/>
                <a:latin typeface="Arial"/>
                <a:ea typeface="+mn-ea"/>
                <a:cs typeface="+mn-cs"/>
              </a:rPr>
              <a:t>: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300" b="0" i="0" u="none" strike="noStrike" kern="1200" cap="none" spc="0" normalizeH="0" baseline="0" noProof="0">
                <a:ln>
                  <a:noFill/>
                </a:ln>
                <a:solidFill>
                  <a:srgbClr val="000000"/>
                </a:solidFill>
                <a:effectLst/>
                <a:uLnTx/>
                <a:uFillTx/>
                <a:latin typeface="Arial"/>
                <a:ea typeface="+mn-ea"/>
                <a:cs typeface="+mn-cs"/>
              </a:rPr>
              <a:t>Conquête, équipement et collecte</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300" b="0" i="0" u="none" strike="noStrike" kern="1200" cap="none" spc="0" normalizeH="0" baseline="0" noProof="0">
                <a:ln>
                  <a:noFill/>
                </a:ln>
                <a:solidFill>
                  <a:srgbClr val="000000"/>
                </a:solidFill>
                <a:effectLst/>
                <a:uLnTx/>
                <a:uFillTx/>
                <a:latin typeface="Arial"/>
                <a:ea typeface="+mn-ea"/>
                <a:cs typeface="+mn-cs"/>
              </a:rPr>
              <a:t>Rajeunissement  et fidélisation du fonds de commerce</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300" b="0" i="0" u="none" strike="noStrike" kern="1200" cap="none" spc="0" normalizeH="0" baseline="0" noProof="0">
                <a:ln>
                  <a:noFill/>
                </a:ln>
                <a:solidFill>
                  <a:srgbClr val="000000"/>
                </a:solidFill>
                <a:effectLst/>
                <a:uLnTx/>
                <a:uFillTx/>
                <a:latin typeface="Arial"/>
                <a:ea typeface="+mn-ea"/>
                <a:cs typeface="+mn-cs"/>
              </a:rPr>
              <a:t>Gain de parts de marché en épargne financière </a:t>
            </a:r>
          </a:p>
        </p:txBody>
      </p:sp>
      <p:pic>
        <p:nvPicPr>
          <p:cNvPr id="29" name="Graphique 28" descr="Profil mâle contour">
            <a:extLst>
              <a:ext uri="{FF2B5EF4-FFF2-40B4-BE49-F238E27FC236}">
                <a16:creationId xmlns:a16="http://schemas.microsoft.com/office/drawing/2014/main" id="{6AB0A281-0659-BC19-E1E1-37A49BE9D16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76525" y="1306699"/>
            <a:ext cx="540000" cy="540000"/>
          </a:xfrm>
          <a:prstGeom prst="rect">
            <a:avLst/>
          </a:prstGeom>
        </p:spPr>
      </p:pic>
      <p:pic>
        <p:nvPicPr>
          <p:cNvPr id="31" name="Graphique 30" descr="Employée de bureau contour">
            <a:extLst>
              <a:ext uri="{FF2B5EF4-FFF2-40B4-BE49-F238E27FC236}">
                <a16:creationId xmlns:a16="http://schemas.microsoft.com/office/drawing/2014/main" id="{E9A4E539-9FA5-8F60-7686-582E45DCABD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339721" y="1315328"/>
            <a:ext cx="540000" cy="540000"/>
          </a:xfrm>
          <a:prstGeom prst="rect">
            <a:avLst/>
          </a:prstGeom>
        </p:spPr>
      </p:pic>
      <p:pic>
        <p:nvPicPr>
          <p:cNvPr id="33" name="Graphique 32" descr="Banque contour">
            <a:extLst>
              <a:ext uri="{FF2B5EF4-FFF2-40B4-BE49-F238E27FC236}">
                <a16:creationId xmlns:a16="http://schemas.microsoft.com/office/drawing/2014/main" id="{188ED753-4151-D9EF-CF7B-4E16A99AF05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322050" y="3708503"/>
            <a:ext cx="540000" cy="540000"/>
          </a:xfrm>
          <a:prstGeom prst="rect">
            <a:avLst/>
          </a:prstGeom>
        </p:spPr>
      </p:pic>
      <p:sp>
        <p:nvSpPr>
          <p:cNvPr id="2" name="Rectangle 1">
            <a:extLst>
              <a:ext uri="{FF2B5EF4-FFF2-40B4-BE49-F238E27FC236}">
                <a16:creationId xmlns:a16="http://schemas.microsoft.com/office/drawing/2014/main" id="{9905D6FF-35E4-D9DF-D469-9CB81B59DBF2}"/>
              </a:ext>
            </a:extLst>
          </p:cNvPr>
          <p:cNvSpPr/>
          <p:nvPr/>
        </p:nvSpPr>
        <p:spPr>
          <a:xfrm>
            <a:off x="4384601" y="6611779"/>
            <a:ext cx="5139548"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4001672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9D568E4-7D90-1DB5-4257-53D0658211B7}"/>
              </a:ext>
            </a:extLst>
          </p:cNvPr>
          <p:cNvSpPr>
            <a:spLocks noGrp="1"/>
          </p:cNvSpPr>
          <p:nvPr>
            <p:ph type="body" sz="quarter" idx="12"/>
          </p:nvPr>
        </p:nvSpPr>
        <p:spPr>
          <a:xfrm>
            <a:off x="1200513" y="816000"/>
            <a:ext cx="10810502" cy="384043"/>
          </a:xfrm>
        </p:spPr>
        <p:txBody>
          <a:bodyPr>
            <a:normAutofit fontScale="77500" lnSpcReduction="20000"/>
          </a:bodyPr>
          <a:lstStyle/>
          <a:p>
            <a:r>
              <a:rPr lang="fr-FR"/>
              <a:t>Une obligation remboursable par anticipation sur décision de l’Emetteur à partir du 5</a:t>
            </a:r>
            <a:r>
              <a:rPr lang="fr-FR" baseline="30000"/>
              <a:t>ème</a:t>
            </a:r>
            <a:r>
              <a:rPr lang="fr-FR"/>
              <a:t> anniversaire</a:t>
            </a:r>
          </a:p>
        </p:txBody>
      </p:sp>
      <p:sp>
        <p:nvSpPr>
          <p:cNvPr id="3" name="Titre 2">
            <a:extLst>
              <a:ext uri="{FF2B5EF4-FFF2-40B4-BE49-F238E27FC236}">
                <a16:creationId xmlns:a16="http://schemas.microsoft.com/office/drawing/2014/main" id="{DC7ABFD7-3877-716A-9CD1-2D6D0D66DC3E}"/>
              </a:ext>
            </a:extLst>
          </p:cNvPr>
          <p:cNvSpPr>
            <a:spLocks noGrp="1"/>
          </p:cNvSpPr>
          <p:nvPr>
            <p:ph type="title"/>
          </p:nvPr>
        </p:nvSpPr>
        <p:spPr/>
        <p:txBody>
          <a:bodyPr/>
          <a:lstStyle/>
          <a:p>
            <a:r>
              <a:rPr lang="fr-FR"/>
              <a:t>Les essentiels</a:t>
            </a:r>
          </a:p>
        </p:txBody>
      </p:sp>
      <p:pic>
        <p:nvPicPr>
          <p:cNvPr id="10" name="Graphique 9" descr="Calendrier journalier contour">
            <a:extLst>
              <a:ext uri="{FF2B5EF4-FFF2-40B4-BE49-F238E27FC236}">
                <a16:creationId xmlns:a16="http://schemas.microsoft.com/office/drawing/2014/main" id="{BCB0EC8F-93B3-A5D4-0972-C3F1B6FAC78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6794" y="3876117"/>
            <a:ext cx="540000" cy="540000"/>
          </a:xfrm>
          <a:prstGeom prst="rect">
            <a:avLst/>
          </a:prstGeom>
        </p:spPr>
      </p:pic>
      <p:sp>
        <p:nvSpPr>
          <p:cNvPr id="21" name="ZoneTexte 20">
            <a:extLst>
              <a:ext uri="{FF2B5EF4-FFF2-40B4-BE49-F238E27FC236}">
                <a16:creationId xmlns:a16="http://schemas.microsoft.com/office/drawing/2014/main" id="{B0DE22B4-5AA6-9D46-BAEA-C4A9D567FC11}"/>
              </a:ext>
            </a:extLst>
          </p:cNvPr>
          <p:cNvSpPr txBox="1"/>
          <p:nvPr/>
        </p:nvSpPr>
        <p:spPr>
          <a:xfrm>
            <a:off x="1200510" y="3826946"/>
            <a:ext cx="9422575" cy="1169551"/>
          </a:xfrm>
          <a:prstGeom prst="rect">
            <a:avLst/>
          </a:prstGeom>
          <a:noFill/>
        </p:spPr>
        <p:txBody>
          <a:bodyPr wrap="square" rtlCol="0">
            <a:spAutoFit/>
          </a:bodyPr>
          <a:lstStyle/>
          <a:p>
            <a:pPr marL="285750" indent="-285750">
              <a:buFont typeface="Arial" panose="020B0604020202020204" pitchFamily="34" charset="0"/>
              <a:buChar char="•"/>
            </a:pPr>
            <a:r>
              <a:rPr lang="fr-FR" sz="1400" dirty="0"/>
              <a:t>Période de commercialisation : </a:t>
            </a:r>
            <a:r>
              <a:rPr lang="fr-FR" sz="1400" b="1" dirty="0"/>
              <a:t>du 22 mai 2024 au 4 juillet 2024</a:t>
            </a:r>
          </a:p>
          <a:p>
            <a:pPr marL="285750" indent="-285750">
              <a:buFont typeface="Arial" panose="020B0604020202020204" pitchFamily="34" charset="0"/>
              <a:buChar char="•"/>
            </a:pPr>
            <a:r>
              <a:rPr lang="fr-FR" sz="1400" b="1" dirty="0"/>
              <a:t>Date d’émission </a:t>
            </a:r>
            <a:r>
              <a:rPr lang="fr-FR" sz="1400" dirty="0"/>
              <a:t>(date de règlement-livraison) </a:t>
            </a:r>
            <a:r>
              <a:rPr lang="fr-FR" sz="1400" b="1" dirty="0"/>
              <a:t>le 24 juillet 2024</a:t>
            </a:r>
          </a:p>
          <a:p>
            <a:pPr marL="285750" indent="-285750">
              <a:buFont typeface="Arial" panose="020B0604020202020204" pitchFamily="34" charset="0"/>
              <a:buChar char="•"/>
            </a:pPr>
            <a:r>
              <a:rPr lang="fr-FR" sz="1400" b="1" dirty="0"/>
              <a:t>Durée maximale de 10 ans</a:t>
            </a:r>
          </a:p>
          <a:p>
            <a:pPr marL="285750" indent="-285750">
              <a:buFont typeface="Arial" panose="020B0604020202020204" pitchFamily="34" charset="0"/>
              <a:buChar char="•"/>
            </a:pPr>
            <a:r>
              <a:rPr lang="fr-FR" sz="1400" b="1" dirty="0"/>
              <a:t>Objectif d’investissement pour le client : </a:t>
            </a:r>
            <a:r>
              <a:rPr lang="fr-FR" sz="1400" dirty="0"/>
              <a:t>mettre 11 ans dans les parcours conseil LEA, O2S et 199PM</a:t>
            </a:r>
            <a:endParaRPr lang="fr-FR" sz="1400" b="1" dirty="0"/>
          </a:p>
          <a:p>
            <a:pPr marL="285750" indent="-285750">
              <a:buFont typeface="Arial" panose="020B0604020202020204" pitchFamily="34" charset="0"/>
              <a:buChar char="•"/>
            </a:pPr>
            <a:r>
              <a:rPr lang="fr-FR" sz="1400" dirty="0"/>
              <a:t>Remboursement anticipé sur décision de l’Emetteur possible des années 5 à 9</a:t>
            </a:r>
          </a:p>
        </p:txBody>
      </p:sp>
      <p:sp>
        <p:nvSpPr>
          <p:cNvPr id="22" name="ZoneTexte 21">
            <a:extLst>
              <a:ext uri="{FF2B5EF4-FFF2-40B4-BE49-F238E27FC236}">
                <a16:creationId xmlns:a16="http://schemas.microsoft.com/office/drawing/2014/main" id="{172240AC-F8F8-3BC0-569A-AC010578819A}"/>
              </a:ext>
            </a:extLst>
          </p:cNvPr>
          <p:cNvSpPr txBox="1"/>
          <p:nvPr/>
        </p:nvSpPr>
        <p:spPr>
          <a:xfrm>
            <a:off x="1200510" y="2782780"/>
            <a:ext cx="10921787" cy="954107"/>
          </a:xfrm>
          <a:prstGeom prst="rect">
            <a:avLst/>
          </a:prstGeom>
          <a:noFill/>
        </p:spPr>
        <p:txBody>
          <a:bodyPr wrap="square" rtlCol="0">
            <a:spAutoFit/>
          </a:bodyPr>
          <a:lstStyle/>
          <a:p>
            <a:pPr marL="285750" indent="-285750">
              <a:buFont typeface="Arial" panose="020B0604020202020204" pitchFamily="34" charset="0"/>
              <a:buChar char="•"/>
            </a:pPr>
            <a:r>
              <a:rPr lang="fr-FR" sz="1400" dirty="0"/>
              <a:t>Eligible aux </a:t>
            </a:r>
            <a:r>
              <a:rPr lang="fr-FR" sz="1400" b="1" dirty="0"/>
              <a:t>contrats d’assurance vie</a:t>
            </a:r>
            <a:r>
              <a:rPr lang="fr-FR" sz="1400" dirty="0"/>
              <a:t> ou de capitalisation : BPCE Vie (Personnes Physiques), BPCE Life (Personnes Physiques et holdings patrimoniales), CNP (Personnes Physiques), LMP (Personnes Physiques et holdings patrimoniales) via </a:t>
            </a:r>
            <a:r>
              <a:rPr lang="fr-FR" sz="1400" dirty="0" err="1"/>
              <a:t>Teora</a:t>
            </a:r>
            <a:r>
              <a:rPr lang="fr-FR" sz="1400" dirty="0"/>
              <a:t> et CNP Patrimoine (Personnes Physiques et holdings patrimoniales) via </a:t>
            </a:r>
            <a:r>
              <a:rPr lang="fr-FR" sz="1400" dirty="0" err="1"/>
              <a:t>Teora</a:t>
            </a:r>
            <a:endParaRPr lang="fr-FR" sz="1400" b="1" dirty="0"/>
          </a:p>
          <a:p>
            <a:pPr marL="285750" indent="-285750">
              <a:buFont typeface="Arial" panose="020B0604020202020204" pitchFamily="34" charset="0"/>
              <a:buChar char="•"/>
            </a:pPr>
            <a:r>
              <a:rPr lang="fr-FR" sz="1400" dirty="0"/>
              <a:t>Eligible aux </a:t>
            </a:r>
            <a:r>
              <a:rPr lang="fr-FR" sz="1400" b="1" dirty="0"/>
              <a:t>comptes-titres ordinaires </a:t>
            </a:r>
            <a:r>
              <a:rPr lang="fr-FR" sz="1400" dirty="0"/>
              <a:t>- Personnes physiques </a:t>
            </a:r>
            <a:endParaRPr lang="fr-FR" sz="1400" strike="sngStrike" dirty="0">
              <a:highlight>
                <a:srgbClr val="FFFF00"/>
              </a:highlight>
            </a:endParaRPr>
          </a:p>
        </p:txBody>
      </p:sp>
      <p:sp>
        <p:nvSpPr>
          <p:cNvPr id="23" name="ZoneTexte 22">
            <a:extLst>
              <a:ext uri="{FF2B5EF4-FFF2-40B4-BE49-F238E27FC236}">
                <a16:creationId xmlns:a16="http://schemas.microsoft.com/office/drawing/2014/main" id="{7BFD78FF-612F-8D77-F75F-226ACB06981F}"/>
              </a:ext>
            </a:extLst>
          </p:cNvPr>
          <p:cNvSpPr txBox="1"/>
          <p:nvPr/>
        </p:nvSpPr>
        <p:spPr>
          <a:xfrm>
            <a:off x="1200510" y="4996497"/>
            <a:ext cx="10768407" cy="1569660"/>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fr-FR" sz="1400" b="1" dirty="0"/>
              <a:t>Capital garanti à l’échéance ou à la date de remboursement anticipé décidé par l’Emetteur </a:t>
            </a:r>
            <a:r>
              <a:rPr lang="fr-FR" sz="1400" dirty="0"/>
              <a:t>sauf défaillance de ce dernier</a:t>
            </a:r>
          </a:p>
          <a:p>
            <a:pPr marL="285750" indent="-285750">
              <a:buFont typeface="Arial" panose="020B0604020202020204" pitchFamily="34" charset="0"/>
              <a:buChar char="•"/>
            </a:pPr>
            <a:r>
              <a:rPr lang="fr-FR" sz="1400" b="1" dirty="0"/>
              <a:t>Gain </a:t>
            </a:r>
            <a:r>
              <a:rPr lang="fr-FR" sz="1400" dirty="0"/>
              <a:t>de </a:t>
            </a:r>
            <a:r>
              <a:rPr lang="fr-FR" sz="1400" b="1" dirty="0"/>
              <a:t>4,40%</a:t>
            </a:r>
            <a:r>
              <a:rPr lang="fr-FR" sz="1400" dirty="0"/>
              <a:t> par an payé à l’échéance ou à la date de remboursement anticipé</a:t>
            </a:r>
            <a:br>
              <a:rPr lang="fr-FR" sz="1400" dirty="0"/>
            </a:br>
            <a:r>
              <a:rPr lang="fr-FR" sz="1200" dirty="0"/>
              <a:t>Exemple : pour une durée de détention de 6 ans, le coupon brut sera de 4,40% x 6 = 26,40% </a:t>
            </a:r>
            <a:endParaRPr lang="fr-FR" sz="1200" dirty="0">
              <a:cs typeface="Arial"/>
            </a:endParaRPr>
          </a:p>
          <a:p>
            <a:pPr marL="285750" indent="-285750">
              <a:buFont typeface="Arial" panose="020B0604020202020204" pitchFamily="34" charset="0"/>
              <a:buChar char="•"/>
            </a:pPr>
            <a:r>
              <a:rPr lang="fr-FR" sz="1400" b="1" dirty="0"/>
              <a:t>Nominal : 100 euros </a:t>
            </a:r>
            <a:r>
              <a:rPr lang="fr-FR" sz="1400" dirty="0"/>
              <a:t>pendant toute la période de commercialisation</a:t>
            </a:r>
            <a:endParaRPr lang="fr-FR" sz="1400" dirty="0">
              <a:cs typeface="Arial"/>
            </a:endParaRPr>
          </a:p>
          <a:p>
            <a:pPr marL="285750" indent="-285750">
              <a:buFont typeface="Arial" panose="020B0604020202020204" pitchFamily="34" charset="0"/>
              <a:buChar char="•"/>
            </a:pPr>
            <a:r>
              <a:rPr lang="fr-FR" sz="1400" b="1" dirty="0"/>
              <a:t>Montant minimum de souscription : 100 euros (100 000 euros via </a:t>
            </a:r>
            <a:r>
              <a:rPr lang="fr-FR" sz="1400" b="1" dirty="0" err="1"/>
              <a:t>Teora</a:t>
            </a:r>
            <a:r>
              <a:rPr lang="fr-FR" sz="1400" b="1" dirty="0"/>
              <a:t> </a:t>
            </a:r>
            <a:r>
              <a:rPr lang="fr-FR" sz="1400" dirty="0">
                <a:solidFill>
                  <a:schemeClr val="tx2">
                    <a:lumMod val="50000"/>
                  </a:schemeClr>
                </a:solidFill>
                <a:latin typeface="Arial"/>
              </a:rPr>
              <a:t>(</a:t>
            </a:r>
            <a:r>
              <a:rPr lang="fr-FR" sz="1400" dirty="0">
                <a:solidFill>
                  <a:schemeClr val="tx2">
                    <a:lumMod val="50000"/>
                  </a:schemeClr>
                </a:solidFill>
                <a:effectLst/>
                <a:latin typeface="Arial" panose="020B0604020202020204" pitchFamily="34" charset="0"/>
                <a:ea typeface="Calibri" panose="020F0502020204030204" pitchFamily="34" charset="0"/>
              </a:rPr>
              <a:t>montant minimum qui s’applique à un dossier, tous supports confondus, incluant l’emprunt)</a:t>
            </a:r>
            <a:r>
              <a:rPr lang="fr-FR" sz="1400" dirty="0">
                <a:solidFill>
                  <a:schemeClr val="tx2">
                    <a:lumMod val="50000"/>
                  </a:schemeClr>
                </a:solidFill>
                <a:latin typeface="Arial"/>
              </a:rPr>
              <a:t> </a:t>
            </a:r>
            <a:r>
              <a:rPr lang="fr-FR" sz="1400" b="1" dirty="0"/>
              <a:t>– 125 000 euros pour BPCE Life)</a:t>
            </a:r>
            <a:endParaRPr lang="fr-FR" sz="1400" b="1" dirty="0">
              <a:cs typeface="Arial"/>
            </a:endParaRPr>
          </a:p>
          <a:p>
            <a:pPr marL="285750" indent="-285750">
              <a:buFont typeface="Arial" panose="020B0604020202020204" pitchFamily="34" charset="0"/>
              <a:buChar char="•"/>
            </a:pPr>
            <a:r>
              <a:rPr lang="fr-FR" sz="1400" b="1" dirty="0"/>
              <a:t>Pour les CTO (uniquement les PP), souscription par multiple de 100</a:t>
            </a:r>
            <a:endParaRPr lang="fr-FR" sz="1400" b="1" dirty="0">
              <a:cs typeface="Arial"/>
            </a:endParaRPr>
          </a:p>
        </p:txBody>
      </p:sp>
      <p:pic>
        <p:nvPicPr>
          <p:cNvPr id="28" name="Graphique 27" descr="Banque contour">
            <a:extLst>
              <a:ext uri="{FF2B5EF4-FFF2-40B4-BE49-F238E27FC236}">
                <a16:creationId xmlns:a16="http://schemas.microsoft.com/office/drawing/2014/main" id="{A159AD3A-5542-A451-59A1-8B5EC229E63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66794" y="1495129"/>
            <a:ext cx="540000" cy="540000"/>
          </a:xfrm>
          <a:prstGeom prst="rect">
            <a:avLst/>
          </a:prstGeom>
        </p:spPr>
      </p:pic>
      <p:pic>
        <p:nvPicPr>
          <p:cNvPr id="30" name="Graphique 29" descr="Public cible contour">
            <a:extLst>
              <a:ext uri="{FF2B5EF4-FFF2-40B4-BE49-F238E27FC236}">
                <a16:creationId xmlns:a16="http://schemas.microsoft.com/office/drawing/2014/main" id="{678F4FC9-EABD-591E-22B1-00B7F395D58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76274" y="2867193"/>
            <a:ext cx="540000" cy="540000"/>
          </a:xfrm>
          <a:prstGeom prst="rect">
            <a:avLst/>
          </a:prstGeom>
        </p:spPr>
      </p:pic>
      <p:pic>
        <p:nvPicPr>
          <p:cNvPr id="32" name="Graphique 31" descr="Pièces contour">
            <a:extLst>
              <a:ext uri="{FF2B5EF4-FFF2-40B4-BE49-F238E27FC236}">
                <a16:creationId xmlns:a16="http://schemas.microsoft.com/office/drawing/2014/main" id="{FF106E90-DC32-7BC6-DDE3-798B04B7D0F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66794" y="5248181"/>
            <a:ext cx="540000" cy="540000"/>
          </a:xfrm>
          <a:prstGeom prst="rect">
            <a:avLst/>
          </a:prstGeom>
        </p:spPr>
      </p:pic>
      <p:pic>
        <p:nvPicPr>
          <p:cNvPr id="36" name="Image 35">
            <a:extLst>
              <a:ext uri="{FF2B5EF4-FFF2-40B4-BE49-F238E27FC236}">
                <a16:creationId xmlns:a16="http://schemas.microsoft.com/office/drawing/2014/main" id="{AC0C6223-9F13-8C18-E9DA-EDF48993A0DD}"/>
              </a:ext>
            </a:extLst>
          </p:cNvPr>
          <p:cNvPicPr>
            <a:picLocks noChangeAspect="1"/>
          </p:cNvPicPr>
          <p:nvPr/>
        </p:nvPicPr>
        <p:blipFill>
          <a:blip r:embed="rId10"/>
          <a:stretch>
            <a:fillRect/>
          </a:stretch>
        </p:blipFill>
        <p:spPr>
          <a:xfrm>
            <a:off x="11414708" y="135506"/>
            <a:ext cx="596307" cy="596307"/>
          </a:xfrm>
          <a:prstGeom prst="rect">
            <a:avLst/>
          </a:prstGeom>
        </p:spPr>
      </p:pic>
      <p:sp>
        <p:nvSpPr>
          <p:cNvPr id="5" name="ZoneTexte 4">
            <a:extLst>
              <a:ext uri="{FF2B5EF4-FFF2-40B4-BE49-F238E27FC236}">
                <a16:creationId xmlns:a16="http://schemas.microsoft.com/office/drawing/2014/main" id="{4FF76C76-EC0E-0299-C944-347BBFE91BEC}"/>
              </a:ext>
            </a:extLst>
          </p:cNvPr>
          <p:cNvSpPr txBox="1"/>
          <p:nvPr/>
        </p:nvSpPr>
        <p:spPr>
          <a:xfrm>
            <a:off x="1200510" y="1201714"/>
            <a:ext cx="10768407" cy="1585049"/>
          </a:xfrm>
          <a:prstGeom prst="rect">
            <a:avLst/>
          </a:prstGeom>
          <a:noFill/>
        </p:spPr>
        <p:txBody>
          <a:bodyPr wrap="square" rtlCol="0">
            <a:spAutoFit/>
          </a:bodyPr>
          <a:lstStyle/>
          <a:p>
            <a:pPr marL="285750" indent="-285750">
              <a:buFont typeface="Arial" panose="020B0604020202020204" pitchFamily="34" charset="0"/>
              <a:buChar char="•"/>
            </a:pPr>
            <a:r>
              <a:rPr lang="fr-FR" sz="1400" b="1" dirty="0"/>
              <a:t>Emetteur : Natixis</a:t>
            </a:r>
          </a:p>
          <a:p>
            <a:pPr marL="285750" indent="-285750">
              <a:buFont typeface="Arial" panose="020B0604020202020204" pitchFamily="34" charset="0"/>
              <a:buChar char="•"/>
            </a:pPr>
            <a:r>
              <a:rPr lang="fr-FR" sz="1400" b="1" dirty="0"/>
              <a:t>Notations</a:t>
            </a:r>
            <a:r>
              <a:rPr lang="fr-FR" sz="1400" dirty="0"/>
              <a:t> </a:t>
            </a:r>
            <a:r>
              <a:rPr lang="fr-FR" sz="1400" b="1" dirty="0"/>
              <a:t>Groupe BPCE</a:t>
            </a:r>
            <a:r>
              <a:rPr lang="fr-FR" sz="1400" dirty="0"/>
              <a:t> : Standard &amp; </a:t>
            </a:r>
            <a:r>
              <a:rPr lang="fr-FR" sz="1400" dirty="0" err="1"/>
              <a:t>Poor’s</a:t>
            </a:r>
            <a:r>
              <a:rPr lang="fr-FR" sz="1400" dirty="0"/>
              <a:t> : A, Moody’s : A1, Fitch : A+ </a:t>
            </a:r>
            <a:br>
              <a:rPr lang="fr-FR" sz="1400" dirty="0"/>
            </a:br>
            <a:r>
              <a:rPr lang="fr-FR" sz="1000" dirty="0"/>
              <a:t>(notations en vigueur au 21 mai 2024 pour l’ensemble du Groupe BPCE – Natixis n’ayant pas de notation)</a:t>
            </a:r>
          </a:p>
          <a:p>
            <a:pPr marL="285750" indent="-285750">
              <a:buFont typeface="Arial" panose="020B0604020202020204" pitchFamily="34" charset="0"/>
              <a:buChar char="•"/>
            </a:pPr>
            <a:r>
              <a:rPr lang="fr-FR" sz="1400" dirty="0"/>
              <a:t>Code ISIN : </a:t>
            </a:r>
            <a:r>
              <a:rPr lang="fr-FR" sz="1400" b="1" dirty="0"/>
              <a:t>FR001400P6U1</a:t>
            </a:r>
            <a:r>
              <a:rPr kumimoji="0" lang="fr-FR" sz="1400" b="0" i="0" u="none" strike="noStrike" kern="1200" cap="none" spc="0" normalizeH="0" baseline="0" noProof="0" dirty="0">
                <a:ln>
                  <a:noFill/>
                </a:ln>
                <a:solidFill>
                  <a:srgbClr val="000000"/>
                </a:solidFill>
                <a:effectLst/>
                <a:uLnTx/>
                <a:uFillTx/>
                <a:ea typeface="+mn-ea"/>
                <a:cs typeface="+mn-cs"/>
              </a:rPr>
              <a:t> - Code FAS BPCE Life </a:t>
            </a:r>
            <a:r>
              <a:rPr lang="fr-FR" sz="1400" b="1" i="0" u="none" strike="noStrike" dirty="0">
                <a:solidFill>
                  <a:srgbClr val="000000"/>
                </a:solidFill>
                <a:effectLst/>
              </a:rPr>
              <a:t>NL6650030982</a:t>
            </a:r>
            <a:r>
              <a:rPr lang="fr-FR" sz="1400" dirty="0"/>
              <a:t> </a:t>
            </a:r>
          </a:p>
          <a:p>
            <a:pPr marL="285750" indent="-285750">
              <a:buFont typeface="Arial" panose="020B0604020202020204" pitchFamily="34" charset="0"/>
              <a:buChar char="•"/>
            </a:pPr>
            <a:r>
              <a:rPr lang="fr-FR" sz="1400" dirty="0"/>
              <a:t>Prospectus de Base visé par l’AMF le 9 juin 2023 (n°23-210), </a:t>
            </a:r>
            <a:r>
              <a:rPr lang="fr-FR" sz="1400" dirty="0">
                <a:solidFill>
                  <a:schemeClr val="tx2">
                    <a:lumMod val="50000"/>
                  </a:schemeClr>
                </a:solidFill>
              </a:rPr>
              <a:t>mis à jour par le Prospectus de Base 2024 autour du 9 juin 2024,</a:t>
            </a:r>
            <a:r>
              <a:rPr lang="fr-FR" sz="1400" dirty="0">
                <a:solidFill>
                  <a:srgbClr val="FF0000"/>
                </a:solidFill>
              </a:rPr>
              <a:t> </a:t>
            </a:r>
            <a:r>
              <a:rPr lang="fr-FR" sz="1400" dirty="0"/>
              <a:t>et conditions définitives datées du 17 mai 2024 accessibles sur le site de l</a:t>
            </a:r>
            <a:r>
              <a:rPr lang="fr-FR" sz="1400" dirty="0">
                <a:hlinkClick r:id="rId11">
                  <a:extLst>
                    <a:ext uri="{A12FA001-AC4F-418D-AE19-62706E023703}">
                      <ahyp:hlinkClr xmlns:ahyp="http://schemas.microsoft.com/office/drawing/2018/hyperlinkcolor" val="tx"/>
                    </a:ext>
                  </a:extLst>
                </a:hlinkClick>
              </a:rPr>
              <a:t>’Emetteur : </a:t>
            </a:r>
            <a:r>
              <a:rPr lang="fr-FR" sz="1400" u="sng" dirty="0">
                <a:solidFill>
                  <a:srgbClr val="0000FF"/>
                </a:solidFill>
                <a:effectLst/>
                <a:latin typeface="Arial" panose="020B0604020202020204" pitchFamily="34" charset="0"/>
                <a:ea typeface="Calibri" panose="020F0502020204030204" pitchFamily="34" charset="0"/>
                <a:cs typeface="Arial" panose="020B0604020202020204" pitchFamily="34" charset="0"/>
                <a:hlinkClick r:id="rId12"/>
              </a:rPr>
              <a:t>https://www.ce.natixis.com/</a:t>
            </a:r>
            <a:r>
              <a:rPr lang="fr-FR" sz="1400" u="sng" dirty="0">
                <a:solidFill>
                  <a:srgbClr val="0000FF"/>
                </a:solidFill>
                <a:effectLst/>
                <a:latin typeface="Arial" panose="020B0604020202020204" pitchFamily="34" charset="0"/>
                <a:ea typeface="Calibri" panose="020F0502020204030204" pitchFamily="34" charset="0"/>
                <a:cs typeface="Arial" panose="020B0604020202020204" pitchFamily="34" charset="0"/>
              </a:rPr>
              <a:t> </a:t>
            </a:r>
          </a:p>
          <a:p>
            <a:pPr marL="285750" indent="-285750">
              <a:buFont typeface="Arial" panose="020B0604020202020204" pitchFamily="34" charset="0"/>
              <a:buChar char="•"/>
            </a:pPr>
            <a:r>
              <a:rPr lang="fr-FR" sz="1400" dirty="0"/>
              <a:t>Les suppléments sont accessibles ici : </a:t>
            </a:r>
            <a:r>
              <a:rPr lang="fr-FR" sz="1400" u="sng" dirty="0">
                <a:solidFill>
                  <a:srgbClr val="0000FF"/>
                </a:solidFill>
                <a:effectLst/>
                <a:latin typeface="+mj-lt"/>
                <a:ea typeface="Calibri" panose="020F0502020204030204" pitchFamily="34" charset="0"/>
                <a:hlinkClick r:id="rId13"/>
              </a:rPr>
              <a:t>https://cib.natixis.com/home/pims/prospectus#/prospectusPublic/</a:t>
            </a:r>
            <a:endParaRPr lang="pt-BR" sz="1000" dirty="0">
              <a:latin typeface="+mj-lt"/>
            </a:endParaRPr>
          </a:p>
        </p:txBody>
      </p:sp>
      <p:sp>
        <p:nvSpPr>
          <p:cNvPr id="6" name="Rectangle 5">
            <a:extLst>
              <a:ext uri="{FF2B5EF4-FFF2-40B4-BE49-F238E27FC236}">
                <a16:creationId xmlns:a16="http://schemas.microsoft.com/office/drawing/2014/main" id="{D933D85A-E950-E065-9915-CE05A5628E72}"/>
              </a:ext>
            </a:extLst>
          </p:cNvPr>
          <p:cNvSpPr/>
          <p:nvPr/>
        </p:nvSpPr>
        <p:spPr>
          <a:xfrm>
            <a:off x="4384601" y="6611779"/>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3385491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DC7ABFD7-3877-716A-9CD1-2D6D0D66DC3E}"/>
              </a:ext>
            </a:extLst>
          </p:cNvPr>
          <p:cNvSpPr>
            <a:spLocks noGrp="1"/>
          </p:cNvSpPr>
          <p:nvPr>
            <p:ph type="title"/>
          </p:nvPr>
        </p:nvSpPr>
        <p:spPr/>
        <p:txBody>
          <a:bodyPr/>
          <a:lstStyle/>
          <a:p>
            <a:r>
              <a:rPr lang="fr-FR"/>
              <a:t>Les modalités de commercialisation</a:t>
            </a:r>
          </a:p>
        </p:txBody>
      </p:sp>
      <p:pic>
        <p:nvPicPr>
          <p:cNvPr id="12" name="Image 11">
            <a:extLst>
              <a:ext uri="{FF2B5EF4-FFF2-40B4-BE49-F238E27FC236}">
                <a16:creationId xmlns:a16="http://schemas.microsoft.com/office/drawing/2014/main" id="{E7A874F3-874A-7D9F-71A6-704747F39EB9}"/>
              </a:ext>
            </a:extLst>
          </p:cNvPr>
          <p:cNvPicPr>
            <a:picLocks noChangeAspect="1"/>
          </p:cNvPicPr>
          <p:nvPr/>
        </p:nvPicPr>
        <p:blipFill>
          <a:blip r:embed="rId2"/>
          <a:stretch>
            <a:fillRect/>
          </a:stretch>
        </p:blipFill>
        <p:spPr>
          <a:xfrm>
            <a:off x="11414708" y="135506"/>
            <a:ext cx="596307" cy="596307"/>
          </a:xfrm>
          <a:prstGeom prst="rect">
            <a:avLst/>
          </a:prstGeom>
        </p:spPr>
      </p:pic>
      <p:graphicFrame>
        <p:nvGraphicFramePr>
          <p:cNvPr id="13" name="Tableau 12">
            <a:extLst>
              <a:ext uri="{FF2B5EF4-FFF2-40B4-BE49-F238E27FC236}">
                <a16:creationId xmlns:a16="http://schemas.microsoft.com/office/drawing/2014/main" id="{946B5AF8-24F4-54DC-2825-D5D040303CA3}"/>
              </a:ext>
            </a:extLst>
          </p:cNvPr>
          <p:cNvGraphicFramePr>
            <a:graphicFrameLocks noGrp="1"/>
          </p:cNvGraphicFramePr>
          <p:nvPr>
            <p:extLst>
              <p:ext uri="{D42A27DB-BD31-4B8C-83A1-F6EECF244321}">
                <p14:modId xmlns:p14="http://schemas.microsoft.com/office/powerpoint/2010/main" val="2387028848"/>
              </p:ext>
            </p:extLst>
          </p:nvPr>
        </p:nvGraphicFramePr>
        <p:xfrm>
          <a:off x="372533" y="856955"/>
          <a:ext cx="11446934" cy="5580483"/>
        </p:xfrm>
        <a:graphic>
          <a:graphicData uri="http://schemas.openxmlformats.org/drawingml/2006/table">
            <a:tbl>
              <a:tblPr firstRow="1" bandRow="1">
                <a:tableStyleId>{5C22544A-7EE6-4342-B048-85BDC9FD1C3A}</a:tableStyleId>
              </a:tblPr>
              <a:tblGrid>
                <a:gridCol w="2320791">
                  <a:extLst>
                    <a:ext uri="{9D8B030D-6E8A-4147-A177-3AD203B41FA5}">
                      <a16:colId xmlns:a16="http://schemas.microsoft.com/office/drawing/2014/main" val="936568420"/>
                    </a:ext>
                  </a:extLst>
                </a:gridCol>
                <a:gridCol w="9126143">
                  <a:extLst>
                    <a:ext uri="{9D8B030D-6E8A-4147-A177-3AD203B41FA5}">
                      <a16:colId xmlns:a16="http://schemas.microsoft.com/office/drawing/2014/main" val="451551612"/>
                    </a:ext>
                  </a:extLst>
                </a:gridCol>
              </a:tblGrid>
              <a:tr h="464184">
                <a:tc gridSpan="2">
                  <a:txBody>
                    <a:bodyPr/>
                    <a:lstStyle/>
                    <a:p>
                      <a:r>
                        <a:rPr lang="fr-FR" sz="1400"/>
                        <a:t>Conditions de commercialisation</a:t>
                      </a:r>
                    </a:p>
                  </a:txBody>
                  <a:tcPr>
                    <a:solidFill>
                      <a:schemeClr val="tx2">
                        <a:lumMod val="75000"/>
                      </a:schemeClr>
                    </a:solidFill>
                  </a:tcPr>
                </a:tc>
                <a:tc hMerge="1">
                  <a:txBody>
                    <a:bodyPr/>
                    <a:lstStyle/>
                    <a:p>
                      <a:endParaRPr lang="fr-FR"/>
                    </a:p>
                  </a:txBody>
                  <a:tcPr/>
                </a:tc>
                <a:extLst>
                  <a:ext uri="{0D108BD9-81ED-4DB2-BD59-A6C34878D82A}">
                    <a16:rowId xmlns:a16="http://schemas.microsoft.com/office/drawing/2014/main" val="3343989152"/>
                  </a:ext>
                </a:extLst>
              </a:tr>
              <a:tr h="995191">
                <a:tc>
                  <a:txBody>
                    <a:bodyPr/>
                    <a:lstStyle/>
                    <a:p>
                      <a:r>
                        <a:rPr lang="fr-FR" sz="1200" b="1"/>
                        <a:t>Clientèle cible</a:t>
                      </a:r>
                    </a:p>
                  </a:txBody>
                  <a:tcPr>
                    <a:solidFill>
                      <a:schemeClr val="bg1"/>
                    </a:solidFill>
                  </a:tcPr>
                </a:tc>
                <a:tc>
                  <a:txBody>
                    <a:bodyPr/>
                    <a:lstStyle/>
                    <a:p>
                      <a:pPr marL="171450" indent="-171450">
                        <a:buFont typeface="Arial" panose="020B0604020202020204" pitchFamily="34" charset="0"/>
                        <a:buChar char="•"/>
                      </a:pPr>
                      <a:r>
                        <a:rPr lang="fr-FR" sz="1050" b="1" dirty="0"/>
                        <a:t>Toute clientèle PP </a:t>
                      </a:r>
                      <a:r>
                        <a:rPr lang="fr-FR" sz="1050" b="0" dirty="0"/>
                        <a:t>(y compris les mineurs) </a:t>
                      </a:r>
                      <a:r>
                        <a:rPr lang="fr-FR" sz="1050" b="1" dirty="0"/>
                        <a:t>et holdings patrimoniales </a:t>
                      </a:r>
                      <a:r>
                        <a:rPr lang="fr-FR" sz="1050" b="0" dirty="0"/>
                        <a:t>(exclusivement dans enveloppe contrats de capitalisation éligibles), hormis </a:t>
                      </a:r>
                      <a:r>
                        <a:rPr lang="fr-FR" sz="1050" b="0" i="1" dirty="0"/>
                        <a:t>US </a:t>
                      </a:r>
                      <a:r>
                        <a:rPr lang="fr-FR" sz="1050" b="0" i="1" dirty="0" err="1"/>
                        <a:t>persons</a:t>
                      </a:r>
                      <a:r>
                        <a:rPr lang="fr-FR" sz="1050" b="0" i="1" dirty="0"/>
                        <a:t> </a:t>
                      </a:r>
                      <a:r>
                        <a:rPr lang="fr-FR" sz="1050" b="1" i="1" dirty="0"/>
                        <a:t>et les restrictions auprès des dirigeants et assimilés du Groupe (cf. précision slide dédié)</a:t>
                      </a:r>
                    </a:p>
                    <a:p>
                      <a:pPr marL="0" indent="0">
                        <a:buFont typeface="Arial" panose="020B0604020202020204" pitchFamily="34" charset="0"/>
                        <a:buNone/>
                      </a:pPr>
                      <a:endParaRPr lang="fr-FR" sz="1050" dirty="0">
                        <a:highlight>
                          <a:srgbClr val="FFFF00"/>
                        </a:highlight>
                      </a:endParaRPr>
                    </a:p>
                    <a:p>
                      <a:pPr algn="l" rtl="0" fontAlgn="ctr"/>
                      <a:r>
                        <a:rPr lang="fr-FR" sz="1050" b="0" i="0" u="none" strike="noStrike" kern="1200" dirty="0">
                          <a:solidFill>
                            <a:srgbClr val="FF0000"/>
                          </a:solidFill>
                          <a:effectLst/>
                          <a:latin typeface="+mn-lt"/>
                          <a:ea typeface="+mn-ea"/>
                          <a:cs typeface="+mn-cs"/>
                        </a:rPr>
                        <a:t>     </a:t>
                      </a:r>
                      <a:r>
                        <a:rPr lang="fr-FR" sz="1050" b="0" i="0" u="none" strike="noStrike" kern="1200" dirty="0">
                          <a:solidFill>
                            <a:srgbClr val="C00000"/>
                          </a:solidFill>
                          <a:effectLst/>
                          <a:latin typeface="+mn-lt"/>
                          <a:ea typeface="+mn-ea"/>
                          <a:cs typeface="+mn-cs"/>
                        </a:rPr>
                        <a:t>Personnes Physiques : Particuliers ; Premium / Haut de gamme ; Premium Gestion Privée ; Premium Banque Privée</a:t>
                      </a:r>
                    </a:p>
                    <a:p>
                      <a:pPr algn="l" rtl="0" fontAlgn="ctr"/>
                      <a:r>
                        <a:rPr lang="fr-FR" sz="1050" b="0" i="0" u="none" strike="noStrike" kern="1200" dirty="0">
                          <a:solidFill>
                            <a:srgbClr val="C00000"/>
                          </a:solidFill>
                          <a:effectLst/>
                          <a:latin typeface="+mn-lt"/>
                          <a:ea typeface="+mn-ea"/>
                          <a:cs typeface="+mn-cs"/>
                        </a:rPr>
                        <a:t>     Personnes Morales : Holdings Patrimoniales</a:t>
                      </a:r>
                      <a:endParaRPr lang="fr-FR" sz="1050" dirty="0">
                        <a:solidFill>
                          <a:srgbClr val="C00000"/>
                        </a:solidFill>
                      </a:endParaRPr>
                    </a:p>
                    <a:p>
                      <a:pPr marL="0" indent="0">
                        <a:buFont typeface="Arial" panose="020B0604020202020204" pitchFamily="34" charset="0"/>
                        <a:buNone/>
                      </a:pPr>
                      <a:endParaRPr lang="fr-FR" sz="1050" dirty="0"/>
                    </a:p>
                    <a:p>
                      <a:pPr marL="171450" indent="-171450">
                        <a:buFont typeface="Arial" panose="020B0604020202020204" pitchFamily="34" charset="0"/>
                        <a:buChar char="•"/>
                      </a:pPr>
                      <a:r>
                        <a:rPr lang="fr-FR" sz="1050" dirty="0"/>
                        <a:t>Il n’est </a:t>
                      </a:r>
                      <a:r>
                        <a:rPr lang="fr-FR" sz="1050" b="1" dirty="0"/>
                        <a:t>pas recommandé de commercialiser ce produit à des clients âgés de 80 ans et plus </a:t>
                      </a:r>
                      <a:r>
                        <a:rPr lang="fr-FR" sz="1050" dirty="0"/>
                        <a:t>(en cas de souscription sur la demande du client, faire remplir la fiche dédiée). </a:t>
                      </a:r>
                    </a:p>
                  </a:txBody>
                  <a:tcPr>
                    <a:solidFill>
                      <a:schemeClr val="bg1"/>
                    </a:solidFill>
                  </a:tcPr>
                </a:tc>
                <a:extLst>
                  <a:ext uri="{0D108BD9-81ED-4DB2-BD59-A6C34878D82A}">
                    <a16:rowId xmlns:a16="http://schemas.microsoft.com/office/drawing/2014/main" val="2998336064"/>
                  </a:ext>
                </a:extLst>
              </a:tr>
              <a:tr h="325264">
                <a:tc>
                  <a:txBody>
                    <a:bodyPr/>
                    <a:lstStyle/>
                    <a:p>
                      <a:r>
                        <a:rPr lang="fr-FR" sz="1200" b="1"/>
                        <a:t>Profil d’investisseur</a:t>
                      </a:r>
                    </a:p>
                  </a:txBody>
                  <a:tcPr>
                    <a:solidFill>
                      <a:schemeClr val="accent4">
                        <a:lumMod val="20000"/>
                        <a:lumOff val="80000"/>
                      </a:schemeClr>
                    </a:solidFill>
                  </a:tcPr>
                </a:tc>
                <a:tc>
                  <a:txBody>
                    <a:bodyPr/>
                    <a:lstStyle/>
                    <a:p>
                      <a:r>
                        <a:rPr lang="fr-FR" sz="1050" b="1"/>
                        <a:t>À partir de C1 / Débutant</a:t>
                      </a:r>
                    </a:p>
                  </a:txBody>
                  <a:tcPr>
                    <a:solidFill>
                      <a:schemeClr val="accent4">
                        <a:lumMod val="20000"/>
                        <a:lumOff val="80000"/>
                      </a:schemeClr>
                    </a:solidFill>
                  </a:tcPr>
                </a:tc>
                <a:extLst>
                  <a:ext uri="{0D108BD9-81ED-4DB2-BD59-A6C34878D82A}">
                    <a16:rowId xmlns:a16="http://schemas.microsoft.com/office/drawing/2014/main" val="278213363"/>
                  </a:ext>
                </a:extLst>
              </a:tr>
              <a:tr h="376247">
                <a:tc>
                  <a:txBody>
                    <a:bodyPr/>
                    <a:lstStyle/>
                    <a:p>
                      <a:r>
                        <a:rPr lang="fr-FR" sz="1200" b="1"/>
                        <a:t>Niveau de risque du produit</a:t>
                      </a:r>
                    </a:p>
                  </a:txBody>
                  <a:tcPr>
                    <a:solidFill>
                      <a:schemeClr val="bg1"/>
                    </a:solidFill>
                  </a:tcPr>
                </a:tc>
                <a:tc>
                  <a:txBody>
                    <a:bodyPr/>
                    <a:lstStyle/>
                    <a:p>
                      <a:r>
                        <a:rPr lang="fr-FR" sz="1050" b="1"/>
                        <a:t>À partir de R1 / Prudent</a:t>
                      </a:r>
                      <a:endParaRPr lang="fr-FR" sz="1050"/>
                    </a:p>
                  </a:txBody>
                  <a:tcPr>
                    <a:solidFill>
                      <a:schemeClr val="bg1"/>
                    </a:solidFill>
                  </a:tcPr>
                </a:tc>
                <a:extLst>
                  <a:ext uri="{0D108BD9-81ED-4DB2-BD59-A6C34878D82A}">
                    <a16:rowId xmlns:a16="http://schemas.microsoft.com/office/drawing/2014/main" val="551019923"/>
                  </a:ext>
                </a:extLst>
              </a:tr>
              <a:tr h="343368">
                <a:tc>
                  <a:txBody>
                    <a:bodyPr/>
                    <a:lstStyle/>
                    <a:p>
                      <a:r>
                        <a:rPr lang="fr-FR" sz="1200" b="1"/>
                        <a:t>SRI</a:t>
                      </a:r>
                    </a:p>
                  </a:txBody>
                  <a:tcPr>
                    <a:solidFill>
                      <a:schemeClr val="accent4">
                        <a:lumMod val="20000"/>
                        <a:lumOff val="80000"/>
                      </a:schemeClr>
                    </a:solidFill>
                  </a:tcPr>
                </a:tc>
                <a:tc>
                  <a:txBody>
                    <a:bodyPr/>
                    <a:lstStyle/>
                    <a:p>
                      <a:r>
                        <a:rPr lang="fr-FR" sz="1050"/>
                        <a:t>1 sur 7</a:t>
                      </a:r>
                    </a:p>
                  </a:txBody>
                  <a:tcPr>
                    <a:solidFill>
                      <a:schemeClr val="accent4">
                        <a:lumMod val="20000"/>
                        <a:lumOff val="80000"/>
                      </a:schemeClr>
                    </a:solidFill>
                  </a:tcPr>
                </a:tc>
                <a:extLst>
                  <a:ext uri="{0D108BD9-81ED-4DB2-BD59-A6C34878D82A}">
                    <a16:rowId xmlns:a16="http://schemas.microsoft.com/office/drawing/2014/main" val="2029506382"/>
                  </a:ext>
                </a:extLst>
              </a:tr>
              <a:tr h="343368">
                <a:tc>
                  <a:txBody>
                    <a:bodyPr/>
                    <a:lstStyle/>
                    <a:p>
                      <a:r>
                        <a:rPr lang="fr-FR" sz="1200" b="1"/>
                        <a:t>Parcours Conseil </a:t>
                      </a:r>
                    </a:p>
                  </a:txBody>
                  <a:tcPr>
                    <a:solidFill>
                      <a:schemeClr val="bg1"/>
                    </a:solidFill>
                  </a:tcPr>
                </a:tc>
                <a:tc>
                  <a:txBody>
                    <a:bodyPr/>
                    <a:lstStyle/>
                    <a:p>
                      <a:r>
                        <a:rPr lang="fr-FR" sz="1050" b="1" u="sng" dirty="0"/>
                        <a:t>Exclusivement en conseil</a:t>
                      </a:r>
                      <a:r>
                        <a:rPr lang="fr-FR" sz="1050" b="1" u="none" dirty="0"/>
                        <a:t> : </a:t>
                      </a:r>
                      <a:r>
                        <a:rPr lang="fr-FR" sz="1050" dirty="0"/>
                        <a:t>LEA, O2S, 199PM et Parcours tactiques en cas de besoin </a:t>
                      </a:r>
                    </a:p>
                  </a:txBody>
                  <a:tcPr>
                    <a:solidFill>
                      <a:schemeClr val="bg1"/>
                    </a:solidFill>
                  </a:tcPr>
                </a:tc>
                <a:extLst>
                  <a:ext uri="{0D108BD9-81ED-4DB2-BD59-A6C34878D82A}">
                    <a16:rowId xmlns:a16="http://schemas.microsoft.com/office/drawing/2014/main" val="3122147441"/>
                  </a:ext>
                </a:extLst>
              </a:tr>
              <a:tr h="343368">
                <a:tc>
                  <a:txBody>
                    <a:bodyPr/>
                    <a:lstStyle/>
                    <a:p>
                      <a:r>
                        <a:rPr lang="fr-FR" sz="1200" b="1"/>
                        <a:t>Contexte de l’ordre (CTO)</a:t>
                      </a:r>
                    </a:p>
                  </a:txBody>
                  <a:tcPr>
                    <a:solidFill>
                      <a:srgbClr val="E9E4F0"/>
                    </a:solidFill>
                  </a:tcPr>
                </a:tc>
                <a:tc>
                  <a:txBody>
                    <a:bodyPr/>
                    <a:lstStyle/>
                    <a:p>
                      <a:r>
                        <a:rPr lang="fr-FR" sz="1050" kern="1200">
                          <a:solidFill>
                            <a:schemeClr val="dk1"/>
                          </a:solidFill>
                          <a:latin typeface="+mn-lt"/>
                          <a:ea typeface="+mn-ea"/>
                          <a:cs typeface="+mn-cs"/>
                          <a:sym typeface="Arial"/>
                        </a:rPr>
                        <a:t>Les ordres ne peuvent être que « conseillés » et par conséquent,  </a:t>
                      </a:r>
                      <a:r>
                        <a:rPr lang="fr-FR" sz="1050" b="1" kern="1200">
                          <a:solidFill>
                            <a:schemeClr val="dk1"/>
                          </a:solidFill>
                          <a:latin typeface="+mn-lt"/>
                          <a:ea typeface="+mn-ea"/>
                          <a:cs typeface="+mn-cs"/>
                          <a:sym typeface="Arial"/>
                        </a:rPr>
                        <a:t>cochés à « C » dans Platine </a:t>
                      </a:r>
                      <a:r>
                        <a:rPr lang="fr-FR" sz="1050" kern="1200">
                          <a:solidFill>
                            <a:schemeClr val="dk1"/>
                          </a:solidFill>
                          <a:latin typeface="+mn-lt"/>
                          <a:ea typeface="+mn-ea"/>
                          <a:cs typeface="+mn-cs"/>
                          <a:sym typeface="Arial"/>
                        </a:rPr>
                        <a:t>(aucun ordre ne peut être à l’initiative du client) </a:t>
                      </a:r>
                      <a:endParaRPr lang="fr-FR" sz="1050" kern="1200">
                        <a:solidFill>
                          <a:schemeClr val="dk1"/>
                        </a:solidFill>
                        <a:latin typeface="+mn-lt"/>
                        <a:ea typeface="+mn-ea"/>
                        <a:cs typeface="+mn-cs"/>
                      </a:endParaRPr>
                    </a:p>
                  </a:txBody>
                  <a:tcPr>
                    <a:solidFill>
                      <a:srgbClr val="E9E4F0"/>
                    </a:solidFill>
                  </a:tcPr>
                </a:tc>
                <a:extLst>
                  <a:ext uri="{0D108BD9-81ED-4DB2-BD59-A6C34878D82A}">
                    <a16:rowId xmlns:a16="http://schemas.microsoft.com/office/drawing/2014/main" val="8474384"/>
                  </a:ext>
                </a:extLst>
              </a:tr>
              <a:tr h="343368">
                <a:tc gridSpan="2">
                  <a:txBody>
                    <a:bodyPr/>
                    <a:lstStyle/>
                    <a:p>
                      <a:pPr marL="0" algn="l" defTabSz="1219170" rtl="0" eaLnBrk="1" latinLnBrk="0" hangingPunct="1"/>
                      <a:r>
                        <a:rPr lang="fr-FR" sz="1400" b="1" i="0" kern="1200">
                          <a:solidFill>
                            <a:schemeClr val="lt1"/>
                          </a:solidFill>
                          <a:latin typeface="+mn-lt"/>
                          <a:ea typeface="+mn-ea"/>
                          <a:cs typeface="+mn-cs"/>
                        </a:rPr>
                        <a:t>Frais à la charge du client</a:t>
                      </a:r>
                      <a:endParaRPr lang="fr-FR" sz="1400" b="1" i="0" kern="1200">
                        <a:solidFill>
                          <a:schemeClr val="lt1"/>
                        </a:solidFill>
                        <a:highlight>
                          <a:srgbClr val="00FFFF"/>
                        </a:highlight>
                        <a:latin typeface="+mn-lt"/>
                        <a:ea typeface="+mn-ea"/>
                        <a:cs typeface="+mn-cs"/>
                      </a:endParaRPr>
                    </a:p>
                  </a:txBody>
                  <a:tcPr>
                    <a:solidFill>
                      <a:srgbClr val="863769"/>
                    </a:solidFill>
                  </a:tcPr>
                </a:tc>
                <a:tc hMerge="1">
                  <a:txBody>
                    <a:bodyPr/>
                    <a:lstStyle/>
                    <a:p>
                      <a:pPr marL="171450" indent="-171450">
                        <a:buFont typeface="Arial" panose="020B0604020202020204" pitchFamily="34" charset="0"/>
                        <a:buChar char="•"/>
                      </a:pPr>
                      <a:r>
                        <a:rPr lang="fr-FR" sz="1000">
                          <a:highlight>
                            <a:srgbClr val="FFFF00"/>
                          </a:highlight>
                        </a:rPr>
                        <a:t>xxx</a:t>
                      </a:r>
                    </a:p>
                  </a:txBody>
                  <a:tcPr>
                    <a:solidFill>
                      <a:schemeClr val="bg1"/>
                    </a:solidFill>
                  </a:tcPr>
                </a:tc>
                <a:extLst>
                  <a:ext uri="{0D108BD9-81ED-4DB2-BD59-A6C34878D82A}">
                    <a16:rowId xmlns:a16="http://schemas.microsoft.com/office/drawing/2014/main" val="671212813"/>
                  </a:ext>
                </a:extLst>
              </a:tr>
              <a:tr h="343368">
                <a:tc>
                  <a:txBody>
                    <a:bodyPr/>
                    <a:lstStyle/>
                    <a:p>
                      <a:r>
                        <a:rPr lang="fr-FR" sz="1200" b="1"/>
                        <a:t>Frais de souscription</a:t>
                      </a:r>
                    </a:p>
                  </a:txBody>
                  <a:tcPr>
                    <a:solidFill>
                      <a:schemeClr val="bg1"/>
                    </a:solidFill>
                  </a:tcPr>
                </a:tc>
                <a:tc>
                  <a:txBody>
                    <a:bodyPr/>
                    <a:lstStyle/>
                    <a:p>
                      <a:r>
                        <a:rPr lang="fr-FR" sz="1050"/>
                        <a:t>Néant, hors frais sur versements et arbitrages dans le cadre d’un contrat d’assurance vie ou de capitalisation.</a:t>
                      </a:r>
                    </a:p>
                  </a:txBody>
                  <a:tcPr>
                    <a:solidFill>
                      <a:schemeClr val="bg1"/>
                    </a:solidFill>
                  </a:tcPr>
                </a:tc>
                <a:extLst>
                  <a:ext uri="{0D108BD9-81ED-4DB2-BD59-A6C34878D82A}">
                    <a16:rowId xmlns:a16="http://schemas.microsoft.com/office/drawing/2014/main" val="2361353197"/>
                  </a:ext>
                </a:extLst>
              </a:tr>
              <a:tr h="343368">
                <a:tc>
                  <a:txBody>
                    <a:bodyPr/>
                    <a:lstStyle/>
                    <a:p>
                      <a:r>
                        <a:rPr lang="fr-FR" sz="1200" b="1"/>
                        <a:t>Frais de rachat</a:t>
                      </a:r>
                    </a:p>
                  </a:txBody>
                  <a:tcPr>
                    <a:solidFill>
                      <a:schemeClr val="accent4">
                        <a:lumMod val="20000"/>
                        <a:lumOff val="80000"/>
                      </a:schemeClr>
                    </a:solidFill>
                  </a:tcPr>
                </a:tc>
                <a:tc>
                  <a:txBody>
                    <a:bodyPr/>
                    <a:lstStyle/>
                    <a:p>
                      <a:r>
                        <a:rPr lang="fr-FR" sz="1050"/>
                        <a:t>Néant, mais en cas de sortie en cours de vie de l’obligation, des frais de courtage ou d’arbitrage peuvent s’appliquer dans le cadre du contrat d’assurance-vie, de capitalisation ou du compte-titres ordinaire. </a:t>
                      </a:r>
                    </a:p>
                  </a:txBody>
                  <a:tcPr>
                    <a:solidFill>
                      <a:schemeClr val="accent4">
                        <a:lumMod val="20000"/>
                        <a:lumOff val="80000"/>
                      </a:schemeClr>
                    </a:solidFill>
                  </a:tcPr>
                </a:tc>
                <a:extLst>
                  <a:ext uri="{0D108BD9-81ED-4DB2-BD59-A6C34878D82A}">
                    <a16:rowId xmlns:a16="http://schemas.microsoft.com/office/drawing/2014/main" val="2901781796"/>
                  </a:ext>
                </a:extLst>
              </a:tr>
              <a:tr h="343368">
                <a:tc gridSpan="2">
                  <a:txBody>
                    <a:bodyPr/>
                    <a:lstStyle/>
                    <a:p>
                      <a:r>
                        <a:rPr lang="fr-FR" sz="1400" b="1">
                          <a:solidFill>
                            <a:schemeClr val="bg1"/>
                          </a:solidFill>
                        </a:rPr>
                        <a:t>Commissions/coûts à la charge de l’émetteur</a:t>
                      </a:r>
                    </a:p>
                  </a:txBody>
                  <a:tcPr>
                    <a:solidFill>
                      <a:srgbClr val="863769"/>
                    </a:solidFill>
                  </a:tcPr>
                </a:tc>
                <a:tc hMerge="1">
                  <a:txBody>
                    <a:bodyPr/>
                    <a:lstStyle/>
                    <a:p>
                      <a:endParaRPr lang="fr-FR" sz="1050"/>
                    </a:p>
                  </a:txBody>
                  <a:tcPr>
                    <a:solidFill>
                      <a:schemeClr val="bg1"/>
                    </a:solidFill>
                  </a:tcPr>
                </a:tc>
                <a:extLst>
                  <a:ext uri="{0D108BD9-81ED-4DB2-BD59-A6C34878D82A}">
                    <a16:rowId xmlns:a16="http://schemas.microsoft.com/office/drawing/2014/main" val="3621580093"/>
                  </a:ext>
                </a:extLst>
              </a:tr>
              <a:tr h="343368">
                <a:tc>
                  <a:txBody>
                    <a:bodyPr/>
                    <a:lstStyle/>
                    <a:p>
                      <a:r>
                        <a:rPr lang="fr-FR" sz="1200" b="1"/>
                        <a:t>Commission de distribution</a:t>
                      </a:r>
                    </a:p>
                    <a:p>
                      <a:r>
                        <a:rPr lang="fr-FR" sz="1200" b="1"/>
                        <a:t>Coûts de structuration</a:t>
                      </a:r>
                    </a:p>
                  </a:txBody>
                  <a:tcPr>
                    <a:solidFill>
                      <a:schemeClr val="bg1"/>
                    </a:solidFill>
                  </a:tcPr>
                </a:tc>
                <a:tc>
                  <a:txBody>
                    <a:bodyPr/>
                    <a:lstStyle/>
                    <a:p>
                      <a:r>
                        <a:rPr lang="fr-FR" sz="1050" dirty="0"/>
                        <a:t>La commission de distribution peut atteindre un montant total maximum de 1% (toutes taxes comprises) du montant collecté. </a:t>
                      </a:r>
                    </a:p>
                    <a:p>
                      <a:r>
                        <a:rPr lang="fr-FR" sz="1050" dirty="0"/>
                        <a:t>Le coût lié à la structuration du produit est versé à Natixis et peut atteindre un montant total maximum de 1% (toutes taxes comprises) du montant collecté. </a:t>
                      </a:r>
                    </a:p>
                  </a:txBody>
                  <a:tcPr>
                    <a:solidFill>
                      <a:schemeClr val="bg1"/>
                    </a:solidFill>
                  </a:tcPr>
                </a:tc>
                <a:extLst>
                  <a:ext uri="{0D108BD9-81ED-4DB2-BD59-A6C34878D82A}">
                    <a16:rowId xmlns:a16="http://schemas.microsoft.com/office/drawing/2014/main" val="936758146"/>
                  </a:ext>
                </a:extLst>
              </a:tr>
            </a:tbl>
          </a:graphicData>
        </a:graphic>
      </p:graphicFrame>
      <p:pic>
        <p:nvPicPr>
          <p:cNvPr id="5" name="Graphique 4" descr="Avertissement contour">
            <a:extLst>
              <a:ext uri="{FF2B5EF4-FFF2-40B4-BE49-F238E27FC236}">
                <a16:creationId xmlns:a16="http://schemas.microsoft.com/office/drawing/2014/main" id="{48603E5D-F606-5B01-1DB5-2DBB883096C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370446" y="1356104"/>
            <a:ext cx="329738" cy="329738"/>
          </a:xfrm>
          <a:prstGeom prst="rect">
            <a:avLst/>
          </a:prstGeom>
        </p:spPr>
      </p:pic>
      <p:sp>
        <p:nvSpPr>
          <p:cNvPr id="4" name="Rectangle 3">
            <a:extLst>
              <a:ext uri="{FF2B5EF4-FFF2-40B4-BE49-F238E27FC236}">
                <a16:creationId xmlns:a16="http://schemas.microsoft.com/office/drawing/2014/main" id="{211BF599-D80F-BBD9-94CA-BA85C6EA5AAA}"/>
              </a:ext>
            </a:extLst>
          </p:cNvPr>
          <p:cNvSpPr/>
          <p:nvPr/>
        </p:nvSpPr>
        <p:spPr>
          <a:xfrm>
            <a:off x="4384601" y="6611779"/>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3626375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9D568E4-7D90-1DB5-4257-53D0658211B7}"/>
              </a:ext>
            </a:extLst>
          </p:cNvPr>
          <p:cNvSpPr>
            <a:spLocks noGrp="1"/>
          </p:cNvSpPr>
          <p:nvPr>
            <p:ph type="body" sz="quarter" idx="12"/>
          </p:nvPr>
        </p:nvSpPr>
        <p:spPr>
          <a:xfrm>
            <a:off x="1200513" y="1097296"/>
            <a:ext cx="4418401" cy="669231"/>
          </a:xfrm>
          <a:solidFill>
            <a:schemeClr val="tx2">
              <a:lumMod val="20000"/>
              <a:lumOff val="80000"/>
            </a:schemeClr>
          </a:solidFill>
        </p:spPr>
        <p:txBody>
          <a:bodyPr anchor="ctr">
            <a:normAutofit/>
          </a:bodyPr>
          <a:lstStyle/>
          <a:p>
            <a:pPr algn="ctr"/>
            <a:r>
              <a:rPr lang="fr-FR" sz="1800" b="1">
                <a:solidFill>
                  <a:schemeClr val="tx2"/>
                </a:solidFill>
                <a:latin typeface="+mn-lt"/>
                <a:cs typeface="+mn-cs"/>
              </a:rPr>
              <a:t>Remboursement anticipé, </a:t>
            </a:r>
            <a:br>
              <a:rPr lang="fr-FR" sz="1800" b="1">
                <a:solidFill>
                  <a:schemeClr val="tx2"/>
                </a:solidFill>
                <a:latin typeface="+mn-lt"/>
                <a:cs typeface="+mn-cs"/>
              </a:rPr>
            </a:br>
            <a:r>
              <a:rPr lang="fr-FR" sz="1800" b="1">
                <a:solidFill>
                  <a:schemeClr val="tx2"/>
                </a:solidFill>
                <a:latin typeface="+mn-lt"/>
                <a:cs typeface="+mn-cs"/>
              </a:rPr>
              <a:t>entre l’année 5 et l’année 9</a:t>
            </a:r>
          </a:p>
        </p:txBody>
      </p:sp>
      <p:sp>
        <p:nvSpPr>
          <p:cNvPr id="3" name="Titre 2">
            <a:extLst>
              <a:ext uri="{FF2B5EF4-FFF2-40B4-BE49-F238E27FC236}">
                <a16:creationId xmlns:a16="http://schemas.microsoft.com/office/drawing/2014/main" id="{DC7ABFD7-3877-716A-9CD1-2D6D0D66DC3E}"/>
              </a:ext>
            </a:extLst>
          </p:cNvPr>
          <p:cNvSpPr>
            <a:spLocks noGrp="1"/>
          </p:cNvSpPr>
          <p:nvPr>
            <p:ph type="title"/>
          </p:nvPr>
        </p:nvSpPr>
        <p:spPr/>
        <p:txBody>
          <a:bodyPr/>
          <a:lstStyle/>
          <a:p>
            <a:r>
              <a:rPr lang="fr-FR"/>
              <a:t>Les modalités de remboursement en CTO</a:t>
            </a:r>
          </a:p>
        </p:txBody>
      </p:sp>
      <p:pic>
        <p:nvPicPr>
          <p:cNvPr id="13" name="Image 12">
            <a:extLst>
              <a:ext uri="{FF2B5EF4-FFF2-40B4-BE49-F238E27FC236}">
                <a16:creationId xmlns:a16="http://schemas.microsoft.com/office/drawing/2014/main" id="{1C2164EE-C7A1-072C-E6F4-AB986465763E}"/>
              </a:ext>
            </a:extLst>
          </p:cNvPr>
          <p:cNvPicPr>
            <a:picLocks noChangeAspect="1"/>
          </p:cNvPicPr>
          <p:nvPr/>
        </p:nvPicPr>
        <p:blipFill>
          <a:blip r:embed="rId3"/>
          <a:stretch>
            <a:fillRect/>
          </a:stretch>
        </p:blipFill>
        <p:spPr>
          <a:xfrm>
            <a:off x="11414708" y="135506"/>
            <a:ext cx="596307" cy="596307"/>
          </a:xfrm>
          <a:prstGeom prst="rect">
            <a:avLst/>
          </a:prstGeom>
        </p:spPr>
      </p:pic>
      <p:sp>
        <p:nvSpPr>
          <p:cNvPr id="15" name="Ellipse 14">
            <a:extLst>
              <a:ext uri="{FF2B5EF4-FFF2-40B4-BE49-F238E27FC236}">
                <a16:creationId xmlns:a16="http://schemas.microsoft.com/office/drawing/2014/main" id="{C162C3D1-18B1-C9F1-1728-F446895B25DC}"/>
              </a:ext>
            </a:extLst>
          </p:cNvPr>
          <p:cNvSpPr/>
          <p:nvPr/>
        </p:nvSpPr>
        <p:spPr>
          <a:xfrm>
            <a:off x="1020513" y="1046223"/>
            <a:ext cx="360000" cy="36000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a:t>1</a:t>
            </a:r>
          </a:p>
        </p:txBody>
      </p:sp>
      <p:sp>
        <p:nvSpPr>
          <p:cNvPr id="18" name="Espace réservé du texte 1">
            <a:extLst>
              <a:ext uri="{FF2B5EF4-FFF2-40B4-BE49-F238E27FC236}">
                <a16:creationId xmlns:a16="http://schemas.microsoft.com/office/drawing/2014/main" id="{771738D3-1AA4-E8DA-321F-4E357A64EE95}"/>
              </a:ext>
            </a:extLst>
          </p:cNvPr>
          <p:cNvSpPr txBox="1">
            <a:spLocks/>
          </p:cNvSpPr>
          <p:nvPr/>
        </p:nvSpPr>
        <p:spPr>
          <a:xfrm>
            <a:off x="6763740" y="1097296"/>
            <a:ext cx="4418401" cy="669231"/>
          </a:xfrm>
          <a:prstGeom prst="rect">
            <a:avLst/>
          </a:prstGeom>
          <a:solidFill>
            <a:schemeClr val="accent4">
              <a:lumMod val="40000"/>
              <a:lumOff val="60000"/>
            </a:schemeClr>
          </a:solidFill>
        </p:spPr>
        <p:txBody>
          <a:bodyPr vert="horz" lIns="0" tIns="0" rIns="0" bIns="0" rtlCol="0" anchor="ctr">
            <a:normAutofit/>
          </a:bodyPr>
          <a:lstStyle>
            <a:lvl1pPr marL="0" indent="0" algn="l" defTabSz="1219170" rtl="0" eaLnBrk="1" latinLnBrk="0" hangingPunct="1">
              <a:lnSpc>
                <a:spcPct val="90000"/>
              </a:lnSpc>
              <a:spcBef>
                <a:spcPts val="1333"/>
              </a:spcBef>
              <a:buClr>
                <a:schemeClr val="tx2"/>
              </a:buClr>
              <a:buFont typeface="Cambria Math" panose="02040503050406030204" pitchFamily="18" charset="0"/>
              <a:buNone/>
              <a:defRPr sz="2133" b="0" i="0" kern="1200" baseline="0">
                <a:solidFill>
                  <a:srgbClr val="B24388"/>
                </a:solidFill>
                <a:latin typeface="Montserrat SemiBold" panose="00000700000000000000" pitchFamily="50" charset="0"/>
                <a:ea typeface="+mn-ea"/>
                <a:cs typeface="Arial" panose="020B0604020202020204" pitchFamily="34" charset="0"/>
              </a:defRPr>
            </a:lvl1pPr>
            <a:lvl2pPr marL="609585" indent="0" algn="l" defTabSz="1219170" rtl="0" eaLnBrk="1" latinLnBrk="0" hangingPunct="1">
              <a:lnSpc>
                <a:spcPct val="90000"/>
              </a:lnSpc>
              <a:spcBef>
                <a:spcPts val="667"/>
              </a:spcBef>
              <a:buClr>
                <a:schemeClr val="accent1"/>
              </a:buClr>
              <a:buFont typeface="Symbol" panose="05050102010706020507" pitchFamily="18" charset="2"/>
              <a:buNone/>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Courier New" panose="02070309020205020404" pitchFamily="49" charset="0"/>
              <a:buNone/>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lgn="ctr"/>
            <a:r>
              <a:rPr lang="fr-FR" sz="1800" b="1">
                <a:solidFill>
                  <a:schemeClr val="accent5"/>
                </a:solidFill>
                <a:latin typeface="+mn-lt"/>
                <a:cs typeface="+mn-cs"/>
              </a:rPr>
              <a:t>Remboursement in fine, </a:t>
            </a:r>
            <a:br>
              <a:rPr lang="fr-FR" sz="1800" b="1">
                <a:solidFill>
                  <a:schemeClr val="accent5"/>
                </a:solidFill>
                <a:latin typeface="+mn-lt"/>
                <a:cs typeface="+mn-cs"/>
              </a:rPr>
            </a:br>
            <a:r>
              <a:rPr lang="fr-FR" sz="1800" b="1">
                <a:solidFill>
                  <a:schemeClr val="accent5"/>
                </a:solidFill>
                <a:latin typeface="+mn-lt"/>
                <a:cs typeface="+mn-cs"/>
              </a:rPr>
              <a:t>à l’échéance en année 10</a:t>
            </a:r>
            <a:endParaRPr lang="fr-FR" sz="1800" b="1">
              <a:solidFill>
                <a:schemeClr val="accent5"/>
              </a:solidFill>
              <a:highlight>
                <a:srgbClr val="FFFF00"/>
              </a:highlight>
              <a:latin typeface="+mn-lt"/>
              <a:cs typeface="+mn-cs"/>
            </a:endParaRPr>
          </a:p>
        </p:txBody>
      </p:sp>
      <p:sp>
        <p:nvSpPr>
          <p:cNvPr id="19" name="Ellipse 18">
            <a:extLst>
              <a:ext uri="{FF2B5EF4-FFF2-40B4-BE49-F238E27FC236}">
                <a16:creationId xmlns:a16="http://schemas.microsoft.com/office/drawing/2014/main" id="{F43F76F7-3DB3-E30A-518F-D6E1CB8974DA}"/>
              </a:ext>
            </a:extLst>
          </p:cNvPr>
          <p:cNvSpPr/>
          <p:nvPr/>
        </p:nvSpPr>
        <p:spPr>
          <a:xfrm>
            <a:off x="6583740" y="1046223"/>
            <a:ext cx="360000" cy="360000"/>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a:t>2</a:t>
            </a:r>
          </a:p>
        </p:txBody>
      </p:sp>
      <p:sp>
        <p:nvSpPr>
          <p:cNvPr id="20" name="ZoneTexte 19">
            <a:extLst>
              <a:ext uri="{FF2B5EF4-FFF2-40B4-BE49-F238E27FC236}">
                <a16:creationId xmlns:a16="http://schemas.microsoft.com/office/drawing/2014/main" id="{F76B5F09-EA6B-758A-076C-5A8E0FAF96D8}"/>
              </a:ext>
            </a:extLst>
          </p:cNvPr>
          <p:cNvSpPr txBox="1"/>
          <p:nvPr/>
        </p:nvSpPr>
        <p:spPr>
          <a:xfrm>
            <a:off x="1200513" y="1734866"/>
            <a:ext cx="4418401" cy="2000548"/>
          </a:xfrm>
          <a:prstGeom prst="rect">
            <a:avLst/>
          </a:prstGeom>
          <a:noFill/>
        </p:spPr>
        <p:txBody>
          <a:bodyPr wrap="square" rtlCol="0">
            <a:spAutoFit/>
          </a:bodyPr>
          <a:lstStyle/>
          <a:p>
            <a:r>
              <a:rPr lang="fr-FR" sz="1100" dirty="0"/>
              <a:t>De l’année 5 à l’année 9, l’Emetteur a la possibilité de rembourser de façon anticipée l’emprunt. </a:t>
            </a:r>
          </a:p>
          <a:p>
            <a:br>
              <a:rPr lang="fr-FR" sz="1100" dirty="0"/>
            </a:br>
            <a:r>
              <a:rPr lang="fr-FR" sz="1100" b="1" dirty="0"/>
              <a:t>Le client reçoit à la Date de Remboursement Anticipé (RA) correspondante </a:t>
            </a:r>
            <a:r>
              <a:rPr lang="fr-FR" sz="1100" dirty="0"/>
              <a:t>: </a:t>
            </a:r>
          </a:p>
          <a:p>
            <a:endParaRPr lang="fr-FR" sz="1100" dirty="0"/>
          </a:p>
          <a:p>
            <a:pPr marL="171450" indent="-171450">
              <a:buFont typeface="Arial" panose="020B0604020202020204" pitchFamily="34" charset="0"/>
              <a:buChar char="•"/>
            </a:pPr>
            <a:r>
              <a:rPr lang="fr-FR" sz="1200" b="1" dirty="0">
                <a:solidFill>
                  <a:schemeClr val="tx2"/>
                </a:solidFill>
              </a:rPr>
              <a:t>Capital initial </a:t>
            </a:r>
          </a:p>
          <a:p>
            <a:pPr marL="171450" indent="-171450">
              <a:buFont typeface="Arial" panose="020B0604020202020204" pitchFamily="34" charset="0"/>
              <a:buChar char="•"/>
            </a:pPr>
            <a:r>
              <a:rPr lang="fr-FR" sz="1200" b="1" dirty="0">
                <a:solidFill>
                  <a:srgbClr val="CC3399"/>
                </a:solidFill>
              </a:rPr>
              <a:t>majoré d’un gain </a:t>
            </a:r>
            <a:r>
              <a:rPr lang="fr-FR" sz="1200" dirty="0">
                <a:solidFill>
                  <a:srgbClr val="CC3399"/>
                </a:solidFill>
              </a:rPr>
              <a:t>de</a:t>
            </a:r>
            <a:r>
              <a:rPr lang="fr-FR" sz="1200" b="1" dirty="0">
                <a:solidFill>
                  <a:srgbClr val="CC3399"/>
                </a:solidFill>
              </a:rPr>
              <a:t> 4,40%</a:t>
            </a:r>
            <a:r>
              <a:rPr lang="fr-FR" sz="1200" dirty="0">
                <a:solidFill>
                  <a:srgbClr val="CC3399"/>
                </a:solidFill>
              </a:rPr>
              <a:t> par année </a:t>
            </a:r>
            <a:r>
              <a:rPr lang="fr-FR" sz="1200" dirty="0">
                <a:solidFill>
                  <a:schemeClr val="tx2"/>
                </a:solidFill>
              </a:rPr>
              <a:t>écoulée depuis la Date d’Emission</a:t>
            </a:r>
          </a:p>
          <a:p>
            <a:endParaRPr lang="fr-FR" sz="1100" dirty="0"/>
          </a:p>
          <a:p>
            <a:endParaRPr lang="fr-FR" sz="1100" dirty="0"/>
          </a:p>
        </p:txBody>
      </p:sp>
      <p:graphicFrame>
        <p:nvGraphicFramePr>
          <p:cNvPr id="21" name="Tableau 20">
            <a:extLst>
              <a:ext uri="{FF2B5EF4-FFF2-40B4-BE49-F238E27FC236}">
                <a16:creationId xmlns:a16="http://schemas.microsoft.com/office/drawing/2014/main" id="{AF8C3D8A-C47E-3FFE-1C0C-4D8FA9840375}"/>
              </a:ext>
            </a:extLst>
          </p:cNvPr>
          <p:cNvGraphicFramePr>
            <a:graphicFrameLocks noGrp="1"/>
          </p:cNvGraphicFramePr>
          <p:nvPr>
            <p:extLst>
              <p:ext uri="{D42A27DB-BD31-4B8C-83A1-F6EECF244321}">
                <p14:modId xmlns:p14="http://schemas.microsoft.com/office/powerpoint/2010/main" val="870918207"/>
              </p:ext>
            </p:extLst>
          </p:nvPr>
        </p:nvGraphicFramePr>
        <p:xfrm>
          <a:off x="1020513" y="3401599"/>
          <a:ext cx="4525589" cy="2168870"/>
        </p:xfrm>
        <a:graphic>
          <a:graphicData uri="http://schemas.openxmlformats.org/drawingml/2006/table">
            <a:tbl>
              <a:tblPr firstRow="1" bandRow="1">
                <a:tableStyleId>{5C22544A-7EE6-4342-B048-85BDC9FD1C3A}</a:tableStyleId>
              </a:tblPr>
              <a:tblGrid>
                <a:gridCol w="599299">
                  <a:extLst>
                    <a:ext uri="{9D8B030D-6E8A-4147-A177-3AD203B41FA5}">
                      <a16:colId xmlns:a16="http://schemas.microsoft.com/office/drawing/2014/main" val="3025014615"/>
                    </a:ext>
                  </a:extLst>
                </a:gridCol>
                <a:gridCol w="668185">
                  <a:extLst>
                    <a:ext uri="{9D8B030D-6E8A-4147-A177-3AD203B41FA5}">
                      <a16:colId xmlns:a16="http://schemas.microsoft.com/office/drawing/2014/main" val="684241220"/>
                    </a:ext>
                  </a:extLst>
                </a:gridCol>
                <a:gridCol w="1754614">
                  <a:extLst>
                    <a:ext uri="{9D8B030D-6E8A-4147-A177-3AD203B41FA5}">
                      <a16:colId xmlns:a16="http://schemas.microsoft.com/office/drawing/2014/main" val="3099328992"/>
                    </a:ext>
                  </a:extLst>
                </a:gridCol>
                <a:gridCol w="625642">
                  <a:extLst>
                    <a:ext uri="{9D8B030D-6E8A-4147-A177-3AD203B41FA5}">
                      <a16:colId xmlns:a16="http://schemas.microsoft.com/office/drawing/2014/main" val="2089598487"/>
                    </a:ext>
                  </a:extLst>
                </a:gridCol>
                <a:gridCol w="877849">
                  <a:extLst>
                    <a:ext uri="{9D8B030D-6E8A-4147-A177-3AD203B41FA5}">
                      <a16:colId xmlns:a16="http://schemas.microsoft.com/office/drawing/2014/main" val="711711199"/>
                    </a:ext>
                  </a:extLst>
                </a:gridCol>
              </a:tblGrid>
              <a:tr h="305758">
                <a:tc>
                  <a:txBody>
                    <a:bodyPr/>
                    <a:lstStyle/>
                    <a:p>
                      <a:r>
                        <a:rPr lang="fr-FR" sz="900"/>
                        <a:t>Année de RA</a:t>
                      </a:r>
                    </a:p>
                  </a:txBody>
                  <a:tcPr>
                    <a:solidFill>
                      <a:schemeClr val="tx2"/>
                    </a:solidFill>
                  </a:tcPr>
                </a:tc>
                <a:tc>
                  <a:txBody>
                    <a:bodyPr/>
                    <a:lstStyle/>
                    <a:p>
                      <a:r>
                        <a:rPr lang="fr-FR" sz="900"/>
                        <a:t>Date</a:t>
                      </a:r>
                    </a:p>
                  </a:txBody>
                  <a:tcPr>
                    <a:solidFill>
                      <a:schemeClr val="tx2"/>
                    </a:solidFill>
                  </a:tcPr>
                </a:tc>
                <a:tc>
                  <a:txBody>
                    <a:bodyPr/>
                    <a:lstStyle/>
                    <a:p>
                      <a:r>
                        <a:rPr lang="fr-FR" sz="900"/>
                        <a:t>Niveau de remboursement</a:t>
                      </a:r>
                    </a:p>
                  </a:txBody>
                  <a:tcPr>
                    <a:solidFill>
                      <a:schemeClr val="tx2"/>
                    </a:solidFill>
                  </a:tcPr>
                </a:tc>
                <a:tc>
                  <a:txBody>
                    <a:bodyPr/>
                    <a:lstStyle/>
                    <a:p>
                      <a:r>
                        <a:rPr lang="fr-FR" sz="900"/>
                        <a:t>TRA brut*</a:t>
                      </a:r>
                    </a:p>
                  </a:txBody>
                  <a:tcPr>
                    <a:solidFill>
                      <a:schemeClr val="tx2"/>
                    </a:solidFill>
                  </a:tcPr>
                </a:tc>
                <a:tc>
                  <a:txBody>
                    <a:bodyPr/>
                    <a:lstStyle/>
                    <a:p>
                      <a:r>
                        <a:rPr lang="fr-FR" sz="900"/>
                        <a:t>Montant brut perçu pour 100€ souscrits**</a:t>
                      </a:r>
                    </a:p>
                  </a:txBody>
                  <a:tcPr>
                    <a:solidFill>
                      <a:schemeClr val="tx2"/>
                    </a:solidFill>
                  </a:tcPr>
                </a:tc>
                <a:extLst>
                  <a:ext uri="{0D108BD9-81ED-4DB2-BD59-A6C34878D82A}">
                    <a16:rowId xmlns:a16="http://schemas.microsoft.com/office/drawing/2014/main" val="1256894710"/>
                  </a:ext>
                </a:extLst>
              </a:tr>
              <a:tr h="305758">
                <a:tc>
                  <a:txBody>
                    <a:bodyPr/>
                    <a:lstStyle/>
                    <a:p>
                      <a:r>
                        <a:rPr lang="fr-FR" sz="900">
                          <a:solidFill>
                            <a:schemeClr val="tx1"/>
                          </a:solidFill>
                        </a:rPr>
                        <a:t>5</a:t>
                      </a:r>
                    </a:p>
                  </a:txBody>
                  <a:tcPr/>
                </a:tc>
                <a:tc>
                  <a:txBody>
                    <a:bodyPr/>
                    <a:lstStyle/>
                    <a:p>
                      <a:r>
                        <a:rPr lang="fr-FR" sz="900">
                          <a:solidFill>
                            <a:schemeClr val="tx1"/>
                          </a:solidFill>
                        </a:rPr>
                        <a:t>24/07/29</a:t>
                      </a:r>
                    </a:p>
                  </a:txBody>
                  <a:tcPr/>
                </a:tc>
                <a:tc>
                  <a:txBody>
                    <a:bodyPr/>
                    <a:lstStyle/>
                    <a:p>
                      <a:r>
                        <a:rPr lang="fr-FR" sz="900">
                          <a:solidFill>
                            <a:schemeClr val="tx1"/>
                          </a:solidFill>
                        </a:rPr>
                        <a:t>122,00% du Capital Initial</a:t>
                      </a:r>
                    </a:p>
                  </a:txBody>
                  <a:tcPr/>
                </a:tc>
                <a:tc>
                  <a:txBody>
                    <a:bodyPr/>
                    <a:lstStyle/>
                    <a:p>
                      <a:r>
                        <a:rPr lang="fr-FR" sz="900">
                          <a:solidFill>
                            <a:schemeClr val="tx1"/>
                          </a:solidFill>
                        </a:rPr>
                        <a:t>4,05%</a:t>
                      </a:r>
                    </a:p>
                  </a:txBody>
                  <a:tcPr/>
                </a:tc>
                <a:tc>
                  <a:txBody>
                    <a:bodyPr/>
                    <a:lstStyle/>
                    <a:p>
                      <a:r>
                        <a:rPr lang="fr-FR" sz="1000">
                          <a:solidFill>
                            <a:schemeClr val="tx1"/>
                          </a:solidFill>
                        </a:rPr>
                        <a:t>122€</a:t>
                      </a:r>
                    </a:p>
                  </a:txBody>
                  <a:tcPr/>
                </a:tc>
                <a:extLst>
                  <a:ext uri="{0D108BD9-81ED-4DB2-BD59-A6C34878D82A}">
                    <a16:rowId xmlns:a16="http://schemas.microsoft.com/office/drawing/2014/main" val="1221563249"/>
                  </a:ext>
                </a:extLst>
              </a:tr>
              <a:tr h="305758">
                <a:tc>
                  <a:txBody>
                    <a:bodyPr/>
                    <a:lstStyle/>
                    <a:p>
                      <a:r>
                        <a:rPr lang="fr-FR" sz="900">
                          <a:solidFill>
                            <a:schemeClr val="tx1"/>
                          </a:solidFill>
                        </a:rPr>
                        <a:t>6</a:t>
                      </a:r>
                    </a:p>
                  </a:txBody>
                  <a:tcPr/>
                </a:tc>
                <a:tc>
                  <a:txBody>
                    <a:bodyPr/>
                    <a:lstStyle/>
                    <a:p>
                      <a:r>
                        <a:rPr lang="fr-FR" sz="900">
                          <a:solidFill>
                            <a:schemeClr val="tx1"/>
                          </a:solidFill>
                        </a:rPr>
                        <a:t>24/07/30</a:t>
                      </a: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900">
                          <a:solidFill>
                            <a:schemeClr val="tx1"/>
                          </a:solidFill>
                        </a:rPr>
                        <a:t>126,40% du Capital Initial</a:t>
                      </a:r>
                    </a:p>
                  </a:txBody>
                  <a:tcPr/>
                </a:tc>
                <a:tc>
                  <a:txBody>
                    <a:bodyPr/>
                    <a:lstStyle/>
                    <a:p>
                      <a:r>
                        <a:rPr lang="fr-FR" sz="900">
                          <a:solidFill>
                            <a:schemeClr val="tx1"/>
                          </a:solidFill>
                        </a:rPr>
                        <a:t>3,98%</a:t>
                      </a:r>
                    </a:p>
                  </a:txBody>
                  <a:tcPr/>
                </a:tc>
                <a:tc>
                  <a:txBody>
                    <a:bodyPr/>
                    <a:lstStyle/>
                    <a:p>
                      <a:r>
                        <a:rPr lang="fr-FR" sz="1000">
                          <a:solidFill>
                            <a:schemeClr val="tx1"/>
                          </a:solidFill>
                        </a:rPr>
                        <a:t>126,40€</a:t>
                      </a:r>
                    </a:p>
                  </a:txBody>
                  <a:tcPr/>
                </a:tc>
                <a:extLst>
                  <a:ext uri="{0D108BD9-81ED-4DB2-BD59-A6C34878D82A}">
                    <a16:rowId xmlns:a16="http://schemas.microsoft.com/office/drawing/2014/main" val="1150630701"/>
                  </a:ext>
                </a:extLst>
              </a:tr>
              <a:tr h="305758">
                <a:tc>
                  <a:txBody>
                    <a:bodyPr/>
                    <a:lstStyle/>
                    <a:p>
                      <a:r>
                        <a:rPr lang="fr-FR" sz="900">
                          <a:solidFill>
                            <a:schemeClr val="tx1"/>
                          </a:solidFill>
                        </a:rPr>
                        <a:t>7</a:t>
                      </a:r>
                    </a:p>
                  </a:txBody>
                  <a:tcPr/>
                </a:tc>
                <a:tc>
                  <a:txBody>
                    <a:bodyPr/>
                    <a:lstStyle/>
                    <a:p>
                      <a:r>
                        <a:rPr lang="fr-FR" sz="900">
                          <a:solidFill>
                            <a:schemeClr val="tx1"/>
                          </a:solidFill>
                        </a:rPr>
                        <a:t>24/07/31</a:t>
                      </a: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900">
                          <a:solidFill>
                            <a:schemeClr val="tx1"/>
                          </a:solidFill>
                        </a:rPr>
                        <a:t>130,80% du Capital Initial</a:t>
                      </a:r>
                    </a:p>
                  </a:txBody>
                  <a:tcPr/>
                </a:tc>
                <a:tc>
                  <a:txBody>
                    <a:bodyPr/>
                    <a:lstStyle/>
                    <a:p>
                      <a:r>
                        <a:rPr lang="fr-FR" sz="900">
                          <a:solidFill>
                            <a:schemeClr val="tx1"/>
                          </a:solidFill>
                        </a:rPr>
                        <a:t>3,91%</a:t>
                      </a:r>
                    </a:p>
                  </a:txBody>
                  <a:tcPr/>
                </a:tc>
                <a:tc>
                  <a:txBody>
                    <a:bodyPr/>
                    <a:lstStyle/>
                    <a:p>
                      <a:r>
                        <a:rPr lang="fr-FR" sz="1000">
                          <a:solidFill>
                            <a:schemeClr val="tx1"/>
                          </a:solidFill>
                        </a:rPr>
                        <a:t>130,80€</a:t>
                      </a:r>
                    </a:p>
                  </a:txBody>
                  <a:tcPr/>
                </a:tc>
                <a:extLst>
                  <a:ext uri="{0D108BD9-81ED-4DB2-BD59-A6C34878D82A}">
                    <a16:rowId xmlns:a16="http://schemas.microsoft.com/office/drawing/2014/main" val="4173950208"/>
                  </a:ext>
                </a:extLst>
              </a:tr>
              <a:tr h="305758">
                <a:tc>
                  <a:txBody>
                    <a:bodyPr/>
                    <a:lstStyle/>
                    <a:p>
                      <a:r>
                        <a:rPr lang="fr-FR" sz="900">
                          <a:solidFill>
                            <a:schemeClr val="tx1"/>
                          </a:solidFill>
                        </a:rPr>
                        <a:t>8</a:t>
                      </a:r>
                    </a:p>
                  </a:txBody>
                  <a:tcPr/>
                </a:tc>
                <a:tc>
                  <a:txBody>
                    <a:bodyPr/>
                    <a:lstStyle/>
                    <a:p>
                      <a:r>
                        <a:rPr lang="fr-FR" sz="900">
                          <a:solidFill>
                            <a:schemeClr val="tx1"/>
                          </a:solidFill>
                        </a:rPr>
                        <a:t>26/07/32</a:t>
                      </a: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900">
                          <a:solidFill>
                            <a:schemeClr val="tx1"/>
                          </a:solidFill>
                        </a:rPr>
                        <a:t>135,20% du Capital Initial</a:t>
                      </a:r>
                    </a:p>
                  </a:txBody>
                  <a:tcPr/>
                </a:tc>
                <a:tc>
                  <a:txBody>
                    <a:bodyPr/>
                    <a:lstStyle/>
                    <a:p>
                      <a:r>
                        <a:rPr lang="fr-FR" sz="900">
                          <a:solidFill>
                            <a:schemeClr val="tx1"/>
                          </a:solidFill>
                        </a:rPr>
                        <a:t>3,84%</a:t>
                      </a:r>
                    </a:p>
                  </a:txBody>
                  <a:tcPr/>
                </a:tc>
                <a:tc>
                  <a:txBody>
                    <a:bodyPr/>
                    <a:lstStyle/>
                    <a:p>
                      <a:r>
                        <a:rPr lang="fr-FR" sz="1000">
                          <a:solidFill>
                            <a:schemeClr val="tx1"/>
                          </a:solidFill>
                        </a:rPr>
                        <a:t>135,20€</a:t>
                      </a:r>
                    </a:p>
                  </a:txBody>
                  <a:tcPr/>
                </a:tc>
                <a:extLst>
                  <a:ext uri="{0D108BD9-81ED-4DB2-BD59-A6C34878D82A}">
                    <a16:rowId xmlns:a16="http://schemas.microsoft.com/office/drawing/2014/main" val="2473153557"/>
                  </a:ext>
                </a:extLst>
              </a:tr>
              <a:tr h="305758">
                <a:tc>
                  <a:txBody>
                    <a:bodyPr/>
                    <a:lstStyle/>
                    <a:p>
                      <a:r>
                        <a:rPr lang="fr-FR" sz="900">
                          <a:solidFill>
                            <a:schemeClr val="tx1"/>
                          </a:solidFill>
                        </a:rPr>
                        <a:t>9</a:t>
                      </a:r>
                    </a:p>
                  </a:txBody>
                  <a:tcPr/>
                </a:tc>
                <a:tc>
                  <a:txBody>
                    <a:bodyPr/>
                    <a:lstStyle/>
                    <a:p>
                      <a:r>
                        <a:rPr lang="fr-FR" sz="900">
                          <a:solidFill>
                            <a:schemeClr val="tx1"/>
                          </a:solidFill>
                        </a:rPr>
                        <a:t>25/07/33</a:t>
                      </a: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900">
                          <a:solidFill>
                            <a:schemeClr val="tx1"/>
                          </a:solidFill>
                        </a:rPr>
                        <a:t>139,60% du Capital Initial</a:t>
                      </a:r>
                    </a:p>
                  </a:txBody>
                  <a:tcPr/>
                </a:tc>
                <a:tc>
                  <a:txBody>
                    <a:bodyPr/>
                    <a:lstStyle/>
                    <a:p>
                      <a:r>
                        <a:rPr lang="fr-FR" sz="900">
                          <a:solidFill>
                            <a:schemeClr val="tx1"/>
                          </a:solidFill>
                        </a:rPr>
                        <a:t>3,77%</a:t>
                      </a:r>
                    </a:p>
                  </a:txBody>
                  <a:tcPr/>
                </a:tc>
                <a:tc>
                  <a:txBody>
                    <a:bodyPr/>
                    <a:lstStyle/>
                    <a:p>
                      <a:r>
                        <a:rPr lang="fr-FR" sz="1000">
                          <a:solidFill>
                            <a:schemeClr val="tx1"/>
                          </a:solidFill>
                        </a:rPr>
                        <a:t>139,60€</a:t>
                      </a:r>
                    </a:p>
                  </a:txBody>
                  <a:tcPr/>
                </a:tc>
                <a:extLst>
                  <a:ext uri="{0D108BD9-81ED-4DB2-BD59-A6C34878D82A}">
                    <a16:rowId xmlns:a16="http://schemas.microsoft.com/office/drawing/2014/main" val="1251231229"/>
                  </a:ext>
                </a:extLst>
              </a:tr>
            </a:tbl>
          </a:graphicData>
        </a:graphic>
      </p:graphicFrame>
      <p:sp>
        <p:nvSpPr>
          <p:cNvPr id="22" name="ZoneTexte 21">
            <a:extLst>
              <a:ext uri="{FF2B5EF4-FFF2-40B4-BE49-F238E27FC236}">
                <a16:creationId xmlns:a16="http://schemas.microsoft.com/office/drawing/2014/main" id="{179AF69B-3BDC-7BAA-7FC0-1F22152DD99B}"/>
              </a:ext>
            </a:extLst>
          </p:cNvPr>
          <p:cNvSpPr txBox="1"/>
          <p:nvPr/>
        </p:nvSpPr>
        <p:spPr>
          <a:xfrm>
            <a:off x="6763740" y="1734866"/>
            <a:ext cx="4418401" cy="1831271"/>
          </a:xfrm>
          <a:prstGeom prst="rect">
            <a:avLst/>
          </a:prstGeom>
          <a:noFill/>
        </p:spPr>
        <p:txBody>
          <a:bodyPr wrap="square" rtlCol="0">
            <a:spAutoFit/>
          </a:bodyPr>
          <a:lstStyle/>
          <a:p>
            <a:r>
              <a:rPr lang="fr-FR" sz="1100" dirty="0"/>
              <a:t>En l’absence de remboursement anticipé décidé par l’Emetteur, l’emprunt est remboursé à l’échéance de la 10</a:t>
            </a:r>
            <a:r>
              <a:rPr lang="fr-FR" sz="1100" baseline="30000" dirty="0"/>
              <a:t>ème</a:t>
            </a:r>
            <a:r>
              <a:rPr lang="fr-FR" sz="1100" dirty="0"/>
              <a:t> année. </a:t>
            </a:r>
          </a:p>
          <a:p>
            <a:br>
              <a:rPr lang="fr-FR" sz="1100" dirty="0"/>
            </a:br>
            <a:r>
              <a:rPr lang="fr-FR" sz="1100" b="1" dirty="0"/>
              <a:t>Dans ce cas, le client reçoit, à la Date d’Échéance, le 24 juillet 2034</a:t>
            </a:r>
          </a:p>
          <a:p>
            <a:endParaRPr lang="fr-FR" sz="1100" dirty="0"/>
          </a:p>
          <a:p>
            <a:pPr marL="171450" indent="-171450">
              <a:buFont typeface="Arial" panose="020B0604020202020204" pitchFamily="34" charset="0"/>
              <a:buChar char="•"/>
            </a:pPr>
            <a:r>
              <a:rPr lang="fr-FR" sz="1200" b="1" dirty="0">
                <a:solidFill>
                  <a:schemeClr val="tx2"/>
                </a:solidFill>
              </a:rPr>
              <a:t>Capital initial </a:t>
            </a:r>
          </a:p>
          <a:p>
            <a:pPr marL="171450" indent="-171450">
              <a:buFont typeface="Arial" panose="020B0604020202020204" pitchFamily="34" charset="0"/>
              <a:buChar char="•"/>
            </a:pPr>
            <a:r>
              <a:rPr lang="fr-FR" sz="1200" b="1" dirty="0">
                <a:solidFill>
                  <a:srgbClr val="CC3399"/>
                </a:solidFill>
              </a:rPr>
              <a:t>majoré d’un gain total de 44€, </a:t>
            </a:r>
            <a:r>
              <a:rPr lang="fr-FR" sz="1200" dirty="0">
                <a:solidFill>
                  <a:srgbClr val="CC3399"/>
                </a:solidFill>
              </a:rPr>
              <a:t>correspondant à </a:t>
            </a:r>
            <a:r>
              <a:rPr lang="fr-FR" sz="1200" b="1" dirty="0">
                <a:solidFill>
                  <a:srgbClr val="CC3399"/>
                </a:solidFill>
              </a:rPr>
              <a:t>4,40%</a:t>
            </a:r>
            <a:r>
              <a:rPr lang="fr-FR" sz="1200" dirty="0">
                <a:solidFill>
                  <a:srgbClr val="CC3399"/>
                </a:solidFill>
              </a:rPr>
              <a:t> par année écoulée</a:t>
            </a:r>
          </a:p>
          <a:p>
            <a:endParaRPr lang="fr-FR" sz="1100" dirty="0"/>
          </a:p>
        </p:txBody>
      </p:sp>
      <p:graphicFrame>
        <p:nvGraphicFramePr>
          <p:cNvPr id="23" name="Tableau 22">
            <a:extLst>
              <a:ext uri="{FF2B5EF4-FFF2-40B4-BE49-F238E27FC236}">
                <a16:creationId xmlns:a16="http://schemas.microsoft.com/office/drawing/2014/main" id="{BCF6FEF2-5AFF-75FC-4238-A9AFE56ACACD}"/>
              </a:ext>
            </a:extLst>
          </p:cNvPr>
          <p:cNvGraphicFramePr>
            <a:graphicFrameLocks noGrp="1"/>
          </p:cNvGraphicFramePr>
          <p:nvPr>
            <p:extLst>
              <p:ext uri="{D42A27DB-BD31-4B8C-83A1-F6EECF244321}">
                <p14:modId xmlns:p14="http://schemas.microsoft.com/office/powerpoint/2010/main" val="430284667"/>
              </p:ext>
            </p:extLst>
          </p:nvPr>
        </p:nvGraphicFramePr>
        <p:xfrm>
          <a:off x="6763740" y="3551777"/>
          <a:ext cx="4420816" cy="1036320"/>
        </p:xfrm>
        <a:graphic>
          <a:graphicData uri="http://schemas.openxmlformats.org/drawingml/2006/table">
            <a:tbl>
              <a:tblPr firstRow="1" bandRow="1">
                <a:tableStyleId>{5C22544A-7EE6-4342-B048-85BDC9FD1C3A}</a:tableStyleId>
              </a:tblPr>
              <a:tblGrid>
                <a:gridCol w="541186">
                  <a:extLst>
                    <a:ext uri="{9D8B030D-6E8A-4147-A177-3AD203B41FA5}">
                      <a16:colId xmlns:a16="http://schemas.microsoft.com/office/drawing/2014/main" val="3025014615"/>
                    </a:ext>
                  </a:extLst>
                </a:gridCol>
                <a:gridCol w="739739">
                  <a:extLst>
                    <a:ext uri="{9D8B030D-6E8A-4147-A177-3AD203B41FA5}">
                      <a16:colId xmlns:a16="http://schemas.microsoft.com/office/drawing/2014/main" val="1904857793"/>
                    </a:ext>
                  </a:extLst>
                </a:gridCol>
                <a:gridCol w="1522847">
                  <a:extLst>
                    <a:ext uri="{9D8B030D-6E8A-4147-A177-3AD203B41FA5}">
                      <a16:colId xmlns:a16="http://schemas.microsoft.com/office/drawing/2014/main" val="3099328992"/>
                    </a:ext>
                  </a:extLst>
                </a:gridCol>
                <a:gridCol w="721894">
                  <a:extLst>
                    <a:ext uri="{9D8B030D-6E8A-4147-A177-3AD203B41FA5}">
                      <a16:colId xmlns:a16="http://schemas.microsoft.com/office/drawing/2014/main" val="2089598487"/>
                    </a:ext>
                  </a:extLst>
                </a:gridCol>
                <a:gridCol w="895150">
                  <a:extLst>
                    <a:ext uri="{9D8B030D-6E8A-4147-A177-3AD203B41FA5}">
                      <a16:colId xmlns:a16="http://schemas.microsoft.com/office/drawing/2014/main" val="2747450418"/>
                    </a:ext>
                  </a:extLst>
                </a:gridCol>
              </a:tblGrid>
              <a:tr h="305758">
                <a:tc>
                  <a:txBody>
                    <a:bodyPr/>
                    <a:lstStyle/>
                    <a:p>
                      <a:r>
                        <a:rPr lang="fr-FR" sz="900"/>
                        <a:t>Année de RA</a:t>
                      </a:r>
                    </a:p>
                  </a:txBody>
                  <a:tcPr>
                    <a:solidFill>
                      <a:schemeClr val="tx2"/>
                    </a:solidFill>
                  </a:tcPr>
                </a:tc>
                <a:tc>
                  <a:txBody>
                    <a:bodyPr/>
                    <a:lstStyle/>
                    <a:p>
                      <a:r>
                        <a:rPr lang="fr-FR" sz="900"/>
                        <a:t>Date</a:t>
                      </a:r>
                    </a:p>
                  </a:txBody>
                  <a:tcPr>
                    <a:solidFill>
                      <a:schemeClr val="tx2"/>
                    </a:solidFill>
                  </a:tcPr>
                </a:tc>
                <a:tc>
                  <a:txBody>
                    <a:bodyPr/>
                    <a:lstStyle/>
                    <a:p>
                      <a:r>
                        <a:rPr lang="fr-FR" sz="900"/>
                        <a:t>Niveau de remboursement</a:t>
                      </a:r>
                    </a:p>
                  </a:txBody>
                  <a:tcPr>
                    <a:solidFill>
                      <a:schemeClr val="tx2"/>
                    </a:solidFill>
                  </a:tcPr>
                </a:tc>
                <a:tc>
                  <a:txBody>
                    <a:bodyPr/>
                    <a:lstStyle/>
                    <a:p>
                      <a:r>
                        <a:rPr lang="fr-FR" sz="900"/>
                        <a:t>TRA brut*</a:t>
                      </a:r>
                    </a:p>
                  </a:txBody>
                  <a:tcPr>
                    <a:solidFill>
                      <a:schemeClr val="tx2"/>
                    </a:solidFill>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900"/>
                        <a:t>Montant brut perçu pour 100€ souscrits**</a:t>
                      </a:r>
                    </a:p>
                  </a:txBody>
                  <a:tcPr>
                    <a:solidFill>
                      <a:schemeClr val="tx2"/>
                    </a:solidFill>
                  </a:tcPr>
                </a:tc>
                <a:extLst>
                  <a:ext uri="{0D108BD9-81ED-4DB2-BD59-A6C34878D82A}">
                    <a16:rowId xmlns:a16="http://schemas.microsoft.com/office/drawing/2014/main" val="1256894710"/>
                  </a:ext>
                </a:extLst>
              </a:tr>
              <a:tr h="305758">
                <a:tc>
                  <a:txBody>
                    <a:bodyPr/>
                    <a:lstStyle/>
                    <a:p>
                      <a:r>
                        <a:rPr lang="fr-FR" sz="1000">
                          <a:solidFill>
                            <a:schemeClr val="tx1"/>
                          </a:solidFill>
                        </a:rPr>
                        <a:t>10</a:t>
                      </a:r>
                    </a:p>
                  </a:txBody>
                  <a:tcPr/>
                </a:tc>
                <a:tc>
                  <a:txBody>
                    <a:bodyPr/>
                    <a:lstStyle/>
                    <a:p>
                      <a:r>
                        <a:rPr lang="fr-FR" sz="1000">
                          <a:solidFill>
                            <a:schemeClr val="tx1"/>
                          </a:solidFill>
                        </a:rPr>
                        <a:t>24/07/34</a:t>
                      </a:r>
                    </a:p>
                  </a:txBody>
                  <a:tcPr/>
                </a:tc>
                <a:tc>
                  <a:txBody>
                    <a:bodyPr/>
                    <a:lstStyle/>
                    <a:p>
                      <a:r>
                        <a:rPr lang="fr-FR" sz="1000" dirty="0">
                          <a:solidFill>
                            <a:schemeClr val="tx1"/>
                          </a:solidFill>
                        </a:rPr>
                        <a:t>144,00% du Capital Initial</a:t>
                      </a:r>
                    </a:p>
                  </a:txBody>
                  <a:tcPr/>
                </a:tc>
                <a:tc>
                  <a:txBody>
                    <a:bodyPr/>
                    <a:lstStyle/>
                    <a:p>
                      <a:r>
                        <a:rPr lang="fr-FR" sz="1000">
                          <a:solidFill>
                            <a:schemeClr val="tx1"/>
                          </a:solidFill>
                        </a:rPr>
                        <a:t>3,71%</a:t>
                      </a:r>
                    </a:p>
                  </a:txBody>
                  <a:tcPr/>
                </a:tc>
                <a:tc>
                  <a:txBody>
                    <a:bodyPr/>
                    <a:lstStyle/>
                    <a:p>
                      <a:r>
                        <a:rPr lang="fr-FR" sz="1000" dirty="0">
                          <a:solidFill>
                            <a:schemeClr val="tx2">
                              <a:lumMod val="50000"/>
                            </a:schemeClr>
                          </a:solidFill>
                        </a:rPr>
                        <a:t>144€</a:t>
                      </a:r>
                    </a:p>
                  </a:txBody>
                  <a:tcPr/>
                </a:tc>
                <a:extLst>
                  <a:ext uri="{0D108BD9-81ED-4DB2-BD59-A6C34878D82A}">
                    <a16:rowId xmlns:a16="http://schemas.microsoft.com/office/drawing/2014/main" val="1221563249"/>
                  </a:ext>
                </a:extLst>
              </a:tr>
            </a:tbl>
          </a:graphicData>
        </a:graphic>
      </p:graphicFrame>
      <p:sp>
        <p:nvSpPr>
          <p:cNvPr id="7" name="ZoneTexte 6">
            <a:extLst>
              <a:ext uri="{FF2B5EF4-FFF2-40B4-BE49-F238E27FC236}">
                <a16:creationId xmlns:a16="http://schemas.microsoft.com/office/drawing/2014/main" id="{57ABF353-3BF0-EC52-B44E-63AAFCBF9A7B}"/>
              </a:ext>
            </a:extLst>
          </p:cNvPr>
          <p:cNvSpPr txBox="1"/>
          <p:nvPr/>
        </p:nvSpPr>
        <p:spPr>
          <a:xfrm>
            <a:off x="1020513" y="5647401"/>
            <a:ext cx="10613403" cy="938719"/>
          </a:xfrm>
          <a:prstGeom prst="rect">
            <a:avLst/>
          </a:prstGeom>
          <a:noFill/>
        </p:spPr>
        <p:txBody>
          <a:bodyPr wrap="square" rtlCol="0">
            <a:spAutoFit/>
          </a:bodyPr>
          <a:lstStyle/>
          <a:p>
            <a:r>
              <a:rPr lang="fr-FR" sz="1100" i="1"/>
              <a:t>*TRA brut : Taux de Rendement Actuariel brut, hors prélèvements sociaux, et hors frais décrits dans la grille tarifaire établissement.</a:t>
            </a:r>
          </a:p>
          <a:p>
            <a:r>
              <a:rPr lang="fr-FR" sz="1100" i="1"/>
              <a:t>**Les montants de remboursement indiqués sont calculés sur la base de la valeur nominale, hors frais de gestion sur encours et de droits de garde pour les comptes-titres ordinaires et le cas échéant ceux liés aux versements / aux arbitrages ou aux garanties de prévoyance, notamment dans le cadre d’un contrat d’assurance-vie ou de capitalisation et hors fiscalité et prélèvements sociaux applicables. </a:t>
            </a:r>
          </a:p>
          <a:p>
            <a:r>
              <a:rPr lang="fr-FR" sz="1100" i="1"/>
              <a:t> </a:t>
            </a:r>
          </a:p>
        </p:txBody>
      </p:sp>
      <p:sp>
        <p:nvSpPr>
          <p:cNvPr id="6" name="Rectangle 5">
            <a:extLst>
              <a:ext uri="{FF2B5EF4-FFF2-40B4-BE49-F238E27FC236}">
                <a16:creationId xmlns:a16="http://schemas.microsoft.com/office/drawing/2014/main" id="{B55AF417-6E8A-5D52-7E5F-F8CFF83A7E03}"/>
              </a:ext>
            </a:extLst>
          </p:cNvPr>
          <p:cNvSpPr/>
          <p:nvPr/>
        </p:nvSpPr>
        <p:spPr>
          <a:xfrm>
            <a:off x="4384601" y="6611779"/>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311697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9D568E4-7D90-1DB5-4257-53D0658211B7}"/>
              </a:ext>
            </a:extLst>
          </p:cNvPr>
          <p:cNvSpPr>
            <a:spLocks noGrp="1"/>
          </p:cNvSpPr>
          <p:nvPr>
            <p:ph type="body" sz="quarter" idx="12"/>
          </p:nvPr>
        </p:nvSpPr>
        <p:spPr>
          <a:xfrm>
            <a:off x="1200513" y="1097296"/>
            <a:ext cx="4418401" cy="669231"/>
          </a:xfrm>
          <a:solidFill>
            <a:schemeClr val="tx2">
              <a:lumMod val="20000"/>
              <a:lumOff val="80000"/>
            </a:schemeClr>
          </a:solidFill>
        </p:spPr>
        <p:txBody>
          <a:bodyPr anchor="ctr">
            <a:normAutofit/>
          </a:bodyPr>
          <a:lstStyle/>
          <a:p>
            <a:pPr algn="ctr"/>
            <a:r>
              <a:rPr lang="fr-FR" sz="1800" b="1">
                <a:solidFill>
                  <a:schemeClr val="tx2"/>
                </a:solidFill>
                <a:latin typeface="+mn-lt"/>
                <a:cs typeface="+mn-cs"/>
              </a:rPr>
              <a:t>Remboursement anticipé, </a:t>
            </a:r>
            <a:br>
              <a:rPr lang="fr-FR" sz="1800" b="1">
                <a:solidFill>
                  <a:schemeClr val="tx2"/>
                </a:solidFill>
                <a:latin typeface="+mn-lt"/>
                <a:cs typeface="+mn-cs"/>
              </a:rPr>
            </a:br>
            <a:r>
              <a:rPr lang="fr-FR" sz="1800" b="1">
                <a:solidFill>
                  <a:schemeClr val="tx2"/>
                </a:solidFill>
                <a:latin typeface="+mn-lt"/>
                <a:cs typeface="+mn-cs"/>
              </a:rPr>
              <a:t>entre l’année 5 et l’année 9</a:t>
            </a:r>
          </a:p>
        </p:txBody>
      </p:sp>
      <p:sp>
        <p:nvSpPr>
          <p:cNvPr id="3" name="Titre 2">
            <a:extLst>
              <a:ext uri="{FF2B5EF4-FFF2-40B4-BE49-F238E27FC236}">
                <a16:creationId xmlns:a16="http://schemas.microsoft.com/office/drawing/2014/main" id="{DC7ABFD7-3877-716A-9CD1-2D6D0D66DC3E}"/>
              </a:ext>
            </a:extLst>
          </p:cNvPr>
          <p:cNvSpPr>
            <a:spLocks noGrp="1"/>
          </p:cNvSpPr>
          <p:nvPr>
            <p:ph type="title"/>
          </p:nvPr>
        </p:nvSpPr>
        <p:spPr/>
        <p:txBody>
          <a:bodyPr/>
          <a:lstStyle/>
          <a:p>
            <a:r>
              <a:rPr lang="fr-FR"/>
              <a:t>Les modalités de remboursement en ASV</a:t>
            </a:r>
          </a:p>
        </p:txBody>
      </p:sp>
      <p:pic>
        <p:nvPicPr>
          <p:cNvPr id="13" name="Image 12">
            <a:extLst>
              <a:ext uri="{FF2B5EF4-FFF2-40B4-BE49-F238E27FC236}">
                <a16:creationId xmlns:a16="http://schemas.microsoft.com/office/drawing/2014/main" id="{1C2164EE-C7A1-072C-E6F4-AB986465763E}"/>
              </a:ext>
            </a:extLst>
          </p:cNvPr>
          <p:cNvPicPr>
            <a:picLocks noChangeAspect="1"/>
          </p:cNvPicPr>
          <p:nvPr/>
        </p:nvPicPr>
        <p:blipFill>
          <a:blip r:embed="rId3"/>
          <a:stretch>
            <a:fillRect/>
          </a:stretch>
        </p:blipFill>
        <p:spPr>
          <a:xfrm>
            <a:off x="11414708" y="135506"/>
            <a:ext cx="596307" cy="596307"/>
          </a:xfrm>
          <a:prstGeom prst="rect">
            <a:avLst/>
          </a:prstGeom>
        </p:spPr>
      </p:pic>
      <p:sp>
        <p:nvSpPr>
          <p:cNvPr id="15" name="Ellipse 14">
            <a:extLst>
              <a:ext uri="{FF2B5EF4-FFF2-40B4-BE49-F238E27FC236}">
                <a16:creationId xmlns:a16="http://schemas.microsoft.com/office/drawing/2014/main" id="{C162C3D1-18B1-C9F1-1728-F446895B25DC}"/>
              </a:ext>
            </a:extLst>
          </p:cNvPr>
          <p:cNvSpPr/>
          <p:nvPr/>
        </p:nvSpPr>
        <p:spPr>
          <a:xfrm>
            <a:off x="1020513" y="1046223"/>
            <a:ext cx="360000" cy="36000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a:t>1</a:t>
            </a:r>
          </a:p>
        </p:txBody>
      </p:sp>
      <p:sp>
        <p:nvSpPr>
          <p:cNvPr id="18" name="Espace réservé du texte 1">
            <a:extLst>
              <a:ext uri="{FF2B5EF4-FFF2-40B4-BE49-F238E27FC236}">
                <a16:creationId xmlns:a16="http://schemas.microsoft.com/office/drawing/2014/main" id="{771738D3-1AA4-E8DA-321F-4E357A64EE95}"/>
              </a:ext>
            </a:extLst>
          </p:cNvPr>
          <p:cNvSpPr txBox="1">
            <a:spLocks/>
          </p:cNvSpPr>
          <p:nvPr/>
        </p:nvSpPr>
        <p:spPr>
          <a:xfrm>
            <a:off x="6763740" y="1097296"/>
            <a:ext cx="4418401" cy="669231"/>
          </a:xfrm>
          <a:prstGeom prst="rect">
            <a:avLst/>
          </a:prstGeom>
          <a:solidFill>
            <a:schemeClr val="accent4">
              <a:lumMod val="40000"/>
              <a:lumOff val="60000"/>
            </a:schemeClr>
          </a:solidFill>
        </p:spPr>
        <p:txBody>
          <a:bodyPr vert="horz" lIns="0" tIns="0" rIns="0" bIns="0" rtlCol="0" anchor="ctr">
            <a:normAutofit/>
          </a:bodyPr>
          <a:lstStyle>
            <a:lvl1pPr marL="0" indent="0" algn="l" defTabSz="1219170" rtl="0" eaLnBrk="1" latinLnBrk="0" hangingPunct="1">
              <a:lnSpc>
                <a:spcPct val="90000"/>
              </a:lnSpc>
              <a:spcBef>
                <a:spcPts val="1333"/>
              </a:spcBef>
              <a:buClr>
                <a:schemeClr val="tx2"/>
              </a:buClr>
              <a:buFont typeface="Cambria Math" panose="02040503050406030204" pitchFamily="18" charset="0"/>
              <a:buNone/>
              <a:defRPr sz="2133" b="0" i="0" kern="1200" baseline="0">
                <a:solidFill>
                  <a:srgbClr val="B24388"/>
                </a:solidFill>
                <a:latin typeface="Montserrat SemiBold" panose="00000700000000000000" pitchFamily="50" charset="0"/>
                <a:ea typeface="+mn-ea"/>
                <a:cs typeface="Arial" panose="020B0604020202020204" pitchFamily="34" charset="0"/>
              </a:defRPr>
            </a:lvl1pPr>
            <a:lvl2pPr marL="609585" indent="0" algn="l" defTabSz="1219170" rtl="0" eaLnBrk="1" latinLnBrk="0" hangingPunct="1">
              <a:lnSpc>
                <a:spcPct val="90000"/>
              </a:lnSpc>
              <a:spcBef>
                <a:spcPts val="667"/>
              </a:spcBef>
              <a:buClr>
                <a:schemeClr val="accent1"/>
              </a:buClr>
              <a:buFont typeface="Symbol" panose="05050102010706020507" pitchFamily="18" charset="2"/>
              <a:buNone/>
              <a:defRPr sz="1600" b="0" kern="1200">
                <a:solidFill>
                  <a:schemeClr val="bg1"/>
                </a:solidFill>
                <a:latin typeface="Arial" panose="020B0604020202020204" pitchFamily="34" charset="0"/>
                <a:ea typeface="+mn-ea"/>
                <a:cs typeface="Arial" panose="020B0604020202020204" pitchFamily="34" charset="0"/>
              </a:defRPr>
            </a:lvl2pPr>
            <a:lvl3pPr marL="1219170" indent="0" algn="l" defTabSz="1219170" rtl="0" eaLnBrk="1" latinLnBrk="0" hangingPunct="1">
              <a:lnSpc>
                <a:spcPct val="90000"/>
              </a:lnSpc>
              <a:spcBef>
                <a:spcPts val="667"/>
              </a:spcBef>
              <a:buClr>
                <a:schemeClr val="accent3"/>
              </a:buClr>
              <a:buFont typeface="Courier New" panose="02070309020205020404" pitchFamily="49" charset="0"/>
              <a:buNone/>
              <a:defRPr sz="1600" b="0" kern="1200">
                <a:solidFill>
                  <a:schemeClr val="bg1"/>
                </a:solidFill>
                <a:latin typeface="Arial" panose="020B0604020202020204" pitchFamily="34" charset="0"/>
                <a:ea typeface="+mn-ea"/>
                <a:cs typeface="Arial" panose="020B0604020202020204" pitchFamily="34" charset="0"/>
              </a:defRPr>
            </a:lvl3pPr>
            <a:lvl4pPr marL="1828754" indent="0" algn="l" defTabSz="1219170" rtl="0" eaLnBrk="1" latinLnBrk="0" hangingPunct="1">
              <a:lnSpc>
                <a:spcPct val="90000"/>
              </a:lnSpc>
              <a:spcBef>
                <a:spcPts val="667"/>
              </a:spcBef>
              <a:buClr>
                <a:schemeClr val="accent2"/>
              </a:buClr>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4pPr>
            <a:lvl5pPr marL="2438339" indent="0" algn="l" defTabSz="1219170" rtl="0" eaLnBrk="1" latinLnBrk="0" hangingPunct="1">
              <a:lnSpc>
                <a:spcPct val="90000"/>
              </a:lnSpc>
              <a:spcBef>
                <a:spcPts val="667"/>
              </a:spcBef>
              <a:buFont typeface="Arial" panose="020B0604020202020204" pitchFamily="34" charset="0"/>
              <a:buNone/>
              <a:defRPr sz="1600" b="0" kern="1200">
                <a:solidFill>
                  <a:schemeClr val="bg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lgn="ctr"/>
            <a:r>
              <a:rPr lang="fr-FR" sz="1800" b="1">
                <a:solidFill>
                  <a:schemeClr val="accent1"/>
                </a:solidFill>
                <a:latin typeface="+mn-lt"/>
                <a:cs typeface="+mn-cs"/>
              </a:rPr>
              <a:t>Remboursement in fine, </a:t>
            </a:r>
            <a:br>
              <a:rPr lang="fr-FR" sz="1800" b="1">
                <a:solidFill>
                  <a:schemeClr val="accent1"/>
                </a:solidFill>
                <a:latin typeface="+mn-lt"/>
                <a:cs typeface="+mn-cs"/>
              </a:rPr>
            </a:br>
            <a:r>
              <a:rPr lang="fr-FR" sz="1800" b="1">
                <a:solidFill>
                  <a:schemeClr val="accent1"/>
                </a:solidFill>
                <a:latin typeface="+mn-lt"/>
                <a:cs typeface="+mn-cs"/>
              </a:rPr>
              <a:t>à l’échéance en année </a:t>
            </a:r>
            <a:r>
              <a:rPr lang="fr-FR" sz="1800" b="1">
                <a:solidFill>
                  <a:schemeClr val="accent5"/>
                </a:solidFill>
                <a:latin typeface="+mn-lt"/>
                <a:cs typeface="+mn-cs"/>
              </a:rPr>
              <a:t>10</a:t>
            </a:r>
          </a:p>
        </p:txBody>
      </p:sp>
      <p:sp>
        <p:nvSpPr>
          <p:cNvPr id="19" name="Ellipse 18">
            <a:extLst>
              <a:ext uri="{FF2B5EF4-FFF2-40B4-BE49-F238E27FC236}">
                <a16:creationId xmlns:a16="http://schemas.microsoft.com/office/drawing/2014/main" id="{F43F76F7-3DB3-E30A-518F-D6E1CB8974DA}"/>
              </a:ext>
            </a:extLst>
          </p:cNvPr>
          <p:cNvSpPr/>
          <p:nvPr/>
        </p:nvSpPr>
        <p:spPr>
          <a:xfrm>
            <a:off x="6583740" y="1046223"/>
            <a:ext cx="360000" cy="360000"/>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a:t>2</a:t>
            </a:r>
          </a:p>
        </p:txBody>
      </p:sp>
      <p:sp>
        <p:nvSpPr>
          <p:cNvPr id="20" name="ZoneTexte 19">
            <a:extLst>
              <a:ext uri="{FF2B5EF4-FFF2-40B4-BE49-F238E27FC236}">
                <a16:creationId xmlns:a16="http://schemas.microsoft.com/office/drawing/2014/main" id="{F76B5F09-EA6B-758A-076C-5A8E0FAF96D8}"/>
              </a:ext>
            </a:extLst>
          </p:cNvPr>
          <p:cNvSpPr txBox="1"/>
          <p:nvPr/>
        </p:nvSpPr>
        <p:spPr>
          <a:xfrm>
            <a:off x="1200513" y="1734866"/>
            <a:ext cx="4418401" cy="2215991"/>
          </a:xfrm>
          <a:prstGeom prst="rect">
            <a:avLst/>
          </a:prstGeom>
          <a:noFill/>
        </p:spPr>
        <p:txBody>
          <a:bodyPr wrap="square" rtlCol="0">
            <a:spAutoFit/>
          </a:bodyPr>
          <a:lstStyle/>
          <a:p>
            <a:r>
              <a:rPr lang="fr-FR" sz="1200" dirty="0"/>
              <a:t>De l’année 5 à l’année 9, l’Emetteur a la possibilité de rembourser de façon anticipée l’emprunt.</a:t>
            </a:r>
          </a:p>
          <a:p>
            <a:br>
              <a:rPr lang="fr-FR" sz="1200" dirty="0"/>
            </a:br>
            <a:r>
              <a:rPr lang="fr-FR" sz="1200" b="1" dirty="0"/>
              <a:t>Le client reçoit à la Date de Remboursement Anticipé (RA) correspondante, </a:t>
            </a:r>
            <a:r>
              <a:rPr lang="fr-FR" sz="1200" dirty="0"/>
              <a:t>sur le support réceptacle, conformément au contrat (cf. FIS): </a:t>
            </a:r>
          </a:p>
          <a:p>
            <a:pPr marL="171450" indent="-171450">
              <a:buFont typeface="Arial" panose="020B0604020202020204" pitchFamily="34" charset="0"/>
              <a:buChar char="•"/>
            </a:pPr>
            <a:r>
              <a:rPr lang="fr-FR" sz="1400" b="1" dirty="0">
                <a:solidFill>
                  <a:schemeClr val="tx2"/>
                </a:solidFill>
              </a:rPr>
              <a:t>Capital initial </a:t>
            </a:r>
          </a:p>
          <a:p>
            <a:pPr marL="171450" indent="-171450">
              <a:buFont typeface="Arial" panose="020B0604020202020204" pitchFamily="34" charset="0"/>
              <a:buChar char="•"/>
            </a:pPr>
            <a:r>
              <a:rPr lang="fr-FR" sz="1400" b="1" dirty="0">
                <a:solidFill>
                  <a:schemeClr val="tx2"/>
                </a:solidFill>
              </a:rPr>
              <a:t>majoré d’un </a:t>
            </a:r>
            <a:r>
              <a:rPr lang="fr-FR" sz="1400" b="1" dirty="0">
                <a:solidFill>
                  <a:srgbClr val="CC3399"/>
                </a:solidFill>
              </a:rPr>
              <a:t>gain </a:t>
            </a:r>
            <a:r>
              <a:rPr lang="fr-FR" sz="1400" dirty="0">
                <a:solidFill>
                  <a:srgbClr val="CC3399"/>
                </a:solidFill>
              </a:rPr>
              <a:t>de </a:t>
            </a:r>
            <a:r>
              <a:rPr lang="fr-FR" sz="1400" b="1" dirty="0">
                <a:solidFill>
                  <a:srgbClr val="CC3399"/>
                </a:solidFill>
              </a:rPr>
              <a:t>4,40% </a:t>
            </a:r>
            <a:r>
              <a:rPr lang="fr-FR" sz="1400" dirty="0">
                <a:solidFill>
                  <a:srgbClr val="CC3399"/>
                </a:solidFill>
              </a:rPr>
              <a:t>par année </a:t>
            </a:r>
            <a:r>
              <a:rPr lang="fr-FR" sz="1400" dirty="0">
                <a:solidFill>
                  <a:schemeClr val="tx2"/>
                </a:solidFill>
              </a:rPr>
              <a:t>écoulée depuis la Date d’Emission</a:t>
            </a:r>
          </a:p>
          <a:p>
            <a:endParaRPr lang="fr-FR" sz="1200" dirty="0"/>
          </a:p>
          <a:p>
            <a:endParaRPr lang="fr-FR" sz="1200" dirty="0"/>
          </a:p>
        </p:txBody>
      </p:sp>
      <p:sp>
        <p:nvSpPr>
          <p:cNvPr id="22" name="ZoneTexte 21">
            <a:extLst>
              <a:ext uri="{FF2B5EF4-FFF2-40B4-BE49-F238E27FC236}">
                <a16:creationId xmlns:a16="http://schemas.microsoft.com/office/drawing/2014/main" id="{179AF69B-3BDC-7BAA-7FC0-1F22152DD99B}"/>
              </a:ext>
            </a:extLst>
          </p:cNvPr>
          <p:cNvSpPr txBox="1"/>
          <p:nvPr/>
        </p:nvSpPr>
        <p:spPr>
          <a:xfrm>
            <a:off x="6763740" y="1734866"/>
            <a:ext cx="4517285" cy="1969770"/>
          </a:xfrm>
          <a:prstGeom prst="rect">
            <a:avLst/>
          </a:prstGeom>
          <a:noFill/>
        </p:spPr>
        <p:txBody>
          <a:bodyPr wrap="square" rtlCol="0">
            <a:spAutoFit/>
          </a:bodyPr>
          <a:lstStyle/>
          <a:p>
            <a:r>
              <a:rPr lang="fr-FR" sz="1200" dirty="0"/>
              <a:t>En l’absence de remboursement anticipé décidé par l’Emetteur, l’emprunt est remboursé à l’échéance de la 10</a:t>
            </a:r>
            <a:r>
              <a:rPr lang="fr-FR" sz="1200" baseline="30000" dirty="0"/>
              <a:t>ème</a:t>
            </a:r>
            <a:r>
              <a:rPr lang="fr-FR" sz="1200" dirty="0"/>
              <a:t> année. </a:t>
            </a:r>
          </a:p>
          <a:p>
            <a:br>
              <a:rPr lang="fr-FR" sz="1200" dirty="0"/>
            </a:br>
            <a:r>
              <a:rPr lang="fr-FR" sz="1200" b="1" dirty="0"/>
              <a:t>Dans ce cas, le client reçoit, à la Date d’Échéance, le</a:t>
            </a:r>
            <a:r>
              <a:rPr lang="fr-FR" sz="1200" b="1" dirty="0">
                <a:solidFill>
                  <a:srgbClr val="FF0000"/>
                </a:solidFill>
              </a:rPr>
              <a:t> </a:t>
            </a:r>
            <a:r>
              <a:rPr lang="fr-FR" sz="1200" b="1" dirty="0"/>
              <a:t>24 juillet 2034,</a:t>
            </a:r>
            <a:r>
              <a:rPr lang="fr-FR" sz="1200" dirty="0">
                <a:solidFill>
                  <a:srgbClr val="FF0000"/>
                </a:solidFill>
              </a:rPr>
              <a:t> </a:t>
            </a:r>
            <a:r>
              <a:rPr lang="fr-FR" sz="1200" dirty="0"/>
              <a:t>sur le support réceptacle, conformément au contrat (cf. FIS): </a:t>
            </a:r>
          </a:p>
          <a:p>
            <a:pPr marL="171450" indent="-171450">
              <a:buFont typeface="Arial" panose="020B0604020202020204" pitchFamily="34" charset="0"/>
              <a:buChar char="•"/>
            </a:pPr>
            <a:r>
              <a:rPr lang="fr-FR" sz="1400" b="1" dirty="0">
                <a:solidFill>
                  <a:schemeClr val="tx2"/>
                </a:solidFill>
              </a:rPr>
              <a:t>Capital initial </a:t>
            </a:r>
          </a:p>
          <a:p>
            <a:pPr marL="171450" indent="-171450">
              <a:buFont typeface="Arial" panose="020B0604020202020204" pitchFamily="34" charset="0"/>
              <a:buChar char="•"/>
            </a:pPr>
            <a:r>
              <a:rPr lang="fr-FR" sz="1200" b="1" dirty="0">
                <a:solidFill>
                  <a:schemeClr val="tx2"/>
                </a:solidFill>
              </a:rPr>
              <a:t>majoré d’un gain total </a:t>
            </a:r>
            <a:r>
              <a:rPr lang="fr-FR" sz="1200" b="1" dirty="0">
                <a:solidFill>
                  <a:srgbClr val="CC3399"/>
                </a:solidFill>
              </a:rPr>
              <a:t>de 44€, </a:t>
            </a:r>
            <a:r>
              <a:rPr lang="fr-FR" sz="1200" dirty="0">
                <a:solidFill>
                  <a:srgbClr val="CC3399"/>
                </a:solidFill>
              </a:rPr>
              <a:t>correspondant à </a:t>
            </a:r>
            <a:r>
              <a:rPr lang="fr-FR" sz="1200" b="1" dirty="0">
                <a:solidFill>
                  <a:srgbClr val="CC3399"/>
                </a:solidFill>
              </a:rPr>
              <a:t>4,40%</a:t>
            </a:r>
            <a:r>
              <a:rPr lang="fr-FR" sz="1200" dirty="0">
                <a:solidFill>
                  <a:srgbClr val="CC3399"/>
                </a:solidFill>
              </a:rPr>
              <a:t> par année écoulée</a:t>
            </a:r>
          </a:p>
          <a:p>
            <a:endParaRPr lang="fr-FR" sz="1200" dirty="0"/>
          </a:p>
        </p:txBody>
      </p:sp>
      <p:sp>
        <p:nvSpPr>
          <p:cNvPr id="6" name="Rectangle 5">
            <a:extLst>
              <a:ext uri="{FF2B5EF4-FFF2-40B4-BE49-F238E27FC236}">
                <a16:creationId xmlns:a16="http://schemas.microsoft.com/office/drawing/2014/main" id="{A7B433FF-9423-B9D7-CA84-1A61AC6CEB85}"/>
              </a:ext>
            </a:extLst>
          </p:cNvPr>
          <p:cNvSpPr/>
          <p:nvPr/>
        </p:nvSpPr>
        <p:spPr>
          <a:xfrm>
            <a:off x="4384601" y="6611779"/>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
        <p:nvSpPr>
          <p:cNvPr id="8" name="Bulle narrative : rectangle 7">
            <a:extLst>
              <a:ext uri="{FF2B5EF4-FFF2-40B4-BE49-F238E27FC236}">
                <a16:creationId xmlns:a16="http://schemas.microsoft.com/office/drawing/2014/main" id="{4BA4B591-9775-B7BB-E806-60CB7AC0B748}"/>
              </a:ext>
            </a:extLst>
          </p:cNvPr>
          <p:cNvSpPr/>
          <p:nvPr/>
        </p:nvSpPr>
        <p:spPr>
          <a:xfrm>
            <a:off x="1380513" y="3555987"/>
            <a:ext cx="9457393" cy="228596"/>
          </a:xfrm>
          <a:prstGeom prst="wedgeRectCallout">
            <a:avLst>
              <a:gd name="adj1" fmla="val 29476"/>
              <a:gd name="adj2" fmla="val 109716"/>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i="1">
                <a:solidFill>
                  <a:schemeClr val="bg1"/>
                </a:solidFill>
              </a:rPr>
              <a:t>Exemple</a:t>
            </a:r>
            <a:r>
              <a:rPr lang="fr-FR" sz="1400">
                <a:solidFill>
                  <a:schemeClr val="bg1"/>
                </a:solidFill>
              </a:rPr>
              <a:t> en cas de souscription d’un contrat </a:t>
            </a:r>
            <a:r>
              <a:rPr lang="fr-FR" sz="1400" err="1">
                <a:solidFill>
                  <a:schemeClr val="bg1"/>
                </a:solidFill>
              </a:rPr>
              <a:t>Millevie</a:t>
            </a:r>
            <a:r>
              <a:rPr lang="fr-FR" sz="1400">
                <a:solidFill>
                  <a:schemeClr val="bg1"/>
                </a:solidFill>
              </a:rPr>
              <a:t> Essentielle 2 (0,8% frais de gestion)</a:t>
            </a:r>
          </a:p>
        </p:txBody>
      </p:sp>
      <p:graphicFrame>
        <p:nvGraphicFramePr>
          <p:cNvPr id="4" name="Tableau 3">
            <a:extLst>
              <a:ext uri="{FF2B5EF4-FFF2-40B4-BE49-F238E27FC236}">
                <a16:creationId xmlns:a16="http://schemas.microsoft.com/office/drawing/2014/main" id="{1B8B9ED6-B110-2BE8-8AF2-BDF0911F4FE5}"/>
              </a:ext>
            </a:extLst>
          </p:cNvPr>
          <p:cNvGraphicFramePr>
            <a:graphicFrameLocks noGrp="1"/>
          </p:cNvGraphicFramePr>
          <p:nvPr>
            <p:extLst>
              <p:ext uri="{D42A27DB-BD31-4B8C-83A1-F6EECF244321}">
                <p14:modId xmlns:p14="http://schemas.microsoft.com/office/powerpoint/2010/main" val="45858313"/>
              </p:ext>
            </p:extLst>
          </p:nvPr>
        </p:nvGraphicFramePr>
        <p:xfrm>
          <a:off x="1380514" y="3847073"/>
          <a:ext cx="9457392" cy="2240280"/>
        </p:xfrm>
        <a:graphic>
          <a:graphicData uri="http://schemas.openxmlformats.org/drawingml/2006/table">
            <a:tbl>
              <a:tblPr firstRow="1" bandRow="1">
                <a:tableStyleId>{5C22544A-7EE6-4342-B048-85BDC9FD1C3A}</a:tableStyleId>
              </a:tblPr>
              <a:tblGrid>
                <a:gridCol w="974650">
                  <a:extLst>
                    <a:ext uri="{9D8B030D-6E8A-4147-A177-3AD203B41FA5}">
                      <a16:colId xmlns:a16="http://schemas.microsoft.com/office/drawing/2014/main" val="3025014615"/>
                    </a:ext>
                  </a:extLst>
                </a:gridCol>
                <a:gridCol w="1182428">
                  <a:extLst>
                    <a:ext uri="{9D8B030D-6E8A-4147-A177-3AD203B41FA5}">
                      <a16:colId xmlns:a16="http://schemas.microsoft.com/office/drawing/2014/main" val="684241220"/>
                    </a:ext>
                  </a:extLst>
                </a:gridCol>
                <a:gridCol w="2493378">
                  <a:extLst>
                    <a:ext uri="{9D8B030D-6E8A-4147-A177-3AD203B41FA5}">
                      <a16:colId xmlns:a16="http://schemas.microsoft.com/office/drawing/2014/main" val="3099328992"/>
                    </a:ext>
                  </a:extLst>
                </a:gridCol>
                <a:gridCol w="1602312">
                  <a:extLst>
                    <a:ext uri="{9D8B030D-6E8A-4147-A177-3AD203B41FA5}">
                      <a16:colId xmlns:a16="http://schemas.microsoft.com/office/drawing/2014/main" val="1513023211"/>
                    </a:ext>
                  </a:extLst>
                </a:gridCol>
                <a:gridCol w="1602312">
                  <a:extLst>
                    <a:ext uri="{9D8B030D-6E8A-4147-A177-3AD203B41FA5}">
                      <a16:colId xmlns:a16="http://schemas.microsoft.com/office/drawing/2014/main" val="2022039440"/>
                    </a:ext>
                  </a:extLst>
                </a:gridCol>
                <a:gridCol w="1602312">
                  <a:extLst>
                    <a:ext uri="{9D8B030D-6E8A-4147-A177-3AD203B41FA5}">
                      <a16:colId xmlns:a16="http://schemas.microsoft.com/office/drawing/2014/main" val="924357715"/>
                    </a:ext>
                  </a:extLst>
                </a:gridCol>
              </a:tblGrid>
              <a:tr h="386596">
                <a:tc>
                  <a:txBody>
                    <a:bodyPr/>
                    <a:lstStyle/>
                    <a:p>
                      <a:r>
                        <a:rPr lang="fr-FR" sz="1100"/>
                        <a:t>Année de RA</a:t>
                      </a:r>
                    </a:p>
                  </a:txBody>
                  <a:tcPr>
                    <a:solidFill>
                      <a:schemeClr val="tx2"/>
                    </a:solidFill>
                  </a:tcPr>
                </a:tc>
                <a:tc>
                  <a:txBody>
                    <a:bodyPr/>
                    <a:lstStyle/>
                    <a:p>
                      <a:r>
                        <a:rPr lang="fr-FR" sz="1100"/>
                        <a:t>Date</a:t>
                      </a:r>
                    </a:p>
                  </a:txBody>
                  <a:tcPr>
                    <a:solidFill>
                      <a:schemeClr val="tx2"/>
                    </a:solidFill>
                  </a:tcPr>
                </a:tc>
                <a:tc>
                  <a:txBody>
                    <a:bodyPr/>
                    <a:lstStyle/>
                    <a:p>
                      <a:r>
                        <a:rPr lang="fr-FR" sz="1100"/>
                        <a:t>Niveau de remboursement</a:t>
                      </a:r>
                    </a:p>
                  </a:txBody>
                  <a:tcPr>
                    <a:solidFill>
                      <a:schemeClr val="tx2"/>
                    </a:solidFill>
                  </a:tcPr>
                </a:tc>
                <a:tc>
                  <a:txBody>
                    <a:bodyPr/>
                    <a:lstStyle/>
                    <a:p>
                      <a:r>
                        <a:rPr lang="fr-FR" sz="1100"/>
                        <a:t>TRA brut*</a:t>
                      </a:r>
                    </a:p>
                  </a:txBody>
                  <a:tcPr>
                    <a:solidFill>
                      <a:schemeClr val="tx2"/>
                    </a:solidFill>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a:ln>
                            <a:noFill/>
                          </a:ln>
                          <a:solidFill>
                            <a:srgbClr val="FFFFFF"/>
                          </a:solidFill>
                          <a:effectLst/>
                          <a:uLnTx/>
                          <a:uFillTx/>
                          <a:latin typeface="+mn-lt"/>
                          <a:ea typeface="+mn-ea"/>
                          <a:cs typeface="+mn-cs"/>
                        </a:rPr>
                        <a:t>TRA net</a:t>
                      </a:r>
                      <a:br>
                        <a:rPr kumimoji="0" lang="fr-FR" sz="1100" b="1" i="0" u="none" strike="noStrike" kern="1200" cap="none" spc="0" normalizeH="0" baseline="0" noProof="0">
                          <a:ln>
                            <a:noFill/>
                          </a:ln>
                          <a:solidFill>
                            <a:srgbClr val="FFFFFF"/>
                          </a:solidFill>
                          <a:effectLst/>
                          <a:uLnTx/>
                          <a:uFillTx/>
                          <a:latin typeface="+mn-lt"/>
                          <a:ea typeface="+mn-ea"/>
                          <a:cs typeface="+mn-cs"/>
                        </a:rPr>
                      </a:br>
                      <a:r>
                        <a:rPr kumimoji="0" lang="fr-FR" sz="1100" b="1" i="0" u="none" strike="noStrike" kern="1200" cap="none" spc="0" normalizeH="0" baseline="0" noProof="0">
                          <a:ln>
                            <a:noFill/>
                          </a:ln>
                          <a:solidFill>
                            <a:srgbClr val="FFFFFF"/>
                          </a:solidFill>
                          <a:effectLst/>
                          <a:uLnTx/>
                          <a:uFillTx/>
                          <a:latin typeface="+mn-lt"/>
                          <a:ea typeface="+mn-ea"/>
                          <a:cs typeface="+mn-cs"/>
                        </a:rPr>
                        <a:t>0.8% </a:t>
                      </a:r>
                      <a:r>
                        <a:rPr kumimoji="0" lang="fr-FR" sz="1100" b="0" i="0" u="none" strike="noStrike" kern="1200" cap="none" spc="0" normalizeH="0" baseline="0" noProof="0">
                          <a:ln>
                            <a:noFill/>
                          </a:ln>
                          <a:solidFill>
                            <a:srgbClr val="FFFFFF"/>
                          </a:solidFill>
                          <a:effectLst/>
                          <a:uLnTx/>
                          <a:uFillTx/>
                          <a:latin typeface="+mn-lt"/>
                          <a:ea typeface="+mn-ea"/>
                          <a:cs typeface="+mn-cs"/>
                        </a:rPr>
                        <a:t>frais de gestion**</a:t>
                      </a:r>
                    </a:p>
                  </a:txBody>
                  <a:tcPr>
                    <a:solidFill>
                      <a:schemeClr val="tx2"/>
                    </a:solidFill>
                  </a:tcPr>
                </a:tc>
                <a:tc>
                  <a:txBody>
                    <a:bodyPr/>
                    <a:lstStyle/>
                    <a:p>
                      <a:r>
                        <a:rPr lang="fr-FR" sz="1100"/>
                        <a:t>Montant brut perçu pour 100€ souscrits***</a:t>
                      </a:r>
                    </a:p>
                  </a:txBody>
                  <a:tcPr>
                    <a:solidFill>
                      <a:schemeClr val="tx2"/>
                    </a:solidFill>
                  </a:tcPr>
                </a:tc>
                <a:extLst>
                  <a:ext uri="{0D108BD9-81ED-4DB2-BD59-A6C34878D82A}">
                    <a16:rowId xmlns:a16="http://schemas.microsoft.com/office/drawing/2014/main" val="1256894710"/>
                  </a:ext>
                </a:extLst>
              </a:tr>
              <a:tr h="223559">
                <a:tc>
                  <a:txBody>
                    <a:bodyPr/>
                    <a:lstStyle/>
                    <a:p>
                      <a:pPr marL="0" algn="l" defTabSz="1219170" rtl="0" eaLnBrk="1" latinLnBrk="0" hangingPunct="1"/>
                      <a:r>
                        <a:rPr lang="fr-FR" sz="1200" kern="1200">
                          <a:solidFill>
                            <a:schemeClr val="tx1"/>
                          </a:solidFill>
                          <a:latin typeface="+mn-lt"/>
                          <a:ea typeface="+mn-ea"/>
                          <a:cs typeface="+mn-cs"/>
                        </a:rPr>
                        <a:t>5</a:t>
                      </a:r>
                    </a:p>
                  </a:txBody>
                  <a:tcPr/>
                </a:tc>
                <a:tc>
                  <a:txBody>
                    <a:bodyPr/>
                    <a:lstStyle/>
                    <a:p>
                      <a:r>
                        <a:rPr lang="fr-FR" sz="1200">
                          <a:solidFill>
                            <a:schemeClr val="tx1"/>
                          </a:solidFill>
                        </a:rPr>
                        <a:t>24/07/29</a:t>
                      </a:r>
                    </a:p>
                  </a:txBody>
                  <a:tcPr/>
                </a:tc>
                <a:tc>
                  <a:txBody>
                    <a:bodyPr/>
                    <a:lstStyle/>
                    <a:p>
                      <a:r>
                        <a:rPr lang="fr-FR" sz="1200">
                          <a:solidFill>
                            <a:schemeClr val="tx1"/>
                          </a:solidFill>
                        </a:rPr>
                        <a:t>122,00% du Capital Initial</a:t>
                      </a:r>
                    </a:p>
                  </a:txBody>
                  <a:tcPr/>
                </a:tc>
                <a:tc>
                  <a:txBody>
                    <a:bodyPr/>
                    <a:lstStyle/>
                    <a:p>
                      <a:r>
                        <a:rPr lang="fr-FR" sz="1200">
                          <a:solidFill>
                            <a:schemeClr val="tx1"/>
                          </a:solidFill>
                        </a:rPr>
                        <a:t>4,05%</a:t>
                      </a:r>
                    </a:p>
                  </a:txBody>
                  <a:tcPr/>
                </a:tc>
                <a:tc>
                  <a:txBody>
                    <a:bodyPr/>
                    <a:lstStyle/>
                    <a:p>
                      <a:r>
                        <a:rPr lang="fr-FR" sz="1200">
                          <a:solidFill>
                            <a:schemeClr val="tx1"/>
                          </a:solidFill>
                        </a:rPr>
                        <a:t>3,22%</a:t>
                      </a:r>
                    </a:p>
                  </a:txBody>
                  <a:tcPr/>
                </a:tc>
                <a:tc>
                  <a:txBody>
                    <a:bodyPr/>
                    <a:lstStyle/>
                    <a:p>
                      <a:r>
                        <a:rPr lang="fr-FR" sz="1200">
                          <a:solidFill>
                            <a:schemeClr val="tx1"/>
                          </a:solidFill>
                        </a:rPr>
                        <a:t>122€</a:t>
                      </a:r>
                    </a:p>
                  </a:txBody>
                  <a:tcPr/>
                </a:tc>
                <a:extLst>
                  <a:ext uri="{0D108BD9-81ED-4DB2-BD59-A6C34878D82A}">
                    <a16:rowId xmlns:a16="http://schemas.microsoft.com/office/drawing/2014/main" val="1221563249"/>
                  </a:ext>
                </a:extLst>
              </a:tr>
              <a:tr h="223559">
                <a:tc>
                  <a:txBody>
                    <a:bodyPr/>
                    <a:lstStyle/>
                    <a:p>
                      <a:pPr marL="0" algn="l" defTabSz="1219170" rtl="0" eaLnBrk="1" latinLnBrk="0" hangingPunct="1"/>
                      <a:r>
                        <a:rPr lang="fr-FR" sz="1200" kern="1200">
                          <a:solidFill>
                            <a:schemeClr val="tx1"/>
                          </a:solidFill>
                          <a:latin typeface="+mn-lt"/>
                          <a:ea typeface="+mn-ea"/>
                          <a:cs typeface="+mn-cs"/>
                        </a:rPr>
                        <a:t>6</a:t>
                      </a:r>
                    </a:p>
                  </a:txBody>
                  <a:tcPr/>
                </a:tc>
                <a:tc>
                  <a:txBody>
                    <a:bodyPr/>
                    <a:lstStyle/>
                    <a:p>
                      <a:r>
                        <a:rPr lang="fr-FR" sz="1200">
                          <a:solidFill>
                            <a:schemeClr val="tx1"/>
                          </a:solidFill>
                        </a:rPr>
                        <a:t>24/07/30</a:t>
                      </a: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200">
                          <a:solidFill>
                            <a:schemeClr val="tx1"/>
                          </a:solidFill>
                        </a:rPr>
                        <a:t>126,40% du Capital Initial</a:t>
                      </a:r>
                    </a:p>
                  </a:txBody>
                  <a:tcPr/>
                </a:tc>
                <a:tc>
                  <a:txBody>
                    <a:bodyPr/>
                    <a:lstStyle/>
                    <a:p>
                      <a:r>
                        <a:rPr lang="fr-FR" sz="1200">
                          <a:solidFill>
                            <a:schemeClr val="tx1"/>
                          </a:solidFill>
                        </a:rPr>
                        <a:t>3,98%</a:t>
                      </a:r>
                    </a:p>
                  </a:txBody>
                  <a:tcPr/>
                </a:tc>
                <a:tc>
                  <a:txBody>
                    <a:bodyPr/>
                    <a:lstStyle/>
                    <a:p>
                      <a:r>
                        <a:rPr lang="fr-FR" sz="1200">
                          <a:solidFill>
                            <a:schemeClr val="tx1"/>
                          </a:solidFill>
                        </a:rPr>
                        <a:t>3,15%</a:t>
                      </a:r>
                    </a:p>
                  </a:txBody>
                  <a:tcPr/>
                </a:tc>
                <a:tc>
                  <a:txBody>
                    <a:bodyPr/>
                    <a:lstStyle/>
                    <a:p>
                      <a:r>
                        <a:rPr lang="fr-FR" sz="1200">
                          <a:solidFill>
                            <a:schemeClr val="tx1"/>
                          </a:solidFill>
                        </a:rPr>
                        <a:t>126,40€</a:t>
                      </a:r>
                    </a:p>
                  </a:txBody>
                  <a:tcPr/>
                </a:tc>
                <a:extLst>
                  <a:ext uri="{0D108BD9-81ED-4DB2-BD59-A6C34878D82A}">
                    <a16:rowId xmlns:a16="http://schemas.microsoft.com/office/drawing/2014/main" val="1150630701"/>
                  </a:ext>
                </a:extLst>
              </a:tr>
              <a:tr h="223559">
                <a:tc>
                  <a:txBody>
                    <a:bodyPr/>
                    <a:lstStyle/>
                    <a:p>
                      <a:pPr marL="0" algn="l" defTabSz="1219170" rtl="0" eaLnBrk="1" latinLnBrk="0" hangingPunct="1"/>
                      <a:r>
                        <a:rPr lang="fr-FR" sz="1200" kern="1200">
                          <a:solidFill>
                            <a:schemeClr val="tx1"/>
                          </a:solidFill>
                          <a:latin typeface="+mn-lt"/>
                          <a:ea typeface="+mn-ea"/>
                          <a:cs typeface="+mn-cs"/>
                        </a:rPr>
                        <a:t>7</a:t>
                      </a:r>
                    </a:p>
                  </a:txBody>
                  <a:tcPr/>
                </a:tc>
                <a:tc>
                  <a:txBody>
                    <a:bodyPr/>
                    <a:lstStyle/>
                    <a:p>
                      <a:r>
                        <a:rPr lang="fr-FR" sz="1200">
                          <a:solidFill>
                            <a:schemeClr val="tx1"/>
                          </a:solidFill>
                        </a:rPr>
                        <a:t>24/07/31</a:t>
                      </a: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200">
                          <a:solidFill>
                            <a:schemeClr val="tx1"/>
                          </a:solidFill>
                        </a:rPr>
                        <a:t>130,80% du Capital Initial</a:t>
                      </a:r>
                    </a:p>
                  </a:txBody>
                  <a:tcPr/>
                </a:tc>
                <a:tc>
                  <a:txBody>
                    <a:bodyPr/>
                    <a:lstStyle/>
                    <a:p>
                      <a:r>
                        <a:rPr lang="fr-FR" sz="1200">
                          <a:solidFill>
                            <a:schemeClr val="tx1"/>
                          </a:solidFill>
                        </a:rPr>
                        <a:t>3,91%</a:t>
                      </a:r>
                    </a:p>
                  </a:txBody>
                  <a:tcPr/>
                </a:tc>
                <a:tc>
                  <a:txBody>
                    <a:bodyPr/>
                    <a:lstStyle/>
                    <a:p>
                      <a:r>
                        <a:rPr lang="fr-FR" sz="1200">
                          <a:solidFill>
                            <a:schemeClr val="tx1"/>
                          </a:solidFill>
                        </a:rPr>
                        <a:t>3,08%</a:t>
                      </a:r>
                    </a:p>
                  </a:txBody>
                  <a:tcPr/>
                </a:tc>
                <a:tc>
                  <a:txBody>
                    <a:bodyPr/>
                    <a:lstStyle/>
                    <a:p>
                      <a:r>
                        <a:rPr lang="fr-FR" sz="1200">
                          <a:solidFill>
                            <a:schemeClr val="tx1"/>
                          </a:solidFill>
                        </a:rPr>
                        <a:t>130,80€</a:t>
                      </a:r>
                    </a:p>
                  </a:txBody>
                  <a:tcPr/>
                </a:tc>
                <a:extLst>
                  <a:ext uri="{0D108BD9-81ED-4DB2-BD59-A6C34878D82A}">
                    <a16:rowId xmlns:a16="http://schemas.microsoft.com/office/drawing/2014/main" val="4173950208"/>
                  </a:ext>
                </a:extLst>
              </a:tr>
              <a:tr h="223559">
                <a:tc>
                  <a:txBody>
                    <a:bodyPr/>
                    <a:lstStyle/>
                    <a:p>
                      <a:pPr marL="0" algn="l" defTabSz="1219170" rtl="0" eaLnBrk="1" latinLnBrk="0" hangingPunct="1"/>
                      <a:r>
                        <a:rPr lang="fr-FR" sz="1200" kern="1200">
                          <a:solidFill>
                            <a:schemeClr val="tx1"/>
                          </a:solidFill>
                          <a:latin typeface="+mn-lt"/>
                          <a:ea typeface="+mn-ea"/>
                          <a:cs typeface="+mn-cs"/>
                        </a:rPr>
                        <a:t>8</a:t>
                      </a:r>
                    </a:p>
                  </a:txBody>
                  <a:tcPr/>
                </a:tc>
                <a:tc>
                  <a:txBody>
                    <a:bodyPr/>
                    <a:lstStyle/>
                    <a:p>
                      <a:r>
                        <a:rPr lang="fr-FR" sz="1200">
                          <a:solidFill>
                            <a:schemeClr val="tx1"/>
                          </a:solidFill>
                        </a:rPr>
                        <a:t>26/07/32</a:t>
                      </a: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200">
                          <a:solidFill>
                            <a:schemeClr val="tx1"/>
                          </a:solidFill>
                        </a:rPr>
                        <a:t>135,20% du Capital Initial</a:t>
                      </a:r>
                    </a:p>
                  </a:txBody>
                  <a:tcPr/>
                </a:tc>
                <a:tc>
                  <a:txBody>
                    <a:bodyPr/>
                    <a:lstStyle/>
                    <a:p>
                      <a:r>
                        <a:rPr lang="fr-FR" sz="1200">
                          <a:solidFill>
                            <a:schemeClr val="tx1"/>
                          </a:solidFill>
                        </a:rPr>
                        <a:t>3,84%</a:t>
                      </a:r>
                    </a:p>
                  </a:txBody>
                  <a:tcPr/>
                </a:tc>
                <a:tc>
                  <a:txBody>
                    <a:bodyPr/>
                    <a:lstStyle/>
                    <a:p>
                      <a:r>
                        <a:rPr lang="fr-FR" sz="1200">
                          <a:solidFill>
                            <a:schemeClr val="tx1"/>
                          </a:solidFill>
                        </a:rPr>
                        <a:t>3,01%</a:t>
                      </a:r>
                    </a:p>
                  </a:txBody>
                  <a:tcPr/>
                </a:tc>
                <a:tc>
                  <a:txBody>
                    <a:bodyPr/>
                    <a:lstStyle/>
                    <a:p>
                      <a:r>
                        <a:rPr lang="fr-FR" sz="1200">
                          <a:solidFill>
                            <a:schemeClr val="tx1"/>
                          </a:solidFill>
                        </a:rPr>
                        <a:t>135,20€</a:t>
                      </a:r>
                    </a:p>
                  </a:txBody>
                  <a:tcPr/>
                </a:tc>
                <a:extLst>
                  <a:ext uri="{0D108BD9-81ED-4DB2-BD59-A6C34878D82A}">
                    <a16:rowId xmlns:a16="http://schemas.microsoft.com/office/drawing/2014/main" val="2473153557"/>
                  </a:ext>
                </a:extLst>
              </a:tr>
              <a:tr h="223559">
                <a:tc>
                  <a:txBody>
                    <a:bodyPr/>
                    <a:lstStyle/>
                    <a:p>
                      <a:pPr marL="0" algn="l" defTabSz="1219170" rtl="0" eaLnBrk="1" latinLnBrk="0" hangingPunct="1"/>
                      <a:r>
                        <a:rPr lang="fr-FR" sz="1200" kern="1200">
                          <a:solidFill>
                            <a:schemeClr val="tx1"/>
                          </a:solidFill>
                          <a:latin typeface="+mn-lt"/>
                          <a:ea typeface="+mn-ea"/>
                          <a:cs typeface="+mn-cs"/>
                        </a:rPr>
                        <a:t>9</a:t>
                      </a:r>
                    </a:p>
                  </a:txBody>
                  <a:tcPr/>
                </a:tc>
                <a:tc>
                  <a:txBody>
                    <a:bodyPr/>
                    <a:lstStyle/>
                    <a:p>
                      <a:r>
                        <a:rPr lang="fr-FR" sz="1200">
                          <a:solidFill>
                            <a:schemeClr val="tx1"/>
                          </a:solidFill>
                        </a:rPr>
                        <a:t>25/07/33</a:t>
                      </a: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FR" sz="1200">
                          <a:solidFill>
                            <a:schemeClr val="tx1"/>
                          </a:solidFill>
                        </a:rPr>
                        <a:t>139,60% du Capital Initial</a:t>
                      </a:r>
                    </a:p>
                  </a:txBody>
                  <a:tcPr/>
                </a:tc>
                <a:tc>
                  <a:txBody>
                    <a:bodyPr/>
                    <a:lstStyle/>
                    <a:p>
                      <a:r>
                        <a:rPr lang="fr-FR" sz="1200">
                          <a:solidFill>
                            <a:schemeClr val="tx1"/>
                          </a:solidFill>
                        </a:rPr>
                        <a:t>3,77%</a:t>
                      </a:r>
                    </a:p>
                  </a:txBody>
                  <a:tcPr/>
                </a:tc>
                <a:tc>
                  <a:txBody>
                    <a:bodyPr/>
                    <a:lstStyle/>
                    <a:p>
                      <a:r>
                        <a:rPr lang="fr-FR" sz="1200">
                          <a:solidFill>
                            <a:schemeClr val="tx1"/>
                          </a:solidFill>
                        </a:rPr>
                        <a:t>2,94%</a:t>
                      </a:r>
                    </a:p>
                  </a:txBody>
                  <a:tcPr/>
                </a:tc>
                <a:tc>
                  <a:txBody>
                    <a:bodyPr/>
                    <a:lstStyle/>
                    <a:p>
                      <a:r>
                        <a:rPr lang="fr-FR" sz="1200">
                          <a:solidFill>
                            <a:schemeClr val="tx1"/>
                          </a:solidFill>
                        </a:rPr>
                        <a:t>139,60€</a:t>
                      </a:r>
                    </a:p>
                  </a:txBody>
                  <a:tcPr/>
                </a:tc>
                <a:extLst>
                  <a:ext uri="{0D108BD9-81ED-4DB2-BD59-A6C34878D82A}">
                    <a16:rowId xmlns:a16="http://schemas.microsoft.com/office/drawing/2014/main" val="4164544287"/>
                  </a:ext>
                </a:extLst>
              </a:tr>
              <a:tr h="223559">
                <a:tc>
                  <a:txBody>
                    <a:bodyPr/>
                    <a:lstStyle/>
                    <a:p>
                      <a:endParaRPr lang="fr-FR" sz="1200"/>
                    </a:p>
                  </a:txBody>
                  <a:tcPr/>
                </a:tc>
                <a:tc>
                  <a:txBody>
                    <a:bodyPr/>
                    <a:lstStyle/>
                    <a:p>
                      <a:endParaRPr lang="fr-FR" sz="1200"/>
                    </a:p>
                  </a:txBody>
                  <a:tcPr/>
                </a:tc>
                <a:tc>
                  <a:txBody>
                    <a:bodyPr/>
                    <a:lstStyle/>
                    <a:p>
                      <a:endParaRPr lang="fr-FR" sz="1200"/>
                    </a:p>
                  </a:txBody>
                  <a:tcPr/>
                </a:tc>
                <a:tc>
                  <a:txBody>
                    <a:bodyPr/>
                    <a:lstStyle/>
                    <a:p>
                      <a:endParaRPr lang="fr-FR" sz="1200"/>
                    </a:p>
                  </a:txBody>
                  <a:tcPr/>
                </a:tc>
                <a:tc>
                  <a:txBody>
                    <a:bodyPr/>
                    <a:lstStyle/>
                    <a:p>
                      <a:endParaRPr lang="fr-FR" sz="1200"/>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lang="fr-FR" sz="1200"/>
                    </a:p>
                  </a:txBody>
                  <a:tcPr/>
                </a:tc>
                <a:extLst>
                  <a:ext uri="{0D108BD9-81ED-4DB2-BD59-A6C34878D82A}">
                    <a16:rowId xmlns:a16="http://schemas.microsoft.com/office/drawing/2014/main" val="1105870538"/>
                  </a:ext>
                </a:extLst>
              </a:tr>
            </a:tbl>
          </a:graphicData>
        </a:graphic>
      </p:graphicFrame>
      <p:sp>
        <p:nvSpPr>
          <p:cNvPr id="7" name="ZoneTexte 6">
            <a:extLst>
              <a:ext uri="{FF2B5EF4-FFF2-40B4-BE49-F238E27FC236}">
                <a16:creationId xmlns:a16="http://schemas.microsoft.com/office/drawing/2014/main" id="{57ABF353-3BF0-EC52-B44E-63AAFCBF9A7B}"/>
              </a:ext>
            </a:extLst>
          </p:cNvPr>
          <p:cNvSpPr txBox="1"/>
          <p:nvPr/>
        </p:nvSpPr>
        <p:spPr>
          <a:xfrm>
            <a:off x="13209" y="5818609"/>
            <a:ext cx="12191999" cy="707886"/>
          </a:xfrm>
          <a:prstGeom prst="rect">
            <a:avLst/>
          </a:prstGeom>
          <a:solidFill>
            <a:schemeClr val="bg1"/>
          </a:solidFill>
        </p:spPr>
        <p:txBody>
          <a:bodyPr wrap="square" rtlCol="0">
            <a:spAutoFit/>
          </a:bodyPr>
          <a:lstStyle/>
          <a:p>
            <a:r>
              <a:rPr lang="fr-FR" sz="800" i="1"/>
              <a:t>*TRA brut : Taux de Rendement Actuariel brut, hors prélèvements sociaux et fiscaux et hors frais liés au contrat support (versements, arbitrages ou garanties de prévoyance). </a:t>
            </a:r>
          </a:p>
          <a:p>
            <a:r>
              <a:rPr lang="fr-FR" sz="800" i="1"/>
              <a:t>** TRA net : Taux de Rendement Actuariel net : calculé net de frais de gestion sur encours dans le cadre d’un contrat d’assurance vie ou de capitalisation, en prenant comme hypothèses des taux de frais de gestion de 0,80% par an, et calculé hors prélèvements fiscaux et sociaux, hors frais sur versements, d’arbitrage et le cas échéant des frais liés aux garanties de prévoyance du contrat d’assurance vie ou de capitalisation.</a:t>
            </a:r>
          </a:p>
          <a:p>
            <a:r>
              <a:rPr lang="fr-FR" sz="800" i="1"/>
              <a:t>***Les montants de remboursement indiqués sont calculés sur la base de la valeur nominale, hors frais de gestion sur encours et, le cas échéant, de droits de garde pour les comptes-titres ordinaires et le cas échéant ceux liés aux versements / aux arbitrages ou aux garanties de prévoyance, notamment dans le cadre d’un contrat d’assurance-vie ou de capitalisation et hors fiscalité et prélèvements sociaux applicables. </a:t>
            </a:r>
          </a:p>
        </p:txBody>
      </p:sp>
    </p:spTree>
    <p:extLst>
      <p:ext uri="{BB962C8B-B14F-4D97-AF65-F5344CB8AC3E}">
        <p14:creationId xmlns:p14="http://schemas.microsoft.com/office/powerpoint/2010/main" val="3618880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age 24">
            <a:extLst>
              <a:ext uri="{FF2B5EF4-FFF2-40B4-BE49-F238E27FC236}">
                <a16:creationId xmlns:a16="http://schemas.microsoft.com/office/drawing/2014/main" id="{28EA8FE2-DB38-4D9F-9956-ECC3CFEBFE28}"/>
              </a:ext>
            </a:extLst>
          </p:cNvPr>
          <p:cNvPicPr>
            <a:picLocks noChangeAspect="1"/>
          </p:cNvPicPr>
          <p:nvPr/>
        </p:nvPicPr>
        <p:blipFill>
          <a:blip r:embed="rId3"/>
          <a:stretch>
            <a:fillRect/>
          </a:stretch>
        </p:blipFill>
        <p:spPr>
          <a:xfrm>
            <a:off x="11414708" y="135506"/>
            <a:ext cx="596307" cy="596307"/>
          </a:xfrm>
          <a:prstGeom prst="rect">
            <a:avLst/>
          </a:prstGeom>
        </p:spPr>
      </p:pic>
      <p:sp>
        <p:nvSpPr>
          <p:cNvPr id="8" name="Titre 7">
            <a:extLst>
              <a:ext uri="{FF2B5EF4-FFF2-40B4-BE49-F238E27FC236}">
                <a16:creationId xmlns:a16="http://schemas.microsoft.com/office/drawing/2014/main" id="{291E710C-94FF-293E-66D4-9638B471A8AA}"/>
              </a:ext>
            </a:extLst>
          </p:cNvPr>
          <p:cNvSpPr>
            <a:spLocks noGrp="1"/>
          </p:cNvSpPr>
          <p:nvPr>
            <p:ph type="title"/>
          </p:nvPr>
        </p:nvSpPr>
        <p:spPr/>
        <p:txBody>
          <a:bodyPr/>
          <a:lstStyle/>
          <a:p>
            <a:r>
              <a:rPr lang="fr-FR"/>
              <a:t>Questions clients et argumentaires (1/4)</a:t>
            </a:r>
          </a:p>
        </p:txBody>
      </p:sp>
      <p:sp>
        <p:nvSpPr>
          <p:cNvPr id="3" name="ZoneTexte 2">
            <a:extLst>
              <a:ext uri="{FF2B5EF4-FFF2-40B4-BE49-F238E27FC236}">
                <a16:creationId xmlns:a16="http://schemas.microsoft.com/office/drawing/2014/main" id="{7837A470-E198-A589-90BE-0D432CA90137}"/>
              </a:ext>
            </a:extLst>
          </p:cNvPr>
          <p:cNvSpPr txBox="1"/>
          <p:nvPr/>
        </p:nvSpPr>
        <p:spPr>
          <a:xfrm>
            <a:off x="783772" y="1198482"/>
            <a:ext cx="11282152" cy="4985980"/>
          </a:xfrm>
          <a:prstGeom prst="rect">
            <a:avLst/>
          </a:prstGeom>
          <a:noFill/>
        </p:spPr>
        <p:txBody>
          <a:bodyPr wrap="square" rtlCol="0">
            <a:spAutoFit/>
          </a:bodyPr>
          <a:lstStyle/>
          <a:p>
            <a:pPr marL="285750" indent="-285750">
              <a:buFont typeface="Wingdings" panose="05000000000000000000" pitchFamily="2" charset="2"/>
              <a:buChar char="Ø"/>
            </a:pPr>
            <a:r>
              <a:rPr lang="fr-FR" sz="1500" b="1" dirty="0">
                <a:solidFill>
                  <a:schemeClr val="accent1"/>
                </a:solidFill>
              </a:rPr>
              <a:t>Pourquoi investir dans l’Emprunt juillet 2034 Remboursable par anticipation ?</a:t>
            </a:r>
            <a:br>
              <a:rPr lang="fr-FR" sz="1500" b="1" dirty="0">
                <a:solidFill>
                  <a:schemeClr val="accent1"/>
                </a:solidFill>
              </a:rPr>
            </a:br>
            <a:r>
              <a:rPr lang="fr-FR" sz="1500" dirty="0"/>
              <a:t>Il est important de diversifier son épargne avec des contrats d'épargne financière (ASV, CTO) pour se constituer une épargne moyen long terme et ainsi préparer ses projets (retraite, étude des enfants,…). L'emprunt s'inscrit dans cette démarche en vous permettant de bénéficier d'un taux de 4,40% connu et garanti pendant toute la durée de l'emprunt. De plus, l'emprunt offre une garantie de restitution du capital à l’échéance, sauf en cas de défaillance de l’Emetteur. </a:t>
            </a:r>
          </a:p>
          <a:p>
            <a:pPr marL="285750" indent="-285750">
              <a:buFont typeface="Wingdings" panose="05000000000000000000" pitchFamily="2" charset="2"/>
              <a:buChar char="Ø"/>
            </a:pPr>
            <a:endParaRPr lang="fr-FR" sz="1500" dirty="0"/>
          </a:p>
          <a:p>
            <a:pPr marL="285750" indent="-285750">
              <a:buFont typeface="Wingdings" panose="05000000000000000000" pitchFamily="2" charset="2"/>
              <a:buChar char="Ø"/>
            </a:pPr>
            <a:r>
              <a:rPr lang="fr-FR" sz="1500" b="1" dirty="0">
                <a:solidFill>
                  <a:schemeClr val="accent1"/>
                </a:solidFill>
              </a:rPr>
              <a:t>Pourquoi émettre de nouveau un emprunt Natixis et pas BPCE ; Natixis ne présente-t-il pas un risque plus important ? </a:t>
            </a:r>
            <a:br>
              <a:rPr lang="fr-FR" sz="1500" b="1" dirty="0">
                <a:solidFill>
                  <a:schemeClr val="accent1"/>
                </a:solidFill>
              </a:rPr>
            </a:br>
            <a:r>
              <a:rPr lang="fr-FR" sz="1500" dirty="0">
                <a:effectLst/>
                <a:latin typeface="Segoe UI" panose="020B0502040204020203" pitchFamily="34" charset="0"/>
              </a:rPr>
              <a:t>Cet emprunt est émis par Natixis, filiale à 100% du groupe BPCE et bénéficie de la même qualité de signature. Le groupe émet un emprunt Natixis et non BPCE car Natixis est l'émetteur des obligations remboursables par anticipation.</a:t>
            </a:r>
            <a:endParaRPr lang="fr-FR" sz="1500" dirty="0">
              <a:effectLst/>
              <a:latin typeface="Arial" panose="020B0604020202020204" pitchFamily="34" charset="0"/>
            </a:endParaRPr>
          </a:p>
          <a:p>
            <a:pPr marR="0" lvl="0" algn="l" defTabSz="914400" rtl="0" eaLnBrk="1" fontAlgn="auto" latinLnBrk="0" hangingPunct="1">
              <a:lnSpc>
                <a:spcPct val="100000"/>
              </a:lnSpc>
              <a:spcBef>
                <a:spcPts val="0"/>
              </a:spcBef>
              <a:spcAft>
                <a:spcPts val="0"/>
              </a:spcAft>
              <a:buClrTx/>
              <a:buSzTx/>
              <a:tabLst/>
              <a:defRPr/>
            </a:pPr>
            <a:endParaRPr lang="fr-FR" sz="1500" b="1" dirty="0">
              <a:solidFill>
                <a:schemeClr val="accent1"/>
              </a:solidFill>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fr-FR" sz="1500" b="1" dirty="0">
                <a:solidFill>
                  <a:schemeClr val="accent1"/>
                </a:solidFill>
              </a:rPr>
              <a:t>Mon client était détenteur d’actions Natixis sur lesquelles il a subi une perte en capital, prend-il le même risque en souscrivant l’emprunt remboursable par anticipation ? </a:t>
            </a:r>
            <a:r>
              <a:rPr lang="fr-FR" sz="1500" dirty="0"/>
              <a:t>Non, il y a une différence fondamentale entre détenir une action et détenir une obligation (l’Emprunt juillet 2034 remboursable par anticipation). Une action est un titre de propriété qui permet de détenir une part du capital d’une entreprise. Sa valeur fluctue en fonction des bénéfices attendus et du sentiment général des investisseurs sur les marchés actions. Il n’y a donc aucune garantie sur le capital investi à aucun moment. En revanche, la valeur à échéance d’une obligation émise par Natixis repose sur sa capacité à rembourser sa dette à terme et non sur les bénéfices attendus. Sauf en cas de défaillance de Natixis, le capital investi sera donc remboursé à l’investisseur. La capacité de remboursement de Natixis, filiale à 100% du Groupe BPCE, est la même que celle de BPCE. L’Emprunt juillet 2034 remboursable par anticipation émise par Natixis bénéficie de la même qualité de signature que BPCE (2</a:t>
            </a:r>
            <a:r>
              <a:rPr lang="fr-FR" sz="1500" baseline="30000" dirty="0"/>
              <a:t>e</a:t>
            </a:r>
            <a:r>
              <a:rPr lang="fr-FR" sz="1500" dirty="0"/>
              <a:t> Groupe bancaire français).</a:t>
            </a:r>
          </a:p>
          <a:p>
            <a:r>
              <a:rPr lang="fr-FR" sz="1800" dirty="0">
                <a:effectLst/>
                <a:latin typeface="Calibri" panose="020F0502020204030204" pitchFamily="34" charset="0"/>
                <a:ea typeface="Calibri" panose="020F0502020204030204" pitchFamily="34" charset="0"/>
              </a:rPr>
              <a:t> </a:t>
            </a:r>
            <a:endParaRPr lang="fr-FR" sz="1600" dirty="0"/>
          </a:p>
        </p:txBody>
      </p:sp>
      <p:pic>
        <p:nvPicPr>
          <p:cNvPr id="5" name="Graphique 4" descr="Questions contour">
            <a:extLst>
              <a:ext uri="{FF2B5EF4-FFF2-40B4-BE49-F238E27FC236}">
                <a16:creationId xmlns:a16="http://schemas.microsoft.com/office/drawing/2014/main" id="{04258A81-4764-1113-6C5E-206E6CEC5E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6076" y="908444"/>
            <a:ext cx="914400" cy="914400"/>
          </a:xfrm>
          <a:prstGeom prst="rect">
            <a:avLst/>
          </a:prstGeom>
        </p:spPr>
      </p:pic>
      <p:sp>
        <p:nvSpPr>
          <p:cNvPr id="9" name="Rectangle 8">
            <a:extLst>
              <a:ext uri="{FF2B5EF4-FFF2-40B4-BE49-F238E27FC236}">
                <a16:creationId xmlns:a16="http://schemas.microsoft.com/office/drawing/2014/main" id="{AD5EB792-F099-2BB6-181C-8AB654A1FEB6}"/>
              </a:ext>
            </a:extLst>
          </p:cNvPr>
          <p:cNvSpPr/>
          <p:nvPr/>
        </p:nvSpPr>
        <p:spPr>
          <a:xfrm>
            <a:off x="4384601" y="6611779"/>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3970748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age 24">
            <a:extLst>
              <a:ext uri="{FF2B5EF4-FFF2-40B4-BE49-F238E27FC236}">
                <a16:creationId xmlns:a16="http://schemas.microsoft.com/office/drawing/2014/main" id="{28EA8FE2-DB38-4D9F-9956-ECC3CFEBFE28}"/>
              </a:ext>
            </a:extLst>
          </p:cNvPr>
          <p:cNvPicPr>
            <a:picLocks noChangeAspect="1"/>
          </p:cNvPicPr>
          <p:nvPr/>
        </p:nvPicPr>
        <p:blipFill>
          <a:blip r:embed="rId3"/>
          <a:stretch>
            <a:fillRect/>
          </a:stretch>
        </p:blipFill>
        <p:spPr>
          <a:xfrm>
            <a:off x="11414708" y="135506"/>
            <a:ext cx="596307" cy="596307"/>
          </a:xfrm>
          <a:prstGeom prst="rect">
            <a:avLst/>
          </a:prstGeom>
        </p:spPr>
      </p:pic>
      <p:sp>
        <p:nvSpPr>
          <p:cNvPr id="8" name="Titre 7">
            <a:extLst>
              <a:ext uri="{FF2B5EF4-FFF2-40B4-BE49-F238E27FC236}">
                <a16:creationId xmlns:a16="http://schemas.microsoft.com/office/drawing/2014/main" id="{291E710C-94FF-293E-66D4-9638B471A8AA}"/>
              </a:ext>
            </a:extLst>
          </p:cNvPr>
          <p:cNvSpPr>
            <a:spLocks noGrp="1"/>
          </p:cNvSpPr>
          <p:nvPr>
            <p:ph type="title"/>
          </p:nvPr>
        </p:nvSpPr>
        <p:spPr/>
        <p:txBody>
          <a:bodyPr/>
          <a:lstStyle/>
          <a:p>
            <a:r>
              <a:rPr lang="fr-FR"/>
              <a:t>Questions clients et argumentaires (2/4)</a:t>
            </a:r>
          </a:p>
        </p:txBody>
      </p:sp>
      <p:sp>
        <p:nvSpPr>
          <p:cNvPr id="3" name="ZoneTexte 2">
            <a:extLst>
              <a:ext uri="{FF2B5EF4-FFF2-40B4-BE49-F238E27FC236}">
                <a16:creationId xmlns:a16="http://schemas.microsoft.com/office/drawing/2014/main" id="{7837A470-E198-A589-90BE-0D432CA90137}"/>
              </a:ext>
            </a:extLst>
          </p:cNvPr>
          <p:cNvSpPr txBox="1"/>
          <p:nvPr/>
        </p:nvSpPr>
        <p:spPr>
          <a:xfrm>
            <a:off x="1087923" y="676264"/>
            <a:ext cx="11104077" cy="590931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fr-FR" sz="1600" b="1" dirty="0">
                <a:solidFill>
                  <a:schemeClr val="accent1"/>
                </a:solidFill>
              </a:rPr>
              <a:t>Que se passe-t-il si la notation du Groupe BPCE baisse en cours de vie de l’obligation ? </a:t>
            </a:r>
            <a:br>
              <a:rPr lang="fr-FR" sz="1600" b="1" dirty="0">
                <a:solidFill>
                  <a:schemeClr val="accent1"/>
                </a:solidFill>
              </a:rPr>
            </a:br>
            <a:r>
              <a:rPr lang="fr-FR" sz="1600" dirty="0"/>
              <a:t>Cela a pour conséquence une éventuelle baisse de la valorisation du produit sur le marché et uniquement en cas de revente avant l’échéance ; pas d’impact si le client conserve le titre jusqu’à l’échéance.  </a:t>
            </a:r>
          </a:p>
          <a:p>
            <a:endParaRPr lang="fr-FR" sz="1600" dirty="0"/>
          </a:p>
          <a:p>
            <a:pPr marL="285750" indent="-285750">
              <a:buFont typeface="Wingdings" panose="05000000000000000000" pitchFamily="2" charset="2"/>
              <a:buChar char="Ø"/>
            </a:pPr>
            <a:r>
              <a:rPr lang="fr-FR" sz="1600" b="1" dirty="0">
                <a:solidFill>
                  <a:schemeClr val="accent1"/>
                </a:solidFill>
              </a:rPr>
              <a:t>Qu’est-ce que l’option de remboursement anticipé apporte par rapport à une obligation sans cette option ? </a:t>
            </a:r>
            <a:br>
              <a:rPr lang="fr-FR" sz="1600" dirty="0"/>
            </a:br>
            <a:r>
              <a:rPr lang="fr-FR" sz="1600" dirty="0"/>
              <a:t>L’option de remboursement anticipé permet un surcroît de rémunération et donc une meilleure rentabilité.</a:t>
            </a:r>
            <a:endParaRPr lang="fr-FR" sz="1600" b="1" dirty="0">
              <a:solidFill>
                <a:schemeClr val="accent1"/>
              </a:solidFill>
            </a:endParaRPr>
          </a:p>
          <a:p>
            <a:endParaRPr lang="fr-FR" sz="1600" b="1" dirty="0">
              <a:solidFill>
                <a:schemeClr val="accent1"/>
              </a:solidFill>
            </a:endParaRPr>
          </a:p>
          <a:p>
            <a:pPr marL="285750" indent="-285750">
              <a:buFont typeface="Wingdings" panose="05000000000000000000" pitchFamily="2" charset="2"/>
              <a:buChar char="Ø"/>
            </a:pPr>
            <a:r>
              <a:rPr lang="fr-FR" sz="1600" b="1" dirty="0">
                <a:solidFill>
                  <a:schemeClr val="accent1"/>
                </a:solidFill>
              </a:rPr>
              <a:t>Combien vais-je toucher en cas d’exercice de l’option de remboursement au gré de l’Emetteur ? </a:t>
            </a:r>
            <a:br>
              <a:rPr lang="fr-FR" sz="1600" dirty="0"/>
            </a:br>
            <a:r>
              <a:rPr lang="fr-FR" sz="1600" dirty="0"/>
              <a:t>Ce tableau présente le montant brut * perçu par le client selon le montant initial souscrit et l’année de remboursement. </a:t>
            </a:r>
          </a:p>
          <a:p>
            <a:br>
              <a:rPr lang="fr-FR" sz="1000" dirty="0"/>
            </a:br>
            <a:r>
              <a:rPr lang="fr-FR" sz="1400" dirty="0"/>
              <a:t>Par exemple, pour un client qui aurait investi 100€ et dans l’hypothèse d’un remboursement anticipé en 2030 (6</a:t>
            </a:r>
            <a:r>
              <a:rPr lang="fr-FR" sz="1400" baseline="30000" dirty="0"/>
              <a:t>ème</a:t>
            </a:r>
            <a:r>
              <a:rPr lang="fr-FR" sz="1400" dirty="0"/>
              <a:t> année), le client touchera : </a:t>
            </a:r>
          </a:p>
          <a:p>
            <a:pPr marL="742950" lvl="1" indent="-285750">
              <a:buFont typeface="Arial" panose="020B0604020202020204" pitchFamily="34" charset="0"/>
              <a:buChar char="•"/>
              <a:defRPr/>
            </a:pPr>
            <a:r>
              <a:rPr lang="fr-FR" sz="1400" b="1" dirty="0"/>
              <a:t>Son montant investi </a:t>
            </a:r>
            <a:r>
              <a:rPr lang="fr-FR" sz="1400" dirty="0"/>
              <a:t>: 100€</a:t>
            </a:r>
          </a:p>
          <a:p>
            <a:pPr marL="742950" lvl="1" indent="-285750">
              <a:buFont typeface="Arial" panose="020B0604020202020204" pitchFamily="34" charset="0"/>
              <a:buChar char="•"/>
              <a:defRPr/>
            </a:pPr>
            <a:r>
              <a:rPr lang="fr-FR" sz="1400" b="1" dirty="0"/>
              <a:t>Et un gain </a:t>
            </a:r>
            <a:r>
              <a:rPr lang="fr-FR" sz="1400" dirty="0"/>
              <a:t>de </a:t>
            </a:r>
            <a:r>
              <a:rPr lang="fr-FR" sz="1400" b="1" dirty="0"/>
              <a:t>26,40 € </a:t>
            </a:r>
            <a:r>
              <a:rPr lang="fr-FR" sz="1400" dirty="0"/>
              <a:t>correspondant à :  </a:t>
            </a:r>
            <a:br>
              <a:rPr lang="fr-FR" sz="1400" dirty="0"/>
            </a:br>
            <a:r>
              <a:rPr lang="fr-FR" sz="1400" dirty="0"/>
              <a:t>6 (2030 étant la 6</a:t>
            </a:r>
            <a:r>
              <a:rPr lang="fr-FR" sz="1400" baseline="30000" dirty="0"/>
              <a:t>e</a:t>
            </a:r>
            <a:r>
              <a:rPr lang="fr-FR" sz="1400" dirty="0"/>
              <a:t> année du produit) x 4,40% x 100€ = 26,40€</a:t>
            </a:r>
          </a:p>
          <a:p>
            <a:endParaRPr lang="fr-FR" sz="1400" i="1" u="sng" dirty="0">
              <a:latin typeface="+mj-lt"/>
            </a:endParaRPr>
          </a:p>
          <a:p>
            <a:endParaRPr lang="fr-FR" sz="1400" i="1" u="sng" dirty="0">
              <a:latin typeface="+mj-lt"/>
            </a:endParaRPr>
          </a:p>
          <a:p>
            <a:endParaRPr lang="fr-FR" sz="1400" i="1" u="sng" dirty="0">
              <a:latin typeface="+mj-lt"/>
            </a:endParaRPr>
          </a:p>
          <a:p>
            <a:endParaRPr lang="fr-FR" sz="1400" i="1" u="sng" dirty="0">
              <a:latin typeface="+mj-lt"/>
            </a:endParaRPr>
          </a:p>
          <a:p>
            <a:endParaRPr lang="fr-FR" sz="1400" i="1" u="sng" dirty="0">
              <a:latin typeface="+mj-lt"/>
            </a:endParaRPr>
          </a:p>
          <a:p>
            <a:endParaRPr lang="fr-FR" sz="1400" i="1" u="sng" dirty="0">
              <a:latin typeface="+mj-lt"/>
            </a:endParaRPr>
          </a:p>
          <a:p>
            <a:endParaRPr lang="fr-FR" sz="1400" i="1" u="sng" dirty="0">
              <a:latin typeface="+mj-lt"/>
            </a:endParaRPr>
          </a:p>
          <a:p>
            <a:endParaRPr lang="fr-FR" sz="1400" i="1" u="sng" dirty="0">
              <a:latin typeface="+mj-lt"/>
            </a:endParaRPr>
          </a:p>
          <a:p>
            <a:endParaRPr lang="fr-FR" sz="1400" i="1" u="sng" dirty="0">
              <a:latin typeface="+mj-lt"/>
            </a:endParaRPr>
          </a:p>
          <a:p>
            <a:endParaRPr lang="fr-FR" sz="1400" i="1" dirty="0"/>
          </a:p>
          <a:p>
            <a:r>
              <a:rPr lang="fr-FR" sz="1400" i="1" dirty="0"/>
              <a:t>* </a:t>
            </a:r>
            <a:r>
              <a:rPr lang="fr-FR" sz="1200" i="1" dirty="0"/>
              <a:t>hors frais de gestion, de versements, arbitrages, garanties de prévoyance, fiscalité et prélèvements sociaux</a:t>
            </a:r>
            <a:endParaRPr lang="fr-FR" sz="1600" dirty="0"/>
          </a:p>
        </p:txBody>
      </p:sp>
      <p:pic>
        <p:nvPicPr>
          <p:cNvPr id="5" name="Graphique 4" descr="Questions contour">
            <a:extLst>
              <a:ext uri="{FF2B5EF4-FFF2-40B4-BE49-F238E27FC236}">
                <a16:creationId xmlns:a16="http://schemas.microsoft.com/office/drawing/2014/main" id="{04258A81-4764-1113-6C5E-206E6CEC5E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462" y="1012156"/>
            <a:ext cx="914400" cy="914400"/>
          </a:xfrm>
          <a:prstGeom prst="rect">
            <a:avLst/>
          </a:prstGeom>
        </p:spPr>
      </p:pic>
      <p:sp>
        <p:nvSpPr>
          <p:cNvPr id="9" name="Rectangle 8">
            <a:extLst>
              <a:ext uri="{FF2B5EF4-FFF2-40B4-BE49-F238E27FC236}">
                <a16:creationId xmlns:a16="http://schemas.microsoft.com/office/drawing/2014/main" id="{577B5EF6-C3C2-5919-6726-04F7852286D9}"/>
              </a:ext>
            </a:extLst>
          </p:cNvPr>
          <p:cNvSpPr/>
          <p:nvPr/>
        </p:nvSpPr>
        <p:spPr>
          <a:xfrm>
            <a:off x="7052452" y="6507227"/>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graphicFrame>
        <p:nvGraphicFramePr>
          <p:cNvPr id="13" name="Tableau 12">
            <a:extLst>
              <a:ext uri="{FF2B5EF4-FFF2-40B4-BE49-F238E27FC236}">
                <a16:creationId xmlns:a16="http://schemas.microsoft.com/office/drawing/2014/main" id="{5A969CB8-065F-E146-8A07-1A7E9DAD68F7}"/>
              </a:ext>
            </a:extLst>
          </p:cNvPr>
          <p:cNvGraphicFramePr>
            <a:graphicFrameLocks noGrp="1"/>
          </p:cNvGraphicFramePr>
          <p:nvPr>
            <p:extLst>
              <p:ext uri="{D42A27DB-BD31-4B8C-83A1-F6EECF244321}">
                <p14:modId xmlns:p14="http://schemas.microsoft.com/office/powerpoint/2010/main" val="2855724205"/>
              </p:ext>
            </p:extLst>
          </p:nvPr>
        </p:nvGraphicFramePr>
        <p:xfrm>
          <a:off x="2728136" y="4286074"/>
          <a:ext cx="4748525" cy="1892682"/>
        </p:xfrm>
        <a:graphic>
          <a:graphicData uri="http://schemas.openxmlformats.org/drawingml/2006/table">
            <a:tbl>
              <a:tblPr firstRow="1" bandRow="1">
                <a:tableStyleId>{5C22544A-7EE6-4342-B048-85BDC9FD1C3A}</a:tableStyleId>
              </a:tblPr>
              <a:tblGrid>
                <a:gridCol w="1216942">
                  <a:extLst>
                    <a:ext uri="{9D8B030D-6E8A-4147-A177-3AD203B41FA5}">
                      <a16:colId xmlns:a16="http://schemas.microsoft.com/office/drawing/2014/main" val="2745071651"/>
                    </a:ext>
                  </a:extLst>
                </a:gridCol>
                <a:gridCol w="1157321">
                  <a:extLst>
                    <a:ext uri="{9D8B030D-6E8A-4147-A177-3AD203B41FA5}">
                      <a16:colId xmlns:a16="http://schemas.microsoft.com/office/drawing/2014/main" val="3904523546"/>
                    </a:ext>
                  </a:extLst>
                </a:gridCol>
                <a:gridCol w="1187131">
                  <a:extLst>
                    <a:ext uri="{9D8B030D-6E8A-4147-A177-3AD203B41FA5}">
                      <a16:colId xmlns:a16="http://schemas.microsoft.com/office/drawing/2014/main" val="3488514968"/>
                    </a:ext>
                  </a:extLst>
                </a:gridCol>
                <a:gridCol w="1187131">
                  <a:extLst>
                    <a:ext uri="{9D8B030D-6E8A-4147-A177-3AD203B41FA5}">
                      <a16:colId xmlns:a16="http://schemas.microsoft.com/office/drawing/2014/main" val="876768105"/>
                    </a:ext>
                  </a:extLst>
                </a:gridCol>
              </a:tblGrid>
              <a:tr h="260541">
                <a:tc rowSpan="2">
                  <a:txBody>
                    <a:bodyPr/>
                    <a:lstStyle/>
                    <a:p>
                      <a:r>
                        <a:rPr lang="fr-FR" sz="1000">
                          <a:latin typeface="+mj-lt"/>
                        </a:rPr>
                        <a:t>Année de remboursement</a:t>
                      </a:r>
                    </a:p>
                  </a:txBody>
                  <a:tcPr/>
                </a:tc>
                <a:tc gridSpan="3">
                  <a:txBody>
                    <a:bodyPr/>
                    <a:lstStyle/>
                    <a:p>
                      <a:pPr algn="ctr"/>
                      <a:r>
                        <a:rPr lang="fr-FR" sz="1000">
                          <a:latin typeface="+mj-lt"/>
                        </a:rPr>
                        <a:t>Montant souscrit</a:t>
                      </a:r>
                    </a:p>
                  </a:txBody>
                  <a:tcPr anchor="ctr"/>
                </a:tc>
                <a:tc hMerge="1">
                  <a:txBody>
                    <a:bodyPr/>
                    <a:lstStyle/>
                    <a:p>
                      <a:endParaRPr lang="fr-FR" sz="1600">
                        <a:latin typeface="+mj-lt"/>
                      </a:endParaRPr>
                    </a:p>
                  </a:txBody>
                  <a:tcPr/>
                </a:tc>
                <a:tc hMerge="1">
                  <a:txBody>
                    <a:bodyPr/>
                    <a:lstStyle/>
                    <a:p>
                      <a:endParaRPr lang="fr-FR" sz="1600">
                        <a:latin typeface="+mj-lt"/>
                      </a:endParaRPr>
                    </a:p>
                  </a:txBody>
                  <a:tcPr/>
                </a:tc>
                <a:extLst>
                  <a:ext uri="{0D108BD9-81ED-4DB2-BD59-A6C34878D82A}">
                    <a16:rowId xmlns:a16="http://schemas.microsoft.com/office/drawing/2014/main" val="2055467131"/>
                  </a:ext>
                </a:extLst>
              </a:tr>
              <a:tr h="260541">
                <a:tc vMerge="1">
                  <a:txBody>
                    <a:bodyPr/>
                    <a:lstStyle/>
                    <a:p>
                      <a:r>
                        <a:rPr lang="fr-FR" sz="1600">
                          <a:latin typeface="+mj-lt"/>
                        </a:rPr>
                        <a:t>4</a:t>
                      </a:r>
                    </a:p>
                  </a:txBody>
                  <a:tcPr/>
                </a:tc>
                <a:tc>
                  <a:txBody>
                    <a:bodyPr/>
                    <a:lstStyle/>
                    <a:p>
                      <a:pPr algn="ctr"/>
                      <a:r>
                        <a:rPr lang="fr-FR" sz="1000" b="1">
                          <a:solidFill>
                            <a:schemeClr val="bg1"/>
                          </a:solidFill>
                          <a:latin typeface="+mj-lt"/>
                        </a:rPr>
                        <a:t>100€</a:t>
                      </a:r>
                    </a:p>
                  </a:txBody>
                  <a:tcPr>
                    <a:solidFill>
                      <a:schemeClr val="accent1"/>
                    </a:solidFill>
                  </a:tcPr>
                </a:tc>
                <a:tc>
                  <a:txBody>
                    <a:bodyPr/>
                    <a:lstStyle/>
                    <a:p>
                      <a:pPr algn="ctr"/>
                      <a:r>
                        <a:rPr lang="fr-FR" sz="1000" b="1">
                          <a:solidFill>
                            <a:schemeClr val="bg1"/>
                          </a:solidFill>
                          <a:latin typeface="+mj-lt"/>
                        </a:rPr>
                        <a:t>5 000€</a:t>
                      </a:r>
                    </a:p>
                  </a:txBody>
                  <a:tcPr>
                    <a:solidFill>
                      <a:schemeClr val="accent1"/>
                    </a:solidFill>
                  </a:tcPr>
                </a:tc>
                <a:tc>
                  <a:txBody>
                    <a:bodyPr/>
                    <a:lstStyle/>
                    <a:p>
                      <a:pPr algn="ctr"/>
                      <a:r>
                        <a:rPr lang="fr-FR" sz="1000" b="1">
                          <a:solidFill>
                            <a:schemeClr val="bg1"/>
                          </a:solidFill>
                          <a:latin typeface="+mj-lt"/>
                        </a:rPr>
                        <a:t>7 500€</a:t>
                      </a:r>
                    </a:p>
                  </a:txBody>
                  <a:tcPr>
                    <a:solidFill>
                      <a:schemeClr val="accent1"/>
                    </a:solidFill>
                  </a:tcPr>
                </a:tc>
                <a:extLst>
                  <a:ext uri="{0D108BD9-81ED-4DB2-BD59-A6C34878D82A}">
                    <a16:rowId xmlns:a16="http://schemas.microsoft.com/office/drawing/2014/main" val="2061276148"/>
                  </a:ext>
                </a:extLst>
              </a:tr>
              <a:tr h="260541">
                <a:tc>
                  <a:txBody>
                    <a:bodyPr/>
                    <a:lstStyle/>
                    <a:p>
                      <a:r>
                        <a:rPr lang="fr-FR" sz="1000">
                          <a:solidFill>
                            <a:schemeClr val="tx1"/>
                          </a:solidFill>
                          <a:latin typeface="+mj-lt"/>
                        </a:rPr>
                        <a:t>2029</a:t>
                      </a:r>
                    </a:p>
                  </a:txBody>
                  <a:tcPr/>
                </a:tc>
                <a:tc>
                  <a:txBody>
                    <a:bodyPr/>
                    <a:lstStyle/>
                    <a:p>
                      <a:r>
                        <a:rPr lang="fr-FR" sz="1200">
                          <a:solidFill>
                            <a:schemeClr val="tx1"/>
                          </a:solidFill>
                        </a:rPr>
                        <a:t>122€</a:t>
                      </a:r>
                    </a:p>
                  </a:txBody>
                  <a:tcPr/>
                </a:tc>
                <a:tc>
                  <a:txBody>
                    <a:bodyPr/>
                    <a:lstStyle/>
                    <a:p>
                      <a:pPr marL="0" algn="ctr" defTabSz="1219170" rtl="0" eaLnBrk="1" fontAlgn="b" latinLnBrk="0" hangingPunct="1"/>
                      <a:r>
                        <a:rPr lang="fr-FR" sz="1000" kern="1200">
                          <a:solidFill>
                            <a:schemeClr val="tx1"/>
                          </a:solidFill>
                          <a:latin typeface="+mj-lt"/>
                          <a:ea typeface="+mn-ea"/>
                          <a:cs typeface="+mn-cs"/>
                        </a:rPr>
                        <a:t>6 100€</a:t>
                      </a:r>
                    </a:p>
                  </a:txBody>
                  <a:tcPr marL="6350" marR="6350" marT="6350" marB="0" anchor="ctr"/>
                </a:tc>
                <a:tc>
                  <a:txBody>
                    <a:bodyPr/>
                    <a:lstStyle/>
                    <a:p>
                      <a:pPr marL="0" algn="ctr" defTabSz="1219170" rtl="0" eaLnBrk="1" fontAlgn="b" latinLnBrk="0" hangingPunct="1"/>
                      <a:r>
                        <a:rPr lang="fr-FR" sz="1000" kern="1200" dirty="0">
                          <a:solidFill>
                            <a:schemeClr val="tx1"/>
                          </a:solidFill>
                          <a:latin typeface="+mj-lt"/>
                          <a:ea typeface="+mn-ea"/>
                          <a:cs typeface="+mn-cs"/>
                        </a:rPr>
                        <a:t>9 150€</a:t>
                      </a:r>
                    </a:p>
                  </a:txBody>
                  <a:tcPr marL="6350" marR="6350" marT="6350" marB="0" anchor="ctr"/>
                </a:tc>
                <a:extLst>
                  <a:ext uri="{0D108BD9-81ED-4DB2-BD59-A6C34878D82A}">
                    <a16:rowId xmlns:a16="http://schemas.microsoft.com/office/drawing/2014/main" val="769129923"/>
                  </a:ext>
                </a:extLst>
              </a:tr>
              <a:tr h="260541">
                <a:tc>
                  <a:txBody>
                    <a:bodyPr/>
                    <a:lstStyle/>
                    <a:p>
                      <a:r>
                        <a:rPr lang="fr-FR" sz="1000">
                          <a:solidFill>
                            <a:schemeClr val="tx1"/>
                          </a:solidFill>
                          <a:latin typeface="+mj-lt"/>
                        </a:rPr>
                        <a:t>2030</a:t>
                      </a:r>
                    </a:p>
                  </a:txBody>
                  <a:tcPr/>
                </a:tc>
                <a:tc>
                  <a:txBody>
                    <a:bodyPr/>
                    <a:lstStyle/>
                    <a:p>
                      <a:r>
                        <a:rPr lang="fr-FR" sz="1200">
                          <a:solidFill>
                            <a:schemeClr val="tx1"/>
                          </a:solidFill>
                        </a:rPr>
                        <a:t>126,40€</a:t>
                      </a:r>
                    </a:p>
                  </a:txBody>
                  <a:tcPr/>
                </a:tc>
                <a:tc>
                  <a:txBody>
                    <a:bodyPr/>
                    <a:lstStyle/>
                    <a:p>
                      <a:pPr marL="0" algn="ctr" defTabSz="1219170" rtl="0" eaLnBrk="1" fontAlgn="b" latinLnBrk="0" hangingPunct="1"/>
                      <a:r>
                        <a:rPr lang="fr-FR" sz="1000" kern="1200">
                          <a:solidFill>
                            <a:schemeClr val="tx1"/>
                          </a:solidFill>
                          <a:latin typeface="+mj-lt"/>
                          <a:ea typeface="+mn-ea"/>
                          <a:cs typeface="+mn-cs"/>
                        </a:rPr>
                        <a:t>6 320€</a:t>
                      </a:r>
                    </a:p>
                  </a:txBody>
                  <a:tcPr marL="6350" marR="6350" marT="6350" marB="0" anchor="ctr"/>
                </a:tc>
                <a:tc>
                  <a:txBody>
                    <a:bodyPr/>
                    <a:lstStyle/>
                    <a:p>
                      <a:pPr marL="0" algn="ctr" defTabSz="1219170" rtl="0" eaLnBrk="1" fontAlgn="b" latinLnBrk="0" hangingPunct="1"/>
                      <a:r>
                        <a:rPr lang="fr-FR" sz="1000" kern="1200" dirty="0">
                          <a:solidFill>
                            <a:schemeClr val="tx1"/>
                          </a:solidFill>
                          <a:latin typeface="+mj-lt"/>
                          <a:ea typeface="+mn-ea"/>
                          <a:cs typeface="+mn-cs"/>
                        </a:rPr>
                        <a:t>9 480€</a:t>
                      </a:r>
                    </a:p>
                  </a:txBody>
                  <a:tcPr marL="6350" marR="6350" marT="6350" marB="0" anchor="ctr"/>
                </a:tc>
                <a:extLst>
                  <a:ext uri="{0D108BD9-81ED-4DB2-BD59-A6C34878D82A}">
                    <a16:rowId xmlns:a16="http://schemas.microsoft.com/office/drawing/2014/main" val="1846168746"/>
                  </a:ext>
                </a:extLst>
              </a:tr>
              <a:tr h="260541">
                <a:tc>
                  <a:txBody>
                    <a:bodyPr/>
                    <a:lstStyle/>
                    <a:p>
                      <a:r>
                        <a:rPr lang="fr-FR" sz="1000">
                          <a:solidFill>
                            <a:schemeClr val="tx1"/>
                          </a:solidFill>
                          <a:latin typeface="+mj-lt"/>
                        </a:rPr>
                        <a:t>2031</a:t>
                      </a:r>
                    </a:p>
                  </a:txBody>
                  <a:tcPr/>
                </a:tc>
                <a:tc>
                  <a:txBody>
                    <a:bodyPr/>
                    <a:lstStyle/>
                    <a:p>
                      <a:r>
                        <a:rPr lang="fr-FR" sz="1200">
                          <a:solidFill>
                            <a:schemeClr val="tx1"/>
                          </a:solidFill>
                        </a:rPr>
                        <a:t>130,80€</a:t>
                      </a:r>
                    </a:p>
                  </a:txBody>
                  <a:tcPr/>
                </a:tc>
                <a:tc>
                  <a:txBody>
                    <a:bodyPr/>
                    <a:lstStyle/>
                    <a:p>
                      <a:pPr marL="0" algn="ctr" defTabSz="1219170" rtl="0" eaLnBrk="1" fontAlgn="b" latinLnBrk="0" hangingPunct="1"/>
                      <a:r>
                        <a:rPr lang="fr-FR" sz="1000" kern="1200">
                          <a:solidFill>
                            <a:schemeClr val="tx1"/>
                          </a:solidFill>
                          <a:latin typeface="+mj-lt"/>
                          <a:ea typeface="+mn-ea"/>
                          <a:cs typeface="+mn-cs"/>
                        </a:rPr>
                        <a:t>6 540€</a:t>
                      </a:r>
                    </a:p>
                  </a:txBody>
                  <a:tcPr marL="6350" marR="6350" marT="6350" marB="0" anchor="ctr"/>
                </a:tc>
                <a:tc>
                  <a:txBody>
                    <a:bodyPr/>
                    <a:lstStyle/>
                    <a:p>
                      <a:pPr marL="0" algn="ctr" defTabSz="1219170" rtl="0" eaLnBrk="1" fontAlgn="b" latinLnBrk="0" hangingPunct="1"/>
                      <a:r>
                        <a:rPr lang="fr-FR" sz="1000" kern="1200" dirty="0">
                          <a:solidFill>
                            <a:schemeClr val="tx1"/>
                          </a:solidFill>
                          <a:latin typeface="+mj-lt"/>
                          <a:ea typeface="+mn-ea"/>
                          <a:cs typeface="+mn-cs"/>
                        </a:rPr>
                        <a:t>9 810€</a:t>
                      </a:r>
                    </a:p>
                  </a:txBody>
                  <a:tcPr marL="6350" marR="6350" marT="6350" marB="0" anchor="ctr"/>
                </a:tc>
                <a:extLst>
                  <a:ext uri="{0D108BD9-81ED-4DB2-BD59-A6C34878D82A}">
                    <a16:rowId xmlns:a16="http://schemas.microsoft.com/office/drawing/2014/main" val="282504286"/>
                  </a:ext>
                </a:extLst>
              </a:tr>
              <a:tr h="260541">
                <a:tc>
                  <a:txBody>
                    <a:bodyPr/>
                    <a:lstStyle/>
                    <a:p>
                      <a:r>
                        <a:rPr lang="fr-FR" sz="1000" dirty="0">
                          <a:solidFill>
                            <a:schemeClr val="tx1"/>
                          </a:solidFill>
                          <a:latin typeface="+mj-lt"/>
                        </a:rPr>
                        <a:t>2032</a:t>
                      </a:r>
                    </a:p>
                  </a:txBody>
                  <a:tcPr/>
                </a:tc>
                <a:tc>
                  <a:txBody>
                    <a:bodyPr/>
                    <a:lstStyle/>
                    <a:p>
                      <a:r>
                        <a:rPr lang="fr-FR" sz="1200">
                          <a:solidFill>
                            <a:schemeClr val="tx1"/>
                          </a:solidFill>
                        </a:rPr>
                        <a:t>135,20€</a:t>
                      </a:r>
                    </a:p>
                  </a:txBody>
                  <a:tcPr/>
                </a:tc>
                <a:tc>
                  <a:txBody>
                    <a:bodyPr/>
                    <a:lstStyle/>
                    <a:p>
                      <a:pPr marL="0" algn="ctr" defTabSz="1219170" rtl="0" eaLnBrk="1" fontAlgn="b" latinLnBrk="0" hangingPunct="1"/>
                      <a:r>
                        <a:rPr lang="fr-FR" sz="1000" kern="1200">
                          <a:solidFill>
                            <a:schemeClr val="tx1"/>
                          </a:solidFill>
                          <a:latin typeface="+mj-lt"/>
                          <a:ea typeface="+mn-ea"/>
                          <a:cs typeface="+mn-cs"/>
                        </a:rPr>
                        <a:t>6 760€</a:t>
                      </a:r>
                    </a:p>
                  </a:txBody>
                  <a:tcPr marL="6350" marR="6350" marT="6350" marB="0" anchor="ctr"/>
                </a:tc>
                <a:tc>
                  <a:txBody>
                    <a:bodyPr/>
                    <a:lstStyle/>
                    <a:p>
                      <a:pPr marL="0" algn="ctr" defTabSz="1219170" rtl="0" eaLnBrk="1" fontAlgn="b" latinLnBrk="0" hangingPunct="1"/>
                      <a:r>
                        <a:rPr lang="fr-FR" sz="1000" kern="1200" dirty="0">
                          <a:solidFill>
                            <a:schemeClr val="tx1"/>
                          </a:solidFill>
                          <a:latin typeface="+mj-lt"/>
                          <a:ea typeface="+mn-ea"/>
                          <a:cs typeface="+mn-cs"/>
                        </a:rPr>
                        <a:t>10 140€</a:t>
                      </a:r>
                    </a:p>
                  </a:txBody>
                  <a:tcPr marL="6350" marR="6350" marT="6350" marB="0" anchor="ctr"/>
                </a:tc>
                <a:extLst>
                  <a:ext uri="{0D108BD9-81ED-4DB2-BD59-A6C34878D82A}">
                    <a16:rowId xmlns:a16="http://schemas.microsoft.com/office/drawing/2014/main" val="692434001"/>
                  </a:ext>
                </a:extLst>
              </a:tr>
              <a:tr h="260541">
                <a:tc>
                  <a:txBody>
                    <a:bodyPr/>
                    <a:lstStyle/>
                    <a:p>
                      <a:r>
                        <a:rPr lang="fr-FR" sz="1000">
                          <a:solidFill>
                            <a:schemeClr val="tx1"/>
                          </a:solidFill>
                          <a:latin typeface="+mj-lt"/>
                        </a:rPr>
                        <a:t>2033</a:t>
                      </a:r>
                    </a:p>
                  </a:txBody>
                  <a:tcPr/>
                </a:tc>
                <a:tc>
                  <a:txBody>
                    <a:bodyPr/>
                    <a:lstStyle/>
                    <a:p>
                      <a:r>
                        <a:rPr lang="fr-FR" sz="1200" dirty="0">
                          <a:solidFill>
                            <a:schemeClr val="tx1"/>
                          </a:solidFill>
                        </a:rPr>
                        <a:t>139,60€</a:t>
                      </a:r>
                    </a:p>
                  </a:txBody>
                  <a:tcPr/>
                </a:tc>
                <a:tc>
                  <a:txBody>
                    <a:bodyPr/>
                    <a:lstStyle/>
                    <a:p>
                      <a:pPr marL="0" algn="ctr" defTabSz="1219170" rtl="0" eaLnBrk="1" fontAlgn="b" latinLnBrk="0" hangingPunct="1"/>
                      <a:r>
                        <a:rPr lang="fr-FR" sz="1000" kern="1200">
                          <a:solidFill>
                            <a:schemeClr val="tx1"/>
                          </a:solidFill>
                          <a:latin typeface="+mj-lt"/>
                          <a:ea typeface="+mn-ea"/>
                          <a:cs typeface="+mn-cs"/>
                        </a:rPr>
                        <a:t>6 980€</a:t>
                      </a:r>
                    </a:p>
                  </a:txBody>
                  <a:tcPr marL="6350" marR="6350" marT="6350" marB="0" anchor="ctr"/>
                </a:tc>
                <a:tc>
                  <a:txBody>
                    <a:bodyPr/>
                    <a:lstStyle/>
                    <a:p>
                      <a:pPr marL="0" algn="ctr" defTabSz="1219170" rtl="0" eaLnBrk="1" fontAlgn="b" latinLnBrk="0" hangingPunct="1"/>
                      <a:r>
                        <a:rPr lang="fr-FR" sz="1000" kern="1200" dirty="0">
                          <a:solidFill>
                            <a:schemeClr val="tx1"/>
                          </a:solidFill>
                          <a:latin typeface="+mj-lt"/>
                          <a:ea typeface="+mn-ea"/>
                          <a:cs typeface="+mn-cs"/>
                        </a:rPr>
                        <a:t>10 470€</a:t>
                      </a:r>
                    </a:p>
                  </a:txBody>
                  <a:tcPr marL="6350" marR="6350" marT="6350" marB="0" anchor="ctr"/>
                </a:tc>
                <a:extLst>
                  <a:ext uri="{0D108BD9-81ED-4DB2-BD59-A6C34878D82A}">
                    <a16:rowId xmlns:a16="http://schemas.microsoft.com/office/drawing/2014/main" val="2113352745"/>
                  </a:ext>
                </a:extLst>
              </a:tr>
            </a:tbl>
          </a:graphicData>
        </a:graphic>
      </p:graphicFrame>
    </p:spTree>
    <p:extLst>
      <p:ext uri="{BB962C8B-B14F-4D97-AF65-F5344CB8AC3E}">
        <p14:creationId xmlns:p14="http://schemas.microsoft.com/office/powerpoint/2010/main" val="39267850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age 24">
            <a:extLst>
              <a:ext uri="{FF2B5EF4-FFF2-40B4-BE49-F238E27FC236}">
                <a16:creationId xmlns:a16="http://schemas.microsoft.com/office/drawing/2014/main" id="{28EA8FE2-DB38-4D9F-9956-ECC3CFEBFE28}"/>
              </a:ext>
            </a:extLst>
          </p:cNvPr>
          <p:cNvPicPr>
            <a:picLocks noChangeAspect="1"/>
          </p:cNvPicPr>
          <p:nvPr/>
        </p:nvPicPr>
        <p:blipFill>
          <a:blip r:embed="rId3"/>
          <a:stretch>
            <a:fillRect/>
          </a:stretch>
        </p:blipFill>
        <p:spPr>
          <a:xfrm>
            <a:off x="11414708" y="135506"/>
            <a:ext cx="596307" cy="596307"/>
          </a:xfrm>
          <a:prstGeom prst="rect">
            <a:avLst/>
          </a:prstGeom>
        </p:spPr>
      </p:pic>
      <p:sp>
        <p:nvSpPr>
          <p:cNvPr id="8" name="Titre 7">
            <a:extLst>
              <a:ext uri="{FF2B5EF4-FFF2-40B4-BE49-F238E27FC236}">
                <a16:creationId xmlns:a16="http://schemas.microsoft.com/office/drawing/2014/main" id="{291E710C-94FF-293E-66D4-9638B471A8AA}"/>
              </a:ext>
            </a:extLst>
          </p:cNvPr>
          <p:cNvSpPr>
            <a:spLocks noGrp="1"/>
          </p:cNvSpPr>
          <p:nvPr>
            <p:ph type="title"/>
          </p:nvPr>
        </p:nvSpPr>
        <p:spPr/>
        <p:txBody>
          <a:bodyPr/>
          <a:lstStyle/>
          <a:p>
            <a:r>
              <a:rPr lang="fr-FR"/>
              <a:t>Questions clients et argumentaires (3/4)</a:t>
            </a:r>
          </a:p>
        </p:txBody>
      </p:sp>
      <p:sp>
        <p:nvSpPr>
          <p:cNvPr id="3" name="ZoneTexte 2">
            <a:extLst>
              <a:ext uri="{FF2B5EF4-FFF2-40B4-BE49-F238E27FC236}">
                <a16:creationId xmlns:a16="http://schemas.microsoft.com/office/drawing/2014/main" id="{7837A470-E198-A589-90BE-0D432CA90137}"/>
              </a:ext>
            </a:extLst>
          </p:cNvPr>
          <p:cNvSpPr txBox="1"/>
          <p:nvPr/>
        </p:nvSpPr>
        <p:spPr>
          <a:xfrm>
            <a:off x="954824" y="1190490"/>
            <a:ext cx="11104077" cy="5532284"/>
          </a:xfrm>
          <a:prstGeom prst="rect">
            <a:avLst/>
          </a:prstGeom>
          <a:noFill/>
        </p:spPr>
        <p:txBody>
          <a:bodyPr wrap="square" lIns="91440" tIns="45720" rIns="91440" bIns="45720" rtlCol="0" anchor="t">
            <a:spAutoFit/>
          </a:bodyPr>
          <a:lstStyle/>
          <a:p>
            <a:pPr marL="285750" indent="-285750">
              <a:buFont typeface="Wingdings" panose="05000000000000000000" pitchFamily="2" charset="2"/>
              <a:buChar char="Ø"/>
            </a:pPr>
            <a:r>
              <a:rPr lang="fr-FR" sz="1350" b="1" dirty="0">
                <a:solidFill>
                  <a:schemeClr val="accent1"/>
                </a:solidFill>
              </a:rPr>
              <a:t>Sur quelle base l’Emetteur décide-t-il d’exercer une option de remboursement ? </a:t>
            </a:r>
            <a:br>
              <a:rPr lang="fr-FR" sz="1350" dirty="0"/>
            </a:br>
            <a:r>
              <a:rPr lang="fr-FR" sz="1350" dirty="0"/>
              <a:t>Le choix de l’Emetteur de rembourser par anticipation l’emprunt dépendra des conditions de marché (niveaux des taux d’intérêt et de leur volatilité) aux dates de remboursement anticipé.    </a:t>
            </a:r>
          </a:p>
          <a:p>
            <a:pPr marL="285750" indent="-285750">
              <a:buFont typeface="Wingdings" panose="05000000000000000000" pitchFamily="2" charset="2"/>
              <a:buChar char="Ø"/>
            </a:pPr>
            <a:endParaRPr lang="fr-FR" sz="1350" b="1" dirty="0">
              <a:solidFill>
                <a:schemeClr val="accent1"/>
              </a:solidFill>
            </a:endParaRPr>
          </a:p>
          <a:p>
            <a:pPr marL="285750" indent="-285750">
              <a:buFont typeface="Wingdings" panose="05000000000000000000" pitchFamily="2" charset="2"/>
              <a:buChar char="Ø"/>
            </a:pPr>
            <a:r>
              <a:rPr lang="fr-FR" sz="1350" b="1" dirty="0">
                <a:solidFill>
                  <a:schemeClr val="accent1"/>
                </a:solidFill>
              </a:rPr>
              <a:t>Je ne connais pas à l’avance la durée de détention. Comment suis-je prévenu et que se passe-t-il après ? </a:t>
            </a:r>
            <a:br>
              <a:rPr lang="fr-FR" sz="1350" dirty="0"/>
            </a:br>
            <a:r>
              <a:rPr lang="fr-FR" sz="1350" dirty="0"/>
              <a:t>L'Émetteur a la possibilité de rembourser par anticipation l’obligation, chaque année à partir de la 5</a:t>
            </a:r>
            <a:r>
              <a:rPr lang="fr-FR" sz="1350" baseline="30000" dirty="0"/>
              <a:t>ème</a:t>
            </a:r>
            <a:r>
              <a:rPr lang="fr-FR" sz="1350" dirty="0"/>
              <a:t> année, aux dates de remboursement prévues *. En cas d’activation du remboursement anticipé, vous en serez averti au plus tôt 10 jours ouvrés avant la date de remboursement anticipé. La communication se fera par mail et dans votre espace assurance et par compte-rendu d’opérations pour le CTO. </a:t>
            </a:r>
            <a:endParaRPr lang="fr-FR" sz="1350" dirty="0">
              <a:cs typeface="Arial"/>
            </a:endParaRPr>
          </a:p>
          <a:p>
            <a:r>
              <a:rPr lang="fr-FR" sz="1350" dirty="0"/>
              <a:t>     * </a:t>
            </a:r>
            <a:r>
              <a:rPr lang="fr-FR" sz="1350" i="1" dirty="0"/>
              <a:t>Dates prévues : 24/07/2029, 24/07/2030, 24/07/2031, 26/07/2032, 25/07/2033</a:t>
            </a:r>
            <a:endParaRPr lang="fr-FR" sz="1350" i="1" dirty="0">
              <a:cs typeface="Arial"/>
            </a:endParaRPr>
          </a:p>
          <a:p>
            <a:endParaRPr lang="fr-FR" sz="1350" i="1" dirty="0"/>
          </a:p>
          <a:p>
            <a:pPr marL="285750" indent="-285750">
              <a:buFont typeface="Wingdings" panose="05000000000000000000" pitchFamily="2" charset="2"/>
              <a:buChar char="Ø"/>
            </a:pPr>
            <a:r>
              <a:rPr lang="fr-FR" sz="1350" b="1" dirty="0">
                <a:solidFill>
                  <a:schemeClr val="accent5"/>
                </a:solidFill>
              </a:rPr>
              <a:t>Je constate que les précédentes émissions sont en moins-values, pourquoi et quel est le risque de mon placement ? </a:t>
            </a:r>
            <a:endParaRPr lang="fr-FR" sz="1350" dirty="0">
              <a:effectLst/>
              <a:ea typeface="Calibri" panose="020F0502020204030204" pitchFamily="34" charset="0"/>
            </a:endParaRPr>
          </a:p>
          <a:p>
            <a:pPr marL="288000">
              <a:defRPr/>
            </a:pPr>
            <a:r>
              <a:rPr lang="fr-FR" sz="1350" dirty="0"/>
              <a:t>Comme tout produit obligataire, la valorisation en cours de vie de l’Emprunt juillet 2034 remboursable par anticipation est soumise à l’évolution des taux d’intérêt. </a:t>
            </a:r>
          </a:p>
          <a:p>
            <a:pPr marL="288000">
              <a:defRPr/>
            </a:pPr>
            <a:r>
              <a:rPr lang="fr-FR" sz="1350" dirty="0"/>
              <a:t>Si les taux d’intérêt montent, alors l’Obligation sera en moins-value et vice versa. D’autres facteurs comme la volatilité des taux de marché et l’impact des coûts d’entrée communiqués dans le Document d’Information Clé influent sur la valorisation du produit après son émission. Aucun de ces facteurs ne remet en cause la garantie du capital à l’échéance (ou à la date de remboursement anticipé), ni le versement des gains prévus par l’Obligation.</a:t>
            </a:r>
          </a:p>
          <a:p>
            <a:pPr marL="271463"/>
            <a:endParaRPr lang="fr-FR" sz="1350" b="1" dirty="0">
              <a:highlight>
                <a:srgbClr val="FFFF00"/>
              </a:highlight>
            </a:endParaRPr>
          </a:p>
          <a:p>
            <a:pPr marL="285750" lvl="0" indent="-285750">
              <a:buFont typeface="Wingdings" panose="05000000000000000000" pitchFamily="2" charset="2"/>
              <a:buChar char="Ø"/>
              <a:defRPr/>
            </a:pPr>
            <a:r>
              <a:rPr lang="fr-FR" sz="1350" b="1" dirty="0">
                <a:solidFill>
                  <a:schemeClr val="accent5"/>
                </a:solidFill>
              </a:rPr>
              <a:t>Puis-je vendre l’Emprunt juillet 2034 Remboursable par anticipation avant l’échéance du 24 juillet 2034 et à quelles conditions ? </a:t>
            </a:r>
            <a:br>
              <a:rPr lang="fr-FR" sz="1350" b="1" dirty="0"/>
            </a:br>
            <a:r>
              <a:rPr lang="fr-FR" sz="1350" dirty="0"/>
              <a:t>La durée de placement est de 10 ans. Il n’est pas recommandé de vendre le produit avant cette échéance. Si nécessaire, il vous est possible de le vendre avant l’échéance mais vous pourrez supporter un gain comme une perte partielle ou totale de votre investissement selon la valeur de marché de l’obligation. Celle-ci sera fonction des conditions de marché prévalant au moment de la vente. Elle intègrera la fraction des intérêts courus pendant votre période de détention. La vente avant l’échéance peut également avoir pour conséquence la perception de frais (cf. grille tarifaire)</a:t>
            </a:r>
            <a:endParaRPr lang="fr-FR" sz="1350" dirty="0">
              <a:cs typeface="Arial"/>
            </a:endParaRPr>
          </a:p>
          <a:p>
            <a:pPr marL="285750" lvl="0" indent="-285750">
              <a:buFont typeface="Wingdings" panose="05000000000000000000" pitchFamily="2" charset="2"/>
              <a:buChar char="Ø"/>
              <a:defRPr/>
            </a:pPr>
            <a:endParaRPr lang="fr-FR" sz="1600" dirty="0">
              <a:highlight>
                <a:srgbClr val="FFFF00"/>
              </a:highlight>
            </a:endParaRPr>
          </a:p>
        </p:txBody>
      </p:sp>
      <p:pic>
        <p:nvPicPr>
          <p:cNvPr id="5" name="Graphique 4" descr="Questions contour">
            <a:extLst>
              <a:ext uri="{FF2B5EF4-FFF2-40B4-BE49-F238E27FC236}">
                <a16:creationId xmlns:a16="http://schemas.microsoft.com/office/drawing/2014/main" id="{04258A81-4764-1113-6C5E-206E6CEC5E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8522" y="1140009"/>
            <a:ext cx="775877" cy="775877"/>
          </a:xfrm>
          <a:prstGeom prst="rect">
            <a:avLst/>
          </a:prstGeom>
        </p:spPr>
      </p:pic>
      <p:sp>
        <p:nvSpPr>
          <p:cNvPr id="9" name="Rectangle 8">
            <a:extLst>
              <a:ext uri="{FF2B5EF4-FFF2-40B4-BE49-F238E27FC236}">
                <a16:creationId xmlns:a16="http://schemas.microsoft.com/office/drawing/2014/main" id="{577B5EF6-C3C2-5919-6726-04F7852286D9}"/>
              </a:ext>
            </a:extLst>
          </p:cNvPr>
          <p:cNvSpPr/>
          <p:nvPr/>
        </p:nvSpPr>
        <p:spPr>
          <a:xfrm>
            <a:off x="4384601" y="6611779"/>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32123755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291E710C-94FF-293E-66D4-9638B471A8AA}"/>
              </a:ext>
            </a:extLst>
          </p:cNvPr>
          <p:cNvSpPr>
            <a:spLocks noGrp="1"/>
          </p:cNvSpPr>
          <p:nvPr>
            <p:ph type="title"/>
          </p:nvPr>
        </p:nvSpPr>
        <p:spPr/>
        <p:txBody>
          <a:bodyPr/>
          <a:lstStyle/>
          <a:p>
            <a:r>
              <a:rPr lang="fr-FR"/>
              <a:t>Questions clients et argumentaires (4/4)</a:t>
            </a:r>
          </a:p>
        </p:txBody>
      </p:sp>
      <p:sp>
        <p:nvSpPr>
          <p:cNvPr id="3" name="ZoneTexte 2">
            <a:extLst>
              <a:ext uri="{FF2B5EF4-FFF2-40B4-BE49-F238E27FC236}">
                <a16:creationId xmlns:a16="http://schemas.microsoft.com/office/drawing/2014/main" id="{7837A470-E198-A589-90BE-0D432CA90137}"/>
              </a:ext>
            </a:extLst>
          </p:cNvPr>
          <p:cNvSpPr txBox="1"/>
          <p:nvPr/>
        </p:nvSpPr>
        <p:spPr>
          <a:xfrm>
            <a:off x="1286486" y="688771"/>
            <a:ext cx="11104077" cy="5432256"/>
          </a:xfrm>
          <a:prstGeom prst="rect">
            <a:avLst/>
          </a:prstGeom>
          <a:noFill/>
        </p:spPr>
        <p:txBody>
          <a:bodyPr wrap="square" rtlCol="0">
            <a:spAutoFit/>
          </a:bodyPr>
          <a:lstStyle/>
          <a:p>
            <a:endParaRPr lang="fr-FR" sz="1600" dirty="0"/>
          </a:p>
          <a:p>
            <a:pPr marL="285750" indent="-285750">
              <a:buFont typeface="Wingdings" panose="05000000000000000000" pitchFamily="2" charset="2"/>
              <a:buChar char="Ø"/>
            </a:pPr>
            <a:r>
              <a:rPr lang="fr-FR" sz="1600" b="1" dirty="0">
                <a:solidFill>
                  <a:schemeClr val="accent1"/>
                </a:solidFill>
              </a:rPr>
              <a:t>Que se passe-t-il en cas de décès ? </a:t>
            </a:r>
            <a:br>
              <a:rPr lang="fr-FR" sz="1600" b="1" dirty="0">
                <a:solidFill>
                  <a:schemeClr val="accent1"/>
                </a:solidFill>
              </a:rPr>
            </a:br>
            <a:endParaRPr lang="fr-FR" sz="1000" b="1" dirty="0">
              <a:solidFill>
                <a:schemeClr val="accent1"/>
              </a:solidFill>
            </a:endParaRPr>
          </a:p>
          <a:p>
            <a:r>
              <a:rPr lang="fr-FR" sz="1600" u="sng" dirty="0">
                <a:solidFill>
                  <a:schemeClr val="tx2"/>
                </a:solidFill>
              </a:rPr>
              <a:t>ASV</a:t>
            </a:r>
          </a:p>
          <a:p>
            <a:endParaRPr lang="fr-FR" sz="1600" b="1" dirty="0">
              <a:solidFill>
                <a:schemeClr val="accent1"/>
              </a:solidFill>
            </a:endParaRPr>
          </a:p>
          <a:p>
            <a:endParaRPr lang="fr-FR" sz="1600" b="1" dirty="0">
              <a:solidFill>
                <a:schemeClr val="accent1"/>
              </a:solidFill>
            </a:endParaRPr>
          </a:p>
          <a:p>
            <a:endParaRPr lang="fr-FR" sz="1600" b="1" dirty="0">
              <a:solidFill>
                <a:schemeClr val="accent1"/>
              </a:solidFill>
            </a:endParaRPr>
          </a:p>
          <a:p>
            <a:endParaRPr lang="fr-FR" sz="1600" u="sng" dirty="0">
              <a:solidFill>
                <a:schemeClr val="tx2"/>
              </a:solidFill>
            </a:endParaRPr>
          </a:p>
          <a:p>
            <a:endParaRPr lang="fr-FR" sz="1600" u="sng" dirty="0">
              <a:solidFill>
                <a:schemeClr val="tx2"/>
              </a:solidFill>
            </a:endParaRPr>
          </a:p>
          <a:p>
            <a:endParaRPr lang="fr-FR" sz="1600" u="sng" dirty="0">
              <a:solidFill>
                <a:schemeClr val="tx2"/>
              </a:solidFill>
            </a:endParaRPr>
          </a:p>
          <a:p>
            <a:endParaRPr lang="fr-FR" sz="1600" u="sng" dirty="0">
              <a:solidFill>
                <a:schemeClr val="tx2"/>
              </a:solidFill>
            </a:endParaRPr>
          </a:p>
          <a:p>
            <a:endParaRPr lang="fr-FR" sz="1600" u="sng" dirty="0">
              <a:solidFill>
                <a:schemeClr val="tx2"/>
              </a:solidFill>
            </a:endParaRPr>
          </a:p>
          <a:p>
            <a:endParaRPr lang="fr-FR" sz="1600" u="sng" dirty="0">
              <a:solidFill>
                <a:schemeClr val="tx2"/>
              </a:solidFill>
            </a:endParaRPr>
          </a:p>
          <a:p>
            <a:endParaRPr lang="fr-FR" sz="1600" u="sng" dirty="0">
              <a:solidFill>
                <a:schemeClr val="tx2"/>
              </a:solidFill>
            </a:endParaRPr>
          </a:p>
          <a:p>
            <a:endParaRPr lang="fr-FR" sz="1600" u="sng" dirty="0">
              <a:solidFill>
                <a:schemeClr val="tx2"/>
              </a:solidFill>
            </a:endParaRPr>
          </a:p>
          <a:p>
            <a:endParaRPr lang="fr-FR" sz="1600" u="sng" dirty="0">
              <a:solidFill>
                <a:schemeClr val="tx2"/>
              </a:solidFill>
            </a:endParaRPr>
          </a:p>
          <a:p>
            <a:endParaRPr lang="fr-FR" sz="1600" u="sng" dirty="0">
              <a:solidFill>
                <a:schemeClr val="tx2"/>
              </a:solidFill>
            </a:endParaRPr>
          </a:p>
          <a:p>
            <a:endParaRPr lang="fr-FR" sz="1100" dirty="0">
              <a:highlight>
                <a:srgbClr val="FF00FF"/>
              </a:highlight>
            </a:endParaRPr>
          </a:p>
          <a:p>
            <a:endParaRPr lang="fr-FR" sz="1100" u="sng" dirty="0"/>
          </a:p>
          <a:p>
            <a:endParaRPr lang="fr-FR" sz="1600" b="1" dirty="0">
              <a:solidFill>
                <a:schemeClr val="accent1"/>
              </a:solidFill>
              <a:highlight>
                <a:srgbClr val="00FFFF"/>
              </a:highlight>
            </a:endParaRPr>
          </a:p>
          <a:p>
            <a:endParaRPr lang="fr-FR" sz="1600" b="1" dirty="0">
              <a:solidFill>
                <a:schemeClr val="accent1"/>
              </a:solidFill>
              <a:highlight>
                <a:srgbClr val="00FFFF"/>
              </a:highlight>
            </a:endParaRPr>
          </a:p>
          <a:p>
            <a:pPr marL="285750" indent="-285750">
              <a:buFont typeface="Wingdings" panose="05000000000000000000" pitchFamily="2" charset="2"/>
              <a:buChar char="Ø"/>
            </a:pPr>
            <a:endParaRPr lang="fr-FR" sz="1600" b="1" dirty="0">
              <a:solidFill>
                <a:schemeClr val="accent1"/>
              </a:solidFill>
            </a:endParaRPr>
          </a:p>
        </p:txBody>
      </p:sp>
      <p:pic>
        <p:nvPicPr>
          <p:cNvPr id="5" name="Graphique 4" descr="Questions contour">
            <a:extLst>
              <a:ext uri="{FF2B5EF4-FFF2-40B4-BE49-F238E27FC236}">
                <a16:creationId xmlns:a16="http://schemas.microsoft.com/office/drawing/2014/main" id="{04258A81-4764-1113-6C5E-206E6CEC5E2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592" y="1064609"/>
            <a:ext cx="914400" cy="914400"/>
          </a:xfrm>
          <a:prstGeom prst="rect">
            <a:avLst/>
          </a:prstGeom>
        </p:spPr>
      </p:pic>
      <p:sp>
        <p:nvSpPr>
          <p:cNvPr id="4" name="Rectangle 3">
            <a:extLst>
              <a:ext uri="{FF2B5EF4-FFF2-40B4-BE49-F238E27FC236}">
                <a16:creationId xmlns:a16="http://schemas.microsoft.com/office/drawing/2014/main" id="{91BB4D5B-EAFE-5CAB-950E-F093B2E3431F}"/>
              </a:ext>
            </a:extLst>
          </p:cNvPr>
          <p:cNvSpPr/>
          <p:nvPr/>
        </p:nvSpPr>
        <p:spPr>
          <a:xfrm>
            <a:off x="4384601" y="6611779"/>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
        <p:nvSpPr>
          <p:cNvPr id="10" name="Rectangle 3">
            <a:extLst>
              <a:ext uri="{FF2B5EF4-FFF2-40B4-BE49-F238E27FC236}">
                <a16:creationId xmlns:a16="http://schemas.microsoft.com/office/drawing/2014/main" id="{4B000F87-1FB9-0E7D-00E0-BB1EC3313233}"/>
              </a:ext>
            </a:extLst>
          </p:cNvPr>
          <p:cNvSpPr>
            <a:spLocks noChangeArrowheads="1"/>
          </p:cNvSpPr>
          <p:nvPr/>
        </p:nvSpPr>
        <p:spPr bwMode="auto">
          <a:xfrm>
            <a:off x="0" y="16065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2" name="Image 1">
            <a:extLst>
              <a:ext uri="{FF2B5EF4-FFF2-40B4-BE49-F238E27FC236}">
                <a16:creationId xmlns:a16="http://schemas.microsoft.com/office/drawing/2014/main" id="{8BBB05FB-668E-90EE-804E-CC93DCDAA375}"/>
              </a:ext>
            </a:extLst>
          </p:cNvPr>
          <p:cNvPicPr>
            <a:picLocks noChangeAspect="1"/>
          </p:cNvPicPr>
          <p:nvPr/>
        </p:nvPicPr>
        <p:blipFill>
          <a:blip r:embed="rId5"/>
          <a:stretch>
            <a:fillRect/>
          </a:stretch>
        </p:blipFill>
        <p:spPr>
          <a:xfrm>
            <a:off x="11414708" y="135506"/>
            <a:ext cx="596307" cy="596307"/>
          </a:xfrm>
          <a:prstGeom prst="rect">
            <a:avLst/>
          </a:prstGeom>
        </p:spPr>
      </p:pic>
      <p:pic>
        <p:nvPicPr>
          <p:cNvPr id="7" name="Image 6">
            <a:extLst>
              <a:ext uri="{FF2B5EF4-FFF2-40B4-BE49-F238E27FC236}">
                <a16:creationId xmlns:a16="http://schemas.microsoft.com/office/drawing/2014/main" id="{FFA3E05B-237C-E384-BB6F-09EE132D9CFC}"/>
              </a:ext>
            </a:extLst>
          </p:cNvPr>
          <p:cNvPicPr>
            <a:picLocks noChangeAspect="1"/>
          </p:cNvPicPr>
          <p:nvPr/>
        </p:nvPicPr>
        <p:blipFill>
          <a:blip r:embed="rId6"/>
          <a:stretch>
            <a:fillRect/>
          </a:stretch>
        </p:blipFill>
        <p:spPr>
          <a:xfrm>
            <a:off x="1286486" y="1850645"/>
            <a:ext cx="9423853" cy="4476856"/>
          </a:xfrm>
          <a:prstGeom prst="rect">
            <a:avLst/>
          </a:prstGeom>
        </p:spPr>
      </p:pic>
    </p:spTree>
    <p:extLst>
      <p:ext uri="{BB962C8B-B14F-4D97-AF65-F5344CB8AC3E}">
        <p14:creationId xmlns:p14="http://schemas.microsoft.com/office/powerpoint/2010/main" val="4147174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291E710C-94FF-293E-66D4-9638B471A8AA}"/>
              </a:ext>
            </a:extLst>
          </p:cNvPr>
          <p:cNvSpPr>
            <a:spLocks noGrp="1"/>
          </p:cNvSpPr>
          <p:nvPr>
            <p:ph type="title"/>
          </p:nvPr>
        </p:nvSpPr>
        <p:spPr/>
        <p:txBody>
          <a:bodyPr/>
          <a:lstStyle/>
          <a:p>
            <a:r>
              <a:rPr lang="fr-FR"/>
              <a:t>Questions clients et argumentaires (4/4)</a:t>
            </a:r>
          </a:p>
        </p:txBody>
      </p:sp>
      <p:sp>
        <p:nvSpPr>
          <p:cNvPr id="3" name="ZoneTexte 2">
            <a:extLst>
              <a:ext uri="{FF2B5EF4-FFF2-40B4-BE49-F238E27FC236}">
                <a16:creationId xmlns:a16="http://schemas.microsoft.com/office/drawing/2014/main" id="{7837A470-E198-A589-90BE-0D432CA90137}"/>
              </a:ext>
            </a:extLst>
          </p:cNvPr>
          <p:cNvSpPr txBox="1"/>
          <p:nvPr/>
        </p:nvSpPr>
        <p:spPr>
          <a:xfrm>
            <a:off x="931025" y="755857"/>
            <a:ext cx="11104077" cy="984885"/>
          </a:xfrm>
          <a:prstGeom prst="rect">
            <a:avLst/>
          </a:prstGeom>
          <a:noFill/>
        </p:spPr>
        <p:txBody>
          <a:bodyPr wrap="square" lIns="91440" tIns="45720" rIns="91440" bIns="45720" rtlCol="0" anchor="t">
            <a:spAutoFit/>
          </a:bodyPr>
          <a:lstStyle/>
          <a:p>
            <a:endParaRPr lang="fr-FR" sz="1600"/>
          </a:p>
          <a:p>
            <a:pPr marL="285750" indent="-285750">
              <a:buFont typeface="Wingdings" panose="05000000000000000000" pitchFamily="2" charset="2"/>
              <a:buChar char="Ø"/>
            </a:pPr>
            <a:r>
              <a:rPr lang="fr-FR" sz="1600" b="1">
                <a:solidFill>
                  <a:schemeClr val="accent1"/>
                </a:solidFill>
              </a:rPr>
              <a:t>Que se passe-t-il en cas de décès ? </a:t>
            </a:r>
            <a:br>
              <a:rPr lang="fr-FR" sz="1600" b="1"/>
            </a:br>
            <a:endParaRPr lang="fr-FR" sz="1000" b="1">
              <a:solidFill>
                <a:schemeClr val="accent1"/>
              </a:solidFill>
            </a:endParaRPr>
          </a:p>
          <a:p>
            <a:r>
              <a:rPr lang="fr-FR" sz="1600" u="sng">
                <a:solidFill>
                  <a:schemeClr val="tx2"/>
                </a:solidFill>
              </a:rPr>
              <a:t>ASV via </a:t>
            </a:r>
            <a:r>
              <a:rPr lang="fr-FR" sz="1600" u="sng" err="1">
                <a:solidFill>
                  <a:schemeClr val="tx2"/>
                </a:solidFill>
              </a:rPr>
              <a:t>Teora</a:t>
            </a:r>
            <a:endParaRPr lang="fr-FR" sz="1600" u="sng" err="1">
              <a:solidFill>
                <a:schemeClr val="tx2"/>
              </a:solidFill>
              <a:cs typeface="Arial"/>
            </a:endParaRPr>
          </a:p>
        </p:txBody>
      </p:sp>
      <p:pic>
        <p:nvPicPr>
          <p:cNvPr id="5" name="Graphique 4" descr="Questions contour">
            <a:extLst>
              <a:ext uri="{FF2B5EF4-FFF2-40B4-BE49-F238E27FC236}">
                <a16:creationId xmlns:a16="http://schemas.microsoft.com/office/drawing/2014/main" id="{04258A81-4764-1113-6C5E-206E6CEC5E2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592" y="1064609"/>
            <a:ext cx="914400" cy="914400"/>
          </a:xfrm>
          <a:prstGeom prst="rect">
            <a:avLst/>
          </a:prstGeom>
        </p:spPr>
      </p:pic>
      <p:sp>
        <p:nvSpPr>
          <p:cNvPr id="4" name="Rectangle 3">
            <a:extLst>
              <a:ext uri="{FF2B5EF4-FFF2-40B4-BE49-F238E27FC236}">
                <a16:creationId xmlns:a16="http://schemas.microsoft.com/office/drawing/2014/main" id="{91BB4D5B-EAFE-5CAB-950E-F093B2E3431F}"/>
              </a:ext>
            </a:extLst>
          </p:cNvPr>
          <p:cNvSpPr/>
          <p:nvPr/>
        </p:nvSpPr>
        <p:spPr>
          <a:xfrm>
            <a:off x="4384601" y="6611779"/>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
        <p:nvSpPr>
          <p:cNvPr id="10" name="Rectangle 3">
            <a:extLst>
              <a:ext uri="{FF2B5EF4-FFF2-40B4-BE49-F238E27FC236}">
                <a16:creationId xmlns:a16="http://schemas.microsoft.com/office/drawing/2014/main" id="{4B000F87-1FB9-0E7D-00E0-BB1EC3313233}"/>
              </a:ext>
            </a:extLst>
          </p:cNvPr>
          <p:cNvSpPr>
            <a:spLocks noChangeArrowheads="1"/>
          </p:cNvSpPr>
          <p:nvPr/>
        </p:nvSpPr>
        <p:spPr bwMode="auto">
          <a:xfrm>
            <a:off x="0" y="16065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6" name="Tableau 5">
            <a:extLst>
              <a:ext uri="{FF2B5EF4-FFF2-40B4-BE49-F238E27FC236}">
                <a16:creationId xmlns:a16="http://schemas.microsoft.com/office/drawing/2014/main" id="{C1EC1B28-1DED-23FA-FE98-2A52B2A24307}"/>
              </a:ext>
            </a:extLst>
          </p:cNvPr>
          <p:cNvGraphicFramePr>
            <a:graphicFrameLocks noGrp="1"/>
          </p:cNvGraphicFramePr>
          <p:nvPr>
            <p:extLst>
              <p:ext uri="{D42A27DB-BD31-4B8C-83A1-F6EECF244321}">
                <p14:modId xmlns:p14="http://schemas.microsoft.com/office/powerpoint/2010/main" val="436303853"/>
              </p:ext>
            </p:extLst>
          </p:nvPr>
        </p:nvGraphicFramePr>
        <p:xfrm>
          <a:off x="962114" y="2058993"/>
          <a:ext cx="10685644" cy="2743200"/>
        </p:xfrm>
        <a:graphic>
          <a:graphicData uri="http://schemas.openxmlformats.org/drawingml/2006/table">
            <a:tbl>
              <a:tblPr firstRow="1" bandRow="1">
                <a:tableStyleId>{5C22544A-7EE6-4342-B048-85BDC9FD1C3A}</a:tableStyleId>
              </a:tblPr>
              <a:tblGrid>
                <a:gridCol w="5179529">
                  <a:extLst>
                    <a:ext uri="{9D8B030D-6E8A-4147-A177-3AD203B41FA5}">
                      <a16:colId xmlns:a16="http://schemas.microsoft.com/office/drawing/2014/main" val="3944935212"/>
                    </a:ext>
                  </a:extLst>
                </a:gridCol>
                <a:gridCol w="5506115">
                  <a:extLst>
                    <a:ext uri="{9D8B030D-6E8A-4147-A177-3AD203B41FA5}">
                      <a16:colId xmlns:a16="http://schemas.microsoft.com/office/drawing/2014/main" val="1558059078"/>
                    </a:ext>
                  </a:extLst>
                </a:gridCol>
              </a:tblGrid>
              <a:tr h="264408">
                <a:tc>
                  <a:txBody>
                    <a:bodyPr/>
                    <a:lstStyle/>
                    <a:p>
                      <a:r>
                        <a:rPr lang="fr-FR" sz="1400">
                          <a:solidFill>
                            <a:schemeClr val="accent1"/>
                          </a:solidFill>
                        </a:rPr>
                        <a:t>LMP</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r>
                        <a:rPr lang="fr-FR" sz="1400">
                          <a:solidFill>
                            <a:schemeClr val="accent1"/>
                          </a:solidFill>
                        </a:rPr>
                        <a:t>CNP Patrimoine</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410160541"/>
                  </a:ext>
                </a:extLst>
              </a:tr>
              <a:tr h="2346624">
                <a:tc>
                  <a:txBody>
                    <a:bodyPr/>
                    <a:lstStyle/>
                    <a:p>
                      <a:pPr lvl="0" algn="l">
                        <a:buNone/>
                      </a:pPr>
                      <a:r>
                        <a:rPr lang="fr-FR" sz="1100" b="0" i="0" u="none" strike="noStrike" kern="1200" noProof="0">
                          <a:solidFill>
                            <a:schemeClr val="dk1"/>
                          </a:solidFill>
                          <a:latin typeface="Arial"/>
                        </a:rPr>
                        <a:t>Tout rachat, arbitrage ou tout dénouement par décès, avant la date d’échéance ou de survenance d’une échéance anticipée du Support, sera réalisé sur la base d’une valeur liquidative non garantie fonction des paramètres de marché. Le Souscripteur prend donc un risque en capital, non mesurable a priori, s’il est contraint de demander un désinvestissement en dehors de la date d’échéance. Le montant du désinvestissement pourra être très différent (inférieur ou supérieur) du montant résultant de l’application de la formule du Support. </a:t>
                      </a:r>
                      <a:endParaRPr lang="fr-FR" sz="1100" b="0" i="0" u="none" strike="noStrike" kern="1200" noProof="0">
                        <a:solidFill>
                          <a:srgbClr val="000000"/>
                        </a:solidFill>
                        <a:latin typeface="Arial"/>
                      </a:endParaRPr>
                    </a:p>
                    <a:p>
                      <a:pPr lvl="0" algn="l">
                        <a:buNone/>
                      </a:pPr>
                      <a:endParaRPr lang="fr-FR" sz="1100" b="0" i="0" u="none" strike="noStrike" kern="1200" noProof="0">
                        <a:solidFill>
                          <a:srgbClr val="000000"/>
                        </a:solidFill>
                        <a:latin typeface="Arial"/>
                      </a:endParaRPr>
                    </a:p>
                    <a:p>
                      <a:pPr lvl="0" algn="l">
                        <a:lnSpc>
                          <a:spcPct val="100000"/>
                        </a:lnSpc>
                        <a:spcBef>
                          <a:spcPts val="0"/>
                        </a:spcBef>
                        <a:spcAft>
                          <a:spcPts val="0"/>
                        </a:spcAft>
                        <a:buNone/>
                      </a:pPr>
                      <a:r>
                        <a:rPr lang="fr-FR" sz="1100" b="0" i="0" u="none" strike="noStrike" kern="1200" noProof="0">
                          <a:solidFill>
                            <a:schemeClr val="dk1"/>
                          </a:solidFill>
                          <a:latin typeface="Arial"/>
                        </a:rPr>
                        <a:t>En cas de décès entre le 24/07/2024 et le 24/07/2034, les ordres de désinvestissement sont exécutés conformément aux Conditions Générales/Proposition de Contrat. La valeur liquidative de l’unité de compte prise en compte est la première valeur à compter de la date d’effet de l’opération, en adéquation avec l’heure de centralisation des ordres par le dépositaire du Support et l'heure de réception et de traitement par l’Assureur.</a:t>
                      </a:r>
                      <a:endParaRPr lang="fr-FR" sz="1100" b="0" i="0" u="none" strike="noStrike" noProof="0">
                        <a:latin typeface="Aria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buNone/>
                      </a:pPr>
                      <a:r>
                        <a:rPr lang="fr-FR" sz="900" b="0" i="0" u="none" strike="noStrike" kern="1200" noProof="0">
                          <a:solidFill>
                            <a:schemeClr val="dk1"/>
                          </a:solidFill>
                          <a:latin typeface="Arial"/>
                        </a:rPr>
                        <a:t>Le décès avant l’échéance entraîne le désinvestissement du support et le dénouement du contrat d’assurance vie. </a:t>
                      </a:r>
                      <a:br>
                        <a:rPr lang="fr-FR" sz="900" b="0" i="0" u="none" strike="noStrike" kern="1200" noProof="0">
                          <a:solidFill>
                            <a:srgbClr val="000000"/>
                          </a:solidFill>
                          <a:latin typeface="Arial"/>
                        </a:rPr>
                      </a:br>
                      <a:br>
                        <a:rPr lang="fr-FR" sz="900" b="0" i="0" u="none" strike="noStrike" kern="1200" noProof="0">
                          <a:solidFill>
                            <a:srgbClr val="000000"/>
                          </a:solidFill>
                          <a:latin typeface="Arial"/>
                        </a:rPr>
                      </a:br>
                      <a:r>
                        <a:rPr lang="fr-FR" sz="900" b="0" i="0" u="none" strike="noStrike" kern="1200" noProof="0">
                          <a:solidFill>
                            <a:schemeClr val="dk1"/>
                          </a:solidFill>
                          <a:latin typeface="Arial"/>
                        </a:rPr>
                        <a:t>Le désinvestissement du support financier s’effectuera à un prix qui dépendra des conditions de marché ce jour-là ne permettant plus à l’adhérent/souscripteur de bénéficier de la garantie de remboursement du capital augmenté de la performance prévue à l’échéance (taux d’intérêt de l’emprunt net de frais applicable au contrat d’assurance vie). </a:t>
                      </a:r>
                      <a:br>
                        <a:rPr lang="fr-FR" sz="900" b="0" i="0" u="none" strike="noStrike" kern="1200" noProof="0">
                          <a:solidFill>
                            <a:srgbClr val="000000"/>
                          </a:solidFill>
                          <a:latin typeface="Arial"/>
                        </a:rPr>
                      </a:br>
                      <a:br>
                        <a:rPr lang="fr-FR" sz="900" b="0" i="0" u="none" strike="noStrike" kern="1200" noProof="0">
                          <a:solidFill>
                            <a:srgbClr val="000000"/>
                          </a:solidFill>
                          <a:latin typeface="Arial"/>
                        </a:rPr>
                      </a:br>
                      <a:r>
                        <a:rPr lang="fr-FR" sz="900" b="0" i="0" u="none" strike="noStrike" kern="1200" noProof="0">
                          <a:solidFill>
                            <a:schemeClr val="dk1"/>
                          </a:solidFill>
                          <a:latin typeface="Arial"/>
                        </a:rPr>
                        <a:t>Il n’y a pas de règle spécifique à l’emprunt pour la valorisation de l’épargne du client, c’est la VL (valeur liquidative) de référence, dont les coupons, à la date du décès qui sera utilisée pour cette valorisation.</a:t>
                      </a:r>
                      <a:br>
                        <a:rPr lang="fr-FR" sz="900" kern="1200">
                          <a:solidFill>
                            <a:srgbClr val="000000"/>
                          </a:solidFill>
                          <a:latin typeface="+mn-lt"/>
                          <a:ea typeface="+mn-ea"/>
                          <a:cs typeface="+mn-cs"/>
                        </a:rPr>
                      </a:br>
                      <a:br>
                        <a:rPr lang="fr-FR" sz="900" kern="1200">
                          <a:solidFill>
                            <a:srgbClr val="000000"/>
                          </a:solidFill>
                          <a:latin typeface="+mn-lt"/>
                          <a:ea typeface="+mn-ea"/>
                          <a:cs typeface="+mn-cs"/>
                        </a:rPr>
                      </a:br>
                      <a:endParaRPr lang="fr-FR" sz="1000" i="1" kern="120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70080190"/>
                  </a:ext>
                </a:extLst>
              </a:tr>
            </a:tbl>
          </a:graphicData>
        </a:graphic>
      </p:graphicFrame>
      <p:pic>
        <p:nvPicPr>
          <p:cNvPr id="2" name="Image 1">
            <a:extLst>
              <a:ext uri="{FF2B5EF4-FFF2-40B4-BE49-F238E27FC236}">
                <a16:creationId xmlns:a16="http://schemas.microsoft.com/office/drawing/2014/main" id="{8BBB05FB-668E-90EE-804E-CC93DCDAA375}"/>
              </a:ext>
            </a:extLst>
          </p:cNvPr>
          <p:cNvPicPr>
            <a:picLocks noChangeAspect="1"/>
          </p:cNvPicPr>
          <p:nvPr/>
        </p:nvPicPr>
        <p:blipFill>
          <a:blip r:embed="rId5"/>
          <a:stretch>
            <a:fillRect/>
          </a:stretch>
        </p:blipFill>
        <p:spPr>
          <a:xfrm>
            <a:off x="11414708" y="135506"/>
            <a:ext cx="596307" cy="596307"/>
          </a:xfrm>
          <a:prstGeom prst="rect">
            <a:avLst/>
          </a:prstGeom>
        </p:spPr>
      </p:pic>
      <p:sp>
        <p:nvSpPr>
          <p:cNvPr id="9" name="ZoneTexte 8">
            <a:extLst>
              <a:ext uri="{FF2B5EF4-FFF2-40B4-BE49-F238E27FC236}">
                <a16:creationId xmlns:a16="http://schemas.microsoft.com/office/drawing/2014/main" id="{C9CA7AA2-FA05-1B3C-D109-E6CB00AEBB3B}"/>
              </a:ext>
            </a:extLst>
          </p:cNvPr>
          <p:cNvSpPr txBox="1"/>
          <p:nvPr/>
        </p:nvSpPr>
        <p:spPr>
          <a:xfrm>
            <a:off x="899936" y="5360493"/>
            <a:ext cx="10747822" cy="10002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sng" strike="noStrike" kern="1200" cap="none" spc="0" normalizeH="0" baseline="0" noProof="0">
                <a:ln>
                  <a:noFill/>
                </a:ln>
                <a:solidFill>
                  <a:srgbClr val="B34A8C"/>
                </a:solidFill>
                <a:effectLst/>
                <a:uLnTx/>
                <a:uFillTx/>
                <a:latin typeface="Arial"/>
                <a:ea typeface="+mn-ea"/>
                <a:cs typeface="+mn-cs"/>
              </a:rPr>
              <a:t>CTO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700" b="0" i="0" u="sng" strike="noStrike" kern="1200" cap="none" spc="0" normalizeH="0" baseline="0" noProof="0">
              <a:ln>
                <a:noFill/>
              </a:ln>
              <a:solidFill>
                <a:srgbClr val="B34A8C"/>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Arial"/>
                <a:ea typeface="+mn-ea"/>
                <a:cs typeface="+mn-cs"/>
              </a:rPr>
              <a:t>En cas de décès de son titulaire, le compte-titre ordinaire (CTO) est bloqué, mais les titres ne sont pas pour autant vendus. Le cours des titres continue d’évoluer à la hausse ou à la baisse et les dividendes et coupons continuent d’être perçus.</a:t>
            </a:r>
            <a:br>
              <a:rPr kumimoji="0" lang="fr-FR" sz="1200" b="0" i="0" u="none" strike="noStrike" kern="1200" cap="none" spc="0" normalizeH="0" baseline="0" noProof="0">
                <a:ln>
                  <a:noFill/>
                </a:ln>
                <a:solidFill>
                  <a:srgbClr val="000000"/>
                </a:solidFill>
                <a:effectLst/>
                <a:uLnTx/>
                <a:uFillTx/>
                <a:latin typeface="Arial"/>
                <a:ea typeface="+mn-ea"/>
                <a:cs typeface="+mn-cs"/>
              </a:rPr>
            </a:br>
            <a:r>
              <a:rPr kumimoji="0" lang="fr-FR" sz="1200" b="0" i="0" u="none" strike="noStrike" kern="1200" cap="none" spc="0" normalizeH="0" baseline="0" noProof="0">
                <a:ln>
                  <a:noFill/>
                </a:ln>
                <a:solidFill>
                  <a:srgbClr val="000000"/>
                </a:solidFill>
                <a:effectLst/>
                <a:uLnTx/>
                <a:uFillTx/>
                <a:latin typeface="Arial"/>
                <a:ea typeface="+mn-ea"/>
                <a:cs typeface="+mn-cs"/>
              </a:rPr>
              <a:t>Simplement, aucune action ne peut être effectuée jusqu’à l’envoi par le notaire de l’acte de dévolution successorale qui permet d’identifier les héritiers. </a:t>
            </a:r>
          </a:p>
        </p:txBody>
      </p:sp>
      <p:pic>
        <p:nvPicPr>
          <p:cNvPr id="11" name="Image 10">
            <a:extLst>
              <a:ext uri="{FF2B5EF4-FFF2-40B4-BE49-F238E27FC236}">
                <a16:creationId xmlns:a16="http://schemas.microsoft.com/office/drawing/2014/main" id="{AA0FBCC0-54D1-BD54-14F3-0818CD2DC08A}"/>
              </a:ext>
            </a:extLst>
          </p:cNvPr>
          <p:cNvPicPr>
            <a:picLocks noChangeAspect="1"/>
          </p:cNvPicPr>
          <p:nvPr/>
        </p:nvPicPr>
        <p:blipFill>
          <a:blip r:embed="rId6"/>
          <a:stretch>
            <a:fillRect/>
          </a:stretch>
        </p:blipFill>
        <p:spPr>
          <a:xfrm>
            <a:off x="2927657" y="4945929"/>
            <a:ext cx="420660" cy="414564"/>
          </a:xfrm>
          <a:prstGeom prst="rect">
            <a:avLst/>
          </a:prstGeom>
        </p:spPr>
      </p:pic>
      <p:sp>
        <p:nvSpPr>
          <p:cNvPr id="12" name="ZoneTexte 11">
            <a:extLst>
              <a:ext uri="{FF2B5EF4-FFF2-40B4-BE49-F238E27FC236}">
                <a16:creationId xmlns:a16="http://schemas.microsoft.com/office/drawing/2014/main" id="{12D446C3-1A2A-E9CC-F35C-AAE941CF1D4D}"/>
              </a:ext>
            </a:extLst>
          </p:cNvPr>
          <p:cNvSpPr txBox="1"/>
          <p:nvPr/>
        </p:nvSpPr>
        <p:spPr>
          <a:xfrm>
            <a:off x="859899" y="4920675"/>
            <a:ext cx="6094476"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a:ln>
                  <a:noFill/>
                </a:ln>
                <a:solidFill>
                  <a:srgbClr val="000000"/>
                </a:solidFill>
                <a:effectLst/>
                <a:uLnTx/>
                <a:uFillTx/>
                <a:latin typeface="Arial"/>
                <a:ea typeface="+mn-ea"/>
                <a:cs typeface="+mn-cs"/>
                <a:hlinkClick r:id="rId7"/>
              </a:rPr>
              <a:t>Fiscalité ASV en cas de décès</a:t>
            </a:r>
            <a:r>
              <a:rPr kumimoji="0" lang="fr-FR" sz="1100" b="0" i="0" u="none" strike="noStrike" kern="1200" cap="none" spc="0" normalizeH="0" baseline="0" noProof="0">
                <a:ln>
                  <a:noFill/>
                </a:ln>
                <a:solidFill>
                  <a:srgbClr val="000000"/>
                </a:solidFill>
                <a:effectLst/>
                <a:uLnTx/>
                <a:uFillTx/>
                <a:latin typeface="Arial"/>
                <a:ea typeface="+mn-ea"/>
                <a:cs typeface="+mn-cs"/>
              </a:rPr>
              <a:t> </a:t>
            </a:r>
            <a:r>
              <a:rPr kumimoji="0" lang="fr-FR" sz="1100" b="0" i="0" u="none" strike="noStrike" kern="1200" cap="none" spc="0" normalizeH="0" baseline="0" noProof="0">
                <a:ln>
                  <a:noFill/>
                </a:ln>
                <a:solidFill>
                  <a:srgbClr val="000000"/>
                </a:solidFill>
                <a:effectLst/>
                <a:highlight>
                  <a:srgbClr val="00FF00"/>
                </a:highlight>
                <a:uLnTx/>
                <a:uFillTx/>
                <a:latin typeface="Arial"/>
                <a:ea typeface="+mn-ea"/>
                <a:cs typeface="+mn-cs"/>
              </a:rPr>
              <a:t> </a:t>
            </a:r>
          </a:p>
        </p:txBody>
      </p:sp>
    </p:spTree>
    <p:extLst>
      <p:ext uri="{BB962C8B-B14F-4D97-AF65-F5344CB8AC3E}">
        <p14:creationId xmlns:p14="http://schemas.microsoft.com/office/powerpoint/2010/main" val="18180542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291E710C-94FF-293E-66D4-9638B471A8AA}"/>
              </a:ext>
            </a:extLst>
          </p:cNvPr>
          <p:cNvSpPr>
            <a:spLocks noGrp="1"/>
          </p:cNvSpPr>
          <p:nvPr>
            <p:ph type="title"/>
          </p:nvPr>
        </p:nvSpPr>
        <p:spPr/>
        <p:txBody>
          <a:bodyPr/>
          <a:lstStyle/>
          <a:p>
            <a:r>
              <a:rPr lang="fr-FR"/>
              <a:t>Points d’attention sur l’émission</a:t>
            </a:r>
          </a:p>
        </p:txBody>
      </p:sp>
      <p:sp>
        <p:nvSpPr>
          <p:cNvPr id="12" name="ZoneTexte 11">
            <a:extLst>
              <a:ext uri="{FF2B5EF4-FFF2-40B4-BE49-F238E27FC236}">
                <a16:creationId xmlns:a16="http://schemas.microsoft.com/office/drawing/2014/main" id="{1C17E419-B0AA-9163-3D37-6AC01355F036}"/>
              </a:ext>
            </a:extLst>
          </p:cNvPr>
          <p:cNvSpPr txBox="1"/>
          <p:nvPr/>
        </p:nvSpPr>
        <p:spPr>
          <a:xfrm>
            <a:off x="6071871" y="1921859"/>
            <a:ext cx="6032247" cy="3067506"/>
          </a:xfrm>
          <a:prstGeom prst="rect">
            <a:avLst/>
          </a:prstGeom>
          <a:noFill/>
        </p:spPr>
        <p:txBody>
          <a:bodyPr wrap="square" rtlCol="0">
            <a:spAutoFit/>
          </a:bodyPr>
          <a:lstStyle/>
          <a:p>
            <a:pPr marL="285750" marR="0" lvl="0" indent="-285750" algn="l" defTabSz="914400" rtl="0" eaLnBrk="1" fontAlgn="auto" latinLnBrk="0" hangingPunct="1">
              <a:spcBef>
                <a:spcPts val="300"/>
              </a:spcBef>
              <a:spcAft>
                <a:spcPts val="600"/>
              </a:spcAft>
              <a:buClrTx/>
              <a:buSzTx/>
              <a:buFont typeface="Arial" panose="020B0604020202020204" pitchFamily="34" charset="0"/>
              <a:buChar char="•"/>
              <a:tabLst/>
              <a:defRPr/>
            </a:pPr>
            <a:r>
              <a:rPr lang="fr-FR" sz="1400" b="1">
                <a:latin typeface="+mj-lt"/>
                <a:cs typeface="Calibri"/>
              </a:rPr>
              <a:t>La VAD sera possible, </a:t>
            </a:r>
            <a:r>
              <a:rPr lang="fr-FR" sz="1400">
                <a:latin typeface="+mj-lt"/>
                <a:cs typeface="Calibri"/>
              </a:rPr>
              <a:t>pour les contrats Assurance Vie (BPCE Vie, CNP Assurances) et Capi (BPCE Vie) et </a:t>
            </a:r>
            <a:r>
              <a:rPr lang="fr-FR" sz="1400" b="1">
                <a:latin typeface="+mj-lt"/>
                <a:cs typeface="Calibri"/>
              </a:rPr>
              <a:t>n’est pas possible pour BPCE Life</a:t>
            </a:r>
            <a:r>
              <a:rPr lang="fr-FR" sz="1400">
                <a:latin typeface="+mj-lt"/>
                <a:cs typeface="Calibri"/>
              </a:rPr>
              <a:t>.</a:t>
            </a:r>
          </a:p>
          <a:p>
            <a:pPr marL="285750" marR="0" lvl="0" indent="-285750" algn="l" defTabSz="914400" rtl="0" eaLnBrk="1" fontAlgn="auto" latinLnBrk="0" hangingPunct="1">
              <a:spcBef>
                <a:spcPts val="300"/>
              </a:spcBef>
              <a:spcAft>
                <a:spcPts val="600"/>
              </a:spcAft>
              <a:buClrTx/>
              <a:buSzTx/>
              <a:buFont typeface="Arial" panose="020B0604020202020204" pitchFamily="34" charset="0"/>
              <a:buChar char="•"/>
              <a:tabLst/>
              <a:defRPr/>
            </a:pPr>
            <a:r>
              <a:rPr kumimoji="0" lang="fr-FR" sz="1400" b="0" i="0" u="none" strike="noStrike" kern="1200" cap="none" spc="0" normalizeH="0" baseline="0" noProof="0">
                <a:ln>
                  <a:noFill/>
                </a:ln>
                <a:solidFill>
                  <a:srgbClr val="000000"/>
                </a:solidFill>
                <a:effectLst/>
                <a:uLnTx/>
                <a:uFillTx/>
                <a:latin typeface="+mj-lt"/>
                <a:ea typeface="+mn-ea"/>
                <a:cs typeface="Arial"/>
              </a:rPr>
              <a:t>Qu’il s’agisse de signature électronique ou non, la date de demande d’investissement correspond à la date de signature du client. Par conséquent, l</a:t>
            </a:r>
            <a:r>
              <a:rPr kumimoji="0" lang="fr-FR" sz="1400" b="1" i="0" u="none" strike="noStrike" kern="1200" cap="none" spc="0" normalizeH="0" baseline="0" noProof="0">
                <a:ln>
                  <a:noFill/>
                </a:ln>
                <a:solidFill>
                  <a:srgbClr val="000000"/>
                </a:solidFill>
                <a:effectLst/>
                <a:uLnTx/>
                <a:uFillTx/>
                <a:latin typeface="+mj-lt"/>
                <a:ea typeface="+mn-ea"/>
                <a:cs typeface="Arial"/>
              </a:rPr>
              <a:t>a signature doit avoir lieu durant la période de commercialisation </a:t>
            </a:r>
            <a:r>
              <a:rPr kumimoji="0" lang="fr-FR" sz="1400" b="0" i="0" u="none" strike="noStrike" kern="1200" cap="none" spc="0" normalizeH="0" baseline="0" noProof="0">
                <a:ln>
                  <a:noFill/>
                </a:ln>
                <a:solidFill>
                  <a:srgbClr val="000000"/>
                </a:solidFill>
                <a:effectLst/>
                <a:uLnTx/>
                <a:uFillTx/>
                <a:latin typeface="+mj-lt"/>
                <a:ea typeface="+mn-ea"/>
                <a:cs typeface="Arial"/>
              </a:rPr>
              <a:t>pour que l’investissement soit pris en compte.</a:t>
            </a:r>
          </a:p>
          <a:p>
            <a:pPr marL="285750" marR="0" lvl="0" indent="-285750" algn="l" defTabSz="914400" rtl="0" eaLnBrk="1" fontAlgn="auto" latinLnBrk="0" hangingPunct="1">
              <a:spcBef>
                <a:spcPts val="300"/>
              </a:spcBef>
              <a:spcAft>
                <a:spcPts val="600"/>
              </a:spcAft>
              <a:buClrTx/>
              <a:buSzTx/>
              <a:buFont typeface="Arial" panose="020B0604020202020204" pitchFamily="34" charset="0"/>
              <a:buChar char="•"/>
              <a:tabLst/>
              <a:defRPr/>
            </a:pPr>
            <a:r>
              <a:rPr kumimoji="0" lang="fr-FR" sz="1400" b="1" i="0" u="none" strike="noStrike" kern="1200" cap="none" spc="0" normalizeH="0" baseline="0" noProof="0">
                <a:ln>
                  <a:noFill/>
                </a:ln>
                <a:solidFill>
                  <a:srgbClr val="000000"/>
                </a:solidFill>
                <a:effectLst/>
                <a:uLnTx/>
                <a:uFillTx/>
                <a:latin typeface="+mj-lt"/>
                <a:ea typeface="+mn-ea"/>
                <a:cs typeface="Arial"/>
              </a:rPr>
              <a:t>Dans le cadre de la VAD, il est fortement recommandé :</a:t>
            </a:r>
          </a:p>
          <a:p>
            <a:pPr marL="742950" marR="0" lvl="1" indent="-285750" algn="l" defTabSz="914400" rtl="0" eaLnBrk="1" fontAlgn="auto" latinLnBrk="0" hangingPunct="1">
              <a:spcAft>
                <a:spcPts val="800"/>
              </a:spcAft>
              <a:buClrTx/>
              <a:buSzTx/>
              <a:buFont typeface="Wingdings" panose="05000000000000000000" pitchFamily="2" charset="2"/>
              <a:buChar char="ü"/>
              <a:tabLst/>
              <a:defRPr/>
            </a:pPr>
            <a:r>
              <a:rPr kumimoji="0" lang="fr-FR" sz="1200" b="1" i="0" strike="noStrike" kern="1200" cap="none" spc="0" normalizeH="0" baseline="0" noProof="0">
                <a:ln>
                  <a:noFill/>
                </a:ln>
                <a:solidFill>
                  <a:srgbClr val="000000"/>
                </a:solidFill>
                <a:effectLst/>
                <a:uLnTx/>
                <a:uFillTx/>
                <a:latin typeface="+mj-lt"/>
                <a:ea typeface="+mn-ea"/>
                <a:cs typeface="+mn-cs"/>
              </a:rPr>
              <a:t>d’inciter les clients à signer avant la date de fin de commercialisation</a:t>
            </a:r>
            <a:r>
              <a:rPr kumimoji="0" lang="fr-FR" sz="1200" b="0" i="0" strike="noStrike" kern="1200" cap="none" spc="0" normalizeH="0" baseline="0" noProof="0">
                <a:ln>
                  <a:noFill/>
                </a:ln>
                <a:solidFill>
                  <a:srgbClr val="000000"/>
                </a:solidFill>
                <a:effectLst/>
                <a:uLnTx/>
                <a:uFillTx/>
                <a:latin typeface="+mj-lt"/>
                <a:ea typeface="+mn-ea"/>
                <a:cs typeface="+mn-cs"/>
              </a:rPr>
              <a:t> </a:t>
            </a:r>
          </a:p>
          <a:p>
            <a:pPr marL="742950" marR="0" lvl="1" indent="-285750" algn="l" defTabSz="914400" rtl="0" eaLnBrk="1" fontAlgn="auto" latinLnBrk="0" hangingPunct="1">
              <a:spcAft>
                <a:spcPts val="800"/>
              </a:spcAft>
              <a:buClrTx/>
              <a:buSzTx/>
              <a:buFont typeface="Wingdings" panose="05000000000000000000" pitchFamily="2" charset="2"/>
              <a:buChar char="ü"/>
              <a:tabLst/>
              <a:defRPr/>
            </a:pPr>
            <a:r>
              <a:rPr kumimoji="0" lang="fr-FR" sz="1200" b="1" i="0" strike="noStrike" kern="1200" cap="none" spc="0" normalizeH="0" baseline="0" noProof="0">
                <a:ln>
                  <a:noFill/>
                </a:ln>
                <a:solidFill>
                  <a:srgbClr val="000000"/>
                </a:solidFill>
                <a:effectLst/>
                <a:uLnTx/>
                <a:uFillTx/>
                <a:latin typeface="+mj-lt"/>
                <a:ea typeface="+mn-ea"/>
                <a:cs typeface="+mn-cs"/>
              </a:rPr>
              <a:t>de ne pas utiliser la signature manuscrite</a:t>
            </a:r>
            <a:r>
              <a:rPr kumimoji="0" lang="fr-FR" sz="1200" b="0" i="0" strike="noStrike" kern="1200" cap="none" spc="0" normalizeH="0" baseline="0" noProof="0">
                <a:ln>
                  <a:noFill/>
                </a:ln>
                <a:solidFill>
                  <a:srgbClr val="000000"/>
                </a:solidFill>
                <a:effectLst/>
                <a:uLnTx/>
                <a:uFillTx/>
                <a:latin typeface="+mj-lt"/>
                <a:ea typeface="+mn-ea"/>
                <a:cs typeface="+mn-cs"/>
              </a:rPr>
              <a:t> </a:t>
            </a:r>
            <a:r>
              <a:rPr kumimoji="0" lang="fr-FR" sz="1200" b="0" i="0" u="none" strike="noStrike" kern="1200" cap="none" spc="0" normalizeH="0" baseline="0" noProof="0">
                <a:ln>
                  <a:noFill/>
                </a:ln>
                <a:solidFill>
                  <a:srgbClr val="000000"/>
                </a:solidFill>
                <a:effectLst/>
                <a:uLnTx/>
                <a:uFillTx/>
                <a:latin typeface="+mj-lt"/>
                <a:ea typeface="+mn-ea"/>
                <a:cs typeface="+mn-cs"/>
              </a:rPr>
              <a:t>sur les documents prévus pour une signature électronique.</a:t>
            </a:r>
            <a:endParaRPr lang="fr-FR" sz="1200">
              <a:solidFill>
                <a:srgbClr val="000000"/>
              </a:solidFill>
              <a:latin typeface="+mj-lt"/>
              <a:cs typeface="Arial"/>
            </a:endParaRPr>
          </a:p>
          <a:p>
            <a:pPr marL="266700" indent="-266700">
              <a:spcAft>
                <a:spcPts val="600"/>
              </a:spcAft>
              <a:buFont typeface="Arial" panose="020B0604020202020204" pitchFamily="34" charset="0"/>
              <a:buChar char="•"/>
              <a:defRPr/>
            </a:pPr>
            <a:endParaRPr kumimoji="0" lang="fr-FR" sz="1200" b="1" i="0" u="sng" strike="noStrike" kern="1200" cap="none" spc="0" normalizeH="0" baseline="0" noProof="0">
              <a:ln>
                <a:noFill/>
              </a:ln>
              <a:solidFill>
                <a:srgbClr val="000000"/>
              </a:solidFill>
              <a:effectLst/>
              <a:uLnTx/>
              <a:uFillTx/>
              <a:latin typeface="+mj-lt"/>
              <a:ea typeface="+mn-ea"/>
              <a:cs typeface="+mn-cs"/>
            </a:endParaRPr>
          </a:p>
        </p:txBody>
      </p:sp>
      <p:sp>
        <p:nvSpPr>
          <p:cNvPr id="2" name="ZoneTexte 1">
            <a:extLst>
              <a:ext uri="{FF2B5EF4-FFF2-40B4-BE49-F238E27FC236}">
                <a16:creationId xmlns:a16="http://schemas.microsoft.com/office/drawing/2014/main" id="{0B70116D-B830-9951-3D8F-F2313692DBB0}"/>
              </a:ext>
            </a:extLst>
          </p:cNvPr>
          <p:cNvSpPr txBox="1"/>
          <p:nvPr/>
        </p:nvSpPr>
        <p:spPr>
          <a:xfrm>
            <a:off x="461494" y="1897049"/>
            <a:ext cx="4897315" cy="3785652"/>
          </a:xfrm>
          <a:prstGeom prst="rect">
            <a:avLst/>
          </a:prstGeom>
          <a:noFill/>
        </p:spPr>
        <p:txBody>
          <a:bodyPr wrap="square" lIns="91440" tIns="45720" rIns="91440" bIns="45720" rtlCol="0" anchor="t">
            <a:spAutoFit/>
          </a:bodyPr>
          <a:lstStyle/>
          <a:p>
            <a:pPr marL="171450" lvl="1" indent="-171450" defTabSz="1219170">
              <a:buFont typeface="Arial" panose="020B0604020202020204" pitchFamily="34" charset="0"/>
              <a:buChar char="•"/>
              <a:defRPr/>
            </a:pPr>
            <a:r>
              <a:rPr lang="fr-FR" sz="1600" b="1">
                <a:latin typeface="+mj-lt"/>
                <a:cs typeface="Calibri"/>
                <a:sym typeface="Arial"/>
              </a:rPr>
              <a:t>Pas de VAD possible </a:t>
            </a:r>
            <a:r>
              <a:rPr lang="fr-FR" sz="1600">
                <a:latin typeface="+mj-lt"/>
                <a:cs typeface="Calibri"/>
                <a:sym typeface="Arial"/>
              </a:rPr>
              <a:t>pour cet emprunt.  </a:t>
            </a:r>
          </a:p>
          <a:p>
            <a:pPr marL="0" lvl="1" defTabSz="1219170">
              <a:defRPr/>
            </a:pPr>
            <a:r>
              <a:rPr lang="fr-FR" sz="1600" b="1">
                <a:highlight>
                  <a:srgbClr val="FFFF00"/>
                </a:highlight>
                <a:latin typeface="+mj-lt"/>
                <a:cs typeface="Calibri"/>
                <a:sym typeface="Arial"/>
              </a:rPr>
              <a:t> </a:t>
            </a:r>
          </a:p>
          <a:p>
            <a:pPr marL="171450" lvl="1" indent="-171450" defTabSz="1219170">
              <a:buFont typeface="Arial" panose="020B0604020202020204" pitchFamily="34" charset="0"/>
              <a:buChar char="•"/>
              <a:defRPr/>
            </a:pPr>
            <a:r>
              <a:rPr lang="fr-FR" sz="1600" b="1">
                <a:latin typeface="+mj-lt"/>
                <a:cs typeface="Calibri"/>
                <a:sym typeface="Arial"/>
              </a:rPr>
              <a:t>Le </a:t>
            </a:r>
            <a:r>
              <a:rPr lang="fr-FR" sz="1600" b="1" u="sng">
                <a:latin typeface="+mj-lt"/>
                <a:cs typeface="Calibri"/>
                <a:sym typeface="Arial"/>
              </a:rPr>
              <a:t>bulletin de souscription </a:t>
            </a:r>
            <a:r>
              <a:rPr lang="fr-FR" sz="1600" b="1">
                <a:latin typeface="+mj-lt"/>
                <a:cs typeface="Calibri"/>
                <a:sym typeface="Arial"/>
              </a:rPr>
              <a:t>doit être impérativement </a:t>
            </a:r>
            <a:r>
              <a:rPr lang="fr-FR" sz="1600" b="1" u="sng">
                <a:latin typeface="+mj-lt"/>
                <a:cs typeface="Calibri"/>
                <a:sym typeface="Arial"/>
              </a:rPr>
              <a:t>daté et signé du client</a:t>
            </a:r>
            <a:endParaRPr lang="fr-FR" sz="1600" b="1" u="sng">
              <a:latin typeface="+mj-lt"/>
              <a:cs typeface="Calibri"/>
            </a:endParaRPr>
          </a:p>
          <a:p>
            <a:pPr marL="0" lvl="1" defTabSz="1219170">
              <a:defRPr/>
            </a:pPr>
            <a:endParaRPr lang="fr-FR" sz="1600" b="1" u="sng">
              <a:highlight>
                <a:srgbClr val="FFFF00"/>
              </a:highlight>
              <a:latin typeface="+mj-lt"/>
              <a:cs typeface="Calibri" panose="020F0502020204030204" pitchFamily="34" charset="0"/>
              <a:sym typeface="Arial"/>
            </a:endParaRPr>
          </a:p>
          <a:p>
            <a:pPr marL="171450" lvl="1" indent="-171450" defTabSz="1219170">
              <a:buFont typeface="Arial" panose="020B0604020202020204" pitchFamily="34" charset="0"/>
              <a:buChar char="•"/>
              <a:defRPr/>
            </a:pPr>
            <a:r>
              <a:rPr lang="fr-FR" sz="1600" b="1" u="sng">
                <a:latin typeface="+mj-lt"/>
                <a:cs typeface="Calibri"/>
                <a:sym typeface="Arial"/>
              </a:rPr>
              <a:t>Rappel des règles de démarchage </a:t>
            </a:r>
          </a:p>
          <a:p>
            <a:pPr marL="171450" lvl="1" indent="-171450" defTabSz="1219170">
              <a:buFont typeface="Arial" panose="020B0604020202020204" pitchFamily="34" charset="0"/>
              <a:buChar char="•"/>
              <a:defRPr/>
            </a:pPr>
            <a:endParaRPr lang="fr-FR" sz="1600">
              <a:latin typeface="+mj-lt"/>
              <a:cs typeface="Calibri" panose="020F0502020204030204" pitchFamily="34" charset="0"/>
              <a:sym typeface="Arial"/>
            </a:endParaRPr>
          </a:p>
          <a:p>
            <a:pPr marL="171450" lvl="1" indent="-171450" defTabSz="1219170">
              <a:buFont typeface="Arial" panose="020B0604020202020204" pitchFamily="34" charset="0"/>
              <a:buChar char="•"/>
              <a:defRPr/>
            </a:pPr>
            <a:r>
              <a:rPr lang="fr-FR" sz="1600" b="1" u="sng">
                <a:latin typeface="+mj-lt"/>
                <a:cs typeface="Calibri"/>
                <a:sym typeface="Arial"/>
              </a:rPr>
              <a:t>Contexte de l’ordre </a:t>
            </a:r>
            <a:r>
              <a:rPr lang="fr-FR" sz="1600" b="1">
                <a:latin typeface="+mj-lt"/>
                <a:cs typeface="Calibri"/>
                <a:sym typeface="Arial"/>
              </a:rPr>
              <a:t>: les ordres ne peuvent être que « conseillés » et par conséquent,  cochés à « C » dans Platine </a:t>
            </a:r>
            <a:r>
              <a:rPr lang="fr-FR" sz="1600">
                <a:latin typeface="+mj-lt"/>
                <a:cs typeface="Calibri"/>
                <a:sym typeface="Arial"/>
              </a:rPr>
              <a:t>(aucun ordre ne peut être à l’initiative du client)</a:t>
            </a:r>
          </a:p>
          <a:p>
            <a:pPr marL="171450" lvl="1" indent="-171450" defTabSz="1219170">
              <a:buFont typeface="Arial" panose="020B0604020202020204" pitchFamily="34" charset="0"/>
              <a:buChar char="•"/>
              <a:defRPr/>
            </a:pPr>
            <a:endParaRPr lang="fr-FR" sz="1600">
              <a:latin typeface="+mj-lt"/>
              <a:cs typeface="Calibri"/>
              <a:sym typeface="Arial"/>
            </a:endParaRPr>
          </a:p>
          <a:p>
            <a:pPr marL="171450" lvl="1" indent="-171450" defTabSz="1219170">
              <a:buFont typeface="Arial" panose="020B0604020202020204" pitchFamily="34" charset="0"/>
              <a:buChar char="•"/>
              <a:defRPr/>
            </a:pPr>
            <a:r>
              <a:rPr lang="fr-FR" sz="1600" b="1">
                <a:latin typeface="+mj-lt"/>
                <a:cs typeface="Calibri"/>
                <a:sym typeface="Arial"/>
              </a:rPr>
              <a:t>Les </a:t>
            </a:r>
            <a:r>
              <a:rPr lang="fr-FR" sz="1600" b="1" u="sng">
                <a:latin typeface="+mj-lt"/>
                <a:cs typeface="Calibri"/>
                <a:sym typeface="Arial"/>
              </a:rPr>
              <a:t>Personnes morales ne peuvent pas souscrire </a:t>
            </a:r>
            <a:r>
              <a:rPr lang="fr-FR" sz="1600" b="1">
                <a:latin typeface="+mj-lt"/>
                <a:cs typeface="Calibri"/>
                <a:sym typeface="Arial"/>
              </a:rPr>
              <a:t>à l’émission</a:t>
            </a:r>
            <a:endParaRPr lang="fr-FR" sz="1600" b="1">
              <a:latin typeface="+mj-lt"/>
              <a:cs typeface="Calibri" panose="020F0502020204030204" pitchFamily="34" charset="0"/>
            </a:endParaRPr>
          </a:p>
          <a:p>
            <a:pPr marL="0" lvl="1" defTabSz="1219170">
              <a:defRPr/>
            </a:pPr>
            <a:r>
              <a:rPr lang="fr-FR" sz="1600">
                <a:latin typeface="+mj-lt"/>
                <a:cs typeface="Calibri"/>
                <a:sym typeface="Arial"/>
              </a:rPr>
              <a:t> </a:t>
            </a:r>
            <a:endParaRPr lang="fr-FR" sz="1600">
              <a:latin typeface="+mj-lt"/>
              <a:cs typeface="Calibri" panose="020F0502020204030204" pitchFamily="34" charset="0"/>
            </a:endParaRPr>
          </a:p>
        </p:txBody>
      </p:sp>
      <p:sp>
        <p:nvSpPr>
          <p:cNvPr id="9" name="Rectangle 8">
            <a:extLst>
              <a:ext uri="{FF2B5EF4-FFF2-40B4-BE49-F238E27FC236}">
                <a16:creationId xmlns:a16="http://schemas.microsoft.com/office/drawing/2014/main" id="{59A91CB0-0948-125D-55F6-CF1C23441A21}"/>
              </a:ext>
            </a:extLst>
          </p:cNvPr>
          <p:cNvSpPr/>
          <p:nvPr/>
        </p:nvSpPr>
        <p:spPr>
          <a:xfrm>
            <a:off x="4384601" y="6630829"/>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
        <p:nvSpPr>
          <p:cNvPr id="11" name="ZoneTexte 10">
            <a:extLst>
              <a:ext uri="{FF2B5EF4-FFF2-40B4-BE49-F238E27FC236}">
                <a16:creationId xmlns:a16="http://schemas.microsoft.com/office/drawing/2014/main" id="{2A95A116-1D78-E2F0-4E8C-D8CBD02FFF2C}"/>
              </a:ext>
            </a:extLst>
          </p:cNvPr>
          <p:cNvSpPr txBox="1"/>
          <p:nvPr/>
        </p:nvSpPr>
        <p:spPr>
          <a:xfrm>
            <a:off x="1051348" y="1118366"/>
            <a:ext cx="3501921" cy="369332"/>
          </a:xfrm>
          <a:prstGeom prst="rect">
            <a:avLst/>
          </a:prstGeom>
          <a:noFill/>
        </p:spPr>
        <p:txBody>
          <a:bodyPr wrap="none" rtlCol="0">
            <a:spAutoFit/>
          </a:bodyPr>
          <a:lstStyle/>
          <a:p>
            <a:r>
              <a:rPr lang="fr-FR" b="1">
                <a:solidFill>
                  <a:schemeClr val="tx2"/>
                </a:solidFill>
              </a:rPr>
              <a:t>Compte-titres ordinaire (CTO) </a:t>
            </a:r>
          </a:p>
        </p:txBody>
      </p:sp>
      <p:sp>
        <p:nvSpPr>
          <p:cNvPr id="15" name="ZoneTexte 14">
            <a:extLst>
              <a:ext uri="{FF2B5EF4-FFF2-40B4-BE49-F238E27FC236}">
                <a16:creationId xmlns:a16="http://schemas.microsoft.com/office/drawing/2014/main" id="{2E13699D-370B-F22C-BAEC-BFC8B4D2C7B0}"/>
              </a:ext>
            </a:extLst>
          </p:cNvPr>
          <p:cNvSpPr txBox="1"/>
          <p:nvPr/>
        </p:nvSpPr>
        <p:spPr>
          <a:xfrm>
            <a:off x="7320607" y="1003543"/>
            <a:ext cx="3583032" cy="646331"/>
          </a:xfrm>
          <a:prstGeom prst="rect">
            <a:avLst/>
          </a:prstGeom>
          <a:noFill/>
        </p:spPr>
        <p:txBody>
          <a:bodyPr wrap="none" rtlCol="0">
            <a:spAutoFit/>
          </a:bodyPr>
          <a:lstStyle/>
          <a:p>
            <a:pPr algn="ctr"/>
            <a:r>
              <a:rPr lang="fr-FR" b="1">
                <a:solidFill>
                  <a:schemeClr val="tx2"/>
                </a:solidFill>
              </a:rPr>
              <a:t>Assurance-vie (ASV BPCE VIE </a:t>
            </a:r>
          </a:p>
          <a:p>
            <a:pPr algn="ctr"/>
            <a:r>
              <a:rPr lang="fr-FR" b="1">
                <a:solidFill>
                  <a:schemeClr val="tx2"/>
                </a:solidFill>
              </a:rPr>
              <a:t>et BPCE LIFE)</a:t>
            </a:r>
          </a:p>
        </p:txBody>
      </p:sp>
      <p:cxnSp>
        <p:nvCxnSpPr>
          <p:cNvPr id="18" name="Connecteur droit 17">
            <a:extLst>
              <a:ext uri="{FF2B5EF4-FFF2-40B4-BE49-F238E27FC236}">
                <a16:creationId xmlns:a16="http://schemas.microsoft.com/office/drawing/2014/main" id="{ABD1C156-DDDE-CD55-58B0-8509ABC26C32}"/>
              </a:ext>
            </a:extLst>
          </p:cNvPr>
          <p:cNvCxnSpPr>
            <a:cxnSpLocks/>
          </p:cNvCxnSpPr>
          <p:nvPr/>
        </p:nvCxnSpPr>
        <p:spPr>
          <a:xfrm>
            <a:off x="1167557" y="1717935"/>
            <a:ext cx="3011037"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3B7B3588-9BD3-D1EC-DD6F-2D3859C6EA64}"/>
              </a:ext>
            </a:extLst>
          </p:cNvPr>
          <p:cNvCxnSpPr>
            <a:cxnSpLocks/>
          </p:cNvCxnSpPr>
          <p:nvPr/>
        </p:nvCxnSpPr>
        <p:spPr>
          <a:xfrm>
            <a:off x="7507186" y="1717935"/>
            <a:ext cx="3011037"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4" name="Image 3">
            <a:extLst>
              <a:ext uri="{FF2B5EF4-FFF2-40B4-BE49-F238E27FC236}">
                <a16:creationId xmlns:a16="http://schemas.microsoft.com/office/drawing/2014/main" id="{55E2E873-C5A7-4F33-2355-38E9AF41A8CC}"/>
              </a:ext>
            </a:extLst>
          </p:cNvPr>
          <p:cNvPicPr>
            <a:picLocks noChangeAspect="1"/>
          </p:cNvPicPr>
          <p:nvPr/>
        </p:nvPicPr>
        <p:blipFill>
          <a:blip r:embed="rId3"/>
          <a:stretch>
            <a:fillRect/>
          </a:stretch>
        </p:blipFill>
        <p:spPr>
          <a:xfrm>
            <a:off x="11414708" y="135506"/>
            <a:ext cx="596307" cy="596307"/>
          </a:xfrm>
          <a:prstGeom prst="rect">
            <a:avLst/>
          </a:prstGeom>
        </p:spPr>
      </p:pic>
    </p:spTree>
    <p:extLst>
      <p:ext uri="{BB962C8B-B14F-4D97-AF65-F5344CB8AC3E}">
        <p14:creationId xmlns:p14="http://schemas.microsoft.com/office/powerpoint/2010/main" val="7898844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291E710C-94FF-293E-66D4-9638B471A8AA}"/>
              </a:ext>
            </a:extLst>
          </p:cNvPr>
          <p:cNvSpPr>
            <a:spLocks noGrp="1"/>
          </p:cNvSpPr>
          <p:nvPr>
            <p:ph type="title"/>
          </p:nvPr>
        </p:nvSpPr>
        <p:spPr/>
        <p:txBody>
          <a:bodyPr/>
          <a:lstStyle/>
          <a:p>
            <a:r>
              <a:rPr lang="fr-FR"/>
              <a:t>Points d’attention sur l’émission</a:t>
            </a:r>
          </a:p>
        </p:txBody>
      </p:sp>
      <p:sp>
        <p:nvSpPr>
          <p:cNvPr id="9" name="Rectangle 8">
            <a:extLst>
              <a:ext uri="{FF2B5EF4-FFF2-40B4-BE49-F238E27FC236}">
                <a16:creationId xmlns:a16="http://schemas.microsoft.com/office/drawing/2014/main" id="{59A91CB0-0948-125D-55F6-CF1C23441A21}"/>
              </a:ext>
            </a:extLst>
          </p:cNvPr>
          <p:cNvSpPr/>
          <p:nvPr/>
        </p:nvSpPr>
        <p:spPr>
          <a:xfrm>
            <a:off x="4384601" y="6630829"/>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pic>
        <p:nvPicPr>
          <p:cNvPr id="4" name="Image 3">
            <a:extLst>
              <a:ext uri="{FF2B5EF4-FFF2-40B4-BE49-F238E27FC236}">
                <a16:creationId xmlns:a16="http://schemas.microsoft.com/office/drawing/2014/main" id="{55E2E873-C5A7-4F33-2355-38E9AF41A8CC}"/>
              </a:ext>
            </a:extLst>
          </p:cNvPr>
          <p:cNvPicPr>
            <a:picLocks noChangeAspect="1"/>
          </p:cNvPicPr>
          <p:nvPr/>
        </p:nvPicPr>
        <p:blipFill>
          <a:blip r:embed="rId3"/>
          <a:stretch>
            <a:fillRect/>
          </a:stretch>
        </p:blipFill>
        <p:spPr>
          <a:xfrm>
            <a:off x="11414708" y="135506"/>
            <a:ext cx="596307" cy="596307"/>
          </a:xfrm>
          <a:prstGeom prst="rect">
            <a:avLst/>
          </a:prstGeom>
        </p:spPr>
      </p:pic>
      <p:sp>
        <p:nvSpPr>
          <p:cNvPr id="5" name="ZoneTexte 4">
            <a:extLst>
              <a:ext uri="{FF2B5EF4-FFF2-40B4-BE49-F238E27FC236}">
                <a16:creationId xmlns:a16="http://schemas.microsoft.com/office/drawing/2014/main" id="{BC9EC0D7-5A1E-8AE6-8FB8-79FF0F167225}"/>
              </a:ext>
            </a:extLst>
          </p:cNvPr>
          <p:cNvSpPr txBox="1"/>
          <p:nvPr/>
        </p:nvSpPr>
        <p:spPr>
          <a:xfrm>
            <a:off x="1148040" y="657040"/>
            <a:ext cx="3514616" cy="369332"/>
          </a:xfrm>
          <a:prstGeom prst="rect">
            <a:avLst/>
          </a:prstGeom>
          <a:noFill/>
        </p:spPr>
        <p:txBody>
          <a:bodyPr wrap="none" lIns="91440" tIns="45720" rIns="91440" bIns="45720" rtlCol="0" anchor="t">
            <a:spAutoFit/>
          </a:bodyPr>
          <a:lstStyle/>
          <a:p>
            <a:r>
              <a:rPr lang="fr-FR" b="1">
                <a:solidFill>
                  <a:schemeClr val="tx2"/>
                </a:solidFill>
              </a:rPr>
              <a:t>Assurance-vie (ASV) via Teora</a:t>
            </a:r>
          </a:p>
        </p:txBody>
      </p:sp>
      <p:cxnSp>
        <p:nvCxnSpPr>
          <p:cNvPr id="6" name="Connecteur droit 5">
            <a:extLst>
              <a:ext uri="{FF2B5EF4-FFF2-40B4-BE49-F238E27FC236}">
                <a16:creationId xmlns:a16="http://schemas.microsoft.com/office/drawing/2014/main" id="{E30714B8-C390-5787-BFF7-4CF282AD652E}"/>
              </a:ext>
            </a:extLst>
          </p:cNvPr>
          <p:cNvCxnSpPr>
            <a:cxnSpLocks/>
          </p:cNvCxnSpPr>
          <p:nvPr/>
        </p:nvCxnSpPr>
        <p:spPr>
          <a:xfrm>
            <a:off x="880348" y="1047184"/>
            <a:ext cx="399645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99720C2A-4FD9-652C-461A-C490460EDBC6}"/>
              </a:ext>
            </a:extLst>
          </p:cNvPr>
          <p:cNvSpPr txBox="1"/>
          <p:nvPr/>
        </p:nvSpPr>
        <p:spPr>
          <a:xfrm>
            <a:off x="7029538" y="768776"/>
            <a:ext cx="5042398" cy="276999"/>
          </a:xfrm>
          <a:prstGeom prst="rect">
            <a:avLst/>
          </a:prstGeom>
          <a:noFill/>
        </p:spPr>
        <p:txBody>
          <a:bodyPr wrap="square" rtlCol="0">
            <a:spAutoFit/>
          </a:bodyPr>
          <a:lstStyle/>
          <a:p>
            <a:r>
              <a:rPr lang="fr-FR" sz="1200" i="1"/>
              <a:t>Pour toute question, contacter les équipes de Teora au </a:t>
            </a:r>
            <a:r>
              <a:rPr lang="fr-FR" sz="1200" b="1" i="1">
                <a:solidFill>
                  <a:srgbClr val="A66170"/>
                </a:solidFill>
              </a:rPr>
              <a:t>0 808 800 808</a:t>
            </a:r>
          </a:p>
        </p:txBody>
      </p:sp>
      <p:graphicFrame>
        <p:nvGraphicFramePr>
          <p:cNvPr id="10" name="Tableau 11">
            <a:extLst>
              <a:ext uri="{FF2B5EF4-FFF2-40B4-BE49-F238E27FC236}">
                <a16:creationId xmlns:a16="http://schemas.microsoft.com/office/drawing/2014/main" id="{AA6C8CC3-4847-4358-0666-2D495D873F7F}"/>
              </a:ext>
            </a:extLst>
          </p:cNvPr>
          <p:cNvGraphicFramePr>
            <a:graphicFrameLocks noGrp="1"/>
          </p:cNvGraphicFramePr>
          <p:nvPr>
            <p:extLst>
              <p:ext uri="{D42A27DB-BD31-4B8C-83A1-F6EECF244321}">
                <p14:modId xmlns:p14="http://schemas.microsoft.com/office/powerpoint/2010/main" val="3717582578"/>
              </p:ext>
            </p:extLst>
          </p:nvPr>
        </p:nvGraphicFramePr>
        <p:xfrm>
          <a:off x="322234" y="1073017"/>
          <a:ext cx="11628000" cy="5365080"/>
        </p:xfrm>
        <a:graphic>
          <a:graphicData uri="http://schemas.openxmlformats.org/drawingml/2006/table">
            <a:tbl>
              <a:tblPr firstRow="1" bandRow="1">
                <a:tableStyleId>{5C22544A-7EE6-4342-B048-85BDC9FD1C3A}</a:tableStyleId>
              </a:tblPr>
              <a:tblGrid>
                <a:gridCol w="1440000">
                  <a:extLst>
                    <a:ext uri="{9D8B030D-6E8A-4147-A177-3AD203B41FA5}">
                      <a16:colId xmlns:a16="http://schemas.microsoft.com/office/drawing/2014/main" val="3630349801"/>
                    </a:ext>
                  </a:extLst>
                </a:gridCol>
                <a:gridCol w="1728000">
                  <a:extLst>
                    <a:ext uri="{9D8B030D-6E8A-4147-A177-3AD203B41FA5}">
                      <a16:colId xmlns:a16="http://schemas.microsoft.com/office/drawing/2014/main" val="629699301"/>
                    </a:ext>
                  </a:extLst>
                </a:gridCol>
                <a:gridCol w="3168000">
                  <a:extLst>
                    <a:ext uri="{9D8B030D-6E8A-4147-A177-3AD203B41FA5}">
                      <a16:colId xmlns:a16="http://schemas.microsoft.com/office/drawing/2014/main" val="2365340196"/>
                    </a:ext>
                  </a:extLst>
                </a:gridCol>
                <a:gridCol w="1152000">
                  <a:extLst>
                    <a:ext uri="{9D8B030D-6E8A-4147-A177-3AD203B41FA5}">
                      <a16:colId xmlns:a16="http://schemas.microsoft.com/office/drawing/2014/main" val="3541245627"/>
                    </a:ext>
                  </a:extLst>
                </a:gridCol>
                <a:gridCol w="4140000">
                  <a:extLst>
                    <a:ext uri="{9D8B030D-6E8A-4147-A177-3AD203B41FA5}">
                      <a16:colId xmlns:a16="http://schemas.microsoft.com/office/drawing/2014/main" val="308609941"/>
                    </a:ext>
                  </a:extLst>
                </a:gridCol>
              </a:tblGrid>
              <a:tr h="612000">
                <a:tc>
                  <a:txBody>
                    <a:bodyPr/>
                    <a:lstStyle/>
                    <a:p>
                      <a:pPr algn="ctr"/>
                      <a:r>
                        <a:rPr lang="fr-FR" sz="1000"/>
                        <a:t>Actes de gestion</a:t>
                      </a:r>
                    </a:p>
                  </a:txBody>
                  <a:tcPr anchor="ctr"/>
                </a:tc>
                <a:tc>
                  <a:txBody>
                    <a:bodyPr/>
                    <a:lstStyle/>
                    <a:p>
                      <a:pPr algn="ctr"/>
                      <a:r>
                        <a:rPr lang="fr-FR" sz="1000"/>
                        <a:t>Process</a:t>
                      </a:r>
                    </a:p>
                  </a:txBody>
                  <a:tcPr anchor="ctr"/>
                </a:tc>
                <a:tc>
                  <a:txBody>
                    <a:bodyPr/>
                    <a:lstStyle/>
                    <a:p>
                      <a:pPr algn="ctr"/>
                      <a:r>
                        <a:rPr lang="fr-FR" sz="1000"/>
                        <a:t>Supports d’aide </a:t>
                      </a:r>
                      <a:r>
                        <a:rPr lang="fr-FR" sz="1000" err="1"/>
                        <a:t>Fronting</a:t>
                      </a:r>
                      <a:r>
                        <a:rPr lang="fr-FR" sz="1000"/>
                        <a:t> Digital</a:t>
                      </a:r>
                    </a:p>
                  </a:txBody>
                  <a:tcPr anchor="ctr"/>
                </a:tc>
                <a:tc>
                  <a:txBody>
                    <a:bodyPr/>
                    <a:lstStyle/>
                    <a:p>
                      <a:pPr algn="ctr"/>
                      <a:r>
                        <a:rPr lang="fr-FR" sz="1000"/>
                        <a:t>Minimum </a:t>
                      </a:r>
                    </a:p>
                  </a:txBody>
                  <a:tcPr anchor="ctr"/>
                </a:tc>
                <a:tc>
                  <a:txBody>
                    <a:bodyPr/>
                    <a:lstStyle/>
                    <a:p>
                      <a:pPr algn="ctr"/>
                      <a:r>
                        <a:rPr lang="fr-FR" sz="1000"/>
                        <a:t>Tarification</a:t>
                      </a:r>
                    </a:p>
                  </a:txBody>
                  <a:tcPr anchor="ctr"/>
                </a:tc>
                <a:extLst>
                  <a:ext uri="{0D108BD9-81ED-4DB2-BD59-A6C34878D82A}">
                    <a16:rowId xmlns:a16="http://schemas.microsoft.com/office/drawing/2014/main" val="2728020439"/>
                  </a:ext>
                </a:extLst>
              </a:tr>
              <a:tr h="1114494">
                <a:tc>
                  <a:txBody>
                    <a:bodyPr/>
                    <a:lstStyle/>
                    <a:p>
                      <a:pPr algn="ctr"/>
                      <a:r>
                        <a:rPr lang="fr-FR" sz="1000" b="1">
                          <a:solidFill>
                            <a:srgbClr val="3A0850"/>
                          </a:solidFill>
                        </a:rPr>
                        <a:t>Souscriptions</a:t>
                      </a:r>
                    </a:p>
                  </a:txBody>
                  <a:tcPr anchor="ct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A66170"/>
                          </a:solidFill>
                          <a:effectLst/>
                          <a:uLnTx/>
                          <a:uFillTx/>
                          <a:latin typeface="Arial"/>
                          <a:ea typeface="+mn-ea"/>
                          <a:cs typeface="+mn-cs"/>
                          <a:sym typeface="Wingdings 2" panose="05020102010507070707" pitchFamily="18" charset="2"/>
                        </a:rPr>
                        <a:t>Digital </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chemeClr val="tx1"/>
                          </a:solidFill>
                          <a:effectLst/>
                          <a:uLnTx/>
                          <a:uFillTx/>
                          <a:latin typeface="Arial"/>
                          <a:ea typeface="+mn-ea"/>
                          <a:cs typeface="+mn-cs"/>
                          <a:sym typeface="Wingdings 2" panose="05020102010507070707" pitchFamily="18" charset="2"/>
                        </a:rPr>
                        <a:t>Uniquement</a:t>
                      </a:r>
                    </a:p>
                    <a:p>
                      <a:pPr marL="0" marR="0" lvl="0" indent="0" algn="ctr" defTabSz="1219170" rtl="0" eaLnBrk="1" fontAlgn="auto" latinLnBrk="0" hangingPunct="1">
                        <a:lnSpc>
                          <a:spcPct val="100000"/>
                        </a:lnSpc>
                        <a:spcBef>
                          <a:spcPts val="0"/>
                        </a:spcBef>
                        <a:spcAft>
                          <a:spcPts val="600"/>
                        </a:spcAft>
                        <a:buClrTx/>
                        <a:buSzTx/>
                        <a:buFontTx/>
                        <a:buNone/>
                        <a:tabLst/>
                        <a:defRPr/>
                      </a:pPr>
                      <a:r>
                        <a:rPr kumimoji="0" lang="fr-FR" sz="1000" b="0" i="0" u="none" strike="noStrike" kern="1200" cap="none" spc="0" normalizeH="0" baseline="0" noProof="0">
                          <a:ln>
                            <a:noFill/>
                          </a:ln>
                          <a:solidFill>
                            <a:schemeClr val="tx1"/>
                          </a:solidFill>
                          <a:effectLst/>
                          <a:uLnTx/>
                          <a:uFillTx/>
                          <a:latin typeface="Arial"/>
                          <a:ea typeface="+mn-ea"/>
                          <a:cs typeface="+mn-cs"/>
                          <a:sym typeface="Wingdings 2" panose="05020102010507070707" pitchFamily="18" charset="2"/>
                        </a:rPr>
                        <a:t>(via le Fronting Digital </a:t>
                      </a:r>
                      <a:br>
                        <a:rPr kumimoji="0" lang="fr-FR" sz="1000" b="0" i="0" u="none" strike="noStrike" kern="1200" cap="none" spc="0" normalizeH="0" baseline="0" noProof="0">
                          <a:ln>
                            <a:noFill/>
                          </a:ln>
                          <a:solidFill>
                            <a:schemeClr val="tx1"/>
                          </a:solidFill>
                          <a:effectLst/>
                          <a:uLnTx/>
                          <a:uFillTx/>
                          <a:latin typeface="Arial"/>
                          <a:ea typeface="+mn-ea"/>
                          <a:cs typeface="+mn-cs"/>
                          <a:sym typeface="Wingdings 2" panose="05020102010507070707" pitchFamily="18" charset="2"/>
                        </a:rPr>
                      </a:br>
                      <a:r>
                        <a:rPr kumimoji="0" lang="fr-FR" sz="1000" b="0" i="0" u="none" strike="noStrike" kern="1200" cap="none" spc="0" normalizeH="0" baseline="0" noProof="0">
                          <a:ln>
                            <a:noFill/>
                          </a:ln>
                          <a:solidFill>
                            <a:schemeClr val="tx1"/>
                          </a:solidFill>
                          <a:effectLst/>
                          <a:uLnTx/>
                          <a:uFillTx/>
                          <a:latin typeface="Arial"/>
                          <a:ea typeface="+mn-ea"/>
                          <a:cs typeface="+mn-cs"/>
                          <a:sym typeface="Wingdings 2" panose="05020102010507070707" pitchFamily="18" charset="2"/>
                        </a:rPr>
                        <a:t>et MySys)</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chemeClr val="tx1"/>
                          </a:solidFill>
                          <a:effectLst/>
                          <a:uLnTx/>
                          <a:uFillTx/>
                          <a:latin typeface="Arial"/>
                          <a:ea typeface="+mn-ea"/>
                          <a:cs typeface="+mn-cs"/>
                          <a:sym typeface="Wingdings 2" panose="05020102010507070707" pitchFamily="18" charset="2"/>
                        </a:rPr>
                        <a:t>Nb. le FORDEM n’est pas demandé pour une souscription sur l’Emprunt</a:t>
                      </a:r>
                    </a:p>
                  </a:txBody>
                  <a:tcPr anchor="ct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rgbClr val="00B050"/>
                        </a:solidFill>
                        <a:effectLst/>
                        <a:uLnTx/>
                        <a:uFillTx/>
                        <a:latin typeface="Arial"/>
                        <a:ea typeface="+mn-ea"/>
                        <a:cs typeface="+mn-cs"/>
                        <a:sym typeface="Wingdings 2" panose="05020102010507070707" pitchFamily="18" charset="2"/>
                      </a:endParaRPr>
                    </a:p>
                  </a:txBody>
                  <a:tcPr anchor="ctr"/>
                </a:tc>
                <a:tc>
                  <a:txBody>
                    <a:bodyPr/>
                    <a:lstStyle/>
                    <a:p>
                      <a:pPr marL="0" marR="0" lvl="0" indent="0" algn="ctr" defTabSz="609585" rtl="0" eaLnBrk="1" fontAlgn="auto" latinLnBrk="0" hangingPunct="1">
                        <a:lnSpc>
                          <a:spcPct val="100000"/>
                        </a:lnSpc>
                        <a:spcBef>
                          <a:spcPts val="0"/>
                        </a:spcBef>
                        <a:spcAft>
                          <a:spcPts val="0"/>
                        </a:spcAft>
                        <a:buClrTx/>
                        <a:buSzPct val="80000"/>
                        <a:buFont typeface="Wingdings" panose="05000000000000000000" pitchFamily="2" charset="2"/>
                        <a:buNone/>
                        <a:tabLst/>
                        <a:defRPr/>
                      </a:pPr>
                      <a:r>
                        <a:rPr lang="fr-FR" sz="1000" kern="1200" dirty="0">
                          <a:solidFill>
                            <a:schemeClr val="dk1"/>
                          </a:solidFill>
                          <a:latin typeface="+mn-lt"/>
                          <a:ea typeface="+mn-ea"/>
                          <a:cs typeface="+mn-cs"/>
                        </a:rPr>
                        <a:t>100 000 € </a:t>
                      </a:r>
                    </a:p>
                    <a:p>
                      <a:pPr marL="0" marR="0" lvl="0" indent="0" algn="ctr" defTabSz="609585" rtl="0" eaLnBrk="1" fontAlgn="auto" latinLnBrk="0" hangingPunct="1">
                        <a:lnSpc>
                          <a:spcPct val="100000"/>
                        </a:lnSpc>
                        <a:spcBef>
                          <a:spcPts val="0"/>
                        </a:spcBef>
                        <a:spcAft>
                          <a:spcPts val="0"/>
                        </a:spcAft>
                        <a:buClrTx/>
                        <a:buSzPct val="80000"/>
                        <a:buFont typeface="Wingdings" panose="05000000000000000000" pitchFamily="2" charset="2"/>
                        <a:buNone/>
                        <a:tabLst/>
                        <a:defRPr/>
                      </a:pPr>
                      <a:r>
                        <a:rPr lang="fr-FR" sz="1000" kern="1200" dirty="0">
                          <a:solidFill>
                            <a:schemeClr val="dk1"/>
                          </a:solidFill>
                          <a:latin typeface="+mn-lt"/>
                          <a:ea typeface="+mn-ea"/>
                          <a:cs typeface="+mn-cs"/>
                        </a:rPr>
                        <a:t>par dossier</a:t>
                      </a:r>
                    </a:p>
                  </a:txBody>
                  <a:tcPr anchor="ctr"/>
                </a:tc>
                <a:tc>
                  <a:txBody>
                    <a:bodyPr/>
                    <a:lstStyle/>
                    <a:p>
                      <a:pPr marL="0" marR="0" lvl="0" indent="0" algn="l" rtl="0" eaLnBrk="1" fontAlgn="auto" latinLnBrk="0" hangingPunct="1">
                        <a:lnSpc>
                          <a:spcPct val="100000"/>
                        </a:lnSpc>
                        <a:spcBef>
                          <a:spcPts val="0"/>
                        </a:spcBef>
                        <a:spcAft>
                          <a:spcPts val="0"/>
                        </a:spcAft>
                        <a:buClrTx/>
                        <a:buSzTx/>
                        <a:buFontTx/>
                        <a:buNone/>
                      </a:pPr>
                      <a:r>
                        <a:rPr kumimoji="0" lang="fr-FR" sz="1000" b="1" i="0" u="none" strike="noStrike" kern="1200" cap="none" spc="0" normalizeH="0" baseline="0" noProof="0">
                          <a:ln>
                            <a:noFill/>
                          </a:ln>
                          <a:solidFill>
                            <a:srgbClr val="3A0850"/>
                          </a:solidFill>
                          <a:effectLst/>
                          <a:uLnTx/>
                          <a:uFillTx/>
                          <a:latin typeface="Arial"/>
                          <a:ea typeface="+mn-ea"/>
                          <a:cs typeface="+mn-cs"/>
                          <a:sym typeface="Wingdings 2" panose="05020102010507070707" pitchFamily="18" charset="2"/>
                        </a:rPr>
                        <a:t>LMP </a:t>
                      </a:r>
                      <a:r>
                        <a:rPr kumimoji="0" lang="fr-FR" sz="1000" b="0" i="0" u="none" strike="noStrike" kern="1200" cap="none" spc="0" normalizeH="0" baseline="0" noProof="0">
                          <a:ln>
                            <a:noFill/>
                          </a:ln>
                          <a:solidFill>
                            <a:schemeClr val="tx1"/>
                          </a:solidFill>
                          <a:effectLst/>
                          <a:uLnTx/>
                          <a:uFillTx/>
                          <a:latin typeface="Arial"/>
                          <a:ea typeface="+mn-ea"/>
                          <a:cs typeface="+mn-cs"/>
                          <a:sym typeface="Wingdings 2" panose="05020102010507070707" pitchFamily="18" charset="2"/>
                        </a:rPr>
                        <a:t>(standard) :</a:t>
                      </a:r>
                      <a:r>
                        <a:rPr lang="fr-FR" sz="1000" b="0" i="0" u="none" strike="noStrike" kern="1200" cap="none" spc="0" normalizeH="0" baseline="0" noProof="0">
                          <a:ln>
                            <a:noFill/>
                          </a:ln>
                          <a:solidFill>
                            <a:schemeClr val="tx1"/>
                          </a:solidFill>
                          <a:effectLst/>
                          <a:uLnTx/>
                          <a:uFillTx/>
                          <a:latin typeface="Arial"/>
                          <a:ea typeface="+mn-ea"/>
                          <a:cs typeface="+mn-cs"/>
                        </a:rPr>
                        <a:t> </a:t>
                      </a:r>
                      <a:endParaRPr kumimoji="0" lang="fr-FR" sz="1000" b="0" i="0" u="none" strike="noStrike" kern="1200" cap="none" spc="0" normalizeH="0" baseline="0" noProof="0">
                        <a:ln>
                          <a:noFill/>
                        </a:ln>
                        <a:solidFill>
                          <a:schemeClr val="tx1"/>
                        </a:solidFill>
                        <a:effectLst/>
                        <a:uLnTx/>
                        <a:uFillTx/>
                        <a:latin typeface="Arial"/>
                        <a:ea typeface="+mn-ea"/>
                        <a:cs typeface="+mn-cs"/>
                        <a:sym typeface="Wingdings 2" panose="05020102010507070707" pitchFamily="18" charset="2"/>
                      </a:endParaRPr>
                    </a:p>
                    <a:p>
                      <a:pPr marL="107950" marR="0" lvl="0" indent="-107950" algn="l" defTabSz="609585" rtl="0" eaLnBrk="1" fontAlgn="auto" latinLnBrk="0" hangingPunct="1">
                        <a:lnSpc>
                          <a:spcPct val="100000"/>
                        </a:lnSpc>
                        <a:spcBef>
                          <a:spcPts val="0"/>
                        </a:spcBef>
                        <a:spcAft>
                          <a:spcPts val="0"/>
                        </a:spcAft>
                        <a:buClrTx/>
                        <a:buSzPct val="80000"/>
                        <a:buFont typeface="Wingdings" panose="05000000000000000000" pitchFamily="2" charset="2"/>
                        <a:buChar char="§"/>
                        <a:tabLst/>
                        <a:defRPr/>
                      </a:pPr>
                      <a:r>
                        <a:rPr lang="fr-FR" sz="1000" kern="1200" noProof="0">
                          <a:solidFill>
                            <a:schemeClr val="dk1"/>
                          </a:solidFill>
                          <a:latin typeface="+mn-lt"/>
                          <a:ea typeface="+mn-ea"/>
                          <a:cs typeface="+mn-cs"/>
                          <a:sym typeface="Wingdings 2" panose="05020102010507070707" pitchFamily="18" charset="2"/>
                        </a:rPr>
                        <a:t>Elite </a:t>
                      </a:r>
                      <a:r>
                        <a:rPr lang="fr-FR" sz="1000" kern="1200" noProof="0" err="1">
                          <a:solidFill>
                            <a:schemeClr val="dk1"/>
                          </a:solidFill>
                          <a:latin typeface="+mn-lt"/>
                          <a:ea typeface="+mn-ea"/>
                          <a:cs typeface="+mn-cs"/>
                          <a:sym typeface="Wingdings 2" panose="05020102010507070707" pitchFamily="18" charset="2"/>
                        </a:rPr>
                        <a:t>Ladedia</a:t>
                      </a:r>
                      <a:r>
                        <a:rPr lang="fr-FR" sz="1000" kern="1200" noProof="0">
                          <a:solidFill>
                            <a:schemeClr val="dk1"/>
                          </a:solidFill>
                          <a:latin typeface="+mn-lt"/>
                          <a:ea typeface="+mn-ea"/>
                          <a:cs typeface="+mn-cs"/>
                          <a:sym typeface="Wingdings 2" panose="05020102010507070707" pitchFamily="18" charset="2"/>
                        </a:rPr>
                        <a:t> Vie/Capi : 2 % max.</a:t>
                      </a:r>
                    </a:p>
                    <a:p>
                      <a:pPr marL="107950" marR="0" lvl="0" indent="-107950" algn="l" defTabSz="609585" rtl="0" eaLnBrk="1" fontAlgn="auto" latinLnBrk="0" hangingPunct="1">
                        <a:lnSpc>
                          <a:spcPct val="100000"/>
                        </a:lnSpc>
                        <a:spcBef>
                          <a:spcPts val="0"/>
                        </a:spcBef>
                        <a:spcAft>
                          <a:spcPts val="600"/>
                        </a:spcAft>
                        <a:buClrTx/>
                        <a:buSzPct val="80000"/>
                        <a:buFont typeface="Wingdings" panose="05000000000000000000" pitchFamily="2" charset="2"/>
                        <a:buChar char="§"/>
                        <a:tabLst/>
                        <a:defRPr/>
                      </a:pPr>
                      <a:r>
                        <a:rPr lang="fr-FR" sz="1000" kern="1200">
                          <a:solidFill>
                            <a:schemeClr val="dk1"/>
                          </a:solidFill>
                          <a:latin typeface="+mn-lt"/>
                          <a:ea typeface="+mn-ea"/>
                          <a:cs typeface="+mn-cs"/>
                        </a:rPr>
                        <a:t>Soprane 1818 Opus 2.D Vie/Capi : 2,50 % max.</a:t>
                      </a:r>
                    </a:p>
                    <a:p>
                      <a:pPr marL="0" marR="0" lvl="0" indent="0" algn="l" rtl="0" eaLnBrk="1" fontAlgn="auto" latinLnBrk="0" hangingPunct="1">
                        <a:lnSpc>
                          <a:spcPct val="100000"/>
                        </a:lnSpc>
                        <a:spcBef>
                          <a:spcPts val="0"/>
                        </a:spcBef>
                        <a:spcAft>
                          <a:spcPts val="0"/>
                        </a:spcAft>
                        <a:buClrTx/>
                        <a:buSzTx/>
                        <a:buFontTx/>
                        <a:buNone/>
                      </a:pPr>
                      <a:r>
                        <a:rPr lang="fr-FR" sz="1000" b="1" kern="1200">
                          <a:solidFill>
                            <a:srgbClr val="3A0850"/>
                          </a:solidFill>
                          <a:latin typeface="+mn-lt"/>
                          <a:ea typeface="+mn-ea"/>
                          <a:cs typeface="+mn-cs"/>
                        </a:rPr>
                        <a:t>CNP Patrimoine </a:t>
                      </a:r>
                      <a:r>
                        <a:rPr lang="fr-FR" sz="1000" b="0" kern="1200">
                          <a:solidFill>
                            <a:schemeClr val="tx1"/>
                          </a:solidFill>
                          <a:latin typeface="+mn-lt"/>
                          <a:ea typeface="+mn-ea"/>
                          <a:cs typeface="+mn-cs"/>
                        </a:rPr>
                        <a:t>(standard) : </a:t>
                      </a:r>
                    </a:p>
                    <a:p>
                      <a:pPr marL="107950" marR="0" lvl="0" indent="-107950" algn="l" defTabSz="609585" rtl="0" eaLnBrk="1" fontAlgn="auto" latinLnBrk="0" hangingPunct="1">
                        <a:lnSpc>
                          <a:spcPct val="100000"/>
                        </a:lnSpc>
                        <a:spcBef>
                          <a:spcPts val="0"/>
                        </a:spcBef>
                        <a:spcAft>
                          <a:spcPts val="0"/>
                        </a:spcAft>
                        <a:buClrTx/>
                        <a:buSzPct val="80000"/>
                        <a:buFont typeface="Wingdings" panose="05000000000000000000" pitchFamily="2" charset="2"/>
                        <a:buChar char="§"/>
                        <a:tabLst/>
                        <a:defRPr/>
                      </a:pPr>
                      <a:r>
                        <a:rPr lang="fr-FR" sz="1000" kern="1200">
                          <a:solidFill>
                            <a:schemeClr val="dk1"/>
                          </a:solidFill>
                          <a:latin typeface="+mn-lt"/>
                          <a:ea typeface="+mn-ea"/>
                          <a:cs typeface="+mn-cs"/>
                        </a:rPr>
                        <a:t>Sélection Cinto Vie/Capi : 3 % max.</a:t>
                      </a:r>
                    </a:p>
                  </a:txBody>
                  <a:tcPr anchor="ctr"/>
                </a:tc>
                <a:extLst>
                  <a:ext uri="{0D108BD9-81ED-4DB2-BD59-A6C34878D82A}">
                    <a16:rowId xmlns:a16="http://schemas.microsoft.com/office/drawing/2014/main" val="1010703164"/>
                  </a:ext>
                </a:extLst>
              </a:tr>
              <a:tr h="684000">
                <a:tc>
                  <a:txBody>
                    <a:bodyPr/>
                    <a:lstStyle/>
                    <a:p>
                      <a:pPr algn="ctr"/>
                      <a:r>
                        <a:rPr lang="fr-FR" sz="1000" b="1">
                          <a:solidFill>
                            <a:srgbClr val="3A0850"/>
                          </a:solidFill>
                        </a:rPr>
                        <a:t>Versements </a:t>
                      </a:r>
                      <a:br>
                        <a:rPr lang="fr-FR" sz="1000" b="1">
                          <a:solidFill>
                            <a:srgbClr val="3A0850"/>
                          </a:solidFill>
                        </a:rPr>
                      </a:br>
                      <a:r>
                        <a:rPr lang="fr-FR" sz="1000" b="1">
                          <a:solidFill>
                            <a:srgbClr val="3A0850"/>
                          </a:solidFill>
                        </a:rPr>
                        <a:t>complémentaires</a:t>
                      </a:r>
                    </a:p>
                  </a:txBody>
                  <a:tcPr anchor="ct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a:ln>
                            <a:noFill/>
                          </a:ln>
                          <a:solidFill>
                            <a:srgbClr val="A66170"/>
                          </a:solidFill>
                          <a:effectLst/>
                          <a:uLnTx/>
                          <a:uFillTx/>
                          <a:latin typeface="Arial"/>
                          <a:ea typeface="+mn-ea"/>
                          <a:cs typeface="+mn-cs"/>
                          <a:sym typeface="Wingdings 2" panose="05020102010507070707" pitchFamily="18" charset="2"/>
                        </a:rPr>
                        <a:t>Papier</a:t>
                      </a:r>
                      <a:endParaRPr kumimoji="0" lang="fr-FR" sz="1000" b="1" i="0" u="none" strike="noStrike" kern="1200" cap="none" spc="0" normalizeH="0" baseline="0">
                        <a:ln>
                          <a:noFill/>
                        </a:ln>
                        <a:solidFill>
                          <a:srgbClr val="A66170"/>
                        </a:solidFill>
                        <a:effectLst/>
                        <a:uLnTx/>
                        <a:uFillTx/>
                        <a:latin typeface="Arial"/>
                        <a:ea typeface="+mn-ea"/>
                        <a:cs typeface="+mn-cs"/>
                      </a:endParaRPr>
                    </a:p>
                  </a:txBody>
                  <a:tcPr anchor="ct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lang="fr-FR" sz="1000" b="1">
                        <a:solidFill>
                          <a:srgbClr val="FF0000"/>
                        </a:solidFill>
                      </a:endParaRPr>
                    </a:p>
                  </a:txBody>
                  <a:tcPr anchor="ctr">
                    <a:pattFill prst="dkUpDiag">
                      <a:fgClr>
                        <a:schemeClr val="bg1">
                          <a:lumMod val="75000"/>
                        </a:schemeClr>
                      </a:fgClr>
                      <a:bgClr>
                        <a:schemeClr val="bg1"/>
                      </a:bgClr>
                    </a:patt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1000" b="0" dirty="0">
                          <a:solidFill>
                            <a:schemeClr val="tx1"/>
                          </a:solidFill>
                        </a:rPr>
                        <a:t>contractuel</a:t>
                      </a:r>
                    </a:p>
                  </a:txBody>
                  <a:tcPr anchor="ctr">
                    <a:solidFill>
                      <a:srgbClr val="EAE7EC"/>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fr-FR" sz="1000" b="0">
                          <a:solidFill>
                            <a:schemeClr val="tx1"/>
                          </a:solidFill>
                        </a:rPr>
                        <a:t>Idem</a:t>
                      </a:r>
                    </a:p>
                  </a:txBody>
                  <a:tcPr anchor="ctr">
                    <a:solidFill>
                      <a:srgbClr val="EAE7EC"/>
                    </a:solidFill>
                  </a:tcPr>
                </a:tc>
                <a:extLst>
                  <a:ext uri="{0D108BD9-81ED-4DB2-BD59-A6C34878D82A}">
                    <a16:rowId xmlns:a16="http://schemas.microsoft.com/office/drawing/2014/main" val="1441661369"/>
                  </a:ext>
                </a:extLst>
              </a:tr>
              <a:tr h="829420">
                <a:tc>
                  <a:txBody>
                    <a:bodyPr/>
                    <a:lstStyle/>
                    <a:p>
                      <a:pPr algn="ctr"/>
                      <a:r>
                        <a:rPr lang="fr-FR" sz="1000" b="1">
                          <a:solidFill>
                            <a:srgbClr val="3A0850"/>
                          </a:solidFill>
                        </a:rPr>
                        <a:t>Arbitrages</a:t>
                      </a:r>
                    </a:p>
                  </a:txBody>
                  <a:tcPr anchor="ct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A66170"/>
                          </a:solidFill>
                          <a:effectLst/>
                          <a:uLnTx/>
                          <a:uFillTx/>
                          <a:latin typeface="Arial"/>
                          <a:ea typeface="+mn-ea"/>
                          <a:cs typeface="+mn-cs"/>
                          <a:sym typeface="Wingdings 2" panose="05020102010507070707" pitchFamily="18" charset="2"/>
                        </a:rPr>
                        <a:t>Digital </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chemeClr val="tx1"/>
                          </a:solidFill>
                          <a:effectLst/>
                          <a:uLnTx/>
                          <a:uFillTx/>
                          <a:latin typeface="Arial"/>
                          <a:ea typeface="+mn-ea"/>
                          <a:cs typeface="+mn-cs"/>
                          <a:sym typeface="Wingdings 2" panose="05020102010507070707" pitchFamily="18" charset="2"/>
                        </a:rPr>
                        <a:t>Uniquement</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schemeClr val="tx1"/>
                          </a:solidFill>
                          <a:effectLst/>
                          <a:uLnTx/>
                          <a:uFillTx/>
                          <a:latin typeface="Arial"/>
                          <a:ea typeface="+mn-ea"/>
                          <a:cs typeface="+mn-cs"/>
                          <a:sym typeface="Wingdings 2" panose="05020102010507070707" pitchFamily="18" charset="2"/>
                        </a:rPr>
                        <a:t>(via le </a:t>
                      </a:r>
                      <a:r>
                        <a:rPr kumimoji="0" lang="fr-FR" sz="1000" b="0" i="0" u="none" strike="noStrike" kern="1200" cap="none" spc="0" normalizeH="0" baseline="0" noProof="0" err="1">
                          <a:ln>
                            <a:noFill/>
                          </a:ln>
                          <a:solidFill>
                            <a:schemeClr val="tx1"/>
                          </a:solidFill>
                          <a:effectLst/>
                          <a:uLnTx/>
                          <a:uFillTx/>
                          <a:latin typeface="Arial"/>
                          <a:ea typeface="+mn-ea"/>
                          <a:cs typeface="+mn-cs"/>
                          <a:sym typeface="Wingdings 2" panose="05020102010507070707" pitchFamily="18" charset="2"/>
                        </a:rPr>
                        <a:t>Fronting</a:t>
                      </a:r>
                      <a:r>
                        <a:rPr kumimoji="0" lang="fr-FR" sz="1000" b="0" i="0" u="none" strike="noStrike" kern="1200" cap="none" spc="0" normalizeH="0" baseline="0" noProof="0">
                          <a:ln>
                            <a:noFill/>
                          </a:ln>
                          <a:solidFill>
                            <a:schemeClr val="tx1"/>
                          </a:solidFill>
                          <a:effectLst/>
                          <a:uLnTx/>
                          <a:uFillTx/>
                          <a:latin typeface="Arial"/>
                          <a:ea typeface="+mn-ea"/>
                          <a:cs typeface="+mn-cs"/>
                          <a:sym typeface="Wingdings 2" panose="05020102010507070707" pitchFamily="18" charset="2"/>
                        </a:rPr>
                        <a:t> Digital)</a:t>
                      </a:r>
                    </a:p>
                  </a:txBody>
                  <a:tcPr anchor="ctr"/>
                </a:tc>
                <a:tc>
                  <a:txBody>
                    <a:bodyPr/>
                    <a:lstStyle/>
                    <a:p>
                      <a:pPr algn="ctr"/>
                      <a:endParaRPr lang="fr-FR" sz="1000">
                        <a:solidFill>
                          <a:srgbClr val="00B050"/>
                        </a:solidFill>
                        <a:sym typeface="Wingdings 2" panose="05020102010507070707" pitchFamily="18" charset="2"/>
                      </a:endParaRPr>
                    </a:p>
                  </a:txBody>
                  <a:tcPr anchor="ctr"/>
                </a:tc>
                <a:tc>
                  <a:txBody>
                    <a:bodyPr/>
                    <a:lstStyle/>
                    <a:p>
                      <a:pPr marL="0" marR="0" lvl="0" indent="0" algn="ctr" defTabSz="609585" rtl="0" eaLnBrk="1" fontAlgn="auto" latinLnBrk="0" hangingPunct="1">
                        <a:lnSpc>
                          <a:spcPct val="100000"/>
                        </a:lnSpc>
                        <a:spcBef>
                          <a:spcPts val="0"/>
                        </a:spcBef>
                        <a:spcAft>
                          <a:spcPts val="0"/>
                        </a:spcAft>
                        <a:buClrTx/>
                        <a:buSzPct val="80000"/>
                        <a:buFont typeface="Wingdings" panose="05000000000000000000" pitchFamily="2" charset="2"/>
                        <a:buNone/>
                        <a:tabLst/>
                        <a:defRPr/>
                      </a:pPr>
                      <a:r>
                        <a:rPr lang="en-US" sz="1000" kern="1200" noProof="0" dirty="0">
                          <a:solidFill>
                            <a:schemeClr val="dk1"/>
                          </a:solidFill>
                          <a:latin typeface="+mn-lt"/>
                          <a:ea typeface="+mn-ea"/>
                          <a:cs typeface="+mn-cs"/>
                        </a:rPr>
                        <a:t>contractuel</a:t>
                      </a:r>
                    </a:p>
                  </a:txBody>
                  <a:tcPr anchor="ctr"/>
                </a:tc>
                <a:tc>
                  <a:txBody>
                    <a:bodyPr/>
                    <a:lstStyle/>
                    <a:p>
                      <a:pPr marL="0" marR="0" lvl="0" indent="0" algn="l" defTabSz="609585" rtl="0" eaLnBrk="1" fontAlgn="auto" latinLnBrk="0" hangingPunct="1">
                        <a:lnSpc>
                          <a:spcPct val="100000"/>
                        </a:lnSpc>
                        <a:spcBef>
                          <a:spcPts val="0"/>
                        </a:spcBef>
                        <a:spcAft>
                          <a:spcPts val="0"/>
                        </a:spcAft>
                        <a:buClrTx/>
                        <a:buSzPct val="80000"/>
                        <a:buFont typeface="Wingdings" panose="05000000000000000000" pitchFamily="2" charset="2"/>
                        <a:buNone/>
                        <a:tabLst/>
                        <a:defRPr/>
                      </a:pPr>
                      <a:r>
                        <a:rPr lang="fr-FR" sz="1000" b="1" kern="1200" dirty="0">
                          <a:solidFill>
                            <a:srgbClr val="3A0850"/>
                          </a:solidFill>
                          <a:latin typeface="+mn-lt"/>
                          <a:ea typeface="+mn-ea"/>
                          <a:cs typeface="+mn-cs"/>
                        </a:rPr>
                        <a:t>LMP</a:t>
                      </a:r>
                      <a:r>
                        <a:rPr lang="fr-FR" sz="1000" b="1" kern="1200" dirty="0">
                          <a:solidFill>
                            <a:schemeClr val="dk1"/>
                          </a:solidFill>
                          <a:latin typeface="+mn-lt"/>
                          <a:ea typeface="+mn-ea"/>
                          <a:cs typeface="+mn-cs"/>
                        </a:rPr>
                        <a:t> </a:t>
                      </a:r>
                      <a:r>
                        <a:rPr lang="fr-FR" sz="1000" b="0" kern="1200" dirty="0">
                          <a:solidFill>
                            <a:schemeClr val="tx1"/>
                          </a:solidFill>
                          <a:latin typeface="+mn-lt"/>
                          <a:ea typeface="+mn-ea"/>
                          <a:cs typeface="+mn-cs"/>
                        </a:rPr>
                        <a:t>(</a:t>
                      </a:r>
                      <a:r>
                        <a:rPr lang="fr-FR" sz="1000" b="0" kern="1200" dirty="0">
                          <a:solidFill>
                            <a:schemeClr val="tx1"/>
                          </a:solidFill>
                          <a:latin typeface="+mn-lt"/>
                          <a:ea typeface="+mn-ea"/>
                          <a:cs typeface="+mn-cs"/>
                          <a:sym typeface="Arial"/>
                        </a:rPr>
                        <a:t>dérogatoire</a:t>
                      </a:r>
                      <a:r>
                        <a:rPr lang="fr-FR" sz="1000" b="0" kern="1200" dirty="0">
                          <a:solidFill>
                            <a:schemeClr val="tx1"/>
                          </a:solidFill>
                          <a:latin typeface="+mn-lt"/>
                          <a:ea typeface="+mn-ea"/>
                          <a:cs typeface="+mn-cs"/>
                        </a:rPr>
                        <a:t>) :</a:t>
                      </a:r>
                    </a:p>
                    <a:p>
                      <a:pPr marL="107950" marR="0" lvl="0" indent="-107950" algn="l" defTabSz="609585" rtl="0" eaLnBrk="1" fontAlgn="auto" latinLnBrk="0" hangingPunct="1">
                        <a:lnSpc>
                          <a:spcPct val="100000"/>
                        </a:lnSpc>
                        <a:spcBef>
                          <a:spcPts val="0"/>
                        </a:spcBef>
                        <a:spcAft>
                          <a:spcPts val="0"/>
                        </a:spcAft>
                        <a:buClrTx/>
                        <a:buSzPct val="80000"/>
                        <a:buFont typeface="Wingdings" panose="05000000000000000000" pitchFamily="2" charset="2"/>
                        <a:buChar char="§"/>
                        <a:tabLst/>
                        <a:defRPr/>
                      </a:pPr>
                      <a:r>
                        <a:rPr lang="fr-FR" sz="1000" kern="1200" dirty="0">
                          <a:solidFill>
                            <a:schemeClr val="dk1"/>
                          </a:solidFill>
                          <a:latin typeface="+mn-lt"/>
                          <a:ea typeface="+mn-ea"/>
                          <a:cs typeface="+mn-cs"/>
                        </a:rPr>
                        <a:t>Elite </a:t>
                      </a:r>
                      <a:r>
                        <a:rPr lang="fr-FR" sz="1000" kern="1200" dirty="0" err="1">
                          <a:solidFill>
                            <a:schemeClr val="dk1"/>
                          </a:solidFill>
                          <a:latin typeface="+mn-lt"/>
                          <a:ea typeface="+mn-ea"/>
                          <a:cs typeface="+mn-cs"/>
                        </a:rPr>
                        <a:t>Ladedia</a:t>
                      </a:r>
                      <a:r>
                        <a:rPr lang="fr-FR" sz="1000" kern="1200" dirty="0">
                          <a:solidFill>
                            <a:schemeClr val="dk1"/>
                          </a:solidFill>
                          <a:latin typeface="+mn-lt"/>
                          <a:ea typeface="+mn-ea"/>
                          <a:cs typeface="+mn-cs"/>
                        </a:rPr>
                        <a:t> Vie/Capi :</a:t>
                      </a:r>
                    </a:p>
                    <a:p>
                      <a:pPr marL="251460" marR="0" lvl="0" indent="-107950" algn="l" rtl="0" eaLnBrk="1" fontAlgn="auto" latinLnBrk="0" hangingPunct="1">
                        <a:lnSpc>
                          <a:spcPct val="100000"/>
                        </a:lnSpc>
                        <a:spcBef>
                          <a:spcPts val="0"/>
                        </a:spcBef>
                        <a:spcAft>
                          <a:spcPts val="0"/>
                        </a:spcAft>
                        <a:buClrTx/>
                        <a:buSzPct val="80000"/>
                        <a:buFont typeface="Wingdings" panose="05000000000000000000" pitchFamily="2" charset="2"/>
                        <a:buChar char="§"/>
                      </a:pPr>
                      <a:r>
                        <a:rPr lang="fr-FR" sz="1000" kern="1200" dirty="0">
                          <a:solidFill>
                            <a:schemeClr val="dk1"/>
                          </a:solidFill>
                          <a:latin typeface="+mn-lt"/>
                          <a:ea typeface="+mn-ea"/>
                          <a:cs typeface="+mn-cs"/>
                        </a:rPr>
                        <a:t>Arbitrage Fonds € et supports monétaires vers Emprunt : Application de la campagne d'arbitrages gratuits </a:t>
                      </a:r>
                    </a:p>
                    <a:p>
                      <a:pPr marL="251460" marR="0" lvl="0" indent="-107950" algn="l" rtl="0" eaLnBrk="1" fontAlgn="auto" latinLnBrk="0" hangingPunct="1">
                        <a:lnSpc>
                          <a:spcPct val="100000"/>
                        </a:lnSpc>
                        <a:spcBef>
                          <a:spcPts val="0"/>
                        </a:spcBef>
                        <a:spcAft>
                          <a:spcPts val="600"/>
                        </a:spcAft>
                        <a:buClrTx/>
                        <a:buSzPct val="80000"/>
                        <a:buFont typeface="Wingdings" panose="05000000000000000000" pitchFamily="2" charset="2"/>
                        <a:buChar char="§"/>
                      </a:pPr>
                      <a:r>
                        <a:rPr lang="fr-FR" sz="1000" kern="1200" dirty="0">
                          <a:solidFill>
                            <a:schemeClr val="dk1"/>
                          </a:solidFill>
                          <a:latin typeface="+mn-lt"/>
                          <a:ea typeface="+mn-ea"/>
                          <a:cs typeface="+mn-cs"/>
                        </a:rPr>
                        <a:t>Arbitrage UC vers Emprunt : </a:t>
                      </a:r>
                      <a:r>
                        <a:rPr lang="fr-FR" sz="1000" kern="1200" dirty="0">
                          <a:solidFill>
                            <a:schemeClr val="dk1"/>
                          </a:solidFill>
                          <a:latin typeface="+mn-lt"/>
                          <a:ea typeface="+mn-ea"/>
                          <a:cs typeface="+mn-cs"/>
                          <a:sym typeface="Arial"/>
                        </a:rPr>
                        <a:t>1 arbitrage gratuit / an puis 0,3 % du montant arbitré (100 min. et 300 € max.)</a:t>
                      </a:r>
                      <a:endParaRPr lang="en-US" sz="1000" kern="1200" noProof="0" dirty="0">
                        <a:solidFill>
                          <a:schemeClr val="dk1"/>
                        </a:solidFill>
                        <a:latin typeface="+mn-lt"/>
                        <a:ea typeface="+mn-ea"/>
                        <a:cs typeface="+mn-cs"/>
                      </a:endParaRPr>
                    </a:p>
                    <a:p>
                      <a:pPr marL="107950" marR="0" lvl="0" indent="-107950" algn="l" defTabSz="609585" rtl="0" eaLnBrk="1" fontAlgn="auto" latinLnBrk="0" hangingPunct="1">
                        <a:lnSpc>
                          <a:spcPct val="100000"/>
                        </a:lnSpc>
                        <a:spcBef>
                          <a:spcPts val="0"/>
                        </a:spcBef>
                        <a:spcAft>
                          <a:spcPts val="0"/>
                        </a:spcAft>
                        <a:buClrTx/>
                        <a:buSzPct val="80000"/>
                        <a:buFont typeface="Wingdings" panose="05000000000000000000" pitchFamily="2" charset="2"/>
                        <a:buChar char="§"/>
                        <a:tabLst/>
                        <a:defRPr/>
                      </a:pPr>
                      <a:r>
                        <a:rPr lang="fr-FR" sz="1000" kern="1200" dirty="0">
                          <a:solidFill>
                            <a:schemeClr val="dk1"/>
                          </a:solidFill>
                          <a:latin typeface="+mn-lt"/>
                          <a:ea typeface="+mn-ea"/>
                          <a:cs typeface="+mn-cs"/>
                        </a:rPr>
                        <a:t>Soprane 1818 Opus 2.D Vie/Capi : </a:t>
                      </a:r>
                    </a:p>
                    <a:p>
                      <a:pPr marL="251460" marR="0" lvl="0" indent="-107950" algn="l" rtl="0" eaLnBrk="1" fontAlgn="auto" latinLnBrk="0" hangingPunct="1">
                        <a:lnSpc>
                          <a:spcPct val="100000"/>
                        </a:lnSpc>
                        <a:spcBef>
                          <a:spcPts val="0"/>
                        </a:spcBef>
                        <a:spcAft>
                          <a:spcPts val="0"/>
                        </a:spcAft>
                        <a:buClrTx/>
                        <a:buSzPct val="80000"/>
                        <a:buFont typeface="Wingdings" panose="05000000000000000000" pitchFamily="2" charset="2"/>
                        <a:buChar char="§"/>
                      </a:pPr>
                      <a:r>
                        <a:rPr lang="fr-FR" sz="1000" kern="1200" dirty="0">
                          <a:solidFill>
                            <a:schemeClr val="dk1"/>
                          </a:solidFill>
                          <a:latin typeface="+mn-lt"/>
                          <a:ea typeface="+mn-ea"/>
                          <a:cs typeface="+mn-cs"/>
                        </a:rPr>
                        <a:t>Arbitrage Fonds € et supports monétaires vers Emprunt : Application de la campagne d'arbitrages gratuits </a:t>
                      </a:r>
                    </a:p>
                    <a:p>
                      <a:pPr marL="251460" marR="0" lvl="0" indent="-107950" algn="l" rtl="0" eaLnBrk="1" fontAlgn="auto" latinLnBrk="0" hangingPunct="1">
                        <a:lnSpc>
                          <a:spcPct val="100000"/>
                        </a:lnSpc>
                        <a:spcBef>
                          <a:spcPts val="0"/>
                        </a:spcBef>
                        <a:spcAft>
                          <a:spcPts val="600"/>
                        </a:spcAft>
                        <a:buClrTx/>
                        <a:buSzPct val="80000"/>
                        <a:buFont typeface="Wingdings" panose="05000000000000000000" pitchFamily="2" charset="2"/>
                        <a:buChar char="§"/>
                      </a:pPr>
                      <a:r>
                        <a:rPr lang="fr-FR" sz="1000" kern="1200" dirty="0">
                          <a:solidFill>
                            <a:schemeClr val="dk1"/>
                          </a:solidFill>
                          <a:latin typeface="+mn-lt"/>
                          <a:ea typeface="+mn-ea"/>
                          <a:cs typeface="+mn-cs"/>
                        </a:rPr>
                        <a:t>Arbitrage UC vers Emprunt : </a:t>
                      </a:r>
                      <a:r>
                        <a:rPr lang="fr-FR" sz="1000" kern="1200" dirty="0">
                          <a:solidFill>
                            <a:schemeClr val="dk1"/>
                          </a:solidFill>
                          <a:latin typeface="+mn-lt"/>
                          <a:ea typeface="+mn-ea"/>
                          <a:cs typeface="+mn-cs"/>
                          <a:sym typeface="Arial"/>
                        </a:rPr>
                        <a:t>0,25 % du montant arbitré (90 € min. et 300 € max</a:t>
                      </a:r>
                      <a:r>
                        <a:rPr lang="fr-FR" sz="1000" kern="1200" dirty="0">
                          <a:solidFill>
                            <a:schemeClr val="dk1"/>
                          </a:solidFill>
                          <a:latin typeface="+mn-lt"/>
                          <a:ea typeface="+mn-ea"/>
                          <a:cs typeface="+mn-cs"/>
                        </a:rPr>
                        <a:t>.)</a:t>
                      </a:r>
                      <a:endParaRPr lang="fr-FR" sz="1000" kern="1200" dirty="0">
                        <a:solidFill>
                          <a:schemeClr val="dk1"/>
                        </a:solidFill>
                        <a:latin typeface="+mn-lt"/>
                        <a:ea typeface="+mn-ea"/>
                        <a:cs typeface="+mn-cs"/>
                        <a:sym typeface="Arial"/>
                      </a:endParaRPr>
                    </a:p>
                    <a:p>
                      <a:pPr marL="0" marR="0" lvl="0" indent="0" algn="l" defTabSz="609585" rtl="0" eaLnBrk="1" fontAlgn="auto" latinLnBrk="0" hangingPunct="1">
                        <a:lnSpc>
                          <a:spcPct val="100000"/>
                        </a:lnSpc>
                        <a:spcBef>
                          <a:spcPts val="0"/>
                        </a:spcBef>
                        <a:spcAft>
                          <a:spcPts val="0"/>
                        </a:spcAft>
                        <a:buClrTx/>
                        <a:buSzPct val="80000"/>
                        <a:buFont typeface="Wingdings" panose="05000000000000000000" pitchFamily="2" charset="2"/>
                        <a:buNone/>
                        <a:tabLst/>
                        <a:defRPr/>
                      </a:pPr>
                      <a:r>
                        <a:rPr lang="fr-FR" sz="1000" b="1" kern="1200" dirty="0">
                          <a:solidFill>
                            <a:srgbClr val="3A0850"/>
                          </a:solidFill>
                          <a:latin typeface="+mn-lt"/>
                          <a:ea typeface="+mn-ea"/>
                          <a:cs typeface="+mn-cs"/>
                          <a:sym typeface="Arial"/>
                        </a:rPr>
                        <a:t>CNP Patrimoine </a:t>
                      </a:r>
                      <a:r>
                        <a:rPr lang="fr-FR" sz="1000" b="0" kern="1200" dirty="0">
                          <a:solidFill>
                            <a:schemeClr val="tx1"/>
                          </a:solidFill>
                          <a:latin typeface="+mn-lt"/>
                          <a:ea typeface="+mn-ea"/>
                          <a:cs typeface="+mn-cs"/>
                          <a:sym typeface="Arial"/>
                        </a:rPr>
                        <a:t>(dérogatoire) :</a:t>
                      </a:r>
                      <a:endParaRPr lang="en-US" sz="1000" b="0" kern="1200" dirty="0">
                        <a:solidFill>
                          <a:schemeClr val="tx1"/>
                        </a:solidFill>
                        <a:latin typeface="+mn-lt"/>
                        <a:ea typeface="+mn-ea"/>
                        <a:cs typeface="+mn-cs"/>
                      </a:endParaRPr>
                    </a:p>
                    <a:p>
                      <a:pPr marL="107950" marR="0" lvl="0" indent="-107950" algn="l" defTabSz="609585" rtl="0" eaLnBrk="1" fontAlgn="auto" latinLnBrk="0" hangingPunct="1">
                        <a:lnSpc>
                          <a:spcPct val="100000"/>
                        </a:lnSpc>
                        <a:spcBef>
                          <a:spcPts val="0"/>
                        </a:spcBef>
                        <a:spcAft>
                          <a:spcPts val="0"/>
                        </a:spcAft>
                        <a:buClrTx/>
                        <a:buSzPct val="80000"/>
                        <a:buFont typeface="Wingdings" panose="05000000000000000000" pitchFamily="2" charset="2"/>
                        <a:buChar char="§"/>
                        <a:tabLst/>
                        <a:defRPr/>
                      </a:pPr>
                      <a:r>
                        <a:rPr lang="fr-FR" sz="1000" kern="1200" dirty="0">
                          <a:solidFill>
                            <a:schemeClr val="dk1"/>
                          </a:solidFill>
                          <a:latin typeface="+mn-lt"/>
                          <a:ea typeface="+mn-ea"/>
                          <a:cs typeface="+mn-cs"/>
                        </a:rPr>
                        <a:t>Sélection Cinto Vie/Capi :</a:t>
                      </a:r>
                    </a:p>
                    <a:p>
                      <a:pPr marL="251460" marR="0" lvl="0" indent="-107950" algn="l" rtl="0" eaLnBrk="1" fontAlgn="auto" latinLnBrk="0" hangingPunct="1">
                        <a:lnSpc>
                          <a:spcPct val="100000"/>
                        </a:lnSpc>
                        <a:spcBef>
                          <a:spcPts val="0"/>
                        </a:spcBef>
                        <a:spcAft>
                          <a:spcPts val="0"/>
                        </a:spcAft>
                        <a:buClrTx/>
                        <a:buSzPct val="80000"/>
                        <a:buFont typeface="Wingdings" panose="05000000000000000000" pitchFamily="2" charset="2"/>
                        <a:buChar char="§"/>
                      </a:pPr>
                      <a:r>
                        <a:rPr lang="fr-FR" sz="1000" kern="1200" dirty="0">
                          <a:solidFill>
                            <a:schemeClr val="dk1"/>
                          </a:solidFill>
                          <a:latin typeface="+mn-lt"/>
                          <a:ea typeface="+mn-ea"/>
                          <a:cs typeface="+mn-cs"/>
                        </a:rPr>
                        <a:t>Arbitrage Fonds € et supports monétaires vers Emprunt : Application de la campagne d'arbitrages gratuits</a:t>
                      </a:r>
                    </a:p>
                    <a:p>
                      <a:pPr marL="251460" marR="0" lvl="0" indent="-107950" algn="l" defTabSz="609585" rtl="0" eaLnBrk="1" fontAlgn="auto" latinLnBrk="0" hangingPunct="1">
                        <a:lnSpc>
                          <a:spcPct val="100000"/>
                        </a:lnSpc>
                        <a:spcBef>
                          <a:spcPts val="0"/>
                        </a:spcBef>
                        <a:spcAft>
                          <a:spcPts val="0"/>
                        </a:spcAft>
                        <a:buClrTx/>
                        <a:buSzPct val="80000"/>
                        <a:buFont typeface="Wingdings" panose="05000000000000000000" pitchFamily="2" charset="2"/>
                        <a:buChar char="§"/>
                        <a:tabLst/>
                        <a:defRPr/>
                      </a:pPr>
                      <a:r>
                        <a:rPr lang="fr-FR" sz="1000" kern="1200" dirty="0">
                          <a:solidFill>
                            <a:schemeClr val="dk1"/>
                          </a:solidFill>
                          <a:latin typeface="+mn-lt"/>
                          <a:ea typeface="+mn-ea"/>
                          <a:cs typeface="+mn-cs"/>
                        </a:rPr>
                        <a:t>Arbitrage UC vers Emprunt : </a:t>
                      </a:r>
                      <a:r>
                        <a:rPr lang="fr-FR" sz="1000" kern="1200" dirty="0">
                          <a:solidFill>
                            <a:schemeClr val="dk1"/>
                          </a:solidFill>
                          <a:latin typeface="+mn-lt"/>
                          <a:ea typeface="+mn-ea"/>
                          <a:cs typeface="+mn-cs"/>
                          <a:sym typeface="Arial"/>
                        </a:rPr>
                        <a:t>1 arbitrage gratuit par année glissante puis 0,5 % du montant arbitré (100 € max.)</a:t>
                      </a:r>
                      <a:endParaRPr lang="en-US" sz="1000" kern="1200" noProof="0" dirty="0">
                        <a:solidFill>
                          <a:schemeClr val="dk1"/>
                        </a:solidFill>
                        <a:latin typeface="+mn-lt"/>
                        <a:ea typeface="+mn-ea"/>
                        <a:cs typeface="+mn-cs"/>
                      </a:endParaRPr>
                    </a:p>
                  </a:txBody>
                  <a:tcPr anchor="ctr"/>
                </a:tc>
                <a:extLst>
                  <a:ext uri="{0D108BD9-81ED-4DB2-BD59-A6C34878D82A}">
                    <a16:rowId xmlns:a16="http://schemas.microsoft.com/office/drawing/2014/main" val="1461875849"/>
                  </a:ext>
                </a:extLst>
              </a:tr>
            </a:tbl>
          </a:graphicData>
        </a:graphic>
      </p:graphicFrame>
      <p:grpSp>
        <p:nvGrpSpPr>
          <p:cNvPr id="13" name="Groupe 12">
            <a:extLst>
              <a:ext uri="{FF2B5EF4-FFF2-40B4-BE49-F238E27FC236}">
                <a16:creationId xmlns:a16="http://schemas.microsoft.com/office/drawing/2014/main" id="{1124AE9B-4B5F-D645-168B-4237153EE042}"/>
              </a:ext>
            </a:extLst>
          </p:cNvPr>
          <p:cNvGrpSpPr>
            <a:grpSpLocks noChangeAspect="1"/>
          </p:cNvGrpSpPr>
          <p:nvPr/>
        </p:nvGrpSpPr>
        <p:grpSpPr>
          <a:xfrm>
            <a:off x="5738547" y="4796265"/>
            <a:ext cx="770424" cy="432000"/>
            <a:chOff x="6185800" y="2502860"/>
            <a:chExt cx="1412444" cy="792000"/>
          </a:xfrm>
        </p:grpSpPr>
        <p:pic>
          <p:nvPicPr>
            <p:cNvPr id="14" name="Image 13">
              <a:hlinkClick r:id="rId4"/>
              <a:extLst>
                <a:ext uri="{FF2B5EF4-FFF2-40B4-BE49-F238E27FC236}">
                  <a16:creationId xmlns:a16="http://schemas.microsoft.com/office/drawing/2014/main" id="{C989A83C-77C4-E1DE-5F35-4446D988BA83}"/>
                </a:ext>
              </a:extLst>
            </p:cNvPr>
            <p:cNvPicPr>
              <a:picLocks noChangeAspect="1"/>
            </p:cNvPicPr>
            <p:nvPr/>
          </p:nvPicPr>
          <p:blipFill>
            <a:blip r:embed="rId5"/>
            <a:stretch>
              <a:fillRect/>
            </a:stretch>
          </p:blipFill>
          <p:spPr>
            <a:xfrm>
              <a:off x="6185800" y="2502860"/>
              <a:ext cx="1412444" cy="792000"/>
            </a:xfrm>
            <a:prstGeom prst="rect">
              <a:avLst/>
            </a:prstGeom>
            <a:ln w="6350">
              <a:solidFill>
                <a:schemeClr val="bg1">
                  <a:lumMod val="85000"/>
                </a:schemeClr>
              </a:solidFill>
            </a:ln>
            <a:effectLst>
              <a:outerShdw blurRad="50800" dist="38100" dir="2700000" algn="tl" rotWithShape="0">
                <a:prstClr val="black">
                  <a:alpha val="40000"/>
                </a:prstClr>
              </a:outerShdw>
            </a:effectLst>
          </p:spPr>
        </p:pic>
        <p:pic>
          <p:nvPicPr>
            <p:cNvPr id="16" name="Image 15">
              <a:hlinkClick r:id="rId4"/>
              <a:extLst>
                <a:ext uri="{FF2B5EF4-FFF2-40B4-BE49-F238E27FC236}">
                  <a16:creationId xmlns:a16="http://schemas.microsoft.com/office/drawing/2014/main" id="{E36B1129-8097-0B8B-E441-749FE8DFA42D}"/>
                </a:ext>
              </a:extLst>
            </p:cNvPr>
            <p:cNvPicPr>
              <a:picLocks noChangeAspect="1"/>
            </p:cNvPicPr>
            <p:nvPr/>
          </p:nvPicPr>
          <p:blipFill>
            <a:blip r:embed="rId6"/>
            <a:stretch>
              <a:fillRect/>
            </a:stretch>
          </p:blipFill>
          <p:spPr>
            <a:xfrm>
              <a:off x="6701963" y="2672791"/>
              <a:ext cx="377603" cy="377603"/>
            </a:xfrm>
            <a:prstGeom prst="rect">
              <a:avLst/>
            </a:prstGeom>
          </p:spPr>
        </p:pic>
      </p:grpSp>
      <p:sp>
        <p:nvSpPr>
          <p:cNvPr id="17" name="ZoneTexte 16">
            <a:hlinkClick r:id="" action="ppaction://noaction"/>
            <a:extLst>
              <a:ext uri="{FF2B5EF4-FFF2-40B4-BE49-F238E27FC236}">
                <a16:creationId xmlns:a16="http://schemas.microsoft.com/office/drawing/2014/main" id="{3F7CED70-76B9-0694-1C0A-8F3BFB9C457D}"/>
              </a:ext>
            </a:extLst>
          </p:cNvPr>
          <p:cNvSpPr txBox="1"/>
          <p:nvPr/>
        </p:nvSpPr>
        <p:spPr>
          <a:xfrm>
            <a:off x="3608849" y="4818462"/>
            <a:ext cx="1385838" cy="367469"/>
          </a:xfrm>
          <a:prstGeom prst="rect">
            <a:avLst/>
          </a:prstGeom>
          <a:noFill/>
        </p:spPr>
        <p:txBody>
          <a:bodyPr vert="horz" wrap="none" lIns="0" tIns="0" rIns="0" bIns="0" rtlCol="0">
            <a:noAutofit/>
          </a:bodyPr>
          <a:lstStyle/>
          <a:p>
            <a:pPr>
              <a:buClr>
                <a:schemeClr val="accent1"/>
              </a:buClr>
              <a:buSzPct val="90000"/>
            </a:pPr>
            <a:r>
              <a:rPr lang="fr-FR" sz="1050" b="1">
                <a:solidFill>
                  <a:schemeClr val="accent1"/>
                </a:solidFill>
                <a:latin typeface="+mj-lt"/>
                <a:ea typeface="Roboto" panose="02000000000000000000" pitchFamily="2" charset="0"/>
                <a:cs typeface="Roboto" panose="02000000000000000000" pitchFamily="2" charset="0"/>
              </a:rPr>
              <a:t>Comment réaliser </a:t>
            </a:r>
            <a:br>
              <a:rPr lang="fr-FR" sz="1050" b="1">
                <a:solidFill>
                  <a:schemeClr val="accent1"/>
                </a:solidFill>
                <a:latin typeface="+mj-lt"/>
                <a:ea typeface="Roboto" panose="02000000000000000000" pitchFamily="2" charset="0"/>
                <a:cs typeface="Roboto" panose="02000000000000000000" pitchFamily="2" charset="0"/>
              </a:rPr>
            </a:br>
            <a:r>
              <a:rPr lang="fr-FR" sz="1050" b="1">
                <a:solidFill>
                  <a:schemeClr val="accent1"/>
                </a:solidFill>
                <a:latin typeface="+mj-lt"/>
                <a:ea typeface="Roboto" panose="02000000000000000000" pitchFamily="2" charset="0"/>
                <a:cs typeface="Roboto" panose="02000000000000000000" pitchFamily="2" charset="0"/>
              </a:rPr>
              <a:t>un arbitrage ?</a:t>
            </a:r>
          </a:p>
        </p:txBody>
      </p:sp>
      <p:grpSp>
        <p:nvGrpSpPr>
          <p:cNvPr id="19" name="Groupe 18">
            <a:extLst>
              <a:ext uri="{FF2B5EF4-FFF2-40B4-BE49-F238E27FC236}">
                <a16:creationId xmlns:a16="http://schemas.microsoft.com/office/drawing/2014/main" id="{88AB9F2A-18C9-D98E-C96E-EF46F08C3D97}"/>
              </a:ext>
            </a:extLst>
          </p:cNvPr>
          <p:cNvGrpSpPr>
            <a:grpSpLocks noChangeAspect="1"/>
          </p:cNvGrpSpPr>
          <p:nvPr/>
        </p:nvGrpSpPr>
        <p:grpSpPr>
          <a:xfrm>
            <a:off x="5797703" y="1852702"/>
            <a:ext cx="734075" cy="432000"/>
            <a:chOff x="4315786" y="1698283"/>
            <a:chExt cx="1345805" cy="792000"/>
          </a:xfrm>
        </p:grpSpPr>
        <p:pic>
          <p:nvPicPr>
            <p:cNvPr id="21" name="Image 20">
              <a:hlinkClick r:id="rId7"/>
              <a:extLst>
                <a:ext uri="{FF2B5EF4-FFF2-40B4-BE49-F238E27FC236}">
                  <a16:creationId xmlns:a16="http://schemas.microsoft.com/office/drawing/2014/main" id="{793104F6-E1FB-2813-D83F-889E38C204E1}"/>
                </a:ext>
              </a:extLst>
            </p:cNvPr>
            <p:cNvPicPr>
              <a:picLocks noChangeAspect="1"/>
            </p:cNvPicPr>
            <p:nvPr/>
          </p:nvPicPr>
          <p:blipFill>
            <a:blip r:embed="rId8"/>
            <a:stretch>
              <a:fillRect/>
            </a:stretch>
          </p:blipFill>
          <p:spPr>
            <a:xfrm>
              <a:off x="4315786" y="1698283"/>
              <a:ext cx="1345805" cy="792000"/>
            </a:xfrm>
            <a:prstGeom prst="rect">
              <a:avLst/>
            </a:prstGeom>
            <a:ln w="6350">
              <a:solidFill>
                <a:schemeClr val="bg1">
                  <a:lumMod val="85000"/>
                </a:schemeClr>
              </a:solidFill>
            </a:ln>
            <a:effectLst>
              <a:outerShdw blurRad="50800" dist="38100" dir="2700000" algn="tl" rotWithShape="0">
                <a:prstClr val="black">
                  <a:alpha val="40000"/>
                </a:prstClr>
              </a:outerShdw>
            </a:effectLst>
          </p:spPr>
        </p:pic>
        <p:pic>
          <p:nvPicPr>
            <p:cNvPr id="22" name="Image 21">
              <a:hlinkClick r:id="rId7"/>
              <a:extLst>
                <a:ext uri="{FF2B5EF4-FFF2-40B4-BE49-F238E27FC236}">
                  <a16:creationId xmlns:a16="http://schemas.microsoft.com/office/drawing/2014/main" id="{72269FAB-9CAF-B344-3977-1898DB12A237}"/>
                </a:ext>
              </a:extLst>
            </p:cNvPr>
            <p:cNvPicPr>
              <a:picLocks noChangeAspect="1"/>
            </p:cNvPicPr>
            <p:nvPr/>
          </p:nvPicPr>
          <p:blipFill>
            <a:blip r:embed="rId6"/>
            <a:stretch>
              <a:fillRect/>
            </a:stretch>
          </p:blipFill>
          <p:spPr>
            <a:xfrm>
              <a:off x="4804438" y="1874030"/>
              <a:ext cx="377603" cy="377603"/>
            </a:xfrm>
            <a:prstGeom prst="rect">
              <a:avLst/>
            </a:prstGeom>
          </p:spPr>
        </p:pic>
      </p:grpSp>
      <p:grpSp>
        <p:nvGrpSpPr>
          <p:cNvPr id="23" name="Groupe 22">
            <a:extLst>
              <a:ext uri="{FF2B5EF4-FFF2-40B4-BE49-F238E27FC236}">
                <a16:creationId xmlns:a16="http://schemas.microsoft.com/office/drawing/2014/main" id="{CA0412F3-ADEC-CA7B-0144-8E934715254E}"/>
              </a:ext>
            </a:extLst>
          </p:cNvPr>
          <p:cNvGrpSpPr>
            <a:grpSpLocks noChangeAspect="1"/>
          </p:cNvGrpSpPr>
          <p:nvPr/>
        </p:nvGrpSpPr>
        <p:grpSpPr>
          <a:xfrm>
            <a:off x="5821149" y="2369933"/>
            <a:ext cx="713967" cy="432000"/>
            <a:chOff x="7601015" y="3978468"/>
            <a:chExt cx="1011452" cy="612000"/>
          </a:xfrm>
        </p:grpSpPr>
        <p:pic>
          <p:nvPicPr>
            <p:cNvPr id="24" name="Image 23">
              <a:hlinkClick r:id="rId9"/>
              <a:extLst>
                <a:ext uri="{FF2B5EF4-FFF2-40B4-BE49-F238E27FC236}">
                  <a16:creationId xmlns:a16="http://schemas.microsoft.com/office/drawing/2014/main" id="{F84CA520-268C-9661-9EEB-2832E057ECBE}"/>
                </a:ext>
              </a:extLst>
            </p:cNvPr>
            <p:cNvPicPr>
              <a:picLocks noChangeAspect="1"/>
            </p:cNvPicPr>
            <p:nvPr/>
          </p:nvPicPr>
          <p:blipFill>
            <a:blip r:embed="rId10"/>
            <a:stretch>
              <a:fillRect/>
            </a:stretch>
          </p:blipFill>
          <p:spPr>
            <a:xfrm>
              <a:off x="7601015" y="3978468"/>
              <a:ext cx="1011452" cy="612000"/>
            </a:xfrm>
            <a:prstGeom prst="rect">
              <a:avLst/>
            </a:prstGeom>
          </p:spPr>
        </p:pic>
        <p:pic>
          <p:nvPicPr>
            <p:cNvPr id="25" name="Image 24">
              <a:hlinkClick r:id="rId9"/>
              <a:extLst>
                <a:ext uri="{FF2B5EF4-FFF2-40B4-BE49-F238E27FC236}">
                  <a16:creationId xmlns:a16="http://schemas.microsoft.com/office/drawing/2014/main" id="{2441C1B1-3A06-E823-20DA-547E0FB1CC5F}"/>
                </a:ext>
              </a:extLst>
            </p:cNvPr>
            <p:cNvPicPr>
              <a:picLocks noChangeAspect="1"/>
            </p:cNvPicPr>
            <p:nvPr/>
          </p:nvPicPr>
          <p:blipFill>
            <a:blip r:embed="rId6"/>
            <a:stretch>
              <a:fillRect/>
            </a:stretch>
          </p:blipFill>
          <p:spPr>
            <a:xfrm>
              <a:off x="7960849" y="4138576"/>
              <a:ext cx="291784" cy="291784"/>
            </a:xfrm>
            <a:prstGeom prst="rect">
              <a:avLst/>
            </a:prstGeom>
          </p:spPr>
        </p:pic>
      </p:grpSp>
      <p:sp>
        <p:nvSpPr>
          <p:cNvPr id="26" name="ZoneTexte 25">
            <a:hlinkClick r:id="" action="ppaction://noaction"/>
            <a:extLst>
              <a:ext uri="{FF2B5EF4-FFF2-40B4-BE49-F238E27FC236}">
                <a16:creationId xmlns:a16="http://schemas.microsoft.com/office/drawing/2014/main" id="{04AF20AC-4A02-1F47-26B5-639ED84D6921}"/>
              </a:ext>
            </a:extLst>
          </p:cNvPr>
          <p:cNvSpPr txBox="1"/>
          <p:nvPr/>
        </p:nvSpPr>
        <p:spPr>
          <a:xfrm>
            <a:off x="3667774" y="1908719"/>
            <a:ext cx="2193052" cy="378769"/>
          </a:xfrm>
          <a:prstGeom prst="rect">
            <a:avLst/>
          </a:prstGeom>
          <a:noFill/>
        </p:spPr>
        <p:txBody>
          <a:bodyPr vert="horz" wrap="none" lIns="0" tIns="0" rIns="0" bIns="0" rtlCol="0">
            <a:noAutofit/>
          </a:bodyPr>
          <a:lstStyle/>
          <a:p>
            <a:pPr>
              <a:buClr>
                <a:schemeClr val="accent1"/>
              </a:buClr>
              <a:buSzPct val="90000"/>
            </a:pPr>
            <a:r>
              <a:rPr lang="fr-FR" sz="1050" b="1">
                <a:solidFill>
                  <a:schemeClr val="accent1"/>
                </a:solidFill>
                <a:latin typeface="+mj-lt"/>
                <a:ea typeface="Roboto" panose="02000000000000000000" pitchFamily="2" charset="0"/>
                <a:cs typeface="Roboto" panose="02000000000000000000" pitchFamily="2" charset="0"/>
              </a:rPr>
              <a:t>Comment réaliser </a:t>
            </a:r>
            <a:br>
              <a:rPr lang="fr-FR" sz="1050" b="1">
                <a:solidFill>
                  <a:schemeClr val="accent1"/>
                </a:solidFill>
                <a:latin typeface="+mj-lt"/>
                <a:ea typeface="Roboto" panose="02000000000000000000" pitchFamily="2" charset="0"/>
                <a:cs typeface="Roboto" panose="02000000000000000000" pitchFamily="2" charset="0"/>
              </a:rPr>
            </a:br>
            <a:r>
              <a:rPr lang="fr-FR" sz="1050" b="1">
                <a:solidFill>
                  <a:schemeClr val="accent1"/>
                </a:solidFill>
                <a:latin typeface="+mj-lt"/>
                <a:ea typeface="Roboto" panose="02000000000000000000" pitchFamily="2" charset="0"/>
                <a:cs typeface="Roboto" panose="02000000000000000000" pitchFamily="2" charset="0"/>
              </a:rPr>
              <a:t>la souscription d’un contrat ?</a:t>
            </a:r>
          </a:p>
        </p:txBody>
      </p:sp>
      <p:sp>
        <p:nvSpPr>
          <p:cNvPr id="27" name="ZoneTexte 26">
            <a:hlinkClick r:id="" action="ppaction://noaction"/>
            <a:extLst>
              <a:ext uri="{FF2B5EF4-FFF2-40B4-BE49-F238E27FC236}">
                <a16:creationId xmlns:a16="http://schemas.microsoft.com/office/drawing/2014/main" id="{B07D01EC-EBA8-F6E9-B2D9-6A81E89127CE}"/>
              </a:ext>
            </a:extLst>
          </p:cNvPr>
          <p:cNvSpPr txBox="1"/>
          <p:nvPr/>
        </p:nvSpPr>
        <p:spPr>
          <a:xfrm>
            <a:off x="3642374" y="2406102"/>
            <a:ext cx="2193052" cy="378769"/>
          </a:xfrm>
          <a:prstGeom prst="rect">
            <a:avLst/>
          </a:prstGeom>
          <a:noFill/>
        </p:spPr>
        <p:txBody>
          <a:bodyPr vert="horz" wrap="none" lIns="0" tIns="0" rIns="0" bIns="0" rtlCol="0">
            <a:noAutofit/>
          </a:bodyPr>
          <a:lstStyle/>
          <a:p>
            <a:pPr>
              <a:buClr>
                <a:schemeClr val="accent1"/>
              </a:buClr>
              <a:buSzPct val="90000"/>
            </a:pPr>
            <a:r>
              <a:rPr lang="fr-FR" sz="1050" b="1">
                <a:solidFill>
                  <a:schemeClr val="accent1"/>
                </a:solidFill>
                <a:latin typeface="Roboto" panose="02000000000000000000" pitchFamily="2" charset="0"/>
                <a:ea typeface="Roboto" panose="02000000000000000000" pitchFamily="2" charset="0"/>
                <a:cs typeface="Roboto" panose="02000000000000000000" pitchFamily="2" charset="0"/>
              </a:rPr>
              <a:t>Comment investir sur un support</a:t>
            </a:r>
            <a:br>
              <a:rPr lang="fr-FR" sz="1050" b="1">
                <a:solidFill>
                  <a:schemeClr val="accent1"/>
                </a:solidFill>
                <a:latin typeface="Roboto" panose="02000000000000000000" pitchFamily="2" charset="0"/>
                <a:ea typeface="Roboto" panose="02000000000000000000" pitchFamily="2" charset="0"/>
                <a:cs typeface="Roboto" panose="02000000000000000000" pitchFamily="2" charset="0"/>
              </a:rPr>
            </a:br>
            <a:r>
              <a:rPr lang="fr-FR" sz="1050" b="1">
                <a:solidFill>
                  <a:schemeClr val="accent1"/>
                </a:solidFill>
                <a:latin typeface="Roboto" panose="02000000000000000000" pitchFamily="2" charset="0"/>
                <a:ea typeface="Roboto" panose="02000000000000000000" pitchFamily="2" charset="0"/>
                <a:cs typeface="Roboto" panose="02000000000000000000" pitchFamily="2" charset="0"/>
              </a:rPr>
              <a:t> à annexe spécifique ?</a:t>
            </a:r>
          </a:p>
        </p:txBody>
      </p:sp>
    </p:spTree>
    <p:extLst>
      <p:ext uri="{BB962C8B-B14F-4D97-AF65-F5344CB8AC3E}">
        <p14:creationId xmlns:p14="http://schemas.microsoft.com/office/powerpoint/2010/main" val="3951690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idx="4294967295"/>
          </p:nvPr>
        </p:nvSpPr>
        <p:spPr>
          <a:xfrm>
            <a:off x="1200513" y="100956"/>
            <a:ext cx="9413058" cy="685800"/>
          </a:xfrm>
        </p:spPr>
        <p:txBody>
          <a:bodyPr/>
          <a:lstStyle/>
          <a:p>
            <a:r>
              <a:rPr lang="fr-FR" altLang="fr-FR" sz="2400"/>
              <a:t>PARTICULARITES DU CTO : </a:t>
            </a:r>
            <a:br>
              <a:rPr lang="fr-FR" altLang="fr-FR" sz="2400"/>
            </a:br>
            <a:r>
              <a:rPr lang="fr-FR" altLang="fr-FR" sz="2400"/>
              <a:t>RAPPEL DES REGLES RELATIVES AU DEMARCHAGE </a:t>
            </a:r>
            <a:br>
              <a:rPr lang="fr-FR" altLang="fr-FR" sz="2400"/>
            </a:br>
            <a:r>
              <a:rPr lang="fr-FR" altLang="fr-FR" sz="2400"/>
              <a:t>Personnes physiques uniquement</a:t>
            </a:r>
            <a:br>
              <a:rPr lang="fr-FR" altLang="fr-FR" sz="2400"/>
            </a:br>
            <a:endParaRPr lang="fr-FR" altLang="fr-FR" sz="2400"/>
          </a:p>
        </p:txBody>
      </p:sp>
      <p:sp>
        <p:nvSpPr>
          <p:cNvPr id="7" name="Espace réservé du numéro de diapositive 3"/>
          <p:cNvSpPr>
            <a:spLocks noGrp="1"/>
          </p:cNvSpPr>
          <p:nvPr>
            <p:ph type="sldNum" sz="quarter" idx="4294967295"/>
          </p:nvPr>
        </p:nvSpPr>
        <p:spPr>
          <a:xfrm>
            <a:off x="0" y="0"/>
            <a:ext cx="0" cy="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a:ln>
                  <a:noFill/>
                </a:ln>
                <a:solidFill>
                  <a:srgbClr val="000000"/>
                </a:solidFill>
                <a:effectLst/>
                <a:uLnTx/>
                <a:uFillTx/>
                <a:latin typeface="Arial"/>
                <a:ea typeface="+mn-ea"/>
                <a:cs typeface="+mn-cs"/>
              </a:rPr>
              <a:t>   </a:t>
            </a:r>
          </a:p>
        </p:txBody>
      </p:sp>
      <p:pic>
        <p:nvPicPr>
          <p:cNvPr id="3" name="Image 2">
            <a:extLst>
              <a:ext uri="{FF2B5EF4-FFF2-40B4-BE49-F238E27FC236}">
                <a16:creationId xmlns:a16="http://schemas.microsoft.com/office/drawing/2014/main" id="{C3152024-A1F0-49D5-AA6D-C55F8A358AEF}"/>
              </a:ext>
            </a:extLst>
          </p:cNvPr>
          <p:cNvPicPr>
            <a:picLocks noChangeAspect="1"/>
          </p:cNvPicPr>
          <p:nvPr/>
        </p:nvPicPr>
        <p:blipFill>
          <a:blip r:embed="rId3"/>
          <a:stretch>
            <a:fillRect/>
          </a:stretch>
        </p:blipFill>
        <p:spPr>
          <a:xfrm>
            <a:off x="11250865" y="157823"/>
            <a:ext cx="719390" cy="719390"/>
          </a:xfrm>
          <a:prstGeom prst="rect">
            <a:avLst/>
          </a:prstGeom>
        </p:spPr>
      </p:pic>
      <p:sp>
        <p:nvSpPr>
          <p:cNvPr id="4" name="ZoneTexte 3">
            <a:extLst>
              <a:ext uri="{FF2B5EF4-FFF2-40B4-BE49-F238E27FC236}">
                <a16:creationId xmlns:a16="http://schemas.microsoft.com/office/drawing/2014/main" id="{B8459B84-7001-4BA6-80E5-B24469B2D47F}"/>
              </a:ext>
            </a:extLst>
          </p:cNvPr>
          <p:cNvSpPr txBox="1"/>
          <p:nvPr/>
        </p:nvSpPr>
        <p:spPr>
          <a:xfrm>
            <a:off x="631992" y="3458903"/>
            <a:ext cx="5365247" cy="1461939"/>
          </a:xfrm>
          <a:prstGeom prst="rect">
            <a:avLst/>
          </a:prstGeom>
          <a:noFill/>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Arial"/>
                <a:ea typeface="Times New Roman" panose="02020603050405020304" pitchFamily="18" charset="0"/>
                <a:cs typeface="Calibri"/>
              </a:rPr>
              <a:t>Cette règle relative au démarchage a été traduite opérationnellement sur le bulletin (BS intégrant la partie démarchage) : </a:t>
            </a:r>
            <a:endParaRPr kumimoji="0" lang="fr-FR" sz="1200" b="0" i="0" u="none" strike="noStrike" kern="1200" cap="none" spc="0" normalizeH="0" baseline="0" noProof="0">
              <a:ln>
                <a:noFill/>
              </a:ln>
              <a:solidFill>
                <a:srgbClr val="000000"/>
              </a:solidFill>
              <a:effectLst/>
              <a:uLnTx/>
              <a:uFillTx/>
              <a:latin typeface="Arial"/>
              <a:ea typeface="Times New Roman" panose="02020603050405020304" pitchFamily="18" charset="0"/>
              <a:cs typeface="Calibri" panose="020F0502020204030204" pitchFamily="34" charset="0"/>
            </a:endParaRPr>
          </a:p>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fr-FR" sz="1200" b="1" i="0" u="none" strike="noStrike" kern="1200" cap="none" spc="0" normalizeH="0" baseline="0" noProof="0">
                <a:ln>
                  <a:noFill/>
                </a:ln>
                <a:solidFill>
                  <a:srgbClr val="000000"/>
                </a:solidFill>
                <a:effectLst/>
                <a:uLnTx/>
                <a:uFillTx/>
                <a:latin typeface="Arial"/>
                <a:ea typeface="Calibri" panose="020F0502020204030204" pitchFamily="34" charset="0"/>
                <a:cs typeface="Calibri"/>
              </a:rPr>
              <a:t>En cas de démarchage</a:t>
            </a:r>
            <a:r>
              <a:rPr kumimoji="0" lang="fr-FR" sz="1200" b="0" i="0" u="none" strike="noStrike" kern="1200" cap="none" spc="0" normalizeH="0" baseline="0" noProof="0">
                <a:ln>
                  <a:noFill/>
                </a:ln>
                <a:solidFill>
                  <a:srgbClr val="000000"/>
                </a:solidFill>
                <a:effectLst/>
                <a:uLnTx/>
                <a:uFillTx/>
                <a:latin typeface="Arial"/>
                <a:ea typeface="Calibri" panose="020F0502020204030204" pitchFamily="34" charset="0"/>
                <a:cs typeface="Calibri"/>
              </a:rPr>
              <a:t> : </a:t>
            </a:r>
            <a:r>
              <a:rPr kumimoji="0" lang="fr-FR" sz="1200" b="0" i="0" u="none" strike="noStrike" kern="1200" cap="none" spc="0" normalizeH="0" baseline="0" noProof="0">
                <a:ln>
                  <a:noFill/>
                </a:ln>
                <a:solidFill>
                  <a:srgbClr val="0070C0"/>
                </a:solidFill>
                <a:effectLst/>
                <a:uLnTx/>
                <a:uFillTx/>
                <a:latin typeface="Arial"/>
                <a:ea typeface="Calibri" panose="020F0502020204030204" pitchFamily="34" charset="0"/>
                <a:cs typeface="Calibri"/>
              </a:rPr>
              <a:t>la case relative au démarchage doit être cochée</a:t>
            </a:r>
            <a:endParaRPr kumimoji="0" lang="fr-FR" sz="1200" b="1" i="0" u="none" strike="noStrike" kern="1200" cap="none" spc="0" normalizeH="0" baseline="0" noProof="0">
              <a:ln>
                <a:noFill/>
              </a:ln>
              <a:solidFill>
                <a:srgbClr val="000000"/>
              </a:solidFill>
              <a:effectLst/>
              <a:uLnTx/>
              <a:uFillTx/>
              <a:latin typeface="Arial"/>
              <a:ea typeface="Calibri" panose="020F0502020204030204" pitchFamily="34" charset="0"/>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Arial"/>
                <a:ea typeface="Calibri" panose="020F0502020204030204" pitchFamily="34" charset="0"/>
                <a:cs typeface="Calibri"/>
              </a:rPr>
              <a:t>J = date de rencontre avec le conseiller (client)</a:t>
            </a:r>
            <a:endParaRPr kumimoji="0" lang="fr-FR" sz="1200" b="0" i="0" u="none" strike="noStrike" kern="1200" cap="none" spc="0" normalizeH="0" baseline="0" noProof="0">
              <a:ln>
                <a:noFill/>
              </a:ln>
              <a:solidFill>
                <a:srgbClr val="000000"/>
              </a:solidFill>
              <a:effectLst/>
              <a:uLnTx/>
              <a:uFillTx/>
              <a:latin typeface="Arial"/>
              <a:ea typeface="+mn-ea"/>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Arial"/>
                <a:ea typeface="Calibri" panose="020F0502020204030204" pitchFamily="34" charset="0"/>
                <a:cs typeface="Calibri"/>
              </a:rPr>
              <a:t>J+2 = date de fin du délai de réflexion, et si ce jour est un dimanche ou jour férié, il faut rajouter 1 jour, + rajouter 1 jour pour la date de signature du bulletin de souscription </a:t>
            </a:r>
            <a:endParaRPr kumimoji="0" lang="fr-FR" sz="1200" b="0" i="0" u="none" strike="noStrike" kern="1200" cap="none" spc="0" normalizeH="0" baseline="0" noProof="0">
              <a:ln>
                <a:noFill/>
              </a:ln>
              <a:solidFill>
                <a:srgbClr val="000000"/>
              </a:solidFill>
              <a:effectLst/>
              <a:uLnTx/>
              <a:uFillTx/>
              <a:latin typeface="Arial"/>
              <a:ea typeface="+mn-ea"/>
              <a:cs typeface="Calibri"/>
            </a:endParaRPr>
          </a:p>
        </p:txBody>
      </p:sp>
      <p:graphicFrame>
        <p:nvGraphicFramePr>
          <p:cNvPr id="11" name="Tableau 10">
            <a:extLst>
              <a:ext uri="{FF2B5EF4-FFF2-40B4-BE49-F238E27FC236}">
                <a16:creationId xmlns:a16="http://schemas.microsoft.com/office/drawing/2014/main" id="{0170F5F0-149C-16EA-787D-046716A0A3BA}"/>
              </a:ext>
            </a:extLst>
          </p:cNvPr>
          <p:cNvGraphicFramePr>
            <a:graphicFrameLocks noGrp="1"/>
          </p:cNvGraphicFramePr>
          <p:nvPr>
            <p:extLst>
              <p:ext uri="{D42A27DB-BD31-4B8C-83A1-F6EECF244321}">
                <p14:modId xmlns:p14="http://schemas.microsoft.com/office/powerpoint/2010/main" val="3139485160"/>
              </p:ext>
            </p:extLst>
          </p:nvPr>
        </p:nvGraphicFramePr>
        <p:xfrm>
          <a:off x="7215346" y="3473950"/>
          <a:ext cx="4071719" cy="2592692"/>
        </p:xfrm>
        <a:graphic>
          <a:graphicData uri="http://schemas.openxmlformats.org/drawingml/2006/table">
            <a:tbl>
              <a:tblPr/>
              <a:tblGrid>
                <a:gridCol w="2026720">
                  <a:extLst>
                    <a:ext uri="{9D8B030D-6E8A-4147-A177-3AD203B41FA5}">
                      <a16:colId xmlns:a16="http://schemas.microsoft.com/office/drawing/2014/main" val="2556150612"/>
                    </a:ext>
                  </a:extLst>
                </a:gridCol>
                <a:gridCol w="2044999">
                  <a:extLst>
                    <a:ext uri="{9D8B030D-6E8A-4147-A177-3AD203B41FA5}">
                      <a16:colId xmlns:a16="http://schemas.microsoft.com/office/drawing/2014/main" val="1053183951"/>
                    </a:ext>
                  </a:extLst>
                </a:gridCol>
              </a:tblGrid>
              <a:tr h="864230">
                <a:tc>
                  <a:txBody>
                    <a:bodyPr/>
                    <a:lstStyle/>
                    <a:p>
                      <a:pPr algn="ctr" fontAlgn="ctr"/>
                      <a:r>
                        <a:rPr lang="fr-FR" sz="1100" b="1" i="0" u="none" strike="noStrike">
                          <a:solidFill>
                            <a:srgbClr val="FFFFFF"/>
                          </a:solidFill>
                          <a:effectLst/>
                          <a:latin typeface="Calibri"/>
                        </a:rPr>
                        <a:t>Date de rencontre clients = Date de signature du récépissé de démarchage</a:t>
                      </a:r>
                      <a:br>
                        <a:rPr lang="fr-FR" sz="1100" b="1" i="0" u="none" strike="noStrike">
                          <a:solidFill>
                            <a:srgbClr val="FFFFFF"/>
                          </a:solidFill>
                          <a:effectLst/>
                          <a:latin typeface="Calibri"/>
                        </a:rPr>
                      </a:br>
                      <a:r>
                        <a:rPr lang="fr-FR" sz="1100" b="1" i="0" u="none" strike="noStrike">
                          <a:solidFill>
                            <a:srgbClr val="FFFFFF"/>
                          </a:solidFill>
                          <a:effectLst/>
                          <a:latin typeface="Calibri"/>
                        </a:rPr>
                        <a:t>(J)</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fr-FR" sz="1100" b="1" i="0" u="none" strike="noStrike">
                          <a:solidFill>
                            <a:srgbClr val="FFFFFF"/>
                          </a:solidFill>
                          <a:effectLst/>
                          <a:latin typeface="Calibri"/>
                        </a:rPr>
                        <a:t>Date de signature du bulletin de souscription = Date de saisie dans Platine</a:t>
                      </a:r>
                      <a:br>
                        <a:rPr lang="fr-FR" sz="1100" b="1" i="0" u="none" strike="noStrike">
                          <a:solidFill>
                            <a:srgbClr val="FFFFFF"/>
                          </a:solidFill>
                          <a:effectLst/>
                          <a:latin typeface="Calibri"/>
                        </a:rPr>
                      </a:br>
                      <a:r>
                        <a:rPr lang="fr-FR" sz="1100" b="1" i="0" u="none" strike="noStrike">
                          <a:solidFill>
                            <a:srgbClr val="FFFFFF"/>
                          </a:solidFill>
                          <a:effectLst/>
                          <a:latin typeface="Calibri"/>
                        </a:rPr>
                        <a:t>(J+3 en général)</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extLst>
                  <a:ext uri="{0D108BD9-81ED-4DB2-BD59-A6C34878D82A}">
                    <a16:rowId xmlns:a16="http://schemas.microsoft.com/office/drawing/2014/main" val="198562530"/>
                  </a:ext>
                </a:extLst>
              </a:tr>
              <a:tr h="288077">
                <a:tc>
                  <a:txBody>
                    <a:bodyPr/>
                    <a:lstStyle/>
                    <a:p>
                      <a:pPr algn="ctr" fontAlgn="b"/>
                      <a:r>
                        <a:rPr lang="fr-FR" sz="1100" b="0" i="0" u="none" strike="noStrike">
                          <a:solidFill>
                            <a:srgbClr val="000000"/>
                          </a:solidFill>
                          <a:effectLst/>
                          <a:latin typeface="Calibri"/>
                        </a:rPr>
                        <a:t>Lundi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rgbClr val="000000"/>
                          </a:solidFill>
                          <a:effectLst/>
                          <a:latin typeface="Calibri"/>
                        </a:rPr>
                        <a:t>Jeudi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0748638"/>
                  </a:ext>
                </a:extLst>
              </a:tr>
              <a:tr h="288077">
                <a:tc>
                  <a:txBody>
                    <a:bodyPr/>
                    <a:lstStyle/>
                    <a:p>
                      <a:pPr algn="ctr" fontAlgn="b"/>
                      <a:r>
                        <a:rPr lang="fr-FR" sz="1100" b="0" i="0" u="none" strike="noStrike">
                          <a:solidFill>
                            <a:srgbClr val="000000"/>
                          </a:solidFill>
                          <a:effectLst/>
                          <a:latin typeface="Calibri"/>
                        </a:rPr>
                        <a:t>Mardi </a:t>
                      </a:r>
                      <a:endParaRPr lang="fr-FR" sz="1100" b="0" i="0" u="none" strike="noStrike">
                        <a:solidFill>
                          <a:srgbClr val="000000"/>
                        </a:solidFill>
                        <a:effectLst/>
                        <a:latin typeface="Calibri" panose="020F050202020403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rgbClr val="000000"/>
                          </a:solidFill>
                          <a:effectLst/>
                          <a:latin typeface="Calibri"/>
                        </a:rPr>
                        <a:t>Vendredi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8993041"/>
                  </a:ext>
                </a:extLst>
              </a:tr>
              <a:tr h="288077">
                <a:tc>
                  <a:txBody>
                    <a:bodyPr/>
                    <a:lstStyle/>
                    <a:p>
                      <a:pPr algn="ctr" fontAlgn="b"/>
                      <a:r>
                        <a:rPr lang="fr-FR" sz="1100" b="0" i="0" u="none" strike="noStrike">
                          <a:solidFill>
                            <a:srgbClr val="000000"/>
                          </a:solidFill>
                          <a:effectLst/>
                          <a:latin typeface="Calibri"/>
                        </a:rPr>
                        <a:t>Mercredi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rgbClr val="000000"/>
                          </a:solidFill>
                          <a:effectLst/>
                          <a:latin typeface="Calibri"/>
                        </a:rPr>
                        <a:t>Samedi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416451"/>
                  </a:ext>
                </a:extLst>
              </a:tr>
              <a:tr h="288077">
                <a:tc>
                  <a:txBody>
                    <a:bodyPr/>
                    <a:lstStyle/>
                    <a:p>
                      <a:pPr algn="ctr" fontAlgn="b"/>
                      <a:r>
                        <a:rPr lang="fr-FR" sz="1100" b="0" i="0" u="none" strike="noStrike">
                          <a:solidFill>
                            <a:srgbClr val="000000"/>
                          </a:solidFill>
                          <a:effectLst/>
                          <a:latin typeface="Calibri"/>
                        </a:rPr>
                        <a:t>Jeudi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rgbClr val="000000"/>
                          </a:solidFill>
                          <a:effectLst/>
                          <a:latin typeface="Calibri"/>
                        </a:rPr>
                        <a:t>Lundi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591935"/>
                  </a:ext>
                </a:extLst>
              </a:tr>
              <a:tr h="288077">
                <a:tc>
                  <a:txBody>
                    <a:bodyPr/>
                    <a:lstStyle/>
                    <a:p>
                      <a:pPr algn="ctr" fontAlgn="b"/>
                      <a:r>
                        <a:rPr lang="fr-FR" sz="1100" b="0" i="0" u="none" strike="noStrike">
                          <a:solidFill>
                            <a:srgbClr val="000000"/>
                          </a:solidFill>
                          <a:effectLst/>
                          <a:latin typeface="Calibri"/>
                        </a:rPr>
                        <a:t>Vendredi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lvl="0" algn="ctr">
                        <a:buNone/>
                      </a:pPr>
                      <a:r>
                        <a:rPr lang="fr-FR" sz="1100" b="0" i="0" u="none" strike="noStrike">
                          <a:solidFill>
                            <a:srgbClr val="000000"/>
                          </a:solidFill>
                          <a:effectLst/>
                          <a:latin typeface="Calibri"/>
                        </a:rPr>
                        <a:t>Mardi</a:t>
                      </a:r>
                      <a:endParaRPr lang="fr-FR" sz="1100" b="0" i="0" u="none" strike="noStrike">
                        <a:solidFill>
                          <a:srgbClr val="000000"/>
                        </a:solidFill>
                        <a:effectLst/>
                        <a:latin typeface="Calibri" panose="020F050202020403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82842190"/>
                  </a:ext>
                </a:extLst>
              </a:tr>
              <a:tr h="288077">
                <a:tc>
                  <a:txBody>
                    <a:bodyPr/>
                    <a:lstStyle/>
                    <a:p>
                      <a:pPr algn="ctr" fontAlgn="b"/>
                      <a:r>
                        <a:rPr lang="fr-FR" sz="1100" b="0" i="0" u="none" strike="noStrike">
                          <a:solidFill>
                            <a:srgbClr val="000000"/>
                          </a:solidFill>
                          <a:effectLst/>
                          <a:latin typeface="Calibri"/>
                        </a:rPr>
                        <a:t>Samedi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100" b="0" i="0" u="none" strike="noStrike">
                          <a:solidFill>
                            <a:srgbClr val="000000"/>
                          </a:solidFill>
                          <a:effectLst/>
                          <a:latin typeface="Calibri"/>
                        </a:rPr>
                        <a:t>Mardi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1650099"/>
                  </a:ext>
                </a:extLst>
              </a:tr>
            </a:tbl>
          </a:graphicData>
        </a:graphic>
      </p:graphicFrame>
      <p:sp>
        <p:nvSpPr>
          <p:cNvPr id="2" name="ZoneTexte 1">
            <a:extLst>
              <a:ext uri="{FF2B5EF4-FFF2-40B4-BE49-F238E27FC236}">
                <a16:creationId xmlns:a16="http://schemas.microsoft.com/office/drawing/2014/main" id="{A6DF277B-DD76-7691-7BF7-B0112785C382}"/>
              </a:ext>
            </a:extLst>
          </p:cNvPr>
          <p:cNvSpPr txBox="1"/>
          <p:nvPr/>
        </p:nvSpPr>
        <p:spPr>
          <a:xfrm>
            <a:off x="631992" y="5375643"/>
            <a:ext cx="589049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srgbClr val="000000"/>
                </a:solidFill>
                <a:effectLst/>
                <a:uLnTx/>
                <a:uFillTx/>
                <a:latin typeface="Arial"/>
                <a:ea typeface="Calibri" panose="020F0502020204030204" pitchFamily="34" charset="0"/>
                <a:cs typeface="Calibri"/>
              </a:rPr>
              <a:t>En cas d’absence de démarchage</a:t>
            </a:r>
            <a:r>
              <a:rPr kumimoji="0" lang="fr-FR" sz="1200" b="0" i="0" u="none" strike="noStrike" kern="1200" cap="none" spc="0" normalizeH="0" baseline="0" noProof="0">
                <a:ln>
                  <a:noFill/>
                </a:ln>
                <a:solidFill>
                  <a:srgbClr val="000000"/>
                </a:solidFill>
                <a:effectLst/>
                <a:uLnTx/>
                <a:uFillTx/>
                <a:latin typeface="Arial"/>
                <a:ea typeface="Calibri" panose="020F0502020204030204" pitchFamily="34" charset="0"/>
                <a:cs typeface="Calibri"/>
              </a:rPr>
              <a:t> : </a:t>
            </a:r>
            <a:r>
              <a:rPr kumimoji="0" lang="fr-FR" sz="1200" b="0" i="0" u="none" strike="noStrike" kern="1200" cap="none" spc="0" normalizeH="0" baseline="0" noProof="0">
                <a:ln>
                  <a:noFill/>
                </a:ln>
                <a:solidFill>
                  <a:srgbClr val="0070C0"/>
                </a:solidFill>
                <a:effectLst/>
                <a:uLnTx/>
                <a:uFillTx/>
                <a:latin typeface="Arial"/>
                <a:ea typeface="Calibri" panose="020F0502020204030204" pitchFamily="34" charset="0"/>
                <a:cs typeface="Calibri"/>
              </a:rPr>
              <a:t>la case relative à l’absence de démarchage doit être cochée</a:t>
            </a:r>
            <a:endParaRPr kumimoji="0" lang="fr-FR" sz="1200" b="0" i="0" u="none" strike="noStrike" kern="1200" cap="none" spc="0" normalizeH="0" baseline="0" noProof="0">
              <a:ln>
                <a:noFill/>
              </a:ln>
              <a:solidFill>
                <a:srgbClr val="000000"/>
              </a:solidFill>
              <a:effectLst/>
              <a:uLnTx/>
              <a:uFillTx/>
              <a:latin typeface="Arial"/>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Arial"/>
                <a:ea typeface="Calibri" panose="020F0502020204030204" pitchFamily="34" charset="0"/>
                <a:cs typeface="Calibri"/>
              </a:rPr>
              <a:t>Date de la rencontre = date de signature du bulletin de souscription  </a:t>
            </a:r>
            <a:endParaRPr kumimoji="0" lang="fr-FR" sz="1200" b="0" i="0" u="none" strike="noStrike" kern="1200" cap="none" spc="0" normalizeH="0" baseline="0" noProof="0">
              <a:ln>
                <a:noFill/>
              </a:ln>
              <a:solidFill>
                <a:srgbClr val="000000"/>
              </a:solidFill>
              <a:effectLst/>
              <a:uLnTx/>
              <a:uFillTx/>
              <a:latin typeface="Arial"/>
              <a:ea typeface="+mn-ea"/>
              <a:cs typeface="Calibri"/>
            </a:endParaRPr>
          </a:p>
        </p:txBody>
      </p:sp>
      <p:sp>
        <p:nvSpPr>
          <p:cNvPr id="8" name="ZoneTexte 7">
            <a:extLst>
              <a:ext uri="{FF2B5EF4-FFF2-40B4-BE49-F238E27FC236}">
                <a16:creationId xmlns:a16="http://schemas.microsoft.com/office/drawing/2014/main" id="{0FAA3102-08CD-A50F-B080-566612201B31}"/>
              </a:ext>
            </a:extLst>
          </p:cNvPr>
          <p:cNvSpPr txBox="1"/>
          <p:nvPr/>
        </p:nvSpPr>
        <p:spPr>
          <a:xfrm>
            <a:off x="1738358" y="2918899"/>
            <a:ext cx="460600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800" b="1" i="0" u="none" strike="noStrike" kern="1200" cap="none" spc="0" normalizeH="0" baseline="0" noProof="0">
                <a:ln>
                  <a:noFill/>
                </a:ln>
                <a:solidFill>
                  <a:srgbClr val="B34A8C"/>
                </a:solidFill>
                <a:effectLst/>
                <a:uLnTx/>
                <a:uFillTx/>
                <a:latin typeface="Arial"/>
                <a:ea typeface="+mn-ea"/>
                <a:cs typeface="+mn-cs"/>
              </a:rPr>
              <a:t>Déclinaison opérationnelle</a:t>
            </a:r>
            <a:endParaRPr kumimoji="0" lang="fr-FR" sz="1800" b="1" i="0" u="none" strike="noStrike" kern="1200" cap="none" spc="0" normalizeH="0" baseline="0" noProof="0">
              <a:ln>
                <a:noFill/>
              </a:ln>
              <a:solidFill>
                <a:srgbClr val="B34A8C"/>
              </a:solidFill>
              <a:effectLst/>
              <a:uLnTx/>
              <a:uFillTx/>
              <a:latin typeface="Arial"/>
              <a:ea typeface="+mn-ea"/>
              <a:cs typeface="+mn-cs"/>
            </a:endParaRPr>
          </a:p>
        </p:txBody>
      </p:sp>
      <p:pic>
        <p:nvPicPr>
          <p:cNvPr id="19" name="Graphique 18" descr="Cône de signalisation avec un remplissage uni">
            <a:extLst>
              <a:ext uri="{FF2B5EF4-FFF2-40B4-BE49-F238E27FC236}">
                <a16:creationId xmlns:a16="http://schemas.microsoft.com/office/drawing/2014/main" id="{B5C73006-9169-51A5-A782-8DC2B9B5085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1627" y="1643449"/>
            <a:ext cx="638140" cy="684000"/>
          </a:xfrm>
          <a:prstGeom prst="rect">
            <a:avLst/>
          </a:prstGeom>
        </p:spPr>
      </p:pic>
      <p:sp>
        <p:nvSpPr>
          <p:cNvPr id="20" name="Rectangle 19">
            <a:extLst>
              <a:ext uri="{FF2B5EF4-FFF2-40B4-BE49-F238E27FC236}">
                <a16:creationId xmlns:a16="http://schemas.microsoft.com/office/drawing/2014/main" id="{50D23544-C506-C903-8225-B393BE943C2F}"/>
              </a:ext>
            </a:extLst>
          </p:cNvPr>
          <p:cNvSpPr/>
          <p:nvPr/>
        </p:nvSpPr>
        <p:spPr>
          <a:xfrm>
            <a:off x="904935" y="1330428"/>
            <a:ext cx="10568608" cy="1311028"/>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22" name="ZoneTexte 21">
            <a:extLst>
              <a:ext uri="{FF2B5EF4-FFF2-40B4-BE49-F238E27FC236}">
                <a16:creationId xmlns:a16="http://schemas.microsoft.com/office/drawing/2014/main" id="{B6BA2ED9-DDF6-C951-54B2-1EDE631062A9}"/>
              </a:ext>
            </a:extLst>
          </p:cNvPr>
          <p:cNvSpPr txBox="1"/>
          <p:nvPr/>
        </p:nvSpPr>
        <p:spPr>
          <a:xfrm>
            <a:off x="1085215" y="1434269"/>
            <a:ext cx="10201850" cy="1090555"/>
          </a:xfrm>
          <a:prstGeom prst="rect">
            <a:avLst/>
          </a:prstGeom>
          <a:noFill/>
        </p:spPr>
        <p:txBody>
          <a:bodyPr wrap="square">
            <a:spAutoFit/>
          </a:bodyPr>
          <a:lstStyle/>
          <a:p>
            <a:pPr marL="0" marR="0" lvl="0" indent="0" algn="just" defTabSz="1219170" rtl="0" eaLnBrk="1" fontAlgn="auto" latinLnBrk="0" hangingPunct="1">
              <a:lnSpc>
                <a:spcPct val="90000"/>
              </a:lnSpc>
              <a:spcBef>
                <a:spcPts val="1333"/>
              </a:spcBef>
              <a:spcAft>
                <a:spcPts val="0"/>
              </a:spcAft>
              <a:buClr>
                <a:srgbClr val="B34A8C"/>
              </a:buClr>
              <a:buSzTx/>
              <a:buFont typeface="Cambria Math" panose="02040503050406030204" pitchFamily="18" charset="0"/>
              <a:buNone/>
              <a:tabLst/>
              <a:defRPr/>
            </a:pPr>
            <a:r>
              <a:rPr kumimoji="0" lang="fr-FR" sz="1200" b="1" i="0" u="sng" strike="noStrike" kern="1200" cap="none" spc="0" normalizeH="0" baseline="0" noProof="0">
                <a:ln>
                  <a:noFill/>
                </a:ln>
                <a:solidFill>
                  <a:srgbClr val="B34A8C"/>
                </a:solidFill>
                <a:effectLst/>
                <a:uLnTx/>
                <a:uFillTx/>
                <a:latin typeface="Arial"/>
                <a:ea typeface="+mn-ea"/>
                <a:cs typeface="Arial"/>
              </a:rPr>
              <a:t>POUR RAPPEL</a:t>
            </a:r>
            <a:r>
              <a:rPr kumimoji="0" lang="fr-FR" sz="1200" b="1" i="0" u="none" strike="noStrike" kern="1200" cap="none" spc="0" normalizeH="0" baseline="0" noProof="0">
                <a:ln>
                  <a:noFill/>
                </a:ln>
                <a:solidFill>
                  <a:srgbClr val="B34A8C"/>
                </a:solidFill>
                <a:effectLst/>
                <a:uLnTx/>
                <a:uFillTx/>
                <a:latin typeface="Arial"/>
                <a:ea typeface="+mn-ea"/>
                <a:cs typeface="Arial"/>
              </a:rPr>
              <a:t> : </a:t>
            </a:r>
            <a:r>
              <a:rPr kumimoji="0" lang="fr-FR" sz="1200" b="1" i="0" u="none" strike="noStrike" kern="1200" cap="none" spc="0" normalizeH="0" baseline="0" noProof="0">
                <a:ln>
                  <a:noFill/>
                </a:ln>
                <a:solidFill>
                  <a:srgbClr val="B34A8C"/>
                </a:solidFill>
                <a:effectLst/>
                <a:uLnTx/>
                <a:uFillTx/>
                <a:latin typeface="Arial"/>
                <a:ea typeface="Times New Roman" panose="02020603050405020304" pitchFamily="18" charset="0"/>
                <a:cs typeface="Times New Roman"/>
              </a:rPr>
              <a:t>la règle ne s’applique qu’aux clients qui n’ont jamais souscrit à un emprunt ou assimilé (titre de créance) </a:t>
            </a:r>
            <a:endParaRPr kumimoji="0" lang="fr-FR" sz="1200" b="1" i="0" u="none" strike="noStrike" kern="1200" cap="none" spc="0" normalizeH="0" baseline="0" noProof="0">
              <a:ln>
                <a:noFill/>
              </a:ln>
              <a:solidFill>
                <a:srgbClr val="B34A8C"/>
              </a:solidFill>
              <a:effectLst/>
              <a:uLnTx/>
              <a:uFillTx/>
              <a:latin typeface="Arial"/>
              <a:ea typeface="Times New Roman" panose="02020603050405020304" pitchFamily="18" charset="0"/>
              <a:cs typeface="Times New Roman" panose="02020603050405020304" pitchFamily="18" charset="0"/>
            </a:endParaRPr>
          </a:p>
          <a:p>
            <a:pPr marL="354965" marR="0" lvl="0" indent="-354965" algn="just" defTabSz="1219170" rtl="0" eaLnBrk="1" fontAlgn="auto" latinLnBrk="0" hangingPunct="1">
              <a:lnSpc>
                <a:spcPct val="90000"/>
              </a:lnSpc>
              <a:spcBef>
                <a:spcPts val="1333"/>
              </a:spcBef>
              <a:spcAft>
                <a:spcPts val="0"/>
              </a:spcAft>
              <a:buClr>
                <a:srgbClr val="B34A8C"/>
              </a:buClr>
              <a:buSzTx/>
              <a:buFont typeface="Symbol" panose="05050102010706020507" pitchFamily="18" charset="2"/>
              <a:buChar char="Þ"/>
              <a:tabLst/>
              <a:defRPr/>
            </a:pPr>
            <a:r>
              <a:rPr kumimoji="0" lang="fr-FR" sz="1200" b="0" i="0" u="none" strike="noStrike" kern="1200" cap="none" spc="0" normalizeH="0" baseline="0" noProof="0">
                <a:ln>
                  <a:noFill/>
                </a:ln>
                <a:solidFill>
                  <a:srgbClr val="B34A8C"/>
                </a:solidFill>
                <a:effectLst/>
                <a:uLnTx/>
                <a:uFillTx/>
                <a:latin typeface="Arial"/>
                <a:ea typeface="Times New Roman" panose="02020603050405020304" pitchFamily="18" charset="0"/>
                <a:cs typeface="Times New Roman"/>
              </a:rPr>
              <a:t>le Conseiller doit impérativement vérifier si le client a souscrit à l’emprunt précédent ou s’il détient en portefeuille un titre de créance avant de cocher la case « démarchage » du Bulletin de Souscription. </a:t>
            </a:r>
          </a:p>
          <a:p>
            <a:pPr marR="0" lvl="0" algn="just" defTabSz="1219170" rtl="0" eaLnBrk="1" fontAlgn="auto" latinLnBrk="0" hangingPunct="1">
              <a:lnSpc>
                <a:spcPct val="90000"/>
              </a:lnSpc>
              <a:spcBef>
                <a:spcPts val="1333"/>
              </a:spcBef>
              <a:spcAft>
                <a:spcPts val="0"/>
              </a:spcAft>
              <a:buClr>
                <a:srgbClr val="B34A8C"/>
              </a:buClr>
              <a:buSzTx/>
              <a:tabLst/>
              <a:defRPr/>
            </a:pPr>
            <a:r>
              <a:rPr lang="fr-FR" sz="1200" b="1" u="sng">
                <a:solidFill>
                  <a:srgbClr val="B34A8C"/>
                </a:solidFill>
                <a:latin typeface="Arial"/>
                <a:cs typeface="Times New Roman"/>
              </a:rPr>
              <a:t>Champ d’application </a:t>
            </a:r>
            <a:r>
              <a:rPr lang="fr-FR" sz="1200" b="1">
                <a:solidFill>
                  <a:srgbClr val="B34A8C"/>
                </a:solidFill>
                <a:latin typeface="Arial"/>
                <a:cs typeface="Times New Roman"/>
              </a:rPr>
              <a:t>: toutes les personnes physiques</a:t>
            </a:r>
            <a:endParaRPr kumimoji="0" lang="fr-FR" sz="1200" b="1" i="0" u="sng"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5" name="Rectangle 4">
            <a:extLst>
              <a:ext uri="{FF2B5EF4-FFF2-40B4-BE49-F238E27FC236}">
                <a16:creationId xmlns:a16="http://schemas.microsoft.com/office/drawing/2014/main" id="{94A824A1-A422-BA8F-1A8D-72D51EECC3EB}"/>
              </a:ext>
            </a:extLst>
          </p:cNvPr>
          <p:cNvSpPr/>
          <p:nvPr/>
        </p:nvSpPr>
        <p:spPr>
          <a:xfrm>
            <a:off x="4384601" y="6611779"/>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
        <p:nvSpPr>
          <p:cNvPr id="6" name="ZoneTexte 5">
            <a:extLst>
              <a:ext uri="{FF2B5EF4-FFF2-40B4-BE49-F238E27FC236}">
                <a16:creationId xmlns:a16="http://schemas.microsoft.com/office/drawing/2014/main" id="{0D2FB9E1-5429-DAAF-BA79-1C1B29EC90EA}"/>
              </a:ext>
            </a:extLst>
          </p:cNvPr>
          <p:cNvSpPr txBox="1"/>
          <p:nvPr/>
        </p:nvSpPr>
        <p:spPr>
          <a:xfrm>
            <a:off x="8663147" y="2873037"/>
            <a:ext cx="460600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800" b="1" i="0" u="none" strike="noStrike" kern="1200" cap="none" spc="0" normalizeH="0" baseline="0" noProof="0">
                <a:ln>
                  <a:noFill/>
                </a:ln>
                <a:solidFill>
                  <a:srgbClr val="B34A8C"/>
                </a:solidFill>
                <a:effectLst/>
                <a:uLnTx/>
                <a:uFillTx/>
                <a:latin typeface="Arial"/>
                <a:ea typeface="+mn-ea"/>
                <a:cs typeface="+mn-cs"/>
              </a:rPr>
              <a:t>Exemples</a:t>
            </a:r>
            <a:endParaRPr kumimoji="0" lang="fr-FR" sz="1800" b="1" i="0" u="none" strike="noStrike" kern="1200" cap="none" spc="0" normalizeH="0" baseline="0" noProof="0">
              <a:ln>
                <a:noFill/>
              </a:ln>
              <a:solidFill>
                <a:srgbClr val="B34A8C"/>
              </a:solidFill>
              <a:effectLst/>
              <a:uLnTx/>
              <a:uFillTx/>
              <a:latin typeface="Arial"/>
              <a:ea typeface="+mn-ea"/>
              <a:cs typeface="+mn-cs"/>
            </a:endParaRPr>
          </a:p>
        </p:txBody>
      </p:sp>
    </p:spTree>
    <p:extLst>
      <p:ext uri="{BB962C8B-B14F-4D97-AF65-F5344CB8AC3E}">
        <p14:creationId xmlns:p14="http://schemas.microsoft.com/office/powerpoint/2010/main" val="2504272636"/>
      </p:ext>
    </p:extLst>
  </p:cSld>
  <p:clrMapOvr>
    <a:masterClrMapping/>
  </p:clrMapOvr>
  <p:transition advClick="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87B9838D-A86D-4912-BD1A-832F3521ABC5}"/>
              </a:ext>
            </a:extLst>
          </p:cNvPr>
          <p:cNvSpPr>
            <a:spLocks noGrp="1"/>
          </p:cNvSpPr>
          <p:nvPr>
            <p:ph type="title"/>
          </p:nvPr>
        </p:nvSpPr>
        <p:spPr>
          <a:xfrm>
            <a:off x="1206105" y="197117"/>
            <a:ext cx="10272131" cy="576000"/>
          </a:xfrm>
        </p:spPr>
        <p:txBody>
          <a:bodyPr/>
          <a:lstStyle/>
          <a:p>
            <a:r>
              <a:rPr lang="fr-FR" sz="2800" b="1">
                <a:latin typeface="+mj-lt"/>
              </a:rPr>
              <a:t>Supports de communication à destination des clients</a:t>
            </a:r>
          </a:p>
        </p:txBody>
      </p:sp>
      <p:sp>
        <p:nvSpPr>
          <p:cNvPr id="4" name="ZoneTexte 3">
            <a:extLst>
              <a:ext uri="{FF2B5EF4-FFF2-40B4-BE49-F238E27FC236}">
                <a16:creationId xmlns:a16="http://schemas.microsoft.com/office/drawing/2014/main" id="{49E00D29-CD4F-4429-937D-9D197D03BE30}"/>
              </a:ext>
            </a:extLst>
          </p:cNvPr>
          <p:cNvSpPr txBox="1"/>
          <p:nvPr/>
        </p:nvSpPr>
        <p:spPr>
          <a:xfrm>
            <a:off x="5759568" y="1371585"/>
            <a:ext cx="328340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FFFFFF"/>
                </a:solidFill>
                <a:effectLst/>
                <a:uLnTx/>
                <a:uFillTx/>
                <a:latin typeface="Arial"/>
                <a:ea typeface="+mn-ea"/>
                <a:cs typeface="+mn-cs"/>
              </a:rPr>
              <a:t>A DESTINATION DES CLIENTS</a:t>
            </a:r>
          </a:p>
        </p:txBody>
      </p:sp>
      <p:sp>
        <p:nvSpPr>
          <p:cNvPr id="11" name="Rectangle 10">
            <a:extLst>
              <a:ext uri="{FF2B5EF4-FFF2-40B4-BE49-F238E27FC236}">
                <a16:creationId xmlns:a16="http://schemas.microsoft.com/office/drawing/2014/main" id="{87B02982-2AA8-5F5D-A754-A0FE64AFFBA1}"/>
              </a:ext>
            </a:extLst>
          </p:cNvPr>
          <p:cNvSpPr/>
          <p:nvPr/>
        </p:nvSpPr>
        <p:spPr>
          <a:xfrm>
            <a:off x="4384601" y="6611779"/>
            <a:ext cx="5139548"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
        <p:nvSpPr>
          <p:cNvPr id="13" name="ZoneTexte 12">
            <a:extLst>
              <a:ext uri="{FF2B5EF4-FFF2-40B4-BE49-F238E27FC236}">
                <a16:creationId xmlns:a16="http://schemas.microsoft.com/office/drawing/2014/main" id="{5DED4E04-BEA5-9F30-245D-CCD78A938861}"/>
              </a:ext>
            </a:extLst>
          </p:cNvPr>
          <p:cNvSpPr txBox="1"/>
          <p:nvPr/>
        </p:nvSpPr>
        <p:spPr>
          <a:xfrm>
            <a:off x="186034" y="2033450"/>
            <a:ext cx="22027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srgbClr val="D6D2E3">
                    <a:lumMod val="50000"/>
                  </a:srgbClr>
                </a:solidFill>
                <a:effectLst/>
                <a:uLnTx/>
                <a:uFillTx/>
                <a:latin typeface="Arial"/>
                <a:ea typeface="+mn-ea"/>
                <a:cs typeface="+mn-cs"/>
              </a:rPr>
              <a:t>Commun CTO / ASV </a:t>
            </a:r>
          </a:p>
        </p:txBody>
      </p:sp>
      <p:sp>
        <p:nvSpPr>
          <p:cNvPr id="20" name="ZoneTexte 19">
            <a:extLst>
              <a:ext uri="{FF2B5EF4-FFF2-40B4-BE49-F238E27FC236}">
                <a16:creationId xmlns:a16="http://schemas.microsoft.com/office/drawing/2014/main" id="{4F833F6E-7104-A342-8A37-3F493D351BF9}"/>
              </a:ext>
            </a:extLst>
          </p:cNvPr>
          <p:cNvSpPr txBox="1"/>
          <p:nvPr/>
        </p:nvSpPr>
        <p:spPr>
          <a:xfrm>
            <a:off x="307561" y="2436763"/>
            <a:ext cx="4000500" cy="2633747"/>
          </a:xfrm>
          <a:prstGeom prst="rect">
            <a:avLst/>
          </a:prstGeom>
          <a:noFill/>
          <a:ln w="28575">
            <a:solidFill>
              <a:srgbClr val="605487"/>
            </a:solidFill>
          </a:ln>
        </p:spPr>
        <p:txBody>
          <a:bodyPr wrap="square" rtlCol="0">
            <a:noAutofit/>
          </a:bodyPr>
          <a:lstStyle/>
          <a:p>
            <a:pPr marL="285750" marR="0" lvl="0" indent="-285750" algn="l" defTabSz="914400" rtl="0" eaLnBrk="1" fontAlgn="auto" latinLnBrk="0" hangingPunct="1">
              <a:lnSpc>
                <a:spcPct val="100000"/>
              </a:lnSpc>
              <a:spcBef>
                <a:spcPts val="600"/>
              </a:spcBef>
              <a:spcAft>
                <a:spcPts val="0"/>
              </a:spcAft>
              <a:buClr>
                <a:srgbClr val="B34A8C"/>
              </a:buClr>
              <a:buSzPts val="1050"/>
              <a:buFont typeface="Wingdings" panose="05000000000000000000" pitchFamily="2" charset="2"/>
              <a:buChar char="ü"/>
              <a:tabLst/>
              <a:defRPr/>
            </a:pPr>
            <a:endParaRPr kumimoji="0" lang="fr-FR" sz="60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srgbClr val="B34A8C"/>
              </a:buClr>
              <a:buSzPts val="1050"/>
              <a:buFontTx/>
              <a:buNone/>
              <a:tabLst/>
              <a:defRPr/>
            </a:pPr>
            <a:r>
              <a:rPr kumimoji="0" lang="fr-FR" sz="1200" b="1" i="0" u="none" strike="noStrike" kern="1200" cap="none" spc="0" normalizeH="0" baseline="0" noProof="0">
                <a:ln>
                  <a:noFill/>
                </a:ln>
                <a:solidFill>
                  <a:srgbClr val="000000"/>
                </a:solidFill>
                <a:effectLst/>
                <a:uLnTx/>
                <a:uFillTx/>
                <a:latin typeface="Arial"/>
                <a:ea typeface="+mn-ea"/>
                <a:cs typeface="+mn-cs"/>
              </a:rPr>
              <a:t>Obligatoirement</a:t>
            </a:r>
          </a:p>
          <a:p>
            <a:pPr marL="285750" marR="0" lvl="0" indent="-285750" algn="l" defTabSz="914400" rtl="0" eaLnBrk="1" fontAlgn="auto" latinLnBrk="0" hangingPunct="1">
              <a:lnSpc>
                <a:spcPct val="100000"/>
              </a:lnSpc>
              <a:spcBef>
                <a:spcPts val="600"/>
              </a:spcBef>
              <a:spcAft>
                <a:spcPts val="0"/>
              </a:spcAft>
              <a:buClr>
                <a:srgbClr val="B34A8C"/>
              </a:buClr>
              <a:buSzPts val="1050"/>
              <a:buFont typeface="Wingdings" panose="05000000000000000000" pitchFamily="2" charset="2"/>
              <a:buChar char="ü"/>
              <a:tabLst/>
              <a:defRPr/>
            </a:pPr>
            <a:r>
              <a:rPr kumimoji="0" lang="fr-FR" sz="1200" b="0" i="0" u="none" strike="noStrike" kern="1200" cap="none" spc="0" normalizeH="0" baseline="0" noProof="0">
                <a:ln>
                  <a:noFill/>
                </a:ln>
                <a:solidFill>
                  <a:srgbClr val="000000"/>
                </a:solidFill>
                <a:effectLst/>
                <a:uLnTx/>
                <a:uFillTx/>
                <a:latin typeface="Arial"/>
                <a:ea typeface="+mn-ea"/>
                <a:cs typeface="+mn-cs"/>
              </a:rPr>
              <a:t>QCF/QR/QFD</a:t>
            </a:r>
          </a:p>
          <a:p>
            <a:pPr marL="285750" marR="0" lvl="0" indent="-285750" algn="l" defTabSz="914400" rtl="0" eaLnBrk="1" fontAlgn="auto" latinLnBrk="0" hangingPunct="1">
              <a:lnSpc>
                <a:spcPct val="100000"/>
              </a:lnSpc>
              <a:spcBef>
                <a:spcPts val="600"/>
              </a:spcBef>
              <a:spcAft>
                <a:spcPts val="0"/>
              </a:spcAft>
              <a:buClr>
                <a:srgbClr val="B34A8C"/>
              </a:buClr>
              <a:buSzPts val="1050"/>
              <a:buFont typeface="Wingdings" panose="05000000000000000000" pitchFamily="2" charset="2"/>
              <a:buChar char="ü"/>
              <a:tabLst/>
              <a:defRPr/>
            </a:pPr>
            <a:r>
              <a:rPr kumimoji="0" lang="fr-FR" sz="1200" b="0" i="0" u="none" strike="noStrike" kern="1200" cap="none" spc="0" normalizeH="0" baseline="0" noProof="0">
                <a:ln>
                  <a:noFill/>
                </a:ln>
                <a:solidFill>
                  <a:srgbClr val="000000"/>
                </a:solidFill>
                <a:effectLst/>
                <a:uLnTx/>
                <a:uFillTx/>
                <a:latin typeface="Arial"/>
                <a:ea typeface="+mn-ea"/>
                <a:cs typeface="+mn-cs"/>
              </a:rPr>
              <a:t>Brochure commerciale</a:t>
            </a:r>
          </a:p>
          <a:p>
            <a:pPr marL="285750" marR="0" lvl="0" indent="-285750" algn="l" defTabSz="914400" rtl="0" eaLnBrk="1" fontAlgn="auto" latinLnBrk="0" hangingPunct="1">
              <a:lnSpc>
                <a:spcPct val="100000"/>
              </a:lnSpc>
              <a:spcBef>
                <a:spcPts val="600"/>
              </a:spcBef>
              <a:spcAft>
                <a:spcPts val="0"/>
              </a:spcAft>
              <a:buClr>
                <a:srgbClr val="B34A8C"/>
              </a:buClr>
              <a:buSzPts val="1050"/>
              <a:buFont typeface="Wingdings" panose="05000000000000000000" pitchFamily="2" charset="2"/>
              <a:buChar char="ü"/>
              <a:tabLst/>
              <a:defRPr/>
            </a:pPr>
            <a:r>
              <a:rPr kumimoji="0" lang="fr-FR" sz="1200" b="0" i="0" u="none" strike="noStrike" kern="1200" cap="none" spc="0" normalizeH="0" baseline="0" noProof="0">
                <a:ln>
                  <a:noFill/>
                </a:ln>
                <a:solidFill>
                  <a:srgbClr val="000000"/>
                </a:solidFill>
                <a:effectLst/>
                <a:uLnTx/>
                <a:uFillTx/>
                <a:latin typeface="Arial"/>
                <a:ea typeface="+mn-ea"/>
                <a:cs typeface="+mn-cs"/>
              </a:rPr>
              <a:t>Document d’Informations Clés (DIC) du support financier</a:t>
            </a:r>
          </a:p>
          <a:p>
            <a:pPr marL="0" marR="0" lvl="0" indent="0" algn="l" defTabSz="914400" rtl="0" eaLnBrk="1" fontAlgn="auto" latinLnBrk="0" hangingPunct="1">
              <a:lnSpc>
                <a:spcPct val="100000"/>
              </a:lnSpc>
              <a:spcBef>
                <a:spcPts val="600"/>
              </a:spcBef>
              <a:spcAft>
                <a:spcPts val="0"/>
              </a:spcAft>
              <a:buClr>
                <a:srgbClr val="B34A8C"/>
              </a:buClr>
              <a:buSzPts val="1050"/>
              <a:buFontTx/>
              <a:buNone/>
              <a:tabLst/>
              <a:defRPr/>
            </a:pPr>
            <a:r>
              <a:rPr kumimoji="0" lang="fr-FR" sz="1200" b="1" i="0" u="none" strike="noStrike" kern="1200" cap="none" spc="0" normalizeH="0" baseline="0" noProof="0">
                <a:ln>
                  <a:noFill/>
                </a:ln>
                <a:solidFill>
                  <a:srgbClr val="000000"/>
                </a:solidFill>
                <a:effectLst/>
                <a:uLnTx/>
                <a:uFillTx/>
                <a:latin typeface="Arial"/>
                <a:ea typeface="+mn-ea"/>
                <a:cs typeface="+mn-cs"/>
              </a:rPr>
              <a:t> </a:t>
            </a:r>
          </a:p>
          <a:p>
            <a:pPr marL="0" marR="0" lvl="0" indent="0" algn="l" defTabSz="914400" rtl="0" eaLnBrk="1" fontAlgn="auto" latinLnBrk="0" hangingPunct="1">
              <a:lnSpc>
                <a:spcPct val="100000"/>
              </a:lnSpc>
              <a:spcBef>
                <a:spcPts val="600"/>
              </a:spcBef>
              <a:spcAft>
                <a:spcPts val="0"/>
              </a:spcAft>
              <a:buClr>
                <a:srgbClr val="B34A8C"/>
              </a:buClr>
              <a:buSzPts val="1050"/>
              <a:buFontTx/>
              <a:buNone/>
              <a:tabLst/>
              <a:defRPr/>
            </a:pPr>
            <a:r>
              <a:rPr kumimoji="0" lang="fr-FR" sz="1200" b="1" i="0" u="none" strike="noStrike" kern="1200" cap="none" spc="0" normalizeH="0" baseline="0" noProof="0">
                <a:ln>
                  <a:noFill/>
                </a:ln>
                <a:solidFill>
                  <a:srgbClr val="000000"/>
                </a:solidFill>
                <a:effectLst/>
                <a:uLnTx/>
                <a:uFillTx/>
                <a:latin typeface="Arial"/>
                <a:ea typeface="+mn-ea"/>
                <a:cs typeface="+mn-cs"/>
              </a:rPr>
              <a:t>Sur demande du client</a:t>
            </a:r>
          </a:p>
          <a:p>
            <a:pPr marL="285750" marR="0" lvl="0" indent="-285750" algn="l" defTabSz="914400" rtl="0" eaLnBrk="1" fontAlgn="auto" latinLnBrk="0" hangingPunct="1">
              <a:lnSpc>
                <a:spcPct val="100000"/>
              </a:lnSpc>
              <a:spcBef>
                <a:spcPts val="600"/>
              </a:spcBef>
              <a:spcAft>
                <a:spcPts val="0"/>
              </a:spcAft>
              <a:buClr>
                <a:srgbClr val="B34A8C"/>
              </a:buClr>
              <a:buSzPts val="1050"/>
              <a:buFont typeface="Wingdings" panose="05000000000000000000" pitchFamily="2" charset="2"/>
              <a:buChar char="ü"/>
              <a:tabLst/>
              <a:defRPr/>
            </a:pPr>
            <a:r>
              <a:rPr kumimoji="0" lang="fr-FR" sz="1200" b="0" i="0" u="none" strike="noStrike" kern="1200" cap="none" spc="0" normalizeH="0" baseline="0" noProof="0">
                <a:ln>
                  <a:noFill/>
                </a:ln>
                <a:solidFill>
                  <a:srgbClr val="000000"/>
                </a:solidFill>
                <a:effectLst/>
                <a:uLnTx/>
                <a:uFillTx/>
                <a:latin typeface="Arial"/>
                <a:ea typeface="+mn-ea"/>
                <a:cs typeface="+mn-cs"/>
              </a:rPr>
              <a:t>Prospectus du programme et ses suppléments ainsi que les conditions définitives disponibles sur le site de l’Emetteur.</a:t>
            </a:r>
          </a:p>
          <a:p>
            <a:pPr marL="0" marR="0" lvl="0" indent="0" algn="l" defTabSz="914400" rtl="0" eaLnBrk="1" fontAlgn="auto" latinLnBrk="0" hangingPunct="1">
              <a:lnSpc>
                <a:spcPct val="100000"/>
              </a:lnSpc>
              <a:spcBef>
                <a:spcPts val="600"/>
              </a:spcBef>
              <a:spcAft>
                <a:spcPts val="0"/>
              </a:spcAft>
              <a:buClr>
                <a:srgbClr val="B34A8C"/>
              </a:buClr>
              <a:buSzPts val="1050"/>
              <a:buFontTx/>
              <a:buNone/>
              <a:tabLst/>
              <a:defRPr/>
            </a:pPr>
            <a:endParaRPr kumimoji="0" lang="fr-FR" sz="1000" b="0" i="0" u="none" strike="noStrike" kern="1200" cap="none" spc="0" normalizeH="0" baseline="0" noProof="0">
              <a:ln>
                <a:noFill/>
              </a:ln>
              <a:solidFill>
                <a:srgbClr val="0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fr-FR" sz="1600" b="0" i="0" u="none" strike="noStrike" kern="1200" cap="none" spc="0" normalizeH="0" baseline="0" noProof="0">
              <a:ln>
                <a:noFill/>
              </a:ln>
              <a:solidFill>
                <a:srgbClr val="000000"/>
              </a:solidFill>
              <a:effectLst/>
              <a:uLnTx/>
              <a:uFillTx/>
              <a:latin typeface="Arial"/>
              <a:ea typeface="+mn-ea"/>
              <a:cs typeface="+mn-cs"/>
            </a:endParaRPr>
          </a:p>
        </p:txBody>
      </p:sp>
      <p:sp>
        <p:nvSpPr>
          <p:cNvPr id="22" name="ZoneTexte 21">
            <a:extLst>
              <a:ext uri="{FF2B5EF4-FFF2-40B4-BE49-F238E27FC236}">
                <a16:creationId xmlns:a16="http://schemas.microsoft.com/office/drawing/2014/main" id="{144F7A02-C810-D8FC-D5D8-26273FCB0A6F}"/>
              </a:ext>
            </a:extLst>
          </p:cNvPr>
          <p:cNvSpPr txBox="1"/>
          <p:nvPr/>
        </p:nvSpPr>
        <p:spPr>
          <a:xfrm>
            <a:off x="4821112" y="1370873"/>
            <a:ext cx="6778845" cy="1337388"/>
          </a:xfrm>
          <a:prstGeom prst="rect">
            <a:avLst/>
          </a:prstGeom>
          <a:noFill/>
          <a:ln w="28575">
            <a:solidFill>
              <a:schemeClr val="tx2"/>
            </a:solidFill>
          </a:ln>
        </p:spPr>
        <p:txBody>
          <a:bodyPr wrap="square" rtlCol="0">
            <a:noAutofit/>
          </a:bodyPr>
          <a:lstStyle/>
          <a:p>
            <a:pPr marL="285750" marR="0" lvl="0" indent="-285750" algn="l" defTabSz="914400" rtl="0" eaLnBrk="1" fontAlgn="auto" latinLnBrk="0" hangingPunct="1">
              <a:lnSpc>
                <a:spcPct val="100000"/>
              </a:lnSpc>
              <a:spcBef>
                <a:spcPts val="600"/>
              </a:spcBef>
              <a:spcAft>
                <a:spcPts val="0"/>
              </a:spcAft>
              <a:buClr>
                <a:srgbClr val="B34A8C"/>
              </a:buClr>
              <a:buSzPts val="1050"/>
              <a:buFont typeface="Wingdings" panose="05000000000000000000" pitchFamily="2" charset="2"/>
              <a:buChar char="ü"/>
              <a:tabLst/>
              <a:defRPr/>
            </a:pPr>
            <a:r>
              <a:rPr kumimoji="0" lang="fr-FR" sz="1200" b="0" i="0" u="none" strike="noStrike" kern="1200" cap="none" spc="0" normalizeH="0" baseline="0" noProof="0">
                <a:ln>
                  <a:noFill/>
                </a:ln>
                <a:solidFill>
                  <a:srgbClr val="000000"/>
                </a:solidFill>
                <a:effectLst/>
                <a:uLnTx/>
                <a:uFillTx/>
                <a:latin typeface="Arial"/>
                <a:ea typeface="+mn-ea"/>
                <a:cs typeface="+mn-cs"/>
              </a:rPr>
              <a:t>Synthèse épargne (LEA) ou proposition d’investissement (O2S)</a:t>
            </a:r>
          </a:p>
          <a:p>
            <a:pPr marL="285750" marR="0" lvl="0" indent="-285750" algn="l" defTabSz="914400" rtl="0" eaLnBrk="1" fontAlgn="auto" latinLnBrk="0" hangingPunct="1">
              <a:lnSpc>
                <a:spcPct val="100000"/>
              </a:lnSpc>
              <a:spcBef>
                <a:spcPts val="600"/>
              </a:spcBef>
              <a:spcAft>
                <a:spcPts val="0"/>
              </a:spcAft>
              <a:buClr>
                <a:srgbClr val="B34A8C"/>
              </a:buClr>
              <a:buSzPts val="1050"/>
              <a:buFont typeface="Wingdings" panose="05000000000000000000" pitchFamily="2" charset="2"/>
              <a:buChar char="ü"/>
              <a:tabLst/>
              <a:defRPr/>
            </a:pPr>
            <a:r>
              <a:rPr kumimoji="0" lang="fr-FR" sz="1200" b="0" i="0" u="none" strike="noStrike" kern="1200" cap="none" spc="0" normalizeH="0" baseline="0" noProof="0">
                <a:ln>
                  <a:noFill/>
                </a:ln>
                <a:solidFill>
                  <a:srgbClr val="000000"/>
                </a:solidFill>
                <a:effectLst/>
                <a:uLnTx/>
                <a:uFillTx/>
                <a:latin typeface="Arial"/>
                <a:ea typeface="+mn-ea"/>
                <a:cs typeface="+mn-cs"/>
              </a:rPr>
              <a:t>Bulletin de souscription papier daté et signé du client </a:t>
            </a:r>
          </a:p>
          <a:p>
            <a:pPr marL="285750" marR="0" lvl="0" indent="-285750" algn="l" defTabSz="914400" rtl="0" eaLnBrk="1" fontAlgn="auto" latinLnBrk="0" hangingPunct="1">
              <a:lnSpc>
                <a:spcPct val="100000"/>
              </a:lnSpc>
              <a:spcBef>
                <a:spcPts val="600"/>
              </a:spcBef>
              <a:spcAft>
                <a:spcPts val="0"/>
              </a:spcAft>
              <a:buClr>
                <a:srgbClr val="B34A8C"/>
              </a:buClr>
              <a:buSzPts val="1050"/>
              <a:buFont typeface="Wingdings" panose="05000000000000000000" pitchFamily="2" charset="2"/>
              <a:buChar char="ü"/>
              <a:tabLst/>
              <a:defRPr/>
            </a:pPr>
            <a:r>
              <a:rPr kumimoji="0" lang="fr-FR" sz="1200" b="0" i="0" u="none" strike="noStrike" kern="1200" cap="none" spc="0" normalizeH="0" baseline="0" noProof="0">
                <a:ln>
                  <a:noFill/>
                </a:ln>
                <a:solidFill>
                  <a:srgbClr val="000000"/>
                </a:solidFill>
                <a:effectLst/>
                <a:uLnTx/>
                <a:uFillTx/>
                <a:latin typeface="Arial"/>
                <a:ea typeface="+mn-ea"/>
                <a:cs typeface="+mn-cs"/>
              </a:rPr>
              <a:t>Attestation plus de 80 ans, le cas échéant, signée du client</a:t>
            </a:r>
          </a:p>
          <a:p>
            <a:pPr marL="285750" marR="0" lvl="0" indent="-285750" algn="l" defTabSz="914400" rtl="0" eaLnBrk="1" fontAlgn="auto" latinLnBrk="0" hangingPunct="1">
              <a:lnSpc>
                <a:spcPct val="100000"/>
              </a:lnSpc>
              <a:spcBef>
                <a:spcPts val="600"/>
              </a:spcBef>
              <a:spcAft>
                <a:spcPts val="0"/>
              </a:spcAft>
              <a:buClr>
                <a:srgbClr val="B34A8C"/>
              </a:buClr>
              <a:buSzPts val="1050"/>
              <a:buFont typeface="Wingdings" panose="05000000000000000000" pitchFamily="2" charset="2"/>
              <a:buChar char="ü"/>
              <a:tabLst/>
              <a:defRPr/>
            </a:pPr>
            <a:r>
              <a:rPr kumimoji="0" lang="fr-FR" sz="1200" b="0" i="0" u="none" strike="noStrike" kern="1200" cap="none" spc="0" normalizeH="0" baseline="0" noProof="0">
                <a:ln>
                  <a:noFill/>
                </a:ln>
                <a:solidFill>
                  <a:srgbClr val="000000"/>
                </a:solidFill>
                <a:effectLst/>
                <a:uLnTx/>
                <a:uFillTx/>
                <a:latin typeface="Arial"/>
                <a:ea typeface="+mn-ea"/>
                <a:cs typeface="+mn-cs"/>
              </a:rPr>
              <a:t>Post souscription : l’avis opéré issu de Platine émis le jour du règlement/livraison (24 juillet 2024). Il est déposé dans le portail bancaire du client ou envoyé par la poste (choix client).</a:t>
            </a:r>
          </a:p>
        </p:txBody>
      </p:sp>
      <p:sp>
        <p:nvSpPr>
          <p:cNvPr id="23" name="ZoneTexte 22">
            <a:extLst>
              <a:ext uri="{FF2B5EF4-FFF2-40B4-BE49-F238E27FC236}">
                <a16:creationId xmlns:a16="http://schemas.microsoft.com/office/drawing/2014/main" id="{DCD87F97-C619-9EEE-8924-8A70F63C19BB}"/>
              </a:ext>
            </a:extLst>
          </p:cNvPr>
          <p:cNvSpPr txBox="1"/>
          <p:nvPr/>
        </p:nvSpPr>
        <p:spPr>
          <a:xfrm>
            <a:off x="4732456" y="854691"/>
            <a:ext cx="347807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srgbClr val="B34A8C"/>
                </a:solidFill>
                <a:effectLst/>
                <a:uLnTx/>
                <a:uFillTx/>
                <a:latin typeface="Arial"/>
                <a:ea typeface="+mn-ea"/>
                <a:cs typeface="+mn-cs"/>
              </a:rPr>
              <a:t>CTO (uniquement PP)</a:t>
            </a:r>
          </a:p>
        </p:txBody>
      </p:sp>
      <p:sp>
        <p:nvSpPr>
          <p:cNvPr id="24" name="ZoneTexte 23">
            <a:extLst>
              <a:ext uri="{FF2B5EF4-FFF2-40B4-BE49-F238E27FC236}">
                <a16:creationId xmlns:a16="http://schemas.microsoft.com/office/drawing/2014/main" id="{9729C0B2-AF13-27AB-0FED-713FBA07901D}"/>
              </a:ext>
            </a:extLst>
          </p:cNvPr>
          <p:cNvSpPr txBox="1"/>
          <p:nvPr/>
        </p:nvSpPr>
        <p:spPr>
          <a:xfrm>
            <a:off x="4821112" y="3311226"/>
            <a:ext cx="6791946" cy="3089573"/>
          </a:xfrm>
          <a:prstGeom prst="rect">
            <a:avLst/>
          </a:prstGeom>
          <a:noFill/>
          <a:ln w="28575">
            <a:solidFill>
              <a:schemeClr val="accent4">
                <a:lumMod val="40000"/>
                <a:lumOff val="60000"/>
              </a:schemeClr>
            </a:solidFill>
          </a:ln>
        </p:spPr>
        <p:txBody>
          <a:bodyPr wrap="square" lIns="91440" tIns="45720" rIns="91440" bIns="45720" rtlCol="0" anchor="ctr">
            <a:noAutofit/>
          </a:bodyPr>
          <a:lstStyle/>
          <a:p>
            <a:pPr marL="285750" indent="-285750">
              <a:spcBef>
                <a:spcPts val="600"/>
              </a:spcBef>
              <a:buClr>
                <a:srgbClr val="B34A8C"/>
              </a:buClr>
              <a:buSzPts val="1050"/>
              <a:buFont typeface="Wingdings" panose="05000000000000000000" pitchFamily="2" charset="2"/>
              <a:buChar char="ü"/>
              <a:defRPr/>
            </a:pPr>
            <a:r>
              <a:rPr kumimoji="0" lang="fr-FR" sz="1200" b="0" i="0" u="none" strike="noStrike" kern="1200" cap="none" spc="0" normalizeH="0" baseline="0" noProof="0">
                <a:ln>
                  <a:noFill/>
                </a:ln>
                <a:solidFill>
                  <a:srgbClr val="000000"/>
                </a:solidFill>
                <a:effectLst/>
                <a:uLnTx/>
                <a:uFillTx/>
                <a:latin typeface="Arial"/>
                <a:ea typeface="+mn-ea"/>
                <a:cs typeface="+mn-cs"/>
              </a:rPr>
              <a:t>Synthèse épargne (LEA) ou proposition d’investissement (O2S)</a:t>
            </a:r>
            <a:r>
              <a:rPr lang="fr-FR" sz="1200">
                <a:solidFill>
                  <a:srgbClr val="000000"/>
                </a:solidFill>
                <a:latin typeface="Arial"/>
              </a:rPr>
              <a:t> </a:t>
            </a:r>
            <a:endParaRPr lang="fr-FR" sz="1200" b="0" i="0" u="none" strike="noStrike" kern="1200" cap="none" spc="0" normalizeH="0" baseline="0" noProof="0">
              <a:ln>
                <a:noFill/>
              </a:ln>
              <a:solidFill>
                <a:srgbClr val="000000"/>
              </a:solidFill>
              <a:effectLst/>
              <a:uLnTx/>
              <a:uFillTx/>
              <a:latin typeface="Arial"/>
              <a:cs typeface="Arial"/>
            </a:endParaRPr>
          </a:p>
          <a:p>
            <a:pPr marL="285750" indent="-285750">
              <a:spcBef>
                <a:spcPts val="600"/>
              </a:spcBef>
              <a:buClr>
                <a:srgbClr val="B34A8C"/>
              </a:buClr>
              <a:buSzPts val="1050"/>
              <a:buFont typeface="Wingdings" panose="05000000000000000000" pitchFamily="2" charset="2"/>
              <a:buChar char="ü"/>
              <a:defRPr/>
            </a:pPr>
            <a:r>
              <a:rPr kumimoji="0" lang="fr-FR" sz="1200" b="0" i="0" u="none" strike="noStrike" kern="1200" cap="none" spc="0" normalizeH="0" baseline="0" noProof="0">
                <a:ln>
                  <a:noFill/>
                </a:ln>
                <a:solidFill>
                  <a:srgbClr val="000000"/>
                </a:solidFill>
                <a:effectLst/>
                <a:uLnTx/>
                <a:uFillTx/>
                <a:latin typeface="Arial"/>
                <a:ea typeface="+mn-ea"/>
                <a:cs typeface="+mn-cs"/>
              </a:rPr>
              <a:t>Fiche d’Information Spécifique (FIS) pour BPCE Vie, BPCE Life </a:t>
            </a:r>
            <a:r>
              <a:rPr lang="fr-FR" sz="1200">
                <a:solidFill>
                  <a:srgbClr val="000000"/>
                </a:solidFill>
                <a:latin typeface="Arial"/>
              </a:rPr>
              <a:t>et CNP Assurances, Annexe Financière Spécifique (AFS) pour LMP et Dispositions Particulières (DP) pour CNP Patrimoine</a:t>
            </a:r>
            <a:endParaRPr lang="fr-FR" sz="1200" b="0" i="0" u="none" strike="noStrike" kern="1200" cap="none" spc="0" normalizeH="0" baseline="0" noProof="0">
              <a:ln>
                <a:noFill/>
              </a:ln>
              <a:solidFill>
                <a:srgbClr val="000000"/>
              </a:solidFill>
              <a:effectLst/>
              <a:uLnTx/>
              <a:uFillTx/>
              <a:latin typeface="Arial"/>
              <a:cs typeface="Arial"/>
            </a:endParaRPr>
          </a:p>
          <a:p>
            <a:pPr marL="285750" marR="0" lvl="0" indent="-285750" algn="l" defTabSz="914400" rtl="0" eaLnBrk="1" fontAlgn="auto" latinLnBrk="0" hangingPunct="1">
              <a:lnSpc>
                <a:spcPct val="100000"/>
              </a:lnSpc>
              <a:spcBef>
                <a:spcPts val="600"/>
              </a:spcBef>
              <a:spcAft>
                <a:spcPts val="0"/>
              </a:spcAft>
              <a:buClr>
                <a:srgbClr val="B34A8C"/>
              </a:buClr>
              <a:buSzPts val="1050"/>
              <a:buFont typeface="Wingdings" panose="05000000000000000000" pitchFamily="2" charset="2"/>
              <a:buChar char="ü"/>
              <a:tabLst/>
              <a:defRPr/>
            </a:pPr>
            <a:r>
              <a:rPr kumimoji="0" lang="fr-FR" sz="1200" b="0" i="0" u="none" strike="noStrike" kern="1200" cap="none" spc="0" normalizeH="0" baseline="0" noProof="0">
                <a:ln>
                  <a:noFill/>
                </a:ln>
                <a:solidFill>
                  <a:srgbClr val="000000"/>
                </a:solidFill>
                <a:effectLst/>
                <a:uLnTx/>
                <a:uFillTx/>
                <a:latin typeface="Arial"/>
                <a:ea typeface="+mn-ea"/>
                <a:cs typeface="+mn-cs"/>
              </a:rPr>
              <a:t>Attestation plus de 80 ans, le cas échéant, signée du client</a:t>
            </a:r>
            <a:endParaRPr lang="fr-FR" sz="1200" b="0" i="0" u="none" strike="noStrike" kern="1200" cap="none" spc="0" normalizeH="0" baseline="0" noProof="0">
              <a:ln>
                <a:noFill/>
              </a:ln>
              <a:solidFill>
                <a:srgbClr val="000000"/>
              </a:solidFill>
              <a:effectLst/>
              <a:uLnTx/>
              <a:uFillTx/>
              <a:latin typeface="Arial"/>
              <a:cs typeface="Arial"/>
            </a:endParaRPr>
          </a:p>
          <a:p>
            <a:pPr marL="285750" indent="-285750">
              <a:spcBef>
                <a:spcPts val="600"/>
              </a:spcBef>
              <a:buClr>
                <a:srgbClr val="B34A8C"/>
              </a:buClr>
              <a:buSzPts val="1050"/>
              <a:buFont typeface="Wingdings" panose="05000000000000000000" pitchFamily="2" charset="2"/>
              <a:buChar char="ü"/>
              <a:defRPr/>
            </a:pPr>
            <a:r>
              <a:rPr kumimoji="0" lang="fr-FR" sz="1200" b="0" i="0" u="none" strike="noStrike" kern="1200" cap="none" spc="0" normalizeH="0" baseline="0" noProof="0">
                <a:ln>
                  <a:noFill/>
                </a:ln>
                <a:solidFill>
                  <a:srgbClr val="000000"/>
                </a:solidFill>
                <a:effectLst/>
                <a:uLnTx/>
                <a:uFillTx/>
                <a:latin typeface="Arial"/>
                <a:ea typeface="+mn-ea"/>
                <a:cs typeface="+mn-cs"/>
              </a:rPr>
              <a:t>Liasse contractuelle</a:t>
            </a:r>
            <a:r>
              <a:rPr lang="fr-FR" sz="1200">
                <a:solidFill>
                  <a:srgbClr val="000000"/>
                </a:solidFill>
                <a:latin typeface="Arial"/>
              </a:rPr>
              <a:t> </a:t>
            </a:r>
            <a:endParaRPr lang="fr-FR" sz="1200" b="0" i="0" u="none" strike="noStrike" kern="1200" cap="none" spc="0" normalizeH="0" baseline="0" noProof="0">
              <a:ln>
                <a:noFill/>
              </a:ln>
              <a:solidFill>
                <a:srgbClr val="000000"/>
              </a:solidFill>
              <a:effectLst/>
              <a:uLnTx/>
              <a:uFillTx/>
              <a:latin typeface="Arial"/>
              <a:cs typeface="Arial"/>
            </a:endParaRPr>
          </a:p>
          <a:p>
            <a:pPr marL="742950" lvl="1" indent="-285750">
              <a:spcBef>
                <a:spcPts val="600"/>
              </a:spcBef>
              <a:buClr>
                <a:srgbClr val="B34A8C"/>
              </a:buClr>
              <a:buSzPts val="1050"/>
              <a:buFont typeface="Wingdings" panose="05000000000000000000" pitchFamily="2" charset="2"/>
              <a:buChar char="ü"/>
            </a:pPr>
            <a:r>
              <a:rPr lang="fr-FR" sz="1100">
                <a:latin typeface="+mj-lt"/>
              </a:rPr>
              <a:t>BPCE vie : </a:t>
            </a:r>
            <a:r>
              <a:rPr lang="fr-FR" sz="1100" err="1">
                <a:solidFill>
                  <a:srgbClr val="976C9D"/>
                </a:solidFill>
                <a:hlinkClick r:id="rId2">
                  <a:extLst>
                    <a:ext uri="{A12FA001-AC4F-418D-AE19-62706E023703}">
                      <ahyp:hlinkClr xmlns:ahyp="http://schemas.microsoft.com/office/drawing/2018/hyperlinkcolor" val="tx"/>
                    </a:ext>
                  </a:extLst>
                </a:hlinkClick>
              </a:rPr>
              <a:t>Priips</a:t>
            </a:r>
            <a:r>
              <a:rPr lang="fr-FR" sz="1100">
                <a:solidFill>
                  <a:schemeClr val="tx2">
                    <a:lumMod val="75000"/>
                  </a:schemeClr>
                </a:solidFill>
                <a:hlinkClick r:id="rId2">
                  <a:extLst>
                    <a:ext uri="{A12FA001-AC4F-418D-AE19-62706E023703}">
                      <ahyp:hlinkClr xmlns:ahyp="http://schemas.microsoft.com/office/drawing/2018/hyperlinkcolor" val="tx"/>
                    </a:ext>
                  </a:extLst>
                </a:hlinkClick>
              </a:rPr>
              <a:t> (groupebpce.com)</a:t>
            </a:r>
            <a:endParaRPr lang="fr-FR" sz="1100">
              <a:solidFill>
                <a:schemeClr val="tx2">
                  <a:lumMod val="75000"/>
                </a:schemeClr>
              </a:solidFill>
            </a:endParaRPr>
          </a:p>
          <a:p>
            <a:pPr marL="742950" lvl="1" indent="-285750">
              <a:spcBef>
                <a:spcPts val="600"/>
              </a:spcBef>
              <a:buClr>
                <a:srgbClr val="B34A8C"/>
              </a:buClr>
              <a:buSzPts val="1050"/>
              <a:buFont typeface="Wingdings" panose="05000000000000000000" pitchFamily="2" charset="2"/>
              <a:buChar char="ü"/>
            </a:pPr>
            <a:r>
              <a:rPr lang="fr-FR" sz="1100">
                <a:latin typeface="+mj-lt"/>
              </a:rPr>
              <a:t>CNP assurances : </a:t>
            </a:r>
            <a:r>
              <a:rPr lang="fr-FR" sz="1100">
                <a:solidFill>
                  <a:schemeClr val="tx2">
                    <a:lumMod val="75000"/>
                  </a:schemeClr>
                </a:solidFill>
                <a:hlinkClick r:id="rId3">
                  <a:extLst>
                    <a:ext uri="{A12FA001-AC4F-418D-AE19-62706E023703}">
                      <ahyp:hlinkClr xmlns:ahyp="http://schemas.microsoft.com/office/drawing/2018/hyperlinkcolor" val="tx"/>
                    </a:ext>
                  </a:extLst>
                </a:hlinkClick>
              </a:rPr>
              <a:t>CNP Assurances</a:t>
            </a:r>
            <a:endParaRPr lang="fr-FR" sz="1400">
              <a:solidFill>
                <a:schemeClr val="tx2">
                  <a:lumMod val="75000"/>
                </a:schemeClr>
              </a:solidFill>
              <a:latin typeface="+mj-lt"/>
            </a:endParaRPr>
          </a:p>
          <a:p>
            <a:pPr marL="742950" lvl="1" indent="-285750">
              <a:spcBef>
                <a:spcPts val="600"/>
              </a:spcBef>
              <a:buClr>
                <a:srgbClr val="B34A8C"/>
              </a:buClr>
              <a:buSzPts val="1050"/>
              <a:buFont typeface="Wingdings,Sans-Serif" panose="05000000000000000000" pitchFamily="2" charset="2"/>
              <a:buChar char="ü"/>
              <a:defRPr/>
            </a:pPr>
            <a:r>
              <a:rPr lang="fr-FR" sz="1100">
                <a:solidFill>
                  <a:srgbClr val="000000"/>
                </a:solidFill>
                <a:latin typeface="Arial"/>
                <a:cs typeface="Arial"/>
              </a:rPr>
              <a:t>LMP : </a:t>
            </a:r>
            <a:r>
              <a:rPr lang="fr-FR" sz="1200" u="sng">
                <a:solidFill>
                  <a:schemeClr val="tx2">
                    <a:lumMod val="75000"/>
                  </a:schemeClr>
                </a:solidFill>
                <a:latin typeface="Calibri"/>
                <a:cs typeface="Calibri"/>
                <a:hlinkClick r:id="rId4">
                  <a:extLst>
                    <a:ext uri="{A12FA001-AC4F-418D-AE19-62706E023703}">
                      <ahyp:hlinkClr xmlns:ahyp="http://schemas.microsoft.com/office/drawing/2018/hyperlinkcolor" val="tx"/>
                    </a:ext>
                  </a:extLst>
                </a:hlinkClick>
              </a:rPr>
              <a:t>https://www.ag2rlamondiale.fr/epargne/tous-nos-services/consulter-les-documents-d-informations-cles-produits-supports</a:t>
            </a:r>
            <a:endParaRPr lang="en-US" sz="1200">
              <a:solidFill>
                <a:schemeClr val="tx2">
                  <a:lumMod val="75000"/>
                </a:schemeClr>
              </a:solidFill>
              <a:latin typeface="Calibri"/>
              <a:cs typeface="Calibri"/>
            </a:endParaRPr>
          </a:p>
          <a:p>
            <a:pPr marL="742950" lvl="1" indent="-285750">
              <a:spcBef>
                <a:spcPts val="600"/>
              </a:spcBef>
              <a:buSzPts val="1050"/>
              <a:buFont typeface="Wingdings,Sans-Serif" panose="05000000000000000000" pitchFamily="2" charset="2"/>
              <a:buChar char="ü"/>
              <a:defRPr/>
            </a:pPr>
            <a:r>
              <a:rPr lang="fr-FR" sz="1100">
                <a:solidFill>
                  <a:srgbClr val="000000"/>
                </a:solidFill>
                <a:latin typeface="Arial"/>
                <a:cs typeface="Arial"/>
              </a:rPr>
              <a:t>CNP Patrimoine : </a:t>
            </a:r>
            <a:r>
              <a:rPr lang="fr-FR" sz="1200" u="sng">
                <a:solidFill>
                  <a:schemeClr val="tx2">
                    <a:lumMod val="75000"/>
                  </a:schemeClr>
                </a:solidFill>
                <a:latin typeface="Calibri"/>
                <a:cs typeface="Calibri"/>
                <a:hlinkClick r:id="rId5">
                  <a:extLst>
                    <a:ext uri="{A12FA001-AC4F-418D-AE19-62706E023703}">
                      <ahyp:hlinkClr xmlns:ahyp="http://schemas.microsoft.com/office/drawing/2018/hyperlinkcolor" val="tx"/>
                    </a:ext>
                  </a:extLst>
                </a:hlinkClick>
              </a:rPr>
              <a:t>https://dic.cnp.fr/wkd-web/home/partners/products?sponsorId=CNPPATRIM&amp;sponsorId=BP1818&amp;pays=FR</a:t>
            </a:r>
            <a:endParaRPr lang="fr-FR" sz="1200" u="sng">
              <a:solidFill>
                <a:schemeClr val="tx2">
                  <a:lumMod val="75000"/>
                </a:schemeClr>
              </a:solidFill>
              <a:latin typeface="Calibri"/>
              <a:cs typeface="Calibri"/>
            </a:endParaRPr>
          </a:p>
          <a:p>
            <a:pPr marL="742950" lvl="1" indent="-285750">
              <a:spcBef>
                <a:spcPts val="600"/>
              </a:spcBef>
              <a:buSzPts val="1050"/>
              <a:buFont typeface="Wingdings,Sans-Serif" panose="05000000000000000000" pitchFamily="2" charset="2"/>
              <a:buChar char="ü"/>
              <a:defRPr/>
            </a:pPr>
            <a:r>
              <a:rPr lang="fr-FR" sz="1200">
                <a:latin typeface="Calibri"/>
                <a:cs typeface="Calibri"/>
              </a:rPr>
              <a:t>BPCE Life :  </a:t>
            </a:r>
            <a:r>
              <a:rPr lang="fr-FR" sz="1200" kern="1200">
                <a:solidFill>
                  <a:schemeClr val="tx2">
                    <a:lumMod val="75000"/>
                  </a:schemeClr>
                </a:solidFill>
                <a:latin typeface="Calibri" panose="020F0502020204030204" pitchFamily="34" charset="0"/>
                <a:cs typeface="Calibri" panose="020F0502020204030204" pitchFamily="34" charset="0"/>
                <a:hlinkClick r:id="rId6"/>
              </a:rPr>
              <a:t>https://priips.life.groupebpce.com</a:t>
            </a:r>
            <a:endParaRPr lang="fr-FR" sz="1200">
              <a:solidFill>
                <a:schemeClr val="tx2">
                  <a:lumMod val="75000"/>
                </a:schemeClr>
              </a:solidFill>
              <a:latin typeface="Calibri" panose="020F0502020204030204" pitchFamily="34" charset="0"/>
              <a:cs typeface="Calibri" panose="020F0502020204030204" pitchFamily="34" charset="0"/>
            </a:endParaRPr>
          </a:p>
        </p:txBody>
      </p:sp>
      <p:sp>
        <p:nvSpPr>
          <p:cNvPr id="25" name="ZoneTexte 24">
            <a:extLst>
              <a:ext uri="{FF2B5EF4-FFF2-40B4-BE49-F238E27FC236}">
                <a16:creationId xmlns:a16="http://schemas.microsoft.com/office/drawing/2014/main" id="{4E2FFF2F-8633-B83F-3D95-A9F9B5A93D64}"/>
              </a:ext>
            </a:extLst>
          </p:cNvPr>
          <p:cNvSpPr txBox="1"/>
          <p:nvPr/>
        </p:nvSpPr>
        <p:spPr>
          <a:xfrm>
            <a:off x="4732456" y="2965292"/>
            <a:ext cx="688060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srgbClr val="D6D2E3">
                    <a:lumMod val="90000"/>
                  </a:srgbClr>
                </a:solidFill>
                <a:effectLst/>
                <a:uLnTx/>
                <a:uFillTx/>
                <a:latin typeface="Arial"/>
                <a:ea typeface="+mn-ea"/>
                <a:cs typeface="+mn-cs"/>
              </a:rPr>
              <a:t>ASV/CONTRATS DE CAPITALISATION (PP et holdings patrimoniales)</a:t>
            </a:r>
          </a:p>
        </p:txBody>
      </p:sp>
      <p:pic>
        <p:nvPicPr>
          <p:cNvPr id="29" name="Graphique 28" descr="Écran tactile contour">
            <a:extLst>
              <a:ext uri="{FF2B5EF4-FFF2-40B4-BE49-F238E27FC236}">
                <a16:creationId xmlns:a16="http://schemas.microsoft.com/office/drawing/2014/main" id="{B292D6ED-7EDD-D321-1630-1179F65AF07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07561" y="1193245"/>
            <a:ext cx="417473" cy="417473"/>
          </a:xfrm>
          <a:prstGeom prst="rect">
            <a:avLst/>
          </a:prstGeom>
        </p:spPr>
      </p:pic>
      <p:pic>
        <p:nvPicPr>
          <p:cNvPr id="5" name="Image 4">
            <a:extLst>
              <a:ext uri="{FF2B5EF4-FFF2-40B4-BE49-F238E27FC236}">
                <a16:creationId xmlns:a16="http://schemas.microsoft.com/office/drawing/2014/main" id="{D3C9D8A7-2687-2026-F720-3C4DF78747F8}"/>
              </a:ext>
            </a:extLst>
          </p:cNvPr>
          <p:cNvPicPr>
            <a:picLocks noChangeAspect="1"/>
          </p:cNvPicPr>
          <p:nvPr/>
        </p:nvPicPr>
        <p:blipFill>
          <a:blip r:embed="rId9"/>
          <a:stretch>
            <a:fillRect/>
          </a:stretch>
        </p:blipFill>
        <p:spPr>
          <a:xfrm>
            <a:off x="11481651" y="154611"/>
            <a:ext cx="548688" cy="548688"/>
          </a:xfrm>
          <a:prstGeom prst="rect">
            <a:avLst/>
          </a:prstGeom>
        </p:spPr>
      </p:pic>
      <p:sp>
        <p:nvSpPr>
          <p:cNvPr id="6" name="ZoneTexte 5">
            <a:extLst>
              <a:ext uri="{FF2B5EF4-FFF2-40B4-BE49-F238E27FC236}">
                <a16:creationId xmlns:a16="http://schemas.microsoft.com/office/drawing/2014/main" id="{42821D6C-3A74-79B7-D974-9F9F83EE7D33}"/>
              </a:ext>
            </a:extLst>
          </p:cNvPr>
          <p:cNvSpPr txBox="1"/>
          <p:nvPr/>
        </p:nvSpPr>
        <p:spPr>
          <a:xfrm>
            <a:off x="725034" y="1193245"/>
            <a:ext cx="2288645" cy="37555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400" b="0" i="1" u="none" strike="noStrike" kern="1200" cap="none" spc="0" normalizeH="0" baseline="0" noProof="0">
                <a:ln>
                  <a:noFill/>
                </a:ln>
                <a:solidFill>
                  <a:srgbClr val="000000"/>
                </a:solidFill>
                <a:effectLst/>
                <a:uLnTx/>
                <a:uFillTx/>
                <a:latin typeface="Arial"/>
                <a:ea typeface="+mn-ea"/>
                <a:cs typeface="+mn-cs"/>
              </a:rPr>
              <a:t>Disponible sous </a:t>
            </a:r>
            <a:r>
              <a:rPr kumimoji="0" lang="fr-FR" sz="1400" b="0" i="1" u="none" strike="noStrike" kern="1200" cap="none" spc="0" normalizeH="0" baseline="0" noProof="0">
                <a:ln>
                  <a:noFill/>
                </a:ln>
                <a:solidFill>
                  <a:srgbClr val="B34A8C"/>
                </a:solidFill>
                <a:effectLst/>
                <a:uLnTx/>
                <a:uFillTx/>
                <a:latin typeface="Arial"/>
                <a:ea typeface="+mn-ea"/>
                <a:cs typeface="+mn-cs"/>
                <a:hlinkClick r:id="rId10"/>
              </a:rPr>
              <a:t>DEFI</a:t>
            </a:r>
            <a:endParaRPr kumimoji="0" lang="fr-FR" sz="1400" b="0" i="0" u="none" strike="noStrike" kern="1200" cap="none" spc="0" normalizeH="0" baseline="0" noProof="0">
              <a:ln>
                <a:noFill/>
              </a:ln>
              <a:solidFill>
                <a:srgbClr val="B34A8C"/>
              </a:solidFill>
              <a:effectLst/>
              <a:uLnTx/>
              <a:uFillTx/>
              <a:latin typeface="Arial"/>
              <a:ea typeface="+mn-ea"/>
              <a:cs typeface="Arial"/>
            </a:endParaRPr>
          </a:p>
        </p:txBody>
      </p:sp>
    </p:spTree>
    <p:extLst>
      <p:ext uri="{BB962C8B-B14F-4D97-AF65-F5344CB8AC3E}">
        <p14:creationId xmlns:p14="http://schemas.microsoft.com/office/powerpoint/2010/main" val="24093670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8D397320-5425-1E3A-EF38-886B7EBFC681}"/>
              </a:ext>
            </a:extLst>
          </p:cNvPr>
          <p:cNvSpPr>
            <a:spLocks noGrp="1"/>
          </p:cNvSpPr>
          <p:nvPr>
            <p:ph type="title"/>
          </p:nvPr>
        </p:nvSpPr>
        <p:spPr>
          <a:xfrm>
            <a:off x="1064454" y="278055"/>
            <a:ext cx="10273141" cy="449816"/>
          </a:xfrm>
        </p:spPr>
        <p:txBody>
          <a:bodyPr/>
          <a:lstStyle/>
          <a:p>
            <a:r>
              <a:rPr lang="fr-FR" sz="2800"/>
              <a:t>Etapes clés du parcours conseil et souscription</a:t>
            </a:r>
          </a:p>
        </p:txBody>
      </p:sp>
      <p:sp>
        <p:nvSpPr>
          <p:cNvPr id="14" name="Rectangle 13">
            <a:extLst>
              <a:ext uri="{FF2B5EF4-FFF2-40B4-BE49-F238E27FC236}">
                <a16:creationId xmlns:a16="http://schemas.microsoft.com/office/drawing/2014/main" id="{C0B250FC-C3BB-8CFC-EC82-87B7D9B802DF}"/>
              </a:ext>
            </a:extLst>
          </p:cNvPr>
          <p:cNvSpPr/>
          <p:nvPr/>
        </p:nvSpPr>
        <p:spPr>
          <a:xfrm>
            <a:off x="1044520" y="1118450"/>
            <a:ext cx="4902610" cy="4498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srgbClr val="581D74"/>
                </a:solidFill>
                <a:effectLst/>
                <a:uLnTx/>
                <a:uFillTx/>
                <a:latin typeface="Arial"/>
                <a:ea typeface="+mn-ea"/>
                <a:cs typeface="+mn-cs"/>
              </a:rPr>
              <a:t>Parcours conseil</a:t>
            </a:r>
          </a:p>
        </p:txBody>
      </p:sp>
      <p:sp>
        <p:nvSpPr>
          <p:cNvPr id="7" name="Rectangle 6">
            <a:extLst>
              <a:ext uri="{FF2B5EF4-FFF2-40B4-BE49-F238E27FC236}">
                <a16:creationId xmlns:a16="http://schemas.microsoft.com/office/drawing/2014/main" id="{14163628-4F21-D77C-DC83-AF510D5C59D8}"/>
              </a:ext>
            </a:extLst>
          </p:cNvPr>
          <p:cNvSpPr/>
          <p:nvPr/>
        </p:nvSpPr>
        <p:spPr>
          <a:xfrm>
            <a:off x="4384601" y="6611779"/>
            <a:ext cx="5139548"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
        <p:nvSpPr>
          <p:cNvPr id="11" name="Rectangle 10">
            <a:extLst>
              <a:ext uri="{FF2B5EF4-FFF2-40B4-BE49-F238E27FC236}">
                <a16:creationId xmlns:a16="http://schemas.microsoft.com/office/drawing/2014/main" id="{21BB1275-1266-7AAC-5477-2E93225E3709}"/>
              </a:ext>
            </a:extLst>
          </p:cNvPr>
          <p:cNvSpPr/>
          <p:nvPr/>
        </p:nvSpPr>
        <p:spPr>
          <a:xfrm>
            <a:off x="6237600" y="1118450"/>
            <a:ext cx="4902610" cy="4498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srgbClr val="581D74"/>
                </a:solidFill>
                <a:effectLst/>
                <a:uLnTx/>
                <a:uFillTx/>
                <a:latin typeface="Arial"/>
                <a:ea typeface="+mn-ea"/>
                <a:cs typeface="+mn-cs"/>
              </a:rPr>
              <a:t>Parcours souscription</a:t>
            </a:r>
          </a:p>
        </p:txBody>
      </p:sp>
      <p:pic>
        <p:nvPicPr>
          <p:cNvPr id="26" name="Graphique 25" descr="Flèches de chevron contour">
            <a:extLst>
              <a:ext uri="{FF2B5EF4-FFF2-40B4-BE49-F238E27FC236}">
                <a16:creationId xmlns:a16="http://schemas.microsoft.com/office/drawing/2014/main" id="{E9A5E5AD-5FAA-645B-1528-4E012FFD5E94}"/>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66095"/>
          <a:stretch/>
        </p:blipFill>
        <p:spPr>
          <a:xfrm>
            <a:off x="5987055" y="1118450"/>
            <a:ext cx="231522" cy="682859"/>
          </a:xfrm>
          <a:prstGeom prst="rect">
            <a:avLst/>
          </a:prstGeom>
        </p:spPr>
      </p:pic>
      <p:graphicFrame>
        <p:nvGraphicFramePr>
          <p:cNvPr id="28" name="Tableau 9">
            <a:extLst>
              <a:ext uri="{FF2B5EF4-FFF2-40B4-BE49-F238E27FC236}">
                <a16:creationId xmlns:a16="http://schemas.microsoft.com/office/drawing/2014/main" id="{92A73303-B596-7206-D73B-FB9E96641815}"/>
              </a:ext>
            </a:extLst>
          </p:cNvPr>
          <p:cNvGraphicFramePr>
            <a:graphicFrameLocks/>
          </p:cNvGraphicFramePr>
          <p:nvPr>
            <p:extLst>
              <p:ext uri="{D42A27DB-BD31-4B8C-83A1-F6EECF244321}">
                <p14:modId xmlns:p14="http://schemas.microsoft.com/office/powerpoint/2010/main" val="3193947981"/>
              </p:ext>
            </p:extLst>
          </p:nvPr>
        </p:nvGraphicFramePr>
        <p:xfrm>
          <a:off x="6873310" y="2021010"/>
          <a:ext cx="4761708" cy="1737360"/>
        </p:xfrm>
        <a:graphic>
          <a:graphicData uri="http://schemas.openxmlformats.org/drawingml/2006/table">
            <a:tbl>
              <a:tblPr firstRow="1" bandRow="1">
                <a:tableStyleId>{5C22544A-7EE6-4342-B048-85BDC9FD1C3A}</a:tableStyleId>
              </a:tblPr>
              <a:tblGrid>
                <a:gridCol w="4761708">
                  <a:extLst>
                    <a:ext uri="{9D8B030D-6E8A-4147-A177-3AD203B41FA5}">
                      <a16:colId xmlns:a16="http://schemas.microsoft.com/office/drawing/2014/main" val="1122932173"/>
                    </a:ext>
                  </a:extLst>
                </a:gridCol>
              </a:tblGrid>
              <a:tr h="808446">
                <a:tc>
                  <a:txBody>
                    <a:bodyPr/>
                    <a:lstStyle/>
                    <a:p>
                      <a:pPr marL="171450" indent="-171450">
                        <a:buFont typeface="Arial" panose="020B0604020202020204" pitchFamily="34" charset="0"/>
                        <a:buChar char="•"/>
                      </a:pPr>
                      <a:r>
                        <a:rPr lang="fr-FR" sz="1200" b="1" kern="1200">
                          <a:solidFill>
                            <a:schemeClr val="tx1"/>
                          </a:solidFill>
                          <a:latin typeface="+mn-lt"/>
                          <a:ea typeface="+mn-ea"/>
                          <a:cs typeface="+mn-cs"/>
                        </a:rPr>
                        <a:t>Modèle de bulletin de souscription rempli</a:t>
                      </a:r>
                    </a:p>
                    <a:p>
                      <a:pPr marL="171450" indent="-171450">
                        <a:buFont typeface="Arial" panose="020B0604020202020204" pitchFamily="34" charset="0"/>
                        <a:buChar char="•"/>
                      </a:pPr>
                      <a:endParaRPr lang="fr-FR" sz="1200" b="1" kern="1200">
                        <a:solidFill>
                          <a:schemeClr val="tx1"/>
                        </a:solidFill>
                        <a:latin typeface="+mn-lt"/>
                        <a:ea typeface="+mn-ea"/>
                        <a:cs typeface="+mn-cs"/>
                      </a:endParaRP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b="1" kern="1200" noProof="0">
                          <a:solidFill>
                            <a:schemeClr val="tx1"/>
                          </a:solidFill>
                          <a:latin typeface="+mn-lt"/>
                          <a:ea typeface="+mn-ea"/>
                          <a:cs typeface="+mn-cs"/>
                        </a:rPr>
                        <a:t>Parcours PP</a:t>
                      </a:r>
                      <a:r>
                        <a:rPr lang="fr-FR" sz="1200" b="0" kern="1200" noProof="0">
                          <a:solidFill>
                            <a:schemeClr val="tx1"/>
                          </a:solidFill>
                          <a:latin typeface="+mn-lt"/>
                          <a:ea typeface="+mn-ea"/>
                          <a:cs typeface="+mn-cs"/>
                        </a:rPr>
                        <a:t> de souscription avec </a:t>
                      </a:r>
                      <a:r>
                        <a:rPr lang="fr-FR" sz="1200" b="0" kern="1200">
                          <a:solidFill>
                            <a:schemeClr val="tx1"/>
                          </a:solidFill>
                          <a:latin typeface="+mn-lt"/>
                          <a:ea typeface="+mn-ea"/>
                          <a:cs typeface="+mn-cs"/>
                        </a:rPr>
                        <a:t>prestation Topaze Conseiller « saisie/contrôles » </a:t>
                      </a:r>
                    </a:p>
                    <a:p>
                      <a:pPr marL="171450" indent="-171450">
                        <a:buFont typeface="Arial" panose="020B0604020202020204" pitchFamily="34" charset="0"/>
                        <a:buChar char="•"/>
                      </a:pPr>
                      <a:endParaRPr lang="fr-FR" sz="1200" b="1" kern="1200">
                        <a:solidFill>
                          <a:schemeClr val="tx1"/>
                        </a:solidFill>
                        <a:latin typeface="+mn-lt"/>
                        <a:ea typeface="+mn-ea"/>
                        <a:cs typeface="+mn-cs"/>
                      </a:endParaRP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b="0" kern="1200">
                          <a:solidFill>
                            <a:schemeClr val="tx1"/>
                          </a:solidFill>
                          <a:latin typeface="+mn-lt"/>
                          <a:ea typeface="+mn-ea"/>
                          <a:cs typeface="+mn-cs"/>
                        </a:rPr>
                        <a:t>Parcours de souscription pour tous les autres cas</a:t>
                      </a: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sz="1200" b="0" kern="1200">
                        <a:solidFill>
                          <a:schemeClr val="tx1"/>
                        </a:solidFill>
                        <a:latin typeface="+mn-lt"/>
                        <a:ea typeface="+mn-ea"/>
                        <a:cs typeface="+mn-cs"/>
                      </a:endParaRP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b="1" kern="1200">
                          <a:solidFill>
                            <a:schemeClr val="tx1"/>
                          </a:solidFill>
                          <a:latin typeface="+mn-lt"/>
                          <a:ea typeface="+mn-ea"/>
                          <a:cs typeface="+mn-cs"/>
                        </a:rPr>
                        <a:t>Saisie de la demande d’arbitrage dans l’outil </a:t>
                      </a:r>
                      <a:r>
                        <a:rPr lang="fr-FR" sz="1200" b="1" kern="1200" err="1">
                          <a:solidFill>
                            <a:schemeClr val="tx1"/>
                          </a:solidFill>
                          <a:latin typeface="+mn-lt"/>
                          <a:ea typeface="+mn-ea"/>
                          <a:cs typeface="+mn-cs"/>
                        </a:rPr>
                        <a:t>WebAssur</a:t>
                      </a:r>
                      <a:endParaRPr lang="fr-FR" sz="1200" b="0" kern="1200">
                        <a:solidFill>
                          <a:schemeClr val="tx1"/>
                        </a:solidFill>
                        <a:latin typeface="+mn-lt"/>
                        <a:ea typeface="+mn-ea"/>
                        <a:cs typeface="+mn-cs"/>
                      </a:endParaRP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sz="1200" b="0" kern="1200">
                        <a:solidFill>
                          <a:schemeClr val="tx1"/>
                        </a:solidFill>
                        <a:latin typeface="+mn-lt"/>
                        <a:ea typeface="+mn-ea"/>
                        <a:cs typeface="+mn-cs"/>
                      </a:endParaRPr>
                    </a:p>
                  </a:txBody>
                  <a:tcPr anchor="ctr">
                    <a:solidFill>
                      <a:schemeClr val="bg1"/>
                    </a:solidFill>
                  </a:tcPr>
                </a:tc>
                <a:extLst>
                  <a:ext uri="{0D108BD9-81ED-4DB2-BD59-A6C34878D82A}">
                    <a16:rowId xmlns:a16="http://schemas.microsoft.com/office/drawing/2014/main" val="259030707"/>
                  </a:ext>
                </a:extLst>
              </a:tr>
            </a:tbl>
          </a:graphicData>
        </a:graphic>
      </p:graphicFrame>
      <p:cxnSp>
        <p:nvCxnSpPr>
          <p:cNvPr id="40" name="Connecteur droit 39">
            <a:extLst>
              <a:ext uri="{FF2B5EF4-FFF2-40B4-BE49-F238E27FC236}">
                <a16:creationId xmlns:a16="http://schemas.microsoft.com/office/drawing/2014/main" id="{EC333F7B-D38E-77DE-F212-A4827F12C199}"/>
              </a:ext>
            </a:extLst>
          </p:cNvPr>
          <p:cNvCxnSpPr>
            <a:cxnSpLocks/>
          </p:cNvCxnSpPr>
          <p:nvPr/>
        </p:nvCxnSpPr>
        <p:spPr>
          <a:xfrm>
            <a:off x="2033472" y="1689538"/>
            <a:ext cx="3011037"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1" name="Connecteur droit 40">
            <a:extLst>
              <a:ext uri="{FF2B5EF4-FFF2-40B4-BE49-F238E27FC236}">
                <a16:creationId xmlns:a16="http://schemas.microsoft.com/office/drawing/2014/main" id="{14AEA407-A7AB-BE7C-A63E-57E8CBE77C19}"/>
              </a:ext>
            </a:extLst>
          </p:cNvPr>
          <p:cNvCxnSpPr>
            <a:cxnSpLocks/>
          </p:cNvCxnSpPr>
          <p:nvPr/>
        </p:nvCxnSpPr>
        <p:spPr>
          <a:xfrm>
            <a:off x="7236337" y="1689538"/>
            <a:ext cx="3011037"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43" name="Graphique 42" descr="Salle de conseil contour">
            <a:extLst>
              <a:ext uri="{FF2B5EF4-FFF2-40B4-BE49-F238E27FC236}">
                <a16:creationId xmlns:a16="http://schemas.microsoft.com/office/drawing/2014/main" id="{94D38361-8FD3-9C0F-9402-03E92A5814D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12258" y="1021731"/>
            <a:ext cx="682859" cy="682859"/>
          </a:xfrm>
          <a:prstGeom prst="rect">
            <a:avLst/>
          </a:prstGeom>
        </p:spPr>
      </p:pic>
      <p:pic>
        <p:nvPicPr>
          <p:cNvPr id="45" name="Graphique 44" descr="Contrat contour">
            <a:extLst>
              <a:ext uri="{FF2B5EF4-FFF2-40B4-BE49-F238E27FC236}">
                <a16:creationId xmlns:a16="http://schemas.microsoft.com/office/drawing/2014/main" id="{4D514816-B39A-C120-98C7-E8264F89B44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515079" y="1191859"/>
            <a:ext cx="485824" cy="485824"/>
          </a:xfrm>
          <a:prstGeom prst="rect">
            <a:avLst/>
          </a:prstGeom>
        </p:spPr>
      </p:pic>
      <p:pic>
        <p:nvPicPr>
          <p:cNvPr id="2" name="Image 1" descr="Une image contenant texte, clipart&#10;&#10;Description générée automatiquement">
            <a:extLst>
              <a:ext uri="{FF2B5EF4-FFF2-40B4-BE49-F238E27FC236}">
                <a16:creationId xmlns:a16="http://schemas.microsoft.com/office/drawing/2014/main" id="{79BDD7C9-520E-EDCA-E602-F1A23509D051}"/>
              </a:ext>
            </a:extLst>
          </p:cNvPr>
          <p:cNvPicPr>
            <a:picLocks noChangeAspect="1"/>
          </p:cNvPicPr>
          <p:nvPr/>
        </p:nvPicPr>
        <p:blipFill>
          <a:blip r:embed="rId8"/>
          <a:stretch>
            <a:fillRect/>
          </a:stretch>
        </p:blipFill>
        <p:spPr>
          <a:xfrm>
            <a:off x="11417952" y="98902"/>
            <a:ext cx="721028" cy="721028"/>
          </a:xfrm>
          <a:prstGeom prst="rect">
            <a:avLst/>
          </a:prstGeom>
        </p:spPr>
      </p:pic>
      <p:sp>
        <p:nvSpPr>
          <p:cNvPr id="3" name="ZoneTexte 2">
            <a:extLst>
              <a:ext uri="{FF2B5EF4-FFF2-40B4-BE49-F238E27FC236}">
                <a16:creationId xmlns:a16="http://schemas.microsoft.com/office/drawing/2014/main" id="{977FF4B8-1C75-9C11-95A9-B3578015C312}"/>
              </a:ext>
            </a:extLst>
          </p:cNvPr>
          <p:cNvSpPr txBox="1"/>
          <p:nvPr/>
        </p:nvSpPr>
        <p:spPr>
          <a:xfrm>
            <a:off x="1253687" y="1754041"/>
            <a:ext cx="5139548" cy="4339650"/>
          </a:xfrm>
          <a:prstGeom prst="rect">
            <a:avLst/>
          </a:prstGeom>
          <a:noFill/>
        </p:spPr>
        <p:txBody>
          <a:bodyPr wrap="square" rtlCol="0">
            <a:spAutoFit/>
          </a:bodyPr>
          <a:lstStyle/>
          <a:p>
            <a:pPr marL="173736" indent="-173736" fontAlgn="ctr">
              <a:buSzPts val="1200"/>
              <a:buFont typeface="Arial" panose="020B0604020202020204" pitchFamily="34" charset="0"/>
              <a:buChar char="•"/>
            </a:pPr>
            <a:r>
              <a:rPr lang="fr-FR" sz="1200" b="1">
                <a:solidFill>
                  <a:srgbClr val="000000"/>
                </a:solidFill>
                <a:latin typeface="Arial" panose="020B0604020202020204" pitchFamily="34" charset="0"/>
              </a:rPr>
              <a:t>Zoom sur l’ensemble des étapes du parcours</a:t>
            </a:r>
          </a:p>
          <a:p>
            <a:pPr fontAlgn="ctr">
              <a:buSzPts val="1200"/>
            </a:pPr>
            <a:endParaRPr lang="fr-FR" sz="1200" b="1">
              <a:solidFill>
                <a:srgbClr val="000000"/>
              </a:solidFill>
              <a:latin typeface="Arial" panose="020B0604020202020204" pitchFamily="34" charset="0"/>
            </a:endParaRPr>
          </a:p>
          <a:p>
            <a:pPr marL="173736" indent="-173736" algn="l" rtl="0" eaLnBrk="1" fontAlgn="ctr" latinLnBrk="0" hangingPunct="1">
              <a:spcBef>
                <a:spcPts val="0"/>
              </a:spcBef>
              <a:spcAft>
                <a:spcPts val="0"/>
              </a:spcAft>
              <a:buClrTx/>
              <a:buSzPts val="1200"/>
              <a:buFont typeface="Arial" panose="020B0604020202020204" pitchFamily="34" charset="0"/>
              <a:buChar char="•"/>
            </a:pPr>
            <a:r>
              <a:rPr lang="fr-FR" sz="1200" b="1" i="0" u="none" strike="noStrike" kern="1200">
                <a:solidFill>
                  <a:srgbClr val="000000"/>
                </a:solidFill>
                <a:effectLst/>
                <a:latin typeface="Arial" panose="020B0604020202020204" pitchFamily="34" charset="0"/>
              </a:rPr>
              <a:t>Parcours LEA </a:t>
            </a:r>
            <a:r>
              <a:rPr lang="fr-FR" sz="1200" b="0" i="0" u="none" strike="noStrike" kern="1200">
                <a:solidFill>
                  <a:srgbClr val="000000"/>
                </a:solidFill>
                <a:effectLst/>
                <a:latin typeface="Arial" panose="020B0604020202020204" pitchFamily="34" charset="0"/>
              </a:rPr>
              <a:t>: </a:t>
            </a:r>
            <a:endParaRPr lang="fr-FR" sz="1200" b="0" i="0" u="none" strike="noStrike">
              <a:effectLst/>
              <a:latin typeface="Arial" panose="020B0604020202020204" pitchFamily="34" charset="0"/>
            </a:endParaRPr>
          </a:p>
          <a:p>
            <a:pPr marL="889254" indent="-285750" algn="l" rtl="0" eaLnBrk="1" fontAlgn="ctr" latinLnBrk="0" hangingPunct="1">
              <a:spcBef>
                <a:spcPts val="0"/>
              </a:spcBef>
              <a:spcAft>
                <a:spcPts val="0"/>
              </a:spcAft>
              <a:buFont typeface="Arial" panose="020B0604020202020204" pitchFamily="34" charset="0"/>
              <a:buChar char="•"/>
            </a:pPr>
            <a:r>
              <a:rPr lang="fr-FR" sz="1200" b="0" i="0" u="none" strike="noStrike" kern="1200">
                <a:solidFill>
                  <a:srgbClr val="000000"/>
                </a:solidFill>
                <a:effectLst/>
                <a:latin typeface="Arial" panose="020B0604020202020204" pitchFamily="34" charset="0"/>
              </a:rPr>
              <a:t>Zoom sur l’ensemble des étapes du parcours</a:t>
            </a:r>
            <a:endParaRPr lang="fr-FR" sz="1200" b="0" i="0" u="none" strike="noStrike">
              <a:effectLst/>
              <a:latin typeface="Arial" panose="020B0604020202020204" pitchFamily="34" charset="0"/>
            </a:endParaRPr>
          </a:p>
          <a:p>
            <a:pPr marL="889254" indent="-285750" algn="l" rtl="0" eaLnBrk="1" fontAlgn="ctr" latinLnBrk="0" hangingPunct="1">
              <a:spcBef>
                <a:spcPts val="0"/>
              </a:spcBef>
              <a:spcAft>
                <a:spcPts val="0"/>
              </a:spcAft>
              <a:buFont typeface="Arial" panose="020B0604020202020204" pitchFamily="34" charset="0"/>
              <a:buChar char="•"/>
            </a:pPr>
            <a:r>
              <a:rPr lang="fr-FR" sz="1200" b="0" i="0" u="none" strike="noStrike" kern="1200">
                <a:solidFill>
                  <a:srgbClr val="000000"/>
                </a:solidFill>
                <a:effectLst/>
                <a:latin typeface="Arial" panose="020B0604020202020204" pitchFamily="34" charset="0"/>
              </a:rPr>
              <a:t>Souscription d’un CTO avec de l’Emprunt</a:t>
            </a:r>
          </a:p>
          <a:p>
            <a:pPr algn="l" rtl="0" eaLnBrk="1" fontAlgn="ctr" latinLnBrk="0" hangingPunct="1">
              <a:spcBef>
                <a:spcPts val="0"/>
              </a:spcBef>
              <a:spcAft>
                <a:spcPts val="0"/>
              </a:spcAft>
            </a:pPr>
            <a:endParaRPr lang="fr-FR" sz="1200" b="0" i="0" u="none" strike="noStrike">
              <a:effectLst/>
              <a:latin typeface="Arial" panose="020B0604020202020204" pitchFamily="34" charset="0"/>
            </a:endParaRPr>
          </a:p>
          <a:p>
            <a:pPr marL="285750" marR="0" indent="-285750" algn="l" rtl="0" eaLnBrk="1" fontAlgn="auto" latinLnBrk="0" hangingPunct="1">
              <a:spcBef>
                <a:spcPts val="0"/>
              </a:spcBef>
              <a:spcAft>
                <a:spcPts val="0"/>
              </a:spcAft>
              <a:buFont typeface="Arial" panose="020B0604020202020204" pitchFamily="34" charset="0"/>
              <a:buChar char="•"/>
            </a:pPr>
            <a:r>
              <a:rPr lang="fr-FR" sz="1200" b="1" i="0" u="none" strike="noStrike" kern="1200">
                <a:solidFill>
                  <a:srgbClr val="000000"/>
                </a:solidFill>
                <a:effectLst/>
                <a:latin typeface="Arial" panose="020B0604020202020204" pitchFamily="34" charset="0"/>
              </a:rPr>
              <a:t>Cas particulier </a:t>
            </a:r>
            <a:r>
              <a:rPr lang="fr-FR" sz="1200" b="0" i="0" u="none" strike="noStrike" kern="1200">
                <a:solidFill>
                  <a:srgbClr val="000000"/>
                </a:solidFill>
                <a:effectLst/>
                <a:latin typeface="Arial" panose="020B0604020202020204" pitchFamily="34" charset="0"/>
              </a:rPr>
              <a:t>: Clients en GSM</a:t>
            </a:r>
          </a:p>
          <a:p>
            <a:pPr marL="285750" marR="0" indent="-285750" algn="l" rtl="0" eaLnBrk="1" fontAlgn="auto" latinLnBrk="0" hangingPunct="1">
              <a:spcBef>
                <a:spcPts val="0"/>
              </a:spcBef>
              <a:spcAft>
                <a:spcPts val="0"/>
              </a:spcAft>
              <a:buFont typeface="Arial" panose="020B0604020202020204" pitchFamily="34" charset="0"/>
              <a:buChar char="•"/>
            </a:pPr>
            <a:endParaRPr lang="fr-FR" sz="1200">
              <a:solidFill>
                <a:srgbClr val="000000"/>
              </a:solidFill>
              <a:latin typeface="Arial" panose="020B0604020202020204" pitchFamily="34" charset="0"/>
            </a:endParaRPr>
          </a:p>
          <a:p>
            <a:pPr marL="285750" marR="0" indent="-285750" algn="l" rtl="0" eaLnBrk="1" fontAlgn="auto" latinLnBrk="0" hangingPunct="1">
              <a:spcBef>
                <a:spcPts val="0"/>
              </a:spcBef>
              <a:spcAft>
                <a:spcPts val="0"/>
              </a:spcAft>
              <a:buFont typeface="Arial" panose="020B0604020202020204" pitchFamily="34" charset="0"/>
              <a:buChar char="•"/>
            </a:pPr>
            <a:r>
              <a:rPr lang="fr-FR" sz="1200" b="1" i="0" u="none" strike="noStrike" kern="1200">
                <a:solidFill>
                  <a:srgbClr val="000000"/>
                </a:solidFill>
                <a:effectLst/>
                <a:latin typeface="Arial" panose="020B0604020202020204" pitchFamily="34" charset="0"/>
              </a:rPr>
              <a:t>Cas particulier</a:t>
            </a:r>
            <a:r>
              <a:rPr lang="fr-FR" sz="1200" b="0" i="0" u="none" strike="noStrike" kern="1200">
                <a:solidFill>
                  <a:srgbClr val="000000"/>
                </a:solidFill>
                <a:effectLst/>
                <a:latin typeface="Arial" panose="020B0604020202020204" pitchFamily="34" charset="0"/>
              </a:rPr>
              <a:t> :  Clients surexposés</a:t>
            </a:r>
          </a:p>
          <a:p>
            <a:pPr algn="l" rtl="0" eaLnBrk="1" fontAlgn="ctr" latinLnBrk="0" hangingPunct="1">
              <a:spcBef>
                <a:spcPts val="0"/>
              </a:spcBef>
              <a:spcAft>
                <a:spcPts val="0"/>
              </a:spcAft>
            </a:pPr>
            <a:endParaRPr lang="fr-FR" sz="1200" b="0" i="0" u="none" strike="noStrike">
              <a:effectLst/>
              <a:latin typeface="Arial" panose="020B0604020202020204" pitchFamily="34" charset="0"/>
            </a:endParaRPr>
          </a:p>
          <a:p>
            <a:pPr marL="285750" indent="-285750" algn="l" rtl="0" eaLnBrk="1" fontAlgn="ctr" latinLnBrk="0" hangingPunct="1">
              <a:spcBef>
                <a:spcPts val="0"/>
              </a:spcBef>
              <a:spcAft>
                <a:spcPts val="0"/>
              </a:spcAft>
              <a:buFont typeface="Arial" panose="020B0604020202020204" pitchFamily="34" charset="0"/>
              <a:buChar char="•"/>
            </a:pPr>
            <a:r>
              <a:rPr lang="fr-FR" sz="1200" b="1" i="0" u="none" strike="noStrike" kern="1200">
                <a:solidFill>
                  <a:srgbClr val="000000"/>
                </a:solidFill>
                <a:effectLst/>
                <a:latin typeface="Arial" panose="020B0604020202020204" pitchFamily="34" charset="0"/>
              </a:rPr>
              <a:t>Souscription d’un contrat d’ASV </a:t>
            </a:r>
            <a:r>
              <a:rPr lang="fr-FR" sz="1200" b="1" i="0" u="none" strike="noStrike" kern="1200" err="1">
                <a:solidFill>
                  <a:srgbClr val="000000"/>
                </a:solidFill>
                <a:effectLst/>
                <a:latin typeface="Arial" panose="020B0604020202020204" pitchFamily="34" charset="0"/>
              </a:rPr>
              <a:t>Millevie</a:t>
            </a:r>
            <a:r>
              <a:rPr lang="fr-FR" sz="1200" b="1" i="0" u="none" strike="noStrike" kern="1200">
                <a:solidFill>
                  <a:srgbClr val="000000"/>
                </a:solidFill>
                <a:effectLst/>
                <a:latin typeface="Arial" panose="020B0604020202020204" pitchFamily="34" charset="0"/>
              </a:rPr>
              <a:t> Essentielle 2 avec de l’Emprunt  </a:t>
            </a:r>
          </a:p>
          <a:p>
            <a:pPr algn="l" rtl="0" eaLnBrk="1" fontAlgn="ctr" latinLnBrk="0" hangingPunct="1">
              <a:spcBef>
                <a:spcPts val="0"/>
              </a:spcBef>
              <a:spcAft>
                <a:spcPts val="0"/>
              </a:spcAft>
            </a:pPr>
            <a:endParaRPr lang="fr-FR" sz="1200" b="0" i="0" u="none" strike="noStrike">
              <a:effectLst/>
              <a:latin typeface="Arial" panose="020B0604020202020204" pitchFamily="34" charset="0"/>
            </a:endParaRPr>
          </a:p>
          <a:p>
            <a:pPr marL="285750" marR="0" indent="-285750" algn="l" rtl="0" eaLnBrk="1" fontAlgn="auto" latinLnBrk="0" hangingPunct="1">
              <a:spcBef>
                <a:spcPts val="0"/>
              </a:spcBef>
              <a:spcAft>
                <a:spcPts val="0"/>
              </a:spcAft>
              <a:buFont typeface="Arial" panose="020B0604020202020204" pitchFamily="34" charset="0"/>
              <a:buChar char="•"/>
            </a:pPr>
            <a:r>
              <a:rPr lang="fr-FR" sz="1200" b="1" i="0" u="none" strike="noStrike" kern="1200">
                <a:solidFill>
                  <a:srgbClr val="000000"/>
                </a:solidFill>
                <a:effectLst/>
                <a:latin typeface="Arial" panose="020B0604020202020204" pitchFamily="34" charset="0"/>
              </a:rPr>
              <a:t>Versement complémentaire </a:t>
            </a:r>
            <a:r>
              <a:rPr lang="fr-FR" sz="1200" b="0" i="0" u="none" strike="noStrike" kern="1200">
                <a:solidFill>
                  <a:srgbClr val="000000"/>
                </a:solidFill>
                <a:effectLst/>
                <a:latin typeface="Arial" panose="020B0604020202020204" pitchFamily="34" charset="0"/>
              </a:rPr>
              <a:t>sur un contrat d’ASV </a:t>
            </a:r>
            <a:r>
              <a:rPr lang="fr-FR" sz="1200" b="0" i="0" u="none" strike="noStrike" kern="1200" err="1">
                <a:solidFill>
                  <a:srgbClr val="000000"/>
                </a:solidFill>
                <a:effectLst/>
                <a:latin typeface="Arial" panose="020B0604020202020204" pitchFamily="34" charset="0"/>
              </a:rPr>
              <a:t>Millevie</a:t>
            </a:r>
            <a:r>
              <a:rPr lang="fr-FR" sz="1200" b="0" i="0" u="none" strike="noStrike" kern="1200">
                <a:solidFill>
                  <a:srgbClr val="000000"/>
                </a:solidFill>
                <a:effectLst/>
                <a:latin typeface="Arial" panose="020B0604020202020204" pitchFamily="34" charset="0"/>
              </a:rPr>
              <a:t> Essentielle 2 existant</a:t>
            </a:r>
          </a:p>
          <a:p>
            <a:pPr marR="0" algn="l" rtl="0" eaLnBrk="1" fontAlgn="auto" latinLnBrk="0" hangingPunct="1">
              <a:spcBef>
                <a:spcPts val="0"/>
              </a:spcBef>
              <a:spcAft>
                <a:spcPts val="0"/>
              </a:spcAft>
            </a:pPr>
            <a:endParaRPr lang="fr-FR" sz="1200" b="0" i="0" u="none" strike="noStrike">
              <a:effectLst/>
              <a:latin typeface="Arial" panose="020B0604020202020204" pitchFamily="34" charset="0"/>
            </a:endParaRPr>
          </a:p>
          <a:p>
            <a:pPr marL="285750" marR="0" indent="-285750" algn="l" rtl="0" eaLnBrk="1" fontAlgn="auto" latinLnBrk="0" hangingPunct="1">
              <a:spcBef>
                <a:spcPts val="0"/>
              </a:spcBef>
              <a:spcAft>
                <a:spcPts val="0"/>
              </a:spcAft>
              <a:buFont typeface="Arial" panose="020B0604020202020204" pitchFamily="34" charset="0"/>
              <a:buChar char="•"/>
            </a:pPr>
            <a:r>
              <a:rPr lang="fr-FR" sz="1200" b="1" i="0" u="none" strike="noStrike" kern="1200">
                <a:solidFill>
                  <a:srgbClr val="000000"/>
                </a:solidFill>
                <a:effectLst/>
                <a:latin typeface="Arial" panose="020B0604020202020204" pitchFamily="34" charset="0"/>
              </a:rPr>
              <a:t>Arbitrage</a:t>
            </a:r>
            <a:r>
              <a:rPr lang="fr-FR" sz="1200" b="0" i="0" u="none" strike="noStrike" kern="1200">
                <a:solidFill>
                  <a:srgbClr val="000000"/>
                </a:solidFill>
                <a:effectLst/>
                <a:latin typeface="Arial" panose="020B0604020202020204" pitchFamily="34" charset="0"/>
              </a:rPr>
              <a:t> sur un contrat Nuances 3D</a:t>
            </a:r>
          </a:p>
          <a:p>
            <a:pPr marR="0" algn="l" rtl="0" eaLnBrk="1" fontAlgn="auto" latinLnBrk="0" hangingPunct="1">
              <a:spcBef>
                <a:spcPts val="0"/>
              </a:spcBef>
              <a:spcAft>
                <a:spcPts val="0"/>
              </a:spcAft>
            </a:pPr>
            <a:endParaRPr lang="fr-FR" sz="1200" b="0" i="0" u="none" strike="noStrike">
              <a:effectLst/>
              <a:latin typeface="Arial" panose="020B0604020202020204" pitchFamily="34" charset="0"/>
            </a:endParaRPr>
          </a:p>
          <a:p>
            <a:pPr marL="285750" marR="0" indent="-285750" algn="l" rtl="0" eaLnBrk="1" fontAlgn="auto" latinLnBrk="0" hangingPunct="1">
              <a:spcBef>
                <a:spcPts val="0"/>
              </a:spcBef>
              <a:spcAft>
                <a:spcPts val="0"/>
              </a:spcAft>
              <a:buFont typeface="Arial" panose="020B0604020202020204" pitchFamily="34" charset="0"/>
              <a:buChar char="•"/>
            </a:pPr>
            <a:r>
              <a:rPr lang="fr-FR" sz="1200" b="1" i="0" u="none" strike="noStrike" kern="1200">
                <a:solidFill>
                  <a:srgbClr val="000000"/>
                </a:solidFill>
                <a:effectLst/>
                <a:latin typeface="Arial" panose="020B0604020202020204" pitchFamily="34" charset="0"/>
              </a:rPr>
              <a:t>Versement</a:t>
            </a:r>
            <a:r>
              <a:rPr lang="fr-FR" sz="1200" b="0" i="0" u="none" strike="noStrike" kern="1200">
                <a:solidFill>
                  <a:srgbClr val="000000"/>
                </a:solidFill>
                <a:effectLst/>
                <a:latin typeface="Arial" panose="020B0604020202020204" pitchFamily="34" charset="0"/>
              </a:rPr>
              <a:t> sur un contrat Nuances 3D</a:t>
            </a:r>
          </a:p>
          <a:p>
            <a:pPr marR="0" algn="l" rtl="0" eaLnBrk="1" fontAlgn="auto" latinLnBrk="0" hangingPunct="1">
              <a:spcBef>
                <a:spcPts val="0"/>
              </a:spcBef>
              <a:spcAft>
                <a:spcPts val="0"/>
              </a:spcAft>
            </a:pPr>
            <a:endParaRPr lang="fr-FR" sz="1200" b="0" i="0" u="none" strike="noStrike">
              <a:effectLst/>
              <a:latin typeface="Arial" panose="020B0604020202020204" pitchFamily="34" charset="0"/>
            </a:endParaRPr>
          </a:p>
          <a:p>
            <a:pPr marL="285750" marR="0" indent="-285750" algn="l" rtl="0" eaLnBrk="1" fontAlgn="auto" latinLnBrk="0" hangingPunct="1">
              <a:spcBef>
                <a:spcPts val="0"/>
              </a:spcBef>
              <a:spcAft>
                <a:spcPts val="0"/>
              </a:spcAft>
              <a:buFont typeface="Arial" panose="020B0604020202020204" pitchFamily="34" charset="0"/>
              <a:buChar char="•"/>
            </a:pPr>
            <a:r>
              <a:rPr lang="fr-FR" sz="1200" b="1" i="0" u="none" strike="noStrike" kern="1200">
                <a:solidFill>
                  <a:srgbClr val="000000"/>
                </a:solidFill>
                <a:effectLst/>
                <a:latin typeface="Arial" panose="020B0604020202020204" pitchFamily="34" charset="0"/>
              </a:rPr>
              <a:t>Souscription</a:t>
            </a:r>
            <a:r>
              <a:rPr lang="fr-FR" sz="1200" b="0" i="0" u="none" strike="noStrike" kern="1200">
                <a:solidFill>
                  <a:srgbClr val="000000"/>
                </a:solidFill>
                <a:effectLst/>
                <a:latin typeface="Arial" panose="020B0604020202020204" pitchFamily="34" charset="0"/>
              </a:rPr>
              <a:t> d’un contrat d’assurance vie </a:t>
            </a:r>
            <a:r>
              <a:rPr lang="fr-FR" sz="1200" b="0" i="0" u="none" strike="noStrike" kern="1200" err="1">
                <a:solidFill>
                  <a:srgbClr val="000000"/>
                </a:solidFill>
                <a:effectLst/>
                <a:latin typeface="Arial" panose="020B0604020202020204" pitchFamily="34" charset="0"/>
              </a:rPr>
              <a:t>Millevie</a:t>
            </a:r>
            <a:r>
              <a:rPr lang="fr-FR" sz="1200" b="0" i="0" u="none" strike="noStrike" kern="1200">
                <a:solidFill>
                  <a:srgbClr val="000000"/>
                </a:solidFill>
                <a:effectLst/>
                <a:latin typeface="Arial" panose="020B0604020202020204" pitchFamily="34" charset="0"/>
              </a:rPr>
              <a:t> Premium 2 avec une Orientation de Gestion et une cohabitation sur l’Emprunt</a:t>
            </a:r>
            <a:endParaRPr lang="fr-FR" sz="1200" b="0" i="0" u="none" strike="noStrike">
              <a:effectLst/>
              <a:latin typeface="Arial" panose="020B0604020202020204" pitchFamily="34" charset="0"/>
            </a:endParaRPr>
          </a:p>
          <a:p>
            <a:pPr marL="285750" indent="-285750">
              <a:buFont typeface="Arial" panose="020B0604020202020204" pitchFamily="34" charset="0"/>
              <a:buChar char="•"/>
            </a:pPr>
            <a:endParaRPr lang="fr-FR" sz="1200"/>
          </a:p>
        </p:txBody>
      </p:sp>
      <p:sp>
        <p:nvSpPr>
          <p:cNvPr id="4" name="Bulle narrative : rectangle 3">
            <a:extLst>
              <a:ext uri="{FF2B5EF4-FFF2-40B4-BE49-F238E27FC236}">
                <a16:creationId xmlns:a16="http://schemas.microsoft.com/office/drawing/2014/main" id="{5CD373E7-43D0-2DCF-9779-CECCC419C4A5}"/>
              </a:ext>
            </a:extLst>
          </p:cNvPr>
          <p:cNvSpPr/>
          <p:nvPr/>
        </p:nvSpPr>
        <p:spPr>
          <a:xfrm>
            <a:off x="7472789" y="5030865"/>
            <a:ext cx="3198296" cy="962764"/>
          </a:xfrm>
          <a:prstGeom prst="wedgeRectCallout">
            <a:avLst>
              <a:gd name="adj1" fmla="val -62697"/>
              <a:gd name="adj2" fmla="val -120202"/>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a:solidFill>
                <a:schemeClr val="tx1"/>
              </a:solidFill>
              <a:highlight>
                <a:srgbClr val="00FF00"/>
              </a:highlight>
            </a:endParaRPr>
          </a:p>
        </p:txBody>
      </p:sp>
      <p:sp>
        <p:nvSpPr>
          <p:cNvPr id="10" name="Rectangle 4">
            <a:extLst>
              <a:ext uri="{FF2B5EF4-FFF2-40B4-BE49-F238E27FC236}">
                <a16:creationId xmlns:a16="http://schemas.microsoft.com/office/drawing/2014/main" id="{3AB99C2F-A3F6-B82A-F736-F4A4B6DCE00E}"/>
              </a:ext>
            </a:extLst>
          </p:cNvPr>
          <p:cNvSpPr>
            <a:spLocks noChangeArrowheads="1"/>
          </p:cNvSpPr>
          <p:nvPr/>
        </p:nvSpPr>
        <p:spPr bwMode="auto">
          <a:xfrm>
            <a:off x="7472789" y="5249969"/>
            <a:ext cx="2432232"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C00000"/>
                </a:solidFill>
                <a:effectLst/>
                <a:latin typeface="Arial" panose="020B0604020202020204" pitchFamily="34" charset="0"/>
                <a:ea typeface="Calibri" panose="020F0502020204030204" pitchFamily="34" charset="0"/>
                <a:hlinkClick r:id="rId9" tooltip="https://www.espacedefi.fr/uploads/bpa%20dev%20premium/emprunt%20f%c3%a9vrier%202032%20remboursable%20par%20anticipation/kit%20emprunt%20parcours%20lea.pdf">
                  <a:extLst>
                    <a:ext uri="{A12FA001-AC4F-418D-AE19-62706E023703}">
                      <ahyp:hlinkClr xmlns:ahyp="http://schemas.microsoft.com/office/drawing/2018/hyperlinkcolor" val="tx"/>
                    </a:ext>
                  </a:extLst>
                </a:hlinkClick>
              </a:rPr>
              <a:t>PARCOURS EMPRUNT : Conseil et Souscription (</a:t>
            </a:r>
            <a:r>
              <a:rPr kumimoji="0" lang="fr-FR" altLang="fr-FR" sz="1400" b="0" i="0" u="none" strike="noStrike" cap="none" normalizeH="0" baseline="0" err="1">
                <a:ln>
                  <a:noFill/>
                </a:ln>
                <a:solidFill>
                  <a:srgbClr val="C00000"/>
                </a:solidFill>
                <a:effectLst/>
                <a:latin typeface="Arial" panose="020B0604020202020204" pitchFamily="34" charset="0"/>
                <a:ea typeface="Calibri" panose="020F0502020204030204" pitchFamily="34" charset="0"/>
                <a:hlinkClick r:id="rId9" tooltip="https://www.espacedefi.fr/uploads/bpa%20dev%20premium/emprunt%20f%c3%a9vrier%202032%20remboursable%20par%20anticipation/kit%20emprunt%20parcours%20lea.pdf">
                  <a:extLst>
                    <a:ext uri="{A12FA001-AC4F-418D-AE19-62706E023703}">
                      <ahyp:hlinkClr xmlns:ahyp="http://schemas.microsoft.com/office/drawing/2018/hyperlinkcolor" val="tx"/>
                    </a:ext>
                  </a:extLst>
                </a:hlinkClick>
              </a:rPr>
              <a:t>EspaceDefi</a:t>
            </a:r>
            <a:r>
              <a:rPr kumimoji="0" lang="fr-FR" altLang="fr-FR" sz="1400" b="0" i="0" u="none" strike="noStrike" cap="none" normalizeH="0" baseline="0">
                <a:ln>
                  <a:noFill/>
                </a:ln>
                <a:solidFill>
                  <a:srgbClr val="C00000"/>
                </a:solidFill>
                <a:effectLst/>
                <a:latin typeface="Arial" panose="020B0604020202020204" pitchFamily="34" charset="0"/>
                <a:ea typeface="Calibri" panose="020F0502020204030204" pitchFamily="34" charset="0"/>
                <a:hlinkClick r:id="rId9" tooltip="https://www.espacedefi.fr/uploads/bpa%20dev%20premium/emprunt%20f%c3%a9vrier%202032%20remboursable%20par%20anticipation/kit%20emprunt%20parcours%20lea.pdf">
                  <a:extLst>
                    <a:ext uri="{A12FA001-AC4F-418D-AE19-62706E023703}">
                      <ahyp:hlinkClr xmlns:ahyp="http://schemas.microsoft.com/office/drawing/2018/hyperlinkcolor" val="tx"/>
                    </a:ext>
                  </a:extLst>
                </a:hlinkClick>
              </a:rPr>
              <a:t>)</a:t>
            </a:r>
            <a:endParaRPr kumimoji="0" lang="fr-FR" altLang="fr-FR" sz="1400" b="0" i="0" u="none" strike="noStrike" cap="none" normalizeH="0" baseline="0">
              <a:ln>
                <a:noFill/>
              </a:ln>
              <a:solidFill>
                <a:srgbClr val="C00000"/>
              </a:solidFill>
              <a:effectLst/>
              <a:latin typeface="Arial" panose="020B0604020202020204" pitchFamily="34" charset="0"/>
            </a:endParaRPr>
          </a:p>
        </p:txBody>
      </p:sp>
      <p:pic>
        <p:nvPicPr>
          <p:cNvPr id="15" name="Graphique 14" descr="Écran tactile contour">
            <a:extLst>
              <a:ext uri="{FF2B5EF4-FFF2-40B4-BE49-F238E27FC236}">
                <a16:creationId xmlns:a16="http://schemas.microsoft.com/office/drawing/2014/main" id="{7C9DDAC5-C9EA-55A2-4266-1ABA70BA5D8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905021" y="5223740"/>
            <a:ext cx="577014" cy="577014"/>
          </a:xfrm>
          <a:prstGeom prst="rect">
            <a:avLst/>
          </a:prstGeom>
        </p:spPr>
      </p:pic>
    </p:spTree>
    <p:extLst>
      <p:ext uri="{BB962C8B-B14F-4D97-AF65-F5344CB8AC3E}">
        <p14:creationId xmlns:p14="http://schemas.microsoft.com/office/powerpoint/2010/main" val="11984700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8D397320-5425-1E3A-EF38-886B7EBFC681}"/>
              </a:ext>
            </a:extLst>
          </p:cNvPr>
          <p:cNvSpPr>
            <a:spLocks noGrp="1"/>
          </p:cNvSpPr>
          <p:nvPr>
            <p:ph type="title"/>
          </p:nvPr>
        </p:nvSpPr>
        <p:spPr>
          <a:xfrm>
            <a:off x="1064454" y="278055"/>
            <a:ext cx="10273141" cy="449816"/>
          </a:xfrm>
        </p:spPr>
        <p:txBody>
          <a:bodyPr/>
          <a:lstStyle/>
          <a:p>
            <a:r>
              <a:rPr lang="fr-FR" sz="2800"/>
              <a:t>Liste contrats ASV éligibles</a:t>
            </a:r>
          </a:p>
        </p:txBody>
      </p:sp>
      <p:sp>
        <p:nvSpPr>
          <p:cNvPr id="7" name="Rectangle 6">
            <a:extLst>
              <a:ext uri="{FF2B5EF4-FFF2-40B4-BE49-F238E27FC236}">
                <a16:creationId xmlns:a16="http://schemas.microsoft.com/office/drawing/2014/main" id="{14163628-4F21-D77C-DC83-AF510D5C59D8}"/>
              </a:ext>
            </a:extLst>
          </p:cNvPr>
          <p:cNvSpPr/>
          <p:nvPr/>
        </p:nvSpPr>
        <p:spPr>
          <a:xfrm>
            <a:off x="4384601" y="6611779"/>
            <a:ext cx="5139548"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pic>
        <p:nvPicPr>
          <p:cNvPr id="8" name="Image 7" descr="Une image contenant texte, clipart&#10;&#10;Description générée automatiquement">
            <a:extLst>
              <a:ext uri="{FF2B5EF4-FFF2-40B4-BE49-F238E27FC236}">
                <a16:creationId xmlns:a16="http://schemas.microsoft.com/office/drawing/2014/main" id="{D739837C-63C4-89AA-BA79-8B460BD279F9}"/>
              </a:ext>
            </a:extLst>
          </p:cNvPr>
          <p:cNvPicPr>
            <a:picLocks noChangeAspect="1"/>
          </p:cNvPicPr>
          <p:nvPr/>
        </p:nvPicPr>
        <p:blipFill>
          <a:blip r:embed="rId2"/>
          <a:stretch>
            <a:fillRect/>
          </a:stretch>
        </p:blipFill>
        <p:spPr>
          <a:xfrm>
            <a:off x="11337595" y="142449"/>
            <a:ext cx="721028" cy="721028"/>
          </a:xfrm>
          <a:prstGeom prst="rect">
            <a:avLst/>
          </a:prstGeom>
        </p:spPr>
      </p:pic>
      <p:graphicFrame>
        <p:nvGraphicFramePr>
          <p:cNvPr id="10" name="Tableau 9">
            <a:extLst>
              <a:ext uri="{FF2B5EF4-FFF2-40B4-BE49-F238E27FC236}">
                <a16:creationId xmlns:a16="http://schemas.microsoft.com/office/drawing/2014/main" id="{312D5038-9776-236D-6B7F-7D780FB71635}"/>
              </a:ext>
            </a:extLst>
          </p:cNvPr>
          <p:cNvGraphicFramePr>
            <a:graphicFrameLocks noGrp="1"/>
          </p:cNvGraphicFramePr>
          <p:nvPr>
            <p:extLst>
              <p:ext uri="{D42A27DB-BD31-4B8C-83A1-F6EECF244321}">
                <p14:modId xmlns:p14="http://schemas.microsoft.com/office/powerpoint/2010/main" val="3340404349"/>
              </p:ext>
            </p:extLst>
          </p:nvPr>
        </p:nvGraphicFramePr>
        <p:xfrm>
          <a:off x="1463126" y="1212858"/>
          <a:ext cx="4361602" cy="2453640"/>
        </p:xfrm>
        <a:graphic>
          <a:graphicData uri="http://schemas.openxmlformats.org/drawingml/2006/table">
            <a:tbl>
              <a:tblPr firstRow="1" bandRow="1">
                <a:tableStyleId>{5C22544A-7EE6-4342-B048-85BDC9FD1C3A}</a:tableStyleId>
              </a:tblPr>
              <a:tblGrid>
                <a:gridCol w="4361602">
                  <a:extLst>
                    <a:ext uri="{9D8B030D-6E8A-4147-A177-3AD203B41FA5}">
                      <a16:colId xmlns:a16="http://schemas.microsoft.com/office/drawing/2014/main" val="2258209931"/>
                    </a:ext>
                  </a:extLst>
                </a:gridCol>
              </a:tblGrid>
              <a:tr h="302536">
                <a:tc>
                  <a:txBody>
                    <a:bodyPr/>
                    <a:lstStyle/>
                    <a:p>
                      <a:pPr algn="ctr"/>
                      <a:r>
                        <a:rPr lang="fr-FR" sz="1600">
                          <a:solidFill>
                            <a:schemeClr val="accent1"/>
                          </a:solidFill>
                        </a:rPr>
                        <a:t>BPCE Vie</a:t>
                      </a:r>
                      <a:endParaRPr lang="fr-FR" sz="1100" b="0" i="0" u="none" strike="noStrike" noProof="0">
                        <a:solidFill>
                          <a:srgbClr val="000000"/>
                        </a:solidFill>
                        <a:latin typeface="Times New Roman"/>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28022847"/>
                  </a:ext>
                </a:extLst>
              </a:tr>
              <a:tr h="2103998">
                <a:tc>
                  <a:txBody>
                    <a:bodyPr/>
                    <a:lstStyle/>
                    <a:p>
                      <a:pPr marL="285750" indent="-285750">
                        <a:lnSpc>
                          <a:spcPct val="150000"/>
                        </a:lnSpc>
                        <a:buFont typeface="Arial" panose="020B0604020202020204" pitchFamily="34" charset="0"/>
                        <a:buChar char="•"/>
                      </a:pPr>
                      <a:r>
                        <a:rPr lang="fr-FR" sz="1400"/>
                        <a:t>Millevie Initiale 1 et 2</a:t>
                      </a:r>
                    </a:p>
                    <a:p>
                      <a:pPr marL="285750" indent="-285750">
                        <a:lnSpc>
                          <a:spcPct val="150000"/>
                        </a:lnSpc>
                        <a:buFont typeface="Arial" panose="020B0604020202020204" pitchFamily="34" charset="0"/>
                        <a:buChar char="•"/>
                      </a:pPr>
                      <a:r>
                        <a:rPr lang="fr-FR" sz="1400"/>
                        <a:t>Millevie Essentielle 1 et 2</a:t>
                      </a:r>
                    </a:p>
                    <a:p>
                      <a:pPr marL="285750" indent="-285750">
                        <a:lnSpc>
                          <a:spcPct val="150000"/>
                        </a:lnSpc>
                        <a:buFont typeface="Arial" panose="020B0604020202020204" pitchFamily="34" charset="0"/>
                        <a:buChar char="•"/>
                      </a:pPr>
                      <a:r>
                        <a:rPr lang="fr-FR" sz="1400"/>
                        <a:t>Millevie Premium 1 et 2</a:t>
                      </a:r>
                    </a:p>
                    <a:p>
                      <a:pPr marL="285750" marR="0" lvl="0" indent="-285750" algn="l" defTabSz="121917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fr-FR" sz="1400"/>
                        <a:t>Millevie Capi 1 et 2</a:t>
                      </a:r>
                    </a:p>
                    <a:p>
                      <a:pPr marL="285750" indent="-285750">
                        <a:lnSpc>
                          <a:spcPct val="150000"/>
                        </a:lnSpc>
                        <a:buFont typeface="Arial" panose="020B0604020202020204" pitchFamily="34" charset="0"/>
                        <a:buChar char="•"/>
                      </a:pPr>
                      <a:r>
                        <a:rPr lang="fr-FR" sz="1400"/>
                        <a:t>Millevie Infinie 1 et 2</a:t>
                      </a:r>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sz="1400"/>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sz="1400"/>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912403208"/>
                  </a:ext>
                </a:extLst>
              </a:tr>
            </a:tbl>
          </a:graphicData>
        </a:graphic>
      </p:graphicFrame>
      <p:graphicFrame>
        <p:nvGraphicFramePr>
          <p:cNvPr id="11" name="Tableau 10">
            <a:extLst>
              <a:ext uri="{FF2B5EF4-FFF2-40B4-BE49-F238E27FC236}">
                <a16:creationId xmlns:a16="http://schemas.microsoft.com/office/drawing/2014/main" id="{B65F33C9-1181-B61C-7C32-E1C3B2FFCA32}"/>
              </a:ext>
            </a:extLst>
          </p:cNvPr>
          <p:cNvGraphicFramePr>
            <a:graphicFrameLocks noGrp="1"/>
          </p:cNvGraphicFramePr>
          <p:nvPr>
            <p:extLst>
              <p:ext uri="{D42A27DB-BD31-4B8C-83A1-F6EECF244321}">
                <p14:modId xmlns:p14="http://schemas.microsoft.com/office/powerpoint/2010/main" val="3014870366"/>
              </p:ext>
            </p:extLst>
          </p:nvPr>
        </p:nvGraphicFramePr>
        <p:xfrm>
          <a:off x="6437462" y="1212858"/>
          <a:ext cx="4361602" cy="2406534"/>
        </p:xfrm>
        <a:graphic>
          <a:graphicData uri="http://schemas.openxmlformats.org/drawingml/2006/table">
            <a:tbl>
              <a:tblPr firstRow="1" bandRow="1">
                <a:tableStyleId>{5C22544A-7EE6-4342-B048-85BDC9FD1C3A}</a:tableStyleId>
              </a:tblPr>
              <a:tblGrid>
                <a:gridCol w="4361602">
                  <a:extLst>
                    <a:ext uri="{9D8B030D-6E8A-4147-A177-3AD203B41FA5}">
                      <a16:colId xmlns:a16="http://schemas.microsoft.com/office/drawing/2014/main" val="2258209931"/>
                    </a:ext>
                  </a:extLst>
                </a:gridCol>
              </a:tblGrid>
              <a:tr h="282246">
                <a:tc>
                  <a:txBody>
                    <a:bodyPr/>
                    <a:lstStyle/>
                    <a:p>
                      <a:pPr algn="ctr"/>
                      <a:r>
                        <a:rPr lang="fr-FR" sz="1600">
                          <a:solidFill>
                            <a:schemeClr val="accent1"/>
                          </a:solidFill>
                        </a:rPr>
                        <a:t>CNP Assurances</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28022847"/>
                  </a:ext>
                </a:extLst>
              </a:tr>
              <a:tr h="2071254">
                <a:tc>
                  <a:txBody>
                    <a:bodyPr/>
                    <a:lstStyle/>
                    <a:p>
                      <a:pPr marL="285750" lvl="0" indent="-285750" algn="l" defTabSz="1219170" rtl="0" eaLnBrk="1" latinLnBrk="0" hangingPunct="1">
                        <a:lnSpc>
                          <a:spcPct val="150000"/>
                        </a:lnSpc>
                        <a:buFont typeface="Arial" panose="020B0604020202020204" pitchFamily="34" charset="0"/>
                        <a:buChar char="•"/>
                      </a:pPr>
                      <a:r>
                        <a:rPr lang="fr-FR" sz="1400" kern="1200">
                          <a:solidFill>
                            <a:schemeClr val="dk1"/>
                          </a:solidFill>
                          <a:latin typeface="+mn-lt"/>
                          <a:ea typeface="+mn-ea"/>
                          <a:cs typeface="+mn-cs"/>
                        </a:rPr>
                        <a:t>Nuances Grenadine </a:t>
                      </a:r>
                    </a:p>
                    <a:p>
                      <a:pPr marL="285750" lvl="0" indent="-285750" algn="l" defTabSz="1219170" rtl="0" eaLnBrk="1" latinLnBrk="0" hangingPunct="1">
                        <a:lnSpc>
                          <a:spcPct val="150000"/>
                        </a:lnSpc>
                        <a:buFont typeface="Arial" panose="020B0604020202020204" pitchFamily="34" charset="0"/>
                        <a:buChar char="•"/>
                      </a:pPr>
                      <a:r>
                        <a:rPr lang="fr-FR" sz="1400" kern="1200">
                          <a:solidFill>
                            <a:schemeClr val="dk1"/>
                          </a:solidFill>
                          <a:latin typeface="+mn-lt"/>
                          <a:ea typeface="+mn-ea"/>
                          <a:cs typeface="+mn-cs"/>
                        </a:rPr>
                        <a:t>Nuances Capi</a:t>
                      </a:r>
                    </a:p>
                    <a:p>
                      <a:pPr marL="285750" lvl="0" indent="-285750" algn="l" defTabSz="1219170" rtl="0" eaLnBrk="1" latinLnBrk="0" hangingPunct="1">
                        <a:lnSpc>
                          <a:spcPct val="150000"/>
                        </a:lnSpc>
                        <a:buFont typeface="Arial" panose="020B0604020202020204" pitchFamily="34" charset="0"/>
                        <a:buChar char="•"/>
                      </a:pPr>
                      <a:r>
                        <a:rPr lang="fr-FR" sz="1400" kern="1200">
                          <a:solidFill>
                            <a:schemeClr val="dk1"/>
                          </a:solidFill>
                          <a:latin typeface="+mn-lt"/>
                          <a:ea typeface="+mn-ea"/>
                          <a:cs typeface="+mn-cs"/>
                        </a:rPr>
                        <a:t>Nuances 3D </a:t>
                      </a:r>
                    </a:p>
                    <a:p>
                      <a:pPr marL="285750" lvl="0" indent="-285750" algn="l" defTabSz="1219170" rtl="0" eaLnBrk="1" latinLnBrk="0" hangingPunct="1">
                        <a:lnSpc>
                          <a:spcPct val="150000"/>
                        </a:lnSpc>
                        <a:buFont typeface="Arial" panose="020B0604020202020204" pitchFamily="34" charset="0"/>
                        <a:buChar char="•"/>
                      </a:pPr>
                      <a:r>
                        <a:rPr lang="fr-FR" sz="1400" kern="1200">
                          <a:solidFill>
                            <a:schemeClr val="dk1"/>
                          </a:solidFill>
                          <a:latin typeface="+mn-lt"/>
                          <a:ea typeface="+mn-ea"/>
                          <a:cs typeface="+mn-cs"/>
                        </a:rPr>
                        <a:t>Nuances Plus </a:t>
                      </a:r>
                    </a:p>
                    <a:p>
                      <a:pPr marL="285750" lvl="0" indent="-285750" algn="l" defTabSz="1219170" rtl="0" eaLnBrk="1" latinLnBrk="0" hangingPunct="1">
                        <a:lnSpc>
                          <a:spcPct val="150000"/>
                        </a:lnSpc>
                        <a:buFont typeface="Arial" panose="020B0604020202020204" pitchFamily="34" charset="0"/>
                        <a:buChar char="•"/>
                      </a:pPr>
                      <a:r>
                        <a:rPr lang="fr-FR" sz="1400" kern="1200">
                          <a:solidFill>
                            <a:schemeClr val="dk1"/>
                          </a:solidFill>
                          <a:latin typeface="+mn-lt"/>
                          <a:ea typeface="+mn-ea"/>
                          <a:cs typeface="+mn-cs"/>
                        </a:rPr>
                        <a:t>Nuances Privilège </a:t>
                      </a:r>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sz="1400"/>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912403208"/>
                  </a:ext>
                </a:extLst>
              </a:tr>
            </a:tbl>
          </a:graphicData>
        </a:graphic>
      </p:graphicFrame>
      <p:graphicFrame>
        <p:nvGraphicFramePr>
          <p:cNvPr id="4" name="Tableau 3">
            <a:extLst>
              <a:ext uri="{FF2B5EF4-FFF2-40B4-BE49-F238E27FC236}">
                <a16:creationId xmlns:a16="http://schemas.microsoft.com/office/drawing/2014/main" id="{86A9B05B-81B8-7ED3-C1DB-B91166ACA670}"/>
              </a:ext>
            </a:extLst>
          </p:cNvPr>
          <p:cNvGraphicFramePr>
            <a:graphicFrameLocks noGrp="1"/>
          </p:cNvGraphicFramePr>
          <p:nvPr>
            <p:extLst>
              <p:ext uri="{D42A27DB-BD31-4B8C-83A1-F6EECF244321}">
                <p14:modId xmlns:p14="http://schemas.microsoft.com/office/powerpoint/2010/main" val="3542065734"/>
              </p:ext>
            </p:extLst>
          </p:nvPr>
        </p:nvGraphicFramePr>
        <p:xfrm>
          <a:off x="6437462" y="3974318"/>
          <a:ext cx="4361602" cy="1749826"/>
        </p:xfrm>
        <a:graphic>
          <a:graphicData uri="http://schemas.openxmlformats.org/drawingml/2006/table">
            <a:tbl>
              <a:tblPr firstRow="1" bandRow="1">
                <a:tableStyleId>{5C22544A-7EE6-4342-B048-85BDC9FD1C3A}</a:tableStyleId>
              </a:tblPr>
              <a:tblGrid>
                <a:gridCol w="4361602">
                  <a:extLst>
                    <a:ext uri="{9D8B030D-6E8A-4147-A177-3AD203B41FA5}">
                      <a16:colId xmlns:a16="http://schemas.microsoft.com/office/drawing/2014/main" val="2258209931"/>
                    </a:ext>
                  </a:extLst>
                </a:gridCol>
              </a:tblGrid>
              <a:tr h="514062">
                <a:tc>
                  <a:txBody>
                    <a:bodyPr/>
                    <a:lstStyle/>
                    <a:p>
                      <a:pPr algn="ctr"/>
                      <a:r>
                        <a:rPr lang="fr-FR" sz="1600">
                          <a:solidFill>
                            <a:schemeClr val="accent1"/>
                          </a:solidFill>
                        </a:rPr>
                        <a:t>CNP Patrimoine via Teora</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28022847"/>
                  </a:ext>
                </a:extLst>
              </a:tr>
              <a:tr h="1235764">
                <a:tc>
                  <a:txBody>
                    <a:bodyPr/>
                    <a:lstStyle/>
                    <a:p>
                      <a:pPr marL="285750" lvl="0" indent="-285750" algn="l" rtl="0" eaLnBrk="1" latinLnBrk="0" hangingPunct="1">
                        <a:lnSpc>
                          <a:spcPct val="150000"/>
                        </a:lnSpc>
                        <a:buFont typeface="Arial" panose="020B0604020202020204" pitchFamily="34" charset="0"/>
                        <a:buChar char="•"/>
                      </a:pPr>
                      <a:r>
                        <a:rPr lang="fr-FR" sz="1400" kern="1200">
                          <a:solidFill>
                            <a:schemeClr val="dk1"/>
                          </a:solidFill>
                          <a:latin typeface="+mn-lt"/>
                          <a:ea typeface="+mn-ea"/>
                          <a:cs typeface="+mn-cs"/>
                        </a:rPr>
                        <a:t>Sélection Cinto Vie</a:t>
                      </a:r>
                    </a:p>
                    <a:p>
                      <a:pPr marL="285750" lvl="0" indent="-285750" algn="l" rtl="0" eaLnBrk="1" latinLnBrk="0" hangingPunct="1">
                        <a:lnSpc>
                          <a:spcPct val="150000"/>
                        </a:lnSpc>
                        <a:buFont typeface="Arial" panose="020B0604020202020204" pitchFamily="34" charset="0"/>
                        <a:buChar char="•"/>
                      </a:pPr>
                      <a:r>
                        <a:rPr lang="fr-FR" sz="1400" kern="1200">
                          <a:solidFill>
                            <a:schemeClr val="dk1"/>
                          </a:solidFill>
                          <a:latin typeface="+mn-lt"/>
                          <a:ea typeface="+mn-ea"/>
                          <a:cs typeface="+mn-cs"/>
                        </a:rPr>
                        <a:t>Sélection Cinto Capi</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912403208"/>
                  </a:ext>
                </a:extLst>
              </a:tr>
            </a:tbl>
          </a:graphicData>
        </a:graphic>
      </p:graphicFrame>
      <p:graphicFrame>
        <p:nvGraphicFramePr>
          <p:cNvPr id="6" name="Tableau 5">
            <a:extLst>
              <a:ext uri="{FF2B5EF4-FFF2-40B4-BE49-F238E27FC236}">
                <a16:creationId xmlns:a16="http://schemas.microsoft.com/office/drawing/2014/main" id="{F0F7B388-0DE9-005F-5F16-EE05DE9A0752}"/>
              </a:ext>
            </a:extLst>
          </p:cNvPr>
          <p:cNvGraphicFramePr>
            <a:graphicFrameLocks noGrp="1"/>
          </p:cNvGraphicFramePr>
          <p:nvPr>
            <p:extLst>
              <p:ext uri="{D42A27DB-BD31-4B8C-83A1-F6EECF244321}">
                <p14:modId xmlns:p14="http://schemas.microsoft.com/office/powerpoint/2010/main" val="2466227380"/>
              </p:ext>
            </p:extLst>
          </p:nvPr>
        </p:nvGraphicFramePr>
        <p:xfrm>
          <a:off x="1463125" y="3974318"/>
          <a:ext cx="4361601" cy="1749826"/>
        </p:xfrm>
        <a:graphic>
          <a:graphicData uri="http://schemas.openxmlformats.org/drawingml/2006/table">
            <a:tbl>
              <a:tblPr firstRow="1" bandRow="1">
                <a:tableStyleId>{5C22544A-7EE6-4342-B048-85BDC9FD1C3A}</a:tableStyleId>
              </a:tblPr>
              <a:tblGrid>
                <a:gridCol w="4361601">
                  <a:extLst>
                    <a:ext uri="{9D8B030D-6E8A-4147-A177-3AD203B41FA5}">
                      <a16:colId xmlns:a16="http://schemas.microsoft.com/office/drawing/2014/main" val="2258209931"/>
                    </a:ext>
                  </a:extLst>
                </a:gridCol>
              </a:tblGrid>
              <a:tr h="351871">
                <a:tc>
                  <a:txBody>
                    <a:bodyPr/>
                    <a:lstStyle/>
                    <a:p>
                      <a:pPr algn="ctr"/>
                      <a:r>
                        <a:rPr lang="fr-FR" sz="1600">
                          <a:solidFill>
                            <a:schemeClr val="accent1"/>
                          </a:solidFill>
                        </a:rPr>
                        <a:t>LMP via Teora</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28022847"/>
                  </a:ext>
                </a:extLst>
              </a:tr>
              <a:tr h="1397955">
                <a:tc>
                  <a:txBody>
                    <a:bodyPr/>
                    <a:lstStyle/>
                    <a:p>
                      <a:pPr marL="285750" lvl="0" indent="-285750" algn="l" rtl="0" eaLnBrk="1" latinLnBrk="0" hangingPunct="1">
                        <a:lnSpc>
                          <a:spcPct val="150000"/>
                        </a:lnSpc>
                        <a:buFont typeface="Arial" panose="020B0604020202020204" pitchFamily="34" charset="0"/>
                        <a:buChar char="•"/>
                      </a:pPr>
                      <a:r>
                        <a:rPr lang="fr-FR" sz="1400" kern="1200">
                          <a:solidFill>
                            <a:schemeClr val="dk1"/>
                          </a:solidFill>
                          <a:latin typeface="+mn-lt"/>
                          <a:ea typeface="+mn-ea"/>
                          <a:cs typeface="+mn-cs"/>
                        </a:rPr>
                        <a:t>Elite Ladedia Vie</a:t>
                      </a:r>
                    </a:p>
                    <a:p>
                      <a:pPr marL="285750" lvl="0" indent="-285750" algn="l" rtl="0" eaLnBrk="1" latinLnBrk="0" hangingPunct="1">
                        <a:lnSpc>
                          <a:spcPct val="150000"/>
                        </a:lnSpc>
                        <a:buFont typeface="Arial" panose="020B0604020202020204" pitchFamily="34" charset="0"/>
                        <a:buChar char="•"/>
                      </a:pPr>
                      <a:r>
                        <a:rPr lang="fr-FR" sz="1400" kern="1200">
                          <a:solidFill>
                            <a:schemeClr val="dk1"/>
                          </a:solidFill>
                          <a:latin typeface="+mn-lt"/>
                          <a:ea typeface="+mn-ea"/>
                          <a:cs typeface="+mn-cs"/>
                        </a:rPr>
                        <a:t>Elite Ladedia Capi</a:t>
                      </a:r>
                    </a:p>
                    <a:p>
                      <a:pPr marL="285750" lvl="0" indent="-285750" algn="l">
                        <a:lnSpc>
                          <a:spcPct val="150000"/>
                        </a:lnSpc>
                        <a:buFont typeface="Arial" panose="020B0604020202020204" pitchFamily="34" charset="0"/>
                        <a:buChar char="•"/>
                      </a:pPr>
                      <a:r>
                        <a:rPr lang="fr-FR" sz="1400" kern="1200">
                          <a:solidFill>
                            <a:schemeClr val="dk1"/>
                          </a:solidFill>
                          <a:latin typeface="+mn-lt"/>
                          <a:ea typeface="+mn-ea"/>
                          <a:cs typeface="+mn-cs"/>
                        </a:rPr>
                        <a:t>Soprane 1818 Vie Opus 2.D</a:t>
                      </a:r>
                    </a:p>
                    <a:p>
                      <a:pPr marL="285750" lvl="0" indent="-285750" algn="l">
                        <a:lnSpc>
                          <a:spcPct val="150000"/>
                        </a:lnSpc>
                        <a:buFont typeface="Arial" panose="020B0604020202020204" pitchFamily="34" charset="0"/>
                        <a:buChar char="•"/>
                      </a:pPr>
                      <a:r>
                        <a:rPr lang="fr-FR" sz="1400" kern="1200">
                          <a:solidFill>
                            <a:schemeClr val="dk1"/>
                          </a:solidFill>
                          <a:latin typeface="+mn-lt"/>
                          <a:ea typeface="+mn-ea"/>
                          <a:cs typeface="+mn-cs"/>
                        </a:rPr>
                        <a:t>Soprane 1818 Capi Opus 2.D</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912403208"/>
                  </a:ext>
                </a:extLst>
              </a:tr>
            </a:tbl>
          </a:graphicData>
        </a:graphic>
      </p:graphicFrame>
    </p:spTree>
    <p:extLst>
      <p:ext uri="{BB962C8B-B14F-4D97-AF65-F5344CB8AC3E}">
        <p14:creationId xmlns:p14="http://schemas.microsoft.com/office/powerpoint/2010/main" val="7123128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8D397320-5425-1E3A-EF38-886B7EBFC681}"/>
              </a:ext>
            </a:extLst>
          </p:cNvPr>
          <p:cNvSpPr>
            <a:spLocks noGrp="1"/>
          </p:cNvSpPr>
          <p:nvPr>
            <p:ph type="title"/>
          </p:nvPr>
        </p:nvSpPr>
        <p:spPr>
          <a:xfrm>
            <a:off x="1064454" y="278055"/>
            <a:ext cx="10273141" cy="449816"/>
          </a:xfrm>
        </p:spPr>
        <p:txBody>
          <a:bodyPr/>
          <a:lstStyle/>
          <a:p>
            <a:r>
              <a:rPr lang="fr-FR" sz="2800"/>
              <a:t>Liste contrats ASV éligibles</a:t>
            </a:r>
          </a:p>
        </p:txBody>
      </p:sp>
      <p:sp>
        <p:nvSpPr>
          <p:cNvPr id="7" name="Rectangle 6">
            <a:extLst>
              <a:ext uri="{FF2B5EF4-FFF2-40B4-BE49-F238E27FC236}">
                <a16:creationId xmlns:a16="http://schemas.microsoft.com/office/drawing/2014/main" id="{14163628-4F21-D77C-DC83-AF510D5C59D8}"/>
              </a:ext>
            </a:extLst>
          </p:cNvPr>
          <p:cNvSpPr/>
          <p:nvPr/>
        </p:nvSpPr>
        <p:spPr>
          <a:xfrm>
            <a:off x="4384601" y="6611779"/>
            <a:ext cx="5139548"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pic>
        <p:nvPicPr>
          <p:cNvPr id="8" name="Image 7" descr="Une image contenant texte, clipart&#10;&#10;Description générée automatiquement">
            <a:extLst>
              <a:ext uri="{FF2B5EF4-FFF2-40B4-BE49-F238E27FC236}">
                <a16:creationId xmlns:a16="http://schemas.microsoft.com/office/drawing/2014/main" id="{D739837C-63C4-89AA-BA79-8B460BD279F9}"/>
              </a:ext>
            </a:extLst>
          </p:cNvPr>
          <p:cNvPicPr>
            <a:picLocks noChangeAspect="1"/>
          </p:cNvPicPr>
          <p:nvPr/>
        </p:nvPicPr>
        <p:blipFill>
          <a:blip r:embed="rId2"/>
          <a:stretch>
            <a:fillRect/>
          </a:stretch>
        </p:blipFill>
        <p:spPr>
          <a:xfrm>
            <a:off x="11337595" y="142449"/>
            <a:ext cx="721028" cy="721028"/>
          </a:xfrm>
          <a:prstGeom prst="rect">
            <a:avLst/>
          </a:prstGeom>
        </p:spPr>
      </p:pic>
      <p:graphicFrame>
        <p:nvGraphicFramePr>
          <p:cNvPr id="10" name="Tableau 9">
            <a:extLst>
              <a:ext uri="{FF2B5EF4-FFF2-40B4-BE49-F238E27FC236}">
                <a16:creationId xmlns:a16="http://schemas.microsoft.com/office/drawing/2014/main" id="{312D5038-9776-236D-6B7F-7D780FB71635}"/>
              </a:ext>
            </a:extLst>
          </p:cNvPr>
          <p:cNvGraphicFramePr>
            <a:graphicFrameLocks noGrp="1"/>
          </p:cNvGraphicFramePr>
          <p:nvPr>
            <p:extLst>
              <p:ext uri="{D42A27DB-BD31-4B8C-83A1-F6EECF244321}">
                <p14:modId xmlns:p14="http://schemas.microsoft.com/office/powerpoint/2010/main" val="814200142"/>
              </p:ext>
            </p:extLst>
          </p:nvPr>
        </p:nvGraphicFramePr>
        <p:xfrm>
          <a:off x="1463126" y="1212858"/>
          <a:ext cx="4361602" cy="2439278"/>
        </p:xfrm>
        <a:graphic>
          <a:graphicData uri="http://schemas.openxmlformats.org/drawingml/2006/table">
            <a:tbl>
              <a:tblPr firstRow="1" bandRow="1">
                <a:tableStyleId>{5C22544A-7EE6-4342-B048-85BDC9FD1C3A}</a:tableStyleId>
              </a:tblPr>
              <a:tblGrid>
                <a:gridCol w="4361602">
                  <a:extLst>
                    <a:ext uri="{9D8B030D-6E8A-4147-A177-3AD203B41FA5}">
                      <a16:colId xmlns:a16="http://schemas.microsoft.com/office/drawing/2014/main" val="2258209931"/>
                    </a:ext>
                  </a:extLst>
                </a:gridCol>
              </a:tblGrid>
              <a:tr h="302536">
                <a:tc>
                  <a:txBody>
                    <a:bodyPr/>
                    <a:lstStyle/>
                    <a:p>
                      <a:pPr algn="ctr"/>
                      <a:r>
                        <a:rPr lang="fr-FR" sz="1600">
                          <a:solidFill>
                            <a:schemeClr val="accent1"/>
                          </a:solidFill>
                        </a:rPr>
                        <a:t>BPCE Life</a:t>
                      </a:r>
                      <a:endParaRPr lang="fr-FR" sz="1100" b="0" i="0" u="none" strike="noStrike" noProof="0">
                        <a:solidFill>
                          <a:srgbClr val="000000"/>
                        </a:solidFill>
                        <a:latin typeface="Times New Roman"/>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28022847"/>
                  </a:ext>
                </a:extLst>
              </a:tr>
              <a:tr h="2103998">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prstClr val="black"/>
                          </a:solidFill>
                          <a:effectLst/>
                          <a:uLnTx/>
                          <a:uFillTx/>
                          <a:latin typeface="+mn-lt"/>
                          <a:ea typeface="+mn-ea"/>
                          <a:cs typeface="+mn-cs"/>
                        </a:rPr>
                        <a:t>Millevie Life Vie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1400" b="0" i="0" u="none" strike="noStrike" kern="1200" cap="none" spc="0" normalizeH="0" baseline="0" noProof="0">
                        <a:ln>
                          <a:noFill/>
                        </a:ln>
                        <a:solidFill>
                          <a:prstClr val="black"/>
                        </a:solidFill>
                        <a:effectLst/>
                        <a:uLnTx/>
                        <a:uFillTx/>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prstClr val="black"/>
                          </a:solidFill>
                          <a:effectLst/>
                          <a:uLnTx/>
                          <a:uFillTx/>
                          <a:latin typeface="+mn-lt"/>
                          <a:ea typeface="+mn-ea"/>
                          <a:cs typeface="+mn-cs"/>
                        </a:rPr>
                        <a:t>Millevie Life Capi</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1400" b="0" i="0" u="none" strike="noStrike" kern="1200" cap="none" spc="0" normalizeH="0" baseline="0" noProof="0">
                        <a:ln>
                          <a:noFill/>
                        </a:ln>
                        <a:solidFill>
                          <a:prstClr val="black"/>
                        </a:solidFill>
                        <a:effectLst/>
                        <a:uLnTx/>
                        <a:uFillTx/>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prstClr val="black"/>
                          </a:solidFill>
                          <a:effectLst/>
                          <a:uLnTx/>
                          <a:uFillTx/>
                          <a:latin typeface="+mn-lt"/>
                          <a:ea typeface="+mn-ea"/>
                          <a:cs typeface="+mn-cs"/>
                        </a:rPr>
                        <a:t>Millevie Lux Vie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1400" b="0" i="0" u="none" strike="noStrike" kern="1200" cap="none" spc="0" normalizeH="0" baseline="0" noProof="0">
                          <a:ln>
                            <a:noFill/>
                          </a:ln>
                          <a:solidFill>
                            <a:prstClr val="black"/>
                          </a:solidFill>
                          <a:effectLst/>
                          <a:uLnTx/>
                          <a:uFillTx/>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prstClr val="black"/>
                          </a:solidFill>
                          <a:effectLst/>
                          <a:uLnTx/>
                          <a:uFillTx/>
                          <a:latin typeface="+mn-lt"/>
                          <a:ea typeface="+mn-ea"/>
                          <a:cs typeface="+mn-cs"/>
                        </a:rPr>
                        <a:t>Millevie Lux Capi</a:t>
                      </a:r>
                    </a:p>
                    <a:p>
                      <a:pPr marL="0" marR="0" lvl="0" indent="0" algn="l" defTabSz="1219170" rtl="0" eaLnBrk="1" fontAlgn="auto" latinLnBrk="0" hangingPunct="1">
                        <a:lnSpc>
                          <a:spcPct val="100000"/>
                        </a:lnSpc>
                        <a:spcBef>
                          <a:spcPts val="0"/>
                        </a:spcBef>
                        <a:spcAft>
                          <a:spcPts val="0"/>
                        </a:spcAft>
                        <a:buClrTx/>
                        <a:buSzTx/>
                        <a:buFont typeface="Arial" panose="020B0604020202020204" pitchFamily="34" charset="0"/>
                        <a:buNone/>
                        <a:tabLst/>
                        <a:defRPr/>
                      </a:pPr>
                      <a:endParaRPr lang="fr-FR" sz="1400"/>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sz="1400"/>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912403208"/>
                  </a:ext>
                </a:extLst>
              </a:tr>
            </a:tbl>
          </a:graphicData>
        </a:graphic>
      </p:graphicFrame>
    </p:spTree>
    <p:extLst>
      <p:ext uri="{BB962C8B-B14F-4D97-AF65-F5344CB8AC3E}">
        <p14:creationId xmlns:p14="http://schemas.microsoft.com/office/powerpoint/2010/main" val="41282617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8D397320-5425-1E3A-EF38-886B7EBFC681}"/>
              </a:ext>
            </a:extLst>
          </p:cNvPr>
          <p:cNvSpPr>
            <a:spLocks noGrp="1"/>
          </p:cNvSpPr>
          <p:nvPr>
            <p:ph type="title"/>
          </p:nvPr>
        </p:nvSpPr>
        <p:spPr>
          <a:xfrm>
            <a:off x="1064454" y="278055"/>
            <a:ext cx="10273141" cy="449816"/>
          </a:xfrm>
        </p:spPr>
        <p:txBody>
          <a:bodyPr/>
          <a:lstStyle/>
          <a:p>
            <a:r>
              <a:rPr lang="fr-FR" sz="2800"/>
              <a:t>Liste contrats ASV éligibles</a:t>
            </a:r>
          </a:p>
        </p:txBody>
      </p:sp>
      <p:sp>
        <p:nvSpPr>
          <p:cNvPr id="7" name="Rectangle 6">
            <a:extLst>
              <a:ext uri="{FF2B5EF4-FFF2-40B4-BE49-F238E27FC236}">
                <a16:creationId xmlns:a16="http://schemas.microsoft.com/office/drawing/2014/main" id="{14163628-4F21-D77C-DC83-AF510D5C59D8}"/>
              </a:ext>
            </a:extLst>
          </p:cNvPr>
          <p:cNvSpPr/>
          <p:nvPr/>
        </p:nvSpPr>
        <p:spPr>
          <a:xfrm>
            <a:off x="4384601" y="6611779"/>
            <a:ext cx="5139548"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graphicFrame>
        <p:nvGraphicFramePr>
          <p:cNvPr id="10" name="Tableau 9">
            <a:extLst>
              <a:ext uri="{FF2B5EF4-FFF2-40B4-BE49-F238E27FC236}">
                <a16:creationId xmlns:a16="http://schemas.microsoft.com/office/drawing/2014/main" id="{312D5038-9776-236D-6B7F-7D780FB71635}"/>
              </a:ext>
            </a:extLst>
          </p:cNvPr>
          <p:cNvGraphicFramePr>
            <a:graphicFrameLocks noGrp="1"/>
          </p:cNvGraphicFramePr>
          <p:nvPr>
            <p:extLst>
              <p:ext uri="{D42A27DB-BD31-4B8C-83A1-F6EECF244321}">
                <p14:modId xmlns:p14="http://schemas.microsoft.com/office/powerpoint/2010/main" val="3021885920"/>
              </p:ext>
            </p:extLst>
          </p:nvPr>
        </p:nvGraphicFramePr>
        <p:xfrm>
          <a:off x="1064454" y="1370437"/>
          <a:ext cx="4205946" cy="2240280"/>
        </p:xfrm>
        <a:graphic>
          <a:graphicData uri="http://schemas.openxmlformats.org/drawingml/2006/table">
            <a:tbl>
              <a:tblPr firstRow="1" bandRow="1">
                <a:tableStyleId>{5C22544A-7EE6-4342-B048-85BDC9FD1C3A}</a:tableStyleId>
              </a:tblPr>
              <a:tblGrid>
                <a:gridCol w="4205946">
                  <a:extLst>
                    <a:ext uri="{9D8B030D-6E8A-4147-A177-3AD203B41FA5}">
                      <a16:colId xmlns:a16="http://schemas.microsoft.com/office/drawing/2014/main" val="2258209931"/>
                    </a:ext>
                  </a:extLst>
                </a:gridCol>
              </a:tblGrid>
              <a:tr h="250265">
                <a:tc>
                  <a:txBody>
                    <a:bodyPr/>
                    <a:lstStyle/>
                    <a:p>
                      <a:pPr algn="ctr"/>
                      <a:r>
                        <a:rPr lang="fr-FR" sz="1600">
                          <a:solidFill>
                            <a:schemeClr val="accent1"/>
                          </a:solidFill>
                        </a:rPr>
                        <a:t>BPCE Vie</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28022847"/>
                  </a:ext>
                </a:extLst>
              </a:tr>
              <a:tr h="1899738">
                <a:tc>
                  <a:txBody>
                    <a:bodyPr/>
                    <a:lstStyle/>
                    <a:p>
                      <a:pPr marL="285750" indent="-285750">
                        <a:lnSpc>
                          <a:spcPct val="150000"/>
                        </a:lnSpc>
                        <a:buFont typeface="Arial" panose="020B0604020202020204" pitchFamily="34" charset="0"/>
                        <a:buChar char="•"/>
                      </a:pPr>
                      <a:r>
                        <a:rPr lang="fr-FR" sz="1400"/>
                        <a:t>Millevie Initiale 2</a:t>
                      </a:r>
                    </a:p>
                    <a:p>
                      <a:pPr marL="285750" indent="-285750">
                        <a:lnSpc>
                          <a:spcPct val="150000"/>
                        </a:lnSpc>
                        <a:buFont typeface="Arial" panose="020B0604020202020204" pitchFamily="34" charset="0"/>
                        <a:buChar char="•"/>
                      </a:pPr>
                      <a:r>
                        <a:rPr lang="fr-FR" sz="1400"/>
                        <a:t>Millevie Essentielle 2</a:t>
                      </a:r>
                    </a:p>
                    <a:p>
                      <a:pPr marL="285750" indent="-285750">
                        <a:lnSpc>
                          <a:spcPct val="150000"/>
                        </a:lnSpc>
                        <a:buFont typeface="Arial" panose="020B0604020202020204" pitchFamily="34" charset="0"/>
                        <a:buChar char="•"/>
                      </a:pPr>
                      <a:r>
                        <a:rPr lang="fr-FR" sz="1400"/>
                        <a:t>Millevie Premium 2</a:t>
                      </a:r>
                    </a:p>
                    <a:p>
                      <a:pPr marL="285750" marR="0" lvl="0" indent="-285750" algn="l" defTabSz="121917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fr-FR" sz="1400"/>
                        <a:t>Millevie Capi 2</a:t>
                      </a:r>
                    </a:p>
                    <a:p>
                      <a:pPr marL="285750" indent="-285750">
                        <a:lnSpc>
                          <a:spcPct val="150000"/>
                        </a:lnSpc>
                        <a:buFont typeface="Arial" panose="020B0604020202020204" pitchFamily="34" charset="0"/>
                        <a:buChar char="•"/>
                      </a:pPr>
                      <a:r>
                        <a:rPr lang="fr-FR" sz="1400"/>
                        <a:t>Millevie Infinie 2</a:t>
                      </a:r>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sz="1400"/>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912403208"/>
                  </a:ext>
                </a:extLst>
              </a:tr>
            </a:tbl>
          </a:graphicData>
        </a:graphic>
      </p:graphicFrame>
      <p:pic>
        <p:nvPicPr>
          <p:cNvPr id="2" name="Image 1">
            <a:extLst>
              <a:ext uri="{FF2B5EF4-FFF2-40B4-BE49-F238E27FC236}">
                <a16:creationId xmlns:a16="http://schemas.microsoft.com/office/drawing/2014/main" id="{A9BAD7F5-09A9-5182-8685-6724F7D1C2F5}"/>
              </a:ext>
            </a:extLst>
          </p:cNvPr>
          <p:cNvPicPr>
            <a:picLocks noChangeAspect="1"/>
          </p:cNvPicPr>
          <p:nvPr/>
        </p:nvPicPr>
        <p:blipFill>
          <a:blip r:embed="rId2"/>
          <a:stretch>
            <a:fillRect/>
          </a:stretch>
        </p:blipFill>
        <p:spPr>
          <a:xfrm>
            <a:off x="10444123" y="179103"/>
            <a:ext cx="1366845" cy="456119"/>
          </a:xfrm>
          <a:prstGeom prst="rect">
            <a:avLst/>
          </a:prstGeom>
        </p:spPr>
      </p:pic>
    </p:spTree>
    <p:extLst>
      <p:ext uri="{BB962C8B-B14F-4D97-AF65-F5344CB8AC3E}">
        <p14:creationId xmlns:p14="http://schemas.microsoft.com/office/powerpoint/2010/main" val="21234090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8D397320-5425-1E3A-EF38-886B7EBFC681}"/>
              </a:ext>
            </a:extLst>
          </p:cNvPr>
          <p:cNvSpPr>
            <a:spLocks noGrp="1"/>
          </p:cNvSpPr>
          <p:nvPr>
            <p:ph type="title"/>
          </p:nvPr>
        </p:nvSpPr>
        <p:spPr>
          <a:xfrm>
            <a:off x="1064454" y="278055"/>
            <a:ext cx="10273141" cy="449816"/>
          </a:xfrm>
        </p:spPr>
        <p:txBody>
          <a:bodyPr/>
          <a:lstStyle/>
          <a:p>
            <a:r>
              <a:rPr lang="fr-FR" sz="2800"/>
              <a:t>Fiscalité du CTO et de l’ASV</a:t>
            </a:r>
          </a:p>
        </p:txBody>
      </p:sp>
      <p:sp>
        <p:nvSpPr>
          <p:cNvPr id="7" name="Rectangle 6">
            <a:extLst>
              <a:ext uri="{FF2B5EF4-FFF2-40B4-BE49-F238E27FC236}">
                <a16:creationId xmlns:a16="http://schemas.microsoft.com/office/drawing/2014/main" id="{14163628-4F21-D77C-DC83-AF510D5C59D8}"/>
              </a:ext>
            </a:extLst>
          </p:cNvPr>
          <p:cNvSpPr/>
          <p:nvPr/>
        </p:nvSpPr>
        <p:spPr>
          <a:xfrm>
            <a:off x="4384601" y="6611779"/>
            <a:ext cx="5139548"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
        <p:nvSpPr>
          <p:cNvPr id="4" name="Rectangle 3">
            <a:extLst>
              <a:ext uri="{FF2B5EF4-FFF2-40B4-BE49-F238E27FC236}">
                <a16:creationId xmlns:a16="http://schemas.microsoft.com/office/drawing/2014/main" id="{48397B0F-9BCC-83F8-13AB-9B592DE593E1}"/>
              </a:ext>
            </a:extLst>
          </p:cNvPr>
          <p:cNvSpPr/>
          <p:nvPr/>
        </p:nvSpPr>
        <p:spPr>
          <a:xfrm>
            <a:off x="1007944" y="1328762"/>
            <a:ext cx="4902610" cy="4498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srgbClr val="581D74"/>
                </a:solidFill>
                <a:effectLst/>
                <a:uLnTx/>
                <a:uFillTx/>
                <a:latin typeface="Arial"/>
                <a:ea typeface="+mn-ea"/>
                <a:cs typeface="+mn-cs"/>
              </a:rPr>
              <a:t>CTO</a:t>
            </a:r>
          </a:p>
        </p:txBody>
      </p:sp>
      <p:sp>
        <p:nvSpPr>
          <p:cNvPr id="8" name="Rectangle 7">
            <a:extLst>
              <a:ext uri="{FF2B5EF4-FFF2-40B4-BE49-F238E27FC236}">
                <a16:creationId xmlns:a16="http://schemas.microsoft.com/office/drawing/2014/main" id="{3FF55685-434C-61D2-25CE-9C2CF3FFB3EA}"/>
              </a:ext>
            </a:extLst>
          </p:cNvPr>
          <p:cNvSpPr/>
          <p:nvPr/>
        </p:nvSpPr>
        <p:spPr>
          <a:xfrm>
            <a:off x="6201024" y="1328762"/>
            <a:ext cx="4902610" cy="4498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srgbClr val="581D74"/>
                </a:solidFill>
                <a:effectLst/>
                <a:uLnTx/>
                <a:uFillTx/>
                <a:latin typeface="Arial"/>
                <a:ea typeface="+mn-ea"/>
                <a:cs typeface="+mn-cs"/>
              </a:rPr>
              <a:t>ASV</a:t>
            </a:r>
          </a:p>
        </p:txBody>
      </p:sp>
      <p:cxnSp>
        <p:nvCxnSpPr>
          <p:cNvPr id="9" name="Connecteur droit 8">
            <a:extLst>
              <a:ext uri="{FF2B5EF4-FFF2-40B4-BE49-F238E27FC236}">
                <a16:creationId xmlns:a16="http://schemas.microsoft.com/office/drawing/2014/main" id="{ABFFB68D-9F0C-F76D-0783-7D9189FD0C1E}"/>
              </a:ext>
            </a:extLst>
          </p:cNvPr>
          <p:cNvCxnSpPr>
            <a:cxnSpLocks/>
          </p:cNvCxnSpPr>
          <p:nvPr/>
        </p:nvCxnSpPr>
        <p:spPr>
          <a:xfrm>
            <a:off x="1996896" y="1899850"/>
            <a:ext cx="3011037"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B8F7FB5B-E303-106A-DC4F-A9E2ACF2A9E9}"/>
              </a:ext>
            </a:extLst>
          </p:cNvPr>
          <p:cNvCxnSpPr>
            <a:cxnSpLocks/>
          </p:cNvCxnSpPr>
          <p:nvPr/>
        </p:nvCxnSpPr>
        <p:spPr>
          <a:xfrm>
            <a:off x="7199761" y="1899850"/>
            <a:ext cx="3011037"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2" name="Graphique 11" descr="Écran tactile contour">
            <a:extLst>
              <a:ext uri="{FF2B5EF4-FFF2-40B4-BE49-F238E27FC236}">
                <a16:creationId xmlns:a16="http://schemas.microsoft.com/office/drawing/2014/main" id="{412F0257-D207-3FFE-073E-410B910C890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025196" y="2419758"/>
            <a:ext cx="417473" cy="417473"/>
          </a:xfrm>
          <a:prstGeom prst="rect">
            <a:avLst/>
          </a:prstGeom>
        </p:spPr>
      </p:pic>
      <p:sp>
        <p:nvSpPr>
          <p:cNvPr id="13" name="ZoneTexte 12">
            <a:extLst>
              <a:ext uri="{FF2B5EF4-FFF2-40B4-BE49-F238E27FC236}">
                <a16:creationId xmlns:a16="http://schemas.microsoft.com/office/drawing/2014/main" id="{89FC429C-32F4-07E7-AF9B-277136FCB690}"/>
              </a:ext>
            </a:extLst>
          </p:cNvPr>
          <p:cNvSpPr txBox="1"/>
          <p:nvPr/>
        </p:nvSpPr>
        <p:spPr>
          <a:xfrm>
            <a:off x="2442669" y="2419758"/>
            <a:ext cx="2288645" cy="37555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400" b="0" i="1" u="none" strike="noStrike" kern="1200" cap="none" spc="0" normalizeH="0" baseline="0" noProof="0">
                <a:ln>
                  <a:noFill/>
                </a:ln>
                <a:solidFill>
                  <a:srgbClr val="000000"/>
                </a:solidFill>
                <a:effectLst/>
                <a:uLnTx/>
                <a:uFillTx/>
                <a:latin typeface="Arial"/>
                <a:ea typeface="+mn-ea"/>
                <a:cs typeface="+mn-cs"/>
              </a:rPr>
              <a:t>Disponible sous </a:t>
            </a:r>
            <a:r>
              <a:rPr kumimoji="0" lang="fr-FR" sz="1400" b="0" i="1" u="sng" strike="noStrike" kern="1200" cap="none" spc="0" normalizeH="0" baseline="0" noProof="0">
                <a:ln>
                  <a:noFill/>
                </a:ln>
                <a:solidFill>
                  <a:srgbClr val="B34A8C"/>
                </a:solidFill>
                <a:effectLst/>
                <a:uLnTx/>
                <a:uFillTx/>
                <a:latin typeface="Arial"/>
                <a:ea typeface="+mn-ea"/>
                <a:cs typeface="+mn-cs"/>
                <a:hlinkClick r:id="rId4"/>
              </a:rPr>
              <a:t>DEFI</a:t>
            </a:r>
            <a:endParaRPr kumimoji="0" lang="fr-FR" sz="1400" b="0" i="1" u="sng" strike="noStrike" kern="1200" cap="none" spc="0" normalizeH="0" baseline="0" noProof="0">
              <a:ln>
                <a:noFill/>
              </a:ln>
              <a:solidFill>
                <a:srgbClr val="B34A8C"/>
              </a:solidFill>
              <a:effectLst/>
              <a:uLnTx/>
              <a:uFillTx/>
              <a:latin typeface="Arial"/>
              <a:ea typeface="+mn-ea"/>
              <a:cs typeface="Arial"/>
            </a:endParaRPr>
          </a:p>
        </p:txBody>
      </p:sp>
      <p:pic>
        <p:nvPicPr>
          <p:cNvPr id="14" name="Graphique 13" descr="Écran tactile contour">
            <a:extLst>
              <a:ext uri="{FF2B5EF4-FFF2-40B4-BE49-F238E27FC236}">
                <a16:creationId xmlns:a16="http://schemas.microsoft.com/office/drawing/2014/main" id="{2F4749FD-A23D-F45C-CAEA-3C3E143893A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78617" y="2379469"/>
            <a:ext cx="417473" cy="417473"/>
          </a:xfrm>
          <a:prstGeom prst="rect">
            <a:avLst/>
          </a:prstGeom>
        </p:spPr>
      </p:pic>
      <p:sp>
        <p:nvSpPr>
          <p:cNvPr id="15" name="ZoneTexte 14">
            <a:extLst>
              <a:ext uri="{FF2B5EF4-FFF2-40B4-BE49-F238E27FC236}">
                <a16:creationId xmlns:a16="http://schemas.microsoft.com/office/drawing/2014/main" id="{6F6E8DA3-6F86-51E5-CA04-A1D44EF0E219}"/>
              </a:ext>
            </a:extLst>
          </p:cNvPr>
          <p:cNvSpPr txBox="1"/>
          <p:nvPr/>
        </p:nvSpPr>
        <p:spPr>
          <a:xfrm>
            <a:off x="7596090" y="2379469"/>
            <a:ext cx="2945389" cy="37555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50000"/>
              </a:lnSpc>
              <a:spcBef>
                <a:spcPts val="600"/>
              </a:spcBef>
              <a:spcAft>
                <a:spcPts val="0"/>
              </a:spcAft>
              <a:buClr>
                <a:srgbClr val="B34A8C"/>
              </a:buClr>
              <a:buSzTx/>
              <a:buFontTx/>
              <a:buNone/>
              <a:tabLst/>
              <a:defRPr/>
            </a:pPr>
            <a:r>
              <a:rPr kumimoji="0" lang="fr-FR" sz="1400" b="0" i="1" u="none" strike="noStrike" kern="1200" cap="none" spc="0" normalizeH="0" baseline="0" noProof="0">
                <a:ln>
                  <a:noFill/>
                </a:ln>
                <a:solidFill>
                  <a:srgbClr val="000000"/>
                </a:solidFill>
                <a:effectLst/>
                <a:uLnTx/>
                <a:uFillTx/>
                <a:latin typeface="Arial"/>
                <a:ea typeface="+mn-ea"/>
                <a:cs typeface="+mn-cs"/>
              </a:rPr>
              <a:t>Disponible sous </a:t>
            </a:r>
            <a:r>
              <a:rPr lang="fr-FR" sz="1400" i="1" u="sng">
                <a:solidFill>
                  <a:srgbClr val="B34A8C"/>
                </a:solidFill>
                <a:latin typeface="Arial"/>
                <a:hlinkClick r:id="rId5"/>
              </a:rPr>
              <a:t>Indispensable</a:t>
            </a:r>
            <a:endParaRPr kumimoji="0" lang="fr-FR" sz="1400" b="0" i="1" u="sng" strike="noStrike" kern="1200" cap="none" spc="0" normalizeH="0" baseline="0" noProof="0">
              <a:ln>
                <a:noFill/>
              </a:ln>
              <a:solidFill>
                <a:srgbClr val="B34A8C"/>
              </a:solidFill>
              <a:effectLst/>
              <a:uLnTx/>
              <a:uFillTx/>
              <a:latin typeface="Arial"/>
              <a:ea typeface="+mn-ea"/>
              <a:cs typeface="Arial"/>
            </a:endParaRPr>
          </a:p>
        </p:txBody>
      </p:sp>
      <p:pic>
        <p:nvPicPr>
          <p:cNvPr id="3" name="Image 2">
            <a:extLst>
              <a:ext uri="{FF2B5EF4-FFF2-40B4-BE49-F238E27FC236}">
                <a16:creationId xmlns:a16="http://schemas.microsoft.com/office/drawing/2014/main" id="{F88373C5-D9D2-382F-FE66-28F78644C741}"/>
              </a:ext>
            </a:extLst>
          </p:cNvPr>
          <p:cNvPicPr>
            <a:picLocks noChangeAspect="1"/>
          </p:cNvPicPr>
          <p:nvPr/>
        </p:nvPicPr>
        <p:blipFill>
          <a:blip r:embed="rId6"/>
          <a:stretch>
            <a:fillRect/>
          </a:stretch>
        </p:blipFill>
        <p:spPr>
          <a:xfrm>
            <a:off x="11414708" y="135506"/>
            <a:ext cx="596307" cy="596307"/>
          </a:xfrm>
          <a:prstGeom prst="rect">
            <a:avLst/>
          </a:prstGeom>
        </p:spPr>
      </p:pic>
    </p:spTree>
    <p:extLst>
      <p:ext uri="{BB962C8B-B14F-4D97-AF65-F5344CB8AC3E}">
        <p14:creationId xmlns:p14="http://schemas.microsoft.com/office/powerpoint/2010/main" val="20332717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Connecteur droit avec flèche 6">
            <a:extLst>
              <a:ext uri="{FF2B5EF4-FFF2-40B4-BE49-F238E27FC236}">
                <a16:creationId xmlns:a16="http://schemas.microsoft.com/office/drawing/2014/main" id="{3825374D-EA9A-5133-8CB0-5E1A0E2A6EC4}"/>
              </a:ext>
            </a:extLst>
          </p:cNvPr>
          <p:cNvCxnSpPr>
            <a:cxnSpLocks/>
            <a:stCxn id="5" idx="4"/>
          </p:cNvCxnSpPr>
          <p:nvPr/>
        </p:nvCxnSpPr>
        <p:spPr>
          <a:xfrm>
            <a:off x="7188264" y="3926065"/>
            <a:ext cx="11620" cy="794862"/>
          </a:xfrm>
          <a:prstGeom prst="straightConnector1">
            <a:avLst/>
          </a:prstGeom>
          <a:ln w="19050">
            <a:solidFill>
              <a:srgbClr val="00B0F0"/>
            </a:solidFill>
            <a:tailEnd type="triangle"/>
          </a:ln>
        </p:spPr>
        <p:style>
          <a:lnRef idx="1">
            <a:schemeClr val="accent1"/>
          </a:lnRef>
          <a:fillRef idx="0">
            <a:schemeClr val="accent1"/>
          </a:fillRef>
          <a:effectRef idx="0">
            <a:schemeClr val="accent1"/>
          </a:effectRef>
          <a:fontRef idx="minor">
            <a:schemeClr val="tx1"/>
          </a:fontRef>
        </p:style>
      </p:cxnSp>
      <p:pic>
        <p:nvPicPr>
          <p:cNvPr id="25" name="Image 24">
            <a:extLst>
              <a:ext uri="{FF2B5EF4-FFF2-40B4-BE49-F238E27FC236}">
                <a16:creationId xmlns:a16="http://schemas.microsoft.com/office/drawing/2014/main" id="{28EA8FE2-DB38-4D9F-9956-ECC3CFEBFE28}"/>
              </a:ext>
            </a:extLst>
          </p:cNvPr>
          <p:cNvPicPr>
            <a:picLocks noChangeAspect="1"/>
          </p:cNvPicPr>
          <p:nvPr/>
        </p:nvPicPr>
        <p:blipFill>
          <a:blip r:embed="rId3"/>
          <a:stretch>
            <a:fillRect/>
          </a:stretch>
        </p:blipFill>
        <p:spPr>
          <a:xfrm>
            <a:off x="11414708" y="135506"/>
            <a:ext cx="596307" cy="596307"/>
          </a:xfrm>
          <a:prstGeom prst="rect">
            <a:avLst/>
          </a:prstGeom>
        </p:spPr>
      </p:pic>
      <p:sp>
        <p:nvSpPr>
          <p:cNvPr id="8" name="Titre 7">
            <a:extLst>
              <a:ext uri="{FF2B5EF4-FFF2-40B4-BE49-F238E27FC236}">
                <a16:creationId xmlns:a16="http://schemas.microsoft.com/office/drawing/2014/main" id="{291E710C-94FF-293E-66D4-9638B471A8AA}"/>
              </a:ext>
            </a:extLst>
          </p:cNvPr>
          <p:cNvSpPr>
            <a:spLocks noGrp="1"/>
          </p:cNvSpPr>
          <p:nvPr>
            <p:ph type="title"/>
          </p:nvPr>
        </p:nvSpPr>
        <p:spPr/>
        <p:txBody>
          <a:bodyPr/>
          <a:lstStyle/>
          <a:p>
            <a:r>
              <a:rPr lang="fr-FR"/>
              <a:t>Planning prévisionnel</a:t>
            </a:r>
          </a:p>
        </p:txBody>
      </p:sp>
      <p:cxnSp>
        <p:nvCxnSpPr>
          <p:cNvPr id="4" name="Straight Connector 3">
            <a:extLst>
              <a:ext uri="{FF2B5EF4-FFF2-40B4-BE49-F238E27FC236}">
                <a16:creationId xmlns:a16="http://schemas.microsoft.com/office/drawing/2014/main" id="{4D0954BE-38DA-FCDE-59DC-8B5C4730761D}"/>
              </a:ext>
            </a:extLst>
          </p:cNvPr>
          <p:cNvCxnSpPr>
            <a:cxnSpLocks/>
          </p:cNvCxnSpPr>
          <p:nvPr/>
        </p:nvCxnSpPr>
        <p:spPr>
          <a:xfrm flipV="1">
            <a:off x="338667" y="3845781"/>
            <a:ext cx="11713125" cy="17589"/>
          </a:xfrm>
          <a:prstGeom prst="line">
            <a:avLst/>
          </a:prstGeom>
          <a:ln w="571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9" name="Oval 12">
            <a:extLst>
              <a:ext uri="{FF2B5EF4-FFF2-40B4-BE49-F238E27FC236}">
                <a16:creationId xmlns:a16="http://schemas.microsoft.com/office/drawing/2014/main" id="{7EA9BF2B-BE20-C3F0-6A7B-11E911499B80}"/>
              </a:ext>
            </a:extLst>
          </p:cNvPr>
          <p:cNvSpPr/>
          <p:nvPr/>
        </p:nvSpPr>
        <p:spPr>
          <a:xfrm>
            <a:off x="923308" y="3786324"/>
            <a:ext cx="162000" cy="162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4" rtl="0" eaLnBrk="1" fontAlgn="auto" latinLnBrk="0" hangingPunct="1">
              <a:lnSpc>
                <a:spcPct val="100000"/>
              </a:lnSpc>
              <a:spcBef>
                <a:spcPts val="0"/>
              </a:spcBef>
              <a:spcAft>
                <a:spcPts val="0"/>
              </a:spcAft>
              <a:buClrTx/>
              <a:buSzTx/>
              <a:buFontTx/>
              <a:buNone/>
              <a:tabLst/>
              <a:defRPr/>
            </a:pPr>
            <a:endParaRPr kumimoji="0" lang="en-US" sz="2025"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Oval 18">
            <a:extLst>
              <a:ext uri="{FF2B5EF4-FFF2-40B4-BE49-F238E27FC236}">
                <a16:creationId xmlns:a16="http://schemas.microsoft.com/office/drawing/2014/main" id="{44ED1398-DE33-07EC-D757-955769CB4340}"/>
              </a:ext>
            </a:extLst>
          </p:cNvPr>
          <p:cNvSpPr/>
          <p:nvPr/>
        </p:nvSpPr>
        <p:spPr>
          <a:xfrm>
            <a:off x="4555477" y="3795075"/>
            <a:ext cx="162000" cy="162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4" rtl="0" eaLnBrk="1" fontAlgn="auto" latinLnBrk="0" hangingPunct="1">
              <a:lnSpc>
                <a:spcPct val="100000"/>
              </a:lnSpc>
              <a:spcBef>
                <a:spcPts val="0"/>
              </a:spcBef>
              <a:spcAft>
                <a:spcPts val="0"/>
              </a:spcAft>
              <a:buClrTx/>
              <a:buSzTx/>
              <a:buFontTx/>
              <a:buNone/>
              <a:tabLst/>
              <a:defRPr/>
            </a:pPr>
            <a:endParaRPr kumimoji="0" lang="en-US" sz="2025"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ZoneTexte 13">
            <a:extLst>
              <a:ext uri="{FF2B5EF4-FFF2-40B4-BE49-F238E27FC236}">
                <a16:creationId xmlns:a16="http://schemas.microsoft.com/office/drawing/2014/main" id="{56FD68C1-68C7-656C-ED8F-E21900ABF76C}"/>
              </a:ext>
            </a:extLst>
          </p:cNvPr>
          <p:cNvSpPr txBox="1"/>
          <p:nvPr/>
        </p:nvSpPr>
        <p:spPr>
          <a:xfrm>
            <a:off x="4255308" y="1920505"/>
            <a:ext cx="1216045" cy="830997"/>
          </a:xfrm>
          <a:prstGeom prst="rect">
            <a:avLst/>
          </a:prstGeom>
          <a:noFill/>
        </p:spPr>
        <p:txBody>
          <a:bodyPr wrap="square" rtlCol="0" anchor="b" anchorCtr="0">
            <a:spAutoFit/>
          </a:bodyPr>
          <a:lstStyle/>
          <a:p>
            <a:pPr marL="0" marR="0" lvl="0" indent="0" algn="ctr" defTabSz="685784" rtl="0" eaLnBrk="1" fontAlgn="auto" latinLnBrk="0" hangingPunct="1">
              <a:lnSpc>
                <a:spcPct val="100000"/>
              </a:lnSpc>
              <a:spcBef>
                <a:spcPts val="0"/>
              </a:spcBef>
              <a:spcAft>
                <a:spcPts val="0"/>
              </a:spcAft>
              <a:buClrTx/>
              <a:buSzTx/>
              <a:buFontTx/>
              <a:buNone/>
              <a:tabLst/>
              <a:defRPr/>
            </a:pPr>
            <a:r>
              <a:rPr lang="fr-FR" sz="1600" b="1" dirty="0">
                <a:solidFill>
                  <a:srgbClr val="9176B4"/>
                </a:solidFill>
                <a:latin typeface="Arial"/>
              </a:rPr>
              <a:t>22 mai</a:t>
            </a:r>
            <a:endParaRPr kumimoji="0" lang="fr-FR" sz="1600" b="1" i="0" u="none" strike="noStrike" kern="1200" cap="none" spc="0" normalizeH="0" baseline="0" noProof="0" dirty="0">
              <a:ln>
                <a:noFill/>
              </a:ln>
              <a:solidFill>
                <a:srgbClr val="9176B4"/>
              </a:solidFill>
              <a:effectLst/>
              <a:uLnTx/>
              <a:uFillTx/>
              <a:latin typeface="Arial"/>
              <a:ea typeface="+mn-ea"/>
              <a:cs typeface="+mn-cs"/>
            </a:endParaRPr>
          </a:p>
          <a:p>
            <a:pPr marL="0" marR="0" lvl="0" indent="0" algn="ctr" defTabSz="685784" rtl="0" eaLnBrk="1" fontAlgn="auto" latinLnBrk="0" hangingPunct="1">
              <a:lnSpc>
                <a:spcPct val="100000"/>
              </a:lnSpc>
              <a:spcBef>
                <a:spcPts val="0"/>
              </a:spcBef>
              <a:spcAft>
                <a:spcPts val="0"/>
              </a:spcAft>
              <a:buClrTx/>
              <a:buSzTx/>
              <a:buFontTx/>
              <a:buNone/>
              <a:tabLst/>
              <a:defRPr/>
            </a:pPr>
            <a:r>
              <a:rPr lang="fr-FR" sz="1600" dirty="0">
                <a:solidFill>
                  <a:srgbClr val="9176B4"/>
                </a:solidFill>
                <a:latin typeface="Arial"/>
              </a:rPr>
              <a:t>9h</a:t>
            </a:r>
            <a:endParaRPr kumimoji="0" lang="fr-FR" sz="1600" i="0" u="none" strike="noStrike" kern="1200" cap="none" spc="0" normalizeH="0" baseline="0" noProof="0" dirty="0">
              <a:ln>
                <a:noFill/>
              </a:ln>
              <a:solidFill>
                <a:srgbClr val="581D74"/>
              </a:solidFill>
              <a:effectLst/>
              <a:uLnTx/>
              <a:uFillTx/>
              <a:latin typeface="Arial"/>
              <a:ea typeface="+mn-ea"/>
              <a:cs typeface="+mn-cs"/>
            </a:endParaRPr>
          </a:p>
          <a:p>
            <a:pPr marL="0" marR="0" lvl="0" indent="0" algn="ctr" defTabSz="685784"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dirty="0">
              <a:ln>
                <a:noFill/>
              </a:ln>
              <a:solidFill>
                <a:srgbClr val="581D74"/>
              </a:solidFill>
              <a:effectLst/>
              <a:uLnTx/>
              <a:uFillTx/>
              <a:latin typeface="Arial"/>
              <a:ea typeface="+mn-ea"/>
              <a:cs typeface="+mn-cs"/>
            </a:endParaRPr>
          </a:p>
        </p:txBody>
      </p:sp>
      <p:sp>
        <p:nvSpPr>
          <p:cNvPr id="16" name="Flèche : droite 15">
            <a:extLst>
              <a:ext uri="{FF2B5EF4-FFF2-40B4-BE49-F238E27FC236}">
                <a16:creationId xmlns:a16="http://schemas.microsoft.com/office/drawing/2014/main" id="{9BC50C96-5F74-7854-98AF-3C9A099956FC}"/>
              </a:ext>
            </a:extLst>
          </p:cNvPr>
          <p:cNvSpPr/>
          <p:nvPr/>
        </p:nvSpPr>
        <p:spPr>
          <a:xfrm>
            <a:off x="4646815" y="3926951"/>
            <a:ext cx="3963865" cy="784827"/>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4"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srgbClr val="FFFFFF"/>
                </a:solidFill>
                <a:effectLst/>
                <a:uLnTx/>
                <a:uFillTx/>
                <a:latin typeface="Arial" panose="020B0604020202020204"/>
                <a:ea typeface="+mn-ea"/>
                <a:cs typeface="+mn-cs"/>
              </a:rPr>
              <a:t>Période de souscription </a:t>
            </a:r>
          </a:p>
        </p:txBody>
      </p:sp>
      <p:sp>
        <p:nvSpPr>
          <p:cNvPr id="17" name="ZoneTexte 16">
            <a:extLst>
              <a:ext uri="{FF2B5EF4-FFF2-40B4-BE49-F238E27FC236}">
                <a16:creationId xmlns:a16="http://schemas.microsoft.com/office/drawing/2014/main" id="{573B4F57-7083-2E27-E16D-A0818E84F4E6}"/>
              </a:ext>
            </a:extLst>
          </p:cNvPr>
          <p:cNvSpPr txBox="1"/>
          <p:nvPr/>
        </p:nvSpPr>
        <p:spPr>
          <a:xfrm>
            <a:off x="-293315" y="1920505"/>
            <a:ext cx="2985541" cy="830997"/>
          </a:xfrm>
          <a:prstGeom prst="rect">
            <a:avLst/>
          </a:prstGeom>
          <a:noFill/>
        </p:spPr>
        <p:txBody>
          <a:bodyPr wrap="square" rtlCol="0">
            <a:spAutoFit/>
          </a:bodyPr>
          <a:lstStyle/>
          <a:p>
            <a:pPr marL="0" marR="0" lvl="0" indent="0" algn="ctr" defTabSz="685784"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schemeClr val="accent6">
                    <a:lumMod val="75000"/>
                  </a:schemeClr>
                </a:solidFill>
                <a:effectLst/>
                <a:uLnTx/>
                <a:uFillTx/>
                <a:latin typeface="Arial"/>
                <a:ea typeface="+mn-ea"/>
                <a:cs typeface="+mn-cs"/>
              </a:rPr>
              <a:t>mars</a:t>
            </a:r>
          </a:p>
          <a:p>
            <a:pPr marL="0" marR="0" lvl="0" indent="0" algn="ctr" defTabSz="685784"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a:ln>
                <a:noFill/>
              </a:ln>
              <a:solidFill>
                <a:schemeClr val="accent6">
                  <a:lumMod val="75000"/>
                </a:schemeClr>
              </a:solidFill>
              <a:effectLst/>
              <a:uLnTx/>
              <a:uFillTx/>
              <a:latin typeface="Arial"/>
              <a:ea typeface="+mn-ea"/>
              <a:cs typeface="+mn-cs"/>
            </a:endParaRPr>
          </a:p>
          <a:p>
            <a:pPr marL="0" marR="0" lvl="0" indent="0" algn="ctr" defTabSz="685784"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a:ln>
                <a:noFill/>
              </a:ln>
              <a:solidFill>
                <a:schemeClr val="accent6">
                  <a:lumMod val="75000"/>
                </a:schemeClr>
              </a:solidFill>
              <a:effectLst/>
              <a:uLnTx/>
              <a:uFillTx/>
              <a:latin typeface="Arial"/>
              <a:ea typeface="+mn-ea"/>
              <a:cs typeface="+mn-cs"/>
            </a:endParaRPr>
          </a:p>
        </p:txBody>
      </p:sp>
      <p:sp>
        <p:nvSpPr>
          <p:cNvPr id="30" name="Oval 18">
            <a:extLst>
              <a:ext uri="{FF2B5EF4-FFF2-40B4-BE49-F238E27FC236}">
                <a16:creationId xmlns:a16="http://schemas.microsoft.com/office/drawing/2014/main" id="{85DD99CC-D79A-ADC8-02D2-0BB9E1CAC485}"/>
              </a:ext>
            </a:extLst>
          </p:cNvPr>
          <p:cNvSpPr/>
          <p:nvPr/>
        </p:nvSpPr>
        <p:spPr>
          <a:xfrm>
            <a:off x="3161285" y="3789470"/>
            <a:ext cx="146995" cy="1475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4" rtl="0" eaLnBrk="1" fontAlgn="auto" latinLnBrk="0" hangingPunct="1">
              <a:lnSpc>
                <a:spcPct val="100000"/>
              </a:lnSpc>
              <a:spcBef>
                <a:spcPts val="0"/>
              </a:spcBef>
              <a:spcAft>
                <a:spcPts val="0"/>
              </a:spcAft>
              <a:buClrTx/>
              <a:buSzTx/>
              <a:buFontTx/>
              <a:buNone/>
              <a:tabLst/>
              <a:defRPr/>
            </a:pPr>
            <a:endParaRPr kumimoji="0" lang="en-US" sz="2025"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1" name="ZoneTexte 30">
            <a:extLst>
              <a:ext uri="{FF2B5EF4-FFF2-40B4-BE49-F238E27FC236}">
                <a16:creationId xmlns:a16="http://schemas.microsoft.com/office/drawing/2014/main" id="{AAEB39D6-FF36-BB6C-594C-AAC976CC0000}"/>
              </a:ext>
            </a:extLst>
          </p:cNvPr>
          <p:cNvSpPr txBox="1"/>
          <p:nvPr/>
        </p:nvSpPr>
        <p:spPr>
          <a:xfrm>
            <a:off x="2285315" y="3100623"/>
            <a:ext cx="1888702" cy="430887"/>
          </a:xfrm>
          <a:prstGeom prst="rect">
            <a:avLst/>
          </a:prstGeom>
          <a:noFill/>
        </p:spPr>
        <p:txBody>
          <a:bodyPr wrap="square" rtlCol="0">
            <a:spAutoFit/>
          </a:bodyPr>
          <a:lstStyle/>
          <a:p>
            <a:pPr marL="0" marR="0" lvl="0" indent="0" algn="ctr" defTabSz="685784" rtl="0" eaLnBrk="1" fontAlgn="auto" latinLnBrk="0" hangingPunct="1">
              <a:lnSpc>
                <a:spcPct val="100000"/>
              </a:lnSpc>
              <a:spcBef>
                <a:spcPts val="0"/>
              </a:spcBef>
              <a:spcAft>
                <a:spcPts val="0"/>
              </a:spcAft>
              <a:buClrTx/>
              <a:buSzTx/>
              <a:buFontTx/>
              <a:buNone/>
              <a:tabLst/>
              <a:defRPr/>
            </a:pPr>
            <a:r>
              <a:rPr kumimoji="0" lang="fr-FR" sz="1100" i="0" u="none" strike="noStrike" kern="1200" cap="none" spc="0" normalizeH="0" baseline="0" noProof="0">
                <a:ln>
                  <a:noFill/>
                </a:ln>
                <a:solidFill>
                  <a:schemeClr val="accent6">
                    <a:lumMod val="75000"/>
                  </a:schemeClr>
                </a:solidFill>
                <a:effectLst/>
                <a:uLnTx/>
                <a:uFillTx/>
                <a:latin typeface="Arial"/>
                <a:ea typeface="+mn-ea"/>
                <a:cs typeface="+mn-cs"/>
              </a:rPr>
              <a:t>Envoi de la documentation finale pour mise en marché</a:t>
            </a:r>
          </a:p>
        </p:txBody>
      </p:sp>
      <p:sp>
        <p:nvSpPr>
          <p:cNvPr id="38" name="ZoneTexte 37">
            <a:extLst>
              <a:ext uri="{FF2B5EF4-FFF2-40B4-BE49-F238E27FC236}">
                <a16:creationId xmlns:a16="http://schemas.microsoft.com/office/drawing/2014/main" id="{C1905D31-73E2-2747-7AA5-40B7B68F39AA}"/>
              </a:ext>
            </a:extLst>
          </p:cNvPr>
          <p:cNvSpPr txBox="1"/>
          <p:nvPr/>
        </p:nvSpPr>
        <p:spPr>
          <a:xfrm>
            <a:off x="130205" y="3118930"/>
            <a:ext cx="2018742" cy="600164"/>
          </a:xfrm>
          <a:prstGeom prst="rect">
            <a:avLst/>
          </a:prstGeom>
          <a:noFill/>
        </p:spPr>
        <p:txBody>
          <a:bodyPr wrap="square" rtlCol="0">
            <a:spAutoFit/>
          </a:bodyPr>
          <a:lstStyle/>
          <a:p>
            <a:pPr marL="0" marR="0" lvl="0" indent="0" algn="ctr" defTabSz="685784" rtl="0" eaLnBrk="1" fontAlgn="auto" latinLnBrk="0" hangingPunct="1">
              <a:lnSpc>
                <a:spcPct val="100000"/>
              </a:lnSpc>
              <a:spcBef>
                <a:spcPts val="0"/>
              </a:spcBef>
              <a:spcAft>
                <a:spcPts val="0"/>
              </a:spcAft>
              <a:buClrTx/>
              <a:buSzTx/>
              <a:buFontTx/>
              <a:buNone/>
              <a:tabLst/>
              <a:defRPr/>
            </a:pPr>
            <a:r>
              <a:rPr kumimoji="0" lang="fr-FR" sz="1100" i="0" u="none" strike="noStrike" kern="1200" cap="none" spc="0" normalizeH="0" baseline="0" noProof="0">
                <a:ln>
                  <a:noFill/>
                </a:ln>
                <a:solidFill>
                  <a:schemeClr val="accent6">
                    <a:lumMod val="75000"/>
                  </a:schemeClr>
                </a:solidFill>
                <a:effectLst/>
                <a:uLnTx/>
                <a:uFillTx/>
                <a:latin typeface="Arial"/>
                <a:ea typeface="+mn-ea"/>
                <a:cs typeface="+mn-cs"/>
              </a:rPr>
              <a:t>Envoi de la documentation </a:t>
            </a:r>
            <a:r>
              <a:rPr kumimoji="0" lang="fr-FR" sz="1100" i="1" u="none" strike="noStrike" kern="1200" cap="none" spc="0" normalizeH="0" baseline="0" noProof="0">
                <a:ln>
                  <a:noFill/>
                </a:ln>
                <a:solidFill>
                  <a:schemeClr val="accent6">
                    <a:lumMod val="75000"/>
                  </a:schemeClr>
                </a:solidFill>
                <a:effectLst/>
                <a:uLnTx/>
                <a:uFillTx/>
                <a:latin typeface="Arial"/>
                <a:ea typeface="+mn-ea"/>
                <a:cs typeface="+mn-cs"/>
              </a:rPr>
              <a:t>Draft</a:t>
            </a:r>
            <a:r>
              <a:rPr kumimoji="0" lang="fr-FR" sz="1100" i="0" u="none" strike="noStrike" kern="1200" cap="none" spc="0" normalizeH="0" baseline="0" noProof="0">
                <a:ln>
                  <a:noFill/>
                </a:ln>
                <a:solidFill>
                  <a:schemeClr val="accent6">
                    <a:lumMod val="75000"/>
                  </a:schemeClr>
                </a:solidFill>
                <a:effectLst/>
                <a:uLnTx/>
                <a:uFillTx/>
                <a:latin typeface="Arial"/>
                <a:ea typeface="+mn-ea"/>
                <a:cs typeface="+mn-cs"/>
              </a:rPr>
              <a:t> pour préparation de la mise en marché </a:t>
            </a:r>
            <a:endParaRPr kumimoji="0" lang="fr-FR" sz="1100" i="1" u="none" strike="noStrike" kern="1200" cap="none" spc="0" normalizeH="0" baseline="0" noProof="0">
              <a:ln>
                <a:noFill/>
              </a:ln>
              <a:solidFill>
                <a:schemeClr val="accent6">
                  <a:lumMod val="75000"/>
                </a:schemeClr>
              </a:solidFill>
              <a:effectLst/>
              <a:uLnTx/>
              <a:uFillTx/>
              <a:latin typeface="Arial"/>
              <a:ea typeface="+mn-ea"/>
              <a:cs typeface="+mn-cs"/>
            </a:endParaRPr>
          </a:p>
        </p:txBody>
      </p:sp>
      <p:sp>
        <p:nvSpPr>
          <p:cNvPr id="42" name="ZoneTexte 41">
            <a:extLst>
              <a:ext uri="{FF2B5EF4-FFF2-40B4-BE49-F238E27FC236}">
                <a16:creationId xmlns:a16="http://schemas.microsoft.com/office/drawing/2014/main" id="{3196E4D4-1563-4DD3-E826-A4ABF410FB73}"/>
              </a:ext>
            </a:extLst>
          </p:cNvPr>
          <p:cNvSpPr txBox="1"/>
          <p:nvPr/>
        </p:nvSpPr>
        <p:spPr>
          <a:xfrm>
            <a:off x="4107472" y="3096312"/>
            <a:ext cx="1291409" cy="600164"/>
          </a:xfrm>
          <a:prstGeom prst="rect">
            <a:avLst/>
          </a:prstGeom>
          <a:noFill/>
        </p:spPr>
        <p:txBody>
          <a:bodyPr wrap="square" rtlCol="0">
            <a:spAutoFit/>
          </a:bodyPr>
          <a:lstStyle/>
          <a:p>
            <a:pPr marL="0" marR="0" lvl="0" indent="0" algn="ctr" defTabSz="685784"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a:ln>
                  <a:noFill/>
                </a:ln>
                <a:solidFill>
                  <a:srgbClr val="9176B4"/>
                </a:solidFill>
                <a:effectLst/>
                <a:uLnTx/>
                <a:uFillTx/>
                <a:latin typeface="Arial"/>
                <a:ea typeface="+mn-ea"/>
                <a:cs typeface="+mn-cs"/>
              </a:rPr>
              <a:t>Début de la période de souscription</a:t>
            </a:r>
            <a:endParaRPr kumimoji="0" lang="fr-FR" sz="1100" b="0" i="1" u="none" strike="noStrike" kern="1200" cap="none" spc="0" normalizeH="0" baseline="0" noProof="0">
              <a:ln>
                <a:noFill/>
              </a:ln>
              <a:solidFill>
                <a:srgbClr val="9176B4"/>
              </a:solidFill>
              <a:effectLst/>
              <a:uLnTx/>
              <a:uFillTx/>
              <a:latin typeface="Arial"/>
              <a:ea typeface="+mn-ea"/>
              <a:cs typeface="+mn-cs"/>
            </a:endParaRPr>
          </a:p>
        </p:txBody>
      </p:sp>
      <p:sp>
        <p:nvSpPr>
          <p:cNvPr id="43" name="ZoneTexte 42">
            <a:extLst>
              <a:ext uri="{FF2B5EF4-FFF2-40B4-BE49-F238E27FC236}">
                <a16:creationId xmlns:a16="http://schemas.microsoft.com/office/drawing/2014/main" id="{CD6CE612-D014-2126-82BA-72F9F7EB1C7F}"/>
              </a:ext>
            </a:extLst>
          </p:cNvPr>
          <p:cNvSpPr txBox="1"/>
          <p:nvPr/>
        </p:nvSpPr>
        <p:spPr>
          <a:xfrm>
            <a:off x="2269968" y="1920505"/>
            <a:ext cx="1789020" cy="584775"/>
          </a:xfrm>
          <a:prstGeom prst="rect">
            <a:avLst/>
          </a:prstGeom>
          <a:noFill/>
        </p:spPr>
        <p:txBody>
          <a:bodyPr wrap="square" rtlCol="0" anchor="b" anchorCtr="0">
            <a:spAutoFit/>
          </a:bodyPr>
          <a:lstStyle/>
          <a:p>
            <a:pPr marL="0" marR="0" lvl="0" indent="0" algn="ctr" defTabSz="685784"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schemeClr val="accent6">
                    <a:lumMod val="75000"/>
                  </a:schemeClr>
                </a:solidFill>
                <a:effectLst/>
                <a:uLnTx/>
                <a:uFillTx/>
                <a:latin typeface="Arial"/>
                <a:ea typeface="+mn-ea"/>
                <a:cs typeface="+mn-cs"/>
              </a:rPr>
              <a:t>14 mai</a:t>
            </a:r>
          </a:p>
          <a:p>
            <a:pPr marL="0" marR="0" lvl="0" indent="0" algn="ctr" defTabSz="685784"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a:ln>
                <a:noFill/>
              </a:ln>
              <a:solidFill>
                <a:schemeClr val="accent6">
                  <a:lumMod val="75000"/>
                </a:schemeClr>
              </a:solidFill>
              <a:effectLst/>
              <a:uLnTx/>
              <a:uFillTx/>
              <a:latin typeface="Arial"/>
              <a:ea typeface="+mn-ea"/>
              <a:cs typeface="+mn-cs"/>
            </a:endParaRPr>
          </a:p>
        </p:txBody>
      </p:sp>
      <p:sp>
        <p:nvSpPr>
          <p:cNvPr id="46" name="Oval 18">
            <a:extLst>
              <a:ext uri="{FF2B5EF4-FFF2-40B4-BE49-F238E27FC236}">
                <a16:creationId xmlns:a16="http://schemas.microsoft.com/office/drawing/2014/main" id="{CAE0D94E-F137-9900-062F-D0F8239D4318}"/>
              </a:ext>
            </a:extLst>
          </p:cNvPr>
          <p:cNvSpPr/>
          <p:nvPr/>
        </p:nvSpPr>
        <p:spPr>
          <a:xfrm>
            <a:off x="9859476" y="3781549"/>
            <a:ext cx="162000" cy="162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4" rtl="0" eaLnBrk="1" fontAlgn="auto" latinLnBrk="0" hangingPunct="1">
              <a:lnSpc>
                <a:spcPct val="100000"/>
              </a:lnSpc>
              <a:spcBef>
                <a:spcPts val="0"/>
              </a:spcBef>
              <a:spcAft>
                <a:spcPts val="0"/>
              </a:spcAft>
              <a:buClrTx/>
              <a:buSzTx/>
              <a:buFontTx/>
              <a:buNone/>
              <a:tabLst/>
              <a:defRPr/>
            </a:pPr>
            <a:endParaRPr kumimoji="0" lang="en-US" sz="2025"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0" name="ZoneTexte 49">
            <a:extLst>
              <a:ext uri="{FF2B5EF4-FFF2-40B4-BE49-F238E27FC236}">
                <a16:creationId xmlns:a16="http://schemas.microsoft.com/office/drawing/2014/main" id="{7798CA36-3539-AEAC-E5CF-728F24D787EC}"/>
              </a:ext>
            </a:extLst>
          </p:cNvPr>
          <p:cNvSpPr txBox="1"/>
          <p:nvPr/>
        </p:nvSpPr>
        <p:spPr>
          <a:xfrm>
            <a:off x="7320491" y="1832730"/>
            <a:ext cx="2256378" cy="1384995"/>
          </a:xfrm>
          <a:prstGeom prst="rect">
            <a:avLst/>
          </a:prstGeom>
          <a:noFill/>
        </p:spPr>
        <p:txBody>
          <a:bodyPr wrap="square" rtlCol="0" anchor="b" anchorCtr="0">
            <a:spAutoFit/>
          </a:bodyPr>
          <a:lstStyle/>
          <a:p>
            <a:pPr marL="0" marR="0" lvl="0" indent="0" algn="ctr" defTabSz="685784" rtl="0" eaLnBrk="1" fontAlgn="auto" latinLnBrk="0" hangingPunct="1">
              <a:lnSpc>
                <a:spcPct val="100000"/>
              </a:lnSpc>
              <a:spcBef>
                <a:spcPts val="0"/>
              </a:spcBef>
              <a:spcAft>
                <a:spcPts val="0"/>
              </a:spcAft>
              <a:buClrTx/>
              <a:buSzTx/>
              <a:buFontTx/>
              <a:buNone/>
              <a:tabLst/>
              <a:defRPr/>
            </a:pPr>
            <a:r>
              <a:rPr lang="fr-FR" sz="1600" b="1" dirty="0">
                <a:solidFill>
                  <a:srgbClr val="9176B4"/>
                </a:solidFill>
                <a:latin typeface="Arial"/>
              </a:rPr>
              <a:t>4 juillet</a:t>
            </a:r>
            <a:endParaRPr kumimoji="0" lang="fr-FR" sz="1600" b="1" i="0" u="none" strike="noStrike" kern="1200" cap="none" spc="0" normalizeH="0" baseline="0" noProof="0" dirty="0">
              <a:ln>
                <a:noFill/>
              </a:ln>
              <a:solidFill>
                <a:srgbClr val="9176B4"/>
              </a:solidFill>
              <a:effectLst/>
              <a:uLnTx/>
              <a:uFillTx/>
              <a:latin typeface="Arial"/>
              <a:ea typeface="+mn-ea"/>
              <a:cs typeface="+mn-cs"/>
            </a:endParaRPr>
          </a:p>
          <a:p>
            <a:pPr marL="0" marR="0" lvl="0" indent="0" algn="ctr" defTabSz="685784" rtl="0" eaLnBrk="1" fontAlgn="auto" latinLnBrk="0" hangingPunct="1">
              <a:lnSpc>
                <a:spcPct val="100000"/>
              </a:lnSpc>
              <a:spcBef>
                <a:spcPts val="0"/>
              </a:spcBef>
              <a:spcAft>
                <a:spcPts val="0"/>
              </a:spcAft>
              <a:buClrTx/>
              <a:buSzTx/>
              <a:buFontTx/>
              <a:buNone/>
              <a:tabLst/>
              <a:defRPr/>
            </a:pPr>
            <a:r>
              <a:rPr lang="fr-FR" sz="1600" dirty="0">
                <a:solidFill>
                  <a:srgbClr val="9176B4"/>
                </a:solidFill>
                <a:latin typeface="Arial"/>
              </a:rPr>
              <a:t>18h30</a:t>
            </a:r>
          </a:p>
          <a:p>
            <a:pPr marL="0" marR="0" lvl="0" indent="0" algn="ctr" defTabSz="685784" rtl="0" eaLnBrk="1" fontAlgn="auto" latinLnBrk="0" hangingPunct="1">
              <a:lnSpc>
                <a:spcPct val="100000"/>
              </a:lnSpc>
              <a:spcBef>
                <a:spcPts val="0"/>
              </a:spcBef>
              <a:spcAft>
                <a:spcPts val="0"/>
              </a:spcAft>
              <a:buClrTx/>
              <a:buSzTx/>
              <a:buFontTx/>
              <a:buNone/>
              <a:tabLst/>
              <a:defRPr/>
            </a:pPr>
            <a:r>
              <a:rPr kumimoji="0" lang="fr-FR" sz="1200" i="0" u="none" strike="noStrike" kern="1200" cap="none" spc="0" normalizeH="0" baseline="0" noProof="0" dirty="0">
                <a:ln>
                  <a:noFill/>
                </a:ln>
                <a:solidFill>
                  <a:srgbClr val="9176B4"/>
                </a:solidFill>
                <a:effectLst/>
                <a:uLnTx/>
                <a:uFillTx/>
                <a:latin typeface="Arial"/>
                <a:ea typeface="+mn-ea"/>
                <a:cs typeface="+mn-cs"/>
              </a:rPr>
              <a:t>(17h00 si</a:t>
            </a:r>
          </a:p>
          <a:p>
            <a:pPr marL="0" marR="0" lvl="0" indent="0" algn="ctr" defTabSz="685784" rtl="0" eaLnBrk="1" fontAlgn="auto" latinLnBrk="0" hangingPunct="1">
              <a:lnSpc>
                <a:spcPct val="100000"/>
              </a:lnSpc>
              <a:spcBef>
                <a:spcPts val="0"/>
              </a:spcBef>
              <a:spcAft>
                <a:spcPts val="0"/>
              </a:spcAft>
              <a:buClrTx/>
              <a:buSzTx/>
              <a:buFontTx/>
              <a:buNone/>
              <a:tabLst/>
              <a:defRPr/>
            </a:pPr>
            <a:r>
              <a:rPr kumimoji="0" lang="fr-FR" sz="1200" i="0" u="none" strike="noStrike" kern="1200" cap="none" spc="0" normalizeH="0" baseline="0" noProof="0" dirty="0">
                <a:ln>
                  <a:noFill/>
                </a:ln>
                <a:solidFill>
                  <a:srgbClr val="9176B4"/>
                </a:solidFill>
                <a:effectLst/>
                <a:uLnTx/>
                <a:uFillTx/>
                <a:latin typeface="Arial"/>
                <a:ea typeface="+mn-ea"/>
                <a:cs typeface="+mn-cs"/>
              </a:rPr>
              <a:t>Souscription en CTO </a:t>
            </a:r>
          </a:p>
          <a:p>
            <a:pPr marL="0" marR="0" lvl="0" indent="0" algn="ctr" defTabSz="685784" rtl="0" eaLnBrk="1" fontAlgn="auto" latinLnBrk="0" hangingPunct="1">
              <a:lnSpc>
                <a:spcPct val="100000"/>
              </a:lnSpc>
              <a:spcBef>
                <a:spcPts val="0"/>
              </a:spcBef>
              <a:spcAft>
                <a:spcPts val="0"/>
              </a:spcAft>
              <a:buClrTx/>
              <a:buSzTx/>
              <a:buFontTx/>
              <a:buNone/>
              <a:tabLst/>
              <a:defRPr/>
            </a:pPr>
            <a:r>
              <a:rPr lang="fr-FR" sz="1200" dirty="0">
                <a:solidFill>
                  <a:srgbClr val="9176B4"/>
                </a:solidFill>
                <a:latin typeface="Arial"/>
              </a:rPr>
              <a:t>et Établissement Topaze)</a:t>
            </a:r>
            <a:endParaRPr kumimoji="0" lang="fr-FR" sz="1200" i="0" u="none" strike="noStrike" kern="1200" cap="none" spc="0" normalizeH="0" baseline="0" noProof="0" dirty="0">
              <a:ln>
                <a:noFill/>
              </a:ln>
              <a:solidFill>
                <a:srgbClr val="581D74"/>
              </a:solidFill>
              <a:effectLst/>
              <a:uLnTx/>
              <a:uFillTx/>
              <a:latin typeface="Arial"/>
              <a:ea typeface="+mn-ea"/>
              <a:cs typeface="+mn-cs"/>
            </a:endParaRPr>
          </a:p>
          <a:p>
            <a:pPr marL="0" marR="0" lvl="0" indent="0" algn="ctr" defTabSz="685784"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dirty="0">
              <a:ln>
                <a:noFill/>
              </a:ln>
              <a:solidFill>
                <a:srgbClr val="581D74"/>
              </a:solidFill>
              <a:effectLst/>
              <a:highlight>
                <a:srgbClr val="FFFF00"/>
              </a:highlight>
              <a:uLnTx/>
              <a:uFillTx/>
              <a:latin typeface="Arial"/>
              <a:ea typeface="+mn-ea"/>
              <a:cs typeface="+mn-cs"/>
            </a:endParaRPr>
          </a:p>
        </p:txBody>
      </p:sp>
      <p:sp>
        <p:nvSpPr>
          <p:cNvPr id="51" name="ZoneTexte 50">
            <a:extLst>
              <a:ext uri="{FF2B5EF4-FFF2-40B4-BE49-F238E27FC236}">
                <a16:creationId xmlns:a16="http://schemas.microsoft.com/office/drawing/2014/main" id="{32928087-32FC-00A5-3E26-4FC72562B27D}"/>
              </a:ext>
            </a:extLst>
          </p:cNvPr>
          <p:cNvSpPr txBox="1"/>
          <p:nvPr/>
        </p:nvSpPr>
        <p:spPr>
          <a:xfrm>
            <a:off x="7841727" y="3124798"/>
            <a:ext cx="1291409" cy="430887"/>
          </a:xfrm>
          <a:prstGeom prst="rect">
            <a:avLst/>
          </a:prstGeom>
          <a:noFill/>
        </p:spPr>
        <p:txBody>
          <a:bodyPr wrap="square" rtlCol="0">
            <a:spAutoFit/>
          </a:bodyPr>
          <a:lstStyle/>
          <a:p>
            <a:pPr marL="0" marR="0" lvl="0" indent="0" algn="ctr" defTabSz="685784"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rgbClr val="9176B4"/>
                </a:solidFill>
                <a:effectLst/>
                <a:uLnTx/>
                <a:uFillTx/>
                <a:latin typeface="Arial"/>
                <a:ea typeface="+mn-ea"/>
                <a:cs typeface="+mn-cs"/>
              </a:rPr>
              <a:t>Fin de la période de souscription</a:t>
            </a:r>
            <a:endParaRPr kumimoji="0" lang="fr-FR" sz="1100" b="0" i="1" u="none" strike="noStrike" kern="1200" cap="none" spc="0" normalizeH="0" baseline="0" noProof="0" dirty="0">
              <a:ln>
                <a:noFill/>
              </a:ln>
              <a:solidFill>
                <a:srgbClr val="9176B4"/>
              </a:solidFill>
              <a:effectLst/>
              <a:uLnTx/>
              <a:uFillTx/>
              <a:latin typeface="Arial"/>
              <a:ea typeface="+mn-ea"/>
              <a:cs typeface="+mn-cs"/>
            </a:endParaRPr>
          </a:p>
        </p:txBody>
      </p:sp>
      <p:sp>
        <p:nvSpPr>
          <p:cNvPr id="52" name="Oval 18">
            <a:extLst>
              <a:ext uri="{FF2B5EF4-FFF2-40B4-BE49-F238E27FC236}">
                <a16:creationId xmlns:a16="http://schemas.microsoft.com/office/drawing/2014/main" id="{4075FE20-C5B6-16CB-4EC7-460E433931AD}"/>
              </a:ext>
            </a:extLst>
          </p:cNvPr>
          <p:cNvSpPr/>
          <p:nvPr/>
        </p:nvSpPr>
        <p:spPr>
          <a:xfrm>
            <a:off x="8448680" y="3789470"/>
            <a:ext cx="162000" cy="162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4" rtl="0" eaLnBrk="1" fontAlgn="auto" latinLnBrk="0" hangingPunct="1">
              <a:lnSpc>
                <a:spcPct val="100000"/>
              </a:lnSpc>
              <a:spcBef>
                <a:spcPts val="0"/>
              </a:spcBef>
              <a:spcAft>
                <a:spcPts val="0"/>
              </a:spcAft>
              <a:buClrTx/>
              <a:buSzTx/>
              <a:buFontTx/>
              <a:buNone/>
              <a:tabLst/>
              <a:defRPr/>
            </a:pPr>
            <a:endParaRPr kumimoji="0" lang="en-US" sz="2025"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3" name="ZoneTexte 52">
            <a:extLst>
              <a:ext uri="{FF2B5EF4-FFF2-40B4-BE49-F238E27FC236}">
                <a16:creationId xmlns:a16="http://schemas.microsoft.com/office/drawing/2014/main" id="{7FA2ED83-6B36-996B-BB68-95477101BD3E}"/>
              </a:ext>
            </a:extLst>
          </p:cNvPr>
          <p:cNvSpPr txBox="1"/>
          <p:nvPr/>
        </p:nvSpPr>
        <p:spPr>
          <a:xfrm>
            <a:off x="9411382" y="1850445"/>
            <a:ext cx="1216045" cy="830997"/>
          </a:xfrm>
          <a:prstGeom prst="rect">
            <a:avLst/>
          </a:prstGeom>
          <a:noFill/>
        </p:spPr>
        <p:txBody>
          <a:bodyPr wrap="square" rtlCol="0" anchor="b" anchorCtr="0">
            <a:spAutoFit/>
          </a:bodyPr>
          <a:lstStyle/>
          <a:p>
            <a:pPr marL="0" marR="0" lvl="0" indent="0" algn="ctr" defTabSz="685784" rtl="0" eaLnBrk="1" fontAlgn="auto" latinLnBrk="0" hangingPunct="1">
              <a:lnSpc>
                <a:spcPct val="100000"/>
              </a:lnSpc>
              <a:spcBef>
                <a:spcPts val="0"/>
              </a:spcBef>
              <a:spcAft>
                <a:spcPts val="0"/>
              </a:spcAft>
              <a:buClrTx/>
              <a:buSzTx/>
              <a:buFontTx/>
              <a:buNone/>
              <a:tabLst/>
              <a:defRPr/>
            </a:pPr>
            <a:r>
              <a:rPr lang="fr-FR" sz="1600" b="1">
                <a:solidFill>
                  <a:schemeClr val="tx2"/>
                </a:solidFill>
                <a:latin typeface="Arial"/>
              </a:rPr>
              <a:t>16 juillet</a:t>
            </a:r>
            <a:endParaRPr kumimoji="0" lang="fr-FR" sz="1600" b="1" i="0" u="none" strike="noStrike" kern="1200" cap="none" spc="0" normalizeH="0" baseline="0" noProof="0">
              <a:ln>
                <a:noFill/>
              </a:ln>
              <a:solidFill>
                <a:schemeClr val="tx2"/>
              </a:solidFill>
              <a:effectLst/>
              <a:uLnTx/>
              <a:uFillTx/>
              <a:latin typeface="Arial"/>
              <a:ea typeface="+mn-ea"/>
              <a:cs typeface="+mn-cs"/>
            </a:endParaRPr>
          </a:p>
          <a:p>
            <a:pPr marL="0" marR="0" lvl="0" indent="0" algn="ctr" defTabSz="685784" rtl="0" eaLnBrk="1" fontAlgn="auto" latinLnBrk="0" hangingPunct="1">
              <a:lnSpc>
                <a:spcPct val="100000"/>
              </a:lnSpc>
              <a:spcBef>
                <a:spcPts val="0"/>
              </a:spcBef>
              <a:spcAft>
                <a:spcPts val="0"/>
              </a:spcAft>
              <a:buClrTx/>
              <a:buSzTx/>
              <a:buFontTx/>
              <a:buNone/>
              <a:tabLst/>
              <a:defRPr/>
            </a:pPr>
            <a:endParaRPr kumimoji="0" lang="fr-FR" sz="1600" i="0" u="none" strike="noStrike" kern="1200" cap="none" spc="0" normalizeH="0" baseline="0" noProof="0">
              <a:ln>
                <a:noFill/>
              </a:ln>
              <a:solidFill>
                <a:schemeClr val="tx2"/>
              </a:solidFill>
              <a:effectLst/>
              <a:uLnTx/>
              <a:uFillTx/>
              <a:latin typeface="Arial"/>
              <a:ea typeface="+mn-ea"/>
              <a:cs typeface="+mn-cs"/>
            </a:endParaRPr>
          </a:p>
          <a:p>
            <a:pPr marL="0" marR="0" lvl="0" indent="0" algn="ctr" defTabSz="685784"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a:ln>
                <a:noFill/>
              </a:ln>
              <a:solidFill>
                <a:schemeClr val="tx2"/>
              </a:solidFill>
              <a:effectLst/>
              <a:uLnTx/>
              <a:uFillTx/>
              <a:latin typeface="Arial"/>
              <a:ea typeface="+mn-ea"/>
              <a:cs typeface="+mn-cs"/>
            </a:endParaRPr>
          </a:p>
        </p:txBody>
      </p:sp>
      <p:sp>
        <p:nvSpPr>
          <p:cNvPr id="54" name="ZoneTexte 53">
            <a:extLst>
              <a:ext uri="{FF2B5EF4-FFF2-40B4-BE49-F238E27FC236}">
                <a16:creationId xmlns:a16="http://schemas.microsoft.com/office/drawing/2014/main" id="{9A252EB8-C571-EB77-87DA-153E32AB37F3}"/>
              </a:ext>
            </a:extLst>
          </p:cNvPr>
          <p:cNvSpPr txBox="1"/>
          <p:nvPr/>
        </p:nvSpPr>
        <p:spPr>
          <a:xfrm>
            <a:off x="9378403" y="3127778"/>
            <a:ext cx="1291409" cy="600164"/>
          </a:xfrm>
          <a:prstGeom prst="rect">
            <a:avLst/>
          </a:prstGeom>
          <a:noFill/>
        </p:spPr>
        <p:txBody>
          <a:bodyPr wrap="square" rtlCol="0">
            <a:spAutoFit/>
          </a:bodyPr>
          <a:lstStyle/>
          <a:p>
            <a:pPr marL="0" marR="0" lvl="0" indent="0" algn="ctr" defTabSz="685784" rtl="0" eaLnBrk="1" fontAlgn="auto" latinLnBrk="0" hangingPunct="1">
              <a:lnSpc>
                <a:spcPct val="100000"/>
              </a:lnSpc>
              <a:spcBef>
                <a:spcPts val="0"/>
              </a:spcBef>
              <a:spcAft>
                <a:spcPts val="0"/>
              </a:spcAft>
              <a:buClrTx/>
              <a:buSzTx/>
              <a:buFontTx/>
              <a:buNone/>
              <a:tabLst/>
              <a:defRPr/>
            </a:pPr>
            <a:r>
              <a:rPr kumimoji="0" lang="fr-FR" sz="1100" i="0" u="none" strike="noStrike" kern="1200" cap="none" spc="0" normalizeH="0" baseline="0" noProof="0">
                <a:ln>
                  <a:noFill/>
                </a:ln>
                <a:solidFill>
                  <a:schemeClr val="tx2"/>
                </a:solidFill>
                <a:effectLst/>
                <a:uLnTx/>
                <a:uFillTx/>
                <a:latin typeface="Arial"/>
                <a:ea typeface="+mn-ea"/>
                <a:cs typeface="+mn-cs"/>
              </a:rPr>
              <a:t>Déclaration de collecte au marché</a:t>
            </a:r>
            <a:endParaRPr kumimoji="0" lang="fr-FR" sz="1100" i="1" u="none" strike="noStrike" kern="1200" cap="none" spc="0" normalizeH="0" baseline="0" noProof="0">
              <a:ln>
                <a:noFill/>
              </a:ln>
              <a:solidFill>
                <a:schemeClr val="tx2"/>
              </a:solidFill>
              <a:effectLst/>
              <a:uLnTx/>
              <a:uFillTx/>
              <a:latin typeface="Arial"/>
              <a:ea typeface="+mn-ea"/>
              <a:cs typeface="+mn-cs"/>
            </a:endParaRPr>
          </a:p>
        </p:txBody>
      </p:sp>
      <p:sp>
        <p:nvSpPr>
          <p:cNvPr id="57" name="ZoneTexte 56">
            <a:extLst>
              <a:ext uri="{FF2B5EF4-FFF2-40B4-BE49-F238E27FC236}">
                <a16:creationId xmlns:a16="http://schemas.microsoft.com/office/drawing/2014/main" id="{BE1596FD-339F-3B09-FAB8-1694A760169B}"/>
              </a:ext>
            </a:extLst>
          </p:cNvPr>
          <p:cNvSpPr txBox="1"/>
          <p:nvPr/>
        </p:nvSpPr>
        <p:spPr>
          <a:xfrm>
            <a:off x="10695338" y="1873298"/>
            <a:ext cx="1216045" cy="830997"/>
          </a:xfrm>
          <a:prstGeom prst="rect">
            <a:avLst/>
          </a:prstGeom>
          <a:noFill/>
        </p:spPr>
        <p:txBody>
          <a:bodyPr wrap="square" rtlCol="0" anchor="b" anchorCtr="0">
            <a:spAutoFit/>
          </a:bodyPr>
          <a:lstStyle/>
          <a:p>
            <a:pPr marL="0" marR="0" lvl="0" indent="0" algn="ctr" defTabSz="685784" rtl="0" eaLnBrk="1" fontAlgn="auto" latinLnBrk="0" hangingPunct="1">
              <a:lnSpc>
                <a:spcPct val="100000"/>
              </a:lnSpc>
              <a:spcBef>
                <a:spcPts val="0"/>
              </a:spcBef>
              <a:spcAft>
                <a:spcPts val="0"/>
              </a:spcAft>
              <a:buClrTx/>
              <a:buSzTx/>
              <a:buFontTx/>
              <a:buNone/>
              <a:tabLst/>
              <a:defRPr/>
            </a:pPr>
            <a:r>
              <a:rPr lang="fr-FR" sz="1600" b="1">
                <a:solidFill>
                  <a:schemeClr val="tx2"/>
                </a:solidFill>
                <a:latin typeface="Arial"/>
              </a:rPr>
              <a:t>24 juillet</a:t>
            </a:r>
            <a:endParaRPr kumimoji="0" lang="fr-FR" sz="1600" b="1" i="0" u="none" strike="noStrike" kern="1200" cap="none" spc="0" normalizeH="0" baseline="0" noProof="0">
              <a:ln>
                <a:noFill/>
              </a:ln>
              <a:solidFill>
                <a:schemeClr val="tx2"/>
              </a:solidFill>
              <a:effectLst/>
              <a:uLnTx/>
              <a:uFillTx/>
              <a:latin typeface="Arial"/>
              <a:ea typeface="+mn-ea"/>
              <a:cs typeface="+mn-cs"/>
            </a:endParaRPr>
          </a:p>
          <a:p>
            <a:pPr marL="0" marR="0" lvl="0" indent="0" algn="ctr" defTabSz="685784" rtl="0" eaLnBrk="1" fontAlgn="auto" latinLnBrk="0" hangingPunct="1">
              <a:lnSpc>
                <a:spcPct val="100000"/>
              </a:lnSpc>
              <a:spcBef>
                <a:spcPts val="0"/>
              </a:spcBef>
              <a:spcAft>
                <a:spcPts val="0"/>
              </a:spcAft>
              <a:buClrTx/>
              <a:buSzTx/>
              <a:buFontTx/>
              <a:buNone/>
              <a:tabLst/>
              <a:defRPr/>
            </a:pPr>
            <a:endParaRPr kumimoji="0" lang="fr-FR" sz="1600" i="0" u="none" strike="noStrike" kern="1200" cap="none" spc="0" normalizeH="0" baseline="0" noProof="0">
              <a:ln>
                <a:noFill/>
              </a:ln>
              <a:solidFill>
                <a:schemeClr val="tx2"/>
              </a:solidFill>
              <a:effectLst/>
              <a:uLnTx/>
              <a:uFillTx/>
              <a:latin typeface="Arial"/>
              <a:ea typeface="+mn-ea"/>
              <a:cs typeface="+mn-cs"/>
            </a:endParaRPr>
          </a:p>
          <a:p>
            <a:pPr marL="0" marR="0" lvl="0" indent="0" algn="ctr" defTabSz="685784"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a:ln>
                <a:noFill/>
              </a:ln>
              <a:solidFill>
                <a:schemeClr val="tx2"/>
              </a:solidFill>
              <a:effectLst/>
              <a:uLnTx/>
              <a:uFillTx/>
              <a:latin typeface="Arial"/>
              <a:ea typeface="+mn-ea"/>
              <a:cs typeface="+mn-cs"/>
            </a:endParaRPr>
          </a:p>
        </p:txBody>
      </p:sp>
      <p:sp>
        <p:nvSpPr>
          <p:cNvPr id="58" name="ZoneTexte 57">
            <a:extLst>
              <a:ext uri="{FF2B5EF4-FFF2-40B4-BE49-F238E27FC236}">
                <a16:creationId xmlns:a16="http://schemas.microsoft.com/office/drawing/2014/main" id="{CF0924E5-CFFA-4A2E-DCE8-0DB4D05A8674}"/>
              </a:ext>
            </a:extLst>
          </p:cNvPr>
          <p:cNvSpPr txBox="1"/>
          <p:nvPr/>
        </p:nvSpPr>
        <p:spPr>
          <a:xfrm>
            <a:off x="10657657" y="3149379"/>
            <a:ext cx="1291409" cy="600164"/>
          </a:xfrm>
          <a:prstGeom prst="rect">
            <a:avLst/>
          </a:prstGeom>
          <a:noFill/>
        </p:spPr>
        <p:txBody>
          <a:bodyPr wrap="square" rtlCol="0">
            <a:spAutoFit/>
          </a:bodyPr>
          <a:lstStyle/>
          <a:p>
            <a:pPr marL="0" marR="0" lvl="0" indent="0" algn="ctr" defTabSz="685784" rtl="0" eaLnBrk="1" fontAlgn="auto" latinLnBrk="0" hangingPunct="1">
              <a:lnSpc>
                <a:spcPct val="100000"/>
              </a:lnSpc>
              <a:spcBef>
                <a:spcPts val="0"/>
              </a:spcBef>
              <a:spcAft>
                <a:spcPts val="0"/>
              </a:spcAft>
              <a:buClrTx/>
              <a:buSzTx/>
              <a:buFontTx/>
              <a:buNone/>
              <a:tabLst/>
              <a:defRPr/>
            </a:pPr>
            <a:r>
              <a:rPr kumimoji="0" lang="fr-FR" sz="1100" i="0" u="none" strike="noStrike" kern="1200" cap="none" spc="0" normalizeH="0" baseline="0" noProof="0">
                <a:ln>
                  <a:noFill/>
                </a:ln>
                <a:solidFill>
                  <a:schemeClr val="tx2"/>
                </a:solidFill>
                <a:effectLst/>
                <a:uLnTx/>
                <a:uFillTx/>
                <a:latin typeface="Arial"/>
                <a:ea typeface="+mn-ea"/>
                <a:cs typeface="+mn-cs"/>
              </a:rPr>
              <a:t>Règlement-livraison des obligations</a:t>
            </a:r>
            <a:endParaRPr kumimoji="0" lang="fr-FR" sz="1100" i="1" u="none" strike="noStrike" kern="1200" cap="none" spc="0" normalizeH="0" baseline="0" noProof="0">
              <a:ln>
                <a:noFill/>
              </a:ln>
              <a:solidFill>
                <a:schemeClr val="tx2"/>
              </a:solidFill>
              <a:effectLst/>
              <a:uLnTx/>
              <a:uFillTx/>
              <a:latin typeface="Arial"/>
              <a:ea typeface="+mn-ea"/>
              <a:cs typeface="+mn-cs"/>
            </a:endParaRPr>
          </a:p>
        </p:txBody>
      </p:sp>
      <p:sp>
        <p:nvSpPr>
          <p:cNvPr id="59" name="Oval 18">
            <a:extLst>
              <a:ext uri="{FF2B5EF4-FFF2-40B4-BE49-F238E27FC236}">
                <a16:creationId xmlns:a16="http://schemas.microsoft.com/office/drawing/2014/main" id="{C414B12F-7BB3-9B73-F10B-73B3DA4833AC}"/>
              </a:ext>
            </a:extLst>
          </p:cNvPr>
          <p:cNvSpPr/>
          <p:nvPr/>
        </p:nvSpPr>
        <p:spPr>
          <a:xfrm>
            <a:off x="11203775" y="3768392"/>
            <a:ext cx="162000" cy="162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4" rtl="0" eaLnBrk="1" fontAlgn="auto" latinLnBrk="0" hangingPunct="1">
              <a:lnSpc>
                <a:spcPct val="100000"/>
              </a:lnSpc>
              <a:spcBef>
                <a:spcPts val="0"/>
              </a:spcBef>
              <a:spcAft>
                <a:spcPts val="0"/>
              </a:spcAft>
              <a:buClrTx/>
              <a:buSzTx/>
              <a:buFontTx/>
              <a:buNone/>
              <a:tabLst/>
              <a:defRPr/>
            </a:pPr>
            <a:endParaRPr kumimoji="0" lang="en-US" sz="2025"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Rectangle 2">
            <a:extLst>
              <a:ext uri="{FF2B5EF4-FFF2-40B4-BE49-F238E27FC236}">
                <a16:creationId xmlns:a16="http://schemas.microsoft.com/office/drawing/2014/main" id="{F9E85374-7804-E2CA-7C68-87ACCE6552E1}"/>
              </a:ext>
            </a:extLst>
          </p:cNvPr>
          <p:cNvSpPr/>
          <p:nvPr/>
        </p:nvSpPr>
        <p:spPr>
          <a:xfrm>
            <a:off x="4384601" y="6611779"/>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
        <p:nvSpPr>
          <p:cNvPr id="2" name="ZoneTexte 1">
            <a:extLst>
              <a:ext uri="{FF2B5EF4-FFF2-40B4-BE49-F238E27FC236}">
                <a16:creationId xmlns:a16="http://schemas.microsoft.com/office/drawing/2014/main" id="{2816A69F-5157-8018-1FE1-BE569F24E70C}"/>
              </a:ext>
            </a:extLst>
          </p:cNvPr>
          <p:cNvSpPr txBox="1"/>
          <p:nvPr/>
        </p:nvSpPr>
        <p:spPr>
          <a:xfrm>
            <a:off x="6141075" y="5116699"/>
            <a:ext cx="2256378" cy="984885"/>
          </a:xfrm>
          <a:prstGeom prst="rect">
            <a:avLst/>
          </a:prstGeom>
          <a:noFill/>
        </p:spPr>
        <p:txBody>
          <a:bodyPr wrap="square" rtlCol="0" anchor="b" anchorCtr="0">
            <a:spAutoFit/>
          </a:bodyPr>
          <a:lstStyle/>
          <a:p>
            <a:pPr marL="0" marR="0" lvl="0" indent="0" algn="ctr" defTabSz="685784" rtl="0" eaLnBrk="1" fontAlgn="auto" latinLnBrk="0" hangingPunct="1">
              <a:lnSpc>
                <a:spcPct val="100000"/>
              </a:lnSpc>
              <a:spcBef>
                <a:spcPts val="0"/>
              </a:spcBef>
              <a:spcAft>
                <a:spcPts val="0"/>
              </a:spcAft>
              <a:buClrTx/>
              <a:buSzTx/>
              <a:buFontTx/>
              <a:buNone/>
              <a:tabLst/>
              <a:defRPr/>
            </a:pPr>
            <a:r>
              <a:rPr lang="fr-FR" sz="1400" b="1" dirty="0">
                <a:solidFill>
                  <a:srgbClr val="00B0F0"/>
                </a:solidFill>
                <a:latin typeface="Arial"/>
              </a:rPr>
              <a:t>BPCE Life</a:t>
            </a:r>
          </a:p>
          <a:p>
            <a:pPr marL="0" marR="0" lvl="0" indent="0" algn="ctr" defTabSz="685784" rtl="0" eaLnBrk="1" fontAlgn="auto" latinLnBrk="0" hangingPunct="1">
              <a:lnSpc>
                <a:spcPct val="100000"/>
              </a:lnSpc>
              <a:spcBef>
                <a:spcPts val="0"/>
              </a:spcBef>
              <a:spcAft>
                <a:spcPts val="0"/>
              </a:spcAft>
              <a:buClrTx/>
              <a:buSzTx/>
              <a:buFontTx/>
              <a:buNone/>
              <a:tabLst/>
              <a:defRPr/>
            </a:pPr>
            <a:r>
              <a:rPr lang="fr-FR" sz="1400" b="1" dirty="0">
                <a:solidFill>
                  <a:srgbClr val="00B0F0"/>
                </a:solidFill>
                <a:latin typeface="Arial"/>
              </a:rPr>
              <a:t>3 juillet</a:t>
            </a:r>
            <a:endParaRPr kumimoji="0" lang="fr-FR" sz="1400" b="1" i="0" u="none" strike="noStrike" kern="1200" cap="none" spc="0" normalizeH="0" baseline="0" noProof="0" dirty="0">
              <a:ln>
                <a:noFill/>
              </a:ln>
              <a:solidFill>
                <a:srgbClr val="00B0F0"/>
              </a:solidFill>
              <a:effectLst/>
              <a:uLnTx/>
              <a:uFillTx/>
              <a:latin typeface="Arial"/>
              <a:ea typeface="+mn-ea"/>
              <a:cs typeface="+mn-cs"/>
            </a:endParaRPr>
          </a:p>
          <a:p>
            <a:pPr marL="0" marR="0" lvl="0" indent="0" algn="ctr" defTabSz="685784" rtl="0" eaLnBrk="1" fontAlgn="auto" latinLnBrk="0" hangingPunct="1">
              <a:lnSpc>
                <a:spcPct val="100000"/>
              </a:lnSpc>
              <a:spcBef>
                <a:spcPts val="0"/>
              </a:spcBef>
              <a:spcAft>
                <a:spcPts val="0"/>
              </a:spcAft>
              <a:buClrTx/>
              <a:buSzTx/>
              <a:buFontTx/>
              <a:buNone/>
              <a:tabLst/>
              <a:defRPr/>
            </a:pPr>
            <a:r>
              <a:rPr lang="fr-FR" sz="1400" dirty="0">
                <a:solidFill>
                  <a:srgbClr val="00B0F0"/>
                </a:solidFill>
                <a:latin typeface="Arial"/>
              </a:rPr>
              <a:t>17h00</a:t>
            </a:r>
          </a:p>
          <a:p>
            <a:pPr marL="0" marR="0" lvl="0" indent="0" algn="ctr" defTabSz="685784"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dirty="0">
              <a:ln>
                <a:noFill/>
              </a:ln>
              <a:solidFill>
                <a:srgbClr val="581D74"/>
              </a:solidFill>
              <a:effectLst/>
              <a:highlight>
                <a:srgbClr val="FFFF00"/>
              </a:highlight>
              <a:uLnTx/>
              <a:uFillTx/>
              <a:latin typeface="Arial"/>
              <a:ea typeface="+mn-ea"/>
              <a:cs typeface="+mn-cs"/>
            </a:endParaRPr>
          </a:p>
        </p:txBody>
      </p:sp>
      <p:sp>
        <p:nvSpPr>
          <p:cNvPr id="5" name="Oval 18">
            <a:extLst>
              <a:ext uri="{FF2B5EF4-FFF2-40B4-BE49-F238E27FC236}">
                <a16:creationId xmlns:a16="http://schemas.microsoft.com/office/drawing/2014/main" id="{76F4025F-B7F2-0260-6E1C-21C9DC4BB0E9}"/>
              </a:ext>
            </a:extLst>
          </p:cNvPr>
          <p:cNvSpPr/>
          <p:nvPr/>
        </p:nvSpPr>
        <p:spPr>
          <a:xfrm>
            <a:off x="7107264" y="3764065"/>
            <a:ext cx="162000" cy="162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4" rtl="0" eaLnBrk="1" fontAlgn="auto" latinLnBrk="0" hangingPunct="1">
              <a:lnSpc>
                <a:spcPct val="100000"/>
              </a:lnSpc>
              <a:spcBef>
                <a:spcPts val="0"/>
              </a:spcBef>
              <a:spcAft>
                <a:spcPts val="0"/>
              </a:spcAft>
              <a:buClrTx/>
              <a:buSzTx/>
              <a:buFontTx/>
              <a:buNone/>
              <a:tabLst/>
              <a:defRPr/>
            </a:pPr>
            <a:endParaRPr kumimoji="0" lang="en-US" sz="2025" b="0" i="0" u="none" strike="noStrike" kern="1200" cap="none" spc="0" normalizeH="0" baseline="0" noProof="0" dirty="0">
              <a:ln>
                <a:noFill/>
              </a:ln>
              <a:solidFill>
                <a:srgbClr val="FFFFFF"/>
              </a:solidFill>
              <a:effectLst/>
              <a:highlight>
                <a:srgbClr val="00FFFF"/>
              </a:highlight>
              <a:uLnTx/>
              <a:uFillTx/>
              <a:latin typeface="Arial" panose="020B0604020202020204"/>
              <a:ea typeface="+mn-ea"/>
              <a:cs typeface="+mn-cs"/>
            </a:endParaRPr>
          </a:p>
        </p:txBody>
      </p:sp>
      <p:sp>
        <p:nvSpPr>
          <p:cNvPr id="6" name="ZoneTexte 5">
            <a:extLst>
              <a:ext uri="{FF2B5EF4-FFF2-40B4-BE49-F238E27FC236}">
                <a16:creationId xmlns:a16="http://schemas.microsoft.com/office/drawing/2014/main" id="{AED0ACB0-C2EC-C4EF-6798-AFED44290DDF}"/>
              </a:ext>
            </a:extLst>
          </p:cNvPr>
          <p:cNvSpPr txBox="1"/>
          <p:nvPr/>
        </p:nvSpPr>
        <p:spPr>
          <a:xfrm>
            <a:off x="6554179" y="4685812"/>
            <a:ext cx="1291409" cy="430887"/>
          </a:xfrm>
          <a:prstGeom prst="rect">
            <a:avLst/>
          </a:prstGeom>
          <a:noFill/>
        </p:spPr>
        <p:txBody>
          <a:bodyPr wrap="square" rtlCol="0">
            <a:spAutoFit/>
          </a:bodyPr>
          <a:lstStyle/>
          <a:p>
            <a:pPr marL="0" marR="0" lvl="0" indent="0" algn="ctr" defTabSz="685784"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rgbClr val="9176B4"/>
                </a:solidFill>
                <a:effectLst/>
                <a:uLnTx/>
                <a:uFillTx/>
                <a:latin typeface="Arial"/>
                <a:ea typeface="+mn-ea"/>
                <a:cs typeface="+mn-cs"/>
              </a:rPr>
              <a:t>Fin de la période de souscription</a:t>
            </a:r>
            <a:endParaRPr kumimoji="0" lang="fr-FR" sz="1100" b="0" i="1" u="none" strike="noStrike" kern="1200" cap="none" spc="0" normalizeH="0" baseline="0" noProof="0" dirty="0">
              <a:ln>
                <a:noFill/>
              </a:ln>
              <a:solidFill>
                <a:srgbClr val="9176B4"/>
              </a:solidFill>
              <a:effectLst/>
              <a:uLnTx/>
              <a:uFillTx/>
              <a:latin typeface="Arial"/>
              <a:ea typeface="+mn-ea"/>
              <a:cs typeface="+mn-cs"/>
            </a:endParaRPr>
          </a:p>
        </p:txBody>
      </p:sp>
    </p:spTree>
    <p:extLst>
      <p:ext uri="{BB962C8B-B14F-4D97-AF65-F5344CB8AC3E}">
        <p14:creationId xmlns:p14="http://schemas.microsoft.com/office/powerpoint/2010/main" val="29873857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70AE8A2-76D9-35C2-2871-33797CBD0191}"/>
              </a:ext>
            </a:extLst>
          </p:cNvPr>
          <p:cNvSpPr>
            <a:spLocks noGrp="1"/>
          </p:cNvSpPr>
          <p:nvPr>
            <p:ph type="body" sz="quarter" idx="11"/>
          </p:nvPr>
        </p:nvSpPr>
        <p:spPr/>
        <p:txBody>
          <a:bodyPr/>
          <a:lstStyle/>
          <a:p>
            <a:r>
              <a:rPr lang="fr-FR"/>
              <a:t>Les essentiels pour le conseiller</a:t>
            </a:r>
          </a:p>
        </p:txBody>
      </p:sp>
      <p:sp>
        <p:nvSpPr>
          <p:cNvPr id="3" name="Espace réservé du texte 2">
            <a:extLst>
              <a:ext uri="{FF2B5EF4-FFF2-40B4-BE49-F238E27FC236}">
                <a16:creationId xmlns:a16="http://schemas.microsoft.com/office/drawing/2014/main" id="{A9613F9F-39DF-E972-F079-26EDC072588E}"/>
              </a:ext>
            </a:extLst>
          </p:cNvPr>
          <p:cNvSpPr>
            <a:spLocks noGrp="1"/>
          </p:cNvSpPr>
          <p:nvPr>
            <p:ph type="body" sz="quarter" idx="13"/>
          </p:nvPr>
        </p:nvSpPr>
        <p:spPr/>
        <p:txBody>
          <a:bodyPr/>
          <a:lstStyle/>
          <a:p>
            <a:r>
              <a:rPr lang="fr-FR" b="1"/>
              <a:t>Les compléments pour les établissements</a:t>
            </a:r>
            <a:endParaRPr lang="fr-FR" b="1">
              <a:highlight>
                <a:srgbClr val="00FFFF"/>
              </a:highlight>
            </a:endParaRPr>
          </a:p>
        </p:txBody>
      </p:sp>
      <p:sp>
        <p:nvSpPr>
          <p:cNvPr id="8" name="Espace réservé du texte 7">
            <a:extLst>
              <a:ext uri="{FF2B5EF4-FFF2-40B4-BE49-F238E27FC236}">
                <a16:creationId xmlns:a16="http://schemas.microsoft.com/office/drawing/2014/main" id="{BCECF370-B8E7-3C49-485F-4A86D5EED28D}"/>
              </a:ext>
            </a:extLst>
          </p:cNvPr>
          <p:cNvSpPr>
            <a:spLocks noGrp="1"/>
          </p:cNvSpPr>
          <p:nvPr>
            <p:ph type="body" sz="quarter" idx="10"/>
          </p:nvPr>
        </p:nvSpPr>
        <p:spPr/>
        <p:txBody>
          <a:bodyPr/>
          <a:lstStyle/>
          <a:p>
            <a:endParaRPr lang="fr-FR"/>
          </a:p>
        </p:txBody>
      </p:sp>
      <p:sp>
        <p:nvSpPr>
          <p:cNvPr id="9" name="Espace réservé du texte 8">
            <a:extLst>
              <a:ext uri="{FF2B5EF4-FFF2-40B4-BE49-F238E27FC236}">
                <a16:creationId xmlns:a16="http://schemas.microsoft.com/office/drawing/2014/main" id="{D8FC148D-240D-661D-FD2E-EF1CEE28793A}"/>
              </a:ext>
            </a:extLst>
          </p:cNvPr>
          <p:cNvSpPr>
            <a:spLocks noGrp="1"/>
          </p:cNvSpPr>
          <p:nvPr>
            <p:ph type="body" sz="quarter" idx="12"/>
          </p:nvPr>
        </p:nvSpPr>
        <p:spPr/>
        <p:txBody>
          <a:bodyPr/>
          <a:lstStyle/>
          <a:p>
            <a:endParaRPr lang="fr-FR"/>
          </a:p>
        </p:txBody>
      </p:sp>
      <p:pic>
        <p:nvPicPr>
          <p:cNvPr id="16" name="Image 15">
            <a:extLst>
              <a:ext uri="{FF2B5EF4-FFF2-40B4-BE49-F238E27FC236}">
                <a16:creationId xmlns:a16="http://schemas.microsoft.com/office/drawing/2014/main" id="{0D9B5329-15FC-0C82-6530-7B6A568B8490}"/>
              </a:ext>
            </a:extLst>
          </p:cNvPr>
          <p:cNvPicPr>
            <a:picLocks noChangeAspect="1"/>
          </p:cNvPicPr>
          <p:nvPr/>
        </p:nvPicPr>
        <p:blipFill>
          <a:blip r:embed="rId2"/>
          <a:stretch>
            <a:fillRect/>
          </a:stretch>
        </p:blipFill>
        <p:spPr>
          <a:xfrm>
            <a:off x="11414708" y="135506"/>
            <a:ext cx="596307" cy="596307"/>
          </a:xfrm>
          <a:prstGeom prst="rect">
            <a:avLst/>
          </a:prstGeom>
        </p:spPr>
      </p:pic>
      <p:sp>
        <p:nvSpPr>
          <p:cNvPr id="10" name="Rectangle 9">
            <a:extLst>
              <a:ext uri="{FF2B5EF4-FFF2-40B4-BE49-F238E27FC236}">
                <a16:creationId xmlns:a16="http://schemas.microsoft.com/office/drawing/2014/main" id="{E6C50982-C647-4318-7D88-4E9C56C19CB1}"/>
              </a:ext>
            </a:extLst>
          </p:cNvPr>
          <p:cNvSpPr/>
          <p:nvPr/>
        </p:nvSpPr>
        <p:spPr>
          <a:xfrm>
            <a:off x="4384601" y="6611779"/>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Tree>
    <p:extLst>
      <p:ext uri="{BB962C8B-B14F-4D97-AF65-F5344CB8AC3E}">
        <p14:creationId xmlns:p14="http://schemas.microsoft.com/office/powerpoint/2010/main" val="3196755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DC7ABFD7-3877-716A-9CD1-2D6D0D66DC3E}"/>
              </a:ext>
            </a:extLst>
          </p:cNvPr>
          <p:cNvSpPr>
            <a:spLocks noGrp="1"/>
          </p:cNvSpPr>
          <p:nvPr>
            <p:ph type="title"/>
          </p:nvPr>
        </p:nvSpPr>
        <p:spPr/>
        <p:txBody>
          <a:bodyPr/>
          <a:lstStyle/>
          <a:p>
            <a:r>
              <a:rPr lang="fr-FR" sz="2400">
                <a:latin typeface="Montserrat ExtraBold" panose="00000900000000000000" pitchFamily="2" charset="0"/>
              </a:rPr>
              <a:t>Précisions sur la r</a:t>
            </a:r>
            <a:r>
              <a:rPr lang="fr-FR" sz="2400">
                <a:effectLst/>
                <a:latin typeface="Montserrat ExtraBold" panose="00000900000000000000" pitchFamily="2" charset="0"/>
                <a:ea typeface="Times New Roman" panose="02020603050405020304" pitchFamily="18" charset="0"/>
              </a:rPr>
              <a:t>estriction de commercialisation </a:t>
            </a:r>
            <a:br>
              <a:rPr lang="fr-FR" sz="2400">
                <a:effectLst/>
                <a:latin typeface="Montserrat ExtraBold" panose="00000900000000000000" pitchFamily="2" charset="0"/>
                <a:ea typeface="Times New Roman" panose="02020603050405020304" pitchFamily="18" charset="0"/>
              </a:rPr>
            </a:br>
            <a:r>
              <a:rPr lang="fr-FR" sz="2400">
                <a:effectLst/>
                <a:latin typeface="Montserrat ExtraBold" panose="00000900000000000000" pitchFamily="2" charset="0"/>
                <a:ea typeface="Times New Roman" panose="02020603050405020304" pitchFamily="18" charset="0"/>
              </a:rPr>
              <a:t>auprès des dirigeants et assimilés des entités du Groupe </a:t>
            </a:r>
            <a:endParaRPr lang="fr-FR" sz="2400">
              <a:latin typeface="Montserrat ExtraBold" panose="00000900000000000000" pitchFamily="2" charset="0"/>
            </a:endParaRPr>
          </a:p>
        </p:txBody>
      </p:sp>
      <p:sp>
        <p:nvSpPr>
          <p:cNvPr id="4" name="Rectangle 3">
            <a:extLst>
              <a:ext uri="{FF2B5EF4-FFF2-40B4-BE49-F238E27FC236}">
                <a16:creationId xmlns:a16="http://schemas.microsoft.com/office/drawing/2014/main" id="{40EF1D64-04D5-26D9-1911-5CEBF64AFAD7}"/>
              </a:ext>
            </a:extLst>
          </p:cNvPr>
          <p:cNvSpPr/>
          <p:nvPr/>
        </p:nvSpPr>
        <p:spPr>
          <a:xfrm>
            <a:off x="4384601" y="6611779"/>
            <a:ext cx="5139548"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pic>
        <p:nvPicPr>
          <p:cNvPr id="7" name="Image 6">
            <a:extLst>
              <a:ext uri="{FF2B5EF4-FFF2-40B4-BE49-F238E27FC236}">
                <a16:creationId xmlns:a16="http://schemas.microsoft.com/office/drawing/2014/main" id="{6F2DE83F-9F3B-F083-6110-9C1E9FA203B0}"/>
              </a:ext>
            </a:extLst>
          </p:cNvPr>
          <p:cNvPicPr>
            <a:picLocks noChangeAspect="1"/>
          </p:cNvPicPr>
          <p:nvPr/>
        </p:nvPicPr>
        <p:blipFill>
          <a:blip r:embed="rId2"/>
          <a:stretch>
            <a:fillRect/>
          </a:stretch>
        </p:blipFill>
        <p:spPr>
          <a:xfrm>
            <a:off x="11472644" y="129023"/>
            <a:ext cx="597460" cy="597460"/>
          </a:xfrm>
          <a:prstGeom prst="rect">
            <a:avLst/>
          </a:prstGeom>
        </p:spPr>
      </p:pic>
      <p:sp>
        <p:nvSpPr>
          <p:cNvPr id="2" name="Rectangle 1">
            <a:extLst>
              <a:ext uri="{FF2B5EF4-FFF2-40B4-BE49-F238E27FC236}">
                <a16:creationId xmlns:a16="http://schemas.microsoft.com/office/drawing/2014/main" id="{B0DE9F8D-039A-B09B-B5EA-342DFFFE623B}"/>
              </a:ext>
            </a:extLst>
          </p:cNvPr>
          <p:cNvSpPr>
            <a:spLocks noChangeArrowheads="1"/>
          </p:cNvSpPr>
          <p:nvPr/>
        </p:nvSpPr>
        <p:spPr bwMode="auto">
          <a:xfrm>
            <a:off x="467832" y="1362140"/>
            <a:ext cx="11152240" cy="4955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600" b="1" i="0" u="none" strike="noStrike" cap="none" normalizeH="0" baseline="0" dirty="0">
                <a:ln>
                  <a:noFill/>
                </a:ln>
                <a:effectLst/>
                <a:latin typeface="Arial" panose="020B0604020202020204" pitchFamily="34" charset="0"/>
                <a:ea typeface="Calibri" panose="020F0502020204030204" pitchFamily="34" charset="0"/>
              </a:rPr>
              <a:t>Rappel général : </a:t>
            </a:r>
            <a:endParaRPr kumimoji="0" lang="fr-FR" altLang="fr-FR" sz="1600" b="0" i="0" u="none" strike="noStrike" cap="none" normalizeH="0" baseline="0" dirty="0">
              <a:ln>
                <a:noFill/>
              </a:ln>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endParaRPr kumimoji="0" lang="fr-FR" altLang="fr-FR" sz="1600" b="0" i="0" u="none" strike="noStrike" cap="none" normalizeH="0" baseline="0" dirty="0">
              <a:ln>
                <a:noFill/>
              </a:ln>
              <a:effectLst/>
              <a:latin typeface="Arial" panose="020B0604020202020204" pitchFamily="34"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tabLst/>
            </a:pPr>
            <a:r>
              <a:rPr kumimoji="0" lang="fr-FR" altLang="fr-FR" sz="1600" b="0" i="0" u="none" strike="noStrike" cap="none" normalizeH="0" baseline="0" dirty="0">
                <a:ln>
                  <a:noFill/>
                </a:ln>
                <a:effectLst/>
                <a:latin typeface="Arial" panose="020B0604020202020204" pitchFamily="34" charset="0"/>
                <a:ea typeface="Times New Roman" panose="02020603050405020304" pitchFamily="18" charset="0"/>
              </a:rPr>
              <a:t>Les personnes du Groupe qui ont le statut PEIP-CI (personnes exposées à l’information privilégiée et aux conflits d’intérêt) ou IP (initié permanent) doivent déclarer leurs transactions personnelles sans délai au RCSI de leur établissement, y compris pour les achats/ventes sur les émissions du Groupe (CTO et Assurance-vie).</a:t>
            </a:r>
            <a:endParaRPr kumimoji="0" lang="fr-FR" altLang="fr-FR" sz="1600" b="0" i="0" u="none" strike="noStrike" cap="none" normalizeH="0" baseline="0" dirty="0">
              <a:ln>
                <a:noFill/>
              </a:ln>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14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400" b="0" i="0" u="none" strike="noStrike" cap="none" normalizeH="0" baseline="0" dirty="0">
              <a:ln>
                <a:noFill/>
              </a:ln>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400" b="0" i="0" u="none" strike="noStrike" cap="none" normalizeH="0" baseline="0" dirty="0">
              <a:ln>
                <a:noFill/>
              </a:ln>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600" b="1" i="0" u="none" strike="noStrike" cap="none" normalizeH="0" baseline="0" dirty="0">
                <a:ln>
                  <a:noFill/>
                </a:ln>
                <a:effectLst/>
                <a:latin typeface="Arial" panose="020B0604020202020204" pitchFamily="34" charset="0"/>
                <a:ea typeface="Calibri" panose="020F0502020204030204" pitchFamily="34" charset="0"/>
              </a:rPr>
              <a:t>Et plus particulièrement concernant cet emprunt :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600" b="0" i="0" u="none" strike="noStrike" cap="none" normalizeH="0" baseline="0" dirty="0">
              <a:ln>
                <a:noFill/>
              </a:ln>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fr-FR" altLang="fr-FR" sz="1600" b="0" i="0" u="none" strike="noStrike" cap="none" normalizeH="0" baseline="0" dirty="0">
                <a:ln>
                  <a:noFill/>
                </a:ln>
                <a:effectLst/>
                <a:latin typeface="Arial" panose="020B0604020202020204" pitchFamily="34" charset="0"/>
                <a:ea typeface="Times New Roman" panose="02020603050405020304" pitchFamily="18" charset="0"/>
              </a:rPr>
              <a:t>La publication des résultats annuels du Groupe/Natixis est prévue le 01/08/2024 et la publication du Plan Stratégique du Groupe est prévue pendant la durée de commercialisation de l’Emprunt. A ce titre, les personnes qui ont le statut d’initié permanent (IP) sur les titres du Groupe/Natixis sont soumis à la période d’interdiction de traiter des titres du Groupe (y compris les titres de créances Emissions) durant les fenêtres négatives qui précéderont ces deux événements. Ces personnes IP pourront souscrire à l’emprunt en-dehors de ces périodes, en l’absence d’une information privilégiée à date sur le Groupe/Natixis.</a:t>
            </a:r>
            <a:endParaRPr kumimoji="0" lang="fr-FR" altLang="fr-FR" sz="1600" b="0" i="0" u="none" strike="noStrike" cap="none" normalizeH="0" baseline="0" dirty="0">
              <a:ln>
                <a:noFill/>
              </a:ln>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600" b="0" i="0" u="none" strike="noStrike" cap="none" normalizeH="0" baseline="0" dirty="0">
                <a:ln>
                  <a:noFill/>
                </a:ln>
                <a:effectLst/>
                <a:latin typeface="Arial" panose="020B0604020202020204" pitchFamily="34" charset="0"/>
                <a:ea typeface="Calibri" panose="020F0502020204030204" pitchFamily="34" charset="0"/>
              </a:rPr>
              <a:t> </a:t>
            </a:r>
            <a:endParaRPr kumimoji="0" lang="fr-FR" altLang="fr-FR" sz="1600" b="0" i="0" u="none" strike="noStrike" cap="none" normalizeH="0" baseline="0" dirty="0">
              <a:ln>
                <a:noFill/>
              </a:ln>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fr-FR" altLang="fr-FR" sz="1600" b="0" i="0" u="none" strike="noStrike" cap="none" normalizeH="0" baseline="0" dirty="0">
                <a:ln>
                  <a:noFill/>
                </a:ln>
                <a:effectLst/>
                <a:latin typeface="Arial" panose="020B0604020202020204" pitchFamily="34" charset="0"/>
                <a:ea typeface="Times New Roman" panose="02020603050405020304" pitchFamily="18" charset="0"/>
              </a:rPr>
              <a:t>Concernant les personnes dites particulièrement sensibles (PPS : statut défini pour BPCE SA et pour GFS), elles ne sont pas autorisées à souscrire à cette émission.</a:t>
            </a:r>
            <a:endParaRPr kumimoji="0" lang="fr-FR" altLang="fr-FR" sz="1600" b="0" i="0" u="none" strike="noStrike" cap="none" normalizeH="0" baseline="0" dirty="0">
              <a:ln>
                <a:noFill/>
              </a:ln>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1446452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 coins arrondis 23">
            <a:extLst>
              <a:ext uri="{FF2B5EF4-FFF2-40B4-BE49-F238E27FC236}">
                <a16:creationId xmlns:a16="http://schemas.microsoft.com/office/drawing/2014/main" id="{3BA925D1-6B00-4822-B09D-161F2A0BBA9C}"/>
              </a:ext>
            </a:extLst>
          </p:cNvPr>
          <p:cNvSpPr/>
          <p:nvPr/>
        </p:nvSpPr>
        <p:spPr>
          <a:xfrm>
            <a:off x="7179255" y="1033323"/>
            <a:ext cx="4335115" cy="34526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bg1"/>
                </a:solidFill>
                <a:latin typeface="+mj-lt"/>
              </a:rPr>
              <a:t>Intérêts pour le Groupe</a:t>
            </a:r>
          </a:p>
        </p:txBody>
      </p:sp>
      <p:pic>
        <p:nvPicPr>
          <p:cNvPr id="25" name="Image 24">
            <a:extLst>
              <a:ext uri="{FF2B5EF4-FFF2-40B4-BE49-F238E27FC236}">
                <a16:creationId xmlns:a16="http://schemas.microsoft.com/office/drawing/2014/main" id="{28EA8FE2-DB38-4D9F-9956-ECC3CFEBFE28}"/>
              </a:ext>
            </a:extLst>
          </p:cNvPr>
          <p:cNvPicPr>
            <a:picLocks noChangeAspect="1"/>
          </p:cNvPicPr>
          <p:nvPr/>
        </p:nvPicPr>
        <p:blipFill>
          <a:blip r:embed="rId3"/>
          <a:stretch>
            <a:fillRect/>
          </a:stretch>
        </p:blipFill>
        <p:spPr>
          <a:xfrm>
            <a:off x="11414708" y="135506"/>
            <a:ext cx="596307" cy="596307"/>
          </a:xfrm>
          <a:prstGeom prst="rect">
            <a:avLst/>
          </a:prstGeom>
        </p:spPr>
      </p:pic>
      <p:sp>
        <p:nvSpPr>
          <p:cNvPr id="8" name="Titre 7">
            <a:extLst>
              <a:ext uri="{FF2B5EF4-FFF2-40B4-BE49-F238E27FC236}">
                <a16:creationId xmlns:a16="http://schemas.microsoft.com/office/drawing/2014/main" id="{291E710C-94FF-293E-66D4-9638B471A8AA}"/>
              </a:ext>
            </a:extLst>
          </p:cNvPr>
          <p:cNvSpPr>
            <a:spLocks noGrp="1"/>
          </p:cNvSpPr>
          <p:nvPr>
            <p:ph type="title"/>
          </p:nvPr>
        </p:nvSpPr>
        <p:spPr/>
        <p:txBody>
          <a:bodyPr/>
          <a:lstStyle/>
          <a:p>
            <a:r>
              <a:rPr lang="fr-FR"/>
              <a:t>Intérêts du produit pour les établissements</a:t>
            </a:r>
            <a:br>
              <a:rPr lang="fr-FR"/>
            </a:br>
            <a:r>
              <a:rPr lang="fr-FR"/>
              <a:t>et redescente de la liquidité </a:t>
            </a:r>
          </a:p>
        </p:txBody>
      </p:sp>
      <p:sp>
        <p:nvSpPr>
          <p:cNvPr id="2" name="Rectangle 1">
            <a:extLst>
              <a:ext uri="{FF2B5EF4-FFF2-40B4-BE49-F238E27FC236}">
                <a16:creationId xmlns:a16="http://schemas.microsoft.com/office/drawing/2014/main" id="{9905D6FF-35E4-D9DF-D469-9CB81B59DBF2}"/>
              </a:ext>
            </a:extLst>
          </p:cNvPr>
          <p:cNvSpPr/>
          <p:nvPr/>
        </p:nvSpPr>
        <p:spPr>
          <a:xfrm>
            <a:off x="4384601" y="6611779"/>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pic>
        <p:nvPicPr>
          <p:cNvPr id="4" name="Image 3">
            <a:extLst>
              <a:ext uri="{FF2B5EF4-FFF2-40B4-BE49-F238E27FC236}">
                <a16:creationId xmlns:a16="http://schemas.microsoft.com/office/drawing/2014/main" id="{2D4C4AB9-ACAF-E019-3405-DEBAD04240E0}"/>
              </a:ext>
            </a:extLst>
          </p:cNvPr>
          <p:cNvPicPr>
            <a:picLocks noChangeAspect="1"/>
          </p:cNvPicPr>
          <p:nvPr/>
        </p:nvPicPr>
        <p:blipFill rotWithShape="1">
          <a:blip r:embed="rId4"/>
          <a:srcRect t="14284" b="12333"/>
          <a:stretch/>
        </p:blipFill>
        <p:spPr>
          <a:xfrm>
            <a:off x="6166210" y="2077453"/>
            <a:ext cx="5306387" cy="4247148"/>
          </a:xfrm>
          <a:prstGeom prst="rect">
            <a:avLst/>
          </a:prstGeom>
        </p:spPr>
      </p:pic>
      <p:sp>
        <p:nvSpPr>
          <p:cNvPr id="5" name="ZoneTexte 4">
            <a:extLst>
              <a:ext uri="{FF2B5EF4-FFF2-40B4-BE49-F238E27FC236}">
                <a16:creationId xmlns:a16="http://schemas.microsoft.com/office/drawing/2014/main" id="{69B779B6-EE46-4838-B579-A3AA0DBBCBAC}"/>
              </a:ext>
            </a:extLst>
          </p:cNvPr>
          <p:cNvSpPr txBox="1"/>
          <p:nvPr/>
        </p:nvSpPr>
        <p:spPr>
          <a:xfrm>
            <a:off x="6224358" y="1346906"/>
            <a:ext cx="5049669" cy="738664"/>
          </a:xfrm>
          <a:prstGeom prst="rect">
            <a:avLst/>
          </a:prstGeom>
          <a:noFill/>
        </p:spPr>
        <p:txBody>
          <a:bodyPr wrap="square" rtlCol="0">
            <a:spAutoFit/>
          </a:bodyPr>
          <a:lstStyle/>
          <a:p>
            <a:r>
              <a:rPr lang="fr-FR" sz="1400">
                <a:solidFill>
                  <a:schemeClr val="accent1"/>
                </a:solidFill>
              </a:rPr>
              <a:t>A la date d’émission, </a:t>
            </a:r>
            <a:r>
              <a:rPr lang="fr-FR" sz="1400" b="1">
                <a:solidFill>
                  <a:schemeClr val="accent1"/>
                </a:solidFill>
              </a:rPr>
              <a:t>Natixis émet l’obligation</a:t>
            </a:r>
            <a:r>
              <a:rPr lang="fr-FR" sz="1400">
                <a:solidFill>
                  <a:schemeClr val="accent1"/>
                </a:solidFill>
              </a:rPr>
              <a:t>. Elle joue ensuite le </a:t>
            </a:r>
            <a:r>
              <a:rPr lang="fr-FR" sz="1400" b="1">
                <a:solidFill>
                  <a:schemeClr val="accent1"/>
                </a:solidFill>
              </a:rPr>
              <a:t>rôle d’agent placeur </a:t>
            </a:r>
            <a:r>
              <a:rPr lang="fr-FR" sz="1400">
                <a:solidFill>
                  <a:schemeClr val="accent1"/>
                </a:solidFill>
              </a:rPr>
              <a:t>et </a:t>
            </a:r>
            <a:r>
              <a:rPr lang="fr-FR" sz="1400" b="1">
                <a:solidFill>
                  <a:schemeClr val="accent1"/>
                </a:solidFill>
              </a:rPr>
              <a:t>reverse la liquidité </a:t>
            </a:r>
            <a:r>
              <a:rPr lang="fr-FR" sz="1400">
                <a:solidFill>
                  <a:schemeClr val="accent1"/>
                </a:solidFill>
              </a:rPr>
              <a:t>(sous forme de prêt) aux établissements. </a:t>
            </a:r>
          </a:p>
        </p:txBody>
      </p:sp>
      <p:sp>
        <p:nvSpPr>
          <p:cNvPr id="6" name="ZoneTexte 5">
            <a:extLst>
              <a:ext uri="{FF2B5EF4-FFF2-40B4-BE49-F238E27FC236}">
                <a16:creationId xmlns:a16="http://schemas.microsoft.com/office/drawing/2014/main" id="{1E64E9D0-13FD-18D8-259C-383E26A7517C}"/>
              </a:ext>
            </a:extLst>
          </p:cNvPr>
          <p:cNvSpPr txBox="1"/>
          <p:nvPr/>
        </p:nvSpPr>
        <p:spPr>
          <a:xfrm>
            <a:off x="490127" y="1439927"/>
            <a:ext cx="5306386" cy="4884674"/>
          </a:xfrm>
          <a:prstGeom prst="rect">
            <a:avLst/>
          </a:prstGeom>
          <a:noFill/>
          <a:ln w="38100">
            <a:solidFill>
              <a:schemeClr val="accent1"/>
            </a:solidFill>
          </a:ln>
        </p:spPr>
        <p:txBody>
          <a:bodyPr wrap="square" rtlCol="0">
            <a:noAutofit/>
          </a:bodyPr>
          <a:lstStyle/>
          <a:p>
            <a:r>
              <a:rPr lang="fr-FR" b="1">
                <a:solidFill>
                  <a:schemeClr val="accent1"/>
                </a:solidFill>
              </a:rPr>
              <a:t>Intérêts pour les établissements </a:t>
            </a:r>
          </a:p>
          <a:p>
            <a:endParaRPr lang="fr-FR" sz="1000" b="1"/>
          </a:p>
          <a:p>
            <a:pPr marL="285750" indent="-285750">
              <a:buFont typeface="Courier New" panose="02070309020205020404" pitchFamily="49" charset="0"/>
              <a:buChar char="o"/>
            </a:pPr>
            <a:r>
              <a:rPr lang="fr-FR" sz="1300" b="1"/>
              <a:t>Enjeux financiers </a:t>
            </a:r>
            <a:r>
              <a:rPr lang="fr-FR" sz="1300"/>
              <a:t>:</a:t>
            </a:r>
          </a:p>
          <a:p>
            <a:pPr marL="742950" lvl="1" indent="-285750">
              <a:buFont typeface="Wingdings" panose="05000000000000000000" pitchFamily="2" charset="2"/>
              <a:buChar char="Ø"/>
            </a:pPr>
            <a:r>
              <a:rPr lang="fr-FR" sz="1300"/>
              <a:t>Produit </a:t>
            </a:r>
            <a:r>
              <a:rPr lang="fr-FR" sz="1300" err="1"/>
              <a:t>bilantiarisable</a:t>
            </a:r>
            <a:r>
              <a:rPr lang="fr-FR" sz="1300"/>
              <a:t>, 100% de la liquidité redescendue dans le bilan des établissements  </a:t>
            </a:r>
          </a:p>
          <a:p>
            <a:pPr marL="742950" lvl="1" indent="-285750">
              <a:buFont typeface="Wingdings" panose="05000000000000000000" pitchFamily="2" charset="2"/>
              <a:buChar char="Ø"/>
            </a:pPr>
            <a:r>
              <a:rPr lang="fr-FR" sz="1300"/>
              <a:t>Produit de diversification</a:t>
            </a:r>
          </a:p>
          <a:p>
            <a:pPr marL="742950" lvl="1" indent="-285750">
              <a:buFont typeface="Wingdings" panose="05000000000000000000" pitchFamily="2" charset="2"/>
              <a:buChar char="Ø"/>
            </a:pPr>
            <a:r>
              <a:rPr lang="fr-FR" sz="1300" b="1"/>
              <a:t>Perception d’une commission de distribution </a:t>
            </a:r>
            <a:r>
              <a:rPr lang="fr-FR" sz="1300"/>
              <a:t>payée par l’Emetteur, selon le pourcentage de collecte réalisée dans le réseau :</a:t>
            </a:r>
          </a:p>
          <a:p>
            <a:pPr marL="1200150" lvl="2" indent="-285750">
              <a:buFont typeface="Arial" panose="020B0604020202020204" pitchFamily="34" charset="0"/>
              <a:buChar char="•"/>
            </a:pPr>
            <a:r>
              <a:rPr lang="fr-FR" sz="1300" b="1"/>
              <a:t>1% </a:t>
            </a:r>
            <a:r>
              <a:rPr lang="fr-FR" sz="1300"/>
              <a:t>au-delà de 80% des appétences initiales</a:t>
            </a:r>
          </a:p>
          <a:p>
            <a:pPr marL="1200150" lvl="2" indent="-285750">
              <a:buFont typeface="Arial" panose="020B0604020202020204" pitchFamily="34" charset="0"/>
              <a:buChar char="•"/>
            </a:pPr>
            <a:r>
              <a:rPr lang="fr-FR" sz="1300" b="1"/>
              <a:t>0,8%</a:t>
            </a:r>
            <a:r>
              <a:rPr lang="fr-FR" sz="1300"/>
              <a:t> entre 60 et 80% d’appétences initiales</a:t>
            </a:r>
          </a:p>
          <a:p>
            <a:pPr marL="1200150" lvl="2" indent="-285750">
              <a:buFont typeface="Arial" panose="020B0604020202020204" pitchFamily="34" charset="0"/>
              <a:buChar char="•"/>
            </a:pPr>
            <a:r>
              <a:rPr lang="fr-FR" sz="1300" b="1"/>
              <a:t>0,6%</a:t>
            </a:r>
            <a:r>
              <a:rPr lang="fr-FR" sz="1300"/>
              <a:t> en-deçà de 60% d’appétences initiales</a:t>
            </a:r>
          </a:p>
          <a:p>
            <a:pPr marL="742950" lvl="1" indent="-285750">
              <a:buFont typeface="Wingdings" panose="05000000000000000000" pitchFamily="2" charset="2"/>
              <a:buChar char="Ø"/>
            </a:pPr>
            <a:r>
              <a:rPr lang="fr-FR" sz="1300" b="1"/>
              <a:t>Abaissement du coût de refinancement </a:t>
            </a:r>
            <a:r>
              <a:rPr lang="fr-FR" sz="1300"/>
              <a:t>par rapport à un emprunt non remboursable par anticipation</a:t>
            </a:r>
          </a:p>
          <a:p>
            <a:pPr marL="742950" lvl="1" indent="-285750">
              <a:buFont typeface="Wingdings" panose="05000000000000000000" pitchFamily="2" charset="2"/>
              <a:buChar char="Ø"/>
            </a:pPr>
            <a:r>
              <a:rPr lang="fr-FR" sz="1300" b="1"/>
              <a:t>Pas de prise ferme</a:t>
            </a:r>
          </a:p>
          <a:p>
            <a:pPr marL="285750" indent="-285750">
              <a:buFont typeface="Courier New" panose="02070309020205020404" pitchFamily="49" charset="0"/>
              <a:buChar char="o"/>
            </a:pPr>
            <a:endParaRPr lang="fr-FR" sz="1300">
              <a:highlight>
                <a:srgbClr val="FFFF00"/>
              </a:highlight>
            </a:endParaRPr>
          </a:p>
          <a:p>
            <a:pPr marL="285750" indent="-285750">
              <a:buFont typeface="Courier New" panose="02070309020205020404" pitchFamily="49" charset="0"/>
              <a:buChar char="o"/>
            </a:pPr>
            <a:r>
              <a:rPr lang="fr-FR" sz="1300" b="1"/>
              <a:t>Enjeux commerciaux </a:t>
            </a:r>
            <a:r>
              <a:rPr lang="fr-FR" sz="1300"/>
              <a:t>: gagner des parts de marché en épargne financière </a:t>
            </a:r>
          </a:p>
          <a:p>
            <a:endParaRPr lang="fr-FR" sz="1300">
              <a:highlight>
                <a:srgbClr val="FFFF00"/>
              </a:highlight>
            </a:endParaRPr>
          </a:p>
        </p:txBody>
      </p:sp>
    </p:spTree>
    <p:extLst>
      <p:ext uri="{BB962C8B-B14F-4D97-AF65-F5344CB8AC3E}">
        <p14:creationId xmlns:p14="http://schemas.microsoft.com/office/powerpoint/2010/main" val="16635355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79025F-2522-404D-A3CC-F33EB14E5C75}"/>
              </a:ext>
            </a:extLst>
          </p:cNvPr>
          <p:cNvSpPr>
            <a:spLocks noGrp="1"/>
          </p:cNvSpPr>
          <p:nvPr>
            <p:ph type="title"/>
          </p:nvPr>
        </p:nvSpPr>
        <p:spPr>
          <a:xfrm>
            <a:off x="1200513" y="232073"/>
            <a:ext cx="10272131" cy="576000"/>
          </a:xfrm>
        </p:spPr>
        <p:txBody>
          <a:bodyPr/>
          <a:lstStyle/>
          <a:p>
            <a:r>
              <a:rPr lang="fr-FR">
                <a:latin typeface="Montserrat ExtraBold"/>
                <a:cs typeface="Arial"/>
              </a:rPr>
              <a:t>Risques identifiés </a:t>
            </a:r>
            <a:endParaRPr lang="fr-FR"/>
          </a:p>
        </p:txBody>
      </p:sp>
      <p:pic>
        <p:nvPicPr>
          <p:cNvPr id="7" name="Image 6">
            <a:extLst>
              <a:ext uri="{FF2B5EF4-FFF2-40B4-BE49-F238E27FC236}">
                <a16:creationId xmlns:a16="http://schemas.microsoft.com/office/drawing/2014/main" id="{DC2055A1-2C01-464C-9290-298FFA8576A1}"/>
              </a:ext>
            </a:extLst>
          </p:cNvPr>
          <p:cNvPicPr>
            <a:picLocks noChangeAspect="1"/>
          </p:cNvPicPr>
          <p:nvPr/>
        </p:nvPicPr>
        <p:blipFill>
          <a:blip r:embed="rId3"/>
          <a:stretch>
            <a:fillRect/>
          </a:stretch>
        </p:blipFill>
        <p:spPr>
          <a:xfrm>
            <a:off x="11202992" y="154642"/>
            <a:ext cx="721028" cy="721028"/>
          </a:xfrm>
          <a:prstGeom prst="rect">
            <a:avLst/>
          </a:prstGeom>
        </p:spPr>
      </p:pic>
      <p:sp>
        <p:nvSpPr>
          <p:cNvPr id="11" name="Rectangle 10">
            <a:extLst>
              <a:ext uri="{FF2B5EF4-FFF2-40B4-BE49-F238E27FC236}">
                <a16:creationId xmlns:a16="http://schemas.microsoft.com/office/drawing/2014/main" id="{06D23EBF-99CB-AB47-1FD8-EA74EB670A8E}"/>
              </a:ext>
            </a:extLst>
          </p:cNvPr>
          <p:cNvSpPr/>
          <p:nvPr/>
        </p:nvSpPr>
        <p:spPr>
          <a:xfrm>
            <a:off x="4384601" y="6611779"/>
            <a:ext cx="5139548" cy="246221"/>
          </a:xfrm>
          <a:prstGeom prst="rect">
            <a:avLst/>
          </a:prstGeom>
        </p:spPr>
        <p:txBody>
          <a:bodyPr wrap="none">
            <a:spAutoFit/>
          </a:bodyPr>
          <a:lstStyle/>
          <a:p>
            <a:pPr defTabSz="1219170">
              <a:defRPr/>
            </a:pPr>
            <a:r>
              <a:rPr lang="fr" sz="1000" b="1" i="1">
                <a:solidFill>
                  <a:srgbClr val="000000"/>
                </a:solidFill>
                <a:latin typeface="Arial" panose="020B0604020202020204" pitchFamily="34" charset="0"/>
                <a:cs typeface="Arial" panose="020B0604020202020204" pitchFamily="34" charset="0"/>
                <a:sym typeface="Arial"/>
              </a:rPr>
              <a:t>DOCUMENT STRICTEMENT INTERNE, DESTINE AUX CONSEILLERS DU RESEAU</a:t>
            </a:r>
          </a:p>
        </p:txBody>
      </p:sp>
      <p:sp>
        <p:nvSpPr>
          <p:cNvPr id="3" name="ZoneTexte 2">
            <a:extLst>
              <a:ext uri="{FF2B5EF4-FFF2-40B4-BE49-F238E27FC236}">
                <a16:creationId xmlns:a16="http://schemas.microsoft.com/office/drawing/2014/main" id="{1B3D0679-895B-4E01-9F7A-CC220967E373}"/>
              </a:ext>
            </a:extLst>
          </p:cNvPr>
          <p:cNvSpPr txBox="1"/>
          <p:nvPr/>
        </p:nvSpPr>
        <p:spPr>
          <a:xfrm>
            <a:off x="257696" y="893352"/>
            <a:ext cx="10945296" cy="5478423"/>
          </a:xfrm>
          <a:prstGeom prst="rect">
            <a:avLst/>
          </a:prstGeom>
          <a:noFill/>
        </p:spPr>
        <p:txBody>
          <a:bodyPr wrap="square" rtlCol="0">
            <a:spAutoFit/>
          </a:bodyPr>
          <a:lstStyle/>
          <a:p>
            <a:r>
              <a:rPr lang="fr-FR" sz="1600">
                <a:solidFill>
                  <a:schemeClr val="accent1"/>
                </a:solidFill>
              </a:rPr>
              <a:t>L’obligation Emprunt juillet 2034 Remboursable par anticipation est notamment exposée aux risques suivants :</a:t>
            </a:r>
          </a:p>
          <a:p>
            <a:endParaRPr lang="fr-FR" sz="1400"/>
          </a:p>
          <a:p>
            <a:pPr marL="171450" indent="-171450">
              <a:buFont typeface="Arial" panose="020B0604020202020204" pitchFamily="34" charset="0"/>
              <a:buChar char="•"/>
            </a:pPr>
            <a:r>
              <a:rPr lang="fr-FR" sz="1400" b="1">
                <a:solidFill>
                  <a:schemeClr val="accent1"/>
                </a:solidFill>
              </a:rPr>
              <a:t>Risque de perte en capital </a:t>
            </a:r>
            <a:r>
              <a:rPr lang="fr-FR" sz="1400"/>
              <a:t>: en cas de cession des obligations avant l’échéance, le prix de cession desdits titres pourra être inférieur à son prix de commercialisation. L’investisseur prend donc un risque de perte en capital non mesurable a priori. Dans le pire des scénarios, les investisseurs pourraient perdre tout ou partie de leur investissement.  </a:t>
            </a:r>
          </a:p>
          <a:p>
            <a:pPr marL="171450" indent="-171450">
              <a:buFont typeface="Arial" panose="020B0604020202020204" pitchFamily="34" charset="0"/>
              <a:buChar char="•"/>
            </a:pPr>
            <a:endParaRPr lang="fr-FR" sz="1400"/>
          </a:p>
          <a:p>
            <a:pPr marL="171450" indent="-171450">
              <a:buFont typeface="Arial" panose="020B0604020202020204" pitchFamily="34" charset="0"/>
              <a:buChar char="•"/>
            </a:pPr>
            <a:r>
              <a:rPr lang="fr-FR" sz="1400" b="1">
                <a:solidFill>
                  <a:schemeClr val="accent1"/>
                </a:solidFill>
              </a:rPr>
              <a:t>Risques liés à l’éventuelle ouverture d’une procédure de résolution ou de faillite </a:t>
            </a:r>
            <a:r>
              <a:rPr lang="fr-FR" sz="1400"/>
              <a:t>: en cas d’ouverture d’une procédure de résolution au niveau de l’Emetteur et/ou du Groupe BPCE ou en cas de faillite de l’Emetteur, les investisseurs pourraient perdre tout ou partie de leur investissement initial et/ou ne pas recevoir la rémunération initialement prévue. </a:t>
            </a:r>
          </a:p>
          <a:p>
            <a:pPr marL="171450" indent="-171450">
              <a:buFont typeface="Arial" panose="020B0604020202020204" pitchFamily="34" charset="0"/>
              <a:buChar char="•"/>
            </a:pPr>
            <a:endParaRPr lang="fr-FR" sz="1400"/>
          </a:p>
          <a:p>
            <a:pPr marL="171450" indent="-171450">
              <a:buFont typeface="Arial" panose="020B0604020202020204" pitchFamily="34" charset="0"/>
              <a:buChar char="•"/>
            </a:pPr>
            <a:r>
              <a:rPr lang="fr-FR" sz="1400" b="1">
                <a:solidFill>
                  <a:schemeClr val="accent1"/>
                </a:solidFill>
              </a:rPr>
              <a:t>Risque de volatilité, risque de liquidité </a:t>
            </a:r>
            <a:r>
              <a:rPr lang="fr-FR" sz="1400"/>
              <a:t>: une forte volatilité des cours ou une faible liquidité pourrait avoir un impact négatif sur le prix de cession des obligations. En cas de cession des obligations avant l’échéance, le prix de cession pourrait être inférieur à ce qu’un investisseur pourrait attendre compte tenu de la valorisation desdites obligations. En l’absence de liquidité, les investisseurs pourraient être en mesure de les céder. </a:t>
            </a:r>
          </a:p>
          <a:p>
            <a:pPr marL="171450" indent="-171450">
              <a:buFont typeface="Arial" panose="020B0604020202020204" pitchFamily="34" charset="0"/>
              <a:buChar char="•"/>
            </a:pPr>
            <a:endParaRPr lang="fr-FR" sz="1400"/>
          </a:p>
          <a:p>
            <a:pPr marL="171450" indent="-171450">
              <a:buFont typeface="Arial" panose="020B0604020202020204" pitchFamily="34" charset="0"/>
              <a:buChar char="•"/>
            </a:pPr>
            <a:r>
              <a:rPr lang="fr-FR" sz="1400" b="1">
                <a:solidFill>
                  <a:schemeClr val="accent1"/>
                </a:solidFill>
              </a:rPr>
              <a:t>Risques liés à la variation des taux d’intérêt </a:t>
            </a:r>
            <a:r>
              <a:rPr lang="fr-FR" sz="1400"/>
              <a:t>: La valeur des obligations dont les coupons et/ou les montants de remboursement sont fixes et à plus forte raison les obligations à coupon zéro est susceptible d’être affectée en cas de hausse des taux d’intérêt. La valeur de marché des obligations diminuerait alors jusqu’à ce que le rendement de ces obligations soit approximativement égal au taux d’intérêt de marché. L’impact des variations de taux est plus important lorsque la variation affecte les taux d’intérêt correspondant à la maturité des obligations concernées que lorsqu’elle affecte les taux d’intérêt à plus court terme. </a:t>
            </a:r>
          </a:p>
          <a:p>
            <a:pPr marL="171450" indent="-171450">
              <a:buFont typeface="Arial" panose="020B0604020202020204" pitchFamily="34" charset="0"/>
              <a:buChar char="•"/>
            </a:pPr>
            <a:endParaRPr lang="fr-FR" sz="1400"/>
          </a:p>
          <a:p>
            <a:pPr marL="171450" indent="-171450">
              <a:buFont typeface="Arial" panose="020B0604020202020204" pitchFamily="34" charset="0"/>
              <a:buChar char="•"/>
            </a:pPr>
            <a:r>
              <a:rPr lang="fr-FR" sz="1400" b="1">
                <a:solidFill>
                  <a:schemeClr val="accent1"/>
                </a:solidFill>
              </a:rPr>
              <a:t>Remboursement Anticipé sur décision de l’Emetteur :</a:t>
            </a:r>
            <a:r>
              <a:rPr lang="fr-FR" sz="1400"/>
              <a:t>  Les conditions de marché prévalant au moment du remboursement anticipé des obligations pourraient ne pas être similaires à celles qui prévalaient au moment où les porteurs ont investi dans les obligations. Les porteurs pourraient donc se trouver dans l’incapacité de réinvestir le montant de remboursement anticipé dans des instruments ayant une maturité initiale égale à celles des obligations à un taux de rendement comparable. </a:t>
            </a:r>
          </a:p>
        </p:txBody>
      </p:sp>
    </p:spTree>
    <p:extLst>
      <p:ext uri="{BB962C8B-B14F-4D97-AF65-F5344CB8AC3E}">
        <p14:creationId xmlns:p14="http://schemas.microsoft.com/office/powerpoint/2010/main" val="40231034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a:ln>
                  <a:noFill/>
                </a:ln>
                <a:solidFill>
                  <a:srgbClr val="000000"/>
                </a:solidFill>
                <a:effectLst/>
                <a:uLnTx/>
                <a:uFillTx/>
                <a:latin typeface="Arial"/>
                <a:ea typeface="+mn-ea"/>
                <a:cs typeface="+mn-cs"/>
              </a:rPr>
              <a:t>   </a:t>
            </a:r>
          </a:p>
        </p:txBody>
      </p:sp>
      <p:sp>
        <p:nvSpPr>
          <p:cNvPr id="31746" name="Rectangle 2"/>
          <p:cNvSpPr>
            <a:spLocks noGrp="1" noChangeArrowheads="1"/>
          </p:cNvSpPr>
          <p:nvPr>
            <p:ph type="title"/>
          </p:nvPr>
        </p:nvSpPr>
        <p:spPr>
          <a:xfrm>
            <a:off x="1179872" y="251445"/>
            <a:ext cx="11012128" cy="957923"/>
          </a:xfrm>
        </p:spPr>
        <p:txBody>
          <a:bodyPr/>
          <a:lstStyle/>
          <a:p>
            <a:r>
              <a:rPr lang="fr-FR" altLang="fr-FR"/>
              <a:t>Conflits d’intérêts potentiels</a:t>
            </a:r>
            <a:r>
              <a:rPr lang="fr-FR" sz="3200"/>
              <a:t>  </a:t>
            </a:r>
            <a:endParaRPr lang="fr-FR" altLang="fr-FR"/>
          </a:p>
        </p:txBody>
      </p:sp>
      <p:sp>
        <p:nvSpPr>
          <p:cNvPr id="5" name="Espace réservé du texte 2">
            <a:extLst>
              <a:ext uri="{FF2B5EF4-FFF2-40B4-BE49-F238E27FC236}">
                <a16:creationId xmlns:a16="http://schemas.microsoft.com/office/drawing/2014/main" id="{6D84A320-0A4E-4A55-BC48-9DD8046B23E4}"/>
              </a:ext>
            </a:extLst>
          </p:cNvPr>
          <p:cNvSpPr txBox="1">
            <a:spLocks/>
          </p:cNvSpPr>
          <p:nvPr/>
        </p:nvSpPr>
        <p:spPr>
          <a:xfrm>
            <a:off x="1124540" y="650631"/>
            <a:ext cx="10272131" cy="384043"/>
          </a:xfrm>
          <a:prstGeom prst="rect">
            <a:avLst/>
          </a:prstGeom>
        </p:spPr>
        <p:txBody>
          <a:bodyPr lIns="91440" tIns="45720" rIns="91440" bIns="45720" anchor="t"/>
          <a:lstStyle>
            <a:lvl1pPr marL="355591" indent="-355591" algn="l" defTabSz="1219170" rtl="0" eaLnBrk="1" latinLnBrk="0" hangingPunct="1">
              <a:lnSpc>
                <a:spcPct val="90000"/>
              </a:lnSpc>
              <a:spcBef>
                <a:spcPts val="1333"/>
              </a:spcBef>
              <a:buClr>
                <a:schemeClr val="tx2"/>
              </a:buClr>
              <a:buFont typeface="Cambria Math" panose="02040503050406030204" pitchFamily="18" charset="0"/>
              <a:buChar char="ʘ"/>
              <a:defRPr sz="26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Clr>
                <a:schemeClr val="accent1"/>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Clr>
                <a:schemeClr val="accent3"/>
              </a:buClr>
              <a:buFont typeface="Courier New" panose="02070309020205020404" pitchFamily="49" charset="0"/>
              <a:buChar char="o"/>
              <a:defRPr sz="2133"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Clr>
                <a:schemeClr val="accent2"/>
              </a:buClr>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
                <a:srgbClr val="B34A8C"/>
              </a:buClr>
              <a:buSzTx/>
              <a:buFont typeface="Cambria Math" panose="02040503050406030204" pitchFamily="18" charset="0"/>
              <a:buNone/>
              <a:tabLst/>
              <a:defRPr/>
            </a:pPr>
            <a:endParaRPr kumimoji="0" lang="fr-FR" sz="2000" b="0" i="0" u="none" strike="noStrike" kern="1200" cap="none" spc="0" normalizeH="0" baseline="0" noProof="0">
              <a:ln>
                <a:noFill/>
              </a:ln>
              <a:solidFill>
                <a:srgbClr val="B24388"/>
              </a:solidFill>
              <a:effectLst/>
              <a:uLnTx/>
              <a:uFillTx/>
              <a:latin typeface="Montserrat SemiBold" panose="00000700000000000000" pitchFamily="50" charset="0"/>
              <a:ea typeface="+mn-ea"/>
              <a:cs typeface="Arial" panose="020B0604020202020204" pitchFamily="34" charset="0"/>
            </a:endParaRPr>
          </a:p>
        </p:txBody>
      </p:sp>
      <p:sp>
        <p:nvSpPr>
          <p:cNvPr id="3" name="Rectangle 2">
            <a:extLst>
              <a:ext uri="{FF2B5EF4-FFF2-40B4-BE49-F238E27FC236}">
                <a16:creationId xmlns:a16="http://schemas.microsoft.com/office/drawing/2014/main" id="{60D5A1EC-AB75-43EC-A8A9-BA931B66C28A}"/>
              </a:ext>
            </a:extLst>
          </p:cNvPr>
          <p:cNvSpPr/>
          <p:nvPr/>
        </p:nvSpPr>
        <p:spPr>
          <a:xfrm>
            <a:off x="9066998" y="6487427"/>
            <a:ext cx="616017" cy="2310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Rectangle 7">
            <a:extLst>
              <a:ext uri="{FF2B5EF4-FFF2-40B4-BE49-F238E27FC236}">
                <a16:creationId xmlns:a16="http://schemas.microsoft.com/office/drawing/2014/main" id="{60DE67B0-8DEB-CA2A-38AB-F2E58BDDF55E}"/>
              </a:ext>
            </a:extLst>
          </p:cNvPr>
          <p:cNvSpPr/>
          <p:nvPr/>
        </p:nvSpPr>
        <p:spPr>
          <a:xfrm>
            <a:off x="378086" y="6665706"/>
            <a:ext cx="2472152"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a:t>
            </a:r>
          </a:p>
        </p:txBody>
      </p:sp>
      <p:sp>
        <p:nvSpPr>
          <p:cNvPr id="2" name="ZoneTexte 1">
            <a:extLst>
              <a:ext uri="{FF2B5EF4-FFF2-40B4-BE49-F238E27FC236}">
                <a16:creationId xmlns:a16="http://schemas.microsoft.com/office/drawing/2014/main" id="{CE7768ED-F7C3-E3CD-3AA7-083AABC74CB5}"/>
              </a:ext>
            </a:extLst>
          </p:cNvPr>
          <p:cNvSpPr txBox="1"/>
          <p:nvPr/>
        </p:nvSpPr>
        <p:spPr>
          <a:xfrm>
            <a:off x="282634" y="1034674"/>
            <a:ext cx="11735988" cy="45243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rgbClr val="581D74"/>
                </a:solidFill>
                <a:effectLst/>
                <a:uLnTx/>
                <a:uFillTx/>
                <a:latin typeface="Arial"/>
                <a:ea typeface="+mn-ea"/>
                <a:cs typeface="+mn-cs"/>
              </a:rPr>
              <a:t>L’existence de </a:t>
            </a:r>
            <a:r>
              <a:rPr kumimoji="0" lang="fr-FR" sz="1600" b="1" i="0" u="none" strike="noStrike" kern="1200" cap="none" spc="0" normalizeH="0" baseline="0" noProof="0">
                <a:ln>
                  <a:noFill/>
                </a:ln>
                <a:solidFill>
                  <a:srgbClr val="581D74"/>
                </a:solidFill>
                <a:effectLst/>
                <a:uLnTx/>
                <a:uFillTx/>
                <a:latin typeface="Arial"/>
                <a:ea typeface="+mn-ea"/>
                <a:cs typeface="+mn-cs"/>
              </a:rPr>
              <a:t>liens capitalistiques entre les entités composant le Groupe BPCE et l’Emetteur Natixis </a:t>
            </a:r>
            <a:r>
              <a:rPr kumimoji="0" lang="fr-FR" sz="1600" b="0" i="0" u="none" strike="noStrike" kern="1200" cap="none" spc="0" normalizeH="0" baseline="0" noProof="0">
                <a:ln>
                  <a:noFill/>
                </a:ln>
                <a:solidFill>
                  <a:srgbClr val="581D74"/>
                </a:solidFill>
                <a:effectLst/>
                <a:uLnTx/>
                <a:uFillTx/>
                <a:latin typeface="Arial"/>
                <a:ea typeface="+mn-ea"/>
                <a:cs typeface="+mn-cs"/>
              </a:rPr>
              <a:t>pourraient faire émerger de potentiels conflits d’intérêts :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581D74"/>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600" b="1" i="0" u="none" strike="noStrike" kern="1200" cap="none" spc="0" normalizeH="0" baseline="0" noProof="0">
                <a:ln>
                  <a:noFill/>
                </a:ln>
                <a:solidFill>
                  <a:srgbClr val="000000"/>
                </a:solidFill>
                <a:effectLst/>
                <a:uLnTx/>
                <a:uFillTx/>
                <a:latin typeface="Arial"/>
                <a:ea typeface="+mn-ea"/>
                <a:cs typeface="+mn-cs"/>
              </a:rPr>
              <a:t>Au niveau des établissements</a:t>
            </a:r>
            <a:r>
              <a:rPr kumimoji="0" lang="fr-FR" sz="1600" b="0" i="0" u="none" strike="noStrike" kern="1200" cap="none" spc="0" normalizeH="0" baseline="0" noProof="0">
                <a:ln>
                  <a:noFill/>
                </a:ln>
                <a:solidFill>
                  <a:srgbClr val="000000"/>
                </a:solidFill>
                <a:effectLst/>
                <a:uLnTx/>
                <a:uFillTx/>
                <a:latin typeface="Arial"/>
                <a:ea typeface="+mn-ea"/>
                <a:cs typeface="+mn-cs"/>
              </a:rPr>
              <a:t> : </a:t>
            </a:r>
            <a:br>
              <a:rPr kumimoji="0" lang="fr-FR" sz="1600" b="0" i="0" u="none" strike="noStrike" kern="1200" cap="none" spc="0" normalizeH="0" baseline="0" noProof="0">
                <a:ln>
                  <a:noFill/>
                </a:ln>
                <a:solidFill>
                  <a:srgbClr val="000000"/>
                </a:solidFill>
                <a:effectLst/>
                <a:uLnTx/>
                <a:uFillTx/>
                <a:latin typeface="Arial"/>
                <a:ea typeface="+mn-ea"/>
                <a:cs typeface="+mn-cs"/>
              </a:rPr>
            </a:br>
            <a:r>
              <a:rPr kumimoji="0" lang="fr-FR" sz="1600" b="0" i="0" u="none" strike="noStrike" kern="1200" cap="none" spc="0" normalizeH="0" baseline="0" noProof="0">
                <a:ln>
                  <a:noFill/>
                </a:ln>
                <a:solidFill>
                  <a:srgbClr val="000000"/>
                </a:solidFill>
                <a:effectLst/>
                <a:uLnTx/>
                <a:uFillTx/>
                <a:latin typeface="Arial"/>
                <a:ea typeface="+mn-ea"/>
                <a:cs typeface="+mn-cs"/>
              </a:rPr>
              <a:t>Les Caisses d’Epargne, distributeurs de ce produit, sont actionnaires de BPCE SA dont l’Emetteur, Natixis, est une filiale. En relation avec ce produit, elles peuvent percevoir une rémunération ou tout avantage non monétaire pouvant également être attribué dans le cadre de la distribution de ce produit.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0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600" b="1" i="0" u="none" strike="noStrike" kern="1200" cap="none" spc="0" normalizeH="0" baseline="0" noProof="0">
                <a:ln>
                  <a:noFill/>
                </a:ln>
                <a:solidFill>
                  <a:srgbClr val="000000"/>
                </a:solidFill>
                <a:effectLst/>
                <a:uLnTx/>
                <a:uFillTx/>
                <a:latin typeface="Arial"/>
                <a:ea typeface="+mn-ea"/>
                <a:cs typeface="+mn-cs"/>
              </a:rPr>
              <a:t>Au niveau des assureurs</a:t>
            </a:r>
            <a:r>
              <a:rPr kumimoji="0" lang="fr-FR" sz="1600" b="0" i="0" u="none" strike="noStrike" kern="1200" cap="none" spc="0" normalizeH="0" baseline="0" noProof="0">
                <a:ln>
                  <a:noFill/>
                </a:ln>
                <a:solidFill>
                  <a:srgbClr val="000000"/>
                </a:solidFill>
                <a:effectLst/>
                <a:uLnTx/>
                <a:uFillTx/>
                <a:latin typeface="Arial"/>
                <a:ea typeface="+mn-ea"/>
                <a:cs typeface="+mn-cs"/>
              </a:rPr>
              <a:t> : </a:t>
            </a:r>
            <a:br>
              <a:rPr kumimoji="0" lang="fr-FR" sz="1600" b="0" i="0" u="none" strike="noStrike" kern="1200" cap="none" spc="0" normalizeH="0" baseline="0" noProof="0">
                <a:ln>
                  <a:noFill/>
                </a:ln>
                <a:solidFill>
                  <a:srgbClr val="000000"/>
                </a:solidFill>
                <a:effectLst/>
                <a:uLnTx/>
                <a:uFillTx/>
                <a:latin typeface="Arial"/>
                <a:ea typeface="+mn-ea"/>
                <a:cs typeface="+mn-cs"/>
              </a:rPr>
            </a:br>
            <a:r>
              <a:rPr kumimoji="0" lang="fr-FR" sz="1600" b="0" i="0" u="none" strike="noStrike" kern="1200" cap="none" spc="0" normalizeH="0" baseline="0" noProof="0">
                <a:ln>
                  <a:noFill/>
                </a:ln>
                <a:effectLst/>
                <a:uLnTx/>
                <a:uFillTx/>
                <a:latin typeface="Arial"/>
                <a:ea typeface="+mn-ea"/>
                <a:cs typeface="+mn-cs"/>
              </a:rPr>
              <a:t>BPCE Vie</a:t>
            </a:r>
            <a:r>
              <a:rPr lang="fr-FR" sz="1600">
                <a:latin typeface="Arial"/>
              </a:rPr>
              <a:t> et BPCE Life, </a:t>
            </a:r>
            <a:r>
              <a:rPr kumimoji="0" lang="fr-FR" sz="1600" b="0" i="0" u="none" strike="noStrike" kern="1200" cap="none" spc="0" normalizeH="0" baseline="0" noProof="0">
                <a:ln>
                  <a:noFill/>
                </a:ln>
                <a:effectLst/>
                <a:uLnTx/>
                <a:uFillTx/>
                <a:latin typeface="Arial"/>
                <a:ea typeface="+mn-ea"/>
                <a:cs typeface="+mn-cs"/>
              </a:rPr>
              <a:t>qui référencent ce produit, sont des filiales de BPCE Assurances, elle-même filiale de BPCE S.A.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600">
              <a:latin typeface="Arial"/>
            </a:endParaRPr>
          </a:p>
          <a:p>
            <a:pPr marL="285750" indent="-285750">
              <a:buFont typeface="Wingdings" panose="05000000000000000000" pitchFamily="2" charset="2"/>
              <a:buChar char="Ø"/>
              <a:defRPr/>
            </a:pPr>
            <a:r>
              <a:rPr lang="fr-FR" sz="1600">
                <a:latin typeface="Arial"/>
              </a:rPr>
              <a:t>TEORA, qui référence ce produit est une filiale de Natixis, elle-même filiale de BPCE SA.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581D74"/>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600" b="1" i="0" u="none" strike="noStrike" kern="1200" cap="none" spc="0" normalizeH="0" baseline="0" noProof="0">
                <a:ln>
                  <a:noFill/>
                </a:ln>
                <a:solidFill>
                  <a:srgbClr val="000000"/>
                </a:solidFill>
                <a:effectLst/>
                <a:uLnTx/>
                <a:uFillTx/>
                <a:latin typeface="Arial"/>
                <a:ea typeface="+mn-ea"/>
                <a:cs typeface="+mn-cs"/>
              </a:rPr>
              <a:t>Au niveau de la détermination de la valeur </a:t>
            </a:r>
            <a:r>
              <a:rPr kumimoji="0" lang="fr-FR" sz="1600" b="0" i="0" u="none" strike="noStrike" kern="1200" cap="none" spc="0" normalizeH="0" baseline="0" noProof="0">
                <a:ln>
                  <a:noFill/>
                </a:ln>
                <a:solidFill>
                  <a:srgbClr val="000000"/>
                </a:solidFill>
                <a:effectLst/>
                <a:uLnTx/>
                <a:uFillTx/>
                <a:latin typeface="Arial"/>
                <a:ea typeface="+mn-ea"/>
                <a:cs typeface="+mn-cs"/>
              </a:rPr>
              <a:t>du produit </a:t>
            </a:r>
            <a:r>
              <a:rPr kumimoji="0" lang="fr-FR" sz="1600" b="0" i="0" u="none" strike="noStrike" kern="1200" cap="none" spc="0" normalizeH="0" baseline="0" noProof="0">
                <a:ln>
                  <a:noFill/>
                </a:ln>
                <a:effectLst/>
                <a:uLnTx/>
                <a:uFillTx/>
                <a:latin typeface="Arial"/>
                <a:ea typeface="+mn-ea"/>
                <a:cs typeface="+mn-cs"/>
              </a:rPr>
              <a:t>Emprunt Juillet 2034 Remboursable </a:t>
            </a:r>
            <a:r>
              <a:rPr kumimoji="0" lang="fr-FR" sz="1600" b="0" i="0" u="none" strike="noStrike" kern="1200" cap="none" spc="0" normalizeH="0" baseline="0" noProof="0">
                <a:ln>
                  <a:noFill/>
                </a:ln>
                <a:solidFill>
                  <a:srgbClr val="000000"/>
                </a:solidFill>
                <a:effectLst/>
                <a:uLnTx/>
                <a:uFillTx/>
                <a:latin typeface="Arial"/>
                <a:ea typeface="+mn-ea"/>
                <a:cs typeface="+mn-cs"/>
              </a:rPr>
              <a:t>par anticipation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0" i="0" u="none" strike="noStrike" kern="1200" cap="none" spc="0" normalizeH="0" baseline="0" noProof="0">
                <a:ln>
                  <a:noFill/>
                </a:ln>
                <a:solidFill>
                  <a:srgbClr val="000000"/>
                </a:solidFill>
                <a:effectLst/>
                <a:uLnTx/>
                <a:uFillTx/>
                <a:latin typeface="Arial"/>
                <a:ea typeface="+mn-ea"/>
                <a:cs typeface="+mn-cs"/>
              </a:rPr>
              <a:t>Cas de demande de rachat, d’arbitrage ou de dénouement du contrat avant l’échéance du support ; Natixis, BPCE Life et BPCE Vie pourraient décider d’acquérir ce support financier.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0" i="0" u="none" strike="noStrike" kern="1200" cap="none" spc="0" normalizeH="0" baseline="0" noProof="0">
                <a:ln>
                  <a:noFill/>
                </a:ln>
                <a:solidFill>
                  <a:srgbClr val="000000"/>
                </a:solidFill>
                <a:effectLst/>
                <a:uLnTx/>
                <a:uFillTx/>
                <a:latin typeface="Arial"/>
                <a:ea typeface="+mn-ea"/>
                <a:cs typeface="+mn-cs"/>
              </a:rPr>
              <a:t>Cas où Natixis serait à la fois Emetteur et agent de calcul. </a:t>
            </a:r>
            <a:br>
              <a:rPr kumimoji="0" lang="fr-FR" sz="1600" b="0" i="0" u="none" strike="noStrike" kern="1200" cap="none" spc="0" normalizeH="0" baseline="0" noProof="0">
                <a:ln>
                  <a:noFill/>
                </a:ln>
                <a:solidFill>
                  <a:srgbClr val="000000"/>
                </a:solidFill>
                <a:effectLst/>
                <a:uLnTx/>
                <a:uFillTx/>
                <a:latin typeface="Arial"/>
                <a:ea typeface="+mn-ea"/>
                <a:cs typeface="+mn-cs"/>
              </a:rPr>
            </a:br>
            <a:endParaRPr kumimoji="0" lang="fr-FR" sz="1600" b="0" i="0" u="none" strike="noStrike" kern="1200" cap="none" spc="0" normalizeH="0" baseline="0" noProof="0">
              <a:ln>
                <a:noFill/>
              </a:ln>
              <a:solidFill>
                <a:srgbClr val="000000"/>
              </a:solidFill>
              <a:effectLst/>
              <a:uLnTx/>
              <a:uFillTx/>
              <a:latin typeface="Arial"/>
              <a:ea typeface="+mn-ea"/>
              <a:cs typeface="+mn-cs"/>
            </a:endParaRPr>
          </a:p>
        </p:txBody>
      </p:sp>
      <p:sp>
        <p:nvSpPr>
          <p:cNvPr id="4" name="ZoneTexte 3">
            <a:extLst>
              <a:ext uri="{FF2B5EF4-FFF2-40B4-BE49-F238E27FC236}">
                <a16:creationId xmlns:a16="http://schemas.microsoft.com/office/drawing/2014/main" id="{D67CD95A-C837-6154-E540-DB4E15E6BDE2}"/>
              </a:ext>
            </a:extLst>
          </p:cNvPr>
          <p:cNvSpPr txBox="1"/>
          <p:nvPr/>
        </p:nvSpPr>
        <p:spPr>
          <a:xfrm>
            <a:off x="282634" y="5376372"/>
            <a:ext cx="11612958" cy="830997"/>
          </a:xfrm>
          <a:prstGeom prst="rect">
            <a:avLst/>
          </a:prstGeom>
          <a:noFill/>
          <a:ln w="28575">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rgbClr val="000000"/>
                </a:solidFill>
                <a:effectLst/>
                <a:uLnTx/>
                <a:uFillTx/>
                <a:latin typeface="Arial"/>
                <a:ea typeface="+mn-ea"/>
                <a:cs typeface="+mn-cs"/>
              </a:rPr>
              <a:t>Conformément à la réglementation, l’Emetteur, les assureurs ainsi que les distributeurs prennent toutes les mesures appropriées pour détecter et traiter les situations de conflits d’intérêts. Pour chacune de ces entités, une politique interne de prévention et de gestion des conflits d’intérêts veille au respect de la primauté des intérêts des clients. </a:t>
            </a:r>
          </a:p>
        </p:txBody>
      </p:sp>
      <p:pic>
        <p:nvPicPr>
          <p:cNvPr id="6" name="Image 5">
            <a:extLst>
              <a:ext uri="{FF2B5EF4-FFF2-40B4-BE49-F238E27FC236}">
                <a16:creationId xmlns:a16="http://schemas.microsoft.com/office/drawing/2014/main" id="{AD6F8EE7-1468-30ED-AE46-0B7A137984F4}"/>
              </a:ext>
            </a:extLst>
          </p:cNvPr>
          <p:cNvPicPr>
            <a:picLocks noChangeAspect="1"/>
          </p:cNvPicPr>
          <p:nvPr/>
        </p:nvPicPr>
        <p:blipFill>
          <a:blip r:embed="rId3"/>
          <a:stretch>
            <a:fillRect/>
          </a:stretch>
        </p:blipFill>
        <p:spPr>
          <a:xfrm>
            <a:off x="11297594" y="146747"/>
            <a:ext cx="721028" cy="721028"/>
          </a:xfrm>
          <a:prstGeom prst="rect">
            <a:avLst/>
          </a:prstGeom>
        </p:spPr>
      </p:pic>
    </p:spTree>
    <p:extLst>
      <p:ext uri="{BB962C8B-B14F-4D97-AF65-F5344CB8AC3E}">
        <p14:creationId xmlns:p14="http://schemas.microsoft.com/office/powerpoint/2010/main" val="2475063925"/>
      </p:ext>
    </p:extLst>
  </p:cSld>
  <p:clrMapOvr>
    <a:masterClrMapping/>
  </p:clrMapOvr>
  <p:transition advClick="0"/>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age 24">
            <a:extLst>
              <a:ext uri="{FF2B5EF4-FFF2-40B4-BE49-F238E27FC236}">
                <a16:creationId xmlns:a16="http://schemas.microsoft.com/office/drawing/2014/main" id="{28EA8FE2-DB38-4D9F-9956-ECC3CFEBFE28}"/>
              </a:ext>
            </a:extLst>
          </p:cNvPr>
          <p:cNvPicPr>
            <a:picLocks noChangeAspect="1"/>
          </p:cNvPicPr>
          <p:nvPr/>
        </p:nvPicPr>
        <p:blipFill>
          <a:blip r:embed="rId3"/>
          <a:stretch>
            <a:fillRect/>
          </a:stretch>
        </p:blipFill>
        <p:spPr>
          <a:xfrm>
            <a:off x="11414708" y="135506"/>
            <a:ext cx="596307" cy="596307"/>
          </a:xfrm>
          <a:prstGeom prst="rect">
            <a:avLst/>
          </a:prstGeom>
        </p:spPr>
      </p:pic>
      <p:sp>
        <p:nvSpPr>
          <p:cNvPr id="8" name="Titre 7">
            <a:extLst>
              <a:ext uri="{FF2B5EF4-FFF2-40B4-BE49-F238E27FC236}">
                <a16:creationId xmlns:a16="http://schemas.microsoft.com/office/drawing/2014/main" id="{291E710C-94FF-293E-66D4-9638B471A8AA}"/>
              </a:ext>
            </a:extLst>
          </p:cNvPr>
          <p:cNvSpPr>
            <a:spLocks noGrp="1"/>
          </p:cNvSpPr>
          <p:nvPr>
            <p:ph type="title"/>
          </p:nvPr>
        </p:nvSpPr>
        <p:spPr/>
        <p:txBody>
          <a:bodyPr/>
          <a:lstStyle/>
          <a:p>
            <a:r>
              <a:rPr lang="fr-FR" sz="2000"/>
              <a:t>Processus d’informations liés à la publication du montant </a:t>
            </a:r>
            <a:br>
              <a:rPr lang="fr-FR" sz="2000"/>
            </a:br>
            <a:r>
              <a:rPr lang="fr-FR" sz="2000"/>
              <a:t>de l’émission et à un supplément lié à un événement significatif</a:t>
            </a:r>
          </a:p>
        </p:txBody>
      </p:sp>
      <p:sp>
        <p:nvSpPr>
          <p:cNvPr id="2" name="Rectangle 1">
            <a:extLst>
              <a:ext uri="{FF2B5EF4-FFF2-40B4-BE49-F238E27FC236}">
                <a16:creationId xmlns:a16="http://schemas.microsoft.com/office/drawing/2014/main" id="{9905D6FF-35E4-D9DF-D469-9CB81B59DBF2}"/>
              </a:ext>
            </a:extLst>
          </p:cNvPr>
          <p:cNvSpPr/>
          <p:nvPr/>
        </p:nvSpPr>
        <p:spPr>
          <a:xfrm>
            <a:off x="4384601" y="6611779"/>
            <a:ext cx="5139548"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
        <p:nvSpPr>
          <p:cNvPr id="3" name="Rectangle : coins arrondis 2">
            <a:extLst>
              <a:ext uri="{FF2B5EF4-FFF2-40B4-BE49-F238E27FC236}">
                <a16:creationId xmlns:a16="http://schemas.microsoft.com/office/drawing/2014/main" id="{8F7DFB45-0388-CE7E-9649-7CBFDB1AFDD8}"/>
              </a:ext>
            </a:extLst>
          </p:cNvPr>
          <p:cNvSpPr/>
          <p:nvPr/>
        </p:nvSpPr>
        <p:spPr>
          <a:xfrm>
            <a:off x="7179255" y="1033323"/>
            <a:ext cx="4335115" cy="34526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a:ln>
                  <a:noFill/>
                </a:ln>
                <a:solidFill>
                  <a:srgbClr val="FFFFFF"/>
                </a:solidFill>
                <a:effectLst/>
                <a:uLnTx/>
                <a:uFillTx/>
                <a:latin typeface="Arial"/>
                <a:ea typeface="+mn-ea"/>
                <a:cs typeface="+mn-cs"/>
              </a:rPr>
              <a:t>Intérêts pour le Groupe</a:t>
            </a:r>
          </a:p>
        </p:txBody>
      </p:sp>
      <p:sp>
        <p:nvSpPr>
          <p:cNvPr id="5" name="Rectangle 4">
            <a:extLst>
              <a:ext uri="{FF2B5EF4-FFF2-40B4-BE49-F238E27FC236}">
                <a16:creationId xmlns:a16="http://schemas.microsoft.com/office/drawing/2014/main" id="{2E678BD2-D863-F8A0-EE53-0A02C82CDDFF}"/>
              </a:ext>
            </a:extLst>
          </p:cNvPr>
          <p:cNvSpPr/>
          <p:nvPr/>
        </p:nvSpPr>
        <p:spPr>
          <a:xfrm>
            <a:off x="603650" y="1174960"/>
            <a:ext cx="4902610" cy="4498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581D74"/>
                </a:solidFill>
                <a:effectLst/>
                <a:uLnTx/>
                <a:uFillTx/>
                <a:latin typeface="Arial"/>
                <a:ea typeface="+mn-ea"/>
                <a:cs typeface="+mn-cs"/>
              </a:rPr>
              <a:t>Publication du montant de l’émission</a:t>
            </a:r>
          </a:p>
        </p:txBody>
      </p:sp>
      <p:sp>
        <p:nvSpPr>
          <p:cNvPr id="6" name="Rectangle 5">
            <a:extLst>
              <a:ext uri="{FF2B5EF4-FFF2-40B4-BE49-F238E27FC236}">
                <a16:creationId xmlns:a16="http://schemas.microsoft.com/office/drawing/2014/main" id="{3965F776-CE63-7008-D1BF-790EB3F91DFF}"/>
              </a:ext>
            </a:extLst>
          </p:cNvPr>
          <p:cNvSpPr/>
          <p:nvPr/>
        </p:nvSpPr>
        <p:spPr>
          <a:xfrm>
            <a:off x="6569987" y="1174960"/>
            <a:ext cx="4902610" cy="4498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rgbClr val="581D74"/>
                </a:solidFill>
                <a:effectLst/>
                <a:uLnTx/>
                <a:uFillTx/>
                <a:latin typeface="Arial"/>
                <a:ea typeface="+mn-ea"/>
                <a:cs typeface="+mn-cs"/>
              </a:rPr>
              <a:t>Publication d’un supplément par l’Emetteur en cas d’événement significatif</a:t>
            </a:r>
          </a:p>
        </p:txBody>
      </p:sp>
      <p:sp>
        <p:nvSpPr>
          <p:cNvPr id="7" name="TextBox 5">
            <a:extLst>
              <a:ext uri="{FF2B5EF4-FFF2-40B4-BE49-F238E27FC236}">
                <a16:creationId xmlns:a16="http://schemas.microsoft.com/office/drawing/2014/main" id="{245F88C5-CE4B-CBC5-EE40-2D5800C163BA}"/>
              </a:ext>
            </a:extLst>
          </p:cNvPr>
          <p:cNvSpPr txBox="1"/>
          <p:nvPr/>
        </p:nvSpPr>
        <p:spPr>
          <a:xfrm>
            <a:off x="324056" y="1635518"/>
            <a:ext cx="5727609" cy="5124480"/>
          </a:xfrm>
          <a:prstGeom prst="rect">
            <a:avLst/>
          </a:prstGeom>
          <a:noFill/>
        </p:spPr>
        <p:txBody>
          <a:bodyPr wrap="square" rtlCol="0">
            <a:spAutoFit/>
          </a:bodyPr>
          <a:lstStyle/>
          <a:p>
            <a:pPr marL="199263" marR="0" lvl="0" indent="-199263"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
              <a:tabLst/>
              <a:defRPr/>
            </a:pPr>
            <a:r>
              <a:rPr kumimoji="0" lang="fr-FR" sz="1400" b="1" i="0" u="none" strike="noStrike" kern="1200" cap="none" spc="0" normalizeH="0" baseline="0" noProof="0">
                <a:ln>
                  <a:noFill/>
                </a:ln>
                <a:solidFill>
                  <a:srgbClr val="000000"/>
                </a:solidFill>
                <a:effectLst/>
                <a:uLnTx/>
                <a:uFillTx/>
                <a:latin typeface="Arial"/>
                <a:ea typeface="+mn-ea"/>
                <a:cs typeface="Arial"/>
                <a:sym typeface="Arial"/>
              </a:rPr>
              <a:t>Fait générateur : </a:t>
            </a:r>
            <a:r>
              <a:rPr kumimoji="0" lang="fr-FR" sz="1400" b="0" i="0" u="none" strike="noStrike" kern="1200" cap="none" spc="0" normalizeH="0" baseline="0" noProof="0">
                <a:ln>
                  <a:noFill/>
                </a:ln>
                <a:solidFill>
                  <a:srgbClr val="000000"/>
                </a:solidFill>
                <a:effectLst/>
                <a:uLnTx/>
                <a:uFillTx/>
                <a:latin typeface="Arial"/>
                <a:ea typeface="+mn-ea"/>
                <a:cs typeface="Arial"/>
                <a:sym typeface="Arial"/>
              </a:rPr>
              <a:t>post période de commercialisation, </a:t>
            </a:r>
            <a:r>
              <a:rPr kumimoji="0" lang="fr-FR" sz="1400" b="1" i="0" u="none" strike="noStrike" kern="1200" cap="none" spc="0" normalizeH="0" baseline="0" noProof="0">
                <a:ln>
                  <a:noFill/>
                </a:ln>
                <a:solidFill>
                  <a:srgbClr val="000000"/>
                </a:solidFill>
                <a:effectLst/>
                <a:uLnTx/>
                <a:uFillTx/>
                <a:latin typeface="Arial"/>
                <a:ea typeface="+mn-ea"/>
                <a:cs typeface="Arial"/>
                <a:sym typeface="Arial"/>
              </a:rPr>
              <a:t>publication par l’émetteur du </a:t>
            </a:r>
            <a:r>
              <a:rPr kumimoji="0" lang="fr-FR" sz="1400" b="1" i="0" u="none" strike="noStrike" kern="1200" cap="none" spc="0" normalizeH="0" baseline="0" noProof="0">
                <a:ln>
                  <a:noFill/>
                </a:ln>
                <a:solidFill>
                  <a:srgbClr val="000000"/>
                </a:solidFill>
                <a:effectLst/>
                <a:uLnTx/>
                <a:uFillTx/>
                <a:latin typeface="Arial"/>
                <a:ea typeface="+mn-ea"/>
                <a:cs typeface="Arial"/>
              </a:rPr>
              <a:t>montant collecté sur le site internet </a:t>
            </a:r>
            <a:r>
              <a:rPr kumimoji="0" lang="fr-FR" sz="1100" b="1" i="0" u="none" strike="noStrike" kern="1200" cap="none" spc="0" normalizeH="0" baseline="0" noProof="0">
                <a:ln>
                  <a:noFill/>
                </a:ln>
                <a:solidFill>
                  <a:srgbClr val="0070C0"/>
                </a:solidFill>
                <a:effectLst/>
                <a:uLnTx/>
                <a:uFillTx/>
                <a:latin typeface="Arial"/>
                <a:ea typeface="+mn-ea"/>
                <a:cs typeface="Arial"/>
                <a:hlinkClick r:id="rId4">
                  <a:extLst>
                    <a:ext uri="{A12FA001-AC4F-418D-AE19-62706E023703}">
                      <ahyp:hlinkClr xmlns:ahyp="http://schemas.microsoft.com/office/drawing/2018/hyperlinkcolor" val="tx"/>
                    </a:ext>
                  </a:extLst>
                </a:hlinkClick>
              </a:rPr>
              <a:t>https://cib.natixis.com/home/pims/prospectus#/prospectusPublic</a:t>
            </a:r>
            <a:r>
              <a:rPr kumimoji="0" lang="fr-FR" sz="1100" b="1" i="0" u="none" strike="noStrike" kern="1200" cap="none" spc="0" normalizeH="0" baseline="0" noProof="0">
                <a:ln>
                  <a:noFill/>
                </a:ln>
                <a:solidFill>
                  <a:srgbClr val="0070C0"/>
                </a:solidFill>
                <a:effectLst/>
                <a:uLnTx/>
                <a:uFillTx/>
                <a:latin typeface="Arial"/>
                <a:ea typeface="+mn-ea"/>
                <a:cs typeface="Arial"/>
              </a:rPr>
              <a:t> </a:t>
            </a:r>
            <a:r>
              <a:rPr lang="fr-FR" sz="1100">
                <a:solidFill>
                  <a:srgbClr val="000000"/>
                </a:solidFill>
                <a:latin typeface="Arial"/>
                <a:cs typeface="Arial"/>
              </a:rPr>
              <a:t> et sur </a:t>
            </a:r>
            <a:r>
              <a:rPr kumimoji="0" lang="fr-FR" sz="1100" b="1" i="0" u="none" strike="noStrike" kern="1200" cap="none" spc="0" normalizeH="0" baseline="0" noProof="0">
                <a:ln>
                  <a:noFill/>
                </a:ln>
                <a:solidFill>
                  <a:srgbClr val="0070C0"/>
                </a:solidFill>
                <a:effectLst/>
                <a:uLnTx/>
                <a:uFillTx/>
                <a:latin typeface="Arial"/>
                <a:ea typeface="+mn-ea"/>
                <a:cs typeface="Arial"/>
                <a:hlinkClick r:id="rId5">
                  <a:extLst>
                    <a:ext uri="{A12FA001-AC4F-418D-AE19-62706E023703}">
                      <ahyp:hlinkClr xmlns:ahyp="http://schemas.microsoft.com/office/drawing/2018/hyperlinkcolor" val="tx"/>
                    </a:ext>
                  </a:extLst>
                </a:hlinkClick>
              </a:rPr>
              <a:t>www.ce.natixis.com</a:t>
            </a:r>
            <a:endParaRPr kumimoji="0" lang="fr-FR" sz="1100" b="0" i="0" u="none" strike="noStrike" kern="1200" cap="none" spc="0" normalizeH="0" baseline="0" noProof="0">
              <a:ln>
                <a:noFill/>
              </a:ln>
              <a:effectLst/>
              <a:uLnTx/>
              <a:uFillTx/>
              <a:latin typeface="Arial"/>
              <a:ea typeface="+mn-ea"/>
              <a:cs typeface="Arial"/>
            </a:endParaRPr>
          </a:p>
          <a:p>
            <a:pPr marL="171450" marR="0" lvl="0" indent="-171450"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
              <a:tabLst/>
              <a:defRPr/>
            </a:pPr>
            <a:endParaRPr lang="fr-FR" sz="1400">
              <a:solidFill>
                <a:srgbClr val="000000"/>
              </a:solidFill>
              <a:latin typeface="Arial"/>
              <a:cs typeface="Arial"/>
            </a:endParaRPr>
          </a:p>
          <a:p>
            <a:pPr marL="199263" marR="0" lvl="0" indent="-199263"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
              <a:tabLst/>
              <a:defRPr/>
            </a:pPr>
            <a:r>
              <a:rPr kumimoji="0" lang="fr-FR" sz="1400" b="1" i="0" u="none" strike="noStrike" kern="1200" cap="none" spc="0" normalizeH="0" baseline="0" noProof="0">
                <a:ln>
                  <a:noFill/>
                </a:ln>
                <a:solidFill>
                  <a:srgbClr val="000000"/>
                </a:solidFill>
                <a:effectLst/>
                <a:uLnTx/>
                <a:uFillTx/>
                <a:latin typeface="Arial"/>
                <a:ea typeface="+mn-ea"/>
                <a:cs typeface="Arial"/>
              </a:rPr>
              <a:t>Quand ? </a:t>
            </a:r>
            <a:r>
              <a:rPr kumimoji="0" lang="fr-FR" sz="1400" b="0" i="0" u="none" strike="noStrike" kern="1200" cap="none" spc="0" normalizeH="0" baseline="0" noProof="0">
                <a:ln>
                  <a:noFill/>
                </a:ln>
                <a:solidFill>
                  <a:srgbClr val="000000"/>
                </a:solidFill>
                <a:effectLst/>
                <a:uLnTx/>
                <a:uFillTx/>
                <a:latin typeface="Arial"/>
                <a:ea typeface="+mn-ea"/>
                <a:cs typeface="Arial"/>
              </a:rPr>
              <a:t>au plus tard deux jours ouvrés avant la date d’émission (= date de règlement/livraison). </a:t>
            </a:r>
          </a:p>
          <a:p>
            <a:pPr marL="199263" marR="0" lvl="0" indent="-199263"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
              <a:tabLst/>
              <a:defRPr/>
            </a:pPr>
            <a:endParaRPr lang="fr-FR" sz="1400">
              <a:solidFill>
                <a:srgbClr val="000000"/>
              </a:solidFill>
              <a:latin typeface="Arial"/>
              <a:cs typeface="Arial"/>
            </a:endParaRPr>
          </a:p>
          <a:p>
            <a:pPr marL="199263" marR="0" lvl="0" indent="-199263"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
              <a:tabLst/>
              <a:defRPr/>
            </a:pPr>
            <a:r>
              <a:rPr kumimoji="0" lang="fr-FR" sz="1400" b="1" i="0" u="none" strike="noStrike" kern="1200" cap="none" spc="0" normalizeH="0" baseline="0" noProof="0">
                <a:ln>
                  <a:noFill/>
                </a:ln>
                <a:solidFill>
                  <a:srgbClr val="000000"/>
                </a:solidFill>
                <a:effectLst/>
                <a:uLnTx/>
                <a:uFillTx/>
                <a:latin typeface="Arial"/>
                <a:ea typeface="+mn-ea"/>
                <a:cs typeface="Arial"/>
              </a:rPr>
              <a:t>Conséquences ? </a:t>
            </a:r>
            <a:r>
              <a:rPr kumimoji="0" lang="fr-FR" sz="1400" b="0" i="0" u="none" strike="noStrike" kern="1200" cap="none" spc="0" normalizeH="0" baseline="0" noProof="0">
                <a:ln>
                  <a:noFill/>
                </a:ln>
                <a:solidFill>
                  <a:srgbClr val="000000"/>
                </a:solidFill>
                <a:effectLst/>
                <a:uLnTx/>
                <a:uFillTx/>
                <a:latin typeface="Arial"/>
                <a:ea typeface="+mn-ea"/>
                <a:cs typeface="Arial"/>
              </a:rPr>
              <a:t>La publication de la notice de taille finale de l’émission donne lieu à </a:t>
            </a:r>
            <a:r>
              <a:rPr kumimoji="0" lang="fr-FR" sz="1400" b="1" i="0" u="none" strike="noStrike" kern="1200" cap="none" spc="0" normalizeH="0" baseline="0" noProof="0">
                <a:ln>
                  <a:noFill/>
                </a:ln>
                <a:solidFill>
                  <a:srgbClr val="000000"/>
                </a:solidFill>
                <a:effectLst/>
                <a:uLnTx/>
                <a:uFillTx/>
                <a:latin typeface="Arial"/>
                <a:ea typeface="+mn-ea"/>
                <a:cs typeface="Arial"/>
              </a:rPr>
              <a:t>l’ouverture d’un droit de rétractation de 48 heures </a:t>
            </a:r>
            <a:r>
              <a:rPr kumimoji="0" lang="fr-FR" sz="1400" i="0" u="none" strike="noStrike" kern="1200" cap="none" spc="0" normalizeH="0" baseline="0" noProof="0">
                <a:ln>
                  <a:noFill/>
                </a:ln>
                <a:solidFill>
                  <a:srgbClr val="000000"/>
                </a:solidFill>
                <a:effectLst/>
                <a:uLnTx/>
                <a:uFillTx/>
                <a:latin typeface="Arial"/>
                <a:ea typeface="+mn-ea"/>
                <a:cs typeface="Arial"/>
              </a:rPr>
              <a:t>pour les porteurs.</a:t>
            </a:r>
            <a:endParaRPr kumimoji="0" lang="fr-FR" sz="1400" i="0" u="none" strike="noStrike" kern="1200" cap="none" spc="0" normalizeH="0" baseline="0" noProof="0">
              <a:ln>
                <a:noFill/>
              </a:ln>
              <a:solidFill>
                <a:srgbClr val="000000"/>
              </a:solidFill>
              <a:effectLst/>
              <a:uLnTx/>
              <a:uFillTx/>
              <a:latin typeface="Arial"/>
              <a:ea typeface="+mn-ea"/>
              <a:cs typeface="Arial"/>
              <a:sym typeface="Arial"/>
            </a:endParaRPr>
          </a:p>
          <a:p>
            <a:pPr marL="199263" marR="0" lvl="0" indent="-199263"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
              <a:tabLst/>
              <a:defRPr/>
            </a:pPr>
            <a:endParaRPr lang="fr-FR" sz="1200" b="1">
              <a:solidFill>
                <a:srgbClr val="000000"/>
              </a:solidFill>
              <a:latin typeface="Arial"/>
              <a:cs typeface="Arial"/>
              <a:sym typeface="Arial"/>
            </a:endParaRPr>
          </a:p>
          <a:p>
            <a:pPr marL="656463" lvl="1" indent="-199263" algn="just">
              <a:buClr>
                <a:srgbClr val="B24388"/>
              </a:buClr>
              <a:buFont typeface="Wingdings" panose="05000000000000000000" pitchFamily="2" charset="2"/>
              <a:buChar char="§"/>
              <a:defRPr/>
            </a:pPr>
            <a:r>
              <a:rPr kumimoji="0" lang="fr-FR" sz="1200" b="1" i="0" u="none" strike="noStrike" kern="1200" cap="none" spc="0" normalizeH="0" baseline="0" noProof="0">
                <a:ln>
                  <a:noFill/>
                </a:ln>
                <a:solidFill>
                  <a:srgbClr val="000000"/>
                </a:solidFill>
                <a:effectLst/>
                <a:uLnTx/>
                <a:uFillTx/>
                <a:latin typeface="Arial"/>
                <a:ea typeface="+mn-ea"/>
                <a:cs typeface="Arial"/>
                <a:sym typeface="Arial"/>
              </a:rPr>
              <a:t>Public concerné</a:t>
            </a:r>
            <a:r>
              <a:rPr kumimoji="0" lang="fr-FR" sz="1200" b="0" i="0" u="none" strike="noStrike" kern="1200" cap="none" spc="0" normalizeH="0" baseline="0" noProof="0">
                <a:ln>
                  <a:noFill/>
                </a:ln>
                <a:solidFill>
                  <a:srgbClr val="000000"/>
                </a:solidFill>
                <a:effectLst/>
                <a:uLnTx/>
                <a:uFillTx/>
                <a:latin typeface="Arial"/>
                <a:ea typeface="+mn-ea"/>
                <a:cs typeface="Arial"/>
                <a:sym typeface="Arial"/>
              </a:rPr>
              <a:t> : droit uniquement accordé aux clients qui ont souscrit </a:t>
            </a:r>
            <a:r>
              <a:rPr kumimoji="0" lang="fr-FR" sz="1200" b="1" i="0" u="none" strike="noStrike" kern="1200" cap="none" spc="0" normalizeH="0" baseline="0" noProof="0">
                <a:ln>
                  <a:noFill/>
                </a:ln>
                <a:solidFill>
                  <a:srgbClr val="000000"/>
                </a:solidFill>
                <a:effectLst/>
                <a:uLnTx/>
                <a:uFillTx/>
                <a:latin typeface="Arial"/>
                <a:ea typeface="+mn-ea"/>
                <a:cs typeface="Arial"/>
                <a:sym typeface="Arial"/>
              </a:rPr>
              <a:t>dans le cadre exclusif du CTO.</a:t>
            </a:r>
          </a:p>
          <a:p>
            <a:pPr lvl="1" algn="just">
              <a:buClr>
                <a:srgbClr val="B24388"/>
              </a:buClr>
              <a:defRPr/>
            </a:pPr>
            <a:endParaRPr kumimoji="0" lang="fr-FR" sz="1000" b="1" i="0" u="none" strike="noStrike" kern="1200" cap="none" spc="0" normalizeH="0" baseline="0" noProof="0">
              <a:ln>
                <a:noFill/>
              </a:ln>
              <a:solidFill>
                <a:srgbClr val="000000"/>
              </a:solidFill>
              <a:effectLst/>
              <a:uLnTx/>
              <a:uFillTx/>
              <a:latin typeface="Arial"/>
              <a:ea typeface="+mn-ea"/>
              <a:cs typeface="Arial"/>
              <a:sym typeface="Arial"/>
            </a:endParaRPr>
          </a:p>
          <a:p>
            <a:pPr marL="656463" lvl="1" indent="-199263" algn="just">
              <a:buClr>
                <a:srgbClr val="B24388"/>
              </a:buClr>
              <a:buFont typeface="Wingdings" panose="05000000000000000000" pitchFamily="2" charset="2"/>
              <a:buChar char="§"/>
              <a:defRPr/>
            </a:pPr>
            <a:r>
              <a:rPr kumimoji="0" lang="fr-FR" sz="1200" b="1" i="0" u="none" strike="noStrike" kern="1200" cap="none" spc="0" normalizeH="0" baseline="0" noProof="0">
                <a:ln>
                  <a:noFill/>
                </a:ln>
                <a:solidFill>
                  <a:srgbClr val="000000"/>
                </a:solidFill>
                <a:effectLst/>
                <a:uLnTx/>
                <a:uFillTx/>
                <a:latin typeface="Arial"/>
                <a:ea typeface="+mn-ea"/>
                <a:cs typeface="Arial"/>
                <a:sym typeface="Arial"/>
              </a:rPr>
              <a:t>Modalités : </a:t>
            </a:r>
          </a:p>
          <a:p>
            <a:pPr marL="1113663" lvl="2" indent="-199263" algn="just">
              <a:buClr>
                <a:srgbClr val="B24388"/>
              </a:buClr>
              <a:buFont typeface="Wingdings" panose="05000000000000000000" pitchFamily="2" charset="2"/>
              <a:buChar char="§"/>
              <a:defRPr/>
            </a:pPr>
            <a:r>
              <a:rPr kumimoji="0" lang="fr-FR" sz="1100" b="1" i="0" u="none" strike="noStrike" kern="1200" cap="none" spc="0" normalizeH="0" baseline="0" noProof="0">
                <a:ln>
                  <a:noFill/>
                </a:ln>
                <a:solidFill>
                  <a:srgbClr val="000000"/>
                </a:solidFill>
                <a:effectLst/>
                <a:uLnTx/>
                <a:uFillTx/>
                <a:latin typeface="Arial"/>
                <a:ea typeface="+mn-ea"/>
                <a:cs typeface="Arial"/>
                <a:sym typeface="Arial"/>
              </a:rPr>
              <a:t>L’</a:t>
            </a:r>
            <a:r>
              <a:rPr lang="fr-FR" sz="1100" b="1">
                <a:solidFill>
                  <a:srgbClr val="000000"/>
                </a:solidFill>
                <a:latin typeface="Arial"/>
                <a:cs typeface="Arial"/>
                <a:sym typeface="Arial"/>
              </a:rPr>
              <a:t>i</a:t>
            </a:r>
            <a:r>
              <a:rPr kumimoji="0" lang="fr-FR" sz="1100" b="1" i="0" u="none" strike="noStrike" kern="1200" cap="none" spc="0" normalizeH="0" baseline="0" noProof="0" err="1">
                <a:ln>
                  <a:noFill/>
                </a:ln>
                <a:solidFill>
                  <a:srgbClr val="000000"/>
                </a:solidFill>
                <a:effectLst/>
                <a:uLnTx/>
                <a:uFillTx/>
                <a:latin typeface="Arial"/>
                <a:ea typeface="+mn-ea"/>
                <a:cs typeface="Arial"/>
                <a:sym typeface="Arial"/>
              </a:rPr>
              <a:t>nformation</a:t>
            </a:r>
            <a:r>
              <a:rPr kumimoji="0" lang="fr-FR" sz="1100" b="1" i="0" u="none" strike="noStrike" kern="1200" cap="none" spc="0" normalizeH="0" baseline="0" noProof="0">
                <a:ln>
                  <a:noFill/>
                </a:ln>
                <a:solidFill>
                  <a:srgbClr val="000000"/>
                </a:solidFill>
                <a:effectLst/>
                <a:uLnTx/>
                <a:uFillTx/>
                <a:latin typeface="Arial"/>
                <a:ea typeface="+mn-ea"/>
                <a:cs typeface="Arial"/>
                <a:sym typeface="Arial"/>
              </a:rPr>
              <a:t> du droit de rétractation est communiquée au préalable </a:t>
            </a:r>
            <a:r>
              <a:rPr kumimoji="0" lang="fr-FR" sz="1100" b="0" i="0" u="none" strike="noStrike" kern="1200" cap="none" spc="0" normalizeH="0" baseline="0" noProof="0">
                <a:ln>
                  <a:noFill/>
                </a:ln>
                <a:solidFill>
                  <a:srgbClr val="000000"/>
                </a:solidFill>
                <a:effectLst/>
                <a:uLnTx/>
                <a:uFillTx/>
                <a:latin typeface="Arial"/>
                <a:ea typeface="+mn-ea"/>
                <a:cs typeface="Arial"/>
                <a:sym typeface="Arial"/>
              </a:rPr>
              <a:t>dans le bulletin de souscription et la brochure commerciale en CTO. </a:t>
            </a:r>
          </a:p>
          <a:p>
            <a:pPr lvl="2" algn="just">
              <a:buClr>
                <a:srgbClr val="B24388"/>
              </a:buClr>
              <a:defRPr/>
            </a:pPr>
            <a:endParaRPr kumimoji="0" lang="fr-FR" sz="400" b="0" i="0" u="none" strike="noStrike" kern="1200" cap="none" spc="0" normalizeH="0" baseline="0" noProof="0">
              <a:ln>
                <a:noFill/>
              </a:ln>
              <a:solidFill>
                <a:srgbClr val="000000"/>
              </a:solidFill>
              <a:effectLst/>
              <a:uLnTx/>
              <a:uFillTx/>
              <a:latin typeface="Arial"/>
              <a:ea typeface="+mn-ea"/>
              <a:cs typeface="Arial"/>
            </a:endParaRPr>
          </a:p>
          <a:p>
            <a:pPr marL="1113663" lvl="2" indent="-199263" algn="just">
              <a:buClr>
                <a:srgbClr val="B24388"/>
              </a:buClr>
              <a:buFont typeface="Wingdings" panose="05000000000000000000" pitchFamily="2" charset="2"/>
              <a:buChar char="§"/>
              <a:defRPr/>
            </a:pPr>
            <a:r>
              <a:rPr kumimoji="0" lang="fr-FR" sz="1100" b="1" i="0" u="none" strike="noStrike" kern="1200" cap="none" spc="0" normalizeH="0" baseline="0" noProof="0">
                <a:ln>
                  <a:noFill/>
                </a:ln>
                <a:solidFill>
                  <a:srgbClr val="000000"/>
                </a:solidFill>
                <a:effectLst/>
                <a:uLnTx/>
                <a:uFillTx/>
                <a:latin typeface="Arial"/>
                <a:ea typeface="+mn-ea"/>
                <a:cs typeface="Arial"/>
                <a:sym typeface="Arial"/>
              </a:rPr>
              <a:t>A posteriori, </a:t>
            </a:r>
            <a:r>
              <a:rPr kumimoji="0" lang="fr-FR" sz="1100" i="0" u="none" strike="noStrike" kern="1200" cap="none" spc="0" normalizeH="0" baseline="0" noProof="0">
                <a:ln>
                  <a:noFill/>
                </a:ln>
                <a:solidFill>
                  <a:srgbClr val="000000"/>
                </a:solidFill>
                <a:effectLst/>
                <a:uLnTx/>
                <a:uFillTx/>
                <a:latin typeface="Arial"/>
                <a:ea typeface="+mn-ea"/>
                <a:cs typeface="Arial"/>
                <a:sym typeface="Arial"/>
              </a:rPr>
              <a:t>il n’y a </a:t>
            </a:r>
            <a:r>
              <a:rPr kumimoji="0" lang="fr-FR" sz="1100" b="1" i="0" u="none" strike="noStrike" kern="1200" cap="none" spc="0" normalizeH="0" baseline="0" noProof="0">
                <a:ln>
                  <a:noFill/>
                </a:ln>
                <a:solidFill>
                  <a:srgbClr val="000000"/>
                </a:solidFill>
                <a:effectLst/>
                <a:uLnTx/>
                <a:uFillTx/>
                <a:latin typeface="Arial"/>
                <a:ea typeface="+mn-ea"/>
                <a:cs typeface="Arial"/>
                <a:sym typeface="Arial"/>
              </a:rPr>
              <a:t>pas </a:t>
            </a:r>
            <a:r>
              <a:rPr kumimoji="0" lang="fr-FR" sz="1100" b="1" i="0" u="none" strike="noStrike" kern="1200" cap="none" spc="0" normalizeH="0" baseline="0" noProof="0">
                <a:ln>
                  <a:noFill/>
                </a:ln>
                <a:solidFill>
                  <a:srgbClr val="000000"/>
                </a:solidFill>
                <a:effectLst/>
                <a:uLnTx/>
                <a:uFillTx/>
                <a:latin typeface="Arial"/>
                <a:ea typeface="+mn-ea"/>
                <a:cs typeface="Arial"/>
              </a:rPr>
              <a:t>d’information adressée individuellement à chaque souscripteur</a:t>
            </a:r>
            <a:r>
              <a:rPr lang="fr-FR" sz="1100" b="1">
                <a:solidFill>
                  <a:srgbClr val="000000"/>
                </a:solidFill>
                <a:latin typeface="Arial"/>
                <a:cs typeface="Arial"/>
              </a:rPr>
              <a:t>. </a:t>
            </a:r>
          </a:p>
          <a:p>
            <a:pPr marL="1113663" lvl="2" indent="-199263" algn="just">
              <a:buClr>
                <a:srgbClr val="B24388"/>
              </a:buClr>
              <a:buFont typeface="Wingdings" panose="05000000000000000000" pitchFamily="2" charset="2"/>
              <a:buChar char="§"/>
              <a:defRPr/>
            </a:pPr>
            <a:endParaRPr lang="fr-FR" sz="500" b="1">
              <a:solidFill>
                <a:srgbClr val="000000"/>
              </a:solidFill>
              <a:latin typeface="Arial"/>
              <a:cs typeface="Arial"/>
            </a:endParaRPr>
          </a:p>
          <a:p>
            <a:pPr marL="1113663" lvl="2" indent="-199263" algn="just">
              <a:buClr>
                <a:srgbClr val="B24388"/>
              </a:buClr>
              <a:buFont typeface="Wingdings" panose="05000000000000000000" pitchFamily="2" charset="2"/>
              <a:buChar char="§"/>
              <a:defRPr/>
            </a:pPr>
            <a:r>
              <a:rPr lang="fr-FR" sz="1100">
                <a:solidFill>
                  <a:srgbClr val="000000"/>
                </a:solidFill>
                <a:latin typeface="Arial"/>
                <a:cs typeface="Arial"/>
              </a:rPr>
              <a:t>La</a:t>
            </a:r>
            <a:r>
              <a:rPr lang="fr-FR" sz="1100" b="1">
                <a:solidFill>
                  <a:srgbClr val="000000"/>
                </a:solidFill>
                <a:latin typeface="Arial"/>
                <a:cs typeface="Arial"/>
              </a:rPr>
              <a:t> </a:t>
            </a:r>
            <a:r>
              <a:rPr kumimoji="0" lang="fr-FR" sz="1100" i="0" u="none" strike="noStrike" kern="1200" cap="none" spc="0" normalizeH="0" baseline="0" noProof="0">
                <a:ln>
                  <a:noFill/>
                </a:ln>
                <a:solidFill>
                  <a:srgbClr val="000000"/>
                </a:solidFill>
                <a:effectLst/>
                <a:uLnTx/>
                <a:uFillTx/>
                <a:latin typeface="Arial"/>
                <a:ea typeface="+mn-ea"/>
                <a:cs typeface="Arial"/>
                <a:sym typeface="Arial"/>
              </a:rPr>
              <a:t>prise </a:t>
            </a:r>
            <a:r>
              <a:rPr kumimoji="0" lang="fr-FR" sz="1100" b="0" i="0" u="none" strike="noStrike" kern="1200" cap="none" spc="0" normalizeH="0" baseline="0" noProof="0">
                <a:ln>
                  <a:noFill/>
                </a:ln>
                <a:solidFill>
                  <a:srgbClr val="000000"/>
                </a:solidFill>
                <a:effectLst/>
                <a:uLnTx/>
                <a:uFillTx/>
                <a:latin typeface="Arial"/>
                <a:ea typeface="+mn-ea"/>
                <a:cs typeface="Arial"/>
                <a:sym typeface="Arial"/>
              </a:rPr>
              <a:t>en compte des éventuelles demandes de rétractation se fait dans le cadre du </a:t>
            </a:r>
            <a:r>
              <a:rPr kumimoji="0" lang="fr-FR" sz="1100" b="1" i="0" u="none" strike="noStrike" kern="1200" cap="none" spc="0" normalizeH="0" baseline="0" noProof="0">
                <a:ln>
                  <a:noFill/>
                </a:ln>
                <a:solidFill>
                  <a:srgbClr val="000000"/>
                </a:solidFill>
                <a:effectLst/>
                <a:uLnTx/>
                <a:uFillTx/>
                <a:latin typeface="Arial"/>
                <a:ea typeface="+mn-ea"/>
                <a:cs typeface="Arial"/>
                <a:sym typeface="Arial"/>
              </a:rPr>
              <a:t>dispositif de gestion usuelle des régularisations </a:t>
            </a:r>
            <a:r>
              <a:rPr kumimoji="0" lang="fr-FR" sz="1100" b="0" i="0" u="none" strike="noStrike" kern="1200" cap="none" spc="0" normalizeH="0" baseline="0" noProof="0">
                <a:ln>
                  <a:noFill/>
                </a:ln>
                <a:solidFill>
                  <a:srgbClr val="000000"/>
                </a:solidFill>
                <a:effectLst/>
                <a:uLnTx/>
                <a:uFillTx/>
                <a:latin typeface="Arial"/>
                <a:ea typeface="+mn-ea"/>
                <a:cs typeface="Arial"/>
                <a:sym typeface="Arial"/>
              </a:rPr>
              <a:t>partagé avec les établissements.</a:t>
            </a:r>
          </a:p>
          <a:p>
            <a:pPr marL="199263" marR="0" lvl="0" indent="-199263"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
              <a:tabLst/>
              <a:defRPr/>
            </a:pPr>
            <a:endParaRPr kumimoji="0" lang="fr-FR" sz="1200" b="0" i="0" u="none" strike="noStrike" kern="1200" cap="none" spc="0" normalizeH="0" baseline="0" noProof="0">
              <a:ln>
                <a:noFill/>
              </a:ln>
              <a:solidFill>
                <a:srgbClr val="000000"/>
              </a:solidFill>
              <a:effectLst/>
              <a:uLnTx/>
              <a:uFillTx/>
              <a:latin typeface="Arial"/>
              <a:ea typeface="+mn-ea"/>
              <a:cs typeface="Arial"/>
              <a:sym typeface="Arial"/>
            </a:endParaRPr>
          </a:p>
          <a:p>
            <a:pPr marL="1085850" marR="0" lvl="2" indent="-171450"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
              <a:tabLst/>
              <a:defRPr/>
            </a:pPr>
            <a:endParaRPr kumimoji="0" lang="fr-FR" sz="1200" b="0" i="0" u="none" strike="noStrike" kern="1200" cap="none" spc="0" normalizeH="0" baseline="0" noProof="0">
              <a:ln>
                <a:noFill/>
              </a:ln>
              <a:solidFill>
                <a:srgbClr val="000000"/>
              </a:solidFill>
              <a:effectLst/>
              <a:uLnTx/>
              <a:uFillTx/>
              <a:latin typeface="Arial"/>
              <a:ea typeface="+mn-ea"/>
              <a:cs typeface="Arial"/>
              <a:sym typeface="Arial"/>
            </a:endParaRPr>
          </a:p>
        </p:txBody>
      </p:sp>
      <p:cxnSp>
        <p:nvCxnSpPr>
          <p:cNvPr id="9" name="Connecteur droit 8">
            <a:extLst>
              <a:ext uri="{FF2B5EF4-FFF2-40B4-BE49-F238E27FC236}">
                <a16:creationId xmlns:a16="http://schemas.microsoft.com/office/drawing/2014/main" id="{16B72963-D5BD-5BE4-5EEF-EF62CAC733E4}"/>
              </a:ext>
            </a:extLst>
          </p:cNvPr>
          <p:cNvCxnSpPr>
            <a:cxnSpLocks/>
          </p:cNvCxnSpPr>
          <p:nvPr/>
        </p:nvCxnSpPr>
        <p:spPr>
          <a:xfrm flipV="1">
            <a:off x="6140335" y="1378587"/>
            <a:ext cx="0" cy="5101149"/>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extBox 5">
            <a:extLst>
              <a:ext uri="{FF2B5EF4-FFF2-40B4-BE49-F238E27FC236}">
                <a16:creationId xmlns:a16="http://schemas.microsoft.com/office/drawing/2014/main" id="{414E78B2-1F2F-7AED-80A6-AC37CB864B5F}"/>
              </a:ext>
            </a:extLst>
          </p:cNvPr>
          <p:cNvSpPr txBox="1"/>
          <p:nvPr/>
        </p:nvSpPr>
        <p:spPr>
          <a:xfrm>
            <a:off x="6259025" y="1635518"/>
            <a:ext cx="5855973" cy="4801314"/>
          </a:xfrm>
          <a:prstGeom prst="rect">
            <a:avLst/>
          </a:prstGeom>
          <a:noFill/>
        </p:spPr>
        <p:txBody>
          <a:bodyPr wrap="square" rtlCol="0">
            <a:spAutoFit/>
          </a:bodyPr>
          <a:lstStyle/>
          <a:p>
            <a:pPr marL="199263" marR="0" lvl="0" indent="-199263"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
              <a:tabLst/>
              <a:defRPr/>
            </a:pPr>
            <a:r>
              <a:rPr kumimoji="0" lang="fr-FR" sz="1400" b="1" i="0" u="none" strike="noStrike" kern="1200" cap="none" spc="0" normalizeH="0" baseline="0" noProof="0">
                <a:ln>
                  <a:noFill/>
                </a:ln>
                <a:solidFill>
                  <a:srgbClr val="000000"/>
                </a:solidFill>
                <a:effectLst/>
                <a:uLnTx/>
                <a:uFillTx/>
                <a:latin typeface="Arial"/>
                <a:ea typeface="+mn-ea"/>
                <a:cs typeface="Arial"/>
                <a:sym typeface="Arial"/>
              </a:rPr>
              <a:t>Fait générateur : </a:t>
            </a:r>
            <a:r>
              <a:rPr lang="fr-FR" sz="1400">
                <a:solidFill>
                  <a:srgbClr val="000000"/>
                </a:solidFill>
                <a:latin typeface="Arial"/>
                <a:cs typeface="Arial"/>
                <a:sym typeface="Arial"/>
              </a:rPr>
              <a:t>publication par l’Emetteur</a:t>
            </a:r>
            <a:r>
              <a:rPr kumimoji="0" lang="fr-FR" sz="1400" b="0" i="0" u="none" strike="noStrike" kern="1200" cap="none" spc="0" normalizeH="0" baseline="0" noProof="0">
                <a:ln>
                  <a:noFill/>
                </a:ln>
                <a:solidFill>
                  <a:srgbClr val="000000"/>
                </a:solidFill>
                <a:effectLst/>
                <a:uLnTx/>
                <a:uFillTx/>
                <a:latin typeface="Arial"/>
                <a:ea typeface="+mn-ea"/>
                <a:cs typeface="Arial"/>
                <a:sym typeface="Arial"/>
              </a:rPr>
              <a:t> d’un supplément portant une information significative </a:t>
            </a:r>
          </a:p>
          <a:p>
            <a:pPr marL="199263" marR="0" lvl="0" indent="-199263"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
              <a:tabLst/>
              <a:defRPr/>
            </a:pPr>
            <a:endParaRPr lang="fr-FR" sz="1400">
              <a:solidFill>
                <a:srgbClr val="000000"/>
              </a:solidFill>
              <a:latin typeface="Arial"/>
              <a:cs typeface="Arial"/>
              <a:sym typeface="Arial"/>
            </a:endParaRPr>
          </a:p>
          <a:p>
            <a:pPr marL="199263" indent="-199263">
              <a:buClr>
                <a:srgbClr val="B24388"/>
              </a:buClr>
              <a:buFont typeface="Wingdings" panose="05000000000000000000" pitchFamily="2" charset="2"/>
              <a:buChar char="§"/>
              <a:defRPr/>
            </a:pPr>
            <a:r>
              <a:rPr kumimoji="0" lang="fr-FR" sz="1400" b="1" i="0" u="none" strike="noStrike" kern="1200" cap="none" spc="0" normalizeH="0" baseline="0" noProof="0">
                <a:ln>
                  <a:noFill/>
                </a:ln>
                <a:solidFill>
                  <a:srgbClr val="000000"/>
                </a:solidFill>
                <a:effectLst/>
                <a:uLnTx/>
                <a:uFillTx/>
                <a:latin typeface="Arial"/>
                <a:ea typeface="+mn-ea"/>
                <a:cs typeface="Arial"/>
              </a:rPr>
              <a:t>Conséquences ? </a:t>
            </a:r>
          </a:p>
          <a:p>
            <a:pPr>
              <a:buClr>
                <a:srgbClr val="B24388"/>
              </a:buClr>
              <a:defRPr/>
            </a:pPr>
            <a:endParaRPr lang="fr-FR" sz="900" b="1">
              <a:solidFill>
                <a:srgbClr val="000000"/>
              </a:solidFill>
              <a:latin typeface="Arial"/>
              <a:cs typeface="Arial"/>
            </a:endParaRPr>
          </a:p>
          <a:p>
            <a:pPr>
              <a:buClr>
                <a:srgbClr val="B24388"/>
              </a:buClr>
              <a:defRPr/>
            </a:pPr>
            <a:r>
              <a:rPr kumimoji="0" lang="fr-FR" sz="1400" b="1" i="0" u="none" strike="noStrike" kern="1200" cap="none" spc="0" normalizeH="0" baseline="0" noProof="0">
                <a:ln>
                  <a:noFill/>
                </a:ln>
                <a:solidFill>
                  <a:schemeClr val="accent1"/>
                </a:solidFill>
                <a:effectLst/>
                <a:uLnTx/>
                <a:uFillTx/>
                <a:latin typeface="Arial"/>
                <a:ea typeface="+mn-ea"/>
                <a:cs typeface="Arial"/>
              </a:rPr>
              <a:t>1. </a:t>
            </a:r>
            <a:r>
              <a:rPr kumimoji="0" lang="fr-FR" sz="1400" b="0" i="0" u="none" strike="noStrike" kern="1200" cap="none" spc="0" normalizeH="0" baseline="0" noProof="0">
                <a:ln>
                  <a:noFill/>
                </a:ln>
                <a:solidFill>
                  <a:srgbClr val="000000"/>
                </a:solidFill>
                <a:effectLst/>
                <a:uLnTx/>
                <a:uFillTx/>
                <a:latin typeface="Arial"/>
                <a:ea typeface="+mn-ea"/>
                <a:cs typeface="Arial"/>
              </a:rPr>
              <a:t>La publication du supplément donne lieu à une </a:t>
            </a:r>
            <a:r>
              <a:rPr kumimoji="0" lang="fr-FR" sz="1400" b="1" i="0" u="none" strike="noStrike" kern="1200" cap="none" spc="0" normalizeH="0" baseline="0" noProof="0">
                <a:ln>
                  <a:noFill/>
                </a:ln>
                <a:solidFill>
                  <a:srgbClr val="000000"/>
                </a:solidFill>
                <a:effectLst/>
                <a:uLnTx/>
                <a:uFillTx/>
                <a:latin typeface="Arial"/>
                <a:ea typeface="+mn-ea"/>
                <a:cs typeface="Arial"/>
              </a:rPr>
              <a:t>information à tous les clients ayant un accès Web et/ou mobile </a:t>
            </a:r>
            <a:r>
              <a:rPr kumimoji="0" lang="fr-FR" sz="1400" b="0" i="0" u="none" strike="noStrike" kern="1200" cap="none" spc="0" normalizeH="0" baseline="0" noProof="0">
                <a:ln>
                  <a:noFill/>
                </a:ln>
                <a:solidFill>
                  <a:srgbClr val="000000"/>
                </a:solidFill>
                <a:effectLst/>
                <a:uLnTx/>
                <a:uFillTx/>
                <a:latin typeface="Arial"/>
                <a:ea typeface="+mn-ea"/>
                <a:cs typeface="Arial"/>
              </a:rPr>
              <a:t>et à </a:t>
            </a:r>
            <a:r>
              <a:rPr kumimoji="0" lang="fr-FR" sz="1400" b="1" i="0" u="none" strike="noStrike" kern="1200" cap="none" spc="0" normalizeH="0" baseline="0" noProof="0">
                <a:ln>
                  <a:noFill/>
                </a:ln>
                <a:solidFill>
                  <a:srgbClr val="000000"/>
                </a:solidFill>
                <a:effectLst/>
                <a:uLnTx/>
                <a:uFillTx/>
                <a:latin typeface="Arial"/>
                <a:ea typeface="+mn-ea"/>
                <a:cs typeface="Arial"/>
              </a:rPr>
              <a:t>l’ouverture d’un droit de rétractation </a:t>
            </a:r>
            <a:r>
              <a:rPr kumimoji="0" lang="fr-FR" sz="1400" i="0" u="none" strike="noStrike" kern="1200" cap="none" spc="0" normalizeH="0" baseline="0" noProof="0">
                <a:ln>
                  <a:noFill/>
                </a:ln>
                <a:solidFill>
                  <a:srgbClr val="000000"/>
                </a:solidFill>
                <a:effectLst/>
                <a:uLnTx/>
                <a:uFillTx/>
                <a:latin typeface="Arial"/>
                <a:ea typeface="+mn-ea"/>
                <a:cs typeface="Arial"/>
              </a:rPr>
              <a:t>pour certains clients. </a:t>
            </a:r>
            <a:endParaRPr kumimoji="0" lang="fr-FR" sz="1400" i="0" u="none" strike="noStrike" kern="1200" cap="none" spc="0" normalizeH="0" baseline="0" noProof="0">
              <a:ln>
                <a:noFill/>
              </a:ln>
              <a:solidFill>
                <a:srgbClr val="000000"/>
              </a:solidFill>
              <a:effectLst/>
              <a:uLnTx/>
              <a:uFillTx/>
              <a:latin typeface="Arial"/>
              <a:ea typeface="+mn-ea"/>
              <a:cs typeface="Arial"/>
              <a:sym typeface="Arial"/>
            </a:endParaRPr>
          </a:p>
          <a:p>
            <a:pPr marL="199263" marR="0" lvl="0" indent="-199263" algn="l" defTabSz="914400" rtl="0" eaLnBrk="1" fontAlgn="auto" latinLnBrk="0" hangingPunct="1">
              <a:lnSpc>
                <a:spcPct val="100000"/>
              </a:lnSpc>
              <a:spcBef>
                <a:spcPts val="0"/>
              </a:spcBef>
              <a:spcAft>
                <a:spcPts val="0"/>
              </a:spcAft>
              <a:buClr>
                <a:srgbClr val="B24388"/>
              </a:buClr>
              <a:buSzTx/>
              <a:buFont typeface="Wingdings" panose="05000000000000000000" pitchFamily="2" charset="2"/>
              <a:buChar char="§"/>
              <a:tabLst/>
              <a:defRPr/>
            </a:pPr>
            <a:endParaRPr kumimoji="0" lang="fr-FR" sz="1200" b="0" i="0" u="none" strike="noStrike" kern="1200" cap="none" spc="0" normalizeH="0" baseline="0" noProof="0">
              <a:ln>
                <a:noFill/>
              </a:ln>
              <a:solidFill>
                <a:srgbClr val="000000"/>
              </a:solidFill>
              <a:effectLst/>
              <a:uLnTx/>
              <a:uFillTx/>
              <a:latin typeface="Arial"/>
              <a:ea typeface="+mn-ea"/>
              <a:cs typeface="Arial"/>
              <a:sym typeface="Arial"/>
            </a:endParaRPr>
          </a:p>
          <a:p>
            <a:pPr marL="656463" lvl="1" indent="-199263" algn="just">
              <a:buClr>
                <a:srgbClr val="B24388"/>
              </a:buClr>
              <a:buFont typeface="Wingdings" panose="05000000000000000000" pitchFamily="2" charset="2"/>
              <a:buChar char="Ø"/>
              <a:defRPr/>
            </a:pPr>
            <a:r>
              <a:rPr kumimoji="0" lang="fr-FR" sz="1200" b="1" i="0" u="none" strike="noStrike" kern="1200" cap="none" spc="0" normalizeH="0" baseline="0" noProof="0">
                <a:ln>
                  <a:noFill/>
                </a:ln>
                <a:solidFill>
                  <a:srgbClr val="000000"/>
                </a:solidFill>
                <a:effectLst/>
                <a:uLnTx/>
                <a:uFillTx/>
                <a:latin typeface="Arial"/>
                <a:ea typeface="+mn-ea"/>
                <a:cs typeface="Arial"/>
                <a:sym typeface="Arial"/>
              </a:rPr>
              <a:t>Droit de rétractation de 48 h accordé aux clients qui ont souscrit dans le cadre exclusif du CTO</a:t>
            </a:r>
            <a:r>
              <a:rPr kumimoji="0" lang="fr-FR" sz="1200" i="0" u="none" strike="noStrike" kern="1200" cap="none" spc="0" normalizeH="0" baseline="0" noProof="0">
                <a:ln>
                  <a:noFill/>
                </a:ln>
                <a:solidFill>
                  <a:srgbClr val="000000"/>
                </a:solidFill>
                <a:effectLst/>
                <a:uLnTx/>
                <a:uFillTx/>
                <a:latin typeface="Arial"/>
                <a:ea typeface="+mn-ea"/>
                <a:cs typeface="Arial"/>
                <a:sym typeface="Arial"/>
              </a:rPr>
              <a:t> (mention précisée dans la communication faite aux clients). </a:t>
            </a:r>
          </a:p>
          <a:p>
            <a:pPr marL="656463" lvl="1" indent="-199263" algn="just">
              <a:buClr>
                <a:srgbClr val="B24388"/>
              </a:buClr>
              <a:buFont typeface="Wingdings" panose="05000000000000000000" pitchFamily="2" charset="2"/>
              <a:buChar char="Ø"/>
              <a:defRPr/>
            </a:pPr>
            <a:endParaRPr lang="fr-FR" sz="900">
              <a:solidFill>
                <a:srgbClr val="000000"/>
              </a:solidFill>
              <a:latin typeface="Arial"/>
              <a:cs typeface="Arial"/>
              <a:sym typeface="Arial"/>
            </a:endParaRPr>
          </a:p>
          <a:p>
            <a:pPr marL="656463" lvl="1" indent="-199263" algn="just">
              <a:buClr>
                <a:srgbClr val="B24388"/>
              </a:buClr>
              <a:buFont typeface="Wingdings" panose="05000000000000000000" pitchFamily="2" charset="2"/>
              <a:buChar char="Ø"/>
              <a:defRPr/>
            </a:pPr>
            <a:r>
              <a:rPr lang="fr-FR" sz="1200" b="1">
                <a:solidFill>
                  <a:srgbClr val="000000"/>
                </a:solidFill>
                <a:latin typeface="Arial"/>
                <a:cs typeface="Arial"/>
                <a:sym typeface="Arial"/>
              </a:rPr>
              <a:t>Modèle des textes </a:t>
            </a:r>
            <a:r>
              <a:rPr lang="fr-FR" sz="1200">
                <a:solidFill>
                  <a:srgbClr val="000000"/>
                </a:solidFill>
                <a:latin typeface="Arial"/>
                <a:cs typeface="Arial"/>
                <a:sym typeface="Arial"/>
              </a:rPr>
              <a:t>(Native Ad et Page de News) </a:t>
            </a:r>
            <a:r>
              <a:rPr lang="fr-FR" sz="1200" b="1">
                <a:solidFill>
                  <a:srgbClr val="000000"/>
                </a:solidFill>
                <a:latin typeface="Arial"/>
                <a:cs typeface="Arial"/>
                <a:sym typeface="Arial"/>
              </a:rPr>
              <a:t>disponible en page suivante. </a:t>
            </a:r>
            <a:endParaRPr kumimoji="0" lang="fr-FR" sz="1200" b="1" i="0" u="none" strike="noStrike" kern="1200" cap="none" spc="0" normalizeH="0" baseline="0" noProof="0">
              <a:ln>
                <a:noFill/>
              </a:ln>
              <a:solidFill>
                <a:srgbClr val="000000"/>
              </a:solidFill>
              <a:effectLst/>
              <a:uLnTx/>
              <a:uFillTx/>
              <a:latin typeface="Arial"/>
              <a:ea typeface="+mn-ea"/>
              <a:cs typeface="Arial"/>
              <a:sym typeface="Arial"/>
            </a:endParaRPr>
          </a:p>
          <a:p>
            <a:pPr marL="656463" lvl="1" indent="-199263" algn="just">
              <a:buClr>
                <a:srgbClr val="B24388"/>
              </a:buClr>
              <a:buFont typeface="Wingdings" panose="05000000000000000000" pitchFamily="2" charset="2"/>
              <a:buChar char="§"/>
              <a:defRPr/>
            </a:pPr>
            <a:endParaRPr kumimoji="0" lang="fr-FR" sz="900" b="1" i="0" u="none" strike="noStrike" kern="1200" cap="none" spc="0" normalizeH="0" baseline="0" noProof="0">
              <a:ln>
                <a:noFill/>
              </a:ln>
              <a:solidFill>
                <a:srgbClr val="000000"/>
              </a:solidFill>
              <a:effectLst/>
              <a:uLnTx/>
              <a:uFillTx/>
              <a:latin typeface="Arial"/>
              <a:ea typeface="+mn-ea"/>
              <a:cs typeface="Arial"/>
              <a:sym typeface="Arial"/>
            </a:endParaRPr>
          </a:p>
          <a:p>
            <a:pPr marR="0" lvl="0" algn="l" defTabSz="914400" rtl="0" eaLnBrk="1" fontAlgn="auto" latinLnBrk="0" hangingPunct="1">
              <a:lnSpc>
                <a:spcPct val="100000"/>
              </a:lnSpc>
              <a:spcBef>
                <a:spcPts val="0"/>
              </a:spcBef>
              <a:spcAft>
                <a:spcPts val="0"/>
              </a:spcAft>
              <a:buClr>
                <a:srgbClr val="B24388"/>
              </a:buClr>
              <a:buSzTx/>
              <a:tabLst/>
              <a:defRPr/>
            </a:pPr>
            <a:r>
              <a:rPr lang="fr-FR" sz="1400" b="1">
                <a:solidFill>
                  <a:schemeClr val="accent1"/>
                </a:solidFill>
                <a:latin typeface="Arial"/>
                <a:cs typeface="Arial"/>
                <a:sym typeface="Arial"/>
              </a:rPr>
              <a:t>2. </a:t>
            </a:r>
            <a:r>
              <a:rPr lang="fr-FR" sz="1400" b="1">
                <a:solidFill>
                  <a:srgbClr val="000000"/>
                </a:solidFill>
                <a:latin typeface="Arial"/>
                <a:cs typeface="Arial"/>
                <a:sym typeface="Arial"/>
              </a:rPr>
              <a:t>En vertu du principe de l’équité </a:t>
            </a:r>
            <a:r>
              <a:rPr kumimoji="0" lang="fr-FR" sz="1400" b="1" i="0" u="none" strike="noStrike" kern="1200" cap="none" spc="0" normalizeH="0" baseline="0" noProof="0">
                <a:ln>
                  <a:noFill/>
                </a:ln>
                <a:solidFill>
                  <a:srgbClr val="000000"/>
                </a:solidFill>
                <a:effectLst/>
                <a:uLnTx/>
                <a:uFillTx/>
                <a:latin typeface="Arial"/>
                <a:ea typeface="+mn-ea"/>
                <a:cs typeface="Arial"/>
                <a:sym typeface="Arial"/>
              </a:rPr>
              <a:t>de traitement entre les porteurs de titres en CTO et les « assurés-porteurs des unités de compte » </a:t>
            </a:r>
            <a:r>
              <a:rPr kumimoji="0" lang="fr-FR" sz="1400" b="0" i="0" u="none" strike="noStrike" kern="1200" cap="none" spc="0" normalizeH="0" baseline="0" noProof="0">
                <a:ln>
                  <a:noFill/>
                </a:ln>
                <a:solidFill>
                  <a:srgbClr val="000000"/>
                </a:solidFill>
                <a:effectLst/>
                <a:uLnTx/>
                <a:uFillTx/>
                <a:latin typeface="Arial"/>
                <a:ea typeface="+mn-ea"/>
                <a:cs typeface="Arial"/>
                <a:sym typeface="Arial"/>
              </a:rPr>
              <a:t>(décision interne et non juridique)</a:t>
            </a:r>
            <a:r>
              <a:rPr lang="fr-FR" sz="1400">
                <a:solidFill>
                  <a:srgbClr val="000000"/>
                </a:solidFill>
                <a:latin typeface="Arial"/>
                <a:cs typeface="Arial"/>
                <a:sym typeface="Arial"/>
              </a:rPr>
              <a:t> : </a:t>
            </a:r>
          </a:p>
          <a:p>
            <a:pPr marR="0" lvl="0" algn="l" defTabSz="914400" rtl="0" eaLnBrk="1" fontAlgn="auto" latinLnBrk="0" hangingPunct="1">
              <a:lnSpc>
                <a:spcPct val="100000"/>
              </a:lnSpc>
              <a:spcBef>
                <a:spcPts val="0"/>
              </a:spcBef>
              <a:spcAft>
                <a:spcPts val="0"/>
              </a:spcAft>
              <a:buClr>
                <a:srgbClr val="B24388"/>
              </a:buClr>
              <a:buSzTx/>
              <a:tabLst/>
              <a:defRPr/>
            </a:pPr>
            <a:endParaRPr kumimoji="0" lang="fr-FR" sz="700" b="0" i="0" u="none" strike="noStrike" kern="1200" cap="none" spc="0" normalizeH="0" baseline="0" noProof="0">
              <a:ln>
                <a:noFill/>
              </a:ln>
              <a:solidFill>
                <a:srgbClr val="000000"/>
              </a:solidFill>
              <a:effectLst/>
              <a:uLnTx/>
              <a:uFillTx/>
              <a:latin typeface="Arial"/>
              <a:ea typeface="+mn-ea"/>
              <a:cs typeface="Arial"/>
              <a:sym typeface="Arial"/>
            </a:endParaRPr>
          </a:p>
          <a:p>
            <a:pPr marL="742950" lvl="1" indent="-285750" algn="just">
              <a:buClr>
                <a:srgbClr val="B24388"/>
              </a:buClr>
              <a:buFont typeface="Wingdings" panose="05000000000000000000" pitchFamily="2" charset="2"/>
              <a:buChar char="Ø"/>
              <a:defRPr/>
            </a:pPr>
            <a:r>
              <a:rPr lang="fr-FR" sz="1200">
                <a:solidFill>
                  <a:srgbClr val="000000"/>
                </a:solidFill>
                <a:latin typeface="Arial"/>
                <a:cs typeface="Arial"/>
                <a:sym typeface="Arial"/>
              </a:rPr>
              <a:t>Communication au Réseau mentionnant que la </a:t>
            </a:r>
            <a:r>
              <a:rPr lang="fr-FR" sz="1200" b="1">
                <a:solidFill>
                  <a:srgbClr val="000000"/>
                </a:solidFill>
                <a:latin typeface="Arial"/>
                <a:cs typeface="Arial"/>
                <a:sym typeface="Arial"/>
              </a:rPr>
              <a:t>gestion des éventuelles demandes de rétractation de la part des clients en ASV </a:t>
            </a:r>
            <a:r>
              <a:rPr lang="fr-FR" sz="1200">
                <a:solidFill>
                  <a:srgbClr val="000000"/>
                </a:solidFill>
                <a:latin typeface="Arial"/>
                <a:cs typeface="Arial"/>
                <a:sym typeface="Arial"/>
              </a:rPr>
              <a:t>(versement libre ou arbitrage sur une UC représentative de l’Emprunt) sera </a:t>
            </a:r>
            <a:r>
              <a:rPr lang="fr-FR" sz="1200" b="1">
                <a:solidFill>
                  <a:srgbClr val="000000"/>
                </a:solidFill>
                <a:latin typeface="Arial"/>
                <a:cs typeface="Arial"/>
                <a:sym typeface="Arial"/>
              </a:rPr>
              <a:t>faite au cas par cas </a:t>
            </a:r>
            <a:r>
              <a:rPr lang="fr-FR" sz="1200">
                <a:solidFill>
                  <a:srgbClr val="000000"/>
                </a:solidFill>
                <a:latin typeface="Arial"/>
                <a:cs typeface="Arial"/>
                <a:sym typeface="Arial"/>
              </a:rPr>
              <a:t>: en cas d’accord de l’établissement distributeur et de l’assureur, la rétractation pourra être accordée.</a:t>
            </a:r>
            <a:endParaRPr kumimoji="0" lang="fr-FR" sz="1200" b="0" i="0" u="none" strike="noStrike" kern="120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9853754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291E710C-94FF-293E-66D4-9638B471A8AA}"/>
              </a:ext>
            </a:extLst>
          </p:cNvPr>
          <p:cNvSpPr>
            <a:spLocks noGrp="1"/>
          </p:cNvSpPr>
          <p:nvPr>
            <p:ph type="title"/>
          </p:nvPr>
        </p:nvSpPr>
        <p:spPr/>
        <p:txBody>
          <a:bodyPr vert="horz" lIns="0" tIns="45720" rIns="0" bIns="45720" rtlCol="0" anchor="t" anchorCtr="0">
            <a:noAutofit/>
          </a:bodyPr>
          <a:lstStyle/>
          <a:p>
            <a:r>
              <a:rPr lang="fr-FR" sz="2000"/>
              <a:t>Textes diffusés sur les sites internet et applications mobiles, en cas de </a:t>
            </a:r>
            <a:br>
              <a:rPr lang="fr-FR" sz="2000"/>
            </a:br>
            <a:r>
              <a:rPr lang="fr-FR" sz="2000"/>
              <a:t>publication d’un supplément par l’Emetteur lié à un événement significatif</a:t>
            </a:r>
          </a:p>
        </p:txBody>
      </p:sp>
      <p:sp>
        <p:nvSpPr>
          <p:cNvPr id="2" name="Rectangle 1">
            <a:extLst>
              <a:ext uri="{FF2B5EF4-FFF2-40B4-BE49-F238E27FC236}">
                <a16:creationId xmlns:a16="http://schemas.microsoft.com/office/drawing/2014/main" id="{9905D6FF-35E4-D9DF-D469-9CB81B59DBF2}"/>
              </a:ext>
            </a:extLst>
          </p:cNvPr>
          <p:cNvSpPr/>
          <p:nvPr/>
        </p:nvSpPr>
        <p:spPr>
          <a:xfrm>
            <a:off x="4384601" y="6611779"/>
            <a:ext cx="5139548"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
        <p:nvSpPr>
          <p:cNvPr id="4" name="Rectangle 1">
            <a:extLst>
              <a:ext uri="{FF2B5EF4-FFF2-40B4-BE49-F238E27FC236}">
                <a16:creationId xmlns:a16="http://schemas.microsoft.com/office/drawing/2014/main" id="{7D44AE31-3C26-5DD6-E965-97251054334F}"/>
              </a:ext>
            </a:extLst>
          </p:cNvPr>
          <p:cNvSpPr>
            <a:spLocks noChangeArrowheads="1"/>
          </p:cNvSpPr>
          <p:nvPr/>
        </p:nvSpPr>
        <p:spPr bwMode="auto">
          <a:xfrm rot="10800000" flipV="1">
            <a:off x="492637" y="1336121"/>
            <a:ext cx="10509504" cy="4185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altLang="fr-FR" sz="1800" b="1" i="0" u="none" strike="noStrike" kern="1200" cap="none" spc="0" normalizeH="0" baseline="0" noProof="0" dirty="0">
                <a:ln>
                  <a:noFill/>
                </a:ln>
                <a:solidFill>
                  <a:srgbClr val="581D74"/>
                </a:solidFill>
                <a:effectLst/>
                <a:uLnTx/>
                <a:uFillTx/>
                <a:latin typeface="Arial"/>
                <a:ea typeface="Times New Roman" panose="02020603050405020304" pitchFamily="18" charset="0"/>
                <a:cs typeface="Calibri" panose="020F0502020204030204" pitchFamily="34" charset="0"/>
              </a:rPr>
              <a:t>Texte Native Ad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altLang="fr-FR" sz="10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altLang="fr-FR" sz="1400" b="0" i="0" u="none" strike="noStrike" kern="1200" cap="none" spc="0" normalizeH="0" baseline="0" noProof="0" dirty="0">
                <a:ln>
                  <a:noFill/>
                </a:ln>
                <a:solidFill>
                  <a:srgbClr val="444444"/>
                </a:solidFill>
                <a:effectLst/>
                <a:uLnTx/>
                <a:uFillTx/>
                <a:latin typeface="Arial"/>
                <a:ea typeface="Calibri" panose="020F0502020204030204" pitchFamily="34" charset="0"/>
                <a:cs typeface="+mn-cs"/>
              </a:rPr>
              <a:t>Le Prospectus de Base</a:t>
            </a:r>
            <a:r>
              <a:rPr lang="fr-FR" altLang="fr-FR" sz="1400" dirty="0">
                <a:solidFill>
                  <a:srgbClr val="444444"/>
                </a:solidFill>
                <a:latin typeface="Arial"/>
                <a:ea typeface="Calibri" panose="020F0502020204030204" pitchFamily="34" charset="0"/>
              </a:rPr>
              <a:t> </a:t>
            </a:r>
            <a:r>
              <a:rPr kumimoji="0" lang="fr-FR" altLang="fr-FR" sz="1400" b="0" i="0" u="none" strike="noStrike" kern="1200" cap="none" spc="0" normalizeH="0" baseline="0" noProof="0" dirty="0">
                <a:ln>
                  <a:noFill/>
                </a:ln>
                <a:solidFill>
                  <a:srgbClr val="444444"/>
                </a:solidFill>
                <a:effectLst/>
                <a:uLnTx/>
                <a:uFillTx/>
                <a:latin typeface="Arial"/>
                <a:ea typeface="Calibri" panose="020F0502020204030204" pitchFamily="34" charset="0"/>
                <a:cs typeface="+mn-cs"/>
              </a:rPr>
              <a:t>de </a:t>
            </a:r>
            <a:r>
              <a:rPr kumimoji="0" lang="fr-FR" altLang="fr-FR" sz="1400" b="0" i="0" u="none" strike="noStrike" kern="1200" cap="none" spc="0" normalizeH="0" baseline="0" noProof="0" dirty="0">
                <a:ln>
                  <a:noFill/>
                </a:ln>
                <a:effectLst/>
                <a:uLnTx/>
                <a:uFillTx/>
                <a:latin typeface="Arial"/>
                <a:ea typeface="Calibri" panose="020F0502020204030204" pitchFamily="34" charset="0"/>
                <a:cs typeface="+mn-cs"/>
              </a:rPr>
              <a:t>l’Emprunt </a:t>
            </a:r>
            <a:r>
              <a:rPr lang="fr-FR" altLang="fr-FR" sz="1400" dirty="0">
                <a:latin typeface="Arial"/>
                <a:ea typeface="Calibri" panose="020F0502020204030204" pitchFamily="34" charset="0"/>
              </a:rPr>
              <a:t>j</a:t>
            </a:r>
            <a:r>
              <a:rPr kumimoji="0" lang="fr-FR" altLang="fr-FR" sz="1400" b="0" i="0" u="none" strike="noStrike" kern="1200" cap="none" spc="0" normalizeH="0" baseline="0" noProof="0" dirty="0" err="1">
                <a:ln>
                  <a:noFill/>
                </a:ln>
                <a:effectLst/>
                <a:uLnTx/>
                <a:uFillTx/>
                <a:latin typeface="Arial"/>
                <a:ea typeface="Calibri" panose="020F0502020204030204" pitchFamily="34" charset="0"/>
                <a:cs typeface="+mn-cs"/>
              </a:rPr>
              <a:t>uillet</a:t>
            </a:r>
            <a:r>
              <a:rPr kumimoji="0" lang="fr-FR" altLang="fr-FR" sz="1400" b="0" i="0" u="none" strike="noStrike" kern="1200" cap="none" spc="0" normalizeH="0" baseline="0" noProof="0" dirty="0">
                <a:ln>
                  <a:noFill/>
                </a:ln>
                <a:effectLst/>
                <a:uLnTx/>
                <a:uFillTx/>
                <a:latin typeface="Arial"/>
                <a:ea typeface="Calibri" panose="020F0502020204030204" pitchFamily="34" charset="0"/>
                <a:cs typeface="+mn-cs"/>
              </a:rPr>
              <a:t> 2034 Remboursable </a:t>
            </a:r>
            <a:r>
              <a:rPr kumimoji="0" lang="fr-FR" altLang="fr-FR" sz="1400" b="0" i="0" u="none" strike="noStrike" kern="1200" cap="none" spc="0" normalizeH="0" baseline="0" noProof="0" dirty="0">
                <a:ln>
                  <a:noFill/>
                </a:ln>
                <a:solidFill>
                  <a:srgbClr val="444444"/>
                </a:solidFill>
                <a:effectLst/>
                <a:uLnTx/>
                <a:uFillTx/>
                <a:latin typeface="Arial"/>
                <a:ea typeface="Calibri" panose="020F0502020204030204" pitchFamily="34" charset="0"/>
                <a:cs typeface="+mn-cs"/>
              </a:rPr>
              <a:t>par anticipation a été modifié d'un Supplément approuvé par l'AMF le XXX.</a:t>
            </a:r>
            <a:endParaRPr kumimoji="0" lang="fr-FR" altLang="fr-FR" sz="1400" b="0" i="0" u="none" strike="noStrike" kern="1200" cap="none" spc="0" normalizeH="0" baseline="0" noProof="0" dirty="0">
              <a:ln>
                <a:noFill/>
              </a:ln>
              <a:solidFill>
                <a:srgbClr val="000000"/>
              </a:solidFill>
              <a:effectLst/>
              <a:uLnTx/>
              <a:uFillTx/>
              <a:latin typeface="Arial"/>
              <a:ea typeface="Calibri" panose="020F0502020204030204" pitchFamily="34" charset="0"/>
              <a:cs typeface="+mn-cs"/>
            </a:endParaRPr>
          </a:p>
          <a:p>
            <a:r>
              <a:rPr lang="fr-FR" sz="1400" u="sng" dirty="0">
                <a:solidFill>
                  <a:srgbClr val="0000FF"/>
                </a:solidFill>
                <a:effectLst/>
                <a:latin typeface="+mj-lt"/>
                <a:ea typeface="Calibri" panose="020F0502020204030204" pitchFamily="34" charset="0"/>
                <a:hlinkClick r:id="rId3"/>
              </a:rPr>
              <a:t>https://cib.natixis.com/home/pims/prospectus#/prospectusPublic/</a:t>
            </a:r>
            <a:br>
              <a:rPr lang="fr-FR" sz="1400" u="sng" dirty="0">
                <a:solidFill>
                  <a:srgbClr val="0000FF"/>
                </a:solidFill>
                <a:effectLst/>
                <a:highlight>
                  <a:srgbClr val="FFFF00"/>
                </a:highlight>
                <a:latin typeface="+mj-lt"/>
                <a:ea typeface="Calibri" panose="020F0502020204030204" pitchFamily="34" charset="0"/>
              </a:rPr>
            </a:br>
            <a:endParaRPr lang="pt-BR" sz="1000" dirty="0">
              <a:latin typeface="+mj-lt"/>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altLang="fr-FR" sz="1800" b="1" i="0" u="none" strike="noStrike" kern="1200" cap="none" spc="0" normalizeH="0" baseline="0" noProof="0" dirty="0">
              <a:ln>
                <a:noFill/>
              </a:ln>
              <a:solidFill>
                <a:srgbClr val="581D74"/>
              </a:solidFill>
              <a:effectLst/>
              <a:uLnTx/>
              <a:uFillTx/>
              <a:latin typeface="Arial"/>
              <a:ea typeface="+mn-ea"/>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altLang="fr-FR" sz="1800" b="1" i="0" u="none" strike="noStrike" kern="1200" cap="none" spc="0" normalizeH="0" baseline="0" noProof="0" dirty="0">
                <a:ln>
                  <a:noFill/>
                </a:ln>
                <a:solidFill>
                  <a:srgbClr val="581D74"/>
                </a:solidFill>
                <a:effectLst/>
                <a:uLnTx/>
                <a:uFillTx/>
                <a:latin typeface="Arial"/>
                <a:ea typeface="+mn-ea"/>
                <a:cs typeface="Calibri" panose="020F0502020204030204" pitchFamily="34" charset="0"/>
              </a:rPr>
              <a:t>Texte sur la page de news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altLang="fr-FR" sz="10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altLang="fr-FR" sz="1400" b="0" i="0" u="none" strike="noStrike" kern="1200" cap="none" spc="0" normalizeH="0" baseline="0" noProof="0" dirty="0">
                <a:ln>
                  <a:noFill/>
                </a:ln>
                <a:solidFill>
                  <a:srgbClr val="444444"/>
                </a:solidFill>
                <a:effectLst/>
                <a:uLnTx/>
                <a:uFillTx/>
                <a:latin typeface="Arial"/>
                <a:ea typeface="Calibri" panose="020F0502020204030204" pitchFamily="34" charset="0"/>
                <a:cs typeface="+mn-cs"/>
              </a:rPr>
              <a:t>L'émission de </a:t>
            </a:r>
            <a:r>
              <a:rPr kumimoji="0" lang="fr-FR" altLang="fr-FR" sz="1400" b="0" i="0" u="none" strike="noStrike" kern="1200" cap="none" spc="0" normalizeH="0" baseline="0" noProof="0" dirty="0">
                <a:ln>
                  <a:noFill/>
                </a:ln>
                <a:effectLst/>
                <a:uLnTx/>
                <a:uFillTx/>
                <a:latin typeface="Arial"/>
                <a:ea typeface="Calibri" panose="020F0502020204030204" pitchFamily="34" charset="0"/>
                <a:cs typeface="+mn-cs"/>
              </a:rPr>
              <a:t>l'Emprunt </a:t>
            </a:r>
            <a:r>
              <a:rPr lang="fr-FR" altLang="fr-FR" sz="1400" dirty="0">
                <a:latin typeface="Arial"/>
                <a:ea typeface="Calibri" panose="020F0502020204030204" pitchFamily="34" charset="0"/>
              </a:rPr>
              <a:t>j</a:t>
            </a:r>
            <a:r>
              <a:rPr kumimoji="0" lang="fr-FR" altLang="fr-FR" sz="1400" b="0" i="0" u="none" strike="noStrike" kern="1200" cap="none" spc="0" normalizeH="0" baseline="0" noProof="0" dirty="0" err="1">
                <a:ln>
                  <a:noFill/>
                </a:ln>
                <a:effectLst/>
                <a:uLnTx/>
                <a:uFillTx/>
                <a:latin typeface="Arial"/>
                <a:ea typeface="Calibri" panose="020F0502020204030204" pitchFamily="34" charset="0"/>
                <a:cs typeface="+mn-cs"/>
              </a:rPr>
              <a:t>uillet</a:t>
            </a:r>
            <a:r>
              <a:rPr kumimoji="0" lang="fr-FR" altLang="fr-FR" sz="1400" b="0" i="0" u="none" strike="noStrike" kern="1200" cap="none" spc="0" normalizeH="0" baseline="0" noProof="0" dirty="0">
                <a:ln>
                  <a:noFill/>
                </a:ln>
                <a:effectLst/>
                <a:uLnTx/>
                <a:uFillTx/>
                <a:latin typeface="Arial"/>
                <a:ea typeface="Calibri" panose="020F0502020204030204" pitchFamily="34" charset="0"/>
                <a:cs typeface="+mn-cs"/>
              </a:rPr>
              <a:t> 2034 Remboursable </a:t>
            </a:r>
            <a:r>
              <a:rPr kumimoji="0" lang="fr-FR" altLang="fr-FR" sz="1400" b="0" i="0" u="none" strike="noStrike" kern="1200" cap="none" spc="0" normalizeH="0" baseline="0" noProof="0" dirty="0">
                <a:ln>
                  <a:noFill/>
                </a:ln>
                <a:solidFill>
                  <a:srgbClr val="444444"/>
                </a:solidFill>
                <a:effectLst/>
                <a:uLnTx/>
                <a:uFillTx/>
                <a:latin typeface="Arial"/>
                <a:ea typeface="Calibri" panose="020F0502020204030204" pitchFamily="34" charset="0"/>
                <a:cs typeface="+mn-cs"/>
              </a:rPr>
              <a:t>par anticipation, auquel vous avez souscrit, s'inscrit dans le programme cadre d'émissions d'obligations de Natixis dont les modalités figurent au sein du Prospectus de Base, en date du [</a:t>
            </a:r>
            <a:r>
              <a:rPr lang="fr-FR" altLang="fr-FR" sz="1400" dirty="0">
                <a:solidFill>
                  <a:srgbClr val="444444"/>
                </a:solidFill>
                <a:latin typeface="Arial"/>
                <a:ea typeface="Calibri" panose="020F0502020204030204" pitchFamily="34" charset="0"/>
              </a:rPr>
              <a:t>XXX]</a:t>
            </a:r>
            <a:r>
              <a:rPr kumimoji="0" lang="fr-FR" altLang="fr-FR" sz="1400" b="0" i="0" u="none" strike="noStrike" kern="1200" cap="none" spc="0" normalizeH="0" baseline="0" noProof="0" dirty="0">
                <a:ln>
                  <a:noFill/>
                </a:ln>
                <a:solidFill>
                  <a:srgbClr val="444444"/>
                </a:solidFill>
                <a:effectLst/>
                <a:uLnTx/>
                <a:uFillTx/>
                <a:latin typeface="Arial"/>
                <a:ea typeface="Calibri" panose="020F0502020204030204" pitchFamily="34" charset="0"/>
                <a:cs typeface="+mn-cs"/>
              </a:rPr>
              <a:t>.</a:t>
            </a:r>
            <a:endParaRPr kumimoji="0" lang="fr-FR" altLang="fr-FR" sz="1400" b="0" i="0" u="none" strike="noStrike" kern="1200" cap="none" spc="0" normalizeH="0" baseline="0" noProof="0" dirty="0">
              <a:ln>
                <a:noFill/>
              </a:ln>
              <a:solidFill>
                <a:srgbClr val="000000"/>
              </a:solidFill>
              <a:effectLst/>
              <a:uLnTx/>
              <a:uFillTx/>
              <a:latin typeface="Arial"/>
              <a:ea typeface="Calibri" panose="020F0502020204030204" pitchFamily="34" charset="0"/>
              <a:cs typeface="+mn-cs"/>
            </a:endParaRPr>
          </a:p>
          <a:p>
            <a:endParaRPr kumimoji="0" lang="fr-FR" altLang="fr-FR" sz="1400" b="0" i="0" u="none" strike="noStrike" kern="1200" cap="none" spc="0" normalizeH="0" baseline="0" noProof="0" dirty="0">
              <a:ln>
                <a:noFill/>
              </a:ln>
              <a:solidFill>
                <a:srgbClr val="444444"/>
              </a:solidFill>
              <a:effectLst/>
              <a:uLnTx/>
              <a:uFillTx/>
              <a:latin typeface="Arial"/>
              <a:ea typeface="Calibri" panose="020F0502020204030204" pitchFamily="34" charset="0"/>
              <a:cs typeface="+mn-cs"/>
            </a:endParaRPr>
          </a:p>
          <a:p>
            <a:r>
              <a:rPr kumimoji="0" lang="fr-FR" altLang="fr-FR" sz="1400" b="0" i="0" u="none" strike="noStrike" kern="1200" cap="none" spc="0" normalizeH="0" baseline="0" noProof="0" dirty="0">
                <a:ln>
                  <a:noFill/>
                </a:ln>
                <a:solidFill>
                  <a:srgbClr val="444444"/>
                </a:solidFill>
                <a:effectLst/>
                <a:uLnTx/>
                <a:uFillTx/>
                <a:latin typeface="Arial"/>
                <a:ea typeface="Calibri" panose="020F0502020204030204" pitchFamily="34" charset="0"/>
                <a:cs typeface="+mn-cs"/>
              </a:rPr>
              <a:t>Le Prospectus de Base a fait l'objet d'un Supplément approuvé par l'AMF le XXX sous le numéro XXX, lequel est disponible depuis cette date sur le site internet de l'Émetteur </a:t>
            </a:r>
            <a:r>
              <a:rPr lang="fr-FR" altLang="fr-FR" sz="1400" dirty="0">
                <a:solidFill>
                  <a:srgbClr val="444444"/>
                </a:solidFill>
                <a:latin typeface="Arial"/>
                <a:ea typeface="Calibri" panose="020F0502020204030204" pitchFamily="34" charset="0"/>
              </a:rPr>
              <a:t>(</a:t>
            </a:r>
            <a:r>
              <a:rPr lang="fr-FR" sz="1400" u="sng" dirty="0">
                <a:solidFill>
                  <a:srgbClr val="0000FF"/>
                </a:solidFill>
                <a:effectLst/>
                <a:latin typeface="+mj-lt"/>
                <a:ea typeface="Calibri" panose="020F0502020204030204" pitchFamily="34" charset="0"/>
                <a:hlinkClick r:id="rId4"/>
              </a:rPr>
              <a:t>https://cib.natixis.com/home/pims/prospectus#/prospectusPublic/</a:t>
            </a:r>
            <a:r>
              <a:rPr lang="fr-FR" sz="1400" u="sng" dirty="0">
                <a:solidFill>
                  <a:srgbClr val="0000FF"/>
                </a:solidFill>
                <a:effectLst/>
                <a:latin typeface="+mj-lt"/>
                <a:ea typeface="Calibri" panose="020F0502020204030204" pitchFamily="34" charset="0"/>
              </a:rPr>
              <a:t>)</a:t>
            </a:r>
            <a:br>
              <a:rPr lang="fr-FR" sz="1400" u="sng" dirty="0">
                <a:solidFill>
                  <a:srgbClr val="0000FF"/>
                </a:solidFill>
                <a:effectLst/>
                <a:latin typeface="+mj-lt"/>
                <a:ea typeface="Calibri" panose="020F0502020204030204" pitchFamily="34" charset="0"/>
              </a:rPr>
            </a:br>
            <a:r>
              <a:rPr kumimoji="0" lang="fr-FR" altLang="fr-FR" sz="1400" b="0" i="0" u="none" strike="noStrike" kern="1200" cap="none" spc="0" normalizeH="0" baseline="0" noProof="0" dirty="0">
                <a:ln>
                  <a:noFill/>
                </a:ln>
                <a:solidFill>
                  <a:srgbClr val="444444"/>
                </a:solidFill>
                <a:effectLst/>
                <a:uLnTx/>
                <a:uFillTx/>
                <a:latin typeface="Arial"/>
                <a:ea typeface="Calibri" panose="020F0502020204030204" pitchFamily="34" charset="0"/>
                <a:cs typeface="+mn-cs"/>
              </a:rPr>
              <a:t>à son siège social, sans frais (Natixis – Direction Financière, 7, promenade Germaine Sablon, 75013 Paris, France), et sur le site internet de l'AMF (</a:t>
            </a:r>
            <a:r>
              <a:rPr kumimoji="0" lang="fr-FR" altLang="fr-FR" sz="1400" b="0" i="0" u="none" strike="noStrike" kern="1200" cap="none" spc="0" normalizeH="0" baseline="0" noProof="0" dirty="0">
                <a:ln>
                  <a:noFill/>
                </a:ln>
                <a:solidFill>
                  <a:srgbClr val="581D74"/>
                </a:solidFill>
                <a:effectLst/>
                <a:uLnTx/>
                <a:uFillTx/>
                <a:latin typeface="Arial"/>
                <a:ea typeface="Calibri" panose="020F0502020204030204" pitchFamily="34" charset="0"/>
                <a:cs typeface="+mn-cs"/>
                <a:hlinkClick r:id="rId5"/>
              </a:rPr>
              <a:t>www.amf-france.org</a:t>
            </a:r>
            <a:r>
              <a:rPr kumimoji="0" lang="fr-FR" altLang="fr-FR" sz="1400" b="0" i="0" u="none" strike="noStrike" kern="1200" cap="none" spc="0" normalizeH="0" baseline="0" noProof="0" dirty="0">
                <a:ln>
                  <a:noFill/>
                </a:ln>
                <a:solidFill>
                  <a:srgbClr val="444444"/>
                </a:solidFill>
                <a:effectLst/>
                <a:uLnTx/>
                <a:uFillTx/>
                <a:latin typeface="Arial"/>
                <a:ea typeface="Calibri" panose="020F0502020204030204" pitchFamily="34" charset="0"/>
                <a:cs typeface="+mn-cs"/>
              </a:rPr>
              <a:t>).</a:t>
            </a:r>
          </a:p>
          <a:p>
            <a:endParaRPr kumimoji="0" lang="fr-FR" altLang="fr-FR" sz="1400" b="0" i="0" u="none" strike="noStrike" kern="1200" cap="none" spc="0" normalizeH="0" baseline="0" noProof="0" dirty="0">
              <a:ln>
                <a:noFill/>
              </a:ln>
              <a:solidFill>
                <a:srgbClr val="000000"/>
              </a:solidFill>
              <a:effectLst/>
              <a:uLnTx/>
              <a:uFillTx/>
              <a:latin typeface="Arial"/>
              <a:ea typeface="Calibri" panose="020F0502020204030204" pitchFamily="34" charset="0"/>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altLang="fr-FR" sz="1400" b="0" i="0" u="none" strike="noStrike" kern="1200" cap="none" spc="0" normalizeH="0" baseline="0" noProof="0" dirty="0">
                <a:ln>
                  <a:noFill/>
                </a:ln>
                <a:solidFill>
                  <a:srgbClr val="444444"/>
                </a:solidFill>
                <a:effectLst/>
                <a:uLnTx/>
                <a:uFillTx/>
                <a:latin typeface="Arial"/>
                <a:ea typeface="Calibri" panose="020F0502020204030204" pitchFamily="34" charset="0"/>
                <a:cs typeface="+mn-cs"/>
              </a:rPr>
              <a:t>Dans le cadre d'un Compte Titres Ordinaires, vous disposez d'un droit de rétractation qui peut être exercé à compter de la date de la présente communication, jusqu’au [</a:t>
            </a:r>
            <a:r>
              <a:rPr lang="fr-FR" altLang="fr-FR" sz="1400" dirty="0">
                <a:solidFill>
                  <a:srgbClr val="444444"/>
                </a:solidFill>
                <a:latin typeface="Arial"/>
                <a:ea typeface="Calibri" panose="020F0502020204030204" pitchFamily="34" charset="0"/>
              </a:rPr>
              <a:t>XXX]</a:t>
            </a:r>
            <a:r>
              <a:rPr kumimoji="0" lang="fr-FR" altLang="fr-FR" sz="1400" b="0" i="0" u="none" strike="noStrike" kern="1200" cap="none" spc="0" normalizeH="0" baseline="0" noProof="0" dirty="0">
                <a:ln>
                  <a:noFill/>
                </a:ln>
                <a:solidFill>
                  <a:srgbClr val="444444"/>
                </a:solidFill>
                <a:effectLst/>
                <a:uLnTx/>
                <a:uFillTx/>
                <a:latin typeface="Arial"/>
                <a:ea typeface="Calibri" panose="020F0502020204030204" pitchFamily="34" charset="0"/>
                <a:cs typeface="+mn-cs"/>
              </a:rPr>
              <a:t>.</a:t>
            </a:r>
            <a:endParaRPr kumimoji="0" lang="fr-FR" altLang="fr-FR" sz="2400" b="0" i="0" u="none" strike="noStrike" kern="1200" cap="none" spc="0" normalizeH="0" baseline="0" noProof="0" dirty="0">
              <a:ln>
                <a:noFill/>
              </a:ln>
              <a:solidFill>
                <a:srgbClr val="000000"/>
              </a:solidFill>
              <a:effectLst/>
              <a:uLnTx/>
              <a:uFillTx/>
              <a:latin typeface="Arial"/>
              <a:ea typeface="+mn-ea"/>
              <a:cs typeface="+mn-cs"/>
            </a:endParaRPr>
          </a:p>
        </p:txBody>
      </p:sp>
      <p:pic>
        <p:nvPicPr>
          <p:cNvPr id="5" name="Image 4">
            <a:extLst>
              <a:ext uri="{FF2B5EF4-FFF2-40B4-BE49-F238E27FC236}">
                <a16:creationId xmlns:a16="http://schemas.microsoft.com/office/drawing/2014/main" id="{3E76986B-FFB7-C6C2-D81A-012C8DF8DB02}"/>
              </a:ext>
            </a:extLst>
          </p:cNvPr>
          <p:cNvPicPr>
            <a:picLocks noChangeAspect="1"/>
          </p:cNvPicPr>
          <p:nvPr/>
        </p:nvPicPr>
        <p:blipFill>
          <a:blip r:embed="rId6"/>
          <a:stretch>
            <a:fillRect/>
          </a:stretch>
        </p:blipFill>
        <p:spPr>
          <a:xfrm>
            <a:off x="11414708" y="988259"/>
            <a:ext cx="596307" cy="596307"/>
          </a:xfrm>
          <a:prstGeom prst="rect">
            <a:avLst/>
          </a:prstGeom>
        </p:spPr>
      </p:pic>
    </p:spTree>
    <p:extLst>
      <p:ext uri="{BB962C8B-B14F-4D97-AF65-F5344CB8AC3E}">
        <p14:creationId xmlns:p14="http://schemas.microsoft.com/office/powerpoint/2010/main" val="33508645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 coins arrondis 23">
            <a:extLst>
              <a:ext uri="{FF2B5EF4-FFF2-40B4-BE49-F238E27FC236}">
                <a16:creationId xmlns:a16="http://schemas.microsoft.com/office/drawing/2014/main" id="{3BA925D1-6B00-4822-B09D-161F2A0BBA9C}"/>
              </a:ext>
            </a:extLst>
          </p:cNvPr>
          <p:cNvSpPr/>
          <p:nvPr/>
        </p:nvSpPr>
        <p:spPr>
          <a:xfrm>
            <a:off x="7179255" y="1033323"/>
            <a:ext cx="4335115" cy="34526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a:ln>
                  <a:noFill/>
                </a:ln>
                <a:solidFill>
                  <a:srgbClr val="FFFFFF"/>
                </a:solidFill>
                <a:effectLst/>
                <a:uLnTx/>
                <a:uFillTx/>
                <a:latin typeface="Arial"/>
                <a:ea typeface="+mn-ea"/>
                <a:cs typeface="+mn-cs"/>
              </a:rPr>
              <a:t>Intérêts pour le Groupe</a:t>
            </a:r>
          </a:p>
        </p:txBody>
      </p:sp>
      <p:pic>
        <p:nvPicPr>
          <p:cNvPr id="25" name="Image 24">
            <a:extLst>
              <a:ext uri="{FF2B5EF4-FFF2-40B4-BE49-F238E27FC236}">
                <a16:creationId xmlns:a16="http://schemas.microsoft.com/office/drawing/2014/main" id="{28EA8FE2-DB38-4D9F-9956-ECC3CFEBFE28}"/>
              </a:ext>
            </a:extLst>
          </p:cNvPr>
          <p:cNvPicPr>
            <a:picLocks noChangeAspect="1"/>
          </p:cNvPicPr>
          <p:nvPr/>
        </p:nvPicPr>
        <p:blipFill>
          <a:blip r:embed="rId3"/>
          <a:stretch>
            <a:fillRect/>
          </a:stretch>
        </p:blipFill>
        <p:spPr>
          <a:xfrm>
            <a:off x="11414708" y="135506"/>
            <a:ext cx="596307" cy="596307"/>
          </a:xfrm>
          <a:prstGeom prst="rect">
            <a:avLst/>
          </a:prstGeom>
        </p:spPr>
      </p:pic>
      <p:sp>
        <p:nvSpPr>
          <p:cNvPr id="8" name="Titre 7">
            <a:extLst>
              <a:ext uri="{FF2B5EF4-FFF2-40B4-BE49-F238E27FC236}">
                <a16:creationId xmlns:a16="http://schemas.microsoft.com/office/drawing/2014/main" id="{291E710C-94FF-293E-66D4-9638B471A8AA}"/>
              </a:ext>
            </a:extLst>
          </p:cNvPr>
          <p:cNvSpPr>
            <a:spLocks noGrp="1"/>
          </p:cNvSpPr>
          <p:nvPr>
            <p:ph type="title"/>
          </p:nvPr>
        </p:nvSpPr>
        <p:spPr/>
        <p:txBody>
          <a:bodyPr/>
          <a:lstStyle/>
          <a:p>
            <a:r>
              <a:rPr lang="fr-FR"/>
              <a:t>Processus remboursement anticipé (RA)</a:t>
            </a:r>
          </a:p>
        </p:txBody>
      </p:sp>
      <p:sp>
        <p:nvSpPr>
          <p:cNvPr id="2" name="Rectangle 1">
            <a:extLst>
              <a:ext uri="{FF2B5EF4-FFF2-40B4-BE49-F238E27FC236}">
                <a16:creationId xmlns:a16="http://schemas.microsoft.com/office/drawing/2014/main" id="{9905D6FF-35E4-D9DF-D469-9CB81B59DBF2}"/>
              </a:ext>
            </a:extLst>
          </p:cNvPr>
          <p:cNvSpPr/>
          <p:nvPr/>
        </p:nvSpPr>
        <p:spPr>
          <a:xfrm>
            <a:off x="4384601" y="6611779"/>
            <a:ext cx="5139548"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
        <p:nvSpPr>
          <p:cNvPr id="6" name="ZoneTexte 5">
            <a:extLst>
              <a:ext uri="{FF2B5EF4-FFF2-40B4-BE49-F238E27FC236}">
                <a16:creationId xmlns:a16="http://schemas.microsoft.com/office/drawing/2014/main" id="{A00DC2CD-BF12-BB6D-9E25-CD546F8AF26E}"/>
              </a:ext>
            </a:extLst>
          </p:cNvPr>
          <p:cNvSpPr txBox="1"/>
          <p:nvPr/>
        </p:nvSpPr>
        <p:spPr>
          <a:xfrm>
            <a:off x="565949" y="1098506"/>
            <a:ext cx="1016361" cy="442992"/>
          </a:xfrm>
          <a:prstGeom prst="rect">
            <a:avLst/>
          </a:prstGeom>
          <a:solidFill>
            <a:schemeClr val="accent4">
              <a:lumMod val="20000"/>
              <a:lumOff val="80000"/>
            </a:schemeClr>
          </a:solidFill>
        </p:spPr>
        <p:txBody>
          <a:bodyPr wrap="square" rtlCol="0">
            <a:noAutofit/>
          </a:bodyPr>
          <a:lstStyle/>
          <a:p>
            <a:pPr algn="ctr"/>
            <a:r>
              <a:rPr lang="fr-FR" b="1">
                <a:solidFill>
                  <a:schemeClr val="accent1"/>
                </a:solidFill>
              </a:rPr>
              <a:t>J-20</a:t>
            </a:r>
          </a:p>
        </p:txBody>
      </p:sp>
      <p:sp>
        <p:nvSpPr>
          <p:cNvPr id="10" name="ZoneTexte 9">
            <a:extLst>
              <a:ext uri="{FF2B5EF4-FFF2-40B4-BE49-F238E27FC236}">
                <a16:creationId xmlns:a16="http://schemas.microsoft.com/office/drawing/2014/main" id="{E12676F0-6C5A-F9AD-2697-76CB5CD11C41}"/>
              </a:ext>
            </a:extLst>
          </p:cNvPr>
          <p:cNvSpPr txBox="1"/>
          <p:nvPr/>
        </p:nvSpPr>
        <p:spPr>
          <a:xfrm>
            <a:off x="565949" y="1649051"/>
            <a:ext cx="1016361" cy="576895"/>
          </a:xfrm>
          <a:prstGeom prst="rect">
            <a:avLst/>
          </a:prstGeom>
          <a:solidFill>
            <a:schemeClr val="accent4">
              <a:lumMod val="40000"/>
              <a:lumOff val="60000"/>
            </a:schemeClr>
          </a:solidFill>
        </p:spPr>
        <p:txBody>
          <a:bodyPr wrap="square" rtlCol="0" anchor="ctr">
            <a:noAutofit/>
          </a:bodyPr>
          <a:lstStyle/>
          <a:p>
            <a:pPr algn="ctr"/>
            <a:r>
              <a:rPr lang="fr-FR" b="1">
                <a:solidFill>
                  <a:schemeClr val="accent1"/>
                </a:solidFill>
              </a:rPr>
              <a:t>J-10</a:t>
            </a:r>
          </a:p>
        </p:txBody>
      </p:sp>
      <p:sp>
        <p:nvSpPr>
          <p:cNvPr id="15" name="ZoneTexte 14">
            <a:extLst>
              <a:ext uri="{FF2B5EF4-FFF2-40B4-BE49-F238E27FC236}">
                <a16:creationId xmlns:a16="http://schemas.microsoft.com/office/drawing/2014/main" id="{5310E5B2-E70E-9935-2069-7E838588A08E}"/>
              </a:ext>
            </a:extLst>
          </p:cNvPr>
          <p:cNvSpPr txBox="1"/>
          <p:nvPr/>
        </p:nvSpPr>
        <p:spPr>
          <a:xfrm>
            <a:off x="1585037" y="1098506"/>
            <a:ext cx="9929329" cy="461665"/>
          </a:xfrm>
          <a:prstGeom prst="rect">
            <a:avLst/>
          </a:prstGeom>
          <a:noFill/>
        </p:spPr>
        <p:txBody>
          <a:bodyPr wrap="square" rtlCol="0">
            <a:spAutoFit/>
          </a:bodyPr>
          <a:lstStyle/>
          <a:p>
            <a:pPr marL="171450" indent="-171450">
              <a:buFont typeface="Arial" panose="020B0604020202020204" pitchFamily="34" charset="0"/>
              <a:buChar char="•"/>
            </a:pPr>
            <a:r>
              <a:rPr lang="fr-FR" sz="1200">
                <a:solidFill>
                  <a:schemeClr val="accent1"/>
                </a:solidFill>
              </a:rPr>
              <a:t>Natixis communique une information concernant la possibilité d’un Remboursement Anticipé (RA)</a:t>
            </a:r>
          </a:p>
          <a:p>
            <a:pPr marL="171450" indent="-171450">
              <a:buFont typeface="Arial" panose="020B0604020202020204" pitchFamily="34" charset="0"/>
              <a:buChar char="•"/>
            </a:pPr>
            <a:r>
              <a:rPr lang="fr-FR" sz="1200">
                <a:solidFill>
                  <a:schemeClr val="accent1"/>
                </a:solidFill>
              </a:rPr>
              <a:t>Natixis créé un kit d’échéance prévisionnel, envoyé à Euro Titres, aux assureurs et mis à disposition dans DEFI</a:t>
            </a:r>
          </a:p>
        </p:txBody>
      </p:sp>
      <p:sp>
        <p:nvSpPr>
          <p:cNvPr id="16" name="ZoneTexte 15">
            <a:extLst>
              <a:ext uri="{FF2B5EF4-FFF2-40B4-BE49-F238E27FC236}">
                <a16:creationId xmlns:a16="http://schemas.microsoft.com/office/drawing/2014/main" id="{507514F0-7B66-504A-0946-DBBDC0E7C37F}"/>
              </a:ext>
            </a:extLst>
          </p:cNvPr>
          <p:cNvSpPr txBox="1"/>
          <p:nvPr/>
        </p:nvSpPr>
        <p:spPr>
          <a:xfrm>
            <a:off x="1585038" y="1665331"/>
            <a:ext cx="9361636" cy="646331"/>
          </a:xfrm>
          <a:prstGeom prst="rect">
            <a:avLst/>
          </a:prstGeom>
          <a:noFill/>
        </p:spPr>
        <p:txBody>
          <a:bodyPr wrap="square" rtlCol="0">
            <a:spAutoFit/>
          </a:bodyPr>
          <a:lstStyle/>
          <a:p>
            <a:pPr marL="171450" indent="-171450">
              <a:buFont typeface="Arial" panose="020B0604020202020204" pitchFamily="34" charset="0"/>
              <a:buChar char="•"/>
            </a:pPr>
            <a:r>
              <a:rPr lang="fr-FR" sz="1200">
                <a:solidFill>
                  <a:schemeClr val="accent1"/>
                </a:solidFill>
              </a:rPr>
              <a:t>Natixis communique sa décision irrévocable sur le RA et la met à disposition sur son site Emetteur</a:t>
            </a:r>
          </a:p>
          <a:p>
            <a:pPr marL="171450" indent="-171450">
              <a:buFont typeface="Arial" panose="020B0604020202020204" pitchFamily="34" charset="0"/>
              <a:buChar char="•"/>
            </a:pPr>
            <a:r>
              <a:rPr lang="fr-FR" sz="1200">
                <a:solidFill>
                  <a:schemeClr val="accent1"/>
                </a:solidFill>
              </a:rPr>
              <a:t>Natixis adapte son kit d’échéance définitif, envoyé à Euro Titres, aux assureurs et mis à disposition dans DEFI</a:t>
            </a:r>
          </a:p>
          <a:p>
            <a:pPr marL="171450" indent="-171450">
              <a:buFont typeface="Arial" panose="020B0604020202020204" pitchFamily="34" charset="0"/>
              <a:buChar char="•"/>
            </a:pPr>
            <a:r>
              <a:rPr lang="fr-FR" sz="1200">
                <a:solidFill>
                  <a:schemeClr val="accent1"/>
                </a:solidFill>
              </a:rPr>
              <a:t>Natixis informe le marché via </a:t>
            </a:r>
            <a:r>
              <a:rPr lang="fr-FR" sz="1200" err="1">
                <a:solidFill>
                  <a:schemeClr val="accent1"/>
                </a:solidFill>
              </a:rPr>
              <a:t>Euroclear</a:t>
            </a:r>
            <a:r>
              <a:rPr lang="fr-FR" sz="1200">
                <a:solidFill>
                  <a:schemeClr val="accent1"/>
                </a:solidFill>
              </a:rPr>
              <a:t> France</a:t>
            </a:r>
          </a:p>
        </p:txBody>
      </p:sp>
      <p:sp>
        <p:nvSpPr>
          <p:cNvPr id="17" name="ZoneTexte 16">
            <a:extLst>
              <a:ext uri="{FF2B5EF4-FFF2-40B4-BE49-F238E27FC236}">
                <a16:creationId xmlns:a16="http://schemas.microsoft.com/office/drawing/2014/main" id="{355579C8-F2C0-4E11-9715-F3D7DA5852D1}"/>
              </a:ext>
            </a:extLst>
          </p:cNvPr>
          <p:cNvSpPr txBox="1"/>
          <p:nvPr/>
        </p:nvSpPr>
        <p:spPr>
          <a:xfrm>
            <a:off x="565948" y="2416822"/>
            <a:ext cx="1016361" cy="369332"/>
          </a:xfrm>
          <a:prstGeom prst="rect">
            <a:avLst/>
          </a:prstGeom>
          <a:solidFill>
            <a:schemeClr val="accent4">
              <a:lumMod val="60000"/>
              <a:lumOff val="40000"/>
            </a:schemeClr>
          </a:solidFill>
        </p:spPr>
        <p:txBody>
          <a:bodyPr wrap="square" rtlCol="0">
            <a:spAutoFit/>
          </a:bodyPr>
          <a:lstStyle/>
          <a:p>
            <a:pPr algn="ctr"/>
            <a:r>
              <a:rPr lang="fr-FR" b="1">
                <a:solidFill>
                  <a:schemeClr val="accent1"/>
                </a:solidFill>
              </a:rPr>
              <a:t>J</a:t>
            </a:r>
          </a:p>
        </p:txBody>
      </p:sp>
      <p:sp>
        <p:nvSpPr>
          <p:cNvPr id="18" name="ZoneTexte 17">
            <a:extLst>
              <a:ext uri="{FF2B5EF4-FFF2-40B4-BE49-F238E27FC236}">
                <a16:creationId xmlns:a16="http://schemas.microsoft.com/office/drawing/2014/main" id="{F01EFF79-C600-5CA9-E201-D05477A96077}"/>
              </a:ext>
            </a:extLst>
          </p:cNvPr>
          <p:cNvSpPr txBox="1"/>
          <p:nvPr/>
        </p:nvSpPr>
        <p:spPr>
          <a:xfrm>
            <a:off x="1582309" y="2460890"/>
            <a:ext cx="9929329" cy="461665"/>
          </a:xfrm>
          <a:prstGeom prst="rect">
            <a:avLst/>
          </a:prstGeom>
          <a:noFill/>
        </p:spPr>
        <p:txBody>
          <a:bodyPr wrap="square" rtlCol="0">
            <a:spAutoFit/>
          </a:bodyPr>
          <a:lstStyle/>
          <a:p>
            <a:pPr marL="171450" indent="-171450">
              <a:buFont typeface="Arial" panose="020B0604020202020204" pitchFamily="34" charset="0"/>
              <a:buChar char="•"/>
            </a:pPr>
            <a:r>
              <a:rPr lang="fr-FR" sz="1200">
                <a:solidFill>
                  <a:schemeClr val="accent1"/>
                </a:solidFill>
              </a:rPr>
              <a:t>Effet du RA : le client en CTO reçoit la somme sur son compte ; en ASV, il y a rachat de son UC et repositionnement sur une autre UC</a:t>
            </a:r>
            <a:br>
              <a:rPr lang="fr-FR" sz="1200">
                <a:solidFill>
                  <a:schemeClr val="accent1"/>
                </a:solidFill>
              </a:rPr>
            </a:br>
            <a:endParaRPr lang="fr-FR" sz="1200">
              <a:solidFill>
                <a:schemeClr val="accent1"/>
              </a:solidFill>
            </a:endParaRPr>
          </a:p>
        </p:txBody>
      </p:sp>
      <p:cxnSp>
        <p:nvCxnSpPr>
          <p:cNvPr id="20" name="Connecteur droit avec flèche 19">
            <a:extLst>
              <a:ext uri="{FF2B5EF4-FFF2-40B4-BE49-F238E27FC236}">
                <a16:creationId xmlns:a16="http://schemas.microsoft.com/office/drawing/2014/main" id="{4E767244-2D97-54BB-82E1-7D4B1173C065}"/>
              </a:ext>
            </a:extLst>
          </p:cNvPr>
          <p:cNvCxnSpPr>
            <a:cxnSpLocks/>
          </p:cNvCxnSpPr>
          <p:nvPr/>
        </p:nvCxnSpPr>
        <p:spPr>
          <a:xfrm>
            <a:off x="1455089" y="1251634"/>
            <a:ext cx="0" cy="1372694"/>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2" name="ZoneTexte 21">
            <a:extLst>
              <a:ext uri="{FF2B5EF4-FFF2-40B4-BE49-F238E27FC236}">
                <a16:creationId xmlns:a16="http://schemas.microsoft.com/office/drawing/2014/main" id="{3225EE4A-2F2F-73F9-8300-450E843B03FB}"/>
              </a:ext>
            </a:extLst>
          </p:cNvPr>
          <p:cNvSpPr txBox="1"/>
          <p:nvPr/>
        </p:nvSpPr>
        <p:spPr>
          <a:xfrm>
            <a:off x="8163832" y="2974988"/>
            <a:ext cx="2044149" cy="369332"/>
          </a:xfrm>
          <a:prstGeom prst="rect">
            <a:avLst/>
          </a:prstGeom>
          <a:noFill/>
        </p:spPr>
        <p:txBody>
          <a:bodyPr wrap="none" rtlCol="0">
            <a:spAutoFit/>
          </a:bodyPr>
          <a:lstStyle/>
          <a:p>
            <a:r>
              <a:rPr lang="fr-FR" b="1">
                <a:solidFill>
                  <a:schemeClr val="accent1"/>
                </a:solidFill>
              </a:rPr>
              <a:t>Focus BPCE Life</a:t>
            </a:r>
          </a:p>
        </p:txBody>
      </p:sp>
      <p:sp>
        <p:nvSpPr>
          <p:cNvPr id="23" name="ZoneTexte 22">
            <a:extLst>
              <a:ext uri="{FF2B5EF4-FFF2-40B4-BE49-F238E27FC236}">
                <a16:creationId xmlns:a16="http://schemas.microsoft.com/office/drawing/2014/main" id="{1E4F9B34-37F8-1549-70CE-B66C9CF653AA}"/>
              </a:ext>
            </a:extLst>
          </p:cNvPr>
          <p:cNvSpPr txBox="1"/>
          <p:nvPr/>
        </p:nvSpPr>
        <p:spPr>
          <a:xfrm>
            <a:off x="1343595" y="2974988"/>
            <a:ext cx="2505879" cy="369332"/>
          </a:xfrm>
          <a:prstGeom prst="rect">
            <a:avLst/>
          </a:prstGeom>
          <a:noFill/>
        </p:spPr>
        <p:txBody>
          <a:bodyPr wrap="none" rtlCol="0">
            <a:spAutoFit/>
          </a:bodyPr>
          <a:lstStyle/>
          <a:p>
            <a:r>
              <a:rPr lang="fr-FR" b="1">
                <a:solidFill>
                  <a:schemeClr val="accent1"/>
                </a:solidFill>
              </a:rPr>
              <a:t>Focus ASV BPCE Vie</a:t>
            </a:r>
          </a:p>
        </p:txBody>
      </p:sp>
      <p:cxnSp>
        <p:nvCxnSpPr>
          <p:cNvPr id="28" name="Connecteur droit 27">
            <a:extLst>
              <a:ext uri="{FF2B5EF4-FFF2-40B4-BE49-F238E27FC236}">
                <a16:creationId xmlns:a16="http://schemas.microsoft.com/office/drawing/2014/main" id="{C7F92525-7BC2-953D-0D17-9A05D4D74958}"/>
              </a:ext>
            </a:extLst>
          </p:cNvPr>
          <p:cNvCxnSpPr>
            <a:cxnSpLocks/>
          </p:cNvCxnSpPr>
          <p:nvPr/>
        </p:nvCxnSpPr>
        <p:spPr>
          <a:xfrm>
            <a:off x="1760496" y="3345778"/>
            <a:ext cx="160616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Connecteur droit 31">
            <a:extLst>
              <a:ext uri="{FF2B5EF4-FFF2-40B4-BE49-F238E27FC236}">
                <a16:creationId xmlns:a16="http://schemas.microsoft.com/office/drawing/2014/main" id="{4A9BF4E2-FB28-AA16-3828-DA0A97E81D90}"/>
              </a:ext>
            </a:extLst>
          </p:cNvPr>
          <p:cNvCxnSpPr>
            <a:cxnSpLocks/>
          </p:cNvCxnSpPr>
          <p:nvPr/>
        </p:nvCxnSpPr>
        <p:spPr>
          <a:xfrm>
            <a:off x="8382825" y="3341669"/>
            <a:ext cx="160616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Connecteur droit 33">
            <a:extLst>
              <a:ext uri="{FF2B5EF4-FFF2-40B4-BE49-F238E27FC236}">
                <a16:creationId xmlns:a16="http://schemas.microsoft.com/office/drawing/2014/main" id="{0932B9BE-03E3-7DCD-4ED1-9039E56D3F20}"/>
              </a:ext>
            </a:extLst>
          </p:cNvPr>
          <p:cNvCxnSpPr>
            <a:cxnSpLocks/>
          </p:cNvCxnSpPr>
          <p:nvPr/>
        </p:nvCxnSpPr>
        <p:spPr>
          <a:xfrm flipV="1">
            <a:off x="6246806" y="3321753"/>
            <a:ext cx="0" cy="3127358"/>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7" name="ZoneTexte 36">
            <a:extLst>
              <a:ext uri="{FF2B5EF4-FFF2-40B4-BE49-F238E27FC236}">
                <a16:creationId xmlns:a16="http://schemas.microsoft.com/office/drawing/2014/main" id="{BBCFE5AC-E649-7C44-5866-D1CC4594FC6D}"/>
              </a:ext>
            </a:extLst>
          </p:cNvPr>
          <p:cNvSpPr txBox="1"/>
          <p:nvPr/>
        </p:nvSpPr>
        <p:spPr>
          <a:xfrm>
            <a:off x="486516" y="5068837"/>
            <a:ext cx="5609481" cy="1815882"/>
          </a:xfrm>
          <a:prstGeom prst="rect">
            <a:avLst/>
          </a:prstGeom>
          <a:noFill/>
        </p:spPr>
        <p:txBody>
          <a:bodyPr wrap="square" rtlCol="0">
            <a:spAutoFit/>
          </a:bodyPr>
          <a:lstStyle/>
          <a:p>
            <a:r>
              <a:rPr lang="fr-FR" sz="1200" b="1" u="sng"/>
              <a:t>Process CNP Assurances : </a:t>
            </a:r>
          </a:p>
          <a:p>
            <a:endParaRPr lang="fr-FR" sz="800" b="1" u="sng"/>
          </a:p>
          <a:p>
            <a:pPr marL="285750" indent="-285750">
              <a:buFont typeface="Arial" panose="020B0604020202020204" pitchFamily="34" charset="0"/>
              <a:buChar char="•"/>
            </a:pPr>
            <a:r>
              <a:rPr lang="fr-FR" sz="1000"/>
              <a:t>Entre J-20 et J-10 : </a:t>
            </a:r>
            <a:r>
              <a:rPr lang="fr-FR" sz="1000" b="1"/>
              <a:t>comptage du nombre de contrats concernés </a:t>
            </a:r>
            <a:r>
              <a:rPr lang="fr-FR" sz="1000"/>
              <a:t>(maille établissement) et insertion de ce comptage dans le kit d’échéance </a:t>
            </a:r>
          </a:p>
          <a:p>
            <a:endParaRPr lang="fr-FR" sz="700"/>
          </a:p>
          <a:p>
            <a:pPr marL="285750" indent="-285750">
              <a:buFont typeface="Arial" panose="020B0604020202020204" pitchFamily="34" charset="0"/>
              <a:buChar char="•"/>
            </a:pPr>
            <a:r>
              <a:rPr lang="fr-FR" sz="1000"/>
              <a:t>Env. J-10 : </a:t>
            </a:r>
            <a:r>
              <a:rPr lang="fr-FR" sz="1000" b="1"/>
              <a:t>Listing des clients concernés </a:t>
            </a:r>
          </a:p>
          <a:p>
            <a:endParaRPr lang="fr-FR" sz="700" b="1"/>
          </a:p>
          <a:p>
            <a:pPr marL="285750" indent="-285750">
              <a:buFont typeface="Arial" panose="020B0604020202020204" pitchFamily="34" charset="0"/>
              <a:buChar char="•"/>
            </a:pPr>
            <a:r>
              <a:rPr lang="fr-FR" sz="1000"/>
              <a:t>Post J : </a:t>
            </a:r>
            <a:r>
              <a:rPr lang="fr-FR" sz="1000" b="1"/>
              <a:t>Notification aux clients </a:t>
            </a:r>
            <a:r>
              <a:rPr lang="fr-FR" sz="1000"/>
              <a:t>pour informer que le montant a été versé sur le support retenu</a:t>
            </a:r>
          </a:p>
          <a:p>
            <a:endParaRPr lang="fr-FR" sz="1200">
              <a:highlight>
                <a:srgbClr val="00FF00"/>
              </a:highlight>
            </a:endParaRPr>
          </a:p>
          <a:p>
            <a:endParaRPr lang="fr-FR" sz="1200" b="1"/>
          </a:p>
        </p:txBody>
      </p:sp>
      <p:sp>
        <p:nvSpPr>
          <p:cNvPr id="5" name="ZoneTexte 4">
            <a:extLst>
              <a:ext uri="{FF2B5EF4-FFF2-40B4-BE49-F238E27FC236}">
                <a16:creationId xmlns:a16="http://schemas.microsoft.com/office/drawing/2014/main" id="{3F8DEF66-7C32-7669-90E7-55AE89241294}"/>
              </a:ext>
            </a:extLst>
          </p:cNvPr>
          <p:cNvSpPr txBox="1"/>
          <p:nvPr/>
        </p:nvSpPr>
        <p:spPr>
          <a:xfrm>
            <a:off x="6246806" y="3803904"/>
            <a:ext cx="5290766" cy="2031325"/>
          </a:xfrm>
          <a:prstGeom prst="rect">
            <a:avLst/>
          </a:prstGeom>
          <a:noFill/>
        </p:spPr>
        <p:txBody>
          <a:bodyPr wrap="square" rtlCol="0">
            <a:spAutoFit/>
          </a:bodyPr>
          <a:lstStyle/>
          <a:p>
            <a:pPr marL="171450" indent="-171450">
              <a:buFont typeface="Arial" panose="020B0604020202020204" pitchFamily="34" charset="0"/>
              <a:buChar char="•"/>
            </a:pPr>
            <a:r>
              <a:rPr lang="fr-FR" sz="1200" kern="1200">
                <a:solidFill>
                  <a:schemeClr val="tx1"/>
                </a:solidFill>
                <a:latin typeface="+mn-lt"/>
                <a:ea typeface="+mn-ea"/>
                <a:cs typeface="+mn-cs"/>
              </a:rPr>
              <a:t>J-20 : comptage pour intégration dans le Kit d’échéance et production d’un listing des contrats concernés à destination des établissements.</a:t>
            </a:r>
          </a:p>
          <a:p>
            <a:endParaRPr lang="fr-FR" sz="1200" kern="1200">
              <a:solidFill>
                <a:schemeClr val="tx1"/>
              </a:solidFill>
              <a:latin typeface="+mn-lt"/>
              <a:ea typeface="+mn-ea"/>
              <a:cs typeface="+mn-cs"/>
            </a:endParaRPr>
          </a:p>
          <a:p>
            <a:pPr marL="171450" indent="-171450">
              <a:buFont typeface="Arial" panose="020B0604020202020204" pitchFamily="34" charset="0"/>
              <a:buChar char="•"/>
            </a:pPr>
            <a:r>
              <a:rPr lang="fr-FR" sz="1200" kern="1200">
                <a:solidFill>
                  <a:schemeClr val="tx1"/>
                </a:solidFill>
                <a:latin typeface="+mn-lt"/>
                <a:ea typeface="+mn-ea"/>
                <a:cs typeface="+mn-cs"/>
              </a:rPr>
              <a:t>Date de confirmation du RA par Natixis via mail à BPCE Life : production d’une communication transmise par les responsables de développement commercial aux établissements annonçant l'échéance, le périmètre de contrats concernés et indiquant qu'à cette date, la valeur de rachat de cet investissement sera automatiquement orientée vers le Fonds en Euros</a:t>
            </a:r>
            <a:r>
              <a:rPr lang="fr-FR" sz="1200" kern="1200" baseline="0">
                <a:solidFill>
                  <a:schemeClr val="tx1"/>
                </a:solidFill>
                <a:latin typeface="+mn-lt"/>
                <a:ea typeface="+mn-ea"/>
                <a:cs typeface="+mn-cs"/>
              </a:rPr>
              <a:t> de BPCE Life</a:t>
            </a:r>
            <a:r>
              <a:rPr lang="fr-FR" sz="1200" kern="1200">
                <a:solidFill>
                  <a:schemeClr val="tx1"/>
                </a:solidFill>
                <a:latin typeface="+mn-lt"/>
                <a:ea typeface="+mn-ea"/>
                <a:cs typeface="+mn-cs"/>
              </a:rPr>
              <a:t>.</a:t>
            </a:r>
            <a:endParaRPr lang="fr-FR" sz="1000"/>
          </a:p>
          <a:p>
            <a:endParaRPr lang="fr-FR"/>
          </a:p>
        </p:txBody>
      </p:sp>
      <p:sp>
        <p:nvSpPr>
          <p:cNvPr id="3" name="ZoneTexte 2">
            <a:extLst>
              <a:ext uri="{FF2B5EF4-FFF2-40B4-BE49-F238E27FC236}">
                <a16:creationId xmlns:a16="http://schemas.microsoft.com/office/drawing/2014/main" id="{E053574E-2CFB-0914-E7B1-90A1B5C7E07B}"/>
              </a:ext>
            </a:extLst>
          </p:cNvPr>
          <p:cNvSpPr txBox="1"/>
          <p:nvPr/>
        </p:nvSpPr>
        <p:spPr>
          <a:xfrm>
            <a:off x="486516" y="3432020"/>
            <a:ext cx="5760289" cy="1692771"/>
          </a:xfrm>
          <a:prstGeom prst="rect">
            <a:avLst/>
          </a:prstGeom>
          <a:noFill/>
        </p:spPr>
        <p:txBody>
          <a:bodyPr wrap="square" rtlCol="0">
            <a:spAutoFit/>
          </a:bodyPr>
          <a:lstStyle/>
          <a:p>
            <a:r>
              <a:rPr lang="fr-FR" sz="1200" b="1" u="sng"/>
              <a:t>Process BPCE Vie</a:t>
            </a:r>
          </a:p>
          <a:p>
            <a:endParaRPr lang="fr-FR" sz="800" b="1" u="sng"/>
          </a:p>
          <a:p>
            <a:pPr marL="285750" indent="-285750">
              <a:buFont typeface="Arial" panose="020B0604020202020204" pitchFamily="34" charset="0"/>
              <a:buChar char="•"/>
            </a:pPr>
            <a:r>
              <a:rPr lang="fr-FR" sz="1000"/>
              <a:t>J-20 : comptage pour intégration dans le Kit d’échéance et production d’un listing client pour réalisation future du courrier d'information client.</a:t>
            </a:r>
          </a:p>
          <a:p>
            <a:endParaRPr lang="fr-FR" sz="700"/>
          </a:p>
          <a:p>
            <a:pPr marL="285750" indent="-285750">
              <a:buFont typeface="Arial" panose="020B0604020202020204" pitchFamily="34" charset="0"/>
              <a:buChar char="•"/>
            </a:pPr>
            <a:r>
              <a:rPr lang="fr-FR" sz="1000"/>
              <a:t>Date de confirmation du RA par Natixis via mail à BPCE Vie : production du courrier d'information client qui annonce l'échéance et indique qu'à cette date, la valeur de rachat de cet investissement sera automatiquement orientée vers un support financier. </a:t>
            </a:r>
          </a:p>
          <a:p>
            <a:pPr marL="285750" indent="-285750">
              <a:buFont typeface="Arial" panose="020B0604020202020204" pitchFamily="34" charset="0"/>
              <a:buChar char="•"/>
            </a:pPr>
            <a:endParaRPr lang="fr-FR" sz="700" b="1"/>
          </a:p>
          <a:p>
            <a:pPr marL="285750" indent="-285750">
              <a:buFont typeface="Arial" panose="020B0604020202020204" pitchFamily="34" charset="0"/>
              <a:buChar char="•"/>
            </a:pPr>
            <a:r>
              <a:rPr lang="fr-FR" sz="1000"/>
              <a:t>Quelques jours après l’échéance, des notifications (pop-in sur l’espace assurance et mail) sont envoyées aux clients (selon le processus usuel pour les échéances de FAF). </a:t>
            </a:r>
          </a:p>
        </p:txBody>
      </p:sp>
    </p:spTree>
    <p:extLst>
      <p:ext uri="{BB962C8B-B14F-4D97-AF65-F5344CB8AC3E}">
        <p14:creationId xmlns:p14="http://schemas.microsoft.com/office/powerpoint/2010/main" val="25593894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 coins arrondis 23">
            <a:extLst>
              <a:ext uri="{FF2B5EF4-FFF2-40B4-BE49-F238E27FC236}">
                <a16:creationId xmlns:a16="http://schemas.microsoft.com/office/drawing/2014/main" id="{3BA925D1-6B00-4822-B09D-161F2A0BBA9C}"/>
              </a:ext>
            </a:extLst>
          </p:cNvPr>
          <p:cNvSpPr/>
          <p:nvPr/>
        </p:nvSpPr>
        <p:spPr>
          <a:xfrm>
            <a:off x="7179255" y="1033323"/>
            <a:ext cx="4335115" cy="34526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a:ln>
                  <a:noFill/>
                </a:ln>
                <a:solidFill>
                  <a:srgbClr val="FFFFFF"/>
                </a:solidFill>
                <a:effectLst/>
                <a:uLnTx/>
                <a:uFillTx/>
                <a:latin typeface="Arial"/>
                <a:ea typeface="+mn-ea"/>
                <a:cs typeface="+mn-cs"/>
              </a:rPr>
              <a:t>Intérêts pour le Groupe</a:t>
            </a:r>
          </a:p>
        </p:txBody>
      </p:sp>
      <p:pic>
        <p:nvPicPr>
          <p:cNvPr id="25" name="Image 24">
            <a:extLst>
              <a:ext uri="{FF2B5EF4-FFF2-40B4-BE49-F238E27FC236}">
                <a16:creationId xmlns:a16="http://schemas.microsoft.com/office/drawing/2014/main" id="{28EA8FE2-DB38-4D9F-9956-ECC3CFEBFE28}"/>
              </a:ext>
            </a:extLst>
          </p:cNvPr>
          <p:cNvPicPr>
            <a:picLocks noChangeAspect="1"/>
          </p:cNvPicPr>
          <p:nvPr/>
        </p:nvPicPr>
        <p:blipFill>
          <a:blip r:embed="rId3"/>
          <a:stretch>
            <a:fillRect/>
          </a:stretch>
        </p:blipFill>
        <p:spPr>
          <a:xfrm>
            <a:off x="11414708" y="135506"/>
            <a:ext cx="596307" cy="596307"/>
          </a:xfrm>
          <a:prstGeom prst="rect">
            <a:avLst/>
          </a:prstGeom>
        </p:spPr>
      </p:pic>
      <p:sp>
        <p:nvSpPr>
          <p:cNvPr id="8" name="Titre 7">
            <a:extLst>
              <a:ext uri="{FF2B5EF4-FFF2-40B4-BE49-F238E27FC236}">
                <a16:creationId xmlns:a16="http://schemas.microsoft.com/office/drawing/2014/main" id="{291E710C-94FF-293E-66D4-9638B471A8AA}"/>
              </a:ext>
            </a:extLst>
          </p:cNvPr>
          <p:cNvSpPr>
            <a:spLocks noGrp="1"/>
          </p:cNvSpPr>
          <p:nvPr>
            <p:ph type="title"/>
          </p:nvPr>
        </p:nvSpPr>
        <p:spPr/>
        <p:txBody>
          <a:bodyPr/>
          <a:lstStyle/>
          <a:p>
            <a:r>
              <a:rPr lang="fr-FR"/>
              <a:t>Processus remboursement anticipé (RA)</a:t>
            </a:r>
          </a:p>
        </p:txBody>
      </p:sp>
      <p:sp>
        <p:nvSpPr>
          <p:cNvPr id="2" name="Rectangle 1">
            <a:extLst>
              <a:ext uri="{FF2B5EF4-FFF2-40B4-BE49-F238E27FC236}">
                <a16:creationId xmlns:a16="http://schemas.microsoft.com/office/drawing/2014/main" id="{9905D6FF-35E4-D9DF-D469-9CB81B59DBF2}"/>
              </a:ext>
            </a:extLst>
          </p:cNvPr>
          <p:cNvSpPr/>
          <p:nvPr/>
        </p:nvSpPr>
        <p:spPr>
          <a:xfrm>
            <a:off x="4384601" y="6611779"/>
            <a:ext cx="5139548"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 sz="10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DOCUMENT STRICTEMENT INTERNE, DESTINE AUX CONSEILLERS DU RESEAU</a:t>
            </a:r>
          </a:p>
        </p:txBody>
      </p:sp>
      <p:sp>
        <p:nvSpPr>
          <p:cNvPr id="6" name="ZoneTexte 5">
            <a:extLst>
              <a:ext uri="{FF2B5EF4-FFF2-40B4-BE49-F238E27FC236}">
                <a16:creationId xmlns:a16="http://schemas.microsoft.com/office/drawing/2014/main" id="{A00DC2CD-BF12-BB6D-9E25-CD546F8AF26E}"/>
              </a:ext>
            </a:extLst>
          </p:cNvPr>
          <p:cNvSpPr txBox="1"/>
          <p:nvPr/>
        </p:nvSpPr>
        <p:spPr>
          <a:xfrm>
            <a:off x="565949" y="1098506"/>
            <a:ext cx="1016361" cy="442992"/>
          </a:xfrm>
          <a:prstGeom prst="rect">
            <a:avLst/>
          </a:prstGeom>
          <a:solidFill>
            <a:schemeClr val="accent4">
              <a:lumMod val="20000"/>
              <a:lumOff val="80000"/>
            </a:schemeClr>
          </a:solidFill>
        </p:spPr>
        <p:txBody>
          <a:bodyPr wrap="square" rtlCol="0">
            <a:noAutofit/>
          </a:bodyPr>
          <a:lstStyle/>
          <a:p>
            <a:pPr algn="ctr"/>
            <a:r>
              <a:rPr lang="fr-FR" b="1">
                <a:solidFill>
                  <a:schemeClr val="accent1"/>
                </a:solidFill>
              </a:rPr>
              <a:t>J-20</a:t>
            </a:r>
          </a:p>
        </p:txBody>
      </p:sp>
      <p:sp>
        <p:nvSpPr>
          <p:cNvPr id="10" name="ZoneTexte 9">
            <a:extLst>
              <a:ext uri="{FF2B5EF4-FFF2-40B4-BE49-F238E27FC236}">
                <a16:creationId xmlns:a16="http://schemas.microsoft.com/office/drawing/2014/main" id="{E12676F0-6C5A-F9AD-2697-76CB5CD11C41}"/>
              </a:ext>
            </a:extLst>
          </p:cNvPr>
          <p:cNvSpPr txBox="1"/>
          <p:nvPr/>
        </p:nvSpPr>
        <p:spPr>
          <a:xfrm>
            <a:off x="565949" y="1649051"/>
            <a:ext cx="1016361" cy="576895"/>
          </a:xfrm>
          <a:prstGeom prst="rect">
            <a:avLst/>
          </a:prstGeom>
          <a:solidFill>
            <a:schemeClr val="accent4">
              <a:lumMod val="40000"/>
              <a:lumOff val="60000"/>
            </a:schemeClr>
          </a:solidFill>
        </p:spPr>
        <p:txBody>
          <a:bodyPr wrap="square" rtlCol="0" anchor="ctr">
            <a:noAutofit/>
          </a:bodyPr>
          <a:lstStyle/>
          <a:p>
            <a:pPr algn="ctr"/>
            <a:r>
              <a:rPr lang="fr-FR" b="1">
                <a:solidFill>
                  <a:schemeClr val="accent1"/>
                </a:solidFill>
              </a:rPr>
              <a:t>J-10</a:t>
            </a:r>
          </a:p>
        </p:txBody>
      </p:sp>
      <p:sp>
        <p:nvSpPr>
          <p:cNvPr id="15" name="ZoneTexte 14">
            <a:extLst>
              <a:ext uri="{FF2B5EF4-FFF2-40B4-BE49-F238E27FC236}">
                <a16:creationId xmlns:a16="http://schemas.microsoft.com/office/drawing/2014/main" id="{5310E5B2-E70E-9935-2069-7E838588A08E}"/>
              </a:ext>
            </a:extLst>
          </p:cNvPr>
          <p:cNvSpPr txBox="1"/>
          <p:nvPr/>
        </p:nvSpPr>
        <p:spPr>
          <a:xfrm>
            <a:off x="1585037" y="1098506"/>
            <a:ext cx="9929329" cy="461665"/>
          </a:xfrm>
          <a:prstGeom prst="rect">
            <a:avLst/>
          </a:prstGeom>
          <a:noFill/>
        </p:spPr>
        <p:txBody>
          <a:bodyPr wrap="square" rtlCol="0">
            <a:spAutoFit/>
          </a:bodyPr>
          <a:lstStyle/>
          <a:p>
            <a:pPr marL="171450" indent="-171450">
              <a:buFont typeface="Arial" panose="020B0604020202020204" pitchFamily="34" charset="0"/>
              <a:buChar char="•"/>
            </a:pPr>
            <a:r>
              <a:rPr lang="fr-FR" sz="1200">
                <a:solidFill>
                  <a:schemeClr val="accent1"/>
                </a:solidFill>
              </a:rPr>
              <a:t>Natixis communique une information concernant la possibilité d’un Remboursement Anticipé (RA)</a:t>
            </a:r>
          </a:p>
          <a:p>
            <a:pPr marL="171450" indent="-171450">
              <a:buFont typeface="Arial" panose="020B0604020202020204" pitchFamily="34" charset="0"/>
              <a:buChar char="•"/>
            </a:pPr>
            <a:r>
              <a:rPr lang="fr-FR" sz="1200">
                <a:solidFill>
                  <a:schemeClr val="accent1"/>
                </a:solidFill>
              </a:rPr>
              <a:t>Natixis créé un kit d’échéance prévisionnel, envoyé à Euro Titres, aux assureurs et mis à disposition dans DEFI</a:t>
            </a:r>
          </a:p>
        </p:txBody>
      </p:sp>
      <p:sp>
        <p:nvSpPr>
          <p:cNvPr id="16" name="ZoneTexte 15">
            <a:extLst>
              <a:ext uri="{FF2B5EF4-FFF2-40B4-BE49-F238E27FC236}">
                <a16:creationId xmlns:a16="http://schemas.microsoft.com/office/drawing/2014/main" id="{507514F0-7B66-504A-0946-DBBDC0E7C37F}"/>
              </a:ext>
            </a:extLst>
          </p:cNvPr>
          <p:cNvSpPr txBox="1"/>
          <p:nvPr/>
        </p:nvSpPr>
        <p:spPr>
          <a:xfrm>
            <a:off x="1585038" y="1665331"/>
            <a:ext cx="9361636" cy="646331"/>
          </a:xfrm>
          <a:prstGeom prst="rect">
            <a:avLst/>
          </a:prstGeom>
          <a:noFill/>
        </p:spPr>
        <p:txBody>
          <a:bodyPr wrap="square" rtlCol="0">
            <a:spAutoFit/>
          </a:bodyPr>
          <a:lstStyle/>
          <a:p>
            <a:pPr marL="171450" indent="-171450">
              <a:buFont typeface="Arial" panose="020B0604020202020204" pitchFamily="34" charset="0"/>
              <a:buChar char="•"/>
            </a:pPr>
            <a:r>
              <a:rPr lang="fr-FR" sz="1200">
                <a:solidFill>
                  <a:schemeClr val="accent1"/>
                </a:solidFill>
              </a:rPr>
              <a:t>Natixis communique sa décision irrévocable sur le RA et la met à disposition sur son site Emetteur</a:t>
            </a:r>
          </a:p>
          <a:p>
            <a:pPr marL="171450" indent="-171450">
              <a:buFont typeface="Arial" panose="020B0604020202020204" pitchFamily="34" charset="0"/>
              <a:buChar char="•"/>
            </a:pPr>
            <a:r>
              <a:rPr lang="fr-FR" sz="1200">
                <a:solidFill>
                  <a:schemeClr val="accent1"/>
                </a:solidFill>
              </a:rPr>
              <a:t>Natixis adapte son kit d’échéance définitif, envoyé à Euro Titres, aux assureurs et mis à disposition dans DEFI</a:t>
            </a:r>
          </a:p>
          <a:p>
            <a:pPr marL="171450" indent="-171450">
              <a:buFont typeface="Arial" panose="020B0604020202020204" pitchFamily="34" charset="0"/>
              <a:buChar char="•"/>
            </a:pPr>
            <a:r>
              <a:rPr lang="fr-FR" sz="1200">
                <a:solidFill>
                  <a:schemeClr val="accent1"/>
                </a:solidFill>
              </a:rPr>
              <a:t>Natixis informe le marché via </a:t>
            </a:r>
            <a:r>
              <a:rPr lang="fr-FR" sz="1200" err="1">
                <a:solidFill>
                  <a:schemeClr val="accent1"/>
                </a:solidFill>
              </a:rPr>
              <a:t>Euroclear</a:t>
            </a:r>
            <a:r>
              <a:rPr lang="fr-FR" sz="1200">
                <a:solidFill>
                  <a:schemeClr val="accent1"/>
                </a:solidFill>
              </a:rPr>
              <a:t> France</a:t>
            </a:r>
          </a:p>
        </p:txBody>
      </p:sp>
      <p:sp>
        <p:nvSpPr>
          <p:cNvPr id="17" name="ZoneTexte 16">
            <a:extLst>
              <a:ext uri="{FF2B5EF4-FFF2-40B4-BE49-F238E27FC236}">
                <a16:creationId xmlns:a16="http://schemas.microsoft.com/office/drawing/2014/main" id="{355579C8-F2C0-4E11-9715-F3D7DA5852D1}"/>
              </a:ext>
            </a:extLst>
          </p:cNvPr>
          <p:cNvSpPr txBox="1"/>
          <p:nvPr/>
        </p:nvSpPr>
        <p:spPr>
          <a:xfrm>
            <a:off x="565948" y="2416822"/>
            <a:ext cx="1016361" cy="369332"/>
          </a:xfrm>
          <a:prstGeom prst="rect">
            <a:avLst/>
          </a:prstGeom>
          <a:solidFill>
            <a:schemeClr val="accent4">
              <a:lumMod val="60000"/>
              <a:lumOff val="40000"/>
            </a:schemeClr>
          </a:solidFill>
        </p:spPr>
        <p:txBody>
          <a:bodyPr wrap="square" rtlCol="0">
            <a:spAutoFit/>
          </a:bodyPr>
          <a:lstStyle/>
          <a:p>
            <a:pPr algn="ctr"/>
            <a:r>
              <a:rPr lang="fr-FR" b="1">
                <a:solidFill>
                  <a:schemeClr val="accent1"/>
                </a:solidFill>
              </a:rPr>
              <a:t>J</a:t>
            </a:r>
          </a:p>
        </p:txBody>
      </p:sp>
      <p:sp>
        <p:nvSpPr>
          <p:cNvPr id="18" name="ZoneTexte 17">
            <a:extLst>
              <a:ext uri="{FF2B5EF4-FFF2-40B4-BE49-F238E27FC236}">
                <a16:creationId xmlns:a16="http://schemas.microsoft.com/office/drawing/2014/main" id="{F01EFF79-C600-5CA9-E201-D05477A96077}"/>
              </a:ext>
            </a:extLst>
          </p:cNvPr>
          <p:cNvSpPr txBox="1"/>
          <p:nvPr/>
        </p:nvSpPr>
        <p:spPr>
          <a:xfrm>
            <a:off x="1582309" y="2460890"/>
            <a:ext cx="9929329" cy="461665"/>
          </a:xfrm>
          <a:prstGeom prst="rect">
            <a:avLst/>
          </a:prstGeom>
          <a:noFill/>
        </p:spPr>
        <p:txBody>
          <a:bodyPr wrap="square" rtlCol="0">
            <a:spAutoFit/>
          </a:bodyPr>
          <a:lstStyle/>
          <a:p>
            <a:pPr marL="171450" indent="-171450">
              <a:buFont typeface="Arial" panose="020B0604020202020204" pitchFamily="34" charset="0"/>
              <a:buChar char="•"/>
            </a:pPr>
            <a:r>
              <a:rPr lang="fr-FR" sz="1200">
                <a:solidFill>
                  <a:schemeClr val="accent1"/>
                </a:solidFill>
              </a:rPr>
              <a:t>Effet du RA : le client en CTO reçoit la somme sur son compte ; en ASV, il y a rachat de son UC et repositionnement sur une autre UC</a:t>
            </a:r>
            <a:br>
              <a:rPr lang="fr-FR" sz="1200">
                <a:solidFill>
                  <a:schemeClr val="accent1"/>
                </a:solidFill>
              </a:rPr>
            </a:br>
            <a:endParaRPr lang="fr-FR" sz="1200">
              <a:solidFill>
                <a:schemeClr val="accent1"/>
              </a:solidFill>
            </a:endParaRPr>
          </a:p>
        </p:txBody>
      </p:sp>
      <p:cxnSp>
        <p:nvCxnSpPr>
          <p:cNvPr id="20" name="Connecteur droit avec flèche 19">
            <a:extLst>
              <a:ext uri="{FF2B5EF4-FFF2-40B4-BE49-F238E27FC236}">
                <a16:creationId xmlns:a16="http://schemas.microsoft.com/office/drawing/2014/main" id="{4E767244-2D97-54BB-82E1-7D4B1173C065}"/>
              </a:ext>
            </a:extLst>
          </p:cNvPr>
          <p:cNvCxnSpPr>
            <a:cxnSpLocks/>
          </p:cNvCxnSpPr>
          <p:nvPr/>
        </p:nvCxnSpPr>
        <p:spPr>
          <a:xfrm>
            <a:off x="1455089" y="1251634"/>
            <a:ext cx="0" cy="1372694"/>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48DA56CC-EF55-AFEE-EEC5-9A5075FE0273}"/>
              </a:ext>
            </a:extLst>
          </p:cNvPr>
          <p:cNvSpPr txBox="1"/>
          <p:nvPr/>
        </p:nvSpPr>
        <p:spPr>
          <a:xfrm>
            <a:off x="1343595" y="2974988"/>
            <a:ext cx="2454454" cy="369332"/>
          </a:xfrm>
          <a:prstGeom prst="rect">
            <a:avLst/>
          </a:prstGeom>
          <a:noFill/>
        </p:spPr>
        <p:txBody>
          <a:bodyPr wrap="none" rtlCol="0">
            <a:spAutoFit/>
          </a:bodyPr>
          <a:lstStyle/>
          <a:p>
            <a:r>
              <a:rPr lang="fr-FR" b="1">
                <a:solidFill>
                  <a:schemeClr val="accent1"/>
                </a:solidFill>
              </a:rPr>
              <a:t>Focus ASV via </a:t>
            </a:r>
            <a:r>
              <a:rPr lang="fr-FR" b="1" err="1">
                <a:solidFill>
                  <a:schemeClr val="accent1"/>
                </a:solidFill>
              </a:rPr>
              <a:t>Teora</a:t>
            </a:r>
            <a:endParaRPr lang="fr-FR" b="1">
              <a:solidFill>
                <a:schemeClr val="accent1"/>
              </a:solidFill>
            </a:endParaRPr>
          </a:p>
        </p:txBody>
      </p:sp>
      <p:cxnSp>
        <p:nvCxnSpPr>
          <p:cNvPr id="9" name="Connecteur droit 8">
            <a:extLst>
              <a:ext uri="{FF2B5EF4-FFF2-40B4-BE49-F238E27FC236}">
                <a16:creationId xmlns:a16="http://schemas.microsoft.com/office/drawing/2014/main" id="{0E57B9FB-B74F-ABD8-7970-A5453D140ACD}"/>
              </a:ext>
            </a:extLst>
          </p:cNvPr>
          <p:cNvCxnSpPr>
            <a:cxnSpLocks/>
          </p:cNvCxnSpPr>
          <p:nvPr/>
        </p:nvCxnSpPr>
        <p:spPr>
          <a:xfrm>
            <a:off x="1328693" y="3341669"/>
            <a:ext cx="241200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35C41067-68B4-8EAD-0559-BB23B9491B33}"/>
              </a:ext>
            </a:extLst>
          </p:cNvPr>
          <p:cNvSpPr txBox="1"/>
          <p:nvPr/>
        </p:nvSpPr>
        <p:spPr>
          <a:xfrm>
            <a:off x="636103" y="3618636"/>
            <a:ext cx="5271716" cy="2492990"/>
          </a:xfrm>
          <a:prstGeom prst="rect">
            <a:avLst/>
          </a:prstGeom>
          <a:noFill/>
        </p:spPr>
        <p:txBody>
          <a:bodyPr wrap="square" rtlCol="0">
            <a:spAutoFit/>
          </a:bodyPr>
          <a:lstStyle/>
          <a:p>
            <a:r>
              <a:rPr lang="fr-FR" sz="1200" b="1" u="sng"/>
              <a:t>Process LMP</a:t>
            </a:r>
          </a:p>
          <a:p>
            <a:endParaRPr lang="fr-FR" sz="1200" b="1" u="sng"/>
          </a:p>
          <a:p>
            <a:r>
              <a:rPr lang="fr-FR" sz="1200">
                <a:effectLst/>
                <a:latin typeface="Arial" panose="020B0604020202020204" pitchFamily="34" charset="0"/>
                <a:ea typeface="Calibri" panose="020F0502020204030204" pitchFamily="34" charset="0"/>
              </a:rPr>
              <a:t>Lors du remboursement anticipé, le remboursement est positionné sur le support d’attente du produit et le souscripteur reçoit un courrier lié à cette opération.</a:t>
            </a:r>
          </a:p>
          <a:p>
            <a:endParaRPr lang="fr-FR" sz="1200">
              <a:latin typeface="Arial" panose="020B0604020202020204" pitchFamily="34" charset="0"/>
              <a:ea typeface="Calibri" panose="020F0502020204030204" pitchFamily="34" charset="0"/>
            </a:endParaRPr>
          </a:p>
          <a:p>
            <a:endParaRPr lang="fr-FR" sz="1200">
              <a:latin typeface="Arial" panose="020B0604020202020204" pitchFamily="34" charset="0"/>
              <a:ea typeface="Calibri" panose="020F0502020204030204" pitchFamily="34" charset="0"/>
            </a:endParaRPr>
          </a:p>
          <a:p>
            <a:r>
              <a:rPr lang="fr-FR" sz="1200" b="1" u="sng"/>
              <a:t>Process CNP Patrimoine</a:t>
            </a:r>
          </a:p>
          <a:p>
            <a:endParaRPr lang="fr-FR" sz="1200"/>
          </a:p>
          <a:p>
            <a:r>
              <a:rPr lang="fr-FR" sz="1200">
                <a:latin typeface="Arial" panose="020B0604020202020204" pitchFamily="34" charset="0"/>
              </a:rPr>
              <a:t>Lors du remboursement anticipé, le remboursement est positionné sur le support monétaire d’attente du produit. Un courrier client sera disponible sur le site extranet de l’assureur et sur le Portail </a:t>
            </a:r>
            <a:r>
              <a:rPr lang="fr-FR" sz="1200" err="1">
                <a:latin typeface="Arial" panose="020B0604020202020204" pitchFamily="34" charset="0"/>
              </a:rPr>
              <a:t>Teora</a:t>
            </a:r>
            <a:r>
              <a:rPr lang="fr-FR" sz="1200">
                <a:latin typeface="Arial" panose="020B0604020202020204" pitchFamily="34" charset="0"/>
              </a:rPr>
              <a:t> (pas d’envoi au client).</a:t>
            </a:r>
          </a:p>
        </p:txBody>
      </p:sp>
      <p:sp>
        <p:nvSpPr>
          <p:cNvPr id="3" name="ZoneTexte 2">
            <a:extLst>
              <a:ext uri="{FF2B5EF4-FFF2-40B4-BE49-F238E27FC236}">
                <a16:creationId xmlns:a16="http://schemas.microsoft.com/office/drawing/2014/main" id="{B1A6C1C6-E49F-D1C4-C90D-EB38B666D4CD}"/>
              </a:ext>
            </a:extLst>
          </p:cNvPr>
          <p:cNvSpPr txBox="1"/>
          <p:nvPr/>
        </p:nvSpPr>
        <p:spPr>
          <a:xfrm>
            <a:off x="8047117" y="2966623"/>
            <a:ext cx="1411605" cy="369332"/>
          </a:xfrm>
          <a:prstGeom prst="rect">
            <a:avLst/>
          </a:prstGeom>
          <a:noFill/>
        </p:spPr>
        <p:txBody>
          <a:bodyPr wrap="none" rtlCol="0">
            <a:spAutoFit/>
          </a:bodyPr>
          <a:lstStyle/>
          <a:p>
            <a:r>
              <a:rPr lang="fr-FR" b="1">
                <a:solidFill>
                  <a:schemeClr val="accent1"/>
                </a:solidFill>
              </a:rPr>
              <a:t>Focus CTO</a:t>
            </a:r>
          </a:p>
        </p:txBody>
      </p:sp>
      <p:cxnSp>
        <p:nvCxnSpPr>
          <p:cNvPr id="4" name="Connecteur droit 3">
            <a:extLst>
              <a:ext uri="{FF2B5EF4-FFF2-40B4-BE49-F238E27FC236}">
                <a16:creationId xmlns:a16="http://schemas.microsoft.com/office/drawing/2014/main" id="{03D965A1-5072-CC5A-11C8-3FA5645EDFDA}"/>
              </a:ext>
            </a:extLst>
          </p:cNvPr>
          <p:cNvCxnSpPr>
            <a:cxnSpLocks/>
          </p:cNvCxnSpPr>
          <p:nvPr/>
        </p:nvCxnSpPr>
        <p:spPr>
          <a:xfrm>
            <a:off x="7546919" y="3321753"/>
            <a:ext cx="241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6A30157F-E13A-1A0A-07E8-C1267214C236}"/>
              </a:ext>
            </a:extLst>
          </p:cNvPr>
          <p:cNvCxnSpPr>
            <a:cxnSpLocks/>
          </p:cNvCxnSpPr>
          <p:nvPr/>
        </p:nvCxnSpPr>
        <p:spPr>
          <a:xfrm flipV="1">
            <a:off x="6246806" y="3321753"/>
            <a:ext cx="0" cy="3127358"/>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ZoneTexte 12">
            <a:extLst>
              <a:ext uri="{FF2B5EF4-FFF2-40B4-BE49-F238E27FC236}">
                <a16:creationId xmlns:a16="http://schemas.microsoft.com/office/drawing/2014/main" id="{B6B609DC-47BA-5A23-D8DF-F3E5B926CD77}"/>
              </a:ext>
            </a:extLst>
          </p:cNvPr>
          <p:cNvSpPr txBox="1"/>
          <p:nvPr/>
        </p:nvSpPr>
        <p:spPr>
          <a:xfrm>
            <a:off x="6246806" y="3803904"/>
            <a:ext cx="5290766" cy="1653531"/>
          </a:xfrm>
          <a:prstGeom prst="rect">
            <a:avLst/>
          </a:prstGeom>
          <a:noFill/>
        </p:spPr>
        <p:txBody>
          <a:bodyPr wrap="square" rtlCol="0">
            <a:spAutoFit/>
          </a:bodyPr>
          <a:lstStyle/>
          <a:p>
            <a:pPr marL="285750" indent="-285750">
              <a:buFont typeface="Arial" panose="020B0604020202020204" pitchFamily="34" charset="0"/>
              <a:buChar char="•"/>
            </a:pPr>
            <a:r>
              <a:rPr lang="fr-FR" sz="1200"/>
              <a:t>Le plus tôt possible – jusqu’à une semaine avant la date de remboursement :  </a:t>
            </a:r>
            <a:r>
              <a:rPr lang="fr-FR" sz="1200" b="1"/>
              <a:t>communication de Natixis entraînant la création d’un ADI (Avis d’information) vers la clientèle concernée</a:t>
            </a:r>
          </a:p>
          <a:p>
            <a:endParaRPr lang="fr-FR" sz="1200"/>
          </a:p>
          <a:p>
            <a:pPr marL="285750" indent="-285750">
              <a:buFont typeface="Arial" panose="020B0604020202020204" pitchFamily="34" charset="0"/>
              <a:buChar char="•"/>
            </a:pPr>
            <a:r>
              <a:rPr lang="fr-FR" sz="1200" b="1"/>
              <a:t>La veille de l’échéance : le traitement du remboursement est validé.</a:t>
            </a:r>
            <a:r>
              <a:rPr lang="fr-FR" sz="1200"/>
              <a:t> Il permettra la sortie des titres des portefeuilles clients contre règlement.</a:t>
            </a:r>
          </a:p>
          <a:p>
            <a:endParaRPr lang="fr-FR"/>
          </a:p>
        </p:txBody>
      </p:sp>
    </p:spTree>
    <p:extLst>
      <p:ext uri="{BB962C8B-B14F-4D97-AF65-F5344CB8AC3E}">
        <p14:creationId xmlns:p14="http://schemas.microsoft.com/office/powerpoint/2010/main" val="136541133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okvJ48ZhH9NzQMruqnl.C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okvJ48ZhH9NzQMruqnl.C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okvJ48ZhH9NzQMruqnl.CA"/>
</p:tagLst>
</file>

<file path=ppt/theme/theme1.xml><?xml version="1.0" encoding="utf-8"?>
<a:theme xmlns:a="http://schemas.openxmlformats.org/drawingml/2006/main" name="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1-TECH-OPE-communaute.potx" id="{4EEAFBD0-D91F-4BA5-8667-79BD5FC58140}" vid="{A93C36D1-F68E-4E54-BD21-52CFF6370C48}"/>
    </a:ext>
  </a:extLst>
</a:theme>
</file>

<file path=ppt/theme/theme2.xml><?xml version="1.0" encoding="utf-8"?>
<a:theme xmlns:a="http://schemas.openxmlformats.org/drawingml/2006/main" name="Communauté BPC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Custom 1">
      <a:majorFont>
        <a:latin typeface="Montserrat ExtraBold"/>
        <a:ea typeface=""/>
        <a:cs typeface=""/>
      </a:majorFont>
      <a:minorFont>
        <a:latin typeface="Montserra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ommunauté BPCE" id="{20EF33CF-83C6-4830-9C7A-BD034EFF2C07}" vid="{1EEB06DC-3E3D-4492-B6D6-4600D08E35FB}"/>
    </a:ext>
  </a:extLst>
</a:theme>
</file>

<file path=ppt/theme/theme3.xml><?xml version="1.0" encoding="utf-8"?>
<a:theme xmlns:a="http://schemas.openxmlformats.org/drawingml/2006/main" name="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2-Communaute.potx" id="{1FE3160E-238D-4CE2-A57F-9738528E2CC3}" vid="{39D068A1-10D8-45A9-B855-7FD32DB05787}"/>
    </a:ext>
  </a:extLst>
</a:theme>
</file>

<file path=ppt/theme/theme4.xml><?xml version="1.0" encoding="utf-8"?>
<a:theme xmlns:a="http://schemas.openxmlformats.org/drawingml/2006/main" name="3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2-SEF-communaute.potx" id="{8E41FBF8-B95D-42BC-8A6A-B6F04D82293C}" vid="{5C63A41B-389E-4706-B830-AD9E83F38A7A}"/>
    </a:ext>
  </a:extLst>
</a:theme>
</file>

<file path=ppt/theme/theme5.xml><?xml version="1.0" encoding="utf-8"?>
<a:theme xmlns:a="http://schemas.openxmlformats.org/drawingml/2006/main" name="4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1-TECH-OPE-communaute.potx" id="{4EEAFBD0-D91F-4BA5-8667-79BD5FC58140}" vid="{A93C36D1-F68E-4E54-BD21-52CFF6370C48}"/>
    </a:ext>
  </a:extLst>
</a:theme>
</file>

<file path=ppt/theme/theme6.xml><?xml version="1.0" encoding="utf-8"?>
<a:theme xmlns:a="http://schemas.openxmlformats.org/drawingml/2006/main" name="5_Conception personnalisée">
  <a:themeElements>
    <a:clrScheme name="CommunautéBPCE">
      <a:dk1>
        <a:srgbClr val="000000"/>
      </a:dk1>
      <a:lt1>
        <a:srgbClr val="FFFFFF"/>
      </a:lt1>
      <a:dk2>
        <a:srgbClr val="B34A8C"/>
      </a:dk2>
      <a:lt2>
        <a:srgbClr val="D6D2E3"/>
      </a:lt2>
      <a:accent1>
        <a:srgbClr val="581D74"/>
      </a:accent1>
      <a:accent2>
        <a:srgbClr val="00A193"/>
      </a:accent2>
      <a:accent3>
        <a:srgbClr val="DB4B4B"/>
      </a:accent3>
      <a:accent4>
        <a:srgbClr val="9176B4"/>
      </a:accent4>
      <a:accent5>
        <a:srgbClr val="55579E"/>
      </a:accent5>
      <a:accent6>
        <a:srgbClr val="EAB818"/>
      </a:accent6>
      <a:hlink>
        <a:srgbClr val="976C9D"/>
      </a:hlink>
      <a:folHlink>
        <a:srgbClr val="00ABA4"/>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1-TECH-OPE-communaute.potx" id="{4EEAFBD0-D91F-4BA5-8667-79BD5FC58140}" vid="{A93C36D1-F68E-4E54-BD21-52CFF6370C48}"/>
    </a:ext>
  </a:extLst>
</a:theme>
</file>

<file path=ppt/theme/theme7.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2BA07C29F0DC74EA2E26680E20CBADD" ma:contentTypeVersion="18" ma:contentTypeDescription="Crée un document." ma:contentTypeScope="" ma:versionID="bb8b7d373e497b6ffa33327685679e3c">
  <xsd:schema xmlns:xsd="http://www.w3.org/2001/XMLSchema" xmlns:xs="http://www.w3.org/2001/XMLSchema" xmlns:p="http://schemas.microsoft.com/office/2006/metadata/properties" xmlns:ns2="5494620f-8162-49cc-a181-d2d69a6fbaa8" xmlns:ns3="1ed61e74-c06d-4224-bb6c-0fd69f7413c1" targetNamespace="http://schemas.microsoft.com/office/2006/metadata/properties" ma:root="true" ma:fieldsID="cf15279ff66b64ed7de0225368539ecc" ns2:_="" ns3:_="">
    <xsd:import namespace="5494620f-8162-49cc-a181-d2d69a6fbaa8"/>
    <xsd:import namespace="1ed61e74-c06d-4224-bb6c-0fd69f7413c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3:TaxCatchAll" minOccurs="0"/>
                <xsd:element ref="ns2:MediaServiceOCR" minOccurs="0"/>
                <xsd:element ref="ns2:MediaServiceGenerationTime" minOccurs="0"/>
                <xsd:element ref="ns2:MediaServiceEventHashCode" minOccurs="0"/>
                <xsd:element ref="ns2:lcf76f155ced4ddcb4097134ff3c332f" minOccurs="0"/>
                <xsd:element ref="ns2:MediaServiceDateTake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94620f-8162-49cc-a181-d2d69a6fba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Balises d’images" ma:readOnly="false" ma:fieldId="{5cf76f15-5ced-4ddc-b409-7134ff3c332f}" ma:taxonomyMulti="true" ma:sspId="c52eb4dc-0ef3-4aa8-8e03-025dbf6c8637"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ed61e74-c06d-4224-bb6c-0fd69f7413c1"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TaxCatchAll" ma:index="14" nillable="true" ma:displayName="Taxonomy Catch All Column" ma:hidden="true" ma:list="{9095acf9-1367-4df7-8ee8-37e538a166d6}" ma:internalName="TaxCatchAll" ma:showField="CatchAllData" ma:web="1ed61e74-c06d-4224-bb6c-0fd69f7413c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haredContentType xmlns="Microsoft.SharePoint.Taxonomy.ContentTypeSync" SourceId="c52eb4dc-0ef3-4aa8-8e03-025dbf6c8637" ContentTypeId="0x0101" PreviousValue="false"/>
</file>

<file path=customXml/item4.xml><?xml version="1.0" encoding="utf-8"?>
<p:properties xmlns:p="http://schemas.microsoft.com/office/2006/metadata/properties" xmlns:xsi="http://www.w3.org/2001/XMLSchema-instance" xmlns:pc="http://schemas.microsoft.com/office/infopath/2007/PartnerControls">
  <documentManagement>
    <SharedWithUsers xmlns="1ed61e74-c06d-4224-bb6c-0fd69f7413c1">
      <UserInfo>
        <DisplayName>PICAULT Vincent</DisplayName>
        <AccountId>67</AccountId>
        <AccountType/>
      </UserInfo>
      <UserInfo>
        <DisplayName>TOUZELLIER Tristan</DisplayName>
        <AccountId>68</AccountId>
        <AccountType/>
      </UserInfo>
      <UserInfo>
        <DisplayName>CHIKOVA Diana</DisplayName>
        <AccountId>90</AccountId>
        <AccountType/>
      </UserInfo>
      <UserInfo>
        <DisplayName>NDIAYE IBRAHIMA</DisplayName>
        <AccountId>91</AccountId>
        <AccountType/>
      </UserInfo>
      <UserInfo>
        <DisplayName>CHARPENAY MARONNE Estelle</DisplayName>
        <AccountId>94</AccountId>
        <AccountType/>
      </UserInfo>
      <UserInfo>
        <DisplayName>LOYER Pierre (BPCE-SI)</DisplayName>
        <AccountId>97</AccountId>
        <AccountType/>
      </UserInfo>
      <UserInfo>
        <DisplayName>KOLB Arnaud (BPCE-SI)</DisplayName>
        <AccountId>95</AccountId>
        <AccountType/>
      </UserInfo>
      <UserInfo>
        <DisplayName>LOYA Stephane</DisplayName>
        <AccountId>100</AccountId>
        <AccountType/>
      </UserInfo>
      <UserInfo>
        <DisplayName>RENEE Orelie</DisplayName>
        <AccountId>101</AccountId>
        <AccountType/>
      </UserInfo>
      <UserInfo>
        <DisplayName>LAMY Sophie</DisplayName>
        <AccountId>102</AccountId>
        <AccountType/>
      </UserInfo>
      <UserInfo>
        <DisplayName>LEGASTELOIS Monique</DisplayName>
        <AccountId>103</AccountId>
        <AccountType/>
      </UserInfo>
      <UserInfo>
        <DisplayName>MESERAY Yannick</DisplayName>
        <AccountId>104</AccountId>
        <AccountType/>
      </UserInfo>
      <UserInfo>
        <DisplayName>MOALIC Michel (BPCE-SI)</DisplayName>
        <AccountId>105</AccountId>
        <AccountType/>
      </UserInfo>
      <UserInfo>
        <DisplayName>IHADDADEN Saida</DisplayName>
        <AccountId>106</AccountId>
        <AccountType/>
      </UserInfo>
      <UserInfo>
        <DisplayName>GAVALLET Dalila</DisplayName>
        <AccountId>107</AccountId>
        <AccountType/>
      </UserInfo>
      <UserInfo>
        <DisplayName>OKOU Veronique</DisplayName>
        <AccountId>108</AccountId>
        <AccountType/>
      </UserInfo>
      <UserInfo>
        <DisplayName>FAOURI Mouley-Said</DisplayName>
        <AccountId>109</AccountId>
        <AccountType/>
      </UserInfo>
      <UserInfo>
        <DisplayName>HOEN Marylise</DisplayName>
        <AccountId>110</AccountId>
        <AccountType/>
      </UserInfo>
      <UserInfo>
        <DisplayName>ALLAIS Cyrille</DisplayName>
        <AccountId>111</AccountId>
        <AccountType/>
      </UserInfo>
      <UserInfo>
        <DisplayName>AMRANI Fouad</DisplayName>
        <AccountId>112</AccountId>
        <AccountType/>
      </UserInfo>
      <UserInfo>
        <DisplayName>CHRETIEN Pascale</DisplayName>
        <AccountId>113</AccountId>
        <AccountType/>
      </UserInfo>
      <UserInfo>
        <DisplayName>MOINS Dominique</DisplayName>
        <AccountId>99</AccountId>
        <AccountType/>
      </UserInfo>
      <UserInfo>
        <DisplayName>NOURY Laetitia</DisplayName>
        <AccountId>98</AccountId>
        <AccountType/>
      </UserInfo>
      <UserInfo>
        <DisplayName>LOUIS Samira</DisplayName>
        <AccountId>96</AccountId>
        <AccountType/>
      </UserInfo>
      <UserInfo>
        <DisplayName>ERTUGRUL Ali</DisplayName>
        <AccountId>93</AccountId>
        <AccountType/>
      </UserInfo>
      <UserInfo>
        <DisplayName>TADLAOUI Cecile</DisplayName>
        <AccountId>118</AccountId>
        <AccountType/>
      </UserInfo>
    </SharedWithUsers>
    <TaxCatchAll xmlns="1ed61e74-c06d-4224-bb6c-0fd69f7413c1" xsi:nil="true"/>
    <lcf76f155ced4ddcb4097134ff3c332f xmlns="5494620f-8162-49cc-a181-d2d69a6fbaa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9AE59AE-76E2-44A0-9D1E-63C55078C79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94620f-8162-49cc-a181-d2d69a6fbaa8"/>
    <ds:schemaRef ds:uri="1ed61e74-c06d-4224-bb6c-0fd69f7413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A574E9B-A453-4B5B-AF16-B0BDAA0729FF}">
  <ds:schemaRefs>
    <ds:schemaRef ds:uri="http://schemas.microsoft.com/sharepoint/v3/contenttype/forms"/>
  </ds:schemaRefs>
</ds:datastoreItem>
</file>

<file path=customXml/itemProps3.xml><?xml version="1.0" encoding="utf-8"?>
<ds:datastoreItem xmlns:ds="http://schemas.openxmlformats.org/officeDocument/2006/customXml" ds:itemID="{4C471420-B883-43A1-992C-6A4153BF8EC4}">
  <ds:schemaRefs>
    <ds:schemaRef ds:uri="Microsoft.SharePoint.Taxonomy.ContentTypeSync"/>
  </ds:schemaRefs>
</ds:datastoreItem>
</file>

<file path=customXml/itemProps4.xml><?xml version="1.0" encoding="utf-8"?>
<ds:datastoreItem xmlns:ds="http://schemas.openxmlformats.org/officeDocument/2006/customXml" ds:itemID="{3F7D86EE-2320-4064-B496-4B5D40D26610}">
  <ds:schemaRefs>
    <ds:schemaRef ds:uri="http://purl.org/dc/dcmitype/"/>
    <ds:schemaRef ds:uri="http://schemas.openxmlformats.org/package/2006/metadata/core-properties"/>
    <ds:schemaRef ds:uri="http://purl.org/dc/elements/1.1/"/>
    <ds:schemaRef ds:uri="http://schemas.microsoft.com/office/2006/metadata/properties"/>
    <ds:schemaRef ds:uri="a425c614-9041-469b-9b10-44b9423a1a82"/>
    <ds:schemaRef ds:uri="http://schemas.microsoft.com/office/2006/documentManagement/types"/>
    <ds:schemaRef ds:uri="http://purl.org/dc/terms/"/>
    <ds:schemaRef ds:uri="http://schemas.microsoft.com/office/infopath/2007/PartnerControls"/>
    <ds:schemaRef ds:uri="9a7f554b-cbb6-456d-933d-de15d4d7be7c"/>
    <ds:schemaRef ds:uri="http://www.w3.org/XML/1998/namespace"/>
    <ds:schemaRef ds:uri="1ed61e74-c06d-4224-bb6c-0fd69f7413c1"/>
    <ds:schemaRef ds:uri="5494620f-8162-49cc-a181-d2d69a6fbaa8"/>
  </ds:schemaRefs>
</ds:datastoreItem>
</file>

<file path=docProps/app.xml><?xml version="1.0" encoding="utf-8"?>
<Properties xmlns="http://schemas.openxmlformats.org/officeDocument/2006/extended-properties" xmlns:vt="http://schemas.openxmlformats.org/officeDocument/2006/docPropsVTypes">
  <Template/>
  <TotalTime>394</TotalTime>
  <Words>7302</Words>
  <Application>Microsoft Office PowerPoint</Application>
  <PresentationFormat>Grand écran</PresentationFormat>
  <Paragraphs>725</Paragraphs>
  <Slides>32</Slides>
  <Notes>20</Notes>
  <HiddenSlides>0</HiddenSlides>
  <MMClips>0</MMClips>
  <ScaleCrop>false</ScaleCrop>
  <HeadingPairs>
    <vt:vector size="8" baseType="variant">
      <vt:variant>
        <vt:lpstr>Polices utilisées</vt:lpstr>
      </vt:variant>
      <vt:variant>
        <vt:i4>18</vt:i4>
      </vt:variant>
      <vt:variant>
        <vt:lpstr>Thème</vt:lpstr>
      </vt:variant>
      <vt:variant>
        <vt:i4>6</vt:i4>
      </vt:variant>
      <vt:variant>
        <vt:lpstr>Serveurs OLE incorporés</vt:lpstr>
      </vt:variant>
      <vt:variant>
        <vt:i4>1</vt:i4>
      </vt:variant>
      <vt:variant>
        <vt:lpstr>Titres des diapositives</vt:lpstr>
      </vt:variant>
      <vt:variant>
        <vt:i4>32</vt:i4>
      </vt:variant>
    </vt:vector>
  </HeadingPairs>
  <TitlesOfParts>
    <vt:vector size="57" baseType="lpstr">
      <vt:lpstr>Arial</vt:lpstr>
      <vt:lpstr>Arial Black</vt:lpstr>
      <vt:lpstr>Arial Narrow</vt:lpstr>
      <vt:lpstr>Cabin Condensed</vt:lpstr>
      <vt:lpstr>Calibri</vt:lpstr>
      <vt:lpstr>Cambria Math</vt:lpstr>
      <vt:lpstr>Courier New</vt:lpstr>
      <vt:lpstr>Montserrat</vt:lpstr>
      <vt:lpstr>Montserrat ExtraBold</vt:lpstr>
      <vt:lpstr>Montserrat SemiBold</vt:lpstr>
      <vt:lpstr>Roboto</vt:lpstr>
      <vt:lpstr>Segoe UI</vt:lpstr>
      <vt:lpstr>Symbol</vt:lpstr>
      <vt:lpstr>Times New Roman</vt:lpstr>
      <vt:lpstr>Verdana</vt:lpstr>
      <vt:lpstr>Wingdings</vt:lpstr>
      <vt:lpstr>Wingdings 2</vt:lpstr>
      <vt:lpstr>Wingdings,Sans-Serif</vt:lpstr>
      <vt:lpstr>Conception personnalisée</vt:lpstr>
      <vt:lpstr>Communauté BPCE</vt:lpstr>
      <vt:lpstr>Conception personnalisée</vt:lpstr>
      <vt:lpstr>3_Conception personnalisée</vt:lpstr>
      <vt:lpstr>4_Conception personnalisée</vt:lpstr>
      <vt:lpstr>5_Conception personnalisée</vt:lpstr>
      <vt:lpstr>Diapositive think-cell</vt:lpstr>
      <vt:lpstr> Emprunt juillet 2034 Remboursable par anticipation  Kit Conseiller *   Éligible aux Compte-Titres Ordinaires (CTO), Contrats d’Assurance Vie, et Contrats de Capitalisation (ASV)</vt:lpstr>
      <vt:lpstr>Présentation PowerPoint</vt:lpstr>
      <vt:lpstr>Grands principes et nouveautés </vt:lpstr>
      <vt:lpstr>Pourquoi un emprunt Natixis remboursable  par anticipation ? </vt:lpstr>
      <vt:lpstr>Les essentiels</vt:lpstr>
      <vt:lpstr>Les modalités de commercialisation</vt:lpstr>
      <vt:lpstr>Les modalités de remboursement en CTO</vt:lpstr>
      <vt:lpstr>Les modalités de remboursement en ASV</vt:lpstr>
      <vt:lpstr>Questions clients et argumentaires (1/4)</vt:lpstr>
      <vt:lpstr>Questions clients et argumentaires (2/4)</vt:lpstr>
      <vt:lpstr>Questions clients et argumentaires (3/4)</vt:lpstr>
      <vt:lpstr>Questions clients et argumentaires (4/4)</vt:lpstr>
      <vt:lpstr>Questions clients et argumentaires (4/4)</vt:lpstr>
      <vt:lpstr>Points d’attention sur l’émission</vt:lpstr>
      <vt:lpstr>Points d’attention sur l’émission</vt:lpstr>
      <vt:lpstr>PARTICULARITES DU CTO :  RAPPEL DES REGLES RELATIVES AU DEMARCHAGE  Personnes physiques uniquement </vt:lpstr>
      <vt:lpstr>Supports de communication à destination des clients</vt:lpstr>
      <vt:lpstr>Etapes clés du parcours conseil et souscription</vt:lpstr>
      <vt:lpstr>Liste contrats ASV éligibles</vt:lpstr>
      <vt:lpstr>Liste contrats ASV éligibles</vt:lpstr>
      <vt:lpstr>Liste contrats ASV éligibles</vt:lpstr>
      <vt:lpstr>Fiscalité du CTO et de l’ASV</vt:lpstr>
      <vt:lpstr>Planning prévisionnel</vt:lpstr>
      <vt:lpstr>Présentation PowerPoint</vt:lpstr>
      <vt:lpstr>Précisions sur la restriction de commercialisation  auprès des dirigeants et assimilés des entités du Groupe </vt:lpstr>
      <vt:lpstr>Intérêts du produit pour les établissements et redescente de la liquidité </vt:lpstr>
      <vt:lpstr>Risques identifiés </vt:lpstr>
      <vt:lpstr>Conflits d’intérêts potentiels  </vt:lpstr>
      <vt:lpstr>Processus d’informations liés à la publication du montant  de l’émission et à un supplément lié à un événement significatif</vt:lpstr>
      <vt:lpstr>Textes diffusés sur les sites internet et applications mobiles, en cas de  publication d’un supplément par l’Emetteur lié à un événement significatif</vt:lpstr>
      <vt:lpstr>Processus remboursement anticipé (RA)</vt:lpstr>
      <vt:lpstr>Processus remboursement anticipé (RA)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Emprunt BPCE juillet 2028 éligible ASV</dc:title>
  <dc:creator>AUDREY.ADNOT@bpce.fr</dc:creator>
  <cp:lastModifiedBy>LOSSER Fabien [CEGEE]</cp:lastModifiedBy>
  <cp:revision>29</cp:revision>
  <cp:lastPrinted>2023-08-08T14:51:37Z</cp:lastPrinted>
  <dcterms:created xsi:type="dcterms:W3CDTF">2020-11-17T15:30:59Z</dcterms:created>
  <dcterms:modified xsi:type="dcterms:W3CDTF">2024-05-17T12:03:04Z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0x01010092BA07C29F0DC74EA2E26680E20CBADD</vt:lpwstr>
  </property>
  <property fmtid="{D5CDD505-2E9C-101B-9397-08002B2CF9AE}" pid="3" name="MediaServiceImageTags">
    <vt:lpwstr/>
  </property>
  <property fmtid="{D5CDD505-2E9C-101B-9397-08002B2CF9AE}" pid="4" name="MSIP_Label_48a19f0c-bea1-442e-a475-ed109d9ec508_Enabled">
    <vt:lpwstr>true</vt:lpwstr>
  </property>
  <property fmtid="{D5CDD505-2E9C-101B-9397-08002B2CF9AE}" pid="5" name="MSIP_Label_48a19f0c-bea1-442e-a475-ed109d9ec508_SetDate">
    <vt:lpwstr>2023-01-25T16:32:17Z</vt:lpwstr>
  </property>
  <property fmtid="{D5CDD505-2E9C-101B-9397-08002B2CF9AE}" pid="6" name="MSIP_Label_48a19f0c-bea1-442e-a475-ed109d9ec508_Method">
    <vt:lpwstr>Standard</vt:lpwstr>
  </property>
  <property fmtid="{D5CDD505-2E9C-101B-9397-08002B2CF9AE}" pid="7" name="MSIP_Label_48a19f0c-bea1-442e-a475-ed109d9ec508_Name">
    <vt:lpwstr>48a19f0c-bea1-442e-a475-ed109d9ec508</vt:lpwstr>
  </property>
  <property fmtid="{D5CDD505-2E9C-101B-9397-08002B2CF9AE}" pid="8" name="MSIP_Label_48a19f0c-bea1-442e-a475-ed109d9ec508_SiteId">
    <vt:lpwstr>d5bb6d35-8a82-4329-b49a-5030bd6497ab</vt:lpwstr>
  </property>
  <property fmtid="{D5CDD505-2E9C-101B-9397-08002B2CF9AE}" pid="9" name="MSIP_Label_48a19f0c-bea1-442e-a475-ed109d9ec508_ContentBits">
    <vt:lpwstr>0</vt:lpwstr>
  </property>
  <property fmtid="{D5CDD505-2E9C-101B-9397-08002B2CF9AE}" pid="10" name="CevanopMarkets">
    <vt:lpwstr/>
  </property>
  <property fmtid="{D5CDD505-2E9C-101B-9397-08002B2CF9AE}" pid="11" name="CevanopProductsSubFamilies">
    <vt:lpwstr/>
  </property>
</Properties>
</file>