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5"/>
  </p:sldMasterIdLst>
  <p:notesMasterIdLst>
    <p:notesMasterId r:id="rId33"/>
  </p:notesMasterIdLst>
  <p:sldIdLst>
    <p:sldId id="2147375942" r:id="rId6"/>
    <p:sldId id="2147375097" r:id="rId7"/>
    <p:sldId id="2147375267" r:id="rId8"/>
    <p:sldId id="256" r:id="rId9"/>
    <p:sldId id="2147375270" r:id="rId10"/>
    <p:sldId id="2147476044" r:id="rId11"/>
    <p:sldId id="2147476027" r:id="rId12"/>
    <p:sldId id="2147476029" r:id="rId13"/>
    <p:sldId id="2147476032" r:id="rId14"/>
    <p:sldId id="2147476033" r:id="rId15"/>
    <p:sldId id="2147476043" r:id="rId16"/>
    <p:sldId id="2147476035" r:id="rId17"/>
    <p:sldId id="2147476036" r:id="rId18"/>
    <p:sldId id="2147375105" r:id="rId19"/>
    <p:sldId id="2147476037" r:id="rId20"/>
    <p:sldId id="2147476038" r:id="rId21"/>
    <p:sldId id="2147476039" r:id="rId22"/>
    <p:sldId id="2147476046" r:id="rId23"/>
    <p:sldId id="2147476040" r:id="rId24"/>
    <p:sldId id="2147476041" r:id="rId25"/>
    <p:sldId id="2147476042" r:id="rId26"/>
    <p:sldId id="2147375116" r:id="rId27"/>
    <p:sldId id="2147476047" r:id="rId28"/>
    <p:sldId id="2147476048" r:id="rId29"/>
    <p:sldId id="2147476049" r:id="rId30"/>
    <p:sldId id="2147476051" r:id="rId31"/>
    <p:sldId id="2147476052" r:id="rId32"/>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7897A6-6597-204F-A9CC-6B2AC72D2356}" name="THIBAUT Marianne" initials="TM" userId="THIBAUT Marianne" providerId="None"/>
  <p188:author id="{597FEABA-76AC-F705-3B01-39F114B53CAE}" name="BARANGER LAURENCE" initials="BL" userId="S::Laurence.BARANGER@bpce.fr::9a99c7ba-7867-4155-b25a-396a1ec85ea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20AAC"/>
    <a:srgbClr val="051B71"/>
    <a:srgbClr val="F9F9FB"/>
    <a:srgbClr val="F2F2F2"/>
    <a:srgbClr val="FDF9ED"/>
    <a:srgbClr val="EBF8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21" autoAdjust="0"/>
    <p:restoredTop sz="94980" autoAdjust="0"/>
  </p:normalViewPr>
  <p:slideViewPr>
    <p:cSldViewPr snapToGrid="0">
      <p:cViewPr>
        <p:scale>
          <a:sx n="100" d="100"/>
          <a:sy n="100" d="100"/>
        </p:scale>
        <p:origin x="48" y="-1392"/>
      </p:cViewPr>
      <p:guideLst/>
    </p:cSldViewPr>
  </p:slideViewPr>
  <p:notesTextViewPr>
    <p:cViewPr>
      <p:scale>
        <a:sx n="1" d="1"/>
        <a:sy n="1" d="1"/>
      </p:scale>
      <p:origin x="0" y="0"/>
    </p:cViewPr>
  </p:notesTextViewPr>
  <p:sorterViewPr>
    <p:cViewPr>
      <p:scale>
        <a:sx n="100" d="100"/>
        <a:sy n="100" d="100"/>
      </p:scale>
      <p:origin x="0" y="-1182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953E6624-DEB2-404A-B941-B3B3C09EF27B}" type="datetimeFigureOut">
              <a:rPr lang="fr-FR" smtClean="0"/>
              <a:t>21/05/2024</a:t>
            </a:fld>
            <a:endParaRPr lang="fr-FR"/>
          </a:p>
        </p:txBody>
      </p:sp>
      <p:sp>
        <p:nvSpPr>
          <p:cNvPr id="4" name="Espace réservé de l'image des diapositives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not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21D0EFB-7FB9-482A-A65F-E7F36F834E86}" type="slidenum">
              <a:rPr lang="fr-FR" smtClean="0"/>
              <a:t>‹N°›</a:t>
            </a:fld>
            <a:endParaRPr lang="fr-FR"/>
          </a:p>
        </p:txBody>
      </p:sp>
    </p:spTree>
    <p:extLst>
      <p:ext uri="{BB962C8B-B14F-4D97-AF65-F5344CB8AC3E}">
        <p14:creationId xmlns:p14="http://schemas.microsoft.com/office/powerpoint/2010/main" val="271967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groupebpce.fr/" TargetMode="External"/><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3_Titre">
    <p:spTree>
      <p:nvGrpSpPr>
        <p:cNvPr id="1" name="Shape 8"/>
        <p:cNvGrpSpPr/>
        <p:nvPr/>
      </p:nvGrpSpPr>
      <p:grpSpPr>
        <a:xfrm>
          <a:off x="0" y="0"/>
          <a:ext cx="0" cy="0"/>
          <a:chOff x="0" y="0"/>
          <a:chExt cx="0" cy="0"/>
        </a:xfrm>
      </p:grpSpPr>
      <p:pic>
        <p:nvPicPr>
          <p:cNvPr id="3" name="Image 1">
            <a:extLst>
              <a:ext uri="{FF2B5EF4-FFF2-40B4-BE49-F238E27FC236}">
                <a16:creationId xmlns:a16="http://schemas.microsoft.com/office/drawing/2014/main" id="{04B4AE74-3A28-5208-E1F7-4FDDC78FC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1" y="6087534"/>
            <a:ext cx="2535767" cy="423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2">
            <a:extLst>
              <a:ext uri="{FF2B5EF4-FFF2-40B4-BE49-F238E27FC236}">
                <a16:creationId xmlns:a16="http://schemas.microsoft.com/office/drawing/2014/main" id="{64DAFD83-FD8B-E89A-E6B9-59E3B9899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2" y="590551"/>
            <a:ext cx="3244849" cy="10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space réservé pour une image  18"/>
          <p:cNvSpPr>
            <a:spLocks noGrp="1"/>
          </p:cNvSpPr>
          <p:nvPr>
            <p:ph type="pic" sz="quarter" idx="14"/>
          </p:nvPr>
        </p:nvSpPr>
        <p:spPr>
          <a:xfrm>
            <a:off x="4847861" y="0"/>
            <a:ext cx="7344139" cy="6885517"/>
          </a:xfrm>
          <a:prstGeom prst="rect">
            <a:avLst/>
          </a:prstGeom>
          <a:solidFill>
            <a:schemeClr val="accent2"/>
          </a:solidFill>
        </p:spPr>
        <p:txBody>
          <a:bodyPr rtlCol="0">
            <a:noAutofit/>
          </a:bodyPr>
          <a:lstStyle/>
          <a:p>
            <a:pPr lvl="0"/>
            <a:r>
              <a:rPr lang="fr-FR" noProof="0"/>
              <a:t>Cliquez sur l'icône pour ajouter une image</a:t>
            </a:r>
            <a:endParaRPr lang="en-US" noProof="0" dirty="0"/>
          </a:p>
        </p:txBody>
      </p:sp>
      <p:sp>
        <p:nvSpPr>
          <p:cNvPr id="10" name="Shape 10"/>
          <p:cNvSpPr txBox="1">
            <a:spLocks noGrp="1"/>
          </p:cNvSpPr>
          <p:nvPr>
            <p:ph type="ctrTitle"/>
          </p:nvPr>
        </p:nvSpPr>
        <p:spPr>
          <a:xfrm>
            <a:off x="1152000" y="2468894"/>
            <a:ext cx="6528725" cy="1546399"/>
          </a:xfrm>
          <a:prstGeom prst="rect">
            <a:avLst/>
          </a:prstGeom>
        </p:spPr>
        <p:txBody>
          <a:bodyPr tIns="0" bIns="0" anchor="b"/>
          <a:lstStyle>
            <a:lvl1pPr lvl="0" algn="l">
              <a:lnSpc>
                <a:spcPct val="85000"/>
              </a:lnSpc>
              <a:spcBef>
                <a:spcPts val="0"/>
              </a:spcBef>
              <a:buClr>
                <a:srgbClr val="FFFFFF"/>
              </a:buClr>
              <a:buSzPct val="100000"/>
              <a:buFont typeface="Cabin Condensed"/>
              <a:defRPr sz="5867"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p:ph type="body" sz="quarter" idx="11"/>
          </p:nvPr>
        </p:nvSpPr>
        <p:spPr>
          <a:xfrm>
            <a:off x="1152000" y="4041879"/>
            <a:ext cx="6528725" cy="664797"/>
          </a:xfrm>
          <a:prstGeom prst="rect">
            <a:avLst/>
          </a:prstGeom>
          <a:noFill/>
          <a:ln>
            <a:noFill/>
          </a:ln>
        </p:spPr>
        <p:txBody>
          <a:bodyPr lIns="0" tIns="0" rIns="0" bIns="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17" name="Espace réservé du texte 52"/>
          <p:cNvSpPr>
            <a:spLocks noGrp="1"/>
          </p:cNvSpPr>
          <p:nvPr>
            <p:ph type="body" sz="quarter" idx="13"/>
          </p:nvPr>
        </p:nvSpPr>
        <p:spPr>
          <a:xfrm rot="16200000">
            <a:off x="-1288677" y="3347000"/>
            <a:ext cx="2794537" cy="164000"/>
          </a:xfrm>
          <a:prstGeom prst="rect">
            <a:avLst/>
          </a:prstGeom>
        </p:spPr>
        <p:txBody>
          <a:bodyPr wrap="none" lIns="0" tIns="0" rIns="0" bIns="0" anchor="ctr">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2" name="Espace réservé du texte 52"/>
          <p:cNvSpPr>
            <a:spLocks noGrp="1"/>
          </p:cNvSpPr>
          <p:nvPr>
            <p:ph type="body" sz="quarter" idx="12"/>
          </p:nvPr>
        </p:nvSpPr>
        <p:spPr>
          <a:xfrm rot="16200000">
            <a:off x="-3167917" y="3350385"/>
            <a:ext cx="6884897" cy="184128"/>
          </a:xfrm>
          <a:prstGeom prst="rect">
            <a:avLst/>
          </a:prstGeom>
          <a:solidFill>
            <a:srgbClr val="F08050"/>
          </a:solidFill>
        </p:spPr>
        <p:txBody>
          <a:bodyPr lIns="0" tIns="0" rIns="0" bIns="0" anchor="ctr">
            <a:normAutofit/>
          </a:bodyPr>
          <a:lstStyle>
            <a:lvl1pPr marL="0" indent="0" algn="ctr">
              <a:buNone/>
              <a:defRPr sz="1067" b="0" i="0" cap="all" spc="133" baseline="0">
                <a:solidFill>
                  <a:schemeClr val="bg1"/>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5455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re">
    <p:spTree>
      <p:nvGrpSpPr>
        <p:cNvPr id="1" name="Shape 8"/>
        <p:cNvGrpSpPr/>
        <p:nvPr/>
      </p:nvGrpSpPr>
      <p:grpSpPr>
        <a:xfrm>
          <a:off x="0" y="0"/>
          <a:ext cx="0" cy="0"/>
          <a:chOff x="0" y="0"/>
          <a:chExt cx="0" cy="0"/>
        </a:xfrm>
      </p:grpSpPr>
      <p:sp>
        <p:nvSpPr>
          <p:cNvPr id="19" name="Espace réservé pour une image  18"/>
          <p:cNvSpPr>
            <a:spLocks noGrp="1"/>
          </p:cNvSpPr>
          <p:nvPr>
            <p:ph type="pic" sz="quarter" idx="14"/>
          </p:nvPr>
        </p:nvSpPr>
        <p:spPr>
          <a:xfrm>
            <a:off x="190593" y="0"/>
            <a:ext cx="4369239" cy="6885517"/>
          </a:xfrm>
          <a:prstGeom prst="rect">
            <a:avLst/>
          </a:prstGeom>
          <a:solidFill>
            <a:schemeClr val="accent2"/>
          </a:solidFill>
        </p:spPr>
        <p:txBody>
          <a:bodyPr rtlCol="0">
            <a:noAutofit/>
          </a:bodyPr>
          <a:lstStyle/>
          <a:p>
            <a:pPr lvl="0"/>
            <a:r>
              <a:rPr lang="fr-FR" noProof="0"/>
              <a:t>Cliquez sur l'icône pour ajouter une image</a:t>
            </a:r>
            <a:endParaRPr lang="en-US" noProof="0"/>
          </a:p>
        </p:txBody>
      </p:sp>
      <p:sp>
        <p:nvSpPr>
          <p:cNvPr id="10" name="Shape 10"/>
          <p:cNvSpPr txBox="1">
            <a:spLocks noGrp="1"/>
          </p:cNvSpPr>
          <p:nvPr>
            <p:ph type="ctrTitle"/>
          </p:nvPr>
        </p:nvSpPr>
        <p:spPr>
          <a:xfrm>
            <a:off x="5423925" y="2655802"/>
            <a:ext cx="6048672" cy="1546399"/>
          </a:xfrm>
          <a:prstGeom prst="rect">
            <a:avLst/>
          </a:prstGeom>
        </p:spPr>
        <p:txBody>
          <a:bodyPr tIns="0" bIns="0" anchor="ctr"/>
          <a:lstStyle>
            <a:lvl1pPr lvl="0" algn="l">
              <a:lnSpc>
                <a:spcPct val="85000"/>
              </a:lnSpc>
              <a:spcBef>
                <a:spcPts val="0"/>
              </a:spcBef>
              <a:buClr>
                <a:srgbClr val="FFFFFF"/>
              </a:buClr>
              <a:buSzPct val="100000"/>
              <a:buFont typeface="Cabin Condensed"/>
              <a:defRPr sz="4800"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5" name="Espace réservé du texte 4"/>
          <p:cNvSpPr>
            <a:spLocks noGrp="1"/>
          </p:cNvSpPr>
          <p:nvPr>
            <p:ph type="body" sz="quarter" idx="15"/>
          </p:nvPr>
        </p:nvSpPr>
        <p:spPr>
          <a:xfrm>
            <a:off x="3310767" y="2756959"/>
            <a:ext cx="1729117" cy="1344083"/>
          </a:xfrm>
        </p:spPr>
        <p:txBody>
          <a:bodyPr anchor="ctr">
            <a:noAutofit/>
          </a:bodyPr>
          <a:lstStyle>
            <a:lvl1pPr marL="0" indent="0" algn="r">
              <a:buNone/>
              <a:defRPr sz="4800" b="1" i="0">
                <a:solidFill>
                  <a:schemeClr val="accent1"/>
                </a:solidFill>
                <a:latin typeface="Montserrat ExtraBold" pitchFamily="2" charset="77"/>
              </a:defRPr>
            </a:lvl1pPr>
          </a:lstStyle>
          <a:p>
            <a:pPr lvl="0"/>
            <a:r>
              <a:rPr lang="fr-FR"/>
              <a:t>Cliquez pour modifier les styles du texte du masque</a:t>
            </a:r>
          </a:p>
        </p:txBody>
      </p:sp>
    </p:spTree>
    <p:extLst>
      <p:ext uri="{BB962C8B-B14F-4D97-AF65-F5344CB8AC3E}">
        <p14:creationId xmlns:p14="http://schemas.microsoft.com/office/powerpoint/2010/main" val="3875991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re">
    <p:spTree>
      <p:nvGrpSpPr>
        <p:cNvPr id="1" name="Shape 8"/>
        <p:cNvGrpSpPr/>
        <p:nvPr/>
      </p:nvGrpSpPr>
      <p:grpSpPr>
        <a:xfrm>
          <a:off x="0" y="0"/>
          <a:ext cx="0" cy="0"/>
          <a:chOff x="0" y="0"/>
          <a:chExt cx="0" cy="0"/>
        </a:xfrm>
      </p:grpSpPr>
      <p:pic>
        <p:nvPicPr>
          <p:cNvPr id="2" name="Image 1">
            <a:extLst>
              <a:ext uri="{FF2B5EF4-FFF2-40B4-BE49-F238E27FC236}">
                <a16:creationId xmlns:a16="http://schemas.microsoft.com/office/drawing/2014/main" id="{1F79E222-117A-3322-58F9-C236C12FDB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1" y="6087534"/>
            <a:ext cx="2535767" cy="423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id="{C64AA199-BA0C-E12C-89BD-8562E17B1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2" y="590551"/>
            <a:ext cx="3244849" cy="10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10"/>
          <p:cNvSpPr txBox="1">
            <a:spLocks noGrp="1"/>
          </p:cNvSpPr>
          <p:nvPr>
            <p:ph type="ctrTitle"/>
          </p:nvPr>
        </p:nvSpPr>
        <p:spPr>
          <a:xfrm>
            <a:off x="1152000" y="2034231"/>
            <a:ext cx="10031469" cy="1546399"/>
          </a:xfrm>
          <a:prstGeom prst="rect">
            <a:avLst/>
          </a:prstGeom>
        </p:spPr>
        <p:txBody>
          <a:bodyPr tIns="0" bIns="0" anchor="b"/>
          <a:lstStyle>
            <a:lvl1pPr lvl="0" algn="l">
              <a:lnSpc>
                <a:spcPct val="85000"/>
              </a:lnSpc>
              <a:spcBef>
                <a:spcPts val="0"/>
              </a:spcBef>
              <a:buClr>
                <a:srgbClr val="FFFFFF"/>
              </a:buClr>
              <a:buSzPct val="100000"/>
              <a:buFont typeface="Cabin Condensed"/>
              <a:defRPr sz="5867" b="1" i="0" cap="all" baseline="0">
                <a:solidFill>
                  <a:schemeClr val="tx1"/>
                </a:solidFill>
                <a:effectLst/>
                <a:latin typeface="Montserrat ExtraBold" pitchFamily="2" charset="77"/>
                <a:ea typeface="Montserrat ExtraBold" pitchFamily="2" charset="77"/>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p:ph type="body" sz="quarter" idx="11"/>
          </p:nvPr>
        </p:nvSpPr>
        <p:spPr>
          <a:xfrm>
            <a:off x="1152000" y="3607217"/>
            <a:ext cx="10031469" cy="332399"/>
          </a:xfrm>
          <a:prstGeom prst="rect">
            <a:avLst/>
          </a:prstGeom>
          <a:noFill/>
          <a:ln>
            <a:noFill/>
          </a:ln>
        </p:spPr>
        <p:txBody>
          <a:bodyPr lIns="0" tIns="0" rIns="0" bIns="0">
            <a:spAutoFit/>
          </a:bodyPr>
          <a:lstStyle>
            <a:lvl1pPr marL="0" indent="0" algn="l">
              <a:buNone/>
              <a:defRPr sz="2400" b="0" i="0" cap="none" baseline="0">
                <a:solidFill>
                  <a:schemeClr val="tx1"/>
                </a:solidFill>
                <a:effectLst/>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17" name="Espace réservé du texte 52"/>
          <p:cNvSpPr>
            <a:spLocks noGrp="1"/>
          </p:cNvSpPr>
          <p:nvPr>
            <p:ph type="body" sz="quarter" idx="13"/>
          </p:nvPr>
        </p:nvSpPr>
        <p:spPr>
          <a:xfrm rot="16200000">
            <a:off x="-1288677" y="3347000"/>
            <a:ext cx="2794537" cy="164000"/>
          </a:xfrm>
          <a:prstGeom prst="rect">
            <a:avLst/>
          </a:prstGeom>
        </p:spPr>
        <p:txBody>
          <a:bodyPr wrap="none" lIns="0" tIns="0" rIns="0" bIns="0" anchor="ctr">
            <a:noAutofit/>
          </a:bodyPr>
          <a:lstStyle>
            <a:lvl1pPr marL="0" indent="0" algn="ctr">
              <a:buNone/>
              <a:defRPr sz="933" b="0" i="0" spc="133" baseline="0">
                <a:solidFill>
                  <a:schemeClr val="bg1">
                    <a:lumMod val="75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4" name="Espace réservé du texte 52"/>
          <p:cNvSpPr>
            <a:spLocks noGrp="1"/>
          </p:cNvSpPr>
          <p:nvPr>
            <p:ph type="body" sz="quarter" idx="12"/>
          </p:nvPr>
        </p:nvSpPr>
        <p:spPr>
          <a:xfrm rot="16200000">
            <a:off x="-3167917" y="3350385"/>
            <a:ext cx="6884897" cy="184128"/>
          </a:xfrm>
          <a:prstGeom prst="rect">
            <a:avLst/>
          </a:prstGeom>
          <a:solidFill>
            <a:srgbClr val="F08050"/>
          </a:solidFill>
        </p:spPr>
        <p:txBody>
          <a:bodyPr lIns="0" tIns="0" rIns="0" bIns="0" anchor="ctr">
            <a:normAutofit/>
          </a:bodyPr>
          <a:lstStyle>
            <a:lvl1pPr marL="0" indent="0" algn="ctr">
              <a:buNone/>
              <a:defRPr sz="1067" b="0" i="0" cap="all" spc="133" baseline="0">
                <a:solidFill>
                  <a:schemeClr val="bg1"/>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183019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9807DD-BA6B-D2FC-382D-C5B95DEF2327}"/>
              </a:ext>
            </a:extLst>
          </p:cNvPr>
          <p:cNvSpPr/>
          <p:nvPr/>
        </p:nvSpPr>
        <p:spPr>
          <a:xfrm>
            <a:off x="4072467" y="302684"/>
            <a:ext cx="7785100" cy="5949949"/>
          </a:xfrm>
          <a:prstGeom prst="rect">
            <a:avLst/>
          </a:prstGeom>
          <a:solidFill>
            <a:schemeClr val="bg1"/>
          </a:solidFill>
          <a:ln>
            <a:noFill/>
          </a:ln>
          <a:effectLst>
            <a:outerShdw blurRad="460253" sx="102000" sy="102000" algn="ctr" rotWithShape="0">
              <a:prstClr val="black">
                <a:alpha val="21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240000" tIns="240000" rIns="240000" bIns="240000" anchor="ctr"/>
          <a:lstStyle/>
          <a:p>
            <a:pPr algn="ctr" eaLnBrk="1" fontAlgn="auto" hangingPunct="1">
              <a:spcBef>
                <a:spcPts val="0"/>
              </a:spcBef>
              <a:spcAft>
                <a:spcPts val="0"/>
              </a:spcAft>
              <a:defRPr/>
            </a:pPr>
            <a:endParaRPr lang="en-US" sz="2400" kern="0" dirty="0">
              <a:solidFill>
                <a:sysClr val="windowText" lastClr="000000"/>
              </a:solidFill>
              <a:sym typeface="Arial"/>
            </a:endParaRPr>
          </a:p>
        </p:txBody>
      </p:sp>
      <p:sp>
        <p:nvSpPr>
          <p:cNvPr id="3" name="Rectangle 2">
            <a:extLst>
              <a:ext uri="{FF2B5EF4-FFF2-40B4-BE49-F238E27FC236}">
                <a16:creationId xmlns:a16="http://schemas.microsoft.com/office/drawing/2014/main" id="{30C4D813-4478-1885-1E42-42A6AEBACE14}"/>
              </a:ext>
            </a:extLst>
          </p:cNvPr>
          <p:cNvSpPr/>
          <p:nvPr/>
        </p:nvSpPr>
        <p:spPr>
          <a:xfrm>
            <a:off x="0" y="67733"/>
            <a:ext cx="2184400" cy="170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2400" kern="0">
              <a:sym typeface="Arial"/>
            </a:endParaRPr>
          </a:p>
        </p:txBody>
      </p:sp>
      <p:cxnSp>
        <p:nvCxnSpPr>
          <p:cNvPr id="4" name="Connecteur droit 3">
            <a:extLst>
              <a:ext uri="{FF2B5EF4-FFF2-40B4-BE49-F238E27FC236}">
                <a16:creationId xmlns:a16="http://schemas.microsoft.com/office/drawing/2014/main" id="{232A3BE8-D842-AA19-C14E-34843763CD64}"/>
              </a:ext>
            </a:extLst>
          </p:cNvPr>
          <p:cNvCxnSpPr>
            <a:cxnSpLocks/>
          </p:cNvCxnSpPr>
          <p:nvPr/>
        </p:nvCxnSpPr>
        <p:spPr>
          <a:xfrm>
            <a:off x="1820333" y="3524251"/>
            <a:ext cx="493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space réservé du texte 2"/>
          <p:cNvSpPr>
            <a:spLocks noGrp="1"/>
          </p:cNvSpPr>
          <p:nvPr>
            <p:ph type="body" sz="quarter" idx="11"/>
          </p:nvPr>
        </p:nvSpPr>
        <p:spPr>
          <a:xfrm>
            <a:off x="5327915" y="583172"/>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5327915" y="1517178"/>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5327915" y="2451185"/>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5327915" y="3385192"/>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5327915" y="4319198"/>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5327915" y="5253204"/>
            <a:ext cx="6144683" cy="721177"/>
          </a:xfrm>
          <a:prstGeom prst="rect">
            <a:avLst/>
          </a:prstGeom>
        </p:spPr>
        <p:txBody>
          <a:bodyPr lIns="0" tIns="0" rIns="0" bIns="0" anchor="ctr">
            <a:normAutofit/>
          </a:bodyPr>
          <a:lstStyle>
            <a:lvl1pPr marL="0" marR="0" indent="0" algn="l" rtl="0">
              <a:lnSpc>
                <a:spcPct val="80000"/>
              </a:lnSpc>
              <a:spcBef>
                <a:spcPts val="0"/>
              </a:spcBef>
              <a:spcAft>
                <a:spcPts val="0"/>
              </a:spcAft>
              <a:buNone/>
              <a:defRPr lang="fr-FR" sz="1867" b="0" i="0" u="none" strike="noStrike" cap="none" dirty="0" smtClean="0">
                <a:solidFill>
                  <a:srgbClr val="000000"/>
                </a:solidFill>
                <a:latin typeface="Montserrat" pitchFamily="2" charset="77"/>
                <a:ea typeface="Montserrat" pitchFamily="2" charset="77"/>
                <a:cs typeface="Arial" panose="020B0604020202020204" pitchFamily="34" charset="0"/>
                <a:sym typeface="Arial"/>
              </a:defRPr>
            </a:lvl1pPr>
          </a:lstStyle>
          <a:p>
            <a:pPr lvl="0"/>
            <a:r>
              <a:rPr lang="fr-FR"/>
              <a:t>Cliquez pour modifier les styles du texte du masque</a:t>
            </a:r>
          </a:p>
        </p:txBody>
      </p:sp>
      <p:sp>
        <p:nvSpPr>
          <p:cNvPr id="26" name="Espace réservé du texte 52"/>
          <p:cNvSpPr>
            <a:spLocks noGrp="1"/>
          </p:cNvSpPr>
          <p:nvPr>
            <p:ph type="body" sz="quarter" idx="10"/>
          </p:nvPr>
        </p:nvSpPr>
        <p:spPr>
          <a:xfrm>
            <a:off x="4400982" y="604344"/>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1"/>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28" name="Espace réservé du texte 52"/>
          <p:cNvSpPr>
            <a:spLocks noGrp="1"/>
          </p:cNvSpPr>
          <p:nvPr>
            <p:ph type="body" sz="quarter" idx="12"/>
          </p:nvPr>
        </p:nvSpPr>
        <p:spPr>
          <a:xfrm>
            <a:off x="4400982" y="1538351"/>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tx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0" name="Espace réservé du texte 52"/>
          <p:cNvSpPr>
            <a:spLocks noGrp="1"/>
          </p:cNvSpPr>
          <p:nvPr>
            <p:ph type="body" sz="quarter" idx="14"/>
          </p:nvPr>
        </p:nvSpPr>
        <p:spPr>
          <a:xfrm>
            <a:off x="4400982" y="2472358"/>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2"/>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2" name="Espace réservé du texte 52"/>
          <p:cNvSpPr>
            <a:spLocks noGrp="1"/>
          </p:cNvSpPr>
          <p:nvPr>
            <p:ph type="body" sz="quarter" idx="16"/>
          </p:nvPr>
        </p:nvSpPr>
        <p:spPr>
          <a:xfrm>
            <a:off x="4400982" y="3406364"/>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3"/>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4" name="Espace réservé du texte 52"/>
          <p:cNvSpPr>
            <a:spLocks noGrp="1"/>
          </p:cNvSpPr>
          <p:nvPr>
            <p:ph type="body" sz="quarter" idx="18"/>
          </p:nvPr>
        </p:nvSpPr>
        <p:spPr>
          <a:xfrm>
            <a:off x="4400982" y="4340371"/>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4"/>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36" name="Espace réservé du texte 52"/>
          <p:cNvSpPr>
            <a:spLocks noGrp="1"/>
          </p:cNvSpPr>
          <p:nvPr>
            <p:ph type="body" sz="quarter" idx="20"/>
          </p:nvPr>
        </p:nvSpPr>
        <p:spPr>
          <a:xfrm>
            <a:off x="4400982" y="5274376"/>
            <a:ext cx="678829" cy="678829"/>
          </a:xfrm>
          <a:prstGeom prst="rect">
            <a:avLst/>
          </a:prstGeom>
          <a:noFill/>
          <a:ln w="38100">
            <a:noFill/>
          </a:ln>
        </p:spPr>
        <p:txBody>
          <a:bodyPr wrap="none" lIns="72000" tIns="0" rIns="72000" bIns="0" anchor="ctr">
            <a:noAutofit/>
          </a:bodyPr>
          <a:lstStyle>
            <a:lvl1pPr marL="0" marR="0" indent="0" algn="ctr" rtl="0">
              <a:lnSpc>
                <a:spcPct val="100000"/>
              </a:lnSpc>
              <a:spcBef>
                <a:spcPts val="0"/>
              </a:spcBef>
              <a:spcAft>
                <a:spcPts val="0"/>
              </a:spcAft>
              <a:buNone/>
              <a:defRPr lang="fr-FR" sz="3733" b="1" i="0" u="none" strike="noStrike" cap="none" dirty="0">
                <a:solidFill>
                  <a:schemeClr val="accent6"/>
                </a:solidFill>
                <a:latin typeface="Montserrat ExtraBold" pitchFamily="2" charset="77"/>
                <a:ea typeface="Montserrat ExtraBold"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7" name="Titre 6"/>
          <p:cNvSpPr>
            <a:spLocks noGrp="1"/>
          </p:cNvSpPr>
          <p:nvPr>
            <p:ph type="title"/>
          </p:nvPr>
        </p:nvSpPr>
        <p:spPr>
          <a:xfrm>
            <a:off x="527382" y="2893168"/>
            <a:ext cx="3078665" cy="576000"/>
          </a:xfrm>
        </p:spPr>
        <p:txBody>
          <a:bodyPr anchor="b"/>
          <a:lstStyle>
            <a:lvl1pPr>
              <a:defRPr sz="3733"/>
            </a:lvl1pPr>
          </a:lstStyle>
          <a:p>
            <a:r>
              <a:rPr lang="fr-FR"/>
              <a:t>Modifiez le style du titre</a:t>
            </a:r>
            <a:endParaRPr lang="en-US" dirty="0"/>
          </a:p>
        </p:txBody>
      </p:sp>
    </p:spTree>
    <p:extLst>
      <p:ext uri="{BB962C8B-B14F-4D97-AF65-F5344CB8AC3E}">
        <p14:creationId xmlns:p14="http://schemas.microsoft.com/office/powerpoint/2010/main" val="1841433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A15C802-14D3-4461-C336-AA2E3F98DF48}"/>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7" name="Espace réservé du contenu 5"/>
          <p:cNvSpPr>
            <a:spLocks noGrp="1"/>
          </p:cNvSpPr>
          <p:nvPr>
            <p:ph sz="quarter" idx="13"/>
          </p:nvPr>
        </p:nvSpPr>
        <p:spPr>
          <a:xfrm>
            <a:off x="959430" y="1508786"/>
            <a:ext cx="10273141" cy="4950084"/>
          </a:xfrm>
          <a:prstGeom prst="rect">
            <a:avLst/>
          </a:prstGeom>
        </p:spPr>
        <p:txBody>
          <a:bodyPr>
            <a:normAutofit/>
          </a:bodyPr>
          <a:lstStyle>
            <a:lvl1pPr>
              <a:defRPr sz="2133"/>
            </a:lvl1pPr>
            <a:lvl2pPr>
              <a:defRPr sz="1867"/>
            </a:lvl2pPr>
            <a:lvl3pPr>
              <a:defRPr sz="1600"/>
            </a:lvl3pPr>
            <a:lvl4pPr>
              <a:defRPr sz="1467"/>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e la date 3">
            <a:extLst>
              <a:ext uri="{FF2B5EF4-FFF2-40B4-BE49-F238E27FC236}">
                <a16:creationId xmlns:a16="http://schemas.microsoft.com/office/drawing/2014/main" id="{1C7359FD-C20A-0C21-2995-11E1C66C274F}"/>
              </a:ext>
            </a:extLst>
          </p:cNvPr>
          <p:cNvSpPr>
            <a:spLocks noGrp="1" noChangeArrowheads="1"/>
          </p:cNvSpPr>
          <p:nvPr>
            <p:ph type="dt" sz="half" idx="14"/>
          </p:nvPr>
        </p:nvSpPr>
        <p:spPr bwMode="auto">
          <a:xfrm>
            <a:off x="4724400" y="6591301"/>
            <a:ext cx="2743200" cy="207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333"/>
              </a:spcBef>
              <a:buClr>
                <a:schemeClr val="tx2"/>
              </a:buClr>
              <a:buFont typeface="Cambria Math" panose="02040503050406030204" pitchFamily="18" charset="0"/>
              <a:buNone/>
              <a:defRPr/>
            </a:lvl1pPr>
          </a:lstStyle>
          <a:p>
            <a:fld id="{96593EF8-D15A-4C0A-8676-CEF12D8785B5}" type="datetime6">
              <a:rPr lang="fr-FR" altLang="fr-FR"/>
              <a:pPr/>
              <a:t>mai 24</a:t>
            </a:fld>
            <a:endParaRPr lang="fr-FR" altLang="fr-FR"/>
          </a:p>
        </p:txBody>
      </p:sp>
      <p:sp>
        <p:nvSpPr>
          <p:cNvPr id="6" name="Espace réservé du pied de page 5">
            <a:extLst>
              <a:ext uri="{FF2B5EF4-FFF2-40B4-BE49-F238E27FC236}">
                <a16:creationId xmlns:a16="http://schemas.microsoft.com/office/drawing/2014/main" id="{33BBCC38-2106-50BE-F643-D24BA96432D1}"/>
              </a:ext>
            </a:extLst>
          </p:cNvPr>
          <p:cNvSpPr>
            <a:spLocks noGrp="1" noChangeArrowheads="1"/>
          </p:cNvSpPr>
          <p:nvPr>
            <p:ph type="ftr" sz="quarter" idx="15"/>
          </p:nvPr>
        </p:nvSpPr>
        <p:spPr bwMode="auto">
          <a:xfrm>
            <a:off x="905933" y="6601884"/>
            <a:ext cx="4114800" cy="1841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333"/>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11">
            <a:extLst>
              <a:ext uri="{FF2B5EF4-FFF2-40B4-BE49-F238E27FC236}">
                <a16:creationId xmlns:a16="http://schemas.microsoft.com/office/drawing/2014/main" id="{AED79B6A-18C3-E3CF-677E-A18079F60032}"/>
              </a:ext>
            </a:extLst>
          </p:cNvPr>
          <p:cNvSpPr>
            <a:spLocks noGrp="1" noChangeArrowheads="1"/>
          </p:cNvSpPr>
          <p:nvPr>
            <p:ph type="sldNum" sz="quarter" idx="16"/>
          </p:nvPr>
        </p:nvSpPr>
        <p:spPr bwMode="auto">
          <a:xfrm>
            <a:off x="9448800" y="6618817"/>
            <a:ext cx="27432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050D7F91-91F9-489A-BE16-578FB671BC89}" type="slidenum">
              <a:rPr lang="fr-FR" altLang="fr-FR"/>
              <a:pPr/>
              <a:t>‹N°›</a:t>
            </a:fld>
            <a:endParaRPr lang="fr-FR" altLang="fr-FR"/>
          </a:p>
        </p:txBody>
      </p:sp>
    </p:spTree>
    <p:extLst>
      <p:ext uri="{BB962C8B-B14F-4D97-AF65-F5344CB8AC3E}">
        <p14:creationId xmlns:p14="http://schemas.microsoft.com/office/powerpoint/2010/main" val="441987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4D6088D5-49E6-BE18-5403-9193E8DFA4FB}"/>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14" name="Espace réservé pour une image  13"/>
          <p:cNvSpPr>
            <a:spLocks noGrp="1"/>
          </p:cNvSpPr>
          <p:nvPr>
            <p:ph type="pic" sz="quarter" idx="23"/>
          </p:nvPr>
        </p:nvSpPr>
        <p:spPr>
          <a:xfrm>
            <a:off x="3216277" y="1701800"/>
            <a:ext cx="5759449" cy="3651251"/>
          </a:xfrm>
        </p:spPr>
        <p:txBody>
          <a:bodyPr rtlCol="0">
            <a:normAutofit/>
          </a:bodyPr>
          <a:lstStyle/>
          <a:p>
            <a:pPr lvl="0"/>
            <a:r>
              <a:rPr lang="fr-FR" noProof="0"/>
              <a:t>Cliquez sur l'icône pour ajouter une image</a:t>
            </a:r>
            <a:endParaRPr lang="en-US" noProof="0"/>
          </a:p>
        </p:txBody>
      </p:sp>
      <p:sp>
        <p:nvSpPr>
          <p:cNvPr id="5" name="Espace réservé de la date 11">
            <a:extLst>
              <a:ext uri="{FF2B5EF4-FFF2-40B4-BE49-F238E27FC236}">
                <a16:creationId xmlns:a16="http://schemas.microsoft.com/office/drawing/2014/main" id="{BB73B953-55D9-FCFB-C63E-7F3CE91F4BFE}"/>
              </a:ext>
            </a:extLst>
          </p:cNvPr>
          <p:cNvSpPr>
            <a:spLocks noGrp="1" noChangeArrowheads="1"/>
          </p:cNvSpPr>
          <p:nvPr>
            <p:ph type="dt" sz="half" idx="24"/>
          </p:nvPr>
        </p:nvSpPr>
        <p:spPr bwMode="auto">
          <a:xfrm>
            <a:off x="4724400" y="6591301"/>
            <a:ext cx="2743200" cy="207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333"/>
              </a:spcBef>
              <a:buClr>
                <a:schemeClr val="tx2"/>
              </a:buClr>
              <a:buFont typeface="Cambria Math" panose="02040503050406030204" pitchFamily="18" charset="0"/>
              <a:buNone/>
              <a:defRPr/>
            </a:lvl1pPr>
          </a:lstStyle>
          <a:p>
            <a:fld id="{1F5D6FC4-9DA6-4543-843D-23CEE5782EE4}" type="datetime6">
              <a:rPr lang="fr-FR" altLang="fr-FR"/>
              <a:pPr/>
              <a:t>mai 24</a:t>
            </a:fld>
            <a:endParaRPr lang="fr-FR" altLang="fr-FR"/>
          </a:p>
        </p:txBody>
      </p:sp>
      <p:sp>
        <p:nvSpPr>
          <p:cNvPr id="6" name="Espace réservé du pied de page 12">
            <a:extLst>
              <a:ext uri="{FF2B5EF4-FFF2-40B4-BE49-F238E27FC236}">
                <a16:creationId xmlns:a16="http://schemas.microsoft.com/office/drawing/2014/main" id="{1257D3FD-ADC2-2FCB-2865-1E2537C8D75A}"/>
              </a:ext>
            </a:extLst>
          </p:cNvPr>
          <p:cNvSpPr>
            <a:spLocks noGrp="1" noChangeArrowheads="1"/>
          </p:cNvSpPr>
          <p:nvPr>
            <p:ph type="ftr" sz="quarter" idx="25"/>
          </p:nvPr>
        </p:nvSpPr>
        <p:spPr bwMode="auto">
          <a:xfrm>
            <a:off x="905933" y="6601884"/>
            <a:ext cx="4114800" cy="1841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333"/>
              </a:spcBef>
              <a:buClr>
                <a:schemeClr val="tx2"/>
              </a:buClr>
              <a:buFont typeface="Cambria Math" panose="02040503050406030204" pitchFamily="18" charset="0"/>
              <a:buNone/>
              <a:defRPr/>
            </a:lvl1pPr>
          </a:lstStyle>
          <a:p>
            <a:r>
              <a:rPr lang="fr-FR" altLang="fr-FR"/>
              <a:t>Titre du document</a:t>
            </a:r>
          </a:p>
        </p:txBody>
      </p:sp>
      <p:sp>
        <p:nvSpPr>
          <p:cNvPr id="7" name="Espace réservé du numéro de diapositive 14">
            <a:extLst>
              <a:ext uri="{FF2B5EF4-FFF2-40B4-BE49-F238E27FC236}">
                <a16:creationId xmlns:a16="http://schemas.microsoft.com/office/drawing/2014/main" id="{B1540187-E273-6823-C4DD-20561A4F66EB}"/>
              </a:ext>
            </a:extLst>
          </p:cNvPr>
          <p:cNvSpPr>
            <a:spLocks noGrp="1" noChangeArrowheads="1"/>
          </p:cNvSpPr>
          <p:nvPr>
            <p:ph type="sldNum" sz="quarter" idx="26"/>
          </p:nvPr>
        </p:nvSpPr>
        <p:spPr bwMode="auto">
          <a:xfrm>
            <a:off x="9448800" y="6618817"/>
            <a:ext cx="27432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4DE26F1A-A6AC-451A-A5ED-0ED34AC924B4}" type="slidenum">
              <a:rPr lang="fr-FR" altLang="fr-FR"/>
              <a:pPr/>
              <a:t>‹N°›</a:t>
            </a:fld>
            <a:endParaRPr lang="fr-FR" altLang="fr-FR"/>
          </a:p>
        </p:txBody>
      </p:sp>
    </p:spTree>
    <p:extLst>
      <p:ext uri="{BB962C8B-B14F-4D97-AF65-F5344CB8AC3E}">
        <p14:creationId xmlns:p14="http://schemas.microsoft.com/office/powerpoint/2010/main" val="228827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it emprunt">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EEE41C4-744E-CAF5-4FF2-8CCAC0EBAF02}"/>
              </a:ext>
            </a:extLst>
          </p:cNvPr>
          <p:cNvCxnSpPr>
            <a:cxnSpLocks/>
          </p:cNvCxnSpPr>
          <p:nvPr/>
        </p:nvCxnSpPr>
        <p:spPr>
          <a:xfrm flipH="1">
            <a:off x="0" y="6510867"/>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F12DF8BF-B99F-49B4-B507-E882E4068188}"/>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3751271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D2BDB170-8C22-2CA9-AC1A-2E78247BEDA6}"/>
              </a:ext>
            </a:extLst>
          </p:cNvPr>
          <p:cNvGrpSpPr>
            <a:grpSpLocks/>
          </p:cNvGrpSpPr>
          <p:nvPr/>
        </p:nvGrpSpPr>
        <p:grpSpPr bwMode="auto">
          <a:xfrm>
            <a:off x="338667" y="4688361"/>
            <a:ext cx="11514667" cy="2019358"/>
            <a:chOff x="254503" y="3516171"/>
            <a:chExt cx="8634995" cy="1515283"/>
          </a:xfrm>
        </p:grpSpPr>
        <p:pic>
          <p:nvPicPr>
            <p:cNvPr id="3" name="Image 2">
              <a:extLst>
                <a:ext uri="{FF2B5EF4-FFF2-40B4-BE49-F238E27FC236}">
                  <a16:creationId xmlns:a16="http://schemas.microsoft.com/office/drawing/2014/main" id="{C69BB522-A69C-C6D9-E35E-40519C163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3965"/>
            <a:stretch>
              <a:fillRect/>
            </a:stretch>
          </p:blipFill>
          <p:spPr bwMode="auto">
            <a:xfrm>
              <a:off x="254503" y="4324739"/>
              <a:ext cx="8634995" cy="70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hape 190">
              <a:hlinkClick r:id="rId3"/>
              <a:extLst>
                <a:ext uri="{FF2B5EF4-FFF2-40B4-BE49-F238E27FC236}">
                  <a16:creationId xmlns:a16="http://schemas.microsoft.com/office/drawing/2014/main" id="{2BB3767A-9F61-FD29-9D2E-9AA2CBEB998C}"/>
                </a:ext>
              </a:extLst>
            </p:cNvPr>
            <p:cNvSpPr txBox="1">
              <a:spLocks noChangeArrowheads="1"/>
            </p:cNvSpPr>
            <p:nvPr/>
          </p:nvSpPr>
          <p:spPr bwMode="auto">
            <a:xfrm>
              <a:off x="3866961" y="3516171"/>
              <a:ext cx="1410077" cy="148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0000"/>
                </a:lnSpc>
              </a:pPr>
              <a:r>
                <a:rPr lang="fr-FR" altLang="fr-FR" sz="1600" b="1">
                  <a:solidFill>
                    <a:schemeClr val="accent1"/>
                  </a:solidFill>
                  <a:latin typeface="Montserrat SemiBold" panose="00000700000000000000" pitchFamily="2" charset="0"/>
                  <a:ea typeface="Cabin"/>
                  <a:cs typeface="Cabin"/>
                  <a:sym typeface="Cabin"/>
                </a:rPr>
                <a:t>groupeBPCE.com</a:t>
              </a:r>
            </a:p>
          </p:txBody>
        </p:sp>
      </p:grpSp>
      <p:pic>
        <p:nvPicPr>
          <p:cNvPr id="5" name="Image 4" descr="Une image contenant Police, logo, Graphique, conception&#10;&#10;Description générée automatiquement">
            <a:extLst>
              <a:ext uri="{FF2B5EF4-FFF2-40B4-BE49-F238E27FC236}">
                <a16:creationId xmlns:a16="http://schemas.microsoft.com/office/drawing/2014/main" id="{DCB8C5A7-6ADF-C82C-63EF-59B9746CAE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4467" y="3014134"/>
            <a:ext cx="5063067" cy="82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770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Disposition personnalisée">
    <p:spTree>
      <p:nvGrpSpPr>
        <p:cNvPr id="1" name=""/>
        <p:cNvGrpSpPr/>
        <p:nvPr/>
      </p:nvGrpSpPr>
      <p:grpSpPr>
        <a:xfrm>
          <a:off x="0" y="0"/>
          <a:ext cx="0" cy="0"/>
          <a:chOff x="0" y="0"/>
          <a:chExt cx="0" cy="0"/>
        </a:xfrm>
      </p:grpSpPr>
      <p:cxnSp>
        <p:nvCxnSpPr>
          <p:cNvPr id="4" name="Connecteur droit 3">
            <a:extLst>
              <a:ext uri="{FF2B5EF4-FFF2-40B4-BE49-F238E27FC236}">
                <a16:creationId xmlns:a16="http://schemas.microsoft.com/office/drawing/2014/main" id="{9EEE41C4-744E-CAF5-4FF2-8CCAC0EBAF02}"/>
              </a:ext>
            </a:extLst>
          </p:cNvPr>
          <p:cNvCxnSpPr>
            <a:cxnSpLocks/>
          </p:cNvCxnSpPr>
          <p:nvPr/>
        </p:nvCxnSpPr>
        <p:spPr>
          <a:xfrm flipH="1">
            <a:off x="0" y="6510867"/>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F12DF8BF-B99F-49B4-B507-E882E4068188}"/>
              </a:ext>
            </a:extLst>
          </p:cNvPr>
          <p:cNvCxnSpPr>
            <a:cxnSpLocks/>
          </p:cNvCxnSpPr>
          <p:nvPr/>
        </p:nvCxnSpPr>
        <p:spPr>
          <a:xfrm>
            <a:off x="5850467" y="740833"/>
            <a:ext cx="4910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959430"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p:nvPr>
        </p:nvSpPr>
        <p:spPr>
          <a:xfrm>
            <a:off x="959935" y="816000"/>
            <a:ext cx="10272131" cy="384043"/>
          </a:xfrm>
          <a:prstGeom prst="rect">
            <a:avLst/>
          </a:prstGeom>
        </p:spPr>
        <p:txBody>
          <a:bodyPr lIns="0" tIns="0" rIns="0" bIns="0">
            <a:normAutofit/>
          </a:bodyPr>
          <a:lstStyle>
            <a:lvl1pPr marL="0" indent="0" algn="ctr">
              <a:buNone/>
              <a:defRPr sz="1867" b="0" i="0" baseline="0">
                <a:solidFill>
                  <a:srgbClr val="B24388"/>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Cliquez pour modifier les styles du texte du masque</a:t>
            </a:r>
          </a:p>
        </p:txBody>
      </p:sp>
      <p:sp>
        <p:nvSpPr>
          <p:cNvPr id="6" name="Espace réservé de la date 3">
            <a:extLst>
              <a:ext uri="{FF2B5EF4-FFF2-40B4-BE49-F238E27FC236}">
                <a16:creationId xmlns:a16="http://schemas.microsoft.com/office/drawing/2014/main" id="{5C248609-52E6-3AC2-B062-E044733A61AE}"/>
              </a:ext>
            </a:extLst>
          </p:cNvPr>
          <p:cNvSpPr>
            <a:spLocks noGrp="1" noChangeArrowheads="1"/>
          </p:cNvSpPr>
          <p:nvPr>
            <p:ph type="dt" sz="half" idx="13"/>
          </p:nvPr>
        </p:nvSpPr>
        <p:spPr bwMode="auto">
          <a:xfrm>
            <a:off x="4724400" y="6591301"/>
            <a:ext cx="2743200" cy="207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lnSpc>
                <a:spcPct val="90000"/>
              </a:lnSpc>
              <a:spcBef>
                <a:spcPts val="1333"/>
              </a:spcBef>
              <a:buClr>
                <a:schemeClr val="tx2"/>
              </a:buClr>
              <a:buFont typeface="Cambria Math" panose="02040503050406030204" pitchFamily="18" charset="0"/>
              <a:buNone/>
              <a:defRPr/>
            </a:lvl1pPr>
          </a:lstStyle>
          <a:p>
            <a:fld id="{4D2D0AD0-6FB3-4CB2-A650-CBC439E431D4}" type="datetime6">
              <a:rPr lang="fr-FR" altLang="fr-FR"/>
              <a:pPr/>
              <a:t>mai 24</a:t>
            </a:fld>
            <a:endParaRPr lang="fr-FR" altLang="fr-FR"/>
          </a:p>
        </p:txBody>
      </p:sp>
      <p:sp>
        <p:nvSpPr>
          <p:cNvPr id="7" name="Espace réservé du pied de page 5">
            <a:extLst>
              <a:ext uri="{FF2B5EF4-FFF2-40B4-BE49-F238E27FC236}">
                <a16:creationId xmlns:a16="http://schemas.microsoft.com/office/drawing/2014/main" id="{AA8167B8-D493-A12B-449B-06B8122FEC06}"/>
              </a:ext>
            </a:extLst>
          </p:cNvPr>
          <p:cNvSpPr>
            <a:spLocks noGrp="1" noChangeArrowheads="1"/>
          </p:cNvSpPr>
          <p:nvPr>
            <p:ph type="ftr" sz="quarter" idx="14"/>
          </p:nvPr>
        </p:nvSpPr>
        <p:spPr bwMode="auto">
          <a:xfrm>
            <a:off x="905933" y="6601884"/>
            <a:ext cx="4114800" cy="1841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lnSpc>
                <a:spcPct val="90000"/>
              </a:lnSpc>
              <a:spcBef>
                <a:spcPts val="1333"/>
              </a:spcBef>
              <a:buClr>
                <a:schemeClr val="tx2"/>
              </a:buClr>
              <a:buFont typeface="Cambria Math" panose="02040503050406030204" pitchFamily="18" charset="0"/>
              <a:buNone/>
              <a:defRPr/>
            </a:lvl1pPr>
          </a:lstStyle>
          <a:p>
            <a:r>
              <a:rPr lang="fr-FR" altLang="fr-FR"/>
              <a:t>Titre du document</a:t>
            </a:r>
          </a:p>
        </p:txBody>
      </p:sp>
      <p:sp>
        <p:nvSpPr>
          <p:cNvPr id="8" name="Espace réservé du numéro de diapositive 6">
            <a:extLst>
              <a:ext uri="{FF2B5EF4-FFF2-40B4-BE49-F238E27FC236}">
                <a16:creationId xmlns:a16="http://schemas.microsoft.com/office/drawing/2014/main" id="{FF9AA5B6-D490-C645-B587-931A7C490C05}"/>
              </a:ext>
            </a:extLst>
          </p:cNvPr>
          <p:cNvSpPr>
            <a:spLocks noGrp="1" noChangeArrowheads="1"/>
          </p:cNvSpPr>
          <p:nvPr>
            <p:ph type="sldNum" sz="quarter" idx="15"/>
          </p:nvPr>
        </p:nvSpPr>
        <p:spPr bwMode="auto">
          <a:xfrm>
            <a:off x="9448800" y="6618817"/>
            <a:ext cx="2743200" cy="152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a:lvl1pPr>
          </a:lstStyle>
          <a:p>
            <a:fld id="{934F3CC0-817E-4218-9565-F30A43F7F8E2}" type="slidenum">
              <a:rPr lang="fr-FR" altLang="fr-FR"/>
              <a:pPr/>
              <a:t>‹N°›</a:t>
            </a:fld>
            <a:endParaRPr lang="fr-FR" altLang="fr-FR"/>
          </a:p>
        </p:txBody>
      </p:sp>
    </p:spTree>
    <p:extLst>
      <p:ext uri="{BB962C8B-B14F-4D97-AF65-F5344CB8AC3E}">
        <p14:creationId xmlns:p14="http://schemas.microsoft.com/office/powerpoint/2010/main" val="3765403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Espace réservé du titre 9">
            <a:extLst>
              <a:ext uri="{FF2B5EF4-FFF2-40B4-BE49-F238E27FC236}">
                <a16:creationId xmlns:a16="http://schemas.microsoft.com/office/drawing/2014/main" id="{89403369-7ABA-48A6-131C-380C8DE67CAE}"/>
              </a:ext>
            </a:extLst>
          </p:cNvPr>
          <p:cNvSpPr>
            <a:spLocks noGrp="1"/>
          </p:cNvSpPr>
          <p:nvPr>
            <p:ph type="title"/>
          </p:nvPr>
        </p:nvSpPr>
        <p:spPr>
          <a:xfrm>
            <a:off x="960967" y="260351"/>
            <a:ext cx="10270067" cy="575733"/>
          </a:xfrm>
          <a:prstGeom prst="rect">
            <a:avLst/>
          </a:prstGeom>
        </p:spPr>
        <p:txBody>
          <a:bodyPr vert="horz" lIns="0" tIns="45720" rIns="0" bIns="45720" rtlCol="0" anchor="t" anchorCtr="0">
            <a:noAutofit/>
          </a:bodyPr>
          <a:lstStyle/>
          <a:p>
            <a:r>
              <a:rPr lang="fr-FR" dirty="0"/>
              <a:t>Modifiez le style du titre</a:t>
            </a:r>
          </a:p>
        </p:txBody>
      </p:sp>
      <p:sp>
        <p:nvSpPr>
          <p:cNvPr id="1027" name="Espace réservé du texte 12">
            <a:extLst>
              <a:ext uri="{FF2B5EF4-FFF2-40B4-BE49-F238E27FC236}">
                <a16:creationId xmlns:a16="http://schemas.microsoft.com/office/drawing/2014/main" id="{E1486D75-540D-6341-91B4-85A46310FAAB}"/>
              </a:ext>
            </a:extLst>
          </p:cNvPr>
          <p:cNvSpPr>
            <a:spLocks noGrp="1" noChangeArrowheads="1"/>
          </p:cNvSpPr>
          <p:nvPr>
            <p:ph type="body" idx="1"/>
          </p:nvPr>
        </p:nvSpPr>
        <p:spPr bwMode="auto">
          <a:xfrm>
            <a:off x="958851" y="1212851"/>
            <a:ext cx="10274300" cy="485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p:txBody>
      </p:sp>
      <p:pic>
        <p:nvPicPr>
          <p:cNvPr id="1028" name="Image 5" descr="Une image contenant Police, capture d’écran, noir, Graphique&#10;&#10;Description générée automatiquement">
            <a:extLst>
              <a:ext uri="{FF2B5EF4-FFF2-40B4-BE49-F238E27FC236}">
                <a16:creationId xmlns:a16="http://schemas.microsoft.com/office/drawing/2014/main" id="{37107CCB-44C0-D2C0-6793-05BA135BAFA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567" y="6500284"/>
            <a:ext cx="859367"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necteur droit 8">
            <a:extLst>
              <a:ext uri="{FF2B5EF4-FFF2-40B4-BE49-F238E27FC236}">
                <a16:creationId xmlns:a16="http://schemas.microsoft.com/office/drawing/2014/main" id="{85345235-F4A8-75B6-B5EA-46C0CD4573BD}"/>
              </a:ext>
            </a:extLst>
          </p:cNvPr>
          <p:cNvCxnSpPr>
            <a:cxnSpLocks/>
          </p:cNvCxnSpPr>
          <p:nvPr/>
        </p:nvCxnSpPr>
        <p:spPr>
          <a:xfrm flipH="1">
            <a:off x="0" y="6510867"/>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3">
            <a:extLst>
              <a:ext uri="{FF2B5EF4-FFF2-40B4-BE49-F238E27FC236}">
                <a16:creationId xmlns:a16="http://schemas.microsoft.com/office/drawing/2014/main" id="{213F0CF6-A17C-39CC-0878-715C07E9B212}"/>
              </a:ext>
            </a:extLst>
          </p:cNvPr>
          <p:cNvSpPr txBox="1">
            <a:spLocks noChangeAspect="1" noChangeArrowheads="1"/>
          </p:cNvSpPr>
          <p:nvPr/>
        </p:nvSpPr>
        <p:spPr bwMode="auto">
          <a:xfrm>
            <a:off x="11761119" y="6612467"/>
            <a:ext cx="250966" cy="123111"/>
          </a:xfrm>
          <a:prstGeom prst="rect">
            <a:avLst/>
          </a:prstGeom>
          <a:noFill/>
          <a:ln>
            <a:noFill/>
          </a:ln>
          <a:effectLst/>
        </p:spPr>
        <p:txBody>
          <a:bodyPr wrap="none" lIns="0" tIns="0" rIns="0" bIns="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CF8D095A-60CA-4950-BFDC-E27AFB9F46E6}" type="slidenum">
              <a:rPr lang="fr-FR" sz="800" b="0" spc="133">
                <a:solidFill>
                  <a:schemeClr val="bg1">
                    <a:lumMod val="75000"/>
                  </a:schemeClr>
                </a:solidFill>
                <a:cs typeface="Arial" panose="020B0604020202020204" pitchFamily="34" charset="0"/>
                <a:sym typeface="Arial"/>
              </a:rPr>
              <a:pPr algn="r">
                <a:defRPr/>
              </a:pPr>
              <a:t>‹N°›</a:t>
            </a:fld>
            <a:endParaRPr lang="fr-FR" sz="800" b="0" spc="133" dirty="0">
              <a:solidFill>
                <a:schemeClr val="bg1">
                  <a:lumMod val="75000"/>
                </a:schemeClr>
              </a:solidFill>
              <a:cs typeface="Arial" panose="020B0604020202020204" pitchFamily="34" charset="0"/>
              <a:sym typeface="Arial"/>
            </a:endParaRPr>
          </a:p>
        </p:txBody>
      </p:sp>
      <p:sp>
        <p:nvSpPr>
          <p:cNvPr id="17" name="Espace réservé de la date 3">
            <a:extLst>
              <a:ext uri="{FF2B5EF4-FFF2-40B4-BE49-F238E27FC236}">
                <a16:creationId xmlns:a16="http://schemas.microsoft.com/office/drawing/2014/main" id="{8B2A35C5-22BD-4FA9-02FE-491E2354D9DF}"/>
              </a:ext>
            </a:extLst>
          </p:cNvPr>
          <p:cNvSpPr txBox="1">
            <a:spLocks noGrp="1"/>
          </p:cNvSpPr>
          <p:nvPr/>
        </p:nvSpPr>
        <p:spPr bwMode="auto">
          <a:xfrm>
            <a:off x="912284" y="6612467"/>
            <a:ext cx="1613199" cy="123111"/>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fontAlgn="auto" hangingPunct="1">
              <a:spcBef>
                <a:spcPts val="0"/>
              </a:spcBef>
              <a:spcAft>
                <a:spcPts val="0"/>
              </a:spcAft>
              <a:defRPr/>
            </a:pPr>
            <a:r>
              <a:rPr lang="fr-FR" sz="800" spc="133" dirty="0">
                <a:solidFill>
                  <a:schemeClr val="bg1">
                    <a:lumMod val="75000"/>
                  </a:schemeClr>
                </a:solidFill>
                <a:latin typeface="Arial" panose="020B0604020202020204" pitchFamily="34" charset="0"/>
                <a:sym typeface="Arial"/>
              </a:rPr>
              <a:t>Parcours LEA Kit Emprunt</a:t>
            </a:r>
          </a:p>
        </p:txBody>
      </p:sp>
      <p:sp>
        <p:nvSpPr>
          <p:cNvPr id="18" name="Espace réservé de la date 3">
            <a:extLst>
              <a:ext uri="{FF2B5EF4-FFF2-40B4-BE49-F238E27FC236}">
                <a16:creationId xmlns:a16="http://schemas.microsoft.com/office/drawing/2014/main" id="{0D07C41B-9C13-60EC-0473-CE8CF4C20D9B}"/>
              </a:ext>
            </a:extLst>
          </p:cNvPr>
          <p:cNvSpPr txBox="1">
            <a:spLocks noGrp="1"/>
          </p:cNvSpPr>
          <p:nvPr/>
        </p:nvSpPr>
        <p:spPr bwMode="auto">
          <a:xfrm>
            <a:off x="5851932" y="6612467"/>
            <a:ext cx="494494" cy="123111"/>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fontAlgn="auto" hangingPunct="1">
              <a:spcBef>
                <a:spcPts val="0"/>
              </a:spcBef>
              <a:spcAft>
                <a:spcPts val="0"/>
              </a:spcAft>
              <a:defRPr/>
            </a:pPr>
            <a:r>
              <a:rPr lang="fr-FR" sz="800" spc="133" dirty="0">
                <a:solidFill>
                  <a:schemeClr val="bg1">
                    <a:lumMod val="75000"/>
                  </a:schemeClr>
                </a:solidFill>
                <a:latin typeface="Arial" panose="020B0604020202020204" pitchFamily="34" charset="0"/>
                <a:sym typeface="Arial"/>
              </a:rPr>
              <a:t>12/2023</a:t>
            </a:r>
          </a:p>
        </p:txBody>
      </p:sp>
      <p:sp>
        <p:nvSpPr>
          <p:cNvPr id="2" name="MSIPCMContentMarking" descr="{&quot;HashCode&quot;:-929196920,&quot;Placement&quot;:&quot;Footer&quot;,&quot;Top&quot;:531.4542,&quot;Left&quot;:0.0,&quot;SlideWidth&quot;:960,&quot;SlideHeight&quot;:540}">
            <a:extLst>
              <a:ext uri="{FF2B5EF4-FFF2-40B4-BE49-F238E27FC236}">
                <a16:creationId xmlns:a16="http://schemas.microsoft.com/office/drawing/2014/main" id="{1E0482F6-0EAC-3F99-9C69-AA1EDB08FF83}"/>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lnSpc>
                <a:spcPct val="85000"/>
              </a:lnSpc>
              <a:spcBef>
                <a:spcPts val="0"/>
              </a:spcBef>
              <a:spcAft>
                <a:spcPts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3" name="Espace réservé de la date 3">
            <a:extLst>
              <a:ext uri="{FF2B5EF4-FFF2-40B4-BE49-F238E27FC236}">
                <a16:creationId xmlns:a16="http://schemas.microsoft.com/office/drawing/2014/main" id="{968B7347-EB93-5097-70F8-D80A1BCCCD2B}"/>
              </a:ext>
            </a:extLst>
          </p:cNvPr>
          <p:cNvSpPr txBox="1">
            <a:spLocks noGrp="1"/>
          </p:cNvSpPr>
          <p:nvPr userDrawn="1"/>
        </p:nvSpPr>
        <p:spPr bwMode="auto">
          <a:xfrm>
            <a:off x="6577917" y="6618953"/>
            <a:ext cx="5025928" cy="123111"/>
          </a:xfrm>
          <a:prstGeom prst="rect">
            <a:avLst/>
          </a:prstGeom>
          <a:noFill/>
          <a:ln>
            <a:noFill/>
          </a:ln>
        </p:spPr>
        <p:txBody>
          <a:bodyPr wrap="none" lIns="0" tIns="0" rIns="0" bIns="0">
            <a:spAutoFit/>
          </a:bodyPr>
          <a:lstStyle>
            <a:defPPr>
              <a:defRPr lang="fr-FR"/>
            </a:defPPr>
            <a:lvl1pPr algn="ctr" fontAlgn="auto">
              <a:spcBef>
                <a:spcPts val="0"/>
              </a:spcBef>
              <a:spcAft>
                <a:spcPts val="0"/>
              </a:spcAft>
              <a:defRPr sz="800" spc="133">
                <a:solidFill>
                  <a:schemeClr val="bg1">
                    <a:lumMod val="75000"/>
                  </a:schemeClr>
                </a:solidFill>
                <a:latin typeface="Arial" panose="020B0604020202020204" pitchFamily="34"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fontAlgn="base">
              <a:spcBef>
                <a:spcPct val="0"/>
              </a:spcBef>
              <a:spcAft>
                <a:spcPct val="0"/>
              </a:spcAft>
              <a:defRPr>
                <a:latin typeface="Arial" charset="0"/>
              </a:defRPr>
            </a:lvl6pPr>
            <a:lvl7pPr marL="2971800" indent="-228600" fontAlgn="base">
              <a:spcBef>
                <a:spcPct val="0"/>
              </a:spcBef>
              <a:spcAft>
                <a:spcPct val="0"/>
              </a:spcAft>
              <a:defRPr>
                <a:latin typeface="Arial" charset="0"/>
              </a:defRPr>
            </a:lvl7pPr>
            <a:lvl8pPr marL="3429000" indent="-228600" fontAlgn="base">
              <a:spcBef>
                <a:spcPct val="0"/>
              </a:spcBef>
              <a:spcAft>
                <a:spcPct val="0"/>
              </a:spcAft>
              <a:defRPr>
                <a:latin typeface="Arial" charset="0"/>
              </a:defRPr>
            </a:lvl8pPr>
            <a:lvl9pPr marL="3886200" indent="-228600" fontAlgn="base">
              <a:spcBef>
                <a:spcPct val="0"/>
              </a:spcBef>
              <a:spcAft>
                <a:spcPct val="0"/>
              </a:spcAft>
              <a:defRPr>
                <a:latin typeface="Arial" charset="0"/>
              </a:defRPr>
            </a:lvl9pPr>
          </a:lstStyle>
          <a:p>
            <a:pPr lvl="0"/>
            <a:r>
              <a:rPr lang="fr" i="1" noProof="0" dirty="0">
                <a:sym typeface="Arial"/>
              </a:rPr>
              <a:t>DOCUMENT STRICTEMENT INTERNE, DESTINE AUX CONSEILLERS DU RESEAU</a:t>
            </a:r>
          </a:p>
        </p:txBody>
      </p:sp>
    </p:spTree>
    <p:extLst>
      <p:ext uri="{BB962C8B-B14F-4D97-AF65-F5344CB8AC3E}">
        <p14:creationId xmlns:p14="http://schemas.microsoft.com/office/powerpoint/2010/main" val="4613682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30" r:id="rId7"/>
    <p:sldLayoutId id="2147483741" r:id="rId8"/>
    <p:sldLayoutId id="2147483754" r:id="rId9"/>
  </p:sldLayoutIdLst>
  <p:hf hdr="0"/>
  <p:txStyles>
    <p:titleStyle>
      <a:lvl1pPr algn="ctr" rtl="0" eaLnBrk="1" fontAlgn="base" hangingPunct="1">
        <a:lnSpc>
          <a:spcPct val="90000"/>
        </a:lnSpc>
        <a:spcBef>
          <a:spcPct val="0"/>
        </a:spcBef>
        <a:spcAft>
          <a:spcPct val="0"/>
        </a:spcAft>
        <a:defRPr sz="2667" b="1" kern="1200" cap="all">
          <a:solidFill>
            <a:schemeClr val="tx1"/>
          </a:solidFill>
          <a:latin typeface="Montserrat ExtraBold" pitchFamily="2" charset="77"/>
          <a:ea typeface="+mj-ea"/>
          <a:cs typeface="Arial" panose="020B0604020202020204" pitchFamily="34" charset="0"/>
        </a:defRPr>
      </a:lvl1pPr>
      <a:lvl2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2pPr>
      <a:lvl3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3pPr>
      <a:lvl4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4pPr>
      <a:lvl5pPr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5pPr>
      <a:lvl6pPr marL="609585"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6pPr>
      <a:lvl7pPr marL="1219170"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7pPr>
      <a:lvl8pPr marL="1828754"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8pPr>
      <a:lvl9pPr marL="2438339" algn="ctr" rtl="0" eaLnBrk="1" fontAlgn="base" hangingPunct="1">
        <a:lnSpc>
          <a:spcPct val="90000"/>
        </a:lnSpc>
        <a:spcBef>
          <a:spcPct val="0"/>
        </a:spcBef>
        <a:spcAft>
          <a:spcPct val="0"/>
        </a:spcAft>
        <a:defRPr sz="2667" b="1">
          <a:solidFill>
            <a:schemeClr val="tx1"/>
          </a:solidFill>
          <a:latin typeface="Montserrat ExtraBold" panose="00000900000000000000" pitchFamily="2" charset="0"/>
          <a:cs typeface="Arial" panose="020B0604020202020204" pitchFamily="34" charset="0"/>
        </a:defRPr>
      </a:lvl9pPr>
    </p:titleStyle>
    <p:bodyStyle>
      <a:lvl1pPr algn="l" rtl="0" eaLnBrk="1" fontAlgn="base" hangingPunct="1">
        <a:lnSpc>
          <a:spcPct val="90000"/>
        </a:lnSpc>
        <a:spcBef>
          <a:spcPts val="1333"/>
        </a:spcBef>
        <a:spcAft>
          <a:spcPct val="0"/>
        </a:spcAft>
        <a:buClr>
          <a:schemeClr val="tx2"/>
        </a:buClr>
        <a:buFont typeface="Cambria Math" panose="02040503050406030204" pitchFamily="18" charset="0"/>
        <a:defRPr sz="2133" kern="1200">
          <a:solidFill>
            <a:schemeClr val="tx1"/>
          </a:solidFill>
          <a:latin typeface="Arial" panose="020B0604020202020204" pitchFamily="34" charset="0"/>
          <a:ea typeface="+mn-ea"/>
          <a:cs typeface="Arial" panose="020B0604020202020204" pitchFamily="34" charset="0"/>
        </a:defRPr>
      </a:lvl1pPr>
      <a:lvl2pPr marL="241294" indent="-232828" algn="l" rtl="0" eaLnBrk="1" fontAlgn="base" hangingPunct="1">
        <a:lnSpc>
          <a:spcPct val="90000"/>
        </a:lnSpc>
        <a:spcBef>
          <a:spcPts val="667"/>
        </a:spcBef>
        <a:spcAft>
          <a:spcPct val="0"/>
        </a:spcAft>
        <a:buClr>
          <a:schemeClr val="accent1"/>
        </a:buClr>
        <a:buFont typeface="Wingdings" panose="05000000000000000000" pitchFamily="2" charset="2"/>
        <a:buChar char="§"/>
        <a:defRPr sz="1867" kern="1200">
          <a:solidFill>
            <a:schemeClr val="tx1"/>
          </a:solidFill>
          <a:latin typeface="Arial" panose="020B0604020202020204" pitchFamily="34" charset="0"/>
          <a:ea typeface="+mn-ea"/>
          <a:cs typeface="Arial" panose="020B0604020202020204" pitchFamily="34" charset="0"/>
        </a:defRPr>
      </a:lvl2pPr>
      <a:lvl3pPr marL="476239" indent="-234945" algn="l" rtl="0" eaLnBrk="1" fontAlgn="base" hangingPunct="1">
        <a:lnSpc>
          <a:spcPct val="90000"/>
        </a:lnSpc>
        <a:spcBef>
          <a:spcPts val="667"/>
        </a:spcBef>
        <a:spcAft>
          <a:spcPct val="0"/>
        </a:spcAft>
        <a:buClr>
          <a:srgbClr val="DB4B4B"/>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3pPr>
      <a:lvl4pPr marL="772565" indent="-296326" algn="l" rtl="0" eaLnBrk="1" fontAlgn="base" hangingPunct="1">
        <a:lnSpc>
          <a:spcPct val="90000"/>
        </a:lnSpc>
        <a:spcBef>
          <a:spcPts val="667"/>
        </a:spcBef>
        <a:spcAft>
          <a:spcPct val="0"/>
        </a:spcAft>
        <a:buClr>
          <a:schemeClr val="accent2"/>
        </a:buClr>
        <a:buFont typeface="Wingdings" panose="05000000000000000000" pitchFamily="2" charset="2"/>
        <a:buChar char="§"/>
        <a:defRPr sz="1467" kern="1200">
          <a:solidFill>
            <a:schemeClr val="tx1"/>
          </a:solidFill>
          <a:latin typeface="Arial" panose="020B0604020202020204" pitchFamily="34" charset="0"/>
          <a:ea typeface="+mn-ea"/>
          <a:cs typeface="Arial" panose="020B0604020202020204" pitchFamily="34" charset="0"/>
        </a:defRPr>
      </a:lvl4pPr>
      <a:lvl5pPr marL="2743131" indent="-304792" algn="l" rtl="0" eaLnBrk="1" fontAlgn="base" hangingPunct="1">
        <a:lnSpc>
          <a:spcPct val="90000"/>
        </a:lnSpc>
        <a:spcBef>
          <a:spcPts val="667"/>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7.sv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slide" Target="slide5.xml"/><Relationship Id="rId11" Type="http://schemas.openxmlformats.org/officeDocument/2006/relationships/slide" Target="slide7.xml"/><Relationship Id="rId5" Type="http://schemas.openxmlformats.org/officeDocument/2006/relationships/image" Target="../media/image9.svg"/><Relationship Id="rId10" Type="http://schemas.openxmlformats.org/officeDocument/2006/relationships/image" Target="../media/image12.svg"/><Relationship Id="rId4" Type="http://schemas.openxmlformats.org/officeDocument/2006/relationships/image" Target="../media/image8.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5.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2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9.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9.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24.png"/><Relationship Id="rId4" Type="http://schemas.openxmlformats.org/officeDocument/2006/relationships/image" Target="../media/image62.png"/><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F29064BE-A35C-1810-2F2E-319E9BBD8892}"/>
              </a:ext>
            </a:extLst>
          </p:cNvPr>
          <p:cNvGraphicFramePr>
            <a:graphicFrameLocks noGrp="1"/>
          </p:cNvGraphicFramePr>
          <p:nvPr>
            <p:extLst>
              <p:ext uri="{D42A27DB-BD31-4B8C-83A1-F6EECF244321}">
                <p14:modId xmlns:p14="http://schemas.microsoft.com/office/powerpoint/2010/main" val="608862396"/>
              </p:ext>
            </p:extLst>
          </p:nvPr>
        </p:nvGraphicFramePr>
        <p:xfrm>
          <a:off x="6909587" y="1062388"/>
          <a:ext cx="4736871" cy="4001227"/>
        </p:xfrm>
        <a:graphic>
          <a:graphicData uri="http://schemas.openxmlformats.org/drawingml/2006/table">
            <a:tbl>
              <a:tblPr firstRow="1" bandRow="1">
                <a:tableStyleId>{5C22544A-7EE6-4342-B048-85BDC9FD1C3A}</a:tableStyleId>
              </a:tblPr>
              <a:tblGrid>
                <a:gridCol w="4198412">
                  <a:extLst>
                    <a:ext uri="{9D8B030D-6E8A-4147-A177-3AD203B41FA5}">
                      <a16:colId xmlns:a16="http://schemas.microsoft.com/office/drawing/2014/main" val="3664450954"/>
                    </a:ext>
                  </a:extLst>
                </a:gridCol>
                <a:gridCol w="538459">
                  <a:extLst>
                    <a:ext uri="{9D8B030D-6E8A-4147-A177-3AD203B41FA5}">
                      <a16:colId xmlns:a16="http://schemas.microsoft.com/office/drawing/2014/main" val="3686290967"/>
                    </a:ext>
                  </a:extLst>
                </a:gridCol>
              </a:tblGrid>
              <a:tr h="49300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FFFFFF"/>
                          </a:solidFill>
                          <a:effectLst/>
                          <a:uLnTx/>
                          <a:uFillTx/>
                          <a:latin typeface="+mn-lt"/>
                          <a:ea typeface="+mn-ea"/>
                          <a:cs typeface="+mn-cs"/>
                        </a:rPr>
                        <a:t>Etapes </a:t>
                      </a:r>
                      <a:r>
                        <a:rPr kumimoji="0" lang="fr-FR" sz="2000" b="1" i="0" u="none" strike="noStrike" kern="1200" cap="none" spc="0" normalizeH="0" baseline="0" noProof="0">
                          <a:ln>
                            <a:noFill/>
                          </a:ln>
                          <a:solidFill>
                            <a:srgbClr val="FFFFFF"/>
                          </a:solidFill>
                          <a:effectLst/>
                          <a:uLnTx/>
                          <a:uFillTx/>
                          <a:latin typeface="+mn-lt"/>
                          <a:ea typeface="+mn-ea"/>
                          <a:cs typeface="+mn-cs"/>
                        </a:rPr>
                        <a:t>dans le cas d’une ASV</a:t>
                      </a:r>
                      <a:endParaRPr kumimoji="0" lang="fr-FR" sz="2400" b="1" i="0" u="none" strike="noStrike" kern="1200" cap="none" spc="0" normalizeH="0" baseline="0" noProof="0">
                        <a:ln>
                          <a:noFill/>
                        </a:ln>
                        <a:solidFill>
                          <a:srgbClr val="FFFFFF"/>
                        </a:solidFill>
                        <a:effectLst/>
                        <a:uLnTx/>
                        <a:uFillTx/>
                        <a:latin typeface="+mn-lt"/>
                        <a:ea typeface="+mn-ea"/>
                        <a:cs typeface="+mn-cs"/>
                      </a:endParaRPr>
                    </a:p>
                  </a:txBody>
                  <a:tcPr/>
                </a:tc>
                <a:tc>
                  <a:txBody>
                    <a:bodyPr/>
                    <a:lstStyle/>
                    <a:p>
                      <a:endParaRPr lang="fr-FR"/>
                    </a:p>
                  </a:txBody>
                  <a:tcPr/>
                </a:tc>
                <a:extLst>
                  <a:ext uri="{0D108BD9-81ED-4DB2-BD59-A6C34878D82A}">
                    <a16:rowId xmlns:a16="http://schemas.microsoft.com/office/drawing/2014/main" val="2806694960"/>
                  </a:ext>
                </a:extLst>
              </a:tr>
              <a:tr h="493000">
                <a:tc>
                  <a:txBody>
                    <a:bodyPr/>
                    <a:lstStyle/>
                    <a:p>
                      <a:r>
                        <a:rPr lang="fr-FR" sz="1200"/>
                        <a:t>Parcours LEA : </a:t>
                      </a:r>
                      <a:r>
                        <a:rPr lang="fr-FR" sz="1200" kern="1200">
                          <a:solidFill>
                            <a:schemeClr val="dk1"/>
                          </a:solidFill>
                          <a:latin typeface="+mn-lt"/>
                          <a:ea typeface="+mn-ea"/>
                          <a:cs typeface="+mn-cs"/>
                        </a:rPr>
                        <a:t>Zoom sur l’ensemble des étapes du parcours</a:t>
                      </a:r>
                    </a:p>
                  </a:txBody>
                  <a:tcPr anchor="ctr"/>
                </a:tc>
                <a:tc>
                  <a:txBody>
                    <a:bodyPr/>
                    <a:lstStyle/>
                    <a:p>
                      <a:endParaRPr lang="fr-FR"/>
                    </a:p>
                  </a:txBody>
                  <a:tcPr/>
                </a:tc>
                <a:extLst>
                  <a:ext uri="{0D108BD9-81ED-4DB2-BD59-A6C34878D82A}">
                    <a16:rowId xmlns:a16="http://schemas.microsoft.com/office/drawing/2014/main" val="2595404958"/>
                  </a:ext>
                </a:extLst>
              </a:tr>
              <a:tr h="493000">
                <a:tc>
                  <a:txBody>
                    <a:bodyPr/>
                    <a:lstStyle/>
                    <a:p>
                      <a:r>
                        <a:rPr lang="fr-FR" sz="1200"/>
                        <a:t>Parcours LEA : </a:t>
                      </a:r>
                      <a:r>
                        <a:rPr lang="fr-FR" sz="1200" kern="1200">
                          <a:solidFill>
                            <a:schemeClr val="dk1"/>
                          </a:solidFill>
                          <a:latin typeface="+mn-lt"/>
                          <a:ea typeface="+mn-ea"/>
                          <a:cs typeface="+mn-cs"/>
                        </a:rPr>
                        <a:t>Souscription d’un contrat d’assurance vie Millevie Essentielle 2 avec de l’Emprunt BPCE</a:t>
                      </a:r>
                      <a:r>
                        <a:rPr lang="fr-FR" sz="1200" kern="1200">
                          <a:solidFill>
                            <a:schemeClr val="dk1"/>
                          </a:solidFill>
                          <a:highlight>
                            <a:srgbClr val="FFFF00"/>
                          </a:highlight>
                          <a:latin typeface="+mn-lt"/>
                          <a:ea typeface="+mn-ea"/>
                          <a:cs typeface="+mn-cs"/>
                        </a:rPr>
                        <a:t> </a:t>
                      </a:r>
                    </a:p>
                  </a:txBody>
                  <a:tcPr anchor="ctr"/>
                </a:tc>
                <a:tc>
                  <a:txBody>
                    <a:bodyPr/>
                    <a:lstStyle/>
                    <a:p>
                      <a:endParaRPr lang="fr-FR"/>
                    </a:p>
                  </a:txBody>
                  <a:tcPr/>
                </a:tc>
                <a:extLst>
                  <a:ext uri="{0D108BD9-81ED-4DB2-BD59-A6C34878D82A}">
                    <a16:rowId xmlns:a16="http://schemas.microsoft.com/office/drawing/2014/main" val="4188822013"/>
                  </a:ext>
                </a:extLst>
              </a:tr>
              <a:tr h="493000">
                <a:tc>
                  <a:txBody>
                    <a:bodyPr/>
                    <a:lstStyle/>
                    <a:p>
                      <a:r>
                        <a:rPr lang="fr-FR" sz="1200"/>
                        <a:t>Parcours LEA : </a:t>
                      </a:r>
                      <a:r>
                        <a:rPr lang="fr-FR" sz="1200" kern="1200">
                          <a:solidFill>
                            <a:schemeClr val="dk1"/>
                          </a:solidFill>
                          <a:latin typeface="+mn-lt"/>
                          <a:ea typeface="+mn-ea"/>
                          <a:cs typeface="+mn-cs"/>
                        </a:rPr>
                        <a:t>Versement complémentaire sur un contrat d’assurance vie Millevie Essentielle 2 existant  </a:t>
                      </a:r>
                    </a:p>
                  </a:txBody>
                  <a:tcPr anchor="ctr"/>
                </a:tc>
                <a:tc>
                  <a:txBody>
                    <a:bodyPr/>
                    <a:lstStyle/>
                    <a:p>
                      <a:endParaRPr lang="fr-FR" dirty="0"/>
                    </a:p>
                  </a:txBody>
                  <a:tcPr/>
                </a:tc>
                <a:extLst>
                  <a:ext uri="{0D108BD9-81ED-4DB2-BD59-A6C34878D82A}">
                    <a16:rowId xmlns:a16="http://schemas.microsoft.com/office/drawing/2014/main" val="2655918910"/>
                  </a:ext>
                </a:extLst>
              </a:tr>
              <a:tr h="493000">
                <a:tc>
                  <a:txBody>
                    <a:bodyPr/>
                    <a:lstStyle/>
                    <a:p>
                      <a:r>
                        <a:rPr lang="fr-FR" sz="1200" kern="1200">
                          <a:solidFill>
                            <a:schemeClr val="dk1"/>
                          </a:solidFill>
                          <a:latin typeface="+mn-lt"/>
                          <a:ea typeface="+mn-ea"/>
                          <a:cs typeface="+mn-cs"/>
                        </a:rPr>
                        <a:t>Arbitrage sur un contrat Nuances 3D </a:t>
                      </a:r>
                    </a:p>
                  </a:txBody>
                  <a:tcPr anchor="ctr"/>
                </a:tc>
                <a:tc>
                  <a:txBody>
                    <a:bodyPr/>
                    <a:lstStyle/>
                    <a:p>
                      <a:endParaRPr lang="fr-FR"/>
                    </a:p>
                  </a:txBody>
                  <a:tcPr/>
                </a:tc>
                <a:extLst>
                  <a:ext uri="{0D108BD9-81ED-4DB2-BD59-A6C34878D82A}">
                    <a16:rowId xmlns:a16="http://schemas.microsoft.com/office/drawing/2014/main" val="850408792"/>
                  </a:ext>
                </a:extLst>
              </a:tr>
              <a:tr h="682060">
                <a:tc>
                  <a:txBody>
                    <a:bodyPr/>
                    <a:lstStyle/>
                    <a:p>
                      <a:r>
                        <a:rPr lang="fr-FR" sz="1200" kern="1200">
                          <a:solidFill>
                            <a:schemeClr val="dk1"/>
                          </a:solidFill>
                          <a:latin typeface="+mn-lt"/>
                          <a:ea typeface="+mn-ea"/>
                          <a:cs typeface="+mn-cs"/>
                        </a:rPr>
                        <a:t>Versement sur un contrat Nuances 3D </a:t>
                      </a:r>
                    </a:p>
                  </a:txBody>
                  <a:tcPr anchor="ctr"/>
                </a:tc>
                <a:tc>
                  <a:txBody>
                    <a:bodyPr/>
                    <a:lstStyle/>
                    <a:p>
                      <a:endParaRPr lang="fr-FR"/>
                    </a:p>
                  </a:txBody>
                  <a:tcPr/>
                </a:tc>
                <a:extLst>
                  <a:ext uri="{0D108BD9-81ED-4DB2-BD59-A6C34878D82A}">
                    <a16:rowId xmlns:a16="http://schemas.microsoft.com/office/drawing/2014/main" val="3659757828"/>
                  </a:ext>
                </a:extLst>
              </a:tr>
              <a:tr h="854167">
                <a:tc>
                  <a:txBody>
                    <a:bodyPr/>
                    <a:lstStyle/>
                    <a:p>
                      <a:r>
                        <a:rPr lang="fr-FR" sz="1200" kern="1200" dirty="0">
                          <a:solidFill>
                            <a:schemeClr val="dk1"/>
                          </a:solidFill>
                          <a:latin typeface="+mn-lt"/>
                          <a:ea typeface="+mn-ea"/>
                          <a:cs typeface="+mn-cs"/>
                        </a:rPr>
                        <a:t>Souscription d’un contrat d’assurance vie Millevie Premium 2 avec une Orientation de Gestion et une cohabitation sur l’Emprunt BPCE</a:t>
                      </a:r>
                    </a:p>
                  </a:txBody>
                  <a:tcPr anchor="ctr"/>
                </a:tc>
                <a:tc>
                  <a:txBody>
                    <a:bodyPr/>
                    <a:lstStyle/>
                    <a:p>
                      <a:endParaRPr lang="fr-FR" dirty="0"/>
                    </a:p>
                  </a:txBody>
                  <a:tcPr/>
                </a:tc>
                <a:extLst>
                  <a:ext uri="{0D108BD9-81ED-4DB2-BD59-A6C34878D82A}">
                    <a16:rowId xmlns:a16="http://schemas.microsoft.com/office/drawing/2014/main" val="2633110346"/>
                  </a:ext>
                </a:extLst>
              </a:tr>
            </a:tbl>
          </a:graphicData>
        </a:graphic>
      </p:graphicFrame>
      <p:graphicFrame>
        <p:nvGraphicFramePr>
          <p:cNvPr id="24" name="Tableau 23">
            <a:extLst>
              <a:ext uri="{FF2B5EF4-FFF2-40B4-BE49-F238E27FC236}">
                <a16:creationId xmlns:a16="http://schemas.microsoft.com/office/drawing/2014/main" id="{05202437-9D5C-F514-5BBE-014C9FC1950C}"/>
              </a:ext>
            </a:extLst>
          </p:cNvPr>
          <p:cNvGraphicFramePr>
            <a:graphicFrameLocks noGrp="1"/>
          </p:cNvGraphicFramePr>
          <p:nvPr/>
        </p:nvGraphicFramePr>
        <p:xfrm>
          <a:off x="6898831" y="5152060"/>
          <a:ext cx="4736870" cy="478971"/>
        </p:xfrm>
        <a:graphic>
          <a:graphicData uri="http://schemas.openxmlformats.org/drawingml/2006/table">
            <a:tbl>
              <a:tblPr firstRow="1" bandRow="1">
                <a:tableStyleId>{5C22544A-7EE6-4342-B048-85BDC9FD1C3A}</a:tableStyleId>
              </a:tblPr>
              <a:tblGrid>
                <a:gridCol w="4193844">
                  <a:extLst>
                    <a:ext uri="{9D8B030D-6E8A-4147-A177-3AD203B41FA5}">
                      <a16:colId xmlns:a16="http://schemas.microsoft.com/office/drawing/2014/main" val="4181809759"/>
                    </a:ext>
                  </a:extLst>
                </a:gridCol>
                <a:gridCol w="543026">
                  <a:extLst>
                    <a:ext uri="{9D8B030D-6E8A-4147-A177-3AD203B41FA5}">
                      <a16:colId xmlns:a16="http://schemas.microsoft.com/office/drawing/2014/main" val="2473282333"/>
                    </a:ext>
                  </a:extLst>
                </a:gridCol>
              </a:tblGrid>
              <a:tr h="478971">
                <a:tc>
                  <a:txBody>
                    <a:bodyPr/>
                    <a:lstStyle/>
                    <a:p>
                      <a:r>
                        <a:rPr lang="fr-FR" sz="1200" b="0" kern="1200">
                          <a:solidFill>
                            <a:schemeClr val="bg1"/>
                          </a:solidFill>
                          <a:latin typeface="+mn-lt"/>
                          <a:ea typeface="+mn-ea"/>
                          <a:cs typeface="+mn-cs"/>
                        </a:rPr>
                        <a:t>Saisie de la demande d’arbitrage dans l’outil </a:t>
                      </a:r>
                      <a:r>
                        <a:rPr lang="fr-FR" sz="1200" b="0" kern="1200" err="1">
                          <a:solidFill>
                            <a:schemeClr val="bg1"/>
                          </a:solidFill>
                          <a:latin typeface="+mn-lt"/>
                          <a:ea typeface="+mn-ea"/>
                          <a:cs typeface="+mn-cs"/>
                        </a:rPr>
                        <a:t>WebAssur</a:t>
                      </a:r>
                      <a:endParaRPr lang="fr-FR" sz="1200" b="0" kern="1200">
                        <a:solidFill>
                          <a:schemeClr val="bg1"/>
                        </a:solidFill>
                        <a:latin typeface="+mn-lt"/>
                        <a:ea typeface="+mn-ea"/>
                        <a:cs typeface="+mn-cs"/>
                      </a:endParaRPr>
                    </a:p>
                  </a:txBody>
                  <a:tcPr anchor="ctr">
                    <a:solidFill>
                      <a:schemeClr val="accent4"/>
                    </a:solidFill>
                  </a:tcPr>
                </a:tc>
                <a:tc>
                  <a:txBody>
                    <a:bodyPr/>
                    <a:lstStyle/>
                    <a:p>
                      <a:endParaRPr lang="fr-FR">
                        <a:solidFill>
                          <a:schemeClr val="bg1"/>
                        </a:solidFill>
                      </a:endParaRPr>
                    </a:p>
                  </a:txBody>
                  <a:tcPr>
                    <a:solidFill>
                      <a:schemeClr val="accent4"/>
                    </a:solidFill>
                  </a:tcPr>
                </a:tc>
                <a:extLst>
                  <a:ext uri="{0D108BD9-81ED-4DB2-BD59-A6C34878D82A}">
                    <a16:rowId xmlns:a16="http://schemas.microsoft.com/office/drawing/2014/main" val="662313792"/>
                  </a:ext>
                </a:extLst>
              </a:tr>
            </a:tbl>
          </a:graphicData>
        </a:graphic>
      </p:graphicFrame>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p:txBody>
          <a:bodyPr/>
          <a:lstStyle/>
          <a:p>
            <a:r>
              <a:rPr lang="fr-FR" sz="2000" dirty="0"/>
              <a:t>Etapes clés du parcours conseil et souscription</a:t>
            </a:r>
          </a:p>
        </p:txBody>
      </p:sp>
      <p:graphicFrame>
        <p:nvGraphicFramePr>
          <p:cNvPr id="9" name="Tableau 9">
            <a:extLst>
              <a:ext uri="{FF2B5EF4-FFF2-40B4-BE49-F238E27FC236}">
                <a16:creationId xmlns:a16="http://schemas.microsoft.com/office/drawing/2014/main" id="{BE761CE7-4B86-FCBA-0D81-F2C92524EC67}"/>
              </a:ext>
            </a:extLst>
          </p:cNvPr>
          <p:cNvGraphicFramePr>
            <a:graphicFrameLocks noGrp="1"/>
          </p:cNvGraphicFramePr>
          <p:nvPr>
            <p:ph sz="quarter" idx="4294967295"/>
            <p:extLst>
              <p:ext uri="{D42A27DB-BD31-4B8C-83A1-F6EECF244321}">
                <p14:modId xmlns:p14="http://schemas.microsoft.com/office/powerpoint/2010/main" val="1361819015"/>
              </p:ext>
            </p:extLst>
          </p:nvPr>
        </p:nvGraphicFramePr>
        <p:xfrm>
          <a:off x="1052052" y="1130863"/>
          <a:ext cx="4655686" cy="2926080"/>
        </p:xfrm>
        <a:graphic>
          <a:graphicData uri="http://schemas.openxmlformats.org/drawingml/2006/table">
            <a:tbl>
              <a:tblPr firstRow="1" bandRow="1">
                <a:tableStyleId>{5C22544A-7EE6-4342-B048-85BDC9FD1C3A}</a:tableStyleId>
              </a:tblPr>
              <a:tblGrid>
                <a:gridCol w="3923666">
                  <a:extLst>
                    <a:ext uri="{9D8B030D-6E8A-4147-A177-3AD203B41FA5}">
                      <a16:colId xmlns:a16="http://schemas.microsoft.com/office/drawing/2014/main" val="1122932173"/>
                    </a:ext>
                  </a:extLst>
                </a:gridCol>
                <a:gridCol w="732020">
                  <a:extLst>
                    <a:ext uri="{9D8B030D-6E8A-4147-A177-3AD203B41FA5}">
                      <a16:colId xmlns:a16="http://schemas.microsoft.com/office/drawing/2014/main" val="2995525445"/>
                    </a:ext>
                  </a:extLst>
                </a:gridCol>
              </a:tblGrid>
              <a:tr h="445089">
                <a:tc>
                  <a:txBody>
                    <a:bodyPr/>
                    <a:lstStyle/>
                    <a:p>
                      <a:r>
                        <a:rPr lang="fr-FR" sz="2000"/>
                        <a:t>Etapes dans le cas d’un CTO</a:t>
                      </a:r>
                    </a:p>
                  </a:txBody>
                  <a:tcPr>
                    <a:solidFill>
                      <a:schemeClr val="tx2">
                        <a:lumMod val="60000"/>
                        <a:lumOff val="40000"/>
                      </a:schemeClr>
                    </a:solidFill>
                  </a:tcPr>
                </a:tc>
                <a:tc>
                  <a:txBody>
                    <a:bodyPr/>
                    <a:lstStyle/>
                    <a:p>
                      <a:endParaRPr lang="fr-FR"/>
                    </a:p>
                  </a:txBody>
                  <a:tcPr>
                    <a:solidFill>
                      <a:schemeClr val="tx2">
                        <a:lumMod val="60000"/>
                        <a:lumOff val="40000"/>
                      </a:schemeClr>
                    </a:solidFill>
                  </a:tcPr>
                </a:tc>
                <a:extLst>
                  <a:ext uri="{0D108BD9-81ED-4DB2-BD59-A6C34878D82A}">
                    <a16:rowId xmlns:a16="http://schemas.microsoft.com/office/drawing/2014/main" val="317366864"/>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t>Parcours LEA : </a:t>
                      </a:r>
                      <a:r>
                        <a:rPr lang="fr-FR" sz="1200" kern="1200">
                          <a:solidFill>
                            <a:schemeClr val="dk1"/>
                          </a:solidFill>
                          <a:latin typeface="+mn-lt"/>
                          <a:ea typeface="+mn-ea"/>
                          <a:cs typeface="+mn-cs"/>
                        </a:rPr>
                        <a:t>Zoom sur l’ensemble des étapes du parcours</a:t>
                      </a:r>
                    </a:p>
                  </a:txBody>
                  <a:tcPr anchor="ctr"/>
                </a:tc>
                <a:tc>
                  <a:txBody>
                    <a:bodyPr/>
                    <a:lstStyle/>
                    <a:p>
                      <a:endParaRPr lang="fr-FR"/>
                    </a:p>
                  </a:txBody>
                  <a:tcPr/>
                </a:tc>
                <a:extLst>
                  <a:ext uri="{0D108BD9-81ED-4DB2-BD59-A6C34878D82A}">
                    <a16:rowId xmlns:a16="http://schemas.microsoft.com/office/drawing/2014/main" val="2154176633"/>
                  </a:ext>
                </a:extLst>
              </a:tr>
              <a:tr h="445089">
                <a:tc>
                  <a:txBody>
                    <a:bodyPr/>
                    <a:lstStyle/>
                    <a:p>
                      <a:r>
                        <a:rPr lang="fr-FR" sz="1200" kern="1200" dirty="0">
                          <a:solidFill>
                            <a:schemeClr val="dk1"/>
                          </a:solidFill>
                          <a:latin typeface="+mn-lt"/>
                          <a:ea typeface="+mn-ea"/>
                          <a:cs typeface="+mn-cs"/>
                        </a:rPr>
                        <a:t>Parcours LEA : Souscription d’un CTO avec de l’Emprunt  </a:t>
                      </a:r>
                    </a:p>
                  </a:txBody>
                  <a:tcPr anchor="ctr"/>
                </a:tc>
                <a:tc>
                  <a:txBody>
                    <a:bodyPr/>
                    <a:lstStyle/>
                    <a:p>
                      <a:endParaRPr lang="fr-FR"/>
                    </a:p>
                  </a:txBody>
                  <a:tcPr/>
                </a:tc>
                <a:extLst>
                  <a:ext uri="{0D108BD9-81ED-4DB2-BD59-A6C34878D82A}">
                    <a16:rowId xmlns:a16="http://schemas.microsoft.com/office/drawing/2014/main" val="2612229695"/>
                  </a:ext>
                </a:extLst>
              </a:tr>
              <a:tr h="445089">
                <a:tc>
                  <a:txBody>
                    <a:bodyPr/>
                    <a:lstStyle/>
                    <a:p>
                      <a:r>
                        <a:rPr lang="fr-FR" sz="1200" kern="1200" dirty="0">
                          <a:solidFill>
                            <a:schemeClr val="dk1"/>
                          </a:solidFill>
                          <a:latin typeface="+mn-lt"/>
                          <a:ea typeface="+mn-ea"/>
                          <a:cs typeface="+mn-cs"/>
                        </a:rPr>
                        <a:t>Parcours 0199PM : Phase de proposition de l’Emprunt au sein d’un CTO pour les personnes morales  </a:t>
                      </a:r>
                    </a:p>
                  </a:txBody>
                  <a:tcPr anchor="ctr"/>
                </a:tc>
                <a:tc>
                  <a:txBody>
                    <a:bodyPr/>
                    <a:lstStyle/>
                    <a:p>
                      <a:endParaRPr lang="fr-FR"/>
                    </a:p>
                  </a:txBody>
                  <a:tcPr/>
                </a:tc>
                <a:extLst>
                  <a:ext uri="{0D108BD9-81ED-4DB2-BD59-A6C34878D82A}">
                    <a16:rowId xmlns:a16="http://schemas.microsoft.com/office/drawing/2014/main" val="484696581"/>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1200">
                          <a:solidFill>
                            <a:schemeClr val="dk1"/>
                          </a:solidFill>
                          <a:latin typeface="+mn-lt"/>
                          <a:ea typeface="+mn-ea"/>
                          <a:cs typeface="+mn-cs"/>
                        </a:rPr>
                        <a:t>Cas particuliers : Clients en GSM - Clients surexposés</a:t>
                      </a:r>
                    </a:p>
                  </a:txBody>
                  <a:tcPr anchor="ctr"/>
                </a:tc>
                <a:tc>
                  <a:txBody>
                    <a:bodyPr/>
                    <a:lstStyle/>
                    <a:p>
                      <a:endParaRPr lang="fr-FR"/>
                    </a:p>
                  </a:txBody>
                  <a:tcPr/>
                </a:tc>
                <a:extLst>
                  <a:ext uri="{0D108BD9-81ED-4DB2-BD59-A6C34878D82A}">
                    <a16:rowId xmlns:a16="http://schemas.microsoft.com/office/drawing/2014/main" val="161317922"/>
                  </a:ext>
                </a:extLst>
              </a:tr>
              <a:tr h="44508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t>Parcours O2S : PP ou PM en Banque Privée</a:t>
                      </a:r>
                      <a:endParaRPr lang="fr-FR" sz="1200" kern="1200">
                        <a:solidFill>
                          <a:schemeClr val="dk1"/>
                        </a:solidFill>
                        <a:latin typeface="+mn-lt"/>
                        <a:ea typeface="+mn-ea"/>
                        <a:cs typeface="+mn-cs"/>
                      </a:endParaRPr>
                    </a:p>
                  </a:txBody>
                  <a:tcPr anchor="ctr"/>
                </a:tc>
                <a:tc>
                  <a:txBody>
                    <a:bodyPr/>
                    <a:lstStyle/>
                    <a:p>
                      <a:endParaRPr lang="fr-FR" dirty="0"/>
                    </a:p>
                  </a:txBody>
                  <a:tcPr/>
                </a:tc>
                <a:extLst>
                  <a:ext uri="{0D108BD9-81ED-4DB2-BD59-A6C34878D82A}">
                    <a16:rowId xmlns:a16="http://schemas.microsoft.com/office/drawing/2014/main" val="2926652816"/>
                  </a:ext>
                </a:extLst>
              </a:tr>
            </a:tbl>
          </a:graphicData>
        </a:graphic>
      </p:graphicFrame>
      <p:pic>
        <p:nvPicPr>
          <p:cNvPr id="16" name="Graphique 15" descr="Symbole de colère contour">
            <a:extLst>
              <a:ext uri="{FF2B5EF4-FFF2-40B4-BE49-F238E27FC236}">
                <a16:creationId xmlns:a16="http://schemas.microsoft.com/office/drawing/2014/main" id="{29A1309C-69DE-3804-AD93-019F9DCE67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0800" y="1015642"/>
            <a:ext cx="612000" cy="612000"/>
          </a:xfrm>
          <a:prstGeom prst="rect">
            <a:avLst/>
          </a:prstGeom>
          <a:effectLst>
            <a:outerShdw blurRad="50800" dist="38100" dir="5400000" algn="t" rotWithShape="0">
              <a:prstClr val="black">
                <a:alpha val="40000"/>
              </a:prstClr>
            </a:outerShdw>
          </a:effectLst>
        </p:spPr>
      </p:pic>
      <p:pic>
        <p:nvPicPr>
          <p:cNvPr id="18" name="Graphique 17" descr="Flèche en cercle contour">
            <a:extLst>
              <a:ext uri="{FF2B5EF4-FFF2-40B4-BE49-F238E27FC236}">
                <a16:creationId xmlns:a16="http://schemas.microsoft.com/office/drawing/2014/main" id="{770760D3-DBA6-D13C-BED9-B052ECE24D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82280" y="897655"/>
            <a:ext cx="612000" cy="612000"/>
          </a:xfrm>
          <a:prstGeom prst="rect">
            <a:avLst/>
          </a:prstGeom>
          <a:effectLst>
            <a:outerShdw blurRad="50800" dist="38100" dir="5400000" algn="t" rotWithShape="0">
              <a:prstClr val="black">
                <a:alpha val="40000"/>
              </a:prstClr>
            </a:outerShdw>
          </a:effectLst>
        </p:spPr>
      </p:pic>
      <p:pic>
        <p:nvPicPr>
          <p:cNvPr id="19" name="Image 6">
            <a:hlinkClick r:id="rId6" action="ppaction://hlinksldjump"/>
            <a:extLst>
              <a:ext uri="{FF2B5EF4-FFF2-40B4-BE49-F238E27FC236}">
                <a16:creationId xmlns:a16="http://schemas.microsoft.com/office/drawing/2014/main" id="{77676A28-4E5C-3614-8767-2B60ED5271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1582816"/>
            <a:ext cx="278005" cy="278005"/>
          </a:xfrm>
          <a:prstGeom prst="rect">
            <a:avLst/>
          </a:prstGeom>
          <a:noFill/>
          <a:ln>
            <a:noFill/>
          </a:ln>
        </p:spPr>
      </p:pic>
      <p:pic>
        <p:nvPicPr>
          <p:cNvPr id="20" name="Image 6">
            <a:hlinkClick r:id="" action="ppaction://noaction"/>
            <a:extLst>
              <a:ext uri="{FF2B5EF4-FFF2-40B4-BE49-F238E27FC236}">
                <a16:creationId xmlns:a16="http://schemas.microsoft.com/office/drawing/2014/main" id="{5C1C759B-C60F-1AB9-D0D8-3630384A0376}"/>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61857" y="4413341"/>
            <a:ext cx="278005" cy="278005"/>
          </a:xfrm>
          <a:prstGeom prst="rect">
            <a:avLst/>
          </a:prstGeom>
          <a:noFill/>
          <a:ln>
            <a:noFill/>
          </a:ln>
        </p:spPr>
      </p:pic>
      <p:sp>
        <p:nvSpPr>
          <p:cNvPr id="4" name="Rectangle 3">
            <a:extLst>
              <a:ext uri="{FF2B5EF4-FFF2-40B4-BE49-F238E27FC236}">
                <a16:creationId xmlns:a16="http://schemas.microsoft.com/office/drawing/2014/main" id="{5551A92F-905B-9879-71D7-672DB803F570}"/>
              </a:ext>
            </a:extLst>
          </p:cNvPr>
          <p:cNvSpPr/>
          <p:nvPr/>
        </p:nvSpPr>
        <p:spPr>
          <a:xfrm>
            <a:off x="5932671" y="1543661"/>
            <a:ext cx="911217" cy="346095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a:ea typeface="+mn-ea"/>
                <a:cs typeface="+mn-cs"/>
              </a:rPr>
              <a:t>Parcours conseil/</a:t>
            </a:r>
          </a:p>
        </p:txBody>
      </p:sp>
      <p:sp>
        <p:nvSpPr>
          <p:cNvPr id="13" name="Rectangle 12">
            <a:extLst>
              <a:ext uri="{FF2B5EF4-FFF2-40B4-BE49-F238E27FC236}">
                <a16:creationId xmlns:a16="http://schemas.microsoft.com/office/drawing/2014/main" id="{C709A893-66A1-FB47-441D-BEDCF84337A2}"/>
              </a:ext>
            </a:extLst>
          </p:cNvPr>
          <p:cNvSpPr/>
          <p:nvPr/>
        </p:nvSpPr>
        <p:spPr>
          <a:xfrm>
            <a:off x="5954187" y="5152062"/>
            <a:ext cx="911216" cy="4663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Parcours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souscription</a:t>
            </a:r>
          </a:p>
        </p:txBody>
      </p:sp>
      <p:sp>
        <p:nvSpPr>
          <p:cNvPr id="14" name="Rectangle 13">
            <a:extLst>
              <a:ext uri="{FF2B5EF4-FFF2-40B4-BE49-F238E27FC236}">
                <a16:creationId xmlns:a16="http://schemas.microsoft.com/office/drawing/2014/main" id="{C0B250FC-C3BB-8CFC-EC82-87B7D9B802DF}"/>
              </a:ext>
            </a:extLst>
          </p:cNvPr>
          <p:cNvSpPr/>
          <p:nvPr/>
        </p:nvSpPr>
        <p:spPr>
          <a:xfrm>
            <a:off x="140061" y="1592822"/>
            <a:ext cx="895437" cy="22619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FFFFFF"/>
                </a:solidFill>
                <a:effectLst/>
                <a:uLnTx/>
                <a:uFillTx/>
                <a:latin typeface="Arial"/>
                <a:ea typeface="+mn-ea"/>
                <a:cs typeface="+mn-cs"/>
              </a:rPr>
              <a:t>Parcours conseil</a:t>
            </a:r>
          </a:p>
        </p:txBody>
      </p:sp>
      <p:sp>
        <p:nvSpPr>
          <p:cNvPr id="15" name="Rectangle 14">
            <a:extLst>
              <a:ext uri="{FF2B5EF4-FFF2-40B4-BE49-F238E27FC236}">
                <a16:creationId xmlns:a16="http://schemas.microsoft.com/office/drawing/2014/main" id="{431FB384-62A6-07BE-AC18-5EB7CC78A319}"/>
              </a:ext>
            </a:extLst>
          </p:cNvPr>
          <p:cNvSpPr/>
          <p:nvPr/>
        </p:nvSpPr>
        <p:spPr>
          <a:xfrm>
            <a:off x="104617" y="4145049"/>
            <a:ext cx="911216" cy="13904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Parcours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FFFFFF"/>
                </a:solidFill>
                <a:effectLst/>
                <a:uLnTx/>
                <a:uFillTx/>
                <a:latin typeface="Arial"/>
                <a:ea typeface="+mn-ea"/>
                <a:cs typeface="+mn-cs"/>
              </a:rPr>
              <a:t>souscription</a:t>
            </a:r>
          </a:p>
        </p:txBody>
      </p:sp>
      <p:pic>
        <p:nvPicPr>
          <p:cNvPr id="17" name="Image 6">
            <a:hlinkClick r:id="" action="ppaction://noaction"/>
            <a:extLst>
              <a:ext uri="{FF2B5EF4-FFF2-40B4-BE49-F238E27FC236}">
                <a16:creationId xmlns:a16="http://schemas.microsoft.com/office/drawing/2014/main" id="{FE7050EC-B462-6FAE-EF93-1F263B6443ED}"/>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2529" y="1597162"/>
            <a:ext cx="278005" cy="278005"/>
          </a:xfrm>
          <a:prstGeom prst="rect">
            <a:avLst/>
          </a:prstGeom>
          <a:noFill/>
          <a:ln>
            <a:noFill/>
          </a:ln>
        </p:spPr>
      </p:pic>
      <p:graphicFrame>
        <p:nvGraphicFramePr>
          <p:cNvPr id="23" name="Tableau 23">
            <a:extLst>
              <a:ext uri="{FF2B5EF4-FFF2-40B4-BE49-F238E27FC236}">
                <a16:creationId xmlns:a16="http://schemas.microsoft.com/office/drawing/2014/main" id="{CD73456D-9A02-6F04-ADA9-26F59C6ED05E}"/>
              </a:ext>
            </a:extLst>
          </p:cNvPr>
          <p:cNvGraphicFramePr>
            <a:graphicFrameLocks noGrp="1"/>
          </p:cNvGraphicFramePr>
          <p:nvPr/>
        </p:nvGraphicFramePr>
        <p:xfrm>
          <a:off x="1073979" y="4131341"/>
          <a:ext cx="4675974" cy="1417862"/>
        </p:xfrm>
        <a:graphic>
          <a:graphicData uri="http://schemas.openxmlformats.org/drawingml/2006/table">
            <a:tbl>
              <a:tblPr firstRow="1" bandRow="1">
                <a:tableStyleId>{5C22544A-7EE6-4342-B048-85BDC9FD1C3A}</a:tableStyleId>
              </a:tblPr>
              <a:tblGrid>
                <a:gridCol w="3945032">
                  <a:extLst>
                    <a:ext uri="{9D8B030D-6E8A-4147-A177-3AD203B41FA5}">
                      <a16:colId xmlns:a16="http://schemas.microsoft.com/office/drawing/2014/main" val="4181809759"/>
                    </a:ext>
                  </a:extLst>
                </a:gridCol>
                <a:gridCol w="730942">
                  <a:extLst>
                    <a:ext uri="{9D8B030D-6E8A-4147-A177-3AD203B41FA5}">
                      <a16:colId xmlns:a16="http://schemas.microsoft.com/office/drawing/2014/main" val="2473282333"/>
                    </a:ext>
                  </a:extLst>
                </a:gridCol>
              </a:tblGrid>
              <a:tr h="503462">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0" kern="1200">
                          <a:solidFill>
                            <a:schemeClr val="bg1"/>
                          </a:solidFill>
                          <a:latin typeface="+mn-lt"/>
                          <a:ea typeface="+mn-ea"/>
                          <a:cs typeface="+mn-cs"/>
                        </a:rPr>
                        <a:t>Modèle de bulletin de souscription rempli</a:t>
                      </a:r>
                    </a:p>
                  </a:txBody>
                  <a:tcPr anchor="ctr">
                    <a:solidFill>
                      <a:schemeClr val="accent4"/>
                    </a:solidFill>
                  </a:tcPr>
                </a:tc>
                <a:tc>
                  <a:txBody>
                    <a:bodyPr/>
                    <a:lstStyle/>
                    <a:p>
                      <a:pPr marL="0" algn="l" defTabSz="1219170" rtl="0" eaLnBrk="1" latinLnBrk="0" hangingPunct="1"/>
                      <a:endParaRPr lang="fr-FR" sz="2400" kern="1200">
                        <a:solidFill>
                          <a:schemeClr val="dk1"/>
                        </a:solidFill>
                        <a:latin typeface="+mn-lt"/>
                        <a:ea typeface="+mn-ea"/>
                        <a:cs typeface="+mn-cs"/>
                      </a:endParaRPr>
                    </a:p>
                  </a:txBody>
                  <a:tcPr>
                    <a:solidFill>
                      <a:schemeClr val="accent4"/>
                    </a:solidFill>
                  </a:tcPr>
                </a:tc>
                <a:extLst>
                  <a:ext uri="{0D108BD9-81ED-4DB2-BD59-A6C34878D82A}">
                    <a16:rowId xmlns:a16="http://schemas.microsoft.com/office/drawing/2014/main" val="2022110999"/>
                  </a:ext>
                </a:extLst>
              </a:tr>
              <a:tr h="444137">
                <a:tc>
                  <a:txBody>
                    <a:bodyPr/>
                    <a:lstStyle/>
                    <a:p>
                      <a:r>
                        <a:rPr lang="fr-FR" sz="1200" kern="1200">
                          <a:solidFill>
                            <a:schemeClr val="bg1"/>
                          </a:solidFill>
                          <a:latin typeface="+mn-lt"/>
                          <a:ea typeface="+mn-ea"/>
                          <a:cs typeface="+mn-cs"/>
                        </a:rPr>
                        <a:t>Parcours PP avec la prestation Topaze Conseiller « saisie/contrôles » </a:t>
                      </a:r>
                    </a:p>
                  </a:txBody>
                  <a:tcPr anchor="ctr">
                    <a:solidFill>
                      <a:schemeClr val="accent4"/>
                    </a:solidFill>
                  </a:tcPr>
                </a:tc>
                <a:tc>
                  <a:txBody>
                    <a:bodyPr/>
                    <a:lstStyle/>
                    <a:p>
                      <a:endParaRPr lang="fr-FR"/>
                    </a:p>
                  </a:txBody>
                  <a:tcPr>
                    <a:solidFill>
                      <a:schemeClr val="accent4"/>
                    </a:solidFill>
                  </a:tcPr>
                </a:tc>
                <a:extLst>
                  <a:ext uri="{0D108BD9-81ED-4DB2-BD59-A6C34878D82A}">
                    <a16:rowId xmlns:a16="http://schemas.microsoft.com/office/drawing/2014/main" val="1109612890"/>
                  </a:ext>
                </a:extLst>
              </a:tr>
              <a:tr h="444137">
                <a:tc>
                  <a:txBody>
                    <a:bodyPr/>
                    <a:lstStyle/>
                    <a:p>
                      <a:r>
                        <a:rPr lang="fr-FR" sz="1200" kern="1200">
                          <a:solidFill>
                            <a:schemeClr val="bg1"/>
                          </a:solidFill>
                          <a:latin typeface="+mn-lt"/>
                          <a:ea typeface="+mn-ea"/>
                          <a:cs typeface="+mn-cs"/>
                        </a:rPr>
                        <a:t>Parcours de souscription pour les autres cas</a:t>
                      </a:r>
                    </a:p>
                  </a:txBody>
                  <a:tcPr anchor="ctr">
                    <a:solidFill>
                      <a:schemeClr val="accent4"/>
                    </a:solidFill>
                  </a:tcPr>
                </a:tc>
                <a:tc>
                  <a:txBody>
                    <a:bodyPr/>
                    <a:lstStyle/>
                    <a:p>
                      <a:endParaRPr lang="fr-FR"/>
                    </a:p>
                  </a:txBody>
                  <a:tcPr>
                    <a:solidFill>
                      <a:schemeClr val="accent4"/>
                    </a:solidFill>
                  </a:tcPr>
                </a:tc>
                <a:extLst>
                  <a:ext uri="{0D108BD9-81ED-4DB2-BD59-A6C34878D82A}">
                    <a16:rowId xmlns:a16="http://schemas.microsoft.com/office/drawing/2014/main" val="2364028739"/>
                  </a:ext>
                </a:extLst>
              </a:tr>
            </a:tbl>
          </a:graphicData>
        </a:graphic>
      </p:graphicFrame>
      <p:pic>
        <p:nvPicPr>
          <p:cNvPr id="2" name="Image 6">
            <a:hlinkClick r:id="" action="ppaction://noaction"/>
            <a:extLst>
              <a:ext uri="{FF2B5EF4-FFF2-40B4-BE49-F238E27FC236}">
                <a16:creationId xmlns:a16="http://schemas.microsoft.com/office/drawing/2014/main" id="{946CA415-9B94-623B-4A73-D1BF26FD66B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3852" y="5178802"/>
            <a:ext cx="278005" cy="278005"/>
          </a:xfrm>
          <a:prstGeom prst="rect">
            <a:avLst/>
          </a:prstGeom>
          <a:noFill/>
          <a:ln>
            <a:noFill/>
          </a:ln>
        </p:spPr>
      </p:pic>
      <p:sp>
        <p:nvSpPr>
          <p:cNvPr id="6" name="Rectangle 5">
            <a:extLst>
              <a:ext uri="{FF2B5EF4-FFF2-40B4-BE49-F238E27FC236}">
                <a16:creationId xmlns:a16="http://schemas.microsoft.com/office/drawing/2014/main" id="{3D20A512-46C8-C1E6-DB0B-C1BD28E73B21}"/>
              </a:ext>
            </a:extLst>
          </p:cNvPr>
          <p:cNvSpPr/>
          <p:nvPr/>
        </p:nvSpPr>
        <p:spPr>
          <a:xfrm>
            <a:off x="2524676" y="5934816"/>
            <a:ext cx="7028899" cy="38245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outerShdw blurRad="50800" dist="38100" algn="l" rotWithShape="0">
                    <a:prstClr val="black">
                      <a:alpha val="40000"/>
                    </a:prstClr>
                  </a:outerShdw>
                </a:effectLst>
                <a:uLnTx/>
                <a:uFillTx/>
                <a:latin typeface="Arial"/>
                <a:ea typeface="+mn-ea"/>
                <a:cs typeface="+mn-cs"/>
              </a:rPr>
              <a:t>Comparaison des étapes clés du parcours LEA entre CTO/ASV</a:t>
            </a:r>
          </a:p>
        </p:txBody>
      </p:sp>
      <p:pic>
        <p:nvPicPr>
          <p:cNvPr id="7" name="Image 6">
            <a:hlinkClick r:id="rId8" action="ppaction://hlinksldjump"/>
            <a:extLst>
              <a:ext uri="{FF2B5EF4-FFF2-40B4-BE49-F238E27FC236}">
                <a16:creationId xmlns:a16="http://schemas.microsoft.com/office/drawing/2014/main" id="{63D4C7D1-405C-1714-687F-2C5A30DD42F5}"/>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05694" y="5987039"/>
            <a:ext cx="278005" cy="278005"/>
          </a:xfrm>
          <a:prstGeom prst="rect">
            <a:avLst/>
          </a:prstGeom>
          <a:noFill/>
          <a:ln>
            <a:noFill/>
          </a:ln>
        </p:spPr>
      </p:pic>
      <p:pic>
        <p:nvPicPr>
          <p:cNvPr id="8" name="Graphique 7" descr="Flèche : droite avec un remplissage uni">
            <a:extLst>
              <a:ext uri="{FF2B5EF4-FFF2-40B4-BE49-F238E27FC236}">
                <a16:creationId xmlns:a16="http://schemas.microsoft.com/office/drawing/2014/main" id="{A3BC3177-CAC6-1F7B-F0E6-B46554D6788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0800000">
            <a:off x="1573375" y="5683214"/>
            <a:ext cx="914400" cy="914400"/>
          </a:xfrm>
          <a:prstGeom prst="rect">
            <a:avLst/>
          </a:prstGeom>
        </p:spPr>
      </p:pic>
      <p:pic>
        <p:nvPicPr>
          <p:cNvPr id="11" name="Image 6">
            <a:hlinkClick r:id="" action="ppaction://noaction"/>
            <a:extLst>
              <a:ext uri="{FF2B5EF4-FFF2-40B4-BE49-F238E27FC236}">
                <a16:creationId xmlns:a16="http://schemas.microsoft.com/office/drawing/2014/main" id="{423C916A-F206-2E56-8BF4-5A778F037DF8}"/>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29530" y="2089535"/>
            <a:ext cx="278005" cy="278005"/>
          </a:xfrm>
          <a:prstGeom prst="rect">
            <a:avLst/>
          </a:prstGeom>
          <a:noFill/>
          <a:ln>
            <a:noFill/>
          </a:ln>
        </p:spPr>
      </p:pic>
      <p:pic>
        <p:nvPicPr>
          <p:cNvPr id="12" name="Image 6">
            <a:hlinkClick r:id="" action="ppaction://noaction"/>
            <a:extLst>
              <a:ext uri="{FF2B5EF4-FFF2-40B4-BE49-F238E27FC236}">
                <a16:creationId xmlns:a16="http://schemas.microsoft.com/office/drawing/2014/main" id="{D46BE12A-5800-D20F-21E5-95C63B7523FF}"/>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2536728"/>
            <a:ext cx="278005" cy="278005"/>
          </a:xfrm>
          <a:prstGeom prst="rect">
            <a:avLst/>
          </a:prstGeom>
          <a:noFill/>
          <a:ln>
            <a:noFill/>
          </a:ln>
        </p:spPr>
      </p:pic>
      <p:pic>
        <p:nvPicPr>
          <p:cNvPr id="21" name="Image 6">
            <a:hlinkClick r:id="rId11" action="ppaction://hlinksldjump"/>
            <a:extLst>
              <a:ext uri="{FF2B5EF4-FFF2-40B4-BE49-F238E27FC236}">
                <a16:creationId xmlns:a16="http://schemas.microsoft.com/office/drawing/2014/main" id="{34CB279C-FC5B-89B7-4E5F-50293BBA68EC}"/>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2046982"/>
            <a:ext cx="278005" cy="278005"/>
          </a:xfrm>
          <a:prstGeom prst="rect">
            <a:avLst/>
          </a:prstGeom>
          <a:noFill/>
          <a:ln>
            <a:noFill/>
          </a:ln>
        </p:spPr>
      </p:pic>
      <p:pic>
        <p:nvPicPr>
          <p:cNvPr id="22" name="Image 6">
            <a:hlinkClick r:id="" action="ppaction://noaction"/>
            <a:extLst>
              <a:ext uri="{FF2B5EF4-FFF2-40B4-BE49-F238E27FC236}">
                <a16:creationId xmlns:a16="http://schemas.microsoft.com/office/drawing/2014/main" id="{07BBFF8F-0748-1222-B687-861E00E7D5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426" y="3000894"/>
            <a:ext cx="278005" cy="278005"/>
          </a:xfrm>
          <a:prstGeom prst="rect">
            <a:avLst/>
          </a:prstGeom>
          <a:noFill/>
          <a:ln>
            <a:noFill/>
          </a:ln>
        </p:spPr>
      </p:pic>
      <p:pic>
        <p:nvPicPr>
          <p:cNvPr id="25" name="Image 6">
            <a:hlinkClick r:id="" action="ppaction://noaction"/>
            <a:extLst>
              <a:ext uri="{FF2B5EF4-FFF2-40B4-BE49-F238E27FC236}">
                <a16:creationId xmlns:a16="http://schemas.microsoft.com/office/drawing/2014/main" id="{6F7BFE5B-9AEC-E42C-364C-A18D80BD985A}"/>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069" y="3455585"/>
            <a:ext cx="278005" cy="278005"/>
          </a:xfrm>
          <a:prstGeom prst="rect">
            <a:avLst/>
          </a:prstGeom>
          <a:noFill/>
          <a:ln>
            <a:noFill/>
          </a:ln>
        </p:spPr>
      </p:pic>
      <p:pic>
        <p:nvPicPr>
          <p:cNvPr id="26" name="Image 6">
            <a:hlinkClick r:id="" action="ppaction://noaction"/>
            <a:extLst>
              <a:ext uri="{FF2B5EF4-FFF2-40B4-BE49-F238E27FC236}">
                <a16:creationId xmlns:a16="http://schemas.microsoft.com/office/drawing/2014/main" id="{546AAD9E-7313-4E89-DDFC-B5D5967E86BE}"/>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4426" y="4714046"/>
            <a:ext cx="278005" cy="278005"/>
          </a:xfrm>
          <a:prstGeom prst="rect">
            <a:avLst/>
          </a:prstGeom>
          <a:noFill/>
          <a:ln>
            <a:noFill/>
          </a:ln>
        </p:spPr>
      </p:pic>
      <p:pic>
        <p:nvPicPr>
          <p:cNvPr id="29" name="Image 6">
            <a:hlinkClick r:id="" action="ppaction://noaction"/>
            <a:extLst>
              <a:ext uri="{FF2B5EF4-FFF2-40B4-BE49-F238E27FC236}">
                <a16:creationId xmlns:a16="http://schemas.microsoft.com/office/drawing/2014/main" id="{7BF14FFB-7746-2147-B25F-C35A89EFA72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18880" y="4229321"/>
            <a:ext cx="278005" cy="278005"/>
          </a:xfrm>
          <a:prstGeom prst="rect">
            <a:avLst/>
          </a:prstGeom>
          <a:noFill/>
          <a:ln>
            <a:noFill/>
          </a:ln>
        </p:spPr>
      </p:pic>
      <p:pic>
        <p:nvPicPr>
          <p:cNvPr id="31" name="Image 6">
            <a:hlinkClick r:id="" action="ppaction://noaction"/>
            <a:extLst>
              <a:ext uri="{FF2B5EF4-FFF2-40B4-BE49-F238E27FC236}">
                <a16:creationId xmlns:a16="http://schemas.microsoft.com/office/drawing/2014/main" id="{2C4E59E5-2BD3-6EE8-C799-5CC1D861009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46548" y="3679251"/>
            <a:ext cx="278005" cy="278005"/>
          </a:xfrm>
          <a:prstGeom prst="rect">
            <a:avLst/>
          </a:prstGeom>
          <a:noFill/>
          <a:ln>
            <a:noFill/>
          </a:ln>
        </p:spPr>
      </p:pic>
      <p:pic>
        <p:nvPicPr>
          <p:cNvPr id="32" name="Image 6">
            <a:hlinkClick r:id="" action="ppaction://noaction"/>
            <a:extLst>
              <a:ext uri="{FF2B5EF4-FFF2-40B4-BE49-F238E27FC236}">
                <a16:creationId xmlns:a16="http://schemas.microsoft.com/office/drawing/2014/main" id="{AFDB0299-3FDB-C601-8062-5C7E1D3B0C30}"/>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59025" y="3111129"/>
            <a:ext cx="278005" cy="278005"/>
          </a:xfrm>
          <a:prstGeom prst="rect">
            <a:avLst/>
          </a:prstGeom>
          <a:noFill/>
          <a:ln>
            <a:noFill/>
          </a:ln>
        </p:spPr>
      </p:pic>
      <p:pic>
        <p:nvPicPr>
          <p:cNvPr id="33" name="Image 6">
            <a:hlinkClick r:id="" action="ppaction://noaction"/>
            <a:extLst>
              <a:ext uri="{FF2B5EF4-FFF2-40B4-BE49-F238E27FC236}">
                <a16:creationId xmlns:a16="http://schemas.microsoft.com/office/drawing/2014/main" id="{2B7A4B12-E288-8045-EAFD-41C5C1DB4D8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59026" y="2615124"/>
            <a:ext cx="278005" cy="278005"/>
          </a:xfrm>
          <a:prstGeom prst="rect">
            <a:avLst/>
          </a:prstGeom>
          <a:noFill/>
          <a:ln>
            <a:noFill/>
          </a:ln>
        </p:spPr>
      </p:pic>
      <p:pic>
        <p:nvPicPr>
          <p:cNvPr id="34" name="Image 6">
            <a:hlinkClick r:id="" action="ppaction://noaction"/>
            <a:extLst>
              <a:ext uri="{FF2B5EF4-FFF2-40B4-BE49-F238E27FC236}">
                <a16:creationId xmlns:a16="http://schemas.microsoft.com/office/drawing/2014/main" id="{51175F73-812D-8010-BC70-DC3E05C8E97E}"/>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42437" y="5196279"/>
            <a:ext cx="278005" cy="278005"/>
          </a:xfrm>
          <a:prstGeom prst="rect">
            <a:avLst/>
          </a:prstGeom>
          <a:noFill/>
          <a:ln>
            <a:noFill/>
          </a:ln>
        </p:spPr>
      </p:pic>
    </p:spTree>
    <p:extLst>
      <p:ext uri="{BB962C8B-B14F-4D97-AF65-F5344CB8AC3E}">
        <p14:creationId xmlns:p14="http://schemas.microsoft.com/office/powerpoint/2010/main" val="1195963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D2EA48D3-4B26-445D-A9C6-21B2F02FAA8B}"/>
              </a:ext>
            </a:extLst>
          </p:cNvPr>
          <p:cNvSpPr/>
          <p:nvPr/>
        </p:nvSpPr>
        <p:spPr>
          <a:xfrm>
            <a:off x="314960" y="1746065"/>
            <a:ext cx="11419840" cy="1351280"/>
          </a:xfrm>
          <a:prstGeom prst="rect">
            <a:avLst/>
          </a:prstGeom>
          <a:solidFill>
            <a:srgbClr val="00A193">
              <a:alpha val="8000"/>
            </a:srgbClr>
          </a:solid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BD4594B5-CAE2-44B0-9D23-486CC86622BE}"/>
              </a:ext>
            </a:extLst>
          </p:cNvPr>
          <p:cNvSpPr/>
          <p:nvPr/>
        </p:nvSpPr>
        <p:spPr>
          <a:xfrm>
            <a:off x="314960" y="3148145"/>
            <a:ext cx="11419840" cy="660400"/>
          </a:xfrm>
          <a:prstGeom prst="rect">
            <a:avLst/>
          </a:prstGeom>
          <a:solidFill>
            <a:srgbClr val="EAB818">
              <a:alpha val="8000"/>
            </a:srgbClr>
          </a:solidFill>
          <a:ln>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81" name="Rectangle : coins arrondis 80">
            <a:extLst>
              <a:ext uri="{FF2B5EF4-FFF2-40B4-BE49-F238E27FC236}">
                <a16:creationId xmlns:a16="http://schemas.microsoft.com/office/drawing/2014/main" id="{F329596B-31EE-4DE4-A47A-56C96B13158F}"/>
              </a:ext>
            </a:extLst>
          </p:cNvPr>
          <p:cNvSpPr/>
          <p:nvPr/>
        </p:nvSpPr>
        <p:spPr>
          <a:xfrm>
            <a:off x="7508240" y="1248225"/>
            <a:ext cx="4287520" cy="4947920"/>
          </a:xfrm>
          <a:prstGeom prst="roundRect">
            <a:avLst>
              <a:gd name="adj" fmla="val 185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7D54ED86-8AE1-4365-81EB-9A00E024ECF8}"/>
              </a:ext>
            </a:extLst>
          </p:cNvPr>
          <p:cNvSpPr/>
          <p:nvPr/>
        </p:nvSpPr>
        <p:spPr>
          <a:xfrm>
            <a:off x="325120" y="3859345"/>
            <a:ext cx="11419840" cy="1351280"/>
          </a:xfrm>
          <a:prstGeom prst="rect">
            <a:avLst/>
          </a:prstGeom>
          <a:solidFill>
            <a:srgbClr val="DB4B4B">
              <a:alpha val="8000"/>
            </a:srgbClr>
          </a:solidFill>
          <a:ln>
            <a:solidFill>
              <a:srgbClr val="DB4B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79" name="Rectangle : coins arrondis 78">
            <a:extLst>
              <a:ext uri="{FF2B5EF4-FFF2-40B4-BE49-F238E27FC236}">
                <a16:creationId xmlns:a16="http://schemas.microsoft.com/office/drawing/2014/main" id="{5E6108D3-0175-465F-A987-4900281D3F20}"/>
              </a:ext>
            </a:extLst>
          </p:cNvPr>
          <p:cNvSpPr/>
          <p:nvPr/>
        </p:nvSpPr>
        <p:spPr>
          <a:xfrm>
            <a:off x="3108960" y="1258385"/>
            <a:ext cx="4287520" cy="4937760"/>
          </a:xfrm>
          <a:prstGeom prst="roundRect">
            <a:avLst>
              <a:gd name="adj" fmla="val 1806"/>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5" name="Rectangle 84">
            <a:extLst>
              <a:ext uri="{FF2B5EF4-FFF2-40B4-BE49-F238E27FC236}">
                <a16:creationId xmlns:a16="http://schemas.microsoft.com/office/drawing/2014/main" id="{2113BAA9-020B-4866-9E98-FEA4FF2EB42C}"/>
              </a:ext>
            </a:extLst>
          </p:cNvPr>
          <p:cNvSpPr/>
          <p:nvPr/>
        </p:nvSpPr>
        <p:spPr>
          <a:xfrm>
            <a:off x="304800" y="5291905"/>
            <a:ext cx="11440160" cy="721360"/>
          </a:xfrm>
          <a:prstGeom prst="rect">
            <a:avLst/>
          </a:prstGeom>
          <a:solidFill>
            <a:srgbClr val="55579E">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panose="020B0604020202020204" pitchFamily="34" charset="0"/>
              <a:cs typeface="Arial" panose="020B0604020202020204" pitchFamily="34" charset="0"/>
            </a:endParaRPr>
          </a:p>
        </p:txBody>
      </p:sp>
      <p:sp>
        <p:nvSpPr>
          <p:cNvPr id="4" name="Titre 3">
            <a:extLst>
              <a:ext uri="{FF2B5EF4-FFF2-40B4-BE49-F238E27FC236}">
                <a16:creationId xmlns:a16="http://schemas.microsoft.com/office/drawing/2014/main" id="{B070E255-A519-42F3-AFAF-544593C21C44}"/>
              </a:ext>
            </a:extLst>
          </p:cNvPr>
          <p:cNvSpPr>
            <a:spLocks noGrp="1"/>
          </p:cNvSpPr>
          <p:nvPr>
            <p:ph type="title"/>
          </p:nvPr>
        </p:nvSpPr>
        <p:spPr/>
        <p:txBody>
          <a:bodyPr vert="horz" lIns="0" tIns="45720" rIns="0" bIns="45720" rtlCol="0" anchor="t" anchorCtr="0">
            <a:noAutofit/>
          </a:bodyPr>
          <a:lstStyle/>
          <a:p>
            <a:r>
              <a:rPr lang="fr-FR" sz="2000" dirty="0">
                <a:solidFill>
                  <a:schemeClr val="tx2">
                    <a:lumMod val="75000"/>
                  </a:schemeClr>
                </a:solidFill>
                <a:latin typeface="Arial" panose="020B0604020202020204" pitchFamily="34" charset="0"/>
              </a:rPr>
              <a:t>#Parcours LEA : </a:t>
            </a:r>
            <a:r>
              <a:rPr lang="fr-FR" sz="2000" dirty="0"/>
              <a:t>Comparaison comportement ASV / CTO</a:t>
            </a:r>
          </a:p>
        </p:txBody>
      </p:sp>
      <p:sp>
        <p:nvSpPr>
          <p:cNvPr id="15" name="Rectangle: Rounded Corners 18">
            <a:extLst>
              <a:ext uri="{FF2B5EF4-FFF2-40B4-BE49-F238E27FC236}">
                <a16:creationId xmlns:a16="http://schemas.microsoft.com/office/drawing/2014/main" id="{9FBB005F-FF3F-47C9-9956-368AD5D4636D}"/>
              </a:ext>
            </a:extLst>
          </p:cNvPr>
          <p:cNvSpPr/>
          <p:nvPr/>
        </p:nvSpPr>
        <p:spPr bwMode="auto">
          <a:xfrm>
            <a:off x="326579" y="3192702"/>
            <a:ext cx="2741086" cy="510778"/>
          </a:xfrm>
          <a:prstGeom prst="roundRect">
            <a:avLst/>
          </a:prstGeom>
          <a:solidFill>
            <a:srgbClr val="FDF9ED"/>
          </a:solidFill>
        </p:spPr>
        <p:txBody>
          <a:bodyPr vert="horz" wrap="square" lIns="96000" tIns="60960" rIns="96000" bIns="60960" rtlCol="0">
            <a:spAutoFit/>
          </a:bodyPr>
          <a:lstStyle/>
          <a:p>
            <a:pPr defTabSz="1219170">
              <a:buClr>
                <a:srgbClr val="B24388"/>
              </a:buClr>
            </a:pPr>
            <a:r>
              <a:rPr lang="fr-FR" sz="1100" b="1" kern="0" dirty="0">
                <a:solidFill>
                  <a:srgbClr val="000000"/>
                </a:solidFill>
                <a:latin typeface="Montserrat" panose="00000500000000000000" pitchFamily="2" charset="0"/>
                <a:cs typeface="Arial"/>
                <a:sym typeface="Arial"/>
              </a:rPr>
              <a:t>Choix des Projets</a:t>
            </a:r>
          </a:p>
          <a:p>
            <a:pPr defTabSz="1219170">
              <a:buClr>
                <a:srgbClr val="B24388"/>
              </a:buClr>
            </a:pPr>
            <a:r>
              <a:rPr lang="fr-FR" sz="1100" b="1" kern="0" dirty="0">
                <a:solidFill>
                  <a:srgbClr val="000000"/>
                </a:solidFill>
                <a:latin typeface="Arial" panose="020B0604020202020204" pitchFamily="34" charset="0"/>
                <a:cs typeface="Arial" panose="020B0604020202020204" pitchFamily="34" charset="0"/>
                <a:sym typeface="Arial"/>
              </a:rPr>
              <a:t>* </a:t>
            </a:r>
            <a:r>
              <a:rPr lang="fr-FR" sz="900" kern="0" dirty="0">
                <a:solidFill>
                  <a:srgbClr val="000000"/>
                </a:solidFill>
                <a:latin typeface="Arial" panose="020B0604020202020204" pitchFamily="34" charset="0"/>
                <a:cs typeface="Arial" panose="020B0604020202020204" pitchFamily="34" charset="0"/>
                <a:sym typeface="Arial"/>
              </a:rPr>
              <a:t>en adéquation </a:t>
            </a:r>
            <a:r>
              <a:rPr lang="fr-FR" sz="900" kern="0" dirty="0">
                <a:solidFill>
                  <a:srgbClr val="000000"/>
                </a:solidFill>
                <a:latin typeface="Arial" panose="020B0604020202020204" pitchFamily="34" charset="0"/>
                <a:cs typeface="Arial" panose="020B0604020202020204" pitchFamily="34" charset="0"/>
              </a:rPr>
              <a:t> avec le profil de risque du client</a:t>
            </a:r>
            <a:endParaRPr lang="en-US" sz="1100" kern="0" dirty="0">
              <a:solidFill>
                <a:srgbClr val="000000"/>
              </a:solidFill>
              <a:latin typeface="Arial" panose="020B0604020202020204" pitchFamily="34" charset="0"/>
              <a:cs typeface="Arial" panose="020B0604020202020204" pitchFamily="34" charset="0"/>
              <a:sym typeface="Arial"/>
            </a:endParaRPr>
          </a:p>
        </p:txBody>
      </p:sp>
      <p:sp>
        <p:nvSpPr>
          <p:cNvPr id="16" name="Rectangle: Rounded Corners 19">
            <a:extLst>
              <a:ext uri="{FF2B5EF4-FFF2-40B4-BE49-F238E27FC236}">
                <a16:creationId xmlns:a16="http://schemas.microsoft.com/office/drawing/2014/main" id="{EA1C0C29-F61B-4256-B74A-CB9743B0721A}"/>
              </a:ext>
            </a:extLst>
          </p:cNvPr>
          <p:cNvSpPr/>
          <p:nvPr/>
        </p:nvSpPr>
        <p:spPr bwMode="auto">
          <a:xfrm rot="16200000">
            <a:off x="1071360" y="3118269"/>
            <a:ext cx="1332000" cy="276352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R="0" lvl="0" defTabSz="1219170" fontAlgn="base">
              <a:lnSpc>
                <a:spcPct val="100000"/>
              </a:lnSpc>
              <a:spcBef>
                <a:spcPct val="0"/>
              </a:spcBef>
              <a:spcAft>
                <a:spcPct val="0"/>
              </a:spcAft>
              <a:buClr>
                <a:srgbClr val="B24388"/>
              </a:buClr>
              <a:buSzTx/>
              <a:tabLst/>
              <a:defRPr/>
            </a:pPr>
            <a:r>
              <a:rPr lang="fr-FR" sz="1100" b="1" kern="0" dirty="0">
                <a:solidFill>
                  <a:srgbClr val="000000"/>
                </a:solidFill>
                <a:latin typeface="Montserrat" panose="00000500000000000000" pitchFamily="2" charset="0"/>
                <a:cs typeface="Arial"/>
                <a:sym typeface="Arial"/>
              </a:rPr>
              <a:t>Switch / split de niveau 2</a:t>
            </a:r>
          </a:p>
        </p:txBody>
      </p:sp>
      <p:sp>
        <p:nvSpPr>
          <p:cNvPr id="17" name="Rectangle: Rounded Corners 17">
            <a:extLst>
              <a:ext uri="{FF2B5EF4-FFF2-40B4-BE49-F238E27FC236}">
                <a16:creationId xmlns:a16="http://schemas.microsoft.com/office/drawing/2014/main" id="{407CFF77-B948-4985-BFFD-F37EA34B94F7}"/>
              </a:ext>
            </a:extLst>
          </p:cNvPr>
          <p:cNvSpPr/>
          <p:nvPr/>
        </p:nvSpPr>
        <p:spPr bwMode="auto">
          <a:xfrm>
            <a:off x="344128" y="2309521"/>
            <a:ext cx="2399071" cy="323493"/>
          </a:xfrm>
          <a:prstGeom prst="roundRect">
            <a:avLst/>
          </a:prstGeom>
          <a:solidFill>
            <a:srgbClr val="EBF8F7"/>
          </a:solidFill>
        </p:spPr>
        <p:txBody>
          <a:bodyPr vert="horz" wrap="square" lIns="96000" tIns="60960" rIns="96000" bIns="60960" rtlCol="0">
            <a:spAutoFit/>
          </a:bodyPr>
          <a:lstStyle/>
          <a:p>
            <a:pPr defTabSz="1219170">
              <a:buClr>
                <a:srgbClr val="B24388"/>
              </a:buClr>
            </a:pPr>
            <a:r>
              <a:rPr lang="fr-FR" sz="1100" b="1" kern="0" dirty="0">
                <a:solidFill>
                  <a:srgbClr val="000000"/>
                </a:solidFill>
                <a:latin typeface="Montserrat" panose="00000500000000000000" pitchFamily="2" charset="0"/>
                <a:cs typeface="Arial"/>
                <a:sym typeface="Arial"/>
              </a:rPr>
              <a:t>Apports de liquidités</a:t>
            </a:r>
            <a:endParaRPr lang="en-US" sz="1100" b="1" kern="0" dirty="0">
              <a:solidFill>
                <a:srgbClr val="000000"/>
              </a:solidFill>
              <a:latin typeface="Montserrat" panose="00000500000000000000" pitchFamily="2" charset="0"/>
              <a:cs typeface="Arial"/>
              <a:sym typeface="Arial"/>
            </a:endParaRPr>
          </a:p>
        </p:txBody>
      </p:sp>
      <p:sp>
        <p:nvSpPr>
          <p:cNvPr id="18" name="ZoneTexte 95">
            <a:extLst>
              <a:ext uri="{FF2B5EF4-FFF2-40B4-BE49-F238E27FC236}">
                <a16:creationId xmlns:a16="http://schemas.microsoft.com/office/drawing/2014/main" id="{49E5F4BB-909D-49A8-8DDA-265071F0E610}"/>
              </a:ext>
            </a:extLst>
          </p:cNvPr>
          <p:cNvSpPr txBox="1"/>
          <p:nvPr/>
        </p:nvSpPr>
        <p:spPr>
          <a:xfrm>
            <a:off x="3297853" y="1815666"/>
            <a:ext cx="3960000" cy="1291839"/>
          </a:xfrm>
          <a:prstGeom prst="roundRect">
            <a:avLst>
              <a:gd name="adj" fmla="val 8705"/>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Déclarer le montant des mensualités (</a:t>
            </a:r>
            <a:r>
              <a:rPr kumimoji="0" lang="fr-FR" sz="105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écran votre capacité d’épargne</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p>
        </p:txBody>
      </p:sp>
      <p:sp>
        <p:nvSpPr>
          <p:cNvPr id="59" name="ZoneTexte 95">
            <a:extLst>
              <a:ext uri="{FF2B5EF4-FFF2-40B4-BE49-F238E27FC236}">
                <a16:creationId xmlns:a16="http://schemas.microsoft.com/office/drawing/2014/main" id="{13637073-1C54-4221-9416-B7E771EBE7A1}"/>
              </a:ext>
            </a:extLst>
          </p:cNvPr>
          <p:cNvSpPr txBox="1"/>
          <p:nvPr/>
        </p:nvSpPr>
        <p:spPr>
          <a:xfrm>
            <a:off x="3328332" y="3156786"/>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Tous les projets *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l’horizon du projet minimum (durée Emprunt)</a:t>
            </a:r>
          </a:p>
        </p:txBody>
      </p:sp>
      <p:sp>
        <p:nvSpPr>
          <p:cNvPr id="63" name="ZoneTexte 95">
            <a:extLst>
              <a:ext uri="{FF2B5EF4-FFF2-40B4-BE49-F238E27FC236}">
                <a16:creationId xmlns:a16="http://schemas.microsoft.com/office/drawing/2014/main" id="{29C47DA4-BE24-43BF-87B1-B6A7002ADAE9}"/>
              </a:ext>
            </a:extLst>
          </p:cNvPr>
          <p:cNvSpPr txBox="1"/>
          <p:nvPr/>
        </p:nvSpPr>
        <p:spPr>
          <a:xfrm>
            <a:off x="3162588" y="1322488"/>
            <a:ext cx="4193252" cy="352457"/>
          </a:xfrm>
          <a:prstGeom prst="roundRect">
            <a:avLst/>
          </a:prstGeom>
          <a:ln w="127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DB4B4B"/>
                </a:solidFill>
                <a:effectLst/>
                <a:uLnTx/>
                <a:uFillTx/>
                <a:latin typeface="Arial" panose="020B0604020202020204" pitchFamily="34" charset="0"/>
                <a:cs typeface="Arial" panose="020B0604020202020204" pitchFamily="34" charset="0"/>
                <a:sym typeface="Arial"/>
              </a:rPr>
              <a:t>ASV</a:t>
            </a:r>
          </a:p>
        </p:txBody>
      </p:sp>
      <p:sp>
        <p:nvSpPr>
          <p:cNvPr id="65" name="ZoneTexte 97">
            <a:extLst>
              <a:ext uri="{FF2B5EF4-FFF2-40B4-BE49-F238E27FC236}">
                <a16:creationId xmlns:a16="http://schemas.microsoft.com/office/drawing/2014/main" id="{0B834458-2CF1-4B0E-9E2F-FB3BE636D9AE}"/>
              </a:ext>
            </a:extLst>
          </p:cNvPr>
          <p:cNvSpPr txBox="1"/>
          <p:nvPr/>
        </p:nvSpPr>
        <p:spPr>
          <a:xfrm>
            <a:off x="7546880" y="1321321"/>
            <a:ext cx="4187920" cy="352457"/>
          </a:xfrm>
          <a:prstGeom prst="roundRect">
            <a:avLst/>
          </a:prstGeom>
          <a:ln w="12700">
            <a:solidFill>
              <a:schemeClr val="accent5"/>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55579E"/>
                </a:solidFill>
                <a:effectLst/>
                <a:uLnTx/>
                <a:uFillTx/>
                <a:latin typeface="Arial" panose="020B0604020202020204" pitchFamily="34" charset="0"/>
                <a:cs typeface="Arial" panose="020B0604020202020204" pitchFamily="34" charset="0"/>
                <a:sym typeface="Arial"/>
              </a:rPr>
              <a:t>CTO</a:t>
            </a:r>
          </a:p>
        </p:txBody>
      </p:sp>
      <p:sp>
        <p:nvSpPr>
          <p:cNvPr id="67" name="Rectangle: Rounded Corners 19">
            <a:extLst>
              <a:ext uri="{FF2B5EF4-FFF2-40B4-BE49-F238E27FC236}">
                <a16:creationId xmlns:a16="http://schemas.microsoft.com/office/drawing/2014/main" id="{C4FC38B3-5A57-4150-85E0-46DB02E7F0E9}"/>
              </a:ext>
            </a:extLst>
          </p:cNvPr>
          <p:cNvSpPr/>
          <p:nvPr/>
        </p:nvSpPr>
        <p:spPr bwMode="auto">
          <a:xfrm rot="16200000">
            <a:off x="1351960" y="4246105"/>
            <a:ext cx="720000"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defTabSz="1219170" fontAlgn="base">
              <a:spcBef>
                <a:spcPct val="0"/>
              </a:spcBef>
              <a:spcAft>
                <a:spcPct val="0"/>
              </a:spcAft>
              <a:buClr>
                <a:srgbClr val="B24388"/>
              </a:buClr>
              <a:defRPr/>
            </a:pPr>
            <a:r>
              <a:rPr lang="fr-FR" sz="1100" b="1" kern="0" dirty="0">
                <a:solidFill>
                  <a:srgbClr val="000000"/>
                </a:solidFill>
                <a:latin typeface="Montserrat" panose="00000500000000000000" pitchFamily="2" charset="0"/>
                <a:cs typeface="Arial"/>
                <a:sym typeface="Arial"/>
              </a:rPr>
              <a:t>Switch / split de niveau 3</a:t>
            </a:r>
          </a:p>
        </p:txBody>
      </p:sp>
      <p:sp>
        <p:nvSpPr>
          <p:cNvPr id="69" name="ZoneTexte 95">
            <a:extLst>
              <a:ext uri="{FF2B5EF4-FFF2-40B4-BE49-F238E27FC236}">
                <a16:creationId xmlns:a16="http://schemas.microsoft.com/office/drawing/2014/main" id="{340723C3-BB5E-4C6A-9E17-544CCAAC947A}"/>
              </a:ext>
            </a:extLst>
          </p:cNvPr>
          <p:cNvSpPr txBox="1"/>
          <p:nvPr/>
        </p:nvSpPr>
        <p:spPr>
          <a:xfrm>
            <a:off x="3308013" y="5279330"/>
            <a:ext cx="3960000" cy="720000"/>
          </a:xfrm>
          <a:prstGeom prst="roundRect">
            <a:avLst>
              <a:gd name="adj" fmla="val 16667"/>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rPr>
              <a:t>Possibilité de faire un switch / split du Fonds €  L’opération apparaît comme </a:t>
            </a:r>
            <a:r>
              <a:rPr kumimoji="0" lang="fr-FR"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rPr>
              <a:t>non conseillée</a:t>
            </a:r>
          </a:p>
        </p:txBody>
      </p:sp>
      <p:sp>
        <p:nvSpPr>
          <p:cNvPr id="70" name="ZoneTexte 95">
            <a:extLst>
              <a:ext uri="{FF2B5EF4-FFF2-40B4-BE49-F238E27FC236}">
                <a16:creationId xmlns:a16="http://schemas.microsoft.com/office/drawing/2014/main" id="{1AD55667-83C9-4D99-8D9A-D6EC2BF05E55}"/>
              </a:ext>
            </a:extLst>
          </p:cNvPr>
          <p:cNvSpPr txBox="1"/>
          <p:nvPr/>
        </p:nvSpPr>
        <p:spPr>
          <a:xfrm>
            <a:off x="7802879" y="5289490"/>
            <a:ext cx="3952241" cy="7200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067" b="1" i="0" u="none" strike="noStrike" kern="0" cap="none" spc="0" normalizeH="0" baseline="0" noProof="0">
                <a:ln>
                  <a:noFill/>
                </a:ln>
                <a:solidFill>
                  <a:srgbClr val="C00000"/>
                </a:solidFill>
                <a:effectLst/>
                <a:uLnTx/>
                <a:uFillTx/>
                <a:latin typeface="Arial" panose="020B0604020202020204" pitchFamily="34" charset="0"/>
                <a:cs typeface="Arial" panose="020B0604020202020204" pitchFamily="34" charset="0"/>
                <a:sym typeface="Arial"/>
              </a:rPr>
              <a:t>Impossibilité de faire un switch / split en cas de surexposition</a:t>
            </a:r>
          </a:p>
        </p:txBody>
      </p:sp>
      <p:sp>
        <p:nvSpPr>
          <p:cNvPr id="74" name="ZoneTexte 95">
            <a:extLst>
              <a:ext uri="{FF2B5EF4-FFF2-40B4-BE49-F238E27FC236}">
                <a16:creationId xmlns:a16="http://schemas.microsoft.com/office/drawing/2014/main" id="{69679561-9DBD-421C-9068-8AD35354B8AB}"/>
              </a:ext>
            </a:extLst>
          </p:cNvPr>
          <p:cNvSpPr txBox="1"/>
          <p:nvPr/>
        </p:nvSpPr>
        <p:spPr>
          <a:xfrm>
            <a:off x="3044537" y="4010891"/>
            <a:ext cx="3803072" cy="1247037"/>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Proposition AR à hauteur du profil de risque </a:t>
            </a:r>
          </a:p>
          <a:p>
            <a:pPr marL="1800" marR="0" lvl="2" indent="0" algn="ctr" defTabSz="1219170" rtl="0" eaLnBrk="1" fontAlgn="auto" latinLnBrk="0" hangingPunct="1">
              <a:lnSpc>
                <a:spcPct val="100000"/>
              </a:lnSpc>
              <a:spcBef>
                <a:spcPts val="0"/>
              </a:spcBef>
              <a:spcAft>
                <a:spcPts val="80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(cette dernière sera inférieure si cas de surexposition en risque ou volatilité)</a:t>
            </a:r>
          </a:p>
        </p:txBody>
      </p:sp>
      <p:sp>
        <p:nvSpPr>
          <p:cNvPr id="76" name="ZoneTexte 95">
            <a:extLst>
              <a:ext uri="{FF2B5EF4-FFF2-40B4-BE49-F238E27FC236}">
                <a16:creationId xmlns:a16="http://schemas.microsoft.com/office/drawing/2014/main" id="{D8CBEC0E-1940-4D5F-93E3-05CFF6BEB770}"/>
              </a:ext>
            </a:extLst>
          </p:cNvPr>
          <p:cNvSpPr txBox="1"/>
          <p:nvPr/>
        </p:nvSpPr>
        <p:spPr>
          <a:xfrm>
            <a:off x="7683790" y="3940625"/>
            <a:ext cx="3960000" cy="8636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endParaRPr kumimoji="0" lang="fr-FR" sz="12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Proposition 100 % d’AR </a:t>
            </a:r>
            <a:endParaRPr kumimoji="0" lang="fr-FR" sz="1200" b="1" i="0" u="none" strike="sng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endParaRPr>
          </a:p>
        </p:txBody>
      </p:sp>
      <p:sp>
        <p:nvSpPr>
          <p:cNvPr id="78" name="ZoneTexte 77">
            <a:extLst>
              <a:ext uri="{FF2B5EF4-FFF2-40B4-BE49-F238E27FC236}">
                <a16:creationId xmlns:a16="http://schemas.microsoft.com/office/drawing/2014/main" id="{C72F1DE9-7ACB-4043-B1F8-B0EB8C1C0BDF}"/>
              </a:ext>
            </a:extLst>
          </p:cNvPr>
          <p:cNvSpPr txBox="1"/>
          <p:nvPr/>
        </p:nvSpPr>
        <p:spPr>
          <a:xfrm>
            <a:off x="3264310" y="6215105"/>
            <a:ext cx="331429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AR : Avoirs risqués       -     UC : Unité de compte</a:t>
            </a:r>
            <a:endParaRPr kumimoji="0" lang="fr-FR" sz="9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82" name="ZoneTexte 95">
            <a:extLst>
              <a:ext uri="{FF2B5EF4-FFF2-40B4-BE49-F238E27FC236}">
                <a16:creationId xmlns:a16="http://schemas.microsoft.com/office/drawing/2014/main" id="{0E48C8A7-E60E-46A2-88AF-2AC4B1D1ED7C}"/>
              </a:ext>
            </a:extLst>
          </p:cNvPr>
          <p:cNvSpPr txBox="1"/>
          <p:nvPr/>
        </p:nvSpPr>
        <p:spPr>
          <a:xfrm>
            <a:off x="7646333" y="1815666"/>
            <a:ext cx="3960000" cy="1403600"/>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Déclarer le montant des mensualités (</a:t>
            </a:r>
            <a:r>
              <a:rPr kumimoji="0" lang="fr-FR" sz="105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écran votre capacité d’épargne</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p>
        </p:txBody>
      </p:sp>
      <p:sp>
        <p:nvSpPr>
          <p:cNvPr id="83" name="ZoneTexte 95">
            <a:extLst>
              <a:ext uri="{FF2B5EF4-FFF2-40B4-BE49-F238E27FC236}">
                <a16:creationId xmlns:a16="http://schemas.microsoft.com/office/drawing/2014/main" id="{A326C76B-0DCB-41FB-9FA6-D256657921BE}"/>
              </a:ext>
            </a:extLst>
          </p:cNvPr>
          <p:cNvSpPr txBox="1"/>
          <p:nvPr/>
        </p:nvSpPr>
        <p:spPr>
          <a:xfrm>
            <a:off x="7717452" y="3146626"/>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Tous les projets *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l’horizon du projet minimum (durée Emprunt)</a:t>
            </a:r>
          </a:p>
        </p:txBody>
      </p:sp>
      <p:sp>
        <p:nvSpPr>
          <p:cNvPr id="3" name="Rectangle : coins arrondis 2">
            <a:extLst>
              <a:ext uri="{FF2B5EF4-FFF2-40B4-BE49-F238E27FC236}">
                <a16:creationId xmlns:a16="http://schemas.microsoft.com/office/drawing/2014/main" id="{4CB032CD-E15F-7A4A-C9F8-65267951AA2D}"/>
              </a:ext>
            </a:extLst>
          </p:cNvPr>
          <p:cNvSpPr/>
          <p:nvPr/>
        </p:nvSpPr>
        <p:spPr>
          <a:xfrm>
            <a:off x="7551176" y="855407"/>
            <a:ext cx="4208206" cy="324465"/>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i="1" dirty="0">
                <a:latin typeface="Arial" panose="020B0604020202020204" pitchFamily="34" charset="0"/>
                <a:cs typeface="Arial" panose="020B0604020202020204" pitchFamily="34" charset="0"/>
              </a:rPr>
              <a:t>CTO : Attention aux spécificités Emprunt février 2032 </a:t>
            </a:r>
          </a:p>
          <a:p>
            <a:pPr algn="ctr"/>
            <a:r>
              <a:rPr lang="fr-FR" sz="1100" i="1" dirty="0">
                <a:latin typeface="Arial" panose="020B0604020202020204" pitchFamily="34" charset="0"/>
                <a:cs typeface="Arial" panose="020B0604020202020204" pitchFamily="34" charset="0"/>
              </a:rPr>
              <a:t>Respect multiple de 100 € pour le CTO</a:t>
            </a:r>
          </a:p>
        </p:txBody>
      </p:sp>
      <p:pic>
        <p:nvPicPr>
          <p:cNvPr id="7" name="Picture 116">
            <a:extLst>
              <a:ext uri="{FF2B5EF4-FFF2-40B4-BE49-F238E27FC236}">
                <a16:creationId xmlns:a16="http://schemas.microsoft.com/office/drawing/2014/main" id="{C762DC39-8CD0-5085-CD8E-6F0364268F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00632" y="1221523"/>
            <a:ext cx="577538" cy="351638"/>
          </a:xfrm>
          <a:prstGeom prst="rect">
            <a:avLst/>
          </a:prstGeom>
        </p:spPr>
      </p:pic>
    </p:spTree>
    <p:extLst>
      <p:ext uri="{BB962C8B-B14F-4D97-AF65-F5344CB8AC3E}">
        <p14:creationId xmlns:p14="http://schemas.microsoft.com/office/powerpoint/2010/main" val="389082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464">
            <a:extLst>
              <a:ext uri="{FF2B5EF4-FFF2-40B4-BE49-F238E27FC236}">
                <a16:creationId xmlns:a16="http://schemas.microsoft.com/office/drawing/2014/main" id="{B95D8DA0-0E8E-5ED7-DE0B-D80BC2B32256}"/>
              </a:ext>
            </a:extLst>
          </p:cNvPr>
          <p:cNvGrpSpPr>
            <a:grpSpLocks/>
          </p:cNvGrpSpPr>
          <p:nvPr/>
        </p:nvGrpSpPr>
        <p:grpSpPr bwMode="auto">
          <a:xfrm>
            <a:off x="3561941" y="959056"/>
            <a:ext cx="5090446" cy="4959964"/>
            <a:chOff x="6826172" y="1460107"/>
            <a:chExt cx="1878592" cy="4961801"/>
          </a:xfrm>
        </p:grpSpPr>
        <p:sp>
          <p:nvSpPr>
            <p:cNvPr id="17" name="Oval 80">
              <a:extLst>
                <a:ext uri="{FF2B5EF4-FFF2-40B4-BE49-F238E27FC236}">
                  <a16:creationId xmlns:a16="http://schemas.microsoft.com/office/drawing/2014/main" id="{CA25556D-A445-4792-2309-F2987DD37636}"/>
                </a:ext>
              </a:extLst>
            </p:cNvPr>
            <p:cNvSpPr>
              <a:spLocks noChangeArrowheads="1"/>
            </p:cNvSpPr>
            <p:nvPr/>
          </p:nvSpPr>
          <p:spPr bwMode="auto">
            <a:xfrm>
              <a:off x="6827760" y="1460107"/>
              <a:ext cx="1877004" cy="4961801"/>
            </a:xfrm>
            <a:prstGeom prst="roundRect">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sp>
          <p:nvSpPr>
            <p:cNvPr id="18" name="ZoneTexte 17">
              <a:extLst>
                <a:ext uri="{FF2B5EF4-FFF2-40B4-BE49-F238E27FC236}">
                  <a16:creationId xmlns:a16="http://schemas.microsoft.com/office/drawing/2014/main" id="{079A6B9C-AB9E-192E-E29C-CBC4858131A6}"/>
                </a:ext>
              </a:extLst>
            </p:cNvPr>
            <p:cNvSpPr txBox="1"/>
            <p:nvPr/>
          </p:nvSpPr>
          <p:spPr>
            <a:xfrm>
              <a:off x="6826172" y="2900919"/>
              <a:ext cx="1872240" cy="327903"/>
            </a:xfrm>
            <a:prstGeom prst="rect">
              <a:avLst/>
            </a:prstGeom>
            <a:solidFill>
              <a:schemeClr val="accent3"/>
            </a:solidFill>
          </p:spPr>
          <p:txBody>
            <a:bodyPr anchor="ctr">
              <a:spAutoFit/>
            </a:bodyPr>
            <a:lstStyle/>
            <a:p>
              <a:pPr algn="ctr" eaLnBrk="1" fontAlgn="auto" hangingPunct="1">
                <a:lnSpc>
                  <a:spcPct val="85000"/>
                </a:lnSpc>
                <a:spcBef>
                  <a:spcPts val="0"/>
                </a:spcBef>
                <a:spcAft>
                  <a:spcPts val="600"/>
                </a:spcAft>
                <a:defRPr/>
              </a:pPr>
              <a:r>
                <a:rPr lang="en-US" b="1" kern="0" dirty="0">
                  <a:solidFill>
                    <a:schemeClr val="bg1"/>
                  </a:solidFill>
                  <a:latin typeface="Montserrat" pitchFamily="2" charset="77"/>
                  <a:ea typeface="Arial"/>
                  <a:cs typeface="Arial"/>
                  <a:sym typeface="Arial"/>
                </a:rPr>
                <a:t>CTO</a:t>
              </a:r>
            </a:p>
          </p:txBody>
        </p:sp>
        <p:sp>
          <p:nvSpPr>
            <p:cNvPr id="19" name="ZoneTexte 40">
              <a:extLst>
                <a:ext uri="{FF2B5EF4-FFF2-40B4-BE49-F238E27FC236}">
                  <a16:creationId xmlns:a16="http://schemas.microsoft.com/office/drawing/2014/main" id="{3909F48E-C34A-6A73-87C6-7BAD56266881}"/>
                </a:ext>
              </a:extLst>
            </p:cNvPr>
            <p:cNvSpPr txBox="1">
              <a:spLocks noChangeArrowheads="1"/>
            </p:cNvSpPr>
            <p:nvPr/>
          </p:nvSpPr>
          <p:spPr bwMode="auto">
            <a:xfrm>
              <a:off x="6885070" y="3385214"/>
              <a:ext cx="1755189" cy="175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rPr>
                <a:t>cet emprunt ne doit pas représenter une part trop significative dans le portefeuille des clients et le produit doit constituer un élément de diversification.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L’appréciation de la part à investir n’est pas définie a priori et est à évaluer par le conseiller lors de l’entretien conseil. </a:t>
              </a:r>
            </a:p>
          </p:txBody>
        </p:sp>
      </p:grpSp>
      <p:sp>
        <p:nvSpPr>
          <p:cNvPr id="74" name="ZoneTexte 73">
            <a:extLst>
              <a:ext uri="{FF2B5EF4-FFF2-40B4-BE49-F238E27FC236}">
                <a16:creationId xmlns:a16="http://schemas.microsoft.com/office/drawing/2014/main" id="{17633493-01EB-498C-5151-05FFD1BCF7DF}"/>
              </a:ext>
            </a:extLst>
          </p:cNvPr>
          <p:cNvSpPr txBox="1"/>
          <p:nvPr/>
        </p:nvSpPr>
        <p:spPr>
          <a:xfrm>
            <a:off x="3502741" y="1437657"/>
            <a:ext cx="5080819" cy="646331"/>
          </a:xfrm>
          <a:prstGeom prst="rect">
            <a:avLst/>
          </a:prstGeom>
          <a:noFill/>
        </p:spPr>
        <p:txBody>
          <a:bodyPr wrap="square">
            <a:spAutoFit/>
          </a:bodyPr>
          <a:lstStyle/>
          <a:p>
            <a:pPr algn="ctr"/>
            <a:r>
              <a:rPr lang="fr-FR" sz="1800" dirty="0">
                <a:solidFill>
                  <a:srgbClr val="B24388"/>
                </a:solidFill>
                <a:latin typeface="Montserrat" pitchFamily="2" charset="77"/>
              </a:rPr>
              <a:t>Parcours conseil LEA</a:t>
            </a:r>
          </a:p>
          <a:p>
            <a:pPr algn="ctr"/>
            <a:r>
              <a:rPr lang="fr-FR" sz="1800" dirty="0">
                <a:solidFill>
                  <a:srgbClr val="B24388"/>
                </a:solidFill>
                <a:latin typeface="Montserrat" pitchFamily="2" charset="77"/>
                <a:sym typeface="Arial"/>
              </a:rPr>
              <a:t>et ses copies écrans</a:t>
            </a:r>
            <a:endParaRPr lang="fr-FR" sz="1800" dirty="0">
              <a:solidFill>
                <a:srgbClr val="B24388"/>
              </a:solidFill>
              <a:latin typeface="Montserrat" pitchFamily="2" charset="77"/>
            </a:endParaRPr>
          </a:p>
        </p:txBody>
      </p:sp>
    </p:spTree>
    <p:extLst>
      <p:ext uri="{BB962C8B-B14F-4D97-AF65-F5344CB8AC3E}">
        <p14:creationId xmlns:p14="http://schemas.microsoft.com/office/powerpoint/2010/main" val="208637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57558A-DBAE-A18E-23DD-9ED28C63DE2B}"/>
              </a:ext>
            </a:extLst>
          </p:cNvPr>
          <p:cNvSpPr>
            <a:spLocks noGrp="1"/>
          </p:cNvSpPr>
          <p:nvPr>
            <p:ph type="ctrTitle"/>
          </p:nvPr>
        </p:nvSpPr>
        <p:spPr>
          <a:xfrm>
            <a:off x="1152000" y="2034231"/>
            <a:ext cx="7107097" cy="1546399"/>
          </a:xfrm>
        </p:spPr>
        <p:txBody>
          <a:bodyPr/>
          <a:lstStyle/>
          <a:p>
            <a:r>
              <a:rPr lang="fr-FR" sz="4800" dirty="0"/>
              <a:t>P</a:t>
            </a:r>
            <a:r>
              <a:rPr lang="fr-FR" sz="4800" cap="none" dirty="0"/>
              <a:t>arcours Conseil LEA</a:t>
            </a:r>
            <a:r>
              <a:rPr lang="fr-FR" dirty="0"/>
              <a:t> </a:t>
            </a:r>
          </a:p>
        </p:txBody>
      </p:sp>
      <p:sp>
        <p:nvSpPr>
          <p:cNvPr id="7" name="Espace réservé du texte 6">
            <a:extLst>
              <a:ext uri="{FF2B5EF4-FFF2-40B4-BE49-F238E27FC236}">
                <a16:creationId xmlns:a16="http://schemas.microsoft.com/office/drawing/2014/main" id="{6F2BD8AF-914B-2F3A-4119-4DD135B11859}"/>
              </a:ext>
            </a:extLst>
          </p:cNvPr>
          <p:cNvSpPr>
            <a:spLocks noGrp="1"/>
          </p:cNvSpPr>
          <p:nvPr>
            <p:ph type="body" sz="quarter" idx="13"/>
          </p:nvPr>
        </p:nvSpPr>
        <p:spPr/>
        <p:txBody>
          <a:bodyPr/>
          <a:lstStyle/>
          <a:p>
            <a:r>
              <a:rPr lang="fr-FR" dirty="0"/>
              <a:t>KIT CONSEILLER PARCOURS LEA</a:t>
            </a:r>
          </a:p>
        </p:txBody>
      </p:sp>
      <p:cxnSp>
        <p:nvCxnSpPr>
          <p:cNvPr id="10" name="Connecteur droit 9">
            <a:extLst>
              <a:ext uri="{FF2B5EF4-FFF2-40B4-BE49-F238E27FC236}">
                <a16:creationId xmlns:a16="http://schemas.microsoft.com/office/drawing/2014/main" id="{EA69B6C2-EAB3-3F1C-B65E-6A8382E81BB6}"/>
              </a:ext>
            </a:extLst>
          </p:cNvPr>
          <p:cNvCxnSpPr/>
          <p:nvPr/>
        </p:nvCxnSpPr>
        <p:spPr>
          <a:xfrm>
            <a:off x="1219200" y="3519948"/>
            <a:ext cx="6902245" cy="0"/>
          </a:xfrm>
          <a:prstGeom prst="line">
            <a:avLst/>
          </a:prstGeom>
          <a:ln w="12700" cap="rnd" cmpd="dbl">
            <a:solidFill>
              <a:srgbClr val="C00000"/>
            </a:solidFill>
            <a:prstDash val="solid"/>
            <a:round/>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3B7685E2-8DEA-AF47-A0E3-07A71ECCCE2E}"/>
              </a:ext>
            </a:extLst>
          </p:cNvPr>
          <p:cNvCxnSpPr/>
          <p:nvPr/>
        </p:nvCxnSpPr>
        <p:spPr>
          <a:xfrm>
            <a:off x="1214284" y="3583858"/>
            <a:ext cx="6902245" cy="0"/>
          </a:xfrm>
          <a:prstGeom prst="line">
            <a:avLst/>
          </a:prstGeom>
          <a:ln w="12700" cap="rnd" cmpd="dbl">
            <a:solidFill>
              <a:srgbClr val="C00000"/>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269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ZoneTexte 61">
            <a:extLst>
              <a:ext uri="{FF2B5EF4-FFF2-40B4-BE49-F238E27FC236}">
                <a16:creationId xmlns:a16="http://schemas.microsoft.com/office/drawing/2014/main" id="{100BFB27-2C82-D1B8-FC53-4B158318CEB7}"/>
              </a:ext>
            </a:extLst>
          </p:cNvPr>
          <p:cNvSpPr txBox="1"/>
          <p:nvPr/>
        </p:nvSpPr>
        <p:spPr>
          <a:xfrm>
            <a:off x="6315712" y="1750648"/>
            <a:ext cx="5494800"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261938" lvl="6" indent="-171450">
              <a:buClr>
                <a:schemeClr val="tx2"/>
              </a:buClr>
              <a:buFont typeface="Arial" panose="020B0604020202020204" pitchFamily="34" charset="0"/>
              <a:buChar char="•"/>
            </a:pPr>
            <a:r>
              <a:rPr lang="fr-FR" sz="1100" dirty="0"/>
              <a:t>Proposition initiale de LEA sur la base du Portefeuille Modèle et de la situation du client</a:t>
            </a:r>
          </a:p>
          <a:p>
            <a:pPr marL="261938" lvl="6" indent="-171450">
              <a:buClr>
                <a:schemeClr val="tx2"/>
              </a:buClr>
              <a:buFont typeface="Arial" panose="020B0604020202020204" pitchFamily="34" charset="0"/>
              <a:buChar char="•"/>
            </a:pPr>
            <a:r>
              <a:rPr lang="fr-FR" sz="1100" b="1" dirty="0"/>
              <a:t>Personnalisation par switch ou split de niveau 2 </a:t>
            </a:r>
            <a:r>
              <a:rPr lang="fr-FR" sz="1100" dirty="0"/>
              <a:t>par l</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e remplacement d’un des fonds se fera en cliquant sur autres supports et en saisissant emprunt dans la barre de recherche</a:t>
            </a:r>
          </a:p>
        </p:txBody>
      </p:sp>
      <p:sp>
        <p:nvSpPr>
          <p:cNvPr id="55" name="ZoneTexte 54">
            <a:extLst>
              <a:ext uri="{FF2B5EF4-FFF2-40B4-BE49-F238E27FC236}">
                <a16:creationId xmlns:a16="http://schemas.microsoft.com/office/drawing/2014/main" id="{27EA413F-54A6-8683-7048-723596003A27}"/>
              </a:ext>
            </a:extLst>
          </p:cNvPr>
          <p:cNvSpPr txBox="1"/>
          <p:nvPr/>
        </p:nvSpPr>
        <p:spPr>
          <a:xfrm>
            <a:off x="259555" y="3967293"/>
            <a:ext cx="5187768"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lvl="6"/>
            <a:r>
              <a:rPr lang="fr-FR" sz="1100" dirty="0">
                <a:solidFill>
                  <a:srgbClr val="000000"/>
                </a:solidFill>
                <a:latin typeface="Arial"/>
                <a:cs typeface="Arial"/>
                <a:sym typeface="Arial"/>
              </a:rPr>
              <a:t>Choix du projet en adéquation avec son profil de risque et indication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montant du projet, </a:t>
            </a:r>
          </a:p>
          <a:p>
            <a:pPr marL="171450" lvl="6" indent="-171450">
              <a:buFont typeface="Wingdings" panose="05000000000000000000" pitchFamily="2" charset="2"/>
              <a:buChar char="ü"/>
            </a:pPr>
            <a:r>
              <a:rPr lang="fr-FR" sz="1100" dirty="0">
                <a:solidFill>
                  <a:srgbClr val="000000"/>
                </a:solidFill>
                <a:latin typeface="Arial"/>
                <a:cs typeface="Arial"/>
                <a:sym typeface="Arial"/>
              </a:rPr>
              <a:t>Des mensualités apportées,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De l’horizon souhaité en adéquation avec le projet</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contrat à associer au projet = Choix du </a:t>
            </a:r>
            <a:r>
              <a:rPr lang="fr-FR" sz="1100" b="1" dirty="0">
                <a:solidFill>
                  <a:srgbClr val="FF0000"/>
                </a:solidFill>
                <a:latin typeface="Arial"/>
                <a:cs typeface="Arial"/>
                <a:sym typeface="Arial"/>
              </a:rPr>
              <a:t>Comptes Titres Ordinaires</a:t>
            </a:r>
            <a:endParaRPr lang="en-US" sz="1100" b="1" dirty="0">
              <a:solidFill>
                <a:srgbClr val="FF0000"/>
              </a:solidFill>
              <a:latin typeface="Arial"/>
              <a:cs typeface="Arial"/>
              <a:sym typeface="Arial"/>
            </a:endParaRPr>
          </a:p>
        </p:txBody>
      </p:sp>
      <p:sp>
        <p:nvSpPr>
          <p:cNvPr id="77" name="Titre 2">
            <a:extLst>
              <a:ext uri="{FF2B5EF4-FFF2-40B4-BE49-F238E27FC236}">
                <a16:creationId xmlns:a16="http://schemas.microsoft.com/office/drawing/2014/main" id="{47CEC9D6-9207-4625-8C9C-F79E9BB413F9}"/>
              </a:ext>
            </a:extLst>
          </p:cNvPr>
          <p:cNvSpPr>
            <a:spLocks noGrp="1"/>
          </p:cNvSpPr>
          <p:nvPr>
            <p:ph type="title"/>
          </p:nvPr>
        </p:nvSpPr>
        <p:spPr>
          <a:xfrm>
            <a:off x="959430" y="259200"/>
            <a:ext cx="10273141" cy="400110"/>
          </a:xfrm>
          <a:noFill/>
        </p:spPr>
        <p:txBody>
          <a:bodyPr vert="horz" wrap="square" lIns="96000" tIns="60960" rIns="96000" bIns="60960" rtlCol="0">
            <a:spAutoFit/>
          </a:bodyPr>
          <a:lstStyle/>
          <a:p>
            <a:pPr>
              <a:lnSpc>
                <a:spcPct val="100000"/>
              </a:lnSpc>
              <a:spcBef>
                <a:spcPts val="0"/>
              </a:spcBef>
              <a:buClr>
                <a:srgbClr val="B24388"/>
              </a:buClr>
              <a:buFont typeface="Cambria Math" panose="02040503050406030204" pitchFamily="18" charset="0"/>
            </a:pPr>
            <a:r>
              <a:rPr lang="fr-FR" sz="1800" b="1" kern="0" dirty="0">
                <a:solidFill>
                  <a:srgbClr val="000000"/>
                </a:solidFill>
                <a:latin typeface="Montserrat" panose="00000500000000000000" pitchFamily="2" charset="0"/>
                <a:cs typeface="Arial"/>
              </a:rPr>
              <a:t>Zoom sur l’ensemble des étapes du Parcours Conseil LEA</a:t>
            </a: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2"/>
          <a:srcRect l="36225" t="44063" r="52851" b="48196"/>
          <a:stretch/>
        </p:blipFill>
        <p:spPr>
          <a:xfrm>
            <a:off x="9758576" y="298759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11277421" y="2598149"/>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 name="Ellipse 6">
            <a:extLst>
              <a:ext uri="{FF2B5EF4-FFF2-40B4-BE49-F238E27FC236}">
                <a16:creationId xmlns:a16="http://schemas.microsoft.com/office/drawing/2014/main" id="{6FAD4A8B-4F77-456D-91E0-A92672D72024}"/>
              </a:ext>
            </a:extLst>
          </p:cNvPr>
          <p:cNvSpPr/>
          <p:nvPr/>
        </p:nvSpPr>
        <p:spPr>
          <a:xfrm>
            <a:off x="4022738" y="66141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cxnSp>
        <p:nvCxnSpPr>
          <p:cNvPr id="8" name="Connecteur : en angle 7">
            <a:extLst>
              <a:ext uri="{FF2B5EF4-FFF2-40B4-BE49-F238E27FC236}">
                <a16:creationId xmlns:a16="http://schemas.microsoft.com/office/drawing/2014/main" id="{99753C24-BFF1-E605-E204-7CB07F078594}"/>
              </a:ext>
            </a:extLst>
          </p:cNvPr>
          <p:cNvCxnSpPr>
            <a:cxnSpLocks/>
          </p:cNvCxnSpPr>
          <p:nvPr/>
        </p:nvCxnSpPr>
        <p:spPr>
          <a:xfrm rot="16200000" flipH="1">
            <a:off x="11043541" y="3029519"/>
            <a:ext cx="793705" cy="1"/>
          </a:xfrm>
          <a:prstGeom prst="bentConnector3">
            <a:avLst>
              <a:gd name="adj1" fmla="val 5000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7" name="Content Placeholder 7">
            <a:extLst>
              <a:ext uri="{FF2B5EF4-FFF2-40B4-BE49-F238E27FC236}">
                <a16:creationId xmlns:a16="http://schemas.microsoft.com/office/drawing/2014/main" id="{B35C82A3-8247-C169-119A-F6BB6E894651}"/>
              </a:ext>
            </a:extLst>
          </p:cNvPr>
          <p:cNvSpPr txBox="1">
            <a:spLocks/>
          </p:cNvSpPr>
          <p:nvPr/>
        </p:nvSpPr>
        <p:spPr>
          <a:xfrm>
            <a:off x="545959" y="1436914"/>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Entretien en amont de LEA</a:t>
            </a:r>
          </a:p>
        </p:txBody>
      </p:sp>
      <p:sp>
        <p:nvSpPr>
          <p:cNvPr id="27" name="ZoneTexte 26">
            <a:extLst>
              <a:ext uri="{FF2B5EF4-FFF2-40B4-BE49-F238E27FC236}">
                <a16:creationId xmlns:a16="http://schemas.microsoft.com/office/drawing/2014/main" id="{C6C13709-3A64-0C0A-109C-E9121E607E39}"/>
              </a:ext>
            </a:extLst>
          </p:cNvPr>
          <p:cNvSpPr txBox="1"/>
          <p:nvPr/>
        </p:nvSpPr>
        <p:spPr>
          <a:xfrm>
            <a:off x="271242" y="1755586"/>
            <a:ext cx="4936252" cy="461665"/>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Création/révision de la signalétique (dossier connaissance client)</a:t>
            </a:r>
          </a:p>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Renseignement du QCF-QR et  QFD</a:t>
            </a:r>
          </a:p>
        </p:txBody>
      </p:sp>
      <p:sp>
        <p:nvSpPr>
          <p:cNvPr id="28" name="Rectangle 27">
            <a:extLst>
              <a:ext uri="{FF2B5EF4-FFF2-40B4-BE49-F238E27FC236}">
                <a16:creationId xmlns:a16="http://schemas.microsoft.com/office/drawing/2014/main" id="{25A541CB-34D1-5F37-3F67-7D95F51336E9}"/>
              </a:ext>
            </a:extLst>
          </p:cNvPr>
          <p:cNvSpPr/>
          <p:nvPr/>
        </p:nvSpPr>
        <p:spPr>
          <a:xfrm>
            <a:off x="259555" y="1436914"/>
            <a:ext cx="5508000" cy="844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9F5D11DF-21D5-D530-B4E7-0460C616BA90}"/>
              </a:ext>
            </a:extLst>
          </p:cNvPr>
          <p:cNvSpPr/>
          <p:nvPr/>
        </p:nvSpPr>
        <p:spPr>
          <a:xfrm>
            <a:off x="259555" y="1436914"/>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30" name="Content Placeholder 7">
            <a:extLst>
              <a:ext uri="{FF2B5EF4-FFF2-40B4-BE49-F238E27FC236}">
                <a16:creationId xmlns:a16="http://schemas.microsoft.com/office/drawing/2014/main" id="{DBE9FCEF-8E4D-9F55-6BFD-C3E8A8F11EC3}"/>
              </a:ext>
            </a:extLst>
          </p:cNvPr>
          <p:cNvSpPr txBox="1">
            <a:spLocks/>
          </p:cNvSpPr>
          <p:nvPr/>
        </p:nvSpPr>
        <p:spPr>
          <a:xfrm>
            <a:off x="545959" y="248361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Renseignement de l’Epargne</a:t>
            </a:r>
          </a:p>
        </p:txBody>
      </p:sp>
      <p:sp>
        <p:nvSpPr>
          <p:cNvPr id="31" name="Rectangle 30">
            <a:extLst>
              <a:ext uri="{FF2B5EF4-FFF2-40B4-BE49-F238E27FC236}">
                <a16:creationId xmlns:a16="http://schemas.microsoft.com/office/drawing/2014/main" id="{9E4674C0-2512-2534-E778-421A3D8EC0C9}"/>
              </a:ext>
            </a:extLst>
          </p:cNvPr>
          <p:cNvSpPr/>
          <p:nvPr/>
        </p:nvSpPr>
        <p:spPr>
          <a:xfrm>
            <a:off x="259555" y="2483617"/>
            <a:ext cx="5508000" cy="9864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A209EFB9-E016-E534-2C1F-4722FCFD13DC}"/>
              </a:ext>
            </a:extLst>
          </p:cNvPr>
          <p:cNvSpPr/>
          <p:nvPr/>
        </p:nvSpPr>
        <p:spPr>
          <a:xfrm>
            <a:off x="259555" y="2483617"/>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53" name="ZoneTexte 52">
            <a:extLst>
              <a:ext uri="{FF2B5EF4-FFF2-40B4-BE49-F238E27FC236}">
                <a16:creationId xmlns:a16="http://schemas.microsoft.com/office/drawing/2014/main" id="{CBEF7569-BDED-311B-1C9B-A63B8BBB6805}"/>
              </a:ext>
            </a:extLst>
          </p:cNvPr>
          <p:cNvSpPr txBox="1"/>
          <p:nvPr/>
        </p:nvSpPr>
        <p:spPr>
          <a:xfrm>
            <a:off x="259555" y="2813407"/>
            <a:ext cx="5366964" cy="646331"/>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indent="0">
              <a:buNone/>
            </a:pPr>
            <a:r>
              <a:rPr lang="en-US" sz="1100" i="1" kern="0" noProof="1">
                <a:solidFill>
                  <a:schemeClr val="tx1">
                    <a:lumMod val="65000"/>
                    <a:lumOff val="35000"/>
                  </a:schemeClr>
                </a:solidFill>
                <a:latin typeface="Arial" panose="020B0604020202020204" pitchFamily="34" charset="0"/>
                <a:cs typeface="Arial" panose="020B0604020202020204" pitchFamily="34" charset="0"/>
                <a:sym typeface="Arial"/>
              </a:rPr>
              <a:t>mobiliser les avoirs du client pour ses projets</a:t>
            </a:r>
            <a:endParaRPr lang="fr-FR" sz="1100" i="1" dirty="0">
              <a:solidFill>
                <a:schemeClr val="tx1">
                  <a:lumMod val="65000"/>
                  <a:lumOff val="35000"/>
                </a:schemeClr>
              </a:solidFill>
            </a:endParaRPr>
          </a:p>
          <a:p>
            <a:r>
              <a:rPr lang="fr-FR" sz="1100" dirty="0">
                <a:sym typeface="Arial"/>
              </a:rPr>
              <a:t>Affectation des liquidités issues de l’Epargne de précaution/ Avoirs externes </a:t>
            </a:r>
          </a:p>
          <a:p>
            <a:r>
              <a:rPr lang="fr-FR" sz="1100" dirty="0">
                <a:sym typeface="Arial"/>
              </a:rPr>
              <a:t>Programmation des versements à affecter au(x) projet(s)</a:t>
            </a:r>
            <a:endParaRPr lang="en-US" sz="1100" noProof="1"/>
          </a:p>
        </p:txBody>
      </p:sp>
      <p:sp>
        <p:nvSpPr>
          <p:cNvPr id="54" name="Content Placeholder 7">
            <a:extLst>
              <a:ext uri="{FF2B5EF4-FFF2-40B4-BE49-F238E27FC236}">
                <a16:creationId xmlns:a16="http://schemas.microsoft.com/office/drawing/2014/main" id="{C469A12F-F69A-C74E-880E-F6C202D85167}"/>
              </a:ext>
            </a:extLst>
          </p:cNvPr>
          <p:cNvSpPr txBox="1">
            <a:spLocks/>
          </p:cNvSpPr>
          <p:nvPr/>
        </p:nvSpPr>
        <p:spPr>
          <a:xfrm>
            <a:off x="545959" y="3615375"/>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11" name="Rectangle 10">
            <a:extLst>
              <a:ext uri="{FF2B5EF4-FFF2-40B4-BE49-F238E27FC236}">
                <a16:creationId xmlns:a16="http://schemas.microsoft.com/office/drawing/2014/main" id="{7EECE0FB-FA83-BF9C-61F5-D83424AE9E84}"/>
              </a:ext>
            </a:extLst>
          </p:cNvPr>
          <p:cNvSpPr/>
          <p:nvPr/>
        </p:nvSpPr>
        <p:spPr>
          <a:xfrm>
            <a:off x="259555" y="3614212"/>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14" name="Content Placeholder 7">
            <a:extLst>
              <a:ext uri="{FF2B5EF4-FFF2-40B4-BE49-F238E27FC236}">
                <a16:creationId xmlns:a16="http://schemas.microsoft.com/office/drawing/2014/main" id="{C556C691-40EA-09AF-6622-53ED58ECDA7E}"/>
              </a:ext>
            </a:extLst>
          </p:cNvPr>
          <p:cNvSpPr txBox="1">
            <a:spLocks/>
          </p:cNvSpPr>
          <p:nvPr/>
        </p:nvSpPr>
        <p:spPr>
          <a:xfrm>
            <a:off x="1075282" y="5174113"/>
            <a:ext cx="4647092" cy="1138773"/>
          </a:xfrm>
          <a:prstGeom prst="rect">
            <a:avLst/>
          </a:prstGeom>
          <a:solidFill>
            <a:schemeClr val="bg1"/>
          </a:solidFill>
          <a:ln>
            <a:solidFill>
              <a:schemeClr val="bg2">
                <a:lumMod val="50000"/>
              </a:schemeClr>
            </a:solidFill>
          </a:ln>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L’Emprunt BPCE sera paramétré </a:t>
            </a:r>
            <a:r>
              <a:rPr kumimoji="0" lang="fr-FR" sz="11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sur tous les projets à l'exception du projet ‘optimiser mon imposition’ et sur toutes les catégories</a:t>
            </a: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 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horizon de placement minimum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Vérification à faire dans le Kit produit</a:t>
            </a:r>
            <a:endParaRPr kumimoji="0" lang="fr-FR" sz="11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16" name="Rectangle 15">
            <a:extLst>
              <a:ext uri="{FF2B5EF4-FFF2-40B4-BE49-F238E27FC236}">
                <a16:creationId xmlns:a16="http://schemas.microsoft.com/office/drawing/2014/main" id="{B12433D4-146F-0CA6-A0A9-B1CB3D6E2ABB}"/>
              </a:ext>
            </a:extLst>
          </p:cNvPr>
          <p:cNvSpPr/>
          <p:nvPr/>
        </p:nvSpPr>
        <p:spPr>
          <a:xfrm>
            <a:off x="259555" y="3609033"/>
            <a:ext cx="5508000" cy="14352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21" name="Content Placeholder 7">
            <a:extLst>
              <a:ext uri="{FF2B5EF4-FFF2-40B4-BE49-F238E27FC236}">
                <a16:creationId xmlns:a16="http://schemas.microsoft.com/office/drawing/2014/main" id="{A043AB6D-0F2E-252A-F083-56D3C8E88102}"/>
              </a:ext>
            </a:extLst>
          </p:cNvPr>
          <p:cNvSpPr txBox="1">
            <a:spLocks/>
          </p:cNvSpPr>
          <p:nvPr/>
        </p:nvSpPr>
        <p:spPr>
          <a:xfrm>
            <a:off x="6604888" y="1441830"/>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32" name="ZoneTexte 31">
            <a:extLst>
              <a:ext uri="{FF2B5EF4-FFF2-40B4-BE49-F238E27FC236}">
                <a16:creationId xmlns:a16="http://schemas.microsoft.com/office/drawing/2014/main" id="{D17E59BF-AB08-8D73-F596-966EB55EE0F9}"/>
              </a:ext>
            </a:extLst>
          </p:cNvPr>
          <p:cNvSpPr txBox="1"/>
          <p:nvPr/>
        </p:nvSpPr>
        <p:spPr>
          <a:xfrm>
            <a:off x="6363929" y="2827693"/>
            <a:ext cx="3114368" cy="1015663"/>
          </a:xfrm>
          <a:prstGeom prst="rect">
            <a:avLst/>
          </a:prstGeom>
          <a:solidFill>
            <a:schemeClr val="bg1">
              <a:lumMod val="95000"/>
            </a:schemeClr>
          </a:solidFill>
        </p:spPr>
        <p:txBody>
          <a:bodyPr wrap="square">
            <a:spAutoFit/>
          </a:bodyPr>
          <a:lstStyle/>
          <a:p>
            <a:pPr marL="0" marR="0" lvl="6" algn="l" defTabSz="914378" rtl="0" eaLnBrk="1" fontAlgn="auto" latinLnBrk="0" hangingPunct="1">
              <a:lnSpc>
                <a:spcPct val="100000"/>
              </a:lnSpc>
              <a:spcBef>
                <a:spcPts val="0"/>
              </a:spcBef>
              <a:spcAft>
                <a:spcPts val="0"/>
              </a:spcAft>
              <a:buClr>
                <a:srgbClr val="DB4B4B"/>
              </a:buClr>
              <a:buSzPct val="100000"/>
              <a:tabLst/>
              <a:defRPr/>
            </a:pPr>
            <a:r>
              <a:rPr lang="fr-FR" sz="1000" i="1" dirty="0">
                <a:solidFill>
                  <a:srgbClr val="C00000"/>
                </a:solidFill>
                <a:latin typeface="Arial" panose="020B0604020202020204" pitchFamily="34" charset="0"/>
                <a:ea typeface="Calibri" panose="020F0502020204030204" pitchFamily="34" charset="0"/>
                <a:cs typeface="Arial" panose="020B0604020202020204" pitchFamily="34" charset="0"/>
              </a:rPr>
              <a:t>Rappel : </a:t>
            </a:r>
            <a:r>
              <a:rPr lang="fr-FR" sz="10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l’</a:t>
            </a:r>
            <a:r>
              <a:rPr kumimoji="0" lang="fr-FR" sz="1000" i="1"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Calibri" panose="020F0502020204030204" pitchFamily="34" charset="0"/>
                <a:cs typeface="Arial" panose="020B0604020202020204" pitchFamily="34" charset="0"/>
              </a:rPr>
              <a:t>emprunt ne doit pas représenter une part trop significative dans le portefeuille des clients et le produit doit constituer un élément de diversification. L’appréciation de la part à investir n’est pas définie a priori et est à évaluer par le conseiller lors de l’entretien conseil.</a:t>
            </a:r>
            <a:endParaRPr kumimoji="0" lang="fr-FR" sz="1000" i="1" u="none" strike="noStrike" kern="0" cap="none" spc="0" normalizeH="0" baseline="0" noProof="0" dirty="0">
              <a:ln>
                <a:noFill/>
              </a:ln>
              <a:solidFill>
                <a:schemeClr val="tx1">
                  <a:lumMod val="65000"/>
                  <a:lumOff val="35000"/>
                </a:schemeClr>
              </a:solidFill>
              <a:effectLst/>
              <a:uLnTx/>
              <a:uFillTx/>
              <a:latin typeface="Montserrat" panose="00000500000000000000" pitchFamily="2" charset="0"/>
              <a:ea typeface="+mn-ea"/>
              <a:cs typeface="Arial"/>
              <a:sym typeface="Arial"/>
            </a:endParaRPr>
          </a:p>
        </p:txBody>
      </p:sp>
      <p:sp>
        <p:nvSpPr>
          <p:cNvPr id="42" name="Rectangle 41">
            <a:extLst>
              <a:ext uri="{FF2B5EF4-FFF2-40B4-BE49-F238E27FC236}">
                <a16:creationId xmlns:a16="http://schemas.microsoft.com/office/drawing/2014/main" id="{AECDE47D-5422-1DF6-1A4E-7243BBCC8543}"/>
              </a:ext>
            </a:extLst>
          </p:cNvPr>
          <p:cNvSpPr/>
          <p:nvPr/>
        </p:nvSpPr>
        <p:spPr>
          <a:xfrm>
            <a:off x="6315712" y="144183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49" name="Rectangle 48">
            <a:extLst>
              <a:ext uri="{FF2B5EF4-FFF2-40B4-BE49-F238E27FC236}">
                <a16:creationId xmlns:a16="http://schemas.microsoft.com/office/drawing/2014/main" id="{2A8D1FF0-E1DD-D469-5A94-E7AFF5DDF66D}"/>
              </a:ext>
            </a:extLst>
          </p:cNvPr>
          <p:cNvSpPr/>
          <p:nvPr/>
        </p:nvSpPr>
        <p:spPr>
          <a:xfrm>
            <a:off x="6315712" y="1431997"/>
            <a:ext cx="5508000" cy="13011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 name="Connecteur : en angle 51">
            <a:extLst>
              <a:ext uri="{FF2B5EF4-FFF2-40B4-BE49-F238E27FC236}">
                <a16:creationId xmlns:a16="http://schemas.microsoft.com/office/drawing/2014/main" id="{F15D5818-FAA8-6C83-58D1-7ADD75E22BBB}"/>
              </a:ext>
            </a:extLst>
          </p:cNvPr>
          <p:cNvCxnSpPr>
            <a:cxnSpLocks/>
          </p:cNvCxnSpPr>
          <p:nvPr/>
        </p:nvCxnSpPr>
        <p:spPr>
          <a:xfrm>
            <a:off x="314633" y="5043948"/>
            <a:ext cx="750817" cy="679887"/>
          </a:xfrm>
          <a:prstGeom prst="bentConnector3">
            <a:avLst>
              <a:gd name="adj1" fmla="val 50000"/>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FBA3CEDF-E097-CF1E-DC2B-6AF601F0FB2C}"/>
              </a:ext>
            </a:extLst>
          </p:cNvPr>
          <p:cNvSpPr/>
          <p:nvPr/>
        </p:nvSpPr>
        <p:spPr>
          <a:xfrm>
            <a:off x="6315712" y="3925663"/>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Content Placeholder 7">
            <a:extLst>
              <a:ext uri="{FF2B5EF4-FFF2-40B4-BE49-F238E27FC236}">
                <a16:creationId xmlns:a16="http://schemas.microsoft.com/office/drawing/2014/main" id="{EC64FEF0-57FE-8C06-DB01-1EA855B36F6D}"/>
              </a:ext>
            </a:extLst>
          </p:cNvPr>
          <p:cNvSpPr txBox="1">
            <a:spLocks/>
          </p:cNvSpPr>
          <p:nvPr/>
        </p:nvSpPr>
        <p:spPr>
          <a:xfrm>
            <a:off x="6600844" y="3931711"/>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66" name="Rectangle 65">
            <a:extLst>
              <a:ext uri="{FF2B5EF4-FFF2-40B4-BE49-F238E27FC236}">
                <a16:creationId xmlns:a16="http://schemas.microsoft.com/office/drawing/2014/main" id="{901C68A4-FBB6-ABA6-C790-970F34E8CE38}"/>
              </a:ext>
            </a:extLst>
          </p:cNvPr>
          <p:cNvSpPr/>
          <p:nvPr/>
        </p:nvSpPr>
        <p:spPr>
          <a:xfrm>
            <a:off x="6315712" y="3931711"/>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71" name="ZoneTexte 70">
            <a:extLst>
              <a:ext uri="{FF2B5EF4-FFF2-40B4-BE49-F238E27FC236}">
                <a16:creationId xmlns:a16="http://schemas.microsoft.com/office/drawing/2014/main" id="{555D50D1-3B0D-57D4-CB4F-ADCB7A1372AC}"/>
              </a:ext>
            </a:extLst>
          </p:cNvPr>
          <p:cNvSpPr txBox="1"/>
          <p:nvPr/>
        </p:nvSpPr>
        <p:spPr>
          <a:xfrm>
            <a:off x="6315712" y="4262501"/>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Récapitulatif de l’épargne globale du client après la proposition </a:t>
            </a:r>
          </a:p>
        </p:txBody>
      </p:sp>
      <p:sp>
        <p:nvSpPr>
          <p:cNvPr id="72" name="Rectangle 71">
            <a:extLst>
              <a:ext uri="{FF2B5EF4-FFF2-40B4-BE49-F238E27FC236}">
                <a16:creationId xmlns:a16="http://schemas.microsoft.com/office/drawing/2014/main" id="{AB9090BC-AAC8-D791-0F73-3572316CE353}"/>
              </a:ext>
            </a:extLst>
          </p:cNvPr>
          <p:cNvSpPr/>
          <p:nvPr/>
        </p:nvSpPr>
        <p:spPr>
          <a:xfrm>
            <a:off x="6315712" y="4781448"/>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Content Placeholder 7">
            <a:extLst>
              <a:ext uri="{FF2B5EF4-FFF2-40B4-BE49-F238E27FC236}">
                <a16:creationId xmlns:a16="http://schemas.microsoft.com/office/drawing/2014/main" id="{1EBAA263-588E-8ABE-9FE9-1E01AD9D7400}"/>
              </a:ext>
            </a:extLst>
          </p:cNvPr>
          <p:cNvSpPr txBox="1">
            <a:spLocks/>
          </p:cNvSpPr>
          <p:nvPr/>
        </p:nvSpPr>
        <p:spPr>
          <a:xfrm>
            <a:off x="6600844" y="4791689"/>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Signature definitive de la proposition</a:t>
            </a:r>
            <a:endParaRPr lang="fr-FR" dirty="0">
              <a:sym typeface="Arial"/>
            </a:endParaRPr>
          </a:p>
        </p:txBody>
      </p:sp>
      <p:sp>
        <p:nvSpPr>
          <p:cNvPr id="74" name="Rectangle 73">
            <a:extLst>
              <a:ext uri="{FF2B5EF4-FFF2-40B4-BE49-F238E27FC236}">
                <a16:creationId xmlns:a16="http://schemas.microsoft.com/office/drawing/2014/main" id="{6CCAF6CD-3391-3082-4A11-CF1ACBD95BEC}"/>
              </a:ext>
            </a:extLst>
          </p:cNvPr>
          <p:cNvSpPr/>
          <p:nvPr/>
        </p:nvSpPr>
        <p:spPr>
          <a:xfrm>
            <a:off x="6315712" y="477497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75" name="ZoneTexte 74">
            <a:extLst>
              <a:ext uri="{FF2B5EF4-FFF2-40B4-BE49-F238E27FC236}">
                <a16:creationId xmlns:a16="http://schemas.microsoft.com/office/drawing/2014/main" id="{5F6ACD3C-E55B-40C9-B28A-DDB7C151BB13}"/>
              </a:ext>
            </a:extLst>
          </p:cNvPr>
          <p:cNvSpPr txBox="1"/>
          <p:nvPr/>
        </p:nvSpPr>
        <p:spPr>
          <a:xfrm>
            <a:off x="6315712" y="5118286"/>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Signature de la proposition</a:t>
            </a:r>
          </a:p>
        </p:txBody>
      </p:sp>
      <p:pic>
        <p:nvPicPr>
          <p:cNvPr id="4" name="Picture 116">
            <a:extLst>
              <a:ext uri="{FF2B5EF4-FFF2-40B4-BE49-F238E27FC236}">
                <a16:creationId xmlns:a16="http://schemas.microsoft.com/office/drawing/2014/main" id="{FB9E8956-B726-1ECE-8D54-3C262C5919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7711" y="280619"/>
            <a:ext cx="577538" cy="351638"/>
          </a:xfrm>
          <a:prstGeom prst="rect">
            <a:avLst/>
          </a:prstGeom>
        </p:spPr>
      </p:pic>
    </p:spTree>
    <p:extLst>
      <p:ext uri="{BB962C8B-B14F-4D97-AF65-F5344CB8AC3E}">
        <p14:creationId xmlns:p14="http://schemas.microsoft.com/office/powerpoint/2010/main" val="3129914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R="0" lvl="0" algn="ctr" defTabSz="914400" rtl="0" eaLnBrk="1" fontAlgn="auto" latinLnBrk="0" hangingPunct="1">
              <a:lnSpc>
                <a:spcPct val="90000"/>
              </a:lnSpc>
              <a:spcBef>
                <a:spcPts val="0"/>
              </a:spcBef>
              <a:spcAft>
                <a:spcPts val="0"/>
              </a:spcAft>
              <a:buClrTx/>
              <a:buSzTx/>
              <a:tabLst/>
              <a:defRPr/>
            </a:pPr>
            <a:r>
              <a:rPr lang="fr-FR" sz="2000" b="1" cap="all" dirty="0">
                <a:latin typeface="Montserrat ExtraBold"/>
                <a:ea typeface="+mj-ea"/>
                <a:cs typeface="Arial" panose="020B0604020202020204" pitchFamily="34" charset="0"/>
              </a:rPr>
              <a:t>Souscription d’un CTO avec de l’Emprunt</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611816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2"/>
          <a:stretch>
            <a:fillRect/>
          </a:stretch>
        </p:blipFill>
        <p:spPr>
          <a:xfrm>
            <a:off x="5015941" y="1076110"/>
            <a:ext cx="3102322" cy="1795272"/>
          </a:xfrm>
          <a:prstGeom prst="rect">
            <a:avLst/>
          </a:prstGeom>
        </p:spPr>
      </p:pic>
      <p:pic>
        <p:nvPicPr>
          <p:cNvPr id="38" name="Image 37">
            <a:extLst>
              <a:ext uri="{FF2B5EF4-FFF2-40B4-BE49-F238E27FC236}">
                <a16:creationId xmlns:a16="http://schemas.microsoft.com/office/drawing/2014/main" id="{D5DB5D19-B350-344C-2EAD-E53D36EF6951}"/>
              </a:ext>
            </a:extLst>
          </p:cNvPr>
          <p:cNvPicPr>
            <a:picLocks noChangeAspect="1"/>
          </p:cNvPicPr>
          <p:nvPr/>
        </p:nvPicPr>
        <p:blipFill rotWithShape="1">
          <a:blip r:embed="rId3"/>
          <a:srcRect t="59715"/>
          <a:stretch/>
        </p:blipFill>
        <p:spPr>
          <a:xfrm>
            <a:off x="8799871" y="4818363"/>
            <a:ext cx="3057832" cy="1002398"/>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4"/>
          <a:stretch>
            <a:fillRect/>
          </a:stretch>
        </p:blipFill>
        <p:spPr>
          <a:xfrm>
            <a:off x="8757368" y="1085826"/>
            <a:ext cx="3124683" cy="1849741"/>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815882"/>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Ouvrir une nouvelle session</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LEA et 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578083" y="462224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024742" y="201472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pic>
        <p:nvPicPr>
          <p:cNvPr id="26" name="Image 25">
            <a:extLst>
              <a:ext uri="{FF2B5EF4-FFF2-40B4-BE49-F238E27FC236}">
                <a16:creationId xmlns:a16="http://schemas.microsoft.com/office/drawing/2014/main" id="{F179A99E-CAB7-5CE2-D3D4-4202A78FF823}"/>
              </a:ext>
            </a:extLst>
          </p:cNvPr>
          <p:cNvPicPr>
            <a:picLocks noChangeAspect="1"/>
          </p:cNvPicPr>
          <p:nvPr/>
        </p:nvPicPr>
        <p:blipFill>
          <a:blip r:embed="rId5"/>
          <a:stretch>
            <a:fillRect/>
          </a:stretch>
        </p:blipFill>
        <p:spPr>
          <a:xfrm>
            <a:off x="8790039" y="3337949"/>
            <a:ext cx="3092012" cy="1419973"/>
          </a:xfrm>
          <a:prstGeom prst="rect">
            <a:avLst/>
          </a:prstGeom>
        </p:spPr>
      </p:pic>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sera paramétré sur tous les projets, sauf ‘optimiser mon imposition’ et sur toutes les catégories de clientèle et sur toutes les catégories de risques et de compétences Financières (C1/R1)</a:t>
            </a:r>
          </a:p>
        </p:txBody>
      </p:sp>
      <p:pic>
        <p:nvPicPr>
          <p:cNvPr id="33" name="Image 32">
            <a:extLst>
              <a:ext uri="{FF2B5EF4-FFF2-40B4-BE49-F238E27FC236}">
                <a16:creationId xmlns:a16="http://schemas.microsoft.com/office/drawing/2014/main" id="{1072EBDB-F90D-C346-B883-A06C22430511}"/>
              </a:ext>
            </a:extLst>
          </p:cNvPr>
          <p:cNvPicPr>
            <a:picLocks noChangeAspect="1"/>
          </p:cNvPicPr>
          <p:nvPr/>
        </p:nvPicPr>
        <p:blipFill>
          <a:blip r:embed="rId6"/>
          <a:stretch>
            <a:fillRect/>
          </a:stretch>
        </p:blipFill>
        <p:spPr>
          <a:xfrm>
            <a:off x="5267513" y="3714690"/>
            <a:ext cx="2546858" cy="1621550"/>
          </a:xfrm>
          <a:prstGeom prst="rect">
            <a:avLst/>
          </a:prstGeom>
        </p:spPr>
      </p:pic>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5" name="Espace réservé du contenu 5">
            <a:extLst>
              <a:ext uri="{FF2B5EF4-FFF2-40B4-BE49-F238E27FC236}">
                <a16:creationId xmlns:a16="http://schemas.microsoft.com/office/drawing/2014/main" id="{BDA1FACB-988C-C670-B2A9-8FCC9D4D83AE}"/>
              </a:ext>
            </a:extLst>
          </p:cNvPr>
          <p:cNvSpPr txBox="1">
            <a:spLocks/>
          </p:cNvSpPr>
          <p:nvPr/>
        </p:nvSpPr>
        <p:spPr bwMode="auto">
          <a:xfrm>
            <a:off x="217077" y="3655031"/>
            <a:ext cx="4321881" cy="2277547"/>
          </a:xfrm>
          <a:prstGeom prst="roundRect">
            <a:avLst>
              <a:gd name="adj" fmla="val 0"/>
            </a:avLst>
          </a:prstGeom>
          <a:noFill/>
          <a:ln>
            <a:noFill/>
          </a:ln>
        </p:spPr>
        <p:txBody>
          <a:bodyPr vert="horz" wrap="square" lIns="96000" tIns="60960" rIns="96000" bIns="60960" rtlCol="0">
            <a:spAutoFit/>
          </a:bodyPr>
          <a:lstStyle>
            <a:defPPr>
              <a:defRPr lang="fr-FR"/>
            </a:defPPr>
            <a:lvl1pPr defTabSz="1219170">
              <a:buClr>
                <a:srgbClr val="B24388"/>
              </a:buClr>
              <a:defRPr sz="1100" kern="0">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 client définit ses projets parmi 9 projets ,</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L’acte de gestion sera « versement initial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 montant du projet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 mensualités apportées</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L’horizon souhaité en adéquation avec le projet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 contrat à associer au projet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Quel que soit le type de projet et le profil client, LEA invite systématiquement l’utilisateur à choisir la modalité du projet : en adéquation avec le QR (diversifié) ou sans risque. </a:t>
            </a: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Choix d’une proposition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cohérente avec son profil de risque</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Sélectionner le contrat « Compte Titre Ordinaire » puis cliquer sur ajouter ce projet.</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5036141" y="2339189"/>
            <a:ext cx="3048000" cy="206188"/>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8757939" y="2562435"/>
            <a:ext cx="3110752" cy="36755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0715447" y="241466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07445" y="4048717"/>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59430" y="259200"/>
            <a:ext cx="10273141" cy="449816"/>
          </a:xfrm>
        </p:spPr>
        <p:txBody>
          <a:bodyPr/>
          <a:lstStyle/>
          <a:p>
            <a:r>
              <a:rPr lang="fr-FR" sz="2000" dirty="0">
                <a:latin typeface="Montserrat ExtraBold"/>
              </a:rPr>
              <a:t> Parcours LEA : </a:t>
            </a:r>
            <a:r>
              <a:rPr lang="fr-FR" sz="1800" kern="1200" dirty="0">
                <a:solidFill>
                  <a:schemeClr val="dk1"/>
                </a:solidFill>
                <a:latin typeface="+mn-lt"/>
                <a:ea typeface="+mn-ea"/>
                <a:cs typeface="+mn-cs"/>
              </a:rPr>
              <a:t>Souscription d’un CTO avec de l’Emprunt </a:t>
            </a:r>
            <a:r>
              <a:rPr lang="fr-FR" sz="1200" kern="1200" dirty="0">
                <a:solidFill>
                  <a:schemeClr val="dk1"/>
                </a:solidFill>
                <a:latin typeface="+mn-lt"/>
                <a:ea typeface="+mn-ea"/>
                <a:cs typeface="+mn-cs"/>
              </a:rPr>
              <a:t>(1/2)  </a:t>
            </a:r>
            <a:endParaRPr lang="fr-FR" sz="1867" b="0" dirty="0">
              <a:solidFill>
                <a:srgbClr val="B24388"/>
              </a:solidFill>
              <a:latin typeface="Montserrat" pitchFamily="2" charset="77"/>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3984026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BA30DF94-FEFD-A924-4097-D01A5AFE51B5}"/>
              </a:ext>
            </a:extLst>
          </p:cNvPr>
          <p:cNvPicPr>
            <a:picLocks noChangeAspect="1"/>
          </p:cNvPicPr>
          <p:nvPr/>
        </p:nvPicPr>
        <p:blipFill>
          <a:blip r:embed="rId2"/>
          <a:stretch>
            <a:fillRect/>
          </a:stretch>
        </p:blipFill>
        <p:spPr>
          <a:xfrm>
            <a:off x="5135947" y="3546600"/>
            <a:ext cx="2950126" cy="2128378"/>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540688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pic>
        <p:nvPicPr>
          <p:cNvPr id="10" name="Image 9">
            <a:extLst>
              <a:ext uri="{FF2B5EF4-FFF2-40B4-BE49-F238E27FC236}">
                <a16:creationId xmlns:a16="http://schemas.microsoft.com/office/drawing/2014/main" id="{D4573E7F-3AB3-710F-65C4-76651882F9EA}"/>
              </a:ext>
            </a:extLst>
          </p:cNvPr>
          <p:cNvPicPr>
            <a:picLocks noChangeAspect="1"/>
          </p:cNvPicPr>
          <p:nvPr/>
        </p:nvPicPr>
        <p:blipFill>
          <a:blip r:embed="rId3"/>
          <a:stretch>
            <a:fillRect/>
          </a:stretch>
        </p:blipFill>
        <p:spPr>
          <a:xfrm>
            <a:off x="8789608" y="1107792"/>
            <a:ext cx="3068095" cy="1810620"/>
          </a:xfrm>
          <a:prstGeom prst="rect">
            <a:avLst/>
          </a:prstGeom>
        </p:spPr>
      </p:pic>
      <p:pic>
        <p:nvPicPr>
          <p:cNvPr id="20" name="Image 19">
            <a:extLst>
              <a:ext uri="{FF2B5EF4-FFF2-40B4-BE49-F238E27FC236}">
                <a16:creationId xmlns:a16="http://schemas.microsoft.com/office/drawing/2014/main" id="{0DAB905C-925D-8C23-03E3-B52494D399F3}"/>
              </a:ext>
            </a:extLst>
          </p:cNvPr>
          <p:cNvPicPr>
            <a:picLocks noChangeAspect="1"/>
          </p:cNvPicPr>
          <p:nvPr/>
        </p:nvPicPr>
        <p:blipFill>
          <a:blip r:embed="rId4"/>
          <a:stretch>
            <a:fillRect/>
          </a:stretch>
        </p:blipFill>
        <p:spPr>
          <a:xfrm>
            <a:off x="5114385" y="1036022"/>
            <a:ext cx="2918570" cy="2038752"/>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354217"/>
          </a:xfrm>
          <a:prstGeom prst="roundRect">
            <a:avLst>
              <a:gd name="adj" fmla="val 0"/>
            </a:avLst>
          </a:prstGeom>
          <a:noFill/>
          <a:ln>
            <a:noFill/>
          </a:ln>
        </p:spPr>
        <p:txBody>
          <a:bodyPr vert="horz" wrap="square" lIns="96000" tIns="60960" rIns="96000" bIns="60960" rtlCol="0">
            <a:spAutoFit/>
          </a:bodyPr>
          <a:lstStyle/>
          <a:p>
            <a:pPr defTabSz="1219170">
              <a:buClr>
                <a:srgbClr val="B24388"/>
              </a:buClr>
              <a:defRP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Consulter le projet / Consulter la composition de la proposition</a:t>
            </a:r>
            <a:endParaRPr lang="fr-FR" sz="1000" kern="0" dirty="0">
              <a:solidFill>
                <a:srgbClr val="000000"/>
              </a:solidFill>
              <a:latin typeface="Arial" panose="020B0604020202020204" pitchFamily="34" charset="0"/>
              <a:cs typeface="Arial" panose="020B0604020202020204" pitchFamily="34" charset="0"/>
              <a:sym typeface="Arial"/>
            </a:endParaRPr>
          </a:p>
          <a:p>
            <a:r>
              <a:rPr lang="fr-FR" sz="1000" dirty="0">
                <a:sym typeface="Wingdings" panose="05000000000000000000" pitchFamily="2" charset="2"/>
              </a:rPr>
              <a:t>En première intention LEA pousse une allocation issue du portefeuille modèle de NIM qui ne comportera pas l’emprunt.</a:t>
            </a:r>
          </a:p>
          <a:p>
            <a:endParaRPr lang="fr-FR" sz="1000" dirty="0">
              <a:sym typeface="Wingdings" panose="05000000000000000000" pitchFamily="2" charset="2"/>
            </a:endParaRPr>
          </a:p>
          <a:p>
            <a:r>
              <a:rPr lang="fr-FR" sz="1000" dirty="0">
                <a:sym typeface="Wingdings" panose="05000000000000000000" pitchFamily="2" charset="2"/>
              </a:rPr>
              <a:t>Tous les supports éligibles et proposés en 1ère intention LEA peuvent être remplacés (switch) ou ventilés (split) au profit de l’emprunt.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578083" y="462224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703168" y="17689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59430" y="259200"/>
            <a:ext cx="10273141" cy="449816"/>
          </a:xfrm>
        </p:spPr>
        <p:txBody>
          <a:bodyPr/>
          <a:lstStyle/>
          <a:p>
            <a:r>
              <a:rPr lang="fr-FR" sz="2000" dirty="0">
                <a:latin typeface="Montserrat ExtraBold"/>
              </a:rPr>
              <a:t> Parcours LEA : </a:t>
            </a:r>
            <a:r>
              <a:rPr lang="fr-FR" sz="1800" kern="1200" dirty="0">
                <a:solidFill>
                  <a:schemeClr val="dk1"/>
                </a:solidFill>
                <a:latin typeface="+mn-lt"/>
                <a:ea typeface="+mn-ea"/>
                <a:cs typeface="+mn-cs"/>
              </a:rPr>
              <a:t>Souscription d’un CTO avec de l’Emprunt </a:t>
            </a:r>
            <a:r>
              <a:rPr lang="fr-FR" sz="1200" kern="1200" dirty="0">
                <a:solidFill>
                  <a:schemeClr val="dk1"/>
                </a:solidFill>
                <a:latin typeface="+mn-lt"/>
                <a:ea typeface="+mn-ea"/>
                <a:cs typeface="+mn-cs"/>
              </a:rPr>
              <a:t>(2/2)  </a:t>
            </a:r>
            <a:endParaRPr lang="fr-FR" sz="1867" b="0" dirty="0">
              <a:solidFill>
                <a:srgbClr val="B24388"/>
              </a:solidFill>
              <a:latin typeface="Montserrat" pitchFamily="2" charset="77"/>
              <a:ea typeface="+mn-ea"/>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Remplacement/ventilation simple</a:t>
            </a:r>
          </a:p>
        </p:txBody>
      </p:sp>
      <p:sp>
        <p:nvSpPr>
          <p:cNvPr id="7" name="Rectangle : coins arrondis 6">
            <a:extLst>
              <a:ext uri="{FF2B5EF4-FFF2-40B4-BE49-F238E27FC236}">
                <a16:creationId xmlns:a16="http://schemas.microsoft.com/office/drawing/2014/main" id="{6E56895C-2401-B1EE-2FF0-028B8176C327}"/>
              </a:ext>
            </a:extLst>
          </p:cNvPr>
          <p:cNvSpPr/>
          <p:nvPr/>
        </p:nvSpPr>
        <p:spPr>
          <a:xfrm>
            <a:off x="245841" y="4045279"/>
            <a:ext cx="413934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Il est possible de modifier la proposition réalisée par LEA à l’étape 2 « Proposition et personnalisation », via le switch (remplacement ) de niveau 2</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Sélectionner la ligne à modifier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le crayon rouge,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autres supports</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indiquer dans la barre de recherche  « Emprunt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3" name="Flèche : bas 22">
            <a:extLst>
              <a:ext uri="{FF2B5EF4-FFF2-40B4-BE49-F238E27FC236}">
                <a16:creationId xmlns:a16="http://schemas.microsoft.com/office/drawing/2014/main" id="{866C68A0-7CB5-A855-BC65-E8542129821A}"/>
              </a:ext>
            </a:extLst>
          </p:cNvPr>
          <p:cNvSpPr/>
          <p:nvPr/>
        </p:nvSpPr>
        <p:spPr>
          <a:xfrm>
            <a:off x="9603148" y="3933636"/>
            <a:ext cx="185287" cy="231208"/>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ZoneTexte 23">
            <a:extLst>
              <a:ext uri="{FF2B5EF4-FFF2-40B4-BE49-F238E27FC236}">
                <a16:creationId xmlns:a16="http://schemas.microsoft.com/office/drawing/2014/main" id="{348803B0-911B-8FE6-59FD-5C49F4A20C71}"/>
              </a:ext>
            </a:extLst>
          </p:cNvPr>
          <p:cNvSpPr txBox="1"/>
          <p:nvPr/>
        </p:nvSpPr>
        <p:spPr>
          <a:xfrm>
            <a:off x="8779271" y="4653598"/>
            <a:ext cx="1290954" cy="169277"/>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srgbClr val="000000"/>
                </a:solidFill>
                <a:effectLst/>
                <a:uLnTx/>
                <a:uFillTx/>
                <a:latin typeface="Ubuntu" panose="020B0504030602030204" pitchFamily="34" charset="0"/>
                <a:ea typeface="+mn-ea"/>
                <a:cs typeface="+mn-cs"/>
              </a:rPr>
              <a:t>EMPRUNT</a:t>
            </a:r>
          </a:p>
        </p:txBody>
      </p:sp>
      <p:grpSp>
        <p:nvGrpSpPr>
          <p:cNvPr id="27" name="Groupe 26">
            <a:extLst>
              <a:ext uri="{FF2B5EF4-FFF2-40B4-BE49-F238E27FC236}">
                <a16:creationId xmlns:a16="http://schemas.microsoft.com/office/drawing/2014/main" id="{75E67D5D-B352-D54C-DEFF-EC58EBE7752A}"/>
              </a:ext>
            </a:extLst>
          </p:cNvPr>
          <p:cNvGrpSpPr/>
          <p:nvPr/>
        </p:nvGrpSpPr>
        <p:grpSpPr>
          <a:xfrm>
            <a:off x="8769078" y="3553845"/>
            <a:ext cx="3147619" cy="2148754"/>
            <a:chOff x="8769078" y="3699617"/>
            <a:chExt cx="3147619" cy="2148754"/>
          </a:xfrm>
        </p:grpSpPr>
        <p:pic>
          <p:nvPicPr>
            <p:cNvPr id="21" name="Image 20">
              <a:extLst>
                <a:ext uri="{FF2B5EF4-FFF2-40B4-BE49-F238E27FC236}">
                  <a16:creationId xmlns:a16="http://schemas.microsoft.com/office/drawing/2014/main" id="{DF539C46-57A9-C8EE-82F3-B9CAC58ADB23}"/>
                </a:ext>
              </a:extLst>
            </p:cNvPr>
            <p:cNvPicPr>
              <a:picLocks noChangeAspect="1"/>
            </p:cNvPicPr>
            <p:nvPr/>
          </p:nvPicPr>
          <p:blipFill>
            <a:blip r:embed="rId5"/>
            <a:stretch>
              <a:fillRect/>
            </a:stretch>
          </p:blipFill>
          <p:spPr>
            <a:xfrm>
              <a:off x="8769078" y="3699617"/>
              <a:ext cx="3147619" cy="2148754"/>
            </a:xfrm>
            <a:prstGeom prst="rect">
              <a:avLst/>
            </a:prstGeom>
          </p:spPr>
        </p:pic>
        <p:sp>
          <p:nvSpPr>
            <p:cNvPr id="25" name="ZoneTexte 24">
              <a:extLst>
                <a:ext uri="{FF2B5EF4-FFF2-40B4-BE49-F238E27FC236}">
                  <a16:creationId xmlns:a16="http://schemas.microsoft.com/office/drawing/2014/main" id="{5B3BDD67-2519-EF45-CB9A-D092961274A4}"/>
                </a:ext>
              </a:extLst>
            </p:cNvPr>
            <p:cNvSpPr txBox="1"/>
            <p:nvPr/>
          </p:nvSpPr>
          <p:spPr>
            <a:xfrm>
              <a:off x="9037792" y="5611065"/>
              <a:ext cx="1290954" cy="169277"/>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srgbClr val="000000"/>
                  </a:solidFill>
                  <a:effectLst/>
                  <a:uLnTx/>
                  <a:uFillTx/>
                  <a:latin typeface="Ubuntu" panose="020B0504030602030204" pitchFamily="34" charset="0"/>
                  <a:ea typeface="+mn-ea"/>
                  <a:cs typeface="+mn-cs"/>
                </a:rPr>
                <a:t>EMPRUNT</a:t>
              </a:r>
            </a:p>
          </p:txBody>
        </p:sp>
      </p:grpSp>
      <p:sp>
        <p:nvSpPr>
          <p:cNvPr id="28" name="Flèche : bas 27">
            <a:extLst>
              <a:ext uri="{FF2B5EF4-FFF2-40B4-BE49-F238E27FC236}">
                <a16:creationId xmlns:a16="http://schemas.microsoft.com/office/drawing/2014/main" id="{0908F9EC-4A5C-1EDE-C4B5-399660598B39}"/>
              </a:ext>
            </a:extLst>
          </p:cNvPr>
          <p:cNvSpPr/>
          <p:nvPr/>
        </p:nvSpPr>
        <p:spPr>
          <a:xfrm>
            <a:off x="9684368" y="4730777"/>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stCxn id="30" idx="6"/>
            <a:endCxn id="28" idx="0"/>
          </p:cNvCxnSpPr>
          <p:nvPr/>
        </p:nvCxnSpPr>
        <p:spPr>
          <a:xfrm flipV="1">
            <a:off x="8150087" y="4730777"/>
            <a:ext cx="1648134" cy="861642"/>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5" name="Content Placeholder 7">
            <a:extLst>
              <a:ext uri="{FF2B5EF4-FFF2-40B4-BE49-F238E27FC236}">
                <a16:creationId xmlns:a16="http://schemas.microsoft.com/office/drawing/2014/main" id="{03E27DB5-1B04-DD0D-3E6D-CBD6E85D58E5}"/>
              </a:ext>
            </a:extLst>
          </p:cNvPr>
          <p:cNvSpPr txBox="1">
            <a:spLocks/>
          </p:cNvSpPr>
          <p:nvPr/>
        </p:nvSpPr>
        <p:spPr>
          <a:xfrm>
            <a:off x="221470" y="5940877"/>
            <a:ext cx="1185126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Les autres étapes du parcours restent inchangées</a:t>
            </a:r>
            <a:endParaRPr lang="fr-FR" dirty="0">
              <a:sym typeface="Arial"/>
            </a:endParaRPr>
          </a:p>
        </p:txBody>
      </p:sp>
    </p:spTree>
    <p:extLst>
      <p:ext uri="{BB962C8B-B14F-4D97-AF65-F5344CB8AC3E}">
        <p14:creationId xmlns:p14="http://schemas.microsoft.com/office/powerpoint/2010/main" val="116514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464">
            <a:extLst>
              <a:ext uri="{FF2B5EF4-FFF2-40B4-BE49-F238E27FC236}">
                <a16:creationId xmlns:a16="http://schemas.microsoft.com/office/drawing/2014/main" id="{B95D8DA0-0E8E-5ED7-DE0B-D80BC2B32256}"/>
              </a:ext>
            </a:extLst>
          </p:cNvPr>
          <p:cNvGrpSpPr>
            <a:grpSpLocks/>
          </p:cNvGrpSpPr>
          <p:nvPr/>
        </p:nvGrpSpPr>
        <p:grpSpPr bwMode="auto">
          <a:xfrm>
            <a:off x="3561941" y="959056"/>
            <a:ext cx="5090446" cy="6448709"/>
            <a:chOff x="6826172" y="1460107"/>
            <a:chExt cx="1878592" cy="6451098"/>
          </a:xfrm>
        </p:grpSpPr>
        <p:sp>
          <p:nvSpPr>
            <p:cNvPr id="17" name="Oval 80">
              <a:extLst>
                <a:ext uri="{FF2B5EF4-FFF2-40B4-BE49-F238E27FC236}">
                  <a16:creationId xmlns:a16="http://schemas.microsoft.com/office/drawing/2014/main" id="{CA25556D-A445-4792-2309-F2987DD37636}"/>
                </a:ext>
              </a:extLst>
            </p:cNvPr>
            <p:cNvSpPr>
              <a:spLocks noChangeArrowheads="1"/>
            </p:cNvSpPr>
            <p:nvPr/>
          </p:nvSpPr>
          <p:spPr bwMode="auto">
            <a:xfrm>
              <a:off x="6827760" y="1460107"/>
              <a:ext cx="1877004" cy="4961801"/>
            </a:xfrm>
            <a:prstGeom prst="roundRect">
              <a:avLst/>
            </a:prstGeom>
            <a:gradFill>
              <a:gsLst>
                <a:gs pos="66000">
                  <a:schemeClr val="bg1"/>
                </a:gs>
                <a:gs pos="0">
                  <a:schemeClr val="bg1">
                    <a:lumMod val="95000"/>
                  </a:schemeClr>
                </a:gs>
              </a:gsLst>
              <a:lin ang="2700000" scaled="0"/>
            </a:gradFill>
            <a:ln>
              <a:noFill/>
            </a:ln>
            <a:effectLst>
              <a:outerShdw blurRad="235593" sx="102000" sy="102000" algn="ctr" rotWithShape="0">
                <a:prstClr val="black">
                  <a:alpha val="15912"/>
                </a:prstClr>
              </a:outerShdw>
            </a:effectLst>
          </p:spPr>
          <p:txBody>
            <a:bodyPr anchor="ctr"/>
            <a:lstStyle/>
            <a:p>
              <a:pPr eaLnBrk="1" fontAlgn="auto" hangingPunct="1">
                <a:spcBef>
                  <a:spcPts val="0"/>
                </a:spcBef>
                <a:spcAft>
                  <a:spcPts val="0"/>
                </a:spcAft>
                <a:defRPr/>
              </a:pPr>
              <a:endParaRPr lang="en-US" sz="1800" kern="0" dirty="0">
                <a:ea typeface="Arial"/>
                <a:sym typeface="Arial"/>
              </a:endParaRPr>
            </a:p>
          </p:txBody>
        </p:sp>
        <p:sp>
          <p:nvSpPr>
            <p:cNvPr id="18" name="ZoneTexte 17">
              <a:extLst>
                <a:ext uri="{FF2B5EF4-FFF2-40B4-BE49-F238E27FC236}">
                  <a16:creationId xmlns:a16="http://schemas.microsoft.com/office/drawing/2014/main" id="{079A6B9C-AB9E-192E-E29C-CBC4858131A6}"/>
                </a:ext>
              </a:extLst>
            </p:cNvPr>
            <p:cNvSpPr txBox="1"/>
            <p:nvPr/>
          </p:nvSpPr>
          <p:spPr>
            <a:xfrm>
              <a:off x="6826172" y="2900919"/>
              <a:ext cx="1872240" cy="327903"/>
            </a:xfrm>
            <a:prstGeom prst="rect">
              <a:avLst/>
            </a:prstGeom>
            <a:solidFill>
              <a:schemeClr val="tx2">
                <a:lumMod val="75000"/>
              </a:schemeClr>
            </a:solidFill>
          </p:spPr>
          <p:txBody>
            <a:bodyPr anchor="ctr">
              <a:spAutoFit/>
            </a:bodyPr>
            <a:lstStyle/>
            <a:p>
              <a:pPr algn="ctr" eaLnBrk="1" fontAlgn="auto" hangingPunct="1">
                <a:lnSpc>
                  <a:spcPct val="85000"/>
                </a:lnSpc>
                <a:spcBef>
                  <a:spcPts val="0"/>
                </a:spcBef>
                <a:spcAft>
                  <a:spcPts val="600"/>
                </a:spcAft>
                <a:defRPr/>
              </a:pPr>
              <a:r>
                <a:rPr lang="en-US" b="1" kern="0" dirty="0">
                  <a:solidFill>
                    <a:schemeClr val="bg1"/>
                  </a:solidFill>
                  <a:latin typeface="Montserrat" pitchFamily="2" charset="77"/>
                  <a:ea typeface="Arial"/>
                  <a:cs typeface="Arial"/>
                  <a:sym typeface="Arial"/>
                </a:rPr>
                <a:t>ASSURANCE VIE</a:t>
              </a:r>
            </a:p>
          </p:txBody>
        </p:sp>
        <p:sp>
          <p:nvSpPr>
            <p:cNvPr id="19" name="ZoneTexte 40">
              <a:extLst>
                <a:ext uri="{FF2B5EF4-FFF2-40B4-BE49-F238E27FC236}">
                  <a16:creationId xmlns:a16="http://schemas.microsoft.com/office/drawing/2014/main" id="{3909F48E-C34A-6A73-87C6-7BAD56266881}"/>
                </a:ext>
              </a:extLst>
            </p:cNvPr>
            <p:cNvSpPr txBox="1">
              <a:spLocks noChangeArrowheads="1"/>
            </p:cNvSpPr>
            <p:nvPr/>
          </p:nvSpPr>
          <p:spPr bwMode="auto">
            <a:xfrm>
              <a:off x="6885070" y="3385214"/>
              <a:ext cx="1755189" cy="452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rPr>
                <a:t>cet emprunt ne doit pas représenter une part trop significative dans le portefeuille des clients et le produit doit constituer un élément de diversification.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L’appréciation de la part à investir n’est pas définie a priori et est à évaluer par le conseiller lors de l’entretien conseil. </a:t>
              </a:r>
            </a:p>
          </p:txBody>
        </p:sp>
      </p:grpSp>
      <p:sp>
        <p:nvSpPr>
          <p:cNvPr id="74" name="ZoneTexte 73">
            <a:extLst>
              <a:ext uri="{FF2B5EF4-FFF2-40B4-BE49-F238E27FC236}">
                <a16:creationId xmlns:a16="http://schemas.microsoft.com/office/drawing/2014/main" id="{17633493-01EB-498C-5151-05FFD1BCF7DF}"/>
              </a:ext>
            </a:extLst>
          </p:cNvPr>
          <p:cNvSpPr txBox="1"/>
          <p:nvPr/>
        </p:nvSpPr>
        <p:spPr>
          <a:xfrm>
            <a:off x="3502741" y="1437657"/>
            <a:ext cx="5080819" cy="646331"/>
          </a:xfrm>
          <a:prstGeom prst="rect">
            <a:avLst/>
          </a:prstGeom>
          <a:noFill/>
        </p:spPr>
        <p:txBody>
          <a:bodyPr wrap="square">
            <a:spAutoFit/>
          </a:bodyPr>
          <a:lstStyle/>
          <a:p>
            <a:pPr algn="ctr"/>
            <a:r>
              <a:rPr lang="fr-FR" sz="1800" dirty="0">
                <a:solidFill>
                  <a:srgbClr val="B24388"/>
                </a:solidFill>
                <a:latin typeface="Montserrat" pitchFamily="2" charset="77"/>
              </a:rPr>
              <a:t>Parcours conseil LEA </a:t>
            </a:r>
          </a:p>
          <a:p>
            <a:pPr algn="ctr"/>
            <a:r>
              <a:rPr lang="fr-FR" sz="1800" dirty="0">
                <a:solidFill>
                  <a:srgbClr val="B24388"/>
                </a:solidFill>
                <a:latin typeface="Montserrat" pitchFamily="2" charset="77"/>
                <a:sym typeface="Arial"/>
              </a:rPr>
              <a:t>et ses copies écrans</a:t>
            </a:r>
            <a:endParaRPr lang="fr-FR" sz="1800" dirty="0">
              <a:solidFill>
                <a:srgbClr val="B24388"/>
              </a:solidFill>
              <a:latin typeface="Montserrat" pitchFamily="2" charset="77"/>
            </a:endParaRPr>
          </a:p>
        </p:txBody>
      </p:sp>
    </p:spTree>
    <p:extLst>
      <p:ext uri="{BB962C8B-B14F-4D97-AF65-F5344CB8AC3E}">
        <p14:creationId xmlns:p14="http://schemas.microsoft.com/office/powerpoint/2010/main" val="2182429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ZoneTexte 61">
            <a:extLst>
              <a:ext uri="{FF2B5EF4-FFF2-40B4-BE49-F238E27FC236}">
                <a16:creationId xmlns:a16="http://schemas.microsoft.com/office/drawing/2014/main" id="{100BFB27-2C82-D1B8-FC53-4B158318CEB7}"/>
              </a:ext>
            </a:extLst>
          </p:cNvPr>
          <p:cNvSpPr txBox="1"/>
          <p:nvPr/>
        </p:nvSpPr>
        <p:spPr>
          <a:xfrm>
            <a:off x="6315712" y="1750648"/>
            <a:ext cx="5494800"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261938" lvl="6" indent="-171450">
              <a:buClr>
                <a:schemeClr val="tx2"/>
              </a:buClr>
              <a:buFont typeface="Arial" panose="020B0604020202020204" pitchFamily="34" charset="0"/>
              <a:buChar char="•"/>
            </a:pPr>
            <a:r>
              <a:rPr lang="fr-FR" sz="1100" dirty="0"/>
              <a:t>Proposition initiale de LEA sur la base du Portefeuille Modèle et de la situation du client</a:t>
            </a:r>
          </a:p>
          <a:p>
            <a:pPr marL="261938" lvl="6" indent="-171450">
              <a:buClr>
                <a:schemeClr val="tx2"/>
              </a:buClr>
              <a:buFont typeface="Arial" panose="020B0604020202020204" pitchFamily="34" charset="0"/>
              <a:buChar char="•"/>
            </a:pPr>
            <a:r>
              <a:rPr lang="fr-FR" sz="1100" b="1" dirty="0"/>
              <a:t>Personnalisation par switch ou split de niveau 2 </a:t>
            </a:r>
            <a:r>
              <a:rPr lang="fr-FR" sz="1100" dirty="0"/>
              <a:t>par l</a:t>
            </a:r>
            <a:r>
              <a:rPr kumimoji="0" lang="fr-FR"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e remplacement d’un des fonds se fera en cliquant sur autres supports et en saisissant emprunt dans la barre de recherche</a:t>
            </a:r>
          </a:p>
        </p:txBody>
      </p:sp>
      <p:sp>
        <p:nvSpPr>
          <p:cNvPr id="55" name="ZoneTexte 54">
            <a:extLst>
              <a:ext uri="{FF2B5EF4-FFF2-40B4-BE49-F238E27FC236}">
                <a16:creationId xmlns:a16="http://schemas.microsoft.com/office/drawing/2014/main" id="{27EA413F-54A6-8683-7048-723596003A27}"/>
              </a:ext>
            </a:extLst>
          </p:cNvPr>
          <p:cNvSpPr txBox="1"/>
          <p:nvPr/>
        </p:nvSpPr>
        <p:spPr>
          <a:xfrm>
            <a:off x="259555" y="3967293"/>
            <a:ext cx="5187768" cy="969496"/>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lvl="6"/>
            <a:r>
              <a:rPr lang="fr-FR" sz="1100" dirty="0">
                <a:solidFill>
                  <a:srgbClr val="000000"/>
                </a:solidFill>
                <a:latin typeface="Arial"/>
                <a:cs typeface="Arial"/>
                <a:sym typeface="Arial"/>
              </a:rPr>
              <a:t>Choix du projet en adéquation avec son profil de risque et indication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montant du projet, </a:t>
            </a:r>
          </a:p>
          <a:p>
            <a:pPr marL="171450" lvl="6" indent="-171450">
              <a:buFont typeface="Wingdings" panose="05000000000000000000" pitchFamily="2" charset="2"/>
              <a:buChar char="ü"/>
            </a:pPr>
            <a:r>
              <a:rPr lang="fr-FR" sz="1100" dirty="0">
                <a:solidFill>
                  <a:srgbClr val="000000"/>
                </a:solidFill>
                <a:latin typeface="Arial"/>
                <a:cs typeface="Arial"/>
                <a:sym typeface="Arial"/>
              </a:rPr>
              <a:t>Des mensualités apportées, </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De l’horizon souhaité en adéquation avec le projet</a:t>
            </a:r>
            <a:endParaRPr lang="fr-FR" sz="1100" dirty="0">
              <a:solidFill>
                <a:srgbClr val="000000"/>
              </a:solidFill>
              <a:latin typeface="Arial"/>
              <a:cs typeface="Arial"/>
            </a:endParaRPr>
          </a:p>
          <a:p>
            <a:pPr marL="171450" lvl="6" indent="-171450">
              <a:buFont typeface="Wingdings" panose="05000000000000000000" pitchFamily="2" charset="2"/>
              <a:buChar char="ü"/>
            </a:pPr>
            <a:r>
              <a:rPr lang="fr-FR" sz="1100" dirty="0">
                <a:solidFill>
                  <a:srgbClr val="000000"/>
                </a:solidFill>
                <a:latin typeface="Arial"/>
                <a:cs typeface="Arial"/>
                <a:sym typeface="Arial"/>
              </a:rPr>
              <a:t>Du contrat à associer au projet = </a:t>
            </a:r>
            <a:r>
              <a:rPr lang="fr-FR" sz="1100" b="1" dirty="0">
                <a:solidFill>
                  <a:srgbClr val="000000"/>
                </a:solidFill>
                <a:latin typeface="Arial"/>
                <a:cs typeface="Arial"/>
                <a:sym typeface="Arial"/>
              </a:rPr>
              <a:t>Choix d’un contrat d’assurance Vie</a:t>
            </a:r>
            <a:endParaRPr lang="en-US" sz="1100" b="1" dirty="0">
              <a:solidFill>
                <a:srgbClr val="FF0000"/>
              </a:solidFill>
              <a:latin typeface="Arial"/>
              <a:cs typeface="Arial"/>
              <a:sym typeface="Arial"/>
            </a:endParaRPr>
          </a:p>
        </p:txBody>
      </p:sp>
      <p:sp>
        <p:nvSpPr>
          <p:cNvPr id="77" name="Titre 2">
            <a:extLst>
              <a:ext uri="{FF2B5EF4-FFF2-40B4-BE49-F238E27FC236}">
                <a16:creationId xmlns:a16="http://schemas.microsoft.com/office/drawing/2014/main" id="{47CEC9D6-9207-4625-8C9C-F79E9BB413F9}"/>
              </a:ext>
            </a:extLst>
          </p:cNvPr>
          <p:cNvSpPr>
            <a:spLocks noGrp="1"/>
          </p:cNvSpPr>
          <p:nvPr>
            <p:ph type="title"/>
          </p:nvPr>
        </p:nvSpPr>
        <p:spPr>
          <a:noFill/>
        </p:spPr>
        <p:txBody>
          <a:bodyPr vert="horz" wrap="square" lIns="96000" tIns="60960" rIns="96000" bIns="60960" rtlCol="0">
            <a:spAutoFit/>
          </a:bodyPr>
          <a:lstStyle/>
          <a:p>
            <a:pPr>
              <a:lnSpc>
                <a:spcPct val="100000"/>
              </a:lnSpc>
              <a:spcBef>
                <a:spcPts val="0"/>
              </a:spcBef>
              <a:buClr>
                <a:srgbClr val="B24388"/>
              </a:buClr>
              <a:buFont typeface="Cambria Math" panose="02040503050406030204" pitchFamily="18" charset="0"/>
            </a:pPr>
            <a:r>
              <a:rPr lang="fr-FR" sz="1600" b="1" kern="0">
                <a:solidFill>
                  <a:srgbClr val="000000"/>
                </a:solidFill>
                <a:latin typeface="Montserrat" panose="00000500000000000000" pitchFamily="2" charset="0"/>
                <a:cs typeface="Arial"/>
              </a:rPr>
              <a:t>Zoom sur l’ensemble des étapes du Parcours Conseil LEA</a:t>
            </a:r>
            <a:endParaRPr lang="fr-FR" sz="1600" b="1" kern="0" dirty="0">
              <a:solidFill>
                <a:srgbClr val="000000"/>
              </a:solidFill>
              <a:latin typeface="Montserrat" panose="00000500000000000000" pitchFamily="2" charset="0"/>
              <a:cs typeface="Arial"/>
            </a:endParaRP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2"/>
          <a:srcRect l="36225" t="44063" r="52851" b="48196"/>
          <a:stretch/>
        </p:blipFill>
        <p:spPr>
          <a:xfrm>
            <a:off x="9758576" y="298759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11277421" y="2598149"/>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 name="Ellipse 6">
            <a:extLst>
              <a:ext uri="{FF2B5EF4-FFF2-40B4-BE49-F238E27FC236}">
                <a16:creationId xmlns:a16="http://schemas.microsoft.com/office/drawing/2014/main" id="{6FAD4A8B-4F77-456D-91E0-A92672D72024}"/>
              </a:ext>
            </a:extLst>
          </p:cNvPr>
          <p:cNvSpPr/>
          <p:nvPr/>
        </p:nvSpPr>
        <p:spPr>
          <a:xfrm>
            <a:off x="4022738" y="66141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cxnSp>
        <p:nvCxnSpPr>
          <p:cNvPr id="8" name="Connecteur : en angle 7">
            <a:extLst>
              <a:ext uri="{FF2B5EF4-FFF2-40B4-BE49-F238E27FC236}">
                <a16:creationId xmlns:a16="http://schemas.microsoft.com/office/drawing/2014/main" id="{99753C24-BFF1-E605-E204-7CB07F078594}"/>
              </a:ext>
            </a:extLst>
          </p:cNvPr>
          <p:cNvCxnSpPr>
            <a:cxnSpLocks/>
          </p:cNvCxnSpPr>
          <p:nvPr/>
        </p:nvCxnSpPr>
        <p:spPr>
          <a:xfrm rot="16200000" flipH="1">
            <a:off x="11043541" y="3029519"/>
            <a:ext cx="793705" cy="1"/>
          </a:xfrm>
          <a:prstGeom prst="bentConnector3">
            <a:avLst>
              <a:gd name="adj1" fmla="val 5000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E801335-6968-9475-C2BE-EC746DBCA6C4}"/>
              </a:ext>
            </a:extLst>
          </p:cNvPr>
          <p:cNvSpPr/>
          <p:nvPr/>
        </p:nvSpPr>
        <p:spPr>
          <a:xfrm>
            <a:off x="7378737" y="6575920"/>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cs typeface="Arial" panose="020B0604020202020204" pitchFamily="34" charset="0"/>
                <a:sym typeface="Arial"/>
              </a:rPr>
              <a:t>DOCUMENT STRICTEMENT INTERNE, DESTINE AUX CONSEILLERS DU RESEAU </a:t>
            </a:r>
            <a:endParaRPr kumimoji="0" lang="fr" sz="800" b="1" i="1" u="none" strike="noStrike" kern="1200" cap="none" spc="0" normalizeH="0" baseline="0" noProof="0" dirty="0">
              <a:ln>
                <a:noFill/>
              </a:ln>
              <a:solidFill>
                <a:schemeClr val="tx1">
                  <a:lumMod val="50000"/>
                  <a:lumOff val="50000"/>
                </a:schemeClr>
              </a:solidFill>
              <a:effectLst/>
              <a:highlight>
                <a:srgbClr val="00FF00"/>
              </a:highlight>
              <a:uLnTx/>
              <a:uFillTx/>
              <a:latin typeface="Arial" panose="020B0604020202020204" pitchFamily="34" charset="0"/>
              <a:cs typeface="Arial" panose="020B0604020202020204" pitchFamily="34" charset="0"/>
            </a:endParaRPr>
          </a:p>
        </p:txBody>
      </p:sp>
      <p:sp>
        <p:nvSpPr>
          <p:cNvPr id="17" name="Content Placeholder 7">
            <a:extLst>
              <a:ext uri="{FF2B5EF4-FFF2-40B4-BE49-F238E27FC236}">
                <a16:creationId xmlns:a16="http://schemas.microsoft.com/office/drawing/2014/main" id="{B35C82A3-8247-C169-119A-F6BB6E894651}"/>
              </a:ext>
            </a:extLst>
          </p:cNvPr>
          <p:cNvSpPr txBox="1">
            <a:spLocks/>
          </p:cNvSpPr>
          <p:nvPr/>
        </p:nvSpPr>
        <p:spPr>
          <a:xfrm>
            <a:off x="545959" y="1436914"/>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Entretien en amont de LEA</a:t>
            </a:r>
          </a:p>
        </p:txBody>
      </p:sp>
      <p:sp>
        <p:nvSpPr>
          <p:cNvPr id="27" name="ZoneTexte 26">
            <a:extLst>
              <a:ext uri="{FF2B5EF4-FFF2-40B4-BE49-F238E27FC236}">
                <a16:creationId xmlns:a16="http://schemas.microsoft.com/office/drawing/2014/main" id="{C6C13709-3A64-0C0A-109C-E9121E607E39}"/>
              </a:ext>
            </a:extLst>
          </p:cNvPr>
          <p:cNvSpPr txBox="1"/>
          <p:nvPr/>
        </p:nvSpPr>
        <p:spPr>
          <a:xfrm>
            <a:off x="271242" y="1755586"/>
            <a:ext cx="4936252" cy="461665"/>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Création/révision de la signalétique (dossier connaissance client)</a:t>
            </a:r>
          </a:p>
          <a:p>
            <a:pPr marL="171450" indent="-171450">
              <a:buFont typeface="Arial" panose="020B0604020202020204" pitchFamily="34" charset="0"/>
              <a:buChar char="•"/>
            </a:pPr>
            <a:r>
              <a:rPr lang="fr-FR" sz="1100" b="0" dirty="0">
                <a:latin typeface="Arial" panose="020B0604020202020204" pitchFamily="34" charset="0"/>
                <a:cs typeface="Arial" panose="020B0604020202020204" pitchFamily="34" charset="0"/>
                <a:sym typeface="Arial"/>
              </a:rPr>
              <a:t>Renseignement du QCF-QR et  QFD</a:t>
            </a:r>
          </a:p>
        </p:txBody>
      </p:sp>
      <p:sp>
        <p:nvSpPr>
          <p:cNvPr id="28" name="Rectangle 27">
            <a:extLst>
              <a:ext uri="{FF2B5EF4-FFF2-40B4-BE49-F238E27FC236}">
                <a16:creationId xmlns:a16="http://schemas.microsoft.com/office/drawing/2014/main" id="{25A541CB-34D1-5F37-3F67-7D95F51336E9}"/>
              </a:ext>
            </a:extLst>
          </p:cNvPr>
          <p:cNvSpPr/>
          <p:nvPr/>
        </p:nvSpPr>
        <p:spPr>
          <a:xfrm>
            <a:off x="259555" y="1436914"/>
            <a:ext cx="5508000" cy="844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9F5D11DF-21D5-D530-B4E7-0460C616BA90}"/>
              </a:ext>
            </a:extLst>
          </p:cNvPr>
          <p:cNvSpPr/>
          <p:nvPr/>
        </p:nvSpPr>
        <p:spPr>
          <a:xfrm>
            <a:off x="259555" y="1436914"/>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30" name="Content Placeholder 7">
            <a:extLst>
              <a:ext uri="{FF2B5EF4-FFF2-40B4-BE49-F238E27FC236}">
                <a16:creationId xmlns:a16="http://schemas.microsoft.com/office/drawing/2014/main" id="{DBE9FCEF-8E4D-9F55-6BFD-C3E8A8F11EC3}"/>
              </a:ext>
            </a:extLst>
          </p:cNvPr>
          <p:cNvSpPr txBox="1">
            <a:spLocks/>
          </p:cNvSpPr>
          <p:nvPr/>
        </p:nvSpPr>
        <p:spPr>
          <a:xfrm>
            <a:off x="545959" y="248361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Renseignement de l’Epargne</a:t>
            </a:r>
          </a:p>
        </p:txBody>
      </p:sp>
      <p:sp>
        <p:nvSpPr>
          <p:cNvPr id="31" name="Rectangle 30">
            <a:extLst>
              <a:ext uri="{FF2B5EF4-FFF2-40B4-BE49-F238E27FC236}">
                <a16:creationId xmlns:a16="http://schemas.microsoft.com/office/drawing/2014/main" id="{9E4674C0-2512-2534-E778-421A3D8EC0C9}"/>
              </a:ext>
            </a:extLst>
          </p:cNvPr>
          <p:cNvSpPr/>
          <p:nvPr/>
        </p:nvSpPr>
        <p:spPr>
          <a:xfrm>
            <a:off x="259555" y="2483617"/>
            <a:ext cx="5508000" cy="9864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A209EFB9-E016-E534-2C1F-4722FCFD13DC}"/>
              </a:ext>
            </a:extLst>
          </p:cNvPr>
          <p:cNvSpPr/>
          <p:nvPr/>
        </p:nvSpPr>
        <p:spPr>
          <a:xfrm>
            <a:off x="259555" y="2483617"/>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53" name="ZoneTexte 52">
            <a:extLst>
              <a:ext uri="{FF2B5EF4-FFF2-40B4-BE49-F238E27FC236}">
                <a16:creationId xmlns:a16="http://schemas.microsoft.com/office/drawing/2014/main" id="{CBEF7569-BDED-311B-1C9B-A63B8BBB6805}"/>
              </a:ext>
            </a:extLst>
          </p:cNvPr>
          <p:cNvSpPr txBox="1"/>
          <p:nvPr/>
        </p:nvSpPr>
        <p:spPr>
          <a:xfrm>
            <a:off x="259555" y="2813407"/>
            <a:ext cx="5366964" cy="646331"/>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2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indent="0">
              <a:buNone/>
            </a:pPr>
            <a:r>
              <a:rPr lang="en-US" sz="1100" i="1" kern="0" noProof="1">
                <a:solidFill>
                  <a:schemeClr val="tx1">
                    <a:lumMod val="65000"/>
                    <a:lumOff val="35000"/>
                  </a:schemeClr>
                </a:solidFill>
                <a:latin typeface="Arial" panose="020B0604020202020204" pitchFamily="34" charset="0"/>
                <a:cs typeface="Arial" panose="020B0604020202020204" pitchFamily="34" charset="0"/>
                <a:sym typeface="Arial"/>
              </a:rPr>
              <a:t>mobiliser les avoirs du client pour ses projets</a:t>
            </a:r>
            <a:endParaRPr lang="fr-FR" sz="1100" i="1" dirty="0">
              <a:solidFill>
                <a:schemeClr val="tx1">
                  <a:lumMod val="65000"/>
                  <a:lumOff val="35000"/>
                </a:schemeClr>
              </a:solidFill>
            </a:endParaRPr>
          </a:p>
          <a:p>
            <a:r>
              <a:rPr lang="fr-FR" sz="1100" dirty="0">
                <a:sym typeface="Arial"/>
              </a:rPr>
              <a:t>Affectation des liquidités issues de l’Epargne de précaution/ Avoirs externes </a:t>
            </a:r>
          </a:p>
          <a:p>
            <a:r>
              <a:rPr lang="fr-FR" sz="1100" dirty="0">
                <a:sym typeface="Arial"/>
              </a:rPr>
              <a:t>Programmation des versements à affecter au(x) projet(s)</a:t>
            </a:r>
            <a:endParaRPr lang="en-US" sz="1100" noProof="1"/>
          </a:p>
        </p:txBody>
      </p:sp>
      <p:sp>
        <p:nvSpPr>
          <p:cNvPr id="54" name="Content Placeholder 7">
            <a:extLst>
              <a:ext uri="{FF2B5EF4-FFF2-40B4-BE49-F238E27FC236}">
                <a16:creationId xmlns:a16="http://schemas.microsoft.com/office/drawing/2014/main" id="{C469A12F-F69A-C74E-880E-F6C202D85167}"/>
              </a:ext>
            </a:extLst>
          </p:cNvPr>
          <p:cNvSpPr txBox="1">
            <a:spLocks/>
          </p:cNvSpPr>
          <p:nvPr/>
        </p:nvSpPr>
        <p:spPr>
          <a:xfrm>
            <a:off x="545959" y="3615375"/>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11" name="Rectangle 10">
            <a:extLst>
              <a:ext uri="{FF2B5EF4-FFF2-40B4-BE49-F238E27FC236}">
                <a16:creationId xmlns:a16="http://schemas.microsoft.com/office/drawing/2014/main" id="{7EECE0FB-FA83-BF9C-61F5-D83424AE9E84}"/>
              </a:ext>
            </a:extLst>
          </p:cNvPr>
          <p:cNvSpPr/>
          <p:nvPr/>
        </p:nvSpPr>
        <p:spPr>
          <a:xfrm>
            <a:off x="259555" y="3614212"/>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14" name="Content Placeholder 7">
            <a:extLst>
              <a:ext uri="{FF2B5EF4-FFF2-40B4-BE49-F238E27FC236}">
                <a16:creationId xmlns:a16="http://schemas.microsoft.com/office/drawing/2014/main" id="{C556C691-40EA-09AF-6622-53ED58ECDA7E}"/>
              </a:ext>
            </a:extLst>
          </p:cNvPr>
          <p:cNvSpPr txBox="1">
            <a:spLocks/>
          </p:cNvSpPr>
          <p:nvPr/>
        </p:nvSpPr>
        <p:spPr>
          <a:xfrm>
            <a:off x="1075282" y="5174113"/>
            <a:ext cx="4647092" cy="1138773"/>
          </a:xfrm>
          <a:prstGeom prst="rect">
            <a:avLst/>
          </a:prstGeom>
          <a:solidFill>
            <a:schemeClr val="bg1"/>
          </a:solidFill>
          <a:ln>
            <a:solidFill>
              <a:schemeClr val="bg2">
                <a:lumMod val="50000"/>
              </a:schemeClr>
            </a:solidFill>
          </a:ln>
        </p:spPr>
        <p:txBody>
          <a:bodyPr vert="horz" wrap="square" lIns="96000" tIns="60960" rIns="96000" bIns="60960" rtlCol="0">
            <a:spAutoFit/>
          </a:bodyPr>
          <a:lst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L’Emprunt sera paramétré </a:t>
            </a:r>
            <a:r>
              <a:rPr kumimoji="0" lang="fr-FR" sz="11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sur tous les projets à l'exception du projet ‘optimiser mon imposition’ et sur toutes les catégories</a:t>
            </a:r>
            <a:r>
              <a:rPr kumimoji="0" lang="fr-FR" sz="11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Wingdings" panose="05000000000000000000" pitchFamily="2" charset="2"/>
              </a:rPr>
              <a:t> 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horizon de placement minimum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Vérification à faire dans le Kit produit</a:t>
            </a:r>
            <a:endParaRPr kumimoji="0" lang="fr-FR" sz="11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16" name="Rectangle 15">
            <a:extLst>
              <a:ext uri="{FF2B5EF4-FFF2-40B4-BE49-F238E27FC236}">
                <a16:creationId xmlns:a16="http://schemas.microsoft.com/office/drawing/2014/main" id="{B12433D4-146F-0CA6-A0A9-B1CB3D6E2ABB}"/>
              </a:ext>
            </a:extLst>
          </p:cNvPr>
          <p:cNvSpPr/>
          <p:nvPr/>
        </p:nvSpPr>
        <p:spPr>
          <a:xfrm>
            <a:off x="259555" y="3609033"/>
            <a:ext cx="5508000" cy="14352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t>
            </a:r>
          </a:p>
        </p:txBody>
      </p:sp>
      <p:sp>
        <p:nvSpPr>
          <p:cNvPr id="21" name="Content Placeholder 7">
            <a:extLst>
              <a:ext uri="{FF2B5EF4-FFF2-40B4-BE49-F238E27FC236}">
                <a16:creationId xmlns:a16="http://schemas.microsoft.com/office/drawing/2014/main" id="{A043AB6D-0F2E-252A-F083-56D3C8E88102}"/>
              </a:ext>
            </a:extLst>
          </p:cNvPr>
          <p:cNvSpPr txBox="1">
            <a:spLocks/>
          </p:cNvSpPr>
          <p:nvPr/>
        </p:nvSpPr>
        <p:spPr>
          <a:xfrm>
            <a:off x="6604888" y="1441830"/>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32" name="ZoneTexte 31">
            <a:extLst>
              <a:ext uri="{FF2B5EF4-FFF2-40B4-BE49-F238E27FC236}">
                <a16:creationId xmlns:a16="http://schemas.microsoft.com/office/drawing/2014/main" id="{D17E59BF-AB08-8D73-F596-966EB55EE0F9}"/>
              </a:ext>
            </a:extLst>
          </p:cNvPr>
          <p:cNvSpPr txBox="1"/>
          <p:nvPr/>
        </p:nvSpPr>
        <p:spPr>
          <a:xfrm>
            <a:off x="6363929" y="2827693"/>
            <a:ext cx="3114368" cy="1015663"/>
          </a:xfrm>
          <a:prstGeom prst="rect">
            <a:avLst/>
          </a:prstGeom>
          <a:solidFill>
            <a:schemeClr val="bg1">
              <a:lumMod val="95000"/>
            </a:schemeClr>
          </a:solidFill>
        </p:spPr>
        <p:txBody>
          <a:bodyPr wrap="square">
            <a:spAutoFit/>
          </a:bodyPr>
          <a:lstStyle/>
          <a:p>
            <a:pPr marL="0" marR="0" lvl="6" algn="l" defTabSz="914378" rtl="0" eaLnBrk="1" fontAlgn="auto" latinLnBrk="0" hangingPunct="1">
              <a:lnSpc>
                <a:spcPct val="100000"/>
              </a:lnSpc>
              <a:spcBef>
                <a:spcPts val="0"/>
              </a:spcBef>
              <a:spcAft>
                <a:spcPts val="0"/>
              </a:spcAft>
              <a:buClr>
                <a:srgbClr val="DB4B4B"/>
              </a:buClr>
              <a:buSzPct val="100000"/>
              <a:tabLst/>
              <a:defRPr/>
            </a:pPr>
            <a:r>
              <a:rPr lang="fr-FR" sz="1000" i="1" dirty="0">
                <a:solidFill>
                  <a:srgbClr val="C00000"/>
                </a:solidFill>
                <a:latin typeface="Arial" panose="020B0604020202020204" pitchFamily="34" charset="0"/>
                <a:ea typeface="Calibri" panose="020F0502020204030204" pitchFamily="34" charset="0"/>
                <a:cs typeface="Arial" panose="020B0604020202020204" pitchFamily="34" charset="0"/>
              </a:rPr>
              <a:t>Rappel : </a:t>
            </a:r>
            <a:r>
              <a:rPr lang="fr-FR" sz="10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l’</a:t>
            </a:r>
            <a:r>
              <a:rPr kumimoji="0" lang="fr-FR" sz="1000" i="1"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Calibri" panose="020F0502020204030204" pitchFamily="34" charset="0"/>
                <a:cs typeface="Arial" panose="020B0604020202020204" pitchFamily="34" charset="0"/>
              </a:rPr>
              <a:t>emprunt ne doit pas représenter une part trop significative dans le portefeuille des clients et le produit doit constituer un élément de diversification. L’appréciation de la part à investir n’est pas définie a priori et est à évaluer par le conseiller lors de l’entretien conseil.</a:t>
            </a:r>
            <a:endParaRPr kumimoji="0" lang="fr-FR" sz="1000" i="1" u="none" strike="noStrike" kern="0" cap="none" spc="0" normalizeH="0" baseline="0" noProof="0" dirty="0">
              <a:ln>
                <a:noFill/>
              </a:ln>
              <a:solidFill>
                <a:schemeClr val="tx1">
                  <a:lumMod val="65000"/>
                  <a:lumOff val="35000"/>
                </a:schemeClr>
              </a:solidFill>
              <a:effectLst/>
              <a:uLnTx/>
              <a:uFillTx/>
              <a:latin typeface="Montserrat" panose="00000500000000000000" pitchFamily="2" charset="0"/>
              <a:ea typeface="+mn-ea"/>
              <a:cs typeface="Arial"/>
              <a:sym typeface="Arial"/>
            </a:endParaRPr>
          </a:p>
        </p:txBody>
      </p:sp>
      <p:sp>
        <p:nvSpPr>
          <p:cNvPr id="42" name="Rectangle 41">
            <a:extLst>
              <a:ext uri="{FF2B5EF4-FFF2-40B4-BE49-F238E27FC236}">
                <a16:creationId xmlns:a16="http://schemas.microsoft.com/office/drawing/2014/main" id="{AECDE47D-5422-1DF6-1A4E-7243BBCC8543}"/>
              </a:ext>
            </a:extLst>
          </p:cNvPr>
          <p:cNvSpPr/>
          <p:nvPr/>
        </p:nvSpPr>
        <p:spPr>
          <a:xfrm>
            <a:off x="6315712" y="144183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49" name="Rectangle 48">
            <a:extLst>
              <a:ext uri="{FF2B5EF4-FFF2-40B4-BE49-F238E27FC236}">
                <a16:creationId xmlns:a16="http://schemas.microsoft.com/office/drawing/2014/main" id="{2A8D1FF0-E1DD-D469-5A94-E7AFF5DDF66D}"/>
              </a:ext>
            </a:extLst>
          </p:cNvPr>
          <p:cNvSpPr/>
          <p:nvPr/>
        </p:nvSpPr>
        <p:spPr>
          <a:xfrm>
            <a:off x="6315712" y="1431997"/>
            <a:ext cx="5508000" cy="13011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2" name="Connecteur : en angle 51">
            <a:extLst>
              <a:ext uri="{FF2B5EF4-FFF2-40B4-BE49-F238E27FC236}">
                <a16:creationId xmlns:a16="http://schemas.microsoft.com/office/drawing/2014/main" id="{F15D5818-FAA8-6C83-58D1-7ADD75E22BBB}"/>
              </a:ext>
            </a:extLst>
          </p:cNvPr>
          <p:cNvCxnSpPr>
            <a:cxnSpLocks/>
          </p:cNvCxnSpPr>
          <p:nvPr/>
        </p:nvCxnSpPr>
        <p:spPr>
          <a:xfrm>
            <a:off x="314633" y="5043948"/>
            <a:ext cx="750817" cy="679887"/>
          </a:xfrm>
          <a:prstGeom prst="bentConnector3">
            <a:avLst>
              <a:gd name="adj1" fmla="val 50000"/>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FBA3CEDF-E097-CF1E-DC2B-6AF601F0FB2C}"/>
              </a:ext>
            </a:extLst>
          </p:cNvPr>
          <p:cNvSpPr/>
          <p:nvPr/>
        </p:nvSpPr>
        <p:spPr>
          <a:xfrm>
            <a:off x="6315712" y="3925663"/>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Content Placeholder 7">
            <a:extLst>
              <a:ext uri="{FF2B5EF4-FFF2-40B4-BE49-F238E27FC236}">
                <a16:creationId xmlns:a16="http://schemas.microsoft.com/office/drawing/2014/main" id="{EC64FEF0-57FE-8C06-DB01-1EA855B36F6D}"/>
              </a:ext>
            </a:extLst>
          </p:cNvPr>
          <p:cNvSpPr txBox="1">
            <a:spLocks/>
          </p:cNvSpPr>
          <p:nvPr/>
        </p:nvSpPr>
        <p:spPr>
          <a:xfrm>
            <a:off x="6609038" y="3931711"/>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Proposition et personnalisation de l’allocation</a:t>
            </a:r>
            <a:endParaRPr lang="fr-FR" dirty="0">
              <a:sym typeface="Arial"/>
            </a:endParaRPr>
          </a:p>
        </p:txBody>
      </p:sp>
      <p:sp>
        <p:nvSpPr>
          <p:cNvPr id="66" name="Rectangle 65">
            <a:extLst>
              <a:ext uri="{FF2B5EF4-FFF2-40B4-BE49-F238E27FC236}">
                <a16:creationId xmlns:a16="http://schemas.microsoft.com/office/drawing/2014/main" id="{901C68A4-FBB6-ABA6-C790-970F34E8CE38}"/>
              </a:ext>
            </a:extLst>
          </p:cNvPr>
          <p:cNvSpPr/>
          <p:nvPr/>
        </p:nvSpPr>
        <p:spPr>
          <a:xfrm>
            <a:off x="6315712" y="3931711"/>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71" name="ZoneTexte 70">
            <a:extLst>
              <a:ext uri="{FF2B5EF4-FFF2-40B4-BE49-F238E27FC236}">
                <a16:creationId xmlns:a16="http://schemas.microsoft.com/office/drawing/2014/main" id="{555D50D1-3B0D-57D4-CB4F-ADCB7A1372AC}"/>
              </a:ext>
            </a:extLst>
          </p:cNvPr>
          <p:cNvSpPr txBox="1"/>
          <p:nvPr/>
        </p:nvSpPr>
        <p:spPr>
          <a:xfrm>
            <a:off x="6315712" y="4262501"/>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Récapitulatif de l’épargne globale du client après la proposition </a:t>
            </a:r>
          </a:p>
        </p:txBody>
      </p:sp>
      <p:sp>
        <p:nvSpPr>
          <p:cNvPr id="72" name="Rectangle 71">
            <a:extLst>
              <a:ext uri="{FF2B5EF4-FFF2-40B4-BE49-F238E27FC236}">
                <a16:creationId xmlns:a16="http://schemas.microsoft.com/office/drawing/2014/main" id="{AB9090BC-AAC8-D791-0F73-3572316CE353}"/>
              </a:ext>
            </a:extLst>
          </p:cNvPr>
          <p:cNvSpPr/>
          <p:nvPr/>
        </p:nvSpPr>
        <p:spPr>
          <a:xfrm>
            <a:off x="6369303" y="4781448"/>
            <a:ext cx="5508000" cy="636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Content Placeholder 7">
            <a:extLst>
              <a:ext uri="{FF2B5EF4-FFF2-40B4-BE49-F238E27FC236}">
                <a16:creationId xmlns:a16="http://schemas.microsoft.com/office/drawing/2014/main" id="{1EBAA263-588E-8ABE-9FE9-1E01AD9D7400}"/>
              </a:ext>
            </a:extLst>
          </p:cNvPr>
          <p:cNvSpPr txBox="1">
            <a:spLocks/>
          </p:cNvSpPr>
          <p:nvPr/>
        </p:nvSpPr>
        <p:spPr>
          <a:xfrm>
            <a:off x="6662124" y="478185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sym typeface="Arial"/>
              </a:rPr>
              <a:t>Signature definitive de la proposition</a:t>
            </a:r>
            <a:endParaRPr lang="fr-FR" dirty="0">
              <a:sym typeface="Arial"/>
            </a:endParaRPr>
          </a:p>
        </p:txBody>
      </p:sp>
      <p:sp>
        <p:nvSpPr>
          <p:cNvPr id="74" name="Rectangle 73">
            <a:extLst>
              <a:ext uri="{FF2B5EF4-FFF2-40B4-BE49-F238E27FC236}">
                <a16:creationId xmlns:a16="http://schemas.microsoft.com/office/drawing/2014/main" id="{6CCAF6CD-3391-3082-4A11-CF1ACBD95BEC}"/>
              </a:ext>
            </a:extLst>
          </p:cNvPr>
          <p:cNvSpPr/>
          <p:nvPr/>
        </p:nvSpPr>
        <p:spPr>
          <a:xfrm>
            <a:off x="6372079" y="477497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75" name="ZoneTexte 74">
            <a:extLst>
              <a:ext uri="{FF2B5EF4-FFF2-40B4-BE49-F238E27FC236}">
                <a16:creationId xmlns:a16="http://schemas.microsoft.com/office/drawing/2014/main" id="{5F6ACD3C-E55B-40C9-B28A-DDB7C151BB13}"/>
              </a:ext>
            </a:extLst>
          </p:cNvPr>
          <p:cNvSpPr txBox="1"/>
          <p:nvPr/>
        </p:nvSpPr>
        <p:spPr>
          <a:xfrm>
            <a:off x="6403394" y="5118286"/>
            <a:ext cx="5541666" cy="292388"/>
          </a:xfrm>
          <a:prstGeom prst="rect">
            <a:avLst/>
          </a:prstGeom>
          <a:noFill/>
          <a:ln>
            <a:noFill/>
          </a:ln>
        </p:spPr>
        <p:txBody>
          <a:bodyPr vert="horz" wrap="square" lIns="96000" tIns="60960" rIns="96000" bIns="60960" rtlCol="0">
            <a:spAutoFit/>
          </a:bodyPr>
          <a:lstStyle>
            <a:defPPr marR="0" lvl="0" algn="l" rtl="0">
              <a:lnSpc>
                <a:spcPct val="100000"/>
              </a:lnSpc>
              <a:spcBef>
                <a:spcPts val="0"/>
              </a:spcBef>
              <a:spcAft>
                <a:spcPts val="0"/>
              </a:spcAft>
              <a:defRPr lang="fr-FR"/>
            </a:defPPr>
            <a:lvl1pPr marL="171450" marR="0" lvl="0" indent="-171450" defTabSz="1219170" fontAlgn="auto">
              <a:lnSpc>
                <a:spcPct val="100000"/>
              </a:lnSpc>
              <a:spcBef>
                <a:spcPts val="0"/>
              </a:spcBef>
              <a:spcAft>
                <a:spcPts val="0"/>
              </a:spcAft>
              <a:buClr>
                <a:srgbClr val="B24388"/>
              </a:buClr>
              <a:buSzTx/>
              <a:buFont typeface="Arial" panose="020B0604020202020204" pitchFamily="34" charset="0"/>
              <a:buChar char="•"/>
              <a:tabLst/>
              <a:defRPr kumimoji="0" sz="1100" b="0" i="0" u="none" strike="noStrike" kern="0" cap="none" spc="0" normalizeH="0" baseline="0">
                <a:ln>
                  <a:noFill/>
                </a:ln>
                <a:solidFill>
                  <a:srgbClr val="000000"/>
                </a:solidFill>
                <a:effectLst/>
                <a:uLnTx/>
                <a:uFillTx/>
                <a:latin typeface="Arial" panose="020B0604020202020204" pitchFamily="34" charset="0"/>
                <a:ea typeface="Arial"/>
                <a:cs typeface="Arial" panose="020B0604020202020204" pitchFamily="34" charset="0"/>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en-US" noProof="1"/>
              <a:t>Signature de la proposition</a:t>
            </a:r>
          </a:p>
        </p:txBody>
      </p:sp>
      <p:sp>
        <p:nvSpPr>
          <p:cNvPr id="81" name="ZoneTexte 80">
            <a:extLst>
              <a:ext uri="{FF2B5EF4-FFF2-40B4-BE49-F238E27FC236}">
                <a16:creationId xmlns:a16="http://schemas.microsoft.com/office/drawing/2014/main" id="{BBFFC3E1-3A13-D0F6-C0DE-9BEF4CA9F306}"/>
              </a:ext>
            </a:extLst>
          </p:cNvPr>
          <p:cNvSpPr txBox="1"/>
          <p:nvPr/>
        </p:nvSpPr>
        <p:spPr>
          <a:xfrm>
            <a:off x="6645663" y="5674897"/>
            <a:ext cx="5220000" cy="288000"/>
          </a:xfrm>
          <a:prstGeom prst="rect">
            <a:avLst/>
          </a:prstGeom>
          <a:solidFill>
            <a:schemeClr val="tx2">
              <a:lumMod val="20000"/>
              <a:lumOff val="80000"/>
            </a:scheme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t>Panier et Chainage des opérations dans les outils producteurs</a:t>
            </a:r>
          </a:p>
        </p:txBody>
      </p:sp>
      <p:sp>
        <p:nvSpPr>
          <p:cNvPr id="83" name="Rectangle 82">
            <a:extLst>
              <a:ext uri="{FF2B5EF4-FFF2-40B4-BE49-F238E27FC236}">
                <a16:creationId xmlns:a16="http://schemas.microsoft.com/office/drawing/2014/main" id="{D6678381-22A2-9828-26B1-FC80E29395DC}"/>
              </a:ext>
            </a:extLst>
          </p:cNvPr>
          <p:cNvSpPr/>
          <p:nvPr/>
        </p:nvSpPr>
        <p:spPr>
          <a:xfrm>
            <a:off x="6365817" y="5675630"/>
            <a:ext cx="288000" cy="28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pic>
        <p:nvPicPr>
          <p:cNvPr id="2" name="Image 1">
            <a:extLst>
              <a:ext uri="{FF2B5EF4-FFF2-40B4-BE49-F238E27FC236}">
                <a16:creationId xmlns:a16="http://schemas.microsoft.com/office/drawing/2014/main" id="{5B330AC3-0DA5-FC51-B1B5-55FE75AB26B2}"/>
              </a:ext>
            </a:extLst>
          </p:cNvPr>
          <p:cNvPicPr>
            <a:picLocks noChangeAspect="1"/>
          </p:cNvPicPr>
          <p:nvPr/>
        </p:nvPicPr>
        <p:blipFill rotWithShape="1">
          <a:blip r:embed="rId3"/>
          <a:srcRect l="24714" t="41879" r="55136" b="51834"/>
          <a:stretch/>
        </p:blipFill>
        <p:spPr>
          <a:xfrm>
            <a:off x="11850356" y="5694410"/>
            <a:ext cx="341644" cy="180872"/>
          </a:xfrm>
          <a:prstGeom prst="rect">
            <a:avLst/>
          </a:prstGeom>
        </p:spPr>
      </p:pic>
      <p:pic>
        <p:nvPicPr>
          <p:cNvPr id="4" name="Picture 116">
            <a:extLst>
              <a:ext uri="{FF2B5EF4-FFF2-40B4-BE49-F238E27FC236}">
                <a16:creationId xmlns:a16="http://schemas.microsoft.com/office/drawing/2014/main" id="{6125BD69-4ECE-2FFA-D81E-D4779B42C3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8197" y="267367"/>
            <a:ext cx="577538" cy="351638"/>
          </a:xfrm>
          <a:prstGeom prst="rect">
            <a:avLst/>
          </a:prstGeom>
        </p:spPr>
      </p:pic>
    </p:spTree>
    <p:extLst>
      <p:ext uri="{BB962C8B-B14F-4D97-AF65-F5344CB8AC3E}">
        <p14:creationId xmlns:p14="http://schemas.microsoft.com/office/powerpoint/2010/main" val="4209240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0" indent="0">
              <a:buNone/>
            </a:pPr>
            <a:r>
              <a:rPr lang="fr-FR" dirty="0">
                <a:sym typeface="Arial"/>
              </a:rPr>
              <a:t>Souscription d’un contrat d’assurance vie Millevie essentielle 2 avec de l’emprunt</a:t>
            </a:r>
            <a:r>
              <a:rPr lang="fr-FR" dirty="0"/>
              <a:t> </a:t>
            </a:r>
            <a:endParaRPr lang="fr-FR" dirty="0">
              <a:sym typeface="Arial"/>
            </a:endParaRP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84614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a:extLst>
              <a:ext uri="{FF2B5EF4-FFF2-40B4-BE49-F238E27FC236}">
                <a16:creationId xmlns:a16="http://schemas.microsoft.com/office/drawing/2014/main" id="{ECA3983A-7B9A-DA13-4A98-A539489B3429}"/>
              </a:ext>
            </a:extLst>
          </p:cNvPr>
          <p:cNvGrpSpPr/>
          <p:nvPr/>
        </p:nvGrpSpPr>
        <p:grpSpPr>
          <a:xfrm>
            <a:off x="8766531" y="3352546"/>
            <a:ext cx="3253191" cy="2504916"/>
            <a:chOff x="5928899" y="1371838"/>
            <a:chExt cx="5598084" cy="4936334"/>
          </a:xfrm>
        </p:grpSpPr>
        <p:pic>
          <p:nvPicPr>
            <p:cNvPr id="22" name="Image 21">
              <a:extLst>
                <a:ext uri="{FF2B5EF4-FFF2-40B4-BE49-F238E27FC236}">
                  <a16:creationId xmlns:a16="http://schemas.microsoft.com/office/drawing/2014/main" id="{6AB06596-B39B-5D22-11E4-736EE64E8060}"/>
                </a:ext>
              </a:extLst>
            </p:cNvPr>
            <p:cNvPicPr>
              <a:picLocks noChangeAspect="1"/>
            </p:cNvPicPr>
            <p:nvPr/>
          </p:nvPicPr>
          <p:blipFill>
            <a:blip r:embed="rId2"/>
            <a:stretch>
              <a:fillRect/>
            </a:stretch>
          </p:blipFill>
          <p:spPr>
            <a:xfrm>
              <a:off x="5928899" y="1371838"/>
              <a:ext cx="5598084" cy="4936334"/>
            </a:xfrm>
            <a:prstGeom prst="rect">
              <a:avLst/>
            </a:prstGeom>
            <a:solidFill>
              <a:schemeClr val="bg1"/>
            </a:solidFill>
          </p:spPr>
        </p:pic>
        <p:sp>
          <p:nvSpPr>
            <p:cNvPr id="23" name="Rectangle : coins arrondis 22">
              <a:extLst>
                <a:ext uri="{FF2B5EF4-FFF2-40B4-BE49-F238E27FC236}">
                  <a16:creationId xmlns:a16="http://schemas.microsoft.com/office/drawing/2014/main" id="{573DEA85-1BC9-AD31-2723-D4C72AF75BF5}"/>
                </a:ext>
              </a:extLst>
            </p:cNvPr>
            <p:cNvSpPr/>
            <p:nvPr/>
          </p:nvSpPr>
          <p:spPr>
            <a:xfrm>
              <a:off x="6243781" y="2879808"/>
              <a:ext cx="4738255" cy="489155"/>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ectangle : coins arrondis 23">
              <a:extLst>
                <a:ext uri="{FF2B5EF4-FFF2-40B4-BE49-F238E27FC236}">
                  <a16:creationId xmlns:a16="http://schemas.microsoft.com/office/drawing/2014/main" id="{546C5B7B-7544-8F0C-E0F4-E1439B411350}"/>
                </a:ext>
              </a:extLst>
            </p:cNvPr>
            <p:cNvSpPr/>
            <p:nvPr/>
          </p:nvSpPr>
          <p:spPr>
            <a:xfrm>
              <a:off x="10437861" y="5522612"/>
              <a:ext cx="538724" cy="186814"/>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Flèche : bas 24">
              <a:extLst>
                <a:ext uri="{FF2B5EF4-FFF2-40B4-BE49-F238E27FC236}">
                  <a16:creationId xmlns:a16="http://schemas.microsoft.com/office/drawing/2014/main" id="{5DFAD3DC-C3F8-66F1-2B02-66C5A96C7C4E}"/>
                </a:ext>
              </a:extLst>
            </p:cNvPr>
            <p:cNvSpPr/>
            <p:nvPr/>
          </p:nvSpPr>
          <p:spPr>
            <a:xfrm>
              <a:off x="7687939" y="2819328"/>
              <a:ext cx="122903" cy="163804"/>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Flèche : bas 26">
              <a:extLst>
                <a:ext uri="{FF2B5EF4-FFF2-40B4-BE49-F238E27FC236}">
                  <a16:creationId xmlns:a16="http://schemas.microsoft.com/office/drawing/2014/main" id="{8108E279-B699-D7B0-512B-F8957D6A7466}"/>
                </a:ext>
              </a:extLst>
            </p:cNvPr>
            <p:cNvSpPr/>
            <p:nvPr/>
          </p:nvSpPr>
          <p:spPr>
            <a:xfrm>
              <a:off x="9816557" y="2763910"/>
              <a:ext cx="122903" cy="163804"/>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Flèche : bas 27">
              <a:extLst>
                <a:ext uri="{FF2B5EF4-FFF2-40B4-BE49-F238E27FC236}">
                  <a16:creationId xmlns:a16="http://schemas.microsoft.com/office/drawing/2014/main" id="{8A123C0D-79D7-3CCA-3E0E-1319CA5157AF}"/>
                </a:ext>
              </a:extLst>
            </p:cNvPr>
            <p:cNvSpPr/>
            <p:nvPr/>
          </p:nvSpPr>
          <p:spPr>
            <a:xfrm>
              <a:off x="10686400" y="5350623"/>
              <a:ext cx="122903" cy="163804"/>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Flèche : bas 29">
              <a:extLst>
                <a:ext uri="{FF2B5EF4-FFF2-40B4-BE49-F238E27FC236}">
                  <a16:creationId xmlns:a16="http://schemas.microsoft.com/office/drawing/2014/main" id="{FF65D271-DE24-6383-A2B5-AFAA47FA12D2}"/>
                </a:ext>
              </a:extLst>
            </p:cNvPr>
            <p:cNvSpPr/>
            <p:nvPr/>
          </p:nvSpPr>
          <p:spPr>
            <a:xfrm>
              <a:off x="6427051" y="2864498"/>
              <a:ext cx="216345" cy="159321"/>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25E157E8-07D5-DD0D-4A48-B7897D5FF28D}"/>
                </a:ext>
              </a:extLst>
            </p:cNvPr>
            <p:cNvSpPr/>
            <p:nvPr/>
          </p:nvSpPr>
          <p:spPr>
            <a:xfrm>
              <a:off x="5931074" y="6081386"/>
              <a:ext cx="889348" cy="2004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394680" cy="2431435"/>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171450" indent="-171450" defTabSz="1219170">
              <a:buClr>
                <a:srgbClr val="B24388"/>
              </a:buClr>
              <a:buFont typeface="Wingdings" panose="05000000000000000000" pitchFamily="2" charset="2"/>
              <a:buChar char="Ø"/>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Mettre en place des versements programmés : Pour mettre en place/</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augmenter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des versements programmés, indiquer le montant additionnel à investir mensuellement en renseignant la ligne « Epargne restant programmée à affecter aux projets » à la page </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Votre capacité d’épargne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20697" y="3280091"/>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lang="fr-FR" sz="1400" b="1" cap="none" dirty="0">
                <a:solidFill>
                  <a:schemeClr val="dk1"/>
                </a:solidFill>
                <a:latin typeface="Arial" panose="020B0604020202020204" pitchFamily="34" charset="0"/>
                <a:sym typeface="Arial"/>
              </a:rPr>
              <a:t>souscription d’un contrat d’assurance vie Millevie essentielle 2 avec de l’emprunt</a:t>
            </a:r>
            <a:r>
              <a:rPr lang="fr-FR" sz="1400" kern="1200" cap="none" dirty="0">
                <a:solidFill>
                  <a:schemeClr val="dk1"/>
                </a:solidFill>
                <a:latin typeface="Arial" panose="020B0604020202020204" pitchFamily="34" charset="0"/>
                <a:ea typeface="+mn-ea"/>
              </a:rPr>
              <a:t> </a:t>
            </a:r>
            <a:endParaRPr lang="fr-FR" sz="1867" b="0"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0" y="3724222"/>
            <a:ext cx="4550851"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en cohérence avec son profil de risque</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Sélectionner «Versement initial» et indiquer le montant apporté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Indiquer les mensualités apportées le cas échéant  </a:t>
            </a:r>
          </a:p>
          <a:p>
            <a:pPr marL="171450" indent="-171450" defTabSz="1219170">
              <a:buClr>
                <a:srgbClr val="B24388"/>
              </a:buClr>
              <a:buFont typeface="Wingdings" panose="05000000000000000000" pitchFamily="2" charset="2"/>
              <a:buChar char="Ø"/>
            </a:pPr>
            <a:r>
              <a:rPr lang="fr-FR" sz="1000" i="1" kern="0" dirty="0">
                <a:solidFill>
                  <a:srgbClr val="000000"/>
                </a:solidFill>
                <a:latin typeface="Arial" panose="020B0604020202020204" pitchFamily="34" charset="0"/>
                <a:cs typeface="Arial" panose="020B0604020202020204" pitchFamily="34" charset="0"/>
                <a:sym typeface="Wingdings" panose="05000000000000000000" pitchFamily="2" charset="2"/>
              </a:rPr>
              <a:t>L’horizon de placement par défaut de 10 ans devra être modifié si une cohabitation des Fonds Temporaires est envisagée.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Sélectionner le contrat d’assurance Vie puis cliquer sur Ajouter ce projet.</a:t>
            </a:r>
          </a:p>
        </p:txBody>
      </p:sp>
    </p:spTree>
    <p:extLst>
      <p:ext uri="{BB962C8B-B14F-4D97-AF65-F5344CB8AC3E}">
        <p14:creationId xmlns:p14="http://schemas.microsoft.com/office/powerpoint/2010/main" val="2761488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A99BABF7-5C83-55B3-A4D1-9E2477008736}"/>
              </a:ext>
            </a:extLst>
          </p:cNvPr>
          <p:cNvPicPr>
            <a:picLocks noChangeAspect="1"/>
          </p:cNvPicPr>
          <p:nvPr/>
        </p:nvPicPr>
        <p:blipFill>
          <a:blip r:embed="rId2"/>
          <a:stretch>
            <a:fillRect/>
          </a:stretch>
        </p:blipFill>
        <p:spPr>
          <a:xfrm>
            <a:off x="5130563" y="3519456"/>
            <a:ext cx="2993019" cy="2258492"/>
          </a:xfrm>
          <a:prstGeom prst="rect">
            <a:avLst/>
          </a:prstGeom>
        </p:spPr>
      </p:pic>
      <p:pic>
        <p:nvPicPr>
          <p:cNvPr id="17" name="Image 16">
            <a:extLst>
              <a:ext uri="{FF2B5EF4-FFF2-40B4-BE49-F238E27FC236}">
                <a16:creationId xmlns:a16="http://schemas.microsoft.com/office/drawing/2014/main" id="{1EE4513E-F4AA-DA99-510C-7F12188AC7C2}"/>
              </a:ext>
            </a:extLst>
          </p:cNvPr>
          <p:cNvPicPr>
            <a:picLocks noChangeAspect="1"/>
          </p:cNvPicPr>
          <p:nvPr/>
        </p:nvPicPr>
        <p:blipFill>
          <a:blip r:embed="rId3"/>
          <a:stretch>
            <a:fillRect/>
          </a:stretch>
        </p:blipFill>
        <p:spPr>
          <a:xfrm>
            <a:off x="8786344" y="1087309"/>
            <a:ext cx="3127360" cy="1855589"/>
          </a:xfrm>
          <a:prstGeom prst="rect">
            <a:avLst/>
          </a:prstGeom>
        </p:spPr>
      </p:pic>
      <p:pic>
        <p:nvPicPr>
          <p:cNvPr id="16" name="Image 15">
            <a:extLst>
              <a:ext uri="{FF2B5EF4-FFF2-40B4-BE49-F238E27FC236}">
                <a16:creationId xmlns:a16="http://schemas.microsoft.com/office/drawing/2014/main" id="{3D2C8B0C-F1A0-2489-FA65-26FF26B2831B}"/>
              </a:ext>
            </a:extLst>
          </p:cNvPr>
          <p:cNvPicPr>
            <a:picLocks noChangeAspect="1"/>
          </p:cNvPicPr>
          <p:nvPr/>
        </p:nvPicPr>
        <p:blipFill>
          <a:blip r:embed="rId4"/>
          <a:stretch>
            <a:fillRect/>
          </a:stretch>
        </p:blipFill>
        <p:spPr>
          <a:xfrm>
            <a:off x="5086112" y="1050706"/>
            <a:ext cx="2931453" cy="2105223"/>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540688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354217"/>
          </a:xfrm>
          <a:prstGeom prst="roundRect">
            <a:avLst>
              <a:gd name="adj" fmla="val 0"/>
            </a:avLst>
          </a:prstGeom>
          <a:noFill/>
          <a:ln>
            <a:noFill/>
          </a:ln>
        </p:spPr>
        <p:txBody>
          <a:bodyPr vert="horz" wrap="square" lIns="96000" tIns="60960" rIns="96000" bIns="60960" rtlCol="0">
            <a:spAutoFit/>
          </a:bodyPr>
          <a:lstStyle/>
          <a:p>
            <a:pPr defTabSz="1219170">
              <a:buClr>
                <a:srgbClr val="B24388"/>
              </a:buClr>
              <a:defRP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Consulter le projet / Consulter la composition de la proposition</a:t>
            </a:r>
            <a:endParaRPr lang="fr-FR" sz="1000" kern="0" dirty="0">
              <a:solidFill>
                <a:srgbClr val="000000"/>
              </a:solidFill>
              <a:latin typeface="Arial" panose="020B0604020202020204" pitchFamily="34" charset="0"/>
              <a:cs typeface="Arial" panose="020B0604020202020204" pitchFamily="34" charset="0"/>
              <a:sym typeface="Arial"/>
            </a:endParaRPr>
          </a:p>
          <a:p>
            <a:r>
              <a:rPr lang="fr-FR" sz="1000" dirty="0">
                <a:sym typeface="Wingdings" panose="05000000000000000000" pitchFamily="2" charset="2"/>
              </a:rPr>
              <a:t>En première intention LEA pousse une allocation issue du portefeuille modèle de NIM qui ne comportera pas l’emprunt.</a:t>
            </a:r>
          </a:p>
          <a:p>
            <a:endParaRPr lang="fr-FR" sz="1000" dirty="0">
              <a:sym typeface="Wingdings" panose="05000000000000000000" pitchFamily="2" charset="2"/>
            </a:endParaRPr>
          </a:p>
          <a:p>
            <a:r>
              <a:rPr lang="fr-FR" sz="1000" dirty="0">
                <a:sym typeface="Wingdings" panose="05000000000000000000" pitchFamily="2" charset="2"/>
              </a:rPr>
              <a:t>Tous les supports éligibles et proposés en 1ère intention LEA peuvent être remplacés (switch) ou ventilés (split) au profit de l’emprunt.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578083" y="462224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703168" y="17689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88104"/>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Remplacement/ventilation simple</a:t>
            </a:r>
          </a:p>
        </p:txBody>
      </p:sp>
      <p:sp>
        <p:nvSpPr>
          <p:cNvPr id="7" name="Rectangle : coins arrondis 6">
            <a:extLst>
              <a:ext uri="{FF2B5EF4-FFF2-40B4-BE49-F238E27FC236}">
                <a16:creationId xmlns:a16="http://schemas.microsoft.com/office/drawing/2014/main" id="{6E56895C-2401-B1EE-2FF0-028B8176C327}"/>
              </a:ext>
            </a:extLst>
          </p:cNvPr>
          <p:cNvSpPr/>
          <p:nvPr/>
        </p:nvSpPr>
        <p:spPr>
          <a:xfrm>
            <a:off x="245841" y="3642156"/>
            <a:ext cx="413934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Il est possible de modifier la proposition réalisée par LEA à l’étape 2 « Proposition et personnalisation », via le switch (remplacement ) de niveau 2</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Sélectionner la ligne à modifier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le crayon rouge,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sur « </a:t>
            </a:r>
            <a:r>
              <a:rPr lang="fr-FR" sz="1000" b="1" kern="0" dirty="0">
                <a:solidFill>
                  <a:srgbClr val="000000"/>
                </a:solidFill>
                <a:latin typeface="Arial" panose="020B0604020202020204" pitchFamily="34" charset="0"/>
                <a:cs typeface="Arial" panose="020B0604020202020204" pitchFamily="34" charset="0"/>
                <a:sym typeface="Arial"/>
              </a:rPr>
              <a:t>autres supports </a:t>
            </a:r>
            <a:r>
              <a:rPr lang="fr-FR" sz="1000" kern="0" dirty="0">
                <a:solidFill>
                  <a:srgbClr val="000000"/>
                </a:solidFill>
                <a:latin typeface="Arial" panose="020B0604020202020204" pitchFamily="34" charset="0"/>
                <a:cs typeface="Arial" panose="020B0604020202020204" pitchFamily="34" charset="0"/>
                <a:sym typeface="Arial"/>
              </a:rPr>
              <a:t>»</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indiquer dans la barre de recherche  « </a:t>
            </a:r>
            <a:r>
              <a:rPr lang="fr-FR" sz="1000" b="1" kern="0" dirty="0">
                <a:solidFill>
                  <a:srgbClr val="000000"/>
                </a:solidFill>
                <a:latin typeface="Arial" panose="020B0604020202020204" pitchFamily="34" charset="0"/>
                <a:cs typeface="Arial" panose="020B0604020202020204" pitchFamily="34" charset="0"/>
                <a:sym typeface="Arial"/>
              </a:rPr>
              <a:t>Emprunt</a:t>
            </a:r>
            <a:r>
              <a:rPr lang="fr-FR" sz="1000" kern="0" dirty="0">
                <a:solidFill>
                  <a:srgbClr val="000000"/>
                </a:solidFill>
                <a:latin typeface="Arial" panose="020B0604020202020204" pitchFamily="34" charset="0"/>
                <a:cs typeface="Arial" panose="020B0604020202020204" pitchFamily="34" charset="0"/>
                <a:sym typeface="Arial"/>
              </a:rPr>
              <a:t>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8" name="Flèche : bas 27">
            <a:extLst>
              <a:ext uri="{FF2B5EF4-FFF2-40B4-BE49-F238E27FC236}">
                <a16:creationId xmlns:a16="http://schemas.microsoft.com/office/drawing/2014/main" id="{0908F9EC-4A5C-1EDE-C4B5-399660598B39}"/>
              </a:ext>
            </a:extLst>
          </p:cNvPr>
          <p:cNvSpPr/>
          <p:nvPr/>
        </p:nvSpPr>
        <p:spPr>
          <a:xfrm>
            <a:off x="9684368" y="479353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stCxn id="30" idx="6"/>
            <a:endCxn id="28" idx="0"/>
          </p:cNvCxnSpPr>
          <p:nvPr/>
        </p:nvCxnSpPr>
        <p:spPr>
          <a:xfrm flipV="1">
            <a:off x="8150087" y="4793530"/>
            <a:ext cx="1648134" cy="798889"/>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5" name="Titre 1">
            <a:extLst>
              <a:ext uri="{FF2B5EF4-FFF2-40B4-BE49-F238E27FC236}">
                <a16:creationId xmlns:a16="http://schemas.microsoft.com/office/drawing/2014/main" id="{A1730B9D-71CD-2BF4-E5A3-D3646A89B23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lang="fr-FR" sz="1400" b="1" cap="none" dirty="0">
                <a:solidFill>
                  <a:schemeClr val="dk1"/>
                </a:solidFill>
                <a:latin typeface="Arial" panose="020B0604020202020204" pitchFamily="34" charset="0"/>
                <a:sym typeface="Arial"/>
              </a:rPr>
              <a:t>souscription d’un contrat d’assurance vie Millevie essentielle 2 avec de l’emprunt</a:t>
            </a:r>
            <a:r>
              <a:rPr lang="fr-FR" sz="1400" kern="1200" cap="none" dirty="0">
                <a:solidFill>
                  <a:schemeClr val="dk1"/>
                </a:solidFill>
                <a:latin typeface="Arial" panose="020B0604020202020204" pitchFamily="34" charset="0"/>
                <a:ea typeface="+mn-ea"/>
              </a:rPr>
              <a:t> </a:t>
            </a:r>
            <a:endParaRPr lang="fr-FR" sz="1867" b="0" dirty="0">
              <a:solidFill>
                <a:srgbClr val="B24388"/>
              </a:solidFill>
              <a:latin typeface="Arial" panose="020B0604020202020204" pitchFamily="34" charset="0"/>
              <a:ea typeface="+mn-ea"/>
            </a:endParaRPr>
          </a:p>
        </p:txBody>
      </p:sp>
      <p:grpSp>
        <p:nvGrpSpPr>
          <p:cNvPr id="43" name="Groupe 42">
            <a:extLst>
              <a:ext uri="{FF2B5EF4-FFF2-40B4-BE49-F238E27FC236}">
                <a16:creationId xmlns:a16="http://schemas.microsoft.com/office/drawing/2014/main" id="{1A1BF25A-64AE-0A85-24F6-A9EECF2B62BA}"/>
              </a:ext>
            </a:extLst>
          </p:cNvPr>
          <p:cNvGrpSpPr/>
          <p:nvPr/>
        </p:nvGrpSpPr>
        <p:grpSpPr>
          <a:xfrm>
            <a:off x="8754652" y="3546702"/>
            <a:ext cx="3253477" cy="2205019"/>
            <a:chOff x="8754652" y="3546702"/>
            <a:chExt cx="3253477" cy="2205019"/>
          </a:xfrm>
        </p:grpSpPr>
        <p:pic>
          <p:nvPicPr>
            <p:cNvPr id="26" name="Image 25">
              <a:extLst>
                <a:ext uri="{FF2B5EF4-FFF2-40B4-BE49-F238E27FC236}">
                  <a16:creationId xmlns:a16="http://schemas.microsoft.com/office/drawing/2014/main" id="{7F88C184-AC74-8F47-00C9-1075C9D616BB}"/>
                </a:ext>
              </a:extLst>
            </p:cNvPr>
            <p:cNvPicPr>
              <a:picLocks noChangeAspect="1"/>
            </p:cNvPicPr>
            <p:nvPr/>
          </p:nvPicPr>
          <p:blipFill>
            <a:blip r:embed="rId5"/>
            <a:stretch>
              <a:fillRect/>
            </a:stretch>
          </p:blipFill>
          <p:spPr>
            <a:xfrm>
              <a:off x="8754652" y="3546702"/>
              <a:ext cx="3214830" cy="1732175"/>
            </a:xfrm>
            <a:prstGeom prst="rect">
              <a:avLst/>
            </a:prstGeom>
          </p:spPr>
        </p:pic>
        <p:pic>
          <p:nvPicPr>
            <p:cNvPr id="40" name="Image 39">
              <a:extLst>
                <a:ext uri="{FF2B5EF4-FFF2-40B4-BE49-F238E27FC236}">
                  <a16:creationId xmlns:a16="http://schemas.microsoft.com/office/drawing/2014/main" id="{CEEBF221-A628-1E2A-0AD1-8ED6EB2B1ED5}"/>
                </a:ext>
              </a:extLst>
            </p:cNvPr>
            <p:cNvPicPr>
              <a:picLocks noChangeAspect="1"/>
            </p:cNvPicPr>
            <p:nvPr/>
          </p:nvPicPr>
          <p:blipFill>
            <a:blip r:embed="rId6"/>
            <a:stretch>
              <a:fillRect/>
            </a:stretch>
          </p:blipFill>
          <p:spPr>
            <a:xfrm>
              <a:off x="8759962" y="5278088"/>
              <a:ext cx="3248167" cy="473633"/>
            </a:xfrm>
            <a:prstGeom prst="rect">
              <a:avLst/>
            </a:prstGeom>
          </p:spPr>
        </p:pic>
        <p:sp>
          <p:nvSpPr>
            <p:cNvPr id="33" name="ZoneTexte 32">
              <a:extLst>
                <a:ext uri="{FF2B5EF4-FFF2-40B4-BE49-F238E27FC236}">
                  <a16:creationId xmlns:a16="http://schemas.microsoft.com/office/drawing/2014/main" id="{6FE381F5-B9C1-D285-9A1A-9CE06299CAC4}"/>
                </a:ext>
              </a:extLst>
            </p:cNvPr>
            <p:cNvSpPr txBox="1"/>
            <p:nvPr/>
          </p:nvSpPr>
          <p:spPr>
            <a:xfrm>
              <a:off x="9063609" y="5436007"/>
              <a:ext cx="1889863" cy="200055"/>
            </a:xfrm>
            <a:prstGeom prst="rect">
              <a:avLst/>
            </a:prstGeom>
            <a:solidFill>
              <a:srgbClr val="F9F9FB"/>
            </a:solid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fr-FR" sz="700" b="1" i="0" u="none" strike="noStrike" kern="1200" cap="none" spc="0" normalizeH="0" baseline="0" noProof="0" dirty="0">
                  <a:ln>
                    <a:noFill/>
                  </a:ln>
                  <a:solidFill>
                    <a:srgbClr val="000000"/>
                  </a:solidFill>
                  <a:effectLst/>
                  <a:uLnTx/>
                  <a:uFillTx/>
                  <a:latin typeface="Ubuntu" panose="020B0504030602030204" pitchFamily="34" charset="0"/>
                  <a:ea typeface="Calibri" panose="020F0502020204030204" pitchFamily="34" charset="0"/>
                  <a:cs typeface="Times New Roman" panose="02020603050405020304" pitchFamily="18" charset="0"/>
                </a:rPr>
                <a:t>EMPRUNT                                  </a:t>
              </a:r>
            </a:p>
          </p:txBody>
        </p:sp>
      </p:grpSp>
      <p:sp>
        <p:nvSpPr>
          <p:cNvPr id="49" name="Arrow: Right 23">
            <a:extLst>
              <a:ext uri="{FF2B5EF4-FFF2-40B4-BE49-F238E27FC236}">
                <a16:creationId xmlns:a16="http://schemas.microsoft.com/office/drawing/2014/main" id="{539ECF1C-E54D-CBD0-1EE0-78C19144CAF8}"/>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5" name="Groupe 54">
            <a:extLst>
              <a:ext uri="{FF2B5EF4-FFF2-40B4-BE49-F238E27FC236}">
                <a16:creationId xmlns:a16="http://schemas.microsoft.com/office/drawing/2014/main" id="{7932C8D2-C021-8030-D3CD-7AE01C1F3843}"/>
              </a:ext>
            </a:extLst>
          </p:cNvPr>
          <p:cNvGrpSpPr/>
          <p:nvPr/>
        </p:nvGrpSpPr>
        <p:grpSpPr>
          <a:xfrm>
            <a:off x="7526020" y="5972564"/>
            <a:ext cx="344993" cy="329624"/>
            <a:chOff x="7705314" y="5936706"/>
            <a:chExt cx="344993" cy="329624"/>
          </a:xfrm>
        </p:grpSpPr>
        <p:sp>
          <p:nvSpPr>
            <p:cNvPr id="48" name="Ellipse 47">
              <a:extLst>
                <a:ext uri="{FF2B5EF4-FFF2-40B4-BE49-F238E27FC236}">
                  <a16:creationId xmlns:a16="http://schemas.microsoft.com/office/drawing/2014/main" id="{3BCB1659-E053-B683-79C5-9B212586A84F}"/>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0" name="Image 49">
              <a:extLst>
                <a:ext uri="{FF2B5EF4-FFF2-40B4-BE49-F238E27FC236}">
                  <a16:creationId xmlns:a16="http://schemas.microsoft.com/office/drawing/2014/main" id="{2248A1A4-703D-7EAC-2CFF-A8E9E003B23F}"/>
                </a:ext>
              </a:extLst>
            </p:cNvPr>
            <p:cNvPicPr>
              <a:picLocks noChangeAspect="1"/>
            </p:cNvPicPr>
            <p:nvPr/>
          </p:nvPicPr>
          <p:blipFill rotWithShape="1">
            <a:blip r:embed="rId7"/>
            <a:srcRect l="24714" t="41879" r="55136" b="51834"/>
            <a:stretch/>
          </p:blipFill>
          <p:spPr>
            <a:xfrm>
              <a:off x="7746592" y="6032556"/>
              <a:ext cx="272236" cy="144126"/>
            </a:xfrm>
            <a:prstGeom prst="rect">
              <a:avLst/>
            </a:prstGeom>
          </p:spPr>
        </p:pic>
      </p:grpSp>
      <p:sp>
        <p:nvSpPr>
          <p:cNvPr id="53" name="Flèche : droite 52">
            <a:extLst>
              <a:ext uri="{FF2B5EF4-FFF2-40B4-BE49-F238E27FC236}">
                <a16:creationId xmlns:a16="http://schemas.microsoft.com/office/drawing/2014/main" id="{22E43763-08B4-BDBB-538E-49E5184EBD60}"/>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54" name="Flèche : droite 53">
            <a:extLst>
              <a:ext uri="{FF2B5EF4-FFF2-40B4-BE49-F238E27FC236}">
                <a16:creationId xmlns:a16="http://schemas.microsoft.com/office/drawing/2014/main" id="{816019B3-4FDC-A259-9675-68A99ADC98DB}"/>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Synthèse &gt; Signature &gt;</a:t>
            </a:r>
            <a:endParaRPr lang="fr-FR" sz="1200" b="1" dirty="0">
              <a:sym typeface="Arial"/>
            </a:endParaRPr>
          </a:p>
        </p:txBody>
      </p:sp>
    </p:spTree>
    <p:extLst>
      <p:ext uri="{BB962C8B-B14F-4D97-AF65-F5344CB8AC3E}">
        <p14:creationId xmlns:p14="http://schemas.microsoft.com/office/powerpoint/2010/main" val="3370355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R="0" lvl="0" algn="ctr" defTabSz="914400" rtl="0" eaLnBrk="1" fontAlgn="auto" latinLnBrk="0" hangingPunct="1">
              <a:lnSpc>
                <a:spcPct val="90000"/>
              </a:lnSpc>
              <a:spcBef>
                <a:spcPts val="0"/>
              </a:spcBef>
              <a:spcAft>
                <a:spcPts val="0"/>
              </a:spcAft>
              <a:buClrTx/>
              <a:buSzTx/>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Versement complémentaire sur un contrat d’assurance vie Millevie Essentielle 2 existant avec de l’Emprunt</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87710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 31">
            <a:extLst>
              <a:ext uri="{FF2B5EF4-FFF2-40B4-BE49-F238E27FC236}">
                <a16:creationId xmlns:a16="http://schemas.microsoft.com/office/drawing/2014/main" id="{69C51F37-C8F2-B8AB-D4F2-266555657B6C}"/>
              </a:ext>
            </a:extLst>
          </p:cNvPr>
          <p:cNvPicPr>
            <a:picLocks noChangeAspect="1"/>
          </p:cNvPicPr>
          <p:nvPr/>
        </p:nvPicPr>
        <p:blipFill>
          <a:blip r:embed="rId2"/>
          <a:stretch>
            <a:fillRect/>
          </a:stretch>
        </p:blipFill>
        <p:spPr>
          <a:xfrm>
            <a:off x="8608742" y="3298406"/>
            <a:ext cx="3374850" cy="2355262"/>
          </a:xfrm>
          <a:prstGeom prst="rect">
            <a:avLst/>
          </a:prstGeom>
        </p:spPr>
      </p:pic>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394680" cy="2431435"/>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171450" indent="-171450" defTabSz="1219170">
              <a:buClr>
                <a:srgbClr val="B24388"/>
              </a:buClr>
              <a:buFont typeface="Wingdings" panose="05000000000000000000" pitchFamily="2" charset="2"/>
              <a:buChar char="Ø"/>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Mettre en place des versements programmés : Pour mettre en place/</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augmenter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des versements programmés, indiquer le montant additionnel à investir mensuellement en renseignant la ligne « Epargne restant programmée à affecter aux projets » à la page </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Votre capacité d’épargne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3289922"/>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i="0" u="none" strike="noStrike" kern="0" cap="none" spc="0" normalizeH="0" baseline="0" noProof="0" dirty="0">
                <a:ln>
                  <a:noFill/>
                </a:ln>
                <a:solidFill>
                  <a:srgbClr val="000000"/>
                </a:solidFill>
                <a:effectLst/>
                <a:uLnTx/>
                <a:uFillTx/>
                <a:latin typeface="Arial" panose="020B0604020202020204" pitchFamily="34" charset="0"/>
                <a:sym typeface="Arial"/>
              </a:rPr>
              <a:t>Versement complémentaire sur un contrat d’assurance vie Millevie Essentielle 2 existant avec de l’Emprunt </a:t>
            </a:r>
            <a:endParaRPr lang="fr-FR" sz="1867"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1" y="3724222"/>
            <a:ext cx="4603856" cy="2287965"/>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a:t>
            </a:r>
            <a:r>
              <a:rPr lang="fr-FR" sz="1000" b="1" kern="0" dirty="0">
                <a:solidFill>
                  <a:srgbClr val="000000"/>
                </a:solidFill>
                <a:latin typeface="Arial" panose="020B0604020202020204" pitchFamily="34" charset="0"/>
                <a:cs typeface="Arial" panose="020B0604020202020204" pitchFamily="34" charset="0"/>
                <a:sym typeface="Wingdings" panose="05000000000000000000" pitchFamily="2" charset="2"/>
              </a:rPr>
              <a:t>en cohérence </a:t>
            </a: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avec son profil de risque</a:t>
            </a:r>
          </a:p>
          <a:p>
            <a:pPr marL="171450" marR="0" lvl="0" indent="-171450" algn="just" defTabSz="121917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Versement complémentaire</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et indiquer le</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montant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 les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mensualités</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apportées le cas échéant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l’horizon</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placement et le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contrat à abonder</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Indiquer les mensualités apportées le cas échéant  </a:t>
            </a:r>
          </a:p>
          <a:p>
            <a:pPr marL="171450" indent="-171450" defTabSz="1219170">
              <a:buClr>
                <a:srgbClr val="B24388"/>
              </a:buClr>
              <a:buFont typeface="Wingdings" panose="05000000000000000000" pitchFamily="2" charset="2"/>
              <a:buChar char="Ø"/>
            </a:pPr>
            <a:r>
              <a:rPr lang="fr-FR" sz="1000" i="1" kern="0" dirty="0">
                <a:solidFill>
                  <a:srgbClr val="000000"/>
                </a:solidFill>
                <a:latin typeface="Arial" panose="020B0604020202020204" pitchFamily="34" charset="0"/>
                <a:cs typeface="Arial" panose="020B0604020202020204" pitchFamily="34" charset="0"/>
                <a:sym typeface="Wingdings" panose="05000000000000000000" pitchFamily="2" charset="2"/>
              </a:rPr>
              <a:t>L’horizon de placement par défaut de 10 ans devra être modifié si une cohabitation des Fonds Temporaires est envisagée.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Choisir la valorisation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Le client peut choisir de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l’ensemble de mon contrat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ou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uniquement mes versements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2933" marR="0" lvl="1"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puis cliquer sur Ajouter ce projet.</a:t>
            </a: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764324" y="379169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lèche : bas 34">
            <a:extLst>
              <a:ext uri="{FF2B5EF4-FFF2-40B4-BE49-F238E27FC236}">
                <a16:creationId xmlns:a16="http://schemas.microsoft.com/office/drawing/2014/main" id="{9E52712A-784A-4EC0-5888-3EF0F1C73E79}"/>
              </a:ext>
            </a:extLst>
          </p:cNvPr>
          <p:cNvSpPr/>
          <p:nvPr/>
        </p:nvSpPr>
        <p:spPr>
          <a:xfrm>
            <a:off x="8761102" y="405628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11651092" y="475845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5926F2-99D6-A001-2FA0-0C10F636CFC6}"/>
              </a:ext>
            </a:extLst>
          </p:cNvPr>
          <p:cNvSpPr/>
          <p:nvPr/>
        </p:nvSpPr>
        <p:spPr>
          <a:xfrm>
            <a:off x="8701264" y="516329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13118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829868D-8816-2A16-235A-01E13AF26A83}"/>
              </a:ext>
            </a:extLst>
          </p:cNvPr>
          <p:cNvPicPr>
            <a:picLocks noChangeAspect="1"/>
          </p:cNvPicPr>
          <p:nvPr/>
        </p:nvPicPr>
        <p:blipFill rotWithShape="1">
          <a:blip r:embed="rId2"/>
          <a:srcRect l="31148" t="15889" r="30587" b="31156"/>
          <a:stretch/>
        </p:blipFill>
        <p:spPr>
          <a:xfrm>
            <a:off x="8704599" y="3331543"/>
            <a:ext cx="3198401" cy="2741011"/>
          </a:xfrm>
          <a:prstGeom prst="rect">
            <a:avLst/>
          </a:prstGeom>
        </p:spPr>
      </p:pic>
      <p:pic>
        <p:nvPicPr>
          <p:cNvPr id="5" name="Image 4">
            <a:extLst>
              <a:ext uri="{FF2B5EF4-FFF2-40B4-BE49-F238E27FC236}">
                <a16:creationId xmlns:a16="http://schemas.microsoft.com/office/drawing/2014/main" id="{BFAB1178-48D8-6B2F-3050-7B01CBD5ED3C}"/>
              </a:ext>
            </a:extLst>
          </p:cNvPr>
          <p:cNvPicPr>
            <a:picLocks noChangeAspect="1"/>
          </p:cNvPicPr>
          <p:nvPr/>
        </p:nvPicPr>
        <p:blipFill rotWithShape="1">
          <a:blip r:embed="rId3"/>
          <a:srcRect l="31148" t="35661" r="31964" b="30323"/>
          <a:stretch/>
        </p:blipFill>
        <p:spPr>
          <a:xfrm>
            <a:off x="5054540" y="3429745"/>
            <a:ext cx="3022660" cy="2102724"/>
          </a:xfrm>
          <a:prstGeom prst="rect">
            <a:avLst/>
          </a:prstGeom>
        </p:spPr>
      </p:pic>
      <p:pic>
        <p:nvPicPr>
          <p:cNvPr id="17" name="Image 16">
            <a:extLst>
              <a:ext uri="{FF2B5EF4-FFF2-40B4-BE49-F238E27FC236}">
                <a16:creationId xmlns:a16="http://schemas.microsoft.com/office/drawing/2014/main" id="{1EE4513E-F4AA-DA99-510C-7F12188AC7C2}"/>
              </a:ext>
            </a:extLst>
          </p:cNvPr>
          <p:cNvPicPr>
            <a:picLocks noChangeAspect="1"/>
          </p:cNvPicPr>
          <p:nvPr/>
        </p:nvPicPr>
        <p:blipFill>
          <a:blip r:embed="rId4"/>
          <a:stretch>
            <a:fillRect/>
          </a:stretch>
        </p:blipFill>
        <p:spPr>
          <a:xfrm>
            <a:off x="8786344" y="1087309"/>
            <a:ext cx="3127360" cy="1855589"/>
          </a:xfrm>
          <a:prstGeom prst="rect">
            <a:avLst/>
          </a:prstGeom>
        </p:spPr>
      </p:pic>
      <p:pic>
        <p:nvPicPr>
          <p:cNvPr id="16" name="Image 15">
            <a:extLst>
              <a:ext uri="{FF2B5EF4-FFF2-40B4-BE49-F238E27FC236}">
                <a16:creationId xmlns:a16="http://schemas.microsoft.com/office/drawing/2014/main" id="{3D2C8B0C-F1A0-2489-FA65-26FF26B2831B}"/>
              </a:ext>
            </a:extLst>
          </p:cNvPr>
          <p:cNvPicPr>
            <a:picLocks noChangeAspect="1"/>
          </p:cNvPicPr>
          <p:nvPr/>
        </p:nvPicPr>
        <p:blipFill>
          <a:blip r:embed="rId5"/>
          <a:stretch>
            <a:fillRect/>
          </a:stretch>
        </p:blipFill>
        <p:spPr>
          <a:xfrm>
            <a:off x="5086112" y="1050706"/>
            <a:ext cx="2931453" cy="2105223"/>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369531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8" name="Rectangle : coins arrondis 7">
            <a:extLst>
              <a:ext uri="{FF2B5EF4-FFF2-40B4-BE49-F238E27FC236}">
                <a16:creationId xmlns:a16="http://schemas.microsoft.com/office/drawing/2014/main" id="{7003601F-1D88-44BA-A877-0E83342884B3}"/>
              </a:ext>
            </a:extLst>
          </p:cNvPr>
          <p:cNvSpPr/>
          <p:nvPr/>
        </p:nvSpPr>
        <p:spPr>
          <a:xfrm>
            <a:off x="217077" y="1303974"/>
            <a:ext cx="4032772" cy="1354217"/>
          </a:xfrm>
          <a:prstGeom prst="roundRect">
            <a:avLst>
              <a:gd name="adj" fmla="val 0"/>
            </a:avLst>
          </a:prstGeom>
          <a:noFill/>
          <a:ln>
            <a:noFill/>
          </a:ln>
        </p:spPr>
        <p:txBody>
          <a:bodyPr vert="horz" wrap="square" lIns="96000" tIns="60960" rIns="96000" bIns="60960" rtlCol="0">
            <a:spAutoFit/>
          </a:bodyPr>
          <a:lstStyle/>
          <a:p>
            <a:pPr defTabSz="1219170">
              <a:buClr>
                <a:srgbClr val="B24388"/>
              </a:buClr>
              <a:defRP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Consulter le projet / Consulter la composition de la proposition</a:t>
            </a:r>
            <a:endParaRPr lang="fr-FR" sz="1000" kern="0" dirty="0">
              <a:solidFill>
                <a:srgbClr val="000000"/>
              </a:solidFill>
              <a:latin typeface="Arial" panose="020B0604020202020204" pitchFamily="34" charset="0"/>
              <a:cs typeface="Arial" panose="020B0604020202020204" pitchFamily="34" charset="0"/>
              <a:sym typeface="Arial"/>
            </a:endParaRPr>
          </a:p>
          <a:p>
            <a:r>
              <a:rPr lang="fr-FR" sz="1000" dirty="0">
                <a:sym typeface="Wingdings" panose="05000000000000000000" pitchFamily="2" charset="2"/>
              </a:rPr>
              <a:t>En première intention LEA pousse une allocation issue du portefeuille modèle de NIM qui ne comportera pas l’emprunt.</a:t>
            </a:r>
          </a:p>
          <a:p>
            <a:endParaRPr lang="fr-FR" sz="1000" dirty="0">
              <a:sym typeface="Wingdings" panose="05000000000000000000" pitchFamily="2" charset="2"/>
            </a:endParaRPr>
          </a:p>
          <a:p>
            <a:r>
              <a:rPr lang="fr-FR" sz="1000" dirty="0">
                <a:sym typeface="Wingdings" panose="05000000000000000000" pitchFamily="2" charset="2"/>
              </a:rPr>
              <a:t>Tous les supports éligibles et proposés en 1ère intention LEA peuvent être remplacés (switch) ou ventilés (split) au profit de l’emprunt.</a:t>
            </a: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601529" y="382507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703168" y="17689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88104"/>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 (1/2)</a:t>
            </a:r>
          </a:p>
        </p:txBody>
      </p:sp>
      <p:sp>
        <p:nvSpPr>
          <p:cNvPr id="28" name="Flèche : bas 27">
            <a:extLst>
              <a:ext uri="{FF2B5EF4-FFF2-40B4-BE49-F238E27FC236}">
                <a16:creationId xmlns:a16="http://schemas.microsoft.com/office/drawing/2014/main" id="{0908F9EC-4A5C-1EDE-C4B5-399660598B39}"/>
              </a:ext>
            </a:extLst>
          </p:cNvPr>
          <p:cNvSpPr/>
          <p:nvPr/>
        </p:nvSpPr>
        <p:spPr>
          <a:xfrm>
            <a:off x="11138029" y="418393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a:stCxn id="30" idx="6"/>
          </p:cNvCxnSpPr>
          <p:nvPr/>
        </p:nvCxnSpPr>
        <p:spPr>
          <a:xfrm>
            <a:off x="8150087" y="3880849"/>
            <a:ext cx="454651" cy="0"/>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3120030"/>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9" name="Rectangle : coins arrondis 8">
            <a:extLst>
              <a:ext uri="{FF2B5EF4-FFF2-40B4-BE49-F238E27FC236}">
                <a16:creationId xmlns:a16="http://schemas.microsoft.com/office/drawing/2014/main" id="{89355997-BFD9-D42F-7A47-536304EB0FA2}"/>
              </a:ext>
            </a:extLst>
          </p:cNvPr>
          <p:cNvSpPr/>
          <p:nvPr/>
        </p:nvSpPr>
        <p:spPr>
          <a:xfrm>
            <a:off x="185242" y="3607804"/>
            <a:ext cx="4187466" cy="2913698"/>
          </a:xfrm>
          <a:prstGeom prst="roundRect">
            <a:avLst>
              <a:gd name="adj" fmla="val 5876"/>
            </a:avLst>
          </a:prstGeom>
          <a:noFill/>
          <a:ln>
            <a:noFill/>
          </a:ln>
        </p:spPr>
        <p:txBody>
          <a:bodyPr vert="horz" wrap="square" lIns="96000" tIns="60960" rIns="96000" bIns="60960" rtlCol="0">
            <a:spAutoFit/>
          </a:bodyPr>
          <a:lstStyle/>
          <a:p>
            <a:pPr defTabSz="1219170">
              <a:buClr>
                <a:srgbClr val="B24388"/>
              </a:buClr>
            </a:pPr>
            <a:endParaRPr lang="fr-FR" sz="12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600"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2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A l’étape 2 de « Proposition et personnalisation », cliquer sur le petit crayon à droite de l’intitulé du contrat pour accéder aux écrans des supports à modifier.</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0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Un premier écran permet de désinvestir :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totalement (via l’icône double flèche)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partiellement en montant ou pourcentage (via les colonnes « Montant à désinvestir » et « Pourcentage à désinvestir »)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…les instruments financiers que le client souhaite arbitrer sur son contrat.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Une fois les montants saisis, la somme des montants désinvestis s’affiche alors en bas de l’écran. Cliquer sur « suivant » en bas à droite de l’écran pour poursuivre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0" name="Ellipse 19">
            <a:extLst>
              <a:ext uri="{FF2B5EF4-FFF2-40B4-BE49-F238E27FC236}">
                <a16:creationId xmlns:a16="http://schemas.microsoft.com/office/drawing/2014/main" id="{D9E64D77-03B6-89DC-A873-4D04D4423158}"/>
              </a:ext>
            </a:extLst>
          </p:cNvPr>
          <p:cNvSpPr/>
          <p:nvPr/>
        </p:nvSpPr>
        <p:spPr>
          <a:xfrm>
            <a:off x="11355547" y="3297654"/>
            <a:ext cx="257823" cy="24932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22" name="Ellipse 21">
            <a:extLst>
              <a:ext uri="{FF2B5EF4-FFF2-40B4-BE49-F238E27FC236}">
                <a16:creationId xmlns:a16="http://schemas.microsoft.com/office/drawing/2014/main" id="{779AA6BD-7A38-CE4D-6887-1401F3AA29EA}"/>
              </a:ext>
            </a:extLst>
          </p:cNvPr>
          <p:cNvSpPr/>
          <p:nvPr/>
        </p:nvSpPr>
        <p:spPr>
          <a:xfrm>
            <a:off x="7805163" y="3391737"/>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51" name="Titre 1">
            <a:extLst>
              <a:ext uri="{FF2B5EF4-FFF2-40B4-BE49-F238E27FC236}">
                <a16:creationId xmlns:a16="http://schemas.microsoft.com/office/drawing/2014/main" id="{88FC3239-ACE5-7C9C-0E5F-95BDAB1FC6E0}"/>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i="0" u="none" strike="noStrike" kern="0" cap="none" spc="0" normalizeH="0" baseline="0" noProof="0" dirty="0">
                <a:ln>
                  <a:noFill/>
                </a:ln>
                <a:solidFill>
                  <a:srgbClr val="000000"/>
                </a:solidFill>
                <a:effectLst/>
                <a:uLnTx/>
                <a:uFillTx/>
                <a:latin typeface="Arial" panose="020B0604020202020204" pitchFamily="34" charset="0"/>
                <a:sym typeface="Arial"/>
              </a:rPr>
              <a:t>Versement complémentaire sur un contrat d’assurance vie Millevie Essentielle 2 existant avec de l’Emprunt </a:t>
            </a:r>
            <a:endParaRPr lang="fr-FR" sz="1867" dirty="0">
              <a:solidFill>
                <a:srgbClr val="B24388"/>
              </a:solidFill>
              <a:latin typeface="Arial" panose="020B0604020202020204" pitchFamily="34" charset="0"/>
              <a:ea typeface="+mn-ea"/>
            </a:endParaRPr>
          </a:p>
        </p:txBody>
      </p:sp>
    </p:spTree>
    <p:extLst>
      <p:ext uri="{BB962C8B-B14F-4D97-AF65-F5344CB8AC3E}">
        <p14:creationId xmlns:p14="http://schemas.microsoft.com/office/powerpoint/2010/main" val="3064139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 40">
            <a:extLst>
              <a:ext uri="{FF2B5EF4-FFF2-40B4-BE49-F238E27FC236}">
                <a16:creationId xmlns:a16="http://schemas.microsoft.com/office/drawing/2014/main" id="{C43125F9-5445-439D-5B46-E8D33DFF6595}"/>
              </a:ext>
            </a:extLst>
          </p:cNvPr>
          <p:cNvPicPr>
            <a:picLocks noChangeAspect="1"/>
          </p:cNvPicPr>
          <p:nvPr/>
        </p:nvPicPr>
        <p:blipFill rotWithShape="1">
          <a:blip r:embed="rId2"/>
          <a:srcRect t="55864"/>
          <a:stretch/>
        </p:blipFill>
        <p:spPr>
          <a:xfrm>
            <a:off x="4983566" y="1063041"/>
            <a:ext cx="3163972" cy="1954999"/>
          </a:xfrm>
          <a:prstGeom prst="rect">
            <a:avLst/>
          </a:prstGeom>
        </p:spPr>
      </p:pic>
      <p:sp>
        <p:nvSpPr>
          <p:cNvPr id="45" name="Rectangle : coins arrondis 44">
            <a:extLst>
              <a:ext uri="{FF2B5EF4-FFF2-40B4-BE49-F238E27FC236}">
                <a16:creationId xmlns:a16="http://schemas.microsoft.com/office/drawing/2014/main" id="{22459D31-6F7D-4D7B-D2AC-D324FB4BBA6E}"/>
              </a:ext>
            </a:extLst>
          </p:cNvPr>
          <p:cNvSpPr/>
          <p:nvPr/>
        </p:nvSpPr>
        <p:spPr>
          <a:xfrm>
            <a:off x="0" y="1078578"/>
            <a:ext cx="4454769" cy="2281628"/>
          </a:xfrm>
          <a:prstGeom prst="roundRect">
            <a:avLst>
              <a:gd name="adj" fmla="val 7412"/>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second écran permettra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l’emprunt à ajouter sur le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afin de réallouer la somme des montants désinvestis, il faudra indiquer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Emprunt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dans la barre de recherche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puis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alors sur le </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Indiquer le montant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Vous pouvez vous assurer que les supports choisis ne surexposent pas le client en risque ou en volatilité (contrôle a posteriori), cliquer sur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la faisabilité</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902461" y="240196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663876"/>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6247076" y="441658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p:cNvCxnSpPr>
          <p:nvPr/>
        </p:nvCxnSpPr>
        <p:spPr>
          <a:xfrm flipV="1">
            <a:off x="7341195" y="3914299"/>
            <a:ext cx="1648134" cy="798889"/>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679469"/>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v</a:t>
            </a:r>
          </a:p>
        </p:txBody>
      </p:sp>
      <p:sp>
        <p:nvSpPr>
          <p:cNvPr id="49" name="Arrow: Right 23">
            <a:extLst>
              <a:ext uri="{FF2B5EF4-FFF2-40B4-BE49-F238E27FC236}">
                <a16:creationId xmlns:a16="http://schemas.microsoft.com/office/drawing/2014/main" id="{539ECF1C-E54D-CBD0-1EE0-78C19144CAF8}"/>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5" name="Groupe 54">
            <a:extLst>
              <a:ext uri="{FF2B5EF4-FFF2-40B4-BE49-F238E27FC236}">
                <a16:creationId xmlns:a16="http://schemas.microsoft.com/office/drawing/2014/main" id="{7932C8D2-C021-8030-D3CD-7AE01C1F3843}"/>
              </a:ext>
            </a:extLst>
          </p:cNvPr>
          <p:cNvGrpSpPr/>
          <p:nvPr/>
        </p:nvGrpSpPr>
        <p:grpSpPr>
          <a:xfrm>
            <a:off x="7526020" y="5972564"/>
            <a:ext cx="344993" cy="329624"/>
            <a:chOff x="7705314" y="5936706"/>
            <a:chExt cx="344993" cy="329624"/>
          </a:xfrm>
        </p:grpSpPr>
        <p:sp>
          <p:nvSpPr>
            <p:cNvPr id="48" name="Ellipse 47">
              <a:extLst>
                <a:ext uri="{FF2B5EF4-FFF2-40B4-BE49-F238E27FC236}">
                  <a16:creationId xmlns:a16="http://schemas.microsoft.com/office/drawing/2014/main" id="{3BCB1659-E053-B683-79C5-9B212586A84F}"/>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0" name="Image 49">
              <a:extLst>
                <a:ext uri="{FF2B5EF4-FFF2-40B4-BE49-F238E27FC236}">
                  <a16:creationId xmlns:a16="http://schemas.microsoft.com/office/drawing/2014/main" id="{2248A1A4-703D-7EAC-2CFF-A8E9E003B23F}"/>
                </a:ext>
              </a:extLst>
            </p:cNvPr>
            <p:cNvPicPr>
              <a:picLocks noChangeAspect="1"/>
            </p:cNvPicPr>
            <p:nvPr/>
          </p:nvPicPr>
          <p:blipFill rotWithShape="1">
            <a:blip r:embed="rId3"/>
            <a:srcRect l="24714" t="41879" r="55136" b="51834"/>
            <a:stretch/>
          </p:blipFill>
          <p:spPr>
            <a:xfrm>
              <a:off x="7746592" y="6032556"/>
              <a:ext cx="272236" cy="144126"/>
            </a:xfrm>
            <a:prstGeom prst="rect">
              <a:avLst/>
            </a:prstGeom>
          </p:spPr>
        </p:pic>
      </p:grpSp>
      <p:sp>
        <p:nvSpPr>
          <p:cNvPr id="53" name="Flèche : droite 52">
            <a:extLst>
              <a:ext uri="{FF2B5EF4-FFF2-40B4-BE49-F238E27FC236}">
                <a16:creationId xmlns:a16="http://schemas.microsoft.com/office/drawing/2014/main" id="{22E43763-08B4-BDBB-538E-49E5184EBD60}"/>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54" name="Flèche : droite 53">
            <a:extLst>
              <a:ext uri="{FF2B5EF4-FFF2-40B4-BE49-F238E27FC236}">
                <a16:creationId xmlns:a16="http://schemas.microsoft.com/office/drawing/2014/main" id="{816019B3-4FDC-A259-9675-68A99ADC98DB}"/>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pPr algn="ctr"/>
            <a:r>
              <a:rPr lang="fr-FR" sz="1200" b="1" dirty="0">
                <a:sym typeface="Wingdings" panose="05000000000000000000" pitchFamily="2" charset="2"/>
              </a:rPr>
              <a:t>Signature &gt;</a:t>
            </a:r>
            <a:endParaRPr lang="fr-FR" sz="1200" b="1" dirty="0">
              <a:sym typeface="Arial"/>
            </a:endParaRPr>
          </a:p>
        </p:txBody>
      </p:sp>
      <p:pic>
        <p:nvPicPr>
          <p:cNvPr id="7" name="Image 6">
            <a:extLst>
              <a:ext uri="{FF2B5EF4-FFF2-40B4-BE49-F238E27FC236}">
                <a16:creationId xmlns:a16="http://schemas.microsoft.com/office/drawing/2014/main" id="{E0C032A2-8638-2539-1241-EE48FEA871A7}"/>
              </a:ext>
            </a:extLst>
          </p:cNvPr>
          <p:cNvPicPr>
            <a:picLocks noChangeAspect="1"/>
          </p:cNvPicPr>
          <p:nvPr/>
        </p:nvPicPr>
        <p:blipFill>
          <a:blip r:embed="rId4"/>
          <a:stretch>
            <a:fillRect/>
          </a:stretch>
        </p:blipFill>
        <p:spPr>
          <a:xfrm>
            <a:off x="8535448" y="886094"/>
            <a:ext cx="3468983" cy="1661112"/>
          </a:xfrm>
          <a:prstGeom prst="rect">
            <a:avLst/>
          </a:prstGeom>
        </p:spPr>
      </p:pic>
      <p:sp>
        <p:nvSpPr>
          <p:cNvPr id="46" name="Rectangle 45">
            <a:extLst>
              <a:ext uri="{FF2B5EF4-FFF2-40B4-BE49-F238E27FC236}">
                <a16:creationId xmlns:a16="http://schemas.microsoft.com/office/drawing/2014/main" id="{DC3EBEA9-37B8-428C-6B7A-38A964667F12}"/>
              </a:ext>
            </a:extLst>
          </p:cNvPr>
          <p:cNvSpPr/>
          <p:nvPr/>
        </p:nvSpPr>
        <p:spPr>
          <a:xfrm>
            <a:off x="8554141" y="1697297"/>
            <a:ext cx="3368228"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7" name="Ellipse 46">
            <a:extLst>
              <a:ext uri="{FF2B5EF4-FFF2-40B4-BE49-F238E27FC236}">
                <a16:creationId xmlns:a16="http://schemas.microsoft.com/office/drawing/2014/main" id="{D30048C3-4DF5-C2CA-55EF-702D00E7A0BA}"/>
              </a:ext>
            </a:extLst>
          </p:cNvPr>
          <p:cNvSpPr/>
          <p:nvPr/>
        </p:nvSpPr>
        <p:spPr>
          <a:xfrm>
            <a:off x="11521767" y="1350484"/>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56" name="Ellipse 55">
            <a:extLst>
              <a:ext uri="{FF2B5EF4-FFF2-40B4-BE49-F238E27FC236}">
                <a16:creationId xmlns:a16="http://schemas.microsoft.com/office/drawing/2014/main" id="{D9A66F2F-E70B-12D5-4B10-F56D223A036A}"/>
              </a:ext>
            </a:extLst>
          </p:cNvPr>
          <p:cNvSpPr/>
          <p:nvPr/>
        </p:nvSpPr>
        <p:spPr>
          <a:xfrm>
            <a:off x="5539417" y="109285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pic>
        <p:nvPicPr>
          <p:cNvPr id="61" name="Image 60">
            <a:extLst>
              <a:ext uri="{FF2B5EF4-FFF2-40B4-BE49-F238E27FC236}">
                <a16:creationId xmlns:a16="http://schemas.microsoft.com/office/drawing/2014/main" id="{10DBC5CC-E9EE-9695-4F14-B172C9E43D01}"/>
              </a:ext>
            </a:extLst>
          </p:cNvPr>
          <p:cNvPicPr>
            <a:picLocks noChangeAspect="1"/>
          </p:cNvPicPr>
          <p:nvPr/>
        </p:nvPicPr>
        <p:blipFill>
          <a:blip r:embed="rId5"/>
          <a:stretch>
            <a:fillRect/>
          </a:stretch>
        </p:blipFill>
        <p:spPr>
          <a:xfrm>
            <a:off x="9366249" y="2863114"/>
            <a:ext cx="2609850" cy="390525"/>
          </a:xfrm>
          <a:prstGeom prst="rect">
            <a:avLst/>
          </a:prstGeom>
        </p:spPr>
      </p:pic>
      <p:sp>
        <p:nvSpPr>
          <p:cNvPr id="62" name="Rectangle 61">
            <a:extLst>
              <a:ext uri="{FF2B5EF4-FFF2-40B4-BE49-F238E27FC236}">
                <a16:creationId xmlns:a16="http://schemas.microsoft.com/office/drawing/2014/main" id="{EC142ABF-2173-903F-0F68-7658F33C07CB}"/>
              </a:ext>
            </a:extLst>
          </p:cNvPr>
          <p:cNvSpPr/>
          <p:nvPr/>
        </p:nvSpPr>
        <p:spPr>
          <a:xfrm>
            <a:off x="9760319" y="2208292"/>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6" name="Rectangle 65">
            <a:extLst>
              <a:ext uri="{FF2B5EF4-FFF2-40B4-BE49-F238E27FC236}">
                <a16:creationId xmlns:a16="http://schemas.microsoft.com/office/drawing/2014/main" id="{4CF99900-B9B2-3BEC-663F-C2A16A446381}"/>
              </a:ext>
            </a:extLst>
          </p:cNvPr>
          <p:cNvSpPr/>
          <p:nvPr/>
        </p:nvSpPr>
        <p:spPr>
          <a:xfrm>
            <a:off x="9558148" y="2121877"/>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7AE572F0-3048-7E19-82D9-7D4464C354C6}"/>
              </a:ext>
            </a:extLst>
          </p:cNvPr>
          <p:cNvSpPr/>
          <p:nvPr/>
        </p:nvSpPr>
        <p:spPr>
          <a:xfrm>
            <a:off x="9126614" y="2243371"/>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9" name="Flèche : bas 68">
            <a:extLst>
              <a:ext uri="{FF2B5EF4-FFF2-40B4-BE49-F238E27FC236}">
                <a16:creationId xmlns:a16="http://schemas.microsoft.com/office/drawing/2014/main" id="{7D6EB903-C888-C119-8545-D93A416C91CB}"/>
              </a:ext>
            </a:extLst>
          </p:cNvPr>
          <p:cNvSpPr/>
          <p:nvPr/>
        </p:nvSpPr>
        <p:spPr>
          <a:xfrm>
            <a:off x="10138958" y="198525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ZoneTexte 69">
            <a:extLst>
              <a:ext uri="{FF2B5EF4-FFF2-40B4-BE49-F238E27FC236}">
                <a16:creationId xmlns:a16="http://schemas.microsoft.com/office/drawing/2014/main" id="{B1B21172-C68A-ADB5-3D72-D2903D607183}"/>
              </a:ext>
            </a:extLst>
          </p:cNvPr>
          <p:cNvSpPr txBox="1"/>
          <p:nvPr/>
        </p:nvSpPr>
        <p:spPr>
          <a:xfrm>
            <a:off x="8699242" y="1792107"/>
            <a:ext cx="1089527" cy="215444"/>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000000"/>
                </a:solidFill>
                <a:effectLst/>
                <a:uLnTx/>
                <a:uFillTx/>
                <a:latin typeface="Arial"/>
                <a:ea typeface="+mn-ea"/>
                <a:cs typeface="+mn-cs"/>
              </a:rPr>
              <a:t>EMPRUNT</a:t>
            </a:r>
          </a:p>
        </p:txBody>
      </p:sp>
      <p:sp>
        <p:nvSpPr>
          <p:cNvPr id="71" name="ZoneTexte 70">
            <a:extLst>
              <a:ext uri="{FF2B5EF4-FFF2-40B4-BE49-F238E27FC236}">
                <a16:creationId xmlns:a16="http://schemas.microsoft.com/office/drawing/2014/main" id="{E18BC2F0-3130-538F-9890-E0E4390F6D52}"/>
              </a:ext>
            </a:extLst>
          </p:cNvPr>
          <p:cNvSpPr txBox="1"/>
          <p:nvPr/>
        </p:nvSpPr>
        <p:spPr>
          <a:xfrm>
            <a:off x="5103467" y="2611901"/>
            <a:ext cx="1761067" cy="232500"/>
          </a:xfrm>
          <a:prstGeom prst="rect">
            <a:avLst/>
          </a:prstGeom>
          <a:solidFill>
            <a:srgbClr val="F5F5F5"/>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900" b="1" i="0" u="none" strike="noStrike" kern="1200" cap="none" spc="0" normalizeH="0" baseline="0" noProof="0" dirty="0">
                <a:ln>
                  <a:noFill/>
                </a:ln>
                <a:solidFill>
                  <a:srgbClr val="C00000"/>
                </a:solidFill>
                <a:effectLst/>
                <a:uLnTx/>
                <a:uFillTx/>
                <a:latin typeface="Ubuntu" panose="020B0504030602030204" pitchFamily="34" charset="0"/>
                <a:ea typeface="Calibri" panose="020F0502020204030204" pitchFamily="34" charset="0"/>
                <a:cs typeface="Times New Roman" panose="02020603050405020304" pitchFamily="18" charset="0"/>
              </a:rPr>
              <a:t>EMPRUNT</a:t>
            </a:r>
            <a:endParaRPr kumimoji="0" lang="fr-FR" sz="1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2" name="Content Placeholder 7">
            <a:extLst>
              <a:ext uri="{FF2B5EF4-FFF2-40B4-BE49-F238E27FC236}">
                <a16:creationId xmlns:a16="http://schemas.microsoft.com/office/drawing/2014/main" id="{165C19BA-8DFE-C178-EDC3-DCF108F81594}"/>
              </a:ext>
            </a:extLst>
          </p:cNvPr>
          <p:cNvSpPr txBox="1">
            <a:spLocks/>
          </p:cNvSpPr>
          <p:nvPr/>
        </p:nvSpPr>
        <p:spPr>
          <a:xfrm>
            <a:off x="228457"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 (2/2)</a:t>
            </a:r>
          </a:p>
        </p:txBody>
      </p:sp>
      <p:sp>
        <p:nvSpPr>
          <p:cNvPr id="75" name="Content Placeholder 7">
            <a:extLst>
              <a:ext uri="{FF2B5EF4-FFF2-40B4-BE49-F238E27FC236}">
                <a16:creationId xmlns:a16="http://schemas.microsoft.com/office/drawing/2014/main" id="{011B1035-5707-4BBB-7936-DF120B30ADC3}"/>
              </a:ext>
            </a:extLst>
          </p:cNvPr>
          <p:cNvSpPr txBox="1">
            <a:spLocks/>
          </p:cNvSpPr>
          <p:nvPr/>
        </p:nvSpPr>
        <p:spPr>
          <a:xfrm>
            <a:off x="240180" y="361708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Synthèse des opérations</a:t>
            </a:r>
          </a:p>
        </p:txBody>
      </p:sp>
      <p:pic>
        <p:nvPicPr>
          <p:cNvPr id="78" name="Image 77">
            <a:extLst>
              <a:ext uri="{FF2B5EF4-FFF2-40B4-BE49-F238E27FC236}">
                <a16:creationId xmlns:a16="http://schemas.microsoft.com/office/drawing/2014/main" id="{369AE6AD-38E9-5129-E44C-E757BEDB25C4}"/>
              </a:ext>
            </a:extLst>
          </p:cNvPr>
          <p:cNvPicPr>
            <a:picLocks noChangeAspect="1"/>
          </p:cNvPicPr>
          <p:nvPr/>
        </p:nvPicPr>
        <p:blipFill>
          <a:blip r:embed="rId6"/>
          <a:stretch>
            <a:fillRect/>
          </a:stretch>
        </p:blipFill>
        <p:spPr>
          <a:xfrm>
            <a:off x="7292937" y="3765723"/>
            <a:ext cx="2011577" cy="1802738"/>
          </a:xfrm>
          <a:prstGeom prst="rect">
            <a:avLst/>
          </a:prstGeom>
        </p:spPr>
      </p:pic>
      <p:sp>
        <p:nvSpPr>
          <p:cNvPr id="28" name="Flèche : bas 27">
            <a:extLst>
              <a:ext uri="{FF2B5EF4-FFF2-40B4-BE49-F238E27FC236}">
                <a16:creationId xmlns:a16="http://schemas.microsoft.com/office/drawing/2014/main" id="{0908F9EC-4A5C-1EDE-C4B5-399660598B39}"/>
              </a:ext>
            </a:extLst>
          </p:cNvPr>
          <p:cNvSpPr/>
          <p:nvPr/>
        </p:nvSpPr>
        <p:spPr>
          <a:xfrm>
            <a:off x="8875476" y="391430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9C2103B7-908F-6414-A0CF-54881D6FF65B}"/>
              </a:ext>
            </a:extLst>
          </p:cNvPr>
          <p:cNvSpPr/>
          <p:nvPr/>
        </p:nvSpPr>
        <p:spPr>
          <a:xfrm>
            <a:off x="218200" y="3627548"/>
            <a:ext cx="11818375" cy="2069868"/>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v</a:t>
            </a:r>
          </a:p>
        </p:txBody>
      </p:sp>
      <p:sp>
        <p:nvSpPr>
          <p:cNvPr id="82" name="Titre 1">
            <a:extLst>
              <a:ext uri="{FF2B5EF4-FFF2-40B4-BE49-F238E27FC236}">
                <a16:creationId xmlns:a16="http://schemas.microsoft.com/office/drawing/2014/main" id="{916B26BC-C8BC-77FD-B247-3FE361F6F9AE}"/>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i="0" u="none" strike="noStrike" kern="0" cap="none" spc="0" normalizeH="0" baseline="0" noProof="0" dirty="0">
                <a:ln>
                  <a:noFill/>
                </a:ln>
                <a:solidFill>
                  <a:srgbClr val="000000"/>
                </a:solidFill>
                <a:effectLst/>
                <a:uLnTx/>
                <a:uFillTx/>
                <a:latin typeface="Arial" panose="020B0604020202020204" pitchFamily="34" charset="0"/>
                <a:sym typeface="Arial"/>
              </a:rPr>
              <a:t>Versement complémentaire sur un contrat d’assurance vie Millevie Essentielle 2 existant avec de l’Emprunt </a:t>
            </a:r>
            <a:endParaRPr lang="fr-FR" sz="1867" dirty="0">
              <a:solidFill>
                <a:srgbClr val="B24388"/>
              </a:solidFill>
              <a:latin typeface="Arial" panose="020B0604020202020204" pitchFamily="34" charset="0"/>
              <a:ea typeface="+mn-ea"/>
            </a:endParaRPr>
          </a:p>
        </p:txBody>
      </p:sp>
    </p:spTree>
    <p:extLst>
      <p:ext uri="{BB962C8B-B14F-4D97-AF65-F5344CB8AC3E}">
        <p14:creationId xmlns:p14="http://schemas.microsoft.com/office/powerpoint/2010/main" val="2508410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R="0" lvl="0" algn="ctr" defTabSz="914400" rtl="0" eaLnBrk="1" fontAlgn="auto" latinLnBrk="0" hangingPunct="1">
              <a:lnSpc>
                <a:spcPct val="90000"/>
              </a:lnSpc>
              <a:spcBef>
                <a:spcPts val="0"/>
              </a:spcBef>
              <a:spcAft>
                <a:spcPts val="0"/>
              </a:spcAft>
              <a:buClrTx/>
              <a:buSzTx/>
              <a:tabLst/>
              <a:defRPr/>
            </a:pPr>
            <a:r>
              <a:rPr kumimoji="0" lang="fr-FR" sz="18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endParaRPr kumimoji="0" lang="fr-FR" sz="1800" b="0" i="0" u="none" strike="noStrike" kern="0" cap="none" spc="0" normalizeH="0" baseline="0" noProof="0" dirty="0">
              <a:ln>
                <a:noFill/>
              </a:ln>
              <a:solidFill>
                <a:srgbClr val="000000"/>
              </a:solidFill>
              <a:effectLst/>
              <a:uLnTx/>
              <a:uFillTx/>
              <a:latin typeface="Montserrat ExtraBold"/>
              <a:cs typeface="Arial"/>
              <a:sym typeface="Arial"/>
            </a:endParaRP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2162422" y="1851512"/>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Tree>
    <p:extLst>
      <p:ext uri="{BB962C8B-B14F-4D97-AF65-F5344CB8AC3E}">
        <p14:creationId xmlns:p14="http://schemas.microsoft.com/office/powerpoint/2010/main" val="1142545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4ECB7F7A-EE39-C393-4C4A-9488E09F0137}"/>
              </a:ext>
            </a:extLst>
          </p:cNvPr>
          <p:cNvPicPr>
            <a:picLocks noChangeAspect="1"/>
          </p:cNvPicPr>
          <p:nvPr/>
        </p:nvPicPr>
        <p:blipFill>
          <a:blip r:embed="rId2"/>
          <a:stretch>
            <a:fillRect/>
          </a:stretch>
        </p:blipFill>
        <p:spPr>
          <a:xfrm>
            <a:off x="6787662" y="2686385"/>
            <a:ext cx="3460356" cy="3104722"/>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267243" cy="1405513"/>
          </a:xfrm>
          <a:prstGeom prst="roundRect">
            <a:avLst>
              <a:gd name="adj" fmla="val 0"/>
            </a:avLst>
          </a:prstGeom>
          <a:noFill/>
          <a:ln>
            <a:noFill/>
          </a:ln>
        </p:spPr>
        <p:txBody>
          <a:bodyPr vert="horz" wrap="square" lIns="96000" tIns="60960" rIns="96000" bIns="60960" rtlCol="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Dans le cadre d’un </a:t>
            </a:r>
            <a:r>
              <a:rPr kumimoji="0" lang="fr-FR" sz="10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arbitrage d’un contrat existant </a:t>
            </a:r>
            <a:r>
              <a:rPr kumimoji="0" lang="fr-FR" sz="1000" b="0"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(sans versement), il n’est </a:t>
            </a:r>
            <a:r>
              <a:rPr kumimoji="0" lang="fr-FR" sz="1000" b="1"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pas nécessaire d’investir des liquidités</a:t>
            </a:r>
            <a:r>
              <a:rPr kumimoji="0" lang="fr-FR" sz="1000" b="0" i="0" u="none" strike="noStrike" kern="0" cap="none" spc="0" normalizeH="0" baseline="0" noProof="0" dirty="0">
                <a:ln>
                  <a:noFill/>
                </a:ln>
                <a:solidFill>
                  <a:srgbClr val="DB4B4B"/>
                </a:solidFill>
                <a:effectLst/>
                <a:uLnTx/>
                <a:uFillTx/>
                <a:latin typeface="Arial" panose="020B0604020202020204" pitchFamily="34" charset="0"/>
                <a:cs typeface="Arial" panose="020B0604020202020204" pitchFamily="34" charset="0"/>
                <a:sym typeface="Arial"/>
              </a:rPr>
              <a:t>. Cliquer donc sur « Suivant » pour passer les différentes pages de la rubrique « Renseigner mon épargne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9021743" y="341180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275094"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828076"/>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br>
              <a:rPr kumimoji="0" lang="fr-FR" sz="1200" b="0" i="0" u="none" strike="noStrike" kern="0" cap="none" spc="0" normalizeH="0" baseline="0" noProof="0" dirty="0">
                <a:ln>
                  <a:noFill/>
                </a:ln>
                <a:solidFill>
                  <a:srgbClr val="000000"/>
                </a:solidFill>
                <a:effectLst/>
                <a:uLnTx/>
                <a:uFillTx/>
                <a:latin typeface="Montserrat ExtraBold"/>
                <a:cs typeface="Arial"/>
              </a:rPr>
            </a:br>
            <a:endParaRPr lang="fr-FR" sz="1867" dirty="0">
              <a:solidFill>
                <a:srgbClr val="B24388"/>
              </a:solidFill>
              <a:latin typeface="Arial" panose="020B0604020202020204" pitchFamily="34" charset="0"/>
              <a:ea typeface="+mn-ea"/>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820615"/>
            <a:ext cx="11818375" cy="512298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6682918" y="1587506"/>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6179287" y="4518547"/>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940170" y="4858492"/>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7841092" y="5297712"/>
            <a:ext cx="227705" cy="235237"/>
          </a:xfrm>
          <a:prstGeom prst="downArrow">
            <a:avLst/>
          </a:prstGeom>
          <a:solidFill>
            <a:schemeClr val="accent5">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 coins arrondis 20">
            <a:extLst>
              <a:ext uri="{FF2B5EF4-FFF2-40B4-BE49-F238E27FC236}">
                <a16:creationId xmlns:a16="http://schemas.microsoft.com/office/drawing/2014/main" id="{45D2563C-415E-760D-0809-34EBB650B93C}"/>
              </a:ext>
            </a:extLst>
          </p:cNvPr>
          <p:cNvSpPr/>
          <p:nvPr/>
        </p:nvSpPr>
        <p:spPr>
          <a:xfrm>
            <a:off x="182879" y="3458798"/>
            <a:ext cx="4283613" cy="1137523"/>
          </a:xfrm>
          <a:prstGeom prst="roundRect">
            <a:avLst>
              <a:gd name="adj" fmla="val 13917"/>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Définir les projets : Accéder à la rubrique « Lister mes projets » et choisir le projet souhaité par le client en cohérence avec son profil de risque. Dans la rubrique « Votre objectif », sélectionner « Arbitrage » et indiquer l’horizon de placement (</a:t>
            </a:r>
            <a:r>
              <a:rPr lang="fr-FR" sz="1000" kern="0" dirty="0" err="1">
                <a:solidFill>
                  <a:srgbClr val="000000"/>
                </a:solidFill>
                <a:latin typeface="Arial" panose="020B0604020202020204" pitchFamily="34" charset="0"/>
                <a:cs typeface="Arial" panose="020B0604020202020204" pitchFamily="34" charset="0"/>
                <a:sym typeface="Arial"/>
              </a:rPr>
              <a:t>cf</a:t>
            </a:r>
            <a:r>
              <a:rPr lang="fr-FR" sz="1000" kern="0" dirty="0">
                <a:solidFill>
                  <a:srgbClr val="000000"/>
                </a:solidFill>
                <a:latin typeface="Arial" panose="020B0604020202020204" pitchFamily="34" charset="0"/>
                <a:cs typeface="Arial" panose="020B0604020202020204" pitchFamily="34" charset="0"/>
                <a:sym typeface="Arial"/>
              </a:rPr>
              <a:t> kit) et le contrat à arbitrer.</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2" name="ZoneTexte 43">
            <a:extLst>
              <a:ext uri="{FF2B5EF4-FFF2-40B4-BE49-F238E27FC236}">
                <a16:creationId xmlns:a16="http://schemas.microsoft.com/office/drawing/2014/main" id="{99BD4D96-0B16-AB9F-491A-7C51584DE48A}"/>
              </a:ext>
            </a:extLst>
          </p:cNvPr>
          <p:cNvSpPr txBox="1"/>
          <p:nvPr/>
        </p:nvSpPr>
        <p:spPr>
          <a:xfrm>
            <a:off x="276439" y="4477850"/>
            <a:ext cx="4148631" cy="1457698"/>
          </a:xfrm>
          <a:prstGeom prst="rect">
            <a:avLst/>
          </a:prstGeom>
          <a:noFill/>
        </p:spPr>
        <p:txBody>
          <a:bodyPr wrap="square" lIns="36000" tIns="36000" rIns="0" bIns="3600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Pour un </a:t>
            </a:r>
            <a:r>
              <a:rPr kumimoji="0" lang="fr-FR" sz="1000" b="1" i="0" u="none" strike="noStrike" kern="1200" cap="none" spc="0" normalizeH="0" baseline="0" noProof="0" dirty="0">
                <a:ln>
                  <a:noFill/>
                </a:ln>
                <a:solidFill>
                  <a:srgbClr val="55579E">
                    <a:lumMod val="75000"/>
                  </a:srgbClr>
                </a:solidFill>
                <a:effectLst/>
                <a:uLnTx/>
                <a:uFillTx/>
                <a:latin typeface="Arial" panose="020B0604020202020204" pitchFamily="34" charset="0"/>
                <a:cs typeface="Arial" panose="020B0604020202020204" pitchFamily="34" charset="0"/>
              </a:rPr>
              <a:t>acte de gestion d’arbitrage, il est possible de conserver l’allocation existante </a:t>
            </a: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en cliquant sur la coche : « </a:t>
            </a:r>
            <a:r>
              <a:rPr kumimoji="0" lang="fr-FR"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Conserver mon allocation sans aucune modification </a:t>
            </a: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Cette nouvelle fonctionnalité permet de </a:t>
            </a:r>
            <a:r>
              <a:rPr kumimoji="0" lang="fr-FR" sz="1000" b="1" i="0" u="none" strike="noStrike" kern="1200" cap="none" spc="0" normalizeH="0" baseline="0" noProof="0" dirty="0">
                <a:ln>
                  <a:noFill/>
                </a:ln>
                <a:solidFill>
                  <a:srgbClr val="55579E">
                    <a:lumMod val="75000"/>
                  </a:srgbClr>
                </a:solidFill>
                <a:effectLst/>
                <a:uLnTx/>
                <a:uFillTx/>
                <a:latin typeface="Arial" panose="020B0604020202020204" pitchFamily="34" charset="0"/>
                <a:cs typeface="Arial" panose="020B0604020202020204" pitchFamily="34" charset="0"/>
              </a:rPr>
              <a:t>réaliser librement un arbitrage « manuel » sur l'allocation existante</a:t>
            </a:r>
            <a:r>
              <a:rPr kumimoji="0" lang="fr-FR" sz="1000" b="0" i="0" u="none" strike="noStrike" kern="1200" cap="none" spc="0" normalizeH="0" baseline="0" noProof="0" dirty="0">
                <a:ln>
                  <a:noFill/>
                </a:ln>
                <a:solidFill>
                  <a:srgbClr val="55579E">
                    <a:lumMod val="75000"/>
                  </a:srgbClr>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 défaut, l’algorithme proposera une nouvelle allocation, basée sur le dernier portefeuille modèle, dans les limites de risque et de volatilité du client.</a:t>
            </a:r>
          </a:p>
        </p:txBody>
      </p:sp>
      <p:pic>
        <p:nvPicPr>
          <p:cNvPr id="24" name="Image 23">
            <a:extLst>
              <a:ext uri="{FF2B5EF4-FFF2-40B4-BE49-F238E27FC236}">
                <a16:creationId xmlns:a16="http://schemas.microsoft.com/office/drawing/2014/main" id="{F6EA92CC-9991-7C2D-BDD6-F46CAB660FA1}"/>
              </a:ext>
            </a:extLst>
          </p:cNvPr>
          <p:cNvPicPr>
            <a:picLocks noChangeAspect="1"/>
          </p:cNvPicPr>
          <p:nvPr/>
        </p:nvPicPr>
        <p:blipFill>
          <a:blip r:embed="rId3"/>
          <a:stretch>
            <a:fillRect/>
          </a:stretch>
        </p:blipFill>
        <p:spPr>
          <a:xfrm>
            <a:off x="7481102" y="1138813"/>
            <a:ext cx="1601234" cy="1152211"/>
          </a:xfrm>
          <a:prstGeom prst="rect">
            <a:avLst/>
          </a:prstGeom>
        </p:spPr>
      </p:pic>
    </p:spTree>
    <p:extLst>
      <p:ext uri="{BB962C8B-B14F-4D97-AF65-F5344CB8AC3E}">
        <p14:creationId xmlns:p14="http://schemas.microsoft.com/office/powerpoint/2010/main" val="3448200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age 74">
            <a:extLst>
              <a:ext uri="{FF2B5EF4-FFF2-40B4-BE49-F238E27FC236}">
                <a16:creationId xmlns:a16="http://schemas.microsoft.com/office/drawing/2014/main" id="{6A288358-C96F-058C-B39E-61FC13C8F445}"/>
              </a:ext>
            </a:extLst>
          </p:cNvPr>
          <p:cNvPicPr>
            <a:picLocks noChangeAspect="1"/>
          </p:cNvPicPr>
          <p:nvPr/>
        </p:nvPicPr>
        <p:blipFill>
          <a:blip r:embed="rId2"/>
          <a:stretch>
            <a:fillRect/>
          </a:stretch>
        </p:blipFill>
        <p:spPr>
          <a:xfrm>
            <a:off x="9458278" y="1410892"/>
            <a:ext cx="1893570" cy="864456"/>
          </a:xfrm>
          <a:prstGeom prst="rect">
            <a:avLst/>
          </a:prstGeom>
        </p:spPr>
      </p:pic>
      <p:pic>
        <p:nvPicPr>
          <p:cNvPr id="57" name="Image 56">
            <a:extLst>
              <a:ext uri="{FF2B5EF4-FFF2-40B4-BE49-F238E27FC236}">
                <a16:creationId xmlns:a16="http://schemas.microsoft.com/office/drawing/2014/main" id="{7EFA961F-8B4A-87B3-CF5B-A0FB81842FAD}"/>
              </a:ext>
            </a:extLst>
          </p:cNvPr>
          <p:cNvPicPr>
            <a:picLocks noChangeAspect="1"/>
          </p:cNvPicPr>
          <p:nvPr/>
        </p:nvPicPr>
        <p:blipFill>
          <a:blip r:embed="rId3"/>
          <a:stretch>
            <a:fillRect/>
          </a:stretch>
        </p:blipFill>
        <p:spPr>
          <a:xfrm>
            <a:off x="8733159" y="3663459"/>
            <a:ext cx="3165764" cy="2573218"/>
          </a:xfrm>
          <a:prstGeom prst="rect">
            <a:avLst/>
          </a:prstGeom>
        </p:spPr>
      </p:pic>
      <p:pic>
        <p:nvPicPr>
          <p:cNvPr id="80" name="Image 79">
            <a:extLst>
              <a:ext uri="{FF2B5EF4-FFF2-40B4-BE49-F238E27FC236}">
                <a16:creationId xmlns:a16="http://schemas.microsoft.com/office/drawing/2014/main" id="{511E9B58-097A-A41B-A416-C426489C8D1D}"/>
              </a:ext>
            </a:extLst>
          </p:cNvPr>
          <p:cNvPicPr>
            <a:picLocks noChangeAspect="1"/>
          </p:cNvPicPr>
          <p:nvPr/>
        </p:nvPicPr>
        <p:blipFill rotWithShape="1">
          <a:blip r:embed="rId4"/>
          <a:srcRect b="39946"/>
          <a:stretch/>
        </p:blipFill>
        <p:spPr>
          <a:xfrm>
            <a:off x="5027242" y="3364774"/>
            <a:ext cx="3031316" cy="2121626"/>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765774" y="3695318"/>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6" name="Flèche : bas 35">
            <a:extLst>
              <a:ext uri="{FF2B5EF4-FFF2-40B4-BE49-F238E27FC236}">
                <a16:creationId xmlns:a16="http://schemas.microsoft.com/office/drawing/2014/main" id="{EA6FACB8-14A5-4BBF-A7AB-FA3717124427}"/>
              </a:ext>
            </a:extLst>
          </p:cNvPr>
          <p:cNvSpPr/>
          <p:nvPr/>
        </p:nvSpPr>
        <p:spPr>
          <a:xfrm>
            <a:off x="11601529" y="3825079"/>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644552" y="190959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88104"/>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Modifier l’allocation</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0824359" y="1690860"/>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 simple</a:t>
            </a:r>
          </a:p>
        </p:txBody>
      </p:sp>
      <p:sp>
        <p:nvSpPr>
          <p:cNvPr id="28" name="Flèche : bas 27">
            <a:extLst>
              <a:ext uri="{FF2B5EF4-FFF2-40B4-BE49-F238E27FC236}">
                <a16:creationId xmlns:a16="http://schemas.microsoft.com/office/drawing/2014/main" id="{0908F9EC-4A5C-1EDE-C4B5-399660598B39}"/>
              </a:ext>
            </a:extLst>
          </p:cNvPr>
          <p:cNvSpPr/>
          <p:nvPr/>
        </p:nvSpPr>
        <p:spPr>
          <a:xfrm>
            <a:off x="11138029" y="418393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a:stCxn id="30" idx="6"/>
          </p:cNvCxnSpPr>
          <p:nvPr/>
        </p:nvCxnSpPr>
        <p:spPr>
          <a:xfrm>
            <a:off x="8150087" y="3880849"/>
            <a:ext cx="454651" cy="0"/>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3280770"/>
            <a:ext cx="11818375" cy="3120030"/>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9" name="Rectangle : coins arrondis 8">
            <a:extLst>
              <a:ext uri="{FF2B5EF4-FFF2-40B4-BE49-F238E27FC236}">
                <a16:creationId xmlns:a16="http://schemas.microsoft.com/office/drawing/2014/main" id="{89355997-BFD9-D42F-7A47-536304EB0FA2}"/>
              </a:ext>
            </a:extLst>
          </p:cNvPr>
          <p:cNvSpPr/>
          <p:nvPr/>
        </p:nvSpPr>
        <p:spPr>
          <a:xfrm>
            <a:off x="185242" y="3607804"/>
            <a:ext cx="4187466" cy="2945368"/>
          </a:xfrm>
          <a:prstGeom prst="roundRect">
            <a:avLst>
              <a:gd name="adj" fmla="val 5876"/>
            </a:avLst>
          </a:prstGeom>
          <a:noFill/>
          <a:ln>
            <a:noFill/>
          </a:ln>
        </p:spPr>
        <p:txBody>
          <a:bodyPr vert="horz" wrap="square" lIns="96000" tIns="60960" rIns="96000" bIns="60960" rtlCol="0">
            <a:spAutoFit/>
          </a:bodyPr>
          <a:lstStyle/>
          <a:p>
            <a:pPr defTabSz="1219170">
              <a:buClr>
                <a:srgbClr val="B24388"/>
              </a:buClr>
            </a:pPr>
            <a:endParaRPr lang="fr-FR" sz="12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2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A l’étape 2 de « Proposition et personnalisation », cliquer sur le petit crayon à droite de l’intitulé du contrat pour accéder aux écrans des supports à modifier.</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kern="0" dirty="0">
                <a:solidFill>
                  <a:schemeClr val="tx2">
                    <a:lumMod val="75000"/>
                  </a:schemeClr>
                </a:solidFill>
                <a:latin typeface="Arial" panose="020B0604020202020204" pitchFamily="34" charset="0"/>
                <a:cs typeface="Arial" panose="020B0604020202020204" pitchFamily="34" charset="0"/>
                <a:sym typeface="Wingdings 2" panose="05020102010507070707" pitchFamily="18" charset="2"/>
              </a:rPr>
              <a:t></a:t>
            </a:r>
            <a:r>
              <a:rPr lang="fr-FR" sz="1000" kern="0" dirty="0">
                <a:solidFill>
                  <a:srgbClr val="000000"/>
                </a:solidFill>
                <a:latin typeface="Arial" panose="020B0604020202020204" pitchFamily="34" charset="0"/>
                <a:cs typeface="Arial" panose="020B0604020202020204" pitchFamily="34" charset="0"/>
                <a:sym typeface="Wingdings 2" panose="05020102010507070707" pitchFamily="18" charset="2"/>
              </a:rPr>
              <a:t> </a:t>
            </a:r>
            <a:r>
              <a:rPr lang="fr-FR" sz="1000" kern="0" dirty="0">
                <a:solidFill>
                  <a:srgbClr val="000000"/>
                </a:solidFill>
                <a:latin typeface="Arial" panose="020B0604020202020204" pitchFamily="34" charset="0"/>
                <a:cs typeface="Arial" panose="020B0604020202020204" pitchFamily="34" charset="0"/>
                <a:sym typeface="Arial"/>
              </a:rPr>
              <a:t>Un premier écran permet de désinvestir : </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totalement (via l’icône double flèche)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Soit partiellement en montant ou pourcentage (via les colonnes « Montant à désinvestir » et « Pourcentage à désinvestir »)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…les instruments financiers que le client souhaite arbitrer sur son contrat. </a:t>
            </a:r>
          </a:p>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Arial"/>
              </a:rPr>
              <a:t>Une fois les montants saisis, la somme des montants désinvestis s’affiche alors en bas de l’écran. Cliquer sur « suivant » en bas à droite de l’écran pour poursuivre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p:txBody>
      </p:sp>
      <p:sp>
        <p:nvSpPr>
          <p:cNvPr id="20" name="Ellipse 19">
            <a:extLst>
              <a:ext uri="{FF2B5EF4-FFF2-40B4-BE49-F238E27FC236}">
                <a16:creationId xmlns:a16="http://schemas.microsoft.com/office/drawing/2014/main" id="{D9E64D77-03B6-89DC-A873-4D04D4423158}"/>
              </a:ext>
            </a:extLst>
          </p:cNvPr>
          <p:cNvSpPr/>
          <p:nvPr/>
        </p:nvSpPr>
        <p:spPr>
          <a:xfrm>
            <a:off x="11543116" y="3532116"/>
            <a:ext cx="257823" cy="24932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dirty="0">
                <a:ln>
                  <a:noFill/>
                </a:ln>
                <a:solidFill>
                  <a:srgbClr val="FFFFFF"/>
                </a:solidFill>
                <a:effectLst/>
                <a:uLnTx/>
                <a:uFillTx/>
                <a:latin typeface="Montserrat SemiBold" panose="020B0604020202020204" charset="0"/>
                <a:ea typeface="+mn-ea"/>
                <a:cs typeface="+mn-cs"/>
                <a:sym typeface="Arial"/>
              </a:rPr>
              <a:t>2</a:t>
            </a:r>
          </a:p>
        </p:txBody>
      </p:sp>
      <p:sp>
        <p:nvSpPr>
          <p:cNvPr id="22" name="Ellipse 21">
            <a:extLst>
              <a:ext uri="{FF2B5EF4-FFF2-40B4-BE49-F238E27FC236}">
                <a16:creationId xmlns:a16="http://schemas.microsoft.com/office/drawing/2014/main" id="{779AA6BD-7A38-CE4D-6887-1401F3AA29EA}"/>
              </a:ext>
            </a:extLst>
          </p:cNvPr>
          <p:cNvSpPr/>
          <p:nvPr/>
        </p:nvSpPr>
        <p:spPr>
          <a:xfrm>
            <a:off x="7805163" y="3391737"/>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11" name="Titre 1">
            <a:extLst>
              <a:ext uri="{FF2B5EF4-FFF2-40B4-BE49-F238E27FC236}">
                <a16:creationId xmlns:a16="http://schemas.microsoft.com/office/drawing/2014/main" id="{32DD4195-5CBE-9D52-2FF7-5D6BE6A04AC0}"/>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br>
              <a:rPr kumimoji="0" lang="fr-FR" sz="1200" b="0" i="0" u="none" strike="noStrike" kern="0" cap="none" spc="0" normalizeH="0" baseline="0" noProof="0" dirty="0">
                <a:ln>
                  <a:noFill/>
                </a:ln>
                <a:solidFill>
                  <a:srgbClr val="000000"/>
                </a:solidFill>
                <a:effectLst/>
                <a:uLnTx/>
                <a:uFillTx/>
                <a:latin typeface="Montserrat ExtraBold"/>
                <a:cs typeface="Arial"/>
              </a:rPr>
            </a:br>
            <a:endParaRPr lang="fr-FR" sz="1867" dirty="0">
              <a:solidFill>
                <a:srgbClr val="B24388"/>
              </a:solidFill>
              <a:latin typeface="Arial" panose="020B0604020202020204" pitchFamily="34" charset="0"/>
              <a:ea typeface="+mn-ea"/>
            </a:endParaRPr>
          </a:p>
        </p:txBody>
      </p:sp>
      <p:pic>
        <p:nvPicPr>
          <p:cNvPr id="58" name="Image 57">
            <a:extLst>
              <a:ext uri="{FF2B5EF4-FFF2-40B4-BE49-F238E27FC236}">
                <a16:creationId xmlns:a16="http://schemas.microsoft.com/office/drawing/2014/main" id="{F0DD5A9F-4C0C-A87D-DAF8-C4F7B27649A3}"/>
              </a:ext>
            </a:extLst>
          </p:cNvPr>
          <p:cNvPicPr>
            <a:picLocks noChangeAspect="1"/>
          </p:cNvPicPr>
          <p:nvPr/>
        </p:nvPicPr>
        <p:blipFill rotWithShape="1">
          <a:blip r:embed="rId5"/>
          <a:srcRect l="25250" t="12592" r="25917" b="5185"/>
          <a:stretch/>
        </p:blipFill>
        <p:spPr>
          <a:xfrm>
            <a:off x="5211132" y="1086017"/>
            <a:ext cx="2338530" cy="1919569"/>
          </a:xfrm>
          <a:prstGeom prst="rect">
            <a:avLst/>
          </a:prstGeom>
        </p:spPr>
      </p:pic>
      <p:sp>
        <p:nvSpPr>
          <p:cNvPr id="65" name="Rectangle : coins arrondis 64">
            <a:extLst>
              <a:ext uri="{FF2B5EF4-FFF2-40B4-BE49-F238E27FC236}">
                <a16:creationId xmlns:a16="http://schemas.microsoft.com/office/drawing/2014/main" id="{47658814-8EE2-99AD-FD5E-2B253885AA9D}"/>
              </a:ext>
            </a:extLst>
          </p:cNvPr>
          <p:cNvSpPr/>
          <p:nvPr/>
        </p:nvSpPr>
        <p:spPr>
          <a:xfrm>
            <a:off x="185242" y="1487830"/>
            <a:ext cx="4058512" cy="1127403"/>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a:solidFill>
                  <a:srgbClr val="000000"/>
                </a:solidFill>
                <a:latin typeface="Arial" panose="020B0604020202020204" pitchFamily="34" charset="0"/>
                <a:cs typeface="Arial" panose="020B0604020202020204" pitchFamily="34" charset="0"/>
                <a:sym typeface="Wingdings" panose="05000000000000000000" pitchFamily="2" charset="2"/>
              </a:rPr>
              <a:t>Modifier l’allocation : </a:t>
            </a:r>
            <a:r>
              <a:rPr lang="fr-FR" sz="1000" kern="0">
                <a:solidFill>
                  <a:srgbClr val="000000"/>
                </a:solidFill>
                <a:latin typeface="Arial" panose="020B0604020202020204" pitchFamily="34" charset="0"/>
                <a:cs typeface="Arial" panose="020B0604020202020204" pitchFamily="34" charset="0"/>
                <a:sym typeface="Arial"/>
              </a:rPr>
              <a:t>Il est possible de modifier la proposition réalisée par LEA à l’étape 2 « Proposition et personnalisation », via le switch de niveau 2 </a:t>
            </a:r>
          </a:p>
          <a:p>
            <a:pPr defTabSz="1219170">
              <a:buClr>
                <a:srgbClr val="B24388"/>
              </a:buClr>
            </a:pPr>
            <a:r>
              <a:rPr lang="fr-FR" sz="1000" kern="0">
                <a:solidFill>
                  <a:srgbClr val="000000"/>
                </a:solidFill>
                <a:latin typeface="Arial" panose="020B0604020202020204" pitchFamily="34" charset="0"/>
                <a:cs typeface="Arial" panose="020B0604020202020204" pitchFamily="34" charset="0"/>
                <a:sym typeface="Arial"/>
              </a:rPr>
              <a:t>Sélectionner la ligne à modifier avec le crayon puis cliquer sur autres supports dans la ligne support indiquer « Emprunt »</a:t>
            </a:r>
          </a:p>
          <a:p>
            <a:pPr defTabSz="1219170">
              <a:buClr>
                <a:srgbClr val="B24388"/>
              </a:buClr>
            </a:pPr>
            <a:endParaRPr lang="fr-FR" sz="1000" kern="0">
              <a:solidFill>
                <a:srgbClr val="000000"/>
              </a:solidFill>
              <a:latin typeface="Arial" panose="020B0604020202020204" pitchFamily="34" charset="0"/>
              <a:cs typeface="Arial" panose="020B0604020202020204" pitchFamily="34" charset="0"/>
              <a:sym typeface="Arial"/>
            </a:endParaRPr>
          </a:p>
        </p:txBody>
      </p:sp>
      <p:pic>
        <p:nvPicPr>
          <p:cNvPr id="83" name="Image 82">
            <a:extLst>
              <a:ext uri="{FF2B5EF4-FFF2-40B4-BE49-F238E27FC236}">
                <a16:creationId xmlns:a16="http://schemas.microsoft.com/office/drawing/2014/main" id="{D7EF9630-26A6-D64C-3707-39129043D6BC}"/>
              </a:ext>
            </a:extLst>
          </p:cNvPr>
          <p:cNvPicPr>
            <a:picLocks noChangeAspect="1"/>
          </p:cNvPicPr>
          <p:nvPr/>
        </p:nvPicPr>
        <p:blipFill>
          <a:blip r:embed="rId6"/>
          <a:stretch>
            <a:fillRect/>
          </a:stretch>
        </p:blipFill>
        <p:spPr>
          <a:xfrm>
            <a:off x="11189927" y="6198210"/>
            <a:ext cx="838202" cy="214313"/>
          </a:xfrm>
          <a:prstGeom prst="rect">
            <a:avLst/>
          </a:prstGeom>
        </p:spPr>
      </p:pic>
      <p:sp>
        <p:nvSpPr>
          <p:cNvPr id="84" name="Ellipse 83">
            <a:extLst>
              <a:ext uri="{FF2B5EF4-FFF2-40B4-BE49-F238E27FC236}">
                <a16:creationId xmlns:a16="http://schemas.microsoft.com/office/drawing/2014/main" id="{60F84E8E-7CBC-9002-104D-454860D61B31}"/>
              </a:ext>
            </a:extLst>
          </p:cNvPr>
          <p:cNvSpPr/>
          <p:nvPr/>
        </p:nvSpPr>
        <p:spPr>
          <a:xfrm>
            <a:off x="7296851" y="2567353"/>
            <a:ext cx="346595" cy="199293"/>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Tree>
    <p:extLst>
      <p:ext uri="{BB962C8B-B14F-4D97-AF65-F5344CB8AC3E}">
        <p14:creationId xmlns:p14="http://schemas.microsoft.com/office/powerpoint/2010/main" val="3691341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9536B34-B4B5-A352-0E8A-E1A059A3CF91}"/>
              </a:ext>
            </a:extLst>
          </p:cNvPr>
          <p:cNvPicPr>
            <a:picLocks noChangeAspect="1"/>
          </p:cNvPicPr>
          <p:nvPr/>
        </p:nvPicPr>
        <p:blipFill>
          <a:blip r:embed="rId2"/>
          <a:stretch>
            <a:fillRect/>
          </a:stretch>
        </p:blipFill>
        <p:spPr>
          <a:xfrm>
            <a:off x="6624162" y="3790654"/>
            <a:ext cx="2714975" cy="1807182"/>
          </a:xfrm>
          <a:prstGeom prst="rect">
            <a:avLst/>
          </a:prstGeom>
        </p:spPr>
      </p:pic>
      <p:pic>
        <p:nvPicPr>
          <p:cNvPr id="41" name="Image 40">
            <a:extLst>
              <a:ext uri="{FF2B5EF4-FFF2-40B4-BE49-F238E27FC236}">
                <a16:creationId xmlns:a16="http://schemas.microsoft.com/office/drawing/2014/main" id="{C43125F9-5445-439D-5B46-E8D33DFF6595}"/>
              </a:ext>
            </a:extLst>
          </p:cNvPr>
          <p:cNvPicPr>
            <a:picLocks noChangeAspect="1"/>
          </p:cNvPicPr>
          <p:nvPr/>
        </p:nvPicPr>
        <p:blipFill rotWithShape="1">
          <a:blip r:embed="rId3"/>
          <a:srcRect t="55864"/>
          <a:stretch/>
        </p:blipFill>
        <p:spPr>
          <a:xfrm>
            <a:off x="4983566" y="1063041"/>
            <a:ext cx="3163972" cy="1954999"/>
          </a:xfrm>
          <a:prstGeom prst="rect">
            <a:avLst/>
          </a:prstGeom>
        </p:spPr>
      </p:pic>
      <p:sp>
        <p:nvSpPr>
          <p:cNvPr id="45" name="Rectangle : coins arrondis 44">
            <a:extLst>
              <a:ext uri="{FF2B5EF4-FFF2-40B4-BE49-F238E27FC236}">
                <a16:creationId xmlns:a16="http://schemas.microsoft.com/office/drawing/2014/main" id="{22459D31-6F7D-4D7B-D2AC-D324FB4BBA6E}"/>
              </a:ext>
            </a:extLst>
          </p:cNvPr>
          <p:cNvSpPr/>
          <p:nvPr/>
        </p:nvSpPr>
        <p:spPr>
          <a:xfrm>
            <a:off x="0" y="1078578"/>
            <a:ext cx="4454769" cy="2281628"/>
          </a:xfrm>
          <a:prstGeom prst="roundRect">
            <a:avLst>
              <a:gd name="adj" fmla="val 7412"/>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second écran permettra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l’emprunt à ajouter sur le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afin de réallouer la somme des montants désinvestis, il faudra indiquer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Emprunt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dans la barre de recherche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puis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alors sur le </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a:t>
            </a:r>
            <a:r>
              <a:rPr kumimoji="0" lang="fr-FR" sz="1000"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Indiquer le montant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Vous pouvez vous assurer que les supports choisis ne surexposent pas le client en risque ou en volatilité (contrôle a posteriori), cliquer sur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Vérifier la faisabilité</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7902461" y="240196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663876"/>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7848599"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5684369" y="4533815"/>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679469"/>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v</a:t>
            </a:r>
          </a:p>
        </p:txBody>
      </p:sp>
      <p:sp>
        <p:nvSpPr>
          <p:cNvPr id="49" name="Arrow: Right 23">
            <a:extLst>
              <a:ext uri="{FF2B5EF4-FFF2-40B4-BE49-F238E27FC236}">
                <a16:creationId xmlns:a16="http://schemas.microsoft.com/office/drawing/2014/main" id="{539ECF1C-E54D-CBD0-1EE0-78C19144CAF8}"/>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5" name="Groupe 54">
            <a:extLst>
              <a:ext uri="{FF2B5EF4-FFF2-40B4-BE49-F238E27FC236}">
                <a16:creationId xmlns:a16="http://schemas.microsoft.com/office/drawing/2014/main" id="{7932C8D2-C021-8030-D3CD-7AE01C1F3843}"/>
              </a:ext>
            </a:extLst>
          </p:cNvPr>
          <p:cNvGrpSpPr/>
          <p:nvPr/>
        </p:nvGrpSpPr>
        <p:grpSpPr>
          <a:xfrm>
            <a:off x="7526020" y="5972564"/>
            <a:ext cx="344993" cy="329624"/>
            <a:chOff x="7705314" y="5936706"/>
            <a:chExt cx="344993" cy="329624"/>
          </a:xfrm>
        </p:grpSpPr>
        <p:sp>
          <p:nvSpPr>
            <p:cNvPr id="48" name="Ellipse 47">
              <a:extLst>
                <a:ext uri="{FF2B5EF4-FFF2-40B4-BE49-F238E27FC236}">
                  <a16:creationId xmlns:a16="http://schemas.microsoft.com/office/drawing/2014/main" id="{3BCB1659-E053-B683-79C5-9B212586A84F}"/>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0" name="Image 49">
              <a:extLst>
                <a:ext uri="{FF2B5EF4-FFF2-40B4-BE49-F238E27FC236}">
                  <a16:creationId xmlns:a16="http://schemas.microsoft.com/office/drawing/2014/main" id="{2248A1A4-703D-7EAC-2CFF-A8E9E003B23F}"/>
                </a:ext>
              </a:extLst>
            </p:cNvPr>
            <p:cNvPicPr>
              <a:picLocks noChangeAspect="1"/>
            </p:cNvPicPr>
            <p:nvPr/>
          </p:nvPicPr>
          <p:blipFill rotWithShape="1">
            <a:blip r:embed="rId4"/>
            <a:srcRect l="24714" t="41879" r="55136" b="51834"/>
            <a:stretch/>
          </p:blipFill>
          <p:spPr>
            <a:xfrm>
              <a:off x="7746592" y="6032556"/>
              <a:ext cx="272236" cy="144126"/>
            </a:xfrm>
            <a:prstGeom prst="rect">
              <a:avLst/>
            </a:prstGeom>
          </p:spPr>
        </p:pic>
      </p:grpSp>
      <p:sp>
        <p:nvSpPr>
          <p:cNvPr id="53" name="Flèche : droite 52">
            <a:extLst>
              <a:ext uri="{FF2B5EF4-FFF2-40B4-BE49-F238E27FC236}">
                <a16:creationId xmlns:a16="http://schemas.microsoft.com/office/drawing/2014/main" id="{22E43763-08B4-BDBB-538E-49E5184EBD60}"/>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54" name="Flèche : droite 53">
            <a:extLst>
              <a:ext uri="{FF2B5EF4-FFF2-40B4-BE49-F238E27FC236}">
                <a16:creationId xmlns:a16="http://schemas.microsoft.com/office/drawing/2014/main" id="{816019B3-4FDC-A259-9675-68A99ADC98DB}"/>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pPr algn="ctr"/>
            <a:r>
              <a:rPr lang="fr-FR" sz="1200" b="1" dirty="0">
                <a:sym typeface="Wingdings" panose="05000000000000000000" pitchFamily="2" charset="2"/>
              </a:rPr>
              <a:t>Signature &gt;</a:t>
            </a:r>
            <a:endParaRPr lang="fr-FR" sz="1200" b="1" dirty="0">
              <a:sym typeface="Arial"/>
            </a:endParaRPr>
          </a:p>
        </p:txBody>
      </p:sp>
      <p:pic>
        <p:nvPicPr>
          <p:cNvPr id="7" name="Image 6">
            <a:extLst>
              <a:ext uri="{FF2B5EF4-FFF2-40B4-BE49-F238E27FC236}">
                <a16:creationId xmlns:a16="http://schemas.microsoft.com/office/drawing/2014/main" id="{E0C032A2-8638-2539-1241-EE48FEA871A7}"/>
              </a:ext>
            </a:extLst>
          </p:cNvPr>
          <p:cNvPicPr>
            <a:picLocks noChangeAspect="1"/>
          </p:cNvPicPr>
          <p:nvPr/>
        </p:nvPicPr>
        <p:blipFill>
          <a:blip r:embed="rId5"/>
          <a:stretch>
            <a:fillRect/>
          </a:stretch>
        </p:blipFill>
        <p:spPr>
          <a:xfrm>
            <a:off x="8535448" y="886094"/>
            <a:ext cx="3468983" cy="1661112"/>
          </a:xfrm>
          <a:prstGeom prst="rect">
            <a:avLst/>
          </a:prstGeom>
        </p:spPr>
      </p:pic>
      <p:sp>
        <p:nvSpPr>
          <p:cNvPr id="46" name="Rectangle 45">
            <a:extLst>
              <a:ext uri="{FF2B5EF4-FFF2-40B4-BE49-F238E27FC236}">
                <a16:creationId xmlns:a16="http://schemas.microsoft.com/office/drawing/2014/main" id="{DC3EBEA9-37B8-428C-6B7A-38A964667F12}"/>
              </a:ext>
            </a:extLst>
          </p:cNvPr>
          <p:cNvSpPr/>
          <p:nvPr/>
        </p:nvSpPr>
        <p:spPr>
          <a:xfrm>
            <a:off x="8554141" y="1697297"/>
            <a:ext cx="3368228"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7" name="Ellipse 46">
            <a:extLst>
              <a:ext uri="{FF2B5EF4-FFF2-40B4-BE49-F238E27FC236}">
                <a16:creationId xmlns:a16="http://schemas.microsoft.com/office/drawing/2014/main" id="{D30048C3-4DF5-C2CA-55EF-702D00E7A0BA}"/>
              </a:ext>
            </a:extLst>
          </p:cNvPr>
          <p:cNvSpPr/>
          <p:nvPr/>
        </p:nvSpPr>
        <p:spPr>
          <a:xfrm>
            <a:off x="11521767" y="1350484"/>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56" name="Ellipse 55">
            <a:extLst>
              <a:ext uri="{FF2B5EF4-FFF2-40B4-BE49-F238E27FC236}">
                <a16:creationId xmlns:a16="http://schemas.microsoft.com/office/drawing/2014/main" id="{D9A66F2F-E70B-12D5-4B10-F56D223A036A}"/>
              </a:ext>
            </a:extLst>
          </p:cNvPr>
          <p:cNvSpPr/>
          <p:nvPr/>
        </p:nvSpPr>
        <p:spPr>
          <a:xfrm>
            <a:off x="5539417" y="1092851"/>
            <a:ext cx="288000" cy="288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pic>
        <p:nvPicPr>
          <p:cNvPr id="61" name="Image 60">
            <a:extLst>
              <a:ext uri="{FF2B5EF4-FFF2-40B4-BE49-F238E27FC236}">
                <a16:creationId xmlns:a16="http://schemas.microsoft.com/office/drawing/2014/main" id="{10DBC5CC-E9EE-9695-4F14-B172C9E43D01}"/>
              </a:ext>
            </a:extLst>
          </p:cNvPr>
          <p:cNvPicPr>
            <a:picLocks noChangeAspect="1"/>
          </p:cNvPicPr>
          <p:nvPr/>
        </p:nvPicPr>
        <p:blipFill>
          <a:blip r:embed="rId6"/>
          <a:stretch>
            <a:fillRect/>
          </a:stretch>
        </p:blipFill>
        <p:spPr>
          <a:xfrm>
            <a:off x="9366249" y="2863114"/>
            <a:ext cx="2609850" cy="390525"/>
          </a:xfrm>
          <a:prstGeom prst="rect">
            <a:avLst/>
          </a:prstGeom>
        </p:spPr>
      </p:pic>
      <p:sp>
        <p:nvSpPr>
          <p:cNvPr id="62" name="Rectangle 61">
            <a:extLst>
              <a:ext uri="{FF2B5EF4-FFF2-40B4-BE49-F238E27FC236}">
                <a16:creationId xmlns:a16="http://schemas.microsoft.com/office/drawing/2014/main" id="{EC142ABF-2173-903F-0F68-7658F33C07CB}"/>
              </a:ext>
            </a:extLst>
          </p:cNvPr>
          <p:cNvSpPr/>
          <p:nvPr/>
        </p:nvSpPr>
        <p:spPr>
          <a:xfrm>
            <a:off x="9760319" y="2208292"/>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6" name="Rectangle 65">
            <a:extLst>
              <a:ext uri="{FF2B5EF4-FFF2-40B4-BE49-F238E27FC236}">
                <a16:creationId xmlns:a16="http://schemas.microsoft.com/office/drawing/2014/main" id="{4CF99900-B9B2-3BEC-663F-C2A16A446381}"/>
              </a:ext>
            </a:extLst>
          </p:cNvPr>
          <p:cNvSpPr/>
          <p:nvPr/>
        </p:nvSpPr>
        <p:spPr>
          <a:xfrm>
            <a:off x="9558148" y="2121877"/>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7AE572F0-3048-7E19-82D9-7D4464C354C6}"/>
              </a:ext>
            </a:extLst>
          </p:cNvPr>
          <p:cNvSpPr/>
          <p:nvPr/>
        </p:nvSpPr>
        <p:spPr>
          <a:xfrm>
            <a:off x="9126614" y="2243371"/>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9" name="Flèche : bas 68">
            <a:extLst>
              <a:ext uri="{FF2B5EF4-FFF2-40B4-BE49-F238E27FC236}">
                <a16:creationId xmlns:a16="http://schemas.microsoft.com/office/drawing/2014/main" id="{7D6EB903-C888-C119-8545-D93A416C91CB}"/>
              </a:ext>
            </a:extLst>
          </p:cNvPr>
          <p:cNvSpPr/>
          <p:nvPr/>
        </p:nvSpPr>
        <p:spPr>
          <a:xfrm>
            <a:off x="10138958" y="198525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ZoneTexte 69">
            <a:extLst>
              <a:ext uri="{FF2B5EF4-FFF2-40B4-BE49-F238E27FC236}">
                <a16:creationId xmlns:a16="http://schemas.microsoft.com/office/drawing/2014/main" id="{B1B21172-C68A-ADB5-3D72-D2903D607183}"/>
              </a:ext>
            </a:extLst>
          </p:cNvPr>
          <p:cNvSpPr txBox="1"/>
          <p:nvPr/>
        </p:nvSpPr>
        <p:spPr>
          <a:xfrm>
            <a:off x="8699242" y="1792107"/>
            <a:ext cx="1089527" cy="215444"/>
          </a:xfrm>
          <a:prstGeom prst="rect">
            <a:avLst/>
          </a:prstGeom>
          <a:solidFill>
            <a:srgbClr val="F9F9F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000000"/>
                </a:solidFill>
                <a:effectLst/>
                <a:uLnTx/>
                <a:uFillTx/>
                <a:latin typeface="Arial"/>
                <a:ea typeface="+mn-ea"/>
                <a:cs typeface="+mn-cs"/>
              </a:rPr>
              <a:t>EMPRUNT</a:t>
            </a:r>
          </a:p>
        </p:txBody>
      </p:sp>
      <p:sp>
        <p:nvSpPr>
          <p:cNvPr id="71" name="ZoneTexte 70">
            <a:extLst>
              <a:ext uri="{FF2B5EF4-FFF2-40B4-BE49-F238E27FC236}">
                <a16:creationId xmlns:a16="http://schemas.microsoft.com/office/drawing/2014/main" id="{E18BC2F0-3130-538F-9890-E0E4390F6D52}"/>
              </a:ext>
            </a:extLst>
          </p:cNvPr>
          <p:cNvSpPr txBox="1"/>
          <p:nvPr/>
        </p:nvSpPr>
        <p:spPr>
          <a:xfrm>
            <a:off x="5103467" y="2611901"/>
            <a:ext cx="1761067" cy="232500"/>
          </a:xfrm>
          <a:prstGeom prst="rect">
            <a:avLst/>
          </a:prstGeom>
          <a:solidFill>
            <a:srgbClr val="F5F5F5"/>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900" b="1" i="0" u="none" strike="noStrike" kern="1200" cap="none" spc="0" normalizeH="0" baseline="0" noProof="0" dirty="0">
                <a:ln>
                  <a:noFill/>
                </a:ln>
                <a:solidFill>
                  <a:srgbClr val="C00000"/>
                </a:solidFill>
                <a:effectLst/>
                <a:uLnTx/>
                <a:uFillTx/>
                <a:latin typeface="Ubuntu" panose="020B0504030602030204" pitchFamily="34" charset="0"/>
                <a:ea typeface="Calibri" panose="020F0502020204030204" pitchFamily="34" charset="0"/>
                <a:cs typeface="Times New Roman" panose="02020603050405020304" pitchFamily="18" charset="0"/>
              </a:rPr>
              <a:t>EMPRUNT</a:t>
            </a:r>
            <a:endParaRPr kumimoji="0" lang="fr-FR" sz="1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2" name="Content Placeholder 7">
            <a:extLst>
              <a:ext uri="{FF2B5EF4-FFF2-40B4-BE49-F238E27FC236}">
                <a16:creationId xmlns:a16="http://schemas.microsoft.com/office/drawing/2014/main" id="{165C19BA-8DFE-C178-EDC3-DCF108F81594}"/>
              </a:ext>
            </a:extLst>
          </p:cNvPr>
          <p:cNvSpPr txBox="1">
            <a:spLocks/>
          </p:cNvSpPr>
          <p:nvPr/>
        </p:nvSpPr>
        <p:spPr>
          <a:xfrm>
            <a:off x="228457"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 (2/2)</a:t>
            </a:r>
          </a:p>
        </p:txBody>
      </p:sp>
      <p:sp>
        <p:nvSpPr>
          <p:cNvPr id="75" name="Content Placeholder 7">
            <a:extLst>
              <a:ext uri="{FF2B5EF4-FFF2-40B4-BE49-F238E27FC236}">
                <a16:creationId xmlns:a16="http://schemas.microsoft.com/office/drawing/2014/main" id="{011B1035-5707-4BBB-7936-DF120B30ADC3}"/>
              </a:ext>
            </a:extLst>
          </p:cNvPr>
          <p:cNvSpPr txBox="1">
            <a:spLocks/>
          </p:cNvSpPr>
          <p:nvPr/>
        </p:nvSpPr>
        <p:spPr>
          <a:xfrm>
            <a:off x="240180" y="361708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Synthèse des opérations</a:t>
            </a:r>
          </a:p>
        </p:txBody>
      </p:sp>
      <p:sp>
        <p:nvSpPr>
          <p:cNvPr id="28" name="Flèche : bas 27">
            <a:extLst>
              <a:ext uri="{FF2B5EF4-FFF2-40B4-BE49-F238E27FC236}">
                <a16:creationId xmlns:a16="http://schemas.microsoft.com/office/drawing/2014/main" id="{0908F9EC-4A5C-1EDE-C4B5-399660598B39}"/>
              </a:ext>
            </a:extLst>
          </p:cNvPr>
          <p:cNvSpPr/>
          <p:nvPr/>
        </p:nvSpPr>
        <p:spPr>
          <a:xfrm>
            <a:off x="8433171" y="4231619"/>
            <a:ext cx="114195" cy="132980"/>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9C2103B7-908F-6414-A0CF-54881D6FF65B}"/>
              </a:ext>
            </a:extLst>
          </p:cNvPr>
          <p:cNvSpPr/>
          <p:nvPr/>
        </p:nvSpPr>
        <p:spPr>
          <a:xfrm>
            <a:off x="218200" y="3627548"/>
            <a:ext cx="11818375" cy="2069868"/>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6" name="Titre 1">
            <a:extLst>
              <a:ext uri="{FF2B5EF4-FFF2-40B4-BE49-F238E27FC236}">
                <a16:creationId xmlns:a16="http://schemas.microsoft.com/office/drawing/2014/main" id="{B64BAE95-930D-BDC5-C88E-13DBB16ECC93}"/>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200" b="0" i="0" u="none" strike="noStrike" kern="0" cap="none" spc="0" normalizeH="0" baseline="0" noProof="0" dirty="0">
                <a:ln>
                  <a:noFill/>
                </a:ln>
                <a:solidFill>
                  <a:srgbClr val="000000"/>
                </a:solidFill>
                <a:effectLst/>
                <a:uLnTx/>
                <a:uFillTx/>
                <a:latin typeface="Montserrat ExtraBold"/>
                <a:cs typeface="Arial"/>
              </a:rPr>
              <a:t>Arbitrage sur un contrat Nuances 3 D (CNP assurances)</a:t>
            </a:r>
            <a:br>
              <a:rPr kumimoji="0" lang="fr-FR" sz="1200" b="0" i="0" u="none" strike="noStrike" kern="0" cap="none" spc="0" normalizeH="0" baseline="0" noProof="0" dirty="0">
                <a:ln>
                  <a:noFill/>
                </a:ln>
                <a:solidFill>
                  <a:srgbClr val="000000"/>
                </a:solidFill>
                <a:effectLst/>
                <a:uLnTx/>
                <a:uFillTx/>
                <a:latin typeface="Montserrat ExtraBold"/>
                <a:cs typeface="Arial"/>
              </a:rPr>
            </a:br>
            <a:endParaRPr lang="fr-FR" sz="1867" dirty="0">
              <a:solidFill>
                <a:srgbClr val="B24388"/>
              </a:solidFill>
              <a:latin typeface="Arial" panose="020B0604020202020204" pitchFamily="34" charset="0"/>
              <a:ea typeface="+mn-ea"/>
            </a:endParaRPr>
          </a:p>
        </p:txBody>
      </p:sp>
      <p:pic>
        <p:nvPicPr>
          <p:cNvPr id="8" name="Image 7">
            <a:extLst>
              <a:ext uri="{FF2B5EF4-FFF2-40B4-BE49-F238E27FC236}">
                <a16:creationId xmlns:a16="http://schemas.microsoft.com/office/drawing/2014/main" id="{B10F9FEC-6B3C-8644-78D4-4AE9D0ED6FC8}"/>
              </a:ext>
            </a:extLst>
          </p:cNvPr>
          <p:cNvPicPr>
            <a:picLocks noChangeAspect="1"/>
          </p:cNvPicPr>
          <p:nvPr/>
        </p:nvPicPr>
        <p:blipFill rotWithShape="1">
          <a:blip r:embed="rId7"/>
          <a:srcRect l="49788" t="38243" r="39388" b="57974"/>
          <a:stretch/>
        </p:blipFill>
        <p:spPr>
          <a:xfrm>
            <a:off x="8400422" y="1441519"/>
            <a:ext cx="1293868" cy="220437"/>
          </a:xfrm>
          <a:prstGeom prst="rect">
            <a:avLst/>
          </a:prstGeom>
        </p:spPr>
      </p:pic>
      <p:sp>
        <p:nvSpPr>
          <p:cNvPr id="10" name="ZoneTexte 9">
            <a:extLst>
              <a:ext uri="{FF2B5EF4-FFF2-40B4-BE49-F238E27FC236}">
                <a16:creationId xmlns:a16="http://schemas.microsoft.com/office/drawing/2014/main" id="{9F6DF2D0-E2DB-B206-D96F-D606EBCAC2C3}"/>
              </a:ext>
            </a:extLst>
          </p:cNvPr>
          <p:cNvSpPr txBox="1"/>
          <p:nvPr/>
        </p:nvSpPr>
        <p:spPr>
          <a:xfrm>
            <a:off x="8231467" y="4384442"/>
            <a:ext cx="596157" cy="157735"/>
          </a:xfrm>
          <a:prstGeom prst="rect">
            <a:avLst/>
          </a:prstGeom>
          <a:solidFill>
            <a:srgbClr val="F9F9FB"/>
          </a:solidFill>
        </p:spPr>
        <p:txBody>
          <a:bodyPr wrap="square" rtlCol="0">
            <a:spAutoFit/>
          </a:bodyPr>
          <a:lstStyle/>
          <a:p>
            <a:pPr>
              <a:lnSpc>
                <a:spcPct val="85000"/>
              </a:lnSpc>
              <a:spcAft>
                <a:spcPts val="600"/>
              </a:spcAft>
            </a:pPr>
            <a:r>
              <a:rPr lang="fr-FR" sz="500" b="1" dirty="0">
                <a:latin typeface="Ubuntu" panose="020B0504030602030204" pitchFamily="34" charset="0"/>
              </a:rPr>
              <a:t>EMPRUNT</a:t>
            </a:r>
          </a:p>
        </p:txBody>
      </p:sp>
    </p:spTree>
    <p:extLst>
      <p:ext uri="{BB962C8B-B14F-4D97-AF65-F5344CB8AC3E}">
        <p14:creationId xmlns:p14="http://schemas.microsoft.com/office/powerpoint/2010/main" val="30063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3192429" y="2348731"/>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3202393" y="2783748"/>
            <a:ext cx="7779932"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0" marR="0" lvl="0" indent="0" algn="ctr" defTabSz="914400" rtl="0" eaLnBrk="1" fontAlgn="auto" latinLnBrk="0" hangingPunct="1">
              <a:lnSpc>
                <a:spcPct val="90000"/>
              </a:lnSpc>
              <a:spcBef>
                <a:spcPts val="0"/>
              </a:spcBef>
              <a:spcAft>
                <a:spcPts val="0"/>
              </a:spcAft>
              <a:buClrTx/>
              <a:buSzTx/>
              <a:buNone/>
              <a:tabLst/>
              <a:defRPr/>
            </a:pPr>
            <a:r>
              <a:rPr kumimoji="0" lang="fr-FR" sz="1800" b="0" i="0" u="none" strike="noStrike" kern="0" cap="none" spc="0" normalizeH="0" baseline="0" noProof="0" dirty="0">
                <a:ln>
                  <a:noFill/>
                </a:ln>
                <a:solidFill>
                  <a:srgbClr val="000000"/>
                </a:solidFill>
                <a:effectLst/>
                <a:uLnTx/>
                <a:uFillTx/>
                <a:latin typeface="Montserrat ExtraBold"/>
                <a:cs typeface="Arial"/>
              </a:rPr>
              <a:t>Versement sur un contrat Nuances 3D (CNP assurances)</a:t>
            </a:r>
          </a:p>
        </p:txBody>
      </p:sp>
    </p:spTree>
    <p:extLst>
      <p:ext uri="{BB962C8B-B14F-4D97-AF65-F5344CB8AC3E}">
        <p14:creationId xmlns:p14="http://schemas.microsoft.com/office/powerpoint/2010/main" val="1116603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495C3AEA-FB8C-7932-090D-CC4A2ED9B15E}"/>
              </a:ext>
            </a:extLst>
          </p:cNvPr>
          <p:cNvPicPr>
            <a:picLocks noChangeAspect="1"/>
          </p:cNvPicPr>
          <p:nvPr/>
        </p:nvPicPr>
        <p:blipFill rotWithShape="1">
          <a:blip r:embed="rId2"/>
          <a:srcRect l="28750" t="12529" r="30521" b="10000"/>
          <a:stretch/>
        </p:blipFill>
        <p:spPr>
          <a:xfrm>
            <a:off x="8608828" y="3261776"/>
            <a:ext cx="3320902" cy="2620280"/>
          </a:xfrm>
          <a:prstGeom prst="rect">
            <a:avLst/>
          </a:prstGeom>
        </p:spPr>
      </p:pic>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3289922"/>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400" i="0" u="none" strike="noStrike" kern="0" cap="none" spc="0" normalizeH="0" baseline="0" noProof="0" dirty="0">
                <a:ln>
                  <a:noFill/>
                </a:ln>
                <a:solidFill>
                  <a:srgbClr val="000000"/>
                </a:solidFill>
                <a:effectLst/>
                <a:uLnTx/>
                <a:uFillTx/>
                <a:latin typeface="Arial" panose="020B0604020202020204" pitchFamily="34" charset="0"/>
              </a:rPr>
              <a:t>Versement sur un contrat Nuances 3D (CNP assurances)</a:t>
            </a:r>
            <a:br>
              <a:rPr kumimoji="0" lang="fr-FR" sz="14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1" y="3724222"/>
            <a:ext cx="460385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a:t>
            </a:r>
            <a:r>
              <a:rPr lang="fr-FR" sz="1000" b="1" kern="0" dirty="0">
                <a:solidFill>
                  <a:srgbClr val="000000"/>
                </a:solidFill>
                <a:latin typeface="Arial" panose="020B0604020202020204" pitchFamily="34" charset="0"/>
                <a:cs typeface="Arial" panose="020B0604020202020204" pitchFamily="34" charset="0"/>
                <a:sym typeface="Wingdings" panose="05000000000000000000" pitchFamily="2" charset="2"/>
              </a:rPr>
              <a:t>en cohérence </a:t>
            </a: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avec son profil de risque</a:t>
            </a:r>
          </a:p>
          <a:p>
            <a:pPr marL="171450" marR="0" lvl="0" indent="-171450" algn="just" defTabSz="121917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Versement complémentaire</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et indiquer le</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montant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 les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mensualités</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apportées le cas échéant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l’horizon</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placement et le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contrat à abonder</a:t>
            </a:r>
          </a:p>
          <a:p>
            <a:pPr marL="171450" indent="-171450" defTabSz="1219170">
              <a:buClr>
                <a:srgbClr val="B24388"/>
              </a:buClr>
              <a:buFont typeface="Wingdings" panose="05000000000000000000" pitchFamily="2" charset="2"/>
              <a:buChar char="Ø"/>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Choisir la valorisation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Le client peut choisir de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l’ensemble de mon contrat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ou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Valoriser uniquement mes versements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2933" marR="0" lvl="1"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puis cliquer sur Ajouter ce projet.</a:t>
            </a:r>
            <a:endPar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934445" y="394054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lèche : bas 34">
            <a:extLst>
              <a:ext uri="{FF2B5EF4-FFF2-40B4-BE49-F238E27FC236}">
                <a16:creationId xmlns:a16="http://schemas.microsoft.com/office/drawing/2014/main" id="{9E52712A-784A-4EC0-5888-3EF0F1C73E79}"/>
              </a:ext>
            </a:extLst>
          </p:cNvPr>
          <p:cNvSpPr/>
          <p:nvPr/>
        </p:nvSpPr>
        <p:spPr>
          <a:xfrm>
            <a:off x="8931223" y="4130716"/>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11672357" y="484351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5926F2-99D6-A001-2FA0-0C10F636CFC6}"/>
              </a:ext>
            </a:extLst>
          </p:cNvPr>
          <p:cNvSpPr/>
          <p:nvPr/>
        </p:nvSpPr>
        <p:spPr>
          <a:xfrm>
            <a:off x="10328046" y="5258985"/>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 coins arrondis 21">
            <a:extLst>
              <a:ext uri="{FF2B5EF4-FFF2-40B4-BE49-F238E27FC236}">
                <a16:creationId xmlns:a16="http://schemas.microsoft.com/office/drawing/2014/main" id="{D31EB4F7-8CF9-94A9-2E9B-67DE0F7A12D4}"/>
              </a:ext>
            </a:extLst>
          </p:cNvPr>
          <p:cNvSpPr/>
          <p:nvPr/>
        </p:nvSpPr>
        <p:spPr>
          <a:xfrm>
            <a:off x="171134" y="1015261"/>
            <a:ext cx="4337071" cy="1137523"/>
          </a:xfrm>
          <a:prstGeom prst="roundRect">
            <a:avLst>
              <a:gd name="adj" fmla="val 13917"/>
            </a:avLst>
          </a:prstGeom>
          <a:noFill/>
          <a:ln>
            <a:noFill/>
          </a:ln>
        </p:spPr>
        <p:txBody>
          <a:bodyPr vert="horz" wrap="square" lIns="96000" tIns="60960" rIns="96000" bIns="60960" rtlCol="0">
            <a:spAutoFit/>
          </a:bodyPr>
          <a:lstStyle/>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Arial"/>
            </a:endParaRPr>
          </a:p>
          <a:p>
            <a:pPr defTabSz="1219170">
              <a:buClr>
                <a:srgbClr val="B24388"/>
              </a:buClr>
            </a:pPr>
            <a:r>
              <a:rPr lang="fr-FR" sz="1000" b="1" kern="0" dirty="0">
                <a:solidFill>
                  <a:srgbClr val="000000"/>
                </a:solidFill>
                <a:latin typeface="Arial" panose="020B0604020202020204" pitchFamily="34" charset="0"/>
                <a:cs typeface="Arial" panose="020B0604020202020204" pitchFamily="34" charset="0"/>
                <a:sym typeface="Arial"/>
              </a:rPr>
              <a:t>Libérer des montants à allouer </a:t>
            </a:r>
            <a:r>
              <a:rPr lang="fr-FR" sz="1000" kern="0" dirty="0">
                <a:solidFill>
                  <a:srgbClr val="000000"/>
                </a:solidFill>
                <a:latin typeface="Arial" panose="020B0604020202020204" pitchFamily="34" charset="0"/>
                <a:cs typeface="Arial" panose="020B0604020202020204" pitchFamily="34" charset="0"/>
                <a:sym typeface="Arial"/>
              </a:rPr>
              <a:t>: Cliquer sur « Parcours Epargne Financière » dans Entretien Conseil puis ouvrir une nouvelle session dans LEA et accéder à la rubrique « Renseigner mon épargne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Arial"/>
              </a:rPr>
              <a:t>Cliquer donc sur « Suivant » pour passer les différentes pages de la rubrique « Renseigner mon épargne »</a:t>
            </a:r>
          </a:p>
        </p:txBody>
      </p:sp>
    </p:spTree>
    <p:extLst>
      <p:ext uri="{BB962C8B-B14F-4D97-AF65-F5344CB8AC3E}">
        <p14:creationId xmlns:p14="http://schemas.microsoft.com/office/powerpoint/2010/main" val="2738709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8544D55F-A025-A74D-646B-57A0B7CA571C}"/>
              </a:ext>
            </a:extLst>
          </p:cNvPr>
          <p:cNvPicPr>
            <a:picLocks noChangeAspect="1"/>
          </p:cNvPicPr>
          <p:nvPr/>
        </p:nvPicPr>
        <p:blipFill rotWithShape="1">
          <a:blip r:embed="rId2"/>
          <a:srcRect l="38201" b="50000"/>
          <a:stretch/>
        </p:blipFill>
        <p:spPr>
          <a:xfrm>
            <a:off x="5124893" y="1332346"/>
            <a:ext cx="2381694" cy="882674"/>
          </a:xfrm>
          <a:prstGeom prst="rect">
            <a:avLst/>
          </a:prstGeom>
        </p:spPr>
      </p:pic>
      <p:grpSp>
        <p:nvGrpSpPr>
          <p:cNvPr id="40" name="Groupe 39">
            <a:extLst>
              <a:ext uri="{FF2B5EF4-FFF2-40B4-BE49-F238E27FC236}">
                <a16:creationId xmlns:a16="http://schemas.microsoft.com/office/drawing/2014/main" id="{4A3AB1C8-1DB2-F086-8B32-1648334F1BF7}"/>
              </a:ext>
            </a:extLst>
          </p:cNvPr>
          <p:cNvGrpSpPr/>
          <p:nvPr/>
        </p:nvGrpSpPr>
        <p:grpSpPr>
          <a:xfrm>
            <a:off x="8801449" y="3870238"/>
            <a:ext cx="3066554" cy="1885478"/>
            <a:chOff x="8195393" y="4210481"/>
            <a:chExt cx="3066554" cy="1885478"/>
          </a:xfrm>
        </p:grpSpPr>
        <p:grpSp>
          <p:nvGrpSpPr>
            <p:cNvPr id="41" name="Groupe 40">
              <a:extLst>
                <a:ext uri="{FF2B5EF4-FFF2-40B4-BE49-F238E27FC236}">
                  <a16:creationId xmlns:a16="http://schemas.microsoft.com/office/drawing/2014/main" id="{2C930904-B291-21DE-2A4A-4C1496D656B1}"/>
                </a:ext>
              </a:extLst>
            </p:cNvPr>
            <p:cNvGrpSpPr/>
            <p:nvPr/>
          </p:nvGrpSpPr>
          <p:grpSpPr>
            <a:xfrm>
              <a:off x="8195393" y="4210481"/>
              <a:ext cx="3066554" cy="1885478"/>
              <a:chOff x="8195393" y="4210481"/>
              <a:chExt cx="3066554" cy="1885478"/>
            </a:xfrm>
          </p:grpSpPr>
          <p:grpSp>
            <p:nvGrpSpPr>
              <p:cNvPr id="46" name="Groupe 45">
                <a:extLst>
                  <a:ext uri="{FF2B5EF4-FFF2-40B4-BE49-F238E27FC236}">
                    <a16:creationId xmlns:a16="http://schemas.microsoft.com/office/drawing/2014/main" id="{9DCBBAEB-8E3E-BBE1-55B2-9DCF7DE569F6}"/>
                  </a:ext>
                </a:extLst>
              </p:cNvPr>
              <p:cNvGrpSpPr/>
              <p:nvPr/>
            </p:nvGrpSpPr>
            <p:grpSpPr>
              <a:xfrm>
                <a:off x="8195393" y="4210481"/>
                <a:ext cx="3066554" cy="1885478"/>
                <a:chOff x="8195393" y="4210481"/>
                <a:chExt cx="3066554" cy="1885478"/>
              </a:xfrm>
            </p:grpSpPr>
            <p:pic>
              <p:nvPicPr>
                <p:cNvPr id="48" name="Image 47">
                  <a:extLst>
                    <a:ext uri="{FF2B5EF4-FFF2-40B4-BE49-F238E27FC236}">
                      <a16:creationId xmlns:a16="http://schemas.microsoft.com/office/drawing/2014/main" id="{FB728690-8D1C-1C91-53BF-7A36E9277E52}"/>
                    </a:ext>
                  </a:extLst>
                </p:cNvPr>
                <p:cNvPicPr>
                  <a:picLocks noChangeAspect="1"/>
                </p:cNvPicPr>
                <p:nvPr/>
              </p:nvPicPr>
              <p:blipFill>
                <a:blip r:embed="rId3"/>
                <a:stretch>
                  <a:fillRect/>
                </a:stretch>
              </p:blipFill>
              <p:spPr>
                <a:xfrm>
                  <a:off x="8305101" y="5885125"/>
                  <a:ext cx="2881394" cy="210834"/>
                </a:xfrm>
                <a:prstGeom prst="rect">
                  <a:avLst/>
                </a:prstGeom>
              </p:spPr>
            </p:pic>
            <p:grpSp>
              <p:nvGrpSpPr>
                <p:cNvPr id="49" name="Groupe 48">
                  <a:extLst>
                    <a:ext uri="{FF2B5EF4-FFF2-40B4-BE49-F238E27FC236}">
                      <a16:creationId xmlns:a16="http://schemas.microsoft.com/office/drawing/2014/main" id="{D24CB245-943F-57E3-E595-E27DB7D4A724}"/>
                    </a:ext>
                  </a:extLst>
                </p:cNvPr>
                <p:cNvGrpSpPr/>
                <p:nvPr/>
              </p:nvGrpSpPr>
              <p:grpSpPr>
                <a:xfrm>
                  <a:off x="8195393" y="4210481"/>
                  <a:ext cx="3066554" cy="1468866"/>
                  <a:chOff x="8195393" y="4210481"/>
                  <a:chExt cx="3066554" cy="1468866"/>
                </a:xfrm>
              </p:grpSpPr>
              <p:pic>
                <p:nvPicPr>
                  <p:cNvPr id="52" name="Image 51">
                    <a:extLst>
                      <a:ext uri="{FF2B5EF4-FFF2-40B4-BE49-F238E27FC236}">
                        <a16:creationId xmlns:a16="http://schemas.microsoft.com/office/drawing/2014/main" id="{819F14D8-4074-C261-9ED5-FD50E863B3EC}"/>
                      </a:ext>
                    </a:extLst>
                  </p:cNvPr>
                  <p:cNvPicPr>
                    <a:picLocks noChangeAspect="1"/>
                  </p:cNvPicPr>
                  <p:nvPr/>
                </p:nvPicPr>
                <p:blipFill rotWithShape="1">
                  <a:blip r:embed="rId4"/>
                  <a:srcRect b="14864"/>
                  <a:stretch/>
                </p:blipFill>
                <p:spPr>
                  <a:xfrm>
                    <a:off x="8195393" y="4210481"/>
                    <a:ext cx="3066554" cy="1468866"/>
                  </a:xfrm>
                  <a:prstGeom prst="rect">
                    <a:avLst/>
                  </a:prstGeom>
                </p:spPr>
              </p:pic>
              <p:pic>
                <p:nvPicPr>
                  <p:cNvPr id="53" name="Image 52">
                    <a:extLst>
                      <a:ext uri="{FF2B5EF4-FFF2-40B4-BE49-F238E27FC236}">
                        <a16:creationId xmlns:a16="http://schemas.microsoft.com/office/drawing/2014/main" id="{511DB774-2608-4158-B9D2-90F02A318AAE}"/>
                      </a:ext>
                    </a:extLst>
                  </p:cNvPr>
                  <p:cNvPicPr>
                    <a:picLocks noChangeAspect="1"/>
                  </p:cNvPicPr>
                  <p:nvPr/>
                </p:nvPicPr>
                <p:blipFill rotWithShape="1">
                  <a:blip r:embed="rId5"/>
                  <a:srcRect t="5120" r="75734"/>
                  <a:stretch/>
                </p:blipFill>
                <p:spPr>
                  <a:xfrm>
                    <a:off x="8417336" y="4642814"/>
                    <a:ext cx="836731" cy="151000"/>
                  </a:xfrm>
                  <a:prstGeom prst="rect">
                    <a:avLst/>
                  </a:prstGeom>
                </p:spPr>
              </p:pic>
            </p:grpSp>
            <p:pic>
              <p:nvPicPr>
                <p:cNvPr id="50" name="Image 49">
                  <a:extLst>
                    <a:ext uri="{FF2B5EF4-FFF2-40B4-BE49-F238E27FC236}">
                      <a16:creationId xmlns:a16="http://schemas.microsoft.com/office/drawing/2014/main" id="{431555AA-33D0-ED03-8973-F84943E9587A}"/>
                    </a:ext>
                  </a:extLst>
                </p:cNvPr>
                <p:cNvPicPr>
                  <a:picLocks noChangeAspect="1"/>
                </p:cNvPicPr>
                <p:nvPr/>
              </p:nvPicPr>
              <p:blipFill rotWithShape="1">
                <a:blip r:embed="rId5"/>
                <a:srcRect t="5120" r="75734"/>
                <a:stretch/>
              </p:blipFill>
              <p:spPr>
                <a:xfrm>
                  <a:off x="8342149" y="5935799"/>
                  <a:ext cx="663561" cy="119748"/>
                </a:xfrm>
                <a:prstGeom prst="rect">
                  <a:avLst/>
                </a:prstGeom>
              </p:spPr>
            </p:pic>
          </p:grpSp>
          <p:pic>
            <p:nvPicPr>
              <p:cNvPr id="47" name="Image 46">
                <a:extLst>
                  <a:ext uri="{FF2B5EF4-FFF2-40B4-BE49-F238E27FC236}">
                    <a16:creationId xmlns:a16="http://schemas.microsoft.com/office/drawing/2014/main" id="{9EF1BE79-DDC4-7A2D-4B41-092D1D054BB6}"/>
                  </a:ext>
                </a:extLst>
              </p:cNvPr>
              <p:cNvPicPr>
                <a:picLocks noChangeAspect="1"/>
              </p:cNvPicPr>
              <p:nvPr/>
            </p:nvPicPr>
            <p:blipFill>
              <a:blip r:embed="rId6"/>
              <a:stretch>
                <a:fillRect/>
              </a:stretch>
            </p:blipFill>
            <p:spPr>
              <a:xfrm>
                <a:off x="9302885" y="4944914"/>
                <a:ext cx="885825" cy="133350"/>
              </a:xfrm>
              <a:prstGeom prst="rect">
                <a:avLst/>
              </a:prstGeom>
            </p:spPr>
          </p:pic>
        </p:grpSp>
        <p:sp>
          <p:nvSpPr>
            <p:cNvPr id="43" name="ZoneTexte 42">
              <a:extLst>
                <a:ext uri="{FF2B5EF4-FFF2-40B4-BE49-F238E27FC236}">
                  <a16:creationId xmlns:a16="http://schemas.microsoft.com/office/drawing/2014/main" id="{ED4B27B3-C794-2F45-334C-C2CABF94E087}"/>
                </a:ext>
              </a:extLst>
            </p:cNvPr>
            <p:cNvSpPr txBox="1"/>
            <p:nvPr/>
          </p:nvSpPr>
          <p:spPr>
            <a:xfrm>
              <a:off x="8413882" y="4628078"/>
              <a:ext cx="1429365" cy="153888"/>
            </a:xfrm>
            <a:prstGeom prst="rect">
              <a:avLst/>
            </a:prstGeom>
            <a:solidFill>
              <a:srgbClr val="F5F5F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 b="1" i="0" u="none" strike="noStrike" kern="1200" cap="none" spc="0" normalizeH="0" baseline="0" noProof="0" dirty="0">
                  <a:ln>
                    <a:noFill/>
                  </a:ln>
                  <a:solidFill>
                    <a:srgbClr val="DB4B4B">
                      <a:lumMod val="75000"/>
                    </a:srgbClr>
                  </a:solidFill>
                  <a:effectLst/>
                  <a:uLnTx/>
                  <a:uFillTx/>
                  <a:latin typeface="Arial"/>
                  <a:ea typeface="+mn-ea"/>
                  <a:cs typeface="+mn-cs"/>
                </a:rPr>
                <a:t>EMPRUNT</a:t>
              </a:r>
            </a:p>
          </p:txBody>
        </p:sp>
        <p:sp>
          <p:nvSpPr>
            <p:cNvPr id="45" name="ZoneTexte 44">
              <a:extLst>
                <a:ext uri="{FF2B5EF4-FFF2-40B4-BE49-F238E27FC236}">
                  <a16:creationId xmlns:a16="http://schemas.microsoft.com/office/drawing/2014/main" id="{DC790113-7A53-B586-306A-6A31055921DE}"/>
                </a:ext>
              </a:extLst>
            </p:cNvPr>
            <p:cNvSpPr txBox="1"/>
            <p:nvPr/>
          </p:nvSpPr>
          <p:spPr>
            <a:xfrm>
              <a:off x="8306305" y="5914514"/>
              <a:ext cx="1429365" cy="153888"/>
            </a:xfrm>
            <a:prstGeom prst="rect">
              <a:avLst/>
            </a:prstGeom>
            <a:solidFill>
              <a:srgbClr val="F5F5F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 b="1" i="0" u="none" strike="noStrike" kern="1200" cap="none" spc="0" normalizeH="0" baseline="0" noProof="0" dirty="0">
                  <a:ln>
                    <a:noFill/>
                  </a:ln>
                  <a:solidFill>
                    <a:srgbClr val="DB4B4B">
                      <a:lumMod val="75000"/>
                    </a:srgbClr>
                  </a:solidFill>
                  <a:effectLst/>
                  <a:uLnTx/>
                  <a:uFillTx/>
                  <a:latin typeface="Arial"/>
                  <a:ea typeface="+mn-ea"/>
                  <a:cs typeface="+mn-cs"/>
                </a:rPr>
                <a:t>EMPRUNT</a:t>
              </a:r>
            </a:p>
          </p:txBody>
        </p:sp>
      </p:grpSp>
      <p:sp>
        <p:nvSpPr>
          <p:cNvPr id="30" name="Ellipse 29">
            <a:extLst>
              <a:ext uri="{FF2B5EF4-FFF2-40B4-BE49-F238E27FC236}">
                <a16:creationId xmlns:a16="http://schemas.microsoft.com/office/drawing/2014/main" id="{F5E707D2-6AE5-9F45-F4FA-52E5ABC3B9CC}"/>
              </a:ext>
            </a:extLst>
          </p:cNvPr>
          <p:cNvSpPr/>
          <p:nvPr/>
        </p:nvSpPr>
        <p:spPr>
          <a:xfrm>
            <a:off x="7202249" y="1834621"/>
            <a:ext cx="384313" cy="371061"/>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551189" y="2581814"/>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09825" y="440158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Switch/split multiple</a:t>
            </a:r>
          </a:p>
        </p:txBody>
      </p:sp>
      <p:sp>
        <p:nvSpPr>
          <p:cNvPr id="28" name="Flèche : bas 27">
            <a:extLst>
              <a:ext uri="{FF2B5EF4-FFF2-40B4-BE49-F238E27FC236}">
                <a16:creationId xmlns:a16="http://schemas.microsoft.com/office/drawing/2014/main" id="{0908F9EC-4A5C-1EDE-C4B5-399660598B39}"/>
              </a:ext>
            </a:extLst>
          </p:cNvPr>
          <p:cNvSpPr/>
          <p:nvPr/>
        </p:nvSpPr>
        <p:spPr>
          <a:xfrm>
            <a:off x="11393210" y="426899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Connecteur droit avec flèche 31">
            <a:extLst>
              <a:ext uri="{FF2B5EF4-FFF2-40B4-BE49-F238E27FC236}">
                <a16:creationId xmlns:a16="http://schemas.microsoft.com/office/drawing/2014/main" id="{24D41BFB-C22F-9DA3-603C-C7EE89944117}"/>
              </a:ext>
            </a:extLst>
          </p:cNvPr>
          <p:cNvCxnSpPr>
            <a:cxnSpLocks/>
            <a:stCxn id="30" idx="6"/>
          </p:cNvCxnSpPr>
          <p:nvPr/>
        </p:nvCxnSpPr>
        <p:spPr>
          <a:xfrm>
            <a:off x="7586562" y="2020152"/>
            <a:ext cx="0" cy="978229"/>
          </a:xfrm>
          <a:prstGeom prst="straightConnector1">
            <a:avLst/>
          </a:prstGeom>
          <a:ln w="12700" cap="rnd">
            <a:solidFill>
              <a:schemeClr val="tx2">
                <a:lumMod val="75000"/>
              </a:schemeClr>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5052983"/>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7" name="Rectangle : coins arrondis 6">
            <a:extLst>
              <a:ext uri="{FF2B5EF4-FFF2-40B4-BE49-F238E27FC236}">
                <a16:creationId xmlns:a16="http://schemas.microsoft.com/office/drawing/2014/main" id="{FAC2780D-B965-6CD6-6F96-DC2DDF42D2E9}"/>
              </a:ext>
            </a:extLst>
          </p:cNvPr>
          <p:cNvSpPr/>
          <p:nvPr/>
        </p:nvSpPr>
        <p:spPr>
          <a:xfrm>
            <a:off x="183962" y="1202755"/>
            <a:ext cx="4343735" cy="5397054"/>
          </a:xfrm>
          <a:prstGeom prst="roundRect">
            <a:avLst>
              <a:gd name="adj" fmla="val 5876"/>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 l’étape 2 de « Proposition et personnalisation », cliquer sur le petit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crayon à droite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l’</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intitulé du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pour accéder aux écrans de Switchs/Splits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premier écran permet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désinvestir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Soit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totalement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(via l’icône double flèche)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Soit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partiellement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en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montant ou pourcentage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Une fois les montants saisis, la somme des montants désinvestis s’affiche alors en bas de l’écran. Cliquer sur « suivant » en bas à droite de l’écran pour poursuivre</a:t>
            </a:r>
          </a:p>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Un second écran permettra de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l’emprunt à ajouter sur le contrat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afin de réallouer la somme des montants désinvestis, il faudra indiquer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Emprunt</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 dans la barre de recherche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puis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alors sur le « +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Indiquer le montant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Enfin, cliquer sur « valider » en bas à droite de l’écran</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Finaliser le parcours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jusqu’à la signature de la synthèse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38399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sp>
        <p:nvSpPr>
          <p:cNvPr id="10" name="ZoneTexte 9">
            <a:extLst>
              <a:ext uri="{FF2B5EF4-FFF2-40B4-BE49-F238E27FC236}">
                <a16:creationId xmlns:a16="http://schemas.microsoft.com/office/drawing/2014/main" id="{E31092ED-B76E-48FA-4843-6D99FA6BDB27}"/>
              </a:ext>
            </a:extLst>
          </p:cNvPr>
          <p:cNvSpPr txBox="1"/>
          <p:nvPr/>
        </p:nvSpPr>
        <p:spPr>
          <a:xfrm>
            <a:off x="7570381" y="1860845"/>
            <a:ext cx="35191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dirty="0">
              <a:ln>
                <a:noFill/>
              </a:ln>
              <a:solidFill>
                <a:schemeClr val="tx2">
                  <a:lumMod val="75000"/>
                </a:schemeClr>
              </a:solidFill>
              <a:effectLst/>
              <a:uLnTx/>
              <a:uFillTx/>
              <a:latin typeface="Arial" panose="020B0604020202020204"/>
              <a:ea typeface="+mn-ea"/>
              <a:cs typeface="+mn-cs"/>
            </a:endParaRPr>
          </a:p>
        </p:txBody>
      </p:sp>
      <p:pic>
        <p:nvPicPr>
          <p:cNvPr id="11" name="Image 10">
            <a:extLst>
              <a:ext uri="{FF2B5EF4-FFF2-40B4-BE49-F238E27FC236}">
                <a16:creationId xmlns:a16="http://schemas.microsoft.com/office/drawing/2014/main" id="{B873469A-2387-3FD2-7909-2E0B30619E37}"/>
              </a:ext>
            </a:extLst>
          </p:cNvPr>
          <p:cNvPicPr>
            <a:picLocks noChangeAspect="1"/>
          </p:cNvPicPr>
          <p:nvPr/>
        </p:nvPicPr>
        <p:blipFill>
          <a:blip r:embed="rId7"/>
          <a:stretch>
            <a:fillRect/>
          </a:stretch>
        </p:blipFill>
        <p:spPr>
          <a:xfrm>
            <a:off x="5386793" y="2934520"/>
            <a:ext cx="2478754" cy="2009620"/>
          </a:xfrm>
          <a:prstGeom prst="rect">
            <a:avLst/>
          </a:prstGeom>
        </p:spPr>
      </p:pic>
      <p:sp>
        <p:nvSpPr>
          <p:cNvPr id="13" name="ZoneTexte 12">
            <a:extLst>
              <a:ext uri="{FF2B5EF4-FFF2-40B4-BE49-F238E27FC236}">
                <a16:creationId xmlns:a16="http://schemas.microsoft.com/office/drawing/2014/main" id="{748B8051-21B8-D219-150D-DA0BC50B6A3E}"/>
              </a:ext>
            </a:extLst>
          </p:cNvPr>
          <p:cNvSpPr txBox="1"/>
          <p:nvPr/>
        </p:nvSpPr>
        <p:spPr>
          <a:xfrm>
            <a:off x="7099881" y="2698067"/>
            <a:ext cx="43688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dirty="0">
              <a:ln>
                <a:noFill/>
              </a:ln>
              <a:solidFill>
                <a:schemeClr val="tx2">
                  <a:lumMod val="75000"/>
                </a:schemeClr>
              </a:solidFill>
              <a:effectLst/>
              <a:uLnTx/>
              <a:uFillTx/>
              <a:latin typeface="Arial" panose="020B0604020202020204"/>
              <a:ea typeface="+mn-ea"/>
              <a:cs typeface="+mn-cs"/>
            </a:endParaRPr>
          </a:p>
        </p:txBody>
      </p:sp>
      <p:sp>
        <p:nvSpPr>
          <p:cNvPr id="15" name="ZoneTexte 14">
            <a:extLst>
              <a:ext uri="{FF2B5EF4-FFF2-40B4-BE49-F238E27FC236}">
                <a16:creationId xmlns:a16="http://schemas.microsoft.com/office/drawing/2014/main" id="{C3A76A61-E72E-23F5-50BE-EBEB323603A0}"/>
              </a:ext>
            </a:extLst>
          </p:cNvPr>
          <p:cNvSpPr txBox="1"/>
          <p:nvPr/>
        </p:nvSpPr>
        <p:spPr>
          <a:xfrm>
            <a:off x="11291711" y="3956507"/>
            <a:ext cx="80138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chemeClr val="tx2">
                    <a:lumMod val="75000"/>
                  </a:scheme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dirty="0">
              <a:ln>
                <a:noFill/>
              </a:ln>
              <a:solidFill>
                <a:schemeClr val="tx2">
                  <a:lumMod val="75000"/>
                </a:schemeClr>
              </a:solidFill>
              <a:effectLst/>
              <a:uLnTx/>
              <a:uFillTx/>
              <a:latin typeface="Arial" panose="020B0604020202020204"/>
              <a:ea typeface="+mn-ea"/>
              <a:cs typeface="+mn-cs"/>
            </a:endParaRPr>
          </a:p>
        </p:txBody>
      </p:sp>
      <p:grpSp>
        <p:nvGrpSpPr>
          <p:cNvPr id="23" name="Groupe 22">
            <a:extLst>
              <a:ext uri="{FF2B5EF4-FFF2-40B4-BE49-F238E27FC236}">
                <a16:creationId xmlns:a16="http://schemas.microsoft.com/office/drawing/2014/main" id="{C3CFC0FF-55D7-26BC-A17B-85F5BE9367B8}"/>
              </a:ext>
            </a:extLst>
          </p:cNvPr>
          <p:cNvGrpSpPr/>
          <p:nvPr/>
        </p:nvGrpSpPr>
        <p:grpSpPr>
          <a:xfrm>
            <a:off x="8671981" y="1184520"/>
            <a:ext cx="3069907" cy="1882892"/>
            <a:chOff x="8055293" y="1822474"/>
            <a:chExt cx="3069907" cy="1882892"/>
          </a:xfrm>
        </p:grpSpPr>
        <p:grpSp>
          <p:nvGrpSpPr>
            <p:cNvPr id="24" name="Groupe 23">
              <a:extLst>
                <a:ext uri="{FF2B5EF4-FFF2-40B4-BE49-F238E27FC236}">
                  <a16:creationId xmlns:a16="http://schemas.microsoft.com/office/drawing/2014/main" id="{E91E5256-850B-2A1F-983D-848349B7EBC8}"/>
                </a:ext>
              </a:extLst>
            </p:cNvPr>
            <p:cNvGrpSpPr/>
            <p:nvPr/>
          </p:nvGrpSpPr>
          <p:grpSpPr>
            <a:xfrm>
              <a:off x="8059737" y="1822474"/>
              <a:ext cx="3065463" cy="1882892"/>
              <a:chOff x="8059737" y="1822474"/>
              <a:chExt cx="3065463" cy="1882892"/>
            </a:xfrm>
          </p:grpSpPr>
          <p:grpSp>
            <p:nvGrpSpPr>
              <p:cNvPr id="26" name="Groupe 25">
                <a:extLst>
                  <a:ext uri="{FF2B5EF4-FFF2-40B4-BE49-F238E27FC236}">
                    <a16:creationId xmlns:a16="http://schemas.microsoft.com/office/drawing/2014/main" id="{44933C84-37BF-F626-D9D3-AD2C7A688038}"/>
                  </a:ext>
                </a:extLst>
              </p:cNvPr>
              <p:cNvGrpSpPr/>
              <p:nvPr/>
            </p:nvGrpSpPr>
            <p:grpSpPr>
              <a:xfrm>
                <a:off x="8059737" y="1822474"/>
                <a:ext cx="3065463" cy="1865293"/>
                <a:chOff x="8059737" y="1822474"/>
                <a:chExt cx="3065463" cy="1865293"/>
              </a:xfrm>
            </p:grpSpPr>
            <p:grpSp>
              <p:nvGrpSpPr>
                <p:cNvPr id="29" name="Groupe 28">
                  <a:extLst>
                    <a:ext uri="{FF2B5EF4-FFF2-40B4-BE49-F238E27FC236}">
                      <a16:creationId xmlns:a16="http://schemas.microsoft.com/office/drawing/2014/main" id="{05F15630-13EA-FF91-456C-8ED5F901C4DD}"/>
                    </a:ext>
                  </a:extLst>
                </p:cNvPr>
                <p:cNvGrpSpPr/>
                <p:nvPr/>
              </p:nvGrpSpPr>
              <p:grpSpPr>
                <a:xfrm>
                  <a:off x="8059737" y="1822474"/>
                  <a:ext cx="3065463" cy="1865293"/>
                  <a:chOff x="8059737" y="1822474"/>
                  <a:chExt cx="3065463" cy="1865293"/>
                </a:xfrm>
              </p:grpSpPr>
              <p:pic>
                <p:nvPicPr>
                  <p:cNvPr id="35" name="Image 34">
                    <a:extLst>
                      <a:ext uri="{FF2B5EF4-FFF2-40B4-BE49-F238E27FC236}">
                        <a16:creationId xmlns:a16="http://schemas.microsoft.com/office/drawing/2014/main" id="{B0247A23-D2C0-4B45-1038-75A8AE64377B}"/>
                      </a:ext>
                    </a:extLst>
                  </p:cNvPr>
                  <p:cNvPicPr>
                    <a:picLocks noChangeAspect="1"/>
                  </p:cNvPicPr>
                  <p:nvPr/>
                </p:nvPicPr>
                <p:blipFill rotWithShape="1">
                  <a:blip r:embed="rId8"/>
                  <a:srcRect l="31667" t="16173" r="30729" b="43148"/>
                  <a:stretch/>
                </p:blipFill>
                <p:spPr>
                  <a:xfrm>
                    <a:off x="8059737" y="1822474"/>
                    <a:ext cx="3065463" cy="1865293"/>
                  </a:xfrm>
                  <a:prstGeom prst="rect">
                    <a:avLst/>
                  </a:prstGeom>
                </p:spPr>
              </p:pic>
              <p:pic>
                <p:nvPicPr>
                  <p:cNvPr id="38" name="Image 37">
                    <a:extLst>
                      <a:ext uri="{FF2B5EF4-FFF2-40B4-BE49-F238E27FC236}">
                        <a16:creationId xmlns:a16="http://schemas.microsoft.com/office/drawing/2014/main" id="{0D6C46DE-0EDA-1D35-D39F-13FF98169AEF}"/>
                      </a:ext>
                    </a:extLst>
                  </p:cNvPr>
                  <p:cNvPicPr>
                    <a:picLocks noChangeAspect="1"/>
                  </p:cNvPicPr>
                  <p:nvPr/>
                </p:nvPicPr>
                <p:blipFill rotWithShape="1">
                  <a:blip r:embed="rId9"/>
                  <a:srcRect r="51889" b="21478"/>
                  <a:stretch/>
                </p:blipFill>
                <p:spPr>
                  <a:xfrm>
                    <a:off x="8064817" y="2831346"/>
                    <a:ext cx="1390094" cy="242054"/>
                  </a:xfrm>
                  <a:prstGeom prst="rect">
                    <a:avLst/>
                  </a:prstGeom>
                </p:spPr>
              </p:pic>
            </p:grpSp>
            <p:sp>
              <p:nvSpPr>
                <p:cNvPr id="31" name="ZoneTexte 30">
                  <a:extLst>
                    <a:ext uri="{FF2B5EF4-FFF2-40B4-BE49-F238E27FC236}">
                      <a16:creationId xmlns:a16="http://schemas.microsoft.com/office/drawing/2014/main" id="{A670E143-01EC-5740-2BAE-B06A7E7E5C30}"/>
                    </a:ext>
                  </a:extLst>
                </p:cNvPr>
                <p:cNvSpPr txBox="1"/>
                <p:nvPr/>
              </p:nvSpPr>
              <p:spPr>
                <a:xfrm>
                  <a:off x="9837575" y="3497214"/>
                  <a:ext cx="1082220" cy="138499"/>
                </a:xfrm>
                <a:prstGeom prst="rect">
                  <a:avLst/>
                </a:prstGeom>
                <a:solidFill>
                  <a:schemeClr val="bg1">
                    <a:lumMod val="9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rPr>
                    <a:t>Obligations</a:t>
                  </a:r>
                  <a:endParaRPr kumimoji="0" lang="fr-FR" sz="2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endParaRPr>
                </a:p>
              </p:txBody>
            </p:sp>
            <p:pic>
              <p:nvPicPr>
                <p:cNvPr id="33" name="Image 32">
                  <a:extLst>
                    <a:ext uri="{FF2B5EF4-FFF2-40B4-BE49-F238E27FC236}">
                      <a16:creationId xmlns:a16="http://schemas.microsoft.com/office/drawing/2014/main" id="{5CB84C1C-4900-B09B-4946-B9F486523287}"/>
                    </a:ext>
                  </a:extLst>
                </p:cNvPr>
                <p:cNvPicPr>
                  <a:picLocks noChangeAspect="1"/>
                </p:cNvPicPr>
                <p:nvPr/>
              </p:nvPicPr>
              <p:blipFill>
                <a:blip r:embed="rId10"/>
                <a:stretch>
                  <a:fillRect/>
                </a:stretch>
              </p:blipFill>
              <p:spPr>
                <a:xfrm>
                  <a:off x="8109462" y="3497214"/>
                  <a:ext cx="851658" cy="133121"/>
                </a:xfrm>
                <a:prstGeom prst="rect">
                  <a:avLst/>
                </a:prstGeom>
              </p:spPr>
            </p:pic>
          </p:grpSp>
          <p:pic>
            <p:nvPicPr>
              <p:cNvPr id="27" name="Image 26">
                <a:extLst>
                  <a:ext uri="{FF2B5EF4-FFF2-40B4-BE49-F238E27FC236}">
                    <a16:creationId xmlns:a16="http://schemas.microsoft.com/office/drawing/2014/main" id="{8E7E2506-2928-E9AD-52F2-50B32CFD83A0}"/>
                  </a:ext>
                </a:extLst>
              </p:cNvPr>
              <p:cNvPicPr>
                <a:picLocks noChangeAspect="1"/>
              </p:cNvPicPr>
              <p:nvPr/>
            </p:nvPicPr>
            <p:blipFill>
              <a:blip r:embed="rId11"/>
              <a:stretch>
                <a:fillRect/>
              </a:stretch>
            </p:blipFill>
            <p:spPr>
              <a:xfrm>
                <a:off x="8109462" y="3354747"/>
                <a:ext cx="2990061" cy="350619"/>
              </a:xfrm>
              <a:prstGeom prst="rect">
                <a:avLst/>
              </a:prstGeom>
            </p:spPr>
          </p:pic>
        </p:grpSp>
        <p:sp>
          <p:nvSpPr>
            <p:cNvPr id="25" name="ZoneTexte 24">
              <a:extLst>
                <a:ext uri="{FF2B5EF4-FFF2-40B4-BE49-F238E27FC236}">
                  <a16:creationId xmlns:a16="http://schemas.microsoft.com/office/drawing/2014/main" id="{2E912C63-6150-29F4-E149-8A49D3B471D2}"/>
                </a:ext>
              </a:extLst>
            </p:cNvPr>
            <p:cNvSpPr txBox="1"/>
            <p:nvPr/>
          </p:nvSpPr>
          <p:spPr>
            <a:xfrm>
              <a:off x="8055293" y="3503008"/>
              <a:ext cx="1429365" cy="153888"/>
            </a:xfrm>
            <a:prstGeom prst="rect">
              <a:avLst/>
            </a:prstGeom>
            <a:solidFill>
              <a:srgbClr val="F5F5F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 b="1" i="0" u="none" strike="noStrike" kern="1200" cap="none" spc="0" normalizeH="0" baseline="0" noProof="0" dirty="0">
                  <a:ln>
                    <a:noFill/>
                  </a:ln>
                  <a:solidFill>
                    <a:srgbClr val="DB4B4B">
                      <a:lumMod val="75000"/>
                    </a:srgbClr>
                  </a:solidFill>
                  <a:effectLst/>
                  <a:uLnTx/>
                  <a:uFillTx/>
                  <a:latin typeface="Arial"/>
                  <a:ea typeface="+mn-ea"/>
                  <a:cs typeface="+mn-cs"/>
                </a:rPr>
                <a:t>EMPRUNT</a:t>
              </a:r>
            </a:p>
          </p:txBody>
        </p:sp>
      </p:grpSp>
      <p:sp>
        <p:nvSpPr>
          <p:cNvPr id="36" name="Flèche : bas 35">
            <a:extLst>
              <a:ext uri="{FF2B5EF4-FFF2-40B4-BE49-F238E27FC236}">
                <a16:creationId xmlns:a16="http://schemas.microsoft.com/office/drawing/2014/main" id="{EA6FACB8-14A5-4BBF-A7AB-FA3717124427}"/>
              </a:ext>
            </a:extLst>
          </p:cNvPr>
          <p:cNvSpPr/>
          <p:nvPr/>
        </p:nvSpPr>
        <p:spPr>
          <a:xfrm>
            <a:off x="11527101" y="2421580"/>
            <a:ext cx="245806" cy="39255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Ellipse 19">
            <a:extLst>
              <a:ext uri="{FF2B5EF4-FFF2-40B4-BE49-F238E27FC236}">
                <a16:creationId xmlns:a16="http://schemas.microsoft.com/office/drawing/2014/main" id="{D9E64D77-03B6-89DC-A873-4D04D4423158}"/>
              </a:ext>
            </a:extLst>
          </p:cNvPr>
          <p:cNvSpPr/>
          <p:nvPr/>
        </p:nvSpPr>
        <p:spPr>
          <a:xfrm>
            <a:off x="11546933" y="2159969"/>
            <a:ext cx="257823" cy="24932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dirty="0">
                <a:ln>
                  <a:noFill/>
                </a:ln>
                <a:solidFill>
                  <a:srgbClr val="FFFFFF"/>
                </a:solidFill>
                <a:effectLst/>
                <a:uLnTx/>
                <a:uFillTx/>
                <a:latin typeface="Montserrat SemiBold" panose="020B0604020202020204" charset="0"/>
                <a:ea typeface="+mn-ea"/>
                <a:cs typeface="+mn-cs"/>
                <a:sym typeface="Arial"/>
              </a:rPr>
              <a:t>3</a:t>
            </a:r>
          </a:p>
        </p:txBody>
      </p:sp>
      <p:sp>
        <p:nvSpPr>
          <p:cNvPr id="56" name="Arrow: Right 23">
            <a:extLst>
              <a:ext uri="{FF2B5EF4-FFF2-40B4-BE49-F238E27FC236}">
                <a16:creationId xmlns:a16="http://schemas.microsoft.com/office/drawing/2014/main" id="{A58C366B-7752-7BBF-05F1-7A0C67A2E80C}"/>
              </a:ext>
            </a:extLst>
          </p:cNvPr>
          <p:cNvSpPr/>
          <p:nvPr/>
        </p:nvSpPr>
        <p:spPr>
          <a:xfrm>
            <a:off x="7915834" y="603509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57" name="Groupe 56">
            <a:extLst>
              <a:ext uri="{FF2B5EF4-FFF2-40B4-BE49-F238E27FC236}">
                <a16:creationId xmlns:a16="http://schemas.microsoft.com/office/drawing/2014/main" id="{B46D588F-480C-DA7E-EC34-59BDAD066846}"/>
              </a:ext>
            </a:extLst>
          </p:cNvPr>
          <p:cNvGrpSpPr/>
          <p:nvPr/>
        </p:nvGrpSpPr>
        <p:grpSpPr>
          <a:xfrm>
            <a:off x="7526020" y="5972564"/>
            <a:ext cx="344993" cy="329624"/>
            <a:chOff x="7705314" y="5936706"/>
            <a:chExt cx="344993" cy="329624"/>
          </a:xfrm>
        </p:grpSpPr>
        <p:sp>
          <p:nvSpPr>
            <p:cNvPr id="58" name="Ellipse 57">
              <a:extLst>
                <a:ext uri="{FF2B5EF4-FFF2-40B4-BE49-F238E27FC236}">
                  <a16:creationId xmlns:a16="http://schemas.microsoft.com/office/drawing/2014/main" id="{F2B5D137-25D0-79B4-50EE-0A4068113F47}"/>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59" name="Image 58">
              <a:extLst>
                <a:ext uri="{FF2B5EF4-FFF2-40B4-BE49-F238E27FC236}">
                  <a16:creationId xmlns:a16="http://schemas.microsoft.com/office/drawing/2014/main" id="{D1203D9D-9D07-DF6E-4D24-DA2CDFF45237}"/>
                </a:ext>
              </a:extLst>
            </p:cNvPr>
            <p:cNvPicPr>
              <a:picLocks noChangeAspect="1"/>
            </p:cNvPicPr>
            <p:nvPr/>
          </p:nvPicPr>
          <p:blipFill rotWithShape="1">
            <a:blip r:embed="rId12"/>
            <a:srcRect l="24714" t="41879" r="55136" b="51834"/>
            <a:stretch/>
          </p:blipFill>
          <p:spPr>
            <a:xfrm>
              <a:off x="7746592" y="6032556"/>
              <a:ext cx="272236" cy="144126"/>
            </a:xfrm>
            <a:prstGeom prst="rect">
              <a:avLst/>
            </a:prstGeom>
          </p:spPr>
        </p:pic>
      </p:grpSp>
      <p:sp>
        <p:nvSpPr>
          <p:cNvPr id="60" name="Flèche : droite 59">
            <a:extLst>
              <a:ext uri="{FF2B5EF4-FFF2-40B4-BE49-F238E27FC236}">
                <a16:creationId xmlns:a16="http://schemas.microsoft.com/office/drawing/2014/main" id="{5FF06A7E-D033-5C45-8704-749D7F6EE63D}"/>
              </a:ext>
            </a:extLst>
          </p:cNvPr>
          <p:cNvSpPr/>
          <p:nvPr/>
        </p:nvSpPr>
        <p:spPr>
          <a:xfrm>
            <a:off x="206187" y="601531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61" name="Flèche : droite 60">
            <a:extLst>
              <a:ext uri="{FF2B5EF4-FFF2-40B4-BE49-F238E27FC236}">
                <a16:creationId xmlns:a16="http://schemas.microsoft.com/office/drawing/2014/main" id="{8FCEF1A2-4DCD-49A4-F98B-A85BC143BE82}"/>
              </a:ext>
            </a:extLst>
          </p:cNvPr>
          <p:cNvSpPr/>
          <p:nvPr/>
        </p:nvSpPr>
        <p:spPr>
          <a:xfrm>
            <a:off x="5208486" y="601531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pPr algn="ctr"/>
            <a:r>
              <a:rPr lang="fr-FR" sz="1200" b="1" dirty="0">
                <a:sym typeface="Wingdings" panose="05000000000000000000" pitchFamily="2" charset="2"/>
              </a:rPr>
              <a:t>Signature &gt;</a:t>
            </a:r>
            <a:endParaRPr lang="fr-FR" sz="1200" b="1" dirty="0">
              <a:sym typeface="Arial"/>
            </a:endParaRPr>
          </a:p>
        </p:txBody>
      </p:sp>
      <p:sp>
        <p:nvSpPr>
          <p:cNvPr id="64" name="Titre 1">
            <a:extLst>
              <a:ext uri="{FF2B5EF4-FFF2-40B4-BE49-F238E27FC236}">
                <a16:creationId xmlns:a16="http://schemas.microsoft.com/office/drawing/2014/main" id="{2FDC7F90-C489-EAE6-DA68-9C8CA642DF92}"/>
              </a:ext>
            </a:extLst>
          </p:cNvPr>
          <p:cNvSpPr>
            <a:spLocks noGrp="1"/>
          </p:cNvSpPr>
          <p:nvPr>
            <p:ph type="title"/>
          </p:nvPr>
        </p:nvSpPr>
        <p:spPr>
          <a:xfrm>
            <a:off x="972682" y="166435"/>
            <a:ext cx="10273141" cy="449816"/>
          </a:xfrm>
        </p:spPr>
        <p:txBody>
          <a:bodyPr/>
          <a:lstStyle/>
          <a:p>
            <a:r>
              <a:rPr lang="fr-FR" sz="2000" dirty="0">
                <a:latin typeface="Montserrat ExtraBold"/>
              </a:rPr>
              <a:t> Parcours LEA : </a:t>
            </a:r>
            <a:r>
              <a:rPr kumimoji="0" lang="fr-FR" sz="1400" i="0" u="none" strike="noStrike" kern="0" cap="none" spc="0" normalizeH="0" baseline="0" noProof="0" dirty="0">
                <a:ln>
                  <a:noFill/>
                </a:ln>
                <a:solidFill>
                  <a:srgbClr val="000000"/>
                </a:solidFill>
                <a:effectLst/>
                <a:uLnTx/>
                <a:uFillTx/>
                <a:latin typeface="Arial" panose="020B0604020202020204" pitchFamily="34" charset="0"/>
              </a:rPr>
              <a:t>Versement sur un contrat Nuances 3D (CNP assurances)</a:t>
            </a:r>
            <a:br>
              <a:rPr kumimoji="0" lang="fr-FR" sz="14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Tree>
    <p:extLst>
      <p:ext uri="{BB962C8B-B14F-4D97-AF65-F5344CB8AC3E}">
        <p14:creationId xmlns:p14="http://schemas.microsoft.com/office/powerpoint/2010/main" val="1467723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1767666" y="2380629"/>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1765005" y="2783747"/>
            <a:ext cx="9217320" cy="1575601"/>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0" marR="0" lvl="0" indent="0" algn="ctr" defTabSz="914400" rtl="0" eaLnBrk="1" fontAlgn="auto" latinLnBrk="0" hangingPunct="1">
              <a:lnSpc>
                <a:spcPct val="90000"/>
              </a:lnSpc>
              <a:spcBef>
                <a:spcPts val="0"/>
              </a:spcBef>
              <a:spcAft>
                <a:spcPts val="0"/>
              </a:spcAft>
              <a:buClrTx/>
              <a:buSzTx/>
              <a:buNone/>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Souscription </a:t>
            </a:r>
            <a:r>
              <a:rPr kumimoji="0" lang="fr-FR" sz="1800" b="0" i="0" u="none" strike="noStrike" kern="0" cap="none" spc="0" normalizeH="0" baseline="0" noProof="0" dirty="0">
                <a:ln>
                  <a:noFill/>
                </a:ln>
                <a:solidFill>
                  <a:srgbClr val="000000"/>
                </a:solidFill>
                <a:effectLst/>
                <a:uLnTx/>
                <a:uFillTx/>
                <a:latin typeface="Montserrat ExtraBold"/>
                <a:cs typeface="Arial"/>
              </a:rPr>
              <a:t>d’un contrat d’</a:t>
            </a: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assurance vie Millevie Premium 2 avec mise en place d’une Orientation de Gestion et </a:t>
            </a:r>
            <a:r>
              <a:rPr kumimoji="0" lang="fr-FR" sz="1800" b="0" i="0" u="none" strike="noStrike" kern="0" cap="none" spc="0" normalizeH="0" baseline="0" noProof="0" dirty="0">
                <a:ln>
                  <a:noFill/>
                </a:ln>
                <a:solidFill>
                  <a:srgbClr val="000000"/>
                </a:solidFill>
                <a:effectLst/>
                <a:uLnTx/>
                <a:uFillTx/>
                <a:latin typeface="Montserrat ExtraBold"/>
                <a:cs typeface="Arial"/>
              </a:rPr>
              <a:t>une</a:t>
            </a: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 cohabitation </a:t>
            </a:r>
          </a:p>
          <a:p>
            <a:pPr marL="0" marR="0" lvl="0" indent="0" algn="ctr" defTabSz="914400" rtl="0" eaLnBrk="1" fontAlgn="auto" latinLnBrk="0" hangingPunct="1">
              <a:lnSpc>
                <a:spcPct val="90000"/>
              </a:lnSpc>
              <a:spcBef>
                <a:spcPts val="0"/>
              </a:spcBef>
              <a:spcAft>
                <a:spcPts val="0"/>
              </a:spcAft>
              <a:buClrTx/>
              <a:buSzTx/>
              <a:buNone/>
              <a:tabLst/>
              <a:defRPr/>
            </a:pPr>
            <a:r>
              <a:rPr kumimoji="0" lang="fr-FR" sz="1800" b="0" i="0" u="none" strike="noStrike" kern="0" cap="none" spc="0" normalizeH="0" baseline="0" noProof="0" dirty="0">
                <a:ln>
                  <a:noFill/>
                </a:ln>
                <a:solidFill>
                  <a:srgbClr val="000000"/>
                </a:solidFill>
                <a:effectLst/>
                <a:uLnTx/>
                <a:uFillTx/>
                <a:latin typeface="Montserrat ExtraBold"/>
                <a:cs typeface="Arial"/>
                <a:sym typeface="Arial"/>
              </a:rPr>
              <a:t>sur l’Emprunt</a:t>
            </a:r>
            <a:endParaRPr kumimoji="0" lang="fr-FR" sz="1800" b="0" i="0" u="none" strike="noStrike" kern="0" cap="none" spc="0" normalizeH="0" baseline="0" noProof="0" dirty="0">
              <a:ln>
                <a:noFill/>
              </a:ln>
              <a:solidFill>
                <a:srgbClr val="000000"/>
              </a:solidFill>
              <a:effectLst/>
              <a:uLnTx/>
              <a:uFillTx/>
              <a:latin typeface="Montserrat ExtraBold"/>
              <a:cs typeface="Arial"/>
            </a:endParaRPr>
          </a:p>
        </p:txBody>
      </p:sp>
    </p:spTree>
    <p:extLst>
      <p:ext uri="{BB962C8B-B14F-4D97-AF65-F5344CB8AC3E}">
        <p14:creationId xmlns:p14="http://schemas.microsoft.com/office/powerpoint/2010/main" val="1132557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E083635D-54DD-3FEE-ABFE-805464F016BD}"/>
              </a:ext>
            </a:extLst>
          </p:cNvPr>
          <p:cNvPicPr>
            <a:picLocks noChangeAspect="1"/>
          </p:cNvPicPr>
          <p:nvPr/>
        </p:nvPicPr>
        <p:blipFill rotWithShape="1">
          <a:blip r:embed="rId2"/>
          <a:srcRect l="26290" t="27097" r="28710" b="42652"/>
          <a:stretch/>
        </p:blipFill>
        <p:spPr>
          <a:xfrm>
            <a:off x="8587664" y="3340975"/>
            <a:ext cx="3352699" cy="1368200"/>
          </a:xfrm>
          <a:prstGeom prst="rect">
            <a:avLst/>
          </a:prstGeom>
        </p:spPr>
      </p:pic>
      <p:pic>
        <p:nvPicPr>
          <p:cNvPr id="10" name="Image 9">
            <a:extLst>
              <a:ext uri="{FF2B5EF4-FFF2-40B4-BE49-F238E27FC236}">
                <a16:creationId xmlns:a16="http://schemas.microsoft.com/office/drawing/2014/main" id="{7DE57841-1381-09CE-19F0-8473E66540AE}"/>
              </a:ext>
            </a:extLst>
          </p:cNvPr>
          <p:cNvPicPr>
            <a:picLocks noChangeAspect="1"/>
          </p:cNvPicPr>
          <p:nvPr/>
        </p:nvPicPr>
        <p:blipFill>
          <a:blip r:embed="rId3"/>
          <a:stretch>
            <a:fillRect/>
          </a:stretch>
        </p:blipFill>
        <p:spPr>
          <a:xfrm>
            <a:off x="5281325" y="3722633"/>
            <a:ext cx="2537458" cy="1657749"/>
          </a:xfrm>
          <a:prstGeom prst="rect">
            <a:avLst/>
          </a:prstGeom>
        </p:spPr>
      </p:pic>
      <p:pic>
        <p:nvPicPr>
          <p:cNvPr id="3" name="Image 2">
            <a:extLst>
              <a:ext uri="{FF2B5EF4-FFF2-40B4-BE49-F238E27FC236}">
                <a16:creationId xmlns:a16="http://schemas.microsoft.com/office/drawing/2014/main" id="{B3DDCE0A-76FC-50FF-BD02-3BB32540C334}"/>
              </a:ext>
            </a:extLst>
          </p:cNvPr>
          <p:cNvPicPr>
            <a:picLocks noChangeAspect="1"/>
          </p:cNvPicPr>
          <p:nvPr/>
        </p:nvPicPr>
        <p:blipFill>
          <a:blip r:embed="rId4"/>
          <a:stretch>
            <a:fillRect/>
          </a:stretch>
        </p:blipFill>
        <p:spPr>
          <a:xfrm>
            <a:off x="9813812" y="1056019"/>
            <a:ext cx="2126396" cy="1355877"/>
          </a:xfrm>
          <a:prstGeom prst="rect">
            <a:avLst/>
          </a:prstGeom>
        </p:spPr>
      </p:pic>
      <p:pic>
        <p:nvPicPr>
          <p:cNvPr id="15" name="Image 14">
            <a:extLst>
              <a:ext uri="{FF2B5EF4-FFF2-40B4-BE49-F238E27FC236}">
                <a16:creationId xmlns:a16="http://schemas.microsoft.com/office/drawing/2014/main" id="{8353E94F-5769-2CA0-62F3-FBAA266C9F0E}"/>
              </a:ext>
            </a:extLst>
          </p:cNvPr>
          <p:cNvPicPr>
            <a:picLocks noChangeAspect="1"/>
          </p:cNvPicPr>
          <p:nvPr/>
        </p:nvPicPr>
        <p:blipFill>
          <a:blip r:embed="rId5"/>
          <a:stretch>
            <a:fillRect/>
          </a:stretch>
        </p:blipFill>
        <p:spPr>
          <a:xfrm>
            <a:off x="5108706" y="956840"/>
            <a:ext cx="2259502" cy="1307543"/>
          </a:xfrm>
          <a:prstGeom prst="rect">
            <a:avLst/>
          </a:prstGeom>
        </p:spPr>
      </p:pic>
      <p:pic>
        <p:nvPicPr>
          <p:cNvPr id="17" name="Image 16">
            <a:extLst>
              <a:ext uri="{FF2B5EF4-FFF2-40B4-BE49-F238E27FC236}">
                <a16:creationId xmlns:a16="http://schemas.microsoft.com/office/drawing/2014/main" id="{66C4903C-73D5-81C7-5D87-7C9C716343C1}"/>
              </a:ext>
            </a:extLst>
          </p:cNvPr>
          <p:cNvPicPr>
            <a:picLocks noChangeAspect="1"/>
          </p:cNvPicPr>
          <p:nvPr/>
        </p:nvPicPr>
        <p:blipFill>
          <a:blip r:embed="rId6"/>
          <a:stretch>
            <a:fillRect/>
          </a:stretch>
        </p:blipFill>
        <p:spPr>
          <a:xfrm>
            <a:off x="7608857" y="1788192"/>
            <a:ext cx="1993820" cy="1180296"/>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230329" y="1171453"/>
            <a:ext cx="4394680" cy="2431435"/>
          </a:xfrm>
          <a:prstGeom prst="roundRect">
            <a:avLst>
              <a:gd name="adj" fmla="val 0"/>
            </a:avLst>
          </a:prstGeom>
          <a:noFill/>
          <a:ln>
            <a:no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Accéder à la rubrique «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Renseigner mon Epargne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pour investir des liquidités en épargne financière.  Le client peut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Investir des liquidités à partir d’u compte à vue depuis la page « Votre épargne de précaution »</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Déclarer des avoirs externes et indiquer la part à investir dans le projet à la page « </a:t>
            </a:r>
            <a:r>
              <a:rPr kumimoji="0" lang="fr-FR" sz="1000" b="0" i="1" u="none" strike="noStrike" kern="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Saisissez un avoir dans un autre établissement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171450" indent="-171450" defTabSz="1219170">
              <a:buClr>
                <a:srgbClr val="B24388"/>
              </a:buClr>
              <a:buFont typeface="Wingdings" panose="05000000000000000000" pitchFamily="2" charset="2"/>
              <a:buChar char="Ø"/>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Mettre en place des versements programmés : Pour mettre en place/</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augmenter</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des versements programmés, indiquer le montant additionnel à investir mensuellement en renseignant la ligne « Epargne restant programmée à affecter aux projets » à la page </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Votre capacité d’épargne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pPr marL="171450" marR="0" lvl="0" indent="-171450" algn="l" defTabSz="121917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cs typeface="Arial" panose="020B0604020202020204" pitchFamily="34" charset="0"/>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sym typeface="Arial"/>
            </a:endParaRPr>
          </a:p>
        </p:txBody>
      </p:sp>
      <p:sp>
        <p:nvSpPr>
          <p:cNvPr id="2" name="Flèche : bas 1">
            <a:extLst>
              <a:ext uri="{FF2B5EF4-FFF2-40B4-BE49-F238E27FC236}">
                <a16:creationId xmlns:a16="http://schemas.microsoft.com/office/drawing/2014/main" id="{6F9C858B-07BA-574A-195B-1695B052FC22}"/>
              </a:ext>
            </a:extLst>
          </p:cNvPr>
          <p:cNvSpPr/>
          <p:nvPr/>
        </p:nvSpPr>
        <p:spPr>
          <a:xfrm>
            <a:off x="8787281" y="2438791"/>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7">
            <a:extLst>
              <a:ext uri="{FF2B5EF4-FFF2-40B4-BE49-F238E27FC236}">
                <a16:creationId xmlns:a16="http://schemas.microsoft.com/office/drawing/2014/main" id="{1CA69CC3-9D39-BD1A-68ED-623EC61B108C}"/>
              </a:ext>
            </a:extLst>
          </p:cNvPr>
          <p:cNvSpPr txBox="1">
            <a:spLocks/>
          </p:cNvSpPr>
          <p:nvPr/>
        </p:nvSpPr>
        <p:spPr>
          <a:xfrm>
            <a:off x="214842" y="839872"/>
            <a:ext cx="4357158" cy="31306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Renseignement de l’Epargne</a:t>
            </a:r>
          </a:p>
        </p:txBody>
      </p:sp>
      <p:sp>
        <p:nvSpPr>
          <p:cNvPr id="29" name="Rectangle : coins arrondis 28">
            <a:extLst>
              <a:ext uri="{FF2B5EF4-FFF2-40B4-BE49-F238E27FC236}">
                <a16:creationId xmlns:a16="http://schemas.microsoft.com/office/drawing/2014/main" id="{EC787362-EE9F-A99A-A0BA-29802D00E8C0}"/>
              </a:ext>
            </a:extLst>
          </p:cNvPr>
          <p:cNvSpPr/>
          <p:nvPr/>
        </p:nvSpPr>
        <p:spPr>
          <a:xfrm>
            <a:off x="1740311" y="6010904"/>
            <a:ext cx="9448800" cy="273620"/>
          </a:xfrm>
          <a:prstGeom prst="roundRect">
            <a:avLst>
              <a:gd name="adj" fmla="val 13003"/>
            </a:avLst>
          </a:prstGeom>
          <a:solidFill>
            <a:srgbClr val="051B71">
              <a:alpha val="11000"/>
            </a:srgbClr>
          </a:solidFill>
          <a:ln>
            <a:solidFill>
              <a:schemeClr val="bg2">
                <a:lumMod val="75000"/>
              </a:schemeClr>
            </a:solidFill>
          </a:ln>
        </p:spPr>
        <p:txBody>
          <a:bodyPr vert="horz" wrap="square" lIns="96000" tIns="60960" rIns="96000" bIns="60960" rtlCol="0">
            <a:spAutoFit/>
          </a:bodyPr>
          <a:lstStyle/>
          <a:p>
            <a:pPr marL="0" marR="0" lvl="0" indent="0" algn="l" defTabSz="1219170" rtl="0" eaLnBrk="1" fontAlgn="auto" latinLnBrk="0" hangingPunct="1">
              <a:lnSpc>
                <a:spcPct val="100000"/>
              </a:lnSpc>
              <a:spcBef>
                <a:spcPts val="0"/>
              </a:spcBef>
              <a:spcAft>
                <a:spcPts val="0"/>
              </a:spcAft>
              <a:buClr>
                <a:srgbClr val="B24388"/>
              </a:buClr>
              <a:buSzTx/>
              <a:buFontTx/>
              <a:buNone/>
              <a:tabLst/>
              <a:defRPr/>
            </a:pPr>
            <a:r>
              <a:rPr kumimoji="0" lang="fr-FR" sz="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L’Emprunt sera paramétré sur tous les projets, sauf ‘optimiser mon imposition’ et sur toutes les catégories de clientèle et sur toutes les catégories de risques et de compétences Financières (C1/R1)</a:t>
            </a: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3297069"/>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Arial"/>
              </a:rPr>
              <a:t>Déclaration des projets</a:t>
            </a: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0" name="Rectangle : coins arrondis 39">
            <a:extLst>
              <a:ext uri="{FF2B5EF4-FFF2-40B4-BE49-F238E27FC236}">
                <a16:creationId xmlns:a16="http://schemas.microsoft.com/office/drawing/2014/main" id="{111D732E-F816-15D9-3CC5-32415BB85C43}"/>
              </a:ext>
            </a:extLst>
          </p:cNvPr>
          <p:cNvSpPr/>
          <p:nvPr/>
        </p:nvSpPr>
        <p:spPr>
          <a:xfrm>
            <a:off x="7606748" y="2643988"/>
            <a:ext cx="1895376" cy="23173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1" name="Rectangle : coins arrondis 40">
            <a:extLst>
              <a:ext uri="{FF2B5EF4-FFF2-40B4-BE49-F238E27FC236}">
                <a16:creationId xmlns:a16="http://schemas.microsoft.com/office/drawing/2014/main" id="{8D6CE8F4-0EE7-583C-86AE-B16CB989069A}"/>
              </a:ext>
            </a:extLst>
          </p:cNvPr>
          <p:cNvSpPr/>
          <p:nvPr/>
        </p:nvSpPr>
        <p:spPr>
          <a:xfrm>
            <a:off x="9793356" y="1939584"/>
            <a:ext cx="2154847" cy="286782"/>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42" name="Flèche : bas 41">
            <a:extLst>
              <a:ext uri="{FF2B5EF4-FFF2-40B4-BE49-F238E27FC236}">
                <a16:creationId xmlns:a16="http://schemas.microsoft.com/office/drawing/2014/main" id="{6A4A909F-F36B-9901-D5D5-5D378F895A6B}"/>
              </a:ext>
            </a:extLst>
          </p:cNvPr>
          <p:cNvSpPr/>
          <p:nvPr/>
        </p:nvSpPr>
        <p:spPr>
          <a:xfrm>
            <a:off x="11033499" y="1738805"/>
            <a:ext cx="174935" cy="18776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82AA5EFC-E5B6-D21B-E2E5-38A5E6C54074}"/>
              </a:ext>
            </a:extLst>
          </p:cNvPr>
          <p:cNvSpPr txBox="1"/>
          <p:nvPr/>
        </p:nvSpPr>
        <p:spPr>
          <a:xfrm>
            <a:off x="9934906" y="3289922"/>
            <a:ext cx="2097742" cy="369332"/>
          </a:xfrm>
          <a:prstGeom prst="rect">
            <a:avLst/>
          </a:prstGeom>
          <a:solidFill>
            <a:srgbClr val="C00000"/>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FFFFFF"/>
                </a:solidFill>
                <a:effectLst/>
                <a:uLnTx/>
                <a:uFillTx/>
                <a:latin typeface="Arial" panose="020B0604020202020204"/>
                <a:ea typeface="+mn-ea"/>
                <a:cs typeface="+mn-cs"/>
              </a:rPr>
              <a:t>minimum : </a:t>
            </a:r>
            <a:r>
              <a:rPr kumimoji="0" lang="fr-FR" sz="900" b="1" i="0" u="none" strike="noStrike" kern="1200" cap="none" spc="0" normalizeH="0" baseline="0" noProof="0" dirty="0" err="1">
                <a:ln>
                  <a:noFill/>
                </a:ln>
                <a:solidFill>
                  <a:srgbClr val="FFFFFF"/>
                </a:solidFill>
                <a:effectLst/>
                <a:uLnTx/>
                <a:uFillTx/>
                <a:latin typeface="Arial" panose="020B0604020202020204"/>
                <a:ea typeface="+mn-ea"/>
                <a:cs typeface="+mn-cs"/>
              </a:rPr>
              <a:t>cf</a:t>
            </a:r>
            <a:r>
              <a:rPr kumimoji="0" lang="fr-FR" sz="900" b="1" i="0" u="none" strike="noStrike" kern="1200" cap="none" spc="0" normalizeH="0" baseline="0" noProof="0" dirty="0">
                <a:ln>
                  <a:noFill/>
                </a:ln>
                <a:solidFill>
                  <a:srgbClr val="FFFFFF"/>
                </a:solidFill>
                <a:effectLst/>
                <a:uLnTx/>
                <a:uFillTx/>
                <a:latin typeface="Arial" panose="020B0604020202020204"/>
                <a:ea typeface="+mn-ea"/>
                <a:cs typeface="+mn-cs"/>
              </a:rPr>
              <a:t> fiche Emprunt</a:t>
            </a: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591068"/>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E8464E2C-2E30-A54C-5E46-09C3843608FD}"/>
              </a:ext>
            </a:extLst>
          </p:cNvPr>
          <p:cNvSpPr>
            <a:spLocks noGrp="1"/>
          </p:cNvSpPr>
          <p:nvPr>
            <p:ph type="title"/>
          </p:nvPr>
        </p:nvSpPr>
        <p:spPr>
          <a:xfrm>
            <a:off x="180754" y="166435"/>
            <a:ext cx="11578856" cy="449816"/>
          </a:xfrm>
        </p:spPr>
        <p:txBody>
          <a:bodyPr/>
          <a:lstStyle/>
          <a:p>
            <a:pPr marL="0" marR="0" lvl="0" indent="0" algn="ctr" defTabSz="914400" rtl="0" eaLnBrk="1" fontAlgn="auto" latinLnBrk="0" hangingPunct="1">
              <a:lnSpc>
                <a:spcPct val="90000"/>
              </a:lnSpc>
              <a:spcBef>
                <a:spcPts val="0"/>
              </a:spcBef>
              <a:spcAft>
                <a:spcPts val="0"/>
              </a:spcAft>
              <a:buClrTx/>
              <a:buSzTx/>
              <a:buNone/>
              <a:tabLst/>
              <a:defRPr/>
            </a:pPr>
            <a:r>
              <a:rPr lang="fr-FR" sz="2000" dirty="0">
                <a:latin typeface="Montserrat ExtraBold"/>
              </a:rPr>
              <a:t> Parcours LEA : </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Souscription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d’un contrat d’</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assurance vie Millevie Premium 2 avec mise en place d’une Orientation de Gestion et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une</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 cohabitation sur l’Emprunt</a:t>
            </a:r>
            <a:br>
              <a:rPr kumimoji="0" lang="fr-FR" sz="10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
        <p:nvSpPr>
          <p:cNvPr id="11" name="Rectangle 10">
            <a:extLst>
              <a:ext uri="{FF2B5EF4-FFF2-40B4-BE49-F238E27FC236}">
                <a16:creationId xmlns:a16="http://schemas.microsoft.com/office/drawing/2014/main" id="{3F61D9DC-6F67-E27B-593D-2DEBAA7664F6}"/>
              </a:ext>
            </a:extLst>
          </p:cNvPr>
          <p:cNvSpPr/>
          <p:nvPr/>
        </p:nvSpPr>
        <p:spPr>
          <a:xfrm>
            <a:off x="206477" y="837454"/>
            <a:ext cx="11818375" cy="224175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2" name="Triangle isocèle 11">
            <a:extLst>
              <a:ext uri="{FF2B5EF4-FFF2-40B4-BE49-F238E27FC236}">
                <a16:creationId xmlns:a16="http://schemas.microsoft.com/office/drawing/2014/main" id="{FD6C0D54-674A-5934-5C5A-1FCE6CC8BAC3}"/>
              </a:ext>
            </a:extLst>
          </p:cNvPr>
          <p:cNvSpPr/>
          <p:nvPr/>
        </p:nvSpPr>
        <p:spPr>
          <a:xfrm rot="5400000">
            <a:off x="4441722" y="1965704"/>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3" name="Rectangle 12">
            <a:extLst>
              <a:ext uri="{FF2B5EF4-FFF2-40B4-BE49-F238E27FC236}">
                <a16:creationId xmlns:a16="http://schemas.microsoft.com/office/drawing/2014/main" id="{A3DF508F-832A-67E4-4F63-79EFAE0F69FE}"/>
              </a:ext>
            </a:extLst>
          </p:cNvPr>
          <p:cNvSpPr/>
          <p:nvPr/>
        </p:nvSpPr>
        <p:spPr>
          <a:xfrm>
            <a:off x="206477" y="3280770"/>
            <a:ext cx="11818375" cy="2600632"/>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4" name="Triangle isocèle 13">
            <a:extLst>
              <a:ext uri="{FF2B5EF4-FFF2-40B4-BE49-F238E27FC236}">
                <a16:creationId xmlns:a16="http://schemas.microsoft.com/office/drawing/2014/main" id="{06899614-067D-AFDC-3EF1-F2231310757C}"/>
              </a:ext>
            </a:extLst>
          </p:cNvPr>
          <p:cNvSpPr/>
          <p:nvPr/>
        </p:nvSpPr>
        <p:spPr>
          <a:xfrm rot="5400000">
            <a:off x="9226825" y="16343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441722"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369691"/>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 name="Flèche : bas 4">
            <a:extLst>
              <a:ext uri="{FF2B5EF4-FFF2-40B4-BE49-F238E27FC236}">
                <a16:creationId xmlns:a16="http://schemas.microsoft.com/office/drawing/2014/main" id="{4B672A3D-C6A5-F96D-97EC-9E9393F9A8C7}"/>
              </a:ext>
            </a:extLst>
          </p:cNvPr>
          <p:cNvSpPr/>
          <p:nvPr/>
        </p:nvSpPr>
        <p:spPr>
          <a:xfrm>
            <a:off x="6806081" y="16635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 coins arrondis 5">
            <a:extLst>
              <a:ext uri="{FF2B5EF4-FFF2-40B4-BE49-F238E27FC236}">
                <a16:creationId xmlns:a16="http://schemas.microsoft.com/office/drawing/2014/main" id="{5AA1B474-73A8-C7A6-838E-C1387D0CABD9}"/>
              </a:ext>
            </a:extLst>
          </p:cNvPr>
          <p:cNvSpPr/>
          <p:nvPr/>
        </p:nvSpPr>
        <p:spPr>
          <a:xfrm>
            <a:off x="5188225" y="1855484"/>
            <a:ext cx="2179983" cy="317873"/>
          </a:xfrm>
          <a:prstGeom prst="roundRect">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Rectangle : coins arrondis 6">
            <a:extLst>
              <a:ext uri="{FF2B5EF4-FFF2-40B4-BE49-F238E27FC236}">
                <a16:creationId xmlns:a16="http://schemas.microsoft.com/office/drawing/2014/main" id="{03D32938-453A-84F9-23BC-CDEF38E3E3B0}"/>
              </a:ext>
            </a:extLst>
          </p:cNvPr>
          <p:cNvSpPr/>
          <p:nvPr/>
        </p:nvSpPr>
        <p:spPr>
          <a:xfrm>
            <a:off x="113111" y="3724222"/>
            <a:ext cx="4603856" cy="1790581"/>
          </a:xfrm>
          <a:prstGeom prst="roundRect">
            <a:avLst>
              <a:gd name="adj" fmla="val 13003"/>
            </a:avLst>
          </a:prstGeom>
          <a:noFill/>
          <a:ln>
            <a:noFill/>
          </a:ln>
        </p:spPr>
        <p:txBody>
          <a:bodyPr vert="horz" wrap="square" lIns="96000" tIns="60960" rIns="96000" bIns="60960" rtlCol="0">
            <a:spAutoFit/>
          </a:bodyPr>
          <a:lstStyle/>
          <a:p>
            <a:pPr defTabSz="1219170">
              <a:buClr>
                <a:srgbClr val="B24388"/>
              </a:buClr>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Accéder à la rubrique « Lister mes projets » </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choisir le projet souhaité par le client </a:t>
            </a:r>
            <a:r>
              <a:rPr lang="fr-FR" sz="1000" b="1" kern="0" dirty="0">
                <a:solidFill>
                  <a:srgbClr val="000000"/>
                </a:solidFill>
                <a:latin typeface="Arial" panose="020B0604020202020204" pitchFamily="34" charset="0"/>
                <a:cs typeface="Arial" panose="020B0604020202020204" pitchFamily="34" charset="0"/>
                <a:sym typeface="Wingdings" panose="05000000000000000000" pitchFamily="2" charset="2"/>
              </a:rPr>
              <a:t>en cohérence </a:t>
            </a: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avec son profil de risque</a:t>
            </a:r>
          </a:p>
          <a:p>
            <a:pPr marL="171450" marR="0" lvl="0" indent="-171450" algn="just" defTabSz="121917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Ø"/>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Versement initial</a:t>
            </a:r>
            <a:r>
              <a:rPr kumimoji="0" lang="fr-FR" sz="1000" b="0"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et indiquer le</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montant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 les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mensualités</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apportées le cas échéant</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1"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l’horizon</a:t>
            </a:r>
            <a:r>
              <a:rPr kumimoji="0" lang="fr-FR" sz="1000" b="0" i="0" u="none" strike="noStrike" kern="0" cap="none" spc="0" normalizeH="0" baseline="0" noProof="0" dirty="0">
                <a:ln>
                  <a:noFill/>
                </a:ln>
                <a:solidFill>
                  <a:srgbClr val="55579E"/>
                </a:solidFill>
                <a:effectLst/>
                <a:uLnTx/>
                <a:uFillTx/>
                <a:latin typeface="Arial" panose="020B0604020202020204" pitchFamily="34" charset="0"/>
                <a:cs typeface="Arial" panose="020B0604020202020204" pitchFamily="34" charset="0"/>
                <a:sym typeface="Arial"/>
              </a:rPr>
              <a: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de placement et le </a:t>
            </a:r>
            <a:r>
              <a:rPr kumimoji="0" lang="fr-FR" sz="1000" b="1" i="0" u="none" strike="noStrike" kern="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sym typeface="Arial"/>
              </a:rPr>
              <a:t>contrat à abonder</a:t>
            </a:r>
          </a:p>
          <a:p>
            <a:pPr marL="171450" indent="-171450" defTabSz="1219170">
              <a:buClr>
                <a:srgbClr val="B24388"/>
              </a:buClr>
              <a:buFont typeface="Wingdings" panose="05000000000000000000" pitchFamily="2" charset="2"/>
              <a:buChar char="Ø"/>
            </a:pPr>
            <a:r>
              <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rPr>
              <a:t>&gt;  Indiquer les mensualités apportées le cas échéant  </a:t>
            </a:r>
          </a:p>
          <a:p>
            <a:pPr marL="171450" indent="-171450" defTabSz="1219170">
              <a:buClr>
                <a:srgbClr val="B24388"/>
              </a:buClr>
              <a:buFont typeface="Wingdings" panose="05000000000000000000" pitchFamily="2" charset="2"/>
              <a:buChar char="Ø"/>
            </a:pPr>
            <a:r>
              <a:rPr lang="fr-FR" sz="1000" i="1" kern="0" dirty="0">
                <a:solidFill>
                  <a:srgbClr val="000000"/>
                </a:solidFill>
                <a:latin typeface="Arial" panose="020B0604020202020204" pitchFamily="34" charset="0"/>
                <a:cs typeface="Arial" panose="020B0604020202020204" pitchFamily="34" charset="0"/>
                <a:sym typeface="Wingdings" panose="05000000000000000000" pitchFamily="2" charset="2"/>
              </a:rPr>
              <a:t>L’horizon de placement par défaut de 10 ans devra  être modifié si une cohabitation des Fonds Temporaires est envisagée.</a:t>
            </a:r>
          </a:p>
          <a:p>
            <a:pPr defTabSz="1219170">
              <a:buClr>
                <a:srgbClr val="B24388"/>
              </a:buClr>
            </a:pPr>
            <a:endParaRPr lang="fr-FR" sz="1000" kern="0" dirty="0">
              <a:solidFill>
                <a:srgbClr val="000000"/>
              </a:solidFill>
              <a:latin typeface="Arial" panose="020B0604020202020204" pitchFamily="34" charset="0"/>
              <a:cs typeface="Arial" panose="020B0604020202020204" pitchFamily="34" charset="0"/>
              <a:sym typeface="Wingdings" panose="05000000000000000000" pitchFamily="2" charset="2"/>
            </a:endParaRPr>
          </a:p>
        </p:txBody>
      </p:sp>
      <p:sp>
        <p:nvSpPr>
          <p:cNvPr id="33" name="Flèche : bas 32">
            <a:extLst>
              <a:ext uri="{FF2B5EF4-FFF2-40B4-BE49-F238E27FC236}">
                <a16:creationId xmlns:a16="http://schemas.microsoft.com/office/drawing/2014/main" id="{2E784914-A25D-A12F-5072-EFF6649BA5F1}"/>
              </a:ext>
            </a:extLst>
          </p:cNvPr>
          <p:cNvSpPr/>
          <p:nvPr/>
        </p:nvSpPr>
        <p:spPr>
          <a:xfrm>
            <a:off x="9147635" y="385548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lèche : bas 34">
            <a:extLst>
              <a:ext uri="{FF2B5EF4-FFF2-40B4-BE49-F238E27FC236}">
                <a16:creationId xmlns:a16="http://schemas.microsoft.com/office/drawing/2014/main" id="{9E52712A-784A-4EC0-5888-3EF0F1C73E79}"/>
              </a:ext>
            </a:extLst>
          </p:cNvPr>
          <p:cNvSpPr/>
          <p:nvPr/>
        </p:nvSpPr>
        <p:spPr>
          <a:xfrm>
            <a:off x="9866888" y="4120084"/>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E2B72604-8076-D217-E50F-6E04E46E1BBA}"/>
              </a:ext>
            </a:extLst>
          </p:cNvPr>
          <p:cNvSpPr/>
          <p:nvPr/>
        </p:nvSpPr>
        <p:spPr>
          <a:xfrm>
            <a:off x="11651092" y="4758450"/>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5926F2-99D6-A001-2FA0-0C10F636CFC6}"/>
              </a:ext>
            </a:extLst>
          </p:cNvPr>
          <p:cNvSpPr/>
          <p:nvPr/>
        </p:nvSpPr>
        <p:spPr>
          <a:xfrm>
            <a:off x="8605571" y="4110669"/>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45797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F2F3523C-0115-6334-452B-5BB927AC0A8F}"/>
              </a:ext>
            </a:extLst>
          </p:cNvPr>
          <p:cNvGrpSpPr/>
          <p:nvPr/>
        </p:nvGrpSpPr>
        <p:grpSpPr>
          <a:xfrm>
            <a:off x="4841767" y="2910140"/>
            <a:ext cx="3276469" cy="2987650"/>
            <a:chOff x="4620087" y="3646392"/>
            <a:chExt cx="3276469" cy="2987650"/>
          </a:xfrm>
        </p:grpSpPr>
        <p:grpSp>
          <p:nvGrpSpPr>
            <p:cNvPr id="13" name="Groupe 12">
              <a:extLst>
                <a:ext uri="{FF2B5EF4-FFF2-40B4-BE49-F238E27FC236}">
                  <a16:creationId xmlns:a16="http://schemas.microsoft.com/office/drawing/2014/main" id="{98D7DCCE-0F73-224B-E576-C69EECB2DFAA}"/>
                </a:ext>
              </a:extLst>
            </p:cNvPr>
            <p:cNvGrpSpPr/>
            <p:nvPr/>
          </p:nvGrpSpPr>
          <p:grpSpPr>
            <a:xfrm>
              <a:off x="4620087" y="3646392"/>
              <a:ext cx="3276469" cy="2987650"/>
              <a:chOff x="4620087" y="3646392"/>
              <a:chExt cx="3276469" cy="2987650"/>
            </a:xfrm>
          </p:grpSpPr>
          <p:pic>
            <p:nvPicPr>
              <p:cNvPr id="16" name="Image 15">
                <a:extLst>
                  <a:ext uri="{FF2B5EF4-FFF2-40B4-BE49-F238E27FC236}">
                    <a16:creationId xmlns:a16="http://schemas.microsoft.com/office/drawing/2014/main" id="{251063B5-64A8-CA11-1F0A-6FA502E93DC7}"/>
                  </a:ext>
                </a:extLst>
              </p:cNvPr>
              <p:cNvPicPr>
                <a:picLocks noChangeAspect="1"/>
              </p:cNvPicPr>
              <p:nvPr/>
            </p:nvPicPr>
            <p:blipFill>
              <a:blip r:embed="rId2"/>
              <a:stretch>
                <a:fillRect/>
              </a:stretch>
            </p:blipFill>
            <p:spPr>
              <a:xfrm>
                <a:off x="4620087" y="3646392"/>
                <a:ext cx="3276469" cy="2987650"/>
              </a:xfrm>
              <a:prstGeom prst="rect">
                <a:avLst/>
              </a:prstGeom>
            </p:spPr>
          </p:pic>
          <p:pic>
            <p:nvPicPr>
              <p:cNvPr id="17" name="Image 16">
                <a:extLst>
                  <a:ext uri="{FF2B5EF4-FFF2-40B4-BE49-F238E27FC236}">
                    <a16:creationId xmlns:a16="http://schemas.microsoft.com/office/drawing/2014/main" id="{8B4A1889-226C-2FFC-6F29-D18841B4BBEE}"/>
                  </a:ext>
                </a:extLst>
              </p:cNvPr>
              <p:cNvPicPr>
                <a:picLocks noChangeAspect="1"/>
              </p:cNvPicPr>
              <p:nvPr/>
            </p:nvPicPr>
            <p:blipFill>
              <a:blip r:embed="rId3"/>
              <a:stretch>
                <a:fillRect/>
              </a:stretch>
            </p:blipFill>
            <p:spPr>
              <a:xfrm>
                <a:off x="4734651" y="5201017"/>
                <a:ext cx="1115634" cy="180845"/>
              </a:xfrm>
              <a:prstGeom prst="rect">
                <a:avLst/>
              </a:prstGeom>
            </p:spPr>
          </p:pic>
        </p:grpSp>
        <p:pic>
          <p:nvPicPr>
            <p:cNvPr id="15" name="Image 14">
              <a:extLst>
                <a:ext uri="{FF2B5EF4-FFF2-40B4-BE49-F238E27FC236}">
                  <a16:creationId xmlns:a16="http://schemas.microsoft.com/office/drawing/2014/main" id="{CF2E16B0-24B2-B7CC-3E60-97D512D430FB}"/>
                </a:ext>
              </a:extLst>
            </p:cNvPr>
            <p:cNvPicPr>
              <a:picLocks noChangeAspect="1"/>
            </p:cNvPicPr>
            <p:nvPr/>
          </p:nvPicPr>
          <p:blipFill>
            <a:blip r:embed="rId4"/>
            <a:stretch>
              <a:fillRect/>
            </a:stretch>
          </p:blipFill>
          <p:spPr>
            <a:xfrm>
              <a:off x="4734650" y="5201017"/>
              <a:ext cx="881427" cy="218594"/>
            </a:xfrm>
            <a:prstGeom prst="rect">
              <a:avLst/>
            </a:prstGeom>
          </p:spPr>
        </p:pic>
      </p:grpSp>
      <p:pic>
        <p:nvPicPr>
          <p:cNvPr id="60" name="Image 59">
            <a:extLst>
              <a:ext uri="{FF2B5EF4-FFF2-40B4-BE49-F238E27FC236}">
                <a16:creationId xmlns:a16="http://schemas.microsoft.com/office/drawing/2014/main" id="{26AA108D-BAD2-0BA6-C910-A31BC4CFD44A}"/>
              </a:ext>
            </a:extLst>
          </p:cNvPr>
          <p:cNvPicPr>
            <a:picLocks noChangeAspect="1"/>
          </p:cNvPicPr>
          <p:nvPr/>
        </p:nvPicPr>
        <p:blipFill>
          <a:blip r:embed="rId5"/>
          <a:stretch>
            <a:fillRect/>
          </a:stretch>
        </p:blipFill>
        <p:spPr>
          <a:xfrm>
            <a:off x="6628668" y="754617"/>
            <a:ext cx="3627434" cy="2036240"/>
          </a:xfrm>
          <a:prstGeom prst="rect">
            <a:avLst/>
          </a:prstGeom>
        </p:spPr>
      </p:pic>
      <p:sp>
        <p:nvSpPr>
          <p:cNvPr id="30" name="Ellipse 29">
            <a:extLst>
              <a:ext uri="{FF2B5EF4-FFF2-40B4-BE49-F238E27FC236}">
                <a16:creationId xmlns:a16="http://schemas.microsoft.com/office/drawing/2014/main" id="{F5E707D2-6AE5-9F45-F4FA-52E5ABC3B9CC}"/>
              </a:ext>
            </a:extLst>
          </p:cNvPr>
          <p:cNvSpPr/>
          <p:nvPr/>
        </p:nvSpPr>
        <p:spPr>
          <a:xfrm>
            <a:off x="7092914" y="5282581"/>
            <a:ext cx="437946" cy="272833"/>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6"/>
          <a:stretch>
            <a:fillRect/>
          </a:stretch>
        </p:blipFill>
        <p:spPr>
          <a:xfrm>
            <a:off x="11907662" y="0"/>
            <a:ext cx="284338" cy="284338"/>
          </a:xfrm>
          <a:prstGeom prst="rect">
            <a:avLst/>
          </a:prstGeom>
        </p:spPr>
      </p:pic>
      <p:sp>
        <p:nvSpPr>
          <p:cNvPr id="2" name="Flèche : bas 1">
            <a:extLst>
              <a:ext uri="{FF2B5EF4-FFF2-40B4-BE49-F238E27FC236}">
                <a16:creationId xmlns:a16="http://schemas.microsoft.com/office/drawing/2014/main" id="{6F9C858B-07BA-574A-195B-1695B052FC22}"/>
              </a:ext>
            </a:extLst>
          </p:cNvPr>
          <p:cNvSpPr/>
          <p:nvPr/>
        </p:nvSpPr>
        <p:spPr>
          <a:xfrm>
            <a:off x="7772142" y="2004893"/>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Content Placeholder 7">
            <a:extLst>
              <a:ext uri="{FF2B5EF4-FFF2-40B4-BE49-F238E27FC236}">
                <a16:creationId xmlns:a16="http://schemas.microsoft.com/office/drawing/2014/main" id="{E0204DAF-5B79-9187-8BB2-5001B3982C8B}"/>
              </a:ext>
            </a:extLst>
          </p:cNvPr>
          <p:cNvSpPr txBox="1">
            <a:spLocks/>
          </p:cNvSpPr>
          <p:nvPr/>
        </p:nvSpPr>
        <p:spPr>
          <a:xfrm>
            <a:off x="214844" y="2943050"/>
            <a:ext cx="4043970"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r>
              <a:rPr lang="fr-FR" dirty="0">
                <a:sym typeface="Wingdings" panose="05000000000000000000" pitchFamily="2" charset="2"/>
              </a:rPr>
              <a:t>Mise en place d’une gestion déléguée</a:t>
            </a:r>
            <a:endParaRPr lang="fr-FR" dirty="0">
              <a:sym typeface="Arial"/>
            </a:endParaRPr>
          </a:p>
        </p:txBody>
      </p:sp>
      <p:sp>
        <p:nvSpPr>
          <p:cNvPr id="39" name="Rectangle : coins arrondis 38">
            <a:extLst>
              <a:ext uri="{FF2B5EF4-FFF2-40B4-BE49-F238E27FC236}">
                <a16:creationId xmlns:a16="http://schemas.microsoft.com/office/drawing/2014/main" id="{3650170A-6684-E7E8-52CF-8B85FA911F59}"/>
              </a:ext>
            </a:extLst>
          </p:cNvPr>
          <p:cNvSpPr/>
          <p:nvPr/>
        </p:nvSpPr>
        <p:spPr>
          <a:xfrm>
            <a:off x="4410635" y="2310556"/>
            <a:ext cx="2967318" cy="23308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err="1">
              <a:ln>
                <a:noFill/>
              </a:ln>
              <a:solidFill>
                <a:srgbClr val="FFFFFF"/>
              </a:solidFill>
              <a:effectLst/>
              <a:uLnTx/>
              <a:uFillTx/>
              <a:latin typeface="Arial"/>
              <a:ea typeface="+mn-ea"/>
              <a:cs typeface="+mn-cs"/>
            </a:endParaRPr>
          </a:p>
        </p:txBody>
      </p:sp>
      <p:cxnSp>
        <p:nvCxnSpPr>
          <p:cNvPr id="4" name="Connecteur droit 3">
            <a:extLst>
              <a:ext uri="{FF2B5EF4-FFF2-40B4-BE49-F238E27FC236}">
                <a16:creationId xmlns:a16="http://schemas.microsoft.com/office/drawing/2014/main" id="{7662B78C-343A-8CE0-DFDD-C84E88A35417}"/>
              </a:ext>
            </a:extLst>
          </p:cNvPr>
          <p:cNvCxnSpPr/>
          <p:nvPr/>
        </p:nvCxnSpPr>
        <p:spPr>
          <a:xfrm>
            <a:off x="4607859" y="736840"/>
            <a:ext cx="2814917" cy="0"/>
          </a:xfrm>
          <a:prstGeom prst="line">
            <a:avLst/>
          </a:prstGeom>
          <a:ln w="19050" cap="rnd">
            <a:solidFill>
              <a:schemeClr val="tx2">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4" name="Triangle isocèle 13">
            <a:extLst>
              <a:ext uri="{FF2B5EF4-FFF2-40B4-BE49-F238E27FC236}">
                <a16:creationId xmlns:a16="http://schemas.microsoft.com/office/drawing/2014/main" id="{06899614-067D-AFDC-3EF1-F2231310757C}"/>
              </a:ext>
            </a:extLst>
          </p:cNvPr>
          <p:cNvSpPr/>
          <p:nvPr/>
        </p:nvSpPr>
        <p:spPr>
          <a:xfrm rot="5400000">
            <a:off x="5658293" y="1667600"/>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8" name="Triangle isocèle 17">
            <a:extLst>
              <a:ext uri="{FF2B5EF4-FFF2-40B4-BE49-F238E27FC236}">
                <a16:creationId xmlns:a16="http://schemas.microsoft.com/office/drawing/2014/main" id="{9C093162-F02B-0D2C-8B29-4D1FB0553C54}"/>
              </a:ext>
            </a:extLst>
          </p:cNvPr>
          <p:cNvSpPr/>
          <p:nvPr/>
        </p:nvSpPr>
        <p:spPr>
          <a:xfrm rot="5400000">
            <a:off x="4148424" y="4404199"/>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19" name="Triangle isocèle 18">
            <a:extLst>
              <a:ext uri="{FF2B5EF4-FFF2-40B4-BE49-F238E27FC236}">
                <a16:creationId xmlns:a16="http://schemas.microsoft.com/office/drawing/2014/main" id="{D7C560F0-51A0-C11B-6F6E-96234DBAC8FB}"/>
              </a:ext>
            </a:extLst>
          </p:cNvPr>
          <p:cNvSpPr/>
          <p:nvPr/>
        </p:nvSpPr>
        <p:spPr>
          <a:xfrm rot="5400000">
            <a:off x="7848599" y="4024637"/>
            <a:ext cx="973394" cy="162232"/>
          </a:xfrm>
          <a:prstGeom prst="triangle">
            <a:avLst>
              <a:gd name="adj" fmla="val 5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 name="Content Placeholder 7">
            <a:extLst>
              <a:ext uri="{FF2B5EF4-FFF2-40B4-BE49-F238E27FC236}">
                <a16:creationId xmlns:a16="http://schemas.microsoft.com/office/drawing/2014/main" id="{DA18F86E-9E53-3280-F502-18A39D7E5831}"/>
              </a:ext>
            </a:extLst>
          </p:cNvPr>
          <p:cNvSpPr txBox="1">
            <a:spLocks/>
          </p:cNvSpPr>
          <p:nvPr/>
        </p:nvSpPr>
        <p:spPr>
          <a:xfrm>
            <a:off x="205011" y="838719"/>
            <a:ext cx="4061899" cy="307777"/>
          </a:xfrm>
          <a:prstGeom prst="rect">
            <a:avLst/>
          </a:prstGeom>
          <a:solidFill>
            <a:srgbClr val="B34A8C">
              <a:lumMod val="20000"/>
              <a:lumOff val="80000"/>
            </a:srgbClr>
          </a:solidFill>
        </p:spPr>
        <p:txBody>
          <a:bodyPr vert="horz" wrap="square" lIns="96000" tIns="60960" rIns="96000" bIns="60960" rtlCol="0">
            <a:spAutoFit/>
          </a:bodyPr>
          <a:lstStyle>
            <a:defPPr marR="0" lvl="0" algn="l" rtl="0">
              <a:lnSpc>
                <a:spcPct val="100000"/>
              </a:lnSpc>
              <a:spcBef>
                <a:spcPts val="0"/>
              </a:spcBef>
              <a:spcAft>
                <a:spcPts val="0"/>
              </a:spcAft>
              <a:defRPr lang="fr-FR"/>
            </a:defPPr>
            <a:lvl1pPr marR="0" lvl="0" indent="0" defTabSz="1219170" fontAlgn="auto">
              <a:lnSpc>
                <a:spcPct val="100000"/>
              </a:lnSpc>
              <a:spcBef>
                <a:spcPts val="0"/>
              </a:spcBef>
              <a:spcAft>
                <a:spcPts val="0"/>
              </a:spcAft>
              <a:buClr>
                <a:srgbClr val="B24388"/>
              </a:buClr>
              <a:buSzTx/>
              <a:buFont typeface="Cambria Math" panose="02040503050406030204" pitchFamily="18" charset="0"/>
              <a:buNone/>
              <a:tabLst/>
              <a:defRPr kumimoji="0" sz="1200" b="1" i="0" u="none" strike="noStrike" kern="0" cap="none" spc="0" normalizeH="0" baseline="0">
                <a:ln>
                  <a:noFill/>
                </a:ln>
                <a:solidFill>
                  <a:srgbClr val="000000"/>
                </a:solidFill>
                <a:effectLst/>
                <a:uLnTx/>
                <a:uFillTx/>
                <a:latin typeface="Montserrat" panose="00000500000000000000" pitchFamily="2" charset="0"/>
                <a:ea typeface="Arial"/>
                <a:cs typeface="Arial"/>
              </a:defRPr>
            </a:lvl1pPr>
            <a:lvl2pPr marL="541325" marR="0" lvl="1" indent="-204783">
              <a:lnSpc>
                <a:spcPct val="100000"/>
              </a:lnSpc>
              <a:spcBef>
                <a:spcPts val="0"/>
              </a:spcBef>
              <a:spcAft>
                <a:spcPts val="0"/>
              </a:spcAft>
              <a:buClr>
                <a:schemeClr val="accent1"/>
              </a:buClr>
              <a:buFont typeface="Symbol" panose="05050102010706020507" pitchFamily="18" charset="2"/>
              <a:buChar char="·"/>
              <a:defRPr b="0" i="0" u="none" strike="noStrike" cap="none">
                <a:solidFill>
                  <a:srgbClr val="000000"/>
                </a:solidFill>
                <a:ea typeface="Arial"/>
                <a:cs typeface="Arial"/>
              </a:defRPr>
            </a:lvl2pPr>
            <a:lvl3pPr marL="808018" marR="0" lvl="2" indent="-198433">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ea typeface="Arial"/>
                <a:cs typeface="Arial"/>
              </a:defRPr>
            </a:lvl3pPr>
            <a:lvl4pPr marL="1165196" marR="0" lvl="3" indent="-196845">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ea typeface="Arial"/>
                <a:cs typeface="Arial"/>
              </a:defRPr>
            </a:lvl4pPr>
            <a:lvl5pPr marR="0" lvl="4">
              <a:lnSpc>
                <a:spcPct val="100000"/>
              </a:lnSpc>
              <a:spcBef>
                <a:spcPts val="0"/>
              </a:spcBef>
              <a:spcAft>
                <a:spcPts val="0"/>
              </a:spcAft>
              <a:buNone/>
              <a:defRPr sz="1400" b="0" i="0" u="none" strike="noStrike" cap="none">
                <a:solidFill>
                  <a:srgbClr val="000000"/>
                </a:solidFill>
                <a:ea typeface="Arial"/>
                <a:cs typeface="Arial"/>
              </a:defRPr>
            </a:lvl5pPr>
            <a:lvl6pPr marR="0" lvl="5">
              <a:lnSpc>
                <a:spcPct val="100000"/>
              </a:lnSpc>
              <a:spcBef>
                <a:spcPts val="0"/>
              </a:spcBef>
              <a:spcAft>
                <a:spcPts val="0"/>
              </a:spcAft>
              <a:buNone/>
              <a:defRPr sz="1400" b="0" i="0" u="none" strike="noStrike" cap="none">
                <a:solidFill>
                  <a:srgbClr val="000000"/>
                </a:solidFill>
                <a:latin typeface="Arial"/>
                <a:ea typeface="Arial"/>
                <a:cs typeface="Arial"/>
              </a:defRPr>
            </a:lvl6pPr>
            <a:lvl7pPr marR="0" lvl="6">
              <a:lnSpc>
                <a:spcPct val="100000"/>
              </a:lnSpc>
              <a:spcBef>
                <a:spcPts val="0"/>
              </a:spcBef>
              <a:spcAft>
                <a:spcPts val="0"/>
              </a:spcAft>
              <a:buNone/>
              <a:defRPr sz="1400" b="0" i="0" u="none" strike="noStrike" cap="none">
                <a:solidFill>
                  <a:srgbClr val="000000"/>
                </a:solidFill>
                <a:latin typeface="Arial"/>
                <a:ea typeface="Arial"/>
                <a:cs typeface="Arial"/>
              </a:defRPr>
            </a:lvl7pPr>
            <a:lvl8pPr marR="0" lvl="7">
              <a:lnSpc>
                <a:spcPct val="100000"/>
              </a:lnSpc>
              <a:spcBef>
                <a:spcPts val="0"/>
              </a:spcBef>
              <a:spcAft>
                <a:spcPts val="0"/>
              </a:spcAft>
              <a:buNone/>
              <a:defRPr sz="1400" b="0" i="0" u="none" strike="noStrike" cap="none">
                <a:solidFill>
                  <a:srgbClr val="000000"/>
                </a:solidFill>
                <a:latin typeface="Arial"/>
                <a:ea typeface="Arial"/>
                <a:cs typeface="Arial"/>
              </a:defRPr>
            </a:lvl8pPr>
            <a:lvl9pPr marR="0" lvl="8">
              <a:lnSpc>
                <a:spcPct val="100000"/>
              </a:lnSpc>
              <a:spcBef>
                <a:spcPts val="0"/>
              </a:spcBef>
              <a:spcAft>
                <a:spcPts val="0"/>
              </a:spcAft>
              <a:buNone/>
              <a:defRPr sz="1400" b="0" i="0" u="none" strike="noStrike" cap="none">
                <a:solidFill>
                  <a:srgbClr val="000000"/>
                </a:solidFill>
                <a:latin typeface="Arial"/>
                <a:ea typeface="Arial"/>
                <a:cs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Switch simple</a:t>
            </a:r>
          </a:p>
        </p:txBody>
      </p:sp>
      <p:sp>
        <p:nvSpPr>
          <p:cNvPr id="37" name="Rectangle 36">
            <a:extLst>
              <a:ext uri="{FF2B5EF4-FFF2-40B4-BE49-F238E27FC236}">
                <a16:creationId xmlns:a16="http://schemas.microsoft.com/office/drawing/2014/main" id="{84A5B536-AB6E-4114-48A1-86B566EA2E61}"/>
              </a:ext>
            </a:extLst>
          </p:cNvPr>
          <p:cNvSpPr/>
          <p:nvPr/>
        </p:nvSpPr>
        <p:spPr>
          <a:xfrm>
            <a:off x="206477" y="837454"/>
            <a:ext cx="11818375" cy="2052395"/>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44" name="Rectangle 43">
            <a:extLst>
              <a:ext uri="{FF2B5EF4-FFF2-40B4-BE49-F238E27FC236}">
                <a16:creationId xmlns:a16="http://schemas.microsoft.com/office/drawing/2014/main" id="{DE0E9613-9C1E-7FF3-B63C-4B77F6854AFD}"/>
              </a:ext>
            </a:extLst>
          </p:cNvPr>
          <p:cNvSpPr/>
          <p:nvPr/>
        </p:nvSpPr>
        <p:spPr>
          <a:xfrm>
            <a:off x="206477" y="2935716"/>
            <a:ext cx="11818375" cy="3120030"/>
          </a:xfrm>
          <a:prstGeom prst="rect">
            <a:avLst/>
          </a:prstGeom>
          <a:noFill/>
          <a:ln w="3175">
            <a:solidFill>
              <a:schemeClr val="tx2">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84" name="Ellipse 83">
            <a:extLst>
              <a:ext uri="{FF2B5EF4-FFF2-40B4-BE49-F238E27FC236}">
                <a16:creationId xmlns:a16="http://schemas.microsoft.com/office/drawing/2014/main" id="{60F84E8E-7CBC-9002-104D-454860D61B31}"/>
              </a:ext>
            </a:extLst>
          </p:cNvPr>
          <p:cNvSpPr/>
          <p:nvPr/>
        </p:nvSpPr>
        <p:spPr>
          <a:xfrm>
            <a:off x="9784869" y="2556328"/>
            <a:ext cx="518079" cy="218377"/>
          </a:xfrm>
          <a:prstGeom prst="ellipse">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7" name="Titre 1">
            <a:extLst>
              <a:ext uri="{FF2B5EF4-FFF2-40B4-BE49-F238E27FC236}">
                <a16:creationId xmlns:a16="http://schemas.microsoft.com/office/drawing/2014/main" id="{0FAD42E4-ACFD-F2A5-1921-7C80266FFAD9}"/>
              </a:ext>
            </a:extLst>
          </p:cNvPr>
          <p:cNvSpPr>
            <a:spLocks noGrp="1"/>
          </p:cNvSpPr>
          <p:nvPr>
            <p:ph type="title"/>
          </p:nvPr>
        </p:nvSpPr>
        <p:spPr>
          <a:xfrm>
            <a:off x="180754" y="166435"/>
            <a:ext cx="11578856" cy="449816"/>
          </a:xfrm>
        </p:spPr>
        <p:txBody>
          <a:bodyPr/>
          <a:lstStyle/>
          <a:p>
            <a:pPr marL="0" marR="0" lvl="0" indent="0" algn="ctr" defTabSz="914400" rtl="0" eaLnBrk="1" fontAlgn="auto" latinLnBrk="0" hangingPunct="1">
              <a:lnSpc>
                <a:spcPct val="90000"/>
              </a:lnSpc>
              <a:spcBef>
                <a:spcPts val="0"/>
              </a:spcBef>
              <a:spcAft>
                <a:spcPts val="0"/>
              </a:spcAft>
              <a:buClrTx/>
              <a:buSzTx/>
              <a:buNone/>
              <a:tabLst/>
              <a:defRPr/>
            </a:pPr>
            <a:r>
              <a:rPr lang="fr-FR" sz="2000" dirty="0">
                <a:latin typeface="Montserrat ExtraBold"/>
              </a:rPr>
              <a:t> Parcours LEA : </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Souscription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d’un contrat d’</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assurance vie Millevie Premium 2 avec mise en place d’une Orientation de Gestion et </a:t>
            </a:r>
            <a:r>
              <a:rPr kumimoji="0" lang="fr-FR" sz="1000" i="0" u="none" strike="noStrike" kern="0" cap="none" spc="0" normalizeH="0" baseline="0" noProof="0" dirty="0">
                <a:ln>
                  <a:noFill/>
                </a:ln>
                <a:solidFill>
                  <a:srgbClr val="000000"/>
                </a:solidFill>
                <a:effectLst/>
                <a:uLnTx/>
                <a:uFillTx/>
                <a:latin typeface="Arial" panose="020B0604020202020204" pitchFamily="34" charset="0"/>
              </a:rPr>
              <a:t>une</a:t>
            </a:r>
            <a:r>
              <a:rPr kumimoji="0" lang="fr-FR" sz="1000" i="0" u="none" strike="noStrike" kern="0" cap="none" spc="0" normalizeH="0" baseline="0" noProof="0" dirty="0">
                <a:ln>
                  <a:noFill/>
                </a:ln>
                <a:solidFill>
                  <a:srgbClr val="000000"/>
                </a:solidFill>
                <a:effectLst/>
                <a:uLnTx/>
                <a:uFillTx/>
                <a:latin typeface="Arial" panose="020B0604020202020204" pitchFamily="34" charset="0"/>
                <a:sym typeface="Arial"/>
              </a:rPr>
              <a:t> cohabitation sur l’Emprunt</a:t>
            </a:r>
            <a:br>
              <a:rPr kumimoji="0" lang="fr-FR" sz="1000" i="0" u="none" strike="noStrike" kern="0" cap="none" spc="0" normalizeH="0" baseline="0" noProof="0" dirty="0">
                <a:ln>
                  <a:noFill/>
                </a:ln>
                <a:solidFill>
                  <a:srgbClr val="000000"/>
                </a:solidFill>
                <a:effectLst/>
                <a:uLnTx/>
                <a:uFillTx/>
                <a:latin typeface="Arial" panose="020B0604020202020204" pitchFamily="34" charset="0"/>
              </a:rPr>
            </a:br>
            <a:endParaRPr lang="fr-FR" sz="1867" dirty="0">
              <a:solidFill>
                <a:srgbClr val="B24388"/>
              </a:solidFill>
              <a:latin typeface="Arial" panose="020B0604020202020204" pitchFamily="34" charset="0"/>
              <a:ea typeface="+mn-ea"/>
            </a:endParaRPr>
          </a:p>
        </p:txBody>
      </p:sp>
      <p:sp>
        <p:nvSpPr>
          <p:cNvPr id="21" name="Rectangle : coins arrondis 20">
            <a:extLst>
              <a:ext uri="{FF2B5EF4-FFF2-40B4-BE49-F238E27FC236}">
                <a16:creationId xmlns:a16="http://schemas.microsoft.com/office/drawing/2014/main" id="{A83A4426-11B1-F43F-C70F-C1AFF8719413}"/>
              </a:ext>
            </a:extLst>
          </p:cNvPr>
          <p:cNvSpPr/>
          <p:nvPr/>
        </p:nvSpPr>
        <p:spPr>
          <a:xfrm>
            <a:off x="284946" y="3312546"/>
            <a:ext cx="3933372" cy="2473997"/>
          </a:xfrm>
          <a:prstGeom prst="roundRect">
            <a:avLst>
              <a:gd name="adj" fmla="val 4921"/>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le cas échéant les instruments à conserver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en cohabitation</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Les supports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cohabitables</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r>
              <a:rPr kumimoji="0" lang="fr-FR" sz="9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produits structurés, emprunt et supports immobiliers</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proposés dans l’allocation s’afficheront systématiquement dans la rubrique «Vos choix d’allocations» et seront par défaut placés en cohabitation dans leur intégralité.</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Choisir le profil de gestion : </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Cliquer ensuite sur «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Rechercher les profils éligibles </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 cette étape, </a:t>
            </a:r>
            <a:r>
              <a:rPr kumimoji="0" lang="fr-FR" sz="10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l’outil vérifie que l’allocation respecte le risque global ainsi que la volatilité globale </a:t>
            </a: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du client et permet la mise en place d’une gestion déléguée sur son contrat.  Si tel est bien le cas alors les profils de gestion déléguée auxquels le client est éligible sur ce projet s’affichent.  </a:t>
            </a:r>
            <a:endPar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Choisir le profil de gestion souhaité par le client puis finaliser le parcours jusqu’à la signature de la synthèse</a:t>
            </a:r>
            <a:endParaRPr kumimoji="0" lang="fr-FR" sz="105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Valider le projet</a:t>
            </a:r>
            <a:endParaRPr kumimoji="0" lang="fr-FR" sz="105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23876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endParaRPr>
          </a:p>
        </p:txBody>
      </p:sp>
      <p:sp>
        <p:nvSpPr>
          <p:cNvPr id="25" name="Rectangle : coins arrondis 24">
            <a:extLst>
              <a:ext uri="{FF2B5EF4-FFF2-40B4-BE49-F238E27FC236}">
                <a16:creationId xmlns:a16="http://schemas.microsoft.com/office/drawing/2014/main" id="{B5CF735F-BC2D-0FDA-780E-FADF0F89F293}"/>
              </a:ext>
            </a:extLst>
          </p:cNvPr>
          <p:cNvSpPr/>
          <p:nvPr/>
        </p:nvSpPr>
        <p:spPr>
          <a:xfrm>
            <a:off x="149145" y="926864"/>
            <a:ext cx="4082613" cy="2153991"/>
          </a:xfrm>
          <a:prstGeom prst="roundRect">
            <a:avLst>
              <a:gd name="adj" fmla="val 5829"/>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Wingdings" panose="05000000000000000000" pitchFamily="2" charset="2"/>
              </a:rPr>
              <a:t>Modifier l’allocation :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Le portefeuille modèle poussera une allocation issue du portefeuille modèle de NIM qui ne comportera pas l’emprunt. </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Il sera possible de modifier la proposition réalisée par LEA à l’étape 2 «</a:t>
            </a:r>
            <a:r>
              <a:rPr kumimoji="0" lang="fr-FR" sz="1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Proposition et personnalisation</a:t>
            </a: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via le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Sélectionner la ligne à modifier avec le crayon puis cliquer sur autres supports dans la ligne support indiquer « Emprunt »</a:t>
            </a:r>
          </a:p>
        </p:txBody>
      </p:sp>
      <p:grpSp>
        <p:nvGrpSpPr>
          <p:cNvPr id="35" name="Groupe 34">
            <a:extLst>
              <a:ext uri="{FF2B5EF4-FFF2-40B4-BE49-F238E27FC236}">
                <a16:creationId xmlns:a16="http://schemas.microsoft.com/office/drawing/2014/main" id="{3E283426-1B96-E64D-FC1E-236051F7D191}"/>
              </a:ext>
            </a:extLst>
          </p:cNvPr>
          <p:cNvGrpSpPr/>
          <p:nvPr/>
        </p:nvGrpSpPr>
        <p:grpSpPr>
          <a:xfrm>
            <a:off x="8568162" y="2967633"/>
            <a:ext cx="3319525" cy="2924421"/>
            <a:chOff x="8406867" y="3678006"/>
            <a:chExt cx="3319525" cy="2924421"/>
          </a:xfrm>
        </p:grpSpPr>
        <p:pic>
          <p:nvPicPr>
            <p:cNvPr id="38" name="Image 37">
              <a:extLst>
                <a:ext uri="{FF2B5EF4-FFF2-40B4-BE49-F238E27FC236}">
                  <a16:creationId xmlns:a16="http://schemas.microsoft.com/office/drawing/2014/main" id="{E1867123-5DB5-1A17-7D85-C5CEF800E833}"/>
                </a:ext>
              </a:extLst>
            </p:cNvPr>
            <p:cNvPicPr>
              <a:picLocks noChangeAspect="1"/>
            </p:cNvPicPr>
            <p:nvPr/>
          </p:nvPicPr>
          <p:blipFill>
            <a:blip r:embed="rId7"/>
            <a:stretch>
              <a:fillRect/>
            </a:stretch>
          </p:blipFill>
          <p:spPr>
            <a:xfrm>
              <a:off x="8406867" y="3678006"/>
              <a:ext cx="3319525" cy="2924421"/>
            </a:xfrm>
            <a:prstGeom prst="rect">
              <a:avLst/>
            </a:prstGeom>
          </p:spPr>
        </p:pic>
        <p:pic>
          <p:nvPicPr>
            <p:cNvPr id="40" name="Image 39">
              <a:extLst>
                <a:ext uri="{FF2B5EF4-FFF2-40B4-BE49-F238E27FC236}">
                  <a16:creationId xmlns:a16="http://schemas.microsoft.com/office/drawing/2014/main" id="{A362B194-8CB8-C583-4097-D6EE41442391}"/>
                </a:ext>
              </a:extLst>
            </p:cNvPr>
            <p:cNvPicPr>
              <a:picLocks noChangeAspect="1"/>
            </p:cNvPicPr>
            <p:nvPr/>
          </p:nvPicPr>
          <p:blipFill>
            <a:blip r:embed="rId8"/>
            <a:stretch>
              <a:fillRect/>
            </a:stretch>
          </p:blipFill>
          <p:spPr>
            <a:xfrm>
              <a:off x="10152153" y="5736167"/>
              <a:ext cx="709448" cy="201128"/>
            </a:xfrm>
            <a:prstGeom prst="rect">
              <a:avLst/>
            </a:prstGeom>
          </p:spPr>
        </p:pic>
      </p:grpSp>
      <p:sp>
        <p:nvSpPr>
          <p:cNvPr id="56" name="Rectangle 55">
            <a:extLst>
              <a:ext uri="{FF2B5EF4-FFF2-40B4-BE49-F238E27FC236}">
                <a16:creationId xmlns:a16="http://schemas.microsoft.com/office/drawing/2014/main" id="{0038E3FF-43BE-DAC6-611D-2D6D27E1859F}"/>
              </a:ext>
            </a:extLst>
          </p:cNvPr>
          <p:cNvSpPr/>
          <p:nvPr/>
        </p:nvSpPr>
        <p:spPr>
          <a:xfrm>
            <a:off x="7262506" y="2596150"/>
            <a:ext cx="654028" cy="80591"/>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59" name="Rectangle 58">
            <a:extLst>
              <a:ext uri="{FF2B5EF4-FFF2-40B4-BE49-F238E27FC236}">
                <a16:creationId xmlns:a16="http://schemas.microsoft.com/office/drawing/2014/main" id="{011229B8-3CF3-C16D-8A6B-0DC55029D7B1}"/>
              </a:ext>
            </a:extLst>
          </p:cNvPr>
          <p:cNvSpPr/>
          <p:nvPr/>
        </p:nvSpPr>
        <p:spPr>
          <a:xfrm>
            <a:off x="5260935" y="4468446"/>
            <a:ext cx="654028" cy="77677"/>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1" name="Rectangle 60">
            <a:extLst>
              <a:ext uri="{FF2B5EF4-FFF2-40B4-BE49-F238E27FC236}">
                <a16:creationId xmlns:a16="http://schemas.microsoft.com/office/drawing/2014/main" id="{5851B9B5-0113-7719-B9BE-F8C673314C58}"/>
              </a:ext>
            </a:extLst>
          </p:cNvPr>
          <p:cNvSpPr/>
          <p:nvPr/>
        </p:nvSpPr>
        <p:spPr>
          <a:xfrm>
            <a:off x="4990640" y="4551834"/>
            <a:ext cx="654028" cy="132312"/>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pic>
        <p:nvPicPr>
          <p:cNvPr id="63" name="Image 62">
            <a:extLst>
              <a:ext uri="{FF2B5EF4-FFF2-40B4-BE49-F238E27FC236}">
                <a16:creationId xmlns:a16="http://schemas.microsoft.com/office/drawing/2014/main" id="{76D274AE-71B1-C689-E4F1-272461FDD4E9}"/>
              </a:ext>
            </a:extLst>
          </p:cNvPr>
          <p:cNvPicPr>
            <a:picLocks noChangeAspect="1"/>
          </p:cNvPicPr>
          <p:nvPr/>
        </p:nvPicPr>
        <p:blipFill rotWithShape="1">
          <a:blip r:embed="rId9"/>
          <a:srcRect l="13650" t="7468"/>
          <a:stretch/>
        </p:blipFill>
        <p:spPr>
          <a:xfrm>
            <a:off x="5046453" y="4287331"/>
            <a:ext cx="554334" cy="181156"/>
          </a:xfrm>
          <a:prstGeom prst="rect">
            <a:avLst/>
          </a:prstGeom>
        </p:spPr>
      </p:pic>
      <p:sp>
        <p:nvSpPr>
          <p:cNvPr id="28" name="Flèche : bas 27">
            <a:extLst>
              <a:ext uri="{FF2B5EF4-FFF2-40B4-BE49-F238E27FC236}">
                <a16:creationId xmlns:a16="http://schemas.microsoft.com/office/drawing/2014/main" id="{0908F9EC-4A5C-1EDE-C4B5-399660598B39}"/>
              </a:ext>
            </a:extLst>
          </p:cNvPr>
          <p:cNvSpPr/>
          <p:nvPr/>
        </p:nvSpPr>
        <p:spPr>
          <a:xfrm>
            <a:off x="4823494" y="4218438"/>
            <a:ext cx="227705" cy="235237"/>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4" name="Rectangle 63">
            <a:extLst>
              <a:ext uri="{FF2B5EF4-FFF2-40B4-BE49-F238E27FC236}">
                <a16:creationId xmlns:a16="http://schemas.microsoft.com/office/drawing/2014/main" id="{FD8723B4-3EA4-CA1F-AE94-A7CAB9DBCA6D}"/>
              </a:ext>
            </a:extLst>
          </p:cNvPr>
          <p:cNvSpPr/>
          <p:nvPr/>
        </p:nvSpPr>
        <p:spPr>
          <a:xfrm>
            <a:off x="10586308" y="5057917"/>
            <a:ext cx="654028" cy="132312"/>
          </a:xfrm>
          <a:prstGeom prst="re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bg1"/>
              </a:solidFill>
            </a:endParaRPr>
          </a:p>
        </p:txBody>
      </p:sp>
      <p:sp>
        <p:nvSpPr>
          <p:cNvPr id="66" name="Arrow: Right 23">
            <a:extLst>
              <a:ext uri="{FF2B5EF4-FFF2-40B4-BE49-F238E27FC236}">
                <a16:creationId xmlns:a16="http://schemas.microsoft.com/office/drawing/2014/main" id="{60A99E43-0EF9-977E-8E3A-8FD526A06649}"/>
              </a:ext>
            </a:extLst>
          </p:cNvPr>
          <p:cNvSpPr/>
          <p:nvPr/>
        </p:nvSpPr>
        <p:spPr>
          <a:xfrm>
            <a:off x="7915834" y="6173113"/>
            <a:ext cx="4276165" cy="288000"/>
          </a:xfrm>
          <a:prstGeom prst="rightArrow">
            <a:avLst>
              <a:gd name="adj1" fmla="val 100000"/>
              <a:gd name="adj2" fmla="val 42163"/>
            </a:avLst>
          </a:prstGeom>
          <a:solidFill>
            <a:schemeClr val="accent2"/>
          </a:solidFill>
        </p:spPr>
        <p:txBody>
          <a:bodyPr vert="horz" wrap="square" lIns="96000" tIns="60960" rIns="96000" bIns="60960" rtlCol="0">
            <a:spAutoFit/>
          </a:bodyPr>
          <a:lstStyle/>
          <a:p>
            <a:r>
              <a:rPr lang="fr-FR" sz="1050" b="1" dirty="0">
                <a:solidFill>
                  <a:schemeClr val="bg1"/>
                </a:solidFill>
              </a:rPr>
              <a:t>Panier et chainage des opérations dans les outils producteurs </a:t>
            </a:r>
          </a:p>
        </p:txBody>
      </p:sp>
      <p:grpSp>
        <p:nvGrpSpPr>
          <p:cNvPr id="68" name="Groupe 67">
            <a:extLst>
              <a:ext uri="{FF2B5EF4-FFF2-40B4-BE49-F238E27FC236}">
                <a16:creationId xmlns:a16="http://schemas.microsoft.com/office/drawing/2014/main" id="{64DBC0C9-D6D6-B5C9-EB1B-F55A09E7E9A0}"/>
              </a:ext>
            </a:extLst>
          </p:cNvPr>
          <p:cNvGrpSpPr/>
          <p:nvPr/>
        </p:nvGrpSpPr>
        <p:grpSpPr>
          <a:xfrm>
            <a:off x="7526020" y="6110584"/>
            <a:ext cx="344993" cy="329624"/>
            <a:chOff x="7705314" y="5936706"/>
            <a:chExt cx="344993" cy="329624"/>
          </a:xfrm>
        </p:grpSpPr>
        <p:sp>
          <p:nvSpPr>
            <p:cNvPr id="69" name="Ellipse 68">
              <a:extLst>
                <a:ext uri="{FF2B5EF4-FFF2-40B4-BE49-F238E27FC236}">
                  <a16:creationId xmlns:a16="http://schemas.microsoft.com/office/drawing/2014/main" id="{8A03F6A3-C2AC-1792-0F83-F82B37449F38}"/>
                </a:ext>
              </a:extLst>
            </p:cNvPr>
            <p:cNvSpPr/>
            <p:nvPr/>
          </p:nvSpPr>
          <p:spPr>
            <a:xfrm>
              <a:off x="7705314" y="5936706"/>
              <a:ext cx="344993" cy="329624"/>
            </a:xfrm>
            <a:prstGeom prst="ellipse">
              <a:avLst/>
            </a:prstGeom>
            <a:no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70" name="Image 69">
              <a:extLst>
                <a:ext uri="{FF2B5EF4-FFF2-40B4-BE49-F238E27FC236}">
                  <a16:creationId xmlns:a16="http://schemas.microsoft.com/office/drawing/2014/main" id="{E5F46D75-F489-2A26-2F5B-AF105E71E58F}"/>
                </a:ext>
              </a:extLst>
            </p:cNvPr>
            <p:cNvPicPr>
              <a:picLocks noChangeAspect="1"/>
            </p:cNvPicPr>
            <p:nvPr/>
          </p:nvPicPr>
          <p:blipFill rotWithShape="1">
            <a:blip r:embed="rId10"/>
            <a:srcRect l="24714" t="41879" r="55136" b="51834"/>
            <a:stretch/>
          </p:blipFill>
          <p:spPr>
            <a:xfrm>
              <a:off x="7746592" y="6032556"/>
              <a:ext cx="272236" cy="144126"/>
            </a:xfrm>
            <a:prstGeom prst="rect">
              <a:avLst/>
            </a:prstGeom>
          </p:spPr>
        </p:pic>
      </p:grpSp>
      <p:sp>
        <p:nvSpPr>
          <p:cNvPr id="71" name="Flèche : droite 70">
            <a:extLst>
              <a:ext uri="{FF2B5EF4-FFF2-40B4-BE49-F238E27FC236}">
                <a16:creationId xmlns:a16="http://schemas.microsoft.com/office/drawing/2014/main" id="{16E54C00-B6B6-8385-D650-C0AA05002108}"/>
              </a:ext>
            </a:extLst>
          </p:cNvPr>
          <p:cNvSpPr/>
          <p:nvPr/>
        </p:nvSpPr>
        <p:spPr>
          <a:xfrm>
            <a:off x="206187" y="6153336"/>
            <a:ext cx="4760259"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Les autres étapes du parcours restent inchangées</a:t>
            </a:r>
            <a:endParaRPr lang="fr-FR" sz="1200" b="1" dirty="0">
              <a:sym typeface="Arial"/>
            </a:endParaRPr>
          </a:p>
        </p:txBody>
      </p:sp>
      <p:sp>
        <p:nvSpPr>
          <p:cNvPr id="72" name="Flèche : droite 71">
            <a:extLst>
              <a:ext uri="{FF2B5EF4-FFF2-40B4-BE49-F238E27FC236}">
                <a16:creationId xmlns:a16="http://schemas.microsoft.com/office/drawing/2014/main" id="{DE4EBDE0-0A20-F8D2-9F57-2B40D6D1CC21}"/>
              </a:ext>
            </a:extLst>
          </p:cNvPr>
          <p:cNvSpPr/>
          <p:nvPr/>
        </p:nvSpPr>
        <p:spPr>
          <a:xfrm>
            <a:off x="5208486" y="6153336"/>
            <a:ext cx="2124637" cy="307777"/>
          </a:xfrm>
          <a:prstGeom prst="rightArrow">
            <a:avLst>
              <a:gd name="adj1" fmla="val 100000"/>
              <a:gd name="adj2" fmla="val 36554"/>
            </a:avLst>
          </a:prstGeom>
          <a:solidFill>
            <a:srgbClr val="B34A8C">
              <a:lumMod val="20000"/>
              <a:lumOff val="80000"/>
            </a:srgbClr>
          </a:solidFill>
        </p:spPr>
        <p:txBody>
          <a:bodyPr vert="horz" wrap="square" lIns="96000" tIns="60960" rIns="96000" bIns="60960" rtlCol="0">
            <a:spAutoFit/>
          </a:bodyPr>
          <a:lstStyle/>
          <a:p>
            <a:r>
              <a:rPr lang="fr-FR" sz="1200" b="1" dirty="0">
                <a:sym typeface="Wingdings" panose="05000000000000000000" pitchFamily="2" charset="2"/>
              </a:rPr>
              <a:t>Synthèse &gt; Signature &gt;</a:t>
            </a:r>
            <a:endParaRPr lang="fr-FR" sz="1200" b="1" dirty="0">
              <a:sym typeface="Arial"/>
            </a:endParaRPr>
          </a:p>
        </p:txBody>
      </p:sp>
    </p:spTree>
    <p:extLst>
      <p:ext uri="{BB962C8B-B14F-4D97-AF65-F5344CB8AC3E}">
        <p14:creationId xmlns:p14="http://schemas.microsoft.com/office/powerpoint/2010/main" val="385636568"/>
      </p:ext>
    </p:extLst>
  </p:cSld>
  <p:clrMapOvr>
    <a:masterClrMapping/>
  </p:clrMapOvr>
</p:sld>
</file>

<file path=ppt/theme/theme1.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bg1">
              <a:lumMod val="75000"/>
            </a:schemeClr>
          </a:solidFill>
          <a:prstDash val="sysDot"/>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85000"/>
          </a:lnSpc>
          <a:spcAft>
            <a:spcPts val="600"/>
          </a:spcAft>
          <a:defRPr sz="1200" dirty="0" smtClean="0"/>
        </a:defPPr>
      </a:lstStyle>
    </a:txDef>
  </a:objectDefaults>
  <a:extraClrSchemeLst/>
  <a:extLst>
    <a:ext uri="{05A4C25C-085E-4340-85A3-A5531E510DB2}">
      <thm15:themeFamily xmlns:thm15="http://schemas.microsoft.com/office/thememl/2012/main" name="Présentation1" id="{97E4880F-2783-4FBF-A303-CF487BFE7A38}" vid="{9E56AC44-218A-4A59-9D9D-2C3E51CD9E0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7" ma:contentTypeDescription="Crée un document." ma:contentTypeScope="" ma:versionID="01ceff7bdd2716cc3a948035e3c998b9">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e170faad34278cc9167ea7ab9b655826"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635FE6-BC87-4B47-A8A7-FBCD55519F2B}">
  <ds:schemaRefs>
    <ds:schemaRef ds:uri="Microsoft.SharePoint.Taxonomy.ContentTypeSync"/>
  </ds:schemaRefs>
</ds:datastoreItem>
</file>

<file path=customXml/itemProps2.xml><?xml version="1.0" encoding="utf-8"?>
<ds:datastoreItem xmlns:ds="http://schemas.openxmlformats.org/officeDocument/2006/customXml" ds:itemID="{C03656EE-2C96-4340-BA75-5286F0ABF2AD}">
  <ds:schemaRefs>
    <ds:schemaRef ds:uri="http://schemas.microsoft.com/sharepoint/v3/contenttype/forms"/>
  </ds:schemaRefs>
</ds:datastoreItem>
</file>

<file path=customXml/itemProps3.xml><?xml version="1.0" encoding="utf-8"?>
<ds:datastoreItem xmlns:ds="http://schemas.openxmlformats.org/officeDocument/2006/customXml" ds:itemID="{3C8F79AE-060A-4CF4-8417-667278AD2CF8}">
  <ds:schemaRefs>
    <ds:schemaRef ds:uri="http://schemas.microsoft.com/office/2006/metadata/properties"/>
    <ds:schemaRef ds:uri="http://schemas.microsoft.com/office/infopath/2007/PartnerControls"/>
    <ds:schemaRef ds:uri="1ed61e74-c06d-4224-bb6c-0fd69f7413c1"/>
    <ds:schemaRef ds:uri="5494620f-8162-49cc-a181-d2d69a6fbaa8"/>
  </ds:schemaRefs>
</ds:datastoreItem>
</file>

<file path=customXml/itemProps4.xml><?xml version="1.0" encoding="utf-8"?>
<ds:datastoreItem xmlns:ds="http://schemas.openxmlformats.org/officeDocument/2006/customXml" ds:itemID="{DC985C86-68D1-44A1-BC7A-DD9EC6B9CF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1042</TotalTime>
  <Words>4190</Words>
  <Application>Microsoft Office PowerPoint</Application>
  <PresentationFormat>Grand écran</PresentationFormat>
  <Paragraphs>416</Paragraphs>
  <Slides>27</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27</vt:i4>
      </vt:variant>
    </vt:vector>
  </HeadingPairs>
  <TitlesOfParts>
    <vt:vector size="38" baseType="lpstr">
      <vt:lpstr>Arial</vt:lpstr>
      <vt:lpstr>Cabin Condensed</vt:lpstr>
      <vt:lpstr>Calibri</vt:lpstr>
      <vt:lpstr>Cambria Math</vt:lpstr>
      <vt:lpstr>Montserrat</vt:lpstr>
      <vt:lpstr>Montserrat ExtraBold</vt:lpstr>
      <vt:lpstr>Montserrat SemiBold</vt:lpstr>
      <vt:lpstr>Ubuntu</vt:lpstr>
      <vt:lpstr>Wingdings</vt:lpstr>
      <vt:lpstr>Wingdings 2</vt:lpstr>
      <vt:lpstr>3_Conception personnalisée</vt:lpstr>
      <vt:lpstr>Etapes clés du parcours conseil et souscription</vt:lpstr>
      <vt:lpstr>#Parcours LEA : Comparaison comportement ASV / CTO</vt:lpstr>
      <vt:lpstr>Présentation PowerPoint</vt:lpstr>
      <vt:lpstr>Parcours Conseil LEA </vt:lpstr>
      <vt:lpstr>Zoom sur l’ensemble des étapes du Parcours Conseil LEA</vt:lpstr>
      <vt:lpstr>Parcours LEA</vt:lpstr>
      <vt:lpstr> Parcours LEA : Souscription d’un CTO avec de l’Emprunt (1/2)  </vt:lpstr>
      <vt:lpstr> Parcours LEA : Souscription d’un CTO avec de l’Emprunt (2/2)  </vt:lpstr>
      <vt:lpstr>Présentation PowerPoint</vt:lpstr>
      <vt:lpstr>Zoom sur l’ensemble des étapes du Parcours Conseil LEA</vt:lpstr>
      <vt:lpstr>Parcours LEA</vt:lpstr>
      <vt:lpstr> Parcours LEA : souscription d’un contrat d’assurance vie Millevie essentielle 2 avec de l’emprunt </vt:lpstr>
      <vt:lpstr> Parcours LEA : souscription d’un contrat d’assurance vie Millevie essentielle 2 avec de l’emprunt </vt:lpstr>
      <vt:lpstr>Parcours LEA</vt:lpstr>
      <vt:lpstr> Parcours LEA : Versement complémentaire sur un contrat d’assurance vie Millevie Essentielle 2 existant avec de l’Emprunt </vt:lpstr>
      <vt:lpstr> Parcours LEA : Versement complémentaire sur un contrat d’assurance vie Millevie Essentielle 2 existant avec de l’Emprunt </vt:lpstr>
      <vt:lpstr> Parcours LEA : Versement complémentaire sur un contrat d’assurance vie Millevie Essentielle 2 existant avec de l’Emprunt </vt:lpstr>
      <vt:lpstr>Parcours LEA</vt:lpstr>
      <vt:lpstr> Parcours LEA : Arbitrage sur un contrat Nuances 3 D (CNP assurances) </vt:lpstr>
      <vt:lpstr> Parcours LEA : Arbitrage sur un contrat Nuances 3 D (CNP assurances) </vt:lpstr>
      <vt:lpstr> Parcours LEA : Arbitrage sur un contrat Nuances 3 D (CNP assurances) </vt:lpstr>
      <vt:lpstr>Parcours LEA</vt:lpstr>
      <vt:lpstr> Parcours LEA : Versement sur un contrat Nuances 3D (CNP assurances) </vt:lpstr>
      <vt:lpstr> Parcours LEA : Versement sur un contrat Nuances 3D (CNP assurances) </vt:lpstr>
      <vt:lpstr>Parcours LEA</vt:lpstr>
      <vt:lpstr> Parcours LEA : Souscription d’un contrat d’assurance vie Millevie Premium 2 avec mise en place d’une Orientation de Gestion et une cohabitation sur l’Emprunt </vt:lpstr>
      <vt:lpstr> Parcours LEA : Souscription d’un contrat d’assurance vie Millevie Premium 2 avec mise en place d’une Orientation de Gestion et une cohabitation sur l’Emprunt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THIBAUT Marianne</dc:creator>
  <cp:lastModifiedBy>LOSSER Fabien [CEGEE]</cp:lastModifiedBy>
  <cp:revision>97</cp:revision>
  <cp:lastPrinted>2023-12-05T11:05:12Z</cp:lastPrinted>
  <dcterms:created xsi:type="dcterms:W3CDTF">2023-12-01T08:13:48Z</dcterms:created>
  <dcterms:modified xsi:type="dcterms:W3CDTF">2024-05-21T15:18:31Z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etDate">
    <vt:lpwstr>2023-12-04T12:10:24Z</vt:lpwstr>
  </property>
  <property fmtid="{D5CDD505-2E9C-101B-9397-08002B2CF9AE}" pid="4" name="MSIP_Label_797e4f81-4b1c-4a3a-b237-8636707719dc_Method">
    <vt:lpwstr>Privileged</vt:lpwstr>
  </property>
  <property fmtid="{D5CDD505-2E9C-101B-9397-08002B2CF9AE}" pid="5" name="MSIP_Label_797e4f81-4b1c-4a3a-b237-8636707719dc_Name">
    <vt:lpwstr>797e4f81-4b1c-4a3a-b237-8636707719dc</vt:lpwstr>
  </property>
  <property fmtid="{D5CDD505-2E9C-101B-9397-08002B2CF9AE}" pid="6" name="MSIP_Label_797e4f81-4b1c-4a3a-b237-8636707719dc_SiteId">
    <vt:lpwstr>d5bb6d35-8a82-4329-b49a-5030bd6497ab</vt:lpwstr>
  </property>
  <property fmtid="{D5CDD505-2E9C-101B-9397-08002B2CF9AE}" pid="7" name="MSIP_Label_797e4f81-4b1c-4a3a-b237-8636707719dc_ActionId">
    <vt:lpwstr>dae36041-5025-46a5-b2c1-5009c9e401ad</vt:lpwstr>
  </property>
  <property fmtid="{D5CDD505-2E9C-101B-9397-08002B2CF9AE}" pid="8" name="MSIP_Label_797e4f81-4b1c-4a3a-b237-8636707719dc_ContentBits">
    <vt:lpwstr>2</vt:lpwstr>
  </property>
  <property fmtid="{D5CDD505-2E9C-101B-9397-08002B2CF9AE}" pid="9" name="ContentTypeId">
    <vt:lpwstr>0x01010092BA07C29F0DC74EA2E26680E20CBADD</vt:lpwstr>
  </property>
</Properties>
</file>