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5"/>
  </p:sldMasterIdLst>
  <p:notesMasterIdLst>
    <p:notesMasterId r:id="rId20"/>
  </p:notesMasterIdLst>
  <p:sldIdLst>
    <p:sldId id="305" r:id="rId6"/>
    <p:sldId id="259" r:id="rId7"/>
    <p:sldId id="260" r:id="rId8"/>
    <p:sldId id="263" r:id="rId9"/>
    <p:sldId id="261" r:id="rId10"/>
    <p:sldId id="306" r:id="rId11"/>
    <p:sldId id="297" r:id="rId12"/>
    <p:sldId id="308" r:id="rId13"/>
    <p:sldId id="307" r:id="rId14"/>
    <p:sldId id="309" r:id="rId15"/>
    <p:sldId id="298" r:id="rId16"/>
    <p:sldId id="310" r:id="rId17"/>
    <p:sldId id="311" r:id="rId18"/>
    <p:sldId id="257" r:id="rId19"/>
  </p:sldIdLst>
  <p:sldSz cx="12192000" cy="6858000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B8EB"/>
    <a:srgbClr val="581D74"/>
    <a:srgbClr val="8AB973"/>
    <a:srgbClr val="C2A539"/>
    <a:srgbClr val="58207D"/>
    <a:srgbClr val="F2632A"/>
    <a:srgbClr val="F58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966" autoAdjust="0"/>
  </p:normalViewPr>
  <p:slideViewPr>
    <p:cSldViewPr snapToGrid="0">
      <p:cViewPr varScale="1">
        <p:scale>
          <a:sx n="111" d="100"/>
          <a:sy n="111" d="100"/>
        </p:scale>
        <p:origin x="4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Roboto" panose="02000000000000000000" pitchFamily="2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Roboto" panose="02000000000000000000" pitchFamily="2" charset="0"/>
              </a:defRPr>
            </a:lvl1pPr>
          </a:lstStyle>
          <a:p>
            <a:fld id="{E1514367-028D-4152-8A1B-F4F8069B76C8}" type="datetimeFigureOut">
              <a:rPr lang="fr-FR" smtClean="0"/>
              <a:pPr/>
              <a:t>06/06/2024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Roboto" panose="02000000000000000000" pitchFamily="2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Roboto" panose="02000000000000000000" pitchFamily="2" charset="0"/>
              </a:defRPr>
            </a:lvl1pPr>
          </a:lstStyle>
          <a:p>
            <a:fld id="{541804C8-5874-4C22-B212-ABE22F7012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040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sz="quarter" idx="14"/>
          </p:nvPr>
        </p:nvSpPr>
        <p:spPr>
          <a:xfrm>
            <a:off x="0" y="6532"/>
            <a:ext cx="12192000" cy="410648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4" name="Shape 10"/>
          <p:cNvSpPr txBox="1">
            <a:spLocks noGrp="1"/>
          </p:cNvSpPr>
          <p:nvPr>
            <p:ph type="ctrTitle"/>
          </p:nvPr>
        </p:nvSpPr>
        <p:spPr>
          <a:xfrm>
            <a:off x="687016" y="4503278"/>
            <a:ext cx="9000541" cy="6725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000" b="0" cap="none" baseline="0">
                <a:solidFill>
                  <a:srgbClr val="C00000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dirty="0"/>
              <a:t>Modifiez le style du titre</a:t>
            </a:r>
            <a:endParaRPr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687018" y="5245025"/>
            <a:ext cx="9000540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1187221" y="263344"/>
            <a:ext cx="573409" cy="330072"/>
          </a:xfrm>
          <a:solidFill>
            <a:schemeClr val="bg1"/>
          </a:solidFill>
        </p:spPr>
        <p:txBody>
          <a:bodyPr wrap="none" lIns="72000" tIns="72000" rIns="72000" bIns="72000" anchor="ctr" anchorCtr="0">
            <a:spAutoFit/>
          </a:bodyPr>
          <a:lstStyle>
            <a:lvl1pPr marL="0" indent="0" algn="r">
              <a:buNone/>
              <a:defRPr sz="1200" b="0" i="0" baseline="0">
                <a:solidFill>
                  <a:schemeClr val="accent1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08824D91-50AB-A68C-E528-FE9B8AC804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134" b="-22721"/>
          <a:stretch/>
        </p:blipFill>
        <p:spPr>
          <a:xfrm>
            <a:off x="0" y="5677866"/>
            <a:ext cx="12199434" cy="105507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5027FB-B574-0B35-1A97-9BD911FF7B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87558" y="4695601"/>
            <a:ext cx="1990139" cy="193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8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id="{B87E5A99-25D3-41AE-4AE4-C8CF146BF2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8126" r="43925" b="34074"/>
          <a:stretch/>
        </p:blipFill>
        <p:spPr>
          <a:xfrm rot="16200000">
            <a:off x="-1690835" y="2122201"/>
            <a:ext cx="6836701" cy="2592289"/>
          </a:xfrm>
          <a:prstGeom prst="rect">
            <a:avLst/>
          </a:prstGeom>
        </p:spPr>
      </p:pic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642691" y="726090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642691" y="1660097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4642691" y="2594104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4642691" y="3528110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4642691" y="4462117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4642691" y="5396122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3695732" y="725995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695732" y="166000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6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3695732" y="259400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2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3695732" y="3528015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3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3695732" y="446202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4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3695732" y="5396027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  <p:sp>
        <p:nvSpPr>
          <p:cNvPr id="20" name="Titre 31">
            <a:extLst>
              <a:ext uri="{FF2B5EF4-FFF2-40B4-BE49-F238E27FC236}">
                <a16:creationId xmlns:a16="http://schemas.microsoft.com/office/drawing/2014/main" id="{1600F267-B0F6-6B4B-8ECE-550C65E2F8A7}"/>
              </a:ext>
            </a:extLst>
          </p:cNvPr>
          <p:cNvSpPr txBox="1">
            <a:spLocks/>
          </p:cNvSpPr>
          <p:nvPr userDrawn="1"/>
        </p:nvSpPr>
        <p:spPr>
          <a:xfrm>
            <a:off x="431371" y="5632470"/>
            <a:ext cx="2654674" cy="661308"/>
          </a:xfrm>
          <a:prstGeom prst="rect">
            <a:avLst/>
          </a:prstGeom>
          <a:solidFill>
            <a:schemeClr val="bg1"/>
          </a:solidFill>
        </p:spPr>
        <p:txBody>
          <a:bodyPr vert="horz" wrap="none" lIns="108000" tIns="108000" rIns="108000" bIns="10800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defRPr sz="3600" b="0" i="0" u="none" strike="noStrike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 ExtraBold" panose="00000900000000000000" pitchFamily="50" charset="0"/>
                <a:sym typeface="Cabin Condensed"/>
              </a:rPr>
              <a:t>SOMMAIRE</a:t>
            </a:r>
          </a:p>
        </p:txBody>
      </p:sp>
    </p:spTree>
    <p:extLst>
      <p:ext uri="{BB962C8B-B14F-4D97-AF65-F5344CB8AC3E}">
        <p14:creationId xmlns:p14="http://schemas.microsoft.com/office/powerpoint/2010/main" val="128533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2564905"/>
            <a:ext cx="4964608" cy="203543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E5691B7D-3EA2-E54D-B820-F41655D68A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392" y="1737663"/>
            <a:ext cx="439223" cy="492443"/>
          </a:xfrm>
        </p:spPr>
        <p:txBody>
          <a:bodyPr wrap="none" lIns="0" tIns="0" rIns="0" bIns="0" anchor="t" anchorCtr="0">
            <a:spAutoFit/>
          </a:bodyPr>
          <a:lstStyle>
            <a:lvl1pPr marL="0" indent="0" algn="l">
              <a:buNone/>
              <a:defRPr lang="fr-FR" sz="3200" b="1" i="0" u="none" strike="noStrike" cap="none" baseline="0" dirty="0">
                <a:solidFill>
                  <a:srgbClr val="C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57A9E8C-2635-DC44-9530-01C1EDD20322}"/>
              </a:ext>
            </a:extLst>
          </p:cNvPr>
          <p:cNvCxnSpPr>
            <a:cxnSpLocks/>
          </p:cNvCxnSpPr>
          <p:nvPr userDrawn="1"/>
        </p:nvCxnSpPr>
        <p:spPr>
          <a:xfrm>
            <a:off x="632992" y="2257661"/>
            <a:ext cx="48005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3">
            <a:extLst>
              <a:ext uri="{FF2B5EF4-FFF2-40B4-BE49-F238E27FC236}">
                <a16:creationId xmlns:a16="http://schemas.microsoft.com/office/drawing/2014/main" id="{A50CD90D-49D7-1D40-B201-45F07C18B6E9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11708995" y="6481462"/>
            <a:ext cx="243656" cy="1642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067">
                <a:solidFill>
                  <a:schemeClr val="tx2"/>
                </a:solidFill>
              </a:rPr>
              <a:pPr algn="r">
                <a:defRPr/>
              </a:pPr>
              <a:t>‹N°›</a:t>
            </a:fld>
            <a:endParaRPr lang="fr-FR" sz="1067" dirty="0">
              <a:solidFill>
                <a:schemeClr val="tx2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70E4B8-2E12-C1A3-4B70-C1042C78F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259" y="5469638"/>
            <a:ext cx="2886021" cy="1044880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7F04437B-57F8-E737-39A5-0D3562A8ED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8126" r="43925" b="34074"/>
          <a:stretch/>
        </p:blipFill>
        <p:spPr>
          <a:xfrm rot="10800000">
            <a:off x="-62146" y="3781639"/>
            <a:ext cx="12254145" cy="230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2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233248" cy="576000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8392" y="1508786"/>
            <a:ext cx="11234259" cy="4800535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9151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718661" y="1508786"/>
            <a:ext cx="5472000" cy="480053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432651" y="1508786"/>
            <a:ext cx="5520000" cy="480053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233248" cy="576000"/>
          </a:xfrm>
        </p:spPr>
        <p:txBody>
          <a:bodyPr/>
          <a:lstStyle>
            <a:lvl1pPr>
              <a:defRPr>
                <a:solidFill>
                  <a:srgbClr val="C00000"/>
                </a:solidFill>
                <a:latin typeface="Montserrat ExtraBold" panose="00000900000000000000" pitchFamily="50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texte 52">
            <a:extLst>
              <a:ext uri="{FF2B5EF4-FFF2-40B4-BE49-F238E27FC236}">
                <a16:creationId xmlns:a16="http://schemas.microsoft.com/office/drawing/2014/main" id="{C926D1C0-7AA2-AC71-314A-435411A105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7945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>
            <a:extLst>
              <a:ext uri="{FF2B5EF4-FFF2-40B4-BE49-F238E27FC236}">
                <a16:creationId xmlns:a16="http://schemas.microsoft.com/office/drawing/2014/main" id="{9EDBF5E7-FF6D-4878-CD89-8D7A46426C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282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4" y="0"/>
            <a:ext cx="4078816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" name="Espace réservé du texte 52">
            <a:extLst>
              <a:ext uri="{FF2B5EF4-FFF2-40B4-BE49-F238E27FC236}">
                <a16:creationId xmlns:a16="http://schemas.microsoft.com/office/drawing/2014/main" id="{5E8BE86C-5690-024F-E607-5205DE418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8423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033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raphique 47">
            <a:extLst>
              <a:ext uri="{FF2B5EF4-FFF2-40B4-BE49-F238E27FC236}">
                <a16:creationId xmlns:a16="http://schemas.microsoft.com/office/drawing/2014/main" id="{F80ABB53-4576-2D16-4197-839F7A901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3339" y="1743471"/>
            <a:ext cx="7885322" cy="285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0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719402" y="260648"/>
            <a:ext cx="11326940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718345" y="1508787"/>
            <a:ext cx="11328055" cy="4800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11797876" y="6612853"/>
            <a:ext cx="248466" cy="1538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000" b="1" i="0">
                <a:solidFill>
                  <a:schemeClr val="accent1"/>
                </a:solidFill>
                <a:latin typeface="Montserrat SemiBold" pitchFamily="2" charset="77"/>
              </a:rPr>
              <a:pPr algn="r">
                <a:defRPr/>
              </a:pPr>
              <a:t>‹N°›</a:t>
            </a:fld>
            <a:endParaRPr lang="fr-FR" sz="1200" b="1" i="0" dirty="0">
              <a:solidFill>
                <a:schemeClr val="accent1"/>
              </a:solidFill>
              <a:latin typeface="Montserrat SemiBold" pitchFamily="2" charset="77"/>
            </a:endParaRPr>
          </a:p>
        </p:txBody>
      </p: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5377561" y="6612853"/>
            <a:ext cx="1849865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200" b="1" i="0" cap="none" baseline="0" dirty="0">
                <a:solidFill>
                  <a:srgbClr val="C00000"/>
                </a:solidFill>
                <a:latin typeface="Montserrat SemiBold" pitchFamily="2" charset="77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F6671BBF-5601-84D8-9F48-BBBEDCF1DDCA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0" y="6268336"/>
            <a:ext cx="12199434" cy="3943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B84DC4-9B56-F88F-EF53-2EADE248997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732" y="6121367"/>
            <a:ext cx="1943395" cy="70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211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5" r:id="rId3"/>
    <p:sldLayoutId id="2147483665" r:id="rId4"/>
    <p:sldLayoutId id="2147483666" r:id="rId5"/>
    <p:sldLayoutId id="2147483667" r:id="rId6"/>
    <p:sldLayoutId id="2147483668" r:id="rId7"/>
    <p:sldLayoutId id="2147483670" r:id="rId8"/>
    <p:sldLayoutId id="2147483672" r:id="rId9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800" b="0" i="0" u="none" strike="noStrike" cap="none" baseline="0">
          <a:solidFill>
            <a:srgbClr val="C00000"/>
          </a:solidFill>
          <a:latin typeface="Montserrat ExtraBold" panose="00000900000000000000" pitchFamily="50" charset="0"/>
          <a:ea typeface="Montserrat ExtraBold" panose="00000900000000000000" pitchFamily="50" charset="0"/>
          <a:cs typeface="Roboto" panose="02000000000000000000" pitchFamily="2" charset="0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5591" marR="0" lvl="0" indent="-35559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6"/>
        </a:buClr>
        <a:buFont typeface="Cambria Math" panose="02040503050406030204" pitchFamily="18" charset="0"/>
        <a:buChar char="ʘ"/>
        <a:defRPr sz="26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1pPr>
      <a:lvl2pPr marL="721766" marR="0" lvl="1" indent="-27304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2400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2pPr>
      <a:lvl3pPr marL="1077357" marR="0" lvl="2" indent="-26457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Font typeface="Courier New" panose="02070309020205020404" pitchFamily="49" charset="0"/>
        <a:buChar char="o"/>
        <a:defRPr sz="2133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3pPr>
      <a:lvl4pPr marL="1553594" marR="0" lvl="3" indent="-26246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4"/>
        </a:buClr>
        <a:buFont typeface="Arial" panose="020B0604020202020204" pitchFamily="34" charset="0"/>
        <a:buChar char="•"/>
        <a:defRPr sz="18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microsoft.com/office/2007/relationships/hdphoto" Target="../media/hdphoto1.wdp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715B6FC-B938-D353-4F8A-587BDD83F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7016" y="4503278"/>
            <a:ext cx="9000541" cy="1176162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Webinar Principalisation Mobilité Bancaire 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E7AB1A5-CDC4-1F2C-97C5-59F4D54DAEC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" b="148"/>
          <a:stretch/>
        </p:blipFill>
        <p:spPr>
          <a:xfrm>
            <a:off x="9106877" y="0"/>
            <a:ext cx="3095971" cy="2072639"/>
          </a:xfrm>
          <a:ln w="38100">
            <a:solidFill>
              <a:schemeClr val="bg1"/>
            </a:solidFill>
          </a:ln>
        </p:spPr>
      </p:pic>
      <p:pic>
        <p:nvPicPr>
          <p:cNvPr id="12" name="Espace réservé pour une image  8">
            <a:extLst>
              <a:ext uri="{FF2B5EF4-FFF2-40B4-BE49-F238E27FC236}">
                <a16:creationId xmlns:a16="http://schemas.microsoft.com/office/drawing/2014/main" id="{22D9CA70-B6A6-816A-831E-8FDECDF50B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16640" r="28645" b="16696"/>
          <a:stretch/>
        </p:blipFill>
        <p:spPr>
          <a:xfrm>
            <a:off x="1569683" y="-2"/>
            <a:ext cx="2867260" cy="414527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507E17C7-5CE6-0529-2BC5-935A08772E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" t="11386" r="-350" b="28176"/>
          <a:stretch/>
        </p:blipFill>
        <p:spPr>
          <a:xfrm>
            <a:off x="9106877" y="2072637"/>
            <a:ext cx="3095971" cy="207263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pic>
        <p:nvPicPr>
          <p:cNvPr id="16" name="Espace réservé pour une image  8">
            <a:extLst>
              <a:ext uri="{FF2B5EF4-FFF2-40B4-BE49-F238E27FC236}">
                <a16:creationId xmlns:a16="http://schemas.microsoft.com/office/drawing/2014/main" id="{FB7754AD-2BFC-439E-0C9A-F1BD42BA14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30" r="8982"/>
          <a:stretch/>
        </p:blipFill>
        <p:spPr>
          <a:xfrm>
            <a:off x="6006626" y="-2"/>
            <a:ext cx="3098111" cy="4145278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/>
            </a:solidFill>
          </a:ln>
        </p:spPr>
      </p:pic>
      <p:pic>
        <p:nvPicPr>
          <p:cNvPr id="17" name="Espace réservé pour une image  8">
            <a:extLst>
              <a:ext uri="{FF2B5EF4-FFF2-40B4-BE49-F238E27FC236}">
                <a16:creationId xmlns:a16="http://schemas.microsoft.com/office/drawing/2014/main" id="{466F6EBC-640F-5E07-0DBA-3931DAC050D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5" r="8345"/>
          <a:stretch/>
        </p:blipFill>
        <p:spPr>
          <a:xfrm>
            <a:off x="-10849" y="2068394"/>
            <a:ext cx="1558834" cy="207263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pic>
        <p:nvPicPr>
          <p:cNvPr id="18" name="Espace réservé pour une image  8">
            <a:extLst>
              <a:ext uri="{FF2B5EF4-FFF2-40B4-BE49-F238E27FC236}">
                <a16:creationId xmlns:a16="http://schemas.microsoft.com/office/drawing/2014/main" id="{CEF8B08B-07D1-B55D-7FAA-37F35B2ABE0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5" r="8345"/>
          <a:stretch/>
        </p:blipFill>
        <p:spPr>
          <a:xfrm>
            <a:off x="-10849" y="0"/>
            <a:ext cx="1558834" cy="207263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pic>
        <p:nvPicPr>
          <p:cNvPr id="19" name="Espace réservé pour une image  8">
            <a:extLst>
              <a:ext uri="{FF2B5EF4-FFF2-40B4-BE49-F238E27FC236}">
                <a16:creationId xmlns:a16="http://schemas.microsoft.com/office/drawing/2014/main" id="{B2B13DC3-62A4-3967-7322-19563A5B1BB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5" r="9039"/>
          <a:stretch/>
        </p:blipFill>
        <p:spPr>
          <a:xfrm>
            <a:off x="4449932" y="0"/>
            <a:ext cx="1545845" cy="207263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pic>
        <p:nvPicPr>
          <p:cNvPr id="20" name="Espace réservé pour une image  8">
            <a:extLst>
              <a:ext uri="{FF2B5EF4-FFF2-40B4-BE49-F238E27FC236}">
                <a16:creationId xmlns:a16="http://schemas.microsoft.com/office/drawing/2014/main" id="{FD1E0D67-C8BE-2F68-7C9E-352F28531AA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2" r="8692"/>
          <a:stretch/>
        </p:blipFill>
        <p:spPr>
          <a:xfrm>
            <a:off x="4445094" y="2068394"/>
            <a:ext cx="1545845" cy="207263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E3978D89-37E6-2C36-A9BC-50EB5AC2AB86}"/>
              </a:ext>
            </a:extLst>
          </p:cNvPr>
          <p:cNvSpPr txBox="1">
            <a:spLocks/>
          </p:cNvSpPr>
          <p:nvPr/>
        </p:nvSpPr>
        <p:spPr>
          <a:xfrm>
            <a:off x="243839" y="4009566"/>
            <a:ext cx="1248423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Abel Aber - Parakayak</a:t>
            </a: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3B52A939-E983-E758-2D50-53E36B4F10DD}"/>
              </a:ext>
            </a:extLst>
          </p:cNvPr>
          <p:cNvSpPr txBox="1">
            <a:spLocks/>
          </p:cNvSpPr>
          <p:nvPr/>
        </p:nvSpPr>
        <p:spPr>
          <a:xfrm>
            <a:off x="4445094" y="4009566"/>
            <a:ext cx="1491100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Chloé Valentini - Handball</a:t>
            </a: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CE6E421B-448F-EC5E-9A99-B59F6E20A2E0}"/>
              </a:ext>
            </a:extLst>
          </p:cNvPr>
          <p:cNvSpPr txBox="1">
            <a:spLocks/>
          </p:cNvSpPr>
          <p:nvPr/>
        </p:nvSpPr>
        <p:spPr>
          <a:xfrm>
            <a:off x="10059572" y="1882496"/>
            <a:ext cx="2020389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Clémence Beretta – Marche sportive</a:t>
            </a:r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09420E11-8B90-C300-6D6B-E089E826066D}"/>
              </a:ext>
            </a:extLst>
          </p:cNvPr>
          <p:cNvSpPr txBox="1">
            <a:spLocks/>
          </p:cNvSpPr>
          <p:nvPr/>
        </p:nvSpPr>
        <p:spPr>
          <a:xfrm>
            <a:off x="10534116" y="4007309"/>
            <a:ext cx="1545845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Cyrielle Lefèvre - Equitation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2F659914-B0F4-2829-7F73-F46149925CB3}"/>
              </a:ext>
            </a:extLst>
          </p:cNvPr>
          <p:cNvSpPr txBox="1">
            <a:spLocks/>
          </p:cNvSpPr>
          <p:nvPr/>
        </p:nvSpPr>
        <p:spPr>
          <a:xfrm>
            <a:off x="5963847" y="4007309"/>
            <a:ext cx="1289790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Sara Balzer - Escrime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44AFE8A0-C9D7-5105-B55D-7FF9C17D7D96}"/>
              </a:ext>
            </a:extLst>
          </p:cNvPr>
          <p:cNvSpPr txBox="1">
            <a:spLocks/>
          </p:cNvSpPr>
          <p:nvPr/>
        </p:nvSpPr>
        <p:spPr>
          <a:xfrm>
            <a:off x="2683368" y="4007309"/>
            <a:ext cx="1636391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Jules Ribstein - Parathriatlon</a:t>
            </a: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3CDE7FFA-F6BA-7223-70A8-85E9CBE8EA34}"/>
              </a:ext>
            </a:extLst>
          </p:cNvPr>
          <p:cNvSpPr txBox="1">
            <a:spLocks/>
          </p:cNvSpPr>
          <p:nvPr/>
        </p:nvSpPr>
        <p:spPr>
          <a:xfrm>
            <a:off x="4396912" y="1882729"/>
            <a:ext cx="1545912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Tom Henrionnet - Natation</a:t>
            </a:r>
          </a:p>
        </p:txBody>
      </p: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8BB169A9-AF9F-CE6C-8245-868DB6F763C3}"/>
              </a:ext>
            </a:extLst>
          </p:cNvPr>
          <p:cNvSpPr txBox="1">
            <a:spLocks/>
          </p:cNvSpPr>
          <p:nvPr/>
        </p:nvSpPr>
        <p:spPr>
          <a:xfrm>
            <a:off x="-252350" y="1923042"/>
            <a:ext cx="1769080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700" kern="0" dirty="0">
                <a:solidFill>
                  <a:srgbClr val="C00000"/>
                </a:solidFill>
              </a:rPr>
              <a:t>Léopold Cavalière -  Basket 3x3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C3B9032-0875-7375-80C2-4541434D006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939" y="4700085"/>
            <a:ext cx="1678915" cy="61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2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66DB1B4-A268-71B0-FCF1-3E31243B85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2691" y="287896"/>
            <a:ext cx="6748120" cy="388870"/>
          </a:xfrm>
        </p:spPr>
        <p:txBody>
          <a:bodyPr/>
          <a:lstStyle/>
          <a:p>
            <a:r>
              <a:rPr lang="fr-FR" dirty="0"/>
              <a:t>Quiz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0F5985-BB9B-590F-A174-9EE81256BD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42691" y="1008544"/>
            <a:ext cx="6748120" cy="388870"/>
          </a:xfrm>
        </p:spPr>
        <p:txBody>
          <a:bodyPr/>
          <a:lstStyle/>
          <a:p>
            <a:r>
              <a:rPr lang="fr-FR" dirty="0"/>
              <a:t>Bonnes pratiques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0E2B4D7-DDA0-9CD5-6A14-5FC4DCB3EB3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42691" y="1790480"/>
            <a:ext cx="6748120" cy="388870"/>
          </a:xfrm>
        </p:spPr>
        <p:txBody>
          <a:bodyPr/>
          <a:lstStyle/>
          <a:p>
            <a:r>
              <a:rPr lang="fr-FR" dirty="0"/>
              <a:t>Freins &amp; obstacles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9DD1735-9602-8ECA-BD9E-2F65DBBAA9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42691" y="2649117"/>
            <a:ext cx="6748120" cy="388870"/>
          </a:xfrm>
        </p:spPr>
        <p:txBody>
          <a:bodyPr>
            <a:normAutofit/>
          </a:bodyPr>
          <a:lstStyle/>
          <a:p>
            <a:r>
              <a:rPr lang="fr-FR" dirty="0"/>
              <a:t>Rappel de l’offre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2796FFE-E262-12C4-6FC8-762BFDDA1E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42691" y="3512988"/>
            <a:ext cx="6748120" cy="388870"/>
          </a:xfrm>
        </p:spPr>
        <p:txBody>
          <a:bodyPr/>
          <a:lstStyle/>
          <a:p>
            <a:r>
              <a:rPr lang="fr-FR" dirty="0"/>
              <a:t>Questions / Réponses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DAB98CC-E6A2-091F-7D25-DDE89BCD84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95732" y="287800"/>
            <a:ext cx="626655" cy="366035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01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DFD21C8-FF1C-1ADE-2081-80F0BA71BD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95732" y="1008448"/>
            <a:ext cx="626655" cy="366035"/>
          </a:xfrm>
        </p:spPr>
        <p:txBody>
          <a:bodyPr/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916B260-E849-D84D-8AC5-41C012C54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95732" y="1790383"/>
            <a:ext cx="626655" cy="366035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F39AECB-E3C1-A713-5B48-DBAE7CE146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95732" y="2649021"/>
            <a:ext cx="626655" cy="366035"/>
          </a:xfrm>
        </p:spPr>
        <p:txBody>
          <a:bodyPr/>
          <a:lstStyle/>
          <a:p>
            <a:r>
              <a:rPr lang="fr-FR" dirty="0">
                <a:solidFill>
                  <a:srgbClr val="581D74"/>
                </a:solidFill>
              </a:rPr>
              <a:t>04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6D44021-64F5-D9CE-B164-212996FFF7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95732" y="3512892"/>
            <a:ext cx="626655" cy="366035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96C82EE-C8BC-27BF-8D8A-1603BFECF68B}"/>
              </a:ext>
            </a:extLst>
          </p:cNvPr>
          <p:cNvCxnSpPr>
            <a:cxnSpLocks/>
          </p:cNvCxnSpPr>
          <p:nvPr/>
        </p:nvCxnSpPr>
        <p:spPr>
          <a:xfrm>
            <a:off x="3695732" y="813453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5E2398C-5508-77E0-9997-CE9144083EE8}"/>
              </a:ext>
            </a:extLst>
          </p:cNvPr>
          <p:cNvCxnSpPr>
            <a:cxnSpLocks/>
          </p:cNvCxnSpPr>
          <p:nvPr/>
        </p:nvCxnSpPr>
        <p:spPr>
          <a:xfrm>
            <a:off x="3695733" y="1553681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4CB9C3E-6F93-4ED3-F773-2449C3E3087A}"/>
              </a:ext>
            </a:extLst>
          </p:cNvPr>
          <p:cNvCxnSpPr>
            <a:cxnSpLocks/>
          </p:cNvCxnSpPr>
          <p:nvPr/>
        </p:nvCxnSpPr>
        <p:spPr>
          <a:xfrm>
            <a:off x="3695732" y="2402767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3B73989-354F-D509-E2F2-6C7A3843C32C}"/>
              </a:ext>
            </a:extLst>
          </p:cNvPr>
          <p:cNvCxnSpPr>
            <a:cxnSpLocks/>
          </p:cNvCxnSpPr>
          <p:nvPr/>
        </p:nvCxnSpPr>
        <p:spPr>
          <a:xfrm>
            <a:off x="3695732" y="3264915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9FE55D2-E9A4-3488-896C-7C3DFA17CD99}"/>
              </a:ext>
            </a:extLst>
          </p:cNvPr>
          <p:cNvCxnSpPr>
            <a:cxnSpLocks/>
          </p:cNvCxnSpPr>
          <p:nvPr/>
        </p:nvCxnSpPr>
        <p:spPr>
          <a:xfrm>
            <a:off x="3695732" y="4083521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65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Quizz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439223" cy="492443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67217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391" y="2564905"/>
            <a:ext cx="5646779" cy="2035434"/>
          </a:xfrm>
        </p:spPr>
        <p:txBody>
          <a:bodyPr/>
          <a:lstStyle/>
          <a:p>
            <a:r>
              <a:rPr lang="fr-FR" sz="2600" dirty="0"/>
              <a:t>Bonnes pratiques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520976" cy="492443"/>
          </a:xfrm>
        </p:spPr>
        <p:txBody>
          <a:bodyPr/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059219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B16F86-AD1F-DB6D-C217-5280A35036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8AB973"/>
                </a:solidFill>
              </a:rPr>
              <a:t>Témoignages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5429C58-B580-07A3-9ABB-D91B248B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C2A539"/>
                </a:solidFill>
              </a:rPr>
              <a:t>02 </a:t>
            </a:r>
            <a:r>
              <a:rPr lang="fr-FR" dirty="0">
                <a:solidFill>
                  <a:srgbClr val="8AB973"/>
                </a:solidFill>
              </a:rPr>
              <a:t>•</a:t>
            </a:r>
            <a:r>
              <a:rPr lang="fr-FR" dirty="0">
                <a:solidFill>
                  <a:srgbClr val="C2A539"/>
                </a:solidFill>
              </a:rPr>
              <a:t> Bonnes pratiques</a:t>
            </a:r>
          </a:p>
        </p:txBody>
      </p:sp>
      <p:pic>
        <p:nvPicPr>
          <p:cNvPr id="8" name="CEGEE Bonnes pratiques 2024">
            <a:hlinkClick r:id="" action="ppaction://media"/>
            <a:extLst>
              <a:ext uri="{FF2B5EF4-FFF2-40B4-BE49-F238E27FC236}">
                <a16:creationId xmlns:a16="http://schemas.microsoft.com/office/drawing/2014/main" id="{E22DD295-5B3F-C7F4-3BA6-404FA3A816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77199" y="1200043"/>
            <a:ext cx="8837602" cy="49711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A5CC05-6365-8542-A210-B8E5060767D9}"/>
              </a:ext>
            </a:extLst>
          </p:cNvPr>
          <p:cNvSpPr/>
          <p:nvPr/>
        </p:nvSpPr>
        <p:spPr>
          <a:xfrm>
            <a:off x="5252720" y="6584152"/>
            <a:ext cx="2042160" cy="199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70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3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B16F86-AD1F-DB6D-C217-5280A35036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8AB973"/>
                </a:solidFill>
              </a:rPr>
              <a:t>Quelles sont les vôtres ?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5429C58-B580-07A3-9ABB-D91B248B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C2A539"/>
                </a:solidFill>
              </a:rPr>
              <a:t>02 </a:t>
            </a:r>
            <a:r>
              <a:rPr lang="fr-FR" dirty="0">
                <a:solidFill>
                  <a:srgbClr val="8AB973"/>
                </a:solidFill>
              </a:rPr>
              <a:t>•</a:t>
            </a:r>
            <a:r>
              <a:rPr lang="fr-FR" dirty="0">
                <a:solidFill>
                  <a:srgbClr val="C2A539"/>
                </a:solidFill>
              </a:rPr>
              <a:t> Bonnes pratiques</a:t>
            </a:r>
          </a:p>
        </p:txBody>
      </p:sp>
      <p:pic>
        <p:nvPicPr>
          <p:cNvPr id="2" name="Picture 4" descr="Icône Le dialogue, bulle Gratuit - Icon-Icons.com">
            <a:extLst>
              <a:ext uri="{FF2B5EF4-FFF2-40B4-BE49-F238E27FC236}">
                <a16:creationId xmlns:a16="http://schemas.microsoft.com/office/drawing/2014/main" id="{F91C0F64-977E-BD78-5454-B32C3A66B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161" y="2172162"/>
            <a:ext cx="2513676" cy="251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D9A7F1-AEF0-A651-080B-8E1D22AAECB6}"/>
              </a:ext>
            </a:extLst>
          </p:cNvPr>
          <p:cNvSpPr/>
          <p:nvPr/>
        </p:nvSpPr>
        <p:spPr>
          <a:xfrm>
            <a:off x="5252720" y="6584152"/>
            <a:ext cx="2042160" cy="199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844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392" y="2694301"/>
            <a:ext cx="4964608" cy="2035434"/>
          </a:xfrm>
        </p:spPr>
        <p:txBody>
          <a:bodyPr/>
          <a:lstStyle/>
          <a:p>
            <a:r>
              <a:rPr lang="fr-FR" sz="2600" dirty="0"/>
              <a:t>Freins &amp; obstacles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522579" cy="492443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848266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5429C58-B580-07A3-9ABB-D91B248B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8AB973"/>
                </a:solidFill>
              </a:rPr>
              <a:t>03 </a:t>
            </a:r>
            <a:r>
              <a:rPr lang="fr-FR" dirty="0">
                <a:solidFill>
                  <a:srgbClr val="581D74"/>
                </a:solidFill>
              </a:rPr>
              <a:t>•</a:t>
            </a:r>
            <a:r>
              <a:rPr lang="fr-FR" dirty="0">
                <a:solidFill>
                  <a:srgbClr val="8AB973"/>
                </a:solidFill>
              </a:rPr>
              <a:t> Freins &amp; obstacles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161C5A-219F-F218-1699-509CC696A0FA}"/>
              </a:ext>
            </a:extLst>
          </p:cNvPr>
          <p:cNvSpPr/>
          <p:nvPr/>
        </p:nvSpPr>
        <p:spPr>
          <a:xfrm>
            <a:off x="3856073" y="2011062"/>
            <a:ext cx="4479854" cy="61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C’est compliqué</a:t>
            </a:r>
            <a:endParaRPr lang="fr-FR" sz="1100" i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8A8D5F-ED78-6A3F-933A-AE1BED1E54E3}"/>
              </a:ext>
            </a:extLst>
          </p:cNvPr>
          <p:cNvSpPr/>
          <p:nvPr/>
        </p:nvSpPr>
        <p:spPr>
          <a:xfrm>
            <a:off x="6096000" y="4189527"/>
            <a:ext cx="4479854" cy="61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Ça prend du temps</a:t>
            </a:r>
            <a:endParaRPr lang="fr-FR" sz="1100" i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D7A6E1-8F42-C5DD-AC0D-CDF89902629B}"/>
              </a:ext>
            </a:extLst>
          </p:cNvPr>
          <p:cNvSpPr/>
          <p:nvPr/>
        </p:nvSpPr>
        <p:spPr>
          <a:xfrm>
            <a:off x="1956389" y="4189527"/>
            <a:ext cx="4479854" cy="61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Ça ne marche pas</a:t>
            </a:r>
            <a:endParaRPr lang="fr-FR" sz="1100" i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BD68643B-7021-02D2-7ED1-105F6A95EBD9}"/>
              </a:ext>
            </a:extLst>
          </p:cNvPr>
          <p:cNvSpPr/>
          <p:nvPr/>
        </p:nvSpPr>
        <p:spPr>
          <a:xfrm>
            <a:off x="5156788" y="2540541"/>
            <a:ext cx="1878420" cy="1574555"/>
          </a:xfrm>
          <a:prstGeom prst="triangle">
            <a:avLst/>
          </a:prstGeom>
          <a:solidFill>
            <a:srgbClr val="FFFFFF"/>
          </a:solidFill>
          <a:ln>
            <a:solidFill>
              <a:srgbClr val="581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D1E527EA-24C7-088D-4C6E-F9D979F659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403" y="816000"/>
            <a:ext cx="11233248" cy="384043"/>
          </a:xfrm>
        </p:spPr>
        <p:txBody>
          <a:bodyPr/>
          <a:lstStyle/>
          <a:p>
            <a:r>
              <a:rPr lang="fr-FR" dirty="0">
                <a:solidFill>
                  <a:srgbClr val="581D74"/>
                </a:solidFill>
              </a:rPr>
              <a:t>Côté conseillers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BE9D41-B899-2D21-F397-5D12F856DBB1}"/>
              </a:ext>
            </a:extLst>
          </p:cNvPr>
          <p:cNvSpPr/>
          <p:nvPr/>
        </p:nvSpPr>
        <p:spPr>
          <a:xfrm>
            <a:off x="5252720" y="6584152"/>
            <a:ext cx="2042160" cy="199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3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B16F86-AD1F-DB6D-C217-5280A35036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581D74"/>
                </a:solidFill>
              </a:rPr>
              <a:t>Les solutions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5429C58-B580-07A3-9ABB-D91B248B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8AB973"/>
                </a:solidFill>
              </a:rPr>
              <a:t>03 </a:t>
            </a:r>
            <a:r>
              <a:rPr lang="fr-FR" dirty="0">
                <a:solidFill>
                  <a:srgbClr val="581D74"/>
                </a:solidFill>
              </a:rPr>
              <a:t>•</a:t>
            </a:r>
            <a:r>
              <a:rPr lang="fr-FR" dirty="0">
                <a:solidFill>
                  <a:srgbClr val="8AB973"/>
                </a:solidFill>
              </a:rPr>
              <a:t> Freins &amp; obstacles</a:t>
            </a:r>
          </a:p>
        </p:txBody>
      </p:sp>
      <p:sp>
        <p:nvSpPr>
          <p:cNvPr id="10" name="Espace réservé du contenu 6">
            <a:extLst>
              <a:ext uri="{FF2B5EF4-FFF2-40B4-BE49-F238E27FC236}">
                <a16:creationId xmlns:a16="http://schemas.microsoft.com/office/drawing/2014/main" id="{991B43B8-C214-E513-1B8C-FCB07AB33BFF}"/>
              </a:ext>
            </a:extLst>
          </p:cNvPr>
          <p:cNvSpPr txBox="1">
            <a:spLocks/>
          </p:cNvSpPr>
          <p:nvPr/>
        </p:nvSpPr>
        <p:spPr>
          <a:xfrm>
            <a:off x="970907" y="1753826"/>
            <a:ext cx="10064956" cy="370209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/>
              <a:t>Demander une clôture de l’ancien compte à 3 mois, pas avant</a:t>
            </a:r>
          </a:p>
          <a:p>
            <a:endParaRPr lang="fr-FR" sz="2400" dirty="0"/>
          </a:p>
          <a:p>
            <a:r>
              <a:rPr lang="fr-FR" sz="2400" dirty="0"/>
              <a:t>Penser à mettre en place le découvert </a:t>
            </a:r>
            <a:r>
              <a:rPr lang="fr-FR" sz="2400" dirty="0" err="1"/>
              <a:t>Domilis</a:t>
            </a:r>
            <a:r>
              <a:rPr lang="fr-FR" sz="2400" dirty="0"/>
              <a:t> !</a:t>
            </a:r>
          </a:p>
          <a:p>
            <a:endParaRPr lang="fr-FR" sz="2400" dirty="0"/>
          </a:p>
          <a:p>
            <a:r>
              <a:rPr lang="fr-FR" sz="2400" dirty="0"/>
              <a:t>Si un organisme n’est pas transféré, demander au client de faire aussi la demande de son côté</a:t>
            </a:r>
          </a:p>
          <a:p>
            <a:endParaRPr lang="fr-FR" sz="2400" dirty="0"/>
          </a:p>
          <a:p>
            <a:r>
              <a:rPr lang="fr-FR" sz="2400" dirty="0"/>
              <a:t>Proposer un nouveau rendez-vous 1 ou 2 mois plus tard pour vérifier le relevé de compte de l’ancien compte</a:t>
            </a:r>
          </a:p>
          <a:p>
            <a:endParaRPr lang="fr-FR" kern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557E21-A248-37CD-D25E-DE55D1677D5C}"/>
              </a:ext>
            </a:extLst>
          </p:cNvPr>
          <p:cNvSpPr/>
          <p:nvPr/>
        </p:nvSpPr>
        <p:spPr>
          <a:xfrm>
            <a:off x="5252720" y="6584152"/>
            <a:ext cx="2042160" cy="199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7212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B16F86-AD1F-DB6D-C217-5280A35036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581D74"/>
                </a:solidFill>
              </a:rPr>
              <a:t>Côté clients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5429C58-B580-07A3-9ABB-D91B248B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8AB973"/>
                </a:solidFill>
              </a:rPr>
              <a:t>03 </a:t>
            </a:r>
            <a:r>
              <a:rPr lang="fr-FR" dirty="0">
                <a:solidFill>
                  <a:srgbClr val="581D74"/>
                </a:solidFill>
              </a:rPr>
              <a:t>•</a:t>
            </a:r>
            <a:r>
              <a:rPr lang="fr-FR" dirty="0">
                <a:solidFill>
                  <a:srgbClr val="8AB973"/>
                </a:solidFill>
              </a:rPr>
              <a:t> Freins &amp; obstacles</a:t>
            </a:r>
          </a:p>
        </p:txBody>
      </p:sp>
      <p:pic>
        <p:nvPicPr>
          <p:cNvPr id="2" name="CEGEE Freins 2024">
            <a:hlinkClick r:id="" action="ppaction://media"/>
            <a:extLst>
              <a:ext uri="{FF2B5EF4-FFF2-40B4-BE49-F238E27FC236}">
                <a16:creationId xmlns:a16="http://schemas.microsoft.com/office/drawing/2014/main" id="{EA76B08B-679F-AE9D-7A35-3CA0DE4623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5145" y="1200043"/>
            <a:ext cx="8721710" cy="49059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B3623B-285E-C743-2F01-8E0114D60A91}"/>
              </a:ext>
            </a:extLst>
          </p:cNvPr>
          <p:cNvSpPr/>
          <p:nvPr/>
        </p:nvSpPr>
        <p:spPr>
          <a:xfrm>
            <a:off x="5252720" y="6584152"/>
            <a:ext cx="2042160" cy="199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29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9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br>
              <a:rPr lang="fr-FR" sz="2600" dirty="0"/>
            </a:br>
            <a:endParaRPr lang="fr-FR" sz="2600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561051" cy="492443"/>
          </a:xfrm>
        </p:spPr>
        <p:txBody>
          <a:bodyPr/>
          <a:lstStyle/>
          <a:p>
            <a:r>
              <a:rPr lang="fr-FR" dirty="0">
                <a:solidFill>
                  <a:srgbClr val="581D74"/>
                </a:solidFill>
              </a:rPr>
              <a:t>04</a:t>
            </a:r>
          </a:p>
        </p:txBody>
      </p:sp>
      <p:sp>
        <p:nvSpPr>
          <p:cNvPr id="3" name="Espace réservé du texte 13">
            <a:extLst>
              <a:ext uri="{FF2B5EF4-FFF2-40B4-BE49-F238E27FC236}">
                <a16:creationId xmlns:a16="http://schemas.microsoft.com/office/drawing/2014/main" id="{8362EECF-9682-F105-8D54-E5DDB74DF183}"/>
              </a:ext>
            </a:extLst>
          </p:cNvPr>
          <p:cNvSpPr txBox="1">
            <a:spLocks/>
          </p:cNvSpPr>
          <p:nvPr/>
        </p:nvSpPr>
        <p:spPr>
          <a:xfrm>
            <a:off x="623392" y="2694301"/>
            <a:ext cx="4964608" cy="203543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600" kern="0" dirty="0"/>
              <a:t>Rappel de l’offre</a:t>
            </a:r>
          </a:p>
        </p:txBody>
      </p:sp>
    </p:spTree>
    <p:extLst>
      <p:ext uri="{BB962C8B-B14F-4D97-AF65-F5344CB8AC3E}">
        <p14:creationId xmlns:p14="http://schemas.microsoft.com/office/powerpoint/2010/main" val="4171064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5429C58-B580-07A3-9ABB-D91B248B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581D74"/>
                </a:solidFill>
              </a:rPr>
              <a:t>04 </a:t>
            </a:r>
            <a:r>
              <a:rPr lang="fr-FR" dirty="0">
                <a:solidFill>
                  <a:srgbClr val="42B8EB"/>
                </a:solidFill>
              </a:rPr>
              <a:t>•</a:t>
            </a:r>
            <a:r>
              <a:rPr lang="fr-FR" dirty="0">
                <a:solidFill>
                  <a:srgbClr val="581D74"/>
                </a:solidFill>
              </a:rPr>
              <a:t> Rappel de l’offre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D1E527EA-24C7-088D-4C6E-F9D979F659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403" y="816000"/>
            <a:ext cx="11233248" cy="384043"/>
          </a:xfrm>
        </p:spPr>
        <p:txBody>
          <a:bodyPr/>
          <a:lstStyle/>
          <a:p>
            <a:r>
              <a:rPr lang="fr-FR" dirty="0">
                <a:solidFill>
                  <a:srgbClr val="42B8EB"/>
                </a:solidFill>
              </a:rPr>
              <a:t>50€ offerts en bons d’achat</a:t>
            </a:r>
          </a:p>
        </p:txBody>
      </p:sp>
      <p:pic>
        <p:nvPicPr>
          <p:cNvPr id="5" name="Picture 6" descr="Euro symbole image libre de droit par morenina © #5025473">
            <a:extLst>
              <a:ext uri="{FF2B5EF4-FFF2-40B4-BE49-F238E27FC236}">
                <a16:creationId xmlns:a16="http://schemas.microsoft.com/office/drawing/2014/main" id="{0935C193-134E-AFA4-E473-5BBB5C8DE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737" y="2600783"/>
            <a:ext cx="890416" cy="89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BE9A6E-ED5C-1932-870A-1E78BE24F12C}"/>
              </a:ext>
            </a:extLst>
          </p:cNvPr>
          <p:cNvSpPr/>
          <p:nvPr/>
        </p:nvSpPr>
        <p:spPr>
          <a:xfrm>
            <a:off x="860697" y="1258988"/>
            <a:ext cx="5254713" cy="4724951"/>
          </a:xfrm>
          <a:prstGeom prst="roundRect">
            <a:avLst>
              <a:gd name="adj" fmla="val 4712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chemeClr val="tx1"/>
              </a:solidFill>
              <a:latin typeface="Cera Pro" panose="00000600000000000000" pitchFamily="50" charset="0"/>
            </a:endParaRPr>
          </a:p>
          <a:p>
            <a:pPr algn="ctr"/>
            <a:endParaRPr lang="fr-FR" sz="2400" b="1" dirty="0">
              <a:solidFill>
                <a:schemeClr val="tx1"/>
              </a:solidFill>
              <a:latin typeface="Cera Pro" panose="00000600000000000000" pitchFamily="50" charset="0"/>
            </a:endParaRPr>
          </a:p>
          <a:p>
            <a:pPr algn="ctr"/>
            <a:endParaRPr lang="fr-FR" sz="2400" b="1" dirty="0">
              <a:solidFill>
                <a:schemeClr val="tx1"/>
              </a:solidFill>
              <a:latin typeface="Cera Pro" panose="00000600000000000000" pitchFamily="50" charset="0"/>
            </a:endParaRPr>
          </a:p>
          <a:p>
            <a:pPr algn="ctr"/>
            <a:endParaRPr lang="fr-FR" sz="2400" b="1" dirty="0">
              <a:solidFill>
                <a:schemeClr val="tx1"/>
              </a:solidFill>
              <a:latin typeface="Cera Pro" panose="00000600000000000000" pitchFamily="50" charset="0"/>
            </a:endParaRPr>
          </a:p>
          <a:p>
            <a:pPr algn="ctr"/>
            <a:endParaRPr lang="fr-FR" sz="2400" b="1" dirty="0">
              <a:solidFill>
                <a:schemeClr val="tx1"/>
              </a:solidFill>
              <a:latin typeface="Cera Pro" panose="00000600000000000000" pitchFamily="50" charset="0"/>
            </a:endParaRPr>
          </a:p>
          <a:p>
            <a:pPr algn="ctr"/>
            <a:r>
              <a:rPr lang="fr-FR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 bons d’achats offerts :</a:t>
            </a:r>
          </a:p>
          <a:p>
            <a:pPr algn="ctr"/>
            <a:endParaRPr lang="fr-FR" sz="20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fr-FR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pour toute mobilité réglementée (mandat Macron) ou </a:t>
            </a:r>
          </a:p>
          <a:p>
            <a:pPr algn="ctr"/>
            <a:r>
              <a:rPr lang="fr-FR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mobilité non-réglementée </a:t>
            </a:r>
          </a:p>
          <a:p>
            <a:pPr algn="ctr"/>
            <a:r>
              <a:rPr lang="fr-FR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(à partir de 3 flux)</a:t>
            </a:r>
          </a:p>
        </p:txBody>
      </p:sp>
      <p:pic>
        <p:nvPicPr>
          <p:cNvPr id="11" name="Picture 4" descr="Chiffre 50, Cinquante, Isolé Sur Fond Blanc, Rendu 3d Banque D'Images Et  Photos Libres De Droits. Image 70671769.">
            <a:extLst>
              <a:ext uri="{FF2B5EF4-FFF2-40B4-BE49-F238E27FC236}">
                <a16:creationId xmlns:a16="http://schemas.microsoft.com/office/drawing/2014/main" id="{F0C65A43-52E8-0C4D-A728-29475533B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350" y="1962419"/>
            <a:ext cx="2083196" cy="156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7239732-F3EC-FF22-4B10-F0D6F7F35CD4}"/>
              </a:ext>
            </a:extLst>
          </p:cNvPr>
          <p:cNvSpPr/>
          <p:nvPr/>
        </p:nvSpPr>
        <p:spPr>
          <a:xfrm>
            <a:off x="6305443" y="1795473"/>
            <a:ext cx="2795816" cy="1725235"/>
          </a:xfrm>
          <a:prstGeom prst="roundRect">
            <a:avLst>
              <a:gd name="adj" fmla="val 86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342500-8EF3-B6AC-4A05-9F72A32CE00F}"/>
              </a:ext>
            </a:extLst>
          </p:cNvPr>
          <p:cNvSpPr/>
          <p:nvPr/>
        </p:nvSpPr>
        <p:spPr>
          <a:xfrm>
            <a:off x="6404463" y="1893047"/>
            <a:ext cx="644642" cy="411507"/>
          </a:xfrm>
          <a:prstGeom prst="rect">
            <a:avLst/>
          </a:prstGeom>
          <a:solidFill>
            <a:srgbClr val="B20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era Pro" panose="00000600000000000000" pitchFamily="50" charset="0"/>
              </a:rPr>
              <a:t>30€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66C47C-63B2-C541-99ED-931C2618E0E4}"/>
              </a:ext>
            </a:extLst>
          </p:cNvPr>
          <p:cNvSpPr/>
          <p:nvPr/>
        </p:nvSpPr>
        <p:spPr>
          <a:xfrm>
            <a:off x="6347879" y="3050159"/>
            <a:ext cx="2744696" cy="46166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r>
              <a:rPr lang="fr-FR" sz="1200" i="0" u="none" strike="noStrike" kern="0" cap="none" spc="0" baseline="0" dirty="0"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places </a:t>
            </a:r>
            <a:r>
              <a:rPr lang="fr-FR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cinéma dans tous les Gaumont </a:t>
            </a:r>
            <a:r>
              <a:rPr lang="fr-FR" sz="1200" i="0" u="none" strike="noStrike" kern="0" cap="none" spc="0" baseline="0" dirty="0"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</a:t>
            </a:r>
            <a:r>
              <a:rPr lang="fr-FR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24</a:t>
            </a:r>
            <a:r>
              <a:rPr lang="fr-FR" sz="1200" i="0" u="none" strike="noStrike" kern="0" cap="none" spc="0" baseline="0" dirty="0"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,90€</a:t>
            </a:r>
            <a:endParaRPr lang="fr-FR" sz="1200" i="0" u="none" strike="noStrike" kern="1200" cap="none" spc="0" baseline="0" dirty="0">
              <a:solidFill>
                <a:srgbClr val="000000"/>
              </a:solidFill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365813-A409-87ED-8166-97F1B38E6692}"/>
              </a:ext>
            </a:extLst>
          </p:cNvPr>
          <p:cNvGrpSpPr/>
          <p:nvPr/>
        </p:nvGrpSpPr>
        <p:grpSpPr>
          <a:xfrm>
            <a:off x="6856027" y="2605197"/>
            <a:ext cx="827404" cy="480502"/>
            <a:chOff x="6065974" y="4866927"/>
            <a:chExt cx="827404" cy="48050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4C3CFC-B5C2-354B-C827-2E1C1E1A4643}"/>
                </a:ext>
              </a:extLst>
            </p:cNvPr>
            <p:cNvSpPr/>
            <p:nvPr/>
          </p:nvSpPr>
          <p:spPr>
            <a:xfrm>
              <a:off x="6065974" y="4868379"/>
              <a:ext cx="827404" cy="479050"/>
            </a:xfrm>
            <a:prstGeom prst="roundRect">
              <a:avLst>
                <a:gd name="adj" fmla="val 1996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CA81CF7-F9CF-FBED-0CA5-D8436E83B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545" b="89394" l="4933" r="93722">
                          <a14:foregroundMark x1="12556" y1="36364" x2="15247" y2="78030"/>
                          <a14:foregroundMark x1="5381" y1="28030" x2="5381" y2="28030"/>
                          <a14:foregroundMark x1="30493" y1="5303" x2="30493" y2="9848"/>
                          <a14:foregroundMark x1="51570" y1="87879" x2="42601" y2="87879"/>
                          <a14:foregroundMark x1="78924" y1="36364" x2="77578" y2="59848"/>
                          <a14:foregroundMark x1="90583" y1="56818" x2="93722" y2="696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3890" y="4866927"/>
              <a:ext cx="759476" cy="461665"/>
            </a:xfrm>
            <a:prstGeom prst="rect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FBC5587F-F446-35D0-7EB4-193F32C88F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6228" y="2017707"/>
            <a:ext cx="1011107" cy="1052377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DB9911F-C8D2-6B38-D03E-88B389BA3FD2}"/>
              </a:ext>
            </a:extLst>
          </p:cNvPr>
          <p:cNvSpPr/>
          <p:nvPr/>
        </p:nvSpPr>
        <p:spPr>
          <a:xfrm>
            <a:off x="6305443" y="3716646"/>
            <a:ext cx="2795816" cy="1725235"/>
          </a:xfrm>
          <a:prstGeom prst="roundRect">
            <a:avLst>
              <a:gd name="adj" fmla="val 86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9500D7C-2BB9-4111-765F-19F46B0EF257}"/>
              </a:ext>
            </a:extLst>
          </p:cNvPr>
          <p:cNvSpPr/>
          <p:nvPr/>
        </p:nvSpPr>
        <p:spPr>
          <a:xfrm>
            <a:off x="6364843" y="4972891"/>
            <a:ext cx="2677016" cy="46166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30€ parmi 8 000 restaurants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 France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CE9D7FA-87E9-0675-C888-0C12EF43F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255373" y="3800041"/>
            <a:ext cx="1768833" cy="107866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25FE8B2-A5ED-CBEA-9DAF-9E444F3DCF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9221" y="4574290"/>
            <a:ext cx="1269258" cy="41150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3FA18D5-6466-C523-E514-7D420F37420F}"/>
              </a:ext>
            </a:extLst>
          </p:cNvPr>
          <p:cNvSpPr/>
          <p:nvPr/>
        </p:nvSpPr>
        <p:spPr>
          <a:xfrm>
            <a:off x="6401586" y="3803669"/>
            <a:ext cx="644642" cy="411507"/>
          </a:xfrm>
          <a:prstGeom prst="rect">
            <a:avLst/>
          </a:prstGeom>
          <a:solidFill>
            <a:srgbClr val="B20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era Pro" panose="00000600000000000000" pitchFamily="50" charset="0"/>
              </a:rPr>
              <a:t>30€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5AA585B-630E-125E-0A0A-0B5545BC9A02}"/>
              </a:ext>
            </a:extLst>
          </p:cNvPr>
          <p:cNvSpPr/>
          <p:nvPr/>
        </p:nvSpPr>
        <p:spPr>
          <a:xfrm>
            <a:off x="9250652" y="2740259"/>
            <a:ext cx="2795816" cy="1725235"/>
          </a:xfrm>
          <a:prstGeom prst="roundRect">
            <a:avLst>
              <a:gd name="adj" fmla="val 86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7">
            <a:extLst>
              <a:ext uri="{FF2B5EF4-FFF2-40B4-BE49-F238E27FC236}">
                <a16:creationId xmlns:a16="http://schemas.microsoft.com/office/drawing/2014/main" id="{9D5E3738-E6B7-577F-341F-A5DAD3DEDF9C}"/>
              </a:ext>
            </a:extLst>
          </p:cNvPr>
          <p:cNvSpPr/>
          <p:nvPr/>
        </p:nvSpPr>
        <p:spPr>
          <a:xfrm>
            <a:off x="9320074" y="4042289"/>
            <a:ext cx="2726394" cy="46166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/>
            <a:r>
              <a:rPr lang="fr-FR" sz="1200" i="0" u="none" strike="noStrike" kern="1200" cap="none" spc="0" baseline="0" dirty="0"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</a:t>
            </a:r>
            <a:r>
              <a:rPr lang="fr-FR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io de sorbets Mirabelle, Myrtille et Fraise-Rhubarbe</a:t>
            </a:r>
            <a:endParaRPr lang="fr-FR" sz="1200" i="0" u="none" strike="noStrike" kern="1200" cap="none" spc="0" baseline="0" dirty="0"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4D0AE9-70FD-2E68-8BC8-29BD534B3827}"/>
              </a:ext>
            </a:extLst>
          </p:cNvPr>
          <p:cNvSpPr/>
          <p:nvPr/>
        </p:nvSpPr>
        <p:spPr>
          <a:xfrm>
            <a:off x="9346795" y="2832777"/>
            <a:ext cx="644642" cy="411507"/>
          </a:xfrm>
          <a:prstGeom prst="rect">
            <a:avLst/>
          </a:prstGeom>
          <a:solidFill>
            <a:srgbClr val="B20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era Pro" panose="00000600000000000000" pitchFamily="50" charset="0"/>
              </a:rPr>
              <a:t>20€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0D0BA99-7966-557C-1055-961BBFCAF4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49223" y="3522674"/>
            <a:ext cx="1073205" cy="50167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B72FACA-411C-6930-6621-AAF371F429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51577" y="3451497"/>
            <a:ext cx="861363" cy="61136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98CB6CD-A9CD-F857-5EBD-A26E823332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56974" y="2828611"/>
            <a:ext cx="825285" cy="61136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F3D84DB-EB61-A9AE-90C1-3956DD47FF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97610" y="2828611"/>
            <a:ext cx="825285" cy="6105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DACCE9D-B909-6AAC-655B-2B56DB9E450D}"/>
              </a:ext>
            </a:extLst>
          </p:cNvPr>
          <p:cNvSpPr/>
          <p:nvPr/>
        </p:nvSpPr>
        <p:spPr>
          <a:xfrm>
            <a:off x="5252720" y="6584152"/>
            <a:ext cx="2042160" cy="199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781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Questions / Réponses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522579" cy="492443"/>
          </a:xfrm>
        </p:spPr>
        <p:txBody>
          <a:bodyPr/>
          <a:lstStyle/>
          <a:p>
            <a:r>
              <a:rPr lang="fr-FR" dirty="0">
                <a:solidFill>
                  <a:schemeClr val="accent4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91570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3400516"/>
      </p:ext>
    </p:extLst>
  </p:cSld>
  <p:clrMapOvr>
    <a:masterClrMapping/>
  </p:clrMapOvr>
</p:sld>
</file>

<file path=ppt/theme/theme1.xml><?xml version="1.0" encoding="utf-8"?>
<a:theme xmlns:a="http://schemas.openxmlformats.org/drawingml/2006/main" name="1_Groupe BPCE">
  <a:themeElements>
    <a:clrScheme name="JO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8AB973"/>
      </a:accent2>
      <a:accent3>
        <a:srgbClr val="FF0000"/>
      </a:accent3>
      <a:accent4>
        <a:srgbClr val="41B8EB"/>
      </a:accent4>
      <a:accent5>
        <a:srgbClr val="55579E"/>
      </a:accent5>
      <a:accent6>
        <a:srgbClr val="D7C378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BPCE-Look&amp;FeelJO" id="{9011315A-5610-C347-9979-65AE2E910ABD}" vid="{654F46E5-BB99-4C40-A46D-707F10CAAE0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f9385b-59ff-4786-ab47-52c7ae3d5604">
      <Terms xmlns="http://schemas.microsoft.com/office/infopath/2007/PartnerControls"/>
    </lcf76f155ced4ddcb4097134ff3c332f>
    <TaxCatchAll xmlns="f4d01fed-1772-42ca-bc23-e13f1f30c360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C999BBA2BFE45A076766461E268CD" ma:contentTypeVersion="15" ma:contentTypeDescription="Crée un document." ma:contentTypeScope="" ma:versionID="dc96f0896da1b9fa4f9ec463337c547d">
  <xsd:schema xmlns:xsd="http://www.w3.org/2001/XMLSchema" xmlns:xs="http://www.w3.org/2001/XMLSchema" xmlns:p="http://schemas.microsoft.com/office/2006/metadata/properties" xmlns:ns2="d0f9385b-59ff-4786-ab47-52c7ae3d5604" xmlns:ns3="f4d01fed-1772-42ca-bc23-e13f1f30c360" targetNamespace="http://schemas.microsoft.com/office/2006/metadata/properties" ma:root="true" ma:fieldsID="7f32a79d4d210a52fe195cce969e43e0" ns2:_="" ns3:_="">
    <xsd:import namespace="d0f9385b-59ff-4786-ab47-52c7ae3d5604"/>
    <xsd:import namespace="f4d01fed-1772-42ca-bc23-e13f1f30c3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f9385b-59ff-4786-ab47-52c7ae3d56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d01fed-1772-42ca-bc23-e13f1f30c3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338d9dfb-af74-47a6-a71d-93b5d8f12b2d}" ma:internalName="TaxCatchAll" ma:showField="CatchAllData" ma:web="f4d01fed-1772-42ca-bc23-e13f1f30c3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862955-2ED9-448C-97EE-F9FD7CA7DFD0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AA3E07FA-8896-4B9B-9BF8-FE06EAA284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E51ABC-9D19-45AF-ABD6-70EF75752C84}">
  <ds:schemaRefs>
    <ds:schemaRef ds:uri="http://schemas.microsoft.com/office/2006/metadata/properties"/>
    <ds:schemaRef ds:uri="http://schemas.microsoft.com/office/infopath/2007/PartnerControls"/>
    <ds:schemaRef ds:uri="d0f9385b-59ff-4786-ab47-52c7ae3d5604"/>
    <ds:schemaRef ds:uri="f4d01fed-1772-42ca-bc23-e13f1f30c360"/>
  </ds:schemaRefs>
</ds:datastoreItem>
</file>

<file path=customXml/itemProps4.xml><?xml version="1.0" encoding="utf-8"?>
<ds:datastoreItem xmlns:ds="http://schemas.openxmlformats.org/officeDocument/2006/customXml" ds:itemID="{5BEB7B8D-06A7-4A43-B6A4-5C14B0A396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f9385b-59ff-4786-ab47-52c7ae3d5604"/>
    <ds:schemaRef ds:uri="f4d01fed-1772-42ca-bc23-e13f1f30c3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GBPCE-Look&amp;FeelJO</Template>
  <TotalTime>232</TotalTime>
  <Words>243</Words>
  <Application>Microsoft Office PowerPoint</Application>
  <PresentationFormat>Grand écran</PresentationFormat>
  <Paragraphs>69</Paragraphs>
  <Slides>14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5" baseType="lpstr">
      <vt:lpstr>Arial</vt:lpstr>
      <vt:lpstr>Cabin Condensed</vt:lpstr>
      <vt:lpstr>Cambria Math</vt:lpstr>
      <vt:lpstr>Cera Pro</vt:lpstr>
      <vt:lpstr>Courier New</vt:lpstr>
      <vt:lpstr>Montserrat</vt:lpstr>
      <vt:lpstr>Montserrat ExtraBold</vt:lpstr>
      <vt:lpstr>Montserrat SemiBold</vt:lpstr>
      <vt:lpstr>Roboto</vt:lpstr>
      <vt:lpstr>Symbol</vt:lpstr>
      <vt:lpstr>1_Groupe BPCE</vt:lpstr>
      <vt:lpstr>Webinar Principalisation Mobilité Bancaire </vt:lpstr>
      <vt:lpstr>Présentation PowerPoint</vt:lpstr>
      <vt:lpstr>Présentation PowerPoint</vt:lpstr>
      <vt:lpstr>Présentation PowerPoint</vt:lpstr>
      <vt:lpstr>02 • Bonnes pratiques</vt:lpstr>
      <vt:lpstr>02 • Bonnes pratiques</vt:lpstr>
      <vt:lpstr>Présentation PowerPoint</vt:lpstr>
      <vt:lpstr>03 • Freins &amp; obstacles</vt:lpstr>
      <vt:lpstr>03 • Freins &amp; obstacles</vt:lpstr>
      <vt:lpstr>03 • Freins &amp; obstacles</vt:lpstr>
      <vt:lpstr>Présentation PowerPoint</vt:lpstr>
      <vt:lpstr>04 • Rappel de l’offre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CAILLET Laurent [CEGEE]</dc:creator>
  <cp:lastModifiedBy>ARMANT Valerie [CEGEE]</cp:lastModifiedBy>
  <cp:revision>23</cp:revision>
  <cp:lastPrinted>2023-01-24T09:12:24Z</cp:lastPrinted>
  <dcterms:created xsi:type="dcterms:W3CDTF">2023-07-26T08:52:46Z</dcterms:created>
  <dcterms:modified xsi:type="dcterms:W3CDTF">2024-06-06T08:03:41Z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2023-01-17T09:22:24Z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4c0096b6-8e7f-47eb-a00a-38f487e42285</vt:lpwstr>
  </property>
  <property fmtid="{D5CDD505-2E9C-101B-9397-08002B2CF9AE}" pid="8" name="MSIP_Label_48a19f0c-bea1-442e-a475-ed109d9ec508_ContentBits">
    <vt:lpwstr>0</vt:lpwstr>
  </property>
  <property fmtid="{D5CDD505-2E9C-101B-9397-08002B2CF9AE}" pid="9" name="ContentTypeId">
    <vt:lpwstr>0x0101006EFC999BBA2BFE45A076766461E268CD</vt:lpwstr>
  </property>
</Properties>
</file>