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5"/>
  </p:sldMasterIdLst>
  <p:notesMasterIdLst>
    <p:notesMasterId r:id="rId33"/>
  </p:notesMasterIdLst>
  <p:handoutMasterIdLst>
    <p:handoutMasterId r:id="rId34"/>
  </p:handoutMasterIdLst>
  <p:sldIdLst>
    <p:sldId id="400" r:id="rId6"/>
    <p:sldId id="457" r:id="rId7"/>
    <p:sldId id="458" r:id="rId8"/>
    <p:sldId id="903" r:id="rId9"/>
    <p:sldId id="904" r:id="rId10"/>
    <p:sldId id="919" r:id="rId11"/>
    <p:sldId id="921" r:id="rId12"/>
    <p:sldId id="900" r:id="rId13"/>
    <p:sldId id="906" r:id="rId14"/>
    <p:sldId id="924" r:id="rId15"/>
    <p:sldId id="925" r:id="rId16"/>
    <p:sldId id="926" r:id="rId17"/>
    <p:sldId id="927" r:id="rId18"/>
    <p:sldId id="899" r:id="rId19"/>
    <p:sldId id="908" r:id="rId20"/>
    <p:sldId id="527" r:id="rId21"/>
    <p:sldId id="914" r:id="rId22"/>
    <p:sldId id="918" r:id="rId23"/>
    <p:sldId id="922" r:id="rId24"/>
    <p:sldId id="909" r:id="rId25"/>
    <p:sldId id="928" r:id="rId26"/>
    <p:sldId id="929" r:id="rId27"/>
    <p:sldId id="533" r:id="rId28"/>
    <p:sldId id="560" r:id="rId29"/>
    <p:sldId id="564" r:id="rId30"/>
    <p:sldId id="896" r:id="rId31"/>
    <p:sldId id="898" r:id="rId32"/>
  </p:sldIdLst>
  <p:sldSz cx="9144000" cy="5143500" type="screen16x9"/>
  <p:notesSz cx="6797675" cy="9874250"/>
  <p:embeddedFontLst>
    <p:embeddedFont>
      <p:font typeface="Arial Narrow" panose="020B0606020202030204" pitchFamily="34" charset="0"/>
      <p:regular r:id="rId35"/>
      <p:bold r:id="rId36"/>
      <p:italic r:id="rId37"/>
      <p:boldItalic r:id="rId38"/>
    </p:embeddedFont>
    <p:embeddedFont>
      <p:font typeface="Calibri" panose="020F0502020204030204" pitchFamily="34" charset="0"/>
      <p:regular r:id="rId39"/>
      <p:bold r:id="rId40"/>
      <p:italic r:id="rId41"/>
      <p:boldItalic r:id="rId42"/>
    </p:embeddedFont>
    <p:embeddedFont>
      <p:font typeface="Cambria Math" panose="02040503050406030204" pitchFamily="18" charset="0"/>
      <p:regular r:id="rId43"/>
    </p:embeddedFont>
    <p:embeddedFont>
      <p:font typeface="Montserrat ExtraBold" panose="00000900000000000000" pitchFamily="2" charset="0"/>
      <p:bold r:id="rId44"/>
      <p:boldItalic r:id="rId45"/>
    </p:embeddedFont>
    <p:embeddedFont>
      <p:font typeface="Montserrat SemiBold" panose="00000700000000000000" pitchFamily="2" charset="0"/>
      <p:bold r:id="rId46"/>
      <p:boldItalic r:id="rId47"/>
    </p:embeddedFont>
    <p:embeddedFont>
      <p:font typeface="Roboto" panose="02000000000000000000" pitchFamily="2" charset="0"/>
      <p:regular r:id="rId48"/>
      <p:bold r:id="rId49"/>
      <p:italic r:id="rId50"/>
      <p:boldItalic r:id="rId51"/>
    </p:embeddedFont>
    <p:embeddedFont>
      <p:font typeface="Verdana" panose="020B0604030504040204" pitchFamily="3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25718A-8E18-6FC1-FCCD-9D494B949A26}" name="SLIMAN YACINE" initials="SY" userId="S::Yacine.SLIMAN@bpce.fr::091de48d-1321-496f-80a4-433500ee9de7" providerId="AD"/>
  <p188:author id="{936E889E-FFA9-67C7-2AB3-3D2A84942D30}" name="LAROCHE-JOUBERT ANNE-CLAIRE" initials="LJAC" userId="S::Anne-claire.LAROCHE-JOUBERT@bpce.fr::8f9f7c82-082e-4d88-981e-7606cf52b4bc" providerId="AD"/>
  <p188:author id="{A994DBAF-D7E4-EF68-D13D-9DC7E2D17391}" name="LAFITTE Thibault" initials="LT" userId="LAFITTE Thibault" providerId="None"/>
  <p188:author id="{76ECECEA-1BF6-E737-1711-B9C4D057EE43}" name="GRAND'HOMME NATHALIE" initials="GN" userId="S::Nathalie.GRANDHOMME@bpce.fr::c585b2f2-f721-472f-9f2e-c20d6f710f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ONTARU LOIC" initials="ML" lastIdx="7" clrIdx="4">
    <p:extLst>
      <p:ext uri="{19B8F6BF-5375-455C-9EA6-DF929625EA0E}">
        <p15:presenceInfo xmlns:p15="http://schemas.microsoft.com/office/powerpoint/2012/main" userId="S::Loic.MONTARU@bpce.fr::07ce947d-e66c-4a3a-b7ed-99a4d33b66b7" providerId="AD"/>
      </p:ext>
    </p:extLst>
  </p:cmAuthor>
  <p:cmAuthor id="8" name="SLIMAN YACINE" initials="SY" lastIdx="22" clrIdx="5">
    <p:extLst>
      <p:ext uri="{19B8F6BF-5375-455C-9EA6-DF929625EA0E}">
        <p15:presenceInfo xmlns:p15="http://schemas.microsoft.com/office/powerpoint/2012/main" userId="S::Yacine.SLIMAN@bpce.fr::091de48d-1321-496f-80a4-433500ee9de7" providerId="AD"/>
      </p:ext>
    </p:extLst>
  </p:cmAuthor>
  <p:cmAuthor id="9" name="LE BRESTEC BRIGITTE" initials="LBB" lastIdx="7" clrIdx="6">
    <p:extLst>
      <p:ext uri="{19B8F6BF-5375-455C-9EA6-DF929625EA0E}">
        <p15:presenceInfo xmlns:p15="http://schemas.microsoft.com/office/powerpoint/2012/main" userId="LE BRESTEC BRIGITTE" providerId="None"/>
      </p:ext>
    </p:extLst>
  </p:cmAuthor>
  <p:cmAuthor id="3" name="HAROUYTOUN Odile" initials="HO" lastIdx="1" clrIdx="0">
    <p:extLst>
      <p:ext uri="{19B8F6BF-5375-455C-9EA6-DF929625EA0E}">
        <p15:presenceInfo xmlns:p15="http://schemas.microsoft.com/office/powerpoint/2012/main" userId="S-1-5-21-3019584756-1612224902-2092370849-62737" providerId="AD"/>
      </p:ext>
    </p:extLst>
  </p:cmAuthor>
  <p:cmAuthor id="10" name="HADHRI Samy" initials="HS" lastIdx="1" clrIdx="7">
    <p:extLst>
      <p:ext uri="{19B8F6BF-5375-455C-9EA6-DF929625EA0E}">
        <p15:presenceInfo xmlns:p15="http://schemas.microsoft.com/office/powerpoint/2012/main" userId="HADHRI Samy" providerId="None"/>
      </p:ext>
    </p:extLst>
  </p:cmAuthor>
  <p:cmAuthor id="4" name="Fyon Camille" initials="FC" lastIdx="30" clrIdx="1">
    <p:extLst>
      <p:ext uri="{19B8F6BF-5375-455C-9EA6-DF929625EA0E}">
        <p15:presenceInfo xmlns:p15="http://schemas.microsoft.com/office/powerpoint/2012/main" userId="Fyon Camille" providerId="None"/>
      </p:ext>
    </p:extLst>
  </p:cmAuthor>
  <p:cmAuthor id="5" name="MARTIN TONY" initials="MT" lastIdx="10" clrIdx="2">
    <p:extLst>
      <p:ext uri="{19B8F6BF-5375-455C-9EA6-DF929625EA0E}">
        <p15:presenceInfo xmlns:p15="http://schemas.microsoft.com/office/powerpoint/2012/main" userId="S::Tony.MARTIN@bpce.fr::8ac15915-d877-4f8e-b276-0374efdfbdf2" providerId="AD"/>
      </p:ext>
    </p:extLst>
  </p:cmAuthor>
  <p:cmAuthor id="6" name="LECOUVEY-BRAILLE ALIX" initials="LBA" lastIdx="6" clrIdx="3">
    <p:extLst>
      <p:ext uri="{19B8F6BF-5375-455C-9EA6-DF929625EA0E}">
        <p15:presenceInfo xmlns:p15="http://schemas.microsoft.com/office/powerpoint/2012/main" userId="S::alix.lecouvey-braille@bpce.fr::72941cd8-bcbe-4654-a422-457bbaea98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9FD2"/>
    <a:srgbClr val="7DA5D5"/>
    <a:srgbClr val="6694CE"/>
    <a:srgbClr val="F9972B"/>
    <a:srgbClr val="E4A70E"/>
    <a:srgbClr val="8A5599"/>
    <a:srgbClr val="8AB973"/>
    <a:srgbClr val="66327A"/>
    <a:srgbClr val="00749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584" autoAdjust="0"/>
  </p:normalViewPr>
  <p:slideViewPr>
    <p:cSldViewPr snapToGrid="0">
      <p:cViewPr varScale="1">
        <p:scale>
          <a:sx n="88" d="100"/>
          <a:sy n="88" d="100"/>
        </p:scale>
        <p:origin x="660" y="64"/>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3954" y="192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font" Target="fonts/font21.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7.fntdata"/><Relationship Id="rId54" Type="http://schemas.openxmlformats.org/officeDocument/2006/relationships/font" Target="fonts/font20.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presProps" Target="presProps.xml"/><Relationship Id="rId61"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font" Target="fonts/font17.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28/05/2024</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80525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5" name="Groupe 34"/>
          <p:cNvGrpSpPr/>
          <p:nvPr userDrawn="1"/>
        </p:nvGrpSpPr>
        <p:grpSpPr>
          <a:xfrm>
            <a:off x="288927" y="438151"/>
            <a:ext cx="3420000" cy="369633"/>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grpSp>
        <p:nvGrpSpPr>
          <p:cNvPr id="39" name="Groupe 38"/>
          <p:cNvGrpSpPr/>
          <p:nvPr userDrawn="1"/>
        </p:nvGrpSpPr>
        <p:grpSpPr>
          <a:xfrm>
            <a:off x="5702795" y="4587974"/>
            <a:ext cx="3240360" cy="332149"/>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915230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46037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IM_Mentions léga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288450"/>
            <a:ext cx="6217920" cy="199435"/>
          </a:xfrm>
        </p:spPr>
        <p:txBody>
          <a:bodyPr/>
          <a:lstStyle>
            <a:lvl1pPr>
              <a:defRPr sz="1200" baseline="0">
                <a:solidFill>
                  <a:srgbClr val="581D74"/>
                </a:solidFill>
              </a:defRPr>
            </a:lvl1pPr>
          </a:lstStyle>
          <a:p>
            <a:r>
              <a:rPr lang="en-US" dirty="0"/>
              <a:t>Mentions </a:t>
            </a:r>
            <a:r>
              <a:rPr lang="en-US" dirty="0" err="1"/>
              <a:t>légales</a:t>
            </a:r>
            <a:endParaRPr lang="en-US" dirty="0"/>
          </a:p>
        </p:txBody>
      </p:sp>
      <p:sp>
        <p:nvSpPr>
          <p:cNvPr id="5" name="Text Placeholder 37">
            <a:extLst>
              <a:ext uri="{FF2B5EF4-FFF2-40B4-BE49-F238E27FC236}">
                <a16:creationId xmlns:a16="http://schemas.microsoft.com/office/drawing/2014/main" id="{CD287453-619A-47E9-9FB9-77680AD0051C}"/>
              </a:ext>
            </a:extLst>
          </p:cNvPr>
          <p:cNvSpPr>
            <a:spLocks noGrp="1"/>
          </p:cNvSpPr>
          <p:nvPr>
            <p:ph type="body" sz="quarter" idx="13" hasCustomPrompt="1"/>
          </p:nvPr>
        </p:nvSpPr>
        <p:spPr>
          <a:xfrm>
            <a:off x="539750" y="633385"/>
            <a:ext cx="8225772" cy="1341167"/>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p:txBody>
      </p:sp>
      <p:sp>
        <p:nvSpPr>
          <p:cNvPr id="6" name="Text Placeholder 37">
            <a:extLst>
              <a:ext uri="{FF2B5EF4-FFF2-40B4-BE49-F238E27FC236}">
                <a16:creationId xmlns:a16="http://schemas.microsoft.com/office/drawing/2014/main" id="{92419625-65AA-4460-B50C-8081B079865E}"/>
              </a:ext>
            </a:extLst>
          </p:cNvPr>
          <p:cNvSpPr>
            <a:spLocks noGrp="1"/>
          </p:cNvSpPr>
          <p:nvPr>
            <p:ph type="body" sz="quarter" idx="14" hasCustomPrompt="1"/>
          </p:nvPr>
        </p:nvSpPr>
        <p:spPr>
          <a:xfrm>
            <a:off x="539750" y="4271291"/>
            <a:ext cx="8225772" cy="397232"/>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marL="0" marR="0" lvl="0" indent="0" algn="just" defTabSz="685800" rtl="0" eaLnBrk="0" fontAlgn="base" latinLnBrk="0" hangingPunct="0">
              <a:lnSpc>
                <a:spcPct val="100000"/>
              </a:lnSpc>
              <a:spcBef>
                <a:spcPts val="225"/>
              </a:spcBef>
              <a:spcAft>
                <a:spcPct val="0"/>
              </a:spcAft>
              <a:buClrTx/>
              <a:buSzTx/>
              <a:buFontTx/>
              <a:buNone/>
              <a:tabLst/>
              <a:defRPr/>
            </a:pPr>
            <a:r>
              <a:rPr lang="fr-FR" sz="638" b="1" kern="1200" baseline="0" dirty="0">
                <a:solidFill>
                  <a:srgbClr val="59237F"/>
                </a:solidFill>
                <a:latin typeface="+mn-lt"/>
                <a:ea typeface="+mn-ea"/>
                <a:cs typeface="+mn-cs"/>
              </a:rPr>
              <a:t>Natixis Investment Managers International </a:t>
            </a:r>
            <a:r>
              <a:rPr lang="fr-FR" sz="638" b="0" kern="1200" baseline="0" dirty="0">
                <a:solidFill>
                  <a:srgbClr val="59237F"/>
                </a:solidFill>
                <a:latin typeface="+mn-lt"/>
                <a:ea typeface="+mn-ea"/>
                <a:cs typeface="+mn-cs"/>
              </a:rPr>
              <a:t>– Société anonyme au capital de 51 371 060,28  euros – 329 450 738 RCS Paris - Agréé par l’Autorité des Marchés Financiers (AMF), sous le numéro GP 90-009.- Siège social : 43, avenue Pierre Mendès France - 75013 Paris - www.im.natixis.com</a:t>
            </a:r>
          </a:p>
          <a:p>
            <a:pPr algn="just">
              <a:spcBef>
                <a:spcPts val="0"/>
              </a:spcBef>
            </a:pPr>
            <a:r>
              <a:rPr lang="fr-FR" sz="638" b="1" baseline="0" dirty="0">
                <a:solidFill>
                  <a:srgbClr val="59237F"/>
                </a:solidFill>
                <a:latin typeface="+mn-lt"/>
              </a:rPr>
              <a:t>BPCE </a:t>
            </a:r>
            <a:r>
              <a:rPr lang="fr-FR" sz="638" b="0" kern="1200" baseline="0" dirty="0">
                <a:solidFill>
                  <a:srgbClr val="59237F"/>
                </a:solidFill>
                <a:latin typeface="Verdana" charset="0"/>
                <a:ea typeface="+mn-ea"/>
                <a:cs typeface="+mn-cs"/>
              </a:rPr>
              <a:t>–</a:t>
            </a:r>
            <a:r>
              <a:rPr lang="fr-FR" sz="638" b="0" baseline="0" dirty="0">
                <a:solidFill>
                  <a:srgbClr val="59237F"/>
                </a:solidFill>
                <a:latin typeface="+mn-lt"/>
              </a:rPr>
              <a:t> RCS Paris 493 455 042 – 50, avenue Pierre-Mendès-France, 75013 Paris – Intermédiaire d’assurance inscrit à l’Orias sous le  numéro 08045100 – Société Anonyme à directoire et conseil de surveillance, au capital de 157 697 890 euros.</a:t>
            </a:r>
            <a:endParaRPr lang="en-US" dirty="0"/>
          </a:p>
          <a:p>
            <a:pPr lvl="1"/>
            <a:endParaRPr lang="en-US" dirty="0"/>
          </a:p>
        </p:txBody>
      </p:sp>
    </p:spTree>
    <p:extLst>
      <p:ext uri="{BB962C8B-B14F-4D97-AF65-F5344CB8AC3E}">
        <p14:creationId xmlns:p14="http://schemas.microsoft.com/office/powerpoint/2010/main" val="384443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3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Espace réservé de la date 3"/>
          <p:cNvSpPr txBox="1">
            <a:spLocks noGrp="1"/>
          </p:cNvSpPr>
          <p:nvPr userDrawn="1"/>
        </p:nvSpPr>
        <p:spPr bwMode="auto">
          <a:xfrm>
            <a:off x="683568" y="4876006"/>
            <a:ext cx="1857881"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Document interne NE pas diffuser</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29" r:id="rId3"/>
    <p:sldLayoutId id="2147483701" r:id="rId4"/>
    <p:sldLayoutId id="2147483702" r:id="rId5"/>
    <p:sldLayoutId id="2147483703" r:id="rId6"/>
    <p:sldLayoutId id="2147483704" r:id="rId7"/>
    <p:sldLayoutId id="2147483728" r:id="rId8"/>
    <p:sldLayoutId id="2147483726" r:id="rId9"/>
    <p:sldLayoutId id="2147483684" r:id="rId10"/>
    <p:sldLayoutId id="2147483730" r:id="rId11"/>
    <p:sldLayoutId id="2147483733" r:id="rId12"/>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ngamdfr-opcvm-reseaux.net/fonds/FR0011314798/detail" TargetMode="External"/><Relationship Id="rId7" Type="http://schemas.openxmlformats.org/officeDocument/2006/relationships/image" Target="../media/image12.png"/><Relationship Id="rId2" Type="http://schemas.openxmlformats.org/officeDocument/2006/relationships/hyperlink" Target="https://ngamdfr-opcvm-reseaux.net/fonds/FR0011311414/detail" TargetMode="Externa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ngamdfr-opcvm-reseaux.net/fonds/FR0013411758/detail" TargetMode="External"/><Relationship Id="rId2" Type="http://schemas.openxmlformats.org/officeDocument/2006/relationships/hyperlink" Target="http://www.ostrum.com/fr" TargetMode="Externa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www.jpmorgan.com/" TargetMode="External"/><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png"/><Relationship Id="rId7" Type="http://schemas.openxmlformats.org/officeDocument/2006/relationships/hyperlink" Target="https://ngamdfr-opcvm-reseaux.net/fonds/FR0010655456/detail" TargetMode="External"/><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hyperlink" Target="https://ngamdfr-opcvm-reseaux.net/fonds/FR0000003196/detail" TargetMode="External"/><Relationship Id="rId5" Type="http://schemas.openxmlformats.org/officeDocument/2006/relationships/hyperlink" Target="https://www.ostrum.com/fr" TargetMode="External"/><Relationship Id="rId4" Type="http://schemas.openxmlformats.org/officeDocument/2006/relationships/image" Target="../media/image22.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ngamdfr-opcvm-reseaux.net/fonds/FR0014009DC5/detail" TargetMode="External"/><Relationship Id="rId7" Type="http://schemas.openxmlformats.org/officeDocument/2006/relationships/image" Target="../media/image29.png"/><Relationship Id="rId2" Type="http://schemas.openxmlformats.org/officeDocument/2006/relationships/hyperlink" Target="https://ngamdfr-opcvm-reseaux.net/fonds/FR0014009DB7/detail" TargetMode="Externa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www.amf-france.org/fr/actualites-ublications/actualites/entree-en-application-au-10-mars-2021-du-reglement-sfdrpour-les-societes-de-gestion-de-portefeuill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hyperlink" Target="https://ngamdfr-opcvm-reseaux.net/fonds/FR0011375989/detail" TargetMode="External"/><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hyperlink" Target="https://ngamdfr-opcvm-reseaux.net/fonds/FR0011405026/detail" TargetMode="External"/><Relationship Id="rId5" Type="http://schemas.openxmlformats.org/officeDocument/2006/relationships/hyperlink" Target="http://www.amf-france.org/fr/actualites-ublications/actualites/entree-en-application-au-10-mars-2021-du-reglement-sfdrpour-les-societes-de-gestion-de-portefeuille" TargetMode="Externa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6.xml"/><Relationship Id="rId7" Type="http://schemas.openxmlformats.org/officeDocument/2006/relationships/image" Target="../media/image4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5.png"/><Relationship Id="rId5" Type="http://schemas.openxmlformats.org/officeDocument/2006/relationships/image" Target="../media/image44.emf"/><Relationship Id="rId4" Type="http://schemas.openxmlformats.org/officeDocument/2006/relationships/oleObject" Target="../embeddings/oleObject1.bin"/><Relationship Id="rId9"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9.png"/><Relationship Id="rId5" Type="http://schemas.openxmlformats.org/officeDocument/2006/relationships/image" Target="../media/image44.e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0.png"/><Relationship Id="rId5" Type="http://schemas.openxmlformats.org/officeDocument/2006/relationships/image" Target="../media/image44.emf"/><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3" Type="http://schemas.openxmlformats.org/officeDocument/2006/relationships/hyperlink" Target="http://www.im.natixis.com/" TargetMode="External"/><Relationship Id="rId2" Type="http://schemas.openxmlformats.org/officeDocument/2006/relationships/hyperlink" Target="http://www.ostrum.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p:cNvSpPr>
            <a:spLocks noGrp="1"/>
          </p:cNvSpPr>
          <p:nvPr>
            <p:ph type="ctrTitle"/>
          </p:nvPr>
        </p:nvSpPr>
        <p:spPr>
          <a:xfrm>
            <a:off x="922249" y="1608521"/>
            <a:ext cx="7860601" cy="1159799"/>
          </a:xfrm>
        </p:spPr>
        <p:txBody>
          <a:bodyPr/>
          <a:lstStyle/>
          <a:p>
            <a:r>
              <a:rPr lang="fr-FR" sz="4000" dirty="0"/>
              <a:t>Mise en marché</a:t>
            </a:r>
          </a:p>
        </p:txBody>
      </p:sp>
      <p:sp>
        <p:nvSpPr>
          <p:cNvPr id="12" name="Espace réservé du texte 11"/>
          <p:cNvSpPr>
            <a:spLocks noGrp="1"/>
          </p:cNvSpPr>
          <p:nvPr>
            <p:ph type="body" sz="quarter" idx="16"/>
          </p:nvPr>
        </p:nvSpPr>
        <p:spPr>
          <a:xfrm>
            <a:off x="987563" y="4393945"/>
            <a:ext cx="1109278" cy="138499"/>
          </a:xfrm>
        </p:spPr>
        <p:txBody>
          <a:bodyPr/>
          <a:lstStyle/>
          <a:p>
            <a:r>
              <a:rPr lang="fr-FR" dirty="0"/>
              <a:t>Avril 2024</a:t>
            </a:r>
          </a:p>
        </p:txBody>
      </p:sp>
      <p:pic>
        <p:nvPicPr>
          <p:cNvPr id="3" name="Image 2">
            <a:extLst>
              <a:ext uri="{FF2B5EF4-FFF2-40B4-BE49-F238E27FC236}">
                <a16:creationId xmlns:a16="http://schemas.microsoft.com/office/drawing/2014/main" id="{9037C339-EDD8-4AC6-8E9E-47FBAB6D6C96}"/>
              </a:ext>
            </a:extLst>
          </p:cNvPr>
          <p:cNvPicPr>
            <a:picLocks noChangeAspect="1"/>
          </p:cNvPicPr>
          <p:nvPr/>
        </p:nvPicPr>
        <p:blipFill>
          <a:blip r:embed="rId3"/>
          <a:stretch>
            <a:fillRect/>
          </a:stretch>
        </p:blipFill>
        <p:spPr>
          <a:xfrm>
            <a:off x="2605381" y="4679266"/>
            <a:ext cx="2599666" cy="228821"/>
          </a:xfrm>
          <a:prstGeom prst="rect">
            <a:avLst/>
          </a:prstGeom>
        </p:spPr>
      </p:pic>
      <p:sp>
        <p:nvSpPr>
          <p:cNvPr id="5" name="Titre 13">
            <a:extLst>
              <a:ext uri="{FF2B5EF4-FFF2-40B4-BE49-F238E27FC236}">
                <a16:creationId xmlns:a16="http://schemas.microsoft.com/office/drawing/2014/main" id="{901E7ED1-426D-4ACD-9E13-CB547E581409}"/>
              </a:ext>
            </a:extLst>
          </p:cNvPr>
          <p:cNvSpPr txBox="1">
            <a:spLocks/>
          </p:cNvSpPr>
          <p:nvPr/>
        </p:nvSpPr>
        <p:spPr>
          <a:xfrm>
            <a:off x="922249" y="3001233"/>
            <a:ext cx="8221751" cy="1159799"/>
          </a:xfrm>
          <a:prstGeom prst="rect">
            <a:avLst/>
          </a:prstGeom>
        </p:spPr>
        <p:txBody>
          <a:bodyPr vert="horz" lIns="0" tIns="0" rIns="0" bIns="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rgbClr val="FFFFFF"/>
              </a:buClr>
              <a:buSzPct val="100000"/>
              <a:buFont typeface="Cabin Condensed"/>
              <a:buNone/>
              <a:defRPr sz="4400" b="0" i="0" u="none" strike="noStrike"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pPr marL="342900" indent="-342900">
              <a:buClrTx/>
              <a:buFont typeface="Wingdings" panose="05000000000000000000" pitchFamily="2" charset="2"/>
              <a:buChar char="§"/>
            </a:pPr>
            <a:r>
              <a:rPr lang="fr-FR" sz="2400" i="1" dirty="0">
                <a:latin typeface="Roboto" panose="02000000000000000000" pitchFamily="2" charset="0"/>
                <a:ea typeface="Roboto" panose="02000000000000000000" pitchFamily="2" charset="0"/>
                <a:cs typeface="Roboto" panose="02000000000000000000" pitchFamily="2" charset="0"/>
              </a:rPr>
              <a:t>Ostrum SRI Euro Bonds 3-5</a:t>
            </a:r>
          </a:p>
          <a:p>
            <a:pPr marL="342900" indent="-342900">
              <a:buClrTx/>
              <a:buFont typeface="Wingdings" panose="05000000000000000000" pitchFamily="2" charset="2"/>
              <a:buChar char="§"/>
            </a:pPr>
            <a:r>
              <a:rPr lang="fr-FR" sz="2400" i="1" dirty="0">
                <a:latin typeface="Roboto" panose="02000000000000000000" pitchFamily="2" charset="0"/>
                <a:ea typeface="Roboto" panose="02000000000000000000" pitchFamily="2" charset="0"/>
                <a:cs typeface="Roboto" panose="02000000000000000000" pitchFamily="2" charset="0"/>
              </a:rPr>
              <a:t>FCP PEA Court Terme</a:t>
            </a:r>
          </a:p>
          <a:p>
            <a:pPr marL="342900" indent="-342900">
              <a:buClrTx/>
              <a:buFont typeface="Wingdings" panose="05000000000000000000" pitchFamily="2" charset="2"/>
              <a:buChar char="§"/>
            </a:pPr>
            <a:r>
              <a:rPr lang="fr-FR" sz="2400" i="1" dirty="0" err="1">
                <a:latin typeface="Roboto" panose="02000000000000000000" pitchFamily="2" charset="0"/>
                <a:ea typeface="Roboto" panose="02000000000000000000" pitchFamily="2" charset="0"/>
                <a:cs typeface="Roboto" panose="02000000000000000000" pitchFamily="2" charset="0"/>
              </a:rPr>
              <a:t>Ostrum</a:t>
            </a:r>
            <a:r>
              <a:rPr lang="fr-FR" sz="2400" i="1" dirty="0">
                <a:latin typeface="Roboto" panose="02000000000000000000" pitchFamily="2" charset="0"/>
                <a:ea typeface="Roboto" panose="02000000000000000000" pitchFamily="2" charset="0"/>
                <a:cs typeface="Roboto" panose="02000000000000000000" pitchFamily="2" charset="0"/>
              </a:rPr>
              <a:t> SRI Euro Sovereign Bonds</a:t>
            </a:r>
          </a:p>
          <a:p>
            <a:pPr marL="342900" indent="-342900">
              <a:buClrTx/>
              <a:buFont typeface="Wingdings" panose="05000000000000000000" pitchFamily="2" charset="2"/>
              <a:buChar char="§"/>
            </a:pPr>
            <a:r>
              <a:rPr lang="fr-FR" sz="2400" i="1" dirty="0" err="1">
                <a:latin typeface="Roboto" panose="02000000000000000000" pitchFamily="2" charset="0"/>
                <a:ea typeface="Roboto" panose="02000000000000000000" pitchFamily="2" charset="0"/>
                <a:cs typeface="Roboto" panose="02000000000000000000" pitchFamily="2" charset="0"/>
              </a:rPr>
              <a:t>Ostrum</a:t>
            </a:r>
            <a:r>
              <a:rPr lang="fr-FR" sz="2400" i="1" dirty="0">
                <a:latin typeface="Roboto" panose="02000000000000000000" pitchFamily="2" charset="0"/>
                <a:ea typeface="Roboto" panose="02000000000000000000" pitchFamily="2" charset="0"/>
                <a:cs typeface="Roboto" panose="02000000000000000000" pitchFamily="2" charset="0"/>
              </a:rPr>
              <a:t> SRI </a:t>
            </a:r>
            <a:r>
              <a:rPr lang="fr-FR" sz="2400" i="1" dirty="0" err="1">
                <a:latin typeface="Roboto" panose="02000000000000000000" pitchFamily="2" charset="0"/>
                <a:ea typeface="Roboto" panose="02000000000000000000" pitchFamily="2" charset="0"/>
                <a:cs typeface="Roboto" panose="02000000000000000000" pitchFamily="2" charset="0"/>
              </a:rPr>
              <a:t>Credit</a:t>
            </a:r>
            <a:r>
              <a:rPr lang="fr-FR" sz="2400" i="1" dirty="0">
                <a:latin typeface="Roboto" panose="02000000000000000000" pitchFamily="2" charset="0"/>
                <a:ea typeface="Roboto" panose="02000000000000000000" pitchFamily="2" charset="0"/>
                <a:cs typeface="Roboto" panose="02000000000000000000" pitchFamily="2" charset="0"/>
              </a:rPr>
              <a:t> 6M</a:t>
            </a:r>
          </a:p>
          <a:p>
            <a:pPr marL="342900" indent="-342900">
              <a:buClrTx/>
              <a:buFont typeface="Wingdings" panose="05000000000000000000" pitchFamily="2" charset="2"/>
              <a:buChar char="§"/>
            </a:pPr>
            <a:r>
              <a:rPr lang="fr-FR" sz="2400" i="1" dirty="0" err="1">
                <a:latin typeface="Roboto" panose="02000000000000000000" pitchFamily="2" charset="0"/>
                <a:ea typeface="Roboto" panose="02000000000000000000" pitchFamily="2" charset="0"/>
                <a:cs typeface="Roboto" panose="02000000000000000000" pitchFamily="2" charset="0"/>
              </a:rPr>
              <a:t>Ostrum</a:t>
            </a:r>
            <a:r>
              <a:rPr lang="fr-FR" sz="2400" i="1" dirty="0">
                <a:latin typeface="Roboto" panose="02000000000000000000" pitchFamily="2" charset="0"/>
                <a:ea typeface="Roboto" panose="02000000000000000000" pitchFamily="2" charset="0"/>
                <a:cs typeface="Roboto" panose="02000000000000000000" pitchFamily="2" charset="0"/>
              </a:rPr>
              <a:t> SRI </a:t>
            </a:r>
            <a:r>
              <a:rPr lang="fr-FR" sz="2400" i="1" dirty="0" err="1">
                <a:latin typeface="Roboto" panose="02000000000000000000" pitchFamily="2" charset="0"/>
                <a:ea typeface="Roboto" panose="02000000000000000000" pitchFamily="2" charset="0"/>
                <a:cs typeface="Roboto" panose="02000000000000000000" pitchFamily="2" charset="0"/>
              </a:rPr>
              <a:t>Credit</a:t>
            </a:r>
            <a:r>
              <a:rPr lang="fr-FR" sz="2400" i="1" dirty="0">
                <a:latin typeface="Roboto" panose="02000000000000000000" pitchFamily="2" charset="0"/>
                <a:ea typeface="Roboto" panose="02000000000000000000" pitchFamily="2" charset="0"/>
                <a:cs typeface="Roboto" panose="02000000000000000000" pitchFamily="2" charset="0"/>
              </a:rPr>
              <a:t> 12M </a:t>
            </a:r>
          </a:p>
          <a:p>
            <a:pPr marL="342900" indent="-342900">
              <a:buClrTx/>
              <a:buFont typeface="Wingdings" panose="05000000000000000000" pitchFamily="2" charset="2"/>
              <a:buChar char="§"/>
            </a:pPr>
            <a:endParaRPr lang="fr-FR" sz="2400" i="1"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14681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347206" y="2692567"/>
            <a:ext cx="6346565" cy="540883"/>
          </a:xfrm>
        </p:spPr>
        <p:txBody>
          <a:bodyPr/>
          <a:lstStyle/>
          <a:p>
            <a:r>
              <a:rPr lang="fr-FR" dirty="0"/>
              <a:t>Pourquoi référencer ces fonds ?</a:t>
            </a:r>
            <a:endParaRPr lang="pt-BR" altLang="en-US" dirty="0"/>
          </a:p>
        </p:txBody>
      </p:sp>
      <p:sp>
        <p:nvSpPr>
          <p:cNvPr id="5" name="Espace réservé du texte 4"/>
          <p:cNvSpPr>
            <a:spLocks noGrp="1"/>
          </p:cNvSpPr>
          <p:nvPr>
            <p:ph type="body" sz="quarter" idx="13"/>
          </p:nvPr>
        </p:nvSpPr>
        <p:spPr>
          <a:xfrm>
            <a:off x="1347206" y="2171448"/>
            <a:ext cx="6346565" cy="540883"/>
          </a:xfrm>
        </p:spPr>
        <p:txBody>
          <a:bodyPr/>
          <a:lstStyle/>
          <a:p>
            <a:r>
              <a:rPr lang="fr-FR" dirty="0"/>
              <a:t>Les fonds et les segments de clientèle visés</a:t>
            </a:r>
          </a:p>
        </p:txBody>
      </p:sp>
      <p:sp>
        <p:nvSpPr>
          <p:cNvPr id="7" name="Espace réservé du texte 6"/>
          <p:cNvSpPr>
            <a:spLocks noGrp="1"/>
          </p:cNvSpPr>
          <p:nvPr>
            <p:ph type="body" sz="quarter" idx="15"/>
          </p:nvPr>
        </p:nvSpPr>
        <p:spPr>
          <a:xfrm>
            <a:off x="1347206" y="3165842"/>
            <a:ext cx="6346565" cy="540883"/>
          </a:xfrm>
        </p:spPr>
        <p:txBody>
          <a:bodyPr/>
          <a:lstStyle/>
          <a:p>
            <a:r>
              <a:rPr lang="pt-BR" altLang="en-US" dirty="0"/>
              <a:t>Le dispositif d’accompagnement</a:t>
            </a:r>
          </a:p>
        </p:txBody>
      </p:sp>
      <p:sp>
        <p:nvSpPr>
          <p:cNvPr id="2" name="Espace réservé du texte 1"/>
          <p:cNvSpPr>
            <a:spLocks noGrp="1"/>
          </p:cNvSpPr>
          <p:nvPr>
            <p:ph type="body" sz="quarter" idx="10"/>
          </p:nvPr>
        </p:nvSpPr>
        <p:spPr>
          <a:xfrm>
            <a:off x="636988" y="2165473"/>
            <a:ext cx="509122" cy="509122"/>
          </a:xfrm>
        </p:spPr>
        <p:txBody>
          <a:bodyPr/>
          <a:lstStyle/>
          <a:p>
            <a:r>
              <a:rPr lang="fr-FR" dirty="0"/>
              <a:t>01</a:t>
            </a:r>
          </a:p>
        </p:txBody>
      </p:sp>
      <p:sp>
        <p:nvSpPr>
          <p:cNvPr id="4" name="Espace réservé du texte 3"/>
          <p:cNvSpPr>
            <a:spLocks noGrp="1"/>
          </p:cNvSpPr>
          <p:nvPr>
            <p:ph type="body" sz="quarter" idx="12"/>
          </p:nvPr>
        </p:nvSpPr>
        <p:spPr>
          <a:xfrm>
            <a:off x="639734" y="2639982"/>
            <a:ext cx="506376" cy="509122"/>
          </a:xfrm>
        </p:spPr>
        <p:txBody>
          <a:bodyPr/>
          <a:lstStyle/>
          <a:p>
            <a:r>
              <a:rPr lang="fr-FR" dirty="0"/>
              <a:t>02</a:t>
            </a:r>
          </a:p>
        </p:txBody>
      </p:sp>
      <p:sp>
        <p:nvSpPr>
          <p:cNvPr id="6" name="Espace réservé du texte 5"/>
          <p:cNvSpPr>
            <a:spLocks noGrp="1"/>
          </p:cNvSpPr>
          <p:nvPr>
            <p:ph type="body" sz="quarter" idx="14"/>
          </p:nvPr>
        </p:nvSpPr>
        <p:spPr>
          <a:xfrm>
            <a:off x="636988" y="3181722"/>
            <a:ext cx="509122" cy="509122"/>
          </a:xfrm>
        </p:spPr>
        <p:txBody>
          <a:bodyPr/>
          <a:lstStyle/>
          <a:p>
            <a:r>
              <a:rPr lang="fr-FR" dirty="0"/>
              <a:t>03</a:t>
            </a:r>
          </a:p>
        </p:txBody>
      </p:sp>
    </p:spTree>
    <p:extLst>
      <p:ext uri="{BB962C8B-B14F-4D97-AF65-F5344CB8AC3E}">
        <p14:creationId xmlns:p14="http://schemas.microsoft.com/office/powerpoint/2010/main" val="239723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985780" y="2243754"/>
            <a:ext cx="1296144" cy="1292662"/>
          </a:xfrm>
          <a:prstGeom prst="rect">
            <a:avLst/>
          </a:prstGeom>
          <a:noFill/>
        </p:spPr>
        <p:txBody>
          <a:bodyPr wrap="square" rtlCol="0">
            <a:spAutoFit/>
          </a:bodyPr>
          <a:lstStyle/>
          <a:p>
            <a:pPr algn="r"/>
            <a:r>
              <a:rPr lang="fr-FR" sz="7800" dirty="0">
                <a:solidFill>
                  <a:schemeClr val="accent1"/>
                </a:solidFill>
                <a:latin typeface="Montserrat SemiBold" panose="00000700000000000000" pitchFamily="50" charset="0"/>
              </a:rPr>
              <a:t>01</a:t>
            </a:r>
          </a:p>
        </p:txBody>
      </p:sp>
      <p:sp>
        <p:nvSpPr>
          <p:cNvPr id="3" name="Espace réservé du texte 2"/>
          <p:cNvSpPr>
            <a:spLocks noGrp="1"/>
          </p:cNvSpPr>
          <p:nvPr>
            <p:ph type="body" sz="quarter" idx="13"/>
          </p:nvPr>
        </p:nvSpPr>
        <p:spPr>
          <a:xfrm>
            <a:off x="2281924" y="2571750"/>
            <a:ext cx="6470818" cy="864096"/>
          </a:xfrm>
        </p:spPr>
        <p:txBody>
          <a:bodyPr/>
          <a:lstStyle/>
          <a:p>
            <a:r>
              <a:rPr lang="fr-FR" dirty="0"/>
              <a:t>Les fonds concernés et les segments de clientèle visés</a:t>
            </a:r>
          </a:p>
        </p:txBody>
      </p:sp>
    </p:spTree>
    <p:extLst>
      <p:ext uri="{BB962C8B-B14F-4D97-AF65-F5344CB8AC3E}">
        <p14:creationId xmlns:p14="http://schemas.microsoft.com/office/powerpoint/2010/main" val="68382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Ostrum SRI Euro Bonds 3-5</a:t>
            </a:r>
            <a:br>
              <a:rPr lang="fr-FR" sz="2000" dirty="0"/>
            </a:br>
            <a:r>
              <a:rPr lang="fr-FR" sz="1400" i="1" dirty="0"/>
              <a:t>FR0011311414 (E) FR0011314798 (I)</a:t>
            </a: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7387647" cy="461665"/>
          </a:xfrm>
          <a:prstGeom prst="rect">
            <a:avLst/>
          </a:prstGeom>
          <a:noFill/>
        </p:spPr>
        <p:txBody>
          <a:bodyPr wrap="square" rtlCol="0">
            <a:spAutoFit/>
          </a:bodyPr>
          <a:lstStyle/>
          <a:p>
            <a:pPr algn="l"/>
            <a:r>
              <a:rPr lang="fr-FR" sz="1200" b="1" i="1" kern="1200" dirty="0">
                <a:solidFill>
                  <a:schemeClr val="accent1"/>
                </a:solidFill>
                <a:latin typeface="+mn-lt"/>
                <a:ea typeface="+mn-ea"/>
                <a:cs typeface="+mn-cs"/>
              </a:rPr>
              <a:t>Cherchez à tirer parti des opportunités offertes par les obligations souveraines de maturité 3-5 ans de l’Union Européenne</a:t>
            </a:r>
          </a:p>
        </p:txBody>
      </p:sp>
      <p:pic>
        <p:nvPicPr>
          <p:cNvPr id="3" name="Image 2">
            <a:extLst>
              <a:ext uri="{FF2B5EF4-FFF2-40B4-BE49-F238E27FC236}">
                <a16:creationId xmlns:a16="http://schemas.microsoft.com/office/drawing/2014/main" id="{E6E3F9D4-A7E7-9FA8-3007-D8E0DA34F7A6}"/>
              </a:ext>
            </a:extLst>
          </p:cNvPr>
          <p:cNvPicPr>
            <a:picLocks noChangeAspect="1"/>
          </p:cNvPicPr>
          <p:nvPr/>
        </p:nvPicPr>
        <p:blipFill>
          <a:blip r:embed="rId2"/>
          <a:stretch>
            <a:fillRect/>
          </a:stretch>
        </p:blipFill>
        <p:spPr>
          <a:xfrm>
            <a:off x="8275199" y="169159"/>
            <a:ext cx="761729" cy="778846"/>
          </a:xfrm>
          <a:prstGeom prst="rect">
            <a:avLst/>
          </a:prstGeom>
        </p:spPr>
      </p:pic>
      <p:sp>
        <p:nvSpPr>
          <p:cNvPr id="11" name="ZoneTexte 10">
            <a:extLst>
              <a:ext uri="{FF2B5EF4-FFF2-40B4-BE49-F238E27FC236}">
                <a16:creationId xmlns:a16="http://schemas.microsoft.com/office/drawing/2014/main" id="{D1D3EF19-6625-5175-260E-C3148C6EB8CE}"/>
              </a:ext>
            </a:extLst>
          </p:cNvPr>
          <p:cNvSpPr txBox="1"/>
          <p:nvPr/>
        </p:nvSpPr>
        <p:spPr>
          <a:xfrm>
            <a:off x="657616" y="3963232"/>
            <a:ext cx="8379312" cy="584775"/>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(1) La sensibilité est l’indication de la variation de la valeur de l’actif de l’OPCVM lorsque les taux d’intérêt varient de 1%.</a:t>
            </a:r>
            <a:br>
              <a:rPr lang="fr-FR" sz="800" i="1" dirty="0">
                <a:solidFill>
                  <a:schemeClr val="bg1">
                    <a:lumMod val="50000"/>
                  </a:schemeClr>
                </a:solidFill>
                <a:latin typeface="+mj-lt"/>
                <a:ea typeface="Roboto" panose="02000000000000000000" pitchFamily="2" charset="0"/>
                <a:cs typeface="Calibri Light" panose="020F0302020204030204" pitchFamily="34" charset="0"/>
              </a:rPr>
            </a:br>
            <a:r>
              <a:rPr lang="fr-FR" sz="800" i="1" dirty="0">
                <a:solidFill>
                  <a:schemeClr val="bg1">
                    <a:lumMod val="50000"/>
                  </a:schemeClr>
                </a:solidFill>
                <a:latin typeface="+mj-lt"/>
                <a:ea typeface="Roboto" panose="02000000000000000000" pitchFamily="2" charset="0"/>
                <a:cs typeface="Calibri Light" panose="020F0302020204030204" pitchFamily="34" charset="0"/>
              </a:rPr>
              <a:t>(2) Les actifs « éligible » ISR représenteront a minima 30% du portefeuille. Le reste du portefeuille (titres de créance et de dette émis par les Etats) sera considéré comme non «éligible» au sens </a:t>
            </a:r>
            <a:r>
              <a:rPr lang="fr-FR" sz="800" i="1">
                <a:solidFill>
                  <a:schemeClr val="bg1">
                    <a:lumMod val="50000"/>
                  </a:schemeClr>
                </a:solidFill>
                <a:latin typeface="+mj-lt"/>
                <a:ea typeface="Roboto" panose="02000000000000000000" pitchFamily="2" charset="0"/>
                <a:cs typeface="Calibri Light" panose="020F0302020204030204" pitchFamily="34" charset="0"/>
              </a:rPr>
              <a:t>du label </a:t>
            </a:r>
            <a:r>
              <a:rPr lang="fr-FR" sz="800" i="1" dirty="0">
                <a:solidFill>
                  <a:schemeClr val="bg1">
                    <a:lumMod val="50000"/>
                  </a:schemeClr>
                </a:solidFill>
                <a:latin typeface="+mj-lt"/>
                <a:ea typeface="Roboto" panose="02000000000000000000" pitchFamily="2" charset="0"/>
                <a:cs typeface="Calibri Light" panose="020F0302020204030204" pitchFamily="34" charset="0"/>
              </a:rPr>
              <a:t>mais bénéficient toutefois d’une notation ESG.</a:t>
            </a:r>
          </a:p>
          <a:p>
            <a:r>
              <a:rPr lang="fr-FR" sz="800" i="1" dirty="0">
                <a:solidFill>
                  <a:schemeClr val="bg1">
                    <a:lumMod val="50000"/>
                  </a:schemeClr>
                </a:solidFill>
                <a:latin typeface="+mj-lt"/>
                <a:ea typeface="Roboto" panose="02000000000000000000" pitchFamily="2" charset="0"/>
                <a:cs typeface="Calibri Light" panose="020F0302020204030204" pitchFamily="34" charset="0"/>
              </a:rPr>
              <a:t>Les références à un classement, un label, un prix et/ou à une notation ne préjugent pas des résultats futurs du fonds ou du gestionnaire</a:t>
            </a:r>
          </a:p>
        </p:txBody>
      </p:sp>
      <p:pic>
        <p:nvPicPr>
          <p:cNvPr id="6" name="Image 5">
            <a:extLst>
              <a:ext uri="{FF2B5EF4-FFF2-40B4-BE49-F238E27FC236}">
                <a16:creationId xmlns:a16="http://schemas.microsoft.com/office/drawing/2014/main" id="{24E9F542-DCBE-1FD9-0B88-F730C16A6953}"/>
              </a:ext>
            </a:extLst>
          </p:cNvPr>
          <p:cNvPicPr>
            <a:picLocks noChangeAspect="1"/>
          </p:cNvPicPr>
          <p:nvPr/>
        </p:nvPicPr>
        <p:blipFill>
          <a:blip r:embed="rId3"/>
          <a:stretch>
            <a:fillRect/>
          </a:stretch>
        </p:blipFill>
        <p:spPr>
          <a:xfrm>
            <a:off x="532851" y="1406731"/>
            <a:ext cx="8379312" cy="640910"/>
          </a:xfrm>
          <a:prstGeom prst="rect">
            <a:avLst/>
          </a:prstGeom>
        </p:spPr>
      </p:pic>
      <p:pic>
        <p:nvPicPr>
          <p:cNvPr id="9" name="Image 8">
            <a:extLst>
              <a:ext uri="{FF2B5EF4-FFF2-40B4-BE49-F238E27FC236}">
                <a16:creationId xmlns:a16="http://schemas.microsoft.com/office/drawing/2014/main" id="{3FD8E33A-A99F-674C-3B0E-0F82E3DBC46E}"/>
              </a:ext>
            </a:extLst>
          </p:cNvPr>
          <p:cNvPicPr>
            <a:picLocks noChangeAspect="1"/>
          </p:cNvPicPr>
          <p:nvPr/>
        </p:nvPicPr>
        <p:blipFill>
          <a:blip r:embed="rId4"/>
          <a:stretch>
            <a:fillRect/>
          </a:stretch>
        </p:blipFill>
        <p:spPr>
          <a:xfrm>
            <a:off x="2597343" y="2224366"/>
            <a:ext cx="3236688" cy="1388347"/>
          </a:xfrm>
          <a:prstGeom prst="rect">
            <a:avLst/>
          </a:prstGeom>
        </p:spPr>
      </p:pic>
      <p:grpSp>
        <p:nvGrpSpPr>
          <p:cNvPr id="19" name="Groupe 18">
            <a:extLst>
              <a:ext uri="{FF2B5EF4-FFF2-40B4-BE49-F238E27FC236}">
                <a16:creationId xmlns:a16="http://schemas.microsoft.com/office/drawing/2014/main" id="{9AE62E10-F3C4-3793-5A91-599CE9103C30}"/>
              </a:ext>
            </a:extLst>
          </p:cNvPr>
          <p:cNvGrpSpPr/>
          <p:nvPr/>
        </p:nvGrpSpPr>
        <p:grpSpPr>
          <a:xfrm>
            <a:off x="4165118" y="3341259"/>
            <a:ext cx="309186" cy="160664"/>
            <a:chOff x="7014511" y="3262318"/>
            <a:chExt cx="309186" cy="160664"/>
          </a:xfrm>
        </p:grpSpPr>
        <p:sp>
          <p:nvSpPr>
            <p:cNvPr id="12" name="ZoneTexte 11">
              <a:extLst>
                <a:ext uri="{FF2B5EF4-FFF2-40B4-BE49-F238E27FC236}">
                  <a16:creationId xmlns:a16="http://schemas.microsoft.com/office/drawing/2014/main" id="{FF1F2547-D29E-E8D6-A24B-FE784AE3F873}"/>
                </a:ext>
              </a:extLst>
            </p:cNvPr>
            <p:cNvSpPr txBox="1"/>
            <p:nvPr/>
          </p:nvSpPr>
          <p:spPr>
            <a:xfrm>
              <a:off x="7079392" y="3279353"/>
              <a:ext cx="125684" cy="143629"/>
            </a:xfrm>
            <a:prstGeom prst="rect">
              <a:avLst/>
            </a:prstGeom>
            <a:solidFill>
              <a:srgbClr val="749FD2"/>
            </a:solidFill>
          </p:spPr>
          <p:txBody>
            <a:bodyPr wrap="square" rtlCol="0">
              <a:spAutoFit/>
            </a:bodyPr>
            <a:lstStyle/>
            <a:p>
              <a:endParaRPr lang="fr-FR" sz="500" baseline="30000" dirty="0">
                <a:solidFill>
                  <a:schemeClr val="bg1"/>
                </a:solidFill>
              </a:endParaRPr>
            </a:p>
          </p:txBody>
        </p:sp>
        <p:sp>
          <p:nvSpPr>
            <p:cNvPr id="13" name="ZoneTexte 12">
              <a:extLst>
                <a:ext uri="{FF2B5EF4-FFF2-40B4-BE49-F238E27FC236}">
                  <a16:creationId xmlns:a16="http://schemas.microsoft.com/office/drawing/2014/main" id="{714D799A-4A5C-2EB7-ED67-06639FF10337}"/>
                </a:ext>
              </a:extLst>
            </p:cNvPr>
            <p:cNvSpPr txBox="1"/>
            <p:nvPr/>
          </p:nvSpPr>
          <p:spPr>
            <a:xfrm>
              <a:off x="7014511" y="3262318"/>
              <a:ext cx="309186" cy="153888"/>
            </a:xfrm>
            <a:prstGeom prst="rect">
              <a:avLst/>
            </a:prstGeom>
            <a:noFill/>
          </p:spPr>
          <p:txBody>
            <a:bodyPr wrap="square" rtlCol="0">
              <a:spAutoFit/>
            </a:bodyPr>
            <a:lstStyle/>
            <a:p>
              <a:r>
                <a:rPr lang="fr-FR" sz="500" dirty="0">
                  <a:solidFill>
                    <a:schemeClr val="bg1"/>
                  </a:solidFill>
                </a:rPr>
                <a:t>(2)</a:t>
              </a:r>
              <a:endParaRPr lang="fr-FR" sz="1600" dirty="0">
                <a:solidFill>
                  <a:schemeClr val="bg1"/>
                </a:solidFill>
              </a:endParaRPr>
            </a:p>
          </p:txBody>
        </p:sp>
      </p:grpSp>
      <p:grpSp>
        <p:nvGrpSpPr>
          <p:cNvPr id="15" name="Groupe 14">
            <a:extLst>
              <a:ext uri="{FF2B5EF4-FFF2-40B4-BE49-F238E27FC236}">
                <a16:creationId xmlns:a16="http://schemas.microsoft.com/office/drawing/2014/main" id="{9CC6EBE9-048A-39EE-D308-A619F7A3054E}"/>
              </a:ext>
            </a:extLst>
          </p:cNvPr>
          <p:cNvGrpSpPr/>
          <p:nvPr/>
        </p:nvGrpSpPr>
        <p:grpSpPr>
          <a:xfrm>
            <a:off x="3680346" y="2877860"/>
            <a:ext cx="309185" cy="169277"/>
            <a:chOff x="6765903" y="3011222"/>
            <a:chExt cx="309185" cy="169277"/>
          </a:xfrm>
        </p:grpSpPr>
        <p:sp>
          <p:nvSpPr>
            <p:cNvPr id="16" name="ZoneTexte 15">
              <a:extLst>
                <a:ext uri="{FF2B5EF4-FFF2-40B4-BE49-F238E27FC236}">
                  <a16:creationId xmlns:a16="http://schemas.microsoft.com/office/drawing/2014/main" id="{25BC6388-FE4A-06C5-B012-5564D87162D6}"/>
                </a:ext>
              </a:extLst>
            </p:cNvPr>
            <p:cNvSpPr txBox="1"/>
            <p:nvPr/>
          </p:nvSpPr>
          <p:spPr>
            <a:xfrm>
              <a:off x="6821819" y="3035951"/>
              <a:ext cx="138252" cy="115618"/>
            </a:xfrm>
            <a:prstGeom prst="rect">
              <a:avLst/>
            </a:prstGeom>
            <a:solidFill>
              <a:srgbClr val="749FD2"/>
            </a:solidFill>
          </p:spPr>
          <p:txBody>
            <a:bodyPr wrap="square" rtlCol="0">
              <a:spAutoFit/>
            </a:bodyPr>
            <a:lstStyle/>
            <a:p>
              <a:endParaRPr lang="fr-FR" sz="400" baseline="30000" dirty="0">
                <a:solidFill>
                  <a:schemeClr val="bg1"/>
                </a:solidFill>
              </a:endParaRPr>
            </a:p>
          </p:txBody>
        </p:sp>
        <p:sp>
          <p:nvSpPr>
            <p:cNvPr id="18" name="ZoneTexte 17">
              <a:extLst>
                <a:ext uri="{FF2B5EF4-FFF2-40B4-BE49-F238E27FC236}">
                  <a16:creationId xmlns:a16="http://schemas.microsoft.com/office/drawing/2014/main" id="{27CC2B8A-5C31-8A68-DD9D-3E2485AA3E04}"/>
                </a:ext>
              </a:extLst>
            </p:cNvPr>
            <p:cNvSpPr txBox="1"/>
            <p:nvPr/>
          </p:nvSpPr>
          <p:spPr>
            <a:xfrm>
              <a:off x="6765903" y="3011222"/>
              <a:ext cx="309185" cy="169277"/>
            </a:xfrm>
            <a:prstGeom prst="rect">
              <a:avLst/>
            </a:prstGeom>
            <a:noFill/>
          </p:spPr>
          <p:txBody>
            <a:bodyPr wrap="square" rtlCol="0">
              <a:spAutoFit/>
            </a:bodyPr>
            <a:lstStyle/>
            <a:p>
              <a:r>
                <a:rPr lang="fr-FR" sz="500" dirty="0">
                  <a:solidFill>
                    <a:schemeClr val="bg1"/>
                  </a:solidFill>
                </a:rPr>
                <a:t>(1)</a:t>
              </a:r>
              <a:endParaRPr lang="fr-FR" sz="1600" dirty="0">
                <a:solidFill>
                  <a:schemeClr val="bg1"/>
                </a:solidFill>
              </a:endParaRPr>
            </a:p>
          </p:txBody>
        </p:sp>
      </p:grpSp>
    </p:spTree>
    <p:extLst>
      <p:ext uri="{BB962C8B-B14F-4D97-AF65-F5344CB8AC3E}">
        <p14:creationId xmlns:p14="http://schemas.microsoft.com/office/powerpoint/2010/main" val="119041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4176E66E-E6F4-9E99-38D5-39ABF1498C8C}"/>
              </a:ext>
            </a:extLst>
          </p:cNvPr>
          <p:cNvSpPr>
            <a:spLocks noGrp="1"/>
          </p:cNvSpPr>
          <p:nvPr>
            <p:ph type="title"/>
          </p:nvPr>
        </p:nvSpPr>
        <p:spPr>
          <a:xfrm>
            <a:off x="900385" y="195486"/>
            <a:ext cx="7096867" cy="432000"/>
          </a:xfrm>
        </p:spPr>
        <p:txBody>
          <a:bodyPr/>
          <a:lstStyle/>
          <a:p>
            <a:r>
              <a:rPr lang="fr-FR" sz="2000" dirty="0"/>
              <a:t>Ostrum SRI Euro Bonds 3-5</a:t>
            </a:r>
            <a:br>
              <a:rPr lang="fr-FR" sz="2000" dirty="0"/>
            </a:br>
            <a:r>
              <a:rPr lang="fr-FR" sz="1400" i="1" dirty="0"/>
              <a:t>FR0011311414 (E) FR0011314798 (I)</a:t>
            </a:r>
            <a:endParaRPr lang="fr-FR" sz="1400" i="1" dirty="0">
              <a:solidFill>
                <a:schemeClr val="bg1">
                  <a:lumMod val="65000"/>
                </a:schemeClr>
              </a:solidFill>
            </a:endParaRPr>
          </a:p>
        </p:txBody>
      </p:sp>
      <p:sp>
        <p:nvSpPr>
          <p:cNvPr id="26" name="ZoneTexte 25">
            <a:extLst>
              <a:ext uri="{FF2B5EF4-FFF2-40B4-BE49-F238E27FC236}">
                <a16:creationId xmlns:a16="http://schemas.microsoft.com/office/drawing/2014/main" id="{497EA846-CE79-5354-1878-07A1ECCA3766}"/>
              </a:ext>
            </a:extLst>
          </p:cNvPr>
          <p:cNvSpPr txBox="1"/>
          <p:nvPr/>
        </p:nvSpPr>
        <p:spPr>
          <a:xfrm>
            <a:off x="363557" y="3708534"/>
            <a:ext cx="8416886" cy="338554"/>
          </a:xfrm>
          <a:prstGeom prst="rect">
            <a:avLst/>
          </a:prstGeom>
          <a:solidFill>
            <a:schemeClr val="bg1">
              <a:lumMod val="95000"/>
            </a:schemeClr>
          </a:solidFill>
        </p:spPr>
        <p:txBody>
          <a:bodyPr wrap="square">
            <a:spAutoFit/>
          </a:bodyPr>
          <a:lstStyle/>
          <a:p>
            <a:pPr algn="l"/>
            <a:r>
              <a:rPr lang="fr-FR" sz="800" dirty="0">
                <a:solidFill>
                  <a:schemeClr val="bg1">
                    <a:lumMod val="50000"/>
                  </a:schemeClr>
                </a:solidFill>
              </a:rPr>
              <a:t>Le DIC, le prospectus et les documents périodiques sont disponibles gratuitement en français sur demande auprès de Natixis Investment Managers International et sur le site </a:t>
            </a:r>
            <a:r>
              <a:rPr lang="fr-FR" sz="800" dirty="0">
                <a:solidFill>
                  <a:schemeClr val="bg1">
                    <a:lumMod val="50000"/>
                  </a:schemeClr>
                </a:solidFill>
                <a:hlinkClick r:id="rId2"/>
              </a:rPr>
              <a:t>https://ngamdfr-opcvm-reseaux.net/fonds/FR0011311414/detail</a:t>
            </a:r>
            <a:r>
              <a:rPr lang="fr-FR" sz="800" dirty="0">
                <a:solidFill>
                  <a:schemeClr val="bg1">
                    <a:lumMod val="50000"/>
                  </a:schemeClr>
                </a:solidFill>
              </a:rPr>
              <a:t> et </a:t>
            </a:r>
            <a:r>
              <a:rPr lang="fr-FR" sz="800" dirty="0">
                <a:solidFill>
                  <a:schemeClr val="bg1">
                    <a:lumMod val="50000"/>
                  </a:schemeClr>
                </a:solidFill>
                <a:hlinkClick r:id="rId3"/>
              </a:rPr>
              <a:t>https://ngamdfr-opcvm-reseaux.net/fonds/FR0011314798/detail</a:t>
            </a:r>
            <a:r>
              <a:rPr lang="fr-FR" sz="800" dirty="0">
                <a:solidFill>
                  <a:schemeClr val="bg1">
                    <a:lumMod val="50000"/>
                  </a:schemeClr>
                </a:solidFill>
              </a:rPr>
              <a:t> </a:t>
            </a:r>
          </a:p>
        </p:txBody>
      </p:sp>
      <p:sp>
        <p:nvSpPr>
          <p:cNvPr id="27" name="ZoneTexte 26">
            <a:extLst>
              <a:ext uri="{FF2B5EF4-FFF2-40B4-BE49-F238E27FC236}">
                <a16:creationId xmlns:a16="http://schemas.microsoft.com/office/drawing/2014/main" id="{96A51AB6-51BA-1D3F-6808-DC20CF909FE3}"/>
              </a:ext>
            </a:extLst>
          </p:cNvPr>
          <p:cNvSpPr txBox="1"/>
          <p:nvPr/>
        </p:nvSpPr>
        <p:spPr>
          <a:xfrm>
            <a:off x="200317" y="4091797"/>
            <a:ext cx="8627919" cy="707886"/>
          </a:xfrm>
          <a:prstGeom prst="rect">
            <a:avLst/>
          </a:prstGeom>
          <a:noFill/>
        </p:spPr>
        <p:txBody>
          <a:bodyPr wrap="square" rtlCol="0">
            <a:spAutoFit/>
          </a:bodyPr>
          <a:lstStyle>
            <a:defPPr marR="0" lvl="0" algn="l" rtl="0">
              <a:lnSpc>
                <a:spcPct val="100000"/>
              </a:lnSpc>
              <a:spcBef>
                <a:spcPts val="0"/>
              </a:spcBef>
              <a:spcAft>
                <a:spcPts val="0"/>
              </a:spcAft>
            </a:defPPr>
            <a:lvl1pPr marL="228600" indent="-228600">
              <a:buAutoNum type="arabicPeriod"/>
              <a:defRPr sz="800" i="1">
                <a:solidFill>
                  <a:schemeClr val="bg1">
                    <a:lumMod val="50000"/>
                  </a:schemeClr>
                </a:solidFill>
                <a:latin typeface="+mj-lt"/>
                <a:ea typeface="Roboto" panose="02000000000000000000" pitchFamily="2" charset="0"/>
                <a:cs typeface="Calibri Light" panose="020F0302020204030204" pitchFamily="34" charset="0"/>
              </a:defRPr>
            </a:lvl1pPr>
          </a:lstStyle>
          <a:p>
            <a:pPr algn="l">
              <a:buAutoNum type="arabicParenBoth"/>
            </a:pPr>
            <a:r>
              <a:rPr lang="fr-FR" dirty="0"/>
              <a:t>Plus d’informations disponibles sur le site : www.bloomberg.com. L’indice de référence n’a pas vocation à être aligné aux ambitions environnementales et sociales telles que promues par le fonds. </a:t>
            </a:r>
          </a:p>
          <a:p>
            <a:pPr algn="l">
              <a:buAutoNum type="arabicParenBoth"/>
            </a:pPr>
            <a:r>
              <a:rPr lang="fr-FR" dirty="0"/>
              <a:t>Indicateur Synthétique de Risque : Le calcul de l’Indicateur Synthétique de Risque, tel que défini par le règlement PRIIP, s’appuie à la fois sur la mesure du risque de marché et du risque de crédit. Il part de l’hypothèse que vous conserverez le produit pendant la période de détention recommandée. Il est calculé périodiquement et peut évoluer dans le temps. L’indicateur de risque est présenté sur une échelle numérique de 1 (le moins risqué) à 7 (le plus risqué).</a:t>
            </a:r>
          </a:p>
        </p:txBody>
      </p:sp>
      <p:pic>
        <p:nvPicPr>
          <p:cNvPr id="4" name="Image 3">
            <a:extLst>
              <a:ext uri="{FF2B5EF4-FFF2-40B4-BE49-F238E27FC236}">
                <a16:creationId xmlns:a16="http://schemas.microsoft.com/office/drawing/2014/main" id="{EF75877C-EBC4-720A-C677-89BB32F32A56}"/>
              </a:ext>
            </a:extLst>
          </p:cNvPr>
          <p:cNvPicPr>
            <a:picLocks noChangeAspect="1"/>
          </p:cNvPicPr>
          <p:nvPr/>
        </p:nvPicPr>
        <p:blipFill>
          <a:blip r:embed="rId4"/>
          <a:stretch>
            <a:fillRect/>
          </a:stretch>
        </p:blipFill>
        <p:spPr>
          <a:xfrm>
            <a:off x="150560" y="832689"/>
            <a:ext cx="2740609" cy="2050173"/>
          </a:xfrm>
          <a:prstGeom prst="rect">
            <a:avLst/>
          </a:prstGeom>
        </p:spPr>
      </p:pic>
      <p:pic>
        <p:nvPicPr>
          <p:cNvPr id="8" name="Image 7">
            <a:extLst>
              <a:ext uri="{FF2B5EF4-FFF2-40B4-BE49-F238E27FC236}">
                <a16:creationId xmlns:a16="http://schemas.microsoft.com/office/drawing/2014/main" id="{34FBB11B-ADC5-8052-51A3-9C60965705AC}"/>
              </a:ext>
            </a:extLst>
          </p:cNvPr>
          <p:cNvPicPr>
            <a:picLocks noChangeAspect="1"/>
          </p:cNvPicPr>
          <p:nvPr/>
        </p:nvPicPr>
        <p:blipFill>
          <a:blip r:embed="rId5"/>
          <a:stretch>
            <a:fillRect/>
          </a:stretch>
        </p:blipFill>
        <p:spPr>
          <a:xfrm>
            <a:off x="3000687" y="865131"/>
            <a:ext cx="2936573" cy="1301780"/>
          </a:xfrm>
          <a:prstGeom prst="rect">
            <a:avLst/>
          </a:prstGeom>
        </p:spPr>
      </p:pic>
      <p:pic>
        <p:nvPicPr>
          <p:cNvPr id="11" name="Image 10">
            <a:extLst>
              <a:ext uri="{FF2B5EF4-FFF2-40B4-BE49-F238E27FC236}">
                <a16:creationId xmlns:a16="http://schemas.microsoft.com/office/drawing/2014/main" id="{5341E33D-D29C-FFD3-CB91-7D43B09669F3}"/>
              </a:ext>
            </a:extLst>
          </p:cNvPr>
          <p:cNvPicPr>
            <a:picLocks noChangeAspect="1"/>
          </p:cNvPicPr>
          <p:nvPr/>
        </p:nvPicPr>
        <p:blipFill>
          <a:blip r:embed="rId6"/>
          <a:stretch>
            <a:fillRect/>
          </a:stretch>
        </p:blipFill>
        <p:spPr>
          <a:xfrm>
            <a:off x="6252833" y="832689"/>
            <a:ext cx="2672887" cy="752710"/>
          </a:xfrm>
          <a:prstGeom prst="rect">
            <a:avLst/>
          </a:prstGeom>
        </p:spPr>
      </p:pic>
      <p:grpSp>
        <p:nvGrpSpPr>
          <p:cNvPr id="17" name="Groupe 16">
            <a:extLst>
              <a:ext uri="{FF2B5EF4-FFF2-40B4-BE49-F238E27FC236}">
                <a16:creationId xmlns:a16="http://schemas.microsoft.com/office/drawing/2014/main" id="{69387190-AF3C-8FCE-558F-4E76FA662A53}"/>
              </a:ext>
            </a:extLst>
          </p:cNvPr>
          <p:cNvGrpSpPr/>
          <p:nvPr/>
        </p:nvGrpSpPr>
        <p:grpSpPr>
          <a:xfrm>
            <a:off x="658876" y="2041276"/>
            <a:ext cx="281078" cy="169277"/>
            <a:chOff x="7158351" y="1863206"/>
            <a:chExt cx="281078" cy="169277"/>
          </a:xfrm>
        </p:grpSpPr>
        <p:sp>
          <p:nvSpPr>
            <p:cNvPr id="15" name="ZoneTexte 14">
              <a:extLst>
                <a:ext uri="{FF2B5EF4-FFF2-40B4-BE49-F238E27FC236}">
                  <a16:creationId xmlns:a16="http://schemas.microsoft.com/office/drawing/2014/main" id="{1337B321-B85D-211E-1D37-68F19317DC40}"/>
                </a:ext>
              </a:extLst>
            </p:cNvPr>
            <p:cNvSpPr txBox="1"/>
            <p:nvPr/>
          </p:nvSpPr>
          <p:spPr>
            <a:xfrm>
              <a:off x="7237352" y="1889149"/>
              <a:ext cx="94428" cy="107911"/>
            </a:xfrm>
            <a:prstGeom prst="rect">
              <a:avLst/>
            </a:prstGeom>
            <a:solidFill>
              <a:schemeClr val="bg1"/>
            </a:solidFill>
          </p:spPr>
          <p:txBody>
            <a:bodyPr wrap="square" rtlCol="0">
              <a:spAutoFit/>
            </a:bodyPr>
            <a:lstStyle/>
            <a:p>
              <a:endParaRPr lang="fr-FR" sz="500" b="1" baseline="30000" dirty="0">
                <a:solidFill>
                  <a:schemeClr val="bg1"/>
                </a:solidFill>
              </a:endParaRPr>
            </a:p>
          </p:txBody>
        </p:sp>
        <p:sp>
          <p:nvSpPr>
            <p:cNvPr id="16" name="ZoneTexte 15">
              <a:extLst>
                <a:ext uri="{FF2B5EF4-FFF2-40B4-BE49-F238E27FC236}">
                  <a16:creationId xmlns:a16="http://schemas.microsoft.com/office/drawing/2014/main" id="{B283386C-643A-8817-191E-F75370A19C57}"/>
                </a:ext>
              </a:extLst>
            </p:cNvPr>
            <p:cNvSpPr txBox="1"/>
            <p:nvPr/>
          </p:nvSpPr>
          <p:spPr>
            <a:xfrm>
              <a:off x="7158351" y="1863206"/>
              <a:ext cx="281078" cy="169277"/>
            </a:xfrm>
            <a:prstGeom prst="rect">
              <a:avLst/>
            </a:prstGeom>
            <a:noFill/>
          </p:spPr>
          <p:txBody>
            <a:bodyPr wrap="square" rtlCol="0">
              <a:spAutoFit/>
            </a:bodyPr>
            <a:lstStyle/>
            <a:p>
              <a:r>
                <a:rPr lang="fr-FR" sz="500" b="1" dirty="0">
                  <a:solidFill>
                    <a:schemeClr val="bg1">
                      <a:lumMod val="65000"/>
                    </a:schemeClr>
                  </a:solidFill>
                </a:rPr>
                <a:t>(1)</a:t>
              </a:r>
              <a:endParaRPr lang="fr-FR" sz="1600" b="1" dirty="0">
                <a:solidFill>
                  <a:schemeClr val="bg1">
                    <a:lumMod val="65000"/>
                  </a:schemeClr>
                </a:solidFill>
              </a:endParaRPr>
            </a:p>
          </p:txBody>
        </p:sp>
      </p:grpSp>
      <p:grpSp>
        <p:nvGrpSpPr>
          <p:cNvPr id="18" name="Groupe 17">
            <a:extLst>
              <a:ext uri="{FF2B5EF4-FFF2-40B4-BE49-F238E27FC236}">
                <a16:creationId xmlns:a16="http://schemas.microsoft.com/office/drawing/2014/main" id="{99FA67BA-A292-9C57-381E-8B5B1E755882}"/>
              </a:ext>
            </a:extLst>
          </p:cNvPr>
          <p:cNvGrpSpPr/>
          <p:nvPr/>
        </p:nvGrpSpPr>
        <p:grpSpPr>
          <a:xfrm>
            <a:off x="518337" y="2303423"/>
            <a:ext cx="281078" cy="169277"/>
            <a:chOff x="7158351" y="1863206"/>
            <a:chExt cx="281078" cy="169277"/>
          </a:xfrm>
        </p:grpSpPr>
        <p:sp>
          <p:nvSpPr>
            <p:cNvPr id="19" name="ZoneTexte 18">
              <a:extLst>
                <a:ext uri="{FF2B5EF4-FFF2-40B4-BE49-F238E27FC236}">
                  <a16:creationId xmlns:a16="http://schemas.microsoft.com/office/drawing/2014/main" id="{284E9DD8-F7CD-2123-0344-7D3A67A7E691}"/>
                </a:ext>
              </a:extLst>
            </p:cNvPr>
            <p:cNvSpPr txBox="1"/>
            <p:nvPr/>
          </p:nvSpPr>
          <p:spPr>
            <a:xfrm>
              <a:off x="7237352" y="1889149"/>
              <a:ext cx="94428" cy="107911"/>
            </a:xfrm>
            <a:prstGeom prst="rect">
              <a:avLst/>
            </a:prstGeom>
            <a:solidFill>
              <a:schemeClr val="bg1"/>
            </a:solidFill>
          </p:spPr>
          <p:txBody>
            <a:bodyPr wrap="square" rtlCol="0">
              <a:spAutoFit/>
            </a:bodyPr>
            <a:lstStyle/>
            <a:p>
              <a:endParaRPr lang="fr-FR" sz="500" b="1" baseline="30000" dirty="0">
                <a:solidFill>
                  <a:schemeClr val="bg1"/>
                </a:solidFill>
              </a:endParaRPr>
            </a:p>
          </p:txBody>
        </p:sp>
        <p:sp>
          <p:nvSpPr>
            <p:cNvPr id="20" name="ZoneTexte 19">
              <a:extLst>
                <a:ext uri="{FF2B5EF4-FFF2-40B4-BE49-F238E27FC236}">
                  <a16:creationId xmlns:a16="http://schemas.microsoft.com/office/drawing/2014/main" id="{D9788BEF-E9F9-582D-814C-7F03E06605C8}"/>
                </a:ext>
              </a:extLst>
            </p:cNvPr>
            <p:cNvSpPr txBox="1"/>
            <p:nvPr/>
          </p:nvSpPr>
          <p:spPr>
            <a:xfrm>
              <a:off x="7158351" y="1863206"/>
              <a:ext cx="281078" cy="169277"/>
            </a:xfrm>
            <a:prstGeom prst="rect">
              <a:avLst/>
            </a:prstGeom>
            <a:noFill/>
          </p:spPr>
          <p:txBody>
            <a:bodyPr wrap="square" rtlCol="0">
              <a:spAutoFit/>
            </a:bodyPr>
            <a:lstStyle/>
            <a:p>
              <a:r>
                <a:rPr lang="fr-FR" sz="500" b="1" dirty="0">
                  <a:solidFill>
                    <a:schemeClr val="bg1">
                      <a:lumMod val="50000"/>
                    </a:schemeClr>
                  </a:solidFill>
                </a:rPr>
                <a:t>(1)</a:t>
              </a:r>
              <a:endParaRPr lang="fr-FR" sz="1600" b="1" dirty="0">
                <a:solidFill>
                  <a:schemeClr val="bg1">
                    <a:lumMod val="50000"/>
                  </a:schemeClr>
                </a:solidFill>
              </a:endParaRPr>
            </a:p>
          </p:txBody>
        </p:sp>
      </p:grpSp>
      <p:pic>
        <p:nvPicPr>
          <p:cNvPr id="22" name="Image 21">
            <a:extLst>
              <a:ext uri="{FF2B5EF4-FFF2-40B4-BE49-F238E27FC236}">
                <a16:creationId xmlns:a16="http://schemas.microsoft.com/office/drawing/2014/main" id="{1BDE2CEC-5213-B21F-53D9-B9ABB5CAAAD9}"/>
              </a:ext>
            </a:extLst>
          </p:cNvPr>
          <p:cNvPicPr>
            <a:picLocks noChangeAspect="1"/>
          </p:cNvPicPr>
          <p:nvPr/>
        </p:nvPicPr>
        <p:blipFill>
          <a:blip r:embed="rId7"/>
          <a:stretch>
            <a:fillRect/>
          </a:stretch>
        </p:blipFill>
        <p:spPr>
          <a:xfrm>
            <a:off x="1202010" y="2958462"/>
            <a:ext cx="7229464" cy="642463"/>
          </a:xfrm>
          <a:prstGeom prst="rect">
            <a:avLst/>
          </a:prstGeom>
        </p:spPr>
      </p:pic>
      <p:grpSp>
        <p:nvGrpSpPr>
          <p:cNvPr id="2" name="Groupe 1">
            <a:extLst>
              <a:ext uri="{FF2B5EF4-FFF2-40B4-BE49-F238E27FC236}">
                <a16:creationId xmlns:a16="http://schemas.microsoft.com/office/drawing/2014/main" id="{3320A197-DC35-9DA6-5C3C-0B8A12422044}"/>
              </a:ext>
            </a:extLst>
          </p:cNvPr>
          <p:cNvGrpSpPr/>
          <p:nvPr/>
        </p:nvGrpSpPr>
        <p:grpSpPr>
          <a:xfrm>
            <a:off x="1586212" y="2650742"/>
            <a:ext cx="281078" cy="169277"/>
            <a:chOff x="7158351" y="1863206"/>
            <a:chExt cx="281078" cy="169277"/>
          </a:xfrm>
        </p:grpSpPr>
        <p:sp>
          <p:nvSpPr>
            <p:cNvPr id="3" name="ZoneTexte 2">
              <a:extLst>
                <a:ext uri="{FF2B5EF4-FFF2-40B4-BE49-F238E27FC236}">
                  <a16:creationId xmlns:a16="http://schemas.microsoft.com/office/drawing/2014/main" id="{95E5736B-20F5-3D86-82D2-4D4D3B7368BB}"/>
                </a:ext>
              </a:extLst>
            </p:cNvPr>
            <p:cNvSpPr txBox="1"/>
            <p:nvPr/>
          </p:nvSpPr>
          <p:spPr>
            <a:xfrm>
              <a:off x="7237352" y="1889149"/>
              <a:ext cx="94428" cy="107911"/>
            </a:xfrm>
            <a:prstGeom prst="rect">
              <a:avLst/>
            </a:prstGeom>
            <a:solidFill>
              <a:schemeClr val="bg1"/>
            </a:solidFill>
          </p:spPr>
          <p:txBody>
            <a:bodyPr wrap="square" rtlCol="0">
              <a:spAutoFit/>
            </a:bodyPr>
            <a:lstStyle/>
            <a:p>
              <a:endParaRPr lang="fr-FR" sz="500" b="1" baseline="30000" dirty="0">
                <a:solidFill>
                  <a:schemeClr val="bg1"/>
                </a:solidFill>
              </a:endParaRPr>
            </a:p>
          </p:txBody>
        </p:sp>
        <p:sp>
          <p:nvSpPr>
            <p:cNvPr id="6" name="ZoneTexte 5">
              <a:extLst>
                <a:ext uri="{FF2B5EF4-FFF2-40B4-BE49-F238E27FC236}">
                  <a16:creationId xmlns:a16="http://schemas.microsoft.com/office/drawing/2014/main" id="{BB78532F-640C-8293-E908-FD5163E07770}"/>
                </a:ext>
              </a:extLst>
            </p:cNvPr>
            <p:cNvSpPr txBox="1"/>
            <p:nvPr/>
          </p:nvSpPr>
          <p:spPr>
            <a:xfrm>
              <a:off x="7158351" y="1863206"/>
              <a:ext cx="281078" cy="169277"/>
            </a:xfrm>
            <a:prstGeom prst="rect">
              <a:avLst/>
            </a:prstGeom>
            <a:noFill/>
          </p:spPr>
          <p:txBody>
            <a:bodyPr wrap="square" rtlCol="0">
              <a:spAutoFit/>
            </a:bodyPr>
            <a:lstStyle/>
            <a:p>
              <a:r>
                <a:rPr lang="fr-FR" sz="500" b="1" dirty="0">
                  <a:solidFill>
                    <a:schemeClr val="bg1">
                      <a:lumMod val="50000"/>
                    </a:schemeClr>
                  </a:solidFill>
                </a:rPr>
                <a:t>(2)</a:t>
              </a:r>
              <a:endParaRPr lang="fr-FR" sz="1600" b="1" dirty="0">
                <a:solidFill>
                  <a:schemeClr val="bg1">
                    <a:lumMod val="50000"/>
                  </a:schemeClr>
                </a:solidFill>
              </a:endParaRPr>
            </a:p>
          </p:txBody>
        </p:sp>
      </p:grpSp>
    </p:spTree>
    <p:extLst>
      <p:ext uri="{BB962C8B-B14F-4D97-AF65-F5344CB8AC3E}">
        <p14:creationId xmlns:p14="http://schemas.microsoft.com/office/powerpoint/2010/main" val="2531121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FCP PEA Court Terme</a:t>
            </a:r>
            <a:br>
              <a:rPr lang="fr-FR" sz="2000" dirty="0"/>
            </a:br>
            <a:r>
              <a:rPr lang="fr-FR" sz="1400" i="1" dirty="0"/>
              <a:t>FR0013411758 (R)</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6196622" cy="276999"/>
          </a:xfrm>
          <a:prstGeom prst="rect">
            <a:avLst/>
          </a:prstGeom>
          <a:noFill/>
        </p:spPr>
        <p:txBody>
          <a:bodyPr wrap="square" rtlCol="0">
            <a:spAutoFit/>
          </a:bodyPr>
          <a:lstStyle/>
          <a:p>
            <a:pPr algn="l"/>
            <a:r>
              <a:rPr lang="fr-FR" sz="1200" b="1" i="1" kern="1200" dirty="0">
                <a:solidFill>
                  <a:schemeClr val="accent1"/>
                </a:solidFill>
                <a:latin typeface="+mn-lt"/>
                <a:ea typeface="+mn-ea"/>
                <a:cs typeface="+mn-cs"/>
              </a:rPr>
              <a:t>Un fonds d’une durée de placement recommandée d’un mois, éligible au PEA</a:t>
            </a:r>
          </a:p>
        </p:txBody>
      </p:sp>
      <p:pic>
        <p:nvPicPr>
          <p:cNvPr id="5" name="Image 4">
            <a:extLst>
              <a:ext uri="{FF2B5EF4-FFF2-40B4-BE49-F238E27FC236}">
                <a16:creationId xmlns:a16="http://schemas.microsoft.com/office/drawing/2014/main" id="{7C603394-208E-EF94-E054-CC83E921E4BF}"/>
              </a:ext>
            </a:extLst>
          </p:cNvPr>
          <p:cNvPicPr>
            <a:picLocks noChangeAspect="1"/>
          </p:cNvPicPr>
          <p:nvPr/>
        </p:nvPicPr>
        <p:blipFill>
          <a:blip r:embed="rId2"/>
          <a:stretch>
            <a:fillRect/>
          </a:stretch>
        </p:blipFill>
        <p:spPr>
          <a:xfrm>
            <a:off x="282901" y="1443054"/>
            <a:ext cx="8578198" cy="795853"/>
          </a:xfrm>
          <a:prstGeom prst="rect">
            <a:avLst/>
          </a:prstGeom>
        </p:spPr>
      </p:pic>
      <p:pic>
        <p:nvPicPr>
          <p:cNvPr id="10" name="Image 9">
            <a:extLst>
              <a:ext uri="{FF2B5EF4-FFF2-40B4-BE49-F238E27FC236}">
                <a16:creationId xmlns:a16="http://schemas.microsoft.com/office/drawing/2014/main" id="{9FD41F8E-C14F-2E54-3818-8EB0E86E432C}"/>
              </a:ext>
            </a:extLst>
          </p:cNvPr>
          <p:cNvPicPr>
            <a:picLocks noChangeAspect="1"/>
          </p:cNvPicPr>
          <p:nvPr/>
        </p:nvPicPr>
        <p:blipFill>
          <a:blip r:embed="rId3"/>
          <a:stretch>
            <a:fillRect/>
          </a:stretch>
        </p:blipFill>
        <p:spPr>
          <a:xfrm>
            <a:off x="2570414" y="2431491"/>
            <a:ext cx="3896170" cy="1212663"/>
          </a:xfrm>
          <a:prstGeom prst="rect">
            <a:avLst/>
          </a:prstGeom>
        </p:spPr>
      </p:pic>
      <p:grpSp>
        <p:nvGrpSpPr>
          <p:cNvPr id="11" name="Groupe 10">
            <a:extLst>
              <a:ext uri="{FF2B5EF4-FFF2-40B4-BE49-F238E27FC236}">
                <a16:creationId xmlns:a16="http://schemas.microsoft.com/office/drawing/2014/main" id="{B204A156-2859-71E8-5088-A0F452DF6570}"/>
              </a:ext>
            </a:extLst>
          </p:cNvPr>
          <p:cNvGrpSpPr/>
          <p:nvPr/>
        </p:nvGrpSpPr>
        <p:grpSpPr>
          <a:xfrm>
            <a:off x="3796727" y="3032624"/>
            <a:ext cx="309186" cy="169277"/>
            <a:chOff x="7014511" y="3262318"/>
            <a:chExt cx="309186" cy="169277"/>
          </a:xfrm>
        </p:grpSpPr>
        <p:sp>
          <p:nvSpPr>
            <p:cNvPr id="12" name="ZoneTexte 11">
              <a:extLst>
                <a:ext uri="{FF2B5EF4-FFF2-40B4-BE49-F238E27FC236}">
                  <a16:creationId xmlns:a16="http://schemas.microsoft.com/office/drawing/2014/main" id="{BA921E5E-E539-DEA3-592E-5BE21DF6C131}"/>
                </a:ext>
              </a:extLst>
            </p:cNvPr>
            <p:cNvSpPr txBox="1"/>
            <p:nvPr/>
          </p:nvSpPr>
          <p:spPr>
            <a:xfrm>
              <a:off x="7079392" y="3279353"/>
              <a:ext cx="125684" cy="143629"/>
            </a:xfrm>
            <a:prstGeom prst="rect">
              <a:avLst/>
            </a:prstGeom>
            <a:solidFill>
              <a:srgbClr val="749FD2"/>
            </a:solidFill>
          </p:spPr>
          <p:txBody>
            <a:bodyPr wrap="square" rtlCol="0">
              <a:spAutoFit/>
            </a:bodyPr>
            <a:lstStyle/>
            <a:p>
              <a:endParaRPr lang="fr-FR" sz="500" baseline="30000" dirty="0">
                <a:solidFill>
                  <a:schemeClr val="bg1"/>
                </a:solidFill>
              </a:endParaRPr>
            </a:p>
          </p:txBody>
        </p:sp>
        <p:sp>
          <p:nvSpPr>
            <p:cNvPr id="13" name="ZoneTexte 12">
              <a:extLst>
                <a:ext uri="{FF2B5EF4-FFF2-40B4-BE49-F238E27FC236}">
                  <a16:creationId xmlns:a16="http://schemas.microsoft.com/office/drawing/2014/main" id="{70E844C7-FB19-9269-1D83-57EC10B202E0}"/>
                </a:ext>
              </a:extLst>
            </p:cNvPr>
            <p:cNvSpPr txBox="1"/>
            <p:nvPr/>
          </p:nvSpPr>
          <p:spPr>
            <a:xfrm>
              <a:off x="7014511" y="3262318"/>
              <a:ext cx="309186" cy="169277"/>
            </a:xfrm>
            <a:prstGeom prst="rect">
              <a:avLst/>
            </a:prstGeom>
            <a:noFill/>
          </p:spPr>
          <p:txBody>
            <a:bodyPr wrap="square" rtlCol="0">
              <a:spAutoFit/>
            </a:bodyPr>
            <a:lstStyle/>
            <a:p>
              <a:r>
                <a:rPr lang="fr-FR" sz="500" dirty="0">
                  <a:solidFill>
                    <a:schemeClr val="bg1"/>
                  </a:solidFill>
                </a:rPr>
                <a:t>(1)</a:t>
              </a:r>
              <a:endParaRPr lang="fr-FR" sz="1600" dirty="0">
                <a:solidFill>
                  <a:schemeClr val="bg1"/>
                </a:solidFill>
              </a:endParaRPr>
            </a:p>
          </p:txBody>
        </p:sp>
      </p:grpSp>
      <p:sp>
        <p:nvSpPr>
          <p:cNvPr id="14" name="ZoneTexte 13">
            <a:extLst>
              <a:ext uri="{FF2B5EF4-FFF2-40B4-BE49-F238E27FC236}">
                <a16:creationId xmlns:a16="http://schemas.microsoft.com/office/drawing/2014/main" id="{A551F813-4436-5284-A49E-BF56874963B8}"/>
              </a:ext>
            </a:extLst>
          </p:cNvPr>
          <p:cNvSpPr txBox="1"/>
          <p:nvPr/>
        </p:nvSpPr>
        <p:spPr>
          <a:xfrm>
            <a:off x="764688" y="3836738"/>
            <a:ext cx="8379312" cy="215444"/>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(1) La sensibilité est l’indication de la variation de la valeur de l’actif de l’OPC  lorsque les taux d’intérêt varient de 1%.</a:t>
            </a:r>
          </a:p>
        </p:txBody>
      </p:sp>
    </p:spTree>
    <p:extLst>
      <p:ext uri="{BB962C8B-B14F-4D97-AF65-F5344CB8AC3E}">
        <p14:creationId xmlns:p14="http://schemas.microsoft.com/office/powerpoint/2010/main" val="726465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FCP PEA Court Terme</a:t>
            </a:r>
            <a:br>
              <a:rPr lang="fr-FR" sz="2000" dirty="0"/>
            </a:br>
            <a:r>
              <a:rPr lang="fr-FR" sz="1400" i="1" dirty="0"/>
              <a:t>FR0013411758 (R)</a:t>
            </a:r>
            <a:endParaRPr lang="fr-FR" sz="1400" i="1" dirty="0">
              <a:solidFill>
                <a:schemeClr val="bg1">
                  <a:lumMod val="65000"/>
                </a:schemeClr>
              </a:solidFill>
            </a:endParaRPr>
          </a:p>
        </p:txBody>
      </p:sp>
      <p:sp>
        <p:nvSpPr>
          <p:cNvPr id="12" name="ZoneTexte 11">
            <a:extLst>
              <a:ext uri="{FF2B5EF4-FFF2-40B4-BE49-F238E27FC236}">
                <a16:creationId xmlns:a16="http://schemas.microsoft.com/office/drawing/2014/main" id="{12AB6A89-05C9-F264-EEE0-18EC4A14BFEB}"/>
              </a:ext>
            </a:extLst>
          </p:cNvPr>
          <p:cNvSpPr txBox="1"/>
          <p:nvPr/>
        </p:nvSpPr>
        <p:spPr>
          <a:xfrm>
            <a:off x="304029" y="4383049"/>
            <a:ext cx="8535939" cy="477888"/>
          </a:xfrm>
          <a:prstGeom prst="rect">
            <a:avLst/>
          </a:prstGeom>
          <a:noFill/>
        </p:spPr>
        <p:txBody>
          <a:bodyPr wrap="square" rtlCol="0">
            <a:spAutoFit/>
          </a:bodyPr>
          <a:lstStyle>
            <a:defPPr marR="0" lvl="0" algn="l" rtl="0">
              <a:lnSpc>
                <a:spcPct val="100000"/>
              </a:lnSpc>
              <a:spcBef>
                <a:spcPts val="0"/>
              </a:spcBef>
              <a:spcAft>
                <a:spcPts val="0"/>
              </a:spcAft>
            </a:defPPr>
            <a:lvl1pPr marL="228600" indent="-228600">
              <a:buAutoNum type="arabicPeriod"/>
              <a:defRPr sz="800" i="1">
                <a:solidFill>
                  <a:schemeClr val="bg1">
                    <a:lumMod val="50000"/>
                  </a:schemeClr>
                </a:solidFill>
                <a:latin typeface="+mj-lt"/>
                <a:ea typeface="Roboto" panose="02000000000000000000" pitchFamily="2" charset="0"/>
                <a:cs typeface="Calibri Light" panose="020F0302020204030204" pitchFamily="34" charset="0"/>
              </a:defRPr>
            </a:lvl1pPr>
          </a:lstStyle>
          <a:p>
            <a:pPr marL="0" indent="0">
              <a:lnSpc>
                <a:spcPct val="107000"/>
              </a:lnSpc>
              <a:spcAft>
                <a:spcPts val="800"/>
              </a:spcAft>
              <a:buNone/>
            </a:pPr>
            <a:r>
              <a:rPr lang="fr-FR" b="1" dirty="0"/>
              <a:t>(1) </a:t>
            </a:r>
            <a:r>
              <a:rPr lang="fr-FR" dirty="0"/>
              <a:t>Indicateur Synthétique de Risque : Le calcul de l’Indicateur Synthétique de Risque, tel que défini par le règlement PRIIP, s’appuie à la fois sur la mesure du risque de marché et du risque de crédit. Il part de l’hypothèse que vous conserverez le produit pendant la période de détention recommandée. Il est calculé périodiquement et peut évoluer dans le temps. L’indicateur de risque est présenté sur une échelle numérique de 1 (le moins risqué) à 7 (le plus risqué). </a:t>
            </a:r>
          </a:p>
        </p:txBody>
      </p:sp>
      <p:sp>
        <p:nvSpPr>
          <p:cNvPr id="13" name="ZoneTexte 12">
            <a:extLst>
              <a:ext uri="{FF2B5EF4-FFF2-40B4-BE49-F238E27FC236}">
                <a16:creationId xmlns:a16="http://schemas.microsoft.com/office/drawing/2014/main" id="{7DFD74FA-A23F-0F42-D5AC-583C0A6FF610}"/>
              </a:ext>
            </a:extLst>
          </p:cNvPr>
          <p:cNvSpPr txBox="1"/>
          <p:nvPr/>
        </p:nvSpPr>
        <p:spPr>
          <a:xfrm>
            <a:off x="3484358" y="2969180"/>
            <a:ext cx="5242296" cy="861774"/>
          </a:xfrm>
          <a:prstGeom prst="rect">
            <a:avLst/>
          </a:prstGeom>
          <a:noFill/>
        </p:spPr>
        <p:txBody>
          <a:bodyPr wrap="square" rtlCol="0">
            <a:spAutoFit/>
          </a:bodyPr>
          <a:lstStyle>
            <a:defPPr marR="0" lvl="0" algn="l" rtl="0">
              <a:lnSpc>
                <a:spcPct val="100000"/>
              </a:lnSpc>
              <a:spcBef>
                <a:spcPts val="0"/>
              </a:spcBef>
              <a:spcAft>
                <a:spcPts val="0"/>
              </a:spcAft>
            </a:defPPr>
            <a:lvl1pPr marL="228600" indent="-228600">
              <a:buAutoNum type="arabicPeriod"/>
              <a:defRPr sz="800" i="1">
                <a:solidFill>
                  <a:schemeClr val="bg1">
                    <a:lumMod val="50000"/>
                  </a:schemeClr>
                </a:solidFill>
                <a:latin typeface="+mj-lt"/>
                <a:ea typeface="Roboto" panose="02000000000000000000" pitchFamily="2" charset="0"/>
                <a:cs typeface="Calibri Light" panose="020F0302020204030204" pitchFamily="34" charset="0"/>
              </a:defRPr>
            </a:lvl1pPr>
          </a:lstStyle>
          <a:p>
            <a:pPr marL="0" indent="0" algn="l">
              <a:buNone/>
            </a:pPr>
            <a:r>
              <a:rPr lang="fr-FR" sz="1000" b="1" i="0" dirty="0">
                <a:solidFill>
                  <a:srgbClr val="EE6D26"/>
                </a:solidFill>
                <a:effectLst/>
                <a:ea typeface="Calibri" panose="020F0502020204030204" pitchFamily="34" charset="0"/>
                <a:cs typeface="RobotoCondensed-Bold"/>
              </a:rPr>
              <a:t>LES RISQUES : </a:t>
            </a:r>
            <a:r>
              <a:rPr lang="fr-FR" sz="1000" b="1" i="0" dirty="0">
                <a:solidFill>
                  <a:srgbClr val="696D6F"/>
                </a:solidFill>
                <a:effectLst/>
                <a:ea typeface="Calibri" panose="020F0502020204030204" pitchFamily="34" charset="0"/>
                <a:cs typeface="RobotoCondensed-Bold"/>
              </a:rPr>
              <a:t>risque de perte de capital,</a:t>
            </a:r>
            <a:r>
              <a:rPr lang="fr-FR" sz="1000" i="0" dirty="0">
                <a:solidFill>
                  <a:srgbClr val="696D6F"/>
                </a:solidFill>
              </a:rPr>
              <a:t> risque crédit, risque de taux, risque de liquidité, risque de contrepartie, risque lié à la réutilisation des garanties en espèces, risque de durabilité. Pour une description plus complète des risques, se référer au prospectus du fonds disponible auprès d’Ostrum AM sur simple demande ou sur le site internet </a:t>
            </a:r>
            <a:r>
              <a:rPr lang="fr-FR" sz="1000" i="0" dirty="0">
                <a:solidFill>
                  <a:srgbClr val="696D6F"/>
                </a:solidFill>
                <a:hlinkClick r:id="rId2"/>
              </a:rPr>
              <a:t>www.ostrum.com/fr</a:t>
            </a:r>
            <a:r>
              <a:rPr lang="fr-FR" sz="1000" i="0" dirty="0">
                <a:solidFill>
                  <a:srgbClr val="696D6F"/>
                </a:solidFill>
              </a:rPr>
              <a:t>.</a:t>
            </a:r>
          </a:p>
        </p:txBody>
      </p:sp>
      <p:sp>
        <p:nvSpPr>
          <p:cNvPr id="14" name="ZoneTexte 13">
            <a:extLst>
              <a:ext uri="{FF2B5EF4-FFF2-40B4-BE49-F238E27FC236}">
                <a16:creationId xmlns:a16="http://schemas.microsoft.com/office/drawing/2014/main" id="{AD93FD11-EDAB-984E-D419-BABF5746857E}"/>
              </a:ext>
            </a:extLst>
          </p:cNvPr>
          <p:cNvSpPr txBox="1"/>
          <p:nvPr/>
        </p:nvSpPr>
        <p:spPr>
          <a:xfrm>
            <a:off x="418779" y="3975220"/>
            <a:ext cx="8416886" cy="338554"/>
          </a:xfrm>
          <a:prstGeom prst="rect">
            <a:avLst/>
          </a:prstGeom>
          <a:solidFill>
            <a:schemeClr val="bg1">
              <a:lumMod val="95000"/>
            </a:schemeClr>
          </a:solidFill>
        </p:spPr>
        <p:txBody>
          <a:bodyPr wrap="square">
            <a:spAutoFit/>
          </a:bodyPr>
          <a:lstStyle/>
          <a:p>
            <a:pPr algn="l"/>
            <a:r>
              <a:rPr lang="fr-FR" sz="800" dirty="0">
                <a:solidFill>
                  <a:schemeClr val="bg1">
                    <a:lumMod val="50000"/>
                  </a:schemeClr>
                </a:solidFill>
              </a:rPr>
              <a:t>Le DIC, le prospectus et les documents périodiques sont disponibles gratuitement en français sur demande auprès de Natixis Investment Managers International et sur le site </a:t>
            </a:r>
            <a:r>
              <a:rPr lang="fr-FR" sz="800" dirty="0">
                <a:solidFill>
                  <a:schemeClr val="bg1">
                    <a:lumMod val="50000"/>
                  </a:schemeClr>
                </a:solidFill>
                <a:hlinkClick r:id="rId3"/>
              </a:rPr>
              <a:t>https://ngamdfr-opcvm-reseaux.net/fonds/FR0013411758/detail</a:t>
            </a:r>
            <a:r>
              <a:rPr lang="fr-FR" sz="800" dirty="0">
                <a:solidFill>
                  <a:schemeClr val="bg1">
                    <a:lumMod val="50000"/>
                  </a:schemeClr>
                </a:solidFill>
              </a:rPr>
              <a:t> </a:t>
            </a:r>
          </a:p>
        </p:txBody>
      </p:sp>
      <p:pic>
        <p:nvPicPr>
          <p:cNvPr id="5" name="Image 4">
            <a:extLst>
              <a:ext uri="{FF2B5EF4-FFF2-40B4-BE49-F238E27FC236}">
                <a16:creationId xmlns:a16="http://schemas.microsoft.com/office/drawing/2014/main" id="{4306880B-C559-2CD4-9599-5FFFC5063722}"/>
              </a:ext>
            </a:extLst>
          </p:cNvPr>
          <p:cNvPicPr>
            <a:picLocks noChangeAspect="1"/>
          </p:cNvPicPr>
          <p:nvPr/>
        </p:nvPicPr>
        <p:blipFill>
          <a:blip r:embed="rId4"/>
          <a:stretch>
            <a:fillRect/>
          </a:stretch>
        </p:blipFill>
        <p:spPr>
          <a:xfrm>
            <a:off x="3538146" y="783160"/>
            <a:ext cx="3552747" cy="936438"/>
          </a:xfrm>
          <a:prstGeom prst="rect">
            <a:avLst/>
          </a:prstGeom>
        </p:spPr>
      </p:pic>
      <p:pic>
        <p:nvPicPr>
          <p:cNvPr id="7" name="Image 6">
            <a:extLst>
              <a:ext uri="{FF2B5EF4-FFF2-40B4-BE49-F238E27FC236}">
                <a16:creationId xmlns:a16="http://schemas.microsoft.com/office/drawing/2014/main" id="{4D9948E9-30AC-3FCB-DCAB-AD424269DC37}"/>
              </a:ext>
            </a:extLst>
          </p:cNvPr>
          <p:cNvPicPr>
            <a:picLocks noChangeAspect="1"/>
          </p:cNvPicPr>
          <p:nvPr/>
        </p:nvPicPr>
        <p:blipFill>
          <a:blip r:embed="rId5"/>
          <a:stretch>
            <a:fillRect/>
          </a:stretch>
        </p:blipFill>
        <p:spPr>
          <a:xfrm>
            <a:off x="5264560" y="2034152"/>
            <a:ext cx="2994860" cy="719695"/>
          </a:xfrm>
          <a:prstGeom prst="rect">
            <a:avLst/>
          </a:prstGeom>
        </p:spPr>
      </p:pic>
      <p:pic>
        <p:nvPicPr>
          <p:cNvPr id="8" name="Image 7">
            <a:extLst>
              <a:ext uri="{FF2B5EF4-FFF2-40B4-BE49-F238E27FC236}">
                <a16:creationId xmlns:a16="http://schemas.microsoft.com/office/drawing/2014/main" id="{B8AF9135-A75B-56D5-2B25-CDF1A82EBCE9}"/>
              </a:ext>
            </a:extLst>
          </p:cNvPr>
          <p:cNvPicPr>
            <a:picLocks noChangeAspect="1"/>
          </p:cNvPicPr>
          <p:nvPr/>
        </p:nvPicPr>
        <p:blipFill>
          <a:blip r:embed="rId6"/>
          <a:stretch>
            <a:fillRect/>
          </a:stretch>
        </p:blipFill>
        <p:spPr>
          <a:xfrm>
            <a:off x="206944" y="894058"/>
            <a:ext cx="2956331" cy="2814589"/>
          </a:xfrm>
          <a:prstGeom prst="rect">
            <a:avLst/>
          </a:prstGeom>
        </p:spPr>
      </p:pic>
    </p:spTree>
    <p:extLst>
      <p:ext uri="{BB962C8B-B14F-4D97-AF65-F5344CB8AC3E}">
        <p14:creationId xmlns:p14="http://schemas.microsoft.com/office/powerpoint/2010/main" val="492289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Ostrum</a:t>
            </a:r>
            <a:r>
              <a:rPr lang="fr-FR" sz="2000" dirty="0"/>
              <a:t> SRI Euro Sovereign Bonds</a:t>
            </a:r>
            <a:br>
              <a:rPr lang="fr-FR" sz="2000" dirty="0"/>
            </a:br>
            <a:r>
              <a:rPr lang="fr-FR" sz="1400" dirty="0"/>
              <a:t>FR0000003196 part R et FR0010655456 part I   </a:t>
            </a:r>
            <a:r>
              <a:rPr lang="fr-FR" sz="1400" i="1" dirty="0">
                <a:solidFill>
                  <a:schemeClr val="bg1">
                    <a:lumMod val="65000"/>
                  </a:schemeClr>
                </a:solidFill>
              </a:rPr>
              <a:t>(1/2)</a:t>
            </a:r>
            <a:endParaRPr lang="fr-FR" sz="1400" dirty="0"/>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8087225" cy="461665"/>
          </a:xfrm>
          <a:prstGeom prst="rect">
            <a:avLst/>
          </a:prstGeom>
          <a:noFill/>
        </p:spPr>
        <p:txBody>
          <a:bodyPr wrap="square" rtlCol="0">
            <a:spAutoFit/>
          </a:bodyPr>
          <a:lstStyle/>
          <a:p>
            <a:r>
              <a:rPr lang="fr-FR" sz="1200" b="1" i="1" kern="1200" dirty="0">
                <a:solidFill>
                  <a:schemeClr val="accent1"/>
                </a:solidFill>
                <a:latin typeface="+mn-lt"/>
                <a:ea typeface="+mn-ea"/>
                <a:cs typeface="+mn-cs"/>
              </a:rPr>
              <a:t>Une solution obligataire cherchant à tirer parti des opportunités offertes par les obligations souveraines de la zone euro.</a:t>
            </a:r>
            <a:endParaRPr lang="fr-FR" sz="1600" dirty="0">
              <a:solidFill>
                <a:schemeClr val="accent1"/>
              </a:solidFill>
            </a:endParaRPr>
          </a:p>
        </p:txBody>
      </p:sp>
      <p:pic>
        <p:nvPicPr>
          <p:cNvPr id="7" name="Image 6">
            <a:extLst>
              <a:ext uri="{FF2B5EF4-FFF2-40B4-BE49-F238E27FC236}">
                <a16:creationId xmlns:a16="http://schemas.microsoft.com/office/drawing/2014/main" id="{FD4F2A03-E7CC-4305-886C-5D0FFA5082B7}"/>
              </a:ext>
            </a:extLst>
          </p:cNvPr>
          <p:cNvPicPr>
            <a:picLocks noChangeAspect="1"/>
          </p:cNvPicPr>
          <p:nvPr/>
        </p:nvPicPr>
        <p:blipFill>
          <a:blip r:embed="rId2"/>
          <a:stretch>
            <a:fillRect/>
          </a:stretch>
        </p:blipFill>
        <p:spPr>
          <a:xfrm>
            <a:off x="2631363" y="2399460"/>
            <a:ext cx="3634909" cy="1557818"/>
          </a:xfrm>
          <a:prstGeom prst="rect">
            <a:avLst/>
          </a:prstGeom>
        </p:spPr>
      </p:pic>
      <p:sp>
        <p:nvSpPr>
          <p:cNvPr id="14" name="ZoneTexte 13">
            <a:extLst>
              <a:ext uri="{FF2B5EF4-FFF2-40B4-BE49-F238E27FC236}">
                <a16:creationId xmlns:a16="http://schemas.microsoft.com/office/drawing/2014/main" id="{4827D2A4-A86C-4FDE-9D02-FC5D67B36593}"/>
              </a:ext>
            </a:extLst>
          </p:cNvPr>
          <p:cNvSpPr txBox="1"/>
          <p:nvPr/>
        </p:nvSpPr>
        <p:spPr>
          <a:xfrm>
            <a:off x="449974" y="4114801"/>
            <a:ext cx="8417732" cy="584775"/>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4. La sensibilité est l’indication de la variation de la valeur de l’actif de l’OPCVM lorsque les taux d’intérêt varient de 1%.</a:t>
            </a:r>
          </a:p>
          <a:p>
            <a:pPr algn="l"/>
            <a:endParaRPr lang="fr-FR" sz="800" i="1" dirty="0">
              <a:solidFill>
                <a:schemeClr val="bg1">
                  <a:lumMod val="50000"/>
                </a:schemeClr>
              </a:solidFill>
              <a:latin typeface="+mj-lt"/>
              <a:ea typeface="Roboto" panose="02000000000000000000" pitchFamily="2" charset="0"/>
              <a:cs typeface="Calibri Light" panose="020F0302020204030204" pitchFamily="34" charset="0"/>
            </a:endParaRPr>
          </a:p>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L’indice JP Morgan EMU global est représentatif de la performance des obligations d’Etat de la zone euro quelles que soient leurs maturités. Il est calculé coupon inclus et est</a:t>
            </a:r>
          </a:p>
          <a:p>
            <a:r>
              <a:rPr lang="fr-FR" sz="800" i="1" dirty="0">
                <a:solidFill>
                  <a:schemeClr val="bg1">
                    <a:lumMod val="50000"/>
                  </a:schemeClr>
                </a:solidFill>
                <a:latin typeface="+mj-lt"/>
                <a:ea typeface="Roboto" panose="02000000000000000000" pitchFamily="2" charset="0"/>
                <a:cs typeface="Calibri Light" panose="020F0302020204030204" pitchFamily="34" charset="0"/>
              </a:rPr>
              <a:t>disponible sur le site : </a:t>
            </a:r>
            <a:r>
              <a:rPr lang="fr-FR" sz="800" i="1" dirty="0">
                <a:solidFill>
                  <a:schemeClr val="bg1">
                    <a:lumMod val="50000"/>
                  </a:schemeClr>
                </a:solidFill>
                <a:latin typeface="+mj-lt"/>
                <a:ea typeface="Roboto" panose="02000000000000000000" pitchFamily="2" charset="0"/>
                <a:cs typeface="Calibri Light" panose="020F0302020204030204" pitchFamily="34" charset="0"/>
                <a:hlinkClick r:id="rId3"/>
              </a:rPr>
              <a:t>www.jpmorgan.com</a:t>
            </a:r>
            <a:r>
              <a:rPr lang="fr-FR" sz="800" i="1" dirty="0">
                <a:solidFill>
                  <a:schemeClr val="bg1">
                    <a:lumMod val="50000"/>
                  </a:schemeClr>
                </a:solidFill>
                <a:latin typeface="+mj-lt"/>
                <a:ea typeface="Roboto" panose="02000000000000000000" pitchFamily="2" charset="0"/>
                <a:cs typeface="Calibri Light" panose="020F0302020204030204" pitchFamily="34" charset="0"/>
              </a:rPr>
              <a:t>. L’indice de référence n’a pas vocation à être aligné aux ambitions environnementales et sociales telles que promues par le fonds.</a:t>
            </a:r>
          </a:p>
        </p:txBody>
      </p:sp>
      <p:pic>
        <p:nvPicPr>
          <p:cNvPr id="5" name="Image 4">
            <a:extLst>
              <a:ext uri="{FF2B5EF4-FFF2-40B4-BE49-F238E27FC236}">
                <a16:creationId xmlns:a16="http://schemas.microsoft.com/office/drawing/2014/main" id="{42EE1AFC-39D7-1E38-9391-8590137E7859}"/>
              </a:ext>
            </a:extLst>
          </p:cNvPr>
          <p:cNvPicPr>
            <a:picLocks noChangeAspect="1"/>
          </p:cNvPicPr>
          <p:nvPr/>
        </p:nvPicPr>
        <p:blipFill>
          <a:blip r:embed="rId4"/>
          <a:stretch>
            <a:fillRect/>
          </a:stretch>
        </p:blipFill>
        <p:spPr>
          <a:xfrm>
            <a:off x="0" y="1409828"/>
            <a:ext cx="9144000" cy="682954"/>
          </a:xfrm>
          <a:prstGeom prst="rect">
            <a:avLst/>
          </a:prstGeom>
        </p:spPr>
      </p:pic>
    </p:spTree>
    <p:extLst>
      <p:ext uri="{BB962C8B-B14F-4D97-AF65-F5344CB8AC3E}">
        <p14:creationId xmlns:p14="http://schemas.microsoft.com/office/powerpoint/2010/main" val="2244413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Ostrum</a:t>
            </a:r>
            <a:r>
              <a:rPr lang="fr-FR" sz="2000" dirty="0"/>
              <a:t> SRI Euro Sovereign Bonds</a:t>
            </a:r>
            <a:br>
              <a:rPr lang="fr-FR" sz="2000" dirty="0"/>
            </a:br>
            <a:r>
              <a:rPr lang="fr-FR" sz="1400" dirty="0"/>
              <a:t>FR0000003196 part R et FR0010655456 part I    </a:t>
            </a:r>
            <a:r>
              <a:rPr lang="fr-FR" sz="1400" i="1" dirty="0">
                <a:solidFill>
                  <a:schemeClr val="bg1">
                    <a:lumMod val="65000"/>
                  </a:schemeClr>
                </a:solidFill>
              </a:rPr>
              <a:t>(2/2)</a:t>
            </a:r>
            <a:endParaRPr lang="fr-FR" sz="1400" dirty="0"/>
          </a:p>
        </p:txBody>
      </p:sp>
      <p:pic>
        <p:nvPicPr>
          <p:cNvPr id="9" name="Image 8">
            <a:extLst>
              <a:ext uri="{FF2B5EF4-FFF2-40B4-BE49-F238E27FC236}">
                <a16:creationId xmlns:a16="http://schemas.microsoft.com/office/drawing/2014/main" id="{7632EB26-6783-4C63-8BDB-FF39CEB9388C}"/>
              </a:ext>
            </a:extLst>
          </p:cNvPr>
          <p:cNvPicPr>
            <a:picLocks noChangeAspect="1"/>
          </p:cNvPicPr>
          <p:nvPr/>
        </p:nvPicPr>
        <p:blipFill>
          <a:blip r:embed="rId2"/>
          <a:stretch>
            <a:fillRect/>
          </a:stretch>
        </p:blipFill>
        <p:spPr>
          <a:xfrm>
            <a:off x="506538" y="2151469"/>
            <a:ext cx="6738114" cy="777255"/>
          </a:xfrm>
          <a:prstGeom prst="rect">
            <a:avLst/>
          </a:prstGeom>
        </p:spPr>
      </p:pic>
      <p:pic>
        <p:nvPicPr>
          <p:cNvPr id="4" name="Image 3">
            <a:extLst>
              <a:ext uri="{FF2B5EF4-FFF2-40B4-BE49-F238E27FC236}">
                <a16:creationId xmlns:a16="http://schemas.microsoft.com/office/drawing/2014/main" id="{0349F78C-2135-45CA-AE91-E5934A0B5F28}"/>
              </a:ext>
            </a:extLst>
          </p:cNvPr>
          <p:cNvPicPr>
            <a:picLocks noChangeAspect="1"/>
          </p:cNvPicPr>
          <p:nvPr/>
        </p:nvPicPr>
        <p:blipFill>
          <a:blip r:embed="rId3"/>
          <a:stretch>
            <a:fillRect/>
          </a:stretch>
        </p:blipFill>
        <p:spPr>
          <a:xfrm>
            <a:off x="447152" y="805895"/>
            <a:ext cx="2699692" cy="1256107"/>
          </a:xfrm>
          <a:prstGeom prst="rect">
            <a:avLst/>
          </a:prstGeom>
        </p:spPr>
      </p:pic>
      <p:pic>
        <p:nvPicPr>
          <p:cNvPr id="16" name="Image 15">
            <a:extLst>
              <a:ext uri="{FF2B5EF4-FFF2-40B4-BE49-F238E27FC236}">
                <a16:creationId xmlns:a16="http://schemas.microsoft.com/office/drawing/2014/main" id="{AA5608DF-C4B2-47E7-9B7E-FC848F5EA423}"/>
              </a:ext>
            </a:extLst>
          </p:cNvPr>
          <p:cNvPicPr>
            <a:picLocks noChangeAspect="1"/>
          </p:cNvPicPr>
          <p:nvPr/>
        </p:nvPicPr>
        <p:blipFill>
          <a:blip r:embed="rId4"/>
          <a:stretch>
            <a:fillRect/>
          </a:stretch>
        </p:blipFill>
        <p:spPr>
          <a:xfrm>
            <a:off x="3496234" y="1259109"/>
            <a:ext cx="2055715" cy="275935"/>
          </a:xfrm>
          <a:prstGeom prst="rect">
            <a:avLst/>
          </a:prstGeom>
        </p:spPr>
      </p:pic>
      <p:sp>
        <p:nvSpPr>
          <p:cNvPr id="20" name="ZoneTexte 19">
            <a:extLst>
              <a:ext uri="{FF2B5EF4-FFF2-40B4-BE49-F238E27FC236}">
                <a16:creationId xmlns:a16="http://schemas.microsoft.com/office/drawing/2014/main" id="{F48B4668-1D12-4625-AA56-32C634B8EF87}"/>
              </a:ext>
            </a:extLst>
          </p:cNvPr>
          <p:cNvSpPr txBox="1"/>
          <p:nvPr/>
        </p:nvSpPr>
        <p:spPr>
          <a:xfrm>
            <a:off x="447152" y="3059027"/>
            <a:ext cx="8417732" cy="1323439"/>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 Le calcul de l’Indicateur Synthétique de Risque, tel que défini par le règlement PRIIP, s’appuie à la fois sur la mesure du risque de marché et du risque de crédit. Il part de l’hypothèse que vous conserverez le produit pendant la période de détention recommandée. Il est calculé périodiquement et peut évoluer dans le temps. L’indicateur de risque est présenté sur une échelle numérique de 1 (le moins risqué) à 7 (le plus risqué). Le niveau de l’Indicateur Synthétique de Risque (ISR) est celui en vigueur à la date de rédaction du document. </a:t>
            </a:r>
          </a:p>
          <a:p>
            <a:pPr algn="l"/>
            <a:br>
              <a:rPr lang="fr-FR" sz="800" i="1" dirty="0">
                <a:solidFill>
                  <a:schemeClr val="bg1">
                    <a:lumMod val="50000"/>
                  </a:schemeClr>
                </a:solidFill>
                <a:latin typeface="+mj-lt"/>
                <a:ea typeface="Roboto" panose="02000000000000000000" pitchFamily="2" charset="0"/>
                <a:cs typeface="Calibri Light" panose="020F0302020204030204" pitchFamily="34" charset="0"/>
              </a:rPr>
            </a:br>
            <a:r>
              <a:rPr lang="fr-FR" sz="800" i="1" dirty="0">
                <a:solidFill>
                  <a:schemeClr val="bg1">
                    <a:lumMod val="50000"/>
                  </a:schemeClr>
                </a:solidFill>
                <a:latin typeface="+mj-lt"/>
                <a:ea typeface="Roboto" panose="02000000000000000000" pitchFamily="2" charset="0"/>
                <a:cs typeface="Calibri Light" panose="020F0302020204030204" pitchFamily="34" charset="0"/>
              </a:rPr>
              <a:t>Ce Fonds promeut des critères environnementaux ou sociaux et de gouvernance (ESG) mais il n'a pas pour objectif un investissement durable. Il pourra investir partiellement dans des actifs ayant un objectif durable, par exemple tels que définis par la classification de l’UE. Pour plus d'information concernant les aspects liés à la durabilité du fonds, veuillez vous référer au document prévu par l'article 10 de la réglementation SFDR intitulé "Publication d’informations en matière de durabilité" disponible sur le site de la société de gestion du fonds et sur le site </a:t>
            </a:r>
            <a:r>
              <a:rPr lang="fr-FR" sz="800" i="1" dirty="0">
                <a:solidFill>
                  <a:schemeClr val="bg1">
                    <a:lumMod val="50000"/>
                  </a:schemeClr>
                </a:solidFill>
                <a:latin typeface="+mj-lt"/>
                <a:ea typeface="Roboto" panose="02000000000000000000" pitchFamily="2" charset="0"/>
                <a:cs typeface="Calibri Light" panose="020F0302020204030204" pitchFamily="34" charset="0"/>
                <a:hlinkClick r:id="rId5"/>
              </a:rPr>
              <a:t>https://www.ostrum.com/fr</a:t>
            </a:r>
            <a:r>
              <a:rPr lang="fr-FR" sz="800" i="1" dirty="0">
                <a:solidFill>
                  <a:schemeClr val="bg1">
                    <a:lumMod val="50000"/>
                  </a:schemeClr>
                </a:solidFill>
                <a:latin typeface="+mj-lt"/>
                <a:ea typeface="Roboto" panose="02000000000000000000" pitchFamily="2" charset="0"/>
                <a:cs typeface="Calibri Light" panose="020F0302020204030204" pitchFamily="34" charset="0"/>
              </a:rPr>
              <a:t> </a:t>
            </a:r>
          </a:p>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Les références à un classement, un prix ou un label ne préjugent pas des résultats futurs de ces derniers/du fonds ou du gestionnaire.</a:t>
            </a:r>
          </a:p>
        </p:txBody>
      </p:sp>
      <p:sp>
        <p:nvSpPr>
          <p:cNvPr id="21" name="ZoneTexte 20">
            <a:extLst>
              <a:ext uri="{FF2B5EF4-FFF2-40B4-BE49-F238E27FC236}">
                <a16:creationId xmlns:a16="http://schemas.microsoft.com/office/drawing/2014/main" id="{E34C769D-BB6B-4721-BA32-6F43F8FC94DD}"/>
              </a:ext>
            </a:extLst>
          </p:cNvPr>
          <p:cNvSpPr txBox="1"/>
          <p:nvPr/>
        </p:nvSpPr>
        <p:spPr>
          <a:xfrm>
            <a:off x="506538" y="4396151"/>
            <a:ext cx="8548692" cy="461665"/>
          </a:xfrm>
          <a:prstGeom prst="rect">
            <a:avLst/>
          </a:prstGeom>
          <a:solidFill>
            <a:schemeClr val="bg1">
              <a:lumMod val="95000"/>
            </a:schemeClr>
          </a:solidFill>
        </p:spPr>
        <p:txBody>
          <a:bodyPr wrap="square">
            <a:spAutoFit/>
          </a:bodyPr>
          <a:lstStyle/>
          <a:p>
            <a:pPr algn="l"/>
            <a:r>
              <a:rPr lang="fr-FR" sz="800" dirty="0">
                <a:solidFill>
                  <a:schemeClr val="bg1">
                    <a:lumMod val="50000"/>
                  </a:schemeClr>
                </a:solidFill>
              </a:rPr>
              <a:t>Le DIC, le prospectus et les documents périodiques sont disponibles gratuitement en français sur demande auprès de Natixis</a:t>
            </a:r>
          </a:p>
          <a:p>
            <a:pPr algn="l"/>
            <a:r>
              <a:rPr lang="fr-FR" sz="800" dirty="0">
                <a:solidFill>
                  <a:schemeClr val="bg1">
                    <a:lumMod val="50000"/>
                  </a:schemeClr>
                </a:solidFill>
              </a:rPr>
              <a:t>Investment Managers International et sur le site </a:t>
            </a:r>
            <a:r>
              <a:rPr lang="fr-FR" sz="800" dirty="0">
                <a:solidFill>
                  <a:schemeClr val="bg1">
                    <a:lumMod val="50000"/>
                  </a:schemeClr>
                </a:solidFill>
                <a:hlinkClick r:id="rId6"/>
              </a:rPr>
              <a:t>https://ngamdfr-opcvm-reseaux.net/fonds/FR0000003196/detail</a:t>
            </a:r>
            <a:r>
              <a:rPr lang="fr-FR" sz="800" dirty="0">
                <a:solidFill>
                  <a:schemeClr val="bg1">
                    <a:lumMod val="50000"/>
                  </a:schemeClr>
                </a:solidFill>
              </a:rPr>
              <a:t> et </a:t>
            </a:r>
            <a:r>
              <a:rPr lang="fr-FR" sz="800" dirty="0">
                <a:solidFill>
                  <a:schemeClr val="bg1">
                    <a:lumMod val="50000"/>
                  </a:schemeClr>
                </a:solidFill>
                <a:hlinkClick r:id="rId7"/>
              </a:rPr>
              <a:t>https://ngamdfr-opcvm-reseaux.net/fonds/FR0010655456/detail</a:t>
            </a:r>
            <a:r>
              <a:rPr lang="fr-FR" sz="800" dirty="0">
                <a:solidFill>
                  <a:schemeClr val="bg1">
                    <a:lumMod val="50000"/>
                  </a:schemeClr>
                </a:solidFill>
              </a:rPr>
              <a:t>. Le DIC doit être remis au client préalablement à la souscription.</a:t>
            </a:r>
          </a:p>
        </p:txBody>
      </p:sp>
      <p:pic>
        <p:nvPicPr>
          <p:cNvPr id="3" name="Image 2">
            <a:extLst>
              <a:ext uri="{FF2B5EF4-FFF2-40B4-BE49-F238E27FC236}">
                <a16:creationId xmlns:a16="http://schemas.microsoft.com/office/drawing/2014/main" id="{A9982660-99AF-7A5C-95CE-D195FDA51FD3}"/>
              </a:ext>
            </a:extLst>
          </p:cNvPr>
          <p:cNvPicPr>
            <a:picLocks noChangeAspect="1"/>
          </p:cNvPicPr>
          <p:nvPr/>
        </p:nvPicPr>
        <p:blipFill>
          <a:blip r:embed="rId8"/>
          <a:stretch>
            <a:fillRect/>
          </a:stretch>
        </p:blipFill>
        <p:spPr>
          <a:xfrm>
            <a:off x="3404027" y="1516818"/>
            <a:ext cx="2189724" cy="213464"/>
          </a:xfrm>
          <a:prstGeom prst="rect">
            <a:avLst/>
          </a:prstGeom>
        </p:spPr>
      </p:pic>
      <p:pic>
        <p:nvPicPr>
          <p:cNvPr id="5" name="Image 4">
            <a:extLst>
              <a:ext uri="{FF2B5EF4-FFF2-40B4-BE49-F238E27FC236}">
                <a16:creationId xmlns:a16="http://schemas.microsoft.com/office/drawing/2014/main" id="{BF6EFFA1-A07B-5887-3343-01C86FAEE95A}"/>
              </a:ext>
            </a:extLst>
          </p:cNvPr>
          <p:cNvPicPr>
            <a:picLocks noChangeAspect="1"/>
          </p:cNvPicPr>
          <p:nvPr/>
        </p:nvPicPr>
        <p:blipFill>
          <a:blip r:embed="rId9"/>
          <a:stretch>
            <a:fillRect/>
          </a:stretch>
        </p:blipFill>
        <p:spPr>
          <a:xfrm>
            <a:off x="5901339" y="911132"/>
            <a:ext cx="3048000" cy="819150"/>
          </a:xfrm>
          <a:prstGeom prst="rect">
            <a:avLst/>
          </a:prstGeom>
        </p:spPr>
      </p:pic>
    </p:spTree>
    <p:extLst>
      <p:ext uri="{BB962C8B-B14F-4D97-AF65-F5344CB8AC3E}">
        <p14:creationId xmlns:p14="http://schemas.microsoft.com/office/powerpoint/2010/main" val="3437065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Ostrum SRI </a:t>
            </a:r>
            <a:r>
              <a:rPr lang="fr-FR" sz="2000" dirty="0" err="1"/>
              <a:t>Credit</a:t>
            </a:r>
            <a:r>
              <a:rPr lang="fr-FR" sz="2000" dirty="0"/>
              <a:t> 6M</a:t>
            </a:r>
            <a:br>
              <a:rPr lang="fr-FR" sz="2000" dirty="0"/>
            </a:br>
            <a:r>
              <a:rPr lang="fr-FR" sz="1400" i="1" dirty="0"/>
              <a:t>FR0014009DB7</a:t>
            </a:r>
            <a:r>
              <a:rPr lang="fr-FR" sz="1400" dirty="0"/>
              <a:t> </a:t>
            </a:r>
            <a:r>
              <a:rPr lang="fr-FR" sz="1400" i="1" dirty="0"/>
              <a:t>(R)</a:t>
            </a:r>
            <a:r>
              <a:rPr lang="fr-FR" sz="1400" dirty="0"/>
              <a:t> </a:t>
            </a:r>
            <a:r>
              <a:rPr lang="fr-FR" sz="1400" i="1" dirty="0"/>
              <a:t>FR0014009DC5</a:t>
            </a:r>
            <a:r>
              <a:rPr lang="fr-FR" sz="1400" dirty="0"/>
              <a:t> </a:t>
            </a:r>
            <a:r>
              <a:rPr lang="fr-FR" sz="1400" i="1" dirty="0"/>
              <a:t>(I)</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7387647" cy="461665"/>
          </a:xfrm>
          <a:prstGeom prst="rect">
            <a:avLst/>
          </a:prstGeom>
          <a:noFill/>
        </p:spPr>
        <p:txBody>
          <a:bodyPr wrap="square" rtlCol="0">
            <a:spAutoFit/>
          </a:bodyPr>
          <a:lstStyle/>
          <a:p>
            <a:pPr algn="l"/>
            <a:r>
              <a:rPr lang="fr-FR" sz="1200" b="1" i="1" kern="1200" dirty="0">
                <a:solidFill>
                  <a:schemeClr val="accent1"/>
                </a:solidFill>
                <a:latin typeface="+mn-lt"/>
                <a:ea typeface="+mn-ea"/>
                <a:cs typeface="+mn-cs"/>
              </a:rPr>
              <a:t>Placez votre excédent de trésorerie dans un fonds ISR crédit conciliant une sensibilité aux taux d’intérêt faible et une volatilité limitée</a:t>
            </a:r>
          </a:p>
        </p:txBody>
      </p:sp>
      <p:pic>
        <p:nvPicPr>
          <p:cNvPr id="3" name="Image 2">
            <a:extLst>
              <a:ext uri="{FF2B5EF4-FFF2-40B4-BE49-F238E27FC236}">
                <a16:creationId xmlns:a16="http://schemas.microsoft.com/office/drawing/2014/main" id="{E6E3F9D4-A7E7-9FA8-3007-D8E0DA34F7A6}"/>
              </a:ext>
            </a:extLst>
          </p:cNvPr>
          <p:cNvPicPr>
            <a:picLocks noChangeAspect="1"/>
          </p:cNvPicPr>
          <p:nvPr/>
        </p:nvPicPr>
        <p:blipFill>
          <a:blip r:embed="rId2"/>
          <a:stretch>
            <a:fillRect/>
          </a:stretch>
        </p:blipFill>
        <p:spPr>
          <a:xfrm>
            <a:off x="8275199" y="169159"/>
            <a:ext cx="761729" cy="778846"/>
          </a:xfrm>
          <a:prstGeom prst="rect">
            <a:avLst/>
          </a:prstGeom>
        </p:spPr>
      </p:pic>
      <p:sp>
        <p:nvSpPr>
          <p:cNvPr id="11" name="ZoneTexte 10">
            <a:extLst>
              <a:ext uri="{FF2B5EF4-FFF2-40B4-BE49-F238E27FC236}">
                <a16:creationId xmlns:a16="http://schemas.microsoft.com/office/drawing/2014/main" id="{D1D3EF19-6625-5175-260E-C3148C6EB8CE}"/>
              </a:ext>
            </a:extLst>
          </p:cNvPr>
          <p:cNvSpPr txBox="1"/>
          <p:nvPr/>
        </p:nvSpPr>
        <p:spPr>
          <a:xfrm>
            <a:off x="764688" y="4308333"/>
            <a:ext cx="8379312" cy="384721"/>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High </a:t>
            </a:r>
            <a:r>
              <a:rPr lang="fr-FR" sz="800" i="1" dirty="0" err="1">
                <a:solidFill>
                  <a:schemeClr val="bg1">
                    <a:lumMod val="50000"/>
                  </a:schemeClr>
                </a:solidFill>
                <a:latin typeface="+mj-lt"/>
                <a:ea typeface="Roboto" panose="02000000000000000000" pitchFamily="2" charset="0"/>
                <a:cs typeface="Calibri Light" panose="020F0302020204030204" pitchFamily="34" charset="0"/>
              </a:rPr>
              <a:t>Yield</a:t>
            </a:r>
            <a:r>
              <a:rPr lang="fr-FR" sz="800" i="1" dirty="0">
                <a:solidFill>
                  <a:schemeClr val="bg1">
                    <a:lumMod val="50000"/>
                  </a:schemeClr>
                </a:solidFill>
                <a:latin typeface="+mj-lt"/>
                <a:ea typeface="Roboto" panose="02000000000000000000" pitchFamily="2" charset="0"/>
                <a:cs typeface="Calibri Light" panose="020F0302020204030204" pitchFamily="34" charset="0"/>
              </a:rPr>
              <a:t> : Haut Rendement </a:t>
            </a:r>
          </a:p>
          <a:p>
            <a:pPr marL="228600" indent="-228600" algn="l">
              <a:buAutoNum type="arabicPeriod"/>
            </a:pPr>
            <a:endParaRPr lang="fr-FR" sz="300" i="1" dirty="0">
              <a:solidFill>
                <a:schemeClr val="bg1">
                  <a:lumMod val="50000"/>
                </a:schemeClr>
              </a:solidFill>
              <a:latin typeface="+mj-lt"/>
              <a:ea typeface="Roboto" panose="02000000000000000000" pitchFamily="2" charset="0"/>
              <a:cs typeface="Calibri Light" panose="020F0302020204030204" pitchFamily="34" charset="0"/>
            </a:endParaRPr>
          </a:p>
          <a:p>
            <a:r>
              <a:rPr lang="fr-FR" sz="800" i="1" dirty="0">
                <a:solidFill>
                  <a:schemeClr val="bg1">
                    <a:lumMod val="50000"/>
                  </a:schemeClr>
                </a:solidFill>
                <a:latin typeface="+mj-lt"/>
                <a:ea typeface="Roboto" panose="02000000000000000000" pitchFamily="2" charset="0"/>
                <a:cs typeface="Calibri Light" panose="020F0302020204030204" pitchFamily="34" charset="0"/>
              </a:rPr>
              <a:t>Les références à un classement, un label, un prix et/ou à une notation ne préjugent pas des résultats futurs du fonds ou du gestionnaire</a:t>
            </a:r>
          </a:p>
        </p:txBody>
      </p:sp>
      <p:pic>
        <p:nvPicPr>
          <p:cNvPr id="5" name="Image 4">
            <a:extLst>
              <a:ext uri="{FF2B5EF4-FFF2-40B4-BE49-F238E27FC236}">
                <a16:creationId xmlns:a16="http://schemas.microsoft.com/office/drawing/2014/main" id="{34C7C570-3884-52C0-4A8C-2776291DAD4A}"/>
              </a:ext>
            </a:extLst>
          </p:cNvPr>
          <p:cNvPicPr>
            <a:picLocks noChangeAspect="1"/>
          </p:cNvPicPr>
          <p:nvPr/>
        </p:nvPicPr>
        <p:blipFill>
          <a:blip r:embed="rId3"/>
          <a:stretch>
            <a:fillRect/>
          </a:stretch>
        </p:blipFill>
        <p:spPr>
          <a:xfrm>
            <a:off x="518672" y="1355658"/>
            <a:ext cx="8168128" cy="1062067"/>
          </a:xfrm>
          <a:prstGeom prst="rect">
            <a:avLst/>
          </a:prstGeom>
        </p:spPr>
      </p:pic>
      <p:pic>
        <p:nvPicPr>
          <p:cNvPr id="8" name="Image 7">
            <a:extLst>
              <a:ext uri="{FF2B5EF4-FFF2-40B4-BE49-F238E27FC236}">
                <a16:creationId xmlns:a16="http://schemas.microsoft.com/office/drawing/2014/main" id="{5B57B9B8-0B30-5F50-89C4-23F7F0033152}"/>
              </a:ext>
            </a:extLst>
          </p:cNvPr>
          <p:cNvPicPr>
            <a:picLocks noChangeAspect="1"/>
          </p:cNvPicPr>
          <p:nvPr/>
        </p:nvPicPr>
        <p:blipFill>
          <a:blip r:embed="rId4"/>
          <a:stretch>
            <a:fillRect/>
          </a:stretch>
        </p:blipFill>
        <p:spPr>
          <a:xfrm>
            <a:off x="2801872" y="2571750"/>
            <a:ext cx="2920583" cy="1581310"/>
          </a:xfrm>
          <a:prstGeom prst="rect">
            <a:avLst/>
          </a:prstGeom>
        </p:spPr>
      </p:pic>
    </p:spTree>
    <p:extLst>
      <p:ext uri="{BB962C8B-B14F-4D97-AF65-F5344CB8AC3E}">
        <p14:creationId xmlns:p14="http://schemas.microsoft.com/office/powerpoint/2010/main" val="4132565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4176E66E-E6F4-9E99-38D5-39ABF1498C8C}"/>
              </a:ext>
            </a:extLst>
          </p:cNvPr>
          <p:cNvSpPr>
            <a:spLocks noGrp="1"/>
          </p:cNvSpPr>
          <p:nvPr>
            <p:ph type="title"/>
          </p:nvPr>
        </p:nvSpPr>
        <p:spPr>
          <a:xfrm>
            <a:off x="900385" y="195486"/>
            <a:ext cx="7096867" cy="432000"/>
          </a:xfrm>
        </p:spPr>
        <p:txBody>
          <a:bodyPr/>
          <a:lstStyle/>
          <a:p>
            <a:r>
              <a:rPr lang="fr-FR" sz="2000" dirty="0"/>
              <a:t>Ostrum SRI </a:t>
            </a:r>
            <a:r>
              <a:rPr lang="fr-FR" sz="2000" dirty="0" err="1"/>
              <a:t>Credit</a:t>
            </a:r>
            <a:r>
              <a:rPr lang="fr-FR" sz="2000" dirty="0"/>
              <a:t> 6M</a:t>
            </a:r>
            <a:br>
              <a:rPr lang="fr-FR" sz="2000" dirty="0"/>
            </a:br>
            <a:r>
              <a:rPr lang="fr-FR" sz="1400" i="1" dirty="0"/>
              <a:t>FR0014009DB7</a:t>
            </a:r>
            <a:r>
              <a:rPr lang="fr-FR" sz="1400" dirty="0"/>
              <a:t> </a:t>
            </a:r>
            <a:r>
              <a:rPr lang="fr-FR" sz="1400" i="1" dirty="0"/>
              <a:t>(R)</a:t>
            </a:r>
            <a:r>
              <a:rPr lang="fr-FR" sz="1400" dirty="0"/>
              <a:t> </a:t>
            </a:r>
            <a:r>
              <a:rPr lang="fr-FR" sz="1400" i="1" dirty="0"/>
              <a:t>FR0014009DC5 (I)</a:t>
            </a:r>
            <a:endParaRPr lang="fr-FR" sz="1400" i="1" dirty="0">
              <a:solidFill>
                <a:schemeClr val="bg1">
                  <a:lumMod val="65000"/>
                </a:schemeClr>
              </a:solidFill>
            </a:endParaRPr>
          </a:p>
        </p:txBody>
      </p:sp>
      <p:sp>
        <p:nvSpPr>
          <p:cNvPr id="26" name="ZoneTexte 25">
            <a:extLst>
              <a:ext uri="{FF2B5EF4-FFF2-40B4-BE49-F238E27FC236}">
                <a16:creationId xmlns:a16="http://schemas.microsoft.com/office/drawing/2014/main" id="{497EA846-CE79-5354-1878-07A1ECCA3766}"/>
              </a:ext>
            </a:extLst>
          </p:cNvPr>
          <p:cNvSpPr txBox="1"/>
          <p:nvPr/>
        </p:nvSpPr>
        <p:spPr>
          <a:xfrm>
            <a:off x="363557" y="3320420"/>
            <a:ext cx="8416886" cy="338554"/>
          </a:xfrm>
          <a:prstGeom prst="rect">
            <a:avLst/>
          </a:prstGeom>
          <a:solidFill>
            <a:schemeClr val="bg1">
              <a:lumMod val="95000"/>
            </a:schemeClr>
          </a:solidFill>
        </p:spPr>
        <p:txBody>
          <a:bodyPr wrap="square">
            <a:spAutoFit/>
          </a:bodyPr>
          <a:lstStyle/>
          <a:p>
            <a:pPr algn="l"/>
            <a:r>
              <a:rPr lang="fr-FR" sz="800" dirty="0">
                <a:solidFill>
                  <a:schemeClr val="bg1">
                    <a:lumMod val="50000"/>
                  </a:schemeClr>
                </a:solidFill>
              </a:rPr>
              <a:t>Le DIC, le prospectus et les documents périodiques sont disponibles gratuitement en français sur demande auprès de Natixis Investment Managers International et sur le site </a:t>
            </a:r>
            <a:r>
              <a:rPr lang="fr-FR" sz="800" dirty="0">
                <a:solidFill>
                  <a:schemeClr val="bg1">
                    <a:lumMod val="50000"/>
                  </a:schemeClr>
                </a:solidFill>
                <a:hlinkClick r:id="rId2"/>
              </a:rPr>
              <a:t>https://ngamdfr-opcvm-reseaux.net/fonds/FR0014009DB7/detail</a:t>
            </a:r>
            <a:r>
              <a:rPr lang="fr-FR" sz="800" dirty="0">
                <a:solidFill>
                  <a:schemeClr val="bg1">
                    <a:lumMod val="50000"/>
                  </a:schemeClr>
                </a:solidFill>
              </a:rPr>
              <a:t>  et </a:t>
            </a:r>
            <a:r>
              <a:rPr lang="fr-FR" sz="800" dirty="0">
                <a:solidFill>
                  <a:schemeClr val="bg1">
                    <a:lumMod val="50000"/>
                  </a:schemeClr>
                </a:solidFill>
                <a:hlinkClick r:id="rId3"/>
              </a:rPr>
              <a:t>https://ngamdfr-opcvm-reseaux.net/fonds/FR0014009DC5/detail</a:t>
            </a:r>
            <a:r>
              <a:rPr lang="fr-FR" sz="800" dirty="0">
                <a:solidFill>
                  <a:schemeClr val="bg1">
                    <a:lumMod val="50000"/>
                  </a:schemeClr>
                </a:solidFill>
              </a:rPr>
              <a:t> </a:t>
            </a:r>
          </a:p>
        </p:txBody>
      </p:sp>
      <p:sp>
        <p:nvSpPr>
          <p:cNvPr id="27" name="ZoneTexte 26">
            <a:extLst>
              <a:ext uri="{FF2B5EF4-FFF2-40B4-BE49-F238E27FC236}">
                <a16:creationId xmlns:a16="http://schemas.microsoft.com/office/drawing/2014/main" id="{96A51AB6-51BA-1D3F-6808-DC20CF909FE3}"/>
              </a:ext>
            </a:extLst>
          </p:cNvPr>
          <p:cNvSpPr txBox="1"/>
          <p:nvPr/>
        </p:nvSpPr>
        <p:spPr>
          <a:xfrm>
            <a:off x="220052" y="3656858"/>
            <a:ext cx="8854792" cy="1268104"/>
          </a:xfrm>
          <a:prstGeom prst="rect">
            <a:avLst/>
          </a:prstGeom>
          <a:noFill/>
        </p:spPr>
        <p:txBody>
          <a:bodyPr wrap="square" rtlCol="0">
            <a:spAutoFit/>
          </a:bodyPr>
          <a:lstStyle>
            <a:defPPr marR="0" lvl="0" algn="l" rtl="0">
              <a:lnSpc>
                <a:spcPct val="100000"/>
              </a:lnSpc>
              <a:spcBef>
                <a:spcPts val="0"/>
              </a:spcBef>
              <a:spcAft>
                <a:spcPts val="0"/>
              </a:spcAft>
            </a:defPPr>
            <a:lvl1pPr marL="228600" indent="-228600">
              <a:buAutoNum type="arabicPeriod"/>
              <a:defRPr sz="800" i="1">
                <a:solidFill>
                  <a:schemeClr val="bg1">
                    <a:lumMod val="50000"/>
                  </a:schemeClr>
                </a:solidFill>
                <a:latin typeface="+mj-lt"/>
                <a:ea typeface="Roboto" panose="02000000000000000000" pitchFamily="2" charset="0"/>
                <a:cs typeface="Calibri Light" panose="020F0302020204030204" pitchFamily="34" charset="0"/>
              </a:defRPr>
            </a:lvl1pPr>
          </a:lstStyle>
          <a:p>
            <a:pPr marL="0" indent="0">
              <a:lnSpc>
                <a:spcPct val="107000"/>
              </a:lnSpc>
              <a:spcAft>
                <a:spcPts val="800"/>
              </a:spcAft>
              <a:buNone/>
            </a:pPr>
            <a:r>
              <a:rPr lang="fr-FR" b="1" dirty="0"/>
              <a:t>(1) </a:t>
            </a:r>
            <a:r>
              <a:rPr lang="fr-FR" dirty="0"/>
              <a:t>80% €STR capitalisé + 20% ICE </a:t>
            </a:r>
            <a:r>
              <a:rPr lang="fr-FR" dirty="0" err="1"/>
              <a:t>BofA</a:t>
            </a:r>
            <a:r>
              <a:rPr lang="fr-FR" dirty="0"/>
              <a:t> 1-3Y EUR </a:t>
            </a:r>
            <a:r>
              <a:rPr lang="fr-FR" dirty="0" err="1"/>
              <a:t>Corporate</a:t>
            </a:r>
            <a:r>
              <a:rPr lang="fr-FR" dirty="0"/>
              <a:t> TR , indice constitué à 80% de l’ESTR capitalisé et de 20% de titres de maturités comprises entre 1 et 3 ans (le fonds étant composé à minima de 20% de titres de maturités comprises entre 2 et 3 ans). </a:t>
            </a:r>
            <a:r>
              <a:rPr lang="fr-FR" b="1" dirty="0"/>
              <a:t>(2) </a:t>
            </a:r>
            <a:r>
              <a:rPr lang="fr-FR" dirty="0"/>
              <a:t>Indicateur Synthétique de Risque : Le calcul de l’Indicateur Synthétique de Risque, tel que défini par le règlement PRIIP, s’appuie à la fois sur la mesure du risque de marché et du risque de crédit. Il part de l’hypothèse que vous conserverez le produit pendant la période de détention recommandée. Il est calculé périodiquement et peut évoluer dans le temps. L’indicateur de risque est présenté sur une échelle numérique de 1 (le moins risqué) à 7 (le plus risqué). </a:t>
            </a:r>
            <a:r>
              <a:rPr lang="fr-FR" b="1" dirty="0"/>
              <a:t>(3) </a:t>
            </a:r>
            <a:r>
              <a:rPr lang="fr-FR" dirty="0"/>
              <a:t>Les fonds classés dans l’article 8 SFDR promeuvent des critères environnementaux ou sociaux et de gouvernance (ESG) mais n’ont pas pour objectif un investissement durable. Ils peuvent investir partiellement dans des actifs ayant un objectif durable, par exemple tels que définis par la classification de l’UE. Pour en savoir plus, se référer au prospectus des fonds et sur </a:t>
            </a:r>
            <a:r>
              <a:rPr lang="fr-FR" dirty="0">
                <a:hlinkClick r:id="rId4">
                  <a:extLst>
                    <a:ext uri="{A12FA001-AC4F-418D-AE19-62706E023703}">
                      <ahyp:hlinkClr xmlns:ahyp="http://schemas.microsoft.com/office/drawing/2018/hyperlinkcolor" val="tx"/>
                    </a:ext>
                  </a:extLst>
                </a:hlinkClick>
              </a:rPr>
              <a:t>www.amf-france.org/fr/actualites-ublications/actualites/entree-en-application-au-10-mars-2021-du-reglement-sfdrpour-les-societes-de-gestion-de-portefeuille</a:t>
            </a:r>
            <a:r>
              <a:rPr lang="fr-FR" dirty="0"/>
              <a:t> </a:t>
            </a:r>
            <a:r>
              <a:rPr lang="fr-FR" b="1" dirty="0"/>
              <a:t>(4) </a:t>
            </a:r>
            <a:r>
              <a:rPr lang="fr-FR" dirty="0"/>
              <a:t>L’objectif de la Taxonomie européenne est la création d’un système de classification de ce qui est considéré comme « durable » d’un point de vue environnemental. Elle crée un cadre et des principes pour évaluer les activités économiques à l’aune de six objectifs environnementaux.</a:t>
            </a:r>
          </a:p>
        </p:txBody>
      </p:sp>
      <p:pic>
        <p:nvPicPr>
          <p:cNvPr id="3" name="Image 2">
            <a:extLst>
              <a:ext uri="{FF2B5EF4-FFF2-40B4-BE49-F238E27FC236}">
                <a16:creationId xmlns:a16="http://schemas.microsoft.com/office/drawing/2014/main" id="{FF48B255-52B9-D8B3-1B87-92352CFE5726}"/>
              </a:ext>
            </a:extLst>
          </p:cNvPr>
          <p:cNvPicPr>
            <a:picLocks noChangeAspect="1"/>
          </p:cNvPicPr>
          <p:nvPr/>
        </p:nvPicPr>
        <p:blipFill>
          <a:blip r:embed="rId5"/>
          <a:stretch>
            <a:fillRect/>
          </a:stretch>
        </p:blipFill>
        <p:spPr>
          <a:xfrm>
            <a:off x="391886" y="879780"/>
            <a:ext cx="2573390" cy="1534528"/>
          </a:xfrm>
          <a:prstGeom prst="rect">
            <a:avLst/>
          </a:prstGeom>
        </p:spPr>
      </p:pic>
      <p:pic>
        <p:nvPicPr>
          <p:cNvPr id="7" name="Image 6">
            <a:extLst>
              <a:ext uri="{FF2B5EF4-FFF2-40B4-BE49-F238E27FC236}">
                <a16:creationId xmlns:a16="http://schemas.microsoft.com/office/drawing/2014/main" id="{331023F0-F68A-C3FE-A4C8-8F64C1B8344C}"/>
              </a:ext>
            </a:extLst>
          </p:cNvPr>
          <p:cNvPicPr>
            <a:picLocks noChangeAspect="1"/>
          </p:cNvPicPr>
          <p:nvPr/>
        </p:nvPicPr>
        <p:blipFill>
          <a:blip r:embed="rId6"/>
          <a:stretch>
            <a:fillRect/>
          </a:stretch>
        </p:blipFill>
        <p:spPr>
          <a:xfrm>
            <a:off x="3121381" y="900511"/>
            <a:ext cx="2654873" cy="1301553"/>
          </a:xfrm>
          <a:prstGeom prst="rect">
            <a:avLst/>
          </a:prstGeom>
        </p:spPr>
      </p:pic>
      <p:pic>
        <p:nvPicPr>
          <p:cNvPr id="10" name="Image 9">
            <a:extLst>
              <a:ext uri="{FF2B5EF4-FFF2-40B4-BE49-F238E27FC236}">
                <a16:creationId xmlns:a16="http://schemas.microsoft.com/office/drawing/2014/main" id="{48C0BC71-3EB2-8C58-6000-A2F66E2720E8}"/>
              </a:ext>
            </a:extLst>
          </p:cNvPr>
          <p:cNvPicPr>
            <a:picLocks noChangeAspect="1"/>
          </p:cNvPicPr>
          <p:nvPr/>
        </p:nvPicPr>
        <p:blipFill>
          <a:blip r:embed="rId7"/>
          <a:stretch>
            <a:fillRect/>
          </a:stretch>
        </p:blipFill>
        <p:spPr>
          <a:xfrm>
            <a:off x="6048437" y="894334"/>
            <a:ext cx="2654873" cy="748257"/>
          </a:xfrm>
          <a:prstGeom prst="rect">
            <a:avLst/>
          </a:prstGeom>
        </p:spPr>
      </p:pic>
      <p:pic>
        <p:nvPicPr>
          <p:cNvPr id="12" name="Image 11">
            <a:extLst>
              <a:ext uri="{FF2B5EF4-FFF2-40B4-BE49-F238E27FC236}">
                <a16:creationId xmlns:a16="http://schemas.microsoft.com/office/drawing/2014/main" id="{9859777A-E7E2-79BE-5810-519E7625B12F}"/>
              </a:ext>
            </a:extLst>
          </p:cNvPr>
          <p:cNvPicPr>
            <a:picLocks noChangeAspect="1"/>
          </p:cNvPicPr>
          <p:nvPr/>
        </p:nvPicPr>
        <p:blipFill>
          <a:blip r:embed="rId8"/>
          <a:stretch>
            <a:fillRect/>
          </a:stretch>
        </p:blipFill>
        <p:spPr>
          <a:xfrm>
            <a:off x="1267151" y="2514983"/>
            <a:ext cx="7251207" cy="666501"/>
          </a:xfrm>
          <a:prstGeom prst="rect">
            <a:avLst/>
          </a:prstGeom>
        </p:spPr>
      </p:pic>
    </p:spTree>
    <p:extLst>
      <p:ext uri="{BB962C8B-B14F-4D97-AF65-F5344CB8AC3E}">
        <p14:creationId xmlns:p14="http://schemas.microsoft.com/office/powerpoint/2010/main" val="66656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Ostrum SRI </a:t>
            </a:r>
            <a:r>
              <a:rPr lang="fr-FR" sz="2000" dirty="0" err="1"/>
              <a:t>Credit</a:t>
            </a:r>
            <a:r>
              <a:rPr lang="fr-FR" sz="2000" dirty="0"/>
              <a:t> 12M</a:t>
            </a:r>
            <a:br>
              <a:rPr lang="fr-FR" sz="2000" dirty="0"/>
            </a:br>
            <a:r>
              <a:rPr lang="fr-FR" sz="1400" i="1" dirty="0"/>
              <a:t>FR0011405026 (L) FR0011375989 (I)</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5784779" cy="461665"/>
          </a:xfrm>
          <a:prstGeom prst="rect">
            <a:avLst/>
          </a:prstGeom>
          <a:noFill/>
        </p:spPr>
        <p:txBody>
          <a:bodyPr wrap="square" rtlCol="0">
            <a:spAutoFit/>
          </a:bodyPr>
          <a:lstStyle/>
          <a:p>
            <a:pPr algn="l"/>
            <a:r>
              <a:rPr lang="fr-FR" sz="1200" b="1" i="1" kern="1200" dirty="0">
                <a:solidFill>
                  <a:schemeClr val="accent1"/>
                </a:solidFill>
                <a:latin typeface="+mn-lt"/>
                <a:ea typeface="+mn-ea"/>
                <a:cs typeface="+mn-cs"/>
              </a:rPr>
              <a:t>Optez pour un fonds ISR crédit court terme ciblant des investissements de qualité</a:t>
            </a:r>
          </a:p>
        </p:txBody>
      </p:sp>
      <p:pic>
        <p:nvPicPr>
          <p:cNvPr id="3" name="Image 2">
            <a:extLst>
              <a:ext uri="{FF2B5EF4-FFF2-40B4-BE49-F238E27FC236}">
                <a16:creationId xmlns:a16="http://schemas.microsoft.com/office/drawing/2014/main" id="{E6E3F9D4-A7E7-9FA8-3007-D8E0DA34F7A6}"/>
              </a:ext>
            </a:extLst>
          </p:cNvPr>
          <p:cNvPicPr>
            <a:picLocks noChangeAspect="1"/>
          </p:cNvPicPr>
          <p:nvPr/>
        </p:nvPicPr>
        <p:blipFill>
          <a:blip r:embed="rId2"/>
          <a:stretch>
            <a:fillRect/>
          </a:stretch>
        </p:blipFill>
        <p:spPr>
          <a:xfrm>
            <a:off x="7281387" y="195486"/>
            <a:ext cx="1011235" cy="1033959"/>
          </a:xfrm>
          <a:prstGeom prst="rect">
            <a:avLst/>
          </a:prstGeom>
        </p:spPr>
      </p:pic>
      <p:pic>
        <p:nvPicPr>
          <p:cNvPr id="7" name="Image 6">
            <a:extLst>
              <a:ext uri="{FF2B5EF4-FFF2-40B4-BE49-F238E27FC236}">
                <a16:creationId xmlns:a16="http://schemas.microsoft.com/office/drawing/2014/main" id="{B37544CE-09A3-13F3-F6E1-CE4DF3507C91}"/>
              </a:ext>
            </a:extLst>
          </p:cNvPr>
          <p:cNvPicPr>
            <a:picLocks noChangeAspect="1"/>
          </p:cNvPicPr>
          <p:nvPr/>
        </p:nvPicPr>
        <p:blipFill>
          <a:blip r:embed="rId3"/>
          <a:stretch>
            <a:fillRect/>
          </a:stretch>
        </p:blipFill>
        <p:spPr>
          <a:xfrm>
            <a:off x="376517" y="1395003"/>
            <a:ext cx="8560013" cy="823919"/>
          </a:xfrm>
          <a:prstGeom prst="rect">
            <a:avLst/>
          </a:prstGeom>
        </p:spPr>
      </p:pic>
      <p:sp>
        <p:nvSpPr>
          <p:cNvPr id="8" name="ZoneTexte 7">
            <a:extLst>
              <a:ext uri="{FF2B5EF4-FFF2-40B4-BE49-F238E27FC236}">
                <a16:creationId xmlns:a16="http://schemas.microsoft.com/office/drawing/2014/main" id="{50CDD9AC-0DCD-0354-C3B7-D9A5216EEF3E}"/>
              </a:ext>
            </a:extLst>
          </p:cNvPr>
          <p:cNvSpPr txBox="1"/>
          <p:nvPr/>
        </p:nvSpPr>
        <p:spPr>
          <a:xfrm>
            <a:off x="764688" y="4308333"/>
            <a:ext cx="8379312" cy="384721"/>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High </a:t>
            </a:r>
            <a:r>
              <a:rPr lang="fr-FR" sz="800" i="1" dirty="0" err="1">
                <a:solidFill>
                  <a:schemeClr val="bg1">
                    <a:lumMod val="50000"/>
                  </a:schemeClr>
                </a:solidFill>
                <a:latin typeface="+mj-lt"/>
                <a:ea typeface="Roboto" panose="02000000000000000000" pitchFamily="2" charset="0"/>
                <a:cs typeface="Calibri Light" panose="020F0302020204030204" pitchFamily="34" charset="0"/>
              </a:rPr>
              <a:t>Yield</a:t>
            </a:r>
            <a:r>
              <a:rPr lang="fr-FR" sz="800" i="1" dirty="0">
                <a:solidFill>
                  <a:schemeClr val="bg1">
                    <a:lumMod val="50000"/>
                  </a:schemeClr>
                </a:solidFill>
                <a:latin typeface="+mj-lt"/>
                <a:ea typeface="Roboto" panose="02000000000000000000" pitchFamily="2" charset="0"/>
                <a:cs typeface="Calibri Light" panose="020F0302020204030204" pitchFamily="34" charset="0"/>
              </a:rPr>
              <a:t> : Haut Rendement </a:t>
            </a:r>
          </a:p>
          <a:p>
            <a:pPr marL="228600" indent="-228600" algn="l">
              <a:buAutoNum type="arabicPeriod"/>
            </a:pPr>
            <a:endParaRPr lang="fr-FR" sz="300" i="1" dirty="0">
              <a:solidFill>
                <a:schemeClr val="bg1">
                  <a:lumMod val="50000"/>
                </a:schemeClr>
              </a:solidFill>
              <a:latin typeface="+mj-lt"/>
              <a:ea typeface="Roboto" panose="02000000000000000000" pitchFamily="2" charset="0"/>
              <a:cs typeface="Calibri Light" panose="020F0302020204030204" pitchFamily="34" charset="0"/>
            </a:endParaRPr>
          </a:p>
          <a:p>
            <a:r>
              <a:rPr lang="fr-FR" sz="800" i="1" dirty="0">
                <a:solidFill>
                  <a:schemeClr val="bg1">
                    <a:lumMod val="50000"/>
                  </a:schemeClr>
                </a:solidFill>
                <a:latin typeface="+mj-lt"/>
                <a:ea typeface="Roboto" panose="02000000000000000000" pitchFamily="2" charset="0"/>
                <a:cs typeface="Calibri Light" panose="020F0302020204030204" pitchFamily="34" charset="0"/>
              </a:rPr>
              <a:t>Les références à un classement, un label, un prix et/ou à une notation ne préjugent pas des résultats futurs du fonds ou du gestionnaire</a:t>
            </a:r>
          </a:p>
        </p:txBody>
      </p:sp>
      <p:pic>
        <p:nvPicPr>
          <p:cNvPr id="6" name="Image 5">
            <a:extLst>
              <a:ext uri="{FF2B5EF4-FFF2-40B4-BE49-F238E27FC236}">
                <a16:creationId xmlns:a16="http://schemas.microsoft.com/office/drawing/2014/main" id="{4E33630C-BE73-C621-B6E4-F99174DC94F4}"/>
              </a:ext>
            </a:extLst>
          </p:cNvPr>
          <p:cNvPicPr>
            <a:picLocks noChangeAspect="1"/>
          </p:cNvPicPr>
          <p:nvPr/>
        </p:nvPicPr>
        <p:blipFill>
          <a:blip r:embed="rId4"/>
          <a:stretch>
            <a:fillRect/>
          </a:stretch>
        </p:blipFill>
        <p:spPr>
          <a:xfrm>
            <a:off x="3119616" y="2429404"/>
            <a:ext cx="3073813" cy="1688432"/>
          </a:xfrm>
          <a:prstGeom prst="rect">
            <a:avLst/>
          </a:prstGeom>
        </p:spPr>
      </p:pic>
    </p:spTree>
    <p:extLst>
      <p:ext uri="{BB962C8B-B14F-4D97-AF65-F5344CB8AC3E}">
        <p14:creationId xmlns:p14="http://schemas.microsoft.com/office/powerpoint/2010/main" val="4271407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Ostrum SRI </a:t>
            </a:r>
            <a:r>
              <a:rPr lang="fr-FR" sz="2000" dirty="0" err="1"/>
              <a:t>Credit</a:t>
            </a:r>
            <a:r>
              <a:rPr lang="fr-FR" sz="2000" dirty="0"/>
              <a:t> 12M</a:t>
            </a:r>
            <a:br>
              <a:rPr lang="fr-FR" sz="2000" dirty="0"/>
            </a:br>
            <a:r>
              <a:rPr lang="fr-FR" sz="1400" i="1" dirty="0"/>
              <a:t>FR0011405026 (L) FR0011375989 (I)</a:t>
            </a:r>
            <a:endParaRPr lang="fr-FR" sz="1400" i="1" dirty="0">
              <a:solidFill>
                <a:schemeClr val="bg1">
                  <a:lumMod val="65000"/>
                </a:schemeClr>
              </a:solidFill>
            </a:endParaRPr>
          </a:p>
        </p:txBody>
      </p:sp>
      <p:pic>
        <p:nvPicPr>
          <p:cNvPr id="6" name="Image 5">
            <a:extLst>
              <a:ext uri="{FF2B5EF4-FFF2-40B4-BE49-F238E27FC236}">
                <a16:creationId xmlns:a16="http://schemas.microsoft.com/office/drawing/2014/main" id="{F2115532-A227-6A4E-5F98-D4B86AEEA825}"/>
              </a:ext>
            </a:extLst>
          </p:cNvPr>
          <p:cNvPicPr>
            <a:picLocks noChangeAspect="1"/>
          </p:cNvPicPr>
          <p:nvPr/>
        </p:nvPicPr>
        <p:blipFill>
          <a:blip r:embed="rId2"/>
          <a:stretch>
            <a:fillRect/>
          </a:stretch>
        </p:blipFill>
        <p:spPr>
          <a:xfrm>
            <a:off x="510628" y="917869"/>
            <a:ext cx="2311508" cy="1402710"/>
          </a:xfrm>
          <a:prstGeom prst="rect">
            <a:avLst/>
          </a:prstGeom>
        </p:spPr>
      </p:pic>
      <p:pic>
        <p:nvPicPr>
          <p:cNvPr id="8" name="Image 7">
            <a:extLst>
              <a:ext uri="{FF2B5EF4-FFF2-40B4-BE49-F238E27FC236}">
                <a16:creationId xmlns:a16="http://schemas.microsoft.com/office/drawing/2014/main" id="{46CD8C06-94FF-815F-2B18-E076278532F1}"/>
              </a:ext>
            </a:extLst>
          </p:cNvPr>
          <p:cNvPicPr>
            <a:picLocks noChangeAspect="1"/>
          </p:cNvPicPr>
          <p:nvPr/>
        </p:nvPicPr>
        <p:blipFill>
          <a:blip r:embed="rId3"/>
          <a:stretch>
            <a:fillRect/>
          </a:stretch>
        </p:blipFill>
        <p:spPr>
          <a:xfrm>
            <a:off x="3104349" y="923152"/>
            <a:ext cx="2542535" cy="1235757"/>
          </a:xfrm>
          <a:prstGeom prst="rect">
            <a:avLst/>
          </a:prstGeom>
        </p:spPr>
      </p:pic>
      <p:pic>
        <p:nvPicPr>
          <p:cNvPr id="10" name="Image 9">
            <a:extLst>
              <a:ext uri="{FF2B5EF4-FFF2-40B4-BE49-F238E27FC236}">
                <a16:creationId xmlns:a16="http://schemas.microsoft.com/office/drawing/2014/main" id="{F01C14F1-3092-0731-8B0D-9A6294086761}"/>
              </a:ext>
            </a:extLst>
          </p:cNvPr>
          <p:cNvPicPr>
            <a:picLocks noChangeAspect="1"/>
          </p:cNvPicPr>
          <p:nvPr/>
        </p:nvPicPr>
        <p:blipFill>
          <a:blip r:embed="rId4"/>
          <a:stretch>
            <a:fillRect/>
          </a:stretch>
        </p:blipFill>
        <p:spPr>
          <a:xfrm>
            <a:off x="6012982" y="917869"/>
            <a:ext cx="2620390" cy="745696"/>
          </a:xfrm>
          <a:prstGeom prst="rect">
            <a:avLst/>
          </a:prstGeom>
        </p:spPr>
      </p:pic>
      <p:sp>
        <p:nvSpPr>
          <p:cNvPr id="12" name="ZoneTexte 11">
            <a:extLst>
              <a:ext uri="{FF2B5EF4-FFF2-40B4-BE49-F238E27FC236}">
                <a16:creationId xmlns:a16="http://schemas.microsoft.com/office/drawing/2014/main" id="{12AB6A89-05C9-F264-EEE0-18EC4A14BFEB}"/>
              </a:ext>
            </a:extLst>
          </p:cNvPr>
          <p:cNvSpPr txBox="1"/>
          <p:nvPr/>
        </p:nvSpPr>
        <p:spPr>
          <a:xfrm>
            <a:off x="88366" y="3652951"/>
            <a:ext cx="8967268" cy="1268104"/>
          </a:xfrm>
          <a:prstGeom prst="rect">
            <a:avLst/>
          </a:prstGeom>
          <a:noFill/>
        </p:spPr>
        <p:txBody>
          <a:bodyPr wrap="square" rtlCol="0">
            <a:spAutoFit/>
          </a:bodyPr>
          <a:lstStyle>
            <a:defPPr marR="0" lvl="0" algn="l" rtl="0">
              <a:lnSpc>
                <a:spcPct val="100000"/>
              </a:lnSpc>
              <a:spcBef>
                <a:spcPts val="0"/>
              </a:spcBef>
              <a:spcAft>
                <a:spcPts val="0"/>
              </a:spcAft>
            </a:defPPr>
            <a:lvl1pPr marL="228600" indent="-228600">
              <a:buAutoNum type="arabicPeriod"/>
              <a:defRPr sz="800" i="1">
                <a:solidFill>
                  <a:schemeClr val="bg1">
                    <a:lumMod val="50000"/>
                  </a:schemeClr>
                </a:solidFill>
                <a:latin typeface="+mj-lt"/>
                <a:ea typeface="Roboto" panose="02000000000000000000" pitchFamily="2" charset="0"/>
                <a:cs typeface="Calibri Light" panose="020F0302020204030204" pitchFamily="34" charset="0"/>
              </a:defRPr>
            </a:lvl1pPr>
          </a:lstStyle>
          <a:p>
            <a:pPr marL="0" indent="0">
              <a:lnSpc>
                <a:spcPct val="107000"/>
              </a:lnSpc>
              <a:spcAft>
                <a:spcPts val="800"/>
              </a:spcAft>
              <a:buNone/>
            </a:pPr>
            <a:r>
              <a:rPr lang="fr-FR" b="1" dirty="0"/>
              <a:t>(1) </a:t>
            </a:r>
            <a:r>
              <a:rPr lang="fr-FR" dirty="0"/>
              <a:t>80% €STR capitalisé + 20% ICE </a:t>
            </a:r>
            <a:r>
              <a:rPr lang="fr-FR" dirty="0" err="1"/>
              <a:t>BofA</a:t>
            </a:r>
            <a:r>
              <a:rPr lang="fr-FR" dirty="0"/>
              <a:t> 1-3Y EUR </a:t>
            </a:r>
            <a:r>
              <a:rPr lang="fr-FR" dirty="0" err="1"/>
              <a:t>Corporate</a:t>
            </a:r>
            <a:r>
              <a:rPr lang="fr-FR" dirty="0"/>
              <a:t> TR , indice constitué à 80% de l’ESTR capitalisé et de 20% de titres de maturités comprises entre 1 et 3 ans (le fonds étant composé à minima de 20% de titres de maturités comprises entre 2 et 3 ans). </a:t>
            </a:r>
            <a:r>
              <a:rPr lang="fr-FR" b="1" dirty="0"/>
              <a:t>(2) </a:t>
            </a:r>
            <a:r>
              <a:rPr lang="fr-FR" dirty="0"/>
              <a:t>Indicateur Synthétique de Risque : Le calcul de l’Indicateur Synthétique de Risque, tel que défini par le règlement PRIIP, s’appuie à la fois sur la mesure du risque de marché et du risque de crédit. Il part de l’hypothèse que vous conserverez le produit pendant la période de détention recommandée. Il est calculé périodiquement et peut évoluer dans le temps. L’indicateur de risque est présenté sur une échelle numérique de 1 (le moins risqué) à 7 (le plus risqué). </a:t>
            </a:r>
            <a:r>
              <a:rPr lang="fr-FR" b="1" dirty="0"/>
              <a:t>(3) </a:t>
            </a:r>
            <a:r>
              <a:rPr lang="fr-FR" dirty="0"/>
              <a:t>Les fonds classés dans l’article 8 SFDR promeuvent des critères environnementaux ou sociaux et de gouvernance (ESG) mais n’ont pas pour objectif un investissement durable. Ils peuvent investir partiellement dans des actifs ayant un objectif durable, par exemple tels que définis par la classification de l’UE. Pour en savoir plus, se référer au prospectus des fonds et sur </a:t>
            </a:r>
            <a:r>
              <a:rPr lang="fr-FR" dirty="0">
                <a:hlinkClick r:id="rId5">
                  <a:extLst>
                    <a:ext uri="{A12FA001-AC4F-418D-AE19-62706E023703}">
                      <ahyp:hlinkClr xmlns:ahyp="http://schemas.microsoft.com/office/drawing/2018/hyperlinkcolor" val="tx"/>
                    </a:ext>
                  </a:extLst>
                </a:hlinkClick>
              </a:rPr>
              <a:t>www.amf-france.org/fr/actualites-ublications/actualites/entree-en-application-au-10-mars-2021-du-reglement-sfdrpour-les-societes-de-gestion-de-portefeuille</a:t>
            </a:r>
            <a:r>
              <a:rPr lang="fr-FR" dirty="0"/>
              <a:t> </a:t>
            </a:r>
            <a:r>
              <a:rPr lang="fr-FR" b="1" dirty="0"/>
              <a:t>(4) </a:t>
            </a:r>
            <a:r>
              <a:rPr lang="fr-FR" dirty="0"/>
              <a:t>L’objectif de la Taxonomie européenne est la création d’un système de classification de ce qui est considéré comme « durable » d’un point de vue environnemental et social. Elle crée un cadre et des principes pour évaluer les activités économiques à l’aune de six objectifs environnementaux.</a:t>
            </a:r>
          </a:p>
        </p:txBody>
      </p:sp>
      <p:sp>
        <p:nvSpPr>
          <p:cNvPr id="13" name="ZoneTexte 12">
            <a:extLst>
              <a:ext uri="{FF2B5EF4-FFF2-40B4-BE49-F238E27FC236}">
                <a16:creationId xmlns:a16="http://schemas.microsoft.com/office/drawing/2014/main" id="{7DFD74FA-A23F-0F42-D5AC-583C0A6FF610}"/>
              </a:ext>
            </a:extLst>
          </p:cNvPr>
          <p:cNvSpPr txBox="1"/>
          <p:nvPr/>
        </p:nvSpPr>
        <p:spPr>
          <a:xfrm>
            <a:off x="437988" y="2483450"/>
            <a:ext cx="8306441" cy="1107291"/>
          </a:xfrm>
          <a:prstGeom prst="rect">
            <a:avLst/>
          </a:prstGeom>
          <a:noFill/>
        </p:spPr>
        <p:txBody>
          <a:bodyPr wrap="square" rtlCol="0">
            <a:spAutoFit/>
          </a:bodyPr>
          <a:lstStyle>
            <a:defPPr marR="0" lvl="0" algn="l" rtl="0">
              <a:lnSpc>
                <a:spcPct val="100000"/>
              </a:lnSpc>
              <a:spcBef>
                <a:spcPts val="0"/>
              </a:spcBef>
              <a:spcAft>
                <a:spcPts val="0"/>
              </a:spcAft>
            </a:defPPr>
            <a:lvl1pPr marL="228600" indent="-228600">
              <a:buAutoNum type="arabicPeriod"/>
              <a:defRPr sz="800" i="1">
                <a:solidFill>
                  <a:schemeClr val="bg1">
                    <a:lumMod val="50000"/>
                  </a:schemeClr>
                </a:solidFill>
                <a:latin typeface="+mj-lt"/>
                <a:ea typeface="Roboto" panose="02000000000000000000" pitchFamily="2" charset="0"/>
                <a:cs typeface="Calibri Light" panose="020F0302020204030204" pitchFamily="34" charset="0"/>
              </a:defRPr>
            </a:lvl1pPr>
          </a:lstStyle>
          <a:p>
            <a:pPr marL="0" indent="0">
              <a:lnSpc>
                <a:spcPct val="107000"/>
              </a:lnSpc>
              <a:spcAft>
                <a:spcPts val="800"/>
              </a:spcAft>
              <a:buNone/>
            </a:pPr>
            <a:r>
              <a:rPr lang="fr-FR" b="1" i="0" dirty="0">
                <a:solidFill>
                  <a:srgbClr val="EE6D26"/>
                </a:solidFill>
                <a:effectLst/>
                <a:ea typeface="Calibri" panose="020F0502020204030204" pitchFamily="34" charset="0"/>
                <a:cs typeface="RobotoCondensed-Bold"/>
              </a:rPr>
              <a:t>LES RISQUES : </a:t>
            </a:r>
            <a:r>
              <a:rPr lang="fr-FR" b="1" i="0" dirty="0">
                <a:solidFill>
                  <a:srgbClr val="696D6F"/>
                </a:solidFill>
                <a:effectLst/>
                <a:ea typeface="Calibri" panose="020F0502020204030204" pitchFamily="34" charset="0"/>
                <a:cs typeface="RobotoCondensed-Bold"/>
              </a:rPr>
              <a:t>risque de perte de capital, </a:t>
            </a:r>
            <a:r>
              <a:rPr lang="fr-FR" i="0" dirty="0">
                <a:solidFill>
                  <a:srgbClr val="696D6F"/>
                </a:solidFill>
                <a:effectLst/>
                <a:ea typeface="Calibri" panose="020F0502020204030204" pitchFamily="34" charset="0"/>
                <a:cs typeface="RobotoCondensed-Regular"/>
              </a:rPr>
              <a:t>risque de taux, risque de crédit</a:t>
            </a:r>
            <a:r>
              <a:rPr lang="fr-FR" i="0">
                <a:solidFill>
                  <a:srgbClr val="696D6F"/>
                </a:solidFill>
                <a:effectLst/>
                <a:ea typeface="Calibri" panose="020F0502020204030204" pitchFamily="34" charset="0"/>
                <a:cs typeface="RobotoCondensed-Regular"/>
              </a:rPr>
              <a:t>, risque lié </a:t>
            </a:r>
            <a:r>
              <a:rPr lang="fr-FR" i="0" dirty="0">
                <a:solidFill>
                  <a:srgbClr val="696D6F"/>
                </a:solidFill>
                <a:effectLst/>
                <a:ea typeface="Calibri" panose="020F0502020204030204" pitchFamily="34" charset="0"/>
                <a:cs typeface="RobotoCondensed-Regular"/>
              </a:rPr>
              <a:t>à l’engagement sur les instruments financiers à terme, risque lié aux obligations contingentes, risque de durabilité, risque lié à la détention de titres dont la notation est basse ou inexistante, risque de liquidité, risque de contrepartie lié à l’utilisation de produits de gré à gré (dérivés) ou à celui résultant des opérations d’acquisition et cession temporaires de titres, risque lié aux d’acquisitions et de cessions temporaires de titres, aux contrats d’échange de rendement global (TRS) et à la gestion des garanties financières, risque spécifique aux instruments de titrisation (ABS …), risque lié aux investissements sur les marchés émergents, risque actions. Pour une description plus complète des risques, se référer au prospectus du fonds, disponible auprès de Natixis Investment Managers International.</a:t>
            </a:r>
            <a:endParaRPr lang="fr-FR" i="0" dirty="0">
              <a:effectLst/>
              <a:ea typeface="Calibri" panose="020F0502020204030204" pitchFamily="34" charset="0"/>
              <a:cs typeface="Times New Roman" panose="02020603050405020304" pitchFamily="18" charset="0"/>
            </a:endParaRPr>
          </a:p>
          <a:p>
            <a:pPr>
              <a:lnSpc>
                <a:spcPct val="107000"/>
              </a:lnSpc>
              <a:spcAft>
                <a:spcPts val="800"/>
              </a:spcAft>
              <a:buAutoNum type="arabicParenBoth"/>
            </a:pPr>
            <a:endParaRPr lang="fr-FR" i="0" dirty="0"/>
          </a:p>
        </p:txBody>
      </p:sp>
      <p:sp>
        <p:nvSpPr>
          <p:cNvPr id="14" name="ZoneTexte 13">
            <a:extLst>
              <a:ext uri="{FF2B5EF4-FFF2-40B4-BE49-F238E27FC236}">
                <a16:creationId xmlns:a16="http://schemas.microsoft.com/office/drawing/2014/main" id="{AD93FD11-EDAB-984E-D419-BABF5746857E}"/>
              </a:ext>
            </a:extLst>
          </p:cNvPr>
          <p:cNvSpPr txBox="1"/>
          <p:nvPr/>
        </p:nvSpPr>
        <p:spPr>
          <a:xfrm>
            <a:off x="363557" y="3320420"/>
            <a:ext cx="8416886" cy="338554"/>
          </a:xfrm>
          <a:prstGeom prst="rect">
            <a:avLst/>
          </a:prstGeom>
          <a:solidFill>
            <a:schemeClr val="bg1">
              <a:lumMod val="95000"/>
            </a:schemeClr>
          </a:solidFill>
        </p:spPr>
        <p:txBody>
          <a:bodyPr wrap="square">
            <a:spAutoFit/>
          </a:bodyPr>
          <a:lstStyle/>
          <a:p>
            <a:pPr algn="l"/>
            <a:r>
              <a:rPr lang="fr-FR" sz="800" dirty="0">
                <a:solidFill>
                  <a:schemeClr val="bg1">
                    <a:lumMod val="50000"/>
                  </a:schemeClr>
                </a:solidFill>
              </a:rPr>
              <a:t>Le DIC, le prospectus et les documents périodiques sont disponibles gratuitement en français sur demande auprès de Natixis Investment Managers International et sur le site </a:t>
            </a:r>
            <a:r>
              <a:rPr lang="fr-FR" sz="800" dirty="0">
                <a:solidFill>
                  <a:schemeClr val="bg1">
                    <a:lumMod val="50000"/>
                  </a:schemeClr>
                </a:solidFill>
                <a:hlinkClick r:id="rId6"/>
              </a:rPr>
              <a:t>https://ngamdfr-opcvm-reseaux.net/fonds/FR0011405026/detail</a:t>
            </a:r>
            <a:r>
              <a:rPr lang="fr-FR" sz="800" dirty="0">
                <a:solidFill>
                  <a:schemeClr val="bg1">
                    <a:lumMod val="50000"/>
                  </a:schemeClr>
                </a:solidFill>
              </a:rPr>
              <a:t> et </a:t>
            </a:r>
            <a:r>
              <a:rPr lang="fr-FR" sz="800" dirty="0">
                <a:solidFill>
                  <a:schemeClr val="bg1">
                    <a:lumMod val="50000"/>
                  </a:schemeClr>
                </a:solidFill>
                <a:hlinkClick r:id="rId7"/>
              </a:rPr>
              <a:t>https://ngamdfr-opcvm-reseaux.net/fonds/FR0011375989/detail</a:t>
            </a:r>
            <a:r>
              <a:rPr lang="fr-FR" sz="800" dirty="0">
                <a:solidFill>
                  <a:schemeClr val="bg1">
                    <a:lumMod val="50000"/>
                  </a:schemeClr>
                </a:solidFill>
              </a:rPr>
              <a:t> </a:t>
            </a:r>
          </a:p>
        </p:txBody>
      </p:sp>
    </p:spTree>
    <p:extLst>
      <p:ext uri="{BB962C8B-B14F-4D97-AF65-F5344CB8AC3E}">
        <p14:creationId xmlns:p14="http://schemas.microsoft.com/office/powerpoint/2010/main" val="3783014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dirty="0"/>
              <a:t>Ciblage général</a:t>
            </a:r>
          </a:p>
        </p:txBody>
      </p:sp>
      <p:sp>
        <p:nvSpPr>
          <p:cNvPr id="21" name="Rectangle 20">
            <a:extLst>
              <a:ext uri="{FF2B5EF4-FFF2-40B4-BE49-F238E27FC236}">
                <a16:creationId xmlns:a16="http://schemas.microsoft.com/office/drawing/2014/main" id="{B417D23E-E5F8-4E0F-9C0F-92CB80C6992D}"/>
              </a:ext>
            </a:extLst>
          </p:cNvPr>
          <p:cNvSpPr/>
          <p:nvPr/>
        </p:nvSpPr>
        <p:spPr>
          <a:xfrm>
            <a:off x="2910484" y="2563911"/>
            <a:ext cx="3178215" cy="2050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0D8D796D-10E0-4C79-A05A-F44F4D6A546E}"/>
              </a:ext>
            </a:extLst>
          </p:cNvPr>
          <p:cNvSpPr/>
          <p:nvPr/>
        </p:nvSpPr>
        <p:spPr>
          <a:xfrm>
            <a:off x="217088" y="2685569"/>
            <a:ext cx="4577476" cy="139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5156083D-3EFE-494D-BE25-800440B2A81D}"/>
              </a:ext>
            </a:extLst>
          </p:cNvPr>
          <p:cNvSpPr txBox="1"/>
          <p:nvPr/>
        </p:nvSpPr>
        <p:spPr>
          <a:xfrm>
            <a:off x="256558" y="1003087"/>
            <a:ext cx="8887442" cy="3108543"/>
          </a:xfrm>
          <a:prstGeom prst="rect">
            <a:avLst/>
          </a:prstGeom>
          <a:noFill/>
        </p:spPr>
        <p:txBody>
          <a:bodyPr wrap="square">
            <a:spAutoFit/>
          </a:bodyPr>
          <a:lstStyle/>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Le conseiller doit s’assurer du respect des procédures dans son établissement, relatives au Conseil, au Questionnaire Risque (QR), au Questionnaire de Compétences Financières (QCF), au Questionnaire Finance Durable (QFD) et à la Synthèse Epargne : cette dernière doit être complétée avec le client, qui devra la signer. La Synthèse Epargne devra comprendre le test d’adéquation, les instruments financiers proposés au client, ainsi que l’acceptation (ou non) du client (avec mise en garde si le choix du client n’est pas adapté).</a:t>
            </a:r>
          </a:p>
          <a:p>
            <a:endParaRPr lang="fr-FR" dirty="0">
              <a:solidFill>
                <a:schemeClr val="tx1">
                  <a:lumMod val="50000"/>
                  <a:lumOff val="50000"/>
                </a:schemeClr>
              </a:solidFill>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Avant de proposer le produit financier au client, le Conseiller devra s’enquérir de la capacité du client à subir des pertes, de la connaissance et de l’expérience financière de son client, de ses objectifs et de ses besoins, de son appétence aux risques, de son horizon de placement, de sa situation patrimoniale et de ses préférences en matière de durabilité.</a:t>
            </a:r>
          </a:p>
          <a:p>
            <a:endParaRPr lang="fr-FR" sz="1400" dirty="0">
              <a:solidFill>
                <a:schemeClr val="tx1">
                  <a:lumMod val="50000"/>
                  <a:lumOff val="50000"/>
                </a:schemeClr>
              </a:solidFill>
              <a:effectLst/>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Il devra également informer son client des risques associés au produit, en particulier du risque de perte en capital. </a:t>
            </a:r>
          </a:p>
          <a:p>
            <a:endParaRPr lang="fr-FR" dirty="0">
              <a:solidFill>
                <a:schemeClr val="tx1">
                  <a:lumMod val="50000"/>
                  <a:lumOff val="50000"/>
                </a:schemeClr>
              </a:solidFill>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Le Conseiller devra fournir au client les informations précontractuelles sur les caractéristiques du produit à souscrire ainsi que sur les coûts et charges associés.</a:t>
            </a:r>
          </a:p>
        </p:txBody>
      </p:sp>
    </p:spTree>
    <p:extLst>
      <p:ext uri="{BB962C8B-B14F-4D97-AF65-F5344CB8AC3E}">
        <p14:creationId xmlns:p14="http://schemas.microsoft.com/office/powerpoint/2010/main" val="3120798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4E048D-9BDE-67ED-BC36-15378CD6A521}"/>
              </a:ext>
            </a:extLst>
          </p:cNvPr>
          <p:cNvSpPr>
            <a:spLocks noGrp="1"/>
          </p:cNvSpPr>
          <p:nvPr>
            <p:ph type="title"/>
          </p:nvPr>
        </p:nvSpPr>
        <p:spPr/>
        <p:txBody>
          <a:bodyPr/>
          <a:lstStyle/>
          <a:p>
            <a:r>
              <a:rPr lang="fr-FR" dirty="0"/>
              <a:t>Information relative aux investisseurs américains, russes et biélorusses</a:t>
            </a:r>
          </a:p>
        </p:txBody>
      </p:sp>
      <p:sp>
        <p:nvSpPr>
          <p:cNvPr id="7" name="ZoneTexte 6">
            <a:extLst>
              <a:ext uri="{FF2B5EF4-FFF2-40B4-BE49-F238E27FC236}">
                <a16:creationId xmlns:a16="http://schemas.microsoft.com/office/drawing/2014/main" id="{A61938DF-DEFC-9DEF-96BE-BF55DD1170B4}"/>
              </a:ext>
            </a:extLst>
          </p:cNvPr>
          <p:cNvSpPr txBox="1"/>
          <p:nvPr/>
        </p:nvSpPr>
        <p:spPr>
          <a:xfrm>
            <a:off x="539517" y="1031277"/>
            <a:ext cx="8064966" cy="3539430"/>
          </a:xfrm>
          <a:prstGeom prst="rect">
            <a:avLst/>
          </a:prstGeom>
          <a:noFill/>
        </p:spPr>
        <p:txBody>
          <a:bodyPr wrap="square">
            <a:spAutoFit/>
          </a:bodyPr>
          <a:lstStyle/>
          <a:p>
            <a:pPr algn="just"/>
            <a:r>
              <a:rPr lang="fr-FR" dirty="0">
                <a:solidFill>
                  <a:schemeClr val="tx1">
                    <a:lumMod val="50000"/>
                    <a:lumOff val="50000"/>
                  </a:schemeClr>
                </a:solidFill>
                <a:latin typeface="Calibri" panose="020F0502020204030204" pitchFamily="34" charset="0"/>
              </a:rPr>
              <a:t>Le FCP n’est pas enregistré en tant que véhicule d’investissement aux Etats-Unis et ses parts ne sont pas et ne seront pas enregistrées au sens du Securities </a:t>
            </a:r>
            <a:r>
              <a:rPr lang="fr-FR" dirty="0" err="1">
                <a:solidFill>
                  <a:schemeClr val="tx1">
                    <a:lumMod val="50000"/>
                    <a:lumOff val="50000"/>
                  </a:schemeClr>
                </a:solidFill>
                <a:latin typeface="Calibri" panose="020F0502020204030204" pitchFamily="34" charset="0"/>
              </a:rPr>
              <a:t>Act</a:t>
            </a:r>
            <a:r>
              <a:rPr lang="fr-FR" dirty="0">
                <a:solidFill>
                  <a:schemeClr val="tx1">
                    <a:lumMod val="50000"/>
                    <a:lumOff val="50000"/>
                  </a:schemeClr>
                </a:solidFill>
                <a:latin typeface="Calibri" panose="020F0502020204030204" pitchFamily="34" charset="0"/>
              </a:rPr>
              <a:t> de 1933 et, ainsi, elles ne peuvent pas être proposées ou vendues aux Etats-Unis à des </a:t>
            </a:r>
            <a:r>
              <a:rPr lang="fr-FR" dirty="0" err="1">
                <a:solidFill>
                  <a:schemeClr val="tx1">
                    <a:lumMod val="50000"/>
                    <a:lumOff val="50000"/>
                  </a:schemeClr>
                </a:solidFill>
                <a:latin typeface="Calibri" panose="020F0502020204030204" pitchFamily="34" charset="0"/>
              </a:rPr>
              <a:t>Restricted</a:t>
            </a:r>
            <a:r>
              <a:rPr lang="fr-FR" dirty="0">
                <a:solidFill>
                  <a:schemeClr val="tx1">
                    <a:lumMod val="50000"/>
                    <a:lumOff val="50000"/>
                  </a:schemeClr>
                </a:solidFill>
                <a:latin typeface="Calibri" panose="020F0502020204030204" pitchFamily="34" charset="0"/>
              </a:rPr>
              <a:t> </a:t>
            </a:r>
            <a:r>
              <a:rPr lang="fr-FR" dirty="0" err="1">
                <a:solidFill>
                  <a:schemeClr val="tx1">
                    <a:lumMod val="50000"/>
                    <a:lumOff val="50000"/>
                  </a:schemeClr>
                </a:solidFill>
                <a:latin typeface="Calibri" panose="020F0502020204030204" pitchFamily="34" charset="0"/>
              </a:rPr>
              <a:t>Persons</a:t>
            </a:r>
            <a:r>
              <a:rPr lang="fr-FR" dirty="0">
                <a:solidFill>
                  <a:schemeClr val="tx1">
                    <a:lumMod val="50000"/>
                    <a:lumOff val="50000"/>
                  </a:schemeClr>
                </a:solidFill>
                <a:latin typeface="Calibri" panose="020F0502020204030204" pitchFamily="34" charset="0"/>
              </a:rPr>
              <a:t>, telles que définies ci-après.</a:t>
            </a:r>
          </a:p>
          <a:p>
            <a:pPr algn="just"/>
            <a:endParaRPr lang="fr-FR" dirty="0">
              <a:solidFill>
                <a:schemeClr val="tx1">
                  <a:lumMod val="50000"/>
                  <a:lumOff val="50000"/>
                </a:schemeClr>
              </a:solidFill>
              <a:latin typeface="Calibri" panose="020F0502020204030204" pitchFamily="34" charset="0"/>
            </a:endParaRPr>
          </a:p>
          <a:p>
            <a:pPr algn="just"/>
            <a:r>
              <a:rPr lang="fr-FR" dirty="0">
                <a:solidFill>
                  <a:schemeClr val="tx1">
                    <a:lumMod val="50000"/>
                    <a:lumOff val="50000"/>
                  </a:schemeClr>
                </a:solidFill>
                <a:latin typeface="Calibri" panose="020F0502020204030204" pitchFamily="34" charset="0"/>
              </a:rPr>
              <a:t>Les </a:t>
            </a:r>
            <a:r>
              <a:rPr lang="fr-FR" dirty="0" err="1">
                <a:solidFill>
                  <a:schemeClr val="tx1">
                    <a:lumMod val="50000"/>
                    <a:lumOff val="50000"/>
                  </a:schemeClr>
                </a:solidFill>
                <a:latin typeface="Calibri" panose="020F0502020204030204" pitchFamily="34" charset="0"/>
              </a:rPr>
              <a:t>Restricted</a:t>
            </a:r>
            <a:r>
              <a:rPr lang="fr-FR" dirty="0">
                <a:solidFill>
                  <a:schemeClr val="tx1">
                    <a:lumMod val="50000"/>
                    <a:lumOff val="50000"/>
                  </a:schemeClr>
                </a:solidFill>
                <a:latin typeface="Calibri" panose="020F0502020204030204" pitchFamily="34" charset="0"/>
              </a:rPr>
              <a:t> </a:t>
            </a:r>
            <a:r>
              <a:rPr lang="fr-FR" dirty="0" err="1">
                <a:solidFill>
                  <a:schemeClr val="tx1">
                    <a:lumMod val="50000"/>
                    <a:lumOff val="50000"/>
                  </a:schemeClr>
                </a:solidFill>
                <a:latin typeface="Calibri" panose="020F0502020204030204" pitchFamily="34" charset="0"/>
              </a:rPr>
              <a:t>Persons</a:t>
            </a:r>
            <a:r>
              <a:rPr lang="fr-FR" dirty="0">
                <a:solidFill>
                  <a:schemeClr val="tx1">
                    <a:lumMod val="50000"/>
                    <a:lumOff val="50000"/>
                  </a:schemeClr>
                </a:solidFill>
                <a:latin typeface="Calibri" panose="020F0502020204030204" pitchFamily="34" charset="0"/>
              </a:rPr>
              <a:t> correspondent à toute personne ou entité située sur le territoire des </a:t>
            </a:r>
            <a:r>
              <a:rPr lang="fr-FR" b="1" dirty="0">
                <a:solidFill>
                  <a:schemeClr val="tx1">
                    <a:lumMod val="50000"/>
                    <a:lumOff val="50000"/>
                  </a:schemeClr>
                </a:solidFill>
                <a:latin typeface="Calibri" panose="020F0502020204030204" pitchFamily="34" charset="0"/>
              </a:rPr>
              <a:t>Etats-Unis</a:t>
            </a:r>
            <a:r>
              <a:rPr lang="fr-FR" dirty="0">
                <a:solidFill>
                  <a:schemeClr val="tx1">
                    <a:lumMod val="50000"/>
                    <a:lumOff val="50000"/>
                  </a:schemeClr>
                </a:solidFill>
                <a:latin typeface="Calibri" panose="020F0502020204030204" pitchFamily="34" charset="0"/>
              </a:rPr>
              <a:t> (y compris les résidents américains), toute société ou toute autre entité relevant de la législation des Etats-Unis ou de l’un de ses Etats, tout personnel militaire des Etats-Unis ou tout personnel lié à un département ou une agence du gouvernement américain situé en dehors du territoire des Etats-Unis, ou toute autre personne qui serait considérée comme une U.S. Person au sens de la </a:t>
            </a:r>
            <a:r>
              <a:rPr lang="fr-FR" dirty="0" err="1">
                <a:solidFill>
                  <a:schemeClr val="tx1">
                    <a:lumMod val="50000"/>
                    <a:lumOff val="50000"/>
                  </a:schemeClr>
                </a:solidFill>
                <a:latin typeface="Calibri" panose="020F0502020204030204" pitchFamily="34" charset="0"/>
              </a:rPr>
              <a:t>Regulation</a:t>
            </a:r>
            <a:r>
              <a:rPr lang="fr-FR" dirty="0">
                <a:solidFill>
                  <a:schemeClr val="tx1">
                    <a:lumMod val="50000"/>
                    <a:lumOff val="50000"/>
                  </a:schemeClr>
                </a:solidFill>
                <a:latin typeface="Calibri" panose="020F0502020204030204" pitchFamily="34" charset="0"/>
              </a:rPr>
              <a:t> S issue du Securities </a:t>
            </a:r>
            <a:r>
              <a:rPr lang="fr-FR" dirty="0" err="1">
                <a:solidFill>
                  <a:schemeClr val="tx1">
                    <a:lumMod val="50000"/>
                    <a:lumOff val="50000"/>
                  </a:schemeClr>
                </a:solidFill>
                <a:latin typeface="Calibri" panose="020F0502020204030204" pitchFamily="34" charset="0"/>
              </a:rPr>
              <a:t>Act</a:t>
            </a:r>
            <a:r>
              <a:rPr lang="fr-FR" dirty="0">
                <a:solidFill>
                  <a:schemeClr val="tx1">
                    <a:lumMod val="50000"/>
                    <a:lumOff val="50000"/>
                  </a:schemeClr>
                </a:solidFill>
                <a:latin typeface="Calibri" panose="020F0502020204030204" pitchFamily="34" charset="0"/>
              </a:rPr>
              <a:t> de 1933, tel que modifié.</a:t>
            </a:r>
          </a:p>
          <a:p>
            <a:pPr algn="just"/>
            <a:endParaRPr lang="fr-FR" dirty="0">
              <a:solidFill>
                <a:schemeClr val="tx1">
                  <a:lumMod val="50000"/>
                  <a:lumOff val="50000"/>
                </a:schemeClr>
              </a:solidFill>
              <a:latin typeface="Calibri" panose="020F0502020204030204" pitchFamily="34" charset="0"/>
            </a:endParaRPr>
          </a:p>
          <a:p>
            <a:pPr algn="l"/>
            <a:r>
              <a:rPr lang="fr-FR" dirty="0">
                <a:solidFill>
                  <a:schemeClr val="tx1">
                    <a:lumMod val="50000"/>
                    <a:lumOff val="50000"/>
                  </a:schemeClr>
                </a:solidFill>
                <a:latin typeface="Calibri" panose="020F0502020204030204" pitchFamily="34" charset="0"/>
              </a:rPr>
              <a:t>Compte tenu des dispositions du règlement UE N° 833/2014 la souscription des parts de ce fonds est interdite à tout ressortissant russe ou biélorusse, à toute personne physique résidant en Russie ou en Biélorussie ou à toute personne morale, toute entité ou tout organisme établi en </a:t>
            </a:r>
            <a:r>
              <a:rPr lang="fr-FR" b="1" dirty="0">
                <a:solidFill>
                  <a:schemeClr val="tx1">
                    <a:lumMod val="50000"/>
                    <a:lumOff val="50000"/>
                  </a:schemeClr>
                </a:solidFill>
                <a:latin typeface="Calibri" panose="020F0502020204030204" pitchFamily="34" charset="0"/>
              </a:rPr>
              <a:t>Russie</a:t>
            </a:r>
            <a:r>
              <a:rPr lang="fr-FR" dirty="0">
                <a:solidFill>
                  <a:schemeClr val="tx1">
                    <a:lumMod val="50000"/>
                    <a:lumOff val="50000"/>
                  </a:schemeClr>
                </a:solidFill>
                <a:latin typeface="Calibri" panose="020F0502020204030204" pitchFamily="34" charset="0"/>
              </a:rPr>
              <a:t> ou en </a:t>
            </a:r>
            <a:r>
              <a:rPr lang="fr-FR" b="1" dirty="0">
                <a:solidFill>
                  <a:schemeClr val="tx1">
                    <a:lumMod val="50000"/>
                    <a:lumOff val="50000"/>
                  </a:schemeClr>
                </a:solidFill>
                <a:latin typeface="Calibri" panose="020F0502020204030204" pitchFamily="34" charset="0"/>
              </a:rPr>
              <a:t>Biélorussie</a:t>
            </a:r>
            <a:r>
              <a:rPr lang="fr-FR" dirty="0">
                <a:solidFill>
                  <a:schemeClr val="tx1">
                    <a:lumMod val="50000"/>
                    <a:lumOff val="50000"/>
                  </a:schemeClr>
                </a:solidFill>
                <a:latin typeface="Calibri" panose="020F0502020204030204" pitchFamily="34" charset="0"/>
              </a:rPr>
              <a:t> sauf aux ressortissants d'un État membre et aux personnes physiques titulaires d'un titre de séjour temporaire ou permanent dans un État membre.</a:t>
            </a:r>
          </a:p>
        </p:txBody>
      </p:sp>
    </p:spTree>
    <p:extLst>
      <p:ext uri="{BB962C8B-B14F-4D97-AF65-F5344CB8AC3E}">
        <p14:creationId xmlns:p14="http://schemas.microsoft.com/office/powerpoint/2010/main" val="2041829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694944" y="2307525"/>
            <a:ext cx="1557779" cy="1292662"/>
          </a:xfrm>
          <a:prstGeom prst="rect">
            <a:avLst/>
          </a:prstGeom>
          <a:noFill/>
        </p:spPr>
        <p:txBody>
          <a:bodyPr wrap="square" rtlCol="0">
            <a:spAutoFit/>
          </a:bodyPr>
          <a:lstStyle/>
          <a:p>
            <a:pPr algn="r"/>
            <a:r>
              <a:rPr lang="fr-FR" sz="7800" b="1" dirty="0">
                <a:solidFill>
                  <a:srgbClr val="B34A8C"/>
                </a:solidFill>
                <a:latin typeface="Montserrat SemiBold" panose="00000700000000000000" pitchFamily="50" charset="0"/>
                <a:cs typeface="Arial" panose="020B0604020202020204" pitchFamily="34" charset="0"/>
              </a:rPr>
              <a:t>02</a:t>
            </a:r>
            <a:endParaRPr lang="fr-FR" sz="78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Pourquoi référencer ces fonds dans notre univers d’investissement ?</a:t>
            </a:r>
          </a:p>
        </p:txBody>
      </p:sp>
    </p:spTree>
    <p:extLst>
      <p:ext uri="{BB962C8B-B14F-4D97-AF65-F5344CB8AC3E}">
        <p14:creationId xmlns:p14="http://schemas.microsoft.com/office/powerpoint/2010/main" val="331484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525A13D0-8DA9-273A-83B4-675A7E2C9BC4}"/>
              </a:ext>
            </a:extLst>
          </p:cNvPr>
          <p:cNvSpPr txBox="1">
            <a:spLocks/>
          </p:cNvSpPr>
          <p:nvPr/>
        </p:nvSpPr>
        <p:spPr>
          <a:xfrm>
            <a:off x="1005455" y="291809"/>
            <a:ext cx="7845199" cy="51117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r>
              <a:rPr lang="fr-FR" sz="1600" dirty="0">
                <a:solidFill>
                  <a:srgbClr val="7030A0"/>
                </a:solidFill>
              </a:rPr>
              <a:t>Un contexte de marché inédit, des taux d’intérêt  historiquement élevés, des stratégies d’investissement pas assez couvertes</a:t>
            </a:r>
            <a:br>
              <a:rPr lang="fr-FR" sz="1600" dirty="0">
                <a:solidFill>
                  <a:srgbClr val="7030A0"/>
                </a:solidFill>
              </a:rPr>
            </a:br>
            <a:endParaRPr lang="en-US" sz="1600" dirty="0">
              <a:solidFill>
                <a:srgbClr val="7030A0"/>
              </a:solidFill>
            </a:endParaRPr>
          </a:p>
        </p:txBody>
      </p:sp>
      <p:sp>
        <p:nvSpPr>
          <p:cNvPr id="2" name="Espace réservé du texte 7">
            <a:extLst>
              <a:ext uri="{FF2B5EF4-FFF2-40B4-BE49-F238E27FC236}">
                <a16:creationId xmlns:a16="http://schemas.microsoft.com/office/drawing/2014/main" id="{CA08CCB2-053F-1BDF-28C7-0F56F5AFD582}"/>
              </a:ext>
            </a:extLst>
          </p:cNvPr>
          <p:cNvSpPr txBox="1">
            <a:spLocks/>
          </p:cNvSpPr>
          <p:nvPr/>
        </p:nvSpPr>
        <p:spPr>
          <a:xfrm>
            <a:off x="180948" y="1513755"/>
            <a:ext cx="8782103" cy="2804672"/>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r>
              <a:rPr lang="fr-FR" sz="1000" b="1" dirty="0">
                <a:solidFill>
                  <a:srgbClr val="707270"/>
                </a:solidFill>
                <a:latin typeface="+mn-lt"/>
                <a:ea typeface="Roboto" panose="02000000000000000000" pitchFamily="2" charset="0"/>
                <a:cs typeface="Roboto" panose="02000000000000000000" pitchFamily="2" charset="0"/>
              </a:rPr>
              <a:t>La sortie du COVID et le conflit en Ukraine ont généré des poussées inflationnistes partout dans le monde. Afin d’y faire face, les banques centrales ont augmenté leurs taux de manière significative. Les hausses cumulées en 1 an et demi ont atteint des niveaux records et mis fin à une décennie de taux négatifs en Europe et aux Etats-Unis. </a:t>
            </a:r>
          </a:p>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endParaRPr lang="fr-FR" sz="300" b="1" dirty="0">
              <a:solidFill>
                <a:srgbClr val="707270"/>
              </a:solidFill>
              <a:latin typeface="+mn-lt"/>
              <a:ea typeface="Roboto" panose="02000000000000000000" pitchFamily="2" charset="0"/>
              <a:cs typeface="Roboto" panose="02000000000000000000" pitchFamily="2" charset="0"/>
            </a:endParaRPr>
          </a:p>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endParaRPr lang="fr-FR" sz="300" dirty="0">
              <a:solidFill>
                <a:srgbClr val="707270"/>
              </a:solidFill>
              <a:latin typeface="+mn-lt"/>
              <a:ea typeface="Roboto" panose="02000000000000000000" pitchFamily="2" charset="0"/>
              <a:cs typeface="Roboto" panose="02000000000000000000" pitchFamily="2" charset="0"/>
            </a:endParaRPr>
          </a:p>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r>
              <a:rPr lang="fr-FR" sz="1000" b="1" dirty="0">
                <a:solidFill>
                  <a:srgbClr val="707270"/>
                </a:solidFill>
                <a:latin typeface="+mn-lt"/>
                <a:ea typeface="Roboto" panose="02000000000000000000" pitchFamily="2" charset="0"/>
                <a:cs typeface="Roboto" panose="02000000000000000000" pitchFamily="2" charset="0"/>
              </a:rPr>
              <a:t>La courbe des taux offre désormais des niveaux attractifs sur toutes les maturités, et tout particulièrement sur les durées courtes à intermédiaires.</a:t>
            </a:r>
          </a:p>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endParaRPr lang="fr-FR" sz="1000" b="1" dirty="0">
              <a:solidFill>
                <a:srgbClr val="707270"/>
              </a:solidFill>
              <a:latin typeface="+mn-lt"/>
              <a:ea typeface="Roboto" panose="02000000000000000000" pitchFamily="2" charset="0"/>
              <a:cs typeface="Roboto" panose="02000000000000000000" pitchFamily="2" charset="0"/>
            </a:endParaRPr>
          </a:p>
          <a:p>
            <a:pPr lvl="0" algn="just">
              <a:lnSpc>
                <a:spcPct val="120000"/>
              </a:lnSpc>
              <a:defRPr/>
            </a:pPr>
            <a:r>
              <a:rPr lang="fr-FR" sz="1000" b="1" dirty="0">
                <a:solidFill>
                  <a:srgbClr val="707270"/>
                </a:solidFill>
                <a:latin typeface="+mn-lt"/>
                <a:ea typeface="Roboto" panose="02000000000000000000" pitchFamily="2" charset="0"/>
                <a:cs typeface="Roboto" panose="02000000000000000000" pitchFamily="2" charset="0"/>
              </a:rPr>
              <a:t>Un renforcement des gammes sur le monétaire et l’obligataire nous semble indispensable afin de profiter des niveaux actuels de portage et dans la perspective des futures baisses de taux qui offrent un potentiel de valorisation pour les investisseurs qui s’exposeront à ces classes d’actifs.</a:t>
            </a:r>
          </a:p>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endParaRPr lang="fr-FR" sz="300" dirty="0">
              <a:solidFill>
                <a:srgbClr val="707270"/>
              </a:solidFill>
              <a:latin typeface="+mn-lt"/>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348273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5950732" cy="461665"/>
          </a:xfrm>
          <a:prstGeom prst="rect">
            <a:avLst/>
          </a:prstGeom>
          <a:noFill/>
        </p:spPr>
        <p:txBody>
          <a:bodyPr wrap="square" rtlCol="0">
            <a:spAutoFit/>
          </a:bodyPr>
          <a:lstStyle/>
          <a:p>
            <a:r>
              <a:rPr lang="fr-FR" sz="1200" b="1" i="1" kern="1200" dirty="0">
                <a:solidFill>
                  <a:schemeClr val="accent1"/>
                </a:solidFill>
                <a:latin typeface="+mn-lt"/>
                <a:ea typeface="+mn-ea"/>
                <a:cs typeface="+mn-cs"/>
              </a:rPr>
              <a:t>Cherchez à tirer parti des opportunités offertes par les obligations souveraines de maturité 3-5 ans </a:t>
            </a:r>
            <a:r>
              <a:rPr lang="fr-FR" sz="1200" b="1" i="1" kern="1200">
                <a:solidFill>
                  <a:schemeClr val="accent1"/>
                </a:solidFill>
                <a:latin typeface="+mn-lt"/>
                <a:ea typeface="+mn-ea"/>
                <a:cs typeface="+mn-cs"/>
              </a:rPr>
              <a:t>de l’Union Européenne</a:t>
            </a:r>
            <a:endParaRPr lang="fr-FR" sz="1200" b="1" i="1" kern="1200" dirty="0">
              <a:solidFill>
                <a:schemeClr val="accent1"/>
              </a:solidFill>
              <a:latin typeface="+mn-lt"/>
              <a:ea typeface="+mn-ea"/>
              <a:cs typeface="+mn-cs"/>
            </a:endParaRPr>
          </a:p>
        </p:txBody>
      </p:sp>
      <p:sp>
        <p:nvSpPr>
          <p:cNvPr id="5" name="Titre 1">
            <a:extLst>
              <a:ext uri="{FF2B5EF4-FFF2-40B4-BE49-F238E27FC236}">
                <a16:creationId xmlns:a16="http://schemas.microsoft.com/office/drawing/2014/main" id="{4F4065C8-5E9E-B466-3071-D9CC16EE5304}"/>
              </a:ext>
            </a:extLst>
          </p:cNvPr>
          <p:cNvSpPr>
            <a:spLocks noGrp="1"/>
          </p:cNvSpPr>
          <p:nvPr>
            <p:ph type="title"/>
          </p:nvPr>
        </p:nvSpPr>
        <p:spPr>
          <a:xfrm>
            <a:off x="900385" y="195486"/>
            <a:ext cx="7096867" cy="432000"/>
          </a:xfrm>
        </p:spPr>
        <p:txBody>
          <a:bodyPr/>
          <a:lstStyle/>
          <a:p>
            <a:r>
              <a:rPr lang="fr-FR" sz="2000" dirty="0"/>
              <a:t>Ostrum SRI Euro Bonds 3-5</a:t>
            </a:r>
            <a:br>
              <a:rPr lang="fr-FR" sz="2000" dirty="0"/>
            </a:br>
            <a:r>
              <a:rPr lang="fr-FR" sz="1400" i="1" dirty="0"/>
              <a:t>FR0011311414 (E) FR0011314798 (I)</a:t>
            </a:r>
          </a:p>
        </p:txBody>
      </p:sp>
      <p:pic>
        <p:nvPicPr>
          <p:cNvPr id="11" name="Image 10">
            <a:extLst>
              <a:ext uri="{FF2B5EF4-FFF2-40B4-BE49-F238E27FC236}">
                <a16:creationId xmlns:a16="http://schemas.microsoft.com/office/drawing/2014/main" id="{6E550D38-E370-AAC4-B92F-127B55D9C2F1}"/>
              </a:ext>
            </a:extLst>
          </p:cNvPr>
          <p:cNvPicPr>
            <a:picLocks noChangeAspect="1"/>
          </p:cNvPicPr>
          <p:nvPr/>
        </p:nvPicPr>
        <p:blipFill>
          <a:blip r:embed="rId2"/>
          <a:stretch>
            <a:fillRect/>
          </a:stretch>
        </p:blipFill>
        <p:spPr>
          <a:xfrm>
            <a:off x="536141" y="3853140"/>
            <a:ext cx="8071718" cy="847587"/>
          </a:xfrm>
          <a:prstGeom prst="rect">
            <a:avLst/>
          </a:prstGeom>
        </p:spPr>
      </p:pic>
      <p:pic>
        <p:nvPicPr>
          <p:cNvPr id="4" name="Image 3">
            <a:extLst>
              <a:ext uri="{FF2B5EF4-FFF2-40B4-BE49-F238E27FC236}">
                <a16:creationId xmlns:a16="http://schemas.microsoft.com/office/drawing/2014/main" id="{55276DB3-9E15-7E30-6F6E-043736BBDC4B}"/>
              </a:ext>
            </a:extLst>
          </p:cNvPr>
          <p:cNvPicPr>
            <a:picLocks noChangeAspect="1"/>
          </p:cNvPicPr>
          <p:nvPr/>
        </p:nvPicPr>
        <p:blipFill>
          <a:blip r:embed="rId3"/>
          <a:stretch>
            <a:fillRect/>
          </a:stretch>
        </p:blipFill>
        <p:spPr>
          <a:xfrm>
            <a:off x="166985" y="1463933"/>
            <a:ext cx="8810030" cy="2310693"/>
          </a:xfrm>
          <a:prstGeom prst="rect">
            <a:avLst/>
          </a:prstGeom>
        </p:spPr>
      </p:pic>
    </p:spTree>
    <p:extLst>
      <p:ext uri="{BB962C8B-B14F-4D97-AF65-F5344CB8AC3E}">
        <p14:creationId xmlns:p14="http://schemas.microsoft.com/office/powerpoint/2010/main" val="2328617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26223030-161E-96E0-7786-3EBED53F99EC}"/>
              </a:ext>
            </a:extLst>
          </p:cNvPr>
          <p:cNvSpPr>
            <a:spLocks noGrp="1"/>
          </p:cNvSpPr>
          <p:nvPr>
            <p:ph type="title"/>
          </p:nvPr>
        </p:nvSpPr>
        <p:spPr>
          <a:xfrm>
            <a:off x="900385" y="195486"/>
            <a:ext cx="7096867" cy="432000"/>
          </a:xfrm>
        </p:spPr>
        <p:txBody>
          <a:bodyPr/>
          <a:lstStyle/>
          <a:p>
            <a:r>
              <a:rPr lang="fr-FR" sz="2000" dirty="0"/>
              <a:t>FCP PEA Court Terme</a:t>
            </a:r>
            <a:br>
              <a:rPr lang="fr-FR" sz="2000" dirty="0"/>
            </a:br>
            <a:r>
              <a:rPr lang="fr-FR" sz="1400" i="1" dirty="0"/>
              <a:t>FR0013411758 (R)</a:t>
            </a:r>
            <a:endParaRPr lang="fr-FR" sz="1400" i="1" dirty="0">
              <a:solidFill>
                <a:schemeClr val="bg1">
                  <a:lumMod val="65000"/>
                </a:schemeClr>
              </a:solidFill>
            </a:endParaRPr>
          </a:p>
        </p:txBody>
      </p:sp>
      <p:sp>
        <p:nvSpPr>
          <p:cNvPr id="8" name="ZoneTexte 7">
            <a:extLst>
              <a:ext uri="{FF2B5EF4-FFF2-40B4-BE49-F238E27FC236}">
                <a16:creationId xmlns:a16="http://schemas.microsoft.com/office/drawing/2014/main" id="{8B168355-C23A-0AB3-CA97-55EDDA80312A}"/>
              </a:ext>
            </a:extLst>
          </p:cNvPr>
          <p:cNvSpPr txBox="1"/>
          <p:nvPr/>
        </p:nvSpPr>
        <p:spPr>
          <a:xfrm>
            <a:off x="780481" y="722544"/>
            <a:ext cx="6065993" cy="276999"/>
          </a:xfrm>
          <a:prstGeom prst="rect">
            <a:avLst/>
          </a:prstGeom>
          <a:noFill/>
        </p:spPr>
        <p:txBody>
          <a:bodyPr wrap="square" rtlCol="0">
            <a:spAutoFit/>
          </a:bodyPr>
          <a:lstStyle/>
          <a:p>
            <a:pPr algn="l"/>
            <a:r>
              <a:rPr lang="fr-FR" sz="1200" b="1" i="1" kern="1200" dirty="0">
                <a:solidFill>
                  <a:schemeClr val="accent1"/>
                </a:solidFill>
                <a:latin typeface="+mn-lt"/>
                <a:ea typeface="+mn-ea"/>
                <a:cs typeface="+mn-cs"/>
              </a:rPr>
              <a:t>Un fonds d’une durée de placement recommandée d’un mois, éligible au PEA</a:t>
            </a:r>
          </a:p>
        </p:txBody>
      </p:sp>
      <p:pic>
        <p:nvPicPr>
          <p:cNvPr id="12" name="Image 11">
            <a:extLst>
              <a:ext uri="{FF2B5EF4-FFF2-40B4-BE49-F238E27FC236}">
                <a16:creationId xmlns:a16="http://schemas.microsoft.com/office/drawing/2014/main" id="{91228113-375B-2A35-AD5A-C50D3A077B7D}"/>
              </a:ext>
            </a:extLst>
          </p:cNvPr>
          <p:cNvPicPr>
            <a:picLocks noChangeAspect="1"/>
          </p:cNvPicPr>
          <p:nvPr/>
        </p:nvPicPr>
        <p:blipFill>
          <a:blip r:embed="rId2"/>
          <a:stretch>
            <a:fillRect/>
          </a:stretch>
        </p:blipFill>
        <p:spPr>
          <a:xfrm>
            <a:off x="252598" y="4023912"/>
            <a:ext cx="8638804" cy="301148"/>
          </a:xfrm>
          <a:prstGeom prst="rect">
            <a:avLst/>
          </a:prstGeom>
        </p:spPr>
      </p:pic>
      <p:pic>
        <p:nvPicPr>
          <p:cNvPr id="4" name="Image 3">
            <a:extLst>
              <a:ext uri="{FF2B5EF4-FFF2-40B4-BE49-F238E27FC236}">
                <a16:creationId xmlns:a16="http://schemas.microsoft.com/office/drawing/2014/main" id="{F90A5624-299A-5173-5F41-4A57E73BF09C}"/>
              </a:ext>
            </a:extLst>
          </p:cNvPr>
          <p:cNvPicPr>
            <a:picLocks noChangeAspect="1"/>
          </p:cNvPicPr>
          <p:nvPr/>
        </p:nvPicPr>
        <p:blipFill>
          <a:blip r:embed="rId3"/>
          <a:stretch>
            <a:fillRect/>
          </a:stretch>
        </p:blipFill>
        <p:spPr>
          <a:xfrm>
            <a:off x="437990" y="1873373"/>
            <a:ext cx="8453412" cy="1396753"/>
          </a:xfrm>
          <a:prstGeom prst="rect">
            <a:avLst/>
          </a:prstGeom>
        </p:spPr>
      </p:pic>
    </p:spTree>
    <p:extLst>
      <p:ext uri="{BB962C8B-B14F-4D97-AF65-F5344CB8AC3E}">
        <p14:creationId xmlns:p14="http://schemas.microsoft.com/office/powerpoint/2010/main" val="965704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990042" cy="432000"/>
          </a:xfrm>
        </p:spPr>
        <p:txBody>
          <a:bodyPr/>
          <a:lstStyle/>
          <a:p>
            <a:r>
              <a:rPr lang="fr-FR" sz="2400" dirty="0" err="1"/>
              <a:t>Ostrum</a:t>
            </a:r>
            <a:r>
              <a:rPr lang="fr-FR" sz="2400" dirty="0"/>
              <a:t> SRI Euro Sovereign Bonds</a:t>
            </a:r>
            <a:br>
              <a:rPr lang="fr-FR" sz="2400" dirty="0"/>
            </a:br>
            <a:endParaRPr lang="fr-FR" dirty="0"/>
          </a:p>
        </p:txBody>
      </p:sp>
      <p:sp>
        <p:nvSpPr>
          <p:cNvPr id="6" name="Rectangle 5">
            <a:extLst>
              <a:ext uri="{FF2B5EF4-FFF2-40B4-BE49-F238E27FC236}">
                <a16:creationId xmlns:a16="http://schemas.microsoft.com/office/drawing/2014/main" id="{D008F321-4E91-4A97-B570-E387CEADA57E}"/>
              </a:ext>
            </a:extLst>
          </p:cNvPr>
          <p:cNvSpPr/>
          <p:nvPr/>
        </p:nvSpPr>
        <p:spPr>
          <a:xfrm>
            <a:off x="1042988" y="627486"/>
            <a:ext cx="5200650" cy="3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70584224-7476-9C67-417D-116EEE453DE4}"/>
              </a:ext>
            </a:extLst>
          </p:cNvPr>
          <p:cNvPicPr>
            <a:picLocks noChangeAspect="1"/>
          </p:cNvPicPr>
          <p:nvPr/>
        </p:nvPicPr>
        <p:blipFill>
          <a:blip r:embed="rId2"/>
          <a:stretch>
            <a:fillRect/>
          </a:stretch>
        </p:blipFill>
        <p:spPr>
          <a:xfrm>
            <a:off x="773205" y="784191"/>
            <a:ext cx="7120218" cy="3752547"/>
          </a:xfrm>
          <a:prstGeom prst="rect">
            <a:avLst/>
          </a:prstGeom>
        </p:spPr>
      </p:pic>
    </p:spTree>
    <p:extLst>
      <p:ext uri="{BB962C8B-B14F-4D97-AF65-F5344CB8AC3E}">
        <p14:creationId xmlns:p14="http://schemas.microsoft.com/office/powerpoint/2010/main" val="887809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Ostrum SRI </a:t>
            </a:r>
            <a:r>
              <a:rPr lang="fr-FR" sz="2000" dirty="0" err="1"/>
              <a:t>Credit</a:t>
            </a:r>
            <a:r>
              <a:rPr lang="fr-FR" sz="2000" dirty="0"/>
              <a:t> 6M</a:t>
            </a:r>
            <a:br>
              <a:rPr lang="fr-FR" sz="2000" dirty="0"/>
            </a:br>
            <a:r>
              <a:rPr lang="fr-FR" sz="1400" i="1" dirty="0"/>
              <a:t>FR0014009DB7</a:t>
            </a:r>
            <a:r>
              <a:rPr lang="fr-FR" sz="1400" dirty="0"/>
              <a:t> </a:t>
            </a:r>
            <a:r>
              <a:rPr lang="fr-FR" sz="1400" i="1" dirty="0"/>
              <a:t>(R)</a:t>
            </a:r>
            <a:r>
              <a:rPr lang="fr-FR" sz="1400" dirty="0"/>
              <a:t> </a:t>
            </a:r>
            <a:r>
              <a:rPr lang="fr-FR" sz="1400" i="1" dirty="0"/>
              <a:t>FR0014009DC5</a:t>
            </a:r>
            <a:r>
              <a:rPr lang="fr-FR" sz="1400" dirty="0"/>
              <a:t> </a:t>
            </a:r>
            <a:r>
              <a:rPr lang="fr-FR" sz="1400" i="1" dirty="0"/>
              <a:t>(I)</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5950732" cy="461665"/>
          </a:xfrm>
          <a:prstGeom prst="rect">
            <a:avLst/>
          </a:prstGeom>
          <a:noFill/>
        </p:spPr>
        <p:txBody>
          <a:bodyPr wrap="square" rtlCol="0">
            <a:spAutoFit/>
          </a:bodyPr>
          <a:lstStyle/>
          <a:p>
            <a:pPr algn="l"/>
            <a:r>
              <a:rPr lang="fr-FR" sz="1200" b="1" i="1" kern="1200" dirty="0">
                <a:solidFill>
                  <a:schemeClr val="accent1"/>
                </a:solidFill>
                <a:latin typeface="+mn-lt"/>
                <a:ea typeface="+mn-ea"/>
                <a:cs typeface="+mn-cs"/>
              </a:rPr>
              <a:t>Placez votre excédent de trésorerie dans un fonds ISR crédit conciliant une sensibilité aux taux d’intérêt faible et une volatilité limitée</a:t>
            </a:r>
          </a:p>
        </p:txBody>
      </p:sp>
      <p:pic>
        <p:nvPicPr>
          <p:cNvPr id="8" name="Image 7">
            <a:extLst>
              <a:ext uri="{FF2B5EF4-FFF2-40B4-BE49-F238E27FC236}">
                <a16:creationId xmlns:a16="http://schemas.microsoft.com/office/drawing/2014/main" id="{D9333C18-54E5-CAC2-197C-9C046D32F869}"/>
              </a:ext>
            </a:extLst>
          </p:cNvPr>
          <p:cNvPicPr>
            <a:picLocks noChangeAspect="1"/>
          </p:cNvPicPr>
          <p:nvPr/>
        </p:nvPicPr>
        <p:blipFill>
          <a:blip r:embed="rId2"/>
          <a:stretch>
            <a:fillRect/>
          </a:stretch>
        </p:blipFill>
        <p:spPr>
          <a:xfrm>
            <a:off x="526274" y="4153366"/>
            <a:ext cx="8196708" cy="267590"/>
          </a:xfrm>
          <a:prstGeom prst="rect">
            <a:avLst/>
          </a:prstGeom>
        </p:spPr>
      </p:pic>
      <p:pic>
        <p:nvPicPr>
          <p:cNvPr id="6" name="Image 5">
            <a:extLst>
              <a:ext uri="{FF2B5EF4-FFF2-40B4-BE49-F238E27FC236}">
                <a16:creationId xmlns:a16="http://schemas.microsoft.com/office/drawing/2014/main" id="{9736B2C8-7DFF-6DB1-78F3-71FA81D6B2F4}"/>
              </a:ext>
            </a:extLst>
          </p:cNvPr>
          <p:cNvPicPr>
            <a:picLocks noChangeAspect="1"/>
          </p:cNvPicPr>
          <p:nvPr/>
        </p:nvPicPr>
        <p:blipFill>
          <a:blip r:embed="rId3"/>
          <a:stretch>
            <a:fillRect/>
          </a:stretch>
        </p:blipFill>
        <p:spPr>
          <a:xfrm>
            <a:off x="352305" y="1756536"/>
            <a:ext cx="8544645" cy="1630427"/>
          </a:xfrm>
          <a:prstGeom prst="rect">
            <a:avLst/>
          </a:prstGeom>
        </p:spPr>
      </p:pic>
    </p:spTree>
    <p:extLst>
      <p:ext uri="{BB962C8B-B14F-4D97-AF65-F5344CB8AC3E}">
        <p14:creationId xmlns:p14="http://schemas.microsoft.com/office/powerpoint/2010/main" val="2621225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Ostrum SRI </a:t>
            </a:r>
            <a:r>
              <a:rPr lang="fr-FR" sz="2000" dirty="0" err="1"/>
              <a:t>Credit</a:t>
            </a:r>
            <a:r>
              <a:rPr lang="fr-FR" sz="2000" dirty="0"/>
              <a:t> 12M</a:t>
            </a:r>
            <a:br>
              <a:rPr lang="fr-FR" sz="2000" dirty="0"/>
            </a:br>
            <a:r>
              <a:rPr lang="fr-FR" sz="1400" i="1" dirty="0"/>
              <a:t>FR0011405026 (L) FR0011375989 (I)</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7418383" cy="276999"/>
          </a:xfrm>
          <a:prstGeom prst="rect">
            <a:avLst/>
          </a:prstGeom>
          <a:noFill/>
        </p:spPr>
        <p:txBody>
          <a:bodyPr wrap="square" rtlCol="0">
            <a:spAutoFit/>
          </a:bodyPr>
          <a:lstStyle/>
          <a:p>
            <a:pPr algn="l"/>
            <a:r>
              <a:rPr lang="fr-FR" sz="1200" b="1" i="1" kern="1200" dirty="0">
                <a:solidFill>
                  <a:schemeClr val="accent1"/>
                </a:solidFill>
                <a:latin typeface="+mn-lt"/>
                <a:ea typeface="+mn-ea"/>
                <a:cs typeface="+mn-cs"/>
              </a:rPr>
              <a:t>Optez pour un fonds ISR crédit court terme ciblant des investissements de qualité</a:t>
            </a:r>
          </a:p>
        </p:txBody>
      </p:sp>
      <p:pic>
        <p:nvPicPr>
          <p:cNvPr id="5" name="Image 4">
            <a:extLst>
              <a:ext uri="{FF2B5EF4-FFF2-40B4-BE49-F238E27FC236}">
                <a16:creationId xmlns:a16="http://schemas.microsoft.com/office/drawing/2014/main" id="{33C0F9D5-9014-6DC0-842D-1D51C842225D}"/>
              </a:ext>
            </a:extLst>
          </p:cNvPr>
          <p:cNvPicPr>
            <a:picLocks noChangeAspect="1"/>
          </p:cNvPicPr>
          <p:nvPr/>
        </p:nvPicPr>
        <p:blipFill>
          <a:blip r:embed="rId2"/>
          <a:stretch>
            <a:fillRect/>
          </a:stretch>
        </p:blipFill>
        <p:spPr>
          <a:xfrm>
            <a:off x="390240" y="1825950"/>
            <a:ext cx="8363519" cy="1628172"/>
          </a:xfrm>
          <a:prstGeom prst="rect">
            <a:avLst/>
          </a:prstGeom>
        </p:spPr>
      </p:pic>
      <p:pic>
        <p:nvPicPr>
          <p:cNvPr id="6" name="Image 5">
            <a:extLst>
              <a:ext uri="{FF2B5EF4-FFF2-40B4-BE49-F238E27FC236}">
                <a16:creationId xmlns:a16="http://schemas.microsoft.com/office/drawing/2014/main" id="{C520EEF0-89DF-FBE5-773D-BA06DF509FE9}"/>
              </a:ext>
            </a:extLst>
          </p:cNvPr>
          <p:cNvPicPr>
            <a:picLocks noChangeAspect="1"/>
          </p:cNvPicPr>
          <p:nvPr/>
        </p:nvPicPr>
        <p:blipFill>
          <a:blip r:embed="rId3"/>
          <a:stretch>
            <a:fillRect/>
          </a:stretch>
        </p:blipFill>
        <p:spPr>
          <a:xfrm>
            <a:off x="526274" y="4153366"/>
            <a:ext cx="8196708" cy="267590"/>
          </a:xfrm>
          <a:prstGeom prst="rect">
            <a:avLst/>
          </a:prstGeom>
        </p:spPr>
      </p:pic>
    </p:spTree>
    <p:extLst>
      <p:ext uri="{BB962C8B-B14F-4D97-AF65-F5344CB8AC3E}">
        <p14:creationId xmlns:p14="http://schemas.microsoft.com/office/powerpoint/2010/main" val="4088170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548640" y="2307525"/>
            <a:ext cx="1704083" cy="1200329"/>
          </a:xfrm>
          <a:prstGeom prst="rect">
            <a:avLst/>
          </a:prstGeom>
          <a:noFill/>
        </p:spPr>
        <p:txBody>
          <a:bodyPr wrap="square" rtlCol="0">
            <a:spAutoFit/>
          </a:bodyPr>
          <a:lstStyle/>
          <a:p>
            <a:pPr algn="r"/>
            <a:r>
              <a:rPr lang="fr-FR" sz="7200" b="1" dirty="0">
                <a:solidFill>
                  <a:srgbClr val="00A193"/>
                </a:solidFill>
                <a:latin typeface="Montserrat SemiBold" panose="00000700000000000000" pitchFamily="50" charset="0"/>
                <a:cs typeface="Arial" panose="020B0604020202020204" pitchFamily="34" charset="0"/>
              </a:rPr>
              <a:t>03</a:t>
            </a:r>
            <a:endParaRPr lang="fr-FR" sz="72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Le dispositif d’accompagnement</a:t>
            </a:r>
            <a:endParaRPr lang="pt-BR" altLang="en-US" dirty="0"/>
          </a:p>
        </p:txBody>
      </p:sp>
    </p:spTree>
    <p:extLst>
      <p:ext uri="{BB962C8B-B14F-4D97-AF65-F5344CB8AC3E}">
        <p14:creationId xmlns:p14="http://schemas.microsoft.com/office/powerpoint/2010/main" val="2224115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00" b="1" dirty="0">
              <a:latin typeface="Montserrat ExtraBold" panose="020B0604020202020204" charset="0"/>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dirty="0"/>
              <a:t>Le dispositif d’accompagnement</a:t>
            </a:r>
            <a:br>
              <a:rPr lang="fr-FR" b="1" dirty="0"/>
            </a:br>
            <a:endParaRPr lang="fr-FR" b="1" dirty="0"/>
          </a:p>
        </p:txBody>
      </p:sp>
      <p:sp>
        <p:nvSpPr>
          <p:cNvPr id="30" name="ZoneTexte 29">
            <a:extLst>
              <a:ext uri="{FF2B5EF4-FFF2-40B4-BE49-F238E27FC236}">
                <a16:creationId xmlns:a16="http://schemas.microsoft.com/office/drawing/2014/main" id="{C6179C9A-EC99-4470-9DB5-C282A9ED93BA}"/>
              </a:ext>
            </a:extLst>
          </p:cNvPr>
          <p:cNvSpPr txBox="1"/>
          <p:nvPr/>
        </p:nvSpPr>
        <p:spPr>
          <a:xfrm>
            <a:off x="216230" y="4409470"/>
            <a:ext cx="8807451" cy="523220"/>
          </a:xfrm>
          <a:prstGeom prst="rect">
            <a:avLst/>
          </a:prstGeom>
          <a:noFill/>
        </p:spPr>
        <p:txBody>
          <a:bodyPr wrap="square" rtlCol="0">
            <a:spAutoFit/>
          </a:bodyPr>
          <a:lstStyle/>
          <a:p>
            <a:r>
              <a:rPr lang="fr-FR" sz="700" b="0" i="1" baseline="0" dirty="0">
                <a:latin typeface="+mn-lt"/>
              </a:rPr>
              <a:t>Les OPC et leurs performances ne sont pas garantis. Ils présentent un </a:t>
            </a:r>
            <a:r>
              <a:rPr lang="fr-FR" sz="700" i="1" baseline="0" dirty="0">
                <a:latin typeface="+mn-lt"/>
              </a:rPr>
              <a:t>risque de perte en capital</a:t>
            </a:r>
            <a:r>
              <a:rPr lang="fr-FR" sz="700" b="0" i="1" baseline="0" dirty="0">
                <a:latin typeface="+mn-lt"/>
              </a:rPr>
              <a:t>.</a:t>
            </a:r>
          </a:p>
          <a:p>
            <a:r>
              <a:rPr lang="fr-FR" sz="700" b="0" i="1" baseline="0" dirty="0">
                <a:latin typeface="+mn-lt"/>
              </a:rPr>
              <a:t> Les risques du fonds sont décrits dans les pages précédentes. Pour plus d’information sur ce fonds, nous vous invitons à vous référer au prospectus des fonds et aux DIC (Document d’Information Clé pour l’Investisseur) disponibles sur le site du gestionnaire (cf. mentions légales). </a:t>
            </a:r>
          </a:p>
          <a:p>
            <a:endParaRPr lang="fr-FR" sz="700" b="0" i="1" baseline="0" dirty="0">
              <a:latin typeface="+mn-lt"/>
            </a:endParaRPr>
          </a:p>
        </p:txBody>
      </p:sp>
      <p:sp>
        <p:nvSpPr>
          <p:cNvPr id="9" name="ZoneTexte 8">
            <a:extLst>
              <a:ext uri="{FF2B5EF4-FFF2-40B4-BE49-F238E27FC236}">
                <a16:creationId xmlns:a16="http://schemas.microsoft.com/office/drawing/2014/main" id="{9B1409C0-196F-437F-9137-5ED5AB590E10}"/>
              </a:ext>
            </a:extLst>
          </p:cNvPr>
          <p:cNvSpPr txBox="1"/>
          <p:nvPr/>
        </p:nvSpPr>
        <p:spPr>
          <a:xfrm>
            <a:off x="216230" y="829273"/>
            <a:ext cx="1736702" cy="415498"/>
          </a:xfrm>
          <a:prstGeom prst="rect">
            <a:avLst/>
          </a:prstGeom>
          <a:noFill/>
        </p:spPr>
        <p:txBody>
          <a:bodyPr wrap="square" rtlCol="0">
            <a:spAutoFit/>
          </a:bodyPr>
          <a:lstStyle/>
          <a:p>
            <a:r>
              <a:rPr lang="fr-FR" sz="1050" b="1" dirty="0">
                <a:solidFill>
                  <a:schemeClr val="accent1"/>
                </a:solidFill>
              </a:rPr>
              <a:t>Fiche produit : </a:t>
            </a:r>
            <a:r>
              <a:rPr lang="fr-FR" sz="1050" dirty="0">
                <a:solidFill>
                  <a:schemeClr val="accent1"/>
                </a:solidFill>
              </a:rPr>
              <a:t>toutes les caractéristiques du fonds</a:t>
            </a:r>
          </a:p>
        </p:txBody>
      </p:sp>
      <p:sp>
        <p:nvSpPr>
          <p:cNvPr id="20" name="ZoneTexte 19">
            <a:extLst>
              <a:ext uri="{FF2B5EF4-FFF2-40B4-BE49-F238E27FC236}">
                <a16:creationId xmlns:a16="http://schemas.microsoft.com/office/drawing/2014/main" id="{19BD6396-260D-40BE-B21C-B25670EE829F}"/>
              </a:ext>
            </a:extLst>
          </p:cNvPr>
          <p:cNvSpPr txBox="1"/>
          <p:nvPr/>
        </p:nvSpPr>
        <p:spPr>
          <a:xfrm>
            <a:off x="2694793" y="1586084"/>
            <a:ext cx="1736702" cy="577081"/>
          </a:xfrm>
          <a:prstGeom prst="rect">
            <a:avLst/>
          </a:prstGeom>
          <a:noFill/>
        </p:spPr>
        <p:txBody>
          <a:bodyPr wrap="square" rtlCol="0">
            <a:spAutoFit/>
          </a:bodyPr>
          <a:lstStyle/>
          <a:p>
            <a:r>
              <a:rPr lang="fr-FR" sz="1050" b="1" dirty="0">
                <a:solidFill>
                  <a:schemeClr val="accent1"/>
                </a:solidFill>
              </a:rPr>
              <a:t>Fiche focus : </a:t>
            </a:r>
            <a:r>
              <a:rPr lang="fr-FR" sz="1050" dirty="0">
                <a:solidFill>
                  <a:schemeClr val="accent1"/>
                </a:solidFill>
              </a:rPr>
              <a:t>principales caractéristiques et argumentaire</a:t>
            </a:r>
          </a:p>
        </p:txBody>
      </p:sp>
      <p:sp>
        <p:nvSpPr>
          <p:cNvPr id="26" name="ZoneTexte 25">
            <a:extLst>
              <a:ext uri="{FF2B5EF4-FFF2-40B4-BE49-F238E27FC236}">
                <a16:creationId xmlns:a16="http://schemas.microsoft.com/office/drawing/2014/main" id="{1ED53BC1-7F8F-4409-A43A-C340379E992D}"/>
              </a:ext>
            </a:extLst>
          </p:cNvPr>
          <p:cNvSpPr txBox="1"/>
          <p:nvPr/>
        </p:nvSpPr>
        <p:spPr>
          <a:xfrm>
            <a:off x="4965270" y="624708"/>
            <a:ext cx="2156456" cy="415498"/>
          </a:xfrm>
          <a:prstGeom prst="rect">
            <a:avLst/>
          </a:prstGeom>
          <a:noFill/>
        </p:spPr>
        <p:txBody>
          <a:bodyPr wrap="square" rtlCol="0">
            <a:spAutoFit/>
          </a:bodyPr>
          <a:lstStyle/>
          <a:p>
            <a:r>
              <a:rPr lang="fr-FR" sz="1050" b="1" dirty="0">
                <a:solidFill>
                  <a:schemeClr val="accent1"/>
                </a:solidFill>
              </a:rPr>
              <a:t>Vidéos :</a:t>
            </a:r>
            <a:r>
              <a:rPr lang="fr-FR" sz="1050" dirty="0">
                <a:solidFill>
                  <a:schemeClr val="accent1"/>
                </a:solidFill>
              </a:rPr>
              <a:t> 2 minutes pour comprendre le fonds – </a:t>
            </a:r>
            <a:r>
              <a:rPr lang="fr-FR" sz="1050" dirty="0">
                <a:solidFill>
                  <a:srgbClr val="FF0000"/>
                </a:solidFill>
              </a:rPr>
              <a:t>En cours</a:t>
            </a:r>
          </a:p>
        </p:txBody>
      </p:sp>
      <p:sp>
        <p:nvSpPr>
          <p:cNvPr id="18" name="ZoneTexte 17">
            <a:extLst>
              <a:ext uri="{FF2B5EF4-FFF2-40B4-BE49-F238E27FC236}">
                <a16:creationId xmlns:a16="http://schemas.microsoft.com/office/drawing/2014/main" id="{DB853205-EBA5-4E58-A16A-E0205EEAE12B}"/>
              </a:ext>
            </a:extLst>
          </p:cNvPr>
          <p:cNvSpPr txBox="1"/>
          <p:nvPr/>
        </p:nvSpPr>
        <p:spPr>
          <a:xfrm>
            <a:off x="6934767" y="1244771"/>
            <a:ext cx="1878452" cy="415498"/>
          </a:xfrm>
          <a:prstGeom prst="rect">
            <a:avLst/>
          </a:prstGeom>
          <a:noFill/>
        </p:spPr>
        <p:txBody>
          <a:bodyPr wrap="square" rtlCol="0">
            <a:spAutoFit/>
          </a:bodyPr>
          <a:lstStyle/>
          <a:p>
            <a:pPr algn="ctr"/>
            <a:r>
              <a:rPr lang="fr-FR" sz="1050" b="1" dirty="0">
                <a:solidFill>
                  <a:schemeClr val="accent1"/>
                </a:solidFill>
              </a:rPr>
              <a:t>DIC&amp; Prospectus :</a:t>
            </a:r>
            <a:r>
              <a:rPr lang="fr-FR" sz="1050" dirty="0">
                <a:solidFill>
                  <a:schemeClr val="accent1"/>
                </a:solidFill>
              </a:rPr>
              <a:t> documents </a:t>
            </a:r>
            <a:r>
              <a:rPr lang="fr-FR" sz="1050" dirty="0" err="1">
                <a:solidFill>
                  <a:schemeClr val="accent1"/>
                </a:solidFill>
              </a:rPr>
              <a:t>pré-contractuel</a:t>
            </a:r>
            <a:endParaRPr lang="fr-FR" sz="1050" dirty="0">
              <a:solidFill>
                <a:schemeClr val="accent1"/>
              </a:solidFill>
            </a:endParaRPr>
          </a:p>
        </p:txBody>
      </p:sp>
      <p:pic>
        <p:nvPicPr>
          <p:cNvPr id="19" name="Image 18">
            <a:extLst>
              <a:ext uri="{FF2B5EF4-FFF2-40B4-BE49-F238E27FC236}">
                <a16:creationId xmlns:a16="http://schemas.microsoft.com/office/drawing/2014/main" id="{073FADFF-6214-4E63-9A12-828444654608}"/>
              </a:ext>
            </a:extLst>
          </p:cNvPr>
          <p:cNvPicPr>
            <a:picLocks noChangeAspect="1"/>
          </p:cNvPicPr>
          <p:nvPr/>
        </p:nvPicPr>
        <p:blipFill>
          <a:blip r:embed="rId6"/>
          <a:stretch>
            <a:fillRect/>
          </a:stretch>
        </p:blipFill>
        <p:spPr>
          <a:xfrm>
            <a:off x="5056116" y="1036933"/>
            <a:ext cx="1813842" cy="1030322"/>
          </a:xfrm>
          <a:prstGeom prst="rect">
            <a:avLst/>
          </a:prstGeom>
          <a:ln>
            <a:noFill/>
          </a:ln>
          <a:effectLst>
            <a:outerShdw blurRad="292100" dist="139700" dir="2700000" algn="tl" rotWithShape="0">
              <a:srgbClr val="333333">
                <a:alpha val="65000"/>
              </a:srgbClr>
            </a:outerShdw>
          </a:effectLst>
        </p:spPr>
      </p:pic>
      <p:pic>
        <p:nvPicPr>
          <p:cNvPr id="3" name="Image 2">
            <a:extLst>
              <a:ext uri="{FF2B5EF4-FFF2-40B4-BE49-F238E27FC236}">
                <a16:creationId xmlns:a16="http://schemas.microsoft.com/office/drawing/2014/main" id="{63EC65B8-C6A7-11C2-CF98-0E08608B0C85}"/>
              </a:ext>
            </a:extLst>
          </p:cNvPr>
          <p:cNvPicPr>
            <a:picLocks noChangeAspect="1"/>
          </p:cNvPicPr>
          <p:nvPr/>
        </p:nvPicPr>
        <p:blipFill>
          <a:blip r:embed="rId7"/>
          <a:stretch>
            <a:fillRect/>
          </a:stretch>
        </p:blipFill>
        <p:spPr>
          <a:xfrm>
            <a:off x="2694793" y="2213619"/>
            <a:ext cx="3071328" cy="2174106"/>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63289BD3-6AB4-DC32-5AEB-8761AD61B3E6}"/>
              </a:ext>
            </a:extLst>
          </p:cNvPr>
          <p:cNvPicPr>
            <a:picLocks noChangeAspect="1"/>
          </p:cNvPicPr>
          <p:nvPr/>
        </p:nvPicPr>
        <p:blipFill>
          <a:blip r:embed="rId8"/>
          <a:stretch>
            <a:fillRect/>
          </a:stretch>
        </p:blipFill>
        <p:spPr>
          <a:xfrm>
            <a:off x="206706" y="1253011"/>
            <a:ext cx="2035580" cy="2905264"/>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E6DAD611-2B16-9ED8-7ECF-09752614C28E}"/>
              </a:ext>
            </a:extLst>
          </p:cNvPr>
          <p:cNvPicPr>
            <a:picLocks noChangeAspect="1"/>
          </p:cNvPicPr>
          <p:nvPr/>
        </p:nvPicPr>
        <p:blipFill>
          <a:blip r:embed="rId9"/>
          <a:stretch>
            <a:fillRect/>
          </a:stretch>
        </p:blipFill>
        <p:spPr>
          <a:xfrm>
            <a:off x="6939713" y="1736284"/>
            <a:ext cx="2019159" cy="26731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72875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00" b="1" dirty="0">
              <a:latin typeface="Montserrat ExtraBold" panose="020B0604020202020204" charset="0"/>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dirty="0"/>
              <a:t>Contacts NIMI</a:t>
            </a:r>
            <a:br>
              <a:rPr lang="fr-FR" b="1" dirty="0"/>
            </a:br>
            <a:endParaRPr lang="fr-FR" b="1" dirty="0"/>
          </a:p>
        </p:txBody>
      </p:sp>
      <p:sp>
        <p:nvSpPr>
          <p:cNvPr id="10" name="ZoneTexte 9">
            <a:extLst>
              <a:ext uri="{FF2B5EF4-FFF2-40B4-BE49-F238E27FC236}">
                <a16:creationId xmlns:a16="http://schemas.microsoft.com/office/drawing/2014/main" id="{CBFD8ED6-5AD5-47E3-A74D-FE51AFD53109}"/>
              </a:ext>
            </a:extLst>
          </p:cNvPr>
          <p:cNvSpPr txBox="1"/>
          <p:nvPr/>
        </p:nvSpPr>
        <p:spPr>
          <a:xfrm>
            <a:off x="223838" y="6097115"/>
            <a:ext cx="8636205" cy="215444"/>
          </a:xfrm>
          <a:prstGeom prst="rect">
            <a:avLst/>
          </a:prstGeom>
          <a:noFill/>
        </p:spPr>
        <p:txBody>
          <a:bodyPr wrap="square" rtlCol="0">
            <a:spAutoFit/>
          </a:bodyPr>
          <a:lstStyle/>
          <a:p>
            <a:pPr marL="228600" indent="-228600">
              <a:buAutoNum type="arabicParenBoth"/>
            </a:pPr>
            <a:r>
              <a:rPr lang="fr-FR" sz="800" b="0" baseline="0" dirty="0">
                <a:solidFill>
                  <a:srgbClr val="4D6995"/>
                </a:solidFill>
                <a:latin typeface="+mn-lt"/>
              </a:rPr>
              <a:t>Selon la fiscalité en vigueur</a:t>
            </a:r>
          </a:p>
        </p:txBody>
      </p:sp>
      <p:pic>
        <p:nvPicPr>
          <p:cNvPr id="3" name="Image 2">
            <a:extLst>
              <a:ext uri="{FF2B5EF4-FFF2-40B4-BE49-F238E27FC236}">
                <a16:creationId xmlns:a16="http://schemas.microsoft.com/office/drawing/2014/main" id="{56968216-38A6-0FCA-1B17-B0965A34D484}"/>
              </a:ext>
            </a:extLst>
          </p:cNvPr>
          <p:cNvPicPr>
            <a:picLocks noChangeAspect="1"/>
          </p:cNvPicPr>
          <p:nvPr/>
        </p:nvPicPr>
        <p:blipFill>
          <a:blip r:embed="rId6"/>
          <a:stretch>
            <a:fillRect/>
          </a:stretch>
        </p:blipFill>
        <p:spPr>
          <a:xfrm>
            <a:off x="754161" y="627486"/>
            <a:ext cx="7635677" cy="4188585"/>
          </a:xfrm>
          <a:prstGeom prst="rect">
            <a:avLst/>
          </a:prstGeom>
        </p:spPr>
      </p:pic>
    </p:spTree>
    <p:extLst>
      <p:ext uri="{BB962C8B-B14F-4D97-AF65-F5344CB8AC3E}">
        <p14:creationId xmlns:p14="http://schemas.microsoft.com/office/powerpoint/2010/main" val="3170474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00" b="1" dirty="0">
              <a:latin typeface="Montserrat ExtraBold" panose="020B0604020202020204" charset="0"/>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dirty="0"/>
              <a:t>Contacts NIMI</a:t>
            </a:r>
            <a:br>
              <a:rPr lang="fr-FR" b="1" dirty="0"/>
            </a:br>
            <a:endParaRPr lang="fr-FR" b="1" dirty="0"/>
          </a:p>
        </p:txBody>
      </p:sp>
      <p:sp>
        <p:nvSpPr>
          <p:cNvPr id="10" name="ZoneTexte 9">
            <a:extLst>
              <a:ext uri="{FF2B5EF4-FFF2-40B4-BE49-F238E27FC236}">
                <a16:creationId xmlns:a16="http://schemas.microsoft.com/office/drawing/2014/main" id="{CBFD8ED6-5AD5-47E3-A74D-FE51AFD53109}"/>
              </a:ext>
            </a:extLst>
          </p:cNvPr>
          <p:cNvSpPr txBox="1"/>
          <p:nvPr/>
        </p:nvSpPr>
        <p:spPr>
          <a:xfrm>
            <a:off x="223838" y="6097115"/>
            <a:ext cx="8636205" cy="215444"/>
          </a:xfrm>
          <a:prstGeom prst="rect">
            <a:avLst/>
          </a:prstGeom>
          <a:noFill/>
        </p:spPr>
        <p:txBody>
          <a:bodyPr wrap="square" rtlCol="0">
            <a:spAutoFit/>
          </a:bodyPr>
          <a:lstStyle/>
          <a:p>
            <a:pPr marL="228600" indent="-228600">
              <a:buAutoNum type="arabicParenBoth"/>
            </a:pPr>
            <a:r>
              <a:rPr lang="fr-FR" sz="800" b="0" baseline="0" dirty="0">
                <a:solidFill>
                  <a:srgbClr val="4D6995"/>
                </a:solidFill>
                <a:latin typeface="+mn-lt"/>
              </a:rPr>
              <a:t>Selon la fiscalité en vigueur</a:t>
            </a:r>
          </a:p>
        </p:txBody>
      </p:sp>
      <p:pic>
        <p:nvPicPr>
          <p:cNvPr id="3" name="Image 2">
            <a:extLst>
              <a:ext uri="{FF2B5EF4-FFF2-40B4-BE49-F238E27FC236}">
                <a16:creationId xmlns:a16="http://schemas.microsoft.com/office/drawing/2014/main" id="{BD41172A-8E8B-44AA-878B-B27B85BAA706}"/>
              </a:ext>
            </a:extLst>
          </p:cNvPr>
          <p:cNvPicPr>
            <a:picLocks noChangeAspect="1"/>
          </p:cNvPicPr>
          <p:nvPr/>
        </p:nvPicPr>
        <p:blipFill>
          <a:blip r:embed="rId6"/>
          <a:stretch>
            <a:fillRect/>
          </a:stretch>
        </p:blipFill>
        <p:spPr>
          <a:xfrm>
            <a:off x="825119" y="528397"/>
            <a:ext cx="7854630" cy="4243935"/>
          </a:xfrm>
          <a:prstGeom prst="rect">
            <a:avLst/>
          </a:prstGeom>
        </p:spPr>
      </p:pic>
    </p:spTree>
    <p:extLst>
      <p:ext uri="{BB962C8B-B14F-4D97-AF65-F5344CB8AC3E}">
        <p14:creationId xmlns:p14="http://schemas.microsoft.com/office/powerpoint/2010/main" val="969791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4C7CC-5B28-4F73-8A25-14296344DB56}"/>
              </a:ext>
            </a:extLst>
          </p:cNvPr>
          <p:cNvSpPr>
            <a:spLocks noGrp="1"/>
          </p:cNvSpPr>
          <p:nvPr>
            <p:ph type="title"/>
          </p:nvPr>
        </p:nvSpPr>
        <p:spPr>
          <a:xfrm>
            <a:off x="851984" y="288450"/>
            <a:ext cx="6217920" cy="199435"/>
          </a:xfrm>
        </p:spPr>
        <p:txBody>
          <a:bodyPr/>
          <a:lstStyle/>
          <a:p>
            <a:endParaRPr lang="fr-FR" dirty="0"/>
          </a:p>
        </p:txBody>
      </p:sp>
      <p:sp>
        <p:nvSpPr>
          <p:cNvPr id="7" name="ZoneTexte 16">
            <a:extLst>
              <a:ext uri="{FF2B5EF4-FFF2-40B4-BE49-F238E27FC236}">
                <a16:creationId xmlns:a16="http://schemas.microsoft.com/office/drawing/2014/main" id="{1D7E514E-46BD-4B56-8E70-5351120C3646}"/>
              </a:ext>
            </a:extLst>
          </p:cNvPr>
          <p:cNvSpPr txBox="1">
            <a:spLocks noChangeArrowheads="1"/>
          </p:cNvSpPr>
          <p:nvPr/>
        </p:nvSpPr>
        <p:spPr bwMode="auto">
          <a:xfrm>
            <a:off x="156348" y="755711"/>
            <a:ext cx="883130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just"/>
            <a:r>
              <a:rPr lang="fr-FR" sz="800" dirty="0">
                <a:latin typeface="+mn-lt"/>
              </a:rPr>
              <a:t>Ce document est destiné exclusivement aux conseillers des caisses et des banques du réseau BPCE. Il ne peut être utilisé dans un but autre que celui pour lequel il a été conçu et ne peut pas être reproduit, diffusé ou communiqué à des tiers, notamment aux clients finaux des caisses et banques du réseau BPCE, en tout ou partie La remise du présent document et/ou une référence à des valeurs mobilières, des secteurs ou des marchés spécifiques dans le présent document ne constitue en aucun cas un conseil en investissement, une recommandation ou une sollicitation d’achat ou de vente de valeurs mobilières, ou une offre de services. Les investisseurs doivent examiner attentivement les objectifs d’investissements, les risques et les frais relatifs à tout investissement avant d’investir. </a:t>
            </a:r>
          </a:p>
          <a:p>
            <a:pPr algn="just"/>
            <a:r>
              <a:rPr lang="fr-FR" sz="800" dirty="0">
                <a:latin typeface="+mn-lt"/>
              </a:rPr>
              <a:t>Les risques et les frais relatifs à l’investissement dans un fonds sont décrits dans le prospectus de ce dernier. Le prospectus, Document d’Information Clé (DIC) et les documents périodiques sont disponibles sur demande auprès de Natixis Investment Managers International et d’Ostrum AM. Natixis Investment Managers International/Ostrum AM ne saurait être tenue responsable de toute décision prise ou non sur la base d’une information contenue dans ce document, ni de l’utilisation qui pourrait en être faite par un tiers. Les fonds cités dans ce document ont reçu l’agrément de l’Autorité des Marchés Financiers et sont autorisé à la commercialisation en France ou éventuellement dans d’autres pays où la loi l’autorise.</a:t>
            </a:r>
          </a:p>
          <a:p>
            <a:pPr algn="just"/>
            <a:endParaRPr lang="fr-FR" sz="800" dirty="0">
              <a:latin typeface="+mn-lt"/>
            </a:endParaRPr>
          </a:p>
          <a:p>
            <a:pPr algn="just"/>
            <a:r>
              <a:rPr lang="fr-FR" sz="800" dirty="0">
                <a:latin typeface="+mn-lt"/>
              </a:rPr>
              <a:t>Veuillez vous référer au prospectus et au site internet du gérant financier pour plus d’information sur la méthodologie d’évaluation ESG du fonds. La politique de vote et d’engagement est disponible via le lien suivant : </a:t>
            </a:r>
            <a:r>
              <a:rPr lang="fr-FR" sz="800" dirty="0">
                <a:latin typeface="+mn-lt"/>
                <a:hlinkClick r:id="rId2"/>
              </a:rPr>
              <a:t>www.ostrum.com</a:t>
            </a:r>
            <a:r>
              <a:rPr lang="fr-FR" sz="800" dirty="0">
                <a:latin typeface="+mn-lt"/>
              </a:rPr>
              <a:t> </a:t>
            </a:r>
          </a:p>
          <a:p>
            <a:pPr algn="just"/>
            <a:endParaRPr lang="fr-FR" sz="800" dirty="0">
              <a:latin typeface="+mn-lt"/>
            </a:endParaRPr>
          </a:p>
          <a:p>
            <a:pPr algn="just"/>
            <a:r>
              <a:rPr lang="fr-FR" sz="800" dirty="0">
                <a:latin typeface="+mn-lt"/>
              </a:rPr>
              <a:t>L’atteinte de l’objectif extra-financier est fondé sur la réalisation d’hypothèses faites par le gérant financier.</a:t>
            </a:r>
          </a:p>
          <a:p>
            <a:pPr algn="just"/>
            <a:endParaRPr lang="fr-FR" sz="800" dirty="0">
              <a:latin typeface="+mn-lt"/>
            </a:endParaRPr>
          </a:p>
          <a:p>
            <a:pPr algn="just"/>
            <a:r>
              <a:rPr lang="fr-FR" sz="800" dirty="0">
                <a:latin typeface="+mn-lt"/>
              </a:rPr>
              <a:t>Les analyses et les opinions mentionnées dans le présent document représentent le point de vue de (des) l’auteur (s) référencé(s) à la date indiquée. Elles sont émises à la date indiquée, sont susceptibles de changer et ne sauraient être interprétées comme possédant une quelconque valeur contractuelle. L’attention des investisseurs est attirée sur les risques de conflits d’intérêts potentiels pouvant exister du fait des liens capitalistiques existants entre le Groupe BPCE et les entités mentionnées ci-dessous. Document rédigé en janvier 2024.</a:t>
            </a:r>
          </a:p>
          <a:p>
            <a:pPr algn="l"/>
            <a:endParaRPr lang="fr-FR" sz="800" b="1" dirty="0">
              <a:latin typeface="+mn-lt"/>
            </a:endParaRPr>
          </a:p>
          <a:p>
            <a:pPr algn="l"/>
            <a:r>
              <a:rPr lang="fr-FR" sz="800" b="1" dirty="0">
                <a:latin typeface="+mn-lt"/>
              </a:rPr>
              <a:t>Ostrum Asset Management </a:t>
            </a:r>
            <a:r>
              <a:rPr lang="fr-FR" sz="800" dirty="0">
                <a:latin typeface="+mn-lt"/>
              </a:rPr>
              <a:t>– Société anonyme au capital de 50 938 997 euros - 525 192 753 RCS Paris Agréé par l’Autorité des Marchés Financiers (AMF), sous le numéro GP 18000014. Siège social: 43, avenue Pierre Mendès France - 75013 Paris - </a:t>
            </a:r>
            <a:r>
              <a:rPr lang="fr-FR" sz="800" dirty="0">
                <a:latin typeface="+mn-lt"/>
                <a:hlinkClick r:id="rId2"/>
              </a:rPr>
              <a:t>www.ostrum.com</a:t>
            </a:r>
            <a:endParaRPr lang="fr-FR" sz="800" dirty="0">
              <a:latin typeface="+mn-lt"/>
            </a:endParaRPr>
          </a:p>
          <a:p>
            <a:pPr algn="l"/>
            <a:endParaRPr lang="fr-FR" sz="800" dirty="0">
              <a:latin typeface="+mn-lt"/>
            </a:endParaRPr>
          </a:p>
          <a:p>
            <a:pPr algn="just"/>
            <a:r>
              <a:rPr lang="fr-FR" sz="800" b="1" dirty="0">
                <a:latin typeface="+mn-lt"/>
              </a:rPr>
              <a:t>Natixis Investment Managers International </a:t>
            </a:r>
            <a:r>
              <a:rPr lang="fr-FR" sz="800" dirty="0">
                <a:latin typeface="+mn-lt"/>
              </a:rPr>
              <a:t>– Société anonyme au capital de 94 127 658,48 euros – 329 450 738 RCS Paris - Agréé par l’Autorité des Marchés Financiers (AMF), sous le numéro GP 90-009.- Siège social : 43, avenue Pierre Mendès France - 75013 Paris - </a:t>
            </a:r>
            <a:r>
              <a:rPr lang="fr-FR" sz="800" dirty="0">
                <a:latin typeface="+mn-lt"/>
                <a:hlinkClick r:id="rId3">
                  <a:extLst>
                    <a:ext uri="{A12FA001-AC4F-418D-AE19-62706E023703}">
                      <ahyp:hlinkClr xmlns:ahyp="http://schemas.microsoft.com/office/drawing/2018/hyperlinkcolor" val="tx"/>
                    </a:ext>
                  </a:extLst>
                </a:hlinkClick>
              </a:rPr>
              <a:t>www.im.natixis.com</a:t>
            </a:r>
            <a:endParaRPr lang="fr-FR" sz="800" dirty="0">
              <a:latin typeface="+mn-lt"/>
            </a:endParaRPr>
          </a:p>
          <a:p>
            <a:pPr algn="just"/>
            <a:endParaRPr lang="fr-FR" sz="800" dirty="0">
              <a:latin typeface="+mn-lt"/>
            </a:endParaRPr>
          </a:p>
          <a:p>
            <a:pPr algn="l"/>
            <a:r>
              <a:rPr lang="fr-FR" sz="800" b="1" dirty="0">
                <a:latin typeface="+mn-lt"/>
              </a:rPr>
              <a:t>BPCE </a:t>
            </a:r>
            <a:r>
              <a:rPr lang="fr-FR" sz="800" dirty="0">
                <a:latin typeface="+mn-lt"/>
              </a:rPr>
              <a:t>– RCS Paris 493 455 042 Société Anonyme à directoire et conseil de surveillance, au capital de 188 932 730 €. Siège social : 7 promenade Germaine Sablon 75013 PARIS – RCS Paris 493 455 042. BPCE, intermédiaire d’assurance inscrit à l’ORIAS sous le n°0804510</a:t>
            </a:r>
            <a:endParaRPr lang="en-US" sz="800" dirty="0">
              <a:latin typeface="+mn-lt"/>
            </a:endParaRPr>
          </a:p>
        </p:txBody>
      </p:sp>
    </p:spTree>
    <p:extLst>
      <p:ext uri="{BB962C8B-B14F-4D97-AF65-F5344CB8AC3E}">
        <p14:creationId xmlns:p14="http://schemas.microsoft.com/office/powerpoint/2010/main" val="145604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8" ma:contentTypeDescription="Crée un document." ma:contentTypeScope="" ma:versionID="bb8b7d373e497b6ffa33327685679e3c">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cf15279ff66b64ed7de0225368539ecc"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04AC50-A577-46D0-8B9F-6D3C9D53AFF5}">
  <ds:schemaRefs>
    <ds:schemaRef ds:uri="d8633bb9-caa1-4dd1-bae9-295f3c6e10e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8852f28-ed92-48a4-848b-e8d9cfdc621c"/>
    <ds:schemaRef ds:uri="http://www.w3.org/XML/1998/namespace"/>
    <ds:schemaRef ds:uri="http://purl.org/dc/dcmitype/"/>
    <ds:schemaRef ds:uri="1ed61e74-c06d-4224-bb6c-0fd69f7413c1"/>
    <ds:schemaRef ds:uri="5494620f-8162-49cc-a181-d2d69a6fbaa8"/>
  </ds:schemaRefs>
</ds:datastoreItem>
</file>

<file path=customXml/itemProps2.xml><?xml version="1.0" encoding="utf-8"?>
<ds:datastoreItem xmlns:ds="http://schemas.openxmlformats.org/officeDocument/2006/customXml" ds:itemID="{6CC39332-9018-48EB-B78A-748A2AC6B424}">
  <ds:schemaRefs>
    <ds:schemaRef ds:uri="Microsoft.SharePoint.Taxonomy.ContentTypeSync"/>
  </ds:schemaRefs>
</ds:datastoreItem>
</file>

<file path=customXml/itemProps3.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4.xml><?xml version="1.0" encoding="utf-8"?>
<ds:datastoreItem xmlns:ds="http://schemas.openxmlformats.org/officeDocument/2006/customXml" ds:itemID="{0AD92A40-DCB8-4D79-8A6C-A684EA5D80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11804</TotalTime>
  <Words>3483</Words>
  <Application>Microsoft Office PowerPoint</Application>
  <PresentationFormat>Affichage à l'écran (16:9)</PresentationFormat>
  <Paragraphs>124</Paragraphs>
  <Slides>27</Slides>
  <Notes>1</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27</vt:i4>
      </vt:variant>
    </vt:vector>
  </HeadingPairs>
  <TitlesOfParts>
    <vt:vector size="41" baseType="lpstr">
      <vt:lpstr>Symbol</vt:lpstr>
      <vt:lpstr>Calibri</vt:lpstr>
      <vt:lpstr>Wingdings</vt:lpstr>
      <vt:lpstr>Montserrat SemiBold</vt:lpstr>
      <vt:lpstr>Courier New</vt:lpstr>
      <vt:lpstr>Montserrat ExtraBold</vt:lpstr>
      <vt:lpstr>Cambria Math</vt:lpstr>
      <vt:lpstr>Arial</vt:lpstr>
      <vt:lpstr>Cabin Condensed</vt:lpstr>
      <vt:lpstr>Roboto</vt:lpstr>
      <vt:lpstr>Verdana</vt:lpstr>
      <vt:lpstr>Arial Narrow</vt:lpstr>
      <vt:lpstr>Groupe BPCE</vt:lpstr>
      <vt:lpstr>think-cell Slide</vt:lpstr>
      <vt:lpstr>Mise en marché</vt:lpstr>
      <vt:lpstr>Présentation PowerPoint</vt:lpstr>
      <vt:lpstr>Présentation PowerPoint</vt:lpstr>
      <vt:lpstr>Ostrum SRI Euro Bonds 3-5 FR0011311414 (E) FR0011314798 (I)</vt:lpstr>
      <vt:lpstr>Ostrum SRI Euro Bonds 3-5 FR0011311414 (E) FR0011314798 (I)</vt:lpstr>
      <vt:lpstr>FCP PEA Court Terme FR0013411758 (R)</vt:lpstr>
      <vt:lpstr>FCP PEA Court Terme FR0013411758 (R)</vt:lpstr>
      <vt:lpstr>Ostrum SRI Euro Sovereign Bonds FR0000003196 part R et FR0010655456 part I   (1/2)</vt:lpstr>
      <vt:lpstr>Ostrum SRI Euro Sovereign Bonds FR0000003196 part R et FR0010655456 part I    (2/2)</vt:lpstr>
      <vt:lpstr>Ostrum SRI Credit 6M FR0014009DB7 (R) FR0014009DC5 (I)</vt:lpstr>
      <vt:lpstr>Ostrum SRI Credit 6M FR0014009DB7 (R) FR0014009DC5 (I)</vt:lpstr>
      <vt:lpstr>Ostrum SRI Credit 12M FR0011405026 (L) FR0011375989 (I)</vt:lpstr>
      <vt:lpstr>Ostrum SRI Credit 12M FR0011405026 (L) FR0011375989 (I)</vt:lpstr>
      <vt:lpstr>Ciblage général</vt:lpstr>
      <vt:lpstr>Information relative aux investisseurs américains, russes et biélorusses</vt:lpstr>
      <vt:lpstr>Présentation PowerPoint</vt:lpstr>
      <vt:lpstr>Présentation PowerPoint</vt:lpstr>
      <vt:lpstr>Ostrum SRI Euro Bonds 3-5 FR0011311414 (E) FR0011314798 (I)</vt:lpstr>
      <vt:lpstr>FCP PEA Court Terme FR0013411758 (R)</vt:lpstr>
      <vt:lpstr>Ostrum SRI Euro Sovereign Bonds </vt:lpstr>
      <vt:lpstr>Ostrum SRI Credit 6M FR0014009DB7 (R) FR0014009DC5 (I)</vt:lpstr>
      <vt:lpstr>Ostrum SRI Credit 12M FR0011405026 (L) FR0011375989 (I)</vt:lpstr>
      <vt:lpstr>Présentation PowerPoint</vt:lpstr>
      <vt:lpstr>Le dispositif d’accompagnement </vt:lpstr>
      <vt:lpstr>Contacts NIMI </vt:lpstr>
      <vt:lpstr>Contacts NIMI </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FONDS ECOFI TRAJECTOIRES DURABLES et ECOFI AGIR POUR LE CLIMAT</dc:title>
  <dc:creator>YOLLANT GAELLE</dc:creator>
  <cp:lastModifiedBy>LOSSER Fabien [CEGEE]</cp:lastModifiedBy>
  <cp:revision>364</cp:revision>
  <cp:lastPrinted>2017-11-27T10:18:19Z</cp:lastPrinted>
  <dcterms:created xsi:type="dcterms:W3CDTF">2019-06-12T14:27:27Z</dcterms:created>
  <dcterms:modified xsi:type="dcterms:W3CDTF">2024-05-28T09:41:33Z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0x01010092BA07C29F0DC74EA2E26680E20CBADD</vt:lpwstr>
  </property>
  <property fmtid="{D5CDD505-2E9C-101B-9397-08002B2CF9AE}" pid="3" name="CevanopMarkets">
    <vt:lpwstr/>
  </property>
  <property fmtid="{D5CDD505-2E9C-101B-9397-08002B2CF9AE}" pid="4" name="CevanopProductsSubFamilies">
    <vt:lpwstr/>
  </property>
  <property fmtid="{D5CDD505-2E9C-101B-9397-08002B2CF9AE}" pid="5" name="MSIP_Label_48a19f0c-bea1-442e-a475-ed109d9ec508_Enabled">
    <vt:lpwstr>true</vt:lpwstr>
  </property>
  <property fmtid="{D5CDD505-2E9C-101B-9397-08002B2CF9AE}" pid="6" name="MSIP_Label_48a19f0c-bea1-442e-a475-ed109d9ec508_SetDate">
    <vt:lpwstr>2023-03-31T13:57:38Z</vt:lpwstr>
  </property>
  <property fmtid="{D5CDD505-2E9C-101B-9397-08002B2CF9AE}" pid="7" name="MSIP_Label_48a19f0c-bea1-442e-a475-ed109d9ec508_Method">
    <vt:lpwstr>Standard</vt:lpwstr>
  </property>
  <property fmtid="{D5CDD505-2E9C-101B-9397-08002B2CF9AE}" pid="8" name="MSIP_Label_48a19f0c-bea1-442e-a475-ed109d9ec508_Name">
    <vt:lpwstr>48a19f0c-bea1-442e-a475-ed109d9ec508</vt:lpwstr>
  </property>
  <property fmtid="{D5CDD505-2E9C-101B-9397-08002B2CF9AE}" pid="9" name="MSIP_Label_48a19f0c-bea1-442e-a475-ed109d9ec508_SiteId">
    <vt:lpwstr>d5bb6d35-8a82-4329-b49a-5030bd6497ab</vt:lpwstr>
  </property>
  <property fmtid="{D5CDD505-2E9C-101B-9397-08002B2CF9AE}" pid="10" name="MSIP_Label_48a19f0c-bea1-442e-a475-ed109d9ec508_ContentBits">
    <vt:lpwstr>0</vt:lpwstr>
  </property>
</Properties>
</file>