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9"/>
  </p:notesMasterIdLst>
  <p:sldIdLst>
    <p:sldId id="256" r:id="rId6"/>
    <p:sldId id="257" r:id="rId7"/>
    <p:sldId id="258" r:id="rId8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KARI Nadia" initials="AN" lastIdx="3" clrIdx="0">
    <p:extLst>
      <p:ext uri="{19B8F6BF-5375-455C-9EA6-DF929625EA0E}">
        <p15:presenceInfo xmlns:p15="http://schemas.microsoft.com/office/powerpoint/2012/main" userId="S::nadia.akkari@bpce.fr::1e096805-7ef9-4f20-bd9a-7af05092bfc9" providerId="AD"/>
      </p:ext>
    </p:extLst>
  </p:cmAuthor>
  <p:cmAuthor id="2" name="Colette" initials="C" lastIdx="1" clrIdx="1">
    <p:extLst>
      <p:ext uri="{19B8F6BF-5375-455C-9EA6-DF929625EA0E}">
        <p15:presenceInfo xmlns:p15="http://schemas.microsoft.com/office/powerpoint/2012/main" userId="Colet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B0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30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874DA-790B-4A47-985C-6176C06709F2}" type="datetimeFigureOut">
              <a:rPr lang="fr-FR" smtClean="0"/>
              <a:t>18/01/2023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D9866-58F3-4153-AA21-19A8A8DBD6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099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D9866-58F3-4153-AA21-19A8A8DBD67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10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A560C0FA-A4C8-4CBF-AB43-4349D7161633}"/>
              </a:ext>
            </a:extLst>
          </p:cNvPr>
          <p:cNvSpPr/>
          <p:nvPr/>
        </p:nvSpPr>
        <p:spPr>
          <a:xfrm>
            <a:off x="321996" y="1770212"/>
            <a:ext cx="6214010" cy="109220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chemeClr val="tx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298751" y="-2847752"/>
            <a:ext cx="283830" cy="6493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16200000">
            <a:off x="3320901" y="5567623"/>
            <a:ext cx="385430" cy="65440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1125197" y="339723"/>
            <a:ext cx="471426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buntu"/>
              </a:rPr>
              <a:t>Fiche Pratique Parcours (version mobile) </a:t>
            </a:r>
            <a:endParaRPr lang="fr-FR" dirty="0">
              <a:latin typeface="Ubuntu" panose="020B0504030602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048ECC-CA97-4DD7-B562-A92B8A1FECF5}"/>
              </a:ext>
            </a:extLst>
          </p:cNvPr>
          <p:cNvSpPr txBox="1"/>
          <p:nvPr/>
        </p:nvSpPr>
        <p:spPr>
          <a:xfrm>
            <a:off x="321996" y="3035226"/>
            <a:ext cx="6230887" cy="1308050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A4E55"/>
              </a:buClr>
            </a:pPr>
            <a:r>
              <a:rPr lang="fr-FR" sz="1400" b="1" dirty="0">
                <a:solidFill>
                  <a:srgbClr val="DB0029"/>
                </a:solidFill>
                <a:latin typeface="Ubuntu" panose="020B0504030602030204" pitchFamily="34" charset="0"/>
              </a:rPr>
              <a:t>QU’APPORTE LA MOBILITE BANCAIRE EN SELFCARE AUX CLIENTS CAISSE D’EPARGNE ?</a:t>
            </a:r>
          </a:p>
          <a:p>
            <a:pPr algn="ctr"/>
            <a:endParaRPr lang="fr-FR" sz="500" dirty="0">
              <a:latin typeface="Ubuntu" panose="020B0504030602030204" pitchFamily="34" charset="0"/>
            </a:endParaRPr>
          </a:p>
          <a:p>
            <a:pPr algn="ctr"/>
            <a:endParaRPr lang="fr-FR" sz="600" b="1" dirty="0">
              <a:latin typeface="Ubuntu" panose="020B0504030602030204" pitchFamily="34" charset="0"/>
            </a:endParaRPr>
          </a:p>
          <a:p>
            <a:pPr algn="just"/>
            <a:r>
              <a:rPr lang="fr-FR" sz="1000" dirty="0">
                <a:latin typeface="Ubuntu" panose="020B0504030602030204" pitchFamily="34" charset="0"/>
              </a:rPr>
              <a:t>Il s’agit d’un nouveau canal d’accès à la Mobilité Bancaire </a:t>
            </a:r>
          </a:p>
          <a:p>
            <a:pPr algn="just"/>
            <a:r>
              <a:rPr lang="fr-FR" sz="1000" b="1" dirty="0">
                <a:latin typeface="Ubuntu" panose="020B0504030602030204" pitchFamily="34" charset="0"/>
              </a:rPr>
              <a:t>Ce parcours est un complément du dispositif en agence</a:t>
            </a:r>
            <a:endParaRPr lang="fr-FR" sz="1000" dirty="0">
              <a:latin typeface="Ubuntu" panose="020B0504030602030204" pitchFamily="34" charset="0"/>
            </a:endParaRPr>
          </a:p>
          <a:p>
            <a:pPr algn="just"/>
            <a:r>
              <a:rPr lang="fr-FR" sz="1000" b="1" dirty="0">
                <a:latin typeface="Ubuntu" panose="020B0504030602030204" pitchFamily="34" charset="0"/>
              </a:rPr>
              <a:t>Avec celui-ci, un client est en mesure de compléter et signer un mandat de mobilité bancaire </a:t>
            </a:r>
            <a:r>
              <a:rPr lang="fr-FR" sz="1000" dirty="0">
                <a:latin typeface="Ubuntu" panose="020B0504030602030204" pitchFamily="34" charset="0"/>
              </a:rPr>
              <a:t>depuis son espace client, puis de suivre l’avancement de sa demande. </a:t>
            </a:r>
          </a:p>
        </p:txBody>
      </p:sp>
      <p:pic>
        <p:nvPicPr>
          <p:cNvPr id="13" name="Image 13" descr="Une image contenant dessin&#10;&#10;Description générée avec un niveau de confiance très élevé">
            <a:extLst>
              <a:ext uri="{FF2B5EF4-FFF2-40B4-BE49-F238E27FC236}">
                <a16:creationId xmlns:a16="http://schemas.microsoft.com/office/drawing/2014/main" id="{E35E7CA6-0CC1-4EEC-9965-1623284BB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733" y="473285"/>
            <a:ext cx="1014413" cy="49872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 rot="16200000">
            <a:off x="-1727605" y="6728589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>
                <a:latin typeface="Ubuntu" panose="020B0504030602030204" pitchFamily="34" charset="0"/>
              </a:rPr>
              <a:t>Document à usage strictement interne – Ne pas diffuser</a:t>
            </a:r>
            <a:endParaRPr lang="fr-FR" sz="800">
              <a:latin typeface="Ubuntu" panose="020B0504030602030204" pitchFamily="34" charset="0"/>
              <a:cs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F8AF92-DC56-4014-8EFB-73B447669E71}"/>
              </a:ext>
            </a:extLst>
          </p:cNvPr>
          <p:cNvSpPr txBox="1"/>
          <p:nvPr/>
        </p:nvSpPr>
        <p:spPr>
          <a:xfrm>
            <a:off x="321995" y="6546613"/>
            <a:ext cx="6252668" cy="1297791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200"/>
              </a:spcAft>
            </a:pPr>
            <a:r>
              <a:rPr lang="fr-FR" sz="1400" b="1" dirty="0">
                <a:solidFill>
                  <a:srgbClr val="DB0029"/>
                </a:solidFill>
                <a:latin typeface="Ubuntu" panose="020B0504030602030204" pitchFamily="34" charset="0"/>
              </a:rPr>
              <a:t>COMMENT? </a:t>
            </a:r>
          </a:p>
          <a:p>
            <a:pPr algn="ctr">
              <a:spcAft>
                <a:spcPts val="200"/>
              </a:spcAft>
            </a:pPr>
            <a:endParaRPr lang="fr-FR" sz="100" b="1" dirty="0">
              <a:solidFill>
                <a:srgbClr val="DB0029"/>
              </a:solidFill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En tant que client je peux accéder au parcours de Mobilité Bancaire en </a:t>
            </a:r>
            <a:r>
              <a:rPr lang="fr-FR" sz="1000" dirty="0" err="1">
                <a:latin typeface="Ubuntu" panose="020B0504030602030204" pitchFamily="34" charset="0"/>
              </a:rPr>
              <a:t>Selfcare</a:t>
            </a:r>
            <a:r>
              <a:rPr lang="fr-FR" sz="1000" dirty="0">
                <a:latin typeface="Ubuntu" panose="020B0504030602030204" pitchFamily="34" charset="0"/>
              </a:rPr>
              <a:t> via 4 points d’entrée : </a:t>
            </a:r>
          </a:p>
          <a:p>
            <a:pPr marL="685800" lvl="1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1000" dirty="0">
                <a:latin typeface="Ubuntu" panose="020B0504030602030204" pitchFamily="34" charset="0"/>
              </a:rPr>
              <a:t>Une campagne commerciale qui m’a été adressée </a:t>
            </a:r>
          </a:p>
          <a:p>
            <a:pPr marL="685800" lvl="1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1000" dirty="0">
                <a:latin typeface="Ubuntu" panose="020B0504030602030204" pitchFamily="34" charset="0"/>
              </a:rPr>
              <a:t>Un bandeau d’auto-promotion sur le thème de la mobilité bancaire</a:t>
            </a:r>
          </a:p>
          <a:p>
            <a:pPr marL="685800" lvl="1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1000" dirty="0">
                <a:latin typeface="Ubuntu" panose="020B0504030602030204" pitchFamily="34" charset="0"/>
              </a:rPr>
              <a:t>Une vignette dédiée à la Mobilité Bancaire en </a:t>
            </a:r>
            <a:r>
              <a:rPr lang="fr-FR" sz="1000" dirty="0" err="1">
                <a:latin typeface="Ubuntu" panose="020B0504030602030204" pitchFamily="34" charset="0"/>
              </a:rPr>
              <a:t>Selfcare</a:t>
            </a:r>
            <a:r>
              <a:rPr lang="fr-FR" sz="1000" dirty="0">
                <a:latin typeface="Ubuntu" panose="020B0504030602030204" pitchFamily="34" charset="0"/>
              </a:rPr>
              <a:t> dans l’onglet Souscrire </a:t>
            </a:r>
          </a:p>
          <a:p>
            <a:pPr marL="685800" lvl="1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1000" dirty="0">
                <a:latin typeface="Ubuntu" panose="020B0504030602030204" pitchFamily="34" charset="0"/>
              </a:rPr>
              <a:t>La page produit DOMILIS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B6CC78-499B-4E05-A11D-8E893C98C379}"/>
              </a:ext>
            </a:extLst>
          </p:cNvPr>
          <p:cNvSpPr txBox="1"/>
          <p:nvPr/>
        </p:nvSpPr>
        <p:spPr>
          <a:xfrm>
            <a:off x="1194460" y="8810294"/>
            <a:ext cx="49511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000">
                <a:solidFill>
                  <a:srgbClr val="FFFFFF"/>
                </a:solidFill>
                <a:latin typeface="Ubuntu" panose="020B0504030602030204" pitchFamily="34" charset="0"/>
              </a:rPr>
              <a:t>Comité de rédaction/validation :</a:t>
            </a:r>
            <a:r>
              <a:rPr lang="fr-FR" sz="1000">
                <a:solidFill>
                  <a:srgbClr val="FFFFFF"/>
                </a:solidFill>
                <a:latin typeface="Ubuntu" panose="020B0504030602030204" pitchFamily="34" charset="0"/>
                <a:cs typeface="Calibri"/>
              </a:rPr>
              <a:t> BPA et 89C3 - Production :</a:t>
            </a:r>
            <a:endParaRPr lang="fr-FR">
              <a:solidFill>
                <a:srgbClr val="FFFFFF"/>
              </a:solidFill>
              <a:latin typeface="Ubuntu" panose="020B0504030602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B48A584-AE8E-4393-83EF-6579C20816C6}"/>
              </a:ext>
            </a:extLst>
          </p:cNvPr>
          <p:cNvSpPr txBox="1"/>
          <p:nvPr/>
        </p:nvSpPr>
        <p:spPr>
          <a:xfrm>
            <a:off x="895016" y="811339"/>
            <a:ext cx="50591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b="1">
                <a:latin typeface="Ubuntu" panose="020B0504030602030204" pitchFamily="34" charset="0"/>
              </a:rPr>
              <a:t>MOBILITE BANCAIRE EN SELFCARE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596A6-25CC-4F4F-914B-13960E4B0081}"/>
              </a:ext>
            </a:extLst>
          </p:cNvPr>
          <p:cNvSpPr/>
          <p:nvPr/>
        </p:nvSpPr>
        <p:spPr>
          <a:xfrm>
            <a:off x="465163" y="1197177"/>
            <a:ext cx="6320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200">
                <a:latin typeface="Ubuntu" panose="020B0504030602030204" pitchFamily="34" charset="0"/>
              </a:rPr>
              <a:t>“Mon client utilise une solution simple en toute autonomie pour réaliser une demande de mobilité bancaire en ligne, la signer et suivre son état d’avancement”</a:t>
            </a:r>
            <a:endParaRPr lang="fr-FR" sz="1200">
              <a:latin typeface="Ubuntu" panose="020B0504030602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5F801FF-5AC3-4796-AB93-722FD99BEFCF}"/>
              </a:ext>
            </a:extLst>
          </p:cNvPr>
          <p:cNvGrpSpPr/>
          <p:nvPr/>
        </p:nvGrpSpPr>
        <p:grpSpPr>
          <a:xfrm>
            <a:off x="321995" y="4553591"/>
            <a:ext cx="6280465" cy="1965875"/>
            <a:chOff x="321995" y="4604804"/>
            <a:chExt cx="6280465" cy="196587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8A5A8E-8C17-4B6C-9475-901ADA5D1286}"/>
                </a:ext>
              </a:extLst>
            </p:cNvPr>
            <p:cNvGrpSpPr/>
            <p:nvPr/>
          </p:nvGrpSpPr>
          <p:grpSpPr>
            <a:xfrm>
              <a:off x="321995" y="4619523"/>
              <a:ext cx="6280465" cy="1951156"/>
              <a:chOff x="321995" y="4619523"/>
              <a:chExt cx="6280465" cy="1951156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97AA866-CC18-4ED7-BDF1-BF254F068C82}"/>
                  </a:ext>
                </a:extLst>
              </p:cNvPr>
              <p:cNvSpPr/>
              <p:nvPr/>
            </p:nvSpPr>
            <p:spPr>
              <a:xfrm>
                <a:off x="321995" y="4972700"/>
                <a:ext cx="6230887" cy="1428155"/>
              </a:xfrm>
              <a:prstGeom prst="rect">
                <a:avLst/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>
                  <a:solidFill>
                    <a:schemeClr val="tx1"/>
                  </a:solidFill>
                  <a:latin typeface="Ubuntu" panose="020B0504030602030204" pitchFamily="34" charset="0"/>
                  <a:cs typeface="Calibri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C6BC525-0642-4238-A1F0-02479AC7F893}"/>
                  </a:ext>
                </a:extLst>
              </p:cNvPr>
              <p:cNvSpPr txBox="1"/>
              <p:nvPr/>
            </p:nvSpPr>
            <p:spPr>
              <a:xfrm>
                <a:off x="700639" y="4619523"/>
                <a:ext cx="54449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>
                    <a:solidFill>
                      <a:srgbClr val="DB0029"/>
                    </a:solidFill>
                    <a:latin typeface="Ubuntu" panose="020B0504030602030204" pitchFamily="34" charset="0"/>
                  </a:rPr>
                  <a:t>POUR QUI  ?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5EB1C7-2190-4AB1-B72D-CBD470589F92}"/>
                  </a:ext>
                </a:extLst>
              </p:cNvPr>
              <p:cNvSpPr txBox="1"/>
              <p:nvPr/>
            </p:nvSpPr>
            <p:spPr>
              <a:xfrm>
                <a:off x="739504" y="5044323"/>
                <a:ext cx="136337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>
                    <a:solidFill>
                      <a:schemeClr val="bg1"/>
                    </a:solidFill>
                    <a:latin typeface="Ubuntu" panose="020B0504030602030204" pitchFamily="34" charset="0"/>
                  </a:rPr>
                  <a:t>Je suis</a:t>
                </a:r>
                <a:endParaRPr lang="fr-FR" sz="120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Un client particulier</a:t>
                </a:r>
              </a:p>
              <a:p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      majeur capable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69B927F-4B34-4EE6-8BC9-4043DC17E96F}"/>
                  </a:ext>
                </a:extLst>
              </p:cNvPr>
              <p:cNvSpPr txBox="1"/>
              <p:nvPr/>
            </p:nvSpPr>
            <p:spPr>
              <a:xfrm>
                <a:off x="2075688" y="5007823"/>
                <a:ext cx="4526772" cy="1562856"/>
              </a:xfrm>
              <a:prstGeom prst="rect">
                <a:avLst/>
              </a:prstGeom>
              <a:noFill/>
            </p:spPr>
            <p:txBody>
              <a:bodyPr wrap="square" numCol="2" rtlCol="0">
                <a:spAutoFit/>
              </a:bodyPr>
              <a:lstStyle/>
              <a:p>
                <a:r>
                  <a:rPr lang="fr-FR" sz="1200" b="1">
                    <a:solidFill>
                      <a:schemeClr val="bg1"/>
                    </a:solidFill>
                    <a:latin typeface="Ubuntu" panose="020B0504030602030204" pitchFamily="34" charset="0"/>
                  </a:rPr>
                  <a:t>J’ai</a:t>
                </a: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Un abonnement de Banque à distance avec l’appli CE sur smartphone ou je me connecte depuis mon PC via</a:t>
                </a:r>
              </a:p>
              <a:p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      le Web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Des coordonnées renseignées et à jour (mobile et email)  et suis éligible à la signature électronique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Un compte de dépôt au sein de l’établissement </a:t>
                </a:r>
              </a:p>
            </p:txBody>
          </p:sp>
          <p:sp>
            <p:nvSpPr>
              <p:cNvPr id="30" name="Oval 18">
                <a:extLst>
                  <a:ext uri="{FF2B5EF4-FFF2-40B4-BE49-F238E27FC236}">
                    <a16:creationId xmlns:a16="http://schemas.microsoft.com/office/drawing/2014/main" id="{1806B49C-BAAE-4A31-AEF0-1A2CC440B5CD}"/>
                  </a:ext>
                </a:extLst>
              </p:cNvPr>
              <p:cNvSpPr/>
              <p:nvPr/>
            </p:nvSpPr>
            <p:spPr>
              <a:xfrm>
                <a:off x="1876528" y="5029607"/>
                <a:ext cx="222498" cy="22603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DB00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5" tIns="45718" rIns="91435" bIns="45718" anchor="ctr"/>
              <a:lstStyle/>
              <a:p>
                <a:pPr algn="ctr">
                  <a:defRPr/>
                </a:pPr>
                <a:r>
                  <a:rPr lang="en-US" sz="1200">
                    <a:solidFill>
                      <a:srgbClr val="DB0029"/>
                    </a:solidFill>
                  </a:rPr>
                  <a:t>2</a:t>
                </a:r>
              </a:p>
            </p:txBody>
          </p:sp>
          <p:sp>
            <p:nvSpPr>
              <p:cNvPr id="31" name="Oval 18">
                <a:extLst>
                  <a:ext uri="{FF2B5EF4-FFF2-40B4-BE49-F238E27FC236}">
                    <a16:creationId xmlns:a16="http://schemas.microsoft.com/office/drawing/2014/main" id="{98DFF945-0DD5-49A8-8258-F204D7C5BD31}"/>
                  </a:ext>
                </a:extLst>
              </p:cNvPr>
              <p:cNvSpPr/>
              <p:nvPr/>
            </p:nvSpPr>
            <p:spPr>
              <a:xfrm>
                <a:off x="576929" y="5020168"/>
                <a:ext cx="222498" cy="22603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DB00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5" tIns="45718" rIns="91435" bIns="45718" anchor="ctr"/>
              <a:lstStyle/>
              <a:p>
                <a:pPr algn="ctr">
                  <a:defRPr/>
                </a:pPr>
                <a:r>
                  <a:rPr lang="en-US" sz="1200">
                    <a:solidFill>
                      <a:srgbClr val="DB0029"/>
                    </a:solidFill>
                  </a:rPr>
                  <a:t>1</a:t>
                </a:r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62492E1-1710-4E01-93E3-B4F036E50012}"/>
                </a:ext>
              </a:extLst>
            </p:cNvPr>
            <p:cNvSpPr/>
            <p:nvPr/>
          </p:nvSpPr>
          <p:spPr>
            <a:xfrm>
              <a:off x="328161" y="4604804"/>
              <a:ext cx="6207844" cy="371970"/>
            </a:xfrm>
            <a:prstGeom prst="rect">
              <a:avLst/>
            </a:prstGeom>
            <a:noFill/>
            <a:ln>
              <a:solidFill>
                <a:srgbClr val="DB00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chemeClr val="tx1"/>
                </a:solidFill>
                <a:latin typeface="Ubuntu" panose="020B0504030602030204" pitchFamily="34" charset="0"/>
                <a:cs typeface="Calibri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94349B83-9EBA-459E-BD6C-09B52E66C585}"/>
              </a:ext>
            </a:extLst>
          </p:cNvPr>
          <p:cNvSpPr/>
          <p:nvPr/>
        </p:nvSpPr>
        <p:spPr>
          <a:xfrm>
            <a:off x="321996" y="1767847"/>
            <a:ext cx="6201180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  <a:latin typeface="Ubuntu"/>
              </a:rPr>
              <a:t>la Mobilité Bancaire en </a:t>
            </a:r>
            <a:r>
              <a:rPr lang="fr-FR" sz="1200" b="1" dirty="0" err="1">
                <a:solidFill>
                  <a:schemeClr val="bg1"/>
                </a:solidFill>
                <a:latin typeface="Ubuntu"/>
              </a:rPr>
              <a:t>Selfcare</a:t>
            </a:r>
            <a:r>
              <a:rPr lang="fr-FR" sz="1200" b="1" dirty="0">
                <a:solidFill>
                  <a:schemeClr val="bg1"/>
                </a:solidFill>
                <a:latin typeface="Ubuntu"/>
              </a:rPr>
              <a:t> :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 s’adresse au marché des particuliers</a:t>
            </a:r>
            <a:r>
              <a:rPr lang="en-US" sz="1000" dirty="0">
                <a:solidFill>
                  <a:schemeClr val="bg1"/>
                </a:solidFill>
                <a:latin typeface="Ubuntu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 traite la mobilité réglementée totale et partielle</a:t>
            </a:r>
            <a:endParaRPr lang="en-US" sz="1000" dirty="0">
              <a:solidFill>
                <a:schemeClr val="bg1"/>
              </a:solidFill>
              <a:latin typeface="Ubuntu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 ne traite pas la Mobilité Non Réglementée (cas de séparation et Pro)</a:t>
            </a:r>
            <a:endParaRPr lang="fr-FR" sz="1000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 s’appuie sur les espaces client Web (dès juin 2022) et App Mobile (courant 2022)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 s’inscrit dans le dispositif existant de Mobilité Bancaire </a:t>
            </a:r>
            <a:r>
              <a:rPr lang="en-US" sz="1000" dirty="0">
                <a:solidFill>
                  <a:schemeClr val="bg1"/>
                </a:solidFill>
                <a:latin typeface="Ubuntu"/>
              </a:rPr>
              <a:t>​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0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1" y="-2809652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-5400000">
            <a:off x="3397101" y="5656523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pic>
        <p:nvPicPr>
          <p:cNvPr id="13" name="Image 13" descr="Une image contenant dessin&#10;&#10;Description générée avec un niveau de confiance très élevé">
            <a:extLst>
              <a:ext uri="{FF2B5EF4-FFF2-40B4-BE49-F238E27FC236}">
                <a16:creationId xmlns:a16="http://schemas.microsoft.com/office/drawing/2014/main" id="{E35E7CA6-0CC1-4EEC-9965-1623284BB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0" y="392449"/>
            <a:ext cx="1014413" cy="49872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>
            <a:off x="2206625" y="8836025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>
                <a:solidFill>
                  <a:schemeClr val="bg1"/>
                </a:solidFill>
                <a:latin typeface="Ubuntu" panose="020B0504030602030204" pitchFamily="34" charset="0"/>
              </a:rPr>
              <a:t>Document à usage strictement interne – Ne pas diffuser</a:t>
            </a:r>
            <a:endParaRPr lang="fr-FR" sz="80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794432" y="576947"/>
            <a:ext cx="50591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altLang="fr-FR" sz="2000" b="1">
                <a:latin typeface="Ubuntu" panose="020B0504030602030204" pitchFamily="34" charset="0"/>
              </a:rPr>
              <a:t>MOBILITE BANCAIRE EN SELFCARE</a:t>
            </a:r>
            <a:endParaRPr lang="fr-FR" sz="2000" b="1">
              <a:latin typeface="Ubuntu" panose="020B0504030602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1081100" y="291147"/>
            <a:ext cx="44774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buntu"/>
              </a:rPr>
              <a:t>Fiche Pratique Parcours (version Mobile)</a:t>
            </a:r>
            <a:endParaRPr lang="fr-FR" dirty="0">
              <a:latin typeface="Ubuntu" panose="020B0504030602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513" y="895424"/>
            <a:ext cx="6481076" cy="313852"/>
          </a:xfrm>
          <a:prstGeom prst="rect">
            <a:avLst/>
          </a:prstGeom>
          <a:solidFill>
            <a:srgbClr val="DB0029"/>
          </a:solidFill>
          <a:ln>
            <a:solidFill>
              <a:srgbClr val="DB002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altLang="fr-FR">
                <a:solidFill>
                  <a:schemeClr val="bg1"/>
                </a:solidFill>
                <a:latin typeface="Ubuntu" panose="020B0504030602030204" pitchFamily="34" charset="0"/>
              </a:rPr>
              <a:t>Parcours de saisie du mandat en ligne </a:t>
            </a:r>
            <a:endParaRPr lang="fr-FR" altLang="fr-FR" sz="60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A86AB6E-491C-4562-8684-314727882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" t="7330" r="55360" b="5580"/>
          <a:stretch/>
        </p:blipFill>
        <p:spPr bwMode="auto">
          <a:xfrm>
            <a:off x="1977604" y="4444623"/>
            <a:ext cx="702178" cy="141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ACBA1152-4521-4B56-B971-9602AE6B4EEB}"/>
              </a:ext>
            </a:extLst>
          </p:cNvPr>
          <p:cNvSpPr/>
          <p:nvPr/>
        </p:nvSpPr>
        <p:spPr bwMode="auto">
          <a:xfrm>
            <a:off x="764754" y="6351041"/>
            <a:ext cx="261937" cy="276225"/>
          </a:xfrm>
          <a:prstGeom prst="ellipse">
            <a:avLst/>
          </a:prstGeom>
          <a:solidFill>
            <a:srgbClr val="EA4E5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849" tIns="48924" rIns="97849" bIns="48924" anchor="ctr"/>
          <a:lstStyle/>
          <a:p>
            <a:pPr algn="ctr">
              <a:defRPr/>
            </a:pPr>
            <a:r>
              <a:rPr lang="fr-FR" sz="1400" b="1">
                <a:solidFill>
                  <a:schemeClr val="bg1"/>
                </a:solidFill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A486C5D-A169-44B9-AC0C-E29E56239DA8}"/>
              </a:ext>
            </a:extLst>
          </p:cNvPr>
          <p:cNvSpPr/>
          <p:nvPr/>
        </p:nvSpPr>
        <p:spPr bwMode="auto">
          <a:xfrm>
            <a:off x="2531323" y="6377933"/>
            <a:ext cx="241300" cy="255588"/>
          </a:xfrm>
          <a:prstGeom prst="ellipse">
            <a:avLst/>
          </a:prstGeom>
          <a:solidFill>
            <a:srgbClr val="EA4E5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849" tIns="48924" rIns="97849" bIns="48924" anchor="ctr"/>
          <a:lstStyle/>
          <a:p>
            <a:pPr algn="ctr">
              <a:defRPr/>
            </a:pPr>
            <a:r>
              <a:rPr lang="fr-FR" sz="1400" b="1">
                <a:solidFill>
                  <a:schemeClr val="bg1"/>
                </a:solidFill>
                <a:cs typeface="Aharoni" panose="02010803020104030203" pitchFamily="2" charset="-79"/>
              </a:rPr>
              <a:t>2</a:t>
            </a:r>
            <a:endParaRPr lang="fr-FR" sz="1400" b="1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3460EF3-8136-41D1-B0CF-A2F06409DF5B}"/>
              </a:ext>
            </a:extLst>
          </p:cNvPr>
          <p:cNvSpPr/>
          <p:nvPr/>
        </p:nvSpPr>
        <p:spPr bwMode="auto">
          <a:xfrm>
            <a:off x="5852859" y="6370193"/>
            <a:ext cx="273050" cy="290513"/>
          </a:xfrm>
          <a:prstGeom prst="ellipse">
            <a:avLst/>
          </a:prstGeom>
          <a:solidFill>
            <a:srgbClr val="EA4E5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849" tIns="48924" rIns="97849" bIns="48924" anchor="ctr"/>
          <a:lstStyle/>
          <a:p>
            <a:pPr algn="ctr">
              <a:defRPr/>
            </a:pPr>
            <a:r>
              <a:rPr lang="fr-FR" sz="1400" b="1"/>
              <a:t>4</a:t>
            </a:r>
          </a:p>
        </p:txBody>
      </p:sp>
      <p:sp>
        <p:nvSpPr>
          <p:cNvPr id="24" name="ZoneTexte 32">
            <a:extLst>
              <a:ext uri="{FF2B5EF4-FFF2-40B4-BE49-F238E27FC236}">
                <a16:creationId xmlns:a16="http://schemas.microsoft.com/office/drawing/2014/main" id="{B97ED5A7-CB8A-4C2D-9016-076D78C1F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5" y="3203786"/>
            <a:ext cx="1564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b="1">
                <a:solidFill>
                  <a:srgbClr val="DB0029"/>
                </a:solidFill>
                <a:latin typeface="Ubuntu" panose="020B0504030602030204" pitchFamily="34" charset="0"/>
              </a:rPr>
              <a:t>Je choisis la mobilité totale ou partielle </a:t>
            </a:r>
          </a:p>
        </p:txBody>
      </p:sp>
      <p:sp>
        <p:nvSpPr>
          <p:cNvPr id="25" name="ZoneTexte 10">
            <a:extLst>
              <a:ext uri="{FF2B5EF4-FFF2-40B4-BE49-F238E27FC236}">
                <a16:creationId xmlns:a16="http://schemas.microsoft.com/office/drawing/2014/main" id="{260D30BD-FAB4-4AC3-9DB0-53DD8593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7988" y="3768917"/>
            <a:ext cx="170862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b="1">
                <a:solidFill>
                  <a:srgbClr val="DB0029"/>
                </a:solidFill>
                <a:latin typeface="Ubuntu" panose="020B0504030602030204" pitchFamily="34" charset="0"/>
              </a:rPr>
              <a:t>Je valide la ou les dates demandées pour la fin des virements et/ ou la clôture du compte de départ </a:t>
            </a:r>
          </a:p>
        </p:txBody>
      </p:sp>
      <p:sp>
        <p:nvSpPr>
          <p:cNvPr id="26" name="ZoneTexte 11">
            <a:extLst>
              <a:ext uri="{FF2B5EF4-FFF2-40B4-BE49-F238E27FC236}">
                <a16:creationId xmlns:a16="http://schemas.microsoft.com/office/drawing/2014/main" id="{80A510A6-C6C8-4CAA-9181-63C32A06C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7685" y="3841460"/>
            <a:ext cx="156939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b="1">
                <a:solidFill>
                  <a:srgbClr val="DB0029"/>
                </a:solidFill>
                <a:latin typeface="Ubuntu" panose="020B0504030602030204" pitchFamily="34" charset="0"/>
              </a:rPr>
              <a:t>Je valide le récapitulatif des composantes du mandat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4F49E8-8175-4FDD-B3B5-D6C22BA3B58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42" y="1877714"/>
            <a:ext cx="663192" cy="13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ZoneTexte 32">
            <a:extLst>
              <a:ext uri="{FF2B5EF4-FFF2-40B4-BE49-F238E27FC236}">
                <a16:creationId xmlns:a16="http://schemas.microsoft.com/office/drawing/2014/main" id="{D503CC51-AA97-4A3F-B63B-EF300B4C4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64" y="3776260"/>
            <a:ext cx="145779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b="1">
                <a:solidFill>
                  <a:srgbClr val="DB0029"/>
                </a:solidFill>
                <a:latin typeface="Ubuntu" panose="020B0504030602030204" pitchFamily="34" charset="0"/>
              </a:rPr>
              <a:t>Je sélectionne le compte d’arrivée (en présence de plusieurs) 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CCEE4EB6-F06A-4542-A0FF-DCD399BDC873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4733">
            <a:off x="3450418" y="2808039"/>
            <a:ext cx="338286" cy="338286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F77B0D5F-5F2D-4EFE-BB7E-8E1648E13FEF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4733">
            <a:off x="4194873" y="5439649"/>
            <a:ext cx="295389" cy="295389"/>
          </a:xfrm>
          <a:prstGeom prst="rect">
            <a:avLst/>
          </a:prstGeom>
        </p:spPr>
      </p:pic>
      <p:sp>
        <p:nvSpPr>
          <p:cNvPr id="66" name="ZoneTexte 32">
            <a:extLst>
              <a:ext uri="{FF2B5EF4-FFF2-40B4-BE49-F238E27FC236}">
                <a16:creationId xmlns:a16="http://schemas.microsoft.com/office/drawing/2014/main" id="{B3DE2CF1-A48D-4D78-BE82-72D74B0F7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96" y="6611755"/>
            <a:ext cx="15268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1000" b="1">
                <a:solidFill>
                  <a:srgbClr val="DB0029"/>
                </a:solidFill>
                <a:latin typeface="Ubuntu" panose="020B0504030602030204" pitchFamily="34" charset="0"/>
              </a:rPr>
              <a:t>Tutoriel de signature</a:t>
            </a:r>
          </a:p>
        </p:txBody>
      </p:sp>
      <p:sp>
        <p:nvSpPr>
          <p:cNvPr id="67" name="ZoneTexte 32">
            <a:extLst>
              <a:ext uri="{FF2B5EF4-FFF2-40B4-BE49-F238E27FC236}">
                <a16:creationId xmlns:a16="http://schemas.microsoft.com/office/drawing/2014/main" id="{2C0D65BA-34E4-47E3-9BCE-BEE1F301B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633" y="6608314"/>
            <a:ext cx="20089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1000" b="1">
                <a:solidFill>
                  <a:srgbClr val="DB0029"/>
                </a:solidFill>
                <a:latin typeface="Ubuntu" panose="020B0504030602030204" pitchFamily="34" charset="0"/>
              </a:rPr>
              <a:t>Authentification forte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1000" b="1">
                <a:solidFill>
                  <a:srgbClr val="DB0029"/>
                </a:solidFill>
                <a:latin typeface="Ubuntu" panose="020B0504030602030204" pitchFamily="34" charset="0"/>
              </a:rPr>
              <a:t>SMS ou </a:t>
            </a:r>
            <a:r>
              <a:rPr lang="fr-FR" altLang="fr-FR" sz="1000" b="1" err="1">
                <a:solidFill>
                  <a:srgbClr val="DB0029"/>
                </a:solidFill>
                <a:latin typeface="Ubuntu" panose="020B0504030602030204" pitchFamily="34" charset="0"/>
              </a:rPr>
              <a:t>Securpass</a:t>
            </a:r>
            <a:endParaRPr lang="fr-FR" altLang="fr-FR" sz="1000" b="1">
              <a:solidFill>
                <a:srgbClr val="DB0029"/>
              </a:solidFill>
              <a:latin typeface="Ubuntu" panose="020B0504030602030204" pitchFamily="34" charset="0"/>
            </a:endParaRPr>
          </a:p>
        </p:txBody>
      </p:sp>
      <p:sp>
        <p:nvSpPr>
          <p:cNvPr id="68" name="ZoneTexte 10">
            <a:extLst>
              <a:ext uri="{FF2B5EF4-FFF2-40B4-BE49-F238E27FC236}">
                <a16:creationId xmlns:a16="http://schemas.microsoft.com/office/drawing/2014/main" id="{275470A1-FE1D-4149-A7FC-C868126B9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4557" y="6587348"/>
            <a:ext cx="19783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1000" b="1">
                <a:solidFill>
                  <a:srgbClr val="DB0029"/>
                </a:solidFill>
                <a:latin typeface="Ubuntu" panose="020B0504030602030204" pitchFamily="34" charset="0"/>
              </a:rPr>
              <a:t>Lecture et acceptation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1000" b="1">
                <a:solidFill>
                  <a:srgbClr val="DB0029"/>
                </a:solidFill>
                <a:latin typeface="Ubuntu" panose="020B0504030602030204" pitchFamily="34" charset="0"/>
              </a:rPr>
              <a:t>des documents un à un </a:t>
            </a:r>
          </a:p>
        </p:txBody>
      </p:sp>
      <p:sp>
        <p:nvSpPr>
          <p:cNvPr id="71" name="ZoneTexte 11">
            <a:extLst>
              <a:ext uri="{FF2B5EF4-FFF2-40B4-BE49-F238E27FC236}">
                <a16:creationId xmlns:a16="http://schemas.microsoft.com/office/drawing/2014/main" id="{1E10394A-99AE-452E-A85E-F27CDFA0E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5073" y="6605147"/>
            <a:ext cx="15527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1000" b="1">
                <a:solidFill>
                  <a:srgbClr val="DB0029"/>
                </a:solidFill>
                <a:latin typeface="Ubuntu" panose="020B0504030602030204" pitchFamily="34" charset="0"/>
              </a:rPr>
              <a:t>Signature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FE3627D-3898-4F27-BFD3-7AFFA8E3678B}"/>
              </a:ext>
            </a:extLst>
          </p:cNvPr>
          <p:cNvSpPr/>
          <p:nvPr/>
        </p:nvSpPr>
        <p:spPr>
          <a:xfrm>
            <a:off x="59165" y="5978631"/>
            <a:ext cx="6713773" cy="290513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A4E55"/>
              </a:buClr>
            </a:pPr>
            <a:r>
              <a:rPr lang="fr-FR" sz="1400">
                <a:solidFill>
                  <a:srgbClr val="DB0029"/>
                </a:solidFill>
                <a:latin typeface="Ubuntu" panose="020B0504030602030204" pitchFamily="34" charset="0"/>
              </a:rPr>
              <a:t>La signature électronique est intégrée au parcours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39A129-F2DC-470E-95FD-82AB45FF4182}"/>
              </a:ext>
            </a:extLst>
          </p:cNvPr>
          <p:cNvSpPr/>
          <p:nvPr/>
        </p:nvSpPr>
        <p:spPr>
          <a:xfrm>
            <a:off x="3188004" y="3287743"/>
            <a:ext cx="20562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fr-FR" altLang="fr-FR" sz="900" b="1">
                <a:solidFill>
                  <a:srgbClr val="DB0029"/>
                </a:solidFill>
                <a:latin typeface="Ubuntu" panose="020B0504030602030204" pitchFamily="34" charset="0"/>
              </a:rPr>
              <a:t>Je détermine le compte départ et le compte d’arrivée (individuel ou joint)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AD7E8A-4CBE-4661-9E07-FB822671315F}"/>
              </a:ext>
            </a:extLst>
          </p:cNvPr>
          <p:cNvSpPr/>
          <p:nvPr/>
        </p:nvSpPr>
        <p:spPr>
          <a:xfrm>
            <a:off x="1526127" y="3200460"/>
            <a:ext cx="1656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fr-FR" altLang="fr-FR" sz="900" b="1">
                <a:solidFill>
                  <a:srgbClr val="DB0029"/>
                </a:solidFill>
                <a:latin typeface="Ubuntu" panose="020B0504030602030204" pitchFamily="34" charset="0"/>
              </a:rPr>
              <a:t>Je peux opter pour la clôture du compte de départ uniquement si j’ai choisi la mobilité totale </a:t>
            </a: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3DD55235-5038-4036-BA48-720DF168D010}"/>
              </a:ext>
            </a:extLst>
          </p:cNvPr>
          <p:cNvSpPr/>
          <p:nvPr/>
        </p:nvSpPr>
        <p:spPr bwMode="auto">
          <a:xfrm>
            <a:off x="4384636" y="6377015"/>
            <a:ext cx="276225" cy="274638"/>
          </a:xfrm>
          <a:prstGeom prst="ellipse">
            <a:avLst/>
          </a:prstGeom>
          <a:solidFill>
            <a:srgbClr val="EA4E5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849" tIns="48924" rIns="97849" bIns="48924" anchor="ctr"/>
          <a:lstStyle/>
          <a:p>
            <a:pPr algn="ctr">
              <a:defRPr/>
            </a:pPr>
            <a:r>
              <a:rPr lang="fr-FR" sz="1400" b="1">
                <a:solidFill>
                  <a:schemeClr val="bg1"/>
                </a:solidFill>
                <a:cs typeface="Aharoni" panose="02010803020104030203" pitchFamily="2" charset="-79"/>
              </a:rPr>
              <a:t>3</a:t>
            </a:r>
            <a:endParaRPr lang="fr-FR" sz="1400" b="1"/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46D07029-D7B3-4920-8211-8C283F5A4B51}"/>
              </a:ext>
            </a:extLst>
          </p:cNvPr>
          <p:cNvGrpSpPr/>
          <p:nvPr/>
        </p:nvGrpSpPr>
        <p:grpSpPr>
          <a:xfrm>
            <a:off x="432926" y="1762935"/>
            <a:ext cx="265695" cy="307777"/>
            <a:chOff x="-896795" y="3673406"/>
            <a:chExt cx="393847" cy="456227"/>
          </a:xfrm>
        </p:grpSpPr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DCC695A6-8802-41A5-8BD2-3CC6C3C5C441}"/>
                </a:ext>
              </a:extLst>
            </p:cNvPr>
            <p:cNvSpPr/>
            <p:nvPr/>
          </p:nvSpPr>
          <p:spPr>
            <a:xfrm>
              <a:off x="-896795" y="3704514"/>
              <a:ext cx="393847" cy="393847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DE402528-2B74-4FF9-A4E0-4D25EFFAA1D9}"/>
                </a:ext>
              </a:extLst>
            </p:cNvPr>
            <p:cNvSpPr txBox="1"/>
            <p:nvPr/>
          </p:nvSpPr>
          <p:spPr>
            <a:xfrm>
              <a:off x="-877224" y="3673406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1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198BE1B-C9CD-43D8-A32E-CE5A870A1FC7}"/>
              </a:ext>
            </a:extLst>
          </p:cNvPr>
          <p:cNvSpPr/>
          <p:nvPr/>
        </p:nvSpPr>
        <p:spPr>
          <a:xfrm>
            <a:off x="0" y="1729246"/>
            <a:ext cx="6887243" cy="4196609"/>
          </a:xfrm>
          <a:prstGeom prst="rect">
            <a:avLst/>
          </a:prstGeom>
          <a:noFill/>
          <a:ln w="28575"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A4E55"/>
              </a:buClr>
            </a:pPr>
            <a:endParaRPr lang="fr-FR" sz="140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109" name="Graphique 108">
            <a:extLst>
              <a:ext uri="{FF2B5EF4-FFF2-40B4-BE49-F238E27FC236}">
                <a16:creationId xmlns:a16="http://schemas.microsoft.com/office/drawing/2014/main" id="{B3D791D8-5DF1-4EE4-ADAC-1DFE1A4007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1700000">
            <a:off x="2702678" y="2970912"/>
            <a:ext cx="229724" cy="261474"/>
          </a:xfrm>
          <a:prstGeom prst="rect">
            <a:avLst/>
          </a:prstGeom>
        </p:spPr>
      </p:pic>
      <p:pic>
        <p:nvPicPr>
          <p:cNvPr id="110" name="Graphique 109">
            <a:extLst>
              <a:ext uri="{FF2B5EF4-FFF2-40B4-BE49-F238E27FC236}">
                <a16:creationId xmlns:a16="http://schemas.microsoft.com/office/drawing/2014/main" id="{5E0F8F3D-8A0D-40D7-90B9-C2710AA62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23250" flipH="1">
            <a:off x="2361263" y="4366657"/>
            <a:ext cx="499095" cy="291761"/>
          </a:xfrm>
          <a:prstGeom prst="rect">
            <a:avLst/>
          </a:prstGeom>
        </p:spPr>
      </p:pic>
      <p:pic>
        <p:nvPicPr>
          <p:cNvPr id="112" name="Graphique 111">
            <a:extLst>
              <a:ext uri="{FF2B5EF4-FFF2-40B4-BE49-F238E27FC236}">
                <a16:creationId xmlns:a16="http://schemas.microsoft.com/office/drawing/2014/main" id="{7967B5A5-7FBF-4BA0-91C0-31C83368EB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1700000">
            <a:off x="848063" y="3085809"/>
            <a:ext cx="184534" cy="210038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1A76AF8A-E41A-4391-AC8D-DB82FD8EDE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696" y="2054321"/>
            <a:ext cx="571789" cy="1037637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3DB93521-EA59-43F6-9757-A89E2694F2CF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8098">
            <a:off x="425210" y="2483913"/>
            <a:ext cx="281129" cy="281129"/>
          </a:xfrm>
          <a:prstGeom prst="rect">
            <a:avLst/>
          </a:prstGeom>
        </p:spPr>
      </p:pic>
      <p:pic>
        <p:nvPicPr>
          <p:cNvPr id="79" name="Picture 27">
            <a:extLst>
              <a:ext uri="{FF2B5EF4-FFF2-40B4-BE49-F238E27FC236}">
                <a16:creationId xmlns:a16="http://schemas.microsoft.com/office/drawing/2014/main" id="{0FB9F3BB-F3A8-4A80-A942-615970CC4FA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08" y="1894027"/>
            <a:ext cx="663192" cy="13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Espace réservé du contenu 6">
            <a:extLst>
              <a:ext uri="{FF2B5EF4-FFF2-40B4-BE49-F238E27FC236}">
                <a16:creationId xmlns:a16="http://schemas.microsoft.com/office/drawing/2014/main" id="{5D4F7C75-EBFC-4FFB-BF50-2589B01015D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506" t="3090" r="6769" b="3550"/>
          <a:stretch/>
        </p:blipFill>
        <p:spPr>
          <a:xfrm>
            <a:off x="2020639" y="2060398"/>
            <a:ext cx="590530" cy="988926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B2A02EFF-8E36-4C02-B2FE-70E98DFDC8A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603" t="3289" r="8981" b="11612"/>
          <a:stretch/>
        </p:blipFill>
        <p:spPr>
          <a:xfrm>
            <a:off x="3329757" y="1904360"/>
            <a:ext cx="681722" cy="1329881"/>
          </a:xfrm>
          <a:prstGeom prst="rect">
            <a:avLst/>
          </a:prstGeom>
        </p:spPr>
      </p:pic>
      <p:grpSp>
        <p:nvGrpSpPr>
          <p:cNvPr id="93" name="Groupe 92">
            <a:extLst>
              <a:ext uri="{FF2B5EF4-FFF2-40B4-BE49-F238E27FC236}">
                <a16:creationId xmlns:a16="http://schemas.microsoft.com/office/drawing/2014/main" id="{B2753C93-DD93-4B83-9775-1BE041E3627C}"/>
              </a:ext>
            </a:extLst>
          </p:cNvPr>
          <p:cNvGrpSpPr/>
          <p:nvPr/>
        </p:nvGrpSpPr>
        <p:grpSpPr>
          <a:xfrm>
            <a:off x="1940930" y="1736876"/>
            <a:ext cx="265695" cy="307777"/>
            <a:chOff x="-896795" y="3662382"/>
            <a:chExt cx="393847" cy="456227"/>
          </a:xfrm>
        </p:grpSpPr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0C9C0CE0-B728-4C3D-B0F8-F52D2BED9687}"/>
                </a:ext>
              </a:extLst>
            </p:cNvPr>
            <p:cNvSpPr/>
            <p:nvPr/>
          </p:nvSpPr>
          <p:spPr>
            <a:xfrm>
              <a:off x="-896795" y="3704514"/>
              <a:ext cx="393847" cy="393847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E642FAB0-8B32-4FAB-88DC-CCCEBC1BF6BB}"/>
                </a:ext>
              </a:extLst>
            </p:cNvPr>
            <p:cNvSpPr txBox="1"/>
            <p:nvPr/>
          </p:nvSpPr>
          <p:spPr>
            <a:xfrm>
              <a:off x="-877486" y="3662382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2</a:t>
              </a:r>
            </a:p>
          </p:txBody>
        </p:sp>
      </p:grpSp>
      <p:pic>
        <p:nvPicPr>
          <p:cNvPr id="82" name="Espace réservé du contenu 4">
            <a:extLst>
              <a:ext uri="{FF2B5EF4-FFF2-40B4-BE49-F238E27FC236}">
                <a16:creationId xmlns:a16="http://schemas.microsoft.com/office/drawing/2014/main" id="{76CA15B1-C03D-403B-87C5-5E4D892CF17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1"/>
          <a:srcRect l="5735" t="2600" r="7040" b="11690"/>
          <a:stretch/>
        </p:blipFill>
        <p:spPr>
          <a:xfrm>
            <a:off x="4313359" y="1877488"/>
            <a:ext cx="680400" cy="1328400"/>
          </a:xfrm>
          <a:prstGeom prst="rect">
            <a:avLst/>
          </a:prstGeom>
        </p:spPr>
      </p:pic>
      <p:grpSp>
        <p:nvGrpSpPr>
          <p:cNvPr id="96" name="Groupe 95">
            <a:extLst>
              <a:ext uri="{FF2B5EF4-FFF2-40B4-BE49-F238E27FC236}">
                <a16:creationId xmlns:a16="http://schemas.microsoft.com/office/drawing/2014/main" id="{1D0A895F-4093-4049-B8C0-48BC7A445BD3}"/>
              </a:ext>
            </a:extLst>
          </p:cNvPr>
          <p:cNvGrpSpPr/>
          <p:nvPr/>
        </p:nvGrpSpPr>
        <p:grpSpPr>
          <a:xfrm>
            <a:off x="3236162" y="1743462"/>
            <a:ext cx="265695" cy="307777"/>
            <a:chOff x="-896795" y="3673406"/>
            <a:chExt cx="393847" cy="456227"/>
          </a:xfrm>
        </p:grpSpPr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7BD2066C-0FF6-48E4-8103-016C22F5410A}"/>
                </a:ext>
              </a:extLst>
            </p:cNvPr>
            <p:cNvSpPr/>
            <p:nvPr/>
          </p:nvSpPr>
          <p:spPr>
            <a:xfrm>
              <a:off x="-896795" y="3704514"/>
              <a:ext cx="393847" cy="393847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CFAB6DE9-6CD0-4A17-AE59-48206247C369}"/>
                </a:ext>
              </a:extLst>
            </p:cNvPr>
            <p:cNvSpPr txBox="1"/>
            <p:nvPr/>
          </p:nvSpPr>
          <p:spPr>
            <a:xfrm>
              <a:off x="-877224" y="3673406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3</a:t>
              </a:r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E83A0532-F586-4A0B-8808-433A86A87B29}"/>
              </a:ext>
            </a:extLst>
          </p:cNvPr>
          <p:cNvGrpSpPr/>
          <p:nvPr/>
        </p:nvGrpSpPr>
        <p:grpSpPr>
          <a:xfrm>
            <a:off x="4223678" y="1749061"/>
            <a:ext cx="265695" cy="307777"/>
            <a:chOff x="-896795" y="3673406"/>
            <a:chExt cx="393847" cy="456227"/>
          </a:xfrm>
        </p:grpSpPr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4103C750-62B5-4CB8-AD1B-A804F384A811}"/>
                </a:ext>
              </a:extLst>
            </p:cNvPr>
            <p:cNvSpPr/>
            <p:nvPr/>
          </p:nvSpPr>
          <p:spPr>
            <a:xfrm>
              <a:off x="-896795" y="3704514"/>
              <a:ext cx="393847" cy="393847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0A6BE533-C4D9-44E2-9F1C-81FED8D40C2E}"/>
                </a:ext>
              </a:extLst>
            </p:cNvPr>
            <p:cNvSpPr txBox="1"/>
            <p:nvPr/>
          </p:nvSpPr>
          <p:spPr>
            <a:xfrm>
              <a:off x="-877224" y="3673406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4</a:t>
              </a:r>
            </a:p>
          </p:txBody>
        </p:sp>
      </p:grpSp>
      <p:pic>
        <p:nvPicPr>
          <p:cNvPr id="10" name="Graphique 9">
            <a:extLst>
              <a:ext uri="{FF2B5EF4-FFF2-40B4-BE49-F238E27FC236}">
                <a16:creationId xmlns:a16="http://schemas.microsoft.com/office/drawing/2014/main" id="{37AB6A22-EE58-4A2E-B3D5-7C4B59D89478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1700000">
            <a:off x="4677541" y="3018135"/>
            <a:ext cx="300592" cy="342137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F1812DF4-6C83-4C64-B282-5480471A80C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8098">
            <a:off x="1895319" y="2489441"/>
            <a:ext cx="281129" cy="281129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D0CC5CF9-B7DF-4322-A553-7A66D753282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8098">
            <a:off x="3229599" y="2670905"/>
            <a:ext cx="281129" cy="281129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B95BA545-6973-4CE1-AD45-1CA0D10F5AC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8098">
            <a:off x="4226194" y="2670906"/>
            <a:ext cx="281129" cy="281129"/>
          </a:xfrm>
          <a:prstGeom prst="rect">
            <a:avLst/>
          </a:prstGeom>
        </p:spPr>
      </p:pic>
      <p:pic>
        <p:nvPicPr>
          <p:cNvPr id="86" name="Graphique 85">
            <a:extLst>
              <a:ext uri="{FF2B5EF4-FFF2-40B4-BE49-F238E27FC236}">
                <a16:creationId xmlns:a16="http://schemas.microsoft.com/office/drawing/2014/main" id="{DB8FD27A-92EF-45D6-A846-8A16891EF873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1700000">
            <a:off x="3639635" y="3022126"/>
            <a:ext cx="300592" cy="342137"/>
          </a:xfrm>
          <a:prstGeom prst="rect">
            <a:avLst/>
          </a:prstGeom>
        </p:spPr>
      </p:pic>
      <p:pic>
        <p:nvPicPr>
          <p:cNvPr id="89" name="Picture 27">
            <a:extLst>
              <a:ext uri="{FF2B5EF4-FFF2-40B4-BE49-F238E27FC236}">
                <a16:creationId xmlns:a16="http://schemas.microsoft.com/office/drawing/2014/main" id="{19252C17-5CAB-469A-B7CE-84B89D282FB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329" y="1890604"/>
            <a:ext cx="663192" cy="13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C54D1F79-792E-4E5D-AEAA-32AF950E5ED1}"/>
              </a:ext>
            </a:extLst>
          </p:cNvPr>
          <p:cNvGrpSpPr/>
          <p:nvPr/>
        </p:nvGrpSpPr>
        <p:grpSpPr>
          <a:xfrm>
            <a:off x="5690536" y="1713211"/>
            <a:ext cx="265695" cy="307777"/>
            <a:chOff x="-896795" y="3673406"/>
            <a:chExt cx="393847" cy="456227"/>
          </a:xfrm>
        </p:grpSpPr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8D9678D0-2336-45C0-B47E-75A9FAA7617A}"/>
                </a:ext>
              </a:extLst>
            </p:cNvPr>
            <p:cNvSpPr/>
            <p:nvPr/>
          </p:nvSpPr>
          <p:spPr>
            <a:xfrm>
              <a:off x="-896795" y="3704514"/>
              <a:ext cx="393847" cy="393847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DD8BC120-8855-4B3F-875B-5E56FAB95B75}"/>
                </a:ext>
              </a:extLst>
            </p:cNvPr>
            <p:cNvSpPr txBox="1"/>
            <p:nvPr/>
          </p:nvSpPr>
          <p:spPr>
            <a:xfrm>
              <a:off x="-877224" y="3673406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5</a:t>
              </a:r>
            </a:p>
          </p:txBody>
        </p:sp>
      </p:grpSp>
      <p:pic>
        <p:nvPicPr>
          <p:cNvPr id="114" name="Picture 27">
            <a:extLst>
              <a:ext uri="{FF2B5EF4-FFF2-40B4-BE49-F238E27FC236}">
                <a16:creationId xmlns:a16="http://schemas.microsoft.com/office/drawing/2014/main" id="{26919A05-5E68-4CCE-8563-FC773C6297C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07" y="4491950"/>
            <a:ext cx="663192" cy="13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Graphique 110">
            <a:extLst>
              <a:ext uri="{FF2B5EF4-FFF2-40B4-BE49-F238E27FC236}">
                <a16:creationId xmlns:a16="http://schemas.microsoft.com/office/drawing/2014/main" id="{CFF6854B-A20D-4E9F-8E42-4716280C69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944167">
            <a:off x="957463" y="4405593"/>
            <a:ext cx="208917" cy="237792"/>
          </a:xfrm>
          <a:prstGeom prst="rect">
            <a:avLst/>
          </a:prstGeom>
        </p:spPr>
      </p:pic>
      <p:pic>
        <p:nvPicPr>
          <p:cNvPr id="113" name="Image 112">
            <a:extLst>
              <a:ext uri="{FF2B5EF4-FFF2-40B4-BE49-F238E27FC236}">
                <a16:creationId xmlns:a16="http://schemas.microsoft.com/office/drawing/2014/main" id="{B677540C-905C-4623-89B1-2EB4EEC1B22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883" t="3835" r="8032" b="2800"/>
          <a:stretch/>
        </p:blipFill>
        <p:spPr>
          <a:xfrm>
            <a:off x="5811073" y="2065845"/>
            <a:ext cx="605208" cy="1014588"/>
          </a:xfrm>
          <a:prstGeom prst="rect">
            <a:avLst/>
          </a:prstGeom>
        </p:spPr>
      </p:pic>
      <p:pic>
        <p:nvPicPr>
          <p:cNvPr id="115" name="Image 114">
            <a:extLst>
              <a:ext uri="{FF2B5EF4-FFF2-40B4-BE49-F238E27FC236}">
                <a16:creationId xmlns:a16="http://schemas.microsoft.com/office/drawing/2014/main" id="{32F103C1-7FF5-4B35-A027-A734DBCF2A0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407" t="2867" r="11191" b="11605"/>
          <a:stretch/>
        </p:blipFill>
        <p:spPr>
          <a:xfrm>
            <a:off x="558017" y="4657357"/>
            <a:ext cx="601587" cy="1062413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69E1F60B-746A-4E48-87EF-E2F17D3A67A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4733">
            <a:off x="994785" y="5273473"/>
            <a:ext cx="239023" cy="239023"/>
          </a:xfrm>
          <a:prstGeom prst="rect">
            <a:avLst/>
          </a:prstGeom>
        </p:spPr>
      </p:pic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2C634AD0-FCCA-463B-A5D5-A357CD58883E}"/>
              </a:ext>
            </a:extLst>
          </p:cNvPr>
          <p:cNvGrpSpPr/>
          <p:nvPr/>
        </p:nvGrpSpPr>
        <p:grpSpPr>
          <a:xfrm>
            <a:off x="413783" y="4394047"/>
            <a:ext cx="265695" cy="307777"/>
            <a:chOff x="-896795" y="3673406"/>
            <a:chExt cx="393847" cy="456227"/>
          </a:xfrm>
        </p:grpSpPr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A0F74FAB-ADF1-42E6-8EBD-71F248A53A0B}"/>
                </a:ext>
              </a:extLst>
            </p:cNvPr>
            <p:cNvSpPr/>
            <p:nvPr/>
          </p:nvSpPr>
          <p:spPr>
            <a:xfrm>
              <a:off x="-896795" y="3704514"/>
              <a:ext cx="393847" cy="393847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E5E448A0-A1D2-4FAF-9B6E-5242EB750FFB}"/>
                </a:ext>
              </a:extLst>
            </p:cNvPr>
            <p:cNvSpPr txBox="1"/>
            <p:nvPr/>
          </p:nvSpPr>
          <p:spPr>
            <a:xfrm>
              <a:off x="-877224" y="3673406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6</a:t>
              </a:r>
            </a:p>
          </p:txBody>
        </p:sp>
      </p:grpSp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681792D3-281C-41D0-81EC-7FF24AA3EFAC}"/>
              </a:ext>
            </a:extLst>
          </p:cNvPr>
          <p:cNvGrpSpPr/>
          <p:nvPr/>
        </p:nvGrpSpPr>
        <p:grpSpPr>
          <a:xfrm>
            <a:off x="1848891" y="4361757"/>
            <a:ext cx="274056" cy="307777"/>
            <a:chOff x="1392346" y="3526304"/>
            <a:chExt cx="406240" cy="456227"/>
          </a:xfrm>
        </p:grpSpPr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149F8E8B-39B3-4900-94CD-4DC8F48309A6}"/>
                </a:ext>
              </a:extLst>
            </p:cNvPr>
            <p:cNvSpPr/>
            <p:nvPr/>
          </p:nvSpPr>
          <p:spPr>
            <a:xfrm>
              <a:off x="1404740" y="3548636"/>
              <a:ext cx="393846" cy="393846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7CBC60FF-2AF5-41D2-B761-CC03D2CC7678}"/>
                </a:ext>
              </a:extLst>
            </p:cNvPr>
            <p:cNvSpPr txBox="1"/>
            <p:nvPr/>
          </p:nvSpPr>
          <p:spPr>
            <a:xfrm>
              <a:off x="1392346" y="3526304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7</a:t>
              </a:r>
            </a:p>
          </p:txBody>
        </p:sp>
      </p:grpSp>
      <p:sp>
        <p:nvSpPr>
          <p:cNvPr id="122" name="ZoneTexte 32">
            <a:extLst>
              <a:ext uri="{FF2B5EF4-FFF2-40B4-BE49-F238E27FC236}">
                <a16:creationId xmlns:a16="http://schemas.microsoft.com/office/drawing/2014/main" id="{D05027D4-287F-405D-9558-CC1B9FE7F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011" y="3265078"/>
            <a:ext cx="15306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b="1">
                <a:solidFill>
                  <a:srgbClr val="DB0029"/>
                </a:solidFill>
                <a:latin typeface="Ubuntu" panose="020B0504030602030204" pitchFamily="34" charset="0"/>
              </a:rPr>
              <a:t>J’ajoute  l’IBAN, le BIC du compte de départ et de l’adresse du figurant sur le RIB du compte</a:t>
            </a:r>
          </a:p>
        </p:txBody>
      </p:sp>
      <p:pic>
        <p:nvPicPr>
          <p:cNvPr id="123" name="Espace réservé du contenu 6">
            <a:extLst>
              <a:ext uri="{FF2B5EF4-FFF2-40B4-BE49-F238E27FC236}">
                <a16:creationId xmlns:a16="http://schemas.microsoft.com/office/drawing/2014/main" id="{DBAC5CB8-E56F-4CA0-8FDA-843F433E43B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8594" t="3578" r="9349" b="3001"/>
          <a:stretch/>
        </p:blipFill>
        <p:spPr>
          <a:xfrm>
            <a:off x="2040598" y="4642900"/>
            <a:ext cx="606902" cy="1076870"/>
          </a:xfrm>
          <a:prstGeom prst="rect">
            <a:avLst/>
          </a:prstGeom>
        </p:spPr>
      </p:pic>
      <p:pic>
        <p:nvPicPr>
          <p:cNvPr id="125" name="Picture 27">
            <a:extLst>
              <a:ext uri="{FF2B5EF4-FFF2-40B4-BE49-F238E27FC236}">
                <a16:creationId xmlns:a16="http://schemas.microsoft.com/office/drawing/2014/main" id="{D7C2209E-6256-44A1-BE13-46A8BEABA64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492" y="4495222"/>
            <a:ext cx="663192" cy="13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Espace réservé du contenu 6">
            <a:extLst>
              <a:ext uri="{FF2B5EF4-FFF2-40B4-BE49-F238E27FC236}">
                <a16:creationId xmlns:a16="http://schemas.microsoft.com/office/drawing/2014/main" id="{684A26BB-FFB5-48F4-BE44-9298FA27A98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3071" r="10088"/>
          <a:stretch/>
        </p:blipFill>
        <p:spPr>
          <a:xfrm>
            <a:off x="3825144" y="4632181"/>
            <a:ext cx="623888" cy="1028847"/>
          </a:xfrm>
          <a:prstGeom prst="rect">
            <a:avLst/>
          </a:prstGeom>
        </p:spPr>
      </p:pic>
      <p:pic>
        <p:nvPicPr>
          <p:cNvPr id="108" name="Graphique 107">
            <a:extLst>
              <a:ext uri="{FF2B5EF4-FFF2-40B4-BE49-F238E27FC236}">
                <a16:creationId xmlns:a16="http://schemas.microsoft.com/office/drawing/2014/main" id="{BA75C1C1-C2A2-408F-A33D-9BFAC15DF8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416195">
            <a:off x="4159039" y="4149025"/>
            <a:ext cx="274063" cy="311941"/>
          </a:xfrm>
          <a:prstGeom prst="rect">
            <a:avLst/>
          </a:prstGeom>
        </p:spPr>
      </p:pic>
      <p:sp>
        <p:nvSpPr>
          <p:cNvPr id="126" name="Rectangle 125">
            <a:extLst>
              <a:ext uri="{FF2B5EF4-FFF2-40B4-BE49-F238E27FC236}">
                <a16:creationId xmlns:a16="http://schemas.microsoft.com/office/drawing/2014/main" id="{2349C963-4899-44D7-8CC2-A47CA3EC3CD1}"/>
              </a:ext>
            </a:extLst>
          </p:cNvPr>
          <p:cNvSpPr/>
          <p:nvPr/>
        </p:nvSpPr>
        <p:spPr>
          <a:xfrm>
            <a:off x="3155865" y="3808208"/>
            <a:ext cx="2091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fr-FR" altLang="fr-FR" sz="900" b="1">
                <a:solidFill>
                  <a:srgbClr val="DB0029"/>
                </a:solidFill>
                <a:latin typeface="Ubuntu" panose="020B0504030602030204" pitchFamily="34" charset="0"/>
              </a:rPr>
              <a:t>Je confirme mes coordonnées de contact (mobile et email)</a:t>
            </a: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0956F9E6-2F41-41AE-9004-9454C2FDF82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4733">
            <a:off x="4160175" y="5357318"/>
            <a:ext cx="295389" cy="295389"/>
          </a:xfrm>
          <a:prstGeom prst="rect">
            <a:avLst/>
          </a:prstGeom>
        </p:spPr>
      </p:pic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9292D86D-1859-4043-94D2-2881D3DB4F46}"/>
              </a:ext>
            </a:extLst>
          </p:cNvPr>
          <p:cNvGrpSpPr/>
          <p:nvPr/>
        </p:nvGrpSpPr>
        <p:grpSpPr>
          <a:xfrm>
            <a:off x="3666357" y="4359513"/>
            <a:ext cx="265695" cy="307777"/>
            <a:chOff x="-896795" y="3673406"/>
            <a:chExt cx="393847" cy="456227"/>
          </a:xfrm>
        </p:grpSpPr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6729A8DB-91F4-4540-BAF3-416C593B25F2}"/>
                </a:ext>
              </a:extLst>
            </p:cNvPr>
            <p:cNvSpPr/>
            <p:nvPr/>
          </p:nvSpPr>
          <p:spPr>
            <a:xfrm>
              <a:off x="-896795" y="3704514"/>
              <a:ext cx="393847" cy="393847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id="{34E6B63B-316C-4FBD-BACD-0361BECA36C1}"/>
                </a:ext>
              </a:extLst>
            </p:cNvPr>
            <p:cNvSpPr txBox="1"/>
            <p:nvPr/>
          </p:nvSpPr>
          <p:spPr>
            <a:xfrm>
              <a:off x="-877224" y="3673406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8</a:t>
              </a:r>
            </a:p>
          </p:txBody>
        </p:sp>
      </p:grpSp>
      <p:pic>
        <p:nvPicPr>
          <p:cNvPr id="131" name="Picture 27">
            <a:extLst>
              <a:ext uri="{FF2B5EF4-FFF2-40B4-BE49-F238E27FC236}">
                <a16:creationId xmlns:a16="http://schemas.microsoft.com/office/drawing/2014/main" id="{249ECA06-7682-4814-AEDE-A55367E0A3A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147" y="4499696"/>
            <a:ext cx="663192" cy="13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Image 131">
            <a:extLst>
              <a:ext uri="{FF2B5EF4-FFF2-40B4-BE49-F238E27FC236}">
                <a16:creationId xmlns:a16="http://schemas.microsoft.com/office/drawing/2014/main" id="{25683200-5502-4A11-AFD8-645044453A0A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7085" t="3241" r="11052" b="4429"/>
          <a:stretch/>
        </p:blipFill>
        <p:spPr>
          <a:xfrm>
            <a:off x="5794129" y="4614164"/>
            <a:ext cx="595670" cy="1046864"/>
          </a:xfrm>
          <a:prstGeom prst="rect">
            <a:avLst/>
          </a:prstGeom>
        </p:spPr>
      </p:pic>
      <p:grpSp>
        <p:nvGrpSpPr>
          <p:cNvPr id="134" name="Groupe 133">
            <a:extLst>
              <a:ext uri="{FF2B5EF4-FFF2-40B4-BE49-F238E27FC236}">
                <a16:creationId xmlns:a16="http://schemas.microsoft.com/office/drawing/2014/main" id="{5D0F8307-F92C-4F7A-A301-95F21E207476}"/>
              </a:ext>
            </a:extLst>
          </p:cNvPr>
          <p:cNvGrpSpPr/>
          <p:nvPr/>
        </p:nvGrpSpPr>
        <p:grpSpPr>
          <a:xfrm>
            <a:off x="5594403" y="4366608"/>
            <a:ext cx="265695" cy="307777"/>
            <a:chOff x="-896795" y="3673406"/>
            <a:chExt cx="393847" cy="456227"/>
          </a:xfrm>
        </p:grpSpPr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B8A95433-54AB-44A9-B9E7-893594880561}"/>
                </a:ext>
              </a:extLst>
            </p:cNvPr>
            <p:cNvSpPr/>
            <p:nvPr/>
          </p:nvSpPr>
          <p:spPr>
            <a:xfrm>
              <a:off x="-896795" y="3704514"/>
              <a:ext cx="393847" cy="393847"/>
            </a:xfrm>
            <a:prstGeom prst="ellipse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 b="1">
                <a:latin typeface="Ubuntu" panose="020B0504030602030204" pitchFamily="34" charset="0"/>
              </a:endParaRPr>
            </a:p>
          </p:txBody>
        </p:sp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id="{C63EF16C-D322-4B95-A71F-34E9EBD760A6}"/>
                </a:ext>
              </a:extLst>
            </p:cNvPr>
            <p:cNvSpPr txBox="1"/>
            <p:nvPr/>
          </p:nvSpPr>
          <p:spPr>
            <a:xfrm>
              <a:off x="-877224" y="3673406"/>
              <a:ext cx="218704" cy="45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chemeClr val="bg1"/>
                  </a:solidFill>
                  <a:latin typeface="Ubuntu" panose="020B0504030602030204" pitchFamily="34" charset="0"/>
                </a:rPr>
                <a:t>9</a:t>
              </a: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89E99CF3-0C71-43A3-8E7D-E7449812D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61" y="7158494"/>
            <a:ext cx="1526859" cy="95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4ED3B0C1-C277-4EF1-89EB-FB51BDBD34D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04" y="7165575"/>
            <a:ext cx="1526400" cy="9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CAC95ACF-52CF-46E9-8865-82041F061F1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8" y="7153884"/>
            <a:ext cx="1526400" cy="9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EFADB63-2183-4199-AFF3-2BA0BB00214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133" y="7147788"/>
            <a:ext cx="1526400" cy="9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Image 126">
            <a:extLst>
              <a:ext uri="{FF2B5EF4-FFF2-40B4-BE49-F238E27FC236}">
                <a16:creationId xmlns:a16="http://schemas.microsoft.com/office/drawing/2014/main" id="{3955DB73-FBC4-4552-B61E-502E6628C31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4733">
            <a:off x="5993412" y="2957457"/>
            <a:ext cx="239023" cy="239023"/>
          </a:xfrm>
          <a:prstGeom prst="rect">
            <a:avLst/>
          </a:prstGeom>
        </p:spPr>
      </p:pic>
      <p:pic>
        <p:nvPicPr>
          <p:cNvPr id="133" name="Image 132">
            <a:extLst>
              <a:ext uri="{FF2B5EF4-FFF2-40B4-BE49-F238E27FC236}">
                <a16:creationId xmlns:a16="http://schemas.microsoft.com/office/drawing/2014/main" id="{B0A9C3B8-F40F-4850-BD9E-B2EF6B90B4FD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4733">
            <a:off x="2280609" y="5582898"/>
            <a:ext cx="239023" cy="239023"/>
          </a:xfrm>
          <a:prstGeom prst="rect">
            <a:avLst/>
          </a:prstGeom>
        </p:spPr>
      </p:pic>
      <p:pic>
        <p:nvPicPr>
          <p:cNvPr id="137" name="Image 136">
            <a:extLst>
              <a:ext uri="{FF2B5EF4-FFF2-40B4-BE49-F238E27FC236}">
                <a16:creationId xmlns:a16="http://schemas.microsoft.com/office/drawing/2014/main" id="{A59AF3E9-F4C2-4A79-95DC-94541BE215B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4733">
            <a:off x="6039385" y="5569235"/>
            <a:ext cx="239023" cy="239023"/>
          </a:xfrm>
          <a:prstGeom prst="rect">
            <a:avLst/>
          </a:prstGeom>
        </p:spPr>
      </p:pic>
      <p:sp>
        <p:nvSpPr>
          <p:cNvPr id="102" name="ZoneTexte 101">
            <a:extLst>
              <a:ext uri="{FF2B5EF4-FFF2-40B4-BE49-F238E27FC236}">
                <a16:creationId xmlns:a16="http://schemas.microsoft.com/office/drawing/2014/main" id="{E18F9C70-CD4E-4BF7-9666-A83EB2894F00}"/>
              </a:ext>
            </a:extLst>
          </p:cNvPr>
          <p:cNvSpPr txBox="1"/>
          <p:nvPr/>
        </p:nvSpPr>
        <p:spPr>
          <a:xfrm>
            <a:off x="0" y="1155638"/>
            <a:ext cx="6857077" cy="287258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200"/>
              </a:spcAft>
            </a:pPr>
            <a:endParaRPr lang="fr-FR" sz="100" b="1" dirty="0">
              <a:solidFill>
                <a:srgbClr val="DB0029"/>
              </a:solidFill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b="1" dirty="0">
                <a:latin typeface="Ubuntu" panose="020B0504030602030204" pitchFamily="34" charset="0"/>
              </a:rPr>
              <a:t>NOTA : la saisie du Mandat de Mobilité Bancaire en Selfcare est ici représentée sur Mobile. </a:t>
            </a:r>
          </a:p>
        </p:txBody>
      </p:sp>
    </p:spTree>
    <p:extLst>
      <p:ext uri="{BB962C8B-B14F-4D97-AF65-F5344CB8AC3E}">
        <p14:creationId xmlns:p14="http://schemas.microsoft.com/office/powerpoint/2010/main" val="29674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1" y="-2809652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-5400000">
            <a:off x="3397101" y="5656523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pic>
        <p:nvPicPr>
          <p:cNvPr id="13" name="Image 13" descr="Une image contenant dessin&#10;&#10;Description générée avec un niveau de confiance très élevé">
            <a:extLst>
              <a:ext uri="{FF2B5EF4-FFF2-40B4-BE49-F238E27FC236}">
                <a16:creationId xmlns:a16="http://schemas.microsoft.com/office/drawing/2014/main" id="{E35E7CA6-0CC1-4EEC-9965-1623284BB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0" y="471959"/>
            <a:ext cx="1014413" cy="49872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>
            <a:off x="2206625" y="8836025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>
                <a:solidFill>
                  <a:schemeClr val="bg1"/>
                </a:solidFill>
                <a:latin typeface="Ubuntu" panose="020B0504030602030204" pitchFamily="34" charset="0"/>
              </a:rPr>
              <a:t>Document à usage strictement interne – Ne pas diffuser</a:t>
            </a:r>
            <a:endParaRPr lang="fr-FR" sz="80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750305" y="694619"/>
            <a:ext cx="50591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altLang="fr-FR" sz="2000" b="1">
                <a:latin typeface="Ubuntu" panose="020B0504030602030204" pitchFamily="34" charset="0"/>
              </a:rPr>
              <a:t>MOBILITE BANCAIRE EN SELFCARE</a:t>
            </a:r>
            <a:endParaRPr lang="fr-FR" sz="2000" b="1">
              <a:latin typeface="Ubuntu" panose="020B0504030602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944486" y="381216"/>
            <a:ext cx="4541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buntu"/>
              </a:rPr>
              <a:t>Fiche Pratique Parcours (version mobile) </a:t>
            </a:r>
          </a:p>
        </p:txBody>
      </p:sp>
      <p:sp>
        <p:nvSpPr>
          <p:cNvPr id="3" name="Rectangle 2"/>
          <p:cNvSpPr/>
          <p:nvPr/>
        </p:nvSpPr>
        <p:spPr>
          <a:xfrm>
            <a:off x="194044" y="1103134"/>
            <a:ext cx="6465605" cy="356014"/>
          </a:xfrm>
          <a:prstGeom prst="rect">
            <a:avLst/>
          </a:prstGeom>
          <a:solidFill>
            <a:srgbClr val="DB0029"/>
          </a:solidFill>
          <a:ln>
            <a:solidFill>
              <a:srgbClr val="DB002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altLang="fr-FR">
                <a:solidFill>
                  <a:schemeClr val="bg1"/>
                </a:solidFill>
                <a:latin typeface="Ubuntu" panose="020B0504030602030204" pitchFamily="34" charset="0"/>
              </a:rPr>
              <a:t>ESPACE DE SUIVI &amp; REPRISE DE SIGNATURE</a:t>
            </a:r>
            <a:endParaRPr lang="fr-FR" altLang="fr-FR" sz="60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F1577E5-E045-46D1-9BB1-538643386625}"/>
              </a:ext>
            </a:extLst>
          </p:cNvPr>
          <p:cNvSpPr/>
          <p:nvPr/>
        </p:nvSpPr>
        <p:spPr bwMode="auto">
          <a:xfrm>
            <a:off x="1567247" y="4234763"/>
            <a:ext cx="261937" cy="276225"/>
          </a:xfrm>
          <a:prstGeom prst="ellipse">
            <a:avLst/>
          </a:prstGeom>
          <a:solidFill>
            <a:srgbClr val="EA4E5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849" tIns="48924" rIns="97849" bIns="48924" anchor="ctr"/>
          <a:lstStyle/>
          <a:p>
            <a:pPr algn="ctr">
              <a:defRPr/>
            </a:pPr>
            <a:r>
              <a:rPr lang="fr-FR" sz="1400" b="1">
                <a:solidFill>
                  <a:schemeClr val="bg1"/>
                </a:solidFill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15" name="ZoneTexte 9">
            <a:extLst>
              <a:ext uri="{FF2B5EF4-FFF2-40B4-BE49-F238E27FC236}">
                <a16:creationId xmlns:a16="http://schemas.microsoft.com/office/drawing/2014/main" id="{D746E1FD-D9C3-4EDA-8236-59F320EA5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9" y="4446320"/>
            <a:ext cx="328447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fr-FR" altLang="fr-FR" sz="900" dirty="0">
                <a:solidFill>
                  <a:schemeClr val="tx1"/>
                </a:solidFill>
                <a:latin typeface="Ubuntu"/>
              </a:rPr>
              <a:t>Je me connecte à mon espace de banque en ligne, quelques jours après la saisie et la signature du mandat en ligne, pour voir où en en est le traitement de ma demande </a:t>
            </a:r>
            <a:endParaRPr lang="fr-FR" altLang="fr-FR" sz="900">
              <a:solidFill>
                <a:schemeClr val="tx1"/>
              </a:solidFill>
              <a:latin typeface="Ubuntu" panose="020B0504030602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fr-FR" altLang="fr-FR" sz="900" dirty="0">
                <a:solidFill>
                  <a:schemeClr val="tx1"/>
                </a:solidFill>
                <a:latin typeface="Ubuntu"/>
              </a:rPr>
              <a:t>Un espace de suivi « Mobilité Bancaire » a été crée immédiatement après signature du mandat </a:t>
            </a:r>
            <a:endParaRPr lang="fr-FR" altLang="fr-FR" sz="900" dirty="0">
              <a:solidFill>
                <a:schemeClr val="tx1"/>
              </a:solidFill>
              <a:latin typeface="Ubuntu" panose="020B0504030602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fr-FR" altLang="fr-FR" sz="900" dirty="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9033AD3D-9AC6-4C8E-9A7C-2681AE2F26C7}"/>
              </a:ext>
            </a:extLst>
          </p:cNvPr>
          <p:cNvSpPr/>
          <p:nvPr/>
        </p:nvSpPr>
        <p:spPr bwMode="auto">
          <a:xfrm>
            <a:off x="4866394" y="4240476"/>
            <a:ext cx="276225" cy="274638"/>
          </a:xfrm>
          <a:prstGeom prst="ellipse">
            <a:avLst/>
          </a:prstGeom>
          <a:solidFill>
            <a:srgbClr val="EA4E5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849" tIns="48924" rIns="97849" bIns="48924" anchor="ctr"/>
          <a:lstStyle/>
          <a:p>
            <a:pPr algn="ctr">
              <a:defRPr/>
            </a:pPr>
            <a:r>
              <a:rPr lang="fr-FR" sz="1400" b="1"/>
              <a:t>2</a:t>
            </a:r>
          </a:p>
        </p:txBody>
      </p:sp>
      <p:sp>
        <p:nvSpPr>
          <p:cNvPr id="35" name="ZoneTexte 11">
            <a:extLst>
              <a:ext uri="{FF2B5EF4-FFF2-40B4-BE49-F238E27FC236}">
                <a16:creationId xmlns:a16="http://schemas.microsoft.com/office/drawing/2014/main" id="{FDB61B0F-1D18-44A9-96D2-DC68D3719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9809" y="4478718"/>
            <a:ext cx="3105621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dirty="0">
                <a:solidFill>
                  <a:schemeClr val="tx1"/>
                </a:solidFill>
                <a:latin typeface="Ubuntu" panose="020B0504030602030204" pitchFamily="34" charset="0"/>
              </a:rPr>
              <a:t>Une tuile Mobilité Bancaire-</a:t>
            </a:r>
            <a:r>
              <a:rPr lang="fr-FR" altLang="fr-FR" sz="900" dirty="0" err="1">
                <a:solidFill>
                  <a:schemeClr val="tx1"/>
                </a:solidFill>
                <a:latin typeface="Ubuntu" panose="020B0504030602030204" pitchFamily="34" charset="0"/>
              </a:rPr>
              <a:t>Domilis</a:t>
            </a:r>
            <a:r>
              <a:rPr lang="fr-FR" altLang="fr-FR" sz="900" dirty="0">
                <a:solidFill>
                  <a:schemeClr val="tx1"/>
                </a:solidFill>
                <a:latin typeface="Ubuntu" panose="020B0504030602030204" pitchFamily="34" charset="0"/>
              </a:rPr>
              <a:t> apparait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dirty="0">
                <a:solidFill>
                  <a:schemeClr val="tx1"/>
                </a:solidFill>
                <a:latin typeface="Ubuntu" panose="020B0504030602030204" pitchFamily="34" charset="0"/>
              </a:rPr>
              <a:t>En cliquant sur celle-ci, le détail s’affiche et le bouton « suivre ma demande » ouvre l’accès au x écrans de suivi du partenaire ISILIS (ISO Mobilité Bancaire initiée en Agence)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C833BAF-5E4A-4E61-9408-E28BDF4CD043}"/>
              </a:ext>
            </a:extLst>
          </p:cNvPr>
          <p:cNvSpPr/>
          <p:nvPr/>
        </p:nvSpPr>
        <p:spPr>
          <a:xfrm>
            <a:off x="194044" y="3897257"/>
            <a:ext cx="6465605" cy="338166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>
                <a:solidFill>
                  <a:srgbClr val="DB0029"/>
                </a:solidFill>
                <a:latin typeface="Ubuntu" panose="020B0504030602030204" pitchFamily="34" charset="0"/>
              </a:rPr>
              <a:t>ESPACE DE SUIVI VIA WEB UNIQUEMENT A DATE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FA8473-6207-4BB7-97A6-AE83F25AF5BF}"/>
              </a:ext>
            </a:extLst>
          </p:cNvPr>
          <p:cNvSpPr/>
          <p:nvPr/>
        </p:nvSpPr>
        <p:spPr>
          <a:xfrm>
            <a:off x="201927" y="1551245"/>
            <a:ext cx="6465605" cy="338166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A4E55"/>
              </a:buClr>
            </a:pPr>
            <a:r>
              <a:rPr lang="fr-FR" sz="1300" dirty="0">
                <a:solidFill>
                  <a:srgbClr val="DB0029"/>
                </a:solidFill>
                <a:latin typeface="Ubuntu" panose="020B0504030602030204" pitchFamily="34" charset="0"/>
              </a:rPr>
              <a:t> CAS DE LA REPRISE DE SIGNATURE </a:t>
            </a:r>
            <a:r>
              <a:rPr lang="fr-FR" sz="1300">
                <a:solidFill>
                  <a:srgbClr val="DB0029"/>
                </a:solidFill>
                <a:latin typeface="Ubuntu" panose="020B0504030602030204" pitchFamily="34" charset="0"/>
              </a:rPr>
              <a:t>VIA MATERIALISEE </a:t>
            </a:r>
            <a:r>
              <a:rPr lang="fr-FR" sz="1300" dirty="0">
                <a:solidFill>
                  <a:srgbClr val="DB0029"/>
                </a:solidFill>
                <a:latin typeface="Ubuntu" panose="020B0504030602030204" pitchFamily="34" charset="0"/>
              </a:rPr>
              <a:t>AU </a:t>
            </a:r>
            <a:r>
              <a:rPr lang="fr-FR" sz="1300">
                <a:solidFill>
                  <a:srgbClr val="DB0029"/>
                </a:solidFill>
                <a:latin typeface="Ubuntu" panose="020B0504030602030204" pitchFamily="34" charset="0"/>
              </a:rPr>
              <a:t>FORMAT WEB, EGALEMENTDISPONIBLE </a:t>
            </a:r>
            <a:r>
              <a:rPr lang="fr-FR" sz="1300" dirty="0">
                <a:solidFill>
                  <a:srgbClr val="DB0029"/>
                </a:solidFill>
                <a:latin typeface="Ubuntu" panose="020B0504030602030204" pitchFamily="34" charset="0"/>
              </a:rPr>
              <a:t>SUR MOBILE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76FD3E-7A11-48AA-AD45-D6F15EDE1485}"/>
              </a:ext>
            </a:extLst>
          </p:cNvPr>
          <p:cNvGrpSpPr/>
          <p:nvPr/>
        </p:nvGrpSpPr>
        <p:grpSpPr>
          <a:xfrm>
            <a:off x="3493890" y="5451792"/>
            <a:ext cx="2923073" cy="1620120"/>
            <a:chOff x="3493890" y="5451792"/>
            <a:chExt cx="2923073" cy="1620120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981CE456-ECC5-48DB-A1D0-4801ED7D4C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83" b="9396"/>
            <a:stretch/>
          </p:blipFill>
          <p:spPr bwMode="auto">
            <a:xfrm>
              <a:off x="3493890" y="5451792"/>
              <a:ext cx="2923073" cy="162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7A543DD9-91D0-47AD-88BE-0878525E4867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/>
            <a:srcRect b="7565"/>
            <a:stretch/>
          </p:blipFill>
          <p:spPr>
            <a:xfrm>
              <a:off x="3901557" y="5644858"/>
              <a:ext cx="2089668" cy="10295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D767D95-EA29-4ED9-8832-96392C623E48}"/>
              </a:ext>
            </a:extLst>
          </p:cNvPr>
          <p:cNvGrpSpPr/>
          <p:nvPr/>
        </p:nvGrpSpPr>
        <p:grpSpPr>
          <a:xfrm>
            <a:off x="256988" y="5448546"/>
            <a:ext cx="2923073" cy="1620120"/>
            <a:chOff x="361491" y="5435483"/>
            <a:chExt cx="2923073" cy="1620120"/>
          </a:xfrm>
        </p:grpSpPr>
        <p:pic>
          <p:nvPicPr>
            <p:cNvPr id="57" name="Picture 6">
              <a:extLst>
                <a:ext uri="{FF2B5EF4-FFF2-40B4-BE49-F238E27FC236}">
                  <a16:creationId xmlns:a16="http://schemas.microsoft.com/office/drawing/2014/main" id="{6EA827DF-5AF3-4977-BDE6-1D8E47E3EB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83" b="9396"/>
            <a:stretch/>
          </p:blipFill>
          <p:spPr bwMode="auto">
            <a:xfrm>
              <a:off x="361491" y="5435483"/>
              <a:ext cx="2923073" cy="162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736FED-C198-4562-B822-D9F05A077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8906" y="5644858"/>
              <a:ext cx="2091797" cy="1086345"/>
            </a:xfrm>
            <a:prstGeom prst="rect">
              <a:avLst/>
            </a:prstGeom>
          </p:spPr>
        </p:pic>
      </p:grpSp>
      <p:sp>
        <p:nvSpPr>
          <p:cNvPr id="64" name="ZoneTexte 9">
            <a:extLst>
              <a:ext uri="{FF2B5EF4-FFF2-40B4-BE49-F238E27FC236}">
                <a16:creationId xmlns:a16="http://schemas.microsoft.com/office/drawing/2014/main" id="{43D2D7F4-8A16-4F6F-99FC-501FC06F4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27" y="1925094"/>
            <a:ext cx="3284472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Je me connecte à mon espace de banque en ligne, quelques jours après la saisie du mandat en ligne, sans avoir finalisé la signature du mandat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Dans la cloche, une notification m’invite à signer le mandat qui reste disponible durant 30 jours pour finalisation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En cliquant sur le bouton « signer », le module de signature s’enclenche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Si j’ai saisi un mandat en ligne pour un compte joint mon </a:t>
            </a:r>
            <a:r>
              <a:rPr lang="fr-FR" altLang="fr-FR" sz="900" err="1">
                <a:solidFill>
                  <a:schemeClr val="tx1"/>
                </a:solidFill>
                <a:latin typeface="Ubuntu" panose="020B0504030602030204" pitchFamily="34" charset="0"/>
              </a:rPr>
              <a:t>co</a:t>
            </a: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 signataire sera également invité à signer le mandat. Sans action de sa part, il ne pourra y avoir ouverture de l’espace de suivi, conditionné, à la signature de tous les titulaires</a:t>
            </a:r>
            <a:endParaRPr lang="fr-FR" altLang="fr-FR" sz="80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C8D4D0-DF1F-436D-986A-8706DE76ADFB}"/>
              </a:ext>
            </a:extLst>
          </p:cNvPr>
          <p:cNvGrpSpPr/>
          <p:nvPr/>
        </p:nvGrpSpPr>
        <p:grpSpPr>
          <a:xfrm>
            <a:off x="3629167" y="2142146"/>
            <a:ext cx="2923073" cy="1620120"/>
            <a:chOff x="3629167" y="2142146"/>
            <a:chExt cx="2923073" cy="1620120"/>
          </a:xfrm>
        </p:grpSpPr>
        <p:pic>
          <p:nvPicPr>
            <p:cNvPr id="61" name="Picture 6">
              <a:extLst>
                <a:ext uri="{FF2B5EF4-FFF2-40B4-BE49-F238E27FC236}">
                  <a16:creationId xmlns:a16="http://schemas.microsoft.com/office/drawing/2014/main" id="{F1EF806C-A10E-49FA-974A-D88B693BA4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83" b="9396"/>
            <a:stretch/>
          </p:blipFill>
          <p:spPr bwMode="auto">
            <a:xfrm>
              <a:off x="3629167" y="2142146"/>
              <a:ext cx="2923073" cy="162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219053C-0E5B-42BA-93DC-EAE570A40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66206" y="2354357"/>
              <a:ext cx="2058626" cy="1051123"/>
            </a:xfrm>
            <a:prstGeom prst="rect">
              <a:avLst/>
            </a:prstGeom>
          </p:spPr>
        </p:pic>
      </p:grpSp>
      <p:sp>
        <p:nvSpPr>
          <p:cNvPr id="65" name="ZoneTexte 64">
            <a:extLst>
              <a:ext uri="{FF2B5EF4-FFF2-40B4-BE49-F238E27FC236}">
                <a16:creationId xmlns:a16="http://schemas.microsoft.com/office/drawing/2014/main" id="{B53663E2-140C-4E74-815A-BCD9837447D3}"/>
              </a:ext>
            </a:extLst>
          </p:cNvPr>
          <p:cNvSpPr txBox="1"/>
          <p:nvPr/>
        </p:nvSpPr>
        <p:spPr>
          <a:xfrm>
            <a:off x="0" y="7076965"/>
            <a:ext cx="6858000" cy="1759456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200"/>
              </a:spcAft>
            </a:pPr>
            <a:r>
              <a:rPr lang="fr-FR" sz="1400" b="1" dirty="0">
                <a:solidFill>
                  <a:srgbClr val="DB0029"/>
                </a:solidFill>
                <a:latin typeface="Ubuntu" panose="020B0504030602030204" pitchFamily="34" charset="0"/>
              </a:rPr>
              <a:t>BON A SAVOIR </a:t>
            </a:r>
          </a:p>
          <a:p>
            <a:pPr algn="ctr">
              <a:spcAft>
                <a:spcPts val="200"/>
              </a:spcAft>
            </a:pPr>
            <a:endParaRPr lang="fr-FR" sz="100" b="1" dirty="0">
              <a:solidFill>
                <a:srgbClr val="DB0029"/>
              </a:solidFill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La Mobilité Bancaire en </a:t>
            </a:r>
            <a:r>
              <a:rPr lang="fr-FR" sz="1000" dirty="0" err="1">
                <a:latin typeface="Ubuntu" panose="020B0504030602030204" pitchFamily="34" charset="0"/>
              </a:rPr>
              <a:t>Selfcare</a:t>
            </a:r>
            <a:r>
              <a:rPr lang="fr-FR" sz="1000" dirty="0">
                <a:latin typeface="Ubuntu" panose="020B0504030602030204" pitchFamily="34" charset="0"/>
              </a:rPr>
              <a:t> ne prend pas en charge un cas précis 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Le transfert de compte joint vers un compte individuel. Si  en tant que client je souhaite effectuer ce transfert? je serai invité à prendre rendez-vous en agence pour réaliser une Mobilité Bancaire  Non Réglementée.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fr-FR" sz="1000" dirty="0"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Si mes données de contact ne sont pas à jour, je ne pourrai pas signer mon mandat. Il me faudra les mettre à jour et reprendre un parcours de Mobilité Bancaire en </a:t>
            </a:r>
            <a:r>
              <a:rPr lang="fr-FR" sz="1000" dirty="0" err="1">
                <a:latin typeface="Ubuntu" panose="020B0504030602030204" pitchFamily="34" charset="0"/>
              </a:rPr>
              <a:t>Selfcare</a:t>
            </a:r>
            <a:r>
              <a:rPr lang="fr-FR" sz="1000" dirty="0">
                <a:latin typeface="Ubuntu" panose="020B0504030602030204" pitchFamily="34" charset="0"/>
              </a:rPr>
              <a:t> depuis le début, les données saisies ne seront pas </a:t>
            </a:r>
            <a:r>
              <a:rPr lang="fr-FR" sz="1000">
                <a:latin typeface="Ubuntu" panose="020B0504030602030204" pitchFamily="34" charset="0"/>
              </a:rPr>
              <a:t>conservées.</a:t>
            </a:r>
            <a:endParaRPr lang="fr-FR" sz="1000" dirty="0"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Tous les cas de mobilités non réglementés demeurent uniquement disponibles en agence.</a:t>
            </a:r>
          </a:p>
        </p:txBody>
      </p:sp>
    </p:spTree>
    <p:extLst>
      <p:ext uri="{BB962C8B-B14F-4D97-AF65-F5344CB8AC3E}">
        <p14:creationId xmlns:p14="http://schemas.microsoft.com/office/powerpoint/2010/main" val="40067287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299CE1D8691F46AA3136A241071A47" ma:contentTypeVersion="8" ma:contentTypeDescription="Create a new document." ma:contentTypeScope="" ma:versionID="1a85c009a125f38ba0a42908b1722f38">
  <xsd:schema xmlns:xsd="http://www.w3.org/2001/XMLSchema" xmlns:xs="http://www.w3.org/2001/XMLSchema" xmlns:p="http://schemas.microsoft.com/office/2006/metadata/properties" xmlns:ns2="2eff76ed-f967-45c0-9513-2f2bae773735" xmlns:ns3="c9e64b7e-02ae-45fe-b44c-3b6f063e8057" targetNamespace="http://schemas.microsoft.com/office/2006/metadata/properties" ma:root="true" ma:fieldsID="51cfe0394d7de262ad6866baf3d40cf2" ns2:_="" ns3:_="">
    <xsd:import namespace="2eff76ed-f967-45c0-9513-2f2bae773735"/>
    <xsd:import namespace="c9e64b7e-02ae-45fe-b44c-3b6f063e80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ff76ed-f967-45c0-9513-2f2bae7737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e64b7e-02ae-45fe-b44c-3b6f063e805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9e64b7e-02ae-45fe-b44c-3b6f063e8057">
      <UserInfo>
        <DisplayName>RAHILI Salima [CEN]</DisplayName>
        <AccountId>129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589017C-B82C-4741-83CD-AC915EA9A178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9FFC16B4-3C87-42D3-89B4-B7CFBCAE54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32F1C9-17CD-458C-A7B5-A24395535B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ff76ed-f967-45c0-9513-2f2bae773735"/>
    <ds:schemaRef ds:uri="c9e64b7e-02ae-45fe-b44c-3b6f063e80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0733C7A-25DC-4A78-B015-6326AE05E904}">
  <ds:schemaRefs>
    <ds:schemaRef ds:uri="2eff76ed-f967-45c0-9513-2f2bae773735"/>
    <ds:schemaRef ds:uri="http://purl.org/dc/elements/1.1/"/>
    <ds:schemaRef ds:uri="http://schemas.microsoft.com/office/2006/metadata/properties"/>
    <ds:schemaRef ds:uri="http://schemas.microsoft.com/office/2006/documentManagement/types"/>
    <ds:schemaRef ds:uri="c9e64b7e-02ae-45fe-b44c-3b6f063e8057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856</Words>
  <Application>Microsoft Office PowerPoint</Application>
  <PresentationFormat>Affichage à l'écran (4:3)</PresentationFormat>
  <Paragraphs>97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Ubuntu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AKKARI Nadia</dc:creator>
  <cp:lastModifiedBy>LAROQUE-FALANTIN Loriane [CEGEE]</cp:lastModifiedBy>
  <cp:revision>39</cp:revision>
  <dcterms:created xsi:type="dcterms:W3CDTF">2020-01-07T15:26:46Z</dcterms:created>
  <dcterms:modified xsi:type="dcterms:W3CDTF">2023-01-18T10:58:05Z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0x01010048299CE1D8691F46AA3136A241071A47</vt:lpwstr>
  </property>
  <property fmtid="{D5CDD505-2E9C-101B-9397-08002B2CF9AE}" pid="3" name="Order">
    <vt:r8>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SIP_Label_48a19f0c-bea1-442e-a475-ed109d9ec508_Enabled">
    <vt:lpwstr>true</vt:lpwstr>
  </property>
  <property fmtid="{D5CDD505-2E9C-101B-9397-08002B2CF9AE}" pid="11" name="MSIP_Label_48a19f0c-bea1-442e-a475-ed109d9ec508_SetDate">
    <vt:lpwstr>2023-01-18T10:57:43Z</vt:lpwstr>
  </property>
  <property fmtid="{D5CDD505-2E9C-101B-9397-08002B2CF9AE}" pid="12" name="MSIP_Label_48a19f0c-bea1-442e-a475-ed109d9ec508_Method">
    <vt:lpwstr>Standard</vt:lpwstr>
  </property>
  <property fmtid="{D5CDD505-2E9C-101B-9397-08002B2CF9AE}" pid="13" name="MSIP_Label_48a19f0c-bea1-442e-a475-ed109d9ec508_Name">
    <vt:lpwstr>48a19f0c-bea1-442e-a475-ed109d9ec508</vt:lpwstr>
  </property>
  <property fmtid="{D5CDD505-2E9C-101B-9397-08002B2CF9AE}" pid="14" name="MSIP_Label_48a19f0c-bea1-442e-a475-ed109d9ec508_SiteId">
    <vt:lpwstr>d5bb6d35-8a82-4329-b49a-5030bd6497ab</vt:lpwstr>
  </property>
  <property fmtid="{D5CDD505-2E9C-101B-9397-08002B2CF9AE}" pid="15" name="MSIP_Label_48a19f0c-bea1-442e-a475-ed109d9ec508_ContentBits">
    <vt:lpwstr>0</vt:lpwstr>
  </property>
</Properties>
</file>