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9"/>
  </p:notesMasterIdLst>
  <p:sldIdLst>
    <p:sldId id="256" r:id="rId6"/>
    <p:sldId id="257" r:id="rId7"/>
    <p:sldId id="258" r:id="rId8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KARI Nadia" initials="AN" lastIdx="3" clrIdx="0">
    <p:extLst>
      <p:ext uri="{19B8F6BF-5375-455C-9EA6-DF929625EA0E}">
        <p15:presenceInfo xmlns:p15="http://schemas.microsoft.com/office/powerpoint/2012/main" userId="S::nadia.akkari@bpce.fr::1e096805-7ef9-4f20-bd9a-7af05092bfc9" providerId="AD"/>
      </p:ext>
    </p:extLst>
  </p:cmAuthor>
  <p:cmAuthor id="2" name="Colette" initials="C" lastIdx="1" clrIdx="1">
    <p:extLst>
      <p:ext uri="{19B8F6BF-5375-455C-9EA6-DF929625EA0E}">
        <p15:presenceInfo xmlns:p15="http://schemas.microsoft.com/office/powerpoint/2012/main" userId="Colet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002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F2E2ED-47B1-4096-AA0E-AD98EDB568CE}" v="7" dt="2022-11-08T10:58:52.775"/>
    <p1510:client id="{F4B5553D-187D-4A40-BC4A-767CAB4297D6}" v="2" dt="2022-11-08T11:00:11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1680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ENO FREZOULS Pili [CEMP]" userId="S::pili.moreno-frezouls@cemp.caisse-epargne.fr::b2ce5a5b-4642-42b8-a03a-3d631235defc" providerId="AD" clId="Web-{69F2E2ED-47B1-4096-AA0E-AD98EDB568CE}"/>
    <pc:docChg chg="modSld">
      <pc:chgData name="MORENO FREZOULS Pili [CEMP]" userId="S::pili.moreno-frezouls@cemp.caisse-epargne.fr::b2ce5a5b-4642-42b8-a03a-3d631235defc" providerId="AD" clId="Web-{69F2E2ED-47B1-4096-AA0E-AD98EDB568CE}" dt="2022-11-08T10:58:52.775" v="6" actId="14100"/>
      <pc:docMkLst>
        <pc:docMk/>
      </pc:docMkLst>
      <pc:sldChg chg="modSp">
        <pc:chgData name="MORENO FREZOULS Pili [CEMP]" userId="S::pili.moreno-frezouls@cemp.caisse-epargne.fr::b2ce5a5b-4642-42b8-a03a-3d631235defc" providerId="AD" clId="Web-{69F2E2ED-47B1-4096-AA0E-AD98EDB568CE}" dt="2022-11-08T10:58:52.775" v="6" actId="14100"/>
        <pc:sldMkLst>
          <pc:docMk/>
          <pc:sldMk cId="296741544" sldId="257"/>
        </pc:sldMkLst>
        <pc:grpChg chg="mod">
          <ac:chgData name="MORENO FREZOULS Pili [CEMP]" userId="S::pili.moreno-frezouls@cemp.caisse-epargne.fr::b2ce5a5b-4642-42b8-a03a-3d631235defc" providerId="AD" clId="Web-{69F2E2ED-47B1-4096-AA0E-AD98EDB568CE}" dt="2022-11-08T10:58:52.775" v="6" actId="14100"/>
          <ac:grpSpMkLst>
            <pc:docMk/>
            <pc:sldMk cId="296741544" sldId="257"/>
            <ac:grpSpMk id="103" creationId="{7F1CD90D-4C28-472A-8000-D1528475418D}"/>
          </ac:grpSpMkLst>
        </pc:grpChg>
      </pc:sldChg>
    </pc:docChg>
  </pc:docChgLst>
  <pc:docChgLst>
    <pc:chgData name="MORENO FREZOULS Pili [CEMP]" userId="S::pili.moreno-frezouls@cemp.caisse-epargne.fr::b2ce5a5b-4642-42b8-a03a-3d631235defc" providerId="AD" clId="Web-{F4B5553D-187D-4A40-BC4A-767CAB4297D6}"/>
    <pc:docChg chg="modSld">
      <pc:chgData name="MORENO FREZOULS Pili [CEMP]" userId="S::pili.moreno-frezouls@cemp.caisse-epargne.fr::b2ce5a5b-4642-42b8-a03a-3d631235defc" providerId="AD" clId="Web-{F4B5553D-187D-4A40-BC4A-767CAB4297D6}" dt="2022-11-08T11:00:11.910" v="1" actId="1076"/>
      <pc:docMkLst>
        <pc:docMk/>
      </pc:docMkLst>
      <pc:sldChg chg="modSp">
        <pc:chgData name="MORENO FREZOULS Pili [CEMP]" userId="S::pili.moreno-frezouls@cemp.caisse-epargne.fr::b2ce5a5b-4642-42b8-a03a-3d631235defc" providerId="AD" clId="Web-{F4B5553D-187D-4A40-BC4A-767CAB4297D6}" dt="2022-11-08T11:00:11.910" v="1" actId="1076"/>
        <pc:sldMkLst>
          <pc:docMk/>
          <pc:sldMk cId="296741544" sldId="257"/>
        </pc:sldMkLst>
        <pc:spChg chg="mod">
          <ac:chgData name="MORENO FREZOULS Pili [CEMP]" userId="S::pili.moreno-frezouls@cemp.caisse-epargne.fr::b2ce5a5b-4642-42b8-a03a-3d631235defc" providerId="AD" clId="Web-{F4B5553D-187D-4A40-BC4A-767CAB4297D6}" dt="2022-11-08T10:59:58.097" v="0" actId="1076"/>
          <ac:spMkLst>
            <pc:docMk/>
            <pc:sldMk cId="296741544" sldId="257"/>
            <ac:spMk id="175" creationId="{7324D437-11AC-4800-BB2E-7F1FC2990CEC}"/>
          </ac:spMkLst>
        </pc:spChg>
        <pc:spChg chg="mod">
          <ac:chgData name="MORENO FREZOULS Pili [CEMP]" userId="S::pili.moreno-frezouls@cemp.caisse-epargne.fr::b2ce5a5b-4642-42b8-a03a-3d631235defc" providerId="AD" clId="Web-{F4B5553D-187D-4A40-BC4A-767CAB4297D6}" dt="2022-11-08T11:00:11.910" v="1" actId="1076"/>
          <ac:spMkLst>
            <pc:docMk/>
            <pc:sldMk cId="296741544" sldId="257"/>
            <ac:spMk id="180" creationId="{FC6C9C9D-901A-4770-A420-99A5CB0F7561}"/>
          </ac:spMkLst>
        </pc:spChg>
      </pc:sldChg>
    </pc:docChg>
  </pc:docChgLst>
  <pc:docChgLst>
    <pc:chgData name="KAC Stéphanie (BPCE-SI)" userId="a3f4a24b-5cd8-4c47-80cc-51f1a8f27474" providerId="ADAL" clId="{B5F3503F-C707-481B-8AB8-CA31E1C6E2ED}"/>
    <pc:docChg chg="custSel modSld">
      <pc:chgData name="KAC Stéphanie (BPCE-SI)" userId="a3f4a24b-5cd8-4c47-80cc-51f1a8f27474" providerId="ADAL" clId="{B5F3503F-C707-481B-8AB8-CA31E1C6E2ED}" dt="2022-10-05T14:28:23.085" v="2" actId="20577"/>
      <pc:docMkLst>
        <pc:docMk/>
      </pc:docMkLst>
      <pc:sldChg chg="delSp modSp mod">
        <pc:chgData name="KAC Stéphanie (BPCE-SI)" userId="a3f4a24b-5cd8-4c47-80cc-51f1a8f27474" providerId="ADAL" clId="{B5F3503F-C707-481B-8AB8-CA31E1C6E2ED}" dt="2022-10-05T14:28:06.362" v="1" actId="478"/>
        <pc:sldMkLst>
          <pc:docMk/>
          <pc:sldMk cId="3784089036" sldId="256"/>
        </pc:sldMkLst>
        <pc:spChg chg="del mod">
          <ac:chgData name="KAC Stéphanie (BPCE-SI)" userId="a3f4a24b-5cd8-4c47-80cc-51f1a8f27474" providerId="ADAL" clId="{B5F3503F-C707-481B-8AB8-CA31E1C6E2ED}" dt="2022-10-05T14:28:06.362" v="1" actId="478"/>
          <ac:spMkLst>
            <pc:docMk/>
            <pc:sldMk cId="3784089036" sldId="256"/>
            <ac:spMk id="3" creationId="{E7E91BF9-1AF2-4D58-A0DD-3C87D5DF59D7}"/>
          </ac:spMkLst>
        </pc:spChg>
      </pc:sldChg>
      <pc:sldChg chg="modSp mod">
        <pc:chgData name="KAC Stéphanie (BPCE-SI)" userId="a3f4a24b-5cd8-4c47-80cc-51f1a8f27474" providerId="ADAL" clId="{B5F3503F-C707-481B-8AB8-CA31E1C6E2ED}" dt="2022-10-05T14:28:23.085" v="2" actId="20577"/>
        <pc:sldMkLst>
          <pc:docMk/>
          <pc:sldMk cId="4006728716" sldId="258"/>
        </pc:sldMkLst>
        <pc:spChg chg="mod">
          <ac:chgData name="KAC Stéphanie (BPCE-SI)" userId="a3f4a24b-5cd8-4c47-80cc-51f1a8f27474" providerId="ADAL" clId="{B5F3503F-C707-481B-8AB8-CA31E1C6E2ED}" dt="2022-10-05T14:28:23.085" v="2" actId="20577"/>
          <ac:spMkLst>
            <pc:docMk/>
            <pc:sldMk cId="4006728716" sldId="258"/>
            <ac:spMk id="42" creationId="{20FA8473-6207-4BB7-97A6-AE83F25AF5BF}"/>
          </ac:spMkLst>
        </pc:spChg>
      </pc:sldChg>
    </pc:docChg>
  </pc:docChgLst>
  <pc:docChgLst>
    <pc:chgData name="KAC Stéphanie (BPCE-SI)" userId="S::stephanie.kac@i-bp.fr::a3f4a24b-5cd8-4c47-80cc-51f1a8f27474" providerId="AD" clId="Web-{EB0FDBF6-A96A-4C1D-871D-478E7A79C161}"/>
    <pc:docChg chg="modSld">
      <pc:chgData name="KAC Stéphanie (BPCE-SI)" userId="S::stephanie.kac@i-bp.fr::a3f4a24b-5cd8-4c47-80cc-51f1a8f27474" providerId="AD" clId="Web-{EB0FDBF6-A96A-4C1D-871D-478E7A79C161}" dt="2022-06-02T13:13:18.776" v="5" actId="1076"/>
      <pc:docMkLst>
        <pc:docMk/>
      </pc:docMkLst>
      <pc:sldChg chg="modSp">
        <pc:chgData name="KAC Stéphanie (BPCE-SI)" userId="S::stephanie.kac@i-bp.fr::a3f4a24b-5cd8-4c47-80cc-51f1a8f27474" providerId="AD" clId="Web-{EB0FDBF6-A96A-4C1D-871D-478E7A79C161}" dt="2022-06-02T13:13:18.776" v="5" actId="1076"/>
        <pc:sldMkLst>
          <pc:docMk/>
          <pc:sldMk cId="4006728716" sldId="258"/>
        </pc:sldMkLst>
        <pc:spChg chg="mod">
          <ac:chgData name="KAC Stéphanie (BPCE-SI)" userId="S::stephanie.kac@i-bp.fr::a3f4a24b-5cd8-4c47-80cc-51f1a8f27474" providerId="AD" clId="Web-{EB0FDBF6-A96A-4C1D-871D-478E7A79C161}" dt="2022-06-02T13:13:12.604" v="4" actId="20577"/>
          <ac:spMkLst>
            <pc:docMk/>
            <pc:sldMk cId="4006728716" sldId="258"/>
            <ac:spMk id="15" creationId="{D746E1FD-D9C3-4EDA-8236-59F320EA5C7B}"/>
          </ac:spMkLst>
        </pc:spChg>
        <pc:grpChg chg="mod">
          <ac:chgData name="KAC Stéphanie (BPCE-SI)" userId="S::stephanie.kac@i-bp.fr::a3f4a24b-5cd8-4c47-80cc-51f1a8f27474" providerId="AD" clId="Web-{EB0FDBF6-A96A-4C1D-871D-478E7A79C161}" dt="2022-06-02T13:13:18.776" v="5" actId="1076"/>
          <ac:grpSpMkLst>
            <pc:docMk/>
            <pc:sldMk cId="4006728716" sldId="258"/>
            <ac:grpSpMk id="7" creationId="{0D767D95-EA29-4ED9-8832-96392C623E48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874DA-790B-4A47-985C-6176C06709F2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D9866-58F3-4153-AA21-19A8A8DBD6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099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0D9866-58F3-4153-AA21-19A8A8DBD67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10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de-DE" smtClean="0"/>
              <a:t>08.11.2022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jpe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A560C0FA-A4C8-4CBF-AB43-4349D7161633}"/>
              </a:ext>
            </a:extLst>
          </p:cNvPr>
          <p:cNvSpPr/>
          <p:nvPr/>
        </p:nvSpPr>
        <p:spPr>
          <a:xfrm>
            <a:off x="321996" y="1770212"/>
            <a:ext cx="6214010" cy="1092202"/>
          </a:xfrm>
          <a:prstGeom prst="rect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solidFill>
                <a:schemeClr val="tx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298751" y="-2847752"/>
            <a:ext cx="283830" cy="6493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5" name="Forme en L 4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16200000">
            <a:off x="3320901" y="5567623"/>
            <a:ext cx="385430" cy="65440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1125197" y="339723"/>
            <a:ext cx="471426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Ubuntu"/>
              </a:rPr>
              <a:t>Fiche Pratique Parcours (version Web) </a:t>
            </a:r>
            <a:endParaRPr lang="fr-FR" dirty="0">
              <a:latin typeface="Ubuntu" panose="020B0504030602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048ECC-CA97-4DD7-B562-A92B8A1FECF5}"/>
              </a:ext>
            </a:extLst>
          </p:cNvPr>
          <p:cNvSpPr txBox="1"/>
          <p:nvPr/>
        </p:nvSpPr>
        <p:spPr>
          <a:xfrm>
            <a:off x="321996" y="3035226"/>
            <a:ext cx="6230887" cy="1308050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A4E55"/>
              </a:buClr>
            </a:pPr>
            <a:r>
              <a:rPr lang="fr-FR" sz="1400" b="1" dirty="0">
                <a:solidFill>
                  <a:srgbClr val="DB0029"/>
                </a:solidFill>
                <a:latin typeface="Ubuntu" panose="020B0504030602030204" pitchFamily="34" charset="0"/>
              </a:rPr>
              <a:t>QU’APPORTE LA MOBILITE BANCAIRE EN SELFCARE AUX CLIENTS CAISSE D’EPARGNE ?</a:t>
            </a:r>
          </a:p>
          <a:p>
            <a:pPr algn="ctr"/>
            <a:endParaRPr lang="fr-FR" sz="500" dirty="0">
              <a:latin typeface="Ubuntu" panose="020B0504030602030204" pitchFamily="34" charset="0"/>
            </a:endParaRPr>
          </a:p>
          <a:p>
            <a:pPr algn="ctr"/>
            <a:endParaRPr lang="fr-FR" sz="600" b="1" dirty="0">
              <a:latin typeface="Ubuntu" panose="020B0504030602030204" pitchFamily="34" charset="0"/>
            </a:endParaRPr>
          </a:p>
          <a:p>
            <a:pPr algn="just"/>
            <a:r>
              <a:rPr lang="fr-FR" sz="1000" dirty="0">
                <a:latin typeface="Ubuntu" panose="020B0504030602030204" pitchFamily="34" charset="0"/>
              </a:rPr>
              <a:t>Il s’agit d’un nouveau canal d’accès à la Mobilité Bancaire </a:t>
            </a:r>
          </a:p>
          <a:p>
            <a:pPr algn="just"/>
            <a:r>
              <a:rPr lang="fr-FR" sz="1000" b="1" dirty="0">
                <a:latin typeface="Ubuntu" panose="020B0504030602030204" pitchFamily="34" charset="0"/>
              </a:rPr>
              <a:t>Ce parcours est un complément du dispositif en agence</a:t>
            </a:r>
            <a:endParaRPr lang="fr-FR" sz="1000" dirty="0">
              <a:latin typeface="Ubuntu" panose="020B0504030602030204" pitchFamily="34" charset="0"/>
            </a:endParaRPr>
          </a:p>
          <a:p>
            <a:pPr algn="just"/>
            <a:r>
              <a:rPr lang="fr-FR" sz="1000" b="1" dirty="0">
                <a:latin typeface="Ubuntu" panose="020B0504030602030204" pitchFamily="34" charset="0"/>
              </a:rPr>
              <a:t>Avec celui-ci, un client est en mesure de compléter et signer un mandat de mobilité bancaire </a:t>
            </a:r>
            <a:r>
              <a:rPr lang="fr-FR" sz="1000" dirty="0">
                <a:latin typeface="Ubuntu" panose="020B0504030602030204" pitchFamily="34" charset="0"/>
              </a:rPr>
              <a:t>depuis son espace client, puis de suivre l’avancement de sa demande. </a:t>
            </a:r>
          </a:p>
        </p:txBody>
      </p:sp>
      <p:pic>
        <p:nvPicPr>
          <p:cNvPr id="13" name="Image 13" descr="Une image contenant dessin&#10;&#10;Description générée avec un niveau de confiance très élevé">
            <a:extLst>
              <a:ext uri="{FF2B5EF4-FFF2-40B4-BE49-F238E27FC236}">
                <a16:creationId xmlns:a16="http://schemas.microsoft.com/office/drawing/2014/main" id="{E35E7CA6-0CC1-4EEC-9965-1623284BB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733" y="473285"/>
            <a:ext cx="1014413" cy="49872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 rot="16200000">
            <a:off x="-1727605" y="6728589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>
                <a:latin typeface="Ubuntu" panose="020B0504030602030204" pitchFamily="34" charset="0"/>
              </a:rPr>
              <a:t>Document à usage strictement interne – Ne pas diffuser</a:t>
            </a:r>
            <a:endParaRPr lang="fr-FR" sz="800">
              <a:latin typeface="Ubuntu" panose="020B0504030602030204" pitchFamily="34" charset="0"/>
              <a:cs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F8AF92-DC56-4014-8EFB-73B447669E71}"/>
              </a:ext>
            </a:extLst>
          </p:cNvPr>
          <p:cNvSpPr txBox="1"/>
          <p:nvPr/>
        </p:nvSpPr>
        <p:spPr>
          <a:xfrm>
            <a:off x="321995" y="6546613"/>
            <a:ext cx="6252668" cy="1297791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200"/>
              </a:spcAft>
            </a:pPr>
            <a:r>
              <a:rPr lang="fr-FR" sz="1400" b="1" dirty="0">
                <a:solidFill>
                  <a:srgbClr val="DB0029"/>
                </a:solidFill>
                <a:latin typeface="Ubuntu" panose="020B0504030602030204" pitchFamily="34" charset="0"/>
              </a:rPr>
              <a:t>COMMENT? </a:t>
            </a:r>
          </a:p>
          <a:p>
            <a:pPr algn="ctr">
              <a:spcAft>
                <a:spcPts val="200"/>
              </a:spcAft>
            </a:pPr>
            <a:endParaRPr lang="fr-FR" sz="100" b="1" dirty="0">
              <a:solidFill>
                <a:srgbClr val="DB0029"/>
              </a:solidFill>
              <a:latin typeface="Ubuntu" panose="020B05040306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En tant que client je peux accéder au parcours de Mobilité Bancaire en </a:t>
            </a:r>
            <a:r>
              <a:rPr lang="fr-FR" sz="1000" dirty="0" err="1">
                <a:latin typeface="Ubuntu" panose="020B0504030602030204" pitchFamily="34" charset="0"/>
              </a:rPr>
              <a:t>Selfcare</a:t>
            </a:r>
            <a:r>
              <a:rPr lang="fr-FR" sz="1000" dirty="0">
                <a:latin typeface="Ubuntu" panose="020B0504030602030204" pitchFamily="34" charset="0"/>
              </a:rPr>
              <a:t> via 4 points d’entrée : </a:t>
            </a:r>
          </a:p>
          <a:p>
            <a:pPr marL="685800" lvl="1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1000" dirty="0">
                <a:latin typeface="Ubuntu" panose="020B0504030602030204" pitchFamily="34" charset="0"/>
              </a:rPr>
              <a:t>Une campagne commerciale qui m’a été adressée </a:t>
            </a:r>
          </a:p>
          <a:p>
            <a:pPr marL="685800" lvl="1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1000" dirty="0">
                <a:latin typeface="Ubuntu" panose="020B0504030602030204" pitchFamily="34" charset="0"/>
              </a:rPr>
              <a:t>Un bandeau d’auto-promotion sur le thème de la mobilité bancaire</a:t>
            </a:r>
          </a:p>
          <a:p>
            <a:pPr marL="685800" lvl="1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1000" dirty="0">
                <a:latin typeface="Ubuntu" panose="020B0504030602030204" pitchFamily="34" charset="0"/>
              </a:rPr>
              <a:t>Une vignette dédiée à la Mobilité Bancaire en </a:t>
            </a:r>
            <a:r>
              <a:rPr lang="fr-FR" sz="1000" dirty="0" err="1">
                <a:latin typeface="Ubuntu" panose="020B0504030602030204" pitchFamily="34" charset="0"/>
              </a:rPr>
              <a:t>Selfcare</a:t>
            </a:r>
            <a:r>
              <a:rPr lang="fr-FR" sz="1000" dirty="0">
                <a:latin typeface="Ubuntu" panose="020B0504030602030204" pitchFamily="34" charset="0"/>
              </a:rPr>
              <a:t> dans l’onglet Souscrire </a:t>
            </a:r>
          </a:p>
          <a:p>
            <a:pPr marL="685800" lvl="1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1000" dirty="0">
                <a:latin typeface="Ubuntu" panose="020B0504030602030204" pitchFamily="34" charset="0"/>
              </a:rPr>
              <a:t>La page produit DOMILIS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B6CC78-499B-4E05-A11D-8E893C98C379}"/>
              </a:ext>
            </a:extLst>
          </p:cNvPr>
          <p:cNvSpPr txBox="1"/>
          <p:nvPr/>
        </p:nvSpPr>
        <p:spPr>
          <a:xfrm>
            <a:off x="1194460" y="8810294"/>
            <a:ext cx="49511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000">
                <a:solidFill>
                  <a:srgbClr val="FFFFFF"/>
                </a:solidFill>
                <a:latin typeface="Ubuntu" panose="020B0504030602030204" pitchFamily="34" charset="0"/>
              </a:rPr>
              <a:t>Comité de rédaction/validation :</a:t>
            </a:r>
            <a:r>
              <a:rPr lang="fr-FR" sz="1000">
                <a:solidFill>
                  <a:srgbClr val="FFFFFF"/>
                </a:solidFill>
                <a:latin typeface="Ubuntu" panose="020B0504030602030204" pitchFamily="34" charset="0"/>
                <a:cs typeface="Calibri"/>
              </a:rPr>
              <a:t> BPA et 89C3 - Production :</a:t>
            </a:r>
            <a:endParaRPr lang="fr-FR">
              <a:solidFill>
                <a:srgbClr val="FFFFFF"/>
              </a:solidFill>
              <a:latin typeface="Ubuntu" panose="020B0504030602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B48A584-AE8E-4393-83EF-6579C20816C6}"/>
              </a:ext>
            </a:extLst>
          </p:cNvPr>
          <p:cNvSpPr txBox="1"/>
          <p:nvPr/>
        </p:nvSpPr>
        <p:spPr>
          <a:xfrm>
            <a:off x="895016" y="811339"/>
            <a:ext cx="505911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b="1">
                <a:latin typeface="Ubuntu" panose="020B0504030602030204" pitchFamily="34" charset="0"/>
              </a:rPr>
              <a:t>MOBILITE BANCAIRE EN SELFCARE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596A6-25CC-4F4F-914B-13960E4B0081}"/>
              </a:ext>
            </a:extLst>
          </p:cNvPr>
          <p:cNvSpPr/>
          <p:nvPr/>
        </p:nvSpPr>
        <p:spPr>
          <a:xfrm>
            <a:off x="465163" y="1197177"/>
            <a:ext cx="63204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200">
                <a:latin typeface="Ubuntu" panose="020B0504030602030204" pitchFamily="34" charset="0"/>
              </a:rPr>
              <a:t>“Mon client utilise une solution simple en toute autonomie pour réaliser une demande de mobilité bancaire en ligne, la signer et suivre son état d’avancement”</a:t>
            </a:r>
            <a:endParaRPr lang="fr-FR" sz="1200">
              <a:latin typeface="Ubuntu" panose="020B050403060203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5F801FF-5AC3-4796-AB93-722FD99BEFCF}"/>
              </a:ext>
            </a:extLst>
          </p:cNvPr>
          <p:cNvGrpSpPr/>
          <p:nvPr/>
        </p:nvGrpSpPr>
        <p:grpSpPr>
          <a:xfrm>
            <a:off x="321995" y="4553591"/>
            <a:ext cx="6280465" cy="1965875"/>
            <a:chOff x="321995" y="4604804"/>
            <a:chExt cx="6280465" cy="1965875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8A5A8E-8C17-4B6C-9475-901ADA5D1286}"/>
                </a:ext>
              </a:extLst>
            </p:cNvPr>
            <p:cNvGrpSpPr/>
            <p:nvPr/>
          </p:nvGrpSpPr>
          <p:grpSpPr>
            <a:xfrm>
              <a:off x="321995" y="4619523"/>
              <a:ext cx="6280465" cy="1951156"/>
              <a:chOff x="321995" y="4619523"/>
              <a:chExt cx="6280465" cy="1951156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97AA866-CC18-4ED7-BDF1-BF254F068C82}"/>
                  </a:ext>
                </a:extLst>
              </p:cNvPr>
              <p:cNvSpPr/>
              <p:nvPr/>
            </p:nvSpPr>
            <p:spPr>
              <a:xfrm>
                <a:off x="321995" y="4972700"/>
                <a:ext cx="6230887" cy="1428155"/>
              </a:xfrm>
              <a:prstGeom prst="rect">
                <a:avLst/>
              </a:prstGeom>
              <a:solidFill>
                <a:srgbClr val="DB00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>
                  <a:solidFill>
                    <a:schemeClr val="tx1"/>
                  </a:solidFill>
                  <a:latin typeface="Ubuntu" panose="020B0504030602030204" pitchFamily="34" charset="0"/>
                  <a:cs typeface="Calibri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C6BC525-0642-4238-A1F0-02479AC7F893}"/>
                  </a:ext>
                </a:extLst>
              </p:cNvPr>
              <p:cNvSpPr txBox="1"/>
              <p:nvPr/>
            </p:nvSpPr>
            <p:spPr>
              <a:xfrm>
                <a:off x="700639" y="4619523"/>
                <a:ext cx="54449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>
                    <a:solidFill>
                      <a:srgbClr val="DB0029"/>
                    </a:solidFill>
                    <a:latin typeface="Ubuntu" panose="020B0504030602030204" pitchFamily="34" charset="0"/>
                  </a:rPr>
                  <a:t>POUR QUI  ?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5EB1C7-2190-4AB1-B72D-CBD470589F92}"/>
                  </a:ext>
                </a:extLst>
              </p:cNvPr>
              <p:cNvSpPr txBox="1"/>
              <p:nvPr/>
            </p:nvSpPr>
            <p:spPr>
              <a:xfrm>
                <a:off x="739504" y="5044323"/>
                <a:ext cx="136337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>
                    <a:solidFill>
                      <a:schemeClr val="bg1"/>
                    </a:solidFill>
                    <a:latin typeface="Ubuntu" panose="020B0504030602030204" pitchFamily="34" charset="0"/>
                  </a:rPr>
                  <a:t>Je suis</a:t>
                </a:r>
                <a:endParaRPr lang="fr-FR" sz="120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Un client particulier</a:t>
                </a:r>
              </a:p>
              <a:p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      majeur capable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69B927F-4B34-4EE6-8BC9-4043DC17E96F}"/>
                  </a:ext>
                </a:extLst>
              </p:cNvPr>
              <p:cNvSpPr txBox="1"/>
              <p:nvPr/>
            </p:nvSpPr>
            <p:spPr>
              <a:xfrm>
                <a:off x="2075688" y="5007823"/>
                <a:ext cx="4526772" cy="1562856"/>
              </a:xfrm>
              <a:prstGeom prst="rect">
                <a:avLst/>
              </a:prstGeom>
              <a:noFill/>
            </p:spPr>
            <p:txBody>
              <a:bodyPr wrap="square" numCol="2" rtlCol="0">
                <a:spAutoFit/>
              </a:bodyPr>
              <a:lstStyle/>
              <a:p>
                <a:r>
                  <a:rPr lang="fr-FR" sz="1200" b="1">
                    <a:solidFill>
                      <a:schemeClr val="bg1"/>
                    </a:solidFill>
                    <a:latin typeface="Ubuntu" panose="020B0504030602030204" pitchFamily="34" charset="0"/>
                  </a:rPr>
                  <a:t>J’ai</a:t>
                </a: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Un abonnement de Banque à distance avec l’appli CE sur smartphone ou je me connecte depuis mon PC via</a:t>
                </a:r>
              </a:p>
              <a:p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      le Web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endParaRPr lang="fr-FR" sz="1050">
                  <a:solidFill>
                    <a:schemeClr val="bg1"/>
                  </a:solidFill>
                  <a:latin typeface="Ubuntu" panose="020B050403060203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Des coordonnées renseignées et à jour (mobile et email)  et suis éligible à la signature électronique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FR" sz="1050">
                    <a:solidFill>
                      <a:schemeClr val="bg1"/>
                    </a:solidFill>
                    <a:latin typeface="Ubuntu" panose="020B0504030602030204" pitchFamily="34" charset="0"/>
                  </a:rPr>
                  <a:t>Un compte de dépôt au sein de l’établissement </a:t>
                </a:r>
              </a:p>
            </p:txBody>
          </p:sp>
          <p:sp>
            <p:nvSpPr>
              <p:cNvPr id="30" name="Oval 18">
                <a:extLst>
                  <a:ext uri="{FF2B5EF4-FFF2-40B4-BE49-F238E27FC236}">
                    <a16:creationId xmlns:a16="http://schemas.microsoft.com/office/drawing/2014/main" id="{1806B49C-BAAE-4A31-AEF0-1A2CC440B5CD}"/>
                  </a:ext>
                </a:extLst>
              </p:cNvPr>
              <p:cNvSpPr/>
              <p:nvPr/>
            </p:nvSpPr>
            <p:spPr>
              <a:xfrm>
                <a:off x="1876528" y="5029607"/>
                <a:ext cx="222498" cy="22603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DB00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5" tIns="45718" rIns="91435" bIns="45718" anchor="ctr"/>
              <a:lstStyle/>
              <a:p>
                <a:pPr algn="ctr">
                  <a:defRPr/>
                </a:pPr>
                <a:r>
                  <a:rPr lang="en-US" sz="1200">
                    <a:solidFill>
                      <a:srgbClr val="DB0029"/>
                    </a:solidFill>
                  </a:rPr>
                  <a:t>2</a:t>
                </a:r>
              </a:p>
            </p:txBody>
          </p:sp>
          <p:sp>
            <p:nvSpPr>
              <p:cNvPr id="31" name="Oval 18">
                <a:extLst>
                  <a:ext uri="{FF2B5EF4-FFF2-40B4-BE49-F238E27FC236}">
                    <a16:creationId xmlns:a16="http://schemas.microsoft.com/office/drawing/2014/main" id="{98DFF945-0DD5-49A8-8258-F204D7C5BD31}"/>
                  </a:ext>
                </a:extLst>
              </p:cNvPr>
              <p:cNvSpPr/>
              <p:nvPr/>
            </p:nvSpPr>
            <p:spPr>
              <a:xfrm>
                <a:off x="576929" y="5020168"/>
                <a:ext cx="222498" cy="22603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DB00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5" tIns="45718" rIns="91435" bIns="45718" anchor="ctr"/>
              <a:lstStyle/>
              <a:p>
                <a:pPr algn="ctr">
                  <a:defRPr/>
                </a:pPr>
                <a:r>
                  <a:rPr lang="en-US" sz="1200">
                    <a:solidFill>
                      <a:srgbClr val="DB0029"/>
                    </a:solidFill>
                  </a:rPr>
                  <a:t>1</a:t>
                </a:r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62492E1-1710-4E01-93E3-B4F036E50012}"/>
                </a:ext>
              </a:extLst>
            </p:cNvPr>
            <p:cNvSpPr/>
            <p:nvPr/>
          </p:nvSpPr>
          <p:spPr>
            <a:xfrm>
              <a:off x="328161" y="4604804"/>
              <a:ext cx="6207844" cy="371970"/>
            </a:xfrm>
            <a:prstGeom prst="rect">
              <a:avLst/>
            </a:prstGeom>
            <a:noFill/>
            <a:ln>
              <a:solidFill>
                <a:srgbClr val="DB00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>
                <a:solidFill>
                  <a:schemeClr val="tx1"/>
                </a:solidFill>
                <a:latin typeface="Ubuntu" panose="020B0504030602030204" pitchFamily="34" charset="0"/>
                <a:cs typeface="Calibri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94349B83-9EBA-459E-BD6C-09B52E66C585}"/>
              </a:ext>
            </a:extLst>
          </p:cNvPr>
          <p:cNvSpPr/>
          <p:nvPr/>
        </p:nvSpPr>
        <p:spPr>
          <a:xfrm>
            <a:off x="321996" y="1767847"/>
            <a:ext cx="6201180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  <a:latin typeface="Ubuntu"/>
              </a:rPr>
              <a:t>la Mobilité Bancaire en </a:t>
            </a:r>
            <a:r>
              <a:rPr lang="fr-FR" sz="1200" b="1" dirty="0" err="1">
                <a:solidFill>
                  <a:schemeClr val="bg1"/>
                </a:solidFill>
                <a:latin typeface="Ubuntu"/>
              </a:rPr>
              <a:t>Selfcare</a:t>
            </a:r>
            <a:r>
              <a:rPr lang="fr-FR" sz="1200" b="1" dirty="0">
                <a:solidFill>
                  <a:schemeClr val="bg1"/>
                </a:solidFill>
                <a:latin typeface="Ubuntu"/>
              </a:rPr>
              <a:t> :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 s’adresse au marché des particuliers</a:t>
            </a:r>
            <a:r>
              <a:rPr lang="en-US" sz="1000" dirty="0">
                <a:solidFill>
                  <a:schemeClr val="bg1"/>
                </a:solidFill>
                <a:latin typeface="Ubuntu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 traite la mobilité réglementée totale et partielle</a:t>
            </a:r>
            <a:endParaRPr lang="en-US" sz="1000" dirty="0">
              <a:solidFill>
                <a:schemeClr val="bg1"/>
              </a:solidFill>
              <a:latin typeface="Ubuntu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 ne traite pas la Mobilité Non Réglementée (cas de séparation et Pro)</a:t>
            </a:r>
            <a:endParaRPr lang="fr-FR" sz="1000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 s’appuie sur les espaces client Web (dès juin 2022) et App Mobile (courant 2022)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bg1"/>
                </a:solidFill>
                <a:latin typeface="Ubuntu"/>
              </a:rPr>
              <a:t> s’inscrit dans le dispositif existant de Mobilité Bancaire </a:t>
            </a:r>
            <a:r>
              <a:rPr lang="en-US" sz="1000" dirty="0">
                <a:solidFill>
                  <a:schemeClr val="bg1"/>
                </a:solidFill>
                <a:latin typeface="Ubuntu"/>
              </a:rPr>
              <a:t>​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0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7F1CD90D-4C28-472A-8000-D1528475418D}"/>
              </a:ext>
            </a:extLst>
          </p:cNvPr>
          <p:cNvGrpSpPr/>
          <p:nvPr/>
        </p:nvGrpSpPr>
        <p:grpSpPr>
          <a:xfrm>
            <a:off x="494667" y="1043157"/>
            <a:ext cx="6202510" cy="7560838"/>
            <a:chOff x="299706" y="-52976"/>
            <a:chExt cx="11583158" cy="6758831"/>
          </a:xfrm>
        </p:grpSpPr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EB1A64AF-ACAE-48AD-9622-7566FEE45639}"/>
                </a:ext>
              </a:extLst>
            </p:cNvPr>
            <p:cNvSpPr/>
            <p:nvPr/>
          </p:nvSpPr>
          <p:spPr bwMode="auto">
            <a:xfrm>
              <a:off x="6606629" y="4987127"/>
              <a:ext cx="276225" cy="274639"/>
            </a:xfrm>
            <a:prstGeom prst="ellipse">
              <a:avLst/>
            </a:prstGeom>
            <a:solidFill>
              <a:srgbClr val="EA4E55"/>
            </a:solid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lIns="97849" tIns="48924" rIns="97849" bIns="48924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haroni" panose="02010803020104030203" pitchFamily="2" charset="-79"/>
                </a:rPr>
                <a:t>3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9" name="Groupe 138">
              <a:extLst>
                <a:ext uri="{FF2B5EF4-FFF2-40B4-BE49-F238E27FC236}">
                  <a16:creationId xmlns:a16="http://schemas.microsoft.com/office/drawing/2014/main" id="{94900B7C-4ADA-44DC-84B9-38BD575E5311}"/>
                </a:ext>
              </a:extLst>
            </p:cNvPr>
            <p:cNvGrpSpPr/>
            <p:nvPr/>
          </p:nvGrpSpPr>
          <p:grpSpPr>
            <a:xfrm>
              <a:off x="299706" y="776965"/>
              <a:ext cx="2503250" cy="1808628"/>
              <a:chOff x="228522" y="881409"/>
              <a:chExt cx="2503250" cy="1808628"/>
            </a:xfrm>
          </p:grpSpPr>
          <p:pic>
            <p:nvPicPr>
              <p:cNvPr id="211" name="Picture 6">
                <a:extLst>
                  <a:ext uri="{FF2B5EF4-FFF2-40B4-BE49-F238E27FC236}">
                    <a16:creationId xmlns:a16="http://schemas.microsoft.com/office/drawing/2014/main" id="{E684AAB6-B1D7-4125-BE5E-AB671E1F63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83" b="9396"/>
              <a:stretch/>
            </p:blipFill>
            <p:spPr bwMode="auto">
              <a:xfrm>
                <a:off x="228522" y="881409"/>
                <a:ext cx="2503250" cy="1808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" name="Image 211">
                <a:extLst>
                  <a:ext uri="{FF2B5EF4-FFF2-40B4-BE49-F238E27FC236}">
                    <a16:creationId xmlns:a16="http://schemas.microsoft.com/office/drawing/2014/main" id="{4495D18C-EC5B-431D-B4EF-A68AF259CE3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668" y="1104759"/>
                <a:ext cx="1763832" cy="118759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40" name="ZoneTexte 32">
              <a:extLst>
                <a:ext uri="{FF2B5EF4-FFF2-40B4-BE49-F238E27FC236}">
                  <a16:creationId xmlns:a16="http://schemas.microsoft.com/office/drawing/2014/main" id="{BAC931C4-A967-4018-B315-27FD366A29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555" y="348941"/>
              <a:ext cx="19701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>
                  <a:solidFill>
                    <a:srgbClr val="595959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Je choisis la mobilité totale ou partielle </a:t>
              </a:r>
            </a:p>
          </p:txBody>
        </p:sp>
        <p:grpSp>
          <p:nvGrpSpPr>
            <p:cNvPr id="141" name="Groupe 140">
              <a:extLst>
                <a:ext uri="{FF2B5EF4-FFF2-40B4-BE49-F238E27FC236}">
                  <a16:creationId xmlns:a16="http://schemas.microsoft.com/office/drawing/2014/main" id="{51C1F782-0ECC-4F53-8716-BA31615869F3}"/>
                </a:ext>
              </a:extLst>
            </p:cNvPr>
            <p:cNvGrpSpPr/>
            <p:nvPr/>
          </p:nvGrpSpPr>
          <p:grpSpPr>
            <a:xfrm>
              <a:off x="441707" y="294851"/>
              <a:ext cx="265695" cy="307777"/>
              <a:chOff x="-896795" y="3673406"/>
              <a:chExt cx="393847" cy="456228"/>
            </a:xfrm>
          </p:grpSpPr>
          <p:sp>
            <p:nvSpPr>
              <p:cNvPr id="209" name="Ellipse 208">
                <a:extLst>
                  <a:ext uri="{FF2B5EF4-FFF2-40B4-BE49-F238E27FC236}">
                    <a16:creationId xmlns:a16="http://schemas.microsoft.com/office/drawing/2014/main" id="{ED8AD60D-71AF-4E31-B77B-EB706A51F55B}"/>
                  </a:ext>
                </a:extLst>
              </p:cNvPr>
              <p:cNvSpPr/>
              <p:nvPr/>
            </p:nvSpPr>
            <p:spPr>
              <a:xfrm>
                <a:off x="-896795" y="3704514"/>
                <a:ext cx="393847" cy="393847"/>
              </a:xfrm>
              <a:prstGeom prst="ellipse">
                <a:avLst/>
              </a:prstGeom>
              <a:solidFill>
                <a:srgbClr val="DB00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0" name="ZoneTexte 209">
                <a:extLst>
                  <a:ext uri="{FF2B5EF4-FFF2-40B4-BE49-F238E27FC236}">
                    <a16:creationId xmlns:a16="http://schemas.microsoft.com/office/drawing/2014/main" id="{A1075B2E-3526-4989-BF22-69D7E8CE9971}"/>
                  </a:ext>
                </a:extLst>
              </p:cNvPr>
              <p:cNvSpPr txBox="1"/>
              <p:nvPr/>
            </p:nvSpPr>
            <p:spPr>
              <a:xfrm>
                <a:off x="-877224" y="3673406"/>
                <a:ext cx="218706" cy="45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buntu" panose="020B0504030602030204" pitchFamily="34" charset="0"/>
                  </a:rPr>
                  <a:t>1</a:t>
                </a:r>
              </a:p>
            </p:txBody>
          </p:sp>
        </p:grpSp>
        <p:pic>
          <p:nvPicPr>
            <p:cNvPr id="142" name="Image 141">
              <a:extLst>
                <a:ext uri="{FF2B5EF4-FFF2-40B4-BE49-F238E27FC236}">
                  <a16:creationId xmlns:a16="http://schemas.microsoft.com/office/drawing/2014/main" id="{50AA3100-AEE6-40E9-8827-236423582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8931" y="795209"/>
              <a:ext cx="2505673" cy="1804572"/>
            </a:xfrm>
            <a:prstGeom prst="rect">
              <a:avLst/>
            </a:prstGeom>
          </p:spPr>
        </p:pic>
        <p:pic>
          <p:nvPicPr>
            <p:cNvPr id="143" name="Image 142">
              <a:extLst>
                <a:ext uri="{FF2B5EF4-FFF2-40B4-BE49-F238E27FC236}">
                  <a16:creationId xmlns:a16="http://schemas.microsoft.com/office/drawing/2014/main" id="{7893DC4C-06A9-4C42-BF46-CEDB45549F7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05279" y="961366"/>
              <a:ext cx="2099148" cy="1424528"/>
            </a:xfrm>
            <a:prstGeom prst="rect">
              <a:avLst/>
            </a:prstGeom>
          </p:spPr>
        </p:pic>
        <p:grpSp>
          <p:nvGrpSpPr>
            <p:cNvPr id="144" name="Groupe 143">
              <a:extLst>
                <a:ext uri="{FF2B5EF4-FFF2-40B4-BE49-F238E27FC236}">
                  <a16:creationId xmlns:a16="http://schemas.microsoft.com/office/drawing/2014/main" id="{591CB586-8FFC-4154-963A-ABC37A67FB37}"/>
                </a:ext>
              </a:extLst>
            </p:cNvPr>
            <p:cNvGrpSpPr/>
            <p:nvPr/>
          </p:nvGrpSpPr>
          <p:grpSpPr>
            <a:xfrm>
              <a:off x="4874396" y="802787"/>
              <a:ext cx="2503250" cy="1808628"/>
              <a:chOff x="4974435" y="879381"/>
              <a:chExt cx="2503250" cy="1808628"/>
            </a:xfrm>
          </p:grpSpPr>
          <p:pic>
            <p:nvPicPr>
              <p:cNvPr id="207" name="Picture 6">
                <a:extLst>
                  <a:ext uri="{FF2B5EF4-FFF2-40B4-BE49-F238E27FC236}">
                    <a16:creationId xmlns:a16="http://schemas.microsoft.com/office/drawing/2014/main" id="{1786BEA9-4050-4664-9389-F2C475AB75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83" b="9396"/>
              <a:stretch/>
            </p:blipFill>
            <p:spPr bwMode="auto">
              <a:xfrm>
                <a:off x="4974435" y="879381"/>
                <a:ext cx="2503250" cy="1808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8" name="Image 207">
                <a:extLst>
                  <a:ext uri="{FF2B5EF4-FFF2-40B4-BE49-F238E27FC236}">
                    <a16:creationId xmlns:a16="http://schemas.microsoft.com/office/drawing/2014/main" id="{EAFE790C-F731-4075-8868-1BBA7B5778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37445" y="1047567"/>
                <a:ext cx="2077755" cy="1370715"/>
              </a:xfrm>
              <a:prstGeom prst="rect">
                <a:avLst/>
              </a:prstGeom>
            </p:spPr>
          </p:pic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97D027EA-8276-4A9B-9A7E-B11DFF3A33A2}"/>
                </a:ext>
              </a:extLst>
            </p:cNvPr>
            <p:cNvGrpSpPr/>
            <p:nvPr/>
          </p:nvGrpSpPr>
          <p:grpSpPr>
            <a:xfrm>
              <a:off x="7147041" y="791153"/>
              <a:ext cx="2503250" cy="1808628"/>
              <a:chOff x="7217098" y="879381"/>
              <a:chExt cx="2503250" cy="1808628"/>
            </a:xfrm>
          </p:grpSpPr>
          <p:pic>
            <p:nvPicPr>
              <p:cNvPr id="205" name="Picture 6">
                <a:extLst>
                  <a:ext uri="{FF2B5EF4-FFF2-40B4-BE49-F238E27FC236}">
                    <a16:creationId xmlns:a16="http://schemas.microsoft.com/office/drawing/2014/main" id="{E68BB262-D6F5-4A89-A6E8-E9E38547D8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83" b="9396"/>
              <a:stretch/>
            </p:blipFill>
            <p:spPr bwMode="auto">
              <a:xfrm>
                <a:off x="7217098" y="879381"/>
                <a:ext cx="2503250" cy="1808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6" name="Image 205">
                <a:extLst>
                  <a:ext uri="{FF2B5EF4-FFF2-40B4-BE49-F238E27FC236}">
                    <a16:creationId xmlns:a16="http://schemas.microsoft.com/office/drawing/2014/main" id="{543F57D9-5C44-4D18-88CD-B60B7AC41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81726" y="1059498"/>
                <a:ext cx="2085142" cy="1404482"/>
              </a:xfrm>
              <a:prstGeom prst="rect">
                <a:avLst/>
              </a:prstGeom>
            </p:spPr>
          </p:pic>
        </p:grpSp>
        <p:grpSp>
          <p:nvGrpSpPr>
            <p:cNvPr id="146" name="Groupe 145">
              <a:extLst>
                <a:ext uri="{FF2B5EF4-FFF2-40B4-BE49-F238E27FC236}">
                  <a16:creationId xmlns:a16="http://schemas.microsoft.com/office/drawing/2014/main" id="{E3410541-04E9-459F-8A18-F2DD850A0092}"/>
                </a:ext>
              </a:extLst>
            </p:cNvPr>
            <p:cNvGrpSpPr/>
            <p:nvPr/>
          </p:nvGrpSpPr>
          <p:grpSpPr>
            <a:xfrm>
              <a:off x="9379614" y="827790"/>
              <a:ext cx="2503250" cy="1808628"/>
              <a:chOff x="9566868" y="879381"/>
              <a:chExt cx="2503250" cy="1808628"/>
            </a:xfrm>
          </p:grpSpPr>
          <p:pic>
            <p:nvPicPr>
              <p:cNvPr id="203" name="Picture 6">
                <a:extLst>
                  <a:ext uri="{FF2B5EF4-FFF2-40B4-BE49-F238E27FC236}">
                    <a16:creationId xmlns:a16="http://schemas.microsoft.com/office/drawing/2014/main" id="{96CDE90F-3658-46DC-81D4-E7F73E65C7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83" b="9396"/>
              <a:stretch/>
            </p:blipFill>
            <p:spPr bwMode="auto">
              <a:xfrm>
                <a:off x="9566868" y="879381"/>
                <a:ext cx="2503250" cy="1808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4" name="Image 203">
                <a:extLst>
                  <a:ext uri="{FF2B5EF4-FFF2-40B4-BE49-F238E27FC236}">
                    <a16:creationId xmlns:a16="http://schemas.microsoft.com/office/drawing/2014/main" id="{73F7BF88-B1C3-4057-A878-6199D1716A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870439" y="1045568"/>
                <a:ext cx="2005062" cy="1366202"/>
              </a:xfrm>
              <a:prstGeom prst="rect">
                <a:avLst/>
              </a:prstGeom>
            </p:spPr>
          </p:pic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FE733461-AF3A-4A2A-A6E4-7D0B7A792206}"/>
                </a:ext>
              </a:extLst>
            </p:cNvPr>
            <p:cNvGrpSpPr/>
            <p:nvPr/>
          </p:nvGrpSpPr>
          <p:grpSpPr>
            <a:xfrm>
              <a:off x="1240043" y="3027606"/>
              <a:ext cx="2503250" cy="1808628"/>
              <a:chOff x="281272" y="4272407"/>
              <a:chExt cx="2503250" cy="1808628"/>
            </a:xfrm>
          </p:grpSpPr>
          <p:pic>
            <p:nvPicPr>
              <p:cNvPr id="201" name="Picture 6">
                <a:extLst>
                  <a:ext uri="{FF2B5EF4-FFF2-40B4-BE49-F238E27FC236}">
                    <a16:creationId xmlns:a16="http://schemas.microsoft.com/office/drawing/2014/main" id="{021A84CD-E800-4B65-B015-4272B171B5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83" b="9396"/>
              <a:stretch/>
            </p:blipFill>
            <p:spPr bwMode="auto">
              <a:xfrm>
                <a:off x="281272" y="4272407"/>
                <a:ext cx="2503250" cy="1808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2" name="Image 201">
                <a:extLst>
                  <a:ext uri="{FF2B5EF4-FFF2-40B4-BE49-F238E27FC236}">
                    <a16:creationId xmlns:a16="http://schemas.microsoft.com/office/drawing/2014/main" id="{D7D4F18F-7C18-4C98-8DDE-D5F86E7FB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0863" y="4451498"/>
                <a:ext cx="2076118" cy="1339702"/>
              </a:xfrm>
              <a:prstGeom prst="rect">
                <a:avLst/>
              </a:prstGeom>
            </p:spPr>
          </p:pic>
        </p:grpSp>
        <p:grpSp>
          <p:nvGrpSpPr>
            <p:cNvPr id="148" name="Groupe 147">
              <a:extLst>
                <a:ext uri="{FF2B5EF4-FFF2-40B4-BE49-F238E27FC236}">
                  <a16:creationId xmlns:a16="http://schemas.microsoft.com/office/drawing/2014/main" id="{7881574F-E97D-4248-B7CA-173DE5ABDECA}"/>
                </a:ext>
              </a:extLst>
            </p:cNvPr>
            <p:cNvGrpSpPr/>
            <p:nvPr/>
          </p:nvGrpSpPr>
          <p:grpSpPr>
            <a:xfrm>
              <a:off x="3479452" y="3027606"/>
              <a:ext cx="2503250" cy="1808628"/>
              <a:chOff x="3026235" y="2693000"/>
              <a:chExt cx="2503250" cy="1808628"/>
            </a:xfrm>
          </p:grpSpPr>
          <p:pic>
            <p:nvPicPr>
              <p:cNvPr id="199" name="Picture 6">
                <a:extLst>
                  <a:ext uri="{FF2B5EF4-FFF2-40B4-BE49-F238E27FC236}">
                    <a16:creationId xmlns:a16="http://schemas.microsoft.com/office/drawing/2014/main" id="{146D4FA5-6022-4A0C-896E-1D3D35A3AC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83" b="9396"/>
              <a:stretch/>
            </p:blipFill>
            <p:spPr bwMode="auto">
              <a:xfrm>
                <a:off x="3026235" y="2693000"/>
                <a:ext cx="2503250" cy="1808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0" name="Image 199">
                <a:extLst>
                  <a:ext uri="{FF2B5EF4-FFF2-40B4-BE49-F238E27FC236}">
                    <a16:creationId xmlns:a16="http://schemas.microsoft.com/office/drawing/2014/main" id="{3F644C00-0FA0-4C3F-AA29-FA74828EA9C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95357" y="2925522"/>
                <a:ext cx="1774561" cy="117155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grpSp>
          <p:nvGrpSpPr>
            <p:cNvPr id="149" name="Groupe 148">
              <a:extLst>
                <a:ext uri="{FF2B5EF4-FFF2-40B4-BE49-F238E27FC236}">
                  <a16:creationId xmlns:a16="http://schemas.microsoft.com/office/drawing/2014/main" id="{0285B4B0-C82B-49AD-B632-5C65C336B0E6}"/>
                </a:ext>
              </a:extLst>
            </p:cNvPr>
            <p:cNvGrpSpPr/>
            <p:nvPr/>
          </p:nvGrpSpPr>
          <p:grpSpPr>
            <a:xfrm>
              <a:off x="5767919" y="3032019"/>
              <a:ext cx="2503250" cy="1808628"/>
              <a:chOff x="4844375" y="2529099"/>
              <a:chExt cx="2503250" cy="1808628"/>
            </a:xfrm>
          </p:grpSpPr>
          <p:pic>
            <p:nvPicPr>
              <p:cNvPr id="197" name="Picture 6">
                <a:extLst>
                  <a:ext uri="{FF2B5EF4-FFF2-40B4-BE49-F238E27FC236}">
                    <a16:creationId xmlns:a16="http://schemas.microsoft.com/office/drawing/2014/main" id="{A9AF494C-8B14-4829-8AEB-D15895B569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83" b="9396"/>
              <a:stretch/>
            </p:blipFill>
            <p:spPr bwMode="auto">
              <a:xfrm>
                <a:off x="4844375" y="2529099"/>
                <a:ext cx="2503250" cy="1808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8" name="Image 197">
                <a:extLst>
                  <a:ext uri="{FF2B5EF4-FFF2-40B4-BE49-F238E27FC236}">
                    <a16:creationId xmlns:a16="http://schemas.microsoft.com/office/drawing/2014/main" id="{F092710D-A429-4602-99D8-8478E9CB0BD4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64439" y="2741702"/>
                <a:ext cx="1823619" cy="118706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grpSp>
          <p:nvGrpSpPr>
            <p:cNvPr id="150" name="Groupe 149">
              <a:extLst>
                <a:ext uri="{FF2B5EF4-FFF2-40B4-BE49-F238E27FC236}">
                  <a16:creationId xmlns:a16="http://schemas.microsoft.com/office/drawing/2014/main" id="{68AAA318-2882-40FE-B370-4911162874E5}"/>
                </a:ext>
              </a:extLst>
            </p:cNvPr>
            <p:cNvGrpSpPr/>
            <p:nvPr/>
          </p:nvGrpSpPr>
          <p:grpSpPr>
            <a:xfrm>
              <a:off x="8076820" y="3031878"/>
              <a:ext cx="2503250" cy="1808628"/>
              <a:chOff x="7153276" y="2528958"/>
              <a:chExt cx="2503250" cy="1808628"/>
            </a:xfrm>
          </p:grpSpPr>
          <p:pic>
            <p:nvPicPr>
              <p:cNvPr id="195" name="Picture 6">
                <a:extLst>
                  <a:ext uri="{FF2B5EF4-FFF2-40B4-BE49-F238E27FC236}">
                    <a16:creationId xmlns:a16="http://schemas.microsoft.com/office/drawing/2014/main" id="{5C36CC3C-31B4-403F-B990-75D8AB1E39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83" b="9396"/>
              <a:stretch/>
            </p:blipFill>
            <p:spPr bwMode="auto">
              <a:xfrm>
                <a:off x="7153276" y="2528958"/>
                <a:ext cx="2503250" cy="1808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6" name="Image 195">
                <a:extLst>
                  <a:ext uri="{FF2B5EF4-FFF2-40B4-BE49-F238E27FC236}">
                    <a16:creationId xmlns:a16="http://schemas.microsoft.com/office/drawing/2014/main" id="{099ECE76-AA46-43C8-8FA2-FA5289681905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92409" y="2755097"/>
                <a:ext cx="1784116" cy="117577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5013D5A-45D4-4FF3-9875-E8C07F19BB24}"/>
                </a:ext>
              </a:extLst>
            </p:cNvPr>
            <p:cNvSpPr/>
            <p:nvPr/>
          </p:nvSpPr>
          <p:spPr>
            <a:xfrm>
              <a:off x="2769713" y="320100"/>
              <a:ext cx="2024518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Je peux opter pour la clôture du compte de départ uniquement si j’ai choisi la mobilité totale </a:t>
              </a:r>
            </a:p>
          </p:txBody>
        </p:sp>
        <p:pic>
          <p:nvPicPr>
            <p:cNvPr id="152" name="Image 151">
              <a:extLst>
                <a:ext uri="{FF2B5EF4-FFF2-40B4-BE49-F238E27FC236}">
                  <a16:creationId xmlns:a16="http://schemas.microsoft.com/office/drawing/2014/main" id="{C5D058F9-72B5-44D6-97E0-98ED0FF81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54210" y="286495"/>
              <a:ext cx="317019" cy="377985"/>
            </a:xfrm>
            <a:prstGeom prst="rect">
              <a:avLst/>
            </a:prstGeom>
          </p:spPr>
        </p:pic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783054CA-6CF4-4E05-962B-36646056529D}"/>
                </a:ext>
              </a:extLst>
            </p:cNvPr>
            <p:cNvSpPr/>
            <p:nvPr/>
          </p:nvSpPr>
          <p:spPr>
            <a:xfrm>
              <a:off x="5696287" y="343375"/>
              <a:ext cx="29792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Je détermine le compte départ et le compte d’arrivée (individuel ou joint)</a:t>
              </a:r>
            </a:p>
          </p:txBody>
        </p:sp>
        <p:grpSp>
          <p:nvGrpSpPr>
            <p:cNvPr id="154" name="Groupe 153">
              <a:extLst>
                <a:ext uri="{FF2B5EF4-FFF2-40B4-BE49-F238E27FC236}">
                  <a16:creationId xmlns:a16="http://schemas.microsoft.com/office/drawing/2014/main" id="{8CD26C86-8B15-49A0-9184-572643C076A8}"/>
                </a:ext>
              </a:extLst>
            </p:cNvPr>
            <p:cNvGrpSpPr/>
            <p:nvPr/>
          </p:nvGrpSpPr>
          <p:grpSpPr>
            <a:xfrm>
              <a:off x="5623135" y="321598"/>
              <a:ext cx="265695" cy="307777"/>
              <a:chOff x="-896795" y="3673406"/>
              <a:chExt cx="393847" cy="456228"/>
            </a:xfrm>
          </p:grpSpPr>
          <p:sp>
            <p:nvSpPr>
              <p:cNvPr id="193" name="Ellipse 192">
                <a:extLst>
                  <a:ext uri="{FF2B5EF4-FFF2-40B4-BE49-F238E27FC236}">
                    <a16:creationId xmlns:a16="http://schemas.microsoft.com/office/drawing/2014/main" id="{9B1989E7-4875-4B65-8DAC-65BC2F17653D}"/>
                  </a:ext>
                </a:extLst>
              </p:cNvPr>
              <p:cNvSpPr/>
              <p:nvPr/>
            </p:nvSpPr>
            <p:spPr>
              <a:xfrm>
                <a:off x="-896795" y="3704514"/>
                <a:ext cx="393847" cy="393847"/>
              </a:xfrm>
              <a:prstGeom prst="ellipse">
                <a:avLst/>
              </a:prstGeom>
              <a:solidFill>
                <a:srgbClr val="DB00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4" name="ZoneTexte 193">
                <a:extLst>
                  <a:ext uri="{FF2B5EF4-FFF2-40B4-BE49-F238E27FC236}">
                    <a16:creationId xmlns:a16="http://schemas.microsoft.com/office/drawing/2014/main" id="{0428F2DE-A3F8-418E-B7C4-846E654670BD}"/>
                  </a:ext>
                </a:extLst>
              </p:cNvPr>
              <p:cNvSpPr txBox="1"/>
              <p:nvPr/>
            </p:nvSpPr>
            <p:spPr>
              <a:xfrm>
                <a:off x="-850115" y="3673406"/>
                <a:ext cx="218706" cy="45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buntu" panose="020B0504030602030204" pitchFamily="34" charset="0"/>
                  </a:rPr>
                  <a:t>3</a:t>
                </a:r>
              </a:p>
            </p:txBody>
          </p:sp>
        </p:grpSp>
        <p:grpSp>
          <p:nvGrpSpPr>
            <p:cNvPr id="155" name="Groupe 154">
              <a:extLst>
                <a:ext uri="{FF2B5EF4-FFF2-40B4-BE49-F238E27FC236}">
                  <a16:creationId xmlns:a16="http://schemas.microsoft.com/office/drawing/2014/main" id="{8455E874-2846-4D09-A22B-660BBB8D5AE4}"/>
                </a:ext>
              </a:extLst>
            </p:cNvPr>
            <p:cNvGrpSpPr/>
            <p:nvPr/>
          </p:nvGrpSpPr>
          <p:grpSpPr>
            <a:xfrm>
              <a:off x="8557936" y="331739"/>
              <a:ext cx="265695" cy="307777"/>
              <a:chOff x="-896795" y="3673406"/>
              <a:chExt cx="393847" cy="456228"/>
            </a:xfrm>
          </p:grpSpPr>
          <p:sp>
            <p:nvSpPr>
              <p:cNvPr id="191" name="Ellipse 190">
                <a:extLst>
                  <a:ext uri="{FF2B5EF4-FFF2-40B4-BE49-F238E27FC236}">
                    <a16:creationId xmlns:a16="http://schemas.microsoft.com/office/drawing/2014/main" id="{1819AFAE-D0DB-460E-8C53-CBEBFFD9591E}"/>
                  </a:ext>
                </a:extLst>
              </p:cNvPr>
              <p:cNvSpPr/>
              <p:nvPr/>
            </p:nvSpPr>
            <p:spPr>
              <a:xfrm>
                <a:off x="-896795" y="3704514"/>
                <a:ext cx="393847" cy="393847"/>
              </a:xfrm>
              <a:prstGeom prst="ellipse">
                <a:avLst/>
              </a:prstGeom>
              <a:solidFill>
                <a:srgbClr val="DB00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2" name="ZoneTexte 191">
                <a:extLst>
                  <a:ext uri="{FF2B5EF4-FFF2-40B4-BE49-F238E27FC236}">
                    <a16:creationId xmlns:a16="http://schemas.microsoft.com/office/drawing/2014/main" id="{A94D319B-E054-40F3-AAB1-B8AAD5BB49B6}"/>
                  </a:ext>
                </a:extLst>
              </p:cNvPr>
              <p:cNvSpPr txBox="1"/>
              <p:nvPr/>
            </p:nvSpPr>
            <p:spPr>
              <a:xfrm>
                <a:off x="-877225" y="3673406"/>
                <a:ext cx="218707" cy="45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buntu" panose="020B0504030602030204" pitchFamily="34" charset="0"/>
                  </a:rPr>
                  <a:t>4</a:t>
                </a:r>
              </a:p>
            </p:txBody>
          </p:sp>
        </p:grpSp>
        <p:pic>
          <p:nvPicPr>
            <p:cNvPr id="156" name="Graphique 155">
              <a:extLst>
                <a:ext uri="{FF2B5EF4-FFF2-40B4-BE49-F238E27FC236}">
                  <a16:creationId xmlns:a16="http://schemas.microsoft.com/office/drawing/2014/main" id="{D8A462F0-53FD-46EF-9435-EA988D7F1C0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5247611">
              <a:off x="5203166" y="429324"/>
              <a:ext cx="356949" cy="373765"/>
            </a:xfrm>
            <a:prstGeom prst="rect">
              <a:avLst/>
            </a:prstGeom>
          </p:spPr>
        </p:pic>
        <p:pic>
          <p:nvPicPr>
            <p:cNvPr id="157" name="Image 156">
              <a:extLst>
                <a:ext uri="{FF2B5EF4-FFF2-40B4-BE49-F238E27FC236}">
                  <a16:creationId xmlns:a16="http://schemas.microsoft.com/office/drawing/2014/main" id="{CCFCA5ED-DE5D-484D-B438-1C6E845A1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10587969" flipV="1">
              <a:off x="8883810" y="424792"/>
              <a:ext cx="436137" cy="372509"/>
            </a:xfrm>
            <a:prstGeom prst="rect">
              <a:avLst/>
            </a:prstGeom>
          </p:spPr>
        </p:pic>
        <p:sp>
          <p:nvSpPr>
            <p:cNvPr id="158" name="ZoneTexte 32">
              <a:extLst>
                <a:ext uri="{FF2B5EF4-FFF2-40B4-BE49-F238E27FC236}">
                  <a16:creationId xmlns:a16="http://schemas.microsoft.com/office/drawing/2014/main" id="{8CDDD895-AE1C-4FE1-B64C-1505C9BBD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20260" y="393863"/>
              <a:ext cx="2058682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>
                  <a:solidFill>
                    <a:srgbClr val="595959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J’ajoute  l’IBAN, le BIC du compte de départ et de l’adresse du figurant sur le RIB du compte</a:t>
              </a:r>
            </a:p>
          </p:txBody>
        </p:sp>
        <p:grpSp>
          <p:nvGrpSpPr>
            <p:cNvPr id="159" name="Groupe 158">
              <a:extLst>
                <a:ext uri="{FF2B5EF4-FFF2-40B4-BE49-F238E27FC236}">
                  <a16:creationId xmlns:a16="http://schemas.microsoft.com/office/drawing/2014/main" id="{330D5A3C-C8B3-4C1D-AB45-CD11B50ED0E7}"/>
                </a:ext>
              </a:extLst>
            </p:cNvPr>
            <p:cNvGrpSpPr/>
            <p:nvPr/>
          </p:nvGrpSpPr>
          <p:grpSpPr>
            <a:xfrm>
              <a:off x="9457866" y="341608"/>
              <a:ext cx="265695" cy="307777"/>
              <a:chOff x="-896795" y="3673406"/>
              <a:chExt cx="393847" cy="456228"/>
            </a:xfrm>
          </p:grpSpPr>
          <p:sp>
            <p:nvSpPr>
              <p:cNvPr id="189" name="Ellipse 188">
                <a:extLst>
                  <a:ext uri="{FF2B5EF4-FFF2-40B4-BE49-F238E27FC236}">
                    <a16:creationId xmlns:a16="http://schemas.microsoft.com/office/drawing/2014/main" id="{E5A03266-823F-41A4-8617-D9E591920258}"/>
                  </a:ext>
                </a:extLst>
              </p:cNvPr>
              <p:cNvSpPr/>
              <p:nvPr/>
            </p:nvSpPr>
            <p:spPr>
              <a:xfrm>
                <a:off x="-896795" y="3704514"/>
                <a:ext cx="393847" cy="393847"/>
              </a:xfrm>
              <a:prstGeom prst="ellipse">
                <a:avLst/>
              </a:prstGeom>
              <a:solidFill>
                <a:srgbClr val="DB00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90" name="ZoneTexte 189">
                <a:extLst>
                  <a:ext uri="{FF2B5EF4-FFF2-40B4-BE49-F238E27FC236}">
                    <a16:creationId xmlns:a16="http://schemas.microsoft.com/office/drawing/2014/main" id="{26790015-18B3-40CB-9A59-CB595998051A}"/>
                  </a:ext>
                </a:extLst>
              </p:cNvPr>
              <p:cNvSpPr txBox="1"/>
              <p:nvPr/>
            </p:nvSpPr>
            <p:spPr>
              <a:xfrm>
                <a:off x="-877224" y="3673406"/>
                <a:ext cx="218706" cy="45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buntu" panose="020B0504030602030204" pitchFamily="34" charset="0"/>
                  </a:rPr>
                  <a:t>5</a:t>
                </a:r>
              </a:p>
            </p:txBody>
          </p:sp>
        </p:grpSp>
        <p:sp>
          <p:nvSpPr>
            <p:cNvPr id="160" name="ZoneTexte 32">
              <a:extLst>
                <a:ext uri="{FF2B5EF4-FFF2-40B4-BE49-F238E27FC236}">
                  <a16:creationId xmlns:a16="http://schemas.microsoft.com/office/drawing/2014/main" id="{13C670F4-D688-4A74-9ABA-CA372AD1C5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2353" y="2468668"/>
              <a:ext cx="1903076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>
                  <a:solidFill>
                    <a:srgbClr val="595959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Je sélectionne le compte d’arrivée (en présence de plusieurs) </a:t>
              </a:r>
            </a:p>
          </p:txBody>
        </p:sp>
        <p:grpSp>
          <p:nvGrpSpPr>
            <p:cNvPr id="161" name="Groupe 160">
              <a:extLst>
                <a:ext uri="{FF2B5EF4-FFF2-40B4-BE49-F238E27FC236}">
                  <a16:creationId xmlns:a16="http://schemas.microsoft.com/office/drawing/2014/main" id="{66936D34-4EF6-4F8D-ABB9-8A679F3FE243}"/>
                </a:ext>
              </a:extLst>
            </p:cNvPr>
            <p:cNvGrpSpPr/>
            <p:nvPr/>
          </p:nvGrpSpPr>
          <p:grpSpPr>
            <a:xfrm>
              <a:off x="1453392" y="2468668"/>
              <a:ext cx="265695" cy="307777"/>
              <a:chOff x="-896795" y="3673406"/>
              <a:chExt cx="393847" cy="456228"/>
            </a:xfrm>
          </p:grpSpPr>
          <p:sp>
            <p:nvSpPr>
              <p:cNvPr id="187" name="Ellipse 186">
                <a:extLst>
                  <a:ext uri="{FF2B5EF4-FFF2-40B4-BE49-F238E27FC236}">
                    <a16:creationId xmlns:a16="http://schemas.microsoft.com/office/drawing/2014/main" id="{63C65A27-AB06-4268-BCC8-9B64AD090B95}"/>
                  </a:ext>
                </a:extLst>
              </p:cNvPr>
              <p:cNvSpPr/>
              <p:nvPr/>
            </p:nvSpPr>
            <p:spPr>
              <a:xfrm>
                <a:off x="-896795" y="3704514"/>
                <a:ext cx="393847" cy="393847"/>
              </a:xfrm>
              <a:prstGeom prst="ellipse">
                <a:avLst/>
              </a:prstGeom>
              <a:solidFill>
                <a:srgbClr val="DB00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8" name="ZoneTexte 187">
                <a:extLst>
                  <a:ext uri="{FF2B5EF4-FFF2-40B4-BE49-F238E27FC236}">
                    <a16:creationId xmlns:a16="http://schemas.microsoft.com/office/drawing/2014/main" id="{7FC9545C-EBC7-46E7-86DB-07841955CBAF}"/>
                  </a:ext>
                </a:extLst>
              </p:cNvPr>
              <p:cNvSpPr txBox="1"/>
              <p:nvPr/>
            </p:nvSpPr>
            <p:spPr>
              <a:xfrm>
                <a:off x="-877224" y="3673406"/>
                <a:ext cx="218706" cy="45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buntu" panose="020B0504030602030204" pitchFamily="34" charset="0"/>
                  </a:rPr>
                  <a:t>6</a:t>
                </a:r>
              </a:p>
            </p:txBody>
          </p:sp>
        </p:grpSp>
        <p:sp>
          <p:nvSpPr>
            <p:cNvPr id="162" name="ZoneTexte 10">
              <a:extLst>
                <a:ext uri="{FF2B5EF4-FFF2-40B4-BE49-F238E27FC236}">
                  <a16:creationId xmlns:a16="http://schemas.microsoft.com/office/drawing/2014/main" id="{63A542B5-84B6-43C7-B237-1AA835CCF9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7738" y="2461325"/>
              <a:ext cx="195691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>
                  <a:solidFill>
                    <a:srgbClr val="595959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Je valide la ou les dates demandées pour la fin des virements et/ ou la clôture du compte de départ </a:t>
              </a:r>
            </a:p>
          </p:txBody>
        </p:sp>
        <p:grpSp>
          <p:nvGrpSpPr>
            <p:cNvPr id="163" name="Groupe 162">
              <a:extLst>
                <a:ext uri="{FF2B5EF4-FFF2-40B4-BE49-F238E27FC236}">
                  <a16:creationId xmlns:a16="http://schemas.microsoft.com/office/drawing/2014/main" id="{8604CE27-A9CA-4033-BBA7-BACA8CFE86FF}"/>
                </a:ext>
              </a:extLst>
            </p:cNvPr>
            <p:cNvGrpSpPr/>
            <p:nvPr/>
          </p:nvGrpSpPr>
          <p:grpSpPr>
            <a:xfrm>
              <a:off x="3654048" y="2474764"/>
              <a:ext cx="265695" cy="307777"/>
              <a:chOff x="-896795" y="3673406"/>
              <a:chExt cx="393847" cy="456228"/>
            </a:xfrm>
          </p:grpSpPr>
          <p:sp>
            <p:nvSpPr>
              <p:cNvPr id="185" name="Ellipse 184">
                <a:extLst>
                  <a:ext uri="{FF2B5EF4-FFF2-40B4-BE49-F238E27FC236}">
                    <a16:creationId xmlns:a16="http://schemas.microsoft.com/office/drawing/2014/main" id="{51DB36C3-FCA3-4D70-8211-351C8E64742E}"/>
                  </a:ext>
                </a:extLst>
              </p:cNvPr>
              <p:cNvSpPr/>
              <p:nvPr/>
            </p:nvSpPr>
            <p:spPr>
              <a:xfrm>
                <a:off x="-896795" y="3704514"/>
                <a:ext cx="393847" cy="393847"/>
              </a:xfrm>
              <a:prstGeom prst="ellipse">
                <a:avLst/>
              </a:prstGeom>
              <a:solidFill>
                <a:srgbClr val="DB00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6" name="ZoneTexte 185">
                <a:extLst>
                  <a:ext uri="{FF2B5EF4-FFF2-40B4-BE49-F238E27FC236}">
                    <a16:creationId xmlns:a16="http://schemas.microsoft.com/office/drawing/2014/main" id="{556ED79B-8992-4E12-9A73-DEE436A7BA38}"/>
                  </a:ext>
                </a:extLst>
              </p:cNvPr>
              <p:cNvSpPr txBox="1"/>
              <p:nvPr/>
            </p:nvSpPr>
            <p:spPr>
              <a:xfrm>
                <a:off x="-877224" y="3673406"/>
                <a:ext cx="218706" cy="45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buntu" panose="020B0504030602030204" pitchFamily="34" charset="0"/>
                  </a:rPr>
                  <a:t>7</a:t>
                </a:r>
              </a:p>
            </p:txBody>
          </p:sp>
        </p:grp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79B71DDD-FB97-412E-AE18-54A6F14A699F}"/>
                </a:ext>
              </a:extLst>
            </p:cNvPr>
            <p:cNvSpPr/>
            <p:nvPr/>
          </p:nvSpPr>
          <p:spPr>
            <a:xfrm>
              <a:off x="5963074" y="2491473"/>
              <a:ext cx="209195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Je confirme mes coordonnées de contact (mobile et email)</a:t>
              </a:r>
            </a:p>
          </p:txBody>
        </p:sp>
        <p:grpSp>
          <p:nvGrpSpPr>
            <p:cNvPr id="165" name="Groupe 164">
              <a:extLst>
                <a:ext uri="{FF2B5EF4-FFF2-40B4-BE49-F238E27FC236}">
                  <a16:creationId xmlns:a16="http://schemas.microsoft.com/office/drawing/2014/main" id="{1F5EEE73-06BB-4F5B-B6CE-BDE3570CC0AE}"/>
                </a:ext>
              </a:extLst>
            </p:cNvPr>
            <p:cNvGrpSpPr/>
            <p:nvPr/>
          </p:nvGrpSpPr>
          <p:grpSpPr>
            <a:xfrm>
              <a:off x="5788863" y="2468668"/>
              <a:ext cx="265695" cy="307777"/>
              <a:chOff x="-896795" y="3673406"/>
              <a:chExt cx="393847" cy="456228"/>
            </a:xfrm>
          </p:grpSpPr>
          <p:sp>
            <p:nvSpPr>
              <p:cNvPr id="183" name="Ellipse 182">
                <a:extLst>
                  <a:ext uri="{FF2B5EF4-FFF2-40B4-BE49-F238E27FC236}">
                    <a16:creationId xmlns:a16="http://schemas.microsoft.com/office/drawing/2014/main" id="{6859B497-D4B3-46AA-9609-B6CE9AD00085}"/>
                  </a:ext>
                </a:extLst>
              </p:cNvPr>
              <p:cNvSpPr/>
              <p:nvPr/>
            </p:nvSpPr>
            <p:spPr>
              <a:xfrm>
                <a:off x="-896795" y="3704514"/>
                <a:ext cx="393847" cy="393847"/>
              </a:xfrm>
              <a:prstGeom prst="ellipse">
                <a:avLst/>
              </a:prstGeom>
              <a:solidFill>
                <a:srgbClr val="DB00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4" name="ZoneTexte 183">
                <a:extLst>
                  <a:ext uri="{FF2B5EF4-FFF2-40B4-BE49-F238E27FC236}">
                    <a16:creationId xmlns:a16="http://schemas.microsoft.com/office/drawing/2014/main" id="{744FA0EF-99E9-40D5-BC84-123FE49C366D}"/>
                  </a:ext>
                </a:extLst>
              </p:cNvPr>
              <p:cNvSpPr txBox="1"/>
              <p:nvPr/>
            </p:nvSpPr>
            <p:spPr>
              <a:xfrm>
                <a:off x="-863671" y="3673406"/>
                <a:ext cx="218706" cy="45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buntu" panose="020B0504030602030204" pitchFamily="34" charset="0"/>
                  </a:rPr>
                  <a:t>8</a:t>
                </a:r>
              </a:p>
            </p:txBody>
          </p:sp>
        </p:grpSp>
        <p:sp>
          <p:nvSpPr>
            <p:cNvPr id="166" name="ZoneTexte 11">
              <a:extLst>
                <a:ext uri="{FF2B5EF4-FFF2-40B4-BE49-F238E27FC236}">
                  <a16:creationId xmlns:a16="http://schemas.microsoft.com/office/drawing/2014/main" id="{10530784-2E9A-4042-B5F1-35F9C62C8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205" y="2506437"/>
              <a:ext cx="19569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>
                  <a:solidFill>
                    <a:srgbClr val="595959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Je valide le récapitulatif des composantes du mandat</a:t>
              </a:r>
            </a:p>
          </p:txBody>
        </p:sp>
        <p:grpSp>
          <p:nvGrpSpPr>
            <p:cNvPr id="167" name="Groupe 166">
              <a:extLst>
                <a:ext uri="{FF2B5EF4-FFF2-40B4-BE49-F238E27FC236}">
                  <a16:creationId xmlns:a16="http://schemas.microsoft.com/office/drawing/2014/main" id="{075C2160-57E6-4005-B43E-4629512AA67B}"/>
                </a:ext>
              </a:extLst>
            </p:cNvPr>
            <p:cNvGrpSpPr/>
            <p:nvPr/>
          </p:nvGrpSpPr>
          <p:grpSpPr>
            <a:xfrm>
              <a:off x="8152711" y="2448730"/>
              <a:ext cx="265695" cy="307777"/>
              <a:chOff x="-896795" y="3673406"/>
              <a:chExt cx="393847" cy="456228"/>
            </a:xfrm>
          </p:grpSpPr>
          <p:sp>
            <p:nvSpPr>
              <p:cNvPr id="181" name="Ellipse 180">
                <a:extLst>
                  <a:ext uri="{FF2B5EF4-FFF2-40B4-BE49-F238E27FC236}">
                    <a16:creationId xmlns:a16="http://schemas.microsoft.com/office/drawing/2014/main" id="{244919DB-1FE9-4639-AFEA-AD3CB53A396E}"/>
                  </a:ext>
                </a:extLst>
              </p:cNvPr>
              <p:cNvSpPr/>
              <p:nvPr/>
            </p:nvSpPr>
            <p:spPr>
              <a:xfrm>
                <a:off x="-896795" y="3704514"/>
                <a:ext cx="393847" cy="393847"/>
              </a:xfrm>
              <a:prstGeom prst="ellipse">
                <a:avLst/>
              </a:prstGeom>
              <a:solidFill>
                <a:srgbClr val="DB00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2" name="ZoneTexte 181">
                <a:extLst>
                  <a:ext uri="{FF2B5EF4-FFF2-40B4-BE49-F238E27FC236}">
                    <a16:creationId xmlns:a16="http://schemas.microsoft.com/office/drawing/2014/main" id="{344AFB36-D31D-40B4-A3E9-4AE814BCF1DC}"/>
                  </a:ext>
                </a:extLst>
              </p:cNvPr>
              <p:cNvSpPr txBox="1"/>
              <p:nvPr/>
            </p:nvSpPr>
            <p:spPr>
              <a:xfrm>
                <a:off x="-877224" y="3673406"/>
                <a:ext cx="218706" cy="45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buntu" panose="020B0504030602030204" pitchFamily="34" charset="0"/>
                  </a:rPr>
                  <a:t>9</a:t>
                </a:r>
              </a:p>
            </p:txBody>
          </p:sp>
        </p:grp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BA89E58C-3FAF-41DB-A0BD-6136938032F5}"/>
                </a:ext>
              </a:extLst>
            </p:cNvPr>
            <p:cNvSpPr/>
            <p:nvPr/>
          </p:nvSpPr>
          <p:spPr bwMode="auto">
            <a:xfrm>
              <a:off x="2986748" y="4988586"/>
              <a:ext cx="261937" cy="276225"/>
            </a:xfrm>
            <a:prstGeom prst="ellipse">
              <a:avLst/>
            </a:prstGeom>
            <a:solidFill>
              <a:srgbClr val="EA4E55"/>
            </a:solid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lIns="97849" tIns="48924" rIns="97849" bIns="48924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haroni" panose="02010803020104030203" pitchFamily="2" charset="-79"/>
                </a:rPr>
                <a:t>1</a:t>
              </a:r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11878B88-6EED-4F26-B827-8741026D25F9}"/>
                </a:ext>
              </a:extLst>
            </p:cNvPr>
            <p:cNvSpPr/>
            <p:nvPr/>
          </p:nvSpPr>
          <p:spPr bwMode="auto">
            <a:xfrm>
              <a:off x="4753315" y="4997190"/>
              <a:ext cx="241300" cy="255588"/>
            </a:xfrm>
            <a:prstGeom prst="ellipse">
              <a:avLst/>
            </a:prstGeom>
            <a:solidFill>
              <a:srgbClr val="EA4E55"/>
            </a:solid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lIns="97849" tIns="48924" rIns="97849" bIns="48924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haroni" panose="02010803020104030203" pitchFamily="2" charset="-79"/>
                </a:rPr>
                <a:t>2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24FFFDCE-8051-429A-9285-1E8868773533}"/>
                </a:ext>
              </a:extLst>
            </p:cNvPr>
            <p:cNvSpPr/>
            <p:nvPr/>
          </p:nvSpPr>
          <p:spPr bwMode="auto">
            <a:xfrm>
              <a:off x="8074851" y="4998594"/>
              <a:ext cx="273051" cy="290513"/>
            </a:xfrm>
            <a:prstGeom prst="ellipse">
              <a:avLst/>
            </a:prstGeom>
            <a:solidFill>
              <a:srgbClr val="EA4E55"/>
            </a:solidFill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lIns="97849" tIns="48924" rIns="97849" bIns="48924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71" name="ZoneTexte 32">
              <a:extLst>
                <a:ext uri="{FF2B5EF4-FFF2-40B4-BE49-F238E27FC236}">
                  <a16:creationId xmlns:a16="http://schemas.microsoft.com/office/drawing/2014/main" id="{0CC94399-ABC1-42E7-9B5B-73851602F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1989" y="5194436"/>
              <a:ext cx="152685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>
                  <a:solidFill>
                    <a:srgbClr val="595959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1" i="0" u="none" strike="noStrike" kern="0" cap="none" spc="0" normalizeH="0" baseline="0" noProof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Tutoriel de signature</a:t>
              </a:r>
            </a:p>
          </p:txBody>
        </p:sp>
        <p:sp>
          <p:nvSpPr>
            <p:cNvPr id="172" name="ZoneTexte 32">
              <a:extLst>
                <a:ext uri="{FF2B5EF4-FFF2-40B4-BE49-F238E27FC236}">
                  <a16:creationId xmlns:a16="http://schemas.microsoft.com/office/drawing/2014/main" id="{F2C6D4F9-1A28-47DC-8203-8B8D4DCCB7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3626" y="5190995"/>
              <a:ext cx="200898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>
                  <a:solidFill>
                    <a:srgbClr val="595959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Authentification forte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SMS ou Securpass</a:t>
              </a:r>
            </a:p>
          </p:txBody>
        </p:sp>
        <p:sp>
          <p:nvSpPr>
            <p:cNvPr id="173" name="ZoneTexte 10">
              <a:extLst>
                <a:ext uri="{FF2B5EF4-FFF2-40B4-BE49-F238E27FC236}">
                  <a16:creationId xmlns:a16="http://schemas.microsoft.com/office/drawing/2014/main" id="{B1B56FE7-9253-4132-BC34-4944B12C29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6549" y="5170028"/>
              <a:ext cx="19783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>
                  <a:solidFill>
                    <a:srgbClr val="595959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1" i="0" u="none" strike="noStrike" kern="0" cap="none" spc="0" normalizeH="0" baseline="0" noProof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Lecture et acceptation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1" i="0" u="none" strike="noStrike" kern="0" cap="none" spc="0" normalizeH="0" baseline="0" noProof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des documents un à un </a:t>
              </a:r>
            </a:p>
          </p:txBody>
        </p:sp>
        <p:sp>
          <p:nvSpPr>
            <p:cNvPr id="174" name="ZoneTexte 11">
              <a:extLst>
                <a:ext uri="{FF2B5EF4-FFF2-40B4-BE49-F238E27FC236}">
                  <a16:creationId xmlns:a16="http://schemas.microsoft.com/office/drawing/2014/main" id="{398DF8C2-EC0F-4E92-A77F-62D549868C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67065" y="5187829"/>
              <a:ext cx="155273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>
                  <a:solidFill>
                    <a:srgbClr val="595959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n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rgbClr val="595959"/>
                  </a:solidFill>
                  <a:latin typeface="Arial Narrow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000" b="1" i="0" u="none" strike="noStrike" kern="0" cap="none" spc="0" normalizeH="0" baseline="0" noProof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</a:rPr>
                <a:t>Signature </a:t>
              </a: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7324D437-11AC-4800-BB2E-7F1FC2990CEC}"/>
                </a:ext>
              </a:extLst>
            </p:cNvPr>
            <p:cNvSpPr/>
            <p:nvPr/>
          </p:nvSpPr>
          <p:spPr>
            <a:xfrm>
              <a:off x="2302503" y="4775919"/>
              <a:ext cx="6713772" cy="290513"/>
            </a:xfrm>
            <a:prstGeom prst="rect">
              <a:avLst/>
            </a:prstGeom>
            <a:noFill/>
            <a:ln w="12700" cap="flat" cmpd="sng" algn="ctr">
              <a:solidFill>
                <a:srgbClr val="DB002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4E55"/>
                </a:buClr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La signature électronique est intégrée au parcours</a:t>
              </a:r>
            </a:p>
          </p:txBody>
        </p:sp>
        <p:pic>
          <p:nvPicPr>
            <p:cNvPr id="176" name="Picture 2">
              <a:extLst>
                <a:ext uri="{FF2B5EF4-FFF2-40B4-BE49-F238E27FC236}">
                  <a16:creationId xmlns:a16="http://schemas.microsoft.com/office/drawing/2014/main" id="{A5C5FB96-D41D-47E3-9021-59FB08022C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253" y="5741175"/>
              <a:ext cx="1526859" cy="957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7" name="Picture 3">
              <a:extLst>
                <a:ext uri="{FF2B5EF4-FFF2-40B4-BE49-F238E27FC236}">
                  <a16:creationId xmlns:a16="http://schemas.microsoft.com/office/drawing/2014/main" id="{EA347D03-80DB-462E-9848-32BBE2D13B1E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9596" y="5748255"/>
              <a:ext cx="1526400" cy="957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8" name="Picture 5">
              <a:extLst>
                <a:ext uri="{FF2B5EF4-FFF2-40B4-BE49-F238E27FC236}">
                  <a16:creationId xmlns:a16="http://schemas.microsoft.com/office/drawing/2014/main" id="{589192BE-AE26-4C0C-B7B8-518758F706E3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1820" y="5736564"/>
              <a:ext cx="1526400" cy="957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9" name="Picture 6">
              <a:extLst>
                <a:ext uri="{FF2B5EF4-FFF2-40B4-BE49-F238E27FC236}">
                  <a16:creationId xmlns:a16="http://schemas.microsoft.com/office/drawing/2014/main" id="{A161A83E-A1FF-4CD1-947A-A5DCAD6E60E5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9125" y="5730468"/>
              <a:ext cx="1526400" cy="957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FC6C9C9D-901A-4770-A420-99A5CB0F7561}"/>
                </a:ext>
              </a:extLst>
            </p:cNvPr>
            <p:cNvSpPr/>
            <p:nvPr/>
          </p:nvSpPr>
          <p:spPr>
            <a:xfrm>
              <a:off x="2412213" y="-52976"/>
              <a:ext cx="6713772" cy="290513"/>
            </a:xfrm>
            <a:prstGeom prst="rect">
              <a:avLst/>
            </a:prstGeom>
            <a:noFill/>
            <a:ln w="12700" cap="flat" cmpd="sng" algn="ctr">
              <a:solidFill>
                <a:srgbClr val="DB002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4E55"/>
                </a:buClr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DB0029"/>
                  </a:solidFill>
                  <a:effectLst/>
                  <a:uLnTx/>
                  <a:uFillTx/>
                  <a:latin typeface="Ubuntu" panose="020B0504030602030204" pitchFamily="34" charset="0"/>
                  <a:ea typeface="+mn-ea"/>
                  <a:cs typeface="+mn-cs"/>
                </a:rPr>
                <a:t>Parcours de saisie du Mandat en ligne ( Web)</a:t>
              </a:r>
            </a:p>
          </p:txBody>
        </p:sp>
      </p:grpSp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1" y="-2809652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5" name="Forme en L 4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-5400000">
            <a:off x="3397101" y="5656523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pic>
        <p:nvPicPr>
          <p:cNvPr id="13" name="Image 13" descr="Une image contenant dessin&#10;&#10;Description générée avec un niveau de confiance très élevé">
            <a:extLst>
              <a:ext uri="{FF2B5EF4-FFF2-40B4-BE49-F238E27FC236}">
                <a16:creationId xmlns:a16="http://schemas.microsoft.com/office/drawing/2014/main" id="{E35E7CA6-0CC1-4EEC-9965-1623284BBFB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543550" y="392449"/>
            <a:ext cx="1014413" cy="49872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>
            <a:off x="2206625" y="8836025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>
                <a:solidFill>
                  <a:schemeClr val="bg1"/>
                </a:solidFill>
                <a:latin typeface="Ubuntu" panose="020B0504030602030204" pitchFamily="34" charset="0"/>
              </a:rPr>
              <a:t>Document à usage strictement interne – Ne pas diffuser</a:t>
            </a:r>
            <a:endParaRPr lang="fr-FR" sz="80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5E4900C-5900-4F5B-B533-83CB48DF3A40}"/>
              </a:ext>
            </a:extLst>
          </p:cNvPr>
          <p:cNvSpPr txBox="1"/>
          <p:nvPr/>
        </p:nvSpPr>
        <p:spPr>
          <a:xfrm>
            <a:off x="794432" y="576947"/>
            <a:ext cx="505911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altLang="fr-FR" sz="2000" b="1">
                <a:latin typeface="Ubuntu" panose="020B0504030602030204" pitchFamily="34" charset="0"/>
              </a:rPr>
              <a:t>MOBILITE BANCAIRE EN SELFCARE</a:t>
            </a:r>
            <a:endParaRPr lang="fr-FR" sz="2000" b="1">
              <a:latin typeface="Ubuntu" panose="020B0504030602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1081100" y="291147"/>
            <a:ext cx="44774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Ubuntu"/>
              </a:rPr>
              <a:t>Fiche Pratique Parcours (version Web)</a:t>
            </a:r>
            <a:endParaRPr lang="fr-FR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en L 3">
            <a:extLst>
              <a:ext uri="{FF2B5EF4-FFF2-40B4-BE49-F238E27FC236}">
                <a16:creationId xmlns:a16="http://schemas.microsoft.com/office/drawing/2014/main" id="{05A56007-550E-4C04-A166-2E23D32B523B}"/>
              </a:ext>
            </a:extLst>
          </p:cNvPr>
          <p:cNvSpPr/>
          <p:nvPr/>
        </p:nvSpPr>
        <p:spPr>
          <a:xfrm rot="5400000">
            <a:off x="3184451" y="-2809652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sp>
        <p:nvSpPr>
          <p:cNvPr id="5" name="Forme en L 4">
            <a:extLst>
              <a:ext uri="{FF2B5EF4-FFF2-40B4-BE49-F238E27FC236}">
                <a16:creationId xmlns:a16="http://schemas.microsoft.com/office/drawing/2014/main" id="{EDC95F46-D688-4B62-B47F-64312F723763}"/>
              </a:ext>
            </a:extLst>
          </p:cNvPr>
          <p:cNvSpPr/>
          <p:nvPr/>
        </p:nvSpPr>
        <p:spPr>
          <a:xfrm rot="-5400000">
            <a:off x="3397101" y="5656523"/>
            <a:ext cx="385430" cy="6366243"/>
          </a:xfrm>
          <a:prstGeom prst="corner">
            <a:avLst/>
          </a:prstGeom>
          <a:solidFill>
            <a:srgbClr val="DB0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Ubuntu" panose="020B0504030602030204" pitchFamily="34" charset="0"/>
            </a:endParaRPr>
          </a:p>
        </p:txBody>
      </p:sp>
      <p:pic>
        <p:nvPicPr>
          <p:cNvPr id="13" name="Image 13" descr="Une image contenant dessin&#10;&#10;Description générée avec un niveau de confiance très élevé">
            <a:extLst>
              <a:ext uri="{FF2B5EF4-FFF2-40B4-BE49-F238E27FC236}">
                <a16:creationId xmlns:a16="http://schemas.microsoft.com/office/drawing/2014/main" id="{E35E7CA6-0CC1-4EEC-9965-1623284BB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50" y="471959"/>
            <a:ext cx="1014413" cy="49872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B4E52-181E-4639-9E09-AD9347B59B00}"/>
              </a:ext>
            </a:extLst>
          </p:cNvPr>
          <p:cNvSpPr txBox="1"/>
          <p:nvPr/>
        </p:nvSpPr>
        <p:spPr>
          <a:xfrm>
            <a:off x="2206625" y="8836025"/>
            <a:ext cx="37846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>
                <a:solidFill>
                  <a:schemeClr val="bg1"/>
                </a:solidFill>
                <a:latin typeface="Ubuntu" panose="020B0504030602030204" pitchFamily="34" charset="0"/>
              </a:rPr>
              <a:t>Document à usage strictement interne – Ne pas diffuser</a:t>
            </a:r>
            <a:endParaRPr lang="fr-FR" sz="80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5E4900C-5900-4F5B-B533-83CB48DF3A40}"/>
              </a:ext>
            </a:extLst>
          </p:cNvPr>
          <p:cNvSpPr txBox="1"/>
          <p:nvPr/>
        </p:nvSpPr>
        <p:spPr>
          <a:xfrm>
            <a:off x="750305" y="694619"/>
            <a:ext cx="505911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altLang="fr-FR" sz="2000" b="1">
                <a:latin typeface="Ubuntu" panose="020B0504030602030204" pitchFamily="34" charset="0"/>
              </a:rPr>
              <a:t>MOBILITE BANCAIRE EN SELFCARE</a:t>
            </a:r>
            <a:endParaRPr lang="fr-FR" sz="2000" b="1">
              <a:latin typeface="Ubuntu" panose="020B0504030602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1C4CFF7A-E16B-4E74-8BFC-C9D5E5C7CDE0}"/>
              </a:ext>
            </a:extLst>
          </p:cNvPr>
          <p:cNvSpPr txBox="1"/>
          <p:nvPr/>
        </p:nvSpPr>
        <p:spPr>
          <a:xfrm>
            <a:off x="944486" y="381216"/>
            <a:ext cx="4541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latin typeface="Ubuntu"/>
              </a:rPr>
              <a:t>Fiche Pratique Parcours (version Web) </a:t>
            </a:r>
          </a:p>
        </p:txBody>
      </p:sp>
      <p:sp>
        <p:nvSpPr>
          <p:cNvPr id="3" name="Rectangle 2"/>
          <p:cNvSpPr/>
          <p:nvPr/>
        </p:nvSpPr>
        <p:spPr>
          <a:xfrm>
            <a:off x="194044" y="1103134"/>
            <a:ext cx="6465605" cy="356014"/>
          </a:xfrm>
          <a:prstGeom prst="rect">
            <a:avLst/>
          </a:prstGeom>
          <a:solidFill>
            <a:srgbClr val="DB0029"/>
          </a:solidFill>
          <a:ln>
            <a:solidFill>
              <a:srgbClr val="DB002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altLang="fr-FR">
                <a:solidFill>
                  <a:schemeClr val="bg1"/>
                </a:solidFill>
                <a:latin typeface="Ubuntu" panose="020B0504030602030204" pitchFamily="34" charset="0"/>
              </a:rPr>
              <a:t>ESPACE DE SUIVI &amp; REPRISE DE SIGNATURE</a:t>
            </a:r>
            <a:endParaRPr lang="fr-FR" altLang="fr-FR" sz="60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F1577E5-E045-46D1-9BB1-538643386625}"/>
              </a:ext>
            </a:extLst>
          </p:cNvPr>
          <p:cNvSpPr/>
          <p:nvPr/>
        </p:nvSpPr>
        <p:spPr bwMode="auto">
          <a:xfrm>
            <a:off x="1567247" y="4234763"/>
            <a:ext cx="261937" cy="276225"/>
          </a:xfrm>
          <a:prstGeom prst="ellipse">
            <a:avLst/>
          </a:prstGeom>
          <a:solidFill>
            <a:srgbClr val="EA4E5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849" tIns="48924" rIns="97849" bIns="48924" anchor="ctr"/>
          <a:lstStyle/>
          <a:p>
            <a:pPr algn="ctr">
              <a:defRPr/>
            </a:pPr>
            <a:r>
              <a:rPr lang="fr-FR" sz="1400" b="1">
                <a:solidFill>
                  <a:schemeClr val="bg1"/>
                </a:solidFill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15" name="ZoneTexte 9">
            <a:extLst>
              <a:ext uri="{FF2B5EF4-FFF2-40B4-BE49-F238E27FC236}">
                <a16:creationId xmlns:a16="http://schemas.microsoft.com/office/drawing/2014/main" id="{D746E1FD-D9C3-4EDA-8236-59F320EA5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9" y="4446320"/>
            <a:ext cx="3284472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  <a:defRPr/>
            </a:pPr>
            <a:r>
              <a:rPr lang="fr-FR" altLang="fr-FR" sz="900" dirty="0">
                <a:solidFill>
                  <a:schemeClr val="tx1"/>
                </a:solidFill>
                <a:latin typeface="Ubuntu"/>
              </a:rPr>
              <a:t>Je me connecte à mon espace de banque en ligne, quelques jours après la saisie et la signature du mandat en ligne, pour voir où en en est le traitement de ma demande </a:t>
            </a:r>
            <a:endParaRPr lang="fr-FR" altLang="fr-FR" sz="900">
              <a:solidFill>
                <a:schemeClr val="tx1"/>
              </a:solidFill>
              <a:latin typeface="Ubuntu" panose="020B0504030602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None/>
              <a:defRPr/>
            </a:pPr>
            <a:r>
              <a:rPr lang="fr-FR" altLang="fr-FR" sz="900" dirty="0">
                <a:solidFill>
                  <a:schemeClr val="tx1"/>
                </a:solidFill>
                <a:latin typeface="Ubuntu"/>
              </a:rPr>
              <a:t>Un espace de suivi « Mobilité Bancaire » a été crée immédiatement après signature du mandat </a:t>
            </a:r>
            <a:endParaRPr lang="fr-FR" altLang="fr-FR" sz="900" dirty="0">
              <a:solidFill>
                <a:schemeClr val="tx1"/>
              </a:solidFill>
              <a:latin typeface="Ubuntu" panose="020B0504030602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fr-FR" altLang="fr-FR" sz="800" dirty="0">
              <a:solidFill>
                <a:schemeClr val="tx1"/>
              </a:solidFill>
              <a:latin typeface="Ubuntu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9033AD3D-9AC6-4C8E-9A7C-2681AE2F26C7}"/>
              </a:ext>
            </a:extLst>
          </p:cNvPr>
          <p:cNvSpPr/>
          <p:nvPr/>
        </p:nvSpPr>
        <p:spPr bwMode="auto">
          <a:xfrm>
            <a:off x="4866394" y="4240476"/>
            <a:ext cx="276225" cy="274638"/>
          </a:xfrm>
          <a:prstGeom prst="ellipse">
            <a:avLst/>
          </a:prstGeom>
          <a:solidFill>
            <a:srgbClr val="EA4E5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849" tIns="48924" rIns="97849" bIns="48924" anchor="ctr"/>
          <a:lstStyle/>
          <a:p>
            <a:pPr algn="ctr">
              <a:defRPr/>
            </a:pPr>
            <a:r>
              <a:rPr lang="fr-FR" sz="1400" b="1"/>
              <a:t>2</a:t>
            </a:r>
          </a:p>
        </p:txBody>
      </p:sp>
      <p:sp>
        <p:nvSpPr>
          <p:cNvPr id="35" name="ZoneTexte 11">
            <a:extLst>
              <a:ext uri="{FF2B5EF4-FFF2-40B4-BE49-F238E27FC236}">
                <a16:creationId xmlns:a16="http://schemas.microsoft.com/office/drawing/2014/main" id="{FDB61B0F-1D18-44A9-96D2-DC68D3719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9809" y="4478718"/>
            <a:ext cx="3105621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 dirty="0">
                <a:solidFill>
                  <a:schemeClr val="tx1"/>
                </a:solidFill>
                <a:latin typeface="Ubuntu" panose="020B0504030602030204" pitchFamily="34" charset="0"/>
              </a:rPr>
              <a:t>Une tuile Mobilité Bancaire-</a:t>
            </a:r>
            <a:r>
              <a:rPr lang="fr-FR" altLang="fr-FR" sz="900" dirty="0" err="1">
                <a:solidFill>
                  <a:schemeClr val="tx1"/>
                </a:solidFill>
                <a:latin typeface="Ubuntu" panose="020B0504030602030204" pitchFamily="34" charset="0"/>
              </a:rPr>
              <a:t>Domilis</a:t>
            </a:r>
            <a:r>
              <a:rPr lang="fr-FR" altLang="fr-FR" sz="900" dirty="0">
                <a:solidFill>
                  <a:schemeClr val="tx1"/>
                </a:solidFill>
                <a:latin typeface="Ubuntu" panose="020B0504030602030204" pitchFamily="34" charset="0"/>
              </a:rPr>
              <a:t> apparait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 dirty="0">
                <a:solidFill>
                  <a:schemeClr val="tx1"/>
                </a:solidFill>
                <a:latin typeface="Ubuntu" panose="020B0504030602030204" pitchFamily="34" charset="0"/>
              </a:rPr>
              <a:t>En cliquant sur celle-ci, le détail s’affiche et le bouton « suivre ma demande » ouvre l’accès au x écrans de suivi du partenaire ISILIS (ISO Mobilité Bancaire initiée en Agence)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C833BAF-5E4A-4E61-9408-E28BDF4CD043}"/>
              </a:ext>
            </a:extLst>
          </p:cNvPr>
          <p:cNvSpPr/>
          <p:nvPr/>
        </p:nvSpPr>
        <p:spPr>
          <a:xfrm>
            <a:off x="194044" y="3897257"/>
            <a:ext cx="6465605" cy="338166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>
                <a:solidFill>
                  <a:srgbClr val="DB0029"/>
                </a:solidFill>
                <a:latin typeface="Ubuntu" panose="020B0504030602030204" pitchFamily="34" charset="0"/>
              </a:rPr>
              <a:t>ESPACE DE SUIVI VIA WEB UNIQUEMENT A DATE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FA8473-6207-4BB7-97A6-AE83F25AF5BF}"/>
              </a:ext>
            </a:extLst>
          </p:cNvPr>
          <p:cNvSpPr/>
          <p:nvPr/>
        </p:nvSpPr>
        <p:spPr>
          <a:xfrm>
            <a:off x="201927" y="1551245"/>
            <a:ext cx="6465605" cy="338166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EA4E55"/>
              </a:buClr>
            </a:pPr>
            <a:r>
              <a:rPr lang="fr-FR" sz="1300" dirty="0">
                <a:solidFill>
                  <a:srgbClr val="DB0029"/>
                </a:solidFill>
                <a:latin typeface="Ubuntu" panose="020B0504030602030204" pitchFamily="34" charset="0"/>
              </a:rPr>
              <a:t> CAS DE LA REPRISE DE SIGNATURE </a:t>
            </a:r>
            <a:r>
              <a:rPr lang="fr-FR" sz="1300">
                <a:solidFill>
                  <a:srgbClr val="DB0029"/>
                </a:solidFill>
                <a:latin typeface="Ubuntu" panose="020B0504030602030204" pitchFamily="34" charset="0"/>
              </a:rPr>
              <a:t>VIA WEB</a:t>
            </a:r>
            <a:endParaRPr lang="fr-FR" sz="1300" dirty="0">
              <a:solidFill>
                <a:srgbClr val="DB0029"/>
              </a:solidFill>
              <a:latin typeface="Ubuntu" panose="020B050403060203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76FD3E-7A11-48AA-AD45-D6F15EDE1485}"/>
              </a:ext>
            </a:extLst>
          </p:cNvPr>
          <p:cNvGrpSpPr/>
          <p:nvPr/>
        </p:nvGrpSpPr>
        <p:grpSpPr>
          <a:xfrm>
            <a:off x="3493890" y="5451792"/>
            <a:ext cx="2923073" cy="1620120"/>
            <a:chOff x="3493890" y="5451792"/>
            <a:chExt cx="2923073" cy="1620120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981CE456-ECC5-48DB-A1D0-4801ED7D4C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83" b="9396"/>
            <a:stretch/>
          </p:blipFill>
          <p:spPr bwMode="auto">
            <a:xfrm>
              <a:off x="3493890" y="5451792"/>
              <a:ext cx="2923073" cy="162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7A543DD9-91D0-47AD-88BE-0878525E4867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/>
            <a:srcRect b="7565"/>
            <a:stretch/>
          </p:blipFill>
          <p:spPr>
            <a:xfrm>
              <a:off x="3901557" y="5644858"/>
              <a:ext cx="2089668" cy="102956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D767D95-EA29-4ED9-8832-96392C623E48}"/>
              </a:ext>
            </a:extLst>
          </p:cNvPr>
          <p:cNvGrpSpPr/>
          <p:nvPr/>
        </p:nvGrpSpPr>
        <p:grpSpPr>
          <a:xfrm>
            <a:off x="374554" y="5448546"/>
            <a:ext cx="2923073" cy="1620120"/>
            <a:chOff x="361491" y="5448546"/>
            <a:chExt cx="2923073" cy="1620120"/>
          </a:xfrm>
        </p:grpSpPr>
        <p:pic>
          <p:nvPicPr>
            <p:cNvPr id="57" name="Picture 6">
              <a:extLst>
                <a:ext uri="{FF2B5EF4-FFF2-40B4-BE49-F238E27FC236}">
                  <a16:creationId xmlns:a16="http://schemas.microsoft.com/office/drawing/2014/main" id="{6EA827DF-5AF3-4977-BDE6-1D8E47E3EB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83" b="9396"/>
            <a:stretch/>
          </p:blipFill>
          <p:spPr bwMode="auto">
            <a:xfrm>
              <a:off x="361491" y="5448546"/>
              <a:ext cx="2923073" cy="162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736FED-C198-4562-B822-D9F05A077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8906" y="5644858"/>
              <a:ext cx="2091797" cy="1086345"/>
            </a:xfrm>
            <a:prstGeom prst="rect">
              <a:avLst/>
            </a:prstGeom>
          </p:spPr>
        </p:pic>
      </p:grpSp>
      <p:sp>
        <p:nvSpPr>
          <p:cNvPr id="64" name="ZoneTexte 9">
            <a:extLst>
              <a:ext uri="{FF2B5EF4-FFF2-40B4-BE49-F238E27FC236}">
                <a16:creationId xmlns:a16="http://schemas.microsoft.com/office/drawing/2014/main" id="{43D2D7F4-8A16-4F6F-99FC-501FC06F4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27" y="1925094"/>
            <a:ext cx="3284472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>
                <a:solidFill>
                  <a:srgbClr val="595959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n"/>
              <a:defRPr sz="1600">
                <a:solidFill>
                  <a:srgbClr val="595959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600">
                <a:solidFill>
                  <a:srgbClr val="595959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Je me connecte à mon espace de banque en ligne, quelques jours après la saisie du mandat en ligne, sans avoir finalisé la signature du mandat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Dans la cloche, une notification m’invite à signer le mandat qui reste disponible durant 30 jours pour finalisation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En cliquant sur le bouton « signer », le module de signature s’enclenche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Si j’ai saisi un mandat en ligne pour un compte joint mon </a:t>
            </a:r>
            <a:r>
              <a:rPr lang="fr-FR" altLang="fr-FR" sz="900" err="1">
                <a:solidFill>
                  <a:schemeClr val="tx1"/>
                </a:solidFill>
                <a:latin typeface="Ubuntu" panose="020B0504030602030204" pitchFamily="34" charset="0"/>
              </a:rPr>
              <a:t>co</a:t>
            </a:r>
            <a:r>
              <a:rPr lang="fr-FR" altLang="fr-FR" sz="900">
                <a:solidFill>
                  <a:schemeClr val="tx1"/>
                </a:solidFill>
                <a:latin typeface="Ubuntu" panose="020B0504030602030204" pitchFamily="34" charset="0"/>
              </a:rPr>
              <a:t> signataire sera également invité à signer le mandat. Sans action de sa part, il ne pourra y avoir ouverture de l’espace de suivi, conditionné, à la signature de tous les titulaires</a:t>
            </a:r>
            <a:endParaRPr lang="fr-FR" altLang="fr-FR" sz="80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2C8D4D0-DF1F-436D-986A-8706DE76ADFB}"/>
              </a:ext>
            </a:extLst>
          </p:cNvPr>
          <p:cNvGrpSpPr/>
          <p:nvPr/>
        </p:nvGrpSpPr>
        <p:grpSpPr>
          <a:xfrm>
            <a:off x="3629167" y="2142146"/>
            <a:ext cx="2923073" cy="1620120"/>
            <a:chOff x="3629167" y="2142146"/>
            <a:chExt cx="2923073" cy="1620120"/>
          </a:xfrm>
        </p:grpSpPr>
        <p:pic>
          <p:nvPicPr>
            <p:cNvPr id="61" name="Picture 6">
              <a:extLst>
                <a:ext uri="{FF2B5EF4-FFF2-40B4-BE49-F238E27FC236}">
                  <a16:creationId xmlns:a16="http://schemas.microsoft.com/office/drawing/2014/main" id="{F1EF806C-A10E-49FA-974A-D88B693BA4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83" b="9396"/>
            <a:stretch/>
          </p:blipFill>
          <p:spPr bwMode="auto">
            <a:xfrm>
              <a:off x="3629167" y="2142146"/>
              <a:ext cx="2923073" cy="162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219053C-0E5B-42BA-93DC-EAE570A40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66206" y="2354357"/>
              <a:ext cx="2058626" cy="1051123"/>
            </a:xfrm>
            <a:prstGeom prst="rect">
              <a:avLst/>
            </a:prstGeom>
          </p:spPr>
        </p:pic>
      </p:grpSp>
      <p:sp>
        <p:nvSpPr>
          <p:cNvPr id="65" name="ZoneTexte 64">
            <a:extLst>
              <a:ext uri="{FF2B5EF4-FFF2-40B4-BE49-F238E27FC236}">
                <a16:creationId xmlns:a16="http://schemas.microsoft.com/office/drawing/2014/main" id="{B53663E2-140C-4E74-815A-BCD9837447D3}"/>
              </a:ext>
            </a:extLst>
          </p:cNvPr>
          <p:cNvSpPr txBox="1"/>
          <p:nvPr/>
        </p:nvSpPr>
        <p:spPr>
          <a:xfrm>
            <a:off x="0" y="7076965"/>
            <a:ext cx="6858000" cy="1759456"/>
          </a:xfrm>
          <a:prstGeom prst="rect">
            <a:avLst/>
          </a:prstGeom>
          <a:noFill/>
          <a:ln>
            <a:solidFill>
              <a:srgbClr val="DB0029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200"/>
              </a:spcAft>
            </a:pPr>
            <a:r>
              <a:rPr lang="fr-FR" sz="1400" b="1" dirty="0">
                <a:solidFill>
                  <a:srgbClr val="DB0029"/>
                </a:solidFill>
                <a:latin typeface="Ubuntu" panose="020B0504030602030204" pitchFamily="34" charset="0"/>
              </a:rPr>
              <a:t>BON A SAVOIR </a:t>
            </a:r>
          </a:p>
          <a:p>
            <a:pPr algn="ctr">
              <a:spcAft>
                <a:spcPts val="200"/>
              </a:spcAft>
            </a:pPr>
            <a:endParaRPr lang="fr-FR" sz="100" b="1" dirty="0">
              <a:solidFill>
                <a:srgbClr val="DB0029"/>
              </a:solidFill>
              <a:latin typeface="Ubuntu" panose="020B05040306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La Mobilité Bancaire en </a:t>
            </a:r>
            <a:r>
              <a:rPr lang="fr-FR" sz="1000" dirty="0" err="1">
                <a:latin typeface="Ubuntu" panose="020B0504030602030204" pitchFamily="34" charset="0"/>
              </a:rPr>
              <a:t>Selfcare</a:t>
            </a:r>
            <a:r>
              <a:rPr lang="fr-FR" sz="1000" dirty="0">
                <a:latin typeface="Ubuntu" panose="020B0504030602030204" pitchFamily="34" charset="0"/>
              </a:rPr>
              <a:t> ne prend pas en charge un cas précis 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Le transfert de compte joint vers un compte individuel. Si  en tant que client je souhaite effectuer ce transfert? je serai invité à prendre rendez-vous en agence pour réaliser une Mobilité Bancaire  Non Réglementée.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fr-FR" sz="1000" dirty="0">
              <a:latin typeface="Ubuntu" panose="020B05040306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Si mes données de contact ne sont pas à jour, je ne pourrai pas signer mon mandat. Il me faudra les mettre à jour et reprendre un parcours de Mobilité Bancaire en </a:t>
            </a:r>
            <a:r>
              <a:rPr lang="fr-FR" sz="1000" dirty="0" err="1">
                <a:latin typeface="Ubuntu" panose="020B0504030602030204" pitchFamily="34" charset="0"/>
              </a:rPr>
              <a:t>Selfcare</a:t>
            </a:r>
            <a:r>
              <a:rPr lang="fr-FR" sz="1000" dirty="0">
                <a:latin typeface="Ubuntu" panose="020B0504030602030204" pitchFamily="34" charset="0"/>
              </a:rPr>
              <a:t> depuis le début, les données saisies ne seront pas </a:t>
            </a:r>
            <a:r>
              <a:rPr lang="fr-FR" sz="1000">
                <a:latin typeface="Ubuntu" panose="020B0504030602030204" pitchFamily="34" charset="0"/>
              </a:rPr>
              <a:t>conservées.</a:t>
            </a:r>
            <a:endParaRPr lang="fr-FR" sz="1000" dirty="0">
              <a:latin typeface="Ubuntu" panose="020B0504030602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1000" dirty="0">
                <a:latin typeface="Ubuntu" panose="020B0504030602030204" pitchFamily="34" charset="0"/>
              </a:rPr>
              <a:t>Tous les cas de mobilités non réglementés demeurent uniquement disponibles en agence.</a:t>
            </a:r>
          </a:p>
        </p:txBody>
      </p:sp>
    </p:spTree>
    <p:extLst>
      <p:ext uri="{BB962C8B-B14F-4D97-AF65-F5344CB8AC3E}">
        <p14:creationId xmlns:p14="http://schemas.microsoft.com/office/powerpoint/2010/main" val="40067287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299CE1D8691F46AA3136A241071A47" ma:contentTypeVersion="8" ma:contentTypeDescription="Create a new document." ma:contentTypeScope="" ma:versionID="1a85c009a125f38ba0a42908b1722f38">
  <xsd:schema xmlns:xsd="http://www.w3.org/2001/XMLSchema" xmlns:xs="http://www.w3.org/2001/XMLSchema" xmlns:p="http://schemas.microsoft.com/office/2006/metadata/properties" xmlns:ns2="2eff76ed-f967-45c0-9513-2f2bae773735" xmlns:ns3="c9e64b7e-02ae-45fe-b44c-3b6f063e8057" targetNamespace="http://schemas.microsoft.com/office/2006/metadata/properties" ma:root="true" ma:fieldsID="51cfe0394d7de262ad6866baf3d40cf2" ns2:_="" ns3:_="">
    <xsd:import namespace="2eff76ed-f967-45c0-9513-2f2bae773735"/>
    <xsd:import namespace="c9e64b7e-02ae-45fe-b44c-3b6f063e80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ff76ed-f967-45c0-9513-2f2bae7737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e64b7e-02ae-45fe-b44c-3b6f063e805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F28EA6-C4FF-4EDE-B7B5-364C5691A9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ff76ed-f967-45c0-9513-2f2bae773735"/>
    <ds:schemaRef ds:uri="c9e64b7e-02ae-45fe-b44c-3b6f063e80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733C7A-25DC-4A78-B015-6326AE05E90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2eff76ed-f967-45c0-9513-2f2bae77373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CFDA50E-7B5D-47F7-B5BB-E14C9D8BB4B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9FFC16B4-3C87-42D3-89B4-B7CFBCAE54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834</Words>
  <Application>Microsoft Office PowerPoint</Application>
  <PresentationFormat>Affichage à l'écran (4:3)</PresentationFormat>
  <Paragraphs>94</Paragraphs>
  <Slides>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AKKARI Nadia</dc:creator>
  <cp:lastModifiedBy>KAC Stéphanie (BPCE-SI)</cp:lastModifiedBy>
  <cp:revision>43</cp:revision>
  <dcterms:created xsi:type="dcterms:W3CDTF">2020-01-07T15:26:46Z</dcterms:created>
  <dcterms:modified xsi:type="dcterms:W3CDTF">2022-11-08T11:00:12Z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0x01010048299CE1D8691F46AA3136A241071A47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iteId">
    <vt:lpwstr>d5bb6d35-8a82-4329-b49a-5030bd6497ab</vt:lpwstr>
  </property>
  <property fmtid="{D5CDD505-2E9C-101B-9397-08002B2CF9AE}" pid="5" name="MSIP_Label_48a19f0c-bea1-442e-a475-ed109d9ec508_Owner">
    <vt:lpwstr>Nadia.AKKARI@bpce.fr</vt:lpwstr>
  </property>
  <property fmtid="{D5CDD505-2E9C-101B-9397-08002B2CF9AE}" pid="6" name="MSIP_Label_48a19f0c-bea1-442e-a475-ed109d9ec508_SetDate">
    <vt:lpwstr>2020-01-22T15:38:31.7570027Z</vt:lpwstr>
  </property>
  <property fmtid="{D5CDD505-2E9C-101B-9397-08002B2CF9AE}" pid="7" name="MSIP_Label_48a19f0c-bea1-442e-a475-ed109d9ec508_Name">
    <vt:lpwstr>C2 - Interne BPCE</vt:lpwstr>
  </property>
  <property fmtid="{D5CDD505-2E9C-101B-9397-08002B2CF9AE}" pid="8" name="MSIP_Label_48a19f0c-bea1-442e-a475-ed109d9ec508_Application">
    <vt:lpwstr>Microsoft Azure Information Protection</vt:lpwstr>
  </property>
  <property fmtid="{D5CDD505-2E9C-101B-9397-08002B2CF9AE}" pid="9" name="MSIP_Label_48a19f0c-bea1-442e-a475-ed109d9ec508_Extended_MSFT_Method">
    <vt:lpwstr>Automatic</vt:lpwstr>
  </property>
  <property fmtid="{D5CDD505-2E9C-101B-9397-08002B2CF9AE}" pid="10" name="Sensitivity">
    <vt:lpwstr>C2 - Interne BPCE</vt:lpwstr>
  </property>
  <property fmtid="{D5CDD505-2E9C-101B-9397-08002B2CF9AE}" pid="11" name="Order">
    <vt:r8>5000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TriggerFlowInfo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</Properties>
</file>