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78" r:id="rId6"/>
    <p:sldId id="280" r:id="rId7"/>
    <p:sldId id="279" r:id="rId8"/>
    <p:sldId id="270" r:id="rId9"/>
    <p:sldId id="271" r:id="rId10"/>
    <p:sldId id="281" r:id="rId11"/>
    <p:sldId id="282" r:id="rId12"/>
    <p:sldId id="283" r:id="rId13"/>
    <p:sldId id="284" r:id="rId14"/>
    <p:sldId id="256" r:id="rId15"/>
    <p:sldId id="257" r:id="rId16"/>
    <p:sldId id="285" r:id="rId17"/>
    <p:sldId id="286" r:id="rId18"/>
    <p:sldId id="287" r:id="rId19"/>
    <p:sldId id="289" r:id="rId20"/>
    <p:sldId id="290" r:id="rId21"/>
    <p:sldId id="293" r:id="rId22"/>
    <p:sldId id="291" r:id="rId23"/>
    <p:sldId id="288" r:id="rId24"/>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B7"/>
    <a:srgbClr val="252C51"/>
    <a:srgbClr val="542330"/>
    <a:srgbClr val="E30613"/>
    <a:srgbClr val="722E53"/>
    <a:srgbClr val="00AAD0"/>
    <a:srgbClr val="F1852F"/>
    <a:srgbClr val="A89C86"/>
    <a:srgbClr val="006770"/>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9" autoAdjust="0"/>
    <p:restoredTop sz="96327"/>
  </p:normalViewPr>
  <p:slideViewPr>
    <p:cSldViewPr snapToGrid="0" snapToObjects="1">
      <p:cViewPr varScale="1">
        <p:scale>
          <a:sx n="93" d="100"/>
          <a:sy n="93" d="100"/>
        </p:scale>
        <p:origin x="159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Espace réservé pour une image  69">
            <a:extLst>
              <a:ext uri="{FF2B5EF4-FFF2-40B4-BE49-F238E27FC236}">
                <a16:creationId xmlns:a16="http://schemas.microsoft.com/office/drawing/2014/main" id="{398BBD9F-9052-0A45-B02E-E2ED694A661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8755380" y="6987895"/>
            <a:ext cx="1386295" cy="441094"/>
          </a:xfrm>
          <a:prstGeom prst="rect">
            <a:avLst/>
          </a:prstGeom>
        </p:spPr>
      </p:pic>
      <p:pic>
        <p:nvPicPr>
          <p:cNvPr id="15" name="bg object 35">
            <a:extLst>
              <a:ext uri="{FF2B5EF4-FFF2-40B4-BE49-F238E27FC236}">
                <a16:creationId xmlns:a16="http://schemas.microsoft.com/office/drawing/2014/main" id="{4D9993F1-CF90-9B47-944F-736A4D862925}"/>
              </a:ext>
            </a:extLst>
          </p:cNvPr>
          <p:cNvPicPr/>
          <p:nvPr userDrawn="1"/>
        </p:nvPicPr>
        <p:blipFill>
          <a:blip r:embed="rId4"/>
          <a:srcRect/>
          <a:stretch/>
        </p:blipFill>
        <p:spPr>
          <a:xfrm>
            <a:off x="192409" y="180009"/>
            <a:ext cx="10307171" cy="6731990"/>
          </a:xfrm>
          <a:prstGeom prst="rect">
            <a:avLst/>
          </a:prstGeom>
        </p:spPr>
      </p:pic>
    </p:spTree>
    <p:extLst>
      <p:ext uri="{BB962C8B-B14F-4D97-AF65-F5344CB8AC3E}">
        <p14:creationId xmlns:p14="http://schemas.microsoft.com/office/powerpoint/2010/main" val="76155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ECE7AB7E-9D05-3495-79D7-62A9D790D22D}"/>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pic>
        <p:nvPicPr>
          <p:cNvPr id="4" name="Espace réservé pour une image  69">
            <a:extLst>
              <a:ext uri="{FF2B5EF4-FFF2-40B4-BE49-F238E27FC236}">
                <a16:creationId xmlns:a16="http://schemas.microsoft.com/office/drawing/2014/main" id="{8ABA9ABC-A4BA-FC3B-AF7D-D86EE924522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2" name="Holder 2">
            <a:extLst>
              <a:ext uri="{FF2B5EF4-FFF2-40B4-BE49-F238E27FC236}">
                <a16:creationId xmlns:a16="http://schemas.microsoft.com/office/drawing/2014/main" id="{57BF4AA9-0041-D08B-9FC7-5BE2B46BA589}"/>
              </a:ext>
            </a:extLst>
          </p:cNvPr>
          <p:cNvSpPr txBox="1">
            <a:spLocks/>
          </p:cNvSpPr>
          <p:nvPr userDrawn="1"/>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 NOVEMBRE 2023</a:t>
            </a:r>
          </a:p>
        </p:txBody>
      </p:sp>
    </p:spTree>
    <p:extLst>
      <p:ext uri="{BB962C8B-B14F-4D97-AF65-F5344CB8AC3E}">
        <p14:creationId xmlns:p14="http://schemas.microsoft.com/office/powerpoint/2010/main" val="352681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Diapositive de titre">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AB0F485B-5EBD-534C-A952-F5B2967C58CA}"/>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pic>
        <p:nvPicPr>
          <p:cNvPr id="2" name="Espace réservé pour une image  69">
            <a:extLst>
              <a:ext uri="{FF2B5EF4-FFF2-40B4-BE49-F238E27FC236}">
                <a16:creationId xmlns:a16="http://schemas.microsoft.com/office/drawing/2014/main" id="{E42AEBAC-10CC-F899-1916-BDD2BD374C3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3" name="Forme en L 2">
            <a:extLst>
              <a:ext uri="{FF2B5EF4-FFF2-40B4-BE49-F238E27FC236}">
                <a16:creationId xmlns:a16="http://schemas.microsoft.com/office/drawing/2014/main" id="{88714924-803B-1939-1E20-98981F4720CD}"/>
              </a:ext>
            </a:extLst>
          </p:cNvPr>
          <p:cNvSpPr/>
          <p:nvPr userDrawn="1"/>
        </p:nvSpPr>
        <p:spPr>
          <a:xfrm flipV="1">
            <a:off x="1" y="120"/>
            <a:ext cx="925286" cy="914279"/>
          </a:xfrm>
          <a:prstGeom prst="corner">
            <a:avLst>
              <a:gd name="adj1" fmla="val 21640"/>
              <a:gd name="adj2" fmla="val 2060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older 2">
            <a:extLst>
              <a:ext uri="{FF2B5EF4-FFF2-40B4-BE49-F238E27FC236}">
                <a16:creationId xmlns:a16="http://schemas.microsoft.com/office/drawing/2014/main" id="{61755DEC-B18F-0651-6623-51C5931B3FA0}"/>
              </a:ext>
            </a:extLst>
          </p:cNvPr>
          <p:cNvSpPr txBox="1">
            <a:spLocks/>
          </p:cNvSpPr>
          <p:nvPr userDrawn="1"/>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 NOVEMBRE 2023</a:t>
            </a:r>
          </a:p>
        </p:txBody>
      </p:sp>
    </p:spTree>
    <p:extLst>
      <p:ext uri="{BB962C8B-B14F-4D97-AF65-F5344CB8AC3E}">
        <p14:creationId xmlns:p14="http://schemas.microsoft.com/office/powerpoint/2010/main" val="2074462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pic>
        <p:nvPicPr>
          <p:cNvPr id="24" name="object 54">
            <a:extLst>
              <a:ext uri="{FF2B5EF4-FFF2-40B4-BE49-F238E27FC236}">
                <a16:creationId xmlns:a16="http://schemas.microsoft.com/office/drawing/2014/main" id="{A35A3C9A-15ED-EB4A-BCAB-DADC992D2C6C}"/>
              </a:ext>
            </a:extLst>
          </p:cNvPr>
          <p:cNvPicPr/>
          <p:nvPr userDrawn="1"/>
        </p:nvPicPr>
        <p:blipFill>
          <a:blip r:embed="rId2"/>
          <a:srcRect/>
          <a:stretch/>
        </p:blipFill>
        <p:spPr>
          <a:xfrm>
            <a:off x="2186" y="12"/>
            <a:ext cx="9376931" cy="7559992"/>
          </a:xfrm>
          <a:prstGeom prst="rect">
            <a:avLst/>
          </a:prstGeom>
        </p:spPr>
      </p:pic>
      <p:sp>
        <p:nvSpPr>
          <p:cNvPr id="2" name="object 3">
            <a:extLst>
              <a:ext uri="{FF2B5EF4-FFF2-40B4-BE49-F238E27FC236}">
                <a16:creationId xmlns:a16="http://schemas.microsoft.com/office/drawing/2014/main" id="{E23BCABC-F289-8A0E-3465-30827356ABF0}"/>
              </a:ext>
            </a:extLst>
          </p:cNvPr>
          <p:cNvSpPr/>
          <p:nvPr userDrawn="1"/>
        </p:nvSpPr>
        <p:spPr>
          <a:xfrm>
            <a:off x="938130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5">
              <a:lumMod val="20000"/>
              <a:lumOff val="80000"/>
              <a:alpha val="66000"/>
            </a:schemeClr>
          </a:solidFill>
        </p:spPr>
        <p:txBody>
          <a:bodyPr wrap="square" lIns="0" tIns="0" rIns="0" bIns="0" rtlCol="0"/>
          <a:lstStyle/>
          <a:p>
            <a:endParaRPr>
              <a:solidFill>
                <a:schemeClr val="accent2">
                  <a:lumMod val="40000"/>
                  <a:lumOff val="60000"/>
                </a:schemeClr>
              </a:solidFill>
            </a:endParaRPr>
          </a:p>
        </p:txBody>
      </p:sp>
      <p:sp>
        <p:nvSpPr>
          <p:cNvPr id="3" name="object 50">
            <a:extLst>
              <a:ext uri="{FF2B5EF4-FFF2-40B4-BE49-F238E27FC236}">
                <a16:creationId xmlns:a16="http://schemas.microsoft.com/office/drawing/2014/main" id="{8E92C07D-284B-53B7-0F96-7C2B473F94E8}"/>
              </a:ext>
            </a:extLst>
          </p:cNvPr>
          <p:cNvSpPr/>
          <p:nvPr userDrawn="1"/>
        </p:nvSpPr>
        <p:spPr>
          <a:xfrm>
            <a:off x="9381303" y="1075816"/>
            <a:ext cx="1310640" cy="1885095"/>
          </a:xfrm>
          <a:custGeom>
            <a:avLst/>
            <a:gdLst/>
            <a:ahLst/>
            <a:cxnLst/>
            <a:rect l="l" t="t" r="r" b="b"/>
            <a:pathLst>
              <a:path w="1310640" h="1024254">
                <a:moveTo>
                  <a:pt x="1310398" y="0"/>
                </a:moveTo>
                <a:lnTo>
                  <a:pt x="0" y="0"/>
                </a:lnTo>
                <a:lnTo>
                  <a:pt x="0" y="1024178"/>
                </a:lnTo>
                <a:lnTo>
                  <a:pt x="1310398" y="1024178"/>
                </a:lnTo>
                <a:lnTo>
                  <a:pt x="1310398" y="0"/>
                </a:lnTo>
                <a:close/>
              </a:path>
            </a:pathLst>
          </a:custGeom>
          <a:solidFill>
            <a:schemeClr val="accent5"/>
          </a:solidFill>
        </p:spPr>
        <p:txBody>
          <a:bodyPr wrap="square" lIns="0" tIns="0" rIns="0" bIns="0" rtlCol="0"/>
          <a:lstStyle/>
          <a:p>
            <a:endParaRPr/>
          </a:p>
        </p:txBody>
      </p:sp>
    </p:spTree>
    <p:extLst>
      <p:ext uri="{BB962C8B-B14F-4D97-AF65-F5344CB8AC3E}">
        <p14:creationId xmlns:p14="http://schemas.microsoft.com/office/powerpoint/2010/main" val="1445145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E6A55D0A-EC47-9E43-B807-666BE11AB586}"/>
              </a:ext>
            </a:extLst>
          </p:cNvPr>
          <p:cNvSpPr/>
          <p:nvPr userDrawn="1"/>
        </p:nvSpPr>
        <p:spPr>
          <a:xfrm flipV="1">
            <a:off x="0" y="6945337"/>
            <a:ext cx="9381173" cy="45719"/>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7" name="object 3">
            <a:extLst>
              <a:ext uri="{FF2B5EF4-FFF2-40B4-BE49-F238E27FC236}">
                <a16:creationId xmlns:a16="http://schemas.microsoft.com/office/drawing/2014/main" id="{86488E96-36BE-0C4C-B872-70FA8635D375}"/>
              </a:ext>
            </a:extLst>
          </p:cNvPr>
          <p:cNvSpPr/>
          <p:nvPr userDrawn="1"/>
        </p:nvSpPr>
        <p:spPr>
          <a:xfrm>
            <a:off x="938130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5">
              <a:lumMod val="20000"/>
              <a:lumOff val="80000"/>
              <a:alpha val="66000"/>
            </a:schemeClr>
          </a:solidFill>
        </p:spPr>
        <p:txBody>
          <a:bodyPr wrap="square" lIns="0" tIns="0" rIns="0" bIns="0" rtlCol="0"/>
          <a:lstStyle/>
          <a:p>
            <a:endParaRPr>
              <a:solidFill>
                <a:schemeClr val="accent2">
                  <a:lumMod val="40000"/>
                  <a:lumOff val="60000"/>
                </a:schemeClr>
              </a:solidFill>
            </a:endParaRPr>
          </a:p>
        </p:txBody>
      </p:sp>
      <p:sp>
        <p:nvSpPr>
          <p:cNvPr id="19" name="Forme en L 18">
            <a:extLst>
              <a:ext uri="{FF2B5EF4-FFF2-40B4-BE49-F238E27FC236}">
                <a16:creationId xmlns:a16="http://schemas.microsoft.com/office/drawing/2014/main" id="{31E97CC5-F21C-5640-94B8-B1E5F5577DA2}"/>
              </a:ext>
            </a:extLst>
          </p:cNvPr>
          <p:cNvSpPr/>
          <p:nvPr userDrawn="1"/>
        </p:nvSpPr>
        <p:spPr>
          <a:xfrm flipV="1">
            <a:off x="1" y="120"/>
            <a:ext cx="925286" cy="914279"/>
          </a:xfrm>
          <a:prstGeom prst="corner">
            <a:avLst>
              <a:gd name="adj1" fmla="val 21640"/>
              <a:gd name="adj2" fmla="val 20601"/>
            </a:avLst>
          </a:prstGeom>
          <a:solidFill>
            <a:srgbClr val="72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object 50">
            <a:extLst>
              <a:ext uri="{FF2B5EF4-FFF2-40B4-BE49-F238E27FC236}">
                <a16:creationId xmlns:a16="http://schemas.microsoft.com/office/drawing/2014/main" id="{F98D6A00-ED7B-3C43-8296-EB7D9CCC1447}"/>
              </a:ext>
            </a:extLst>
          </p:cNvPr>
          <p:cNvSpPr/>
          <p:nvPr userDrawn="1"/>
        </p:nvSpPr>
        <p:spPr>
          <a:xfrm>
            <a:off x="9381303" y="1075816"/>
            <a:ext cx="1310640" cy="1885095"/>
          </a:xfrm>
          <a:custGeom>
            <a:avLst/>
            <a:gdLst/>
            <a:ahLst/>
            <a:cxnLst/>
            <a:rect l="l" t="t" r="r" b="b"/>
            <a:pathLst>
              <a:path w="1310640" h="1024254">
                <a:moveTo>
                  <a:pt x="1310398" y="0"/>
                </a:moveTo>
                <a:lnTo>
                  <a:pt x="0" y="0"/>
                </a:lnTo>
                <a:lnTo>
                  <a:pt x="0" y="1024178"/>
                </a:lnTo>
                <a:lnTo>
                  <a:pt x="1310398" y="1024178"/>
                </a:lnTo>
                <a:lnTo>
                  <a:pt x="1310398" y="0"/>
                </a:lnTo>
                <a:close/>
              </a:path>
            </a:pathLst>
          </a:custGeom>
          <a:solidFill>
            <a:schemeClr val="accent5"/>
          </a:solidFill>
        </p:spPr>
        <p:txBody>
          <a:bodyPr wrap="square" lIns="0" tIns="0" rIns="0" bIns="0" rtlCol="0"/>
          <a:lstStyle/>
          <a:p>
            <a:endParaRPr/>
          </a:p>
        </p:txBody>
      </p:sp>
      <p:pic>
        <p:nvPicPr>
          <p:cNvPr id="2" name="Espace réservé pour une image  69">
            <a:extLst>
              <a:ext uri="{FF2B5EF4-FFF2-40B4-BE49-F238E27FC236}">
                <a16:creationId xmlns:a16="http://schemas.microsoft.com/office/drawing/2014/main" id="{5D3FE99C-5A60-6A80-9E44-32562EE7374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3" name="Holder 2">
            <a:extLst>
              <a:ext uri="{FF2B5EF4-FFF2-40B4-BE49-F238E27FC236}">
                <a16:creationId xmlns:a16="http://schemas.microsoft.com/office/drawing/2014/main" id="{D047CD47-4530-FB2B-B3DA-D6F0FBA24BB3}"/>
              </a:ext>
            </a:extLst>
          </p:cNvPr>
          <p:cNvSpPr txBox="1">
            <a:spLocks/>
          </p:cNvSpPr>
          <p:nvPr userDrawn="1"/>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 NOVEMBRE 2023</a:t>
            </a:r>
          </a:p>
        </p:txBody>
      </p:sp>
    </p:spTree>
    <p:extLst>
      <p:ext uri="{BB962C8B-B14F-4D97-AF65-F5344CB8AC3E}">
        <p14:creationId xmlns:p14="http://schemas.microsoft.com/office/powerpoint/2010/main" val="2334303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27" name="object 56">
            <a:extLst>
              <a:ext uri="{FF2B5EF4-FFF2-40B4-BE49-F238E27FC236}">
                <a16:creationId xmlns:a16="http://schemas.microsoft.com/office/drawing/2014/main" id="{87120FC9-F7E6-0A4C-9286-82A5D55E7E44}"/>
              </a:ext>
            </a:extLst>
          </p:cNvPr>
          <p:cNvPicPr/>
          <p:nvPr userDrawn="1"/>
        </p:nvPicPr>
        <p:blipFill>
          <a:blip r:embed="rId2"/>
          <a:srcRect/>
          <a:stretch/>
        </p:blipFill>
        <p:spPr>
          <a:xfrm>
            <a:off x="2336" y="12"/>
            <a:ext cx="9376931" cy="7559992"/>
          </a:xfrm>
          <a:prstGeom prst="rect">
            <a:avLst/>
          </a:prstGeom>
        </p:spPr>
      </p:pic>
      <p:sp>
        <p:nvSpPr>
          <p:cNvPr id="2" name="object 3">
            <a:extLst>
              <a:ext uri="{FF2B5EF4-FFF2-40B4-BE49-F238E27FC236}">
                <a16:creationId xmlns:a16="http://schemas.microsoft.com/office/drawing/2014/main" id="{E18CC74F-E864-849B-09B4-DB93B8D5438B}"/>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rgbClr val="E9EDEF"/>
          </a:solidFill>
        </p:spPr>
        <p:txBody>
          <a:bodyPr wrap="square" lIns="0" tIns="0" rIns="0" bIns="0" rtlCol="0"/>
          <a:lstStyle/>
          <a:p>
            <a:endParaRPr>
              <a:solidFill>
                <a:schemeClr val="accent1">
                  <a:lumMod val="20000"/>
                  <a:lumOff val="80000"/>
                </a:schemeClr>
              </a:solidFill>
            </a:endParaRPr>
          </a:p>
        </p:txBody>
      </p:sp>
      <p:sp>
        <p:nvSpPr>
          <p:cNvPr id="3" name="object 54">
            <a:extLst>
              <a:ext uri="{FF2B5EF4-FFF2-40B4-BE49-F238E27FC236}">
                <a16:creationId xmlns:a16="http://schemas.microsoft.com/office/drawing/2014/main" id="{7BCF6C7C-541B-4C62-0B7F-41EC036AAE87}"/>
              </a:ext>
            </a:extLst>
          </p:cNvPr>
          <p:cNvSpPr/>
          <p:nvPr userDrawn="1"/>
        </p:nvSpPr>
        <p:spPr>
          <a:xfrm>
            <a:off x="9381591" y="3334615"/>
            <a:ext cx="1310400" cy="1835999"/>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1"/>
          </a:solidFill>
        </p:spPr>
        <p:txBody>
          <a:bodyPr wrap="square" lIns="0" tIns="0" rIns="0" bIns="0" rtlCol="0"/>
          <a:lstStyle/>
          <a:p>
            <a:endParaRPr/>
          </a:p>
        </p:txBody>
      </p:sp>
    </p:spTree>
    <p:extLst>
      <p:ext uri="{BB962C8B-B14F-4D97-AF65-F5344CB8AC3E}">
        <p14:creationId xmlns:p14="http://schemas.microsoft.com/office/powerpoint/2010/main" val="1709741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sp>
        <p:nvSpPr>
          <p:cNvPr id="12" name="bg object 16">
            <a:extLst>
              <a:ext uri="{FF2B5EF4-FFF2-40B4-BE49-F238E27FC236}">
                <a16:creationId xmlns:a16="http://schemas.microsoft.com/office/drawing/2014/main" id="{56D04E28-0254-3141-9548-CA9A698027A4}"/>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7" name="object 3">
            <a:extLst>
              <a:ext uri="{FF2B5EF4-FFF2-40B4-BE49-F238E27FC236}">
                <a16:creationId xmlns:a16="http://schemas.microsoft.com/office/drawing/2014/main" id="{86488E96-36BE-0C4C-B872-70FA8635D375}"/>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rgbClr val="E9EDEF"/>
          </a:solidFill>
        </p:spPr>
        <p:txBody>
          <a:bodyPr wrap="square" lIns="0" tIns="0" rIns="0" bIns="0" rtlCol="0"/>
          <a:lstStyle/>
          <a:p>
            <a:endParaRPr>
              <a:solidFill>
                <a:schemeClr val="accent1">
                  <a:lumMod val="20000"/>
                  <a:lumOff val="80000"/>
                </a:schemeClr>
              </a:solidFill>
            </a:endParaRPr>
          </a:p>
        </p:txBody>
      </p:sp>
      <p:sp>
        <p:nvSpPr>
          <p:cNvPr id="23" name="object 54">
            <a:extLst>
              <a:ext uri="{FF2B5EF4-FFF2-40B4-BE49-F238E27FC236}">
                <a16:creationId xmlns:a16="http://schemas.microsoft.com/office/drawing/2014/main" id="{64CCC26C-9006-FE4F-A95E-F08D4F5D978C}"/>
              </a:ext>
            </a:extLst>
          </p:cNvPr>
          <p:cNvSpPr/>
          <p:nvPr userDrawn="1"/>
        </p:nvSpPr>
        <p:spPr>
          <a:xfrm>
            <a:off x="9381591" y="3334615"/>
            <a:ext cx="1310400" cy="1835999"/>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1"/>
          </a:solidFill>
        </p:spPr>
        <p:txBody>
          <a:bodyPr wrap="square" lIns="0" tIns="0" rIns="0" bIns="0" rtlCol="0"/>
          <a:lstStyle/>
          <a:p>
            <a:endParaRPr/>
          </a:p>
        </p:txBody>
      </p:sp>
      <p:pic>
        <p:nvPicPr>
          <p:cNvPr id="2" name="Espace réservé pour une image  69">
            <a:extLst>
              <a:ext uri="{FF2B5EF4-FFF2-40B4-BE49-F238E27FC236}">
                <a16:creationId xmlns:a16="http://schemas.microsoft.com/office/drawing/2014/main" id="{975309C9-A7DD-E1F7-CBD5-C029EB21D61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3" name="Forme en L 2">
            <a:extLst>
              <a:ext uri="{FF2B5EF4-FFF2-40B4-BE49-F238E27FC236}">
                <a16:creationId xmlns:a16="http://schemas.microsoft.com/office/drawing/2014/main" id="{D98E3D78-A732-0FD9-9932-0BA59F3A326B}"/>
              </a:ext>
            </a:extLst>
          </p:cNvPr>
          <p:cNvSpPr/>
          <p:nvPr userDrawn="1"/>
        </p:nvSpPr>
        <p:spPr>
          <a:xfrm flipV="1">
            <a:off x="1" y="120"/>
            <a:ext cx="925286" cy="914279"/>
          </a:xfrm>
          <a:prstGeom prst="corner">
            <a:avLst>
              <a:gd name="adj1" fmla="val 21640"/>
              <a:gd name="adj2" fmla="val 206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older 2">
            <a:extLst>
              <a:ext uri="{FF2B5EF4-FFF2-40B4-BE49-F238E27FC236}">
                <a16:creationId xmlns:a16="http://schemas.microsoft.com/office/drawing/2014/main" id="{5162EE95-24F7-7713-C633-0EC4377941FC}"/>
              </a:ext>
            </a:extLst>
          </p:cNvPr>
          <p:cNvSpPr txBox="1">
            <a:spLocks/>
          </p:cNvSpPr>
          <p:nvPr userDrawn="1"/>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 NOVEMBRE 2023</a:t>
            </a:r>
          </a:p>
        </p:txBody>
      </p:sp>
    </p:spTree>
    <p:extLst>
      <p:ext uri="{BB962C8B-B14F-4D97-AF65-F5344CB8AC3E}">
        <p14:creationId xmlns:p14="http://schemas.microsoft.com/office/powerpoint/2010/main" val="4211312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Diapositive de titre">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AB0F485B-5EBD-534C-A952-F5B2967C58CA}"/>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7" name="object 3">
            <a:extLst>
              <a:ext uri="{FF2B5EF4-FFF2-40B4-BE49-F238E27FC236}">
                <a16:creationId xmlns:a16="http://schemas.microsoft.com/office/drawing/2014/main" id="{86488E96-36BE-0C4C-B872-70FA8635D375}"/>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tx2">
              <a:lumMod val="20000"/>
              <a:lumOff val="80000"/>
            </a:schemeClr>
          </a:solidFill>
        </p:spPr>
        <p:txBody>
          <a:bodyPr wrap="square" lIns="0" tIns="0" rIns="0" bIns="0" rtlCol="0"/>
          <a:lstStyle/>
          <a:p>
            <a:endParaRPr dirty="0">
              <a:solidFill>
                <a:schemeClr val="accent2">
                  <a:lumMod val="40000"/>
                  <a:lumOff val="60000"/>
                </a:schemeClr>
              </a:solidFill>
            </a:endParaRPr>
          </a:p>
        </p:txBody>
      </p:sp>
      <p:pic>
        <p:nvPicPr>
          <p:cNvPr id="2" name="Espace réservé pour une image  69">
            <a:extLst>
              <a:ext uri="{FF2B5EF4-FFF2-40B4-BE49-F238E27FC236}">
                <a16:creationId xmlns:a16="http://schemas.microsoft.com/office/drawing/2014/main" id="{E4996891-DF85-3091-3E0E-1A120E99364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3" name="Forme en L 2">
            <a:extLst>
              <a:ext uri="{FF2B5EF4-FFF2-40B4-BE49-F238E27FC236}">
                <a16:creationId xmlns:a16="http://schemas.microsoft.com/office/drawing/2014/main" id="{945B528E-0C5E-BAFE-8C43-B2F15247CD2F}"/>
              </a:ext>
            </a:extLst>
          </p:cNvPr>
          <p:cNvSpPr/>
          <p:nvPr userDrawn="1"/>
        </p:nvSpPr>
        <p:spPr>
          <a:xfrm flipV="1">
            <a:off x="1" y="120"/>
            <a:ext cx="925286" cy="914279"/>
          </a:xfrm>
          <a:prstGeom prst="corner">
            <a:avLst>
              <a:gd name="adj1" fmla="val 21640"/>
              <a:gd name="adj2" fmla="val 2060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older 2">
            <a:extLst>
              <a:ext uri="{FF2B5EF4-FFF2-40B4-BE49-F238E27FC236}">
                <a16:creationId xmlns:a16="http://schemas.microsoft.com/office/drawing/2014/main" id="{C0D9F888-1035-11E2-5177-285525100C88}"/>
              </a:ext>
            </a:extLst>
          </p:cNvPr>
          <p:cNvSpPr txBox="1">
            <a:spLocks/>
          </p:cNvSpPr>
          <p:nvPr userDrawn="1"/>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 NOVEMBRE 2023</a:t>
            </a:r>
          </a:p>
        </p:txBody>
      </p:sp>
    </p:spTree>
    <p:extLst>
      <p:ext uri="{BB962C8B-B14F-4D97-AF65-F5344CB8AC3E}">
        <p14:creationId xmlns:p14="http://schemas.microsoft.com/office/powerpoint/2010/main" val="1920266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B9FE6D62-3A7A-B34E-ACD1-563DD3EABFE9}"/>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15" name="object 3">
            <a:extLst>
              <a:ext uri="{FF2B5EF4-FFF2-40B4-BE49-F238E27FC236}">
                <a16:creationId xmlns:a16="http://schemas.microsoft.com/office/drawing/2014/main" id="{4FDD2AEA-5D57-4345-BFE6-9CE057CE0B37}"/>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tx2">
              <a:lumMod val="20000"/>
              <a:lumOff val="80000"/>
            </a:schemeClr>
          </a:solidFill>
        </p:spPr>
        <p:txBody>
          <a:bodyPr wrap="square" lIns="0" tIns="0" rIns="0" bIns="0" rtlCol="0"/>
          <a:lstStyle/>
          <a:p>
            <a:endParaRPr dirty="0">
              <a:solidFill>
                <a:schemeClr val="accent2">
                  <a:lumMod val="40000"/>
                  <a:lumOff val="60000"/>
                </a:schemeClr>
              </a:solidFill>
            </a:endParaRPr>
          </a:p>
        </p:txBody>
      </p:sp>
      <p:pic>
        <p:nvPicPr>
          <p:cNvPr id="2" name="Espace réservé pour une image  69">
            <a:extLst>
              <a:ext uri="{FF2B5EF4-FFF2-40B4-BE49-F238E27FC236}">
                <a16:creationId xmlns:a16="http://schemas.microsoft.com/office/drawing/2014/main" id="{BCB671D1-4A79-5A6C-25E7-F7F37771A55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4" name="Holder 2">
            <a:extLst>
              <a:ext uri="{FF2B5EF4-FFF2-40B4-BE49-F238E27FC236}">
                <a16:creationId xmlns:a16="http://schemas.microsoft.com/office/drawing/2014/main" id="{E071033C-C7D8-9FA2-F49B-C1ACDD28EA9D}"/>
              </a:ext>
            </a:extLst>
          </p:cNvPr>
          <p:cNvSpPr txBox="1">
            <a:spLocks/>
          </p:cNvSpPr>
          <p:nvPr userDrawn="1"/>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 NOVEMBRE 2023</a:t>
            </a:r>
          </a:p>
        </p:txBody>
      </p:sp>
    </p:spTree>
    <p:extLst>
      <p:ext uri="{BB962C8B-B14F-4D97-AF65-F5344CB8AC3E}">
        <p14:creationId xmlns:p14="http://schemas.microsoft.com/office/powerpoint/2010/main" val="316100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379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11180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2" r:id="rId3"/>
    <p:sldLayoutId id="2147483665" r:id="rId4"/>
    <p:sldLayoutId id="2147483671" r:id="rId5"/>
    <p:sldLayoutId id="2147483661" r:id="rId6"/>
    <p:sldLayoutId id="2147483667" r:id="rId7"/>
    <p:sldLayoutId id="2147483673" r:id="rId8"/>
    <p:sldLayoutId id="2147483674" r:id="rId9"/>
    <p:sldLayoutId id="2147483677" r:id="rId10"/>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1.xml"/><Relationship Id="rId7" Type="http://schemas.openxmlformats.org/officeDocument/2006/relationships/image" Target="../media/image9.svg"/><Relationship Id="rId12" Type="http://schemas.openxmlformats.org/officeDocument/2006/relationships/image" Target="../media/image14.jp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jpg"/><Relationship Id="rId18" Type="http://schemas.openxmlformats.org/officeDocument/2006/relationships/slide" Target="slide6.xml"/><Relationship Id="rId26" Type="http://schemas.openxmlformats.org/officeDocument/2006/relationships/slide" Target="slide15.xml"/><Relationship Id="rId3" Type="http://schemas.openxmlformats.org/officeDocument/2006/relationships/image" Target="../media/image15.png"/><Relationship Id="rId21" Type="http://schemas.openxmlformats.org/officeDocument/2006/relationships/slide" Target="slide11.xml"/><Relationship Id="rId7" Type="http://schemas.openxmlformats.org/officeDocument/2006/relationships/image" Target="../media/image18.svg"/><Relationship Id="rId12" Type="http://schemas.openxmlformats.org/officeDocument/2006/relationships/image" Target="../media/image21.jpg"/><Relationship Id="rId17" Type="http://schemas.openxmlformats.org/officeDocument/2006/relationships/image" Target="../media/image24.svg"/><Relationship Id="rId25" Type="http://schemas.openxmlformats.org/officeDocument/2006/relationships/slide" Target="slide14.xml"/><Relationship Id="rId2" Type="http://schemas.openxmlformats.org/officeDocument/2006/relationships/slide" Target="slide3.xml"/><Relationship Id="rId16" Type="http://schemas.openxmlformats.org/officeDocument/2006/relationships/image" Target="../media/image23.png"/><Relationship Id="rId20" Type="http://schemas.openxmlformats.org/officeDocument/2006/relationships/slide" Target="slide8.xml"/><Relationship Id="rId29"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slide" Target="slide2.xml"/><Relationship Id="rId24" Type="http://schemas.openxmlformats.org/officeDocument/2006/relationships/slide" Target="slide12.xml"/><Relationship Id="rId5" Type="http://schemas.openxmlformats.org/officeDocument/2006/relationships/slide" Target="slide18.xml"/><Relationship Id="rId15" Type="http://schemas.openxmlformats.org/officeDocument/2006/relationships/slide" Target="slide5.xml"/><Relationship Id="rId23" Type="http://schemas.openxmlformats.org/officeDocument/2006/relationships/image" Target="../media/image26.svg"/><Relationship Id="rId28" Type="http://schemas.openxmlformats.org/officeDocument/2006/relationships/image" Target="../media/image28.svg"/><Relationship Id="rId10" Type="http://schemas.openxmlformats.org/officeDocument/2006/relationships/slide" Target="slide4.xml"/><Relationship Id="rId19" Type="http://schemas.openxmlformats.org/officeDocument/2006/relationships/slide" Target="slide7.xml"/><Relationship Id="rId4" Type="http://schemas.openxmlformats.org/officeDocument/2006/relationships/image" Target="../media/image16.svg"/><Relationship Id="rId9" Type="http://schemas.openxmlformats.org/officeDocument/2006/relationships/image" Target="../media/image20.svg"/><Relationship Id="rId14" Type="http://schemas.openxmlformats.org/officeDocument/2006/relationships/slide" Target="slide10.xml"/><Relationship Id="rId22" Type="http://schemas.openxmlformats.org/officeDocument/2006/relationships/image" Target="../media/image25.png"/><Relationship Id="rId27" Type="http://schemas.openxmlformats.org/officeDocument/2006/relationships/image" Target="../media/image27.png"/><Relationship Id="rId30" Type="http://schemas.openxmlformats.org/officeDocument/2006/relationships/image" Target="../media/image30.svg"/></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slide" Target="slide7.xml"/><Relationship Id="rId12" Type="http://schemas.openxmlformats.org/officeDocument/2006/relationships/slide" Target="slide18.xml"/><Relationship Id="rId17" Type="http://schemas.openxmlformats.org/officeDocument/2006/relationships/image" Target="../media/image38.svg"/><Relationship Id="rId2" Type="http://schemas.openxmlformats.org/officeDocument/2006/relationships/slide" Target="slide3.xml"/><Relationship Id="rId16"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slide" Target="slide6.xml"/><Relationship Id="rId11" Type="http://schemas.openxmlformats.org/officeDocument/2006/relationships/image" Target="../media/image34.svg"/><Relationship Id="rId5" Type="http://schemas.openxmlformats.org/officeDocument/2006/relationships/slide" Target="slide5.xml"/><Relationship Id="rId15" Type="http://schemas.openxmlformats.org/officeDocument/2006/relationships/slide" Target="slide10.xml"/><Relationship Id="rId10" Type="http://schemas.openxmlformats.org/officeDocument/2006/relationships/image" Target="../media/image33.png"/><Relationship Id="rId4" Type="http://schemas.openxmlformats.org/officeDocument/2006/relationships/image" Target="../media/image32.svg"/><Relationship Id="rId9" Type="http://schemas.openxmlformats.org/officeDocument/2006/relationships/slide" Target="slide4.xml"/><Relationship Id="rId14" Type="http://schemas.openxmlformats.org/officeDocument/2006/relationships/image" Target="../media/image36.svg"/></Relationships>
</file>

<file path=ppt/slides/_rels/slide5.xml.rels><?xml version="1.0" encoding="UTF-8" standalone="yes"?>
<Relationships xmlns="http://schemas.openxmlformats.org/package/2006/relationships"><Relationship Id="rId8" Type="http://schemas.openxmlformats.org/officeDocument/2006/relationships/image" Target="../media/image41.jpg"/><Relationship Id="rId13" Type="http://schemas.openxmlformats.org/officeDocument/2006/relationships/image" Target="../media/image46.png"/><Relationship Id="rId18" Type="http://schemas.openxmlformats.org/officeDocument/2006/relationships/image" Target="../media/image51.svg"/><Relationship Id="rId26" Type="http://schemas.openxmlformats.org/officeDocument/2006/relationships/slide" Target="slide18.xml"/><Relationship Id="rId3" Type="http://schemas.openxmlformats.org/officeDocument/2006/relationships/slide" Target="slide4.xml"/><Relationship Id="rId21" Type="http://schemas.openxmlformats.org/officeDocument/2006/relationships/slide" Target="slide3.xml"/><Relationship Id="rId7" Type="http://schemas.openxmlformats.org/officeDocument/2006/relationships/image" Target="../media/image40.svg"/><Relationship Id="rId12" Type="http://schemas.openxmlformats.org/officeDocument/2006/relationships/image" Target="../media/image45.svg"/><Relationship Id="rId17" Type="http://schemas.openxmlformats.org/officeDocument/2006/relationships/image" Target="../media/image50.png"/><Relationship Id="rId25" Type="http://schemas.openxmlformats.org/officeDocument/2006/relationships/image" Target="../media/image34.svg"/><Relationship Id="rId2" Type="http://schemas.openxmlformats.org/officeDocument/2006/relationships/slide" Target="slide6.xml"/><Relationship Id="rId16" Type="http://schemas.openxmlformats.org/officeDocument/2006/relationships/image" Target="../media/image49.svg"/><Relationship Id="rId20" Type="http://schemas.openxmlformats.org/officeDocument/2006/relationships/image" Target="../media/image53.svg"/><Relationship Id="rId29" Type="http://schemas.openxmlformats.org/officeDocument/2006/relationships/slide" Target="slide10.xml"/><Relationship Id="rId1" Type="http://schemas.openxmlformats.org/officeDocument/2006/relationships/slideLayout" Target="../slideLayouts/slideLayout5.xml"/><Relationship Id="rId6" Type="http://schemas.openxmlformats.org/officeDocument/2006/relationships/image" Target="../media/image39.png"/><Relationship Id="rId11" Type="http://schemas.openxmlformats.org/officeDocument/2006/relationships/image" Target="../media/image44.png"/><Relationship Id="rId24" Type="http://schemas.openxmlformats.org/officeDocument/2006/relationships/image" Target="../media/image33.png"/><Relationship Id="rId5" Type="http://schemas.openxmlformats.org/officeDocument/2006/relationships/image" Target="../media/image13.svg"/><Relationship Id="rId15" Type="http://schemas.openxmlformats.org/officeDocument/2006/relationships/image" Target="../media/image48.png"/><Relationship Id="rId23" Type="http://schemas.openxmlformats.org/officeDocument/2006/relationships/image" Target="../media/image32.svg"/><Relationship Id="rId28" Type="http://schemas.openxmlformats.org/officeDocument/2006/relationships/image" Target="../media/image36.svg"/><Relationship Id="rId10" Type="http://schemas.openxmlformats.org/officeDocument/2006/relationships/image" Target="../media/image43.svg"/><Relationship Id="rId19" Type="http://schemas.openxmlformats.org/officeDocument/2006/relationships/image" Target="../media/image52.png"/><Relationship Id="rId31" Type="http://schemas.openxmlformats.org/officeDocument/2006/relationships/image" Target="../media/image38.svg"/><Relationship Id="rId4" Type="http://schemas.openxmlformats.org/officeDocument/2006/relationships/image" Target="../media/image12.png"/><Relationship Id="rId9" Type="http://schemas.openxmlformats.org/officeDocument/2006/relationships/image" Target="../media/image42.png"/><Relationship Id="rId14" Type="http://schemas.openxmlformats.org/officeDocument/2006/relationships/image" Target="../media/image47.svg"/><Relationship Id="rId22" Type="http://schemas.openxmlformats.org/officeDocument/2006/relationships/image" Target="../media/image31.png"/><Relationship Id="rId27" Type="http://schemas.openxmlformats.org/officeDocument/2006/relationships/image" Target="../media/image35.png"/><Relationship Id="rId30"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61.svg"/><Relationship Id="rId18" Type="http://schemas.openxmlformats.org/officeDocument/2006/relationships/image" Target="../media/image66.png"/><Relationship Id="rId26" Type="http://schemas.openxmlformats.org/officeDocument/2006/relationships/slide" Target="slide18.xml"/><Relationship Id="rId3" Type="http://schemas.openxmlformats.org/officeDocument/2006/relationships/slide" Target="slide5.xml"/><Relationship Id="rId21" Type="http://schemas.openxmlformats.org/officeDocument/2006/relationships/image" Target="../media/image31.png"/><Relationship Id="rId7" Type="http://schemas.openxmlformats.org/officeDocument/2006/relationships/image" Target="../media/image57.svg"/><Relationship Id="rId12" Type="http://schemas.openxmlformats.org/officeDocument/2006/relationships/image" Target="../media/image60.png"/><Relationship Id="rId17" Type="http://schemas.openxmlformats.org/officeDocument/2006/relationships/image" Target="../media/image65.svg"/><Relationship Id="rId25" Type="http://schemas.openxmlformats.org/officeDocument/2006/relationships/image" Target="../media/image34.svg"/><Relationship Id="rId2" Type="http://schemas.openxmlformats.org/officeDocument/2006/relationships/slide" Target="slide7.xml"/><Relationship Id="rId16" Type="http://schemas.openxmlformats.org/officeDocument/2006/relationships/image" Target="../media/image64.png"/><Relationship Id="rId20" Type="http://schemas.openxmlformats.org/officeDocument/2006/relationships/slide" Target="slide3.xml"/><Relationship Id="rId29" Type="http://schemas.openxmlformats.org/officeDocument/2006/relationships/slide" Target="slide10.xml"/><Relationship Id="rId1" Type="http://schemas.openxmlformats.org/officeDocument/2006/relationships/slideLayout" Target="../slideLayouts/slideLayout5.xml"/><Relationship Id="rId6" Type="http://schemas.openxmlformats.org/officeDocument/2006/relationships/image" Target="../media/image56.png"/><Relationship Id="rId11" Type="http://schemas.openxmlformats.org/officeDocument/2006/relationships/image" Target="../media/image59.svg"/><Relationship Id="rId24" Type="http://schemas.openxmlformats.org/officeDocument/2006/relationships/image" Target="../media/image33.png"/><Relationship Id="rId5" Type="http://schemas.openxmlformats.org/officeDocument/2006/relationships/image" Target="../media/image55.svg"/><Relationship Id="rId15" Type="http://schemas.openxmlformats.org/officeDocument/2006/relationships/image" Target="../media/image63.svg"/><Relationship Id="rId23" Type="http://schemas.openxmlformats.org/officeDocument/2006/relationships/slide" Target="slide4.xml"/><Relationship Id="rId28" Type="http://schemas.openxmlformats.org/officeDocument/2006/relationships/image" Target="../media/image36.svg"/><Relationship Id="rId10" Type="http://schemas.openxmlformats.org/officeDocument/2006/relationships/image" Target="../media/image58.png"/><Relationship Id="rId19" Type="http://schemas.openxmlformats.org/officeDocument/2006/relationships/image" Target="../media/image67.svg"/><Relationship Id="rId31" Type="http://schemas.openxmlformats.org/officeDocument/2006/relationships/image" Target="../media/image38.svg"/><Relationship Id="rId4" Type="http://schemas.openxmlformats.org/officeDocument/2006/relationships/image" Target="../media/image54.png"/><Relationship Id="rId9" Type="http://schemas.openxmlformats.org/officeDocument/2006/relationships/image" Target="../media/image24.svg"/><Relationship Id="rId14" Type="http://schemas.openxmlformats.org/officeDocument/2006/relationships/image" Target="../media/image62.png"/><Relationship Id="rId22" Type="http://schemas.openxmlformats.org/officeDocument/2006/relationships/image" Target="../media/image32.svg"/><Relationship Id="rId27" Type="http://schemas.openxmlformats.org/officeDocument/2006/relationships/image" Target="../media/image35.png"/><Relationship Id="rId30"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36.svg"/><Relationship Id="rId3" Type="http://schemas.openxmlformats.org/officeDocument/2006/relationships/slide" Target="slide6.xml"/><Relationship Id="rId7" Type="http://schemas.openxmlformats.org/officeDocument/2006/relationships/image" Target="../media/image32.svg"/><Relationship Id="rId12" Type="http://schemas.openxmlformats.org/officeDocument/2006/relationships/image" Target="../media/image35.png"/><Relationship Id="rId2" Type="http://schemas.openxmlformats.org/officeDocument/2006/relationships/slide" Target="slide8.xml"/><Relationship Id="rId16" Type="http://schemas.openxmlformats.org/officeDocument/2006/relationships/image" Target="../media/image38.svg"/><Relationship Id="rId1" Type="http://schemas.openxmlformats.org/officeDocument/2006/relationships/slideLayout" Target="../slideLayouts/slideLayout5.xml"/><Relationship Id="rId6" Type="http://schemas.openxmlformats.org/officeDocument/2006/relationships/image" Target="../media/image31.png"/><Relationship Id="rId11" Type="http://schemas.openxmlformats.org/officeDocument/2006/relationships/slide" Target="slide18.xml"/><Relationship Id="rId5" Type="http://schemas.openxmlformats.org/officeDocument/2006/relationships/slide" Target="slide3.xml"/><Relationship Id="rId15" Type="http://schemas.openxmlformats.org/officeDocument/2006/relationships/image" Target="../media/image37.png"/><Relationship Id="rId10" Type="http://schemas.openxmlformats.org/officeDocument/2006/relationships/image" Target="../media/image34.svg"/><Relationship Id="rId4" Type="http://schemas.openxmlformats.org/officeDocument/2006/relationships/image" Target="../media/image68.jpg"/><Relationship Id="rId9" Type="http://schemas.openxmlformats.org/officeDocument/2006/relationships/image" Target="../media/image33.png"/><Relationship Id="rId14" Type="http://schemas.openxmlformats.org/officeDocument/2006/relationships/slide" Target="slide10.xml"/></Relationships>
</file>

<file path=ppt/slides/_rels/slide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slide" Target="slide4.xml"/><Relationship Id="rId18" Type="http://schemas.openxmlformats.org/officeDocument/2006/relationships/image" Target="../media/image36.svg"/><Relationship Id="rId3" Type="http://schemas.openxmlformats.org/officeDocument/2006/relationships/slide" Target="slide7.xml"/><Relationship Id="rId21" Type="http://schemas.openxmlformats.org/officeDocument/2006/relationships/image" Target="../media/image38.svg"/><Relationship Id="rId7" Type="http://schemas.openxmlformats.org/officeDocument/2006/relationships/image" Target="../media/image70.svg"/><Relationship Id="rId12" Type="http://schemas.openxmlformats.org/officeDocument/2006/relationships/image" Target="../media/image32.svg"/><Relationship Id="rId17" Type="http://schemas.openxmlformats.org/officeDocument/2006/relationships/image" Target="../media/image35.png"/><Relationship Id="rId2" Type="http://schemas.openxmlformats.org/officeDocument/2006/relationships/slide" Target="slide9.xml"/><Relationship Id="rId16" Type="http://schemas.openxmlformats.org/officeDocument/2006/relationships/slide" Target="slide18.xml"/><Relationship Id="rId20"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69.png"/><Relationship Id="rId11" Type="http://schemas.openxmlformats.org/officeDocument/2006/relationships/image" Target="../media/image31.png"/><Relationship Id="rId5" Type="http://schemas.openxmlformats.org/officeDocument/2006/relationships/image" Target="../media/image61.svg"/><Relationship Id="rId15" Type="http://schemas.openxmlformats.org/officeDocument/2006/relationships/image" Target="../media/image34.svg"/><Relationship Id="rId10" Type="http://schemas.openxmlformats.org/officeDocument/2006/relationships/slide" Target="slide3.xml"/><Relationship Id="rId19" Type="http://schemas.openxmlformats.org/officeDocument/2006/relationships/slide" Target="slide10.xml"/><Relationship Id="rId4" Type="http://schemas.openxmlformats.org/officeDocument/2006/relationships/image" Target="../media/image60.png"/><Relationship Id="rId9" Type="http://schemas.openxmlformats.org/officeDocument/2006/relationships/image" Target="../media/image72.svg"/><Relationship Id="rId1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svg"/><Relationship Id="rId18" Type="http://schemas.openxmlformats.org/officeDocument/2006/relationships/image" Target="../media/image87.png"/><Relationship Id="rId26" Type="http://schemas.openxmlformats.org/officeDocument/2006/relationships/slide" Target="slide18.xml"/><Relationship Id="rId3" Type="http://schemas.openxmlformats.org/officeDocument/2006/relationships/slide" Target="slide8.xml"/><Relationship Id="rId21" Type="http://schemas.openxmlformats.org/officeDocument/2006/relationships/image" Target="../media/image31.png"/><Relationship Id="rId7" Type="http://schemas.openxmlformats.org/officeDocument/2006/relationships/image" Target="../media/image76.svg"/><Relationship Id="rId12" Type="http://schemas.openxmlformats.org/officeDocument/2006/relationships/image" Target="../media/image81.png"/><Relationship Id="rId17" Type="http://schemas.openxmlformats.org/officeDocument/2006/relationships/image" Target="../media/image86.svg"/><Relationship Id="rId25" Type="http://schemas.openxmlformats.org/officeDocument/2006/relationships/image" Target="../media/image34.svg"/><Relationship Id="rId2" Type="http://schemas.openxmlformats.org/officeDocument/2006/relationships/slide" Target="slide10.xml"/><Relationship Id="rId16" Type="http://schemas.openxmlformats.org/officeDocument/2006/relationships/image" Target="../media/image85.png"/><Relationship Id="rId20" Type="http://schemas.openxmlformats.org/officeDocument/2006/relationships/slide" Target="slide3.xml"/><Relationship Id="rId29"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75.png"/><Relationship Id="rId11" Type="http://schemas.openxmlformats.org/officeDocument/2006/relationships/image" Target="../media/image80.svg"/><Relationship Id="rId24" Type="http://schemas.openxmlformats.org/officeDocument/2006/relationships/image" Target="../media/image33.png"/><Relationship Id="rId5" Type="http://schemas.openxmlformats.org/officeDocument/2006/relationships/image" Target="../media/image74.svg"/><Relationship Id="rId15" Type="http://schemas.openxmlformats.org/officeDocument/2006/relationships/image" Target="../media/image84.svg"/><Relationship Id="rId23" Type="http://schemas.openxmlformats.org/officeDocument/2006/relationships/slide" Target="slide4.xml"/><Relationship Id="rId28" Type="http://schemas.openxmlformats.org/officeDocument/2006/relationships/image" Target="../media/image36.svg"/><Relationship Id="rId10" Type="http://schemas.openxmlformats.org/officeDocument/2006/relationships/image" Target="../media/image79.png"/><Relationship Id="rId19" Type="http://schemas.openxmlformats.org/officeDocument/2006/relationships/image" Target="../media/image88.svg"/><Relationship Id="rId4" Type="http://schemas.openxmlformats.org/officeDocument/2006/relationships/image" Target="../media/image73.png"/><Relationship Id="rId9" Type="http://schemas.openxmlformats.org/officeDocument/2006/relationships/image" Target="../media/image78.svg"/><Relationship Id="rId14" Type="http://schemas.openxmlformats.org/officeDocument/2006/relationships/image" Target="../media/image83.png"/><Relationship Id="rId22" Type="http://schemas.openxmlformats.org/officeDocument/2006/relationships/image" Target="../media/image32.svg"/><Relationship Id="rId27" Type="http://schemas.openxmlformats.org/officeDocument/2006/relationships/image" Target="../media/image35.png"/><Relationship Id="rId30" Type="http://schemas.openxmlformats.org/officeDocument/2006/relationships/image" Target="../media/image38.svg"/></Relationships>
</file>

<file path=ppt/slides/_rels/slide10.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slide" Target="slide10.xml"/><Relationship Id="rId18" Type="http://schemas.openxmlformats.org/officeDocument/2006/relationships/slide" Target="slide15.xml"/><Relationship Id="rId3" Type="http://schemas.openxmlformats.org/officeDocument/2006/relationships/image" Target="../media/image89.png"/><Relationship Id="rId7" Type="http://schemas.openxmlformats.org/officeDocument/2006/relationships/image" Target="../media/image35.png"/><Relationship Id="rId12" Type="http://schemas.openxmlformats.org/officeDocument/2006/relationships/slide" Target="slide18.xml"/><Relationship Id="rId17" Type="http://schemas.openxmlformats.org/officeDocument/2006/relationships/slide" Target="slide14.xml"/><Relationship Id="rId2" Type="http://schemas.openxmlformats.org/officeDocument/2006/relationships/slide" Target="slide3.xml"/><Relationship Id="rId16" Type="http://schemas.openxmlformats.org/officeDocument/2006/relationships/slide" Target="slide12.xml"/><Relationship Id="rId1" Type="http://schemas.openxmlformats.org/officeDocument/2006/relationships/slideLayout" Target="../slideLayouts/slideLayout6.xml"/><Relationship Id="rId6" Type="http://schemas.openxmlformats.org/officeDocument/2006/relationships/slide" Target="slide9.xml"/><Relationship Id="rId11" Type="http://schemas.openxmlformats.org/officeDocument/2006/relationships/image" Target="../media/image28.svg"/><Relationship Id="rId5" Type="http://schemas.openxmlformats.org/officeDocument/2006/relationships/slide" Target="slide11.xml"/><Relationship Id="rId15" Type="http://schemas.openxmlformats.org/officeDocument/2006/relationships/image" Target="../media/image92.svg"/><Relationship Id="rId10" Type="http://schemas.openxmlformats.org/officeDocument/2006/relationships/image" Target="../media/image27.png"/><Relationship Id="rId4" Type="http://schemas.openxmlformats.org/officeDocument/2006/relationships/image" Target="../media/image90.svg"/><Relationship Id="rId9" Type="http://schemas.openxmlformats.org/officeDocument/2006/relationships/slide" Target="slide4.xml"/><Relationship Id="rId14" Type="http://schemas.openxmlformats.org/officeDocument/2006/relationships/image" Target="../media/image91.png"/></Relationships>
</file>

<file path=ppt/slides/_rels/slide11.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svg"/><Relationship Id="rId18" Type="http://schemas.openxmlformats.org/officeDocument/2006/relationships/image" Target="../media/image106.svg"/><Relationship Id="rId26" Type="http://schemas.openxmlformats.org/officeDocument/2006/relationships/image" Target="../media/image114.svg"/><Relationship Id="rId39" Type="http://schemas.openxmlformats.org/officeDocument/2006/relationships/image" Target="../media/image92.svg"/><Relationship Id="rId3" Type="http://schemas.openxmlformats.org/officeDocument/2006/relationships/slide" Target="slide10.xml"/><Relationship Id="rId21" Type="http://schemas.openxmlformats.org/officeDocument/2006/relationships/image" Target="../media/image109.png"/><Relationship Id="rId34" Type="http://schemas.openxmlformats.org/officeDocument/2006/relationships/slide" Target="slide4.xml"/><Relationship Id="rId7" Type="http://schemas.openxmlformats.org/officeDocument/2006/relationships/image" Target="../media/image96.svg"/><Relationship Id="rId12" Type="http://schemas.openxmlformats.org/officeDocument/2006/relationships/image" Target="../media/image101.png"/><Relationship Id="rId17" Type="http://schemas.openxmlformats.org/officeDocument/2006/relationships/image" Target="../media/image105.png"/><Relationship Id="rId25" Type="http://schemas.openxmlformats.org/officeDocument/2006/relationships/image" Target="../media/image113.png"/><Relationship Id="rId33" Type="http://schemas.openxmlformats.org/officeDocument/2006/relationships/image" Target="../media/image36.svg"/><Relationship Id="rId38" Type="http://schemas.openxmlformats.org/officeDocument/2006/relationships/image" Target="../media/image91.png"/><Relationship Id="rId2" Type="http://schemas.openxmlformats.org/officeDocument/2006/relationships/slide" Target="slide12.xml"/><Relationship Id="rId16" Type="http://schemas.openxmlformats.org/officeDocument/2006/relationships/image" Target="../media/image104.svg"/><Relationship Id="rId20" Type="http://schemas.openxmlformats.org/officeDocument/2006/relationships/image" Target="../media/image108.svg"/><Relationship Id="rId29"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100.svg"/><Relationship Id="rId24" Type="http://schemas.openxmlformats.org/officeDocument/2006/relationships/image" Target="../media/image112.svg"/><Relationship Id="rId32" Type="http://schemas.openxmlformats.org/officeDocument/2006/relationships/image" Target="../media/image35.png"/><Relationship Id="rId37" Type="http://schemas.openxmlformats.org/officeDocument/2006/relationships/slide" Target="slide18.xml"/><Relationship Id="rId5" Type="http://schemas.openxmlformats.org/officeDocument/2006/relationships/image" Target="../media/image94.svg"/><Relationship Id="rId15" Type="http://schemas.openxmlformats.org/officeDocument/2006/relationships/image" Target="../media/image103.png"/><Relationship Id="rId23" Type="http://schemas.openxmlformats.org/officeDocument/2006/relationships/image" Target="../media/image111.png"/><Relationship Id="rId28" Type="http://schemas.openxmlformats.org/officeDocument/2006/relationships/image" Target="../media/image26.svg"/><Relationship Id="rId36" Type="http://schemas.openxmlformats.org/officeDocument/2006/relationships/image" Target="../media/image28.svg"/><Relationship Id="rId10" Type="http://schemas.openxmlformats.org/officeDocument/2006/relationships/image" Target="../media/image99.png"/><Relationship Id="rId19" Type="http://schemas.openxmlformats.org/officeDocument/2006/relationships/image" Target="../media/image107.png"/><Relationship Id="rId31" Type="http://schemas.openxmlformats.org/officeDocument/2006/relationships/image" Target="../media/image90.svg"/><Relationship Id="rId4" Type="http://schemas.openxmlformats.org/officeDocument/2006/relationships/image" Target="../media/image93.png"/><Relationship Id="rId9" Type="http://schemas.openxmlformats.org/officeDocument/2006/relationships/image" Target="../media/image98.svg"/><Relationship Id="rId14" Type="http://schemas.openxmlformats.org/officeDocument/2006/relationships/hyperlink" Target="https://www.caisse-epargne.fr/clientele-fragile/conseils-reprendre-budget-en-main/" TargetMode="External"/><Relationship Id="rId22" Type="http://schemas.openxmlformats.org/officeDocument/2006/relationships/image" Target="../media/image110.svg"/><Relationship Id="rId27" Type="http://schemas.openxmlformats.org/officeDocument/2006/relationships/image" Target="../media/image25.png"/><Relationship Id="rId30" Type="http://schemas.openxmlformats.org/officeDocument/2006/relationships/image" Target="../media/image89.png"/><Relationship Id="rId35"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6.svg"/><Relationship Id="rId18" Type="http://schemas.openxmlformats.org/officeDocument/2006/relationships/hyperlink" Target="https://www.caisse-epargne.fr/clientele-fragile/conseils-reprendre-budget-en-main/" TargetMode="External"/><Relationship Id="rId26" Type="http://schemas.openxmlformats.org/officeDocument/2006/relationships/image" Target="../media/image26.svg"/><Relationship Id="rId39" Type="http://schemas.openxmlformats.org/officeDocument/2006/relationships/slide" Target="slide10.xml"/><Relationship Id="rId3" Type="http://schemas.openxmlformats.org/officeDocument/2006/relationships/slide" Target="slide11.xml"/><Relationship Id="rId21" Type="http://schemas.openxmlformats.org/officeDocument/2006/relationships/image" Target="../media/image111.png"/><Relationship Id="rId34" Type="http://schemas.openxmlformats.org/officeDocument/2006/relationships/image" Target="../media/image36.svg"/><Relationship Id="rId7" Type="http://schemas.openxmlformats.org/officeDocument/2006/relationships/image" Target="../media/image96.svg"/><Relationship Id="rId12" Type="http://schemas.openxmlformats.org/officeDocument/2006/relationships/image" Target="../media/image105.png"/><Relationship Id="rId17" Type="http://schemas.openxmlformats.org/officeDocument/2006/relationships/image" Target="../media/image94.svg"/><Relationship Id="rId25" Type="http://schemas.openxmlformats.org/officeDocument/2006/relationships/image" Target="../media/image25.png"/><Relationship Id="rId33" Type="http://schemas.openxmlformats.org/officeDocument/2006/relationships/image" Target="../media/image35.png"/><Relationship Id="rId38" Type="http://schemas.openxmlformats.org/officeDocument/2006/relationships/slide" Target="slide18.xml"/><Relationship Id="rId2" Type="http://schemas.openxmlformats.org/officeDocument/2006/relationships/slide" Target="slide13.xml"/><Relationship Id="rId16" Type="http://schemas.openxmlformats.org/officeDocument/2006/relationships/image" Target="../media/image93.png"/><Relationship Id="rId20" Type="http://schemas.openxmlformats.org/officeDocument/2006/relationships/image" Target="../media/image104.svg"/><Relationship Id="rId29" Type="http://schemas.openxmlformats.org/officeDocument/2006/relationships/image" Target="../media/image108.svg"/><Relationship Id="rId41" Type="http://schemas.openxmlformats.org/officeDocument/2006/relationships/image" Target="../media/image92.svg"/><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100.svg"/><Relationship Id="rId24" Type="http://schemas.openxmlformats.org/officeDocument/2006/relationships/image" Target="../media/image114.svg"/><Relationship Id="rId32" Type="http://schemas.openxmlformats.org/officeDocument/2006/relationships/image" Target="../media/image90.svg"/><Relationship Id="rId37" Type="http://schemas.openxmlformats.org/officeDocument/2006/relationships/image" Target="../media/image28.svg"/><Relationship Id="rId40" Type="http://schemas.openxmlformats.org/officeDocument/2006/relationships/image" Target="../media/image91.png"/><Relationship Id="rId5" Type="http://schemas.openxmlformats.org/officeDocument/2006/relationships/image" Target="../media/image116.svg"/><Relationship Id="rId15" Type="http://schemas.openxmlformats.org/officeDocument/2006/relationships/image" Target="../media/image110.svg"/><Relationship Id="rId23" Type="http://schemas.openxmlformats.org/officeDocument/2006/relationships/image" Target="../media/image113.png"/><Relationship Id="rId28" Type="http://schemas.openxmlformats.org/officeDocument/2006/relationships/image" Target="../media/image107.png"/><Relationship Id="rId36" Type="http://schemas.openxmlformats.org/officeDocument/2006/relationships/image" Target="../media/image27.png"/><Relationship Id="rId10" Type="http://schemas.openxmlformats.org/officeDocument/2006/relationships/image" Target="../media/image99.png"/><Relationship Id="rId19" Type="http://schemas.openxmlformats.org/officeDocument/2006/relationships/image" Target="../media/image103.png"/><Relationship Id="rId31" Type="http://schemas.openxmlformats.org/officeDocument/2006/relationships/image" Target="../media/image89.png"/><Relationship Id="rId4" Type="http://schemas.openxmlformats.org/officeDocument/2006/relationships/image" Target="../media/image115.png"/><Relationship Id="rId9" Type="http://schemas.openxmlformats.org/officeDocument/2006/relationships/image" Target="../media/image98.svg"/><Relationship Id="rId14" Type="http://schemas.openxmlformats.org/officeDocument/2006/relationships/image" Target="../media/image109.png"/><Relationship Id="rId22" Type="http://schemas.openxmlformats.org/officeDocument/2006/relationships/image" Target="../media/image112.svg"/><Relationship Id="rId27" Type="http://schemas.openxmlformats.org/officeDocument/2006/relationships/image" Target="../media/image117.png"/><Relationship Id="rId30" Type="http://schemas.openxmlformats.org/officeDocument/2006/relationships/slide" Target="slide3.xml"/><Relationship Id="rId35" Type="http://schemas.openxmlformats.org/officeDocument/2006/relationships/slide" Target="slide4.xml"/></Relationships>
</file>

<file path=ppt/slides/_rels/slide13.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4.svg"/><Relationship Id="rId18" Type="http://schemas.openxmlformats.org/officeDocument/2006/relationships/image" Target="../media/image124.png"/><Relationship Id="rId26" Type="http://schemas.openxmlformats.org/officeDocument/2006/relationships/image" Target="../media/image36.svg"/><Relationship Id="rId3" Type="http://schemas.openxmlformats.org/officeDocument/2006/relationships/slide" Target="slide12.xml"/><Relationship Id="rId21" Type="http://schemas.openxmlformats.org/officeDocument/2006/relationships/image" Target="../media/image127.svg"/><Relationship Id="rId7" Type="http://schemas.openxmlformats.org/officeDocument/2006/relationships/image" Target="../media/image13.svg"/><Relationship Id="rId12" Type="http://schemas.openxmlformats.org/officeDocument/2006/relationships/image" Target="../media/image113.png"/><Relationship Id="rId17" Type="http://schemas.openxmlformats.org/officeDocument/2006/relationships/image" Target="../media/image123.svg"/><Relationship Id="rId25" Type="http://schemas.openxmlformats.org/officeDocument/2006/relationships/image" Target="../media/image35.png"/><Relationship Id="rId33" Type="http://schemas.openxmlformats.org/officeDocument/2006/relationships/image" Target="../media/image92.svg"/><Relationship Id="rId2" Type="http://schemas.openxmlformats.org/officeDocument/2006/relationships/slide" Target="slide14.xml"/><Relationship Id="rId16" Type="http://schemas.openxmlformats.org/officeDocument/2006/relationships/image" Target="../media/image122.png"/><Relationship Id="rId20" Type="http://schemas.openxmlformats.org/officeDocument/2006/relationships/image" Target="../media/image126.png"/><Relationship Id="rId29"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19.svg"/><Relationship Id="rId24" Type="http://schemas.openxmlformats.org/officeDocument/2006/relationships/image" Target="../media/image90.svg"/><Relationship Id="rId32" Type="http://schemas.openxmlformats.org/officeDocument/2006/relationships/image" Target="../media/image91.png"/><Relationship Id="rId5" Type="http://schemas.openxmlformats.org/officeDocument/2006/relationships/image" Target="../media/image116.svg"/><Relationship Id="rId15" Type="http://schemas.openxmlformats.org/officeDocument/2006/relationships/image" Target="../media/image121.svg"/><Relationship Id="rId23" Type="http://schemas.openxmlformats.org/officeDocument/2006/relationships/image" Target="../media/image89.png"/><Relationship Id="rId28" Type="http://schemas.openxmlformats.org/officeDocument/2006/relationships/image" Target="../media/image27.png"/><Relationship Id="rId10" Type="http://schemas.openxmlformats.org/officeDocument/2006/relationships/image" Target="../media/image118.png"/><Relationship Id="rId19" Type="http://schemas.openxmlformats.org/officeDocument/2006/relationships/image" Target="../media/image125.svg"/><Relationship Id="rId31" Type="http://schemas.openxmlformats.org/officeDocument/2006/relationships/slide" Target="slide10.xml"/><Relationship Id="rId4" Type="http://schemas.openxmlformats.org/officeDocument/2006/relationships/image" Target="../media/image115.png"/><Relationship Id="rId9" Type="http://schemas.openxmlformats.org/officeDocument/2006/relationships/image" Target="../media/image112.svg"/><Relationship Id="rId14" Type="http://schemas.openxmlformats.org/officeDocument/2006/relationships/image" Target="../media/image120.png"/><Relationship Id="rId22" Type="http://schemas.openxmlformats.org/officeDocument/2006/relationships/slide" Target="slide3.xml"/><Relationship Id="rId27" Type="http://schemas.openxmlformats.org/officeDocument/2006/relationships/slide" Target="slide4.xml"/><Relationship Id="rId30" Type="http://schemas.openxmlformats.org/officeDocument/2006/relationships/slide" Target="slide18.xml"/></Relationships>
</file>

<file path=ppt/slides/_rels/slide14.xml.rels><?xml version="1.0" encoding="UTF-8" standalone="yes"?>
<Relationships xmlns="http://schemas.openxmlformats.org/package/2006/relationships"><Relationship Id="rId8" Type="http://schemas.openxmlformats.org/officeDocument/2006/relationships/image" Target="../media/image94.svg"/><Relationship Id="rId13" Type="http://schemas.openxmlformats.org/officeDocument/2006/relationships/image" Target="../media/image132.png"/><Relationship Id="rId18" Type="http://schemas.openxmlformats.org/officeDocument/2006/relationships/image" Target="../media/image35.png"/><Relationship Id="rId26" Type="http://schemas.openxmlformats.org/officeDocument/2006/relationships/image" Target="../media/image92.svg"/><Relationship Id="rId3" Type="http://schemas.openxmlformats.org/officeDocument/2006/relationships/slide" Target="slide13.xml"/><Relationship Id="rId21" Type="http://schemas.openxmlformats.org/officeDocument/2006/relationships/image" Target="../media/image27.png"/><Relationship Id="rId7" Type="http://schemas.openxmlformats.org/officeDocument/2006/relationships/image" Target="../media/image93.png"/><Relationship Id="rId12" Type="http://schemas.openxmlformats.org/officeDocument/2006/relationships/image" Target="../media/image131.svg"/><Relationship Id="rId17" Type="http://schemas.openxmlformats.org/officeDocument/2006/relationships/image" Target="../media/image90.svg"/><Relationship Id="rId25" Type="http://schemas.openxmlformats.org/officeDocument/2006/relationships/image" Target="../media/image91.png"/><Relationship Id="rId2" Type="http://schemas.openxmlformats.org/officeDocument/2006/relationships/slide" Target="slide15.xml"/><Relationship Id="rId16" Type="http://schemas.openxmlformats.org/officeDocument/2006/relationships/image" Target="../media/image89.png"/><Relationship Id="rId20"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hyperlink" Target="https://www.caisse-epargne.fr/clientele-fragile/services-mieux-gerer-comptes-ocf/" TargetMode="External"/><Relationship Id="rId11" Type="http://schemas.openxmlformats.org/officeDocument/2006/relationships/image" Target="../media/image130.png"/><Relationship Id="rId24" Type="http://schemas.openxmlformats.org/officeDocument/2006/relationships/slide" Target="slide10.xml"/><Relationship Id="rId5" Type="http://schemas.openxmlformats.org/officeDocument/2006/relationships/image" Target="../media/image129.svg"/><Relationship Id="rId15" Type="http://schemas.openxmlformats.org/officeDocument/2006/relationships/slide" Target="slide3.xml"/><Relationship Id="rId23" Type="http://schemas.openxmlformats.org/officeDocument/2006/relationships/slide" Target="slide18.xml"/><Relationship Id="rId10" Type="http://schemas.openxmlformats.org/officeDocument/2006/relationships/image" Target="../media/image114.svg"/><Relationship Id="rId19" Type="http://schemas.openxmlformats.org/officeDocument/2006/relationships/image" Target="../media/image36.svg"/><Relationship Id="rId4" Type="http://schemas.openxmlformats.org/officeDocument/2006/relationships/image" Target="../media/image128.png"/><Relationship Id="rId9" Type="http://schemas.openxmlformats.org/officeDocument/2006/relationships/image" Target="../media/image113.png"/><Relationship Id="rId14" Type="http://schemas.openxmlformats.org/officeDocument/2006/relationships/image" Target="../media/image133.svg"/><Relationship Id="rId22" Type="http://schemas.openxmlformats.org/officeDocument/2006/relationships/image" Target="../media/image28.svg"/></Relationships>
</file>

<file path=ppt/slides/_rels/slide15.xml.rels><?xml version="1.0" encoding="UTF-8" standalone="yes"?>
<Relationships xmlns="http://schemas.openxmlformats.org/package/2006/relationships"><Relationship Id="rId8" Type="http://schemas.openxmlformats.org/officeDocument/2006/relationships/image" Target="../media/image112.svg"/><Relationship Id="rId13" Type="http://schemas.openxmlformats.org/officeDocument/2006/relationships/image" Target="../media/image90.svg"/><Relationship Id="rId18" Type="http://schemas.openxmlformats.org/officeDocument/2006/relationships/image" Target="../media/image28.svg"/><Relationship Id="rId3" Type="http://schemas.openxmlformats.org/officeDocument/2006/relationships/slide" Target="slide14.xml"/><Relationship Id="rId21" Type="http://schemas.openxmlformats.org/officeDocument/2006/relationships/image" Target="../media/image91.png"/><Relationship Id="rId7" Type="http://schemas.openxmlformats.org/officeDocument/2006/relationships/image" Target="../media/image111.png"/><Relationship Id="rId12" Type="http://schemas.openxmlformats.org/officeDocument/2006/relationships/image" Target="../media/image89.png"/><Relationship Id="rId17" Type="http://schemas.openxmlformats.org/officeDocument/2006/relationships/image" Target="../media/image27.png"/><Relationship Id="rId2" Type="http://schemas.openxmlformats.org/officeDocument/2006/relationships/slide" Target="slide16.xml"/><Relationship Id="rId16" Type="http://schemas.openxmlformats.org/officeDocument/2006/relationships/slide" Target="slide4.xml"/><Relationship Id="rId20" Type="http://schemas.openxmlformats.org/officeDocument/2006/relationships/slide" Target="slide10.xml"/><Relationship Id="rId1" Type="http://schemas.openxmlformats.org/officeDocument/2006/relationships/slideLayout" Target="../slideLayouts/slideLayout7.xml"/><Relationship Id="rId6" Type="http://schemas.openxmlformats.org/officeDocument/2006/relationships/image" Target="../media/image117.png"/><Relationship Id="rId11" Type="http://schemas.openxmlformats.org/officeDocument/2006/relationships/slide" Target="slide3.xml"/><Relationship Id="rId5" Type="http://schemas.openxmlformats.org/officeDocument/2006/relationships/image" Target="../media/image135.svg"/><Relationship Id="rId15" Type="http://schemas.openxmlformats.org/officeDocument/2006/relationships/image" Target="../media/image36.svg"/><Relationship Id="rId10" Type="http://schemas.openxmlformats.org/officeDocument/2006/relationships/image" Target="../media/image137.svg"/><Relationship Id="rId19" Type="http://schemas.openxmlformats.org/officeDocument/2006/relationships/slide" Target="slide18.xml"/><Relationship Id="rId4" Type="http://schemas.openxmlformats.org/officeDocument/2006/relationships/image" Target="../media/image134.png"/><Relationship Id="rId9" Type="http://schemas.openxmlformats.org/officeDocument/2006/relationships/image" Target="../media/image136.png"/><Relationship Id="rId14" Type="http://schemas.openxmlformats.org/officeDocument/2006/relationships/image" Target="../media/image35.png"/><Relationship Id="rId22" Type="http://schemas.openxmlformats.org/officeDocument/2006/relationships/image" Target="../media/image92.svg"/></Relationships>
</file>

<file path=ppt/slides/_rels/slide16.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89.png"/><Relationship Id="rId18" Type="http://schemas.openxmlformats.org/officeDocument/2006/relationships/image" Target="../media/image27.png"/><Relationship Id="rId3" Type="http://schemas.openxmlformats.org/officeDocument/2006/relationships/slide" Target="slide15.xml"/><Relationship Id="rId21" Type="http://schemas.openxmlformats.org/officeDocument/2006/relationships/image" Target="../media/image91.png"/><Relationship Id="rId7" Type="http://schemas.openxmlformats.org/officeDocument/2006/relationships/image" Target="../media/image133.svg"/><Relationship Id="rId12" Type="http://schemas.openxmlformats.org/officeDocument/2006/relationships/slide" Target="slide3.xml"/><Relationship Id="rId17" Type="http://schemas.openxmlformats.org/officeDocument/2006/relationships/slide" Target="slide4.xml"/><Relationship Id="rId2" Type="http://schemas.openxmlformats.org/officeDocument/2006/relationships/slide" Target="slide18.xml"/><Relationship Id="rId16" Type="http://schemas.openxmlformats.org/officeDocument/2006/relationships/image" Target="../media/image36.svg"/><Relationship Id="rId20" Type="http://schemas.openxmlformats.org/officeDocument/2006/relationships/slide" Target="slide10.xml"/><Relationship Id="rId1" Type="http://schemas.openxmlformats.org/officeDocument/2006/relationships/slideLayout" Target="../slideLayouts/slideLayout7.xml"/><Relationship Id="rId6" Type="http://schemas.openxmlformats.org/officeDocument/2006/relationships/image" Target="../media/image132.png"/><Relationship Id="rId11" Type="http://schemas.openxmlformats.org/officeDocument/2006/relationships/image" Target="../media/image135.svg"/><Relationship Id="rId5" Type="http://schemas.openxmlformats.org/officeDocument/2006/relationships/image" Target="../media/image131.svg"/><Relationship Id="rId15" Type="http://schemas.openxmlformats.org/officeDocument/2006/relationships/image" Target="../media/image35.png"/><Relationship Id="rId10" Type="http://schemas.openxmlformats.org/officeDocument/2006/relationships/image" Target="../media/image134.png"/><Relationship Id="rId19" Type="http://schemas.openxmlformats.org/officeDocument/2006/relationships/image" Target="../media/image28.svg"/><Relationship Id="rId4" Type="http://schemas.openxmlformats.org/officeDocument/2006/relationships/image" Target="../media/image130.png"/><Relationship Id="rId9" Type="http://schemas.openxmlformats.org/officeDocument/2006/relationships/image" Target="../media/image114.svg"/><Relationship Id="rId14" Type="http://schemas.openxmlformats.org/officeDocument/2006/relationships/image" Target="../media/image90.svg"/><Relationship Id="rId22" Type="http://schemas.openxmlformats.org/officeDocument/2006/relationships/image" Target="../media/image92.svg"/></Relationships>
</file>

<file path=ppt/slides/_rels/slide17.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91.png"/><Relationship Id="rId18" Type="http://schemas.openxmlformats.org/officeDocument/2006/relationships/image" Target="../media/image57.svg"/><Relationship Id="rId26" Type="http://schemas.openxmlformats.org/officeDocument/2006/relationships/image" Target="../media/image65.svg"/><Relationship Id="rId3" Type="http://schemas.openxmlformats.org/officeDocument/2006/relationships/slide" Target="slide15.xml"/><Relationship Id="rId21" Type="http://schemas.openxmlformats.org/officeDocument/2006/relationships/image" Target="../media/image60.png"/><Relationship Id="rId34" Type="http://schemas.openxmlformats.org/officeDocument/2006/relationships/image" Target="../media/image141.svg"/><Relationship Id="rId7" Type="http://schemas.openxmlformats.org/officeDocument/2006/relationships/image" Target="../media/image35.png"/><Relationship Id="rId12" Type="http://schemas.openxmlformats.org/officeDocument/2006/relationships/slide" Target="slide10.xml"/><Relationship Id="rId17" Type="http://schemas.openxmlformats.org/officeDocument/2006/relationships/image" Target="../media/image56.png"/><Relationship Id="rId25" Type="http://schemas.openxmlformats.org/officeDocument/2006/relationships/image" Target="../media/image64.png"/><Relationship Id="rId33" Type="http://schemas.openxmlformats.org/officeDocument/2006/relationships/image" Target="../media/image140.png"/><Relationship Id="rId2" Type="http://schemas.openxmlformats.org/officeDocument/2006/relationships/slide" Target="slide18.xml"/><Relationship Id="rId16" Type="http://schemas.openxmlformats.org/officeDocument/2006/relationships/image" Target="../media/image55.svg"/><Relationship Id="rId20" Type="http://schemas.openxmlformats.org/officeDocument/2006/relationships/image" Target="../media/image59.svg"/><Relationship Id="rId29"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90.svg"/><Relationship Id="rId11" Type="http://schemas.openxmlformats.org/officeDocument/2006/relationships/image" Target="../media/image28.svg"/><Relationship Id="rId24" Type="http://schemas.openxmlformats.org/officeDocument/2006/relationships/image" Target="../media/image63.svg"/><Relationship Id="rId32" Type="http://schemas.openxmlformats.org/officeDocument/2006/relationships/image" Target="../media/image139.svg"/><Relationship Id="rId5" Type="http://schemas.openxmlformats.org/officeDocument/2006/relationships/image" Target="../media/image89.png"/><Relationship Id="rId15" Type="http://schemas.openxmlformats.org/officeDocument/2006/relationships/image" Target="../media/image54.png"/><Relationship Id="rId23" Type="http://schemas.openxmlformats.org/officeDocument/2006/relationships/image" Target="../media/image62.png"/><Relationship Id="rId28" Type="http://schemas.openxmlformats.org/officeDocument/2006/relationships/image" Target="../media/image67.svg"/><Relationship Id="rId10" Type="http://schemas.openxmlformats.org/officeDocument/2006/relationships/image" Target="../media/image27.png"/><Relationship Id="rId19" Type="http://schemas.openxmlformats.org/officeDocument/2006/relationships/image" Target="../media/image58.png"/><Relationship Id="rId31" Type="http://schemas.openxmlformats.org/officeDocument/2006/relationships/image" Target="../media/image138.png"/><Relationship Id="rId4" Type="http://schemas.openxmlformats.org/officeDocument/2006/relationships/slide" Target="slide3.xml"/><Relationship Id="rId9" Type="http://schemas.openxmlformats.org/officeDocument/2006/relationships/slide" Target="slide4.xml"/><Relationship Id="rId14" Type="http://schemas.openxmlformats.org/officeDocument/2006/relationships/image" Target="../media/image92.svg"/><Relationship Id="rId22" Type="http://schemas.openxmlformats.org/officeDocument/2006/relationships/image" Target="../media/image61.svg"/><Relationship Id="rId27" Type="http://schemas.openxmlformats.org/officeDocument/2006/relationships/image" Target="../media/image66.png"/><Relationship Id="rId30" Type="http://schemas.openxmlformats.org/officeDocument/2006/relationships/image" Target="../media/image24.svg"/></Relationships>
</file>

<file path=ppt/slides/_rels/slide18.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27.png"/><Relationship Id="rId18" Type="http://schemas.openxmlformats.org/officeDocument/2006/relationships/hyperlink" Target="https://groupebpce.sharepoint.com/sites/CEGEE-MYDOCS/Documents%20partages/PR-A-0471.pdf" TargetMode="External"/><Relationship Id="rId26" Type="http://schemas.openxmlformats.org/officeDocument/2006/relationships/image" Target="../media/image151.svg"/><Relationship Id="rId3" Type="http://schemas.openxmlformats.org/officeDocument/2006/relationships/image" Target="../media/image142.png"/><Relationship Id="rId21" Type="http://schemas.openxmlformats.org/officeDocument/2006/relationships/hyperlink" Target="https://groupebpce.sharepoint.com/sites/CEGEE-MYDOCS/Documents%20partages/NI-A-0041.pdf" TargetMode="External"/><Relationship Id="rId7" Type="http://schemas.openxmlformats.org/officeDocument/2006/relationships/image" Target="../media/image35.png"/><Relationship Id="rId12" Type="http://schemas.openxmlformats.org/officeDocument/2006/relationships/slide" Target="slide4.xml"/><Relationship Id="rId17" Type="http://schemas.openxmlformats.org/officeDocument/2006/relationships/image" Target="../media/image145.svg"/><Relationship Id="rId25" Type="http://schemas.openxmlformats.org/officeDocument/2006/relationships/image" Target="../media/image150.png"/><Relationship Id="rId2" Type="http://schemas.openxmlformats.org/officeDocument/2006/relationships/slide" Target="slide3.xml"/><Relationship Id="rId16" Type="http://schemas.openxmlformats.org/officeDocument/2006/relationships/image" Target="../media/image144.png"/><Relationship Id="rId20" Type="http://schemas.openxmlformats.org/officeDocument/2006/relationships/image" Target="../media/image147.svg"/><Relationship Id="rId1" Type="http://schemas.openxmlformats.org/officeDocument/2006/relationships/slideLayout" Target="../slideLayouts/slideLayout8.xml"/><Relationship Id="rId6" Type="http://schemas.openxmlformats.org/officeDocument/2006/relationships/slide" Target="slide16.xml"/><Relationship Id="rId11" Type="http://schemas.openxmlformats.org/officeDocument/2006/relationships/image" Target="../media/image38.svg"/><Relationship Id="rId24" Type="http://schemas.openxmlformats.org/officeDocument/2006/relationships/image" Target="../media/image149.svg"/><Relationship Id="rId5" Type="http://schemas.openxmlformats.org/officeDocument/2006/relationships/slide" Target="slide19.xml"/><Relationship Id="rId15" Type="http://schemas.openxmlformats.org/officeDocument/2006/relationships/hyperlink" Target="http://commerciaux.celca.caisse-epargne.fr/particuliers/clientele-fragile-experts-direct/documents-clients/" TargetMode="External"/><Relationship Id="rId23" Type="http://schemas.openxmlformats.org/officeDocument/2006/relationships/image" Target="../media/image148.png"/><Relationship Id="rId28" Type="http://schemas.openxmlformats.org/officeDocument/2006/relationships/image" Target="../media/image153.png"/><Relationship Id="rId10" Type="http://schemas.openxmlformats.org/officeDocument/2006/relationships/image" Target="../media/image37.png"/><Relationship Id="rId19" Type="http://schemas.openxmlformats.org/officeDocument/2006/relationships/image" Target="../media/image146.png"/><Relationship Id="rId4" Type="http://schemas.openxmlformats.org/officeDocument/2006/relationships/image" Target="../media/image143.svg"/><Relationship Id="rId9" Type="http://schemas.openxmlformats.org/officeDocument/2006/relationships/slide" Target="slide10.xml"/><Relationship Id="rId14" Type="http://schemas.openxmlformats.org/officeDocument/2006/relationships/image" Target="../media/image28.svg"/><Relationship Id="rId22" Type="http://schemas.openxmlformats.org/officeDocument/2006/relationships/hyperlink" Target="https://groupebpce.sharepoint.com/sites/CEGEE-MYDOCS/Documents%20partages/NI-A-0331.pdf" TargetMode="External"/><Relationship Id="rId27" Type="http://schemas.openxmlformats.org/officeDocument/2006/relationships/image" Target="../media/image152.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0.xml"/><Relationship Id="rId4" Type="http://schemas.openxmlformats.org/officeDocument/2006/relationships/slide" Target="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9615FB-FA70-0746-B49E-3B6FA19AE950}"/>
              </a:ext>
            </a:extLst>
          </p:cNvPr>
          <p:cNvSpPr/>
          <p:nvPr/>
        </p:nvSpPr>
        <p:spPr>
          <a:xfrm>
            <a:off x="167463" y="5063627"/>
            <a:ext cx="10356887" cy="1200329"/>
          </a:xfrm>
          <a:prstGeom prst="rect">
            <a:avLst/>
          </a:prstGeom>
          <a:effectLst>
            <a:outerShdw blurRad="428137" dist="146224" dir="2580000" sx="85000" sy="85000" algn="ctr" rotWithShape="0">
              <a:schemeClr val="tx1">
                <a:alpha val="87406"/>
              </a:schemeClr>
            </a:outerShdw>
          </a:effectLst>
        </p:spPr>
        <p:txBody>
          <a:bodyPr wrap="square">
            <a:spAutoFit/>
          </a:bodyPr>
          <a:lstStyle/>
          <a:p>
            <a:pPr algn="ctr"/>
            <a:r>
              <a:rPr lang="fr-FR" sz="3600" b="1" dirty="0">
                <a:solidFill>
                  <a:schemeClr val="bg1"/>
                </a:solidFill>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BOOK </a:t>
            </a:r>
            <a:r>
              <a:rPr lang="fr-FR" sz="3600" b="1" dirty="0">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 </a:t>
            </a:r>
          </a:p>
          <a:p>
            <a:pPr algn="ctr"/>
            <a:r>
              <a:rPr lang="fr-FR" sz="3600" b="1" dirty="0">
                <a:solidFill>
                  <a:srgbClr val="E30613"/>
                </a:solidFill>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INCLUSION BANCAIRE</a:t>
            </a:r>
          </a:p>
        </p:txBody>
      </p:sp>
      <p:sp>
        <p:nvSpPr>
          <p:cNvPr id="3" name="Holder 2">
            <a:extLst>
              <a:ext uri="{FF2B5EF4-FFF2-40B4-BE49-F238E27FC236}">
                <a16:creationId xmlns:a16="http://schemas.microsoft.com/office/drawing/2014/main" id="{C43114E7-E21B-D84C-A56E-7EDCE212EF8F}"/>
              </a:ext>
            </a:extLst>
          </p:cNvPr>
          <p:cNvSpPr txBox="1">
            <a:spLocks/>
          </p:cNvSpPr>
          <p:nvPr/>
        </p:nvSpPr>
        <p:spPr>
          <a:xfrm>
            <a:off x="3171755" y="7226105"/>
            <a:ext cx="4348480" cy="102592"/>
          </a:xfrm>
          <a:prstGeom prst="rect">
            <a:avLst/>
          </a:prstGeom>
        </p:spPr>
        <p:txBody>
          <a:bodyPr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lnSpc>
                <a:spcPts val="840"/>
              </a:lnSpc>
            </a:pPr>
            <a:r>
              <a:rPr lang="fr-FR" dirty="0">
                <a:latin typeface="Arial" panose="020B0604020202020204" pitchFamily="34" charset="0"/>
                <a:cs typeface="Arial" panose="020B0604020202020204" pitchFamily="34" charset="0"/>
              </a:rPr>
              <a:t>DOCUMENT À USAGE STRICTEMENT INTERNE – NOVEMBRE 2023</a:t>
            </a:r>
          </a:p>
        </p:txBody>
      </p:sp>
      <p:sp>
        <p:nvSpPr>
          <p:cNvPr id="4" name="object 4">
            <a:hlinkClick r:id="rId2" action="ppaction://hlinksldjump"/>
            <a:extLst>
              <a:ext uri="{FF2B5EF4-FFF2-40B4-BE49-F238E27FC236}">
                <a16:creationId xmlns:a16="http://schemas.microsoft.com/office/drawing/2014/main" id="{05C0489B-9CA0-B94A-A384-7606633DBCE5}"/>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5">
            <a:extLst>
              <a:ext uri="{FF2B5EF4-FFF2-40B4-BE49-F238E27FC236}">
                <a16:creationId xmlns:a16="http://schemas.microsoft.com/office/drawing/2014/main" id="{21A218C3-55AB-7846-A9AE-0802FD393D54}"/>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 name="Rectangle 5">
            <a:extLst>
              <a:ext uri="{FF2B5EF4-FFF2-40B4-BE49-F238E27FC236}">
                <a16:creationId xmlns:a16="http://schemas.microsoft.com/office/drawing/2014/main" id="{9D8B3CE3-811D-C0F9-6162-2E65D27C15F6}"/>
              </a:ext>
            </a:extLst>
          </p:cNvPr>
          <p:cNvSpPr/>
          <p:nvPr/>
        </p:nvSpPr>
        <p:spPr>
          <a:xfrm>
            <a:off x="4145775" y="6332931"/>
            <a:ext cx="2400261" cy="2930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latin typeface="Arial" panose="020B0604020202020204" pitchFamily="34" charset="0"/>
                <a:cs typeface="Arial" panose="020B0604020202020204" pitchFamily="34" charset="0"/>
              </a:rPr>
              <a:t>Marché des Particuliers</a:t>
            </a:r>
          </a:p>
        </p:txBody>
      </p:sp>
    </p:spTree>
    <p:extLst>
      <p:ext uri="{BB962C8B-B14F-4D97-AF65-F5344CB8AC3E}">
        <p14:creationId xmlns:p14="http://schemas.microsoft.com/office/powerpoint/2010/main" val="3193517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0B5E103E-49C9-1E2A-6CE9-53CF81FC1401}"/>
              </a:ext>
            </a:extLst>
          </p:cNvPr>
          <p:cNvGrpSpPr/>
          <p:nvPr/>
        </p:nvGrpSpPr>
        <p:grpSpPr>
          <a:xfrm>
            <a:off x="5463540" y="761952"/>
            <a:ext cx="4617720" cy="1872780"/>
            <a:chOff x="5463540" y="761952"/>
            <a:chExt cx="4617720" cy="1872780"/>
          </a:xfrm>
        </p:grpSpPr>
        <p:sp>
          <p:nvSpPr>
            <p:cNvPr id="31" name="Rectangle 30">
              <a:extLst>
                <a:ext uri="{FF2B5EF4-FFF2-40B4-BE49-F238E27FC236}">
                  <a16:creationId xmlns:a16="http://schemas.microsoft.com/office/drawing/2014/main" id="{38FD07C7-13DA-947F-8514-6FF3A41A614E}"/>
                </a:ext>
              </a:extLst>
            </p:cNvPr>
            <p:cNvSpPr/>
            <p:nvPr/>
          </p:nvSpPr>
          <p:spPr>
            <a:xfrm>
              <a:off x="5463540" y="761952"/>
              <a:ext cx="4617720" cy="142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riangle rectangle 31">
              <a:extLst>
                <a:ext uri="{FF2B5EF4-FFF2-40B4-BE49-F238E27FC236}">
                  <a16:creationId xmlns:a16="http://schemas.microsoft.com/office/drawing/2014/main" id="{8939633E-B1A4-07E2-0C4D-764F566D0F13}"/>
                </a:ext>
              </a:extLst>
            </p:cNvPr>
            <p:cNvSpPr/>
            <p:nvPr/>
          </p:nvSpPr>
          <p:spPr>
            <a:xfrm rot="5400000" flipV="1">
              <a:off x="7071724" y="2025497"/>
              <a:ext cx="640341" cy="578129"/>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Holder 2">
            <a:extLst>
              <a:ext uri="{FF2B5EF4-FFF2-40B4-BE49-F238E27FC236}">
                <a16:creationId xmlns:a16="http://schemas.microsoft.com/office/drawing/2014/main" id="{0D217120-9258-14F8-2882-95B25FC2E874}"/>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 NOVEMBRE 2023</a:t>
            </a:r>
          </a:p>
        </p:txBody>
      </p:sp>
      <p:sp>
        <p:nvSpPr>
          <p:cNvPr id="7" name="Slide Number Placeholder 5">
            <a:extLst>
              <a:ext uri="{FF2B5EF4-FFF2-40B4-BE49-F238E27FC236}">
                <a16:creationId xmlns:a16="http://schemas.microsoft.com/office/drawing/2014/main" id="{2D25BC27-A1A8-4027-4C6A-31B1E2EE3AD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2</a:t>
            </a:fld>
            <a:endParaRPr lang="fr-FR" dirty="0"/>
          </a:p>
        </p:txBody>
      </p:sp>
      <p:sp>
        <p:nvSpPr>
          <p:cNvPr id="8" name="object 4">
            <a:hlinkClick r:id="rId2" action="ppaction://hlinksldjump"/>
            <a:extLst>
              <a:ext uri="{FF2B5EF4-FFF2-40B4-BE49-F238E27FC236}">
                <a16:creationId xmlns:a16="http://schemas.microsoft.com/office/drawing/2014/main" id="{4A37EE25-2F06-8EB0-BC9D-BB7BD8645E96}"/>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5">
            <a:extLst>
              <a:ext uri="{FF2B5EF4-FFF2-40B4-BE49-F238E27FC236}">
                <a16:creationId xmlns:a16="http://schemas.microsoft.com/office/drawing/2014/main" id="{33D7CC0D-6605-D8EC-1F07-C5EC5096BE41}"/>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10" name="object 7">
            <a:hlinkClick r:id="rId3" action="ppaction://hlinksldjump"/>
            <a:extLst>
              <a:ext uri="{FF2B5EF4-FFF2-40B4-BE49-F238E27FC236}">
                <a16:creationId xmlns:a16="http://schemas.microsoft.com/office/drawing/2014/main" id="{A0414C67-AEAA-288B-6F88-DA77C598C07E}"/>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11" name="object 8">
            <a:extLst>
              <a:ext uri="{FF2B5EF4-FFF2-40B4-BE49-F238E27FC236}">
                <a16:creationId xmlns:a16="http://schemas.microsoft.com/office/drawing/2014/main" id="{037C02A1-90AB-F468-F742-59100D29417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pic>
        <p:nvPicPr>
          <p:cNvPr id="17" name="Graphique 16">
            <a:extLst>
              <a:ext uri="{FF2B5EF4-FFF2-40B4-BE49-F238E27FC236}">
                <a16:creationId xmlns:a16="http://schemas.microsoft.com/office/drawing/2014/main" id="{E56BB7EB-5E88-4AAD-3B1B-36566C7890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1386" y="6680516"/>
            <a:ext cx="9760428" cy="67313"/>
          </a:xfrm>
          <a:prstGeom prst="rect">
            <a:avLst/>
          </a:prstGeom>
        </p:spPr>
      </p:pic>
      <p:pic>
        <p:nvPicPr>
          <p:cNvPr id="19" name="Graphique 18">
            <a:extLst>
              <a:ext uri="{FF2B5EF4-FFF2-40B4-BE49-F238E27FC236}">
                <a16:creationId xmlns:a16="http://schemas.microsoft.com/office/drawing/2014/main" id="{E8FDB3B8-49B1-BAF4-9D9A-27AFD1302A6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34145" y="647615"/>
            <a:ext cx="385057" cy="301349"/>
          </a:xfrm>
          <a:prstGeom prst="rect">
            <a:avLst/>
          </a:prstGeom>
        </p:spPr>
      </p:pic>
      <p:pic>
        <p:nvPicPr>
          <p:cNvPr id="20" name="Graphique 19">
            <a:extLst>
              <a:ext uri="{FF2B5EF4-FFF2-40B4-BE49-F238E27FC236}">
                <a16:creationId xmlns:a16="http://schemas.microsoft.com/office/drawing/2014/main" id="{4891F203-9DA2-11A1-A122-91E29ECB9B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9754076" y="2030645"/>
            <a:ext cx="384333" cy="301349"/>
          </a:xfrm>
          <a:prstGeom prst="rect">
            <a:avLst/>
          </a:prstGeom>
        </p:spPr>
      </p:pic>
      <p:pic>
        <p:nvPicPr>
          <p:cNvPr id="22" name="Graphique 21">
            <a:extLst>
              <a:ext uri="{FF2B5EF4-FFF2-40B4-BE49-F238E27FC236}">
                <a16:creationId xmlns:a16="http://schemas.microsoft.com/office/drawing/2014/main" id="{C7A8769D-8BAA-6EE1-9D8B-29A339FAE84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1384" y="1700301"/>
            <a:ext cx="2051846" cy="269095"/>
          </a:xfrm>
          <a:prstGeom prst="rect">
            <a:avLst/>
          </a:prstGeom>
        </p:spPr>
      </p:pic>
      <p:pic>
        <p:nvPicPr>
          <p:cNvPr id="24" name="Graphique 23">
            <a:extLst>
              <a:ext uri="{FF2B5EF4-FFF2-40B4-BE49-F238E27FC236}">
                <a16:creationId xmlns:a16="http://schemas.microsoft.com/office/drawing/2014/main" id="{D7F4BA01-61DF-8452-2C72-3C7B0ACD6B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7233" y="434614"/>
            <a:ext cx="908303" cy="902695"/>
          </a:xfrm>
          <a:prstGeom prst="rect">
            <a:avLst/>
          </a:prstGeom>
        </p:spPr>
      </p:pic>
      <p:sp>
        <p:nvSpPr>
          <p:cNvPr id="25" name="ZoneTexte 24">
            <a:extLst>
              <a:ext uri="{FF2B5EF4-FFF2-40B4-BE49-F238E27FC236}">
                <a16:creationId xmlns:a16="http://schemas.microsoft.com/office/drawing/2014/main" id="{CED901C6-C438-C94D-29BD-97DD26D243A5}"/>
              </a:ext>
            </a:extLst>
          </p:cNvPr>
          <p:cNvSpPr txBox="1"/>
          <p:nvPr/>
        </p:nvSpPr>
        <p:spPr>
          <a:xfrm>
            <a:off x="931384" y="2286274"/>
            <a:ext cx="3526316" cy="4062651"/>
          </a:xfrm>
          <a:prstGeom prst="rect">
            <a:avLst/>
          </a:prstGeom>
          <a:noFill/>
        </p:spPr>
        <p:txBody>
          <a:bodyPr wrap="square" lIns="0" tIns="0" rIns="0" bIns="0" rtlCol="0">
            <a:spAutoFit/>
          </a:bodyPr>
          <a:lstStyle/>
          <a:p>
            <a:r>
              <a:rPr lang="fr-FR" sz="1200" b="1" kern="0" dirty="0">
                <a:effectLst/>
                <a:latin typeface="Arial" panose="020B0604020202020204" pitchFamily="34" charset="0"/>
                <a:cs typeface="Arial" panose="020B0604020202020204" pitchFamily="34" charset="0"/>
              </a:rPr>
              <a:t>Être utile à nos clients, dans tous les moments de leur vie, fait partie aujourd’hui, de l’ADN </a:t>
            </a:r>
            <a:br>
              <a:rPr lang="fr-FR" sz="1200" b="1" kern="0" dirty="0">
                <a:effectLst/>
                <a:latin typeface="Arial" panose="020B0604020202020204" pitchFamily="34" charset="0"/>
                <a:cs typeface="Arial" panose="020B0604020202020204" pitchFamily="34" charset="0"/>
              </a:rPr>
            </a:br>
            <a:r>
              <a:rPr lang="fr-FR" sz="1200" b="1" kern="0" dirty="0">
                <a:effectLst/>
                <a:latin typeface="Arial" panose="020B0604020202020204" pitchFamily="34" charset="0"/>
                <a:cs typeface="Arial" panose="020B0604020202020204" pitchFamily="34" charset="0"/>
              </a:rPr>
              <a:t>de la Caisse d’Epargne : </a:t>
            </a:r>
            <a:r>
              <a:rPr lang="fr-FR" sz="1200" kern="0" dirty="0">
                <a:effectLst/>
                <a:latin typeface="Arial" panose="020B0604020202020204" pitchFamily="34" charset="0"/>
                <a:cs typeface="Arial" panose="020B0604020202020204" pitchFamily="34" charset="0"/>
              </a:rPr>
              <a:t>les accompagner dans leur quotidien et leurs projets futurs mais aussi être à leurs côtés quand certains accidents de parcours peuvent être rencontrés.</a:t>
            </a:r>
          </a:p>
          <a:p>
            <a:endParaRPr lang="fr-FR" sz="1200" kern="0" dirty="0">
              <a:effectLst/>
              <a:latin typeface="Arial" panose="020B0604020202020204" pitchFamily="34" charset="0"/>
              <a:cs typeface="Arial" panose="020B0604020202020204" pitchFamily="34" charset="0"/>
            </a:endParaRPr>
          </a:p>
          <a:p>
            <a:r>
              <a:rPr lang="fr-FR" sz="1200" kern="0" dirty="0">
                <a:effectLst/>
                <a:latin typeface="Arial" panose="020B0604020202020204" pitchFamily="34" charset="0"/>
                <a:cs typeface="Arial" panose="020B0604020202020204" pitchFamily="34" charset="0"/>
              </a:rPr>
              <a:t>En tant que </a:t>
            </a:r>
            <a:r>
              <a:rPr lang="fr-FR" sz="1200" b="1" kern="0" dirty="0">
                <a:effectLst/>
                <a:latin typeface="Arial" panose="020B0604020202020204" pitchFamily="34" charset="0"/>
                <a:cs typeface="Arial" panose="020B0604020202020204" pitchFamily="34" charset="0"/>
              </a:rPr>
              <a:t>banque engagée,</a:t>
            </a:r>
            <a:r>
              <a:rPr lang="fr-FR" sz="1200" kern="0" dirty="0">
                <a:effectLst/>
                <a:latin typeface="Arial" panose="020B0604020202020204" pitchFamily="34" charset="0"/>
                <a:cs typeface="Arial" panose="020B0604020202020204" pitchFamily="34" charset="0"/>
              </a:rPr>
              <a:t> l’Inclusion Bancaire fait partie de l’une de nos responsabilités sociétales. Ainsi, nous avons mis en place plusieurs dispositifs permettant de prévenir les situations de surendettement ou de détecter nos clients rencontrant des difficultés financières avérées.</a:t>
            </a:r>
          </a:p>
          <a:p>
            <a:endParaRPr lang="fr-FR" sz="1200" kern="0" dirty="0">
              <a:effectLst/>
              <a:latin typeface="Arial" panose="020B0604020202020204" pitchFamily="34" charset="0"/>
              <a:cs typeface="Arial" panose="020B0604020202020204" pitchFamily="34" charset="0"/>
            </a:endParaRPr>
          </a:p>
          <a:p>
            <a:r>
              <a:rPr lang="fr-FR" sz="1200" kern="0" dirty="0">
                <a:effectLst/>
                <a:latin typeface="Arial" panose="020B0604020202020204" pitchFamily="34" charset="0"/>
                <a:cs typeface="Arial" panose="020B0604020202020204" pitchFamily="34" charset="0"/>
              </a:rPr>
              <a:t>Ce book a pour objectif de vous aider à appréhender l’Inclusion Bancaire en fonction </a:t>
            </a:r>
            <a:br>
              <a:rPr lang="fr-FR" sz="1200" kern="0" dirty="0">
                <a:effectLst/>
                <a:latin typeface="Arial" panose="020B0604020202020204" pitchFamily="34" charset="0"/>
                <a:cs typeface="Arial" panose="020B0604020202020204" pitchFamily="34" charset="0"/>
              </a:rPr>
            </a:br>
            <a:r>
              <a:rPr lang="fr-FR" sz="1200" kern="0" dirty="0">
                <a:effectLst/>
                <a:latin typeface="Arial" panose="020B0604020202020204" pitchFamily="34" charset="0"/>
                <a:cs typeface="Arial" panose="020B0604020202020204" pitchFamily="34" charset="0"/>
              </a:rPr>
              <a:t>des différents profils clients que vous pouvez rencontrer. Détenteurs OCF</a:t>
            </a:r>
            <a:r>
              <a:rPr lang="fr-FR" sz="1200" kern="0" baseline="30000" dirty="0">
                <a:effectLst/>
                <a:latin typeface="Arial" panose="020B0604020202020204" pitchFamily="34" charset="0"/>
                <a:cs typeface="Arial" panose="020B0604020202020204" pitchFamily="34" charset="0"/>
              </a:rPr>
              <a:t>*</a:t>
            </a:r>
            <a:r>
              <a:rPr lang="fr-FR" sz="1200" kern="0" dirty="0">
                <a:effectLst/>
                <a:latin typeface="Arial" panose="020B0604020202020204" pitchFamily="34" charset="0"/>
                <a:cs typeface="Arial" panose="020B0604020202020204" pitchFamily="34" charset="0"/>
              </a:rPr>
              <a:t>, clients ciblés Fragiles… Comment les accompagner ? Quelles offres leur proposer ? Découvrez dès à présent l’ensemble de nos solutions dédiées.</a:t>
            </a:r>
          </a:p>
          <a:p>
            <a:endParaRPr lang="fr-FR" sz="1200" kern="0" dirty="0">
              <a:latin typeface="Arial" panose="020B060402020202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6988B63A-AB17-0E91-367E-62202B03CBAB}"/>
              </a:ext>
            </a:extLst>
          </p:cNvPr>
          <p:cNvSpPr txBox="1"/>
          <p:nvPr/>
        </p:nvSpPr>
        <p:spPr>
          <a:xfrm>
            <a:off x="5826361" y="994683"/>
            <a:ext cx="3949446" cy="738664"/>
          </a:xfrm>
          <a:prstGeom prst="rect">
            <a:avLst/>
          </a:prstGeom>
          <a:noFill/>
        </p:spPr>
        <p:txBody>
          <a:bodyPr wrap="square" lIns="0" tIns="0" rIns="0" bIns="0" rtlCol="0">
            <a:spAutoFit/>
          </a:bodyPr>
          <a:lstStyle/>
          <a:p>
            <a:r>
              <a:rPr lang="fr-FR" sz="1200" dirty="0">
                <a:effectLst/>
                <a:latin typeface="Arial Narrow" panose="020B0604020202020204" pitchFamily="34" charset="0"/>
                <a:cs typeface="Arial Narrow" panose="020B0604020202020204" pitchFamily="34" charset="0"/>
              </a:rPr>
              <a:t>L’inclusion bancaire participe au processus d’inclusion dans la vie économique et sociale. Elle permet à une personne physique d’accéder durablement à des produits et services bancaires adaptés </a:t>
            </a:r>
            <a:br>
              <a:rPr lang="fr-FR" sz="1200" dirty="0">
                <a:effectLst/>
                <a:latin typeface="Arial Narrow" panose="020B0604020202020204" pitchFamily="34" charset="0"/>
                <a:cs typeface="Arial Narrow" panose="020B0604020202020204" pitchFamily="34" charset="0"/>
              </a:rPr>
            </a:br>
            <a:r>
              <a:rPr lang="fr-FR" sz="1200" dirty="0">
                <a:effectLst/>
                <a:latin typeface="Arial Narrow" panose="020B0604020202020204" pitchFamily="34" charset="0"/>
                <a:cs typeface="Arial Narrow" panose="020B0604020202020204" pitchFamily="34" charset="0"/>
              </a:rPr>
              <a:t>à ses besoins non professionnels et de les utiliser. </a:t>
            </a:r>
          </a:p>
        </p:txBody>
      </p:sp>
      <p:sp>
        <p:nvSpPr>
          <p:cNvPr id="27" name="ZoneTexte 26">
            <a:extLst>
              <a:ext uri="{FF2B5EF4-FFF2-40B4-BE49-F238E27FC236}">
                <a16:creationId xmlns:a16="http://schemas.microsoft.com/office/drawing/2014/main" id="{68987872-1D9F-CB73-9839-6C8342766B8C}"/>
              </a:ext>
            </a:extLst>
          </p:cNvPr>
          <p:cNvSpPr txBox="1"/>
          <p:nvPr/>
        </p:nvSpPr>
        <p:spPr>
          <a:xfrm>
            <a:off x="5826361" y="1840503"/>
            <a:ext cx="3949446" cy="153888"/>
          </a:xfrm>
          <a:prstGeom prst="rect">
            <a:avLst/>
          </a:prstGeom>
          <a:noFill/>
        </p:spPr>
        <p:txBody>
          <a:bodyPr wrap="square" lIns="0" tIns="0" rIns="0" bIns="0" rtlCol="0">
            <a:spAutoFit/>
          </a:bodyPr>
          <a:lstStyle/>
          <a:p>
            <a:r>
              <a:rPr lang="fr-FR" sz="1000" b="1" dirty="0">
                <a:effectLst/>
                <a:latin typeface="Arial Narrow" panose="020B0604020202020204" pitchFamily="34" charset="0"/>
                <a:cs typeface="Arial Narrow" panose="020B0604020202020204" pitchFamily="34" charset="0"/>
              </a:rPr>
              <a:t>Observatoire de l’Inclusion Bancaire</a:t>
            </a:r>
          </a:p>
        </p:txBody>
      </p:sp>
      <p:pic>
        <p:nvPicPr>
          <p:cNvPr id="30" name="Image 29" descr="Une image contenant personne, extérieur, gens&#10;&#10;Description générée automatiquement">
            <a:extLst>
              <a:ext uri="{FF2B5EF4-FFF2-40B4-BE49-F238E27FC236}">
                <a16:creationId xmlns:a16="http://schemas.microsoft.com/office/drawing/2014/main" id="{BBADD529-8DAE-0613-69CE-17B5B4469C4D}"/>
              </a:ext>
            </a:extLst>
          </p:cNvPr>
          <p:cNvPicPr>
            <a:picLocks noChangeAspect="1"/>
          </p:cNvPicPr>
          <p:nvPr/>
        </p:nvPicPr>
        <p:blipFill>
          <a:blip r:embed="rId12"/>
          <a:stretch>
            <a:fillRect/>
          </a:stretch>
        </p:blipFill>
        <p:spPr>
          <a:xfrm>
            <a:off x="4697413" y="2972335"/>
            <a:ext cx="5994400" cy="3302000"/>
          </a:xfrm>
          <a:prstGeom prst="rect">
            <a:avLst/>
          </a:prstGeom>
        </p:spPr>
      </p:pic>
      <p:sp>
        <p:nvSpPr>
          <p:cNvPr id="35" name="ZoneTexte 34">
            <a:extLst>
              <a:ext uri="{FF2B5EF4-FFF2-40B4-BE49-F238E27FC236}">
                <a16:creationId xmlns:a16="http://schemas.microsoft.com/office/drawing/2014/main" id="{27EF755B-6F0B-09F2-0E7B-BCB1C7982460}"/>
              </a:ext>
            </a:extLst>
          </p:cNvPr>
          <p:cNvSpPr txBox="1"/>
          <p:nvPr/>
        </p:nvSpPr>
        <p:spPr>
          <a:xfrm>
            <a:off x="931384" y="6457270"/>
            <a:ext cx="8439200" cy="107722"/>
          </a:xfrm>
          <a:prstGeom prst="rect">
            <a:avLst/>
          </a:prstGeom>
          <a:noFill/>
        </p:spPr>
        <p:txBody>
          <a:bodyPr wrap="square" lIns="0" tIns="0" rIns="0" bIns="0">
            <a:spAutoFit/>
          </a:bodyPr>
          <a:lstStyle/>
          <a:p>
            <a:pPr algn="just"/>
            <a:r>
              <a:rPr lang="fr-FR" sz="700" dirty="0">
                <a:solidFill>
                  <a:schemeClr val="tx2"/>
                </a:solidFill>
                <a:effectLst/>
                <a:latin typeface="Arial Narrow" panose="020B0604020202020204" pitchFamily="34" charset="0"/>
                <a:cs typeface="Arial Narrow" panose="020B0604020202020204" pitchFamily="34" charset="0"/>
              </a:rPr>
              <a:t>* Offre d’accompagnement de la Clientèle en situation de Fragilité financière (OCF)</a:t>
            </a:r>
          </a:p>
        </p:txBody>
      </p:sp>
    </p:spTree>
    <p:extLst>
      <p:ext uri="{BB962C8B-B14F-4D97-AF65-F5344CB8AC3E}">
        <p14:creationId xmlns:p14="http://schemas.microsoft.com/office/powerpoint/2010/main" val="3491703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DAC25FAE-300A-254F-9B62-2267982F33C7}"/>
              </a:ext>
            </a:extLst>
          </p:cNvPr>
          <p:cNvSpPr txBox="1"/>
          <p:nvPr/>
        </p:nvSpPr>
        <p:spPr>
          <a:xfrm>
            <a:off x="365300" y="346459"/>
            <a:ext cx="1626870" cy="684803"/>
          </a:xfrm>
          <a:prstGeom prst="rect">
            <a:avLst/>
          </a:prstGeom>
        </p:spPr>
        <p:txBody>
          <a:bodyPr vert="horz" wrap="square" lIns="0" tIns="12700" rIns="0" bIns="0" rtlCol="0">
            <a:spAutoFit/>
          </a:bodyPr>
          <a:lstStyle/>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BOOK </a:t>
            </a:r>
          </a:p>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INCLUSION</a:t>
            </a:r>
          </a:p>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BANCAIRE</a:t>
            </a:r>
            <a:endParaRPr sz="1400" b="1" dirty="0">
              <a:solidFill>
                <a:schemeClr val="tx2"/>
              </a:solidFill>
              <a:latin typeface="Arial" panose="020B0604020202020204" pitchFamily="34" charset="0"/>
              <a:cs typeface="Arial" panose="020B0604020202020204" pitchFamily="34" charset="0"/>
            </a:endParaRPr>
          </a:p>
        </p:txBody>
      </p:sp>
      <p:pic>
        <p:nvPicPr>
          <p:cNvPr id="4" name="Graphique 3">
            <a:hlinkClick r:id="rId2" action="ppaction://hlinksldjump"/>
            <a:extLst>
              <a:ext uri="{FF2B5EF4-FFF2-40B4-BE49-F238E27FC236}">
                <a16:creationId xmlns:a16="http://schemas.microsoft.com/office/drawing/2014/main" id="{27F3BEDE-7F17-FD4A-A939-CB2F1A26564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138367" y="346459"/>
            <a:ext cx="415078" cy="386451"/>
          </a:xfrm>
          <a:prstGeom prst="rect">
            <a:avLst/>
          </a:prstGeom>
        </p:spPr>
      </p:pic>
      <p:sp>
        <p:nvSpPr>
          <p:cNvPr id="53" name="object 9">
            <a:extLst>
              <a:ext uri="{FF2B5EF4-FFF2-40B4-BE49-F238E27FC236}">
                <a16:creationId xmlns:a16="http://schemas.microsoft.com/office/drawing/2014/main" id="{41CB136A-B538-AA4B-B289-E17DA0D35A0A}"/>
              </a:ext>
            </a:extLst>
          </p:cNvPr>
          <p:cNvSpPr txBox="1"/>
          <p:nvPr/>
        </p:nvSpPr>
        <p:spPr>
          <a:xfrm>
            <a:off x="4802665" y="820275"/>
            <a:ext cx="1074420" cy="228268"/>
          </a:xfrm>
          <a:prstGeom prst="rect">
            <a:avLst/>
          </a:prstGeom>
        </p:spPr>
        <p:txBody>
          <a:bodyPr vert="horz" wrap="square" lIns="0" tIns="12700" rIns="0" bIns="0" rtlCol="0">
            <a:spAutoFit/>
          </a:bodyPr>
          <a:lstStyle/>
          <a:p>
            <a:pPr marL="12700" algn="ctr">
              <a:lnSpc>
                <a:spcPct val="100000"/>
              </a:lnSpc>
              <a:spcBef>
                <a:spcPts val="100"/>
              </a:spcBef>
            </a:pPr>
            <a:r>
              <a:rPr sz="1400" dirty="0">
                <a:solidFill>
                  <a:schemeClr val="tx2"/>
                </a:solidFill>
                <a:latin typeface="Arial" panose="020B0604020202020204" pitchFamily="34" charset="0"/>
                <a:cs typeface="Arial" panose="020B0604020202020204" pitchFamily="34" charset="0"/>
              </a:rPr>
              <a:t>SOMMAIRE</a:t>
            </a:r>
          </a:p>
        </p:txBody>
      </p:sp>
      <p:sp>
        <p:nvSpPr>
          <p:cNvPr id="54" name="object 73">
            <a:extLst>
              <a:ext uri="{FF2B5EF4-FFF2-40B4-BE49-F238E27FC236}">
                <a16:creationId xmlns:a16="http://schemas.microsoft.com/office/drawing/2014/main" id="{0050760D-B36F-9348-934D-9091357B452D}"/>
              </a:ext>
            </a:extLst>
          </p:cNvPr>
          <p:cNvSpPr txBox="1"/>
          <p:nvPr/>
        </p:nvSpPr>
        <p:spPr>
          <a:xfrm>
            <a:off x="359994" y="1468121"/>
            <a:ext cx="9969436" cy="566822"/>
          </a:xfrm>
          <a:prstGeom prst="rect">
            <a:avLst/>
          </a:prstGeom>
        </p:spPr>
        <p:txBody>
          <a:bodyPr vert="horz" wrap="square" lIns="0" tIns="12700" rIns="0" bIns="0" rtlCol="0">
            <a:spAutoFit/>
          </a:bodyPr>
          <a:lstStyle/>
          <a:p>
            <a:pPr algn="ctr"/>
            <a:r>
              <a:rPr lang="fr-FR" dirty="0">
                <a:effectLst/>
                <a:latin typeface="Arial" panose="020B0604020202020204" pitchFamily="34" charset="0"/>
                <a:cs typeface="Arial" panose="020B0604020202020204" pitchFamily="34" charset="0"/>
              </a:rPr>
              <a:t>L’OUTIL D’AIDE À LA VENTE CAISSE D’ÉPARGNE, </a:t>
            </a:r>
          </a:p>
          <a:p>
            <a:pPr algn="ctr"/>
            <a:r>
              <a:rPr lang="fr-FR" b="1" dirty="0">
                <a:solidFill>
                  <a:srgbClr val="E30513"/>
                </a:solidFill>
                <a:effectLst/>
                <a:latin typeface="Arial" panose="020B0604020202020204" pitchFamily="34" charset="0"/>
                <a:cs typeface="Arial" panose="020B0604020202020204" pitchFamily="34" charset="0"/>
              </a:rPr>
              <a:t>POUR ACCOMPAGNER NOS CLIENTS RENCONTRANT DES DIFFICULTÉS FINANCIÈRES.</a:t>
            </a:r>
            <a:endParaRPr lang="fr-FR" dirty="0">
              <a:solidFill>
                <a:srgbClr val="E30513"/>
              </a:solidFill>
              <a:effectLst/>
              <a:latin typeface="Arial" panose="020B0604020202020204" pitchFamily="34" charset="0"/>
              <a:cs typeface="Arial" panose="020B0604020202020204" pitchFamily="34" charset="0"/>
            </a:endParaRPr>
          </a:p>
        </p:txBody>
      </p:sp>
      <p:pic>
        <p:nvPicPr>
          <p:cNvPr id="58" name="Graphique 57">
            <a:hlinkClick r:id="rId5" action="ppaction://hlinksldjump"/>
            <a:extLst>
              <a:ext uri="{FF2B5EF4-FFF2-40B4-BE49-F238E27FC236}">
                <a16:creationId xmlns:a16="http://schemas.microsoft.com/office/drawing/2014/main" id="{D0FEB6FC-7231-AE44-A5A8-929A123073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06230" y="8161"/>
            <a:ext cx="1485583" cy="1537406"/>
          </a:xfrm>
          <a:prstGeom prst="rect">
            <a:avLst/>
          </a:prstGeom>
        </p:spPr>
      </p:pic>
      <p:sp>
        <p:nvSpPr>
          <p:cNvPr id="59" name="object 83">
            <a:extLst>
              <a:ext uri="{FF2B5EF4-FFF2-40B4-BE49-F238E27FC236}">
                <a16:creationId xmlns:a16="http://schemas.microsoft.com/office/drawing/2014/main" id="{B30C6829-AF6D-4C4E-85ED-A29503EE1326}"/>
              </a:ext>
            </a:extLst>
          </p:cNvPr>
          <p:cNvSpPr txBox="1"/>
          <p:nvPr/>
        </p:nvSpPr>
        <p:spPr>
          <a:xfrm>
            <a:off x="9567703" y="798805"/>
            <a:ext cx="762635" cy="377539"/>
          </a:xfrm>
          <a:prstGeom prst="rect">
            <a:avLst/>
          </a:prstGeom>
        </p:spPr>
        <p:txBody>
          <a:bodyPr vert="horz" wrap="square" lIns="0" tIns="12700" rIns="0" bIns="0" rtlCol="0">
            <a:spAutoFit/>
          </a:bodyPr>
          <a:lstStyle/>
          <a:p>
            <a:pPr marL="17145" marR="5080" indent="-5080" algn="r">
              <a:lnSpc>
                <a:spcPct val="101699"/>
              </a:lnSpc>
              <a:spcBef>
                <a:spcPts val="100"/>
              </a:spcBef>
            </a:pPr>
            <a:r>
              <a:rPr sz="1200" dirty="0">
                <a:solidFill>
                  <a:srgbClr val="FFFFFF"/>
                </a:solidFill>
                <a:latin typeface="Arial"/>
                <a:cs typeface="Arial"/>
              </a:rPr>
              <a:t> </a:t>
            </a:r>
            <a:r>
              <a:rPr lang="fr-FR" sz="1200" dirty="0">
                <a:solidFill>
                  <a:srgbClr val="FFFFFF"/>
                </a:solidFill>
                <a:latin typeface="Arial"/>
                <a:cs typeface="Arial"/>
              </a:rPr>
              <a:t>LA </a:t>
            </a:r>
            <a:r>
              <a:rPr sz="1200" dirty="0">
                <a:solidFill>
                  <a:srgbClr val="FFFFFF"/>
                </a:solidFill>
                <a:latin typeface="Arial"/>
                <a:cs typeface="Arial"/>
              </a:rPr>
              <a:t>BOÎTE  </a:t>
            </a:r>
            <a:br>
              <a:rPr lang="fr-FR" sz="1200" dirty="0">
                <a:solidFill>
                  <a:srgbClr val="FFFFFF"/>
                </a:solidFill>
                <a:latin typeface="Arial"/>
                <a:cs typeface="Arial"/>
              </a:rPr>
            </a:br>
            <a:r>
              <a:rPr lang="fr-FR" sz="1200" dirty="0">
                <a:solidFill>
                  <a:srgbClr val="FFFFFF"/>
                </a:solidFill>
                <a:latin typeface="Arial"/>
                <a:cs typeface="Arial"/>
              </a:rPr>
              <a:t>À</a:t>
            </a:r>
            <a:r>
              <a:rPr sz="1200" dirty="0">
                <a:solidFill>
                  <a:srgbClr val="FFFFFF"/>
                </a:solidFill>
                <a:latin typeface="Arial"/>
                <a:cs typeface="Arial"/>
              </a:rPr>
              <a:t> OUTILS</a:t>
            </a:r>
            <a:endParaRPr sz="1200" dirty="0">
              <a:latin typeface="Arial"/>
              <a:cs typeface="Arial"/>
            </a:endParaRPr>
          </a:p>
        </p:txBody>
      </p:sp>
      <p:pic>
        <p:nvPicPr>
          <p:cNvPr id="61" name="Graphique 60">
            <a:extLst>
              <a:ext uri="{FF2B5EF4-FFF2-40B4-BE49-F238E27FC236}">
                <a16:creationId xmlns:a16="http://schemas.microsoft.com/office/drawing/2014/main" id="{88846200-70E8-B34A-92D3-6F1F580FBF1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72401" y="63594"/>
            <a:ext cx="800100" cy="800100"/>
          </a:xfrm>
          <a:prstGeom prst="rect">
            <a:avLst/>
          </a:prstGeom>
        </p:spPr>
      </p:pic>
      <p:sp>
        <p:nvSpPr>
          <p:cNvPr id="63" name="Slide Number Placeholder 5">
            <a:extLst>
              <a:ext uri="{FF2B5EF4-FFF2-40B4-BE49-F238E27FC236}">
                <a16:creationId xmlns:a16="http://schemas.microsoft.com/office/drawing/2014/main" id="{DF08F6B0-03B2-8949-B709-6E1FFCB3BAEC}"/>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3</a:t>
            </a:fld>
            <a:endParaRPr lang="fr-FR" dirty="0"/>
          </a:p>
        </p:txBody>
      </p:sp>
      <p:sp>
        <p:nvSpPr>
          <p:cNvPr id="65" name="object 4">
            <a:hlinkClick r:id="rId10" action="ppaction://hlinksldjump"/>
            <a:extLst>
              <a:ext uri="{FF2B5EF4-FFF2-40B4-BE49-F238E27FC236}">
                <a16:creationId xmlns:a16="http://schemas.microsoft.com/office/drawing/2014/main" id="{358CFBC6-25D6-434E-B22B-323E697C551A}"/>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6" name="object 5">
            <a:extLst>
              <a:ext uri="{FF2B5EF4-FFF2-40B4-BE49-F238E27FC236}">
                <a16:creationId xmlns:a16="http://schemas.microsoft.com/office/drawing/2014/main" id="{4D7B6B6A-E849-C24F-A4FF-B7C92923AFB7}"/>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7" name="object 7">
            <a:hlinkClick r:id="rId11" action="ppaction://hlinksldjump"/>
            <a:extLst>
              <a:ext uri="{FF2B5EF4-FFF2-40B4-BE49-F238E27FC236}">
                <a16:creationId xmlns:a16="http://schemas.microsoft.com/office/drawing/2014/main" id="{0E1F715D-3A4C-6045-8156-216EE8485E8F}"/>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8" name="object 8">
            <a:extLst>
              <a:ext uri="{FF2B5EF4-FFF2-40B4-BE49-F238E27FC236}">
                <a16:creationId xmlns:a16="http://schemas.microsoft.com/office/drawing/2014/main" id="{D9A2C6EB-6C47-DC4B-B7E2-DF1B0AC72B22}"/>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pic>
        <p:nvPicPr>
          <p:cNvPr id="34" name="Image 33">
            <a:extLst>
              <a:ext uri="{FF2B5EF4-FFF2-40B4-BE49-F238E27FC236}">
                <a16:creationId xmlns:a16="http://schemas.microsoft.com/office/drawing/2014/main" id="{84BC619D-B411-DD49-4BA4-1BBA2571C5E0}"/>
              </a:ext>
            </a:extLst>
          </p:cNvPr>
          <p:cNvPicPr>
            <a:picLocks noChangeAspect="1"/>
          </p:cNvPicPr>
          <p:nvPr/>
        </p:nvPicPr>
        <p:blipFill>
          <a:blip r:embed="rId12"/>
          <a:srcRect/>
          <a:stretch/>
        </p:blipFill>
        <p:spPr>
          <a:xfrm>
            <a:off x="756392" y="5004117"/>
            <a:ext cx="4064000" cy="1574800"/>
          </a:xfrm>
          <a:prstGeom prst="rect">
            <a:avLst/>
          </a:prstGeom>
        </p:spPr>
      </p:pic>
      <p:pic>
        <p:nvPicPr>
          <p:cNvPr id="55" name="Image 54">
            <a:extLst>
              <a:ext uri="{FF2B5EF4-FFF2-40B4-BE49-F238E27FC236}">
                <a16:creationId xmlns:a16="http://schemas.microsoft.com/office/drawing/2014/main" id="{4B1C9172-5735-2A14-18CB-34C5920699FB}"/>
              </a:ext>
            </a:extLst>
          </p:cNvPr>
          <p:cNvPicPr>
            <a:picLocks noChangeAspect="1"/>
          </p:cNvPicPr>
          <p:nvPr/>
        </p:nvPicPr>
        <p:blipFill>
          <a:blip r:embed="rId13"/>
          <a:srcRect/>
          <a:stretch/>
        </p:blipFill>
        <p:spPr>
          <a:xfrm>
            <a:off x="5911322" y="5004117"/>
            <a:ext cx="4064000" cy="1574800"/>
          </a:xfrm>
          <a:prstGeom prst="rect">
            <a:avLst/>
          </a:prstGeom>
        </p:spPr>
      </p:pic>
      <p:cxnSp>
        <p:nvCxnSpPr>
          <p:cNvPr id="57" name="Connecteur droit 56">
            <a:extLst>
              <a:ext uri="{FF2B5EF4-FFF2-40B4-BE49-F238E27FC236}">
                <a16:creationId xmlns:a16="http://schemas.microsoft.com/office/drawing/2014/main" id="{548C5F44-D9A0-1913-896D-70A13239298A}"/>
              </a:ext>
            </a:extLst>
          </p:cNvPr>
          <p:cNvCxnSpPr/>
          <p:nvPr/>
        </p:nvCxnSpPr>
        <p:spPr>
          <a:xfrm>
            <a:off x="1360170" y="3779837"/>
            <a:ext cx="0" cy="1224280"/>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EF9C6271-A3B2-7392-C861-55A72235B978}"/>
              </a:ext>
            </a:extLst>
          </p:cNvPr>
          <p:cNvCxnSpPr/>
          <p:nvPr/>
        </p:nvCxnSpPr>
        <p:spPr>
          <a:xfrm>
            <a:off x="6526530" y="3779837"/>
            <a:ext cx="0" cy="122428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62" name="ZoneTexte 61">
            <a:hlinkClick r:id="rId10" action="ppaction://hlinksldjump"/>
            <a:extLst>
              <a:ext uri="{FF2B5EF4-FFF2-40B4-BE49-F238E27FC236}">
                <a16:creationId xmlns:a16="http://schemas.microsoft.com/office/drawing/2014/main" id="{BC079FB7-88FB-14CA-245B-DCA37EEE6021}"/>
              </a:ext>
            </a:extLst>
          </p:cNvPr>
          <p:cNvSpPr txBox="1"/>
          <p:nvPr/>
        </p:nvSpPr>
        <p:spPr>
          <a:xfrm>
            <a:off x="2234092" y="2700070"/>
            <a:ext cx="1451610" cy="369332"/>
          </a:xfrm>
          <a:prstGeom prst="rect">
            <a:avLst/>
          </a:prstGeom>
          <a:solidFill>
            <a:schemeClr val="accent5"/>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DÉTECTER</a:t>
            </a:r>
          </a:p>
        </p:txBody>
      </p:sp>
      <p:sp>
        <p:nvSpPr>
          <p:cNvPr id="64" name="ZoneTexte 63">
            <a:hlinkClick r:id="rId10" action="ppaction://hlinksldjump"/>
            <a:extLst>
              <a:ext uri="{FF2B5EF4-FFF2-40B4-BE49-F238E27FC236}">
                <a16:creationId xmlns:a16="http://schemas.microsoft.com/office/drawing/2014/main" id="{C4163039-231C-7BFE-7A11-77062120F48E}"/>
              </a:ext>
            </a:extLst>
          </p:cNvPr>
          <p:cNvSpPr txBox="1"/>
          <p:nvPr/>
        </p:nvSpPr>
        <p:spPr>
          <a:xfrm>
            <a:off x="2234092" y="3156851"/>
            <a:ext cx="1949288" cy="369332"/>
          </a:xfrm>
          <a:prstGeom prst="rect">
            <a:avLst/>
          </a:prstGeom>
          <a:solidFill>
            <a:schemeClr val="accent4"/>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COMPRENDRE</a:t>
            </a:r>
          </a:p>
        </p:txBody>
      </p:sp>
      <p:sp>
        <p:nvSpPr>
          <p:cNvPr id="69" name="ZoneTexte 68">
            <a:hlinkClick r:id="rId14" action="ppaction://hlinksldjump"/>
            <a:extLst>
              <a:ext uri="{FF2B5EF4-FFF2-40B4-BE49-F238E27FC236}">
                <a16:creationId xmlns:a16="http://schemas.microsoft.com/office/drawing/2014/main" id="{912AEE1C-A284-3BAD-8BE4-23EFC9AEF995}"/>
              </a:ext>
            </a:extLst>
          </p:cNvPr>
          <p:cNvSpPr txBox="1"/>
          <p:nvPr/>
        </p:nvSpPr>
        <p:spPr>
          <a:xfrm>
            <a:off x="7400452" y="2700070"/>
            <a:ext cx="2086448" cy="369332"/>
          </a:xfrm>
          <a:prstGeom prst="rect">
            <a:avLst/>
          </a:prstGeom>
          <a:solidFill>
            <a:schemeClr val="accent1"/>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ACCOMPAGNER</a:t>
            </a:r>
          </a:p>
        </p:txBody>
      </p:sp>
      <p:sp>
        <p:nvSpPr>
          <p:cNvPr id="70" name="ZoneTexte 69">
            <a:hlinkClick r:id="rId14" action="ppaction://hlinksldjump"/>
            <a:extLst>
              <a:ext uri="{FF2B5EF4-FFF2-40B4-BE49-F238E27FC236}">
                <a16:creationId xmlns:a16="http://schemas.microsoft.com/office/drawing/2014/main" id="{10BB567A-29F2-B676-6165-962655381A94}"/>
              </a:ext>
            </a:extLst>
          </p:cNvPr>
          <p:cNvSpPr txBox="1"/>
          <p:nvPr/>
        </p:nvSpPr>
        <p:spPr>
          <a:xfrm>
            <a:off x="7618415" y="3156851"/>
            <a:ext cx="1528084" cy="369332"/>
          </a:xfrm>
          <a:prstGeom prst="rect">
            <a:avLst/>
          </a:prstGeom>
          <a:solidFill>
            <a:schemeClr val="accent2"/>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PROPOSER</a:t>
            </a:r>
          </a:p>
        </p:txBody>
      </p:sp>
      <p:sp>
        <p:nvSpPr>
          <p:cNvPr id="71" name="ZoneTexte 70">
            <a:extLst>
              <a:ext uri="{FF2B5EF4-FFF2-40B4-BE49-F238E27FC236}">
                <a16:creationId xmlns:a16="http://schemas.microsoft.com/office/drawing/2014/main" id="{57822030-F0BE-5B3B-B74B-42AA77AFF11F}"/>
              </a:ext>
            </a:extLst>
          </p:cNvPr>
          <p:cNvSpPr txBox="1"/>
          <p:nvPr/>
        </p:nvSpPr>
        <p:spPr>
          <a:xfrm>
            <a:off x="3782327" y="2828765"/>
            <a:ext cx="235638" cy="307777"/>
          </a:xfrm>
          <a:prstGeom prst="rect">
            <a:avLst/>
          </a:prstGeom>
          <a:noFill/>
        </p:spPr>
        <p:txBody>
          <a:bodyPr wrap="square" lIns="0" tIns="0" rIns="0" bIns="0" rtlCol="0">
            <a:spAutoFit/>
          </a:bodyPr>
          <a:lstStyle/>
          <a:p>
            <a:r>
              <a:rPr lang="fr-FR" sz="2000" b="1" dirty="0">
                <a:solidFill>
                  <a:schemeClr val="accent4"/>
                </a:solidFill>
                <a:latin typeface="Arial" panose="020B0604020202020204" pitchFamily="34" charset="0"/>
                <a:cs typeface="Arial" panose="020B0604020202020204" pitchFamily="34" charset="0"/>
              </a:rPr>
              <a:t>&amp;</a:t>
            </a:r>
          </a:p>
        </p:txBody>
      </p:sp>
      <p:sp>
        <p:nvSpPr>
          <p:cNvPr id="72" name="ZoneTexte 71">
            <a:extLst>
              <a:ext uri="{FF2B5EF4-FFF2-40B4-BE49-F238E27FC236}">
                <a16:creationId xmlns:a16="http://schemas.microsoft.com/office/drawing/2014/main" id="{76185C2C-6F22-51AA-8C44-647E58ACFC7B}"/>
              </a:ext>
            </a:extLst>
          </p:cNvPr>
          <p:cNvSpPr txBox="1"/>
          <p:nvPr/>
        </p:nvSpPr>
        <p:spPr>
          <a:xfrm>
            <a:off x="7382777" y="3068795"/>
            <a:ext cx="235638" cy="307777"/>
          </a:xfrm>
          <a:prstGeom prst="rect">
            <a:avLst/>
          </a:prstGeom>
          <a:noFill/>
        </p:spPr>
        <p:txBody>
          <a:bodyPr wrap="square" lIns="0" tIns="0" rIns="0" bIns="0" rtlCol="0">
            <a:spAutoFit/>
          </a:bodyPr>
          <a:lstStyle/>
          <a:p>
            <a:r>
              <a:rPr lang="fr-FR" sz="2000" b="1" dirty="0">
                <a:solidFill>
                  <a:schemeClr val="accent2"/>
                </a:solidFill>
                <a:latin typeface="Arial" panose="020B0604020202020204" pitchFamily="34" charset="0"/>
                <a:cs typeface="Arial" panose="020B0604020202020204" pitchFamily="34" charset="0"/>
              </a:rPr>
              <a:t>&amp;</a:t>
            </a:r>
          </a:p>
        </p:txBody>
      </p:sp>
      <p:sp>
        <p:nvSpPr>
          <p:cNvPr id="73" name="ZoneTexte 72">
            <a:hlinkClick r:id="rId15" action="ppaction://hlinksldjump"/>
            <a:extLst>
              <a:ext uri="{FF2B5EF4-FFF2-40B4-BE49-F238E27FC236}">
                <a16:creationId xmlns:a16="http://schemas.microsoft.com/office/drawing/2014/main" id="{216E26DA-9CDE-E8B3-682F-B2BEFAF3700A}"/>
              </a:ext>
            </a:extLst>
          </p:cNvPr>
          <p:cNvSpPr txBox="1"/>
          <p:nvPr/>
        </p:nvSpPr>
        <p:spPr>
          <a:xfrm>
            <a:off x="1817370" y="38696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QUELQUES CHIFFRES CLÉS</a:t>
            </a:r>
          </a:p>
        </p:txBody>
      </p:sp>
      <p:sp>
        <p:nvSpPr>
          <p:cNvPr id="75" name="ZoneTexte 74">
            <a:hlinkClick r:id="rId18" action="ppaction://hlinksldjump"/>
            <a:extLst>
              <a:ext uri="{FF2B5EF4-FFF2-40B4-BE49-F238E27FC236}">
                <a16:creationId xmlns:a16="http://schemas.microsoft.com/office/drawing/2014/main" id="{A26DB9DA-CE9E-C50E-2679-D4F9A9C50120}"/>
              </a:ext>
            </a:extLst>
          </p:cNvPr>
          <p:cNvSpPr txBox="1"/>
          <p:nvPr/>
        </p:nvSpPr>
        <p:spPr>
          <a:xfrm>
            <a:off x="1817370" y="41363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4 PROFILS CLIENTS</a:t>
            </a:r>
          </a:p>
        </p:txBody>
      </p:sp>
      <p:sp>
        <p:nvSpPr>
          <p:cNvPr id="76" name="ZoneTexte 75">
            <a:hlinkClick r:id="rId19" action="ppaction://hlinksldjump"/>
            <a:extLst>
              <a:ext uri="{FF2B5EF4-FFF2-40B4-BE49-F238E27FC236}">
                <a16:creationId xmlns:a16="http://schemas.microsoft.com/office/drawing/2014/main" id="{09B1FA9E-D2B1-B8C1-8A9A-7BB54DE890C1}"/>
              </a:ext>
            </a:extLst>
          </p:cNvPr>
          <p:cNvSpPr txBox="1"/>
          <p:nvPr/>
        </p:nvSpPr>
        <p:spPr>
          <a:xfrm>
            <a:off x="1817370" y="44030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ALERTE SUR LA SYNTHÈSE CLIENT</a:t>
            </a:r>
          </a:p>
        </p:txBody>
      </p:sp>
      <p:sp>
        <p:nvSpPr>
          <p:cNvPr id="77" name="ZoneTexte 76">
            <a:hlinkClick r:id="rId20" action="ppaction://hlinksldjump"/>
            <a:extLst>
              <a:ext uri="{FF2B5EF4-FFF2-40B4-BE49-F238E27FC236}">
                <a16:creationId xmlns:a16="http://schemas.microsoft.com/office/drawing/2014/main" id="{7080F033-8205-B9DF-F666-87D976B04481}"/>
              </a:ext>
            </a:extLst>
          </p:cNvPr>
          <p:cNvSpPr txBox="1"/>
          <p:nvPr/>
        </p:nvSpPr>
        <p:spPr>
          <a:xfrm>
            <a:off x="1817370" y="46697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ZOOMS</a:t>
            </a:r>
          </a:p>
        </p:txBody>
      </p:sp>
      <p:sp>
        <p:nvSpPr>
          <p:cNvPr id="78" name="ZoneTexte 77">
            <a:hlinkClick r:id="rId21" action="ppaction://hlinksldjump"/>
            <a:extLst>
              <a:ext uri="{FF2B5EF4-FFF2-40B4-BE49-F238E27FC236}">
                <a16:creationId xmlns:a16="http://schemas.microsoft.com/office/drawing/2014/main" id="{F692908C-920D-6F8D-3B51-62FA61DB7E18}"/>
              </a:ext>
            </a:extLst>
          </p:cNvPr>
          <p:cNvSpPr txBox="1"/>
          <p:nvPr/>
        </p:nvSpPr>
        <p:spPr>
          <a:xfrm>
            <a:off x="6995822" y="38696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POTENTIELS SURENDETTÉS</a:t>
            </a:r>
          </a:p>
        </p:txBody>
      </p:sp>
      <p:sp>
        <p:nvSpPr>
          <p:cNvPr id="79" name="ZoneTexte 78">
            <a:hlinkClick r:id="rId24" action="ppaction://hlinksldjump"/>
            <a:extLst>
              <a:ext uri="{FF2B5EF4-FFF2-40B4-BE49-F238E27FC236}">
                <a16:creationId xmlns:a16="http://schemas.microsoft.com/office/drawing/2014/main" id="{0491C1FA-95E7-BF96-4BB5-EA44A798B9FE}"/>
              </a:ext>
            </a:extLst>
          </p:cNvPr>
          <p:cNvSpPr txBox="1"/>
          <p:nvPr/>
        </p:nvSpPr>
        <p:spPr>
          <a:xfrm>
            <a:off x="6995822" y="41363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ÉLIGIBLES OCF</a:t>
            </a:r>
          </a:p>
        </p:txBody>
      </p:sp>
      <p:sp>
        <p:nvSpPr>
          <p:cNvPr id="80" name="ZoneTexte 79">
            <a:hlinkClick r:id="rId25" action="ppaction://hlinksldjump"/>
            <a:extLst>
              <a:ext uri="{FF2B5EF4-FFF2-40B4-BE49-F238E27FC236}">
                <a16:creationId xmlns:a16="http://schemas.microsoft.com/office/drawing/2014/main" id="{1CA792B1-C3F8-24E3-82D9-0E92A8EFA988}"/>
              </a:ext>
            </a:extLst>
          </p:cNvPr>
          <p:cNvSpPr txBox="1"/>
          <p:nvPr/>
        </p:nvSpPr>
        <p:spPr>
          <a:xfrm>
            <a:off x="6995822" y="44030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DÉTENTEURS OCF</a:t>
            </a:r>
          </a:p>
        </p:txBody>
      </p:sp>
      <p:sp>
        <p:nvSpPr>
          <p:cNvPr id="81" name="ZoneTexte 80">
            <a:hlinkClick r:id="rId26" action="ppaction://hlinksldjump"/>
            <a:extLst>
              <a:ext uri="{FF2B5EF4-FFF2-40B4-BE49-F238E27FC236}">
                <a16:creationId xmlns:a16="http://schemas.microsoft.com/office/drawing/2014/main" id="{8F14D027-B9D1-9BE0-E408-B4DEB880187C}"/>
              </a:ext>
            </a:extLst>
          </p:cNvPr>
          <p:cNvSpPr txBox="1"/>
          <p:nvPr/>
        </p:nvSpPr>
        <p:spPr>
          <a:xfrm>
            <a:off x="6995822" y="46697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DÉTENTEURS SBB</a:t>
            </a:r>
          </a:p>
        </p:txBody>
      </p:sp>
      <p:pic>
        <p:nvPicPr>
          <p:cNvPr id="83" name="Graphique 82">
            <a:hlinkClick r:id="rId10" action="ppaction://hlinksldjump"/>
            <a:extLst>
              <a:ext uri="{FF2B5EF4-FFF2-40B4-BE49-F238E27FC236}">
                <a16:creationId xmlns:a16="http://schemas.microsoft.com/office/drawing/2014/main" id="{FB283A88-8F1E-8EB4-78DE-CB3A1352AB7B}"/>
              </a:ext>
            </a:extLst>
          </p:cNvPr>
          <p:cNvPicPr>
            <a:picLocks noChangeAspect="1"/>
          </p:cNvPicPr>
          <p:nvPr/>
        </p:nvPicPr>
        <p:blipFill>
          <a:blip r:embed="rId27">
            <a:extLst>
              <a:ext uri="{96DAC541-7B7A-43D3-8B79-37D633B846F1}">
                <asvg:svgBlip xmlns:asvg="http://schemas.microsoft.com/office/drawing/2016/SVG/main" r:embed="rId28"/>
              </a:ext>
            </a:extLst>
          </a:blip>
          <a:srcRect/>
          <a:stretch/>
        </p:blipFill>
        <p:spPr>
          <a:xfrm>
            <a:off x="673579" y="2366448"/>
            <a:ext cx="1347927" cy="1347927"/>
          </a:xfrm>
          <a:prstGeom prst="rect">
            <a:avLst/>
          </a:prstGeom>
        </p:spPr>
      </p:pic>
      <p:pic>
        <p:nvPicPr>
          <p:cNvPr id="85" name="Graphique 84">
            <a:hlinkClick r:id="rId14" action="ppaction://hlinksldjump"/>
            <a:extLst>
              <a:ext uri="{FF2B5EF4-FFF2-40B4-BE49-F238E27FC236}">
                <a16:creationId xmlns:a16="http://schemas.microsoft.com/office/drawing/2014/main" id="{68B52825-BCE8-E4F2-B561-9C9F7B94FF8F}"/>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5826207" y="2321672"/>
            <a:ext cx="1419816" cy="1401843"/>
          </a:xfrm>
          <a:prstGeom prst="rect">
            <a:avLst/>
          </a:prstGeom>
        </p:spPr>
      </p:pic>
    </p:spTree>
    <p:extLst>
      <p:ext uri="{BB962C8B-B14F-4D97-AF65-F5344CB8AC3E}">
        <p14:creationId xmlns:p14="http://schemas.microsoft.com/office/powerpoint/2010/main" val="2044448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hlinkClick r:id="rId2" action="ppaction://hlinksldjump"/>
            <a:extLst>
              <a:ext uri="{FF2B5EF4-FFF2-40B4-BE49-F238E27FC236}">
                <a16:creationId xmlns:a16="http://schemas.microsoft.com/office/drawing/2014/main" id="{CB14F170-84A5-B74B-B5B5-9B90B4B1509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39405" y="291396"/>
            <a:ext cx="415078" cy="386452"/>
          </a:xfrm>
          <a:prstGeom prst="rect">
            <a:avLst/>
          </a:prstGeom>
        </p:spPr>
      </p:pic>
      <p:sp>
        <p:nvSpPr>
          <p:cNvPr id="29" name="Slide Number Placeholder 5">
            <a:extLst>
              <a:ext uri="{FF2B5EF4-FFF2-40B4-BE49-F238E27FC236}">
                <a16:creationId xmlns:a16="http://schemas.microsoft.com/office/drawing/2014/main" id="{83FEB385-CB87-FF45-A84C-36A5776B7C10}"/>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4</a:t>
            </a:fld>
            <a:endParaRPr lang="fr-FR" dirty="0"/>
          </a:p>
        </p:txBody>
      </p:sp>
      <p:sp>
        <p:nvSpPr>
          <p:cNvPr id="30" name="object 4">
            <a:hlinkClick r:id="rId5" action="ppaction://hlinksldjump"/>
            <a:extLst>
              <a:ext uri="{FF2B5EF4-FFF2-40B4-BE49-F238E27FC236}">
                <a16:creationId xmlns:a16="http://schemas.microsoft.com/office/drawing/2014/main" id="{F8F9F636-86D0-F145-AA67-AF5A61926698}"/>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31" name="object 5">
            <a:extLst>
              <a:ext uri="{FF2B5EF4-FFF2-40B4-BE49-F238E27FC236}">
                <a16:creationId xmlns:a16="http://schemas.microsoft.com/office/drawing/2014/main" id="{9F894BF1-FD3A-1442-A6DF-63DEA3DBF79D}"/>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32" name="object 7">
            <a:hlinkClick r:id="rId2" action="ppaction://hlinksldjump"/>
            <a:extLst>
              <a:ext uri="{FF2B5EF4-FFF2-40B4-BE49-F238E27FC236}">
                <a16:creationId xmlns:a16="http://schemas.microsoft.com/office/drawing/2014/main" id="{F918BD75-18A5-C643-A309-EFC103C8894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33" name="object 8">
            <a:extLst>
              <a:ext uri="{FF2B5EF4-FFF2-40B4-BE49-F238E27FC236}">
                <a16:creationId xmlns:a16="http://schemas.microsoft.com/office/drawing/2014/main" id="{7AF0553D-DACA-F641-A268-06ECD978DD38}"/>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2" name="ZoneTexte 21">
            <a:extLst>
              <a:ext uri="{FF2B5EF4-FFF2-40B4-BE49-F238E27FC236}">
                <a16:creationId xmlns:a16="http://schemas.microsoft.com/office/drawing/2014/main" id="{C91BA0B9-BF1B-2100-C3AE-D8C5180AB65D}"/>
              </a:ext>
            </a:extLst>
          </p:cNvPr>
          <p:cNvSpPr txBox="1"/>
          <p:nvPr/>
        </p:nvSpPr>
        <p:spPr>
          <a:xfrm>
            <a:off x="3157" y="0"/>
            <a:ext cx="3123724" cy="868680"/>
          </a:xfrm>
          <a:prstGeom prst="rect">
            <a:avLst/>
          </a:prstGeom>
          <a:solidFill>
            <a:schemeClr val="accent5"/>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DÉTECTER</a:t>
            </a:r>
          </a:p>
        </p:txBody>
      </p:sp>
      <p:sp>
        <p:nvSpPr>
          <p:cNvPr id="39" name="ZoneTexte 38">
            <a:extLst>
              <a:ext uri="{FF2B5EF4-FFF2-40B4-BE49-F238E27FC236}">
                <a16:creationId xmlns:a16="http://schemas.microsoft.com/office/drawing/2014/main" id="{D3DDFA8F-7629-C14E-6C22-7CE45513C9CA}"/>
              </a:ext>
            </a:extLst>
          </p:cNvPr>
          <p:cNvSpPr txBox="1"/>
          <p:nvPr/>
        </p:nvSpPr>
        <p:spPr>
          <a:xfrm>
            <a:off x="2940667" y="685800"/>
            <a:ext cx="4198144" cy="868680"/>
          </a:xfrm>
          <a:prstGeom prst="rect">
            <a:avLst/>
          </a:prstGeom>
          <a:solidFill>
            <a:schemeClr val="accent4"/>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COMPRENDRE</a:t>
            </a:r>
          </a:p>
        </p:txBody>
      </p:sp>
      <p:sp>
        <p:nvSpPr>
          <p:cNvPr id="24" name="ZoneTexte 23">
            <a:extLst>
              <a:ext uri="{FF2B5EF4-FFF2-40B4-BE49-F238E27FC236}">
                <a16:creationId xmlns:a16="http://schemas.microsoft.com/office/drawing/2014/main" id="{A60FE153-B302-DC72-7E26-7FA4DA632629}"/>
              </a:ext>
            </a:extLst>
          </p:cNvPr>
          <p:cNvSpPr txBox="1"/>
          <p:nvPr/>
        </p:nvSpPr>
        <p:spPr>
          <a:xfrm>
            <a:off x="3227952" y="146068"/>
            <a:ext cx="606793" cy="677108"/>
          </a:xfrm>
          <a:prstGeom prst="rect">
            <a:avLst/>
          </a:prstGeom>
          <a:noFill/>
        </p:spPr>
        <p:txBody>
          <a:bodyPr wrap="square" lIns="0" tIns="0" rIns="0" bIns="0" rtlCol="0">
            <a:spAutoFit/>
          </a:bodyPr>
          <a:lstStyle/>
          <a:p>
            <a:r>
              <a:rPr lang="fr-FR" sz="4400" b="1" dirty="0">
                <a:solidFill>
                  <a:schemeClr val="accent4"/>
                </a:solidFill>
                <a:latin typeface="Arial" panose="020B0604020202020204" pitchFamily="34" charset="0"/>
                <a:cs typeface="Arial" panose="020B0604020202020204" pitchFamily="34" charset="0"/>
              </a:rPr>
              <a:t>&amp;</a:t>
            </a:r>
          </a:p>
        </p:txBody>
      </p:sp>
      <p:sp>
        <p:nvSpPr>
          <p:cNvPr id="25" name="ZoneTexte 24">
            <a:hlinkClick r:id="rId5" action="ppaction://hlinksldjump"/>
            <a:extLst>
              <a:ext uri="{FF2B5EF4-FFF2-40B4-BE49-F238E27FC236}">
                <a16:creationId xmlns:a16="http://schemas.microsoft.com/office/drawing/2014/main" id="{C0BE7C88-8632-D560-ACB1-F221388290CF}"/>
              </a:ext>
            </a:extLst>
          </p:cNvPr>
          <p:cNvSpPr txBox="1"/>
          <p:nvPr/>
        </p:nvSpPr>
        <p:spPr>
          <a:xfrm>
            <a:off x="3157" y="1308384"/>
            <a:ext cx="265176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QUELQUES CHIFFRES CLÉS</a:t>
            </a:r>
          </a:p>
        </p:txBody>
      </p:sp>
      <p:sp>
        <p:nvSpPr>
          <p:cNvPr id="34" name="ZoneTexte 33">
            <a:hlinkClick r:id="rId6" action="ppaction://hlinksldjump"/>
            <a:extLst>
              <a:ext uri="{FF2B5EF4-FFF2-40B4-BE49-F238E27FC236}">
                <a16:creationId xmlns:a16="http://schemas.microsoft.com/office/drawing/2014/main" id="{E97AE94A-7795-3D9E-50F9-42D71BDBA720}"/>
              </a:ext>
            </a:extLst>
          </p:cNvPr>
          <p:cNvSpPr txBox="1"/>
          <p:nvPr/>
        </p:nvSpPr>
        <p:spPr>
          <a:xfrm>
            <a:off x="3157" y="1615294"/>
            <a:ext cx="195453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4 PROFILS CLIENTS</a:t>
            </a:r>
          </a:p>
        </p:txBody>
      </p:sp>
      <p:sp>
        <p:nvSpPr>
          <p:cNvPr id="35" name="ZoneTexte 34">
            <a:hlinkClick r:id="rId7" action="ppaction://hlinksldjump"/>
            <a:extLst>
              <a:ext uri="{FF2B5EF4-FFF2-40B4-BE49-F238E27FC236}">
                <a16:creationId xmlns:a16="http://schemas.microsoft.com/office/drawing/2014/main" id="{2907623C-8316-7C57-0D9A-FDBA81290398}"/>
              </a:ext>
            </a:extLst>
          </p:cNvPr>
          <p:cNvSpPr txBox="1"/>
          <p:nvPr/>
        </p:nvSpPr>
        <p:spPr>
          <a:xfrm>
            <a:off x="3157" y="1922204"/>
            <a:ext cx="321183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ALERTE SUR LA SYNTHÈSE CLIENT</a:t>
            </a:r>
          </a:p>
        </p:txBody>
      </p:sp>
      <p:sp>
        <p:nvSpPr>
          <p:cNvPr id="36" name="ZoneTexte 35">
            <a:hlinkClick r:id="rId8" action="ppaction://hlinksldjump"/>
            <a:extLst>
              <a:ext uri="{FF2B5EF4-FFF2-40B4-BE49-F238E27FC236}">
                <a16:creationId xmlns:a16="http://schemas.microsoft.com/office/drawing/2014/main" id="{52B7B806-CD5B-842C-3F5D-55E19AE0DD74}"/>
              </a:ext>
            </a:extLst>
          </p:cNvPr>
          <p:cNvSpPr txBox="1"/>
          <p:nvPr/>
        </p:nvSpPr>
        <p:spPr>
          <a:xfrm>
            <a:off x="3157" y="2229115"/>
            <a:ext cx="97155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ZOOMS</a:t>
            </a:r>
          </a:p>
        </p:txBody>
      </p:sp>
      <p:pic>
        <p:nvPicPr>
          <p:cNvPr id="43" name="Graphique 42">
            <a:hlinkClick r:id="rId9" action="ppaction://hlinksldjump"/>
            <a:extLst>
              <a:ext uri="{FF2B5EF4-FFF2-40B4-BE49-F238E27FC236}">
                <a16:creationId xmlns:a16="http://schemas.microsoft.com/office/drawing/2014/main" id="{66955FE3-7930-BAED-70B2-C2EF60FAAA5B}"/>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70693" y="1294509"/>
            <a:ext cx="952500" cy="952500"/>
          </a:xfrm>
          <a:prstGeom prst="rect">
            <a:avLst/>
          </a:prstGeom>
        </p:spPr>
      </p:pic>
      <p:sp>
        <p:nvSpPr>
          <p:cNvPr id="46" name="ZoneTexte 45">
            <a:hlinkClick r:id="rId9" action="ppaction://hlinksldjump"/>
            <a:extLst>
              <a:ext uri="{FF2B5EF4-FFF2-40B4-BE49-F238E27FC236}">
                <a16:creationId xmlns:a16="http://schemas.microsoft.com/office/drawing/2014/main" id="{7235C97C-8F6B-ACC3-556C-6157BC8783E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14" name="Ellipse 13">
            <a:extLst>
              <a:ext uri="{FF2B5EF4-FFF2-40B4-BE49-F238E27FC236}">
                <a16:creationId xmlns:a16="http://schemas.microsoft.com/office/drawing/2014/main" id="{DD82AEB2-BC73-0653-ADAC-C4BFA9F56897}"/>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hlinkClick r:id="rId12" action="ppaction://hlinksldjump"/>
            <a:extLst>
              <a:ext uri="{FF2B5EF4-FFF2-40B4-BE49-F238E27FC236}">
                <a16:creationId xmlns:a16="http://schemas.microsoft.com/office/drawing/2014/main" id="{A38F6E9C-D1F1-5585-3861-33F8E5B83AE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694359" y="5643367"/>
            <a:ext cx="720000" cy="720000"/>
          </a:xfrm>
          <a:prstGeom prst="rect">
            <a:avLst/>
          </a:prstGeom>
        </p:spPr>
      </p:pic>
      <p:sp>
        <p:nvSpPr>
          <p:cNvPr id="48" name="ZoneTexte 47">
            <a:hlinkClick r:id="rId12" action="ppaction://hlinksldjump"/>
            <a:extLst>
              <a:ext uri="{FF2B5EF4-FFF2-40B4-BE49-F238E27FC236}">
                <a16:creationId xmlns:a16="http://schemas.microsoft.com/office/drawing/2014/main" id="{3222B9D4-46BB-D325-F8E8-C1A478C9E637}"/>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7" name="ZoneTexte 46">
            <a:hlinkClick r:id="rId15" action="ppaction://hlinksldjump"/>
            <a:extLst>
              <a:ext uri="{FF2B5EF4-FFF2-40B4-BE49-F238E27FC236}">
                <a16:creationId xmlns:a16="http://schemas.microsoft.com/office/drawing/2014/main" id="{B8594929-7B8D-7CE8-DD6D-938FD2A605B7}"/>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9" name="Graphique 48">
            <a:hlinkClick r:id="rId15" action="ppaction://hlinksldjump"/>
            <a:extLst>
              <a:ext uri="{FF2B5EF4-FFF2-40B4-BE49-F238E27FC236}">
                <a16:creationId xmlns:a16="http://schemas.microsoft.com/office/drawing/2014/main" id="{F225BC49-2761-499C-967B-BE05F8E91A93}"/>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2365007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 coins arrondis 99">
            <a:extLst>
              <a:ext uri="{FF2B5EF4-FFF2-40B4-BE49-F238E27FC236}">
                <a16:creationId xmlns:a16="http://schemas.microsoft.com/office/drawing/2014/main" id="{C0BC645C-E0BC-EA3E-D32E-C597E0170EB8}"/>
              </a:ext>
            </a:extLst>
          </p:cNvPr>
          <p:cNvSpPr/>
          <p:nvPr/>
        </p:nvSpPr>
        <p:spPr>
          <a:xfrm>
            <a:off x="6536115" y="3037840"/>
            <a:ext cx="2536765" cy="955040"/>
          </a:xfrm>
          <a:prstGeom prst="roundRect">
            <a:avLst>
              <a:gd name="adj" fmla="val 496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Rectangle : coins arrondis 100">
            <a:extLst>
              <a:ext uri="{FF2B5EF4-FFF2-40B4-BE49-F238E27FC236}">
                <a16:creationId xmlns:a16="http://schemas.microsoft.com/office/drawing/2014/main" id="{A18AD3E0-E791-E0DE-8C89-A873434D52E9}"/>
              </a:ext>
            </a:extLst>
          </p:cNvPr>
          <p:cNvSpPr/>
          <p:nvPr/>
        </p:nvSpPr>
        <p:spPr>
          <a:xfrm>
            <a:off x="6536115" y="4206240"/>
            <a:ext cx="2536765" cy="955040"/>
          </a:xfrm>
          <a:prstGeom prst="roundRect">
            <a:avLst>
              <a:gd name="adj" fmla="val 49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 coins arrondis 101">
            <a:extLst>
              <a:ext uri="{FF2B5EF4-FFF2-40B4-BE49-F238E27FC236}">
                <a16:creationId xmlns:a16="http://schemas.microsoft.com/office/drawing/2014/main" id="{0967B8E5-756C-E4E5-2639-F4B3746C157F}"/>
              </a:ext>
            </a:extLst>
          </p:cNvPr>
          <p:cNvSpPr/>
          <p:nvPr/>
        </p:nvSpPr>
        <p:spPr>
          <a:xfrm>
            <a:off x="6536115" y="5344160"/>
            <a:ext cx="2536765" cy="955040"/>
          </a:xfrm>
          <a:prstGeom prst="roundRect">
            <a:avLst>
              <a:gd name="adj" fmla="val 49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Rectangle : coins arrondis 102">
            <a:extLst>
              <a:ext uri="{FF2B5EF4-FFF2-40B4-BE49-F238E27FC236}">
                <a16:creationId xmlns:a16="http://schemas.microsoft.com/office/drawing/2014/main" id="{EB542CBF-ABE3-5691-6C8B-F782FFF7C62A}"/>
              </a:ext>
            </a:extLst>
          </p:cNvPr>
          <p:cNvSpPr/>
          <p:nvPr/>
        </p:nvSpPr>
        <p:spPr>
          <a:xfrm>
            <a:off x="707299" y="4831036"/>
            <a:ext cx="5454035" cy="1468163"/>
          </a:xfrm>
          <a:prstGeom prst="roundRect">
            <a:avLst>
              <a:gd name="adj" fmla="val 496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object 66">
            <a:extLst>
              <a:ext uri="{FF2B5EF4-FFF2-40B4-BE49-F238E27FC236}">
                <a16:creationId xmlns:a16="http://schemas.microsoft.com/office/drawing/2014/main" id="{7A9C72CC-9AFF-F945-8127-3D3AD81B4175}"/>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8" name="object 65">
            <a:extLst>
              <a:ext uri="{FF2B5EF4-FFF2-40B4-BE49-F238E27FC236}">
                <a16:creationId xmlns:a16="http://schemas.microsoft.com/office/drawing/2014/main" id="{B816A624-2156-FD4D-9506-304433706702}"/>
              </a:ext>
            </a:extLst>
          </p:cNvPr>
          <p:cNvSpPr txBox="1">
            <a:spLocks/>
          </p:cNvSpPr>
          <p:nvPr/>
        </p:nvSpPr>
        <p:spPr>
          <a:xfrm>
            <a:off x="707299" y="1026913"/>
            <a:ext cx="7371047" cy="2769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chemeClr val="accent5"/>
                </a:solidFill>
                <a:latin typeface="Arial"/>
                <a:cs typeface="Arial"/>
              </a:rPr>
              <a:t>QUELQUES CHIFFRES CLÉS</a:t>
            </a:r>
            <a:endParaRPr lang="fr-FR" sz="1800" dirty="0">
              <a:solidFill>
                <a:schemeClr val="accent5"/>
              </a:solidFill>
              <a:latin typeface="Arial"/>
              <a:cs typeface="Arial"/>
            </a:endParaRPr>
          </a:p>
        </p:txBody>
      </p:sp>
      <p:sp>
        <p:nvSpPr>
          <p:cNvPr id="66" name="Slide Number Placeholder 5">
            <a:extLst>
              <a:ext uri="{FF2B5EF4-FFF2-40B4-BE49-F238E27FC236}">
                <a16:creationId xmlns:a16="http://schemas.microsoft.com/office/drawing/2014/main" id="{F1843307-133F-8447-A9FB-6527DC8718F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5</a:t>
            </a:fld>
            <a:endParaRPr lang="fr-FR" dirty="0"/>
          </a:p>
        </p:txBody>
      </p:sp>
      <p:sp>
        <p:nvSpPr>
          <p:cNvPr id="67" name="object 4">
            <a:hlinkClick r:id="rId2" action="ppaction://hlinksldjump"/>
            <a:extLst>
              <a:ext uri="{FF2B5EF4-FFF2-40B4-BE49-F238E27FC236}">
                <a16:creationId xmlns:a16="http://schemas.microsoft.com/office/drawing/2014/main" id="{58BE9CE9-734E-AB45-8DC0-CB531FE883F9}"/>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8" name="object 5">
            <a:extLst>
              <a:ext uri="{FF2B5EF4-FFF2-40B4-BE49-F238E27FC236}">
                <a16:creationId xmlns:a16="http://schemas.microsoft.com/office/drawing/2014/main" id="{E42DE72B-10F9-DB4E-BFCC-A178A0E294B0}"/>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9" name="object 7">
            <a:hlinkClick r:id="rId3" action="ppaction://hlinksldjump"/>
            <a:extLst>
              <a:ext uri="{FF2B5EF4-FFF2-40B4-BE49-F238E27FC236}">
                <a16:creationId xmlns:a16="http://schemas.microsoft.com/office/drawing/2014/main" id="{E37C217A-1E47-314F-BAA8-2F6492DF2A75}"/>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0" name="object 8">
            <a:extLst>
              <a:ext uri="{FF2B5EF4-FFF2-40B4-BE49-F238E27FC236}">
                <a16:creationId xmlns:a16="http://schemas.microsoft.com/office/drawing/2014/main" id="{536C8946-CB9B-1449-9193-E592BE20BBBF}"/>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92" name="ZoneTexte 91">
            <a:extLst>
              <a:ext uri="{FF2B5EF4-FFF2-40B4-BE49-F238E27FC236}">
                <a16:creationId xmlns:a16="http://schemas.microsoft.com/office/drawing/2014/main" id="{55A1E249-090E-C703-4DD2-AE0C93A7620C}"/>
              </a:ext>
            </a:extLst>
          </p:cNvPr>
          <p:cNvSpPr txBox="1"/>
          <p:nvPr/>
        </p:nvSpPr>
        <p:spPr>
          <a:xfrm>
            <a:off x="707299" y="6680157"/>
            <a:ext cx="8439200" cy="107722"/>
          </a:xfrm>
          <a:prstGeom prst="rect">
            <a:avLst/>
          </a:prstGeom>
          <a:noFill/>
        </p:spPr>
        <p:txBody>
          <a:bodyPr wrap="square" lIns="0" tIns="0" rIns="0" bIns="0">
            <a:spAutoFit/>
          </a:bodyPr>
          <a:lstStyle/>
          <a:p>
            <a:pPr algn="just"/>
            <a:r>
              <a:rPr lang="fr-FR" sz="700" dirty="0">
                <a:solidFill>
                  <a:schemeClr val="tx2"/>
                </a:solidFill>
                <a:effectLst/>
                <a:latin typeface="Arial Narrow" panose="020B0604020202020204" pitchFamily="34" charset="0"/>
                <a:cs typeface="Arial Narrow" panose="020B0604020202020204" pitchFamily="34" charset="0"/>
              </a:rPr>
              <a:t>Source : rapport annuel de l’OIB de juin 2023 sur les données 2022.</a:t>
            </a:r>
          </a:p>
        </p:txBody>
      </p:sp>
      <p:pic>
        <p:nvPicPr>
          <p:cNvPr id="94" name="Graphique 93">
            <a:extLst>
              <a:ext uri="{FF2B5EF4-FFF2-40B4-BE49-F238E27FC236}">
                <a16:creationId xmlns:a16="http://schemas.microsoft.com/office/drawing/2014/main" id="{0128615B-BAAF-5DF4-682B-24A2D45F51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36115" y="2217564"/>
            <a:ext cx="599011" cy="595313"/>
          </a:xfrm>
          <a:prstGeom prst="rect">
            <a:avLst/>
          </a:prstGeom>
        </p:spPr>
      </p:pic>
      <p:sp>
        <p:nvSpPr>
          <p:cNvPr id="97" name="ZoneTexte 96">
            <a:extLst>
              <a:ext uri="{FF2B5EF4-FFF2-40B4-BE49-F238E27FC236}">
                <a16:creationId xmlns:a16="http://schemas.microsoft.com/office/drawing/2014/main" id="{1A5AD882-5855-68B8-5287-7A8933BF6DC1}"/>
              </a:ext>
            </a:extLst>
          </p:cNvPr>
          <p:cNvSpPr txBox="1"/>
          <p:nvPr/>
        </p:nvSpPr>
        <p:spPr>
          <a:xfrm>
            <a:off x="6536115" y="1830834"/>
            <a:ext cx="2465645" cy="215444"/>
          </a:xfrm>
          <a:prstGeom prst="rect">
            <a:avLst/>
          </a:prstGeom>
          <a:noFill/>
        </p:spPr>
        <p:txBody>
          <a:bodyPr wrap="square" lIns="0" tIns="0" rIns="0" bIns="0" rtlCol="0">
            <a:spAutoFit/>
          </a:bodyPr>
          <a:lstStyle/>
          <a:p>
            <a:r>
              <a:rPr lang="fr-FR" sz="1400" dirty="0">
                <a:solidFill>
                  <a:schemeClr val="accent5"/>
                </a:solidFill>
                <a:latin typeface="Arial" panose="020B0604020202020204" pitchFamily="34" charset="0"/>
                <a:cs typeface="Arial" panose="020B0604020202020204" pitchFamily="34" charset="0"/>
              </a:rPr>
              <a:t>NOS PARTS DE MARCHÉ</a:t>
            </a:r>
          </a:p>
        </p:txBody>
      </p:sp>
      <p:cxnSp>
        <p:nvCxnSpPr>
          <p:cNvPr id="98" name="Connecteur droit 97">
            <a:extLst>
              <a:ext uri="{FF2B5EF4-FFF2-40B4-BE49-F238E27FC236}">
                <a16:creationId xmlns:a16="http://schemas.microsoft.com/office/drawing/2014/main" id="{401CCB44-AB8C-F15D-2548-E75602100E75}"/>
              </a:ext>
            </a:extLst>
          </p:cNvPr>
          <p:cNvCxnSpPr>
            <a:cxnSpLocks/>
          </p:cNvCxnSpPr>
          <p:nvPr/>
        </p:nvCxnSpPr>
        <p:spPr>
          <a:xfrm>
            <a:off x="6348730" y="1830834"/>
            <a:ext cx="0" cy="4532533"/>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105" name="Graphique 104">
            <a:extLst>
              <a:ext uri="{FF2B5EF4-FFF2-40B4-BE49-F238E27FC236}">
                <a16:creationId xmlns:a16="http://schemas.microsoft.com/office/drawing/2014/main" id="{9D538DD5-05F0-FA24-480D-E9FA40F869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4992" y="1747025"/>
            <a:ext cx="1528107" cy="1656983"/>
          </a:xfrm>
          <a:prstGeom prst="rect">
            <a:avLst/>
          </a:prstGeom>
        </p:spPr>
      </p:pic>
      <p:pic>
        <p:nvPicPr>
          <p:cNvPr id="107" name="Image 106">
            <a:extLst>
              <a:ext uri="{FF2B5EF4-FFF2-40B4-BE49-F238E27FC236}">
                <a16:creationId xmlns:a16="http://schemas.microsoft.com/office/drawing/2014/main" id="{033F946E-B088-69B4-A2FA-9EEDC8C23536}"/>
              </a:ext>
            </a:extLst>
          </p:cNvPr>
          <p:cNvPicPr>
            <a:picLocks noChangeAspect="1"/>
          </p:cNvPicPr>
          <p:nvPr/>
        </p:nvPicPr>
        <p:blipFill>
          <a:blip r:embed="rId8"/>
          <a:stretch>
            <a:fillRect/>
          </a:stretch>
        </p:blipFill>
        <p:spPr>
          <a:xfrm>
            <a:off x="707299" y="3598790"/>
            <a:ext cx="5448300" cy="749300"/>
          </a:xfrm>
          <a:prstGeom prst="rect">
            <a:avLst/>
          </a:prstGeom>
        </p:spPr>
      </p:pic>
      <p:pic>
        <p:nvPicPr>
          <p:cNvPr id="109" name="Graphique 108">
            <a:extLst>
              <a:ext uri="{FF2B5EF4-FFF2-40B4-BE49-F238E27FC236}">
                <a16:creationId xmlns:a16="http://schemas.microsoft.com/office/drawing/2014/main" id="{E09D0223-B689-982F-C9CB-FF1EFAC1ACD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48695" y="4959426"/>
            <a:ext cx="1406745" cy="1189035"/>
          </a:xfrm>
          <a:prstGeom prst="rect">
            <a:avLst/>
          </a:prstGeom>
        </p:spPr>
      </p:pic>
      <p:pic>
        <p:nvPicPr>
          <p:cNvPr id="111" name="Graphique 110">
            <a:extLst>
              <a:ext uri="{FF2B5EF4-FFF2-40B4-BE49-F238E27FC236}">
                <a16:creationId xmlns:a16="http://schemas.microsoft.com/office/drawing/2014/main" id="{49FE2C60-ED13-2421-CACA-01D4F62C831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33534" y="2071611"/>
            <a:ext cx="1250785" cy="903345"/>
          </a:xfrm>
          <a:prstGeom prst="rect">
            <a:avLst/>
          </a:prstGeom>
        </p:spPr>
      </p:pic>
      <p:pic>
        <p:nvPicPr>
          <p:cNvPr id="114" name="Graphique 113">
            <a:extLst>
              <a:ext uri="{FF2B5EF4-FFF2-40B4-BE49-F238E27FC236}">
                <a16:creationId xmlns:a16="http://schemas.microsoft.com/office/drawing/2014/main" id="{A13148B5-D169-9E57-D720-36F10985AFC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80677" y="5400959"/>
            <a:ext cx="1193882" cy="862248"/>
          </a:xfrm>
          <a:prstGeom prst="rect">
            <a:avLst/>
          </a:prstGeom>
        </p:spPr>
      </p:pic>
      <p:pic>
        <p:nvPicPr>
          <p:cNvPr id="116" name="Graphique 115">
            <a:extLst>
              <a:ext uri="{FF2B5EF4-FFF2-40B4-BE49-F238E27FC236}">
                <a16:creationId xmlns:a16="http://schemas.microsoft.com/office/drawing/2014/main" id="{DA98D84E-1256-9F1F-9918-26CB779F78A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644285" y="4231640"/>
            <a:ext cx="1209954" cy="873856"/>
          </a:xfrm>
          <a:prstGeom prst="rect">
            <a:avLst/>
          </a:prstGeom>
        </p:spPr>
      </p:pic>
      <p:pic>
        <p:nvPicPr>
          <p:cNvPr id="118" name="Graphique 117">
            <a:extLst>
              <a:ext uri="{FF2B5EF4-FFF2-40B4-BE49-F238E27FC236}">
                <a16:creationId xmlns:a16="http://schemas.microsoft.com/office/drawing/2014/main" id="{56C06D0A-B08C-C90D-3899-894A88A4EA4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503261" y="3063240"/>
            <a:ext cx="1230051" cy="888370"/>
          </a:xfrm>
          <a:prstGeom prst="rect">
            <a:avLst/>
          </a:prstGeom>
        </p:spPr>
      </p:pic>
      <p:pic>
        <p:nvPicPr>
          <p:cNvPr id="120" name="Graphique 119">
            <a:extLst>
              <a:ext uri="{FF2B5EF4-FFF2-40B4-BE49-F238E27FC236}">
                <a16:creationId xmlns:a16="http://schemas.microsoft.com/office/drawing/2014/main" id="{57007119-EDD3-C680-9EC6-1BD59F5C2A7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243406" y="2139059"/>
            <a:ext cx="226989" cy="321568"/>
          </a:xfrm>
          <a:prstGeom prst="rect">
            <a:avLst/>
          </a:prstGeom>
        </p:spPr>
      </p:pic>
      <p:sp>
        <p:nvSpPr>
          <p:cNvPr id="121" name="Ellipse 120">
            <a:extLst>
              <a:ext uri="{FF2B5EF4-FFF2-40B4-BE49-F238E27FC236}">
                <a16:creationId xmlns:a16="http://schemas.microsoft.com/office/drawing/2014/main" id="{0DA539B1-390E-9920-A499-EE85E1F89827}"/>
              </a:ext>
            </a:extLst>
          </p:cNvPr>
          <p:cNvSpPr/>
          <p:nvPr/>
        </p:nvSpPr>
        <p:spPr>
          <a:xfrm>
            <a:off x="4959487" y="1971040"/>
            <a:ext cx="568960" cy="5689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ZoneTexte 122">
            <a:extLst>
              <a:ext uri="{FF2B5EF4-FFF2-40B4-BE49-F238E27FC236}">
                <a16:creationId xmlns:a16="http://schemas.microsoft.com/office/drawing/2014/main" id="{A00D3DAE-43D2-6D5B-3A33-742C891237BF}"/>
              </a:ext>
            </a:extLst>
          </p:cNvPr>
          <p:cNvSpPr txBox="1"/>
          <p:nvPr/>
        </p:nvSpPr>
        <p:spPr>
          <a:xfrm>
            <a:off x="7688271" y="3153722"/>
            <a:ext cx="1429651" cy="738664"/>
          </a:xfrm>
          <a:prstGeom prst="rect">
            <a:avLst/>
          </a:prstGeom>
          <a:noFill/>
        </p:spPr>
        <p:txBody>
          <a:bodyPr wrap="square" lIns="0" tIns="0" rIns="0" bIns="0">
            <a:spAutoFit/>
          </a:bodyPr>
          <a:lstStyle/>
          <a:p>
            <a:r>
              <a:rPr lang="fr-FR" sz="2800" b="1" dirty="0">
                <a:solidFill>
                  <a:schemeClr val="bg1"/>
                </a:solidFill>
                <a:effectLst/>
                <a:latin typeface="Arial" panose="020B0604020202020204" pitchFamily="34" charset="0"/>
                <a:cs typeface="Arial" panose="020B0604020202020204" pitchFamily="34" charset="0"/>
              </a:rPr>
              <a:t>11,3</a:t>
            </a:r>
            <a:r>
              <a:rPr lang="fr-FR" sz="2800" b="1" baseline="30000" dirty="0">
                <a:solidFill>
                  <a:schemeClr val="bg1"/>
                </a:solidFill>
                <a:effectLst/>
                <a:latin typeface="Arial" panose="020B0604020202020204" pitchFamily="34" charset="0"/>
                <a:cs typeface="Arial" panose="020B0604020202020204" pitchFamily="34" charset="0"/>
              </a:rPr>
              <a:t>% </a:t>
            </a:r>
            <a:endParaRPr lang="fr-FR" sz="2800" dirty="0">
              <a:solidFill>
                <a:schemeClr val="bg1"/>
              </a:solidFill>
              <a:effectLst/>
              <a:latin typeface="Arial" panose="020B0604020202020204" pitchFamily="34" charset="0"/>
              <a:cs typeface="Arial" panose="020B0604020202020204" pitchFamily="34" charset="0"/>
            </a:endParaRPr>
          </a:p>
          <a:p>
            <a:r>
              <a:rPr lang="fr-FR" sz="1000" b="1" dirty="0">
                <a:solidFill>
                  <a:schemeClr val="bg1"/>
                </a:solidFill>
                <a:effectLst/>
                <a:latin typeface="Arial" panose="020B0604020202020204" pitchFamily="34" charset="0"/>
                <a:cs typeface="Arial" panose="020B0604020202020204" pitchFamily="34" charset="0"/>
              </a:rPr>
              <a:t>de la clientèle fragile </a:t>
            </a:r>
            <a:endParaRPr lang="fr-FR" sz="1000" dirty="0">
              <a:solidFill>
                <a:schemeClr val="bg1"/>
              </a:solidFill>
              <a:effectLst/>
              <a:latin typeface="Arial" panose="020B0604020202020204" pitchFamily="34" charset="0"/>
              <a:cs typeface="Arial" panose="020B0604020202020204" pitchFamily="34" charset="0"/>
            </a:endParaRPr>
          </a:p>
          <a:p>
            <a:r>
              <a:rPr lang="fr-FR" sz="1000" dirty="0">
                <a:solidFill>
                  <a:schemeClr val="bg1"/>
                </a:solidFill>
                <a:effectLst/>
                <a:latin typeface="Arial" panose="020B0604020202020204" pitchFamily="34" charset="0"/>
                <a:cs typeface="Arial" panose="020B0604020202020204" pitchFamily="34" charset="0"/>
              </a:rPr>
              <a:t>(ciblés fragiles + OCF)</a:t>
            </a:r>
          </a:p>
        </p:txBody>
      </p:sp>
      <p:sp>
        <p:nvSpPr>
          <p:cNvPr id="124" name="ZoneTexte 123">
            <a:extLst>
              <a:ext uri="{FF2B5EF4-FFF2-40B4-BE49-F238E27FC236}">
                <a16:creationId xmlns:a16="http://schemas.microsoft.com/office/drawing/2014/main" id="{0F57317F-239E-CD93-184A-7D0D2A5609FD}"/>
              </a:ext>
            </a:extLst>
          </p:cNvPr>
          <p:cNvSpPr txBox="1"/>
          <p:nvPr/>
        </p:nvSpPr>
        <p:spPr>
          <a:xfrm>
            <a:off x="7688271" y="4281482"/>
            <a:ext cx="1429651" cy="738664"/>
          </a:xfrm>
          <a:prstGeom prst="rect">
            <a:avLst/>
          </a:prstGeom>
          <a:noFill/>
        </p:spPr>
        <p:txBody>
          <a:bodyPr wrap="square" lIns="0" tIns="0" rIns="0" bIns="0">
            <a:spAutoFit/>
          </a:bodyPr>
          <a:lstStyle/>
          <a:p>
            <a:r>
              <a:rPr lang="fr-FR" sz="2800" b="1" dirty="0">
                <a:solidFill>
                  <a:schemeClr val="bg1"/>
                </a:solidFill>
                <a:effectLst/>
                <a:latin typeface="Arial" panose="020B0604020202020204" pitchFamily="34" charset="0"/>
                <a:cs typeface="Arial" panose="020B0604020202020204" pitchFamily="34" charset="0"/>
              </a:rPr>
              <a:t>19,3</a:t>
            </a:r>
            <a:r>
              <a:rPr lang="fr-FR" sz="2800" b="1" baseline="30000" dirty="0">
                <a:solidFill>
                  <a:schemeClr val="bg1"/>
                </a:solidFill>
                <a:effectLst/>
                <a:latin typeface="Arial" panose="020B0604020202020204" pitchFamily="34" charset="0"/>
                <a:cs typeface="Arial" panose="020B0604020202020204" pitchFamily="34" charset="0"/>
              </a:rPr>
              <a:t>% </a:t>
            </a:r>
            <a:endParaRPr lang="fr-FR" sz="2800" dirty="0">
              <a:solidFill>
                <a:schemeClr val="bg1"/>
              </a:solidFill>
              <a:effectLst/>
              <a:latin typeface="Arial" panose="020B0604020202020204" pitchFamily="34" charset="0"/>
              <a:cs typeface="Arial" panose="020B0604020202020204" pitchFamily="34" charset="0"/>
            </a:endParaRPr>
          </a:p>
          <a:p>
            <a:r>
              <a:rPr lang="fr-FR" sz="1000" b="1" dirty="0">
                <a:solidFill>
                  <a:schemeClr val="bg1"/>
                </a:solidFill>
                <a:effectLst/>
                <a:latin typeface="Arial" panose="020B0604020202020204" pitchFamily="34" charset="0"/>
                <a:cs typeface="Arial" panose="020B0604020202020204" pitchFamily="34" charset="0"/>
              </a:rPr>
              <a:t>de détendeurs</a:t>
            </a:r>
          </a:p>
          <a:p>
            <a:r>
              <a:rPr lang="fr-FR" sz="1000" b="1" dirty="0">
                <a:solidFill>
                  <a:schemeClr val="bg1"/>
                </a:solidFill>
                <a:latin typeface="Arial" panose="020B0604020202020204" pitchFamily="34" charset="0"/>
                <a:cs typeface="Arial" panose="020B0604020202020204" pitchFamily="34" charset="0"/>
              </a:rPr>
              <a:t>des SBB</a:t>
            </a:r>
            <a:endParaRPr lang="fr-FR" sz="1000" dirty="0">
              <a:solidFill>
                <a:schemeClr val="bg1"/>
              </a:solidFill>
              <a:effectLst/>
              <a:latin typeface="Arial" panose="020B0604020202020204" pitchFamily="34" charset="0"/>
              <a:cs typeface="Arial" panose="020B0604020202020204" pitchFamily="34" charset="0"/>
            </a:endParaRPr>
          </a:p>
        </p:txBody>
      </p:sp>
      <p:sp>
        <p:nvSpPr>
          <p:cNvPr id="125" name="ZoneTexte 124">
            <a:extLst>
              <a:ext uri="{FF2B5EF4-FFF2-40B4-BE49-F238E27FC236}">
                <a16:creationId xmlns:a16="http://schemas.microsoft.com/office/drawing/2014/main" id="{B762CABD-D410-A3E1-2198-F74FF37ADA48}"/>
              </a:ext>
            </a:extLst>
          </p:cNvPr>
          <p:cNvSpPr txBox="1"/>
          <p:nvPr/>
        </p:nvSpPr>
        <p:spPr>
          <a:xfrm>
            <a:off x="7688271" y="5449882"/>
            <a:ext cx="1429651" cy="738664"/>
          </a:xfrm>
          <a:prstGeom prst="rect">
            <a:avLst/>
          </a:prstGeom>
          <a:noFill/>
        </p:spPr>
        <p:txBody>
          <a:bodyPr wrap="square" lIns="0" tIns="0" rIns="0" bIns="0">
            <a:spAutoFit/>
          </a:bodyPr>
          <a:lstStyle/>
          <a:p>
            <a:r>
              <a:rPr lang="fr-FR" sz="2800" b="1" dirty="0">
                <a:solidFill>
                  <a:schemeClr val="bg1"/>
                </a:solidFill>
                <a:effectLst/>
                <a:latin typeface="Arial" panose="020B0604020202020204" pitchFamily="34" charset="0"/>
                <a:cs typeface="Arial" panose="020B0604020202020204" pitchFamily="34" charset="0"/>
              </a:rPr>
              <a:t>13,8</a:t>
            </a:r>
            <a:r>
              <a:rPr lang="fr-FR" sz="2800" b="1" baseline="30000" dirty="0">
                <a:solidFill>
                  <a:schemeClr val="bg1"/>
                </a:solidFill>
                <a:effectLst/>
                <a:latin typeface="Arial" panose="020B0604020202020204" pitchFamily="34" charset="0"/>
                <a:cs typeface="Arial" panose="020B0604020202020204" pitchFamily="34" charset="0"/>
              </a:rPr>
              <a:t>% </a:t>
            </a:r>
            <a:endParaRPr lang="fr-FR" sz="2800" dirty="0">
              <a:solidFill>
                <a:schemeClr val="bg1"/>
              </a:solidFill>
              <a:effectLst/>
              <a:latin typeface="Arial" panose="020B0604020202020204" pitchFamily="34" charset="0"/>
              <a:cs typeface="Arial" panose="020B0604020202020204" pitchFamily="34" charset="0"/>
            </a:endParaRPr>
          </a:p>
          <a:p>
            <a:r>
              <a:rPr lang="fr-FR" sz="1000" b="1" dirty="0">
                <a:solidFill>
                  <a:schemeClr val="bg1"/>
                </a:solidFill>
                <a:effectLst/>
                <a:latin typeface="Arial" panose="020B0604020202020204" pitchFamily="34" charset="0"/>
                <a:cs typeface="Arial" panose="020B0604020202020204" pitchFamily="34" charset="0"/>
              </a:rPr>
              <a:t>de détendeurs</a:t>
            </a:r>
          </a:p>
          <a:p>
            <a:r>
              <a:rPr lang="fr-FR" sz="1000" b="1" dirty="0">
                <a:solidFill>
                  <a:schemeClr val="bg1"/>
                </a:solidFill>
                <a:latin typeface="Arial" panose="020B0604020202020204" pitchFamily="34" charset="0"/>
                <a:cs typeface="Arial" panose="020B0604020202020204" pitchFamily="34" charset="0"/>
              </a:rPr>
              <a:t>de l’OCF</a:t>
            </a:r>
            <a:endParaRPr lang="fr-FR" sz="1000" dirty="0">
              <a:solidFill>
                <a:schemeClr val="bg1"/>
              </a:solidFill>
              <a:effectLst/>
              <a:latin typeface="Arial" panose="020B0604020202020204" pitchFamily="34" charset="0"/>
              <a:cs typeface="Arial" panose="020B0604020202020204" pitchFamily="34" charset="0"/>
            </a:endParaRPr>
          </a:p>
        </p:txBody>
      </p:sp>
      <p:sp>
        <p:nvSpPr>
          <p:cNvPr id="126" name="ZoneTexte 125">
            <a:extLst>
              <a:ext uri="{FF2B5EF4-FFF2-40B4-BE49-F238E27FC236}">
                <a16:creationId xmlns:a16="http://schemas.microsoft.com/office/drawing/2014/main" id="{F6FAA1B4-BA62-F9D3-1035-905E3E578AF3}"/>
              </a:ext>
            </a:extLst>
          </p:cNvPr>
          <p:cNvSpPr txBox="1"/>
          <p:nvPr/>
        </p:nvSpPr>
        <p:spPr>
          <a:xfrm>
            <a:off x="4223488" y="5009113"/>
            <a:ext cx="1429651" cy="430887"/>
          </a:xfrm>
          <a:prstGeom prst="rect">
            <a:avLst/>
          </a:prstGeom>
          <a:noFill/>
        </p:spPr>
        <p:txBody>
          <a:bodyPr wrap="square" lIns="0" tIns="0" rIns="0" bIns="0">
            <a:spAutoFit/>
          </a:bodyPr>
          <a:lstStyle/>
          <a:p>
            <a:r>
              <a:rPr lang="fr-FR" sz="2800" b="1" dirty="0">
                <a:solidFill>
                  <a:schemeClr val="accent5"/>
                </a:solidFill>
                <a:effectLst/>
                <a:latin typeface="Arial" panose="020B0604020202020204" pitchFamily="34" charset="0"/>
                <a:cs typeface="Arial" panose="020B0604020202020204" pitchFamily="34" charset="0"/>
              </a:rPr>
              <a:t>119 €</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27" name="ZoneTexte 126">
            <a:extLst>
              <a:ext uri="{FF2B5EF4-FFF2-40B4-BE49-F238E27FC236}">
                <a16:creationId xmlns:a16="http://schemas.microsoft.com/office/drawing/2014/main" id="{30C7EC70-A880-BEAB-7973-434CD8FBB255}"/>
              </a:ext>
            </a:extLst>
          </p:cNvPr>
          <p:cNvSpPr txBox="1"/>
          <p:nvPr/>
        </p:nvSpPr>
        <p:spPr>
          <a:xfrm>
            <a:off x="1258668" y="5009112"/>
            <a:ext cx="1429651" cy="430887"/>
          </a:xfrm>
          <a:prstGeom prst="rect">
            <a:avLst/>
          </a:prstGeom>
          <a:noFill/>
        </p:spPr>
        <p:txBody>
          <a:bodyPr wrap="square" lIns="0" tIns="0" rIns="0" bIns="0">
            <a:spAutoFit/>
          </a:bodyPr>
          <a:lstStyle/>
          <a:p>
            <a:pPr algn="r"/>
            <a:r>
              <a:rPr lang="fr-FR" sz="2800" b="1" dirty="0">
                <a:solidFill>
                  <a:schemeClr val="accent5"/>
                </a:solidFill>
                <a:effectLst/>
                <a:latin typeface="Arial" panose="020B0604020202020204" pitchFamily="34" charset="0"/>
                <a:cs typeface="Arial" panose="020B0604020202020204" pitchFamily="34" charset="0"/>
              </a:rPr>
              <a:t>220 €</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29" name="ZoneTexte 128">
            <a:extLst>
              <a:ext uri="{FF2B5EF4-FFF2-40B4-BE49-F238E27FC236}">
                <a16:creationId xmlns:a16="http://schemas.microsoft.com/office/drawing/2014/main" id="{AE320CA6-135F-8FAA-EB5E-7B7709E3FAEC}"/>
              </a:ext>
            </a:extLst>
          </p:cNvPr>
          <p:cNvSpPr txBox="1"/>
          <p:nvPr/>
        </p:nvSpPr>
        <p:spPr>
          <a:xfrm>
            <a:off x="4218091" y="5506597"/>
            <a:ext cx="1853186" cy="461665"/>
          </a:xfrm>
          <a:prstGeom prst="rect">
            <a:avLst/>
          </a:prstGeom>
          <a:noFill/>
        </p:spPr>
        <p:txBody>
          <a:bodyPr wrap="square" lIns="0" tIns="0" rIns="0" bIns="0">
            <a:spAutoFit/>
          </a:bodyPr>
          <a:lstStyle/>
          <a:p>
            <a:r>
              <a:rPr lang="fr-FR" sz="1000" b="1" dirty="0">
                <a:solidFill>
                  <a:schemeClr val="accent5"/>
                </a:solidFill>
                <a:effectLst/>
                <a:latin typeface="Arial" panose="020B0604020202020204" pitchFamily="34" charset="0"/>
                <a:cs typeface="Arial" panose="020B0604020202020204" pitchFamily="34" charset="0"/>
              </a:rPr>
              <a:t>montant moyen annuel </a:t>
            </a:r>
            <a:br>
              <a:rPr lang="fr-FR" sz="1000" b="1" dirty="0">
                <a:solidFill>
                  <a:schemeClr val="accent5"/>
                </a:solidFill>
                <a:effectLst/>
                <a:latin typeface="Arial" panose="020B0604020202020204" pitchFamily="34" charset="0"/>
                <a:cs typeface="Arial" panose="020B0604020202020204" pitchFamily="34" charset="0"/>
              </a:rPr>
            </a:br>
            <a:r>
              <a:rPr lang="fr-FR" sz="1000" b="1" dirty="0">
                <a:solidFill>
                  <a:schemeClr val="accent6"/>
                </a:solidFill>
                <a:effectLst/>
                <a:latin typeface="Arial" panose="020B0604020202020204" pitchFamily="34" charset="0"/>
                <a:cs typeface="Arial" panose="020B0604020202020204" pitchFamily="34" charset="0"/>
              </a:rPr>
              <a:t>des frais d’incidents </a:t>
            </a:r>
            <a:br>
              <a:rPr lang="fr-FR" sz="1000" b="1" dirty="0">
                <a:solidFill>
                  <a:schemeClr val="accent5"/>
                </a:solidFill>
                <a:effectLst/>
                <a:latin typeface="Arial" panose="020B0604020202020204" pitchFamily="34" charset="0"/>
                <a:cs typeface="Arial" panose="020B0604020202020204" pitchFamily="34" charset="0"/>
              </a:rPr>
            </a:br>
            <a:r>
              <a:rPr lang="fr-FR" sz="1000" b="1" dirty="0">
                <a:solidFill>
                  <a:schemeClr val="accent5"/>
                </a:solidFill>
                <a:effectLst/>
                <a:latin typeface="Arial" panose="020B0604020202020204" pitchFamily="34" charset="0"/>
                <a:cs typeface="Arial" panose="020B0604020202020204" pitchFamily="34" charset="0"/>
              </a:rPr>
              <a:t>des clients ciblés fragiles </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30" name="ZoneTexte 129">
            <a:extLst>
              <a:ext uri="{FF2B5EF4-FFF2-40B4-BE49-F238E27FC236}">
                <a16:creationId xmlns:a16="http://schemas.microsoft.com/office/drawing/2014/main" id="{F5749352-DE25-CDAB-FA9A-E31562248A87}"/>
              </a:ext>
            </a:extLst>
          </p:cNvPr>
          <p:cNvSpPr txBox="1"/>
          <p:nvPr/>
        </p:nvSpPr>
        <p:spPr>
          <a:xfrm>
            <a:off x="804331" y="5506597"/>
            <a:ext cx="1853186" cy="615553"/>
          </a:xfrm>
          <a:prstGeom prst="rect">
            <a:avLst/>
          </a:prstGeom>
          <a:noFill/>
        </p:spPr>
        <p:txBody>
          <a:bodyPr wrap="square" lIns="0" tIns="0" rIns="0" bIns="0">
            <a:spAutoFit/>
          </a:bodyPr>
          <a:lstStyle/>
          <a:p>
            <a:pPr algn="r"/>
            <a:r>
              <a:rPr lang="fr-FR" sz="1000" b="1" dirty="0">
                <a:solidFill>
                  <a:schemeClr val="accent5"/>
                </a:solidFill>
                <a:effectLst/>
                <a:latin typeface="Arial" panose="020B0604020202020204" pitchFamily="34" charset="0"/>
                <a:cs typeface="Arial" panose="020B0604020202020204" pitchFamily="34" charset="0"/>
              </a:rPr>
              <a:t>montant moyen annuel </a:t>
            </a:r>
            <a:br>
              <a:rPr lang="fr-FR" sz="1000" b="1" dirty="0">
                <a:solidFill>
                  <a:schemeClr val="accent5"/>
                </a:solidFill>
                <a:effectLst/>
                <a:latin typeface="Arial" panose="020B0604020202020204" pitchFamily="34" charset="0"/>
                <a:cs typeface="Arial" panose="020B0604020202020204" pitchFamily="34" charset="0"/>
              </a:rPr>
            </a:br>
            <a:r>
              <a:rPr lang="fr-FR" sz="1000" b="1" dirty="0">
                <a:solidFill>
                  <a:schemeClr val="accent6"/>
                </a:solidFill>
                <a:effectLst/>
                <a:latin typeface="Arial" panose="020B0604020202020204" pitchFamily="34" charset="0"/>
                <a:cs typeface="Arial" panose="020B0604020202020204" pitchFamily="34" charset="0"/>
              </a:rPr>
              <a:t>de la totalité des frais</a:t>
            </a:r>
          </a:p>
          <a:p>
            <a:pPr algn="r"/>
            <a:r>
              <a:rPr lang="fr-FR" sz="1000" b="1" dirty="0">
                <a:solidFill>
                  <a:schemeClr val="accent6"/>
                </a:solidFill>
                <a:effectLst/>
                <a:latin typeface="Arial" panose="020B0604020202020204" pitchFamily="34" charset="0"/>
                <a:cs typeface="Arial" panose="020B0604020202020204" pitchFamily="34" charset="0"/>
              </a:rPr>
              <a:t>liés au compte </a:t>
            </a:r>
            <a:r>
              <a:rPr lang="fr-FR" sz="1000" b="1" dirty="0">
                <a:solidFill>
                  <a:schemeClr val="accent5"/>
                </a:solidFill>
                <a:effectLst/>
                <a:latin typeface="Arial" panose="020B0604020202020204" pitchFamily="34" charset="0"/>
                <a:cs typeface="Arial" panose="020B0604020202020204" pitchFamily="34" charset="0"/>
              </a:rPr>
              <a:t>des</a:t>
            </a:r>
          </a:p>
          <a:p>
            <a:pPr algn="r"/>
            <a:r>
              <a:rPr lang="fr-FR" sz="1000" b="1" dirty="0">
                <a:solidFill>
                  <a:schemeClr val="accent5"/>
                </a:solidFill>
                <a:effectLst/>
                <a:latin typeface="Arial" panose="020B0604020202020204" pitchFamily="34" charset="0"/>
                <a:cs typeface="Arial" panose="020B0604020202020204" pitchFamily="34" charset="0"/>
              </a:rPr>
              <a:t>clients ciblés fragiles</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31" name="ZoneTexte 130">
            <a:extLst>
              <a:ext uri="{FF2B5EF4-FFF2-40B4-BE49-F238E27FC236}">
                <a16:creationId xmlns:a16="http://schemas.microsoft.com/office/drawing/2014/main" id="{3EDFED6D-477F-2627-B0F1-68B0D1BD381E}"/>
              </a:ext>
            </a:extLst>
          </p:cNvPr>
          <p:cNvSpPr txBox="1"/>
          <p:nvPr/>
        </p:nvSpPr>
        <p:spPr>
          <a:xfrm>
            <a:off x="1955594" y="2432228"/>
            <a:ext cx="2025884" cy="615553"/>
          </a:xfrm>
          <a:prstGeom prst="rect">
            <a:avLst/>
          </a:prstGeom>
          <a:noFill/>
        </p:spPr>
        <p:txBody>
          <a:bodyPr wrap="square" lIns="0" tIns="0" rIns="0" bIns="0">
            <a:spAutoFit/>
          </a:bodyPr>
          <a:lstStyle/>
          <a:p>
            <a:pPr algn="r"/>
            <a:r>
              <a:rPr lang="fr-FR" sz="1000" b="1" dirty="0">
                <a:solidFill>
                  <a:srgbClr val="542330"/>
                </a:solidFill>
                <a:effectLst/>
                <a:latin typeface="Arial" panose="020B0604020202020204" pitchFamily="34" charset="0"/>
                <a:cs typeface="Arial" panose="020B0604020202020204" pitchFamily="34" charset="0"/>
              </a:rPr>
              <a:t>de personnes sont considérées comme ayant une fragilité financière en France</a:t>
            </a:r>
            <a:br>
              <a:rPr lang="fr-FR" sz="1000" b="1" dirty="0">
                <a:solidFill>
                  <a:srgbClr val="542330"/>
                </a:solidFill>
                <a:effectLst/>
                <a:latin typeface="Arial" panose="020B0604020202020204" pitchFamily="34" charset="0"/>
                <a:cs typeface="Arial" panose="020B0604020202020204" pitchFamily="34" charset="0"/>
              </a:rPr>
            </a:br>
            <a:endParaRPr lang="fr-FR" sz="1000" dirty="0">
              <a:solidFill>
                <a:srgbClr val="542330"/>
              </a:solidFill>
              <a:effectLst/>
              <a:latin typeface="Arial" panose="020B0604020202020204" pitchFamily="34" charset="0"/>
              <a:cs typeface="Arial" panose="020B0604020202020204" pitchFamily="34" charset="0"/>
            </a:endParaRPr>
          </a:p>
        </p:txBody>
      </p:sp>
      <p:sp>
        <p:nvSpPr>
          <p:cNvPr id="132" name="ZoneTexte 131">
            <a:extLst>
              <a:ext uri="{FF2B5EF4-FFF2-40B4-BE49-F238E27FC236}">
                <a16:creationId xmlns:a16="http://schemas.microsoft.com/office/drawing/2014/main" id="{69E941C3-7D0C-2CAA-4CE4-B551B97C743E}"/>
              </a:ext>
            </a:extLst>
          </p:cNvPr>
          <p:cNvSpPr txBox="1"/>
          <p:nvPr/>
        </p:nvSpPr>
        <p:spPr>
          <a:xfrm>
            <a:off x="2554586" y="1997672"/>
            <a:ext cx="1429651" cy="430887"/>
          </a:xfrm>
          <a:prstGeom prst="rect">
            <a:avLst/>
          </a:prstGeom>
          <a:noFill/>
        </p:spPr>
        <p:txBody>
          <a:bodyPr wrap="square" lIns="0" tIns="0" rIns="0" bIns="0">
            <a:spAutoFit/>
          </a:bodyPr>
          <a:lstStyle/>
          <a:p>
            <a:pPr algn="r"/>
            <a:r>
              <a:rPr lang="fr-FR" sz="2800" b="1" dirty="0">
                <a:solidFill>
                  <a:schemeClr val="accent4"/>
                </a:solidFill>
                <a:effectLst/>
                <a:latin typeface="Arial" panose="020B0604020202020204" pitchFamily="34" charset="0"/>
                <a:cs typeface="Arial" panose="020B0604020202020204" pitchFamily="34" charset="0"/>
              </a:rPr>
              <a:t>4,1</a:t>
            </a:r>
            <a:r>
              <a:rPr lang="fr-FR" b="1" dirty="0">
                <a:solidFill>
                  <a:schemeClr val="accent4"/>
                </a:solidFill>
                <a:effectLst/>
                <a:latin typeface="Arial" panose="020B0604020202020204" pitchFamily="34" charset="0"/>
                <a:cs typeface="Arial" panose="020B0604020202020204" pitchFamily="34" charset="0"/>
              </a:rPr>
              <a:t> millions</a:t>
            </a:r>
            <a:endParaRPr lang="fr-FR" dirty="0">
              <a:solidFill>
                <a:schemeClr val="accent4"/>
              </a:solidFill>
              <a:effectLst/>
              <a:latin typeface="Arial" panose="020B0604020202020204" pitchFamily="34" charset="0"/>
              <a:cs typeface="Arial" panose="020B0604020202020204" pitchFamily="34" charset="0"/>
            </a:endParaRPr>
          </a:p>
        </p:txBody>
      </p:sp>
      <p:sp>
        <p:nvSpPr>
          <p:cNvPr id="133" name="ZoneTexte 132">
            <a:extLst>
              <a:ext uri="{FF2B5EF4-FFF2-40B4-BE49-F238E27FC236}">
                <a16:creationId xmlns:a16="http://schemas.microsoft.com/office/drawing/2014/main" id="{F3878E7F-7FC5-55AD-957A-9802CA61F5E7}"/>
              </a:ext>
            </a:extLst>
          </p:cNvPr>
          <p:cNvSpPr txBox="1"/>
          <p:nvPr/>
        </p:nvSpPr>
        <p:spPr>
          <a:xfrm>
            <a:off x="4666784" y="2554040"/>
            <a:ext cx="1154366" cy="461665"/>
          </a:xfrm>
          <a:prstGeom prst="rect">
            <a:avLst/>
          </a:prstGeom>
          <a:noFill/>
        </p:spPr>
        <p:txBody>
          <a:bodyPr wrap="square" lIns="0" tIns="0" rIns="0" bIns="0">
            <a:spAutoFit/>
          </a:bodyPr>
          <a:lstStyle/>
          <a:p>
            <a:pPr algn="ctr"/>
            <a:r>
              <a:rPr lang="fr-FR" sz="1000" b="1" dirty="0">
                <a:solidFill>
                  <a:srgbClr val="C31532"/>
                </a:solidFill>
                <a:effectLst/>
                <a:latin typeface="Arial" panose="020B0604020202020204" pitchFamily="34" charset="0"/>
                <a:cs typeface="Arial" panose="020B0604020202020204" pitchFamily="34" charset="0"/>
              </a:rPr>
              <a:t>des français </a:t>
            </a:r>
          </a:p>
          <a:p>
            <a:pPr algn="ctr"/>
            <a:r>
              <a:rPr lang="fr-FR" sz="1000" b="1" dirty="0">
                <a:solidFill>
                  <a:srgbClr val="C31532"/>
                </a:solidFill>
                <a:effectLst/>
                <a:latin typeface="Arial" panose="020B0604020202020204" pitchFamily="34" charset="0"/>
                <a:cs typeface="Arial" panose="020B0604020202020204" pitchFamily="34" charset="0"/>
              </a:rPr>
              <a:t>détenteurs d’un </a:t>
            </a:r>
          </a:p>
          <a:p>
            <a:pPr algn="ctr"/>
            <a:r>
              <a:rPr lang="fr-FR" sz="1000" b="1" dirty="0">
                <a:solidFill>
                  <a:srgbClr val="C31532"/>
                </a:solidFill>
                <a:effectLst/>
                <a:latin typeface="Arial" panose="020B0604020202020204" pitchFamily="34" charset="0"/>
                <a:cs typeface="Arial" panose="020B0604020202020204" pitchFamily="34" charset="0"/>
              </a:rPr>
              <a:t>compte de dépôt</a:t>
            </a:r>
            <a:endParaRPr lang="fr-FR" sz="1000" dirty="0">
              <a:solidFill>
                <a:srgbClr val="C31532"/>
              </a:solidFill>
              <a:effectLst/>
              <a:latin typeface="Arial" panose="020B0604020202020204" pitchFamily="34" charset="0"/>
              <a:cs typeface="Arial" panose="020B0604020202020204" pitchFamily="34" charset="0"/>
            </a:endParaRPr>
          </a:p>
        </p:txBody>
      </p:sp>
      <p:sp>
        <p:nvSpPr>
          <p:cNvPr id="134" name="ZoneTexte 133">
            <a:extLst>
              <a:ext uri="{FF2B5EF4-FFF2-40B4-BE49-F238E27FC236}">
                <a16:creationId xmlns:a16="http://schemas.microsoft.com/office/drawing/2014/main" id="{22676837-F7A4-6F01-81B8-CDE97F5C8B8A}"/>
              </a:ext>
            </a:extLst>
          </p:cNvPr>
          <p:cNvSpPr txBox="1"/>
          <p:nvPr/>
        </p:nvSpPr>
        <p:spPr>
          <a:xfrm>
            <a:off x="4542165" y="2183592"/>
            <a:ext cx="353259" cy="153888"/>
          </a:xfrm>
          <a:prstGeom prst="rect">
            <a:avLst/>
          </a:prstGeom>
          <a:noFill/>
        </p:spPr>
        <p:txBody>
          <a:bodyPr wrap="square" lIns="0" tIns="0" rIns="0" bIns="0">
            <a:spAutoFit/>
          </a:bodyPr>
          <a:lstStyle/>
          <a:p>
            <a:r>
              <a:rPr lang="fr-FR" sz="1000" b="1" dirty="0">
                <a:solidFill>
                  <a:schemeClr val="accent5"/>
                </a:solidFill>
                <a:effectLst/>
                <a:latin typeface="Arial" panose="020B0604020202020204" pitchFamily="34" charset="0"/>
                <a:cs typeface="Arial" panose="020B0604020202020204" pitchFamily="34" charset="0"/>
              </a:rPr>
              <a:t>Soit :</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35" name="ZoneTexte 134">
            <a:extLst>
              <a:ext uri="{FF2B5EF4-FFF2-40B4-BE49-F238E27FC236}">
                <a16:creationId xmlns:a16="http://schemas.microsoft.com/office/drawing/2014/main" id="{4A813B79-AA3F-FF2A-A25D-905F97EBDF9E}"/>
              </a:ext>
            </a:extLst>
          </p:cNvPr>
          <p:cNvSpPr txBox="1"/>
          <p:nvPr/>
        </p:nvSpPr>
        <p:spPr>
          <a:xfrm>
            <a:off x="4990571" y="2048601"/>
            <a:ext cx="483254" cy="430887"/>
          </a:xfrm>
          <a:prstGeom prst="rect">
            <a:avLst/>
          </a:prstGeom>
          <a:noFill/>
        </p:spPr>
        <p:txBody>
          <a:bodyPr wrap="square" lIns="0" tIns="0" rIns="0" bIns="0">
            <a:spAutoFit/>
          </a:bodyPr>
          <a:lstStyle/>
          <a:p>
            <a:pPr algn="r"/>
            <a:r>
              <a:rPr lang="fr-FR" sz="2800" b="1" dirty="0">
                <a:solidFill>
                  <a:schemeClr val="bg1"/>
                </a:solidFill>
                <a:effectLst/>
                <a:latin typeface="Arial" panose="020B0604020202020204" pitchFamily="34" charset="0"/>
                <a:cs typeface="Arial" panose="020B0604020202020204" pitchFamily="34" charset="0"/>
              </a:rPr>
              <a:t>5</a:t>
            </a:r>
            <a:r>
              <a:rPr lang="fr-FR" sz="2800" b="1" baseline="30000" dirty="0">
                <a:solidFill>
                  <a:schemeClr val="bg1"/>
                </a:solidFill>
                <a:effectLst/>
                <a:latin typeface="Arial" panose="020B0604020202020204" pitchFamily="34" charset="0"/>
                <a:cs typeface="Arial" panose="020B0604020202020204" pitchFamily="34" charset="0"/>
              </a:rPr>
              <a:t>%</a:t>
            </a:r>
            <a:endParaRPr lang="fr-FR" baseline="30000" dirty="0">
              <a:solidFill>
                <a:schemeClr val="bg1"/>
              </a:solidFill>
              <a:effectLst/>
              <a:latin typeface="Arial" panose="020B0604020202020204" pitchFamily="34" charset="0"/>
              <a:cs typeface="Arial" panose="020B0604020202020204" pitchFamily="34" charset="0"/>
            </a:endParaRPr>
          </a:p>
        </p:txBody>
      </p:sp>
      <p:pic>
        <p:nvPicPr>
          <p:cNvPr id="2" name="Graphique 1">
            <a:hlinkClick r:id="rId21" action="ppaction://hlinksldjump"/>
            <a:extLst>
              <a:ext uri="{FF2B5EF4-FFF2-40B4-BE49-F238E27FC236}">
                <a16:creationId xmlns:a16="http://schemas.microsoft.com/office/drawing/2014/main" id="{184E895E-321C-EF84-AC0F-83E1888353DC}"/>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9839405" y="291396"/>
            <a:ext cx="415078" cy="386452"/>
          </a:xfrm>
          <a:prstGeom prst="rect">
            <a:avLst/>
          </a:prstGeom>
        </p:spPr>
      </p:pic>
      <p:pic>
        <p:nvPicPr>
          <p:cNvPr id="5" name="Graphique 4">
            <a:hlinkClick r:id="rId3" action="ppaction://hlinksldjump"/>
            <a:extLst>
              <a:ext uri="{FF2B5EF4-FFF2-40B4-BE49-F238E27FC236}">
                <a16:creationId xmlns:a16="http://schemas.microsoft.com/office/drawing/2014/main" id="{8E9CDB28-736F-FC94-89A1-616587C7A12E}"/>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9570693" y="1294509"/>
            <a:ext cx="952500" cy="952500"/>
          </a:xfrm>
          <a:prstGeom prst="rect">
            <a:avLst/>
          </a:prstGeom>
        </p:spPr>
      </p:pic>
      <p:sp>
        <p:nvSpPr>
          <p:cNvPr id="6" name="ZoneTexte 5">
            <a:hlinkClick r:id="rId3" action="ppaction://hlinksldjump"/>
            <a:extLst>
              <a:ext uri="{FF2B5EF4-FFF2-40B4-BE49-F238E27FC236}">
                <a16:creationId xmlns:a16="http://schemas.microsoft.com/office/drawing/2014/main" id="{3CC6CE92-CCE1-6C10-3A54-B30BC06C15AC}"/>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9" name="Ellipse 8">
            <a:extLst>
              <a:ext uri="{FF2B5EF4-FFF2-40B4-BE49-F238E27FC236}">
                <a16:creationId xmlns:a16="http://schemas.microsoft.com/office/drawing/2014/main" id="{7EF19C24-A13F-3DBA-9AED-E7AD302B8AE8}"/>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Graphique 9">
            <a:hlinkClick r:id="rId26" action="ppaction://hlinksldjump"/>
            <a:extLst>
              <a:ext uri="{FF2B5EF4-FFF2-40B4-BE49-F238E27FC236}">
                <a16:creationId xmlns:a16="http://schemas.microsoft.com/office/drawing/2014/main" id="{B0234535-FB97-3815-00CB-CAC3262ECA7D}"/>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694359" y="5643367"/>
            <a:ext cx="720000" cy="720000"/>
          </a:xfrm>
          <a:prstGeom prst="rect">
            <a:avLst/>
          </a:prstGeom>
        </p:spPr>
      </p:pic>
      <p:sp>
        <p:nvSpPr>
          <p:cNvPr id="11" name="ZoneTexte 10">
            <a:hlinkClick r:id="rId26" action="ppaction://hlinksldjump"/>
            <a:extLst>
              <a:ext uri="{FF2B5EF4-FFF2-40B4-BE49-F238E27FC236}">
                <a16:creationId xmlns:a16="http://schemas.microsoft.com/office/drawing/2014/main" id="{C61B9EBA-CDC7-4074-E37A-32F9E1224AED}"/>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12" name="ZoneTexte 11">
            <a:hlinkClick r:id="rId29" action="ppaction://hlinksldjump"/>
            <a:extLst>
              <a:ext uri="{FF2B5EF4-FFF2-40B4-BE49-F238E27FC236}">
                <a16:creationId xmlns:a16="http://schemas.microsoft.com/office/drawing/2014/main" id="{7829B615-62BF-DECA-87A7-87601AB54D71}"/>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13" name="Graphique 12">
            <a:hlinkClick r:id="rId29" action="ppaction://hlinksldjump"/>
            <a:extLst>
              <a:ext uri="{FF2B5EF4-FFF2-40B4-BE49-F238E27FC236}">
                <a16:creationId xmlns:a16="http://schemas.microsoft.com/office/drawing/2014/main" id="{7EA05AAE-3F16-B22C-C253-BD5380165DA6}"/>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2965674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6">
            <a:extLst>
              <a:ext uri="{FF2B5EF4-FFF2-40B4-BE49-F238E27FC236}">
                <a16:creationId xmlns:a16="http://schemas.microsoft.com/office/drawing/2014/main" id="{D706F43E-DD30-4C02-851E-8E37ACA94BB9}"/>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5" name="Slide Number Placeholder 5">
            <a:extLst>
              <a:ext uri="{FF2B5EF4-FFF2-40B4-BE49-F238E27FC236}">
                <a16:creationId xmlns:a16="http://schemas.microsoft.com/office/drawing/2014/main" id="{490F9A52-DCBA-1738-44D1-10E22CE0D16C}"/>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6</a:t>
            </a:fld>
            <a:endParaRPr lang="fr-FR" dirty="0"/>
          </a:p>
        </p:txBody>
      </p:sp>
      <p:sp>
        <p:nvSpPr>
          <p:cNvPr id="6" name="object 4">
            <a:hlinkClick r:id="rId2" action="ppaction://hlinksldjump"/>
            <a:extLst>
              <a:ext uri="{FF2B5EF4-FFF2-40B4-BE49-F238E27FC236}">
                <a16:creationId xmlns:a16="http://schemas.microsoft.com/office/drawing/2014/main" id="{4941822E-885B-D330-A5AC-7182CCE844B7}"/>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9B39A883-C7FA-A00E-028E-A27B24830B9D}"/>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D06161AA-2363-D24B-7F9C-03B15BFF5D7F}"/>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7FCF073C-730C-406A-A0E2-37069B63F51E}"/>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1" name="object 65">
            <a:extLst>
              <a:ext uri="{FF2B5EF4-FFF2-40B4-BE49-F238E27FC236}">
                <a16:creationId xmlns:a16="http://schemas.microsoft.com/office/drawing/2014/main" id="{8EA3CD98-7BB5-2680-220E-2C0D41F609FC}"/>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4 PROFILS CLIENTS  </a:t>
            </a:r>
          </a:p>
        </p:txBody>
      </p:sp>
      <p:sp>
        <p:nvSpPr>
          <p:cNvPr id="23" name="object 65">
            <a:extLst>
              <a:ext uri="{FF2B5EF4-FFF2-40B4-BE49-F238E27FC236}">
                <a16:creationId xmlns:a16="http://schemas.microsoft.com/office/drawing/2014/main" id="{31181BCA-12C7-7F9F-9ED2-B622D19AA892}"/>
              </a:ext>
            </a:extLst>
          </p:cNvPr>
          <p:cNvSpPr txBox="1">
            <a:spLocks/>
          </p:cNvSpPr>
          <p:nvPr/>
        </p:nvSpPr>
        <p:spPr>
          <a:xfrm>
            <a:off x="707299" y="1341873"/>
            <a:ext cx="835542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PERMETTANT DE DÉTECTER DE POSSIBLES DIFFICULTÉS FINANCIÈRES</a:t>
            </a:r>
          </a:p>
        </p:txBody>
      </p:sp>
      <p:sp>
        <p:nvSpPr>
          <p:cNvPr id="24" name="ZoneTexte 23">
            <a:extLst>
              <a:ext uri="{FF2B5EF4-FFF2-40B4-BE49-F238E27FC236}">
                <a16:creationId xmlns:a16="http://schemas.microsoft.com/office/drawing/2014/main" id="{2AABF5AD-7E2D-77E0-AE32-6F39B5E2ACB0}"/>
              </a:ext>
            </a:extLst>
          </p:cNvPr>
          <p:cNvSpPr txBox="1"/>
          <p:nvPr/>
        </p:nvSpPr>
        <p:spPr>
          <a:xfrm>
            <a:off x="707299" y="6491794"/>
            <a:ext cx="8439200" cy="430887"/>
          </a:xfrm>
          <a:prstGeom prst="rect">
            <a:avLst/>
          </a:prstGeom>
          <a:noFill/>
        </p:spPr>
        <p:txBody>
          <a:bodyPr wrap="square" lIns="0" tIns="0" rIns="0" bIns="0">
            <a:spAutoFit/>
          </a:bodyPr>
          <a:lstStyle/>
          <a:p>
            <a:pPr marL="61200" indent="-61200"/>
            <a:r>
              <a:rPr lang="fr-FR" sz="700" dirty="0">
                <a:solidFill>
                  <a:schemeClr val="tx2"/>
                </a:solidFill>
                <a:effectLst/>
                <a:latin typeface="Arial Narrow" panose="020B0604020202020204" pitchFamily="34" charset="0"/>
                <a:cs typeface="Arial Narrow" panose="020B0604020202020204" pitchFamily="34" charset="0"/>
              </a:rPr>
              <a:t>* Fichier Central des Chèques (FCC) ; Fichier national des Incidents de remboursements des Crédits aux Particuliers (FICP).</a:t>
            </a:r>
          </a:p>
          <a:p>
            <a:pPr marL="61200" indent="-61200"/>
            <a:r>
              <a:rPr lang="fr-FR" sz="700" dirty="0">
                <a:solidFill>
                  <a:schemeClr val="tx2"/>
                </a:solidFill>
                <a:effectLst/>
                <a:latin typeface="Arial Narrow" panose="020B0604020202020204" pitchFamily="34" charset="0"/>
                <a:cs typeface="Arial Narrow" panose="020B0604020202020204" pitchFamily="34" charset="0"/>
              </a:rPr>
              <a:t>** </a:t>
            </a:r>
            <a:r>
              <a:rPr lang="fr-FR" sz="700" b="1" dirty="0">
                <a:solidFill>
                  <a:schemeClr val="tx2"/>
                </a:solidFill>
                <a:effectLst/>
                <a:latin typeface="Arial Narrow" panose="020B0604020202020204" pitchFamily="34" charset="0"/>
                <a:cs typeface="Arial Narrow" panose="020B0604020202020204" pitchFamily="34" charset="0"/>
              </a:rPr>
              <a:t>Neuf frais liés aux incidents de paiement et irrégularités de fonctionnement du compte (article D312-1-1 du CMF) : </a:t>
            </a:r>
            <a:r>
              <a:rPr lang="fr-FR" sz="700" dirty="0">
                <a:solidFill>
                  <a:schemeClr val="tx2"/>
                </a:solidFill>
                <a:effectLst/>
                <a:latin typeface="Arial Narrow" panose="020B0604020202020204" pitchFamily="34" charset="0"/>
                <a:cs typeface="Arial Narrow" panose="020B0604020202020204" pitchFamily="34" charset="0"/>
              </a:rPr>
              <a:t>commissions d’intervention, lettre d’information préalable pour chèque sans provision, lettre d’information pour compte débiteur non autorisé, forfait des frais par chèque rejeté pour défaut de provision, rejet de prélèvement pour défaut de provision, non-exécution de virement permanent pour défaut de provision, notification signalée par la BdF d’une interdiction d’émettre des chèques, déclaration à la BdF d’une décision de retrait de carte bancaire, opposition (blocage) de la carte par la Banque. Ce plafonnement inclut le plafonnement spécifique des commissions d'intervention prévu à l’article R. 312‑4‑2 du code monétaire et financier.</a:t>
            </a:r>
          </a:p>
        </p:txBody>
      </p:sp>
      <p:sp>
        <p:nvSpPr>
          <p:cNvPr id="26" name="ZoneTexte 25">
            <a:extLst>
              <a:ext uri="{FF2B5EF4-FFF2-40B4-BE49-F238E27FC236}">
                <a16:creationId xmlns:a16="http://schemas.microsoft.com/office/drawing/2014/main" id="{E2E3A1AB-BFB8-B97E-A6CB-CC3A1E113609}"/>
              </a:ext>
            </a:extLst>
          </p:cNvPr>
          <p:cNvSpPr txBox="1"/>
          <p:nvPr/>
        </p:nvSpPr>
        <p:spPr>
          <a:xfrm>
            <a:off x="707298" y="1619518"/>
            <a:ext cx="7949021" cy="615553"/>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Nos dispositifs permettent aujourd’hui de mettre en exergue </a:t>
            </a:r>
            <a:r>
              <a:rPr lang="fr-FR" sz="1000" b="1" dirty="0">
                <a:effectLst/>
                <a:latin typeface="Arial" panose="020B0604020202020204" pitchFamily="34" charset="0"/>
                <a:cs typeface="Arial" panose="020B0604020202020204" pitchFamily="34" charset="0"/>
              </a:rPr>
              <a:t>4 profils de clients qui demandent un accompagnement spécifique.</a:t>
            </a:r>
            <a:br>
              <a:rPr lang="fr-FR" sz="1000" b="1" dirty="0">
                <a:effectLst/>
                <a:latin typeface="Arial" panose="020B0604020202020204" pitchFamily="34" charset="0"/>
                <a:cs typeface="Arial" panose="020B0604020202020204" pitchFamily="34" charset="0"/>
              </a:rPr>
            </a:br>
            <a:r>
              <a:rPr lang="fr-FR" sz="1000" dirty="0">
                <a:solidFill>
                  <a:srgbClr val="000000"/>
                </a:solidFill>
                <a:effectLst/>
                <a:latin typeface="Helvetica" pitchFamily="2" charset="0"/>
              </a:rPr>
              <a:t>Il est possible également de faire une détection spontanée de la fragilité financière du client selon sa situation. </a:t>
            </a:r>
            <a:br>
              <a:rPr lang="fr-FR" sz="1000" dirty="0">
                <a:solidFill>
                  <a:srgbClr val="000000"/>
                </a:solidFill>
                <a:effectLst/>
                <a:latin typeface="Helvetica" pitchFamily="2" charset="0"/>
              </a:rPr>
            </a:br>
            <a:r>
              <a:rPr lang="fr-FR" sz="1000" dirty="0">
                <a:solidFill>
                  <a:srgbClr val="000000"/>
                </a:solidFill>
                <a:effectLst/>
                <a:latin typeface="Helvetica" pitchFamily="2" charset="0"/>
              </a:rPr>
              <a:t>Il conviendra de lui proposer des solutions adaptées, dont l'OCF si l'offre répond à ses besoins.</a:t>
            </a:r>
          </a:p>
          <a:p>
            <a:endParaRPr lang="fr-FR" sz="1000" dirty="0">
              <a:effectLst/>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23B387EC-2573-105A-FE91-9A21C65925AB}"/>
              </a:ext>
            </a:extLst>
          </p:cNvPr>
          <p:cNvSpPr/>
          <p:nvPr/>
        </p:nvSpPr>
        <p:spPr>
          <a:xfrm>
            <a:off x="2900436" y="3111760"/>
            <a:ext cx="1863803" cy="4857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Ciblés fragiles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(éligibles OCF)</a:t>
            </a:r>
          </a:p>
        </p:txBody>
      </p:sp>
      <p:sp>
        <p:nvSpPr>
          <p:cNvPr id="30" name="Rectangle 29">
            <a:extLst>
              <a:ext uri="{FF2B5EF4-FFF2-40B4-BE49-F238E27FC236}">
                <a16:creationId xmlns:a16="http://schemas.microsoft.com/office/drawing/2014/main" id="{BD2DB19F-713B-251F-9909-65757C7C694F}"/>
              </a:ext>
            </a:extLst>
          </p:cNvPr>
          <p:cNvSpPr/>
          <p:nvPr/>
        </p:nvSpPr>
        <p:spPr>
          <a:xfrm>
            <a:off x="2900215" y="3681305"/>
            <a:ext cx="1863803" cy="2726092"/>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300"/>
              </a:spcBef>
              <a:buBlip>
                <a:blip r:embed="rId4">
                  <a:extLst>
                    <a:ext uri="{96DAC541-7B7A-43D3-8B79-37D633B846F1}">
                      <asvg:svgBlip xmlns:asvg="http://schemas.microsoft.com/office/drawing/2016/SVG/main" r:embed="rId5"/>
                    </a:ext>
                  </a:extLst>
                </a:blip>
              </a:buBlip>
            </a:pPr>
            <a:r>
              <a:rPr lang="fr-FR" sz="1000" dirty="0">
                <a:solidFill>
                  <a:schemeClr val="tx1"/>
                </a:solidFill>
                <a:effectLst/>
                <a:latin typeface="Arial" panose="020B0604020202020204" pitchFamily="34" charset="0"/>
                <a:cs typeface="Arial" panose="020B0604020202020204" pitchFamily="34" charset="0"/>
              </a:rPr>
              <a:t>Trois critères de ciblages réglementaires régis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par le Code Monétaire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et Financier : </a:t>
            </a:r>
          </a:p>
          <a:p>
            <a:pPr marL="144000"/>
            <a:r>
              <a:rPr lang="fr-FR" sz="1000" dirty="0">
                <a:solidFill>
                  <a:schemeClr val="tx1"/>
                </a:solidFill>
                <a:effectLst/>
                <a:latin typeface="Arial" panose="020B0604020202020204" pitchFamily="34" charset="0"/>
                <a:cs typeface="Arial" panose="020B0604020202020204" pitchFamily="34" charset="0"/>
              </a:rPr>
              <a:t>- incidents de paiement ; </a:t>
            </a:r>
          </a:p>
          <a:p>
            <a:pPr marL="144000"/>
            <a:r>
              <a:rPr lang="fr-FR" sz="1000" dirty="0">
                <a:solidFill>
                  <a:schemeClr val="tx1"/>
                </a:solidFill>
                <a:effectLst/>
                <a:latin typeface="Arial" panose="020B0604020202020204" pitchFamily="34" charset="0"/>
                <a:cs typeface="Arial" panose="020B0604020202020204" pitchFamily="34" charset="0"/>
              </a:rPr>
              <a:t>- interdit bancaire </a:t>
            </a:r>
            <a:r>
              <a:rPr lang="fr-FR" sz="1000" dirty="0">
                <a:solidFill>
                  <a:srgbClr val="000000"/>
                </a:solidFill>
                <a:effectLst/>
                <a:latin typeface="Helvetica" pitchFamily="2" charset="0"/>
              </a:rPr>
              <a:t>(FCC)*</a:t>
            </a:r>
            <a:r>
              <a:rPr lang="fr-FR" sz="1000" dirty="0">
                <a:solidFill>
                  <a:schemeClr val="tx1"/>
                </a:solidFill>
                <a:effectLst/>
                <a:latin typeface="Arial" panose="020B0604020202020204" pitchFamily="34" charset="0"/>
                <a:cs typeface="Arial" panose="020B0604020202020204" pitchFamily="34" charset="0"/>
              </a:rPr>
              <a:t> ; </a:t>
            </a:r>
          </a:p>
          <a:p>
            <a:pPr marL="144000"/>
            <a:r>
              <a:rPr lang="fr-FR" sz="1000" dirty="0">
                <a:solidFill>
                  <a:schemeClr val="tx1"/>
                </a:solidFill>
                <a:effectLst/>
                <a:latin typeface="Arial" panose="020B0604020202020204" pitchFamily="34" charset="0"/>
                <a:cs typeface="Arial" panose="020B0604020202020204" pitchFamily="34" charset="0"/>
              </a:rPr>
              <a:t>- surendetté </a:t>
            </a:r>
            <a:r>
              <a:rPr lang="fr-FR" sz="1000" dirty="0">
                <a:solidFill>
                  <a:srgbClr val="000000"/>
                </a:solidFill>
                <a:effectLst/>
                <a:latin typeface="Helvetica" pitchFamily="2" charset="0"/>
              </a:rPr>
              <a:t>(FICP)*</a:t>
            </a:r>
            <a:r>
              <a:rPr lang="fr-FR" sz="1000" dirty="0">
                <a:solidFill>
                  <a:schemeClr val="tx1"/>
                </a:solidFill>
                <a:effectLst/>
                <a:latin typeface="Arial" panose="020B0604020202020204" pitchFamily="34" charset="0"/>
                <a:cs typeface="Arial" panose="020B0604020202020204" pitchFamily="34" charset="0"/>
              </a:rPr>
              <a:t>. </a:t>
            </a:r>
          </a:p>
          <a:p>
            <a:pPr marL="135450" indent="-135450">
              <a:spcBef>
                <a:spcPts val="900"/>
              </a:spcBef>
              <a:buBlip>
                <a:blip r:embed="rId4">
                  <a:extLst>
                    <a:ext uri="{96DAC541-7B7A-43D3-8B79-37D633B846F1}">
                      <asvg:svgBlip xmlns:asvg="http://schemas.microsoft.com/office/drawing/2016/SVG/main" r:embed="rId5"/>
                    </a:ext>
                  </a:extLst>
                </a:blip>
              </a:buBlip>
            </a:pPr>
            <a:r>
              <a:rPr lang="fr-FR" sz="1000" dirty="0">
                <a:solidFill>
                  <a:schemeClr val="tx1"/>
                </a:solidFill>
                <a:effectLst/>
                <a:latin typeface="Arial" panose="020B0604020202020204" pitchFamily="34" charset="0"/>
                <a:cs typeface="Arial" panose="020B0604020202020204" pitchFamily="34" charset="0"/>
              </a:rPr>
              <a:t>Une fois le client détecté,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le client est </a:t>
            </a:r>
            <a:r>
              <a:rPr lang="fr-FR" sz="1000" dirty="0">
                <a:solidFill>
                  <a:srgbClr val="000000"/>
                </a:solidFill>
                <a:effectLst/>
                <a:latin typeface="Helvetica" pitchFamily="2" charset="0"/>
              </a:rPr>
              <a:t>automatiquement </a:t>
            </a:r>
            <a:r>
              <a:rPr lang="fr-FR" sz="1000" dirty="0">
                <a:solidFill>
                  <a:schemeClr val="tx1"/>
                </a:solidFill>
                <a:effectLst/>
                <a:latin typeface="Arial" panose="020B0604020202020204" pitchFamily="34" charset="0"/>
                <a:cs typeface="Arial" panose="020B0604020202020204" pitchFamily="34" charset="0"/>
              </a:rPr>
              <a:t>plafonné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25 €/mois sur ses frais d’incidents** et il reçoit un courrier (max. 4 fois/an) l’invitant à prendre rdv avec son conseiller et lui proposant l’OCF. </a:t>
            </a:r>
            <a:endParaRPr lang="fr-FR" sz="1000" dirty="0">
              <a:solidFill>
                <a:schemeClr val="tx1"/>
              </a:solidFill>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6E8FC0BA-09AC-B73E-8A4C-51457BBFAF4E}"/>
              </a:ext>
            </a:extLst>
          </p:cNvPr>
          <p:cNvSpPr/>
          <p:nvPr/>
        </p:nvSpPr>
        <p:spPr>
          <a:xfrm>
            <a:off x="726197" y="3111760"/>
            <a:ext cx="1822542" cy="485799"/>
          </a:xfrm>
          <a:prstGeom prst="rect">
            <a:avLst/>
          </a:prstGeom>
          <a:solidFill>
            <a:srgbClr val="542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Potentiels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surendettés</a:t>
            </a:r>
            <a:endParaRPr lang="fr-FR" sz="1200"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CA82E4E9-B23B-7F2D-BB7A-9D4B287CFFF7}"/>
              </a:ext>
            </a:extLst>
          </p:cNvPr>
          <p:cNvSpPr/>
          <p:nvPr/>
        </p:nvSpPr>
        <p:spPr>
          <a:xfrm>
            <a:off x="726197" y="3657205"/>
            <a:ext cx="1822542" cy="2425471"/>
          </a:xfrm>
          <a:prstGeom prst="rect">
            <a:avLst/>
          </a:prstGeom>
          <a:solidFill>
            <a:srgbClr val="542330">
              <a:alpha val="197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135450" indent="-135450">
              <a:spcBef>
                <a:spcPts val="600"/>
              </a:spcBef>
              <a:buBlip>
                <a:blip r:embed="rId6">
                  <a:extLst>
                    <a:ext uri="{96DAC541-7B7A-43D3-8B79-37D633B846F1}">
                      <asvg:svgBlip xmlns:asvg="http://schemas.microsoft.com/office/drawing/2016/SVG/main" r:embed="rId7"/>
                    </a:ext>
                  </a:extLst>
                </a:blip>
              </a:buBlip>
            </a:pPr>
            <a:r>
              <a:rPr lang="fr-FR" sz="1000" dirty="0">
                <a:solidFill>
                  <a:schemeClr val="tx1"/>
                </a:solidFill>
                <a:effectLst/>
                <a:latin typeface="Arial" panose="020B0604020202020204" pitchFamily="34" charset="0"/>
                <a:cs typeface="Arial" panose="020B0604020202020204" pitchFamily="34" charset="0"/>
              </a:rPr>
              <a:t>Cible basée sur un modèle prédictif mensuel détectant une éventuelle dégradation de la situation financière</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 du client. </a:t>
            </a:r>
          </a:p>
          <a:p>
            <a:pPr marL="135450" indent="-135450">
              <a:spcBef>
                <a:spcPts val="600"/>
              </a:spcBef>
              <a:buBlip>
                <a:blip r:embed="rId6">
                  <a:extLst>
                    <a:ext uri="{96DAC541-7B7A-43D3-8B79-37D633B846F1}">
                      <asvg:svgBlip xmlns:asvg="http://schemas.microsoft.com/office/drawing/2016/SVG/main" r:embed="rId7"/>
                    </a:ext>
                  </a:extLst>
                </a:blip>
              </a:buBlip>
            </a:pPr>
            <a:r>
              <a:rPr lang="fr-FR" sz="1000" dirty="0">
                <a:solidFill>
                  <a:schemeClr val="tx1"/>
                </a:solidFill>
                <a:effectLst/>
                <a:latin typeface="Arial" panose="020B0604020202020204" pitchFamily="34" charset="0"/>
                <a:cs typeface="Arial" panose="020B0604020202020204" pitchFamily="34" charset="0"/>
              </a:rPr>
              <a:t>Une fois le client détecté,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il reçoit un courrier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(max. 2 fois/an) l’invitant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prendre rdv avec son conseiller afin de faire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le point sur sa situation et réadapter éventuellement ses produits et services bancaires. </a:t>
            </a:r>
            <a:endParaRPr lang="fr-FR" sz="1000" dirty="0">
              <a:solidFill>
                <a:schemeClr val="tx1"/>
              </a:solidFill>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75AB8080-9B4A-3E01-C185-B92D9D9641EF}"/>
              </a:ext>
            </a:extLst>
          </p:cNvPr>
          <p:cNvSpPr/>
          <p:nvPr/>
        </p:nvSpPr>
        <p:spPr>
          <a:xfrm>
            <a:off x="5064517" y="3111760"/>
            <a:ext cx="1822542" cy="4857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Détenteurs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OCF</a:t>
            </a:r>
            <a:endParaRPr lang="fr-FR" sz="1200"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979B6D38-ED7E-58A7-A162-7ED0245E89A0}"/>
              </a:ext>
            </a:extLst>
          </p:cNvPr>
          <p:cNvSpPr/>
          <p:nvPr/>
        </p:nvSpPr>
        <p:spPr>
          <a:xfrm>
            <a:off x="5064517" y="3681305"/>
            <a:ext cx="1822542" cy="2425471"/>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900"/>
              </a:spcBef>
              <a:buBlip>
                <a:blip r:embed="rId8">
                  <a:extLst>
                    <a:ext uri="{96DAC541-7B7A-43D3-8B79-37D633B846F1}">
                      <asvg:svgBlip xmlns:asvg="http://schemas.microsoft.com/office/drawing/2016/SVG/main" r:embed="rId9"/>
                    </a:ext>
                  </a:extLst>
                </a:blip>
              </a:buBlip>
            </a:pPr>
            <a:r>
              <a:rPr lang="fr-FR" sz="1000" dirty="0">
                <a:solidFill>
                  <a:schemeClr val="tx1"/>
                </a:solidFill>
                <a:effectLst/>
                <a:latin typeface="Arial" panose="020B0604020202020204" pitchFamily="34" charset="0"/>
                <a:cs typeface="Arial" panose="020B0604020202020204" pitchFamily="34" charset="0"/>
              </a:rPr>
              <a:t>Clients ayant souscrit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l’Offre Clientèle Fragile (OCF).</a:t>
            </a:r>
          </a:p>
          <a:p>
            <a:pPr marL="135450" indent="-135450">
              <a:spcBef>
                <a:spcPts val="900"/>
              </a:spcBef>
              <a:buBlip>
                <a:blip r:embed="rId8">
                  <a:extLst>
                    <a:ext uri="{96DAC541-7B7A-43D3-8B79-37D633B846F1}">
                      <asvg:svgBlip xmlns:asvg="http://schemas.microsoft.com/office/drawing/2016/SVG/main" r:embed="rId9"/>
                    </a:ext>
                  </a:extLst>
                </a:blip>
              </a:buBlip>
            </a:pPr>
            <a:r>
              <a:rPr lang="fr-FR" sz="1000" dirty="0">
                <a:solidFill>
                  <a:schemeClr val="tx1"/>
                </a:solidFill>
                <a:effectLst/>
                <a:latin typeface="Arial" panose="020B0604020202020204" pitchFamily="34" charset="0"/>
                <a:cs typeface="Arial" panose="020B0604020202020204" pitchFamily="34" charset="0"/>
              </a:rPr>
              <a:t>Offre de bancarisation (compte + CB) avec un </a:t>
            </a:r>
            <a:r>
              <a:rPr lang="fr-FR" sz="1000" dirty="0">
                <a:solidFill>
                  <a:srgbClr val="000000"/>
                </a:solidFill>
                <a:effectLst/>
                <a:latin typeface="Helvetica" pitchFamily="2" charset="0"/>
              </a:rPr>
              <a:t>socle règlementaire de produits et services </a:t>
            </a:r>
            <a:r>
              <a:rPr lang="fr-FR" sz="1000" dirty="0">
                <a:solidFill>
                  <a:schemeClr val="tx1"/>
                </a:solidFill>
                <a:effectLst/>
                <a:latin typeface="Arial" panose="020B0604020202020204" pitchFamily="34" charset="0"/>
                <a:cs typeface="Arial" panose="020B0604020202020204" pitchFamily="34" charset="0"/>
              </a:rPr>
              <a:t>(détails p.13).</a:t>
            </a:r>
          </a:p>
          <a:p>
            <a:pPr marL="135450" indent="-135450">
              <a:spcBef>
                <a:spcPts val="900"/>
              </a:spcBef>
              <a:buBlip>
                <a:blip r:embed="rId8">
                  <a:extLst>
                    <a:ext uri="{96DAC541-7B7A-43D3-8B79-37D633B846F1}">
                      <asvg:svgBlip xmlns:asvg="http://schemas.microsoft.com/office/drawing/2016/SVG/main" r:embed="rId9"/>
                    </a:ext>
                  </a:extLst>
                </a:blip>
              </a:buBlip>
            </a:pPr>
            <a:r>
              <a:rPr lang="fr-FR" sz="1000" dirty="0">
                <a:solidFill>
                  <a:schemeClr val="tx1"/>
                </a:solidFill>
                <a:effectLst/>
                <a:latin typeface="Arial" panose="020B0604020202020204" pitchFamily="34" charset="0"/>
                <a:cs typeface="Arial" panose="020B0604020202020204" pitchFamily="34" charset="0"/>
              </a:rPr>
              <a:t>Le client fait l’objet d’un suivi particulier afin de lui permettre un retour à meilleure fortune dans les meilleurs délais.</a:t>
            </a:r>
            <a:endParaRPr lang="fr-FR" sz="1000" dirty="0">
              <a:solidFill>
                <a:schemeClr val="tx1"/>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8546C02F-F5A9-F79D-EE67-079F38E7F497}"/>
              </a:ext>
            </a:extLst>
          </p:cNvPr>
          <p:cNvSpPr/>
          <p:nvPr/>
        </p:nvSpPr>
        <p:spPr>
          <a:xfrm>
            <a:off x="7259077" y="3111760"/>
            <a:ext cx="1822542" cy="4857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Détenteurs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SBB</a:t>
            </a:r>
            <a:endParaRPr lang="fr-FR" sz="1200" dirty="0">
              <a:effectLst/>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78CCB748-5096-10AC-301A-D9C39771CDE1}"/>
              </a:ext>
            </a:extLst>
          </p:cNvPr>
          <p:cNvSpPr/>
          <p:nvPr/>
        </p:nvSpPr>
        <p:spPr>
          <a:xfrm>
            <a:off x="7259077" y="3681304"/>
            <a:ext cx="1822542" cy="2824025"/>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900"/>
              </a:spcBef>
              <a:buBlip>
                <a:blip r:embed="rId10">
                  <a:extLst>
                    <a:ext uri="{96DAC541-7B7A-43D3-8B79-37D633B846F1}">
                      <asvg:svgBlip xmlns:asvg="http://schemas.microsoft.com/office/drawing/2016/SVG/main" r:embed="rId11"/>
                    </a:ext>
                  </a:extLst>
                </a:blip>
              </a:buBlip>
            </a:pPr>
            <a:r>
              <a:rPr lang="fr-FR" sz="1000" dirty="0">
                <a:solidFill>
                  <a:schemeClr val="tx1"/>
                </a:solidFill>
                <a:effectLst/>
                <a:latin typeface="Arial" panose="020B0604020202020204" pitchFamily="34" charset="0"/>
                <a:cs typeface="Arial" panose="020B0604020202020204" pitchFamily="34" charset="0"/>
              </a:rPr>
              <a:t>Clients </a:t>
            </a:r>
            <a:r>
              <a:rPr lang="fr-FR" sz="1000" dirty="0">
                <a:solidFill>
                  <a:srgbClr val="000000"/>
                </a:solidFill>
                <a:effectLst/>
                <a:latin typeface="Helvetica" pitchFamily="2" charset="0"/>
              </a:rPr>
              <a:t>bénéficiant du droit au compte sur injonction de la Banque de France</a:t>
            </a:r>
            <a:r>
              <a:rPr lang="fr-FR" sz="1000" dirty="0">
                <a:solidFill>
                  <a:schemeClr val="tx1"/>
                </a:solidFill>
                <a:effectLst/>
                <a:latin typeface="Arial" panose="020B0604020202020204" pitchFamily="34" charset="0"/>
                <a:cs typeface="Arial" panose="020B0604020202020204" pitchFamily="34" charset="0"/>
              </a:rPr>
              <a:t>.</a:t>
            </a:r>
          </a:p>
          <a:p>
            <a:pPr marL="135450" indent="-135450">
              <a:spcBef>
                <a:spcPts val="900"/>
              </a:spcBef>
              <a:buBlip>
                <a:blip r:embed="rId10">
                  <a:extLst>
                    <a:ext uri="{96DAC541-7B7A-43D3-8B79-37D633B846F1}">
                      <asvg:svgBlip xmlns:asvg="http://schemas.microsoft.com/office/drawing/2016/SVG/main" r:embed="rId11"/>
                    </a:ext>
                  </a:extLst>
                </a:blip>
              </a:buBlip>
            </a:pPr>
            <a:r>
              <a:rPr lang="fr-FR" sz="1000" dirty="0">
                <a:solidFill>
                  <a:srgbClr val="000000"/>
                </a:solidFill>
                <a:effectLst/>
                <a:latin typeface="Helvetica" pitchFamily="2" charset="0"/>
              </a:rPr>
              <a:t>Obligation d'ouvrir un compte assorti de Services </a:t>
            </a:r>
            <a:r>
              <a:rPr lang="fr-FR" sz="1000" dirty="0">
                <a:solidFill>
                  <a:schemeClr val="tx1"/>
                </a:solidFill>
                <a:effectLst/>
                <a:latin typeface="Arial" panose="020B0604020202020204" pitchFamily="34" charset="0"/>
                <a:cs typeface="Arial" panose="020B0604020202020204" pitchFamily="34" charset="0"/>
              </a:rPr>
              <a:t>bancaires de bases (SBB) selon les procédures en vigueur.</a:t>
            </a:r>
          </a:p>
          <a:p>
            <a:pPr marL="135450" indent="-135450">
              <a:spcBef>
                <a:spcPts val="900"/>
              </a:spcBef>
              <a:buBlip>
                <a:blip r:embed="rId10">
                  <a:extLst>
                    <a:ext uri="{96DAC541-7B7A-43D3-8B79-37D633B846F1}">
                      <asvg:svgBlip xmlns:asvg="http://schemas.microsoft.com/office/drawing/2016/SVG/main" r:embed="rId11"/>
                    </a:ext>
                  </a:extLst>
                </a:blip>
              </a:buBlip>
            </a:pPr>
            <a:r>
              <a:rPr lang="fr-FR" sz="1000" dirty="0">
                <a:solidFill>
                  <a:srgbClr val="000000"/>
                </a:solidFill>
                <a:effectLst/>
                <a:latin typeface="Helvetica" pitchFamily="2" charset="0"/>
              </a:rPr>
              <a:t>Le contenu de cette offre, gratuite, est fixé par la réglementation.</a:t>
            </a:r>
            <a:endParaRPr lang="fr-FR" sz="1000" dirty="0">
              <a:solidFill>
                <a:schemeClr val="tx1"/>
              </a:solidFill>
              <a:effectLst/>
              <a:latin typeface="Arial" panose="020B0604020202020204" pitchFamily="34" charset="0"/>
              <a:cs typeface="Arial" panose="020B0604020202020204" pitchFamily="34" charset="0"/>
            </a:endParaRPr>
          </a:p>
          <a:p>
            <a:pPr marL="135450" indent="-135450">
              <a:spcBef>
                <a:spcPts val="900"/>
              </a:spcBef>
              <a:buBlip>
                <a:blip r:embed="rId10">
                  <a:extLst>
                    <a:ext uri="{96DAC541-7B7A-43D3-8B79-37D633B846F1}">
                      <asvg:svgBlip xmlns:asvg="http://schemas.microsoft.com/office/drawing/2016/SVG/main" r:embed="rId11"/>
                    </a:ext>
                  </a:extLst>
                </a:blip>
              </a:buBlip>
            </a:pPr>
            <a:r>
              <a:rPr lang="fr-FR" sz="1000" dirty="0">
                <a:solidFill>
                  <a:schemeClr val="tx1"/>
                </a:solidFill>
                <a:effectLst/>
                <a:latin typeface="Arial" panose="020B0604020202020204" pitchFamily="34" charset="0"/>
                <a:cs typeface="Arial" panose="020B0604020202020204" pitchFamily="34" charset="0"/>
              </a:rPr>
              <a:t>Une fois par an, le client reçoit un courrier pour faire un point sur sa situation.</a:t>
            </a:r>
          </a:p>
        </p:txBody>
      </p:sp>
      <p:cxnSp>
        <p:nvCxnSpPr>
          <p:cNvPr id="37" name="Connecteur droit 36">
            <a:extLst>
              <a:ext uri="{FF2B5EF4-FFF2-40B4-BE49-F238E27FC236}">
                <a16:creationId xmlns:a16="http://schemas.microsoft.com/office/drawing/2014/main" id="{3CDCDD8E-DBFC-D096-096A-170139771763}"/>
              </a:ext>
            </a:extLst>
          </p:cNvPr>
          <p:cNvCxnSpPr>
            <a:cxnSpLocks/>
          </p:cNvCxnSpPr>
          <p:nvPr/>
        </p:nvCxnSpPr>
        <p:spPr>
          <a:xfrm>
            <a:off x="7059930" y="2219577"/>
            <a:ext cx="0" cy="4285752"/>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45" name="Graphique 44">
            <a:extLst>
              <a:ext uri="{FF2B5EF4-FFF2-40B4-BE49-F238E27FC236}">
                <a16:creationId xmlns:a16="http://schemas.microsoft.com/office/drawing/2014/main" id="{7DE8B9C7-94E2-7399-8E32-11C0FBAACE1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41591" y="2152901"/>
            <a:ext cx="1191754" cy="882781"/>
          </a:xfrm>
          <a:prstGeom prst="rect">
            <a:avLst/>
          </a:prstGeom>
        </p:spPr>
      </p:pic>
      <p:pic>
        <p:nvPicPr>
          <p:cNvPr id="47" name="Graphique 46">
            <a:extLst>
              <a:ext uri="{FF2B5EF4-FFF2-40B4-BE49-F238E27FC236}">
                <a16:creationId xmlns:a16="http://schemas.microsoft.com/office/drawing/2014/main" id="{6A43679C-27B9-1A35-4A62-63C029DA442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215831" y="2152901"/>
            <a:ext cx="1191754" cy="882781"/>
          </a:xfrm>
          <a:prstGeom prst="rect">
            <a:avLst/>
          </a:prstGeom>
        </p:spPr>
      </p:pic>
      <p:pic>
        <p:nvPicPr>
          <p:cNvPr id="49" name="Graphique 48">
            <a:extLst>
              <a:ext uri="{FF2B5EF4-FFF2-40B4-BE49-F238E27FC236}">
                <a16:creationId xmlns:a16="http://schemas.microsoft.com/office/drawing/2014/main" id="{DABFF028-AEEE-A532-9647-AB77135C7B0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379911" y="2152901"/>
            <a:ext cx="1191754" cy="882781"/>
          </a:xfrm>
          <a:prstGeom prst="rect">
            <a:avLst/>
          </a:prstGeom>
        </p:spPr>
      </p:pic>
      <p:pic>
        <p:nvPicPr>
          <p:cNvPr id="51" name="Graphique 50">
            <a:extLst>
              <a:ext uri="{FF2B5EF4-FFF2-40B4-BE49-F238E27FC236}">
                <a16:creationId xmlns:a16="http://schemas.microsoft.com/office/drawing/2014/main" id="{98EF9239-31DE-BCAE-03FA-D2D6CEB11CAF}"/>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574471" y="2152901"/>
            <a:ext cx="1191754" cy="882781"/>
          </a:xfrm>
          <a:prstGeom prst="rect">
            <a:avLst/>
          </a:prstGeom>
        </p:spPr>
      </p:pic>
      <p:pic>
        <p:nvPicPr>
          <p:cNvPr id="22" name="Graphique 21">
            <a:hlinkClick r:id="rId20" action="ppaction://hlinksldjump"/>
            <a:extLst>
              <a:ext uri="{FF2B5EF4-FFF2-40B4-BE49-F238E27FC236}">
                <a16:creationId xmlns:a16="http://schemas.microsoft.com/office/drawing/2014/main" id="{8EB08CF4-0974-87FA-57A7-DD46A19AD147}"/>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839405" y="291396"/>
            <a:ext cx="415078" cy="386452"/>
          </a:xfrm>
          <a:prstGeom prst="rect">
            <a:avLst/>
          </a:prstGeom>
        </p:spPr>
      </p:pic>
      <p:pic>
        <p:nvPicPr>
          <p:cNvPr id="25" name="Graphique 24">
            <a:hlinkClick r:id="rId23" action="ppaction://hlinksldjump"/>
            <a:extLst>
              <a:ext uri="{FF2B5EF4-FFF2-40B4-BE49-F238E27FC236}">
                <a16:creationId xmlns:a16="http://schemas.microsoft.com/office/drawing/2014/main" id="{E5A1A150-E827-9216-167D-E690FF1DE619}"/>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9570693" y="1294509"/>
            <a:ext cx="952500" cy="952500"/>
          </a:xfrm>
          <a:prstGeom prst="rect">
            <a:avLst/>
          </a:prstGeom>
        </p:spPr>
      </p:pic>
      <p:sp>
        <p:nvSpPr>
          <p:cNvPr id="27" name="ZoneTexte 26">
            <a:hlinkClick r:id="rId23" action="ppaction://hlinksldjump"/>
            <a:extLst>
              <a:ext uri="{FF2B5EF4-FFF2-40B4-BE49-F238E27FC236}">
                <a16:creationId xmlns:a16="http://schemas.microsoft.com/office/drawing/2014/main" id="{03E948F7-AF65-10B4-90FD-BA719ADD565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28" name="Ellipse 27">
            <a:extLst>
              <a:ext uri="{FF2B5EF4-FFF2-40B4-BE49-F238E27FC236}">
                <a16:creationId xmlns:a16="http://schemas.microsoft.com/office/drawing/2014/main" id="{35FE74B4-B4BD-9006-2168-369EF90278B3}"/>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a:hlinkClick r:id="rId26" action="ppaction://hlinksldjump"/>
            <a:extLst>
              <a:ext uri="{FF2B5EF4-FFF2-40B4-BE49-F238E27FC236}">
                <a16:creationId xmlns:a16="http://schemas.microsoft.com/office/drawing/2014/main" id="{237A8FD5-9F86-4A23-AF5A-DC4222613135}"/>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694359" y="5643367"/>
            <a:ext cx="720000" cy="720000"/>
          </a:xfrm>
          <a:prstGeom prst="rect">
            <a:avLst/>
          </a:prstGeom>
        </p:spPr>
      </p:pic>
      <p:sp>
        <p:nvSpPr>
          <p:cNvPr id="39" name="ZoneTexte 38">
            <a:hlinkClick r:id="rId26" action="ppaction://hlinksldjump"/>
            <a:extLst>
              <a:ext uri="{FF2B5EF4-FFF2-40B4-BE49-F238E27FC236}">
                <a16:creationId xmlns:a16="http://schemas.microsoft.com/office/drawing/2014/main" id="{497B536C-D06D-86F7-80C8-F5943C07DF92}"/>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0" name="ZoneTexte 39">
            <a:hlinkClick r:id="rId29" action="ppaction://hlinksldjump"/>
            <a:extLst>
              <a:ext uri="{FF2B5EF4-FFF2-40B4-BE49-F238E27FC236}">
                <a16:creationId xmlns:a16="http://schemas.microsoft.com/office/drawing/2014/main" id="{E8965A65-695E-589F-6EF8-FAE1DD62E593}"/>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1" name="Graphique 40">
            <a:hlinkClick r:id="rId29" action="ppaction://hlinksldjump"/>
            <a:extLst>
              <a:ext uri="{FF2B5EF4-FFF2-40B4-BE49-F238E27FC236}">
                <a16:creationId xmlns:a16="http://schemas.microsoft.com/office/drawing/2014/main" id="{2C828A68-8512-A1CB-BC74-52BC5133F6A7}"/>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4272953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6">
            <a:extLst>
              <a:ext uri="{FF2B5EF4-FFF2-40B4-BE49-F238E27FC236}">
                <a16:creationId xmlns:a16="http://schemas.microsoft.com/office/drawing/2014/main" id="{691D2C0F-0D38-1D4B-BD8D-06FF08826925}"/>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5" name="Slide Number Placeholder 5">
            <a:extLst>
              <a:ext uri="{FF2B5EF4-FFF2-40B4-BE49-F238E27FC236}">
                <a16:creationId xmlns:a16="http://schemas.microsoft.com/office/drawing/2014/main" id="{A6AA6412-3AA4-31E9-17ED-CA1CD5DC39C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7</a:t>
            </a:fld>
            <a:endParaRPr lang="fr-FR" dirty="0"/>
          </a:p>
        </p:txBody>
      </p:sp>
      <p:sp>
        <p:nvSpPr>
          <p:cNvPr id="6" name="object 4">
            <a:hlinkClick r:id="rId2" action="ppaction://hlinksldjump"/>
            <a:extLst>
              <a:ext uri="{FF2B5EF4-FFF2-40B4-BE49-F238E27FC236}">
                <a16:creationId xmlns:a16="http://schemas.microsoft.com/office/drawing/2014/main" id="{19BFC423-13B7-07E6-140C-78FB7D3F076B}"/>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2B9BA039-DA25-340F-1E89-6065C4777CA6}"/>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EC2372B6-90A1-1EF2-F0DA-ACBBFEE0DEB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B53E362A-21DB-D61F-BCDD-F2220229518C}"/>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1" name="object 65">
            <a:extLst>
              <a:ext uri="{FF2B5EF4-FFF2-40B4-BE49-F238E27FC236}">
                <a16:creationId xmlns:a16="http://schemas.microsoft.com/office/drawing/2014/main" id="{1C960B71-BFA4-4DCF-62EF-D511B1BE0498}"/>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UNE ALERTE SUR LA SYNTHÈSE CLIENT </a:t>
            </a:r>
          </a:p>
        </p:txBody>
      </p:sp>
      <p:sp>
        <p:nvSpPr>
          <p:cNvPr id="22" name="object 65">
            <a:extLst>
              <a:ext uri="{FF2B5EF4-FFF2-40B4-BE49-F238E27FC236}">
                <a16:creationId xmlns:a16="http://schemas.microsoft.com/office/drawing/2014/main" id="{3D22784B-0828-22F1-BA2D-E3CD5239AD81}"/>
              </a:ext>
            </a:extLst>
          </p:cNvPr>
          <p:cNvSpPr txBox="1">
            <a:spLocks/>
          </p:cNvSpPr>
          <p:nvPr/>
        </p:nvSpPr>
        <p:spPr>
          <a:xfrm>
            <a:off x="707299" y="1341873"/>
            <a:ext cx="4638607"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POUR IDENTIFIER LES CLIENTS À ACCOMPAGNER</a:t>
            </a:r>
          </a:p>
        </p:txBody>
      </p:sp>
      <p:pic>
        <p:nvPicPr>
          <p:cNvPr id="24" name="Image 23">
            <a:extLst>
              <a:ext uri="{FF2B5EF4-FFF2-40B4-BE49-F238E27FC236}">
                <a16:creationId xmlns:a16="http://schemas.microsoft.com/office/drawing/2014/main" id="{C8DD29DC-CC11-67F6-FB03-9747AB6CF7AF}"/>
              </a:ext>
            </a:extLst>
          </p:cNvPr>
          <p:cNvPicPr>
            <a:picLocks noChangeAspect="1"/>
          </p:cNvPicPr>
          <p:nvPr/>
        </p:nvPicPr>
        <p:blipFill>
          <a:blip r:embed="rId4"/>
          <a:stretch>
            <a:fillRect/>
          </a:stretch>
        </p:blipFill>
        <p:spPr>
          <a:xfrm>
            <a:off x="601186" y="1998373"/>
            <a:ext cx="7772400" cy="3497580"/>
          </a:xfrm>
          <a:prstGeom prst="rect">
            <a:avLst/>
          </a:prstGeom>
        </p:spPr>
      </p:pic>
      <p:sp>
        <p:nvSpPr>
          <p:cNvPr id="32" name="ZoneTexte 31">
            <a:extLst>
              <a:ext uri="{FF2B5EF4-FFF2-40B4-BE49-F238E27FC236}">
                <a16:creationId xmlns:a16="http://schemas.microsoft.com/office/drawing/2014/main" id="{266AD651-2CCA-31BD-544B-BD8873EEC648}"/>
              </a:ext>
            </a:extLst>
          </p:cNvPr>
          <p:cNvSpPr txBox="1"/>
          <p:nvPr/>
        </p:nvSpPr>
        <p:spPr>
          <a:xfrm>
            <a:off x="6469421" y="2547676"/>
            <a:ext cx="2161540" cy="1015478"/>
          </a:xfrm>
          <a:custGeom>
            <a:avLst/>
            <a:gdLst>
              <a:gd name="connsiteX0" fmla="*/ 137618 w 2161540"/>
              <a:gd name="connsiteY0" fmla="*/ 0 h 1015478"/>
              <a:gd name="connsiteX1" fmla="*/ 2023922 w 2161540"/>
              <a:gd name="connsiteY1" fmla="*/ 0 h 1015478"/>
              <a:gd name="connsiteX2" fmla="*/ 2161540 w 2161540"/>
              <a:gd name="connsiteY2" fmla="*/ 137618 h 1015478"/>
              <a:gd name="connsiteX3" fmla="*/ 2161540 w 2161540"/>
              <a:gd name="connsiteY3" fmla="*/ 688071 h 1015478"/>
              <a:gd name="connsiteX4" fmla="*/ 2023922 w 2161540"/>
              <a:gd name="connsiteY4" fmla="*/ 825689 h 1015478"/>
              <a:gd name="connsiteX5" fmla="*/ 344008 w 2161540"/>
              <a:gd name="connsiteY5" fmla="*/ 825689 h 1015478"/>
              <a:gd name="connsiteX6" fmla="*/ 172698 w 2161540"/>
              <a:gd name="connsiteY6" fmla="*/ 1015478 h 1015478"/>
              <a:gd name="connsiteX7" fmla="*/ 172698 w 2161540"/>
              <a:gd name="connsiteY7" fmla="*/ 825689 h 1015478"/>
              <a:gd name="connsiteX8" fmla="*/ 137618 w 2161540"/>
              <a:gd name="connsiteY8" fmla="*/ 825689 h 1015478"/>
              <a:gd name="connsiteX9" fmla="*/ 0 w 2161540"/>
              <a:gd name="connsiteY9" fmla="*/ 688071 h 1015478"/>
              <a:gd name="connsiteX10" fmla="*/ 0 w 2161540"/>
              <a:gd name="connsiteY10" fmla="*/ 137618 h 1015478"/>
              <a:gd name="connsiteX11" fmla="*/ 137618 w 2161540"/>
              <a:gd name="connsiteY11" fmla="*/ 0 h 101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1540" h="1015478">
                <a:moveTo>
                  <a:pt x="137618" y="0"/>
                </a:moveTo>
                <a:lnTo>
                  <a:pt x="2023922" y="0"/>
                </a:lnTo>
                <a:cubicBezTo>
                  <a:pt x="2099926" y="0"/>
                  <a:pt x="2161540" y="61614"/>
                  <a:pt x="2161540" y="137618"/>
                </a:cubicBezTo>
                <a:lnTo>
                  <a:pt x="2161540" y="688071"/>
                </a:lnTo>
                <a:cubicBezTo>
                  <a:pt x="2161540" y="764075"/>
                  <a:pt x="2099926" y="825689"/>
                  <a:pt x="2023922" y="825689"/>
                </a:cubicBezTo>
                <a:lnTo>
                  <a:pt x="344008" y="825689"/>
                </a:lnTo>
                <a:lnTo>
                  <a:pt x="172698" y="1015478"/>
                </a:lnTo>
                <a:lnTo>
                  <a:pt x="172698" y="825689"/>
                </a:lnTo>
                <a:lnTo>
                  <a:pt x="137618" y="825689"/>
                </a:lnTo>
                <a:cubicBezTo>
                  <a:pt x="61614" y="825689"/>
                  <a:pt x="0" y="764075"/>
                  <a:pt x="0" y="688071"/>
                </a:cubicBezTo>
                <a:lnTo>
                  <a:pt x="0" y="137618"/>
                </a:lnTo>
                <a:cubicBezTo>
                  <a:pt x="0" y="61614"/>
                  <a:pt x="61614" y="0"/>
                  <a:pt x="137618" y="0"/>
                </a:cubicBezTo>
                <a:close/>
              </a:path>
            </a:pathLst>
          </a:custGeom>
          <a:solidFill>
            <a:schemeClr val="bg1"/>
          </a:solidFill>
          <a:ln w="6350">
            <a:solidFill>
              <a:schemeClr val="tx2"/>
            </a:solidFill>
          </a:ln>
        </p:spPr>
        <p:txBody>
          <a:bodyPr wrap="square">
            <a:noAutofit/>
          </a:bodyPr>
          <a:lstStyle/>
          <a:p>
            <a:pPr algn="ctr"/>
            <a:endParaRPr lang="fr-FR" sz="1000" dirty="0">
              <a:effectLst/>
              <a:latin typeface="FuturaHandwritten" panose="02000603000000000000" pitchFamily="2" charset="0"/>
            </a:endParaRPr>
          </a:p>
        </p:txBody>
      </p:sp>
      <p:sp>
        <p:nvSpPr>
          <p:cNvPr id="31" name="ZoneTexte 30">
            <a:extLst>
              <a:ext uri="{FF2B5EF4-FFF2-40B4-BE49-F238E27FC236}">
                <a16:creationId xmlns:a16="http://schemas.microsoft.com/office/drawing/2014/main" id="{C9C8613F-6DC8-6046-F29F-1118FC11FB9B}"/>
              </a:ext>
            </a:extLst>
          </p:cNvPr>
          <p:cNvSpPr txBox="1"/>
          <p:nvPr/>
        </p:nvSpPr>
        <p:spPr>
          <a:xfrm>
            <a:off x="6491554" y="2614946"/>
            <a:ext cx="2100580" cy="707886"/>
          </a:xfrm>
          <a:prstGeom prst="rect">
            <a:avLst/>
          </a:prstGeom>
          <a:noFill/>
        </p:spPr>
        <p:txBody>
          <a:bodyPr wrap="square">
            <a:spAutoFit/>
          </a:bodyPr>
          <a:lstStyle/>
          <a:p>
            <a:pPr algn="ctr"/>
            <a:r>
              <a:rPr lang="fr-FR" sz="1000" dirty="0">
                <a:effectLst/>
                <a:latin typeface="Arial" panose="020B0604020202020204" pitchFamily="34" charset="0"/>
                <a:cs typeface="Arial" panose="020B0604020202020204" pitchFamily="34" charset="0"/>
              </a:rPr>
              <a:t>En passant la souris sur Clientèle fragile, le détail du ciblage apparaît : Client éligible OCF ou Potentiel surendetté</a:t>
            </a:r>
          </a:p>
        </p:txBody>
      </p:sp>
      <p:sp>
        <p:nvSpPr>
          <p:cNvPr id="36" name="Forme libre 35">
            <a:extLst>
              <a:ext uri="{FF2B5EF4-FFF2-40B4-BE49-F238E27FC236}">
                <a16:creationId xmlns:a16="http://schemas.microsoft.com/office/drawing/2014/main" id="{F7C0F5E3-A8F1-5C84-4751-BF0889B04356}"/>
              </a:ext>
            </a:extLst>
          </p:cNvPr>
          <p:cNvSpPr/>
          <p:nvPr/>
        </p:nvSpPr>
        <p:spPr>
          <a:xfrm>
            <a:off x="1089284" y="3322832"/>
            <a:ext cx="2446020" cy="1029824"/>
          </a:xfrm>
          <a:custGeom>
            <a:avLst/>
            <a:gdLst>
              <a:gd name="connsiteX0" fmla="*/ 953222 w 2446020"/>
              <a:gd name="connsiteY0" fmla="*/ 0 h 1029824"/>
              <a:gd name="connsiteX1" fmla="*/ 1181732 w 2446020"/>
              <a:gd name="connsiteY1" fmla="*/ 246631 h 1029824"/>
              <a:gd name="connsiteX2" fmla="*/ 2315485 w 2446020"/>
              <a:gd name="connsiteY2" fmla="*/ 246631 h 1029824"/>
              <a:gd name="connsiteX3" fmla="*/ 2446020 w 2446020"/>
              <a:gd name="connsiteY3" fmla="*/ 377166 h 1029824"/>
              <a:gd name="connsiteX4" fmla="*/ 2446020 w 2446020"/>
              <a:gd name="connsiteY4" fmla="*/ 899289 h 1029824"/>
              <a:gd name="connsiteX5" fmla="*/ 2315485 w 2446020"/>
              <a:gd name="connsiteY5" fmla="*/ 1029824 h 1029824"/>
              <a:gd name="connsiteX6" fmla="*/ 130535 w 2446020"/>
              <a:gd name="connsiteY6" fmla="*/ 1029824 h 1029824"/>
              <a:gd name="connsiteX7" fmla="*/ 0 w 2446020"/>
              <a:gd name="connsiteY7" fmla="*/ 899289 h 1029824"/>
              <a:gd name="connsiteX8" fmla="*/ 0 w 2446020"/>
              <a:gd name="connsiteY8" fmla="*/ 377166 h 1029824"/>
              <a:gd name="connsiteX9" fmla="*/ 130535 w 2446020"/>
              <a:gd name="connsiteY9" fmla="*/ 246631 h 1029824"/>
              <a:gd name="connsiteX10" fmla="*/ 953222 w 2446020"/>
              <a:gd name="connsiteY10" fmla="*/ 246631 h 102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6020" h="1029824">
                <a:moveTo>
                  <a:pt x="953222" y="0"/>
                </a:moveTo>
                <a:lnTo>
                  <a:pt x="1181732" y="246631"/>
                </a:lnTo>
                <a:lnTo>
                  <a:pt x="2315485" y="246631"/>
                </a:lnTo>
                <a:cubicBezTo>
                  <a:pt x="2387577" y="246631"/>
                  <a:pt x="2446020" y="305074"/>
                  <a:pt x="2446020" y="377166"/>
                </a:cubicBezTo>
                <a:lnTo>
                  <a:pt x="2446020" y="899289"/>
                </a:lnTo>
                <a:cubicBezTo>
                  <a:pt x="2446020" y="971381"/>
                  <a:pt x="2387577" y="1029824"/>
                  <a:pt x="2315485" y="1029824"/>
                </a:cubicBezTo>
                <a:lnTo>
                  <a:pt x="130535" y="1029824"/>
                </a:lnTo>
                <a:cubicBezTo>
                  <a:pt x="58443" y="1029824"/>
                  <a:pt x="0" y="971381"/>
                  <a:pt x="0" y="899289"/>
                </a:cubicBezTo>
                <a:lnTo>
                  <a:pt x="0" y="377166"/>
                </a:lnTo>
                <a:cubicBezTo>
                  <a:pt x="0" y="305074"/>
                  <a:pt x="58443" y="246631"/>
                  <a:pt x="130535" y="246631"/>
                </a:cubicBezTo>
                <a:lnTo>
                  <a:pt x="953222" y="246631"/>
                </a:lnTo>
                <a:close/>
              </a:path>
            </a:pathLst>
          </a:custGeom>
          <a:solidFill>
            <a:schemeClr val="bg1"/>
          </a:solid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4" name="ZoneTexte 33">
            <a:extLst>
              <a:ext uri="{FF2B5EF4-FFF2-40B4-BE49-F238E27FC236}">
                <a16:creationId xmlns:a16="http://schemas.microsoft.com/office/drawing/2014/main" id="{6D78F961-ECD8-9D5E-7923-15B1A844CFDF}"/>
              </a:ext>
            </a:extLst>
          </p:cNvPr>
          <p:cNvSpPr txBox="1"/>
          <p:nvPr/>
        </p:nvSpPr>
        <p:spPr>
          <a:xfrm>
            <a:off x="1114665" y="3599443"/>
            <a:ext cx="2365278" cy="707886"/>
          </a:xfrm>
          <a:prstGeom prst="rect">
            <a:avLst/>
          </a:prstGeom>
          <a:noFill/>
        </p:spPr>
        <p:txBody>
          <a:bodyPr wrap="square">
            <a:spAutoFit/>
          </a:bodyPr>
          <a:lstStyle/>
          <a:p>
            <a:pPr algn="ctr"/>
            <a:r>
              <a:rPr lang="fr-FR" sz="1000" dirty="0">
                <a:effectLst/>
                <a:latin typeface="Arial" panose="020B0604020202020204" pitchFamily="34" charset="0"/>
                <a:cs typeface="Arial" panose="020B0604020202020204" pitchFamily="34" charset="0"/>
              </a:rPr>
              <a:t>Segmentation relationnelle Clientèle fragile = clients ciblés fragiles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 détenteurs OCF + détenteurs SBB (mise à jour mensuelle à M+1)</a:t>
            </a:r>
          </a:p>
        </p:txBody>
      </p:sp>
      <p:pic>
        <p:nvPicPr>
          <p:cNvPr id="23" name="Graphique 22">
            <a:hlinkClick r:id="rId5" action="ppaction://hlinksldjump"/>
            <a:extLst>
              <a:ext uri="{FF2B5EF4-FFF2-40B4-BE49-F238E27FC236}">
                <a16:creationId xmlns:a16="http://schemas.microsoft.com/office/drawing/2014/main" id="{BA26D39A-1E48-65E4-C777-6E54FDFB9249}"/>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39405" y="291396"/>
            <a:ext cx="415078" cy="386452"/>
          </a:xfrm>
          <a:prstGeom prst="rect">
            <a:avLst/>
          </a:prstGeom>
        </p:spPr>
      </p:pic>
      <p:pic>
        <p:nvPicPr>
          <p:cNvPr id="25" name="Graphique 24">
            <a:hlinkClick r:id="rId8" action="ppaction://hlinksldjump"/>
            <a:extLst>
              <a:ext uri="{FF2B5EF4-FFF2-40B4-BE49-F238E27FC236}">
                <a16:creationId xmlns:a16="http://schemas.microsoft.com/office/drawing/2014/main" id="{D78A46EB-9522-D36E-0E66-72DE941671F4}"/>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570693" y="1294509"/>
            <a:ext cx="952500" cy="952500"/>
          </a:xfrm>
          <a:prstGeom prst="rect">
            <a:avLst/>
          </a:prstGeom>
        </p:spPr>
      </p:pic>
      <p:sp>
        <p:nvSpPr>
          <p:cNvPr id="26" name="ZoneTexte 25">
            <a:hlinkClick r:id="rId8" action="ppaction://hlinksldjump"/>
            <a:extLst>
              <a:ext uri="{FF2B5EF4-FFF2-40B4-BE49-F238E27FC236}">
                <a16:creationId xmlns:a16="http://schemas.microsoft.com/office/drawing/2014/main" id="{F896F230-79D8-B5AF-D1D1-05581FB93778}"/>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27" name="Ellipse 26">
            <a:extLst>
              <a:ext uri="{FF2B5EF4-FFF2-40B4-BE49-F238E27FC236}">
                <a16:creationId xmlns:a16="http://schemas.microsoft.com/office/drawing/2014/main" id="{F7C85AD7-6AF5-1002-3650-8899854032D7}"/>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Graphique 27">
            <a:hlinkClick r:id="rId11" action="ppaction://hlinksldjump"/>
            <a:extLst>
              <a:ext uri="{FF2B5EF4-FFF2-40B4-BE49-F238E27FC236}">
                <a16:creationId xmlns:a16="http://schemas.microsoft.com/office/drawing/2014/main" id="{26BB9719-05FB-342C-5C4B-959475D07AE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694359" y="5643367"/>
            <a:ext cx="720000" cy="720000"/>
          </a:xfrm>
          <a:prstGeom prst="rect">
            <a:avLst/>
          </a:prstGeom>
        </p:spPr>
      </p:pic>
      <p:sp>
        <p:nvSpPr>
          <p:cNvPr id="29" name="ZoneTexte 28">
            <a:hlinkClick r:id="rId11" action="ppaction://hlinksldjump"/>
            <a:extLst>
              <a:ext uri="{FF2B5EF4-FFF2-40B4-BE49-F238E27FC236}">
                <a16:creationId xmlns:a16="http://schemas.microsoft.com/office/drawing/2014/main" id="{01182C67-30D9-EA79-006E-9597AA35DFAD}"/>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30" name="ZoneTexte 29">
            <a:hlinkClick r:id="rId14" action="ppaction://hlinksldjump"/>
            <a:extLst>
              <a:ext uri="{FF2B5EF4-FFF2-40B4-BE49-F238E27FC236}">
                <a16:creationId xmlns:a16="http://schemas.microsoft.com/office/drawing/2014/main" id="{886B87B8-D203-265D-B1A1-F78885DD9B29}"/>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33" name="Graphique 32">
            <a:hlinkClick r:id="rId14" action="ppaction://hlinksldjump"/>
            <a:extLst>
              <a:ext uri="{FF2B5EF4-FFF2-40B4-BE49-F238E27FC236}">
                <a16:creationId xmlns:a16="http://schemas.microsoft.com/office/drawing/2014/main" id="{BD9B924F-0A43-1487-F391-9EB023E3FD78}"/>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1800921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6">
            <a:extLst>
              <a:ext uri="{FF2B5EF4-FFF2-40B4-BE49-F238E27FC236}">
                <a16:creationId xmlns:a16="http://schemas.microsoft.com/office/drawing/2014/main" id="{CF5D4E84-F9E4-F942-A8D0-5D220B9983F5}"/>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5" name="Slide Number Placeholder 5">
            <a:extLst>
              <a:ext uri="{FF2B5EF4-FFF2-40B4-BE49-F238E27FC236}">
                <a16:creationId xmlns:a16="http://schemas.microsoft.com/office/drawing/2014/main" id="{B22A62F3-D647-A202-2B99-C8640E74968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8</a:t>
            </a:fld>
            <a:endParaRPr lang="fr-FR" dirty="0"/>
          </a:p>
        </p:txBody>
      </p:sp>
      <p:sp>
        <p:nvSpPr>
          <p:cNvPr id="6" name="object 4">
            <a:hlinkClick r:id="rId2" action="ppaction://hlinksldjump"/>
            <a:extLst>
              <a:ext uri="{FF2B5EF4-FFF2-40B4-BE49-F238E27FC236}">
                <a16:creationId xmlns:a16="http://schemas.microsoft.com/office/drawing/2014/main" id="{C517A84B-9A63-4B87-CE64-28B2E54AE135}"/>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06BD4811-7139-6C92-4120-E8F4362D96F0}"/>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BA014472-2203-C396-1148-1CE87178999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D3F5045A-746D-2383-AE97-FB56906BFA69}"/>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1" name="object 65">
            <a:extLst>
              <a:ext uri="{FF2B5EF4-FFF2-40B4-BE49-F238E27FC236}">
                <a16:creationId xmlns:a16="http://schemas.microsoft.com/office/drawing/2014/main" id="{E8611A0F-D6E7-DA0D-587D-92ADB43461F5}"/>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ZOOM POTENTIELS SURENDETTÉS </a:t>
            </a:r>
          </a:p>
        </p:txBody>
      </p:sp>
      <p:sp>
        <p:nvSpPr>
          <p:cNvPr id="22" name="object 65">
            <a:extLst>
              <a:ext uri="{FF2B5EF4-FFF2-40B4-BE49-F238E27FC236}">
                <a16:creationId xmlns:a16="http://schemas.microsoft.com/office/drawing/2014/main" id="{5C840020-CE04-5315-D716-4C879CB78CC1}"/>
              </a:ext>
            </a:extLst>
          </p:cNvPr>
          <p:cNvSpPr txBox="1">
            <a:spLocks/>
          </p:cNvSpPr>
          <p:nvPr/>
        </p:nvSpPr>
        <p:spPr>
          <a:xfrm>
            <a:off x="707299" y="1341873"/>
            <a:ext cx="4638607"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DÉTAILS DU SCORING</a:t>
            </a:r>
          </a:p>
        </p:txBody>
      </p:sp>
      <p:sp>
        <p:nvSpPr>
          <p:cNvPr id="23" name="ZoneTexte 22">
            <a:extLst>
              <a:ext uri="{FF2B5EF4-FFF2-40B4-BE49-F238E27FC236}">
                <a16:creationId xmlns:a16="http://schemas.microsoft.com/office/drawing/2014/main" id="{092BC175-8FC5-F450-06F4-5889C96227C7}"/>
              </a:ext>
            </a:extLst>
          </p:cNvPr>
          <p:cNvSpPr txBox="1"/>
          <p:nvPr/>
        </p:nvSpPr>
        <p:spPr>
          <a:xfrm>
            <a:off x="6930870" y="1736660"/>
            <a:ext cx="2465645" cy="215444"/>
          </a:xfrm>
          <a:prstGeom prst="rect">
            <a:avLst/>
          </a:prstGeom>
          <a:noFill/>
        </p:spPr>
        <p:txBody>
          <a:bodyPr wrap="square" lIns="0" tIns="0" rIns="0" bIns="0" rtlCol="0">
            <a:spAutoFit/>
          </a:bodyPr>
          <a:lstStyle/>
          <a:p>
            <a:r>
              <a:rPr lang="fr-FR" sz="1400" dirty="0">
                <a:solidFill>
                  <a:schemeClr val="accent5"/>
                </a:solidFill>
                <a:latin typeface="Arial" panose="020B0604020202020204" pitchFamily="34" charset="0"/>
                <a:cs typeface="Arial" panose="020B0604020202020204" pitchFamily="34" charset="0"/>
              </a:rPr>
              <a:t>EXEMPLE DE CAS</a:t>
            </a:r>
          </a:p>
        </p:txBody>
      </p:sp>
      <p:cxnSp>
        <p:nvCxnSpPr>
          <p:cNvPr id="24" name="Connecteur droit 23">
            <a:extLst>
              <a:ext uri="{FF2B5EF4-FFF2-40B4-BE49-F238E27FC236}">
                <a16:creationId xmlns:a16="http://schemas.microsoft.com/office/drawing/2014/main" id="{CF8748B4-960E-1E8A-2505-F35CF8D18BD9}"/>
              </a:ext>
            </a:extLst>
          </p:cNvPr>
          <p:cNvCxnSpPr>
            <a:cxnSpLocks/>
          </p:cNvCxnSpPr>
          <p:nvPr/>
        </p:nvCxnSpPr>
        <p:spPr>
          <a:xfrm>
            <a:off x="6756691" y="1770759"/>
            <a:ext cx="0" cy="4592608"/>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25" name="Graphique 24">
            <a:extLst>
              <a:ext uri="{FF2B5EF4-FFF2-40B4-BE49-F238E27FC236}">
                <a16:creationId xmlns:a16="http://schemas.microsoft.com/office/drawing/2014/main" id="{797179F2-2CAE-3805-73F0-B23592D2AB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51556" y="1952104"/>
            <a:ext cx="1337041" cy="990401"/>
          </a:xfrm>
          <a:prstGeom prst="rect">
            <a:avLst/>
          </a:prstGeom>
        </p:spPr>
      </p:pic>
      <p:sp>
        <p:nvSpPr>
          <p:cNvPr id="26" name="Rectangle : coins arrondis 25">
            <a:extLst>
              <a:ext uri="{FF2B5EF4-FFF2-40B4-BE49-F238E27FC236}">
                <a16:creationId xmlns:a16="http://schemas.microsoft.com/office/drawing/2014/main" id="{4C9E6D00-A4AA-86EB-670B-FD077722692B}"/>
              </a:ext>
            </a:extLst>
          </p:cNvPr>
          <p:cNvSpPr/>
          <p:nvPr/>
        </p:nvSpPr>
        <p:spPr>
          <a:xfrm>
            <a:off x="6930870" y="3037839"/>
            <a:ext cx="1778416" cy="3325527"/>
          </a:xfrm>
          <a:prstGeom prst="roundRect">
            <a:avLst>
              <a:gd name="adj" fmla="val 496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4E8334AD-2B3C-A56D-692B-80C664064F8E}"/>
              </a:ext>
            </a:extLst>
          </p:cNvPr>
          <p:cNvSpPr txBox="1"/>
          <p:nvPr/>
        </p:nvSpPr>
        <p:spPr>
          <a:xfrm>
            <a:off x="707298" y="1738501"/>
            <a:ext cx="5700987" cy="461665"/>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La détection d'un risque de potentiel surendettement est basée sur un score prédictif dont le fonctionnement est le suivant (les clients dont le score dépasse les 535 points sont considérés comme en potentiel surendettement) :</a:t>
            </a:r>
          </a:p>
        </p:txBody>
      </p:sp>
      <p:sp>
        <p:nvSpPr>
          <p:cNvPr id="29" name="ZoneTexte 28">
            <a:extLst>
              <a:ext uri="{FF2B5EF4-FFF2-40B4-BE49-F238E27FC236}">
                <a16:creationId xmlns:a16="http://schemas.microsoft.com/office/drawing/2014/main" id="{BCBC2D30-57FA-FC8E-51E6-D093611A4C81}"/>
              </a:ext>
            </a:extLst>
          </p:cNvPr>
          <p:cNvSpPr txBox="1"/>
          <p:nvPr/>
        </p:nvSpPr>
        <p:spPr>
          <a:xfrm>
            <a:off x="707297" y="6290954"/>
            <a:ext cx="5700987" cy="153888"/>
          </a:xfrm>
          <a:prstGeom prst="rect">
            <a:avLst/>
          </a:prstGeom>
          <a:noFill/>
        </p:spPr>
        <p:txBody>
          <a:bodyPr wrap="square" lIns="0" tIns="0" rIns="0" bIns="0">
            <a:spAutoFit/>
          </a:bodyPr>
          <a:lstStyle/>
          <a:p>
            <a:r>
              <a:rPr lang="fr-FR" sz="1000" b="1" dirty="0">
                <a:effectLst/>
                <a:latin typeface="Arial" panose="020B0604020202020204" pitchFamily="34" charset="0"/>
                <a:cs typeface="Arial" panose="020B0604020202020204" pitchFamily="34" charset="0"/>
              </a:rPr>
              <a:t>Note maximale : 1 000 points</a:t>
            </a:r>
          </a:p>
        </p:txBody>
      </p:sp>
      <p:pic>
        <p:nvPicPr>
          <p:cNvPr id="31" name="Graphique 30">
            <a:extLst>
              <a:ext uri="{FF2B5EF4-FFF2-40B4-BE49-F238E27FC236}">
                <a16:creationId xmlns:a16="http://schemas.microsoft.com/office/drawing/2014/main" id="{6DE645DF-C84A-46D5-CD14-A51F232FABE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07298" y="2449941"/>
            <a:ext cx="5928866" cy="3644795"/>
          </a:xfrm>
          <a:prstGeom prst="rect">
            <a:avLst/>
          </a:prstGeom>
        </p:spPr>
      </p:pic>
      <p:sp>
        <p:nvSpPr>
          <p:cNvPr id="34" name="ZoneTexte 33">
            <a:extLst>
              <a:ext uri="{FF2B5EF4-FFF2-40B4-BE49-F238E27FC236}">
                <a16:creationId xmlns:a16="http://schemas.microsoft.com/office/drawing/2014/main" id="{41A2AE9A-3AE0-33AD-4C36-65992195C966}"/>
              </a:ext>
            </a:extLst>
          </p:cNvPr>
          <p:cNvSpPr txBox="1"/>
          <p:nvPr/>
        </p:nvSpPr>
        <p:spPr>
          <a:xfrm>
            <a:off x="6930867" y="3578470"/>
            <a:ext cx="1778405" cy="2144177"/>
          </a:xfrm>
          <a:prstGeom prst="rect">
            <a:avLst/>
          </a:prstGeom>
          <a:noFill/>
        </p:spPr>
        <p:txBody>
          <a:bodyPr wrap="square">
            <a:spAutoFit/>
          </a:bodyPr>
          <a:lstStyle/>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Note Bâle 7</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Découvert inférieur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à - 500 €</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Surface financière entre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60 € et 1 700 €</a:t>
            </a:r>
          </a:p>
          <a:p>
            <a:pPr algn="ctr">
              <a:spcBef>
                <a:spcPts val="400"/>
              </a:spcBef>
            </a:pPr>
            <a:r>
              <a:rPr lang="fr-FR" sz="1000" dirty="0">
                <a:solidFill>
                  <a:schemeClr val="bg1"/>
                </a:solidFill>
                <a:latin typeface="Arial" panose="020B0604020202020204" pitchFamily="34" charset="0"/>
                <a:cs typeface="Arial" panose="020B0604020202020204" pitchFamily="34" charset="0"/>
              </a:rPr>
              <a:t>Â</a:t>
            </a:r>
            <a:r>
              <a:rPr lang="fr-FR" sz="1000" dirty="0">
                <a:solidFill>
                  <a:schemeClr val="bg1"/>
                </a:solidFill>
                <a:effectLst/>
                <a:latin typeface="Arial" panose="020B0604020202020204" pitchFamily="34" charset="0"/>
                <a:cs typeface="Arial" panose="020B0604020202020204" pitchFamily="34" charset="0"/>
              </a:rPr>
              <a:t>ge entre 28 ans et 37 ans</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Locataire</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Nb d’incidents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entre 4 et 15</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1 crédit conso en cours</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Célibataire</a:t>
            </a:r>
          </a:p>
        </p:txBody>
      </p:sp>
      <p:sp>
        <p:nvSpPr>
          <p:cNvPr id="35" name="ZoneTexte 34">
            <a:extLst>
              <a:ext uri="{FF2B5EF4-FFF2-40B4-BE49-F238E27FC236}">
                <a16:creationId xmlns:a16="http://schemas.microsoft.com/office/drawing/2014/main" id="{A3D1BD3E-402D-4BB2-9833-FD732725AEA9}"/>
              </a:ext>
            </a:extLst>
          </p:cNvPr>
          <p:cNvSpPr txBox="1"/>
          <p:nvPr/>
        </p:nvSpPr>
        <p:spPr>
          <a:xfrm>
            <a:off x="6930870" y="3110764"/>
            <a:ext cx="1778412" cy="430887"/>
          </a:xfrm>
          <a:prstGeom prst="rect">
            <a:avLst/>
          </a:prstGeom>
          <a:noFill/>
        </p:spPr>
        <p:txBody>
          <a:bodyPr wrap="square" lIns="0" tIns="0" rIns="0" bIns="0">
            <a:spAutoFit/>
          </a:bodyPr>
          <a:lstStyle/>
          <a:p>
            <a:pPr algn="ctr"/>
            <a:r>
              <a:rPr lang="fr-FR" sz="2800" b="1" dirty="0">
                <a:solidFill>
                  <a:schemeClr val="bg1"/>
                </a:solidFill>
                <a:effectLst/>
                <a:latin typeface="Arial" panose="020B0604020202020204" pitchFamily="34" charset="0"/>
                <a:cs typeface="Arial" panose="020B0604020202020204" pitchFamily="34" charset="0"/>
              </a:rPr>
              <a:t>648</a:t>
            </a:r>
            <a:r>
              <a:rPr lang="fr-FR" b="1" dirty="0">
                <a:solidFill>
                  <a:schemeClr val="bg1"/>
                </a:solidFill>
                <a:effectLst/>
                <a:latin typeface="Arial" panose="020B0604020202020204" pitchFamily="34" charset="0"/>
                <a:cs typeface="Arial" panose="020B0604020202020204" pitchFamily="34" charset="0"/>
              </a:rPr>
              <a:t> points</a:t>
            </a:r>
            <a:endParaRPr lang="fr-FR" dirty="0">
              <a:solidFill>
                <a:schemeClr val="bg1"/>
              </a:solidFill>
              <a:effectLst/>
              <a:latin typeface="Arial" panose="020B0604020202020204" pitchFamily="34" charset="0"/>
              <a:cs typeface="Arial" panose="020B0604020202020204" pitchFamily="34" charset="0"/>
            </a:endParaRPr>
          </a:p>
        </p:txBody>
      </p:sp>
      <p:pic>
        <p:nvPicPr>
          <p:cNvPr id="36" name="Graphique 35">
            <a:extLst>
              <a:ext uri="{FF2B5EF4-FFF2-40B4-BE49-F238E27FC236}">
                <a16:creationId xmlns:a16="http://schemas.microsoft.com/office/drawing/2014/main" id="{918D2597-46F7-2AD5-B0C2-08E92E60C98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876381" y="5607571"/>
            <a:ext cx="1861023" cy="827121"/>
          </a:xfrm>
          <a:prstGeom prst="rect">
            <a:avLst/>
          </a:prstGeom>
        </p:spPr>
      </p:pic>
      <p:pic>
        <p:nvPicPr>
          <p:cNvPr id="27" name="Graphique 26">
            <a:hlinkClick r:id="rId10" action="ppaction://hlinksldjump"/>
            <a:extLst>
              <a:ext uri="{FF2B5EF4-FFF2-40B4-BE49-F238E27FC236}">
                <a16:creationId xmlns:a16="http://schemas.microsoft.com/office/drawing/2014/main" id="{07C929AF-D8A6-248D-2217-2E6B1BA197FD}"/>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9839405" y="291396"/>
            <a:ext cx="415078" cy="386452"/>
          </a:xfrm>
          <a:prstGeom prst="rect">
            <a:avLst/>
          </a:prstGeom>
        </p:spPr>
      </p:pic>
      <p:pic>
        <p:nvPicPr>
          <p:cNvPr id="30" name="Graphique 29">
            <a:hlinkClick r:id="rId13" action="ppaction://hlinksldjump"/>
            <a:extLst>
              <a:ext uri="{FF2B5EF4-FFF2-40B4-BE49-F238E27FC236}">
                <a16:creationId xmlns:a16="http://schemas.microsoft.com/office/drawing/2014/main" id="{7E2F5344-341E-0F7A-0F98-88E4AF5CE8CA}"/>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9570693" y="1294509"/>
            <a:ext cx="952500" cy="952500"/>
          </a:xfrm>
          <a:prstGeom prst="rect">
            <a:avLst/>
          </a:prstGeom>
        </p:spPr>
      </p:pic>
      <p:sp>
        <p:nvSpPr>
          <p:cNvPr id="32" name="ZoneTexte 31">
            <a:hlinkClick r:id="rId13" action="ppaction://hlinksldjump"/>
            <a:extLst>
              <a:ext uri="{FF2B5EF4-FFF2-40B4-BE49-F238E27FC236}">
                <a16:creationId xmlns:a16="http://schemas.microsoft.com/office/drawing/2014/main" id="{5367AA25-C4E7-C879-27C0-8C482D0681C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33" name="Ellipse 32">
            <a:extLst>
              <a:ext uri="{FF2B5EF4-FFF2-40B4-BE49-F238E27FC236}">
                <a16:creationId xmlns:a16="http://schemas.microsoft.com/office/drawing/2014/main" id="{375AEEB9-580B-F06E-475A-B14957B9923B}"/>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Graphique 36">
            <a:hlinkClick r:id="rId16" action="ppaction://hlinksldjump"/>
            <a:extLst>
              <a:ext uri="{FF2B5EF4-FFF2-40B4-BE49-F238E27FC236}">
                <a16:creationId xmlns:a16="http://schemas.microsoft.com/office/drawing/2014/main" id="{E4F4E772-E648-8375-FC37-6C21184D886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694359" y="5643367"/>
            <a:ext cx="720000" cy="720000"/>
          </a:xfrm>
          <a:prstGeom prst="rect">
            <a:avLst/>
          </a:prstGeom>
        </p:spPr>
      </p:pic>
      <p:sp>
        <p:nvSpPr>
          <p:cNvPr id="38" name="ZoneTexte 37">
            <a:hlinkClick r:id="rId16" action="ppaction://hlinksldjump"/>
            <a:extLst>
              <a:ext uri="{FF2B5EF4-FFF2-40B4-BE49-F238E27FC236}">
                <a16:creationId xmlns:a16="http://schemas.microsoft.com/office/drawing/2014/main" id="{77BE70FF-2740-B3F1-18EC-9B281821BE84}"/>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39" name="ZoneTexte 38">
            <a:hlinkClick r:id="rId19" action="ppaction://hlinksldjump"/>
            <a:extLst>
              <a:ext uri="{FF2B5EF4-FFF2-40B4-BE49-F238E27FC236}">
                <a16:creationId xmlns:a16="http://schemas.microsoft.com/office/drawing/2014/main" id="{E8937D48-80D3-CAFC-2A6F-9A243E9BD39E}"/>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0" name="Graphique 39">
            <a:hlinkClick r:id="rId19" action="ppaction://hlinksldjump"/>
            <a:extLst>
              <a:ext uri="{FF2B5EF4-FFF2-40B4-BE49-F238E27FC236}">
                <a16:creationId xmlns:a16="http://schemas.microsoft.com/office/drawing/2014/main" id="{06B9DFD8-9B17-D4AB-BFBA-30FD2D6FED93}"/>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2063613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Connecteur droit 37">
            <a:extLst>
              <a:ext uri="{FF2B5EF4-FFF2-40B4-BE49-F238E27FC236}">
                <a16:creationId xmlns:a16="http://schemas.microsoft.com/office/drawing/2014/main" id="{0562F38E-80B6-4949-A0A9-BC07EBC998B5}"/>
              </a:ext>
            </a:extLst>
          </p:cNvPr>
          <p:cNvCxnSpPr>
            <a:cxnSpLocks/>
          </p:cNvCxnSpPr>
          <p:nvPr/>
        </p:nvCxnSpPr>
        <p:spPr>
          <a:xfrm>
            <a:off x="1637468" y="3042146"/>
            <a:ext cx="0" cy="188947"/>
          </a:xfrm>
          <a:prstGeom prst="line">
            <a:avLst/>
          </a:prstGeom>
          <a:ln w="15875">
            <a:solidFill>
              <a:srgbClr val="542330"/>
            </a:solidFill>
            <a:prstDash val="sysDash"/>
          </a:ln>
        </p:spPr>
        <p:style>
          <a:lnRef idx="1">
            <a:schemeClr val="accent1"/>
          </a:lnRef>
          <a:fillRef idx="0">
            <a:schemeClr val="accent1"/>
          </a:fillRef>
          <a:effectRef idx="0">
            <a:schemeClr val="accent1"/>
          </a:effectRef>
          <a:fontRef idx="minor">
            <a:schemeClr val="tx1"/>
          </a:fontRef>
        </p:style>
      </p:cxnSp>
      <p:sp>
        <p:nvSpPr>
          <p:cNvPr id="2" name="object 66">
            <a:extLst>
              <a:ext uri="{FF2B5EF4-FFF2-40B4-BE49-F238E27FC236}">
                <a16:creationId xmlns:a16="http://schemas.microsoft.com/office/drawing/2014/main" id="{02712AEF-BDEB-5439-61B5-AE5673CD1C6C}"/>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5" name="Slide Number Placeholder 5">
            <a:extLst>
              <a:ext uri="{FF2B5EF4-FFF2-40B4-BE49-F238E27FC236}">
                <a16:creationId xmlns:a16="http://schemas.microsoft.com/office/drawing/2014/main" id="{921BE496-86EC-8A90-684D-EB77D6A3E87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9</a:t>
            </a:fld>
            <a:endParaRPr lang="fr-FR" dirty="0"/>
          </a:p>
        </p:txBody>
      </p:sp>
      <p:sp>
        <p:nvSpPr>
          <p:cNvPr id="6" name="object 4">
            <a:hlinkClick r:id="rId2" action="ppaction://hlinksldjump"/>
            <a:extLst>
              <a:ext uri="{FF2B5EF4-FFF2-40B4-BE49-F238E27FC236}">
                <a16:creationId xmlns:a16="http://schemas.microsoft.com/office/drawing/2014/main" id="{4C39657B-B065-67F6-FB61-874F314E6A00}"/>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62C60B9E-CF5B-2D77-8C6F-EBDC45E2F9CF}"/>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D322CF4F-B6D4-57A5-924D-1BCFBCB8C21C}"/>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2E784C84-C962-C253-6E8E-721BAD98440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2" name="object 65">
            <a:extLst>
              <a:ext uri="{FF2B5EF4-FFF2-40B4-BE49-F238E27FC236}">
                <a16:creationId xmlns:a16="http://schemas.microsoft.com/office/drawing/2014/main" id="{DA0F67F5-8889-DDE6-027B-BFDAE3143A0D}"/>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ZOOM ÉLIGIBLES OCF</a:t>
            </a:r>
          </a:p>
        </p:txBody>
      </p:sp>
      <p:sp>
        <p:nvSpPr>
          <p:cNvPr id="23" name="object 65">
            <a:extLst>
              <a:ext uri="{FF2B5EF4-FFF2-40B4-BE49-F238E27FC236}">
                <a16:creationId xmlns:a16="http://schemas.microsoft.com/office/drawing/2014/main" id="{85723290-9FF0-F5EA-E973-50E3EF000534}"/>
              </a:ext>
            </a:extLst>
          </p:cNvPr>
          <p:cNvSpPr txBox="1">
            <a:spLocks/>
          </p:cNvSpPr>
          <p:nvPr/>
        </p:nvSpPr>
        <p:spPr>
          <a:xfrm>
            <a:off x="707299" y="1341873"/>
            <a:ext cx="4638607"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DÉTAILS DU CIBLAGE</a:t>
            </a:r>
          </a:p>
        </p:txBody>
      </p:sp>
      <p:sp>
        <p:nvSpPr>
          <p:cNvPr id="26" name="Rectangle 25">
            <a:extLst>
              <a:ext uri="{FF2B5EF4-FFF2-40B4-BE49-F238E27FC236}">
                <a16:creationId xmlns:a16="http://schemas.microsoft.com/office/drawing/2014/main" id="{0DEF6470-1CCA-897E-22BB-50FBD0514D27}"/>
              </a:ext>
            </a:extLst>
          </p:cNvPr>
          <p:cNvSpPr/>
          <p:nvPr/>
        </p:nvSpPr>
        <p:spPr>
          <a:xfrm>
            <a:off x="2900437" y="2617611"/>
            <a:ext cx="1822542" cy="3881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Incidents de paiements trimestriels</a:t>
            </a:r>
            <a:endParaRPr lang="fr-FR" sz="1000" dirty="0">
              <a:effectLst/>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12781B33-70FA-291E-676E-7DE62680F6AB}"/>
              </a:ext>
            </a:extLst>
          </p:cNvPr>
          <p:cNvSpPr/>
          <p:nvPr/>
        </p:nvSpPr>
        <p:spPr>
          <a:xfrm>
            <a:off x="2900216" y="3231093"/>
            <a:ext cx="1822542" cy="1962053"/>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Au moins </a:t>
            </a:r>
            <a:r>
              <a:rPr lang="fr-FR" sz="1000" b="1" dirty="0">
                <a:solidFill>
                  <a:schemeClr val="tx1"/>
                </a:solidFill>
                <a:effectLst/>
                <a:latin typeface="Arial" panose="020B0604020202020204" pitchFamily="34" charset="0"/>
                <a:cs typeface="Arial" panose="020B0604020202020204" pitchFamily="34" charset="0"/>
              </a:rPr>
              <a:t>15 incidents* </a:t>
            </a:r>
            <a:r>
              <a:rPr lang="fr-FR" sz="1000" dirty="0">
                <a:solidFill>
                  <a:schemeClr val="tx1"/>
                </a:solidFill>
                <a:effectLst/>
                <a:latin typeface="Arial" panose="020B0604020202020204" pitchFamily="34" charset="0"/>
                <a:cs typeface="Arial" panose="020B0604020202020204" pitchFamily="34" charset="0"/>
              </a:rPr>
              <a:t>enregistrés pendant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3 mois consécutifs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sur son ou ses comptes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de dépôt.</a:t>
            </a:r>
          </a:p>
          <a:p>
            <a:pPr algn="ctr">
              <a:spcBef>
                <a:spcPts val="600"/>
              </a:spcBef>
            </a:pPr>
            <a:r>
              <a:rPr lang="fr-FR" sz="1000" b="1" dirty="0">
                <a:solidFill>
                  <a:schemeClr val="accent5"/>
                </a:solidFill>
                <a:latin typeface="Arial" panose="020B0604020202020204" pitchFamily="34" charset="0"/>
                <a:cs typeface="Arial" panose="020B0604020202020204" pitchFamily="34" charset="0"/>
              </a:rPr>
              <a:t>et</a:t>
            </a:r>
            <a:endParaRPr lang="fr-FR" sz="1000" b="1" dirty="0">
              <a:solidFill>
                <a:schemeClr val="accent5"/>
              </a:solidFill>
              <a:effectLst/>
              <a:latin typeface="Arial" panose="020B0604020202020204" pitchFamily="34" charset="0"/>
              <a:cs typeface="Arial" panose="020B0604020202020204" pitchFamily="34" charset="0"/>
            </a:endParaRPr>
          </a:p>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Des ressources portées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au crédit de son ou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ses comptes de dépôt,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sur cette même période, inférieur à </a:t>
            </a:r>
            <a:r>
              <a:rPr lang="fr-FR" sz="1000" b="1" dirty="0">
                <a:solidFill>
                  <a:schemeClr val="tx1"/>
                </a:solidFill>
                <a:effectLst/>
                <a:latin typeface="Arial" panose="020B0604020202020204" pitchFamily="34" charset="0"/>
                <a:cs typeface="Arial" panose="020B0604020202020204" pitchFamily="34" charset="0"/>
              </a:rPr>
              <a:t>3 SMIC</a:t>
            </a:r>
            <a:r>
              <a:rPr lang="fr-FR" sz="1000" dirty="0">
                <a:solidFill>
                  <a:schemeClr val="tx1"/>
                </a:solidFill>
                <a:effectLst/>
                <a:latin typeface="Arial" panose="020B0604020202020204" pitchFamily="34" charset="0"/>
                <a:cs typeface="Arial" panose="020B0604020202020204" pitchFamily="34" charset="0"/>
              </a:rPr>
              <a:t> net.</a:t>
            </a:r>
          </a:p>
        </p:txBody>
      </p:sp>
      <p:sp>
        <p:nvSpPr>
          <p:cNvPr id="28" name="Rectangle 27">
            <a:extLst>
              <a:ext uri="{FF2B5EF4-FFF2-40B4-BE49-F238E27FC236}">
                <a16:creationId xmlns:a16="http://schemas.microsoft.com/office/drawing/2014/main" id="{6F437638-B9AF-87AB-9303-B9A8C3CB037B}"/>
              </a:ext>
            </a:extLst>
          </p:cNvPr>
          <p:cNvSpPr/>
          <p:nvPr/>
        </p:nvSpPr>
        <p:spPr>
          <a:xfrm>
            <a:off x="726197" y="2617611"/>
            <a:ext cx="1822542" cy="388143"/>
          </a:xfrm>
          <a:prstGeom prst="rect">
            <a:avLst/>
          </a:prstGeom>
          <a:solidFill>
            <a:srgbClr val="542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Incidents de paiements mensuels</a:t>
            </a:r>
            <a:endParaRPr lang="fr-FR" sz="1000" dirty="0">
              <a:effectLst/>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5D305CB4-FD2C-E565-F132-BF9E567358DA}"/>
              </a:ext>
            </a:extLst>
          </p:cNvPr>
          <p:cNvSpPr/>
          <p:nvPr/>
        </p:nvSpPr>
        <p:spPr>
          <a:xfrm>
            <a:off x="726197" y="3231093"/>
            <a:ext cx="1822542" cy="1705328"/>
          </a:xfrm>
          <a:prstGeom prst="rect">
            <a:avLst/>
          </a:prstGeom>
          <a:solidFill>
            <a:srgbClr val="542330">
              <a:alpha val="197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Au moins </a:t>
            </a:r>
            <a:r>
              <a:rPr lang="fr-FR" sz="1000" b="1" dirty="0">
                <a:solidFill>
                  <a:schemeClr val="tx1"/>
                </a:solidFill>
                <a:effectLst/>
                <a:latin typeface="Arial" panose="020B0604020202020204" pitchFamily="34" charset="0"/>
                <a:cs typeface="Arial" panose="020B0604020202020204" pitchFamily="34" charset="0"/>
              </a:rPr>
              <a:t>5 incidents* </a:t>
            </a:r>
            <a:r>
              <a:rPr lang="fr-FR" sz="1000" dirty="0">
                <a:solidFill>
                  <a:schemeClr val="tx1"/>
                </a:solidFill>
                <a:effectLst/>
                <a:latin typeface="Arial" panose="020B0604020202020204" pitchFamily="34" charset="0"/>
                <a:cs typeface="Arial" panose="020B0604020202020204" pitchFamily="34" charset="0"/>
              </a:rPr>
              <a:t>enregistrés sur son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ou ses comptes de dépôt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au cours du mois.</a:t>
            </a:r>
          </a:p>
          <a:p>
            <a:pPr algn="ctr">
              <a:spcBef>
                <a:spcPts val="600"/>
              </a:spcBef>
            </a:pPr>
            <a:r>
              <a:rPr lang="fr-FR" sz="1000" b="1" dirty="0">
                <a:solidFill>
                  <a:srgbClr val="542330"/>
                </a:solidFill>
                <a:latin typeface="Arial" panose="020B0604020202020204" pitchFamily="34" charset="0"/>
                <a:cs typeface="Arial" panose="020B0604020202020204" pitchFamily="34" charset="0"/>
              </a:rPr>
              <a:t>et</a:t>
            </a:r>
            <a:endParaRPr lang="fr-FR" sz="1000" b="1" dirty="0">
              <a:solidFill>
                <a:srgbClr val="542330"/>
              </a:solidFill>
              <a:effectLst/>
              <a:latin typeface="Arial" panose="020B0604020202020204" pitchFamily="34" charset="0"/>
              <a:cs typeface="Arial" panose="020B0604020202020204" pitchFamily="34" charset="0"/>
            </a:endParaRPr>
          </a:p>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Des ressources portées au crédit de son ou ses comptes de dépôt, inférieures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a:t>
            </a:r>
            <a:r>
              <a:rPr lang="fr-FR" sz="1000" b="1" dirty="0">
                <a:solidFill>
                  <a:schemeClr val="tx1"/>
                </a:solidFill>
                <a:effectLst/>
                <a:latin typeface="Arial" panose="020B0604020202020204" pitchFamily="34" charset="0"/>
                <a:cs typeface="Arial" panose="020B0604020202020204" pitchFamily="34" charset="0"/>
              </a:rPr>
              <a:t>1 SMIC</a:t>
            </a:r>
            <a:r>
              <a:rPr lang="fr-FR" sz="1000" dirty="0">
                <a:solidFill>
                  <a:schemeClr val="tx1"/>
                </a:solidFill>
                <a:effectLst/>
                <a:latin typeface="Arial" panose="020B0604020202020204" pitchFamily="34" charset="0"/>
                <a:cs typeface="Arial" panose="020B0604020202020204" pitchFamily="34" charset="0"/>
              </a:rPr>
              <a:t> net.</a:t>
            </a:r>
          </a:p>
        </p:txBody>
      </p:sp>
      <p:sp>
        <p:nvSpPr>
          <p:cNvPr id="30" name="Rectangle 29">
            <a:extLst>
              <a:ext uri="{FF2B5EF4-FFF2-40B4-BE49-F238E27FC236}">
                <a16:creationId xmlns:a16="http://schemas.microsoft.com/office/drawing/2014/main" id="{8522BE8B-7746-2336-AA60-99CEC390253D}"/>
              </a:ext>
            </a:extLst>
          </p:cNvPr>
          <p:cNvSpPr/>
          <p:nvPr/>
        </p:nvSpPr>
        <p:spPr>
          <a:xfrm>
            <a:off x="5056623" y="2617611"/>
            <a:ext cx="1822542" cy="3881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Fichage </a:t>
            </a:r>
            <a:br>
              <a:rPr lang="fr-FR" sz="1000" b="1" dirty="0">
                <a:effectLst/>
                <a:latin typeface="Arial" panose="020B0604020202020204" pitchFamily="34" charset="0"/>
                <a:cs typeface="Arial" panose="020B0604020202020204" pitchFamily="34" charset="0"/>
              </a:rPr>
            </a:br>
            <a:r>
              <a:rPr lang="fr-FR" sz="1000" b="1" dirty="0">
                <a:effectLst/>
                <a:latin typeface="Arial" panose="020B0604020202020204" pitchFamily="34" charset="0"/>
                <a:cs typeface="Arial" panose="020B0604020202020204" pitchFamily="34" charset="0"/>
              </a:rPr>
              <a:t>Banque de France (FCC) </a:t>
            </a:r>
            <a:endParaRPr lang="fr-FR" sz="1000" dirty="0">
              <a:effectLst/>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C0DBB2A3-5644-9300-0AA3-B826CFF822A4}"/>
              </a:ext>
            </a:extLst>
          </p:cNvPr>
          <p:cNvSpPr/>
          <p:nvPr/>
        </p:nvSpPr>
        <p:spPr>
          <a:xfrm>
            <a:off x="5056623" y="3231093"/>
            <a:ext cx="1822542" cy="162786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effectLst/>
                <a:latin typeface="Arial" panose="020B0604020202020204" pitchFamily="34" charset="0"/>
                <a:cs typeface="Arial" panose="020B0604020202020204" pitchFamily="34" charset="0"/>
              </a:rPr>
              <a:t>Les personnes au nom desquelles un </a:t>
            </a:r>
            <a:r>
              <a:rPr lang="fr-FR" sz="1000" b="1" dirty="0">
                <a:solidFill>
                  <a:schemeClr val="tx1"/>
                </a:solidFill>
                <a:effectLst/>
                <a:latin typeface="Arial" panose="020B0604020202020204" pitchFamily="34" charset="0"/>
                <a:cs typeface="Arial" panose="020B0604020202020204" pitchFamily="34" charset="0"/>
              </a:rPr>
              <a:t>chèque impayé ou une déclaration de retrait de carte bancaire</a:t>
            </a:r>
            <a:r>
              <a:rPr lang="fr-FR" sz="1000" dirty="0">
                <a:solidFill>
                  <a:schemeClr val="tx1"/>
                </a:solidFill>
                <a:effectLst/>
                <a:latin typeface="Arial" panose="020B0604020202020204" pitchFamily="34" charset="0"/>
                <a:cs typeface="Arial" panose="020B0604020202020204" pitchFamily="34" charset="0"/>
              </a:rPr>
              <a:t> est inscrit pendant 3 mois consécutifs au fichier de la Banque de France centralisant les incidents de paiement chèques.</a:t>
            </a:r>
          </a:p>
        </p:txBody>
      </p:sp>
      <p:sp>
        <p:nvSpPr>
          <p:cNvPr id="32" name="Rectangle 31">
            <a:extLst>
              <a:ext uri="{FF2B5EF4-FFF2-40B4-BE49-F238E27FC236}">
                <a16:creationId xmlns:a16="http://schemas.microsoft.com/office/drawing/2014/main" id="{FF2F7942-F691-E3AB-8FEA-77D70D4229C5}"/>
              </a:ext>
            </a:extLst>
          </p:cNvPr>
          <p:cNvSpPr/>
          <p:nvPr/>
        </p:nvSpPr>
        <p:spPr>
          <a:xfrm>
            <a:off x="7259077" y="2617611"/>
            <a:ext cx="1822542" cy="3881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Surendettement </a:t>
            </a:r>
            <a:br>
              <a:rPr lang="fr-FR" sz="1000" b="1" dirty="0">
                <a:effectLst/>
                <a:latin typeface="Arial" panose="020B0604020202020204" pitchFamily="34" charset="0"/>
                <a:cs typeface="Arial" panose="020B0604020202020204" pitchFamily="34" charset="0"/>
              </a:rPr>
            </a:br>
            <a:r>
              <a:rPr lang="fr-FR" sz="1000" b="1" dirty="0">
                <a:effectLst/>
                <a:latin typeface="Arial" panose="020B0604020202020204" pitchFamily="34" charset="0"/>
                <a:cs typeface="Arial" panose="020B0604020202020204" pitchFamily="34" charset="0"/>
              </a:rPr>
              <a:t>avéré (FICP) </a:t>
            </a:r>
          </a:p>
        </p:txBody>
      </p:sp>
      <p:sp>
        <p:nvSpPr>
          <p:cNvPr id="33" name="Rectangle 32">
            <a:extLst>
              <a:ext uri="{FF2B5EF4-FFF2-40B4-BE49-F238E27FC236}">
                <a16:creationId xmlns:a16="http://schemas.microsoft.com/office/drawing/2014/main" id="{B7704CAD-BC4F-32BC-7294-ACFC0908D638}"/>
              </a:ext>
            </a:extLst>
          </p:cNvPr>
          <p:cNvSpPr/>
          <p:nvPr/>
        </p:nvSpPr>
        <p:spPr>
          <a:xfrm>
            <a:off x="7259077" y="3231093"/>
            <a:ext cx="1822542" cy="1286439"/>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effectLst/>
                <a:latin typeface="Arial" panose="020B0604020202020204" pitchFamily="34" charset="0"/>
                <a:cs typeface="Arial" panose="020B0604020202020204" pitchFamily="34" charset="0"/>
              </a:rPr>
              <a:t>Les débiteurs dont la demande tendant au traitement de leur situation de surendettement a été </a:t>
            </a:r>
            <a:r>
              <a:rPr lang="fr-FR" sz="1000" b="1" dirty="0">
                <a:solidFill>
                  <a:schemeClr val="tx1"/>
                </a:solidFill>
                <a:effectLst/>
                <a:latin typeface="Arial" panose="020B0604020202020204" pitchFamily="34" charset="0"/>
                <a:cs typeface="Arial" panose="020B0604020202020204" pitchFamily="34" charset="0"/>
              </a:rPr>
              <a:t>déclarée recevable par la Commission </a:t>
            </a:r>
            <a:br>
              <a:rPr lang="fr-FR" sz="1000" b="1" dirty="0">
                <a:solidFill>
                  <a:schemeClr val="tx1"/>
                </a:solidFill>
                <a:effectLst/>
                <a:latin typeface="Arial" panose="020B0604020202020204" pitchFamily="34" charset="0"/>
                <a:cs typeface="Arial" panose="020B0604020202020204" pitchFamily="34" charset="0"/>
              </a:rPr>
            </a:br>
            <a:r>
              <a:rPr lang="fr-FR" sz="1000" b="1" dirty="0">
                <a:solidFill>
                  <a:schemeClr val="tx1"/>
                </a:solidFill>
                <a:effectLst/>
                <a:latin typeface="Arial" panose="020B0604020202020204" pitchFamily="34" charset="0"/>
                <a:cs typeface="Arial" panose="020B0604020202020204" pitchFamily="34" charset="0"/>
              </a:rPr>
              <a:t>du surendettement.</a:t>
            </a:r>
            <a:endParaRPr lang="fr-FR" sz="1000" dirty="0">
              <a:solidFill>
                <a:schemeClr val="tx1"/>
              </a:solidFill>
              <a:effectLst/>
              <a:latin typeface="Arial" panose="020B0604020202020204" pitchFamily="34" charset="0"/>
              <a:cs typeface="Arial" panose="020B0604020202020204" pitchFamily="34" charset="0"/>
            </a:endParaRPr>
          </a:p>
        </p:txBody>
      </p:sp>
      <p:cxnSp>
        <p:nvCxnSpPr>
          <p:cNvPr id="69" name="Connecteur droit 68">
            <a:extLst>
              <a:ext uri="{FF2B5EF4-FFF2-40B4-BE49-F238E27FC236}">
                <a16:creationId xmlns:a16="http://schemas.microsoft.com/office/drawing/2014/main" id="{F83BD820-E3E6-FAFB-16CA-B20091D5C3FD}"/>
              </a:ext>
            </a:extLst>
          </p:cNvPr>
          <p:cNvCxnSpPr>
            <a:cxnSpLocks/>
          </p:cNvCxnSpPr>
          <p:nvPr/>
        </p:nvCxnSpPr>
        <p:spPr>
          <a:xfrm>
            <a:off x="3811708" y="3028498"/>
            <a:ext cx="0" cy="188947"/>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34" name="Rectangle : coins arrondis 33">
            <a:extLst>
              <a:ext uri="{FF2B5EF4-FFF2-40B4-BE49-F238E27FC236}">
                <a16:creationId xmlns:a16="http://schemas.microsoft.com/office/drawing/2014/main" id="{884C09F1-6557-8798-8665-1D891EBEC35B}"/>
              </a:ext>
            </a:extLst>
          </p:cNvPr>
          <p:cNvSpPr/>
          <p:nvPr/>
        </p:nvSpPr>
        <p:spPr>
          <a:xfrm>
            <a:off x="726198" y="5470494"/>
            <a:ext cx="8355422" cy="249299"/>
          </a:xfrm>
          <a:prstGeom prst="roundRect">
            <a:avLst>
              <a:gd name="adj" fmla="val 50000"/>
            </a:avLst>
          </a:prstGeom>
          <a:gradFill>
            <a:gsLst>
              <a:gs pos="0">
                <a:srgbClr val="542330"/>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Plafond mensuel à 25 € sur les frais d’incidents et d’irrégularités* de fonctionnement du compte</a:t>
            </a:r>
          </a:p>
        </p:txBody>
      </p:sp>
      <p:sp>
        <p:nvSpPr>
          <p:cNvPr id="35" name="Rectangle : coins arrondis 34">
            <a:extLst>
              <a:ext uri="{FF2B5EF4-FFF2-40B4-BE49-F238E27FC236}">
                <a16:creationId xmlns:a16="http://schemas.microsoft.com/office/drawing/2014/main" id="{637A5466-2B85-581F-2397-60D1F63E24FE}"/>
              </a:ext>
            </a:extLst>
          </p:cNvPr>
          <p:cNvSpPr/>
          <p:nvPr/>
        </p:nvSpPr>
        <p:spPr>
          <a:xfrm>
            <a:off x="726198" y="5969092"/>
            <a:ext cx="3996560" cy="249299"/>
          </a:xfrm>
          <a:prstGeom prst="roundRect">
            <a:avLst>
              <a:gd name="adj" fmla="val 50000"/>
            </a:avLst>
          </a:prstGeom>
          <a:gradFill>
            <a:gsLst>
              <a:gs pos="0">
                <a:srgbClr val="542330"/>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Période : 3 mois glissants </a:t>
            </a:r>
            <a:r>
              <a:rPr lang="fr-FR" sz="1200" dirty="0">
                <a:solidFill>
                  <a:schemeClr val="bg1"/>
                </a:solidFill>
                <a:effectLst/>
                <a:latin typeface="Arial" panose="020B0604020202020204" pitchFamily="34" charset="0"/>
                <a:cs typeface="Arial" panose="020B0604020202020204" pitchFamily="34" charset="0"/>
              </a:rPr>
              <a:t>(renouvelables)</a:t>
            </a:r>
          </a:p>
        </p:txBody>
      </p:sp>
      <p:sp>
        <p:nvSpPr>
          <p:cNvPr id="36" name="Rectangle : coins arrondis 35">
            <a:extLst>
              <a:ext uri="{FF2B5EF4-FFF2-40B4-BE49-F238E27FC236}">
                <a16:creationId xmlns:a16="http://schemas.microsoft.com/office/drawing/2014/main" id="{8D036939-1B25-E562-0F01-515304343B31}"/>
              </a:ext>
            </a:extLst>
          </p:cNvPr>
          <p:cNvSpPr/>
          <p:nvPr/>
        </p:nvSpPr>
        <p:spPr>
          <a:xfrm>
            <a:off x="5048730" y="5969092"/>
            <a:ext cx="1838329" cy="24929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3 mois minimum</a:t>
            </a:r>
          </a:p>
        </p:txBody>
      </p:sp>
      <p:sp>
        <p:nvSpPr>
          <p:cNvPr id="37" name="Rectangle : coins arrondis 36">
            <a:extLst>
              <a:ext uri="{FF2B5EF4-FFF2-40B4-BE49-F238E27FC236}">
                <a16:creationId xmlns:a16="http://schemas.microsoft.com/office/drawing/2014/main" id="{8B865739-0F1D-2CDC-AA28-CB021EAF7AE3}"/>
              </a:ext>
            </a:extLst>
          </p:cNvPr>
          <p:cNvSpPr/>
          <p:nvPr/>
        </p:nvSpPr>
        <p:spPr>
          <a:xfrm>
            <a:off x="7243293" y="5969092"/>
            <a:ext cx="1847320" cy="24929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66 mois</a:t>
            </a:r>
          </a:p>
        </p:txBody>
      </p:sp>
      <p:pic>
        <p:nvPicPr>
          <p:cNvPr id="39" name="Graphique 38">
            <a:extLst>
              <a:ext uri="{FF2B5EF4-FFF2-40B4-BE49-F238E27FC236}">
                <a16:creationId xmlns:a16="http://schemas.microsoft.com/office/drawing/2014/main" id="{ECF7D49C-F299-5C84-D03E-044EDBD297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521772" y="5715727"/>
            <a:ext cx="228116" cy="323165"/>
          </a:xfrm>
          <a:prstGeom prst="rect">
            <a:avLst/>
          </a:prstGeom>
        </p:spPr>
      </p:pic>
      <p:cxnSp>
        <p:nvCxnSpPr>
          <p:cNvPr id="43" name="Connecteur droit 42">
            <a:extLst>
              <a:ext uri="{FF2B5EF4-FFF2-40B4-BE49-F238E27FC236}">
                <a16:creationId xmlns:a16="http://schemas.microsoft.com/office/drawing/2014/main" id="{9513B92C-E20A-DC6C-5682-A23AB2D4F6A9}"/>
              </a:ext>
            </a:extLst>
          </p:cNvPr>
          <p:cNvCxnSpPr>
            <a:cxnSpLocks/>
          </p:cNvCxnSpPr>
          <p:nvPr/>
        </p:nvCxnSpPr>
        <p:spPr>
          <a:xfrm>
            <a:off x="1637468" y="5719793"/>
            <a:ext cx="0" cy="151213"/>
          </a:xfrm>
          <a:prstGeom prst="line">
            <a:avLst/>
          </a:prstGeom>
          <a:solidFill>
            <a:srgbClr val="542330"/>
          </a:solidFill>
          <a:ln w="15875">
            <a:solidFill>
              <a:srgbClr val="542330"/>
            </a:solidFill>
            <a:prstDash val="sysDash"/>
          </a:ln>
        </p:spPr>
        <p:style>
          <a:lnRef idx="1">
            <a:schemeClr val="accent1"/>
          </a:lnRef>
          <a:fillRef idx="0">
            <a:schemeClr val="accent1"/>
          </a:fillRef>
          <a:effectRef idx="0">
            <a:schemeClr val="accent1"/>
          </a:effectRef>
          <a:fontRef idx="minor">
            <a:schemeClr val="tx1"/>
          </a:fontRef>
        </p:style>
      </p:cxnSp>
      <p:pic>
        <p:nvPicPr>
          <p:cNvPr id="48" name="Graphique 47">
            <a:extLst>
              <a:ext uri="{FF2B5EF4-FFF2-40B4-BE49-F238E27FC236}">
                <a16:creationId xmlns:a16="http://schemas.microsoft.com/office/drawing/2014/main" id="{C8712321-11FA-BFAD-8374-2A1478A113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3697430" y="5715727"/>
            <a:ext cx="228116" cy="323165"/>
          </a:xfrm>
          <a:prstGeom prst="rect">
            <a:avLst/>
          </a:prstGeom>
        </p:spPr>
      </p:pic>
      <p:cxnSp>
        <p:nvCxnSpPr>
          <p:cNvPr id="49" name="Connecteur droit 48">
            <a:extLst>
              <a:ext uri="{FF2B5EF4-FFF2-40B4-BE49-F238E27FC236}">
                <a16:creationId xmlns:a16="http://schemas.microsoft.com/office/drawing/2014/main" id="{8BAAFDD3-7AAD-42C2-5C21-0162C8856BB7}"/>
              </a:ext>
            </a:extLst>
          </p:cNvPr>
          <p:cNvCxnSpPr>
            <a:cxnSpLocks/>
          </p:cNvCxnSpPr>
          <p:nvPr/>
        </p:nvCxnSpPr>
        <p:spPr>
          <a:xfrm>
            <a:off x="3813126" y="5719793"/>
            <a:ext cx="0" cy="151213"/>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51" name="Graphique 50">
            <a:extLst>
              <a:ext uri="{FF2B5EF4-FFF2-40B4-BE49-F238E27FC236}">
                <a16:creationId xmlns:a16="http://schemas.microsoft.com/office/drawing/2014/main" id="{92F029A1-EE92-3975-7869-1F5EC2AEAE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5853837" y="5715727"/>
            <a:ext cx="228116" cy="323165"/>
          </a:xfrm>
          <a:prstGeom prst="rect">
            <a:avLst/>
          </a:prstGeom>
        </p:spPr>
      </p:pic>
      <p:cxnSp>
        <p:nvCxnSpPr>
          <p:cNvPr id="52" name="Connecteur droit 51">
            <a:extLst>
              <a:ext uri="{FF2B5EF4-FFF2-40B4-BE49-F238E27FC236}">
                <a16:creationId xmlns:a16="http://schemas.microsoft.com/office/drawing/2014/main" id="{5279213A-0F88-4F36-53D2-9696D6C89C78}"/>
              </a:ext>
            </a:extLst>
          </p:cNvPr>
          <p:cNvCxnSpPr>
            <a:cxnSpLocks/>
          </p:cNvCxnSpPr>
          <p:nvPr/>
        </p:nvCxnSpPr>
        <p:spPr>
          <a:xfrm>
            <a:off x="5969533" y="5719793"/>
            <a:ext cx="0" cy="151213"/>
          </a:xfrm>
          <a:prstGeom prst="line">
            <a:avLst/>
          </a:prstGeom>
          <a:solidFill>
            <a:schemeClr val="accent4"/>
          </a:solidFill>
          <a:ln w="15875">
            <a:solidFill>
              <a:schemeClr val="accent4"/>
            </a:solidFill>
            <a:prstDash val="sysDash"/>
          </a:ln>
        </p:spPr>
        <p:style>
          <a:lnRef idx="1">
            <a:schemeClr val="accent1"/>
          </a:lnRef>
          <a:fillRef idx="0">
            <a:schemeClr val="accent1"/>
          </a:fillRef>
          <a:effectRef idx="0">
            <a:schemeClr val="accent1"/>
          </a:effectRef>
          <a:fontRef idx="minor">
            <a:schemeClr val="tx1"/>
          </a:fontRef>
        </p:style>
      </p:cxnSp>
      <p:pic>
        <p:nvPicPr>
          <p:cNvPr id="54" name="Graphique 53">
            <a:extLst>
              <a:ext uri="{FF2B5EF4-FFF2-40B4-BE49-F238E27FC236}">
                <a16:creationId xmlns:a16="http://schemas.microsoft.com/office/drawing/2014/main" id="{26F4553E-0A5E-531D-E42E-B402D9A447D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8056291" y="5715727"/>
            <a:ext cx="228116" cy="323165"/>
          </a:xfrm>
          <a:prstGeom prst="rect">
            <a:avLst/>
          </a:prstGeom>
        </p:spPr>
      </p:pic>
      <p:cxnSp>
        <p:nvCxnSpPr>
          <p:cNvPr id="55" name="Connecteur droit 54">
            <a:extLst>
              <a:ext uri="{FF2B5EF4-FFF2-40B4-BE49-F238E27FC236}">
                <a16:creationId xmlns:a16="http://schemas.microsoft.com/office/drawing/2014/main" id="{39B09309-15F5-653A-AB66-A1F282573944}"/>
              </a:ext>
            </a:extLst>
          </p:cNvPr>
          <p:cNvCxnSpPr>
            <a:cxnSpLocks/>
          </p:cNvCxnSpPr>
          <p:nvPr/>
        </p:nvCxnSpPr>
        <p:spPr>
          <a:xfrm>
            <a:off x="8171987" y="5719793"/>
            <a:ext cx="0" cy="151213"/>
          </a:xfrm>
          <a:prstGeom prst="line">
            <a:avLst/>
          </a:prstGeom>
          <a:solidFill>
            <a:schemeClr val="accent4"/>
          </a:solidFill>
          <a:ln w="158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6F6CF640-98AB-CBF8-F8D6-337F2C2AF19C}"/>
              </a:ext>
            </a:extLst>
          </p:cNvPr>
          <p:cNvCxnSpPr>
            <a:cxnSpLocks/>
          </p:cNvCxnSpPr>
          <p:nvPr/>
        </p:nvCxnSpPr>
        <p:spPr>
          <a:xfrm>
            <a:off x="5967894" y="3028498"/>
            <a:ext cx="0" cy="188947"/>
          </a:xfrm>
          <a:prstGeom prst="line">
            <a:avLst/>
          </a:prstGeom>
          <a:ln w="15875">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108016BC-E069-8CB5-7134-5A4406E50C8D}"/>
              </a:ext>
            </a:extLst>
          </p:cNvPr>
          <p:cNvCxnSpPr>
            <a:cxnSpLocks/>
          </p:cNvCxnSpPr>
          <p:nvPr/>
        </p:nvCxnSpPr>
        <p:spPr>
          <a:xfrm>
            <a:off x="8170348" y="3028498"/>
            <a:ext cx="0" cy="188947"/>
          </a:xfrm>
          <a:prstGeom prst="line">
            <a:avLst/>
          </a:prstGeom>
          <a:ln w="158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333DD372-C928-B350-00A7-51DB5CD29BB2}"/>
              </a:ext>
            </a:extLst>
          </p:cNvPr>
          <p:cNvCxnSpPr>
            <a:cxnSpLocks/>
            <a:stCxn id="29" idx="2"/>
          </p:cNvCxnSpPr>
          <p:nvPr/>
        </p:nvCxnSpPr>
        <p:spPr>
          <a:xfrm>
            <a:off x="1637468" y="4936421"/>
            <a:ext cx="0" cy="494904"/>
          </a:xfrm>
          <a:prstGeom prst="line">
            <a:avLst/>
          </a:prstGeom>
          <a:ln w="15875">
            <a:solidFill>
              <a:srgbClr val="542330"/>
            </a:solidFill>
            <a:prstDash val="sysDash"/>
          </a:ln>
        </p:spPr>
        <p:style>
          <a:lnRef idx="1">
            <a:schemeClr val="accent1"/>
          </a:lnRef>
          <a:fillRef idx="0">
            <a:schemeClr val="accent1"/>
          </a:fillRef>
          <a:effectRef idx="0">
            <a:schemeClr val="accent1"/>
          </a:effectRef>
          <a:fontRef idx="minor">
            <a:schemeClr val="tx1"/>
          </a:fontRef>
        </p:style>
      </p:cxnSp>
      <p:cxnSp>
        <p:nvCxnSpPr>
          <p:cNvPr id="73" name="Connecteur droit 72">
            <a:extLst>
              <a:ext uri="{FF2B5EF4-FFF2-40B4-BE49-F238E27FC236}">
                <a16:creationId xmlns:a16="http://schemas.microsoft.com/office/drawing/2014/main" id="{E029E506-B3B2-CBF7-D5CD-6F5A6FF24EC9}"/>
              </a:ext>
            </a:extLst>
          </p:cNvPr>
          <p:cNvCxnSpPr>
            <a:cxnSpLocks/>
            <a:stCxn id="27" idx="2"/>
          </p:cNvCxnSpPr>
          <p:nvPr/>
        </p:nvCxnSpPr>
        <p:spPr>
          <a:xfrm>
            <a:off x="3811487" y="5193146"/>
            <a:ext cx="1" cy="189279"/>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cteur droit 73">
            <a:extLst>
              <a:ext uri="{FF2B5EF4-FFF2-40B4-BE49-F238E27FC236}">
                <a16:creationId xmlns:a16="http://schemas.microsoft.com/office/drawing/2014/main" id="{FF582B55-33EE-4445-05AE-B2B5F3A29E8B}"/>
              </a:ext>
            </a:extLst>
          </p:cNvPr>
          <p:cNvCxnSpPr>
            <a:cxnSpLocks/>
            <a:stCxn id="31" idx="2"/>
          </p:cNvCxnSpPr>
          <p:nvPr/>
        </p:nvCxnSpPr>
        <p:spPr>
          <a:xfrm>
            <a:off x="5967894" y="4858957"/>
            <a:ext cx="1" cy="508617"/>
          </a:xfrm>
          <a:prstGeom prst="line">
            <a:avLst/>
          </a:prstGeom>
          <a:ln w="15875">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75" name="Connecteur droit 74">
            <a:extLst>
              <a:ext uri="{FF2B5EF4-FFF2-40B4-BE49-F238E27FC236}">
                <a16:creationId xmlns:a16="http://schemas.microsoft.com/office/drawing/2014/main" id="{2727E70D-9463-E90B-B95C-7F578DBED198}"/>
              </a:ext>
            </a:extLst>
          </p:cNvPr>
          <p:cNvCxnSpPr>
            <a:cxnSpLocks/>
            <a:stCxn id="33" idx="2"/>
          </p:cNvCxnSpPr>
          <p:nvPr/>
        </p:nvCxnSpPr>
        <p:spPr>
          <a:xfrm>
            <a:off x="8170348" y="4517532"/>
            <a:ext cx="0" cy="864893"/>
          </a:xfrm>
          <a:prstGeom prst="line">
            <a:avLst/>
          </a:prstGeom>
          <a:ln w="158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pic>
        <p:nvPicPr>
          <p:cNvPr id="80" name="Graphique 79">
            <a:extLst>
              <a:ext uri="{FF2B5EF4-FFF2-40B4-BE49-F238E27FC236}">
                <a16:creationId xmlns:a16="http://schemas.microsoft.com/office/drawing/2014/main" id="{C9D95DA8-D199-507F-BDFD-F13E589C63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521772" y="5189080"/>
            <a:ext cx="228116" cy="323165"/>
          </a:xfrm>
          <a:prstGeom prst="rect">
            <a:avLst/>
          </a:prstGeom>
        </p:spPr>
      </p:pic>
      <p:pic>
        <p:nvPicPr>
          <p:cNvPr id="81" name="Graphique 80">
            <a:extLst>
              <a:ext uri="{FF2B5EF4-FFF2-40B4-BE49-F238E27FC236}">
                <a16:creationId xmlns:a16="http://schemas.microsoft.com/office/drawing/2014/main" id="{0C5D0212-4A2E-C82D-A26C-DA45A0D1376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3697430" y="5189080"/>
            <a:ext cx="228116" cy="323165"/>
          </a:xfrm>
          <a:prstGeom prst="rect">
            <a:avLst/>
          </a:prstGeom>
        </p:spPr>
      </p:pic>
      <p:pic>
        <p:nvPicPr>
          <p:cNvPr id="82" name="Graphique 81">
            <a:extLst>
              <a:ext uri="{FF2B5EF4-FFF2-40B4-BE49-F238E27FC236}">
                <a16:creationId xmlns:a16="http://schemas.microsoft.com/office/drawing/2014/main" id="{A8FC5527-DE91-1A9A-D8BA-DF6FB1AE8D9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5853837" y="5189080"/>
            <a:ext cx="228116" cy="323165"/>
          </a:xfrm>
          <a:prstGeom prst="rect">
            <a:avLst/>
          </a:prstGeom>
        </p:spPr>
      </p:pic>
      <p:pic>
        <p:nvPicPr>
          <p:cNvPr id="83" name="Graphique 82">
            <a:extLst>
              <a:ext uri="{FF2B5EF4-FFF2-40B4-BE49-F238E27FC236}">
                <a16:creationId xmlns:a16="http://schemas.microsoft.com/office/drawing/2014/main" id="{064168CE-C837-64C6-FF5F-06A32533C14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8056291" y="5189080"/>
            <a:ext cx="228116" cy="323165"/>
          </a:xfrm>
          <a:prstGeom prst="rect">
            <a:avLst/>
          </a:prstGeom>
        </p:spPr>
      </p:pic>
      <p:pic>
        <p:nvPicPr>
          <p:cNvPr id="92" name="Graphique 91">
            <a:extLst>
              <a:ext uri="{FF2B5EF4-FFF2-40B4-BE49-F238E27FC236}">
                <a16:creationId xmlns:a16="http://schemas.microsoft.com/office/drawing/2014/main" id="{1EE77DDA-29A7-03E6-933B-5E2AF0E101E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51509" y="1923304"/>
            <a:ext cx="571918" cy="571918"/>
          </a:xfrm>
          <a:prstGeom prst="rect">
            <a:avLst/>
          </a:prstGeom>
        </p:spPr>
      </p:pic>
      <p:pic>
        <p:nvPicPr>
          <p:cNvPr id="94" name="Graphique 93">
            <a:extLst>
              <a:ext uri="{FF2B5EF4-FFF2-40B4-BE49-F238E27FC236}">
                <a16:creationId xmlns:a16="http://schemas.microsoft.com/office/drawing/2014/main" id="{0EDD6FDC-C74E-9459-CC1D-CDFA674AC20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525749" y="1923304"/>
            <a:ext cx="571918" cy="571918"/>
          </a:xfrm>
          <a:prstGeom prst="rect">
            <a:avLst/>
          </a:prstGeom>
        </p:spPr>
      </p:pic>
      <p:pic>
        <p:nvPicPr>
          <p:cNvPr id="96" name="Graphique 95">
            <a:extLst>
              <a:ext uri="{FF2B5EF4-FFF2-40B4-BE49-F238E27FC236}">
                <a16:creationId xmlns:a16="http://schemas.microsoft.com/office/drawing/2014/main" id="{4A8C58A8-5C38-781A-A3A8-348B617FA13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681935" y="1923304"/>
            <a:ext cx="571918" cy="571918"/>
          </a:xfrm>
          <a:prstGeom prst="rect">
            <a:avLst/>
          </a:prstGeom>
        </p:spPr>
      </p:pic>
      <p:pic>
        <p:nvPicPr>
          <p:cNvPr id="98" name="Graphique 97">
            <a:extLst>
              <a:ext uri="{FF2B5EF4-FFF2-40B4-BE49-F238E27FC236}">
                <a16:creationId xmlns:a16="http://schemas.microsoft.com/office/drawing/2014/main" id="{67A2C22B-7F5F-BA04-DD00-93CD2A9AD6C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884389" y="1923304"/>
            <a:ext cx="571918" cy="571918"/>
          </a:xfrm>
          <a:prstGeom prst="rect">
            <a:avLst/>
          </a:prstGeom>
        </p:spPr>
      </p:pic>
      <p:sp>
        <p:nvSpPr>
          <p:cNvPr id="99" name="ZoneTexte 98">
            <a:extLst>
              <a:ext uri="{FF2B5EF4-FFF2-40B4-BE49-F238E27FC236}">
                <a16:creationId xmlns:a16="http://schemas.microsoft.com/office/drawing/2014/main" id="{7F457A44-D57A-64AA-CCD7-C2F52E4473A1}"/>
              </a:ext>
            </a:extLst>
          </p:cNvPr>
          <p:cNvSpPr txBox="1"/>
          <p:nvPr/>
        </p:nvSpPr>
        <p:spPr>
          <a:xfrm>
            <a:off x="707299" y="6518574"/>
            <a:ext cx="8439200" cy="323165"/>
          </a:xfrm>
          <a:prstGeom prst="rect">
            <a:avLst/>
          </a:prstGeom>
          <a:noFill/>
        </p:spPr>
        <p:txBody>
          <a:bodyPr wrap="square" lIns="0" tIns="0" rIns="0" bIns="0">
            <a:spAutoFit/>
          </a:bodyPr>
          <a:lstStyle/>
          <a:p>
            <a:pPr marL="61200" indent="-61200"/>
            <a:r>
              <a:rPr lang="fr-FR" sz="700" dirty="0">
                <a:solidFill>
                  <a:schemeClr val="tx2"/>
                </a:solidFill>
                <a:effectLst/>
                <a:latin typeface="Arial Narrow" panose="020B0604020202020204" pitchFamily="34" charset="0"/>
                <a:cs typeface="Arial Narrow" panose="020B0604020202020204" pitchFamily="34" charset="0"/>
              </a:rPr>
              <a:t>* </a:t>
            </a:r>
            <a:r>
              <a:rPr lang="fr-FR" sz="700" b="1" dirty="0">
                <a:solidFill>
                  <a:schemeClr val="tx2"/>
                </a:solidFill>
                <a:effectLst/>
                <a:latin typeface="Arial Narrow" panose="020B0604020202020204" pitchFamily="34" charset="0"/>
                <a:cs typeface="Arial Narrow" panose="020B0604020202020204" pitchFamily="34" charset="0"/>
              </a:rPr>
              <a:t>Neuf frais liés aux incidents de paiement et irrégularités de fonctionnement du compte (article D312-1-1 du CMF) : </a:t>
            </a:r>
            <a:r>
              <a:rPr lang="fr-FR" sz="700" dirty="0">
                <a:solidFill>
                  <a:schemeClr val="tx2"/>
                </a:solidFill>
                <a:effectLst/>
                <a:latin typeface="Arial Narrow" panose="020B0604020202020204" pitchFamily="34" charset="0"/>
                <a:cs typeface="Arial Narrow" panose="020B0604020202020204" pitchFamily="34" charset="0"/>
              </a:rPr>
              <a:t>commissions d’intervention, lettre d’information préalable pour chèque sans provision, lettre d’information pour compte débiteur non autorisé, forfait des frais par chèque rejeté pour défaut de provision, rejet de prélèvement pour défaut de provision, non-exécution de virement permanent pour défaut de provision, notification signalée par la BdF d’une interdiction d’émettre des chèques, déclaration à la BdF d’une décision de retrait de carte bancaire, opposition (blocage) de la carte par la Banque. Ce plafonnement inclut le plafonnement spécifique des commissions d'intervention prévu à l’article R. 312‑4‑2 du code monétaire et financier.</a:t>
            </a:r>
          </a:p>
        </p:txBody>
      </p:sp>
      <p:pic>
        <p:nvPicPr>
          <p:cNvPr id="21" name="Graphique 20">
            <a:hlinkClick r:id="rId20" action="ppaction://hlinksldjump"/>
            <a:extLst>
              <a:ext uri="{FF2B5EF4-FFF2-40B4-BE49-F238E27FC236}">
                <a16:creationId xmlns:a16="http://schemas.microsoft.com/office/drawing/2014/main" id="{0039BB59-790C-CE9B-E639-2EDCCEBC950B}"/>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839405" y="291396"/>
            <a:ext cx="415078" cy="386452"/>
          </a:xfrm>
          <a:prstGeom prst="rect">
            <a:avLst/>
          </a:prstGeom>
        </p:spPr>
      </p:pic>
      <p:pic>
        <p:nvPicPr>
          <p:cNvPr id="24" name="Graphique 23">
            <a:hlinkClick r:id="rId23" action="ppaction://hlinksldjump"/>
            <a:extLst>
              <a:ext uri="{FF2B5EF4-FFF2-40B4-BE49-F238E27FC236}">
                <a16:creationId xmlns:a16="http://schemas.microsoft.com/office/drawing/2014/main" id="{BA60F4B1-DAF9-DFA7-55FF-2740FA250C9A}"/>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9570693" y="1294509"/>
            <a:ext cx="952500" cy="952500"/>
          </a:xfrm>
          <a:prstGeom prst="rect">
            <a:avLst/>
          </a:prstGeom>
        </p:spPr>
      </p:pic>
      <p:sp>
        <p:nvSpPr>
          <p:cNvPr id="25" name="ZoneTexte 24">
            <a:hlinkClick r:id="rId23" action="ppaction://hlinksldjump"/>
            <a:extLst>
              <a:ext uri="{FF2B5EF4-FFF2-40B4-BE49-F238E27FC236}">
                <a16:creationId xmlns:a16="http://schemas.microsoft.com/office/drawing/2014/main" id="{6E04E77A-5114-E6EA-EFA0-AC6E599713A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40" name="Ellipse 39">
            <a:extLst>
              <a:ext uri="{FF2B5EF4-FFF2-40B4-BE49-F238E27FC236}">
                <a16:creationId xmlns:a16="http://schemas.microsoft.com/office/drawing/2014/main" id="{8CD4F1A8-9E19-4021-C913-673EC6A1E73A}"/>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Graphique 40">
            <a:hlinkClick r:id="rId26" action="ppaction://hlinksldjump"/>
            <a:extLst>
              <a:ext uri="{FF2B5EF4-FFF2-40B4-BE49-F238E27FC236}">
                <a16:creationId xmlns:a16="http://schemas.microsoft.com/office/drawing/2014/main" id="{9B6A08BD-F858-18FE-81F0-1FCEB107D474}"/>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694359" y="5643367"/>
            <a:ext cx="720000" cy="720000"/>
          </a:xfrm>
          <a:prstGeom prst="rect">
            <a:avLst/>
          </a:prstGeom>
        </p:spPr>
      </p:pic>
      <p:sp>
        <p:nvSpPr>
          <p:cNvPr id="42" name="ZoneTexte 41">
            <a:hlinkClick r:id="rId26" action="ppaction://hlinksldjump"/>
            <a:extLst>
              <a:ext uri="{FF2B5EF4-FFF2-40B4-BE49-F238E27FC236}">
                <a16:creationId xmlns:a16="http://schemas.microsoft.com/office/drawing/2014/main" id="{F6460B9A-EA73-0942-6A23-7247301451D3}"/>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4" name="ZoneTexte 43">
            <a:hlinkClick r:id="rId2" action="ppaction://hlinksldjump"/>
            <a:extLst>
              <a:ext uri="{FF2B5EF4-FFF2-40B4-BE49-F238E27FC236}">
                <a16:creationId xmlns:a16="http://schemas.microsoft.com/office/drawing/2014/main" id="{3C937741-D677-B4D1-F791-08D41A1F220C}"/>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5" name="Graphique 44">
            <a:hlinkClick r:id="rId2" action="ppaction://hlinksldjump"/>
            <a:extLst>
              <a:ext uri="{FF2B5EF4-FFF2-40B4-BE49-F238E27FC236}">
                <a16:creationId xmlns:a16="http://schemas.microsoft.com/office/drawing/2014/main" id="{28C093D2-9BED-ED3D-C2D2-A42068A3F16D}"/>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2910276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que 8">
            <a:hlinkClick r:id="rId2" action="ppaction://hlinksldjump"/>
            <a:extLst>
              <a:ext uri="{FF2B5EF4-FFF2-40B4-BE49-F238E27FC236}">
                <a16:creationId xmlns:a16="http://schemas.microsoft.com/office/drawing/2014/main" id="{378064AC-CE23-C540-A191-5D9E495AFE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39405" y="291396"/>
            <a:ext cx="415080" cy="386454"/>
          </a:xfrm>
          <a:prstGeom prst="rect">
            <a:avLst/>
          </a:prstGeom>
        </p:spPr>
      </p:pic>
      <p:sp>
        <p:nvSpPr>
          <p:cNvPr id="39" name="Slide Number Placeholder 5">
            <a:extLst>
              <a:ext uri="{FF2B5EF4-FFF2-40B4-BE49-F238E27FC236}">
                <a16:creationId xmlns:a16="http://schemas.microsoft.com/office/drawing/2014/main" id="{8C6290B6-EB52-2844-87B3-8D63C49D97CB}"/>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10</a:t>
            </a:fld>
            <a:endParaRPr lang="fr-FR" dirty="0"/>
          </a:p>
        </p:txBody>
      </p:sp>
      <p:sp>
        <p:nvSpPr>
          <p:cNvPr id="40" name="object 4">
            <a:hlinkClick r:id="rId5" action="ppaction://hlinksldjump"/>
            <a:extLst>
              <a:ext uri="{FF2B5EF4-FFF2-40B4-BE49-F238E27FC236}">
                <a16:creationId xmlns:a16="http://schemas.microsoft.com/office/drawing/2014/main" id="{0BA5E661-F7AD-1948-B30F-FF405ACD0992}"/>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1" name="object 5">
            <a:extLst>
              <a:ext uri="{FF2B5EF4-FFF2-40B4-BE49-F238E27FC236}">
                <a16:creationId xmlns:a16="http://schemas.microsoft.com/office/drawing/2014/main" id="{59A0B19E-84EA-3A47-A3DF-D0FEA9018D65}"/>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42" name="object 7">
            <a:hlinkClick r:id="rId6" action="ppaction://hlinksldjump"/>
            <a:extLst>
              <a:ext uri="{FF2B5EF4-FFF2-40B4-BE49-F238E27FC236}">
                <a16:creationId xmlns:a16="http://schemas.microsoft.com/office/drawing/2014/main" id="{DE8E91BD-8CBB-6C4E-97CC-0E6A9303D67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3" name="object 8">
            <a:extLst>
              <a:ext uri="{FF2B5EF4-FFF2-40B4-BE49-F238E27FC236}">
                <a16:creationId xmlns:a16="http://schemas.microsoft.com/office/drawing/2014/main" id="{904F9691-CB8C-E247-93C2-024D746CB1FF}"/>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grpSp>
        <p:nvGrpSpPr>
          <p:cNvPr id="22" name="Groupe 21">
            <a:extLst>
              <a:ext uri="{FF2B5EF4-FFF2-40B4-BE49-F238E27FC236}">
                <a16:creationId xmlns:a16="http://schemas.microsoft.com/office/drawing/2014/main" id="{446E1F99-FE45-DBC1-FEE6-1499F960ACC5}"/>
              </a:ext>
            </a:extLst>
          </p:cNvPr>
          <p:cNvGrpSpPr/>
          <p:nvPr/>
        </p:nvGrpSpPr>
        <p:grpSpPr>
          <a:xfrm>
            <a:off x="9686945" y="5643367"/>
            <a:ext cx="727414" cy="720000"/>
            <a:chOff x="9686945" y="5643367"/>
            <a:chExt cx="727414" cy="720000"/>
          </a:xfrm>
        </p:grpSpPr>
        <p:sp>
          <p:nvSpPr>
            <p:cNvPr id="14" name="Ellipse 13">
              <a:extLst>
                <a:ext uri="{FF2B5EF4-FFF2-40B4-BE49-F238E27FC236}">
                  <a16:creationId xmlns:a16="http://schemas.microsoft.com/office/drawing/2014/main" id="{07969243-1E9D-A2BA-529A-86DE2732DDC4}"/>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a:extLst>
                <a:ext uri="{FF2B5EF4-FFF2-40B4-BE49-F238E27FC236}">
                  <a16:creationId xmlns:a16="http://schemas.microsoft.com/office/drawing/2014/main" id="{F01FD15A-0152-0956-7666-DE4538C347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grpSp>
      <p:pic>
        <p:nvPicPr>
          <p:cNvPr id="29" name="Graphique 28">
            <a:hlinkClick r:id="rId9" action="ppaction://hlinksldjump"/>
            <a:extLst>
              <a:ext uri="{FF2B5EF4-FFF2-40B4-BE49-F238E27FC236}">
                <a16:creationId xmlns:a16="http://schemas.microsoft.com/office/drawing/2014/main" id="{0B1EA470-0217-F783-C95E-4A23AB3050DB}"/>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70693" y="1294509"/>
            <a:ext cx="952500" cy="952500"/>
          </a:xfrm>
          <a:prstGeom prst="rect">
            <a:avLst/>
          </a:prstGeom>
        </p:spPr>
      </p:pic>
      <p:sp>
        <p:nvSpPr>
          <p:cNvPr id="30" name="ZoneTexte 29">
            <a:hlinkClick r:id="rId9" action="ppaction://hlinksldjump"/>
            <a:extLst>
              <a:ext uri="{FF2B5EF4-FFF2-40B4-BE49-F238E27FC236}">
                <a16:creationId xmlns:a16="http://schemas.microsoft.com/office/drawing/2014/main" id="{6A63F5F0-8FBF-B54E-5DE3-F64875BF4139}"/>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34" name="Ellipse 33">
            <a:extLst>
              <a:ext uri="{FF2B5EF4-FFF2-40B4-BE49-F238E27FC236}">
                <a16:creationId xmlns:a16="http://schemas.microsoft.com/office/drawing/2014/main" id="{7E3037D3-A1FF-C205-095B-02152E9AB8AC}"/>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Graphique 34">
            <a:hlinkClick r:id="rId12" action="ppaction://hlinksldjump"/>
            <a:extLst>
              <a:ext uri="{FF2B5EF4-FFF2-40B4-BE49-F238E27FC236}">
                <a16:creationId xmlns:a16="http://schemas.microsoft.com/office/drawing/2014/main" id="{DEDB847A-8A56-DD09-5651-D8C7D7D8B6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sp>
        <p:nvSpPr>
          <p:cNvPr id="33" name="ZoneTexte 32">
            <a:hlinkClick r:id="rId12" action="ppaction://hlinksldjump"/>
            <a:extLst>
              <a:ext uri="{FF2B5EF4-FFF2-40B4-BE49-F238E27FC236}">
                <a16:creationId xmlns:a16="http://schemas.microsoft.com/office/drawing/2014/main" id="{188274E7-7DCB-18A9-C872-96451219126C}"/>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5" name="ZoneTexte 44">
            <a:hlinkClick r:id="rId13" action="ppaction://hlinksldjump"/>
            <a:extLst>
              <a:ext uri="{FF2B5EF4-FFF2-40B4-BE49-F238E27FC236}">
                <a16:creationId xmlns:a16="http://schemas.microsoft.com/office/drawing/2014/main" id="{2E27C449-9E22-7277-89C5-05BFB9CFB5E7}"/>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46" name="Graphique 45">
            <a:hlinkClick r:id="rId13" action="ppaction://hlinksldjump"/>
            <a:extLst>
              <a:ext uri="{FF2B5EF4-FFF2-40B4-BE49-F238E27FC236}">
                <a16:creationId xmlns:a16="http://schemas.microsoft.com/office/drawing/2014/main" id="{5D847898-B3F6-6EBB-7FBD-3D0E5E9ECD66}"/>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9547557" y="3523054"/>
            <a:ext cx="998772" cy="986130"/>
          </a:xfrm>
          <a:prstGeom prst="rect">
            <a:avLst/>
          </a:prstGeom>
        </p:spPr>
      </p:pic>
      <p:sp>
        <p:nvSpPr>
          <p:cNvPr id="47" name="ZoneTexte 46">
            <a:extLst>
              <a:ext uri="{FF2B5EF4-FFF2-40B4-BE49-F238E27FC236}">
                <a16:creationId xmlns:a16="http://schemas.microsoft.com/office/drawing/2014/main" id="{2EAEDED5-3E1C-FB86-1352-D1A5EC0410A5}"/>
              </a:ext>
            </a:extLst>
          </p:cNvPr>
          <p:cNvSpPr txBox="1"/>
          <p:nvPr/>
        </p:nvSpPr>
        <p:spPr>
          <a:xfrm>
            <a:off x="3156" y="0"/>
            <a:ext cx="4198143" cy="868680"/>
          </a:xfrm>
          <a:prstGeom prst="rect">
            <a:avLst/>
          </a:prstGeom>
          <a:solidFill>
            <a:schemeClr val="accent1"/>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ACCOMPAGNER</a:t>
            </a:r>
          </a:p>
        </p:txBody>
      </p:sp>
      <p:sp>
        <p:nvSpPr>
          <p:cNvPr id="48" name="ZoneTexte 47">
            <a:extLst>
              <a:ext uri="{FF2B5EF4-FFF2-40B4-BE49-F238E27FC236}">
                <a16:creationId xmlns:a16="http://schemas.microsoft.com/office/drawing/2014/main" id="{DC4B8AAA-6E5B-9F34-50B5-495722571DEC}"/>
              </a:ext>
            </a:extLst>
          </p:cNvPr>
          <p:cNvSpPr txBox="1"/>
          <p:nvPr/>
        </p:nvSpPr>
        <p:spPr>
          <a:xfrm>
            <a:off x="3992879" y="685800"/>
            <a:ext cx="3145931" cy="868680"/>
          </a:xfrm>
          <a:prstGeom prst="rect">
            <a:avLst/>
          </a:prstGeom>
          <a:solidFill>
            <a:schemeClr val="accent2"/>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PROPOSER</a:t>
            </a:r>
          </a:p>
        </p:txBody>
      </p:sp>
      <p:sp>
        <p:nvSpPr>
          <p:cNvPr id="49" name="ZoneTexte 48">
            <a:extLst>
              <a:ext uri="{FF2B5EF4-FFF2-40B4-BE49-F238E27FC236}">
                <a16:creationId xmlns:a16="http://schemas.microsoft.com/office/drawing/2014/main" id="{F54E80E6-0372-59CA-DDBA-8B3401188B88}"/>
              </a:ext>
            </a:extLst>
          </p:cNvPr>
          <p:cNvSpPr txBox="1"/>
          <p:nvPr/>
        </p:nvSpPr>
        <p:spPr>
          <a:xfrm>
            <a:off x="4321186" y="146068"/>
            <a:ext cx="606793" cy="677108"/>
          </a:xfrm>
          <a:prstGeom prst="rect">
            <a:avLst/>
          </a:prstGeom>
          <a:noFill/>
        </p:spPr>
        <p:txBody>
          <a:bodyPr wrap="square" lIns="0" tIns="0" rIns="0" bIns="0" rtlCol="0">
            <a:spAutoFit/>
          </a:bodyPr>
          <a:lstStyle/>
          <a:p>
            <a:r>
              <a:rPr lang="fr-FR" sz="4400" b="1" dirty="0">
                <a:solidFill>
                  <a:schemeClr val="accent2"/>
                </a:solidFill>
                <a:latin typeface="Arial" panose="020B0604020202020204" pitchFamily="34" charset="0"/>
                <a:cs typeface="Arial" panose="020B0604020202020204" pitchFamily="34" charset="0"/>
              </a:rPr>
              <a:t>&amp;</a:t>
            </a:r>
          </a:p>
        </p:txBody>
      </p:sp>
      <p:sp>
        <p:nvSpPr>
          <p:cNvPr id="50" name="ZoneTexte 49">
            <a:hlinkClick r:id="rId5" action="ppaction://hlinksldjump"/>
            <a:extLst>
              <a:ext uri="{FF2B5EF4-FFF2-40B4-BE49-F238E27FC236}">
                <a16:creationId xmlns:a16="http://schemas.microsoft.com/office/drawing/2014/main" id="{19192E81-2400-577F-308A-7DD44F471790}"/>
              </a:ext>
            </a:extLst>
          </p:cNvPr>
          <p:cNvSpPr txBox="1"/>
          <p:nvPr/>
        </p:nvSpPr>
        <p:spPr>
          <a:xfrm>
            <a:off x="3157" y="1110092"/>
            <a:ext cx="2651760" cy="200055"/>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POTENTIELS SURENDETTÉS</a:t>
            </a:r>
          </a:p>
        </p:txBody>
      </p:sp>
      <p:sp>
        <p:nvSpPr>
          <p:cNvPr id="51" name="ZoneTexte 50">
            <a:hlinkClick r:id="rId16" action="ppaction://hlinksldjump"/>
            <a:extLst>
              <a:ext uri="{FF2B5EF4-FFF2-40B4-BE49-F238E27FC236}">
                <a16:creationId xmlns:a16="http://schemas.microsoft.com/office/drawing/2014/main" id="{9046A224-B2DB-375F-77FF-0D41BA4474B2}"/>
              </a:ext>
            </a:extLst>
          </p:cNvPr>
          <p:cNvSpPr txBox="1"/>
          <p:nvPr/>
        </p:nvSpPr>
        <p:spPr>
          <a:xfrm>
            <a:off x="3157" y="1417003"/>
            <a:ext cx="1557839" cy="200054"/>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ÉLIGIBLES OCF</a:t>
            </a:r>
          </a:p>
        </p:txBody>
      </p:sp>
      <p:sp>
        <p:nvSpPr>
          <p:cNvPr id="52" name="ZoneTexte 51">
            <a:hlinkClick r:id="rId17" action="ppaction://hlinksldjump"/>
            <a:extLst>
              <a:ext uri="{FF2B5EF4-FFF2-40B4-BE49-F238E27FC236}">
                <a16:creationId xmlns:a16="http://schemas.microsoft.com/office/drawing/2014/main" id="{65DFB0D1-9817-F62B-4B34-71CF1BD91290}"/>
              </a:ext>
            </a:extLst>
          </p:cNvPr>
          <p:cNvSpPr txBox="1"/>
          <p:nvPr/>
        </p:nvSpPr>
        <p:spPr>
          <a:xfrm>
            <a:off x="3157" y="1723912"/>
            <a:ext cx="1845964" cy="200055"/>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DÉTENTEURS OCF</a:t>
            </a:r>
          </a:p>
        </p:txBody>
      </p:sp>
      <p:sp>
        <p:nvSpPr>
          <p:cNvPr id="53" name="ZoneTexte 52">
            <a:hlinkClick r:id="rId18" action="ppaction://hlinksldjump"/>
            <a:extLst>
              <a:ext uri="{FF2B5EF4-FFF2-40B4-BE49-F238E27FC236}">
                <a16:creationId xmlns:a16="http://schemas.microsoft.com/office/drawing/2014/main" id="{3A24539C-0FBB-0E39-5B5B-2E93BC160FFB}"/>
              </a:ext>
            </a:extLst>
          </p:cNvPr>
          <p:cNvSpPr txBox="1"/>
          <p:nvPr/>
        </p:nvSpPr>
        <p:spPr>
          <a:xfrm>
            <a:off x="3157" y="2030823"/>
            <a:ext cx="1845964" cy="200055"/>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DÉTENTEURS SBB</a:t>
            </a:r>
          </a:p>
        </p:txBody>
      </p:sp>
    </p:spTree>
    <p:extLst>
      <p:ext uri="{BB962C8B-B14F-4D97-AF65-F5344CB8AC3E}">
        <p14:creationId xmlns:p14="http://schemas.microsoft.com/office/powerpoint/2010/main" val="3795716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Forme libre 126">
            <a:extLst>
              <a:ext uri="{FF2B5EF4-FFF2-40B4-BE49-F238E27FC236}">
                <a16:creationId xmlns:a16="http://schemas.microsoft.com/office/drawing/2014/main" id="{90A6BC9A-554E-38EF-338F-7D4ED7C85DD9}"/>
              </a:ext>
            </a:extLst>
          </p:cNvPr>
          <p:cNvSpPr/>
          <p:nvPr/>
        </p:nvSpPr>
        <p:spPr>
          <a:xfrm>
            <a:off x="8146272" y="211914"/>
            <a:ext cx="952501" cy="1234965"/>
          </a:xfrm>
          <a:custGeom>
            <a:avLst/>
            <a:gdLst>
              <a:gd name="connsiteX0" fmla="*/ 54159 w 1024565"/>
              <a:gd name="connsiteY0" fmla="*/ 0 h 1137486"/>
              <a:gd name="connsiteX1" fmla="*/ 970406 w 1024565"/>
              <a:gd name="connsiteY1" fmla="*/ 0 h 1137486"/>
              <a:gd name="connsiteX2" fmla="*/ 1024565 w 1024565"/>
              <a:gd name="connsiteY2" fmla="*/ 54159 h 1137486"/>
              <a:gd name="connsiteX3" fmla="*/ 1024565 w 1024565"/>
              <a:gd name="connsiteY3" fmla="*/ 929113 h 1137486"/>
              <a:gd name="connsiteX4" fmla="*/ 970406 w 1024565"/>
              <a:gd name="connsiteY4" fmla="*/ 983272 h 1137486"/>
              <a:gd name="connsiteX5" fmla="*/ 507812 w 1024565"/>
              <a:gd name="connsiteY5" fmla="*/ 983272 h 1137486"/>
              <a:gd name="connsiteX6" fmla="*/ 507812 w 1024565"/>
              <a:gd name="connsiteY6" fmla="*/ 1137486 h 1137486"/>
              <a:gd name="connsiteX7" fmla="*/ 389387 w 1024565"/>
              <a:gd name="connsiteY7" fmla="*/ 983272 h 1137486"/>
              <a:gd name="connsiteX8" fmla="*/ 54159 w 1024565"/>
              <a:gd name="connsiteY8" fmla="*/ 983272 h 1137486"/>
              <a:gd name="connsiteX9" fmla="*/ 0 w 1024565"/>
              <a:gd name="connsiteY9" fmla="*/ 929113 h 1137486"/>
              <a:gd name="connsiteX10" fmla="*/ 0 w 1024565"/>
              <a:gd name="connsiteY10" fmla="*/ 54159 h 1137486"/>
              <a:gd name="connsiteX11" fmla="*/ 54159 w 1024565"/>
              <a:gd name="connsiteY11" fmla="*/ 0 h 113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565" h="1137486">
                <a:moveTo>
                  <a:pt x="54159" y="0"/>
                </a:moveTo>
                <a:lnTo>
                  <a:pt x="970406" y="0"/>
                </a:lnTo>
                <a:cubicBezTo>
                  <a:pt x="1000317" y="0"/>
                  <a:pt x="1024565" y="24248"/>
                  <a:pt x="1024565" y="54159"/>
                </a:cubicBezTo>
                <a:lnTo>
                  <a:pt x="1024565" y="929113"/>
                </a:lnTo>
                <a:cubicBezTo>
                  <a:pt x="1024565" y="959024"/>
                  <a:pt x="1000317" y="983272"/>
                  <a:pt x="970406" y="983272"/>
                </a:cubicBezTo>
                <a:lnTo>
                  <a:pt x="507812" y="983272"/>
                </a:lnTo>
                <a:lnTo>
                  <a:pt x="507812" y="1137486"/>
                </a:lnTo>
                <a:lnTo>
                  <a:pt x="389387" y="983272"/>
                </a:lnTo>
                <a:lnTo>
                  <a:pt x="54159" y="983272"/>
                </a:lnTo>
                <a:cubicBezTo>
                  <a:pt x="24248" y="983272"/>
                  <a:pt x="0" y="959024"/>
                  <a:pt x="0" y="929113"/>
                </a:cubicBezTo>
                <a:lnTo>
                  <a:pt x="0" y="54159"/>
                </a:lnTo>
                <a:cubicBezTo>
                  <a:pt x="0" y="24248"/>
                  <a:pt x="24248" y="0"/>
                  <a:pt x="54159" y="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6" name="Forme libre 125">
            <a:extLst>
              <a:ext uri="{FF2B5EF4-FFF2-40B4-BE49-F238E27FC236}">
                <a16:creationId xmlns:a16="http://schemas.microsoft.com/office/drawing/2014/main" id="{BE88F920-CD9B-4D18-C9D3-F35FFA24DB8B}"/>
              </a:ext>
            </a:extLst>
          </p:cNvPr>
          <p:cNvSpPr/>
          <p:nvPr/>
        </p:nvSpPr>
        <p:spPr>
          <a:xfrm rot="10800000">
            <a:off x="6688410" y="686114"/>
            <a:ext cx="1276242" cy="387678"/>
          </a:xfrm>
          <a:custGeom>
            <a:avLst/>
            <a:gdLst>
              <a:gd name="connsiteX0" fmla="*/ 1263169 w 1276242"/>
              <a:gd name="connsiteY0" fmla="*/ 387678 h 387678"/>
              <a:gd name="connsiteX1" fmla="*/ 13073 w 1276242"/>
              <a:gd name="connsiteY1" fmla="*/ 387678 h 387678"/>
              <a:gd name="connsiteX2" fmla="*/ 0 w 1276242"/>
              <a:gd name="connsiteY2" fmla="*/ 374605 h 387678"/>
              <a:gd name="connsiteX3" fmla="*/ 0 w 1276242"/>
              <a:gd name="connsiteY3" fmla="*/ 163399 h 387678"/>
              <a:gd name="connsiteX4" fmla="*/ 13073 w 1276242"/>
              <a:gd name="connsiteY4" fmla="*/ 150326 h 387678"/>
              <a:gd name="connsiteX5" fmla="*/ 439246 w 1276242"/>
              <a:gd name="connsiteY5" fmla="*/ 150326 h 387678"/>
              <a:gd name="connsiteX6" fmla="*/ 439246 w 1276242"/>
              <a:gd name="connsiteY6" fmla="*/ 0 h 387678"/>
              <a:gd name="connsiteX7" fmla="*/ 554686 w 1276242"/>
              <a:gd name="connsiteY7" fmla="*/ 150326 h 387678"/>
              <a:gd name="connsiteX8" fmla="*/ 1263169 w 1276242"/>
              <a:gd name="connsiteY8" fmla="*/ 150326 h 387678"/>
              <a:gd name="connsiteX9" fmla="*/ 1276242 w 1276242"/>
              <a:gd name="connsiteY9" fmla="*/ 163399 h 387678"/>
              <a:gd name="connsiteX10" fmla="*/ 1276242 w 1276242"/>
              <a:gd name="connsiteY10" fmla="*/ 374605 h 387678"/>
              <a:gd name="connsiteX11" fmla="*/ 1263169 w 1276242"/>
              <a:gd name="connsiteY11" fmla="*/ 387678 h 38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6242" h="387678">
                <a:moveTo>
                  <a:pt x="1263169" y="387678"/>
                </a:moveTo>
                <a:lnTo>
                  <a:pt x="13073" y="387678"/>
                </a:lnTo>
                <a:cubicBezTo>
                  <a:pt x="5853" y="387678"/>
                  <a:pt x="0" y="381825"/>
                  <a:pt x="0" y="374605"/>
                </a:cubicBezTo>
                <a:lnTo>
                  <a:pt x="0" y="163399"/>
                </a:lnTo>
                <a:cubicBezTo>
                  <a:pt x="0" y="156179"/>
                  <a:pt x="5853" y="150326"/>
                  <a:pt x="13073" y="150326"/>
                </a:cubicBezTo>
                <a:lnTo>
                  <a:pt x="439246" y="150326"/>
                </a:lnTo>
                <a:lnTo>
                  <a:pt x="439246" y="0"/>
                </a:lnTo>
                <a:lnTo>
                  <a:pt x="554686" y="150326"/>
                </a:lnTo>
                <a:lnTo>
                  <a:pt x="1263169" y="150326"/>
                </a:lnTo>
                <a:cubicBezTo>
                  <a:pt x="1270389" y="150326"/>
                  <a:pt x="1276242" y="156179"/>
                  <a:pt x="1276242" y="163399"/>
                </a:cubicBezTo>
                <a:lnTo>
                  <a:pt x="1276242" y="374605"/>
                </a:lnTo>
                <a:cubicBezTo>
                  <a:pt x="1276242" y="381825"/>
                  <a:pt x="1270389" y="387678"/>
                  <a:pt x="1263169" y="387678"/>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2" name="Forme libre 121">
            <a:extLst>
              <a:ext uri="{FF2B5EF4-FFF2-40B4-BE49-F238E27FC236}">
                <a16:creationId xmlns:a16="http://schemas.microsoft.com/office/drawing/2014/main" id="{32913DFA-F971-740B-0F99-175CD42F7F8E}"/>
              </a:ext>
            </a:extLst>
          </p:cNvPr>
          <p:cNvSpPr/>
          <p:nvPr/>
        </p:nvSpPr>
        <p:spPr>
          <a:xfrm rot="5400000">
            <a:off x="6471430" y="499738"/>
            <a:ext cx="381215" cy="1663741"/>
          </a:xfrm>
          <a:custGeom>
            <a:avLst/>
            <a:gdLst>
              <a:gd name="connsiteX0" fmla="*/ 0 w 381215"/>
              <a:gd name="connsiteY0" fmla="*/ 1642744 h 1663741"/>
              <a:gd name="connsiteX1" fmla="*/ 0 w 381215"/>
              <a:gd name="connsiteY1" fmla="*/ 154526 h 1663741"/>
              <a:gd name="connsiteX2" fmla="*/ 20997 w 381215"/>
              <a:gd name="connsiteY2" fmla="*/ 133529 h 1663741"/>
              <a:gd name="connsiteX3" fmla="*/ 136918 w 381215"/>
              <a:gd name="connsiteY3" fmla="*/ 133529 h 1663741"/>
              <a:gd name="connsiteX4" fmla="*/ 136918 w 381215"/>
              <a:gd name="connsiteY4" fmla="*/ 0 h 1663741"/>
              <a:gd name="connsiteX5" fmla="*/ 239458 w 381215"/>
              <a:gd name="connsiteY5" fmla="*/ 133529 h 1663741"/>
              <a:gd name="connsiteX6" fmla="*/ 360218 w 381215"/>
              <a:gd name="connsiteY6" fmla="*/ 133529 h 1663741"/>
              <a:gd name="connsiteX7" fmla="*/ 381215 w 381215"/>
              <a:gd name="connsiteY7" fmla="*/ 154526 h 1663741"/>
              <a:gd name="connsiteX8" fmla="*/ 381215 w 381215"/>
              <a:gd name="connsiteY8" fmla="*/ 1642744 h 1663741"/>
              <a:gd name="connsiteX9" fmla="*/ 360218 w 381215"/>
              <a:gd name="connsiteY9" fmla="*/ 1663741 h 1663741"/>
              <a:gd name="connsiteX10" fmla="*/ 20997 w 381215"/>
              <a:gd name="connsiteY10" fmla="*/ 1663741 h 1663741"/>
              <a:gd name="connsiteX11" fmla="*/ 0 w 381215"/>
              <a:gd name="connsiteY11" fmla="*/ 1642744 h 166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1215" h="1663741">
                <a:moveTo>
                  <a:pt x="0" y="1642744"/>
                </a:moveTo>
                <a:lnTo>
                  <a:pt x="0" y="154526"/>
                </a:lnTo>
                <a:cubicBezTo>
                  <a:pt x="0" y="142930"/>
                  <a:pt x="9401" y="133529"/>
                  <a:pt x="20997" y="133529"/>
                </a:cubicBezTo>
                <a:lnTo>
                  <a:pt x="136918" y="133529"/>
                </a:lnTo>
                <a:lnTo>
                  <a:pt x="136918" y="0"/>
                </a:lnTo>
                <a:lnTo>
                  <a:pt x="239458" y="133529"/>
                </a:lnTo>
                <a:lnTo>
                  <a:pt x="360218" y="133529"/>
                </a:lnTo>
                <a:cubicBezTo>
                  <a:pt x="371814" y="133529"/>
                  <a:pt x="381215" y="142930"/>
                  <a:pt x="381215" y="154526"/>
                </a:cubicBezTo>
                <a:lnTo>
                  <a:pt x="381215" y="1642744"/>
                </a:lnTo>
                <a:cubicBezTo>
                  <a:pt x="381215" y="1654340"/>
                  <a:pt x="371814" y="1663741"/>
                  <a:pt x="360218" y="1663741"/>
                </a:cubicBezTo>
                <a:lnTo>
                  <a:pt x="20997" y="1663741"/>
                </a:lnTo>
                <a:cubicBezTo>
                  <a:pt x="9401" y="1663741"/>
                  <a:pt x="0" y="1654340"/>
                  <a:pt x="0" y="1642744"/>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5" name="Forme libre 124">
            <a:extLst>
              <a:ext uri="{FF2B5EF4-FFF2-40B4-BE49-F238E27FC236}">
                <a16:creationId xmlns:a16="http://schemas.microsoft.com/office/drawing/2014/main" id="{DC232169-296F-D1F3-3EC2-F06252C2D45B}"/>
              </a:ext>
            </a:extLst>
          </p:cNvPr>
          <p:cNvSpPr/>
          <p:nvPr/>
        </p:nvSpPr>
        <p:spPr>
          <a:xfrm rot="5400000" flipH="1">
            <a:off x="6110021" y="1188411"/>
            <a:ext cx="701323" cy="1667205"/>
          </a:xfrm>
          <a:custGeom>
            <a:avLst/>
            <a:gdLst>
              <a:gd name="connsiteX0" fmla="*/ 701323 w 701323"/>
              <a:gd name="connsiteY0" fmla="*/ 1654090 h 1692719"/>
              <a:gd name="connsiteX1" fmla="*/ 701323 w 701323"/>
              <a:gd name="connsiteY1" fmla="*/ 201136 h 1692719"/>
              <a:gd name="connsiteX2" fmla="*/ 662694 w 701323"/>
              <a:gd name="connsiteY2" fmla="*/ 162507 h 1692719"/>
              <a:gd name="connsiteX3" fmla="*/ 446030 w 701323"/>
              <a:gd name="connsiteY3" fmla="*/ 162507 h 1692719"/>
              <a:gd name="connsiteX4" fmla="*/ 359925 w 701323"/>
              <a:gd name="connsiteY4" fmla="*/ 0 h 1692719"/>
              <a:gd name="connsiteX5" fmla="*/ 359925 w 701323"/>
              <a:gd name="connsiteY5" fmla="*/ 162507 h 1692719"/>
              <a:gd name="connsiteX6" fmla="*/ 38629 w 701323"/>
              <a:gd name="connsiteY6" fmla="*/ 162507 h 1692719"/>
              <a:gd name="connsiteX7" fmla="*/ 0 w 701323"/>
              <a:gd name="connsiteY7" fmla="*/ 201136 h 1692719"/>
              <a:gd name="connsiteX8" fmla="*/ 0 w 701323"/>
              <a:gd name="connsiteY8" fmla="*/ 1654090 h 1692719"/>
              <a:gd name="connsiteX9" fmla="*/ 38629 w 701323"/>
              <a:gd name="connsiteY9" fmla="*/ 1692719 h 1692719"/>
              <a:gd name="connsiteX10" fmla="*/ 662694 w 701323"/>
              <a:gd name="connsiteY10" fmla="*/ 1692719 h 1692719"/>
              <a:gd name="connsiteX11" fmla="*/ 701323 w 701323"/>
              <a:gd name="connsiteY11" fmla="*/ 1654090 h 169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1323" h="1692719">
                <a:moveTo>
                  <a:pt x="701323" y="1654090"/>
                </a:moveTo>
                <a:lnTo>
                  <a:pt x="701323" y="201136"/>
                </a:lnTo>
                <a:cubicBezTo>
                  <a:pt x="701323" y="179802"/>
                  <a:pt x="684028" y="162507"/>
                  <a:pt x="662694" y="162507"/>
                </a:cubicBezTo>
                <a:lnTo>
                  <a:pt x="446030" y="162507"/>
                </a:lnTo>
                <a:lnTo>
                  <a:pt x="359925" y="0"/>
                </a:lnTo>
                <a:lnTo>
                  <a:pt x="359925" y="162507"/>
                </a:lnTo>
                <a:lnTo>
                  <a:pt x="38629" y="162507"/>
                </a:lnTo>
                <a:cubicBezTo>
                  <a:pt x="17295" y="162507"/>
                  <a:pt x="0" y="179802"/>
                  <a:pt x="0" y="201136"/>
                </a:cubicBezTo>
                <a:lnTo>
                  <a:pt x="0" y="1654090"/>
                </a:lnTo>
                <a:cubicBezTo>
                  <a:pt x="0" y="1675424"/>
                  <a:pt x="17295" y="1692719"/>
                  <a:pt x="38629" y="1692719"/>
                </a:cubicBezTo>
                <a:lnTo>
                  <a:pt x="662694" y="1692719"/>
                </a:lnTo>
                <a:cubicBezTo>
                  <a:pt x="684028" y="1692719"/>
                  <a:pt x="701323" y="1675424"/>
                  <a:pt x="701323" y="165409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 name="object 66">
            <a:extLst>
              <a:ext uri="{FF2B5EF4-FFF2-40B4-BE49-F238E27FC236}">
                <a16:creationId xmlns:a16="http://schemas.microsoft.com/office/drawing/2014/main" id="{3BCA50BE-29EA-A14C-990E-D57EDD3F0BE9}"/>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42" name="Slide Number Placeholder 5">
            <a:extLst>
              <a:ext uri="{FF2B5EF4-FFF2-40B4-BE49-F238E27FC236}">
                <a16:creationId xmlns:a16="http://schemas.microsoft.com/office/drawing/2014/main" id="{7D115C9D-7E3A-CC4A-929F-224BAF274BEB}"/>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11</a:t>
            </a:fld>
            <a:endParaRPr lang="fr-FR" dirty="0"/>
          </a:p>
        </p:txBody>
      </p:sp>
      <p:sp>
        <p:nvSpPr>
          <p:cNvPr id="43" name="object 4">
            <a:hlinkClick r:id="rId2" action="ppaction://hlinksldjump"/>
            <a:extLst>
              <a:ext uri="{FF2B5EF4-FFF2-40B4-BE49-F238E27FC236}">
                <a16:creationId xmlns:a16="http://schemas.microsoft.com/office/drawing/2014/main" id="{4A312B07-F7BA-5649-87E1-613A0BBAC550}"/>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4" name="object 5">
            <a:extLst>
              <a:ext uri="{FF2B5EF4-FFF2-40B4-BE49-F238E27FC236}">
                <a16:creationId xmlns:a16="http://schemas.microsoft.com/office/drawing/2014/main" id="{1C297C20-8F0A-644A-9620-1FE7EA747224}"/>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45" name="object 7">
            <a:hlinkClick r:id="rId3" action="ppaction://hlinksldjump"/>
            <a:extLst>
              <a:ext uri="{FF2B5EF4-FFF2-40B4-BE49-F238E27FC236}">
                <a16:creationId xmlns:a16="http://schemas.microsoft.com/office/drawing/2014/main" id="{F9332AD7-1BED-914A-BA9A-ACF6A97BD0DC}"/>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6" name="object 8">
            <a:extLst>
              <a:ext uri="{FF2B5EF4-FFF2-40B4-BE49-F238E27FC236}">
                <a16:creationId xmlns:a16="http://schemas.microsoft.com/office/drawing/2014/main" id="{19C6FD48-CE4F-0346-81AC-238E22EE044C}"/>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71" name="object 65">
            <a:extLst>
              <a:ext uri="{FF2B5EF4-FFF2-40B4-BE49-F238E27FC236}">
                <a16:creationId xmlns:a16="http://schemas.microsoft.com/office/drawing/2014/main" id="{60B9623F-74A3-F243-E9F5-36021AAFB3E7}"/>
              </a:ext>
            </a:extLst>
          </p:cNvPr>
          <p:cNvSpPr txBox="1">
            <a:spLocks/>
          </p:cNvSpPr>
          <p:nvPr/>
        </p:nvSpPr>
        <p:spPr>
          <a:xfrm>
            <a:off x="707299" y="1026913"/>
            <a:ext cx="4638607" cy="2769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chemeClr val="accent1"/>
                </a:solidFill>
                <a:latin typeface="Arial"/>
                <a:cs typeface="Arial"/>
              </a:rPr>
              <a:t>POTENTIELS SURENDETTÉS</a:t>
            </a:r>
          </a:p>
        </p:txBody>
      </p:sp>
      <p:sp>
        <p:nvSpPr>
          <p:cNvPr id="73" name="object 65">
            <a:extLst>
              <a:ext uri="{FF2B5EF4-FFF2-40B4-BE49-F238E27FC236}">
                <a16:creationId xmlns:a16="http://schemas.microsoft.com/office/drawing/2014/main" id="{7479B7CE-4AA0-56DB-3C41-B7F27AB077B6}"/>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sp>
        <p:nvSpPr>
          <p:cNvPr id="74" name="ZoneTexte 73">
            <a:extLst>
              <a:ext uri="{FF2B5EF4-FFF2-40B4-BE49-F238E27FC236}">
                <a16:creationId xmlns:a16="http://schemas.microsoft.com/office/drawing/2014/main" id="{B9384282-FD1D-1770-FC8E-7D84358805B1}"/>
              </a:ext>
            </a:extLst>
          </p:cNvPr>
          <p:cNvSpPr txBox="1"/>
          <p:nvPr/>
        </p:nvSpPr>
        <p:spPr>
          <a:xfrm>
            <a:off x="707299" y="6003367"/>
            <a:ext cx="8439200" cy="861774"/>
          </a:xfrm>
          <a:prstGeom prst="rect">
            <a:avLst/>
          </a:prstGeom>
          <a:noFill/>
        </p:spPr>
        <p:txBody>
          <a:bodyPr wrap="square" lIns="0" tIns="0" rIns="0" bIns="0">
            <a:spAutoFit/>
          </a:bodyPr>
          <a:lstStyle/>
          <a:p>
            <a:pPr marL="97200" indent="-97200"/>
            <a:r>
              <a:rPr lang="fr-FR" sz="700" b="1" dirty="0">
                <a:solidFill>
                  <a:schemeClr val="tx2"/>
                </a:solidFill>
                <a:effectLst/>
                <a:latin typeface="Arial Narrow" panose="020B0604020202020204" pitchFamily="34" charset="0"/>
                <a:cs typeface="Arial Narrow" panose="020B0604020202020204" pitchFamily="34" charset="0"/>
              </a:rPr>
              <a:t>(1) Modulation de l’échéance crédit immobilier : </a:t>
            </a:r>
            <a:r>
              <a:rPr lang="fr-FR" sz="700" dirty="0">
                <a:solidFill>
                  <a:schemeClr val="tx2"/>
                </a:solidFill>
                <a:effectLst/>
                <a:latin typeface="Arial Narrow" panose="020B0604020202020204" pitchFamily="34" charset="0"/>
                <a:cs typeface="Arial Narrow" panose="020B0604020202020204" pitchFamily="34" charset="0"/>
              </a:rPr>
              <a:t>Cette faculté de modulation n’est offerte à l’Emprunteur que s’il satisfait aux conditions cumulatives suivantes : le montant du prêt doit avoir été versé dans son intégralité, la première demande de modulation doit intervenir au plus tôt 24 mois à compter du point de départ de l’amortissement, l’Emprunteur ne doit pas avoir d’impayés sur les prêts consentis par le Prêteur, le prêt ne doit pas être pris en charge par une entreprise d’assurance au titre des garanties incapacité de travail ou perte d’emploi. </a:t>
            </a:r>
            <a:r>
              <a:rPr lang="fr-FR" sz="700" b="1" dirty="0">
                <a:solidFill>
                  <a:schemeClr val="tx2"/>
                </a:solidFill>
                <a:effectLst/>
                <a:latin typeface="Arial Narrow" panose="020B0604020202020204" pitchFamily="34" charset="0"/>
                <a:cs typeface="Arial Narrow" panose="020B0604020202020204" pitchFamily="34" charset="0"/>
              </a:rPr>
              <a:t>(2) Modulation des échéances crédit consommation : </a:t>
            </a:r>
            <a:r>
              <a:rPr lang="fr-FR" sz="700" dirty="0">
                <a:solidFill>
                  <a:schemeClr val="tx2"/>
                </a:solidFill>
                <a:effectLst/>
                <a:latin typeface="Arial Narrow" panose="020B0604020202020204" pitchFamily="34" charset="0"/>
                <a:cs typeface="Arial Narrow" panose="020B0604020202020204" pitchFamily="34" charset="0"/>
              </a:rPr>
              <a:t>Au terme des six premiers mois de remboursement, les emprunteurs pourront demander au prêteur à bénéficier de la modification à la hausse ou à la baisse du montant de leurs échéances, sous réserve qu’au jour de la demande, les conditions suivantes soient remplies - les emprunteurs ne présentent aucun impayé dans les remboursements de leurs échéances de crédit et en cas d’impayé ultérieur, les emprunteurs ne pourront plus disposer de leur faculté de modulation d’échéance ;  - le contrat de crédit initial est d’une durée supérieure à douze mois ; - les remboursements des échéances du crédit ne sont pas pris en charge en tout ou partie par la compagnie d’assurances, au titre d’une incapacité de travail ou au titre du chômage, y compris pendant le délai de carence précédant cette prise en charge ; - la précédente demande de modulation date de plus de six mois et les emprunteurs n’ont pas bénéficié de plus de trois modulations d’échéance pendant toute la durée de leur crédit. Le montant des nouvelles échéances ne pourra pas être inférieur au montant de l’échéance d’origine, l’échéance initiale contractuellement fixée constituant l’échéance plancher. Le montant de la prime d’assurance éventuellement souscrite reste inchangé. Les nouvelles conditions de remboursement du crédit seront rappelées aux emprunteurs par l’envoi d’une lettre simple.</a:t>
            </a:r>
          </a:p>
        </p:txBody>
      </p:sp>
      <p:sp>
        <p:nvSpPr>
          <p:cNvPr id="76" name="ZoneTexte 75">
            <a:extLst>
              <a:ext uri="{FF2B5EF4-FFF2-40B4-BE49-F238E27FC236}">
                <a16:creationId xmlns:a16="http://schemas.microsoft.com/office/drawing/2014/main" id="{B52457C3-8F49-621E-C821-760D6656850E}"/>
              </a:ext>
            </a:extLst>
          </p:cNvPr>
          <p:cNvSpPr txBox="1"/>
          <p:nvPr/>
        </p:nvSpPr>
        <p:spPr>
          <a:xfrm>
            <a:off x="707299" y="1664876"/>
            <a:ext cx="4797389" cy="923330"/>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Le scoring Potentiel surendettement étant prédictif, il convient d’avoir un discours nuancé. Le client peut avoir eu un changement de situation sur les six derniers mois sans être forcément en grande difficulté financière. Un rendez-vous est donc indispensable pour échanger avec lui et faire un point sur sa situation.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En fonction, il conviendra de lui proposer les solutions adaptées à ses besoins.</a:t>
            </a:r>
          </a:p>
          <a:p>
            <a:endParaRPr lang="fr-FR" sz="1000" dirty="0">
              <a:effectLst/>
              <a:latin typeface="Arial" panose="020B0604020202020204" pitchFamily="34" charset="0"/>
              <a:cs typeface="Arial" panose="020B0604020202020204" pitchFamily="34" charset="0"/>
            </a:endParaRPr>
          </a:p>
        </p:txBody>
      </p:sp>
      <p:pic>
        <p:nvPicPr>
          <p:cNvPr id="80" name="Graphique 79">
            <a:extLst>
              <a:ext uri="{FF2B5EF4-FFF2-40B4-BE49-F238E27FC236}">
                <a16:creationId xmlns:a16="http://schemas.microsoft.com/office/drawing/2014/main" id="{8B684EB6-9634-469E-3E12-B695A54C1C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5222" y="5503903"/>
            <a:ext cx="242374" cy="276999"/>
          </a:xfrm>
          <a:prstGeom prst="rect">
            <a:avLst/>
          </a:prstGeom>
        </p:spPr>
      </p:pic>
      <p:pic>
        <p:nvPicPr>
          <p:cNvPr id="82" name="Graphique 81">
            <a:extLst>
              <a:ext uri="{FF2B5EF4-FFF2-40B4-BE49-F238E27FC236}">
                <a16:creationId xmlns:a16="http://schemas.microsoft.com/office/drawing/2014/main" id="{1446EA62-6F96-FD09-5575-DC296C1B07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23744" y="2535339"/>
            <a:ext cx="632652" cy="615553"/>
          </a:xfrm>
          <a:prstGeom prst="rect">
            <a:avLst/>
          </a:prstGeom>
        </p:spPr>
      </p:pic>
      <p:pic>
        <p:nvPicPr>
          <p:cNvPr id="84" name="Graphique 83">
            <a:extLst>
              <a:ext uri="{FF2B5EF4-FFF2-40B4-BE49-F238E27FC236}">
                <a16:creationId xmlns:a16="http://schemas.microsoft.com/office/drawing/2014/main" id="{D133A9D2-5E52-7292-64F3-8FC302C0BB6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89074" y="2535339"/>
            <a:ext cx="632652" cy="615553"/>
          </a:xfrm>
          <a:prstGeom prst="rect">
            <a:avLst/>
          </a:prstGeom>
        </p:spPr>
      </p:pic>
      <p:pic>
        <p:nvPicPr>
          <p:cNvPr id="86" name="Graphique 85">
            <a:extLst>
              <a:ext uri="{FF2B5EF4-FFF2-40B4-BE49-F238E27FC236}">
                <a16:creationId xmlns:a16="http://schemas.microsoft.com/office/drawing/2014/main" id="{5D5AF946-55BB-1ADD-5A3A-3139DB1D4C6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654404" y="2535339"/>
            <a:ext cx="632652" cy="615553"/>
          </a:xfrm>
          <a:prstGeom prst="rect">
            <a:avLst/>
          </a:prstGeom>
        </p:spPr>
      </p:pic>
      <p:pic>
        <p:nvPicPr>
          <p:cNvPr id="88" name="Graphique 87">
            <a:extLst>
              <a:ext uri="{FF2B5EF4-FFF2-40B4-BE49-F238E27FC236}">
                <a16:creationId xmlns:a16="http://schemas.microsoft.com/office/drawing/2014/main" id="{AED9758A-49B2-301D-C3B7-3B777B0DED3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460733" y="1426464"/>
            <a:ext cx="1667203" cy="1234965"/>
          </a:xfrm>
          <a:prstGeom prst="rect">
            <a:avLst/>
          </a:prstGeom>
        </p:spPr>
      </p:pic>
      <p:sp>
        <p:nvSpPr>
          <p:cNvPr id="89" name="ZoneTexte 88">
            <a:extLst>
              <a:ext uri="{FF2B5EF4-FFF2-40B4-BE49-F238E27FC236}">
                <a16:creationId xmlns:a16="http://schemas.microsoft.com/office/drawing/2014/main" id="{5ED07F9C-8E74-E89B-7739-4FF303A06789}"/>
              </a:ext>
            </a:extLst>
          </p:cNvPr>
          <p:cNvSpPr txBox="1"/>
          <p:nvPr/>
        </p:nvSpPr>
        <p:spPr>
          <a:xfrm>
            <a:off x="7241680" y="2840948"/>
            <a:ext cx="2465645" cy="215444"/>
          </a:xfrm>
          <a:prstGeom prst="rect">
            <a:avLst/>
          </a:prstGeom>
          <a:noFill/>
        </p:spPr>
        <p:txBody>
          <a:bodyPr wrap="square" lIns="0" tIns="0" rIns="0" bIns="0" rtlCol="0">
            <a:spAutoFit/>
          </a:bodyPr>
          <a:lstStyle/>
          <a:p>
            <a:r>
              <a:rPr lang="fr-FR" sz="1400" dirty="0">
                <a:solidFill>
                  <a:schemeClr val="accent3"/>
                </a:solidFill>
                <a:latin typeface="Arial" panose="020B0604020202020204" pitchFamily="34" charset="0"/>
                <a:cs typeface="Arial" panose="020B0604020202020204" pitchFamily="34" charset="0"/>
              </a:rPr>
              <a:t>À SAVOIR</a:t>
            </a:r>
          </a:p>
        </p:txBody>
      </p:sp>
      <p:sp>
        <p:nvSpPr>
          <p:cNvPr id="90" name="Rectangle : coins arrondis 89">
            <a:extLst>
              <a:ext uri="{FF2B5EF4-FFF2-40B4-BE49-F238E27FC236}">
                <a16:creationId xmlns:a16="http://schemas.microsoft.com/office/drawing/2014/main" id="{D6D6619B-707A-0C66-BD60-C49D50D63461}"/>
              </a:ext>
            </a:extLst>
          </p:cNvPr>
          <p:cNvSpPr/>
          <p:nvPr/>
        </p:nvSpPr>
        <p:spPr>
          <a:xfrm>
            <a:off x="7241680" y="3068150"/>
            <a:ext cx="1835999" cy="2233369"/>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Rectangle 91">
            <a:hlinkClick r:id="rId14"/>
            <a:extLst>
              <a:ext uri="{FF2B5EF4-FFF2-40B4-BE49-F238E27FC236}">
                <a16:creationId xmlns:a16="http://schemas.microsoft.com/office/drawing/2014/main" id="{43C7F826-B866-C5CB-21BF-957793248008}"/>
              </a:ext>
            </a:extLst>
          </p:cNvPr>
          <p:cNvSpPr/>
          <p:nvPr/>
        </p:nvSpPr>
        <p:spPr>
          <a:xfrm>
            <a:off x="7241679" y="5013060"/>
            <a:ext cx="1835999" cy="7678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effectLst/>
                <a:latin typeface="Arial" panose="020B0604020202020204" pitchFamily="34" charset="0"/>
                <a:cs typeface="Arial" panose="020B0604020202020204" pitchFamily="34" charset="0"/>
              </a:rPr>
              <a:t>RENDEZ-VOUS SUR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PAGE CONSEIL DE NOTRE SITE INTERNET POUR VOIR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CARTE DES PCB</a:t>
            </a:r>
          </a:p>
        </p:txBody>
      </p:sp>
      <p:pic>
        <p:nvPicPr>
          <p:cNvPr id="94" name="Graphique 93">
            <a:extLst>
              <a:ext uri="{FF2B5EF4-FFF2-40B4-BE49-F238E27FC236}">
                <a16:creationId xmlns:a16="http://schemas.microsoft.com/office/drawing/2014/main" id="{9E66DB4F-509F-1782-25F6-349F16EF839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360379" y="3153862"/>
            <a:ext cx="557443" cy="677971"/>
          </a:xfrm>
          <a:prstGeom prst="rect">
            <a:avLst/>
          </a:prstGeom>
        </p:spPr>
      </p:pic>
      <p:sp>
        <p:nvSpPr>
          <p:cNvPr id="96" name="ZoneTexte 95">
            <a:extLst>
              <a:ext uri="{FF2B5EF4-FFF2-40B4-BE49-F238E27FC236}">
                <a16:creationId xmlns:a16="http://schemas.microsoft.com/office/drawing/2014/main" id="{0B877DA6-7D8E-1D4E-654A-2F95397554A2}"/>
              </a:ext>
            </a:extLst>
          </p:cNvPr>
          <p:cNvSpPr txBox="1"/>
          <p:nvPr/>
        </p:nvSpPr>
        <p:spPr>
          <a:xfrm>
            <a:off x="8013119" y="3155869"/>
            <a:ext cx="969264" cy="682682"/>
          </a:xfrm>
          <a:prstGeom prst="rect">
            <a:avLst/>
          </a:prstGeom>
          <a:noFill/>
        </p:spPr>
        <p:txBody>
          <a:bodyPr wrap="square" lIns="0" tIns="0" rIns="0" bIns="36000">
            <a:spAutoFit/>
          </a:bodyPr>
          <a:lstStyle/>
          <a:p>
            <a:r>
              <a:rPr lang="fr-FR" sz="1400" dirty="0">
                <a:solidFill>
                  <a:schemeClr val="bg1"/>
                </a:solidFill>
                <a:effectLst/>
                <a:latin typeface="Arial" panose="020B0604020202020204" pitchFamily="34" charset="0"/>
                <a:cs typeface="Arial" panose="020B0604020202020204" pitchFamily="34" charset="0"/>
              </a:rPr>
              <a:t>LE POINT CONSEIL </a:t>
            </a:r>
          </a:p>
          <a:p>
            <a:r>
              <a:rPr lang="fr-FR" sz="1400" dirty="0">
                <a:solidFill>
                  <a:schemeClr val="bg1"/>
                </a:solidFill>
                <a:effectLst/>
                <a:latin typeface="Arial" panose="020B0604020202020204" pitchFamily="34" charset="0"/>
                <a:cs typeface="Arial" panose="020B0604020202020204" pitchFamily="34" charset="0"/>
              </a:rPr>
              <a:t>BUDGET</a:t>
            </a:r>
          </a:p>
        </p:txBody>
      </p:sp>
      <p:sp>
        <p:nvSpPr>
          <p:cNvPr id="98" name="ZoneTexte 97">
            <a:extLst>
              <a:ext uri="{FF2B5EF4-FFF2-40B4-BE49-F238E27FC236}">
                <a16:creationId xmlns:a16="http://schemas.microsoft.com/office/drawing/2014/main" id="{BE9D0E64-0B66-FEA7-D7BA-6BA0DD3C6027}"/>
              </a:ext>
            </a:extLst>
          </p:cNvPr>
          <p:cNvSpPr txBox="1"/>
          <p:nvPr/>
        </p:nvSpPr>
        <p:spPr>
          <a:xfrm>
            <a:off x="7347039" y="3952959"/>
            <a:ext cx="1717300" cy="923330"/>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Service gratuit labellisé par l'État, il a pour but d'accompagner gratuitement les personnes en situation de précarité financière et de prévenir leur surendettement.</a:t>
            </a:r>
          </a:p>
        </p:txBody>
      </p:sp>
      <p:sp>
        <p:nvSpPr>
          <p:cNvPr id="99" name="Rectangle 98">
            <a:extLst>
              <a:ext uri="{FF2B5EF4-FFF2-40B4-BE49-F238E27FC236}">
                <a16:creationId xmlns:a16="http://schemas.microsoft.com/office/drawing/2014/main" id="{D4287A34-FADE-C0C3-21CB-F344AEA9F9BD}"/>
              </a:ext>
            </a:extLst>
          </p:cNvPr>
          <p:cNvSpPr/>
          <p:nvPr/>
        </p:nvSpPr>
        <p:spPr>
          <a:xfrm>
            <a:off x="726197" y="3199582"/>
            <a:ext cx="1822542" cy="265994"/>
          </a:xfrm>
          <a:prstGeom prst="rect">
            <a:avLst/>
          </a:prstGeom>
          <a:solidFill>
            <a:srgbClr val="252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Banque au quotidien</a:t>
            </a:r>
          </a:p>
        </p:txBody>
      </p:sp>
      <p:sp>
        <p:nvSpPr>
          <p:cNvPr id="100" name="Rectangle 99">
            <a:extLst>
              <a:ext uri="{FF2B5EF4-FFF2-40B4-BE49-F238E27FC236}">
                <a16:creationId xmlns:a16="http://schemas.microsoft.com/office/drawing/2014/main" id="{6AA2F279-84E0-0211-A12A-17489FF1C920}"/>
              </a:ext>
            </a:extLst>
          </p:cNvPr>
          <p:cNvSpPr/>
          <p:nvPr/>
        </p:nvSpPr>
        <p:spPr>
          <a:xfrm>
            <a:off x="2884181" y="3199582"/>
            <a:ext cx="1822542"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Crédits et échéances</a:t>
            </a:r>
          </a:p>
        </p:txBody>
      </p:sp>
      <p:sp>
        <p:nvSpPr>
          <p:cNvPr id="101" name="Rectangle 100">
            <a:extLst>
              <a:ext uri="{FF2B5EF4-FFF2-40B4-BE49-F238E27FC236}">
                <a16:creationId xmlns:a16="http://schemas.microsoft.com/office/drawing/2014/main" id="{0F3787F7-3F7B-7B1B-DFA5-3D9B24D3C781}"/>
              </a:ext>
            </a:extLst>
          </p:cNvPr>
          <p:cNvSpPr/>
          <p:nvPr/>
        </p:nvSpPr>
        <p:spPr>
          <a:xfrm>
            <a:off x="5060453" y="3199582"/>
            <a:ext cx="1822542" cy="2659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Bancarisation</a:t>
            </a:r>
          </a:p>
        </p:txBody>
      </p:sp>
      <p:cxnSp>
        <p:nvCxnSpPr>
          <p:cNvPr id="102" name="Connecteur droit 101">
            <a:extLst>
              <a:ext uri="{FF2B5EF4-FFF2-40B4-BE49-F238E27FC236}">
                <a16:creationId xmlns:a16="http://schemas.microsoft.com/office/drawing/2014/main" id="{348D0515-8B21-B445-66F3-64C7C63F473A}"/>
              </a:ext>
            </a:extLst>
          </p:cNvPr>
          <p:cNvCxnSpPr>
            <a:cxnSpLocks/>
          </p:cNvCxnSpPr>
          <p:nvPr/>
        </p:nvCxnSpPr>
        <p:spPr>
          <a:xfrm>
            <a:off x="4891315" y="3199582"/>
            <a:ext cx="0" cy="262704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04" name="Connecteur droit 103">
            <a:extLst>
              <a:ext uri="{FF2B5EF4-FFF2-40B4-BE49-F238E27FC236}">
                <a16:creationId xmlns:a16="http://schemas.microsoft.com/office/drawing/2014/main" id="{5209228E-018E-A4D8-C286-C61A17F7FE45}"/>
              </a:ext>
            </a:extLst>
          </p:cNvPr>
          <p:cNvCxnSpPr>
            <a:cxnSpLocks/>
          </p:cNvCxnSpPr>
          <p:nvPr/>
        </p:nvCxnSpPr>
        <p:spPr>
          <a:xfrm>
            <a:off x="2705899" y="3199582"/>
            <a:ext cx="0" cy="2675098"/>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pic>
        <p:nvPicPr>
          <p:cNvPr id="105" name="Graphique 104">
            <a:extLst>
              <a:ext uri="{FF2B5EF4-FFF2-40B4-BE49-F238E27FC236}">
                <a16:creationId xmlns:a16="http://schemas.microsoft.com/office/drawing/2014/main" id="{A081E8A2-4E5F-1B67-D4B6-5E8558B7B38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rot="5400000">
            <a:off x="1523410" y="3456322"/>
            <a:ext cx="228116" cy="323165"/>
          </a:xfrm>
          <a:prstGeom prst="rect">
            <a:avLst/>
          </a:prstGeom>
        </p:spPr>
      </p:pic>
      <p:pic>
        <p:nvPicPr>
          <p:cNvPr id="106" name="Graphique 105">
            <a:extLst>
              <a:ext uri="{FF2B5EF4-FFF2-40B4-BE49-F238E27FC236}">
                <a16:creationId xmlns:a16="http://schemas.microsoft.com/office/drawing/2014/main" id="{8F3597BA-1761-DC72-9DE9-BECB99B3C31E}"/>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5400000">
            <a:off x="5857666" y="3456322"/>
            <a:ext cx="228116" cy="323165"/>
          </a:xfrm>
          <a:prstGeom prst="rect">
            <a:avLst/>
          </a:prstGeom>
        </p:spPr>
      </p:pic>
      <p:pic>
        <p:nvPicPr>
          <p:cNvPr id="107" name="Graphique 106">
            <a:extLst>
              <a:ext uri="{FF2B5EF4-FFF2-40B4-BE49-F238E27FC236}">
                <a16:creationId xmlns:a16="http://schemas.microsoft.com/office/drawing/2014/main" id="{215F5EB8-C908-2FA3-1359-0AD0C284F81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rot="5400000">
            <a:off x="3681394" y="3456322"/>
            <a:ext cx="228116" cy="323165"/>
          </a:xfrm>
          <a:prstGeom prst="rect">
            <a:avLst/>
          </a:prstGeom>
        </p:spPr>
      </p:pic>
      <p:sp>
        <p:nvSpPr>
          <p:cNvPr id="109" name="ZoneTexte 108">
            <a:extLst>
              <a:ext uri="{FF2B5EF4-FFF2-40B4-BE49-F238E27FC236}">
                <a16:creationId xmlns:a16="http://schemas.microsoft.com/office/drawing/2014/main" id="{1E3CEDB7-2DA8-8BFB-1D13-A72E465AE400}"/>
              </a:ext>
            </a:extLst>
          </p:cNvPr>
          <p:cNvSpPr txBox="1"/>
          <p:nvPr/>
        </p:nvSpPr>
        <p:spPr>
          <a:xfrm>
            <a:off x="5715617" y="1717780"/>
            <a:ext cx="1335928" cy="6155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Je veux bien que l’on fasse un point sur mon budget, cela fait longtemps que je ne l’ai pas fait !</a:t>
            </a:r>
          </a:p>
        </p:txBody>
      </p:sp>
      <p:sp>
        <p:nvSpPr>
          <p:cNvPr id="110" name="ZoneTexte 109">
            <a:extLst>
              <a:ext uri="{FF2B5EF4-FFF2-40B4-BE49-F238E27FC236}">
                <a16:creationId xmlns:a16="http://schemas.microsoft.com/office/drawing/2014/main" id="{D0E0C20B-B21E-87DF-5ED5-8A81D89A0C41}"/>
              </a:ext>
            </a:extLst>
          </p:cNvPr>
          <p:cNvSpPr txBox="1"/>
          <p:nvPr/>
        </p:nvSpPr>
        <p:spPr>
          <a:xfrm>
            <a:off x="5898038" y="1173565"/>
            <a:ext cx="1391044" cy="307777"/>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Ma situation a changé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mais ce n’est que temporaire.</a:t>
            </a:r>
          </a:p>
        </p:txBody>
      </p:sp>
      <p:sp>
        <p:nvSpPr>
          <p:cNvPr id="111" name="ZoneTexte 110">
            <a:extLst>
              <a:ext uri="{FF2B5EF4-FFF2-40B4-BE49-F238E27FC236}">
                <a16:creationId xmlns:a16="http://schemas.microsoft.com/office/drawing/2014/main" id="{A4DA7C21-BCF6-1F67-1E1B-956A4976DFFB}"/>
              </a:ext>
            </a:extLst>
          </p:cNvPr>
          <p:cNvSpPr txBox="1"/>
          <p:nvPr/>
        </p:nvSpPr>
        <p:spPr>
          <a:xfrm>
            <a:off x="6651517" y="717283"/>
            <a:ext cx="1391044" cy="153888"/>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Je me sens dépassé…</a:t>
            </a:r>
          </a:p>
        </p:txBody>
      </p:sp>
      <p:sp>
        <p:nvSpPr>
          <p:cNvPr id="114" name="ZoneTexte 113">
            <a:extLst>
              <a:ext uri="{FF2B5EF4-FFF2-40B4-BE49-F238E27FC236}">
                <a16:creationId xmlns:a16="http://schemas.microsoft.com/office/drawing/2014/main" id="{1CC183F8-63E8-F97B-BEE1-3437285526CA}"/>
              </a:ext>
            </a:extLst>
          </p:cNvPr>
          <p:cNvSpPr txBox="1"/>
          <p:nvPr/>
        </p:nvSpPr>
        <p:spPr>
          <a:xfrm>
            <a:off x="8224181" y="283351"/>
            <a:ext cx="826128" cy="923330"/>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Je dois faire face à quelques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mois compliqués, j’aurais besoin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d’un peu de souplesse.</a:t>
            </a:r>
          </a:p>
        </p:txBody>
      </p:sp>
      <p:sp>
        <p:nvSpPr>
          <p:cNvPr id="129" name="ZoneTexte 128">
            <a:extLst>
              <a:ext uri="{FF2B5EF4-FFF2-40B4-BE49-F238E27FC236}">
                <a16:creationId xmlns:a16="http://schemas.microsoft.com/office/drawing/2014/main" id="{0BE1D54B-B575-19BB-6FE2-AEC33AB2F8CC}"/>
              </a:ext>
            </a:extLst>
          </p:cNvPr>
          <p:cNvSpPr txBox="1"/>
          <p:nvPr/>
        </p:nvSpPr>
        <p:spPr>
          <a:xfrm>
            <a:off x="701448" y="3771540"/>
            <a:ext cx="1869285" cy="1959511"/>
          </a:xfrm>
          <a:prstGeom prst="rect">
            <a:avLst/>
          </a:prstGeom>
          <a:noFill/>
        </p:spPr>
        <p:txBody>
          <a:bodyPr wrap="square" lIns="0" tIns="0" rIns="0" bIns="0">
            <a:spAutoFit/>
          </a:bodyPr>
          <a:lstStyle/>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Point budget, reste à vivre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mise à jour du DRC </a:t>
            </a:r>
            <a:r>
              <a:rPr lang="fr-FR" sz="900" dirty="0">
                <a:effectLst/>
                <a:latin typeface="Arial" panose="020B0604020202020204" pitchFamily="34" charset="0"/>
                <a:cs typeface="Arial" panose="020B0604020202020204" pitchFamily="34" charset="0"/>
              </a:rPr>
              <a:t>(Dossier Réglementaire Client).</a:t>
            </a:r>
            <a:endParaRPr lang="fr-FR" sz="1000" dirty="0">
              <a:effectLst/>
              <a:latin typeface="Arial" panose="020B0604020202020204" pitchFamily="34" charset="0"/>
              <a:cs typeface="Arial" panose="020B0604020202020204" pitchFamily="34" charset="0"/>
            </a:endParaRP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Ajustement du découvert autorisé si besoin.</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Revoir les dates de prélèvements externes.</a:t>
            </a:r>
          </a:p>
          <a:p>
            <a:endParaRPr lang="fr-FR" sz="1000" b="1" dirty="0">
              <a:effectLst/>
              <a:latin typeface="Arial" panose="020B0604020202020204" pitchFamily="34" charset="0"/>
              <a:cs typeface="Arial" panose="020B0604020202020204" pitchFamily="34" charset="0"/>
            </a:endParaRPr>
          </a:p>
          <a:p>
            <a:r>
              <a:rPr lang="fr-FR" sz="1000" b="1" dirty="0">
                <a:solidFill>
                  <a:srgbClr val="252C51"/>
                </a:solidFill>
                <a:effectLst/>
                <a:latin typeface="Arial" panose="020B0604020202020204" pitchFamily="34" charset="0"/>
                <a:cs typeface="Arial" panose="020B0604020202020204" pitchFamily="34" charset="0"/>
              </a:rPr>
              <a:t>Gestion en direct sur l’appli :</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Top dépenses ;</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Entrées/Sorties ;</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Mes alertes.</a:t>
            </a:r>
          </a:p>
        </p:txBody>
      </p:sp>
      <p:sp>
        <p:nvSpPr>
          <p:cNvPr id="130" name="ZoneTexte 129">
            <a:extLst>
              <a:ext uri="{FF2B5EF4-FFF2-40B4-BE49-F238E27FC236}">
                <a16:creationId xmlns:a16="http://schemas.microsoft.com/office/drawing/2014/main" id="{7D08EF14-FE27-A9EE-E310-DD42F52E46AB}"/>
              </a:ext>
            </a:extLst>
          </p:cNvPr>
          <p:cNvSpPr txBox="1"/>
          <p:nvPr/>
        </p:nvSpPr>
        <p:spPr>
          <a:xfrm>
            <a:off x="2896008" y="3771540"/>
            <a:ext cx="1869285" cy="2103140"/>
          </a:xfrm>
          <a:prstGeom prst="rect">
            <a:avLst/>
          </a:prstGeom>
          <a:noFill/>
        </p:spPr>
        <p:txBody>
          <a:bodyPr wrap="square" lIns="0" tIns="0" rIns="0" bIns="0">
            <a:spAutoFit/>
          </a:bodyPr>
          <a:lstStyle/>
          <a:p>
            <a:r>
              <a:rPr lang="fr-FR" sz="1000" b="1" dirty="0">
                <a:solidFill>
                  <a:schemeClr val="accent1"/>
                </a:solidFill>
                <a:effectLst/>
                <a:latin typeface="Arial" panose="020B0604020202020204" pitchFamily="34" charset="0"/>
                <a:cs typeface="Arial" panose="020B0604020202020204" pitchFamily="34" charset="0"/>
              </a:rPr>
              <a:t>Immo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400"/>
              </a:spcBef>
              <a:buBlip>
                <a:blip r:embed="rId25">
                  <a:extLst>
                    <a:ext uri="{96DAC541-7B7A-43D3-8B79-37D633B846F1}">
                      <asvg:svgBlip xmlns:asvg="http://schemas.microsoft.com/office/drawing/2016/SVG/main" r:embed="rId26"/>
                    </a:ext>
                  </a:extLst>
                </a:blip>
              </a:buBlip>
            </a:pPr>
            <a:r>
              <a:rPr lang="fr-FR" sz="1000" dirty="0">
                <a:effectLst/>
                <a:latin typeface="Arial" panose="020B0604020202020204" pitchFamily="34" charset="0"/>
                <a:cs typeface="Arial" panose="020B0604020202020204" pitchFamily="34" charset="0"/>
              </a:rPr>
              <a:t>Report des échéances. </a:t>
            </a:r>
          </a:p>
          <a:p>
            <a:pPr marL="171450" indent="-171450">
              <a:spcBef>
                <a:spcPts val="400"/>
              </a:spcBef>
              <a:buBlip>
                <a:blip r:embed="rId25">
                  <a:extLst>
                    <a:ext uri="{96DAC541-7B7A-43D3-8B79-37D633B846F1}">
                      <asvg:svgBlip xmlns:asvg="http://schemas.microsoft.com/office/drawing/2016/SVG/main" r:embed="rId26"/>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(1)</a:t>
            </a:r>
            <a:r>
              <a:rPr lang="fr-FR" sz="1000" dirty="0">
                <a:effectLst/>
                <a:latin typeface="Arial" panose="020B0604020202020204" pitchFamily="34" charset="0"/>
                <a:cs typeface="Arial" panose="020B0604020202020204" pitchFamily="34" charset="0"/>
              </a:rPr>
              <a:t>.</a:t>
            </a:r>
          </a:p>
          <a:p>
            <a:pPr marL="171450" indent="-171450">
              <a:spcBef>
                <a:spcPts val="400"/>
              </a:spcBef>
              <a:buBlip>
                <a:blip r:embed="rId25">
                  <a:extLst>
                    <a:ext uri="{96DAC541-7B7A-43D3-8B79-37D633B846F1}">
                      <asvg:svgBlip xmlns:asvg="http://schemas.microsoft.com/office/drawing/2016/SVG/main" r:embed="rId26"/>
                    </a:ext>
                  </a:extLst>
                </a:blip>
              </a:buBlip>
            </a:pPr>
            <a:r>
              <a:rPr lang="fr-FR" sz="1000" dirty="0">
                <a:effectLst/>
                <a:latin typeface="Arial" panose="020B0604020202020204" pitchFamily="34" charset="0"/>
                <a:cs typeface="Arial" panose="020B0604020202020204" pitchFamily="34" charset="0"/>
              </a:rPr>
              <a:t>Modification du jour de prélèvement.</a:t>
            </a:r>
            <a:endParaRPr lang="fr-FR" sz="1000" b="1" dirty="0">
              <a:effectLst/>
              <a:latin typeface="Arial" panose="020B0604020202020204" pitchFamily="34" charset="0"/>
              <a:cs typeface="Arial" panose="020B0604020202020204" pitchFamily="34" charset="0"/>
            </a:endParaRPr>
          </a:p>
          <a:p>
            <a:pPr>
              <a:spcBef>
                <a:spcPts val="400"/>
              </a:spcBef>
            </a:pPr>
            <a:r>
              <a:rPr lang="fr-FR" sz="1000" b="1" dirty="0">
                <a:solidFill>
                  <a:schemeClr val="accent1"/>
                </a:solidFill>
                <a:effectLst/>
                <a:latin typeface="Arial" panose="020B0604020202020204" pitchFamily="34" charset="0"/>
                <a:cs typeface="Arial" panose="020B0604020202020204" pitchFamily="34" charset="0"/>
              </a:rPr>
              <a:t>Conso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400"/>
              </a:spcBef>
              <a:buBlip>
                <a:blip r:embed="rId25">
                  <a:extLst>
                    <a:ext uri="{96DAC541-7B7A-43D3-8B79-37D633B846F1}">
                      <asvg:svgBlip xmlns:asvg="http://schemas.microsoft.com/office/drawing/2016/SVG/main" r:embed="rId26"/>
                    </a:ext>
                  </a:extLst>
                </a:blip>
              </a:buBlip>
            </a:pPr>
            <a:r>
              <a:rPr lang="fr-FR" sz="1000" dirty="0">
                <a:effectLst/>
                <a:latin typeface="Arial" panose="020B0604020202020204" pitchFamily="34" charset="0"/>
                <a:cs typeface="Arial" panose="020B0604020202020204" pitchFamily="34" charset="0"/>
              </a:rPr>
              <a:t>Report des échéances.</a:t>
            </a:r>
          </a:p>
          <a:p>
            <a:pPr marL="171450" indent="-171450">
              <a:spcBef>
                <a:spcPts val="400"/>
              </a:spcBef>
              <a:buBlip>
                <a:blip r:embed="rId25">
                  <a:extLst>
                    <a:ext uri="{96DAC541-7B7A-43D3-8B79-37D633B846F1}">
                      <asvg:svgBlip xmlns:asvg="http://schemas.microsoft.com/office/drawing/2016/SVG/main" r:embed="rId26"/>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(2)</a:t>
            </a:r>
            <a:r>
              <a:rPr lang="fr-FR" sz="1000" dirty="0">
                <a:effectLst/>
                <a:latin typeface="Arial" panose="020B0604020202020204" pitchFamily="34" charset="0"/>
                <a:cs typeface="Arial" panose="020B0604020202020204" pitchFamily="34" charset="0"/>
              </a:rPr>
              <a:t>.</a:t>
            </a:r>
          </a:p>
          <a:p>
            <a:pPr marL="171450" indent="-171450">
              <a:spcBef>
                <a:spcPts val="400"/>
              </a:spcBef>
              <a:buBlip>
                <a:blip r:embed="rId25">
                  <a:extLst>
                    <a:ext uri="{96DAC541-7B7A-43D3-8B79-37D633B846F1}">
                      <asvg:svgBlip xmlns:asvg="http://schemas.microsoft.com/office/drawing/2016/SVG/main" r:embed="rId26"/>
                    </a:ext>
                  </a:extLst>
                </a:blip>
              </a:buBlip>
            </a:pPr>
            <a:r>
              <a:rPr lang="fr-FR" sz="1000" dirty="0">
                <a:effectLst/>
                <a:latin typeface="Arial" panose="020B0604020202020204" pitchFamily="34" charset="0"/>
                <a:cs typeface="Arial" panose="020B0604020202020204" pitchFamily="34" charset="0"/>
              </a:rPr>
              <a:t>Modification du jour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de prélèvement.</a:t>
            </a:r>
          </a:p>
          <a:p>
            <a:pPr>
              <a:spcBef>
                <a:spcPts val="400"/>
              </a:spcBef>
            </a:pPr>
            <a:r>
              <a:rPr lang="fr-FR" sz="1000" b="1" dirty="0">
                <a:solidFill>
                  <a:schemeClr val="accent1"/>
                </a:solidFill>
                <a:effectLst/>
                <a:latin typeface="Arial" panose="020B0604020202020204" pitchFamily="34" charset="0"/>
                <a:cs typeface="Arial" panose="020B0604020202020204" pitchFamily="34" charset="0"/>
              </a:rPr>
              <a:t>Régén’Air </a:t>
            </a:r>
          </a:p>
        </p:txBody>
      </p:sp>
      <p:sp>
        <p:nvSpPr>
          <p:cNvPr id="131" name="ZoneTexte 130">
            <a:extLst>
              <a:ext uri="{FF2B5EF4-FFF2-40B4-BE49-F238E27FC236}">
                <a16:creationId xmlns:a16="http://schemas.microsoft.com/office/drawing/2014/main" id="{2F82EB5B-9EA7-1948-F391-85243C9264B5}"/>
              </a:ext>
            </a:extLst>
          </p:cNvPr>
          <p:cNvSpPr txBox="1"/>
          <p:nvPr/>
        </p:nvSpPr>
        <p:spPr>
          <a:xfrm>
            <a:off x="5072280" y="3771540"/>
            <a:ext cx="1869285" cy="1980029"/>
          </a:xfrm>
          <a:prstGeom prst="rect">
            <a:avLst/>
          </a:prstGeom>
          <a:noFill/>
        </p:spPr>
        <p:txBody>
          <a:bodyPr wrap="square" lIns="0" tIns="0" rIns="0" bIns="0">
            <a:spAutoFit/>
          </a:bodyPr>
          <a:lstStyle/>
          <a:p>
            <a:pPr marL="171450" indent="-171450">
              <a:spcBef>
                <a:spcPts val="400"/>
              </a:spcBef>
              <a:buBlip>
                <a:blip r:embed="rId27">
                  <a:extLst>
                    <a:ext uri="{96DAC541-7B7A-43D3-8B79-37D633B846F1}">
                      <asvg:svgBlip xmlns:asvg="http://schemas.microsoft.com/office/drawing/2016/SVG/main" r:embed="rId28"/>
                    </a:ext>
                  </a:extLst>
                </a:blip>
              </a:buBlip>
            </a:pPr>
            <a:r>
              <a:rPr lang="fr-FR" sz="1000" dirty="0">
                <a:effectLst/>
                <a:latin typeface="Arial" panose="020B0604020202020204" pitchFamily="34" charset="0"/>
                <a:cs typeface="Arial" panose="020B0604020202020204" pitchFamily="34" charset="0"/>
              </a:rPr>
              <a:t>Descente de gamme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de forfait vers une Formule Initial avec une Visa Classic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à contrôle de solde quasi-systématique.</a:t>
            </a:r>
          </a:p>
          <a:p>
            <a:pPr marL="171450" indent="-171450">
              <a:spcBef>
                <a:spcPts val="400"/>
              </a:spcBef>
              <a:buBlip>
                <a:blip r:embed="rId27">
                  <a:extLst>
                    <a:ext uri="{96DAC541-7B7A-43D3-8B79-37D633B846F1}">
                      <asvg:svgBlip xmlns:asvg="http://schemas.microsoft.com/office/drawing/2016/SVG/main" r:embed="rId28"/>
                    </a:ext>
                  </a:extLst>
                </a:blip>
              </a:buBlip>
            </a:pPr>
            <a:r>
              <a:rPr lang="fr-FR" sz="1000" dirty="0">
                <a:effectLst/>
                <a:latin typeface="Arial" panose="020B0604020202020204" pitchFamily="34" charset="0"/>
                <a:cs typeface="Arial" panose="020B0604020202020204" pitchFamily="34" charset="0"/>
              </a:rPr>
              <a:t>Changement de forfait vers l’OCF avec une Visa Classic à contrôle de solde systématique.</a:t>
            </a:r>
          </a:p>
          <a:p>
            <a:pPr marL="144000" indent="-169200">
              <a:spcBef>
                <a:spcPts val="400"/>
              </a:spcBef>
            </a:pPr>
            <a:r>
              <a:rPr lang="fr-FR" sz="1200" b="1" dirty="0">
                <a:solidFill>
                  <a:srgbClr val="09B2AF"/>
                </a:solidFill>
                <a:effectLst/>
                <a:latin typeface="Arial" panose="020B0604020202020204" pitchFamily="34" charset="0"/>
                <a:cs typeface="Arial" panose="020B0604020202020204" pitchFamily="34" charset="0"/>
              </a:rPr>
              <a:t>+ </a:t>
            </a:r>
            <a:r>
              <a:rPr lang="fr-FR" sz="1000" dirty="0">
                <a:effectLst/>
                <a:latin typeface="Arial" panose="020B0604020202020204" pitchFamily="34" charset="0"/>
                <a:cs typeface="Arial" panose="020B0604020202020204" pitchFamily="34" charset="0"/>
              </a:rPr>
              <a:t>mise en place d’un découvert négocié dégressif (DND) par l’agence Experts Direct. </a:t>
            </a:r>
          </a:p>
        </p:txBody>
      </p:sp>
      <p:pic>
        <p:nvPicPr>
          <p:cNvPr id="5" name="Graphique 4">
            <a:hlinkClick r:id="rId29" action="ppaction://hlinksldjump"/>
            <a:extLst>
              <a:ext uri="{FF2B5EF4-FFF2-40B4-BE49-F238E27FC236}">
                <a16:creationId xmlns:a16="http://schemas.microsoft.com/office/drawing/2014/main" id="{0387A8A3-921A-1F41-8E06-06C8944A23A5}"/>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9839405" y="291396"/>
            <a:ext cx="415080" cy="386454"/>
          </a:xfrm>
          <a:prstGeom prst="rect">
            <a:avLst/>
          </a:prstGeom>
        </p:spPr>
      </p:pic>
      <p:grpSp>
        <p:nvGrpSpPr>
          <p:cNvPr id="6" name="Groupe 5">
            <a:extLst>
              <a:ext uri="{FF2B5EF4-FFF2-40B4-BE49-F238E27FC236}">
                <a16:creationId xmlns:a16="http://schemas.microsoft.com/office/drawing/2014/main" id="{25523A22-4749-1B92-99E7-6EE7381AE288}"/>
              </a:ext>
            </a:extLst>
          </p:cNvPr>
          <p:cNvGrpSpPr/>
          <p:nvPr/>
        </p:nvGrpSpPr>
        <p:grpSpPr>
          <a:xfrm>
            <a:off x="9686945" y="5643367"/>
            <a:ext cx="727414" cy="720000"/>
            <a:chOff x="9686945" y="5643367"/>
            <a:chExt cx="727414" cy="720000"/>
          </a:xfrm>
        </p:grpSpPr>
        <p:sp>
          <p:nvSpPr>
            <p:cNvPr id="7" name="Ellipse 6">
              <a:extLst>
                <a:ext uri="{FF2B5EF4-FFF2-40B4-BE49-F238E27FC236}">
                  <a16:creationId xmlns:a16="http://schemas.microsoft.com/office/drawing/2014/main" id="{DDDC8255-8237-ECDA-5CCD-D94A15DD9809}"/>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00094277-D973-3901-0A59-4F8FAACBCFED}"/>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9694359" y="5643367"/>
              <a:ext cx="720000" cy="720000"/>
            </a:xfrm>
            <a:prstGeom prst="rect">
              <a:avLst/>
            </a:prstGeom>
          </p:spPr>
        </p:pic>
      </p:grpSp>
      <p:pic>
        <p:nvPicPr>
          <p:cNvPr id="9" name="Graphique 8">
            <a:hlinkClick r:id="rId34" action="ppaction://hlinksldjump"/>
            <a:extLst>
              <a:ext uri="{FF2B5EF4-FFF2-40B4-BE49-F238E27FC236}">
                <a16:creationId xmlns:a16="http://schemas.microsoft.com/office/drawing/2014/main" id="{6CE101EF-BEAE-D952-85E0-DB97BD8A94EC}"/>
              </a:ext>
            </a:extLst>
          </p:cNvPr>
          <p:cNvPicPr>
            <a:picLocks noChangeAspect="1"/>
          </p:cNvPicPr>
          <p:nvPr/>
        </p:nvPicPr>
        <p:blipFill>
          <a:blip r:embed="rId35">
            <a:extLst>
              <a:ext uri="{96DAC541-7B7A-43D3-8B79-37D633B846F1}">
                <asvg:svgBlip xmlns:asvg="http://schemas.microsoft.com/office/drawing/2016/SVG/main" r:embed="rId36"/>
              </a:ext>
            </a:extLst>
          </a:blip>
          <a:srcRect/>
          <a:stretch/>
        </p:blipFill>
        <p:spPr>
          <a:xfrm>
            <a:off x="9570693" y="1294509"/>
            <a:ext cx="952500" cy="952500"/>
          </a:xfrm>
          <a:prstGeom prst="rect">
            <a:avLst/>
          </a:prstGeom>
        </p:spPr>
      </p:pic>
      <p:sp>
        <p:nvSpPr>
          <p:cNvPr id="10" name="ZoneTexte 9">
            <a:hlinkClick r:id="rId34" action="ppaction://hlinksldjump"/>
            <a:extLst>
              <a:ext uri="{FF2B5EF4-FFF2-40B4-BE49-F238E27FC236}">
                <a16:creationId xmlns:a16="http://schemas.microsoft.com/office/drawing/2014/main" id="{EFFCF0A9-3BB4-C177-4CA2-94175676C5A0}"/>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11" name="Ellipse 10">
            <a:extLst>
              <a:ext uri="{FF2B5EF4-FFF2-40B4-BE49-F238E27FC236}">
                <a16:creationId xmlns:a16="http://schemas.microsoft.com/office/drawing/2014/main" id="{1B8F5EBE-C49F-6378-5E48-DF51DE3346F2}"/>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Graphique 11">
            <a:hlinkClick r:id="rId37" action="ppaction://hlinksldjump"/>
            <a:extLst>
              <a:ext uri="{FF2B5EF4-FFF2-40B4-BE49-F238E27FC236}">
                <a16:creationId xmlns:a16="http://schemas.microsoft.com/office/drawing/2014/main" id="{BAA0B904-92EC-2541-3B5B-966BBF305435}"/>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9694359" y="5643367"/>
            <a:ext cx="720000" cy="720000"/>
          </a:xfrm>
          <a:prstGeom prst="rect">
            <a:avLst/>
          </a:prstGeom>
        </p:spPr>
      </p:pic>
      <p:sp>
        <p:nvSpPr>
          <p:cNvPr id="13" name="ZoneTexte 12">
            <a:hlinkClick r:id="rId37" action="ppaction://hlinksldjump"/>
            <a:extLst>
              <a:ext uri="{FF2B5EF4-FFF2-40B4-BE49-F238E27FC236}">
                <a16:creationId xmlns:a16="http://schemas.microsoft.com/office/drawing/2014/main" id="{F0264124-E684-5F42-1059-3989CF395045}"/>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14" name="ZoneTexte 13">
            <a:hlinkClick r:id="rId3" action="ppaction://hlinksldjump"/>
            <a:extLst>
              <a:ext uri="{FF2B5EF4-FFF2-40B4-BE49-F238E27FC236}">
                <a16:creationId xmlns:a16="http://schemas.microsoft.com/office/drawing/2014/main" id="{C3244F4B-906E-3885-D527-C754FB0DFD11}"/>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15" name="Graphique 14">
            <a:hlinkClick r:id="rId3" action="ppaction://hlinksldjump"/>
            <a:extLst>
              <a:ext uri="{FF2B5EF4-FFF2-40B4-BE49-F238E27FC236}">
                <a16:creationId xmlns:a16="http://schemas.microsoft.com/office/drawing/2014/main" id="{5E13F63C-8D96-11CC-10F1-D32735011258}"/>
              </a:ext>
            </a:extLst>
          </p:cNvPr>
          <p:cNvPicPr>
            <a:picLocks noChangeAspect="1"/>
          </p:cNvPicPr>
          <p:nvPr/>
        </p:nvPicPr>
        <p:blipFill>
          <a:blip r:embed="rId38">
            <a:extLst>
              <a:ext uri="{96DAC541-7B7A-43D3-8B79-37D633B846F1}">
                <asvg:svgBlip xmlns:asvg="http://schemas.microsoft.com/office/drawing/2016/SVG/main" r:embed="rId39"/>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3732579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orme libre 64">
            <a:extLst>
              <a:ext uri="{FF2B5EF4-FFF2-40B4-BE49-F238E27FC236}">
                <a16:creationId xmlns:a16="http://schemas.microsoft.com/office/drawing/2014/main" id="{B76B0ECD-2F1A-25E4-7D7B-99EECC31FE78}"/>
              </a:ext>
            </a:extLst>
          </p:cNvPr>
          <p:cNvSpPr/>
          <p:nvPr/>
        </p:nvSpPr>
        <p:spPr>
          <a:xfrm rot="10800000">
            <a:off x="5907024" y="318337"/>
            <a:ext cx="1652209" cy="935935"/>
          </a:xfrm>
          <a:custGeom>
            <a:avLst/>
            <a:gdLst>
              <a:gd name="connsiteX0" fmla="*/ 1609394 w 1652209"/>
              <a:gd name="connsiteY0" fmla="*/ 935935 h 935935"/>
              <a:gd name="connsiteX1" fmla="*/ 42815 w 1652209"/>
              <a:gd name="connsiteY1" fmla="*/ 935935 h 935935"/>
              <a:gd name="connsiteX2" fmla="*/ 0 w 1652209"/>
              <a:gd name="connsiteY2" fmla="*/ 893120 h 935935"/>
              <a:gd name="connsiteX3" fmla="*/ 0 w 1652209"/>
              <a:gd name="connsiteY3" fmla="*/ 201419 h 935935"/>
              <a:gd name="connsiteX4" fmla="*/ 42815 w 1652209"/>
              <a:gd name="connsiteY4" fmla="*/ 158604 h 935935"/>
              <a:gd name="connsiteX5" fmla="*/ 109329 w 1652209"/>
              <a:gd name="connsiteY5" fmla="*/ 158604 h 935935"/>
              <a:gd name="connsiteX6" fmla="*/ 109329 w 1652209"/>
              <a:gd name="connsiteY6" fmla="*/ 0 h 935935"/>
              <a:gd name="connsiteX7" fmla="*/ 255611 w 1652209"/>
              <a:gd name="connsiteY7" fmla="*/ 158604 h 935935"/>
              <a:gd name="connsiteX8" fmla="*/ 1609394 w 1652209"/>
              <a:gd name="connsiteY8" fmla="*/ 158604 h 935935"/>
              <a:gd name="connsiteX9" fmla="*/ 1652209 w 1652209"/>
              <a:gd name="connsiteY9" fmla="*/ 201419 h 935935"/>
              <a:gd name="connsiteX10" fmla="*/ 1652209 w 1652209"/>
              <a:gd name="connsiteY10" fmla="*/ 893120 h 935935"/>
              <a:gd name="connsiteX11" fmla="*/ 1609394 w 1652209"/>
              <a:gd name="connsiteY11" fmla="*/ 935935 h 93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2209" h="935935">
                <a:moveTo>
                  <a:pt x="1609394" y="935935"/>
                </a:moveTo>
                <a:lnTo>
                  <a:pt x="42815" y="935935"/>
                </a:lnTo>
                <a:cubicBezTo>
                  <a:pt x="19169" y="935935"/>
                  <a:pt x="0" y="916766"/>
                  <a:pt x="0" y="893120"/>
                </a:cubicBezTo>
                <a:lnTo>
                  <a:pt x="0" y="201419"/>
                </a:lnTo>
                <a:cubicBezTo>
                  <a:pt x="0" y="177773"/>
                  <a:pt x="19169" y="158604"/>
                  <a:pt x="42815" y="158604"/>
                </a:cubicBezTo>
                <a:lnTo>
                  <a:pt x="109329" y="158604"/>
                </a:lnTo>
                <a:lnTo>
                  <a:pt x="109329" y="0"/>
                </a:lnTo>
                <a:lnTo>
                  <a:pt x="255611" y="158604"/>
                </a:lnTo>
                <a:lnTo>
                  <a:pt x="1609394" y="158604"/>
                </a:lnTo>
                <a:cubicBezTo>
                  <a:pt x="1633040" y="158604"/>
                  <a:pt x="1652209" y="177773"/>
                  <a:pt x="1652209" y="201419"/>
                </a:cubicBezTo>
                <a:lnTo>
                  <a:pt x="1652209" y="893120"/>
                </a:lnTo>
                <a:cubicBezTo>
                  <a:pt x="1652209" y="916766"/>
                  <a:pt x="1633040" y="935935"/>
                  <a:pt x="1609394" y="935935"/>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4" name="Forme libre 63">
            <a:extLst>
              <a:ext uri="{FF2B5EF4-FFF2-40B4-BE49-F238E27FC236}">
                <a16:creationId xmlns:a16="http://schemas.microsoft.com/office/drawing/2014/main" id="{03C9C9D4-EBE7-AD9F-8BA9-866F3E57DDA3}"/>
              </a:ext>
            </a:extLst>
          </p:cNvPr>
          <p:cNvSpPr/>
          <p:nvPr/>
        </p:nvSpPr>
        <p:spPr>
          <a:xfrm rot="5400000">
            <a:off x="6311764" y="763685"/>
            <a:ext cx="597308" cy="1657478"/>
          </a:xfrm>
          <a:custGeom>
            <a:avLst/>
            <a:gdLst>
              <a:gd name="connsiteX0" fmla="*/ 0 w 597308"/>
              <a:gd name="connsiteY0" fmla="*/ 1624578 h 1657478"/>
              <a:gd name="connsiteX1" fmla="*/ 0 w 597308"/>
              <a:gd name="connsiteY1" fmla="*/ 206735 h 1657478"/>
              <a:gd name="connsiteX2" fmla="*/ 32900 w 597308"/>
              <a:gd name="connsiteY2" fmla="*/ 173835 h 1657478"/>
              <a:gd name="connsiteX3" fmla="*/ 240252 w 597308"/>
              <a:gd name="connsiteY3" fmla="*/ 173835 h 1657478"/>
              <a:gd name="connsiteX4" fmla="*/ 240252 w 597308"/>
              <a:gd name="connsiteY4" fmla="*/ 0 h 1657478"/>
              <a:gd name="connsiteX5" fmla="*/ 400581 w 597308"/>
              <a:gd name="connsiteY5" fmla="*/ 173835 h 1657478"/>
              <a:gd name="connsiteX6" fmla="*/ 564408 w 597308"/>
              <a:gd name="connsiteY6" fmla="*/ 173835 h 1657478"/>
              <a:gd name="connsiteX7" fmla="*/ 597308 w 597308"/>
              <a:gd name="connsiteY7" fmla="*/ 206735 h 1657478"/>
              <a:gd name="connsiteX8" fmla="*/ 597308 w 597308"/>
              <a:gd name="connsiteY8" fmla="*/ 1624578 h 1657478"/>
              <a:gd name="connsiteX9" fmla="*/ 564408 w 597308"/>
              <a:gd name="connsiteY9" fmla="*/ 1657478 h 1657478"/>
              <a:gd name="connsiteX10" fmla="*/ 32900 w 597308"/>
              <a:gd name="connsiteY10" fmla="*/ 1657478 h 1657478"/>
              <a:gd name="connsiteX11" fmla="*/ 0 w 597308"/>
              <a:gd name="connsiteY11" fmla="*/ 1624578 h 1657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7308" h="1657478">
                <a:moveTo>
                  <a:pt x="0" y="1624578"/>
                </a:moveTo>
                <a:lnTo>
                  <a:pt x="0" y="206735"/>
                </a:lnTo>
                <a:cubicBezTo>
                  <a:pt x="0" y="188565"/>
                  <a:pt x="14730" y="173835"/>
                  <a:pt x="32900" y="173835"/>
                </a:cubicBezTo>
                <a:lnTo>
                  <a:pt x="240252" y="173835"/>
                </a:lnTo>
                <a:lnTo>
                  <a:pt x="240252" y="0"/>
                </a:lnTo>
                <a:lnTo>
                  <a:pt x="400581" y="173835"/>
                </a:lnTo>
                <a:lnTo>
                  <a:pt x="564408" y="173835"/>
                </a:lnTo>
                <a:cubicBezTo>
                  <a:pt x="582578" y="173835"/>
                  <a:pt x="597308" y="188565"/>
                  <a:pt x="597308" y="206735"/>
                </a:cubicBezTo>
                <a:lnTo>
                  <a:pt x="597308" y="1624578"/>
                </a:lnTo>
                <a:cubicBezTo>
                  <a:pt x="597308" y="1642748"/>
                  <a:pt x="582578" y="1657478"/>
                  <a:pt x="564408" y="1657478"/>
                </a:cubicBezTo>
                <a:lnTo>
                  <a:pt x="32900" y="1657478"/>
                </a:lnTo>
                <a:cubicBezTo>
                  <a:pt x="14730" y="1657478"/>
                  <a:pt x="0" y="1642748"/>
                  <a:pt x="0" y="1624578"/>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6" name="Forme libre 65">
            <a:extLst>
              <a:ext uri="{FF2B5EF4-FFF2-40B4-BE49-F238E27FC236}">
                <a16:creationId xmlns:a16="http://schemas.microsoft.com/office/drawing/2014/main" id="{A7C23455-FB98-1A98-6C5B-A36AC257A443}"/>
              </a:ext>
            </a:extLst>
          </p:cNvPr>
          <p:cNvSpPr/>
          <p:nvPr/>
        </p:nvSpPr>
        <p:spPr>
          <a:xfrm>
            <a:off x="7708391" y="281961"/>
            <a:ext cx="1391044" cy="882412"/>
          </a:xfrm>
          <a:custGeom>
            <a:avLst/>
            <a:gdLst>
              <a:gd name="connsiteX0" fmla="*/ 40646 w 1391044"/>
              <a:gd name="connsiteY0" fmla="*/ 0 h 882412"/>
              <a:gd name="connsiteX1" fmla="*/ 1350398 w 1391044"/>
              <a:gd name="connsiteY1" fmla="*/ 0 h 882412"/>
              <a:gd name="connsiteX2" fmla="*/ 1391044 w 1391044"/>
              <a:gd name="connsiteY2" fmla="*/ 40646 h 882412"/>
              <a:gd name="connsiteX3" fmla="*/ 1391044 w 1391044"/>
              <a:gd name="connsiteY3" fmla="*/ 697290 h 882412"/>
              <a:gd name="connsiteX4" fmla="*/ 1350398 w 1391044"/>
              <a:gd name="connsiteY4" fmla="*/ 737936 h 882412"/>
              <a:gd name="connsiteX5" fmla="*/ 739940 w 1391044"/>
              <a:gd name="connsiteY5" fmla="*/ 737936 h 882412"/>
              <a:gd name="connsiteX6" fmla="*/ 739940 w 1391044"/>
              <a:gd name="connsiteY6" fmla="*/ 882412 h 882412"/>
              <a:gd name="connsiteX7" fmla="*/ 628993 w 1391044"/>
              <a:gd name="connsiteY7" fmla="*/ 737936 h 882412"/>
              <a:gd name="connsiteX8" fmla="*/ 40646 w 1391044"/>
              <a:gd name="connsiteY8" fmla="*/ 737936 h 882412"/>
              <a:gd name="connsiteX9" fmla="*/ 0 w 1391044"/>
              <a:gd name="connsiteY9" fmla="*/ 697290 h 882412"/>
              <a:gd name="connsiteX10" fmla="*/ 0 w 1391044"/>
              <a:gd name="connsiteY10" fmla="*/ 40646 h 882412"/>
              <a:gd name="connsiteX11" fmla="*/ 40646 w 1391044"/>
              <a:gd name="connsiteY11" fmla="*/ 0 h 88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044" h="882412">
                <a:moveTo>
                  <a:pt x="40646" y="0"/>
                </a:moveTo>
                <a:lnTo>
                  <a:pt x="1350398" y="0"/>
                </a:lnTo>
                <a:cubicBezTo>
                  <a:pt x="1372846" y="0"/>
                  <a:pt x="1391044" y="18198"/>
                  <a:pt x="1391044" y="40646"/>
                </a:cubicBezTo>
                <a:lnTo>
                  <a:pt x="1391044" y="697290"/>
                </a:lnTo>
                <a:cubicBezTo>
                  <a:pt x="1391044" y="719738"/>
                  <a:pt x="1372846" y="737936"/>
                  <a:pt x="1350398" y="737936"/>
                </a:cubicBezTo>
                <a:lnTo>
                  <a:pt x="739940" y="737936"/>
                </a:lnTo>
                <a:lnTo>
                  <a:pt x="739940" y="882412"/>
                </a:lnTo>
                <a:lnTo>
                  <a:pt x="628993" y="737936"/>
                </a:lnTo>
                <a:lnTo>
                  <a:pt x="40646" y="737936"/>
                </a:lnTo>
                <a:cubicBezTo>
                  <a:pt x="18198" y="737936"/>
                  <a:pt x="0" y="719738"/>
                  <a:pt x="0" y="697290"/>
                </a:cubicBezTo>
                <a:lnTo>
                  <a:pt x="0" y="40646"/>
                </a:lnTo>
                <a:cubicBezTo>
                  <a:pt x="0" y="18198"/>
                  <a:pt x="18198" y="0"/>
                  <a:pt x="40646" y="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 name="object 66">
            <a:extLst>
              <a:ext uri="{FF2B5EF4-FFF2-40B4-BE49-F238E27FC236}">
                <a16:creationId xmlns:a16="http://schemas.microsoft.com/office/drawing/2014/main" id="{FB6CB07B-23DF-6083-F16A-EA8AFB4A36A6}"/>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F829041F-53D1-A30F-4D73-B1FEAF02261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12</a:t>
            </a:fld>
            <a:endParaRPr lang="fr-FR" dirty="0"/>
          </a:p>
        </p:txBody>
      </p:sp>
      <p:sp>
        <p:nvSpPr>
          <p:cNvPr id="6" name="object 4">
            <a:hlinkClick r:id="rId2" action="ppaction://hlinksldjump"/>
            <a:extLst>
              <a:ext uri="{FF2B5EF4-FFF2-40B4-BE49-F238E27FC236}">
                <a16:creationId xmlns:a16="http://schemas.microsoft.com/office/drawing/2014/main" id="{B9758F8A-90BD-284A-E7BA-EECD6B1B7653}"/>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12823E90-3B5B-B596-230C-02F19E46FF53}"/>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B7800191-6831-090F-1ABE-E8A31E2DE0A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357B11A0-6184-309E-FAAB-6A667871F5FA}"/>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4" name="object 65">
            <a:extLst>
              <a:ext uri="{FF2B5EF4-FFF2-40B4-BE49-F238E27FC236}">
                <a16:creationId xmlns:a16="http://schemas.microsoft.com/office/drawing/2014/main" id="{E9CA6E66-D66C-6950-FC1B-4E06936EE33C}"/>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ÉLIGIBLES OCF </a:t>
            </a:r>
          </a:p>
        </p:txBody>
      </p:sp>
      <p:sp>
        <p:nvSpPr>
          <p:cNvPr id="25" name="object 65">
            <a:extLst>
              <a:ext uri="{FF2B5EF4-FFF2-40B4-BE49-F238E27FC236}">
                <a16:creationId xmlns:a16="http://schemas.microsoft.com/office/drawing/2014/main" id="{9780DC31-A8E2-A872-20D1-43792342DD43}"/>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sp>
        <p:nvSpPr>
          <p:cNvPr id="26" name="ZoneTexte 25">
            <a:extLst>
              <a:ext uri="{FF2B5EF4-FFF2-40B4-BE49-F238E27FC236}">
                <a16:creationId xmlns:a16="http://schemas.microsoft.com/office/drawing/2014/main" id="{47E633C5-104E-ED9B-8EDB-52D5E6170FB0}"/>
              </a:ext>
            </a:extLst>
          </p:cNvPr>
          <p:cNvSpPr txBox="1"/>
          <p:nvPr/>
        </p:nvSpPr>
        <p:spPr>
          <a:xfrm>
            <a:off x="707299" y="6003367"/>
            <a:ext cx="8439200" cy="861774"/>
          </a:xfrm>
          <a:prstGeom prst="rect">
            <a:avLst/>
          </a:prstGeom>
          <a:noFill/>
        </p:spPr>
        <p:txBody>
          <a:bodyPr wrap="square" lIns="0" tIns="0" rIns="0" bIns="0">
            <a:spAutoFit/>
          </a:bodyPr>
          <a:lstStyle/>
          <a:p>
            <a:pPr marL="97200" indent="-97200"/>
            <a:r>
              <a:rPr lang="fr-FR" sz="700" b="1" dirty="0">
                <a:solidFill>
                  <a:schemeClr val="tx2"/>
                </a:solidFill>
                <a:effectLst/>
                <a:latin typeface="Arial Narrow" panose="020B0604020202020204" pitchFamily="34" charset="0"/>
                <a:cs typeface="Arial Narrow" panose="020B0604020202020204" pitchFamily="34" charset="0"/>
              </a:rPr>
              <a:t>(1) Modulation de l’échéance crédit immobilier : </a:t>
            </a:r>
            <a:r>
              <a:rPr lang="fr-FR" sz="700" dirty="0">
                <a:solidFill>
                  <a:schemeClr val="tx2"/>
                </a:solidFill>
                <a:effectLst/>
                <a:latin typeface="Arial Narrow" panose="020B0604020202020204" pitchFamily="34" charset="0"/>
                <a:cs typeface="Arial Narrow" panose="020B0604020202020204" pitchFamily="34" charset="0"/>
              </a:rPr>
              <a:t>Cette faculté de modulation n’est offerte à l’Emprunteur que s’il satisfait aux conditions cumulatives suivantes : le montant du prêt doit avoir été versé dans son intégralité, la première demande de modulation doit intervenir au plus tôt 24 mois à compter du point de départ de l’amortissement, l’Emprunteur ne doit pas avoir d’impayés sur les prêts consentis par le Prêteur, le prêt ne doit pas être pris en charge par une entreprise d’assurance au titre des garanties incapacité de travail ou perte d’emploi. </a:t>
            </a:r>
            <a:r>
              <a:rPr lang="fr-FR" sz="700" b="1" dirty="0">
                <a:solidFill>
                  <a:schemeClr val="tx2"/>
                </a:solidFill>
                <a:effectLst/>
                <a:latin typeface="Arial Narrow" panose="020B0604020202020204" pitchFamily="34" charset="0"/>
                <a:cs typeface="Arial Narrow" panose="020B0604020202020204" pitchFamily="34" charset="0"/>
              </a:rPr>
              <a:t>(2) Modulation des échéances crédit consommation : </a:t>
            </a:r>
            <a:r>
              <a:rPr lang="fr-FR" sz="700" dirty="0">
                <a:solidFill>
                  <a:schemeClr val="tx2"/>
                </a:solidFill>
                <a:effectLst/>
                <a:latin typeface="Arial Narrow" panose="020B0604020202020204" pitchFamily="34" charset="0"/>
                <a:cs typeface="Arial Narrow" panose="020B0604020202020204" pitchFamily="34" charset="0"/>
              </a:rPr>
              <a:t>Au terme des six premiers mois de remboursement, les emprunteurs pourront demander au prêteur à bénéficier de la modification à la hausse ou à la baisse du montant de leurs échéances, sous réserve qu’au jour de la demande, les conditions suivantes soient remplies - les emprunteurs ne présentent aucun impayé dans les remboursements de leurs échéances de crédit et en cas d’impayé ultérieur, les emprunteurs ne pourront plus disposer de leur faculté de modulation d’échéance ;  - le contrat de crédit initial est d’une durée supérieure à douze mois ; - les remboursements des échéances du crédit ne sont pas pris en charge en tout ou partie par la compagnie d’assurances, au titre d’une incapacité de travail ou au titre du chômage, y compris pendant le délai de carence précédant cette prise en charge ; - la précédente demande de modulation date de plus de six mois et les emprunteurs n’ont pas bénéficié de plus de trois modulations d’échéance pendant toute la durée de leur crédit. Le montant des nouvelles échéances ne pourra pas être inférieur au montant de l’échéance d’origine, l’échéance initiale contractuellement fixée constituant l’échéance plancher. Le montant de la prime d’assurance éventuellement souscrite reste inchangé. Les nouvelles conditions de remboursement du crédit seront rappelées aux emprunteurs par l’envoi d’une lettre simple.</a:t>
            </a:r>
          </a:p>
        </p:txBody>
      </p:sp>
      <p:sp>
        <p:nvSpPr>
          <p:cNvPr id="30" name="ZoneTexte 29">
            <a:extLst>
              <a:ext uri="{FF2B5EF4-FFF2-40B4-BE49-F238E27FC236}">
                <a16:creationId xmlns:a16="http://schemas.microsoft.com/office/drawing/2014/main" id="{1F4AD2FD-532B-CDDF-02A9-A256AD9C44C6}"/>
              </a:ext>
            </a:extLst>
          </p:cNvPr>
          <p:cNvSpPr txBox="1"/>
          <p:nvPr/>
        </p:nvSpPr>
        <p:spPr>
          <a:xfrm>
            <a:off x="707299" y="1664876"/>
            <a:ext cx="7001091" cy="769441"/>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En fonction du ciblage du client, certaines situations peuvent être plus ou moins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temporaires. L’objectif reste identique : faire un point sur la situation du client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l’accompagner au mieux vers un retour à meilleure fortune. </a:t>
            </a:r>
            <a:br>
              <a:rPr lang="fr-FR" sz="1000" dirty="0">
                <a:effectLst/>
                <a:latin typeface="Arial" panose="020B0604020202020204" pitchFamily="34" charset="0"/>
                <a:cs typeface="Arial" panose="020B0604020202020204" pitchFamily="34" charset="0"/>
              </a:rPr>
            </a:br>
            <a:r>
              <a:rPr lang="fr-FR" sz="1000" b="1" dirty="0">
                <a:effectLst/>
                <a:latin typeface="Arial" panose="020B0604020202020204" pitchFamily="34" charset="0"/>
                <a:cs typeface="Arial" panose="020B0604020202020204" pitchFamily="34" charset="0"/>
              </a:rPr>
              <a:t>Ne pas oublier : dès qu'il a été ciblé, le client a reçu automatiquement un courrier</a:t>
            </a:r>
          </a:p>
          <a:p>
            <a:r>
              <a:rPr lang="fr-FR" sz="1000" b="1" dirty="0">
                <a:effectLst/>
                <a:latin typeface="Arial" panose="020B0604020202020204" pitchFamily="34" charset="0"/>
                <a:cs typeface="Arial" panose="020B0604020202020204" pitchFamily="34" charset="0"/>
              </a:rPr>
              <a:t>l’invitant à prendre contact avec son conseiller et lui proposant l’OCF.</a:t>
            </a:r>
            <a:endParaRPr lang="fr-FR" sz="1000" dirty="0">
              <a:effectLst/>
              <a:latin typeface="Arial" panose="020B0604020202020204" pitchFamily="34" charset="0"/>
              <a:cs typeface="Arial" panose="020B0604020202020204" pitchFamily="34" charset="0"/>
            </a:endParaRPr>
          </a:p>
        </p:txBody>
      </p:sp>
      <p:pic>
        <p:nvPicPr>
          <p:cNvPr id="31" name="Graphique 30">
            <a:extLst>
              <a:ext uri="{FF2B5EF4-FFF2-40B4-BE49-F238E27FC236}">
                <a16:creationId xmlns:a16="http://schemas.microsoft.com/office/drawing/2014/main" id="{EBC08B28-A105-360A-54FF-57051C70622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510338" y="1383518"/>
            <a:ext cx="1667202" cy="1234965"/>
          </a:xfrm>
          <a:prstGeom prst="rect">
            <a:avLst/>
          </a:prstGeom>
        </p:spPr>
      </p:pic>
      <p:pic>
        <p:nvPicPr>
          <p:cNvPr id="32" name="Graphique 31">
            <a:extLst>
              <a:ext uri="{FF2B5EF4-FFF2-40B4-BE49-F238E27FC236}">
                <a16:creationId xmlns:a16="http://schemas.microsoft.com/office/drawing/2014/main" id="{EAA3681F-2866-FE57-2622-DC359E475A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42164" y="2517051"/>
            <a:ext cx="632652" cy="615553"/>
          </a:xfrm>
          <a:prstGeom prst="rect">
            <a:avLst/>
          </a:prstGeom>
        </p:spPr>
      </p:pic>
      <p:pic>
        <p:nvPicPr>
          <p:cNvPr id="33" name="Graphique 32">
            <a:extLst>
              <a:ext uri="{FF2B5EF4-FFF2-40B4-BE49-F238E27FC236}">
                <a16:creationId xmlns:a16="http://schemas.microsoft.com/office/drawing/2014/main" id="{8675DB6E-1D1E-DA2E-0A3B-C94A9C31945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18550" y="2517051"/>
            <a:ext cx="632652" cy="615553"/>
          </a:xfrm>
          <a:prstGeom prst="rect">
            <a:avLst/>
          </a:prstGeom>
        </p:spPr>
      </p:pic>
      <p:pic>
        <p:nvPicPr>
          <p:cNvPr id="34" name="Graphique 33">
            <a:extLst>
              <a:ext uri="{FF2B5EF4-FFF2-40B4-BE49-F238E27FC236}">
                <a16:creationId xmlns:a16="http://schemas.microsoft.com/office/drawing/2014/main" id="{A9E25CCE-4D01-8792-6017-1864541F851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968662" y="2517051"/>
            <a:ext cx="632652" cy="615553"/>
          </a:xfrm>
          <a:prstGeom prst="rect">
            <a:avLst/>
          </a:prstGeom>
        </p:spPr>
      </p:pic>
      <p:sp>
        <p:nvSpPr>
          <p:cNvPr id="35" name="Rectangle 34">
            <a:extLst>
              <a:ext uri="{FF2B5EF4-FFF2-40B4-BE49-F238E27FC236}">
                <a16:creationId xmlns:a16="http://schemas.microsoft.com/office/drawing/2014/main" id="{236D770C-4586-6DDA-5C05-0448925C0257}"/>
              </a:ext>
            </a:extLst>
          </p:cNvPr>
          <p:cNvSpPr/>
          <p:nvPr/>
        </p:nvSpPr>
        <p:spPr>
          <a:xfrm>
            <a:off x="735341" y="3181294"/>
            <a:ext cx="1463858" cy="265994"/>
          </a:xfrm>
          <a:prstGeom prst="rect">
            <a:avLst/>
          </a:prstGeom>
          <a:solidFill>
            <a:srgbClr val="252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Banque au quotidien</a:t>
            </a:r>
          </a:p>
        </p:txBody>
      </p:sp>
      <p:sp>
        <p:nvSpPr>
          <p:cNvPr id="36" name="Rectangle 35">
            <a:extLst>
              <a:ext uri="{FF2B5EF4-FFF2-40B4-BE49-F238E27FC236}">
                <a16:creationId xmlns:a16="http://schemas.microsoft.com/office/drawing/2014/main" id="{0EF8B294-7731-35A1-670D-47765A10ED52}"/>
              </a:ext>
            </a:extLst>
          </p:cNvPr>
          <p:cNvSpPr/>
          <p:nvPr/>
        </p:nvSpPr>
        <p:spPr>
          <a:xfrm>
            <a:off x="2499314" y="3181294"/>
            <a:ext cx="2855736"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Crédits et échéances</a:t>
            </a:r>
          </a:p>
        </p:txBody>
      </p:sp>
      <p:sp>
        <p:nvSpPr>
          <p:cNvPr id="37" name="Rectangle 36">
            <a:extLst>
              <a:ext uri="{FF2B5EF4-FFF2-40B4-BE49-F238E27FC236}">
                <a16:creationId xmlns:a16="http://schemas.microsoft.com/office/drawing/2014/main" id="{759BDAA1-21C6-AA9F-C6C6-2ECE724164C7}"/>
              </a:ext>
            </a:extLst>
          </p:cNvPr>
          <p:cNvSpPr/>
          <p:nvPr/>
        </p:nvSpPr>
        <p:spPr>
          <a:xfrm>
            <a:off x="5677837" y="3181294"/>
            <a:ext cx="1214302" cy="2659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Bancarisation</a:t>
            </a:r>
          </a:p>
        </p:txBody>
      </p:sp>
      <p:cxnSp>
        <p:nvCxnSpPr>
          <p:cNvPr id="38" name="Connecteur droit 37">
            <a:extLst>
              <a:ext uri="{FF2B5EF4-FFF2-40B4-BE49-F238E27FC236}">
                <a16:creationId xmlns:a16="http://schemas.microsoft.com/office/drawing/2014/main" id="{0D98EB6D-1EE8-59C2-E7F6-CBA93D222709}"/>
              </a:ext>
            </a:extLst>
          </p:cNvPr>
          <p:cNvCxnSpPr>
            <a:cxnSpLocks/>
          </p:cNvCxnSpPr>
          <p:nvPr/>
        </p:nvCxnSpPr>
        <p:spPr>
          <a:xfrm>
            <a:off x="5484761" y="3223096"/>
            <a:ext cx="0" cy="262704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A8B827F0-FC7E-1F16-CB45-7E0B1F3FB401}"/>
              </a:ext>
            </a:extLst>
          </p:cNvPr>
          <p:cNvCxnSpPr>
            <a:cxnSpLocks/>
          </p:cNvCxnSpPr>
          <p:nvPr/>
        </p:nvCxnSpPr>
        <p:spPr>
          <a:xfrm>
            <a:off x="2349283" y="3133236"/>
            <a:ext cx="0" cy="271690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pic>
        <p:nvPicPr>
          <p:cNvPr id="40" name="Graphique 39">
            <a:extLst>
              <a:ext uri="{FF2B5EF4-FFF2-40B4-BE49-F238E27FC236}">
                <a16:creationId xmlns:a16="http://schemas.microsoft.com/office/drawing/2014/main" id="{C0C42A67-0C5B-C0E7-E839-34CB6FF102B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5400000">
            <a:off x="1353212" y="3438034"/>
            <a:ext cx="228116" cy="323165"/>
          </a:xfrm>
          <a:prstGeom prst="rect">
            <a:avLst/>
          </a:prstGeom>
        </p:spPr>
      </p:pic>
      <p:pic>
        <p:nvPicPr>
          <p:cNvPr id="41" name="Graphique 40">
            <a:extLst>
              <a:ext uri="{FF2B5EF4-FFF2-40B4-BE49-F238E27FC236}">
                <a16:creationId xmlns:a16="http://schemas.microsoft.com/office/drawing/2014/main" id="{0ABDF1EA-0C2E-12C0-5AC1-638890F6E7D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5400000">
            <a:off x="3813124" y="3438034"/>
            <a:ext cx="228116" cy="323165"/>
          </a:xfrm>
          <a:prstGeom prst="rect">
            <a:avLst/>
          </a:prstGeom>
        </p:spPr>
      </p:pic>
      <p:pic>
        <p:nvPicPr>
          <p:cNvPr id="42" name="Graphique 41">
            <a:extLst>
              <a:ext uri="{FF2B5EF4-FFF2-40B4-BE49-F238E27FC236}">
                <a16:creationId xmlns:a16="http://schemas.microsoft.com/office/drawing/2014/main" id="{693A565F-2600-E913-BF6A-880D32D1789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985222" y="5503903"/>
            <a:ext cx="242374" cy="276999"/>
          </a:xfrm>
          <a:prstGeom prst="rect">
            <a:avLst/>
          </a:prstGeom>
        </p:spPr>
      </p:pic>
      <p:sp>
        <p:nvSpPr>
          <p:cNvPr id="43" name="ZoneTexte 42">
            <a:extLst>
              <a:ext uri="{FF2B5EF4-FFF2-40B4-BE49-F238E27FC236}">
                <a16:creationId xmlns:a16="http://schemas.microsoft.com/office/drawing/2014/main" id="{1D027620-7F17-50DC-D54B-55FC3949C3A3}"/>
              </a:ext>
            </a:extLst>
          </p:cNvPr>
          <p:cNvSpPr txBox="1"/>
          <p:nvPr/>
        </p:nvSpPr>
        <p:spPr>
          <a:xfrm>
            <a:off x="7241680" y="2840948"/>
            <a:ext cx="2465645" cy="215444"/>
          </a:xfrm>
          <a:prstGeom prst="rect">
            <a:avLst/>
          </a:prstGeom>
          <a:noFill/>
        </p:spPr>
        <p:txBody>
          <a:bodyPr wrap="square" lIns="0" tIns="0" rIns="0" bIns="0" rtlCol="0">
            <a:spAutoFit/>
          </a:bodyPr>
          <a:lstStyle/>
          <a:p>
            <a:r>
              <a:rPr lang="fr-FR" sz="1400" dirty="0">
                <a:solidFill>
                  <a:schemeClr val="accent3"/>
                </a:solidFill>
                <a:latin typeface="Arial" panose="020B0604020202020204" pitchFamily="34" charset="0"/>
                <a:cs typeface="Arial" panose="020B0604020202020204" pitchFamily="34" charset="0"/>
              </a:rPr>
              <a:t>À SAVOIR</a:t>
            </a:r>
          </a:p>
        </p:txBody>
      </p:sp>
      <p:sp>
        <p:nvSpPr>
          <p:cNvPr id="44" name="Rectangle : coins arrondis 43">
            <a:extLst>
              <a:ext uri="{FF2B5EF4-FFF2-40B4-BE49-F238E27FC236}">
                <a16:creationId xmlns:a16="http://schemas.microsoft.com/office/drawing/2014/main" id="{42628FC1-2DB7-A9D8-2A35-1EADAB738263}"/>
              </a:ext>
            </a:extLst>
          </p:cNvPr>
          <p:cNvSpPr/>
          <p:nvPr/>
        </p:nvSpPr>
        <p:spPr>
          <a:xfrm>
            <a:off x="7241680" y="3068150"/>
            <a:ext cx="1835999" cy="2233369"/>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hlinkClick r:id="rId18"/>
            <a:extLst>
              <a:ext uri="{FF2B5EF4-FFF2-40B4-BE49-F238E27FC236}">
                <a16:creationId xmlns:a16="http://schemas.microsoft.com/office/drawing/2014/main" id="{9A339512-04DA-7789-E89A-C62D4A3D8BC8}"/>
              </a:ext>
            </a:extLst>
          </p:cNvPr>
          <p:cNvSpPr/>
          <p:nvPr/>
        </p:nvSpPr>
        <p:spPr>
          <a:xfrm>
            <a:off x="7241679" y="5013060"/>
            <a:ext cx="1835999" cy="7678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effectLst/>
                <a:latin typeface="Arial" panose="020B0604020202020204" pitchFamily="34" charset="0"/>
                <a:cs typeface="Arial" panose="020B0604020202020204" pitchFamily="34" charset="0"/>
              </a:rPr>
              <a:t>RENDEZ-VOUS SUR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PAGE CONSEIL DE NOTRE SITE INTERNET POUR VOIR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CARTE DES PCB</a:t>
            </a:r>
          </a:p>
        </p:txBody>
      </p:sp>
      <p:pic>
        <p:nvPicPr>
          <p:cNvPr id="46" name="Graphique 45">
            <a:extLst>
              <a:ext uri="{FF2B5EF4-FFF2-40B4-BE49-F238E27FC236}">
                <a16:creationId xmlns:a16="http://schemas.microsoft.com/office/drawing/2014/main" id="{2FD6747D-5DB0-FC96-89BF-907427620655}"/>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360379" y="3153862"/>
            <a:ext cx="557443" cy="677971"/>
          </a:xfrm>
          <a:prstGeom prst="rect">
            <a:avLst/>
          </a:prstGeom>
        </p:spPr>
      </p:pic>
      <p:sp>
        <p:nvSpPr>
          <p:cNvPr id="47" name="ZoneTexte 46">
            <a:extLst>
              <a:ext uri="{FF2B5EF4-FFF2-40B4-BE49-F238E27FC236}">
                <a16:creationId xmlns:a16="http://schemas.microsoft.com/office/drawing/2014/main" id="{FBC8FAF5-BD92-CEF8-807F-66FEF5EF2A0D}"/>
              </a:ext>
            </a:extLst>
          </p:cNvPr>
          <p:cNvSpPr txBox="1"/>
          <p:nvPr/>
        </p:nvSpPr>
        <p:spPr>
          <a:xfrm>
            <a:off x="8013119" y="3201892"/>
            <a:ext cx="969264" cy="682682"/>
          </a:xfrm>
          <a:prstGeom prst="rect">
            <a:avLst/>
          </a:prstGeom>
          <a:noFill/>
        </p:spPr>
        <p:txBody>
          <a:bodyPr wrap="square" lIns="0" tIns="0" rIns="0" bIns="36000">
            <a:spAutoFit/>
          </a:bodyPr>
          <a:lstStyle/>
          <a:p>
            <a:r>
              <a:rPr lang="fr-FR" sz="1400" dirty="0">
                <a:solidFill>
                  <a:schemeClr val="bg1"/>
                </a:solidFill>
                <a:effectLst/>
                <a:latin typeface="Arial" panose="020B0604020202020204" pitchFamily="34" charset="0"/>
                <a:cs typeface="Arial" panose="020B0604020202020204" pitchFamily="34" charset="0"/>
              </a:rPr>
              <a:t>LE POINT CONSEIL </a:t>
            </a:r>
          </a:p>
          <a:p>
            <a:r>
              <a:rPr lang="fr-FR" sz="1400" dirty="0">
                <a:solidFill>
                  <a:schemeClr val="bg1"/>
                </a:solidFill>
                <a:effectLst/>
                <a:latin typeface="Arial" panose="020B0604020202020204" pitchFamily="34" charset="0"/>
                <a:cs typeface="Arial" panose="020B0604020202020204" pitchFamily="34" charset="0"/>
              </a:rPr>
              <a:t>BUDGET</a:t>
            </a:r>
          </a:p>
        </p:txBody>
      </p:sp>
      <p:sp>
        <p:nvSpPr>
          <p:cNvPr id="48" name="ZoneTexte 47">
            <a:extLst>
              <a:ext uri="{FF2B5EF4-FFF2-40B4-BE49-F238E27FC236}">
                <a16:creationId xmlns:a16="http://schemas.microsoft.com/office/drawing/2014/main" id="{533E1C31-1211-D628-F2F3-20B61AB2892B}"/>
              </a:ext>
            </a:extLst>
          </p:cNvPr>
          <p:cNvSpPr txBox="1"/>
          <p:nvPr/>
        </p:nvSpPr>
        <p:spPr>
          <a:xfrm>
            <a:off x="7347039" y="3952959"/>
            <a:ext cx="1717300" cy="923330"/>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Service gratuit labellisé par l'État, il a pour but d'accompagner gratuitement les personnes en situation de précarité financière et de prévenir leur surendettement.</a:t>
            </a:r>
          </a:p>
        </p:txBody>
      </p:sp>
      <p:sp>
        <p:nvSpPr>
          <p:cNvPr id="49" name="ZoneTexte 48">
            <a:extLst>
              <a:ext uri="{FF2B5EF4-FFF2-40B4-BE49-F238E27FC236}">
                <a16:creationId xmlns:a16="http://schemas.microsoft.com/office/drawing/2014/main" id="{129A5606-923D-5685-0F3E-FFC04DF80F50}"/>
              </a:ext>
            </a:extLst>
          </p:cNvPr>
          <p:cNvSpPr txBox="1"/>
          <p:nvPr/>
        </p:nvSpPr>
        <p:spPr>
          <a:xfrm>
            <a:off x="779184" y="3761586"/>
            <a:ext cx="1423622" cy="1754326"/>
          </a:xfrm>
          <a:prstGeom prst="rect">
            <a:avLst/>
          </a:prstGeom>
          <a:noFill/>
        </p:spPr>
        <p:txBody>
          <a:bodyPr wrap="square" lIns="0" tIns="0" rIns="0" bIns="0">
            <a:spAutoFit/>
          </a:bodyPr>
          <a:lstStyle/>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Point budget,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reste à vivre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mise à jour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du DRC </a:t>
            </a:r>
            <a:r>
              <a:rPr lang="fr-FR" sz="900" dirty="0">
                <a:effectLst/>
                <a:latin typeface="Arial" panose="020B0604020202020204" pitchFamily="34" charset="0"/>
                <a:cs typeface="Arial" panose="020B0604020202020204" pitchFamily="34" charset="0"/>
              </a:rPr>
              <a:t>(Dossier Réglementaire Client).</a:t>
            </a:r>
            <a:endParaRPr lang="fr-FR" sz="1000" b="1" dirty="0">
              <a:effectLst/>
              <a:latin typeface="Arial" panose="020B0604020202020204" pitchFamily="34" charset="0"/>
              <a:cs typeface="Arial" panose="020B0604020202020204" pitchFamily="34" charset="0"/>
            </a:endParaRPr>
          </a:p>
          <a:p>
            <a:pPr>
              <a:spcBef>
                <a:spcPts val="600"/>
              </a:spcBef>
            </a:pPr>
            <a:r>
              <a:rPr lang="fr-FR" sz="1000" b="1" dirty="0">
                <a:solidFill>
                  <a:srgbClr val="252C51"/>
                </a:solidFill>
                <a:effectLst/>
                <a:latin typeface="Arial" panose="020B0604020202020204" pitchFamily="34" charset="0"/>
                <a:cs typeface="Arial" panose="020B0604020202020204" pitchFamily="34" charset="0"/>
              </a:rPr>
              <a:t>Gestion en direct </a:t>
            </a:r>
            <a:br>
              <a:rPr lang="fr-FR" sz="1000" b="1" dirty="0">
                <a:solidFill>
                  <a:srgbClr val="252C51"/>
                </a:solidFill>
                <a:effectLst/>
                <a:latin typeface="Arial" panose="020B0604020202020204" pitchFamily="34" charset="0"/>
                <a:cs typeface="Arial" panose="020B0604020202020204" pitchFamily="34" charset="0"/>
              </a:rPr>
            </a:br>
            <a:r>
              <a:rPr lang="fr-FR" sz="1000" b="1" dirty="0">
                <a:solidFill>
                  <a:srgbClr val="252C51"/>
                </a:solidFill>
                <a:effectLst/>
                <a:latin typeface="Arial" panose="020B0604020202020204" pitchFamily="34" charset="0"/>
                <a:cs typeface="Arial" panose="020B0604020202020204" pitchFamily="34" charset="0"/>
              </a:rPr>
              <a:t>sur l’appli :</a:t>
            </a: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Top dépenses ;</a:t>
            </a: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Entrées/Sorties ;</a:t>
            </a: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Mes alertes.</a:t>
            </a:r>
          </a:p>
        </p:txBody>
      </p:sp>
      <p:sp>
        <p:nvSpPr>
          <p:cNvPr id="50" name="ZoneTexte 49">
            <a:extLst>
              <a:ext uri="{FF2B5EF4-FFF2-40B4-BE49-F238E27FC236}">
                <a16:creationId xmlns:a16="http://schemas.microsoft.com/office/drawing/2014/main" id="{B7D10D2A-62C7-E70E-D193-5C20E97A38EA}"/>
              </a:ext>
            </a:extLst>
          </p:cNvPr>
          <p:cNvSpPr txBox="1"/>
          <p:nvPr/>
        </p:nvSpPr>
        <p:spPr>
          <a:xfrm>
            <a:off x="2520977" y="4081370"/>
            <a:ext cx="2887506" cy="1846659"/>
          </a:xfrm>
          <a:prstGeom prst="rect">
            <a:avLst/>
          </a:prstGeom>
          <a:noFill/>
        </p:spPr>
        <p:txBody>
          <a:bodyPr wrap="square" lIns="0" tIns="0" rIns="0" bIns="0">
            <a:spAutoFit/>
          </a:bodyPr>
          <a:lstStyle/>
          <a:p>
            <a:r>
              <a:rPr lang="fr-FR" sz="1000" b="1" dirty="0">
                <a:solidFill>
                  <a:schemeClr val="accent1"/>
                </a:solidFill>
                <a:effectLst/>
                <a:latin typeface="Arial" panose="020B0604020202020204" pitchFamily="34" charset="0"/>
                <a:cs typeface="Arial" panose="020B0604020202020204" pitchFamily="34" charset="0"/>
              </a:rPr>
              <a:t>Immo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Report des échéances. </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(1)</a:t>
            </a:r>
            <a:r>
              <a:rPr lang="fr-FR" sz="1000" dirty="0">
                <a:effectLst/>
                <a:latin typeface="Arial" panose="020B0604020202020204" pitchFamily="34" charset="0"/>
                <a:cs typeface="Arial" panose="020B0604020202020204" pitchFamily="34" charset="0"/>
              </a:rPr>
              <a:t>.</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Modification du jour de prélèvement.</a:t>
            </a:r>
            <a:endParaRPr lang="fr-FR" sz="1000" b="1" dirty="0">
              <a:effectLst/>
              <a:latin typeface="Arial" panose="020B0604020202020204" pitchFamily="34" charset="0"/>
              <a:cs typeface="Arial" panose="020B0604020202020204" pitchFamily="34" charset="0"/>
            </a:endParaRPr>
          </a:p>
          <a:p>
            <a:pPr>
              <a:spcBef>
                <a:spcPts val="400"/>
              </a:spcBef>
            </a:pPr>
            <a:r>
              <a:rPr lang="fr-FR" sz="1000" b="1" dirty="0">
                <a:solidFill>
                  <a:schemeClr val="accent1"/>
                </a:solidFill>
                <a:effectLst/>
                <a:latin typeface="Arial" panose="020B0604020202020204" pitchFamily="34" charset="0"/>
                <a:cs typeface="Arial" panose="020B0604020202020204" pitchFamily="34" charset="0"/>
              </a:rPr>
              <a:t>Conso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Report des échéances.</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(2)</a:t>
            </a:r>
            <a:r>
              <a:rPr lang="fr-FR" sz="1000" dirty="0">
                <a:effectLst/>
                <a:latin typeface="Arial" panose="020B0604020202020204" pitchFamily="34" charset="0"/>
                <a:cs typeface="Arial" panose="020B0604020202020204" pitchFamily="34" charset="0"/>
              </a:rPr>
              <a:t>.</a:t>
            </a: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Modification du jour de prélèvement.</a:t>
            </a:r>
          </a:p>
          <a:p>
            <a:pPr>
              <a:spcBef>
                <a:spcPts val="400"/>
              </a:spcBef>
            </a:pPr>
            <a:r>
              <a:rPr lang="fr-FR" sz="1000" b="1" dirty="0">
                <a:solidFill>
                  <a:srgbClr val="00676F"/>
                </a:solidFill>
                <a:effectLst/>
                <a:latin typeface="Arial" panose="020B0604020202020204" pitchFamily="34" charset="0"/>
                <a:cs typeface="Arial" panose="020B0604020202020204" pitchFamily="34" charset="0"/>
              </a:rPr>
              <a:t>Micro-Crédit</a:t>
            </a:r>
            <a:endParaRPr lang="fr-FR" sz="1000" b="1" dirty="0">
              <a:solidFill>
                <a:srgbClr val="00676F"/>
              </a:solidFill>
              <a:latin typeface="Arial" panose="020B0604020202020204" pitchFamily="34" charset="0"/>
              <a:cs typeface="Arial" panose="020B0604020202020204" pitchFamily="34" charset="0"/>
            </a:endParaRPr>
          </a:p>
          <a:p>
            <a:pPr marL="171450" indent="-171450">
              <a:spcBef>
                <a:spcPts val="200"/>
              </a:spcBef>
              <a:buBlip>
                <a:blip r:embed="rId23">
                  <a:extLst>
                    <a:ext uri="{96DAC541-7B7A-43D3-8B79-37D633B846F1}">
                      <asvg:svgBlip xmlns:asvg="http://schemas.microsoft.com/office/drawing/2016/SVG/main" r:embed="rId24"/>
                    </a:ext>
                  </a:extLst>
                </a:blip>
              </a:buBlip>
            </a:pPr>
            <a:r>
              <a:rPr lang="fr-FR" sz="1000" dirty="0">
                <a:effectLst/>
                <a:latin typeface="Arial" panose="020B0604020202020204" pitchFamily="34" charset="0"/>
                <a:cs typeface="Arial" panose="020B0604020202020204" pitchFamily="34" charset="0"/>
              </a:rPr>
              <a:t>Solutions proposées par Parcours Confiance.</a:t>
            </a:r>
            <a:r>
              <a:rPr lang="fr-FR" sz="1000" b="1" dirty="0">
                <a:solidFill>
                  <a:schemeClr val="accent1"/>
                </a:solidFill>
                <a:effectLst/>
                <a:latin typeface="Arial" panose="020B0604020202020204" pitchFamily="34" charset="0"/>
                <a:cs typeface="Arial" panose="020B0604020202020204" pitchFamily="34" charset="0"/>
              </a:rPr>
              <a:t> </a:t>
            </a:r>
          </a:p>
        </p:txBody>
      </p:sp>
      <p:sp>
        <p:nvSpPr>
          <p:cNvPr id="51" name="ZoneTexte 50">
            <a:extLst>
              <a:ext uri="{FF2B5EF4-FFF2-40B4-BE49-F238E27FC236}">
                <a16:creationId xmlns:a16="http://schemas.microsoft.com/office/drawing/2014/main" id="{7B23F6D4-A74D-4981-1B21-3145EFBCE07E}"/>
              </a:ext>
            </a:extLst>
          </p:cNvPr>
          <p:cNvSpPr txBox="1"/>
          <p:nvPr/>
        </p:nvSpPr>
        <p:spPr>
          <a:xfrm>
            <a:off x="5677837" y="3713675"/>
            <a:ext cx="1297358" cy="1774845"/>
          </a:xfrm>
          <a:prstGeom prst="rect">
            <a:avLst/>
          </a:prstGeom>
          <a:noFill/>
        </p:spPr>
        <p:txBody>
          <a:bodyPr wrap="square" lIns="0" tIns="0" rIns="0" bIns="0">
            <a:spAutoFit/>
          </a:bodyPr>
          <a:lstStyle/>
          <a:p>
            <a:pPr marL="171450" indent="-171450">
              <a:spcBef>
                <a:spcPts val="400"/>
              </a:spcBef>
              <a:buBlip>
                <a:blip r:embed="rId25">
                  <a:extLst>
                    <a:ext uri="{96DAC541-7B7A-43D3-8B79-37D633B846F1}">
                      <asvg:svgBlip xmlns:asvg="http://schemas.microsoft.com/office/drawing/2016/SVG/main" r:embed="rId26"/>
                    </a:ext>
                  </a:extLst>
                </a:blip>
              </a:buBlip>
            </a:pPr>
            <a:r>
              <a:rPr lang="fr-FR" sz="1000" dirty="0">
                <a:effectLst/>
                <a:latin typeface="Arial" panose="020B0604020202020204" pitchFamily="34" charset="0"/>
                <a:cs typeface="Arial" panose="020B0604020202020204" pitchFamily="34" charset="0"/>
              </a:rPr>
              <a:t>Changement de forfait vers l’OCF avec une Visa Classic à contrôle de solde systématique.</a:t>
            </a:r>
          </a:p>
          <a:p>
            <a:pPr marL="144000" indent="-169200">
              <a:spcBef>
                <a:spcPts val="400"/>
              </a:spcBef>
            </a:pPr>
            <a:r>
              <a:rPr lang="fr-FR" sz="1200" b="1" dirty="0">
                <a:solidFill>
                  <a:srgbClr val="09B2AF"/>
                </a:solidFill>
                <a:effectLst/>
                <a:latin typeface="Arial" panose="020B0604020202020204" pitchFamily="34" charset="0"/>
                <a:cs typeface="Arial" panose="020B0604020202020204" pitchFamily="34" charset="0"/>
              </a:rPr>
              <a:t>+ </a:t>
            </a:r>
            <a:r>
              <a:rPr lang="fr-FR" sz="1000" dirty="0">
                <a:effectLst/>
                <a:latin typeface="Arial" panose="020B0604020202020204" pitchFamily="34" charset="0"/>
                <a:cs typeface="Arial" panose="020B0604020202020204" pitchFamily="34" charset="0"/>
              </a:rPr>
              <a:t>mise en place d’un découvert négocié dégressif (DND) par l’agence Experts Direct. </a:t>
            </a:r>
          </a:p>
        </p:txBody>
      </p:sp>
      <p:sp>
        <p:nvSpPr>
          <p:cNvPr id="52" name="ZoneTexte 51">
            <a:extLst>
              <a:ext uri="{FF2B5EF4-FFF2-40B4-BE49-F238E27FC236}">
                <a16:creationId xmlns:a16="http://schemas.microsoft.com/office/drawing/2014/main" id="{78123908-1E42-2A61-1F30-9EB3FB7127AE}"/>
              </a:ext>
            </a:extLst>
          </p:cNvPr>
          <p:cNvSpPr txBox="1"/>
          <p:nvPr/>
        </p:nvSpPr>
        <p:spPr>
          <a:xfrm>
            <a:off x="6046822" y="395993"/>
            <a:ext cx="1391044" cy="6155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Ma situation personnelle a été chamboulée, il n’y a plus qu’un salaire pour les dépenses de ma famille.</a:t>
            </a:r>
          </a:p>
        </p:txBody>
      </p:sp>
      <p:sp>
        <p:nvSpPr>
          <p:cNvPr id="53" name="ZoneTexte 52">
            <a:extLst>
              <a:ext uri="{FF2B5EF4-FFF2-40B4-BE49-F238E27FC236}">
                <a16:creationId xmlns:a16="http://schemas.microsoft.com/office/drawing/2014/main" id="{6A8E753F-833C-7D25-36C9-4A9D27550D00}"/>
              </a:ext>
            </a:extLst>
          </p:cNvPr>
          <p:cNvSpPr txBox="1"/>
          <p:nvPr/>
        </p:nvSpPr>
        <p:spPr>
          <a:xfrm>
            <a:off x="7801202" y="338643"/>
            <a:ext cx="1181181" cy="6155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J’ai des impayés, </a:t>
            </a:r>
          </a:p>
          <a:p>
            <a:pPr algn="ctr"/>
            <a:r>
              <a:rPr lang="fr-FR" sz="1000" i="1" dirty="0">
                <a:solidFill>
                  <a:srgbClr val="00676F"/>
                </a:solidFill>
                <a:effectLst/>
                <a:latin typeface="Arial Narrow" panose="020B0604020202020204" pitchFamily="34" charset="0"/>
                <a:cs typeface="Arial Narrow" panose="020B0604020202020204" pitchFamily="34" charset="0"/>
              </a:rPr>
              <a:t>des lettres de relances…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je n’ose même plus ouvrir mon courrier. </a:t>
            </a:r>
          </a:p>
        </p:txBody>
      </p:sp>
      <p:sp>
        <p:nvSpPr>
          <p:cNvPr id="54" name="ZoneTexte 53">
            <a:extLst>
              <a:ext uri="{FF2B5EF4-FFF2-40B4-BE49-F238E27FC236}">
                <a16:creationId xmlns:a16="http://schemas.microsoft.com/office/drawing/2014/main" id="{A69D50C0-C75A-5E82-6C5A-78E4668BC235}"/>
              </a:ext>
            </a:extLst>
          </p:cNvPr>
          <p:cNvSpPr txBox="1"/>
          <p:nvPr/>
        </p:nvSpPr>
        <p:spPr>
          <a:xfrm>
            <a:off x="5809392" y="1361219"/>
            <a:ext cx="1391044" cy="461665"/>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J’ai du mal à gérer, je suis toujours à découvert je ne sais plus comment faire.</a:t>
            </a:r>
          </a:p>
        </p:txBody>
      </p:sp>
      <p:sp>
        <p:nvSpPr>
          <p:cNvPr id="55" name="ZoneTexte 54">
            <a:extLst>
              <a:ext uri="{FF2B5EF4-FFF2-40B4-BE49-F238E27FC236}">
                <a16:creationId xmlns:a16="http://schemas.microsoft.com/office/drawing/2014/main" id="{7CFC110F-9CCC-FB9A-FF65-766EF3536047}"/>
              </a:ext>
            </a:extLst>
          </p:cNvPr>
          <p:cNvSpPr txBox="1"/>
          <p:nvPr/>
        </p:nvSpPr>
        <p:spPr>
          <a:xfrm>
            <a:off x="2828476" y="3728542"/>
            <a:ext cx="2586206" cy="307777"/>
          </a:xfrm>
          <a:prstGeom prst="rect">
            <a:avLst/>
          </a:prstGeom>
          <a:noFill/>
        </p:spPr>
        <p:txBody>
          <a:bodyPr wrap="square" lIns="0" tIns="0" rIns="0" bIns="0">
            <a:spAutoFit/>
          </a:bodyPr>
          <a:lstStyle/>
          <a:p>
            <a:r>
              <a:rPr lang="fr-FR" sz="1000" b="1" i="1" dirty="0">
                <a:solidFill>
                  <a:srgbClr val="00676F"/>
                </a:solidFill>
                <a:effectLst/>
                <a:latin typeface="Arial Narrow" panose="020B0604020202020204" pitchFamily="34" charset="0"/>
                <a:cs typeface="Arial Narrow" panose="020B0604020202020204" pitchFamily="34" charset="0"/>
              </a:rPr>
              <a:t>Les clients ciblés en surendettement avérés seront pris en charge directement par un middle office.</a:t>
            </a:r>
          </a:p>
        </p:txBody>
      </p:sp>
      <p:pic>
        <p:nvPicPr>
          <p:cNvPr id="57" name="Image 56">
            <a:extLst>
              <a:ext uri="{FF2B5EF4-FFF2-40B4-BE49-F238E27FC236}">
                <a16:creationId xmlns:a16="http://schemas.microsoft.com/office/drawing/2014/main" id="{CFF0324F-4F2A-E2A7-1BB6-3706B6AE3FEF}"/>
              </a:ext>
            </a:extLst>
          </p:cNvPr>
          <p:cNvPicPr>
            <a:picLocks noChangeAspect="1"/>
          </p:cNvPicPr>
          <p:nvPr/>
        </p:nvPicPr>
        <p:blipFill>
          <a:blip r:embed="rId27"/>
          <a:stretch>
            <a:fillRect/>
          </a:stretch>
        </p:blipFill>
        <p:spPr>
          <a:xfrm>
            <a:off x="2434310" y="3704631"/>
            <a:ext cx="355600" cy="355600"/>
          </a:xfrm>
          <a:prstGeom prst="rect">
            <a:avLst/>
          </a:prstGeom>
        </p:spPr>
      </p:pic>
      <p:pic>
        <p:nvPicPr>
          <p:cNvPr id="67" name="Graphique 66">
            <a:extLst>
              <a:ext uri="{FF2B5EF4-FFF2-40B4-BE49-F238E27FC236}">
                <a16:creationId xmlns:a16="http://schemas.microsoft.com/office/drawing/2014/main" id="{4B927A23-BEF2-B530-DC8C-85DFAFCCA72F}"/>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rot="5400000">
            <a:off x="6170930" y="3438034"/>
            <a:ext cx="228116" cy="323165"/>
          </a:xfrm>
          <a:prstGeom prst="rect">
            <a:avLst/>
          </a:prstGeom>
        </p:spPr>
      </p:pic>
      <p:pic>
        <p:nvPicPr>
          <p:cNvPr id="27" name="Graphique 26">
            <a:hlinkClick r:id="rId30" action="ppaction://hlinksldjump"/>
            <a:extLst>
              <a:ext uri="{FF2B5EF4-FFF2-40B4-BE49-F238E27FC236}">
                <a16:creationId xmlns:a16="http://schemas.microsoft.com/office/drawing/2014/main" id="{86EF5E47-5276-FC8C-2E2D-48064481D664}"/>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9839405" y="291396"/>
            <a:ext cx="415080" cy="386454"/>
          </a:xfrm>
          <a:prstGeom prst="rect">
            <a:avLst/>
          </a:prstGeom>
        </p:spPr>
      </p:pic>
      <p:grpSp>
        <p:nvGrpSpPr>
          <p:cNvPr id="28" name="Groupe 27">
            <a:extLst>
              <a:ext uri="{FF2B5EF4-FFF2-40B4-BE49-F238E27FC236}">
                <a16:creationId xmlns:a16="http://schemas.microsoft.com/office/drawing/2014/main" id="{5649C9B9-4EC7-3E5F-3EF1-0B8C64BF19DE}"/>
              </a:ext>
            </a:extLst>
          </p:cNvPr>
          <p:cNvGrpSpPr/>
          <p:nvPr/>
        </p:nvGrpSpPr>
        <p:grpSpPr>
          <a:xfrm>
            <a:off x="9686945" y="5643367"/>
            <a:ext cx="727414" cy="720000"/>
            <a:chOff x="9686945" y="5643367"/>
            <a:chExt cx="727414" cy="720000"/>
          </a:xfrm>
        </p:grpSpPr>
        <p:sp>
          <p:nvSpPr>
            <p:cNvPr id="29" name="Ellipse 28">
              <a:extLst>
                <a:ext uri="{FF2B5EF4-FFF2-40B4-BE49-F238E27FC236}">
                  <a16:creationId xmlns:a16="http://schemas.microsoft.com/office/drawing/2014/main" id="{F3EE960D-91E1-9DEB-7B9D-8EA149E77CE3}"/>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6" name="Graphique 55">
              <a:extLst>
                <a:ext uri="{FF2B5EF4-FFF2-40B4-BE49-F238E27FC236}">
                  <a16:creationId xmlns:a16="http://schemas.microsoft.com/office/drawing/2014/main" id="{F4150283-93B6-D454-62DC-9A06A67EF6C8}"/>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9694359" y="5643367"/>
              <a:ext cx="720000" cy="720000"/>
            </a:xfrm>
            <a:prstGeom prst="rect">
              <a:avLst/>
            </a:prstGeom>
          </p:spPr>
        </p:pic>
      </p:grpSp>
      <p:pic>
        <p:nvPicPr>
          <p:cNvPr id="58" name="Graphique 57">
            <a:hlinkClick r:id="rId35" action="ppaction://hlinksldjump"/>
            <a:extLst>
              <a:ext uri="{FF2B5EF4-FFF2-40B4-BE49-F238E27FC236}">
                <a16:creationId xmlns:a16="http://schemas.microsoft.com/office/drawing/2014/main" id="{890DBC43-4109-D2EA-EDF0-E55C3A6B2F0A}"/>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9570693" y="1294509"/>
            <a:ext cx="952500" cy="952500"/>
          </a:xfrm>
          <a:prstGeom prst="rect">
            <a:avLst/>
          </a:prstGeom>
        </p:spPr>
      </p:pic>
      <p:sp>
        <p:nvSpPr>
          <p:cNvPr id="59" name="ZoneTexte 58">
            <a:hlinkClick r:id="rId35" action="ppaction://hlinksldjump"/>
            <a:extLst>
              <a:ext uri="{FF2B5EF4-FFF2-40B4-BE49-F238E27FC236}">
                <a16:creationId xmlns:a16="http://schemas.microsoft.com/office/drawing/2014/main" id="{F7CE67F2-52A3-6499-E02B-C4B88B958BEE}"/>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60" name="Ellipse 59">
            <a:extLst>
              <a:ext uri="{FF2B5EF4-FFF2-40B4-BE49-F238E27FC236}">
                <a16:creationId xmlns:a16="http://schemas.microsoft.com/office/drawing/2014/main" id="{FC5E464A-3E8C-C170-EC8B-D2CAC9323CA0}"/>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 name="Graphique 60">
            <a:hlinkClick r:id="rId38" action="ppaction://hlinksldjump"/>
            <a:extLst>
              <a:ext uri="{FF2B5EF4-FFF2-40B4-BE49-F238E27FC236}">
                <a16:creationId xmlns:a16="http://schemas.microsoft.com/office/drawing/2014/main" id="{82E6EADD-25BA-6C24-6955-7130EB101BCA}"/>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9694359" y="5643367"/>
            <a:ext cx="720000" cy="720000"/>
          </a:xfrm>
          <a:prstGeom prst="rect">
            <a:avLst/>
          </a:prstGeom>
        </p:spPr>
      </p:pic>
      <p:sp>
        <p:nvSpPr>
          <p:cNvPr id="62" name="ZoneTexte 61">
            <a:hlinkClick r:id="rId38" action="ppaction://hlinksldjump"/>
            <a:extLst>
              <a:ext uri="{FF2B5EF4-FFF2-40B4-BE49-F238E27FC236}">
                <a16:creationId xmlns:a16="http://schemas.microsoft.com/office/drawing/2014/main" id="{06E153E3-CC6D-F006-0A30-A8056F5A1128}"/>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63" name="ZoneTexte 62">
            <a:hlinkClick r:id="rId39" action="ppaction://hlinksldjump"/>
            <a:extLst>
              <a:ext uri="{FF2B5EF4-FFF2-40B4-BE49-F238E27FC236}">
                <a16:creationId xmlns:a16="http://schemas.microsoft.com/office/drawing/2014/main" id="{827F209B-5737-9656-1FBF-A611FB1F7EED}"/>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68" name="Graphique 67">
            <a:hlinkClick r:id="rId39" action="ppaction://hlinksldjump"/>
            <a:extLst>
              <a:ext uri="{FF2B5EF4-FFF2-40B4-BE49-F238E27FC236}">
                <a16:creationId xmlns:a16="http://schemas.microsoft.com/office/drawing/2014/main" id="{F185826B-2972-001E-986C-A4912C7D8BAD}"/>
              </a:ext>
            </a:extLst>
          </p:cNvPr>
          <p:cNvPicPr>
            <a:picLocks noChangeAspect="1"/>
          </p:cNvPicPr>
          <p:nvPr/>
        </p:nvPicPr>
        <p:blipFill>
          <a:blip r:embed="rId40">
            <a:extLst>
              <a:ext uri="{96DAC541-7B7A-43D3-8B79-37D633B846F1}">
                <asvg:svgBlip xmlns:asvg="http://schemas.microsoft.com/office/drawing/2016/SVG/main" r:embed="rId41"/>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2233269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 coins arrondis 37">
            <a:extLst>
              <a:ext uri="{FF2B5EF4-FFF2-40B4-BE49-F238E27FC236}">
                <a16:creationId xmlns:a16="http://schemas.microsoft.com/office/drawing/2014/main" id="{98D6ADE9-F534-FD84-7005-294CC5991477}"/>
              </a:ext>
            </a:extLst>
          </p:cNvPr>
          <p:cNvSpPr/>
          <p:nvPr/>
        </p:nvSpPr>
        <p:spPr>
          <a:xfrm>
            <a:off x="5541581" y="3258324"/>
            <a:ext cx="3510979" cy="1496556"/>
          </a:xfrm>
          <a:prstGeom prst="roundRect">
            <a:avLst>
              <a:gd name="adj" fmla="val 49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 coins arrondis 38">
            <a:extLst>
              <a:ext uri="{FF2B5EF4-FFF2-40B4-BE49-F238E27FC236}">
                <a16:creationId xmlns:a16="http://schemas.microsoft.com/office/drawing/2014/main" id="{A3DF5C23-D687-F251-9329-3CBEC4E77A19}"/>
              </a:ext>
            </a:extLst>
          </p:cNvPr>
          <p:cNvSpPr/>
          <p:nvPr/>
        </p:nvSpPr>
        <p:spPr>
          <a:xfrm>
            <a:off x="5541581" y="4831092"/>
            <a:ext cx="3510979" cy="720000"/>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 coins arrondis 39">
            <a:extLst>
              <a:ext uri="{FF2B5EF4-FFF2-40B4-BE49-F238E27FC236}">
                <a16:creationId xmlns:a16="http://schemas.microsoft.com/office/drawing/2014/main" id="{758C5DC3-F793-A654-D254-FDF57573D5B3}"/>
              </a:ext>
            </a:extLst>
          </p:cNvPr>
          <p:cNvSpPr/>
          <p:nvPr/>
        </p:nvSpPr>
        <p:spPr>
          <a:xfrm>
            <a:off x="5541581" y="5617475"/>
            <a:ext cx="3510979" cy="826555"/>
          </a:xfrm>
          <a:prstGeom prst="roundRect">
            <a:avLst>
              <a:gd name="adj" fmla="val 49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object 66">
            <a:extLst>
              <a:ext uri="{FF2B5EF4-FFF2-40B4-BE49-F238E27FC236}">
                <a16:creationId xmlns:a16="http://schemas.microsoft.com/office/drawing/2014/main" id="{7EB60A3A-A352-DF35-7F76-C2C91E02C36E}"/>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6DF35F88-1C82-697F-52CC-435419619E50}"/>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13</a:t>
            </a:fld>
            <a:endParaRPr lang="fr-FR" dirty="0"/>
          </a:p>
        </p:txBody>
      </p:sp>
      <p:sp>
        <p:nvSpPr>
          <p:cNvPr id="6" name="object 4">
            <a:hlinkClick r:id="rId2" action="ppaction://hlinksldjump"/>
            <a:extLst>
              <a:ext uri="{FF2B5EF4-FFF2-40B4-BE49-F238E27FC236}">
                <a16:creationId xmlns:a16="http://schemas.microsoft.com/office/drawing/2014/main" id="{CFD62F2C-D3DD-8F39-664E-CDCE947BB5C3}"/>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2D98757D-1FD8-1E89-1008-0C7FB726D476}"/>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84BF4D78-C037-5A2F-62DB-03D932530C1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78469CCA-B4F7-4F81-3CC8-DE69842DFA82}"/>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4" name="object 65">
            <a:extLst>
              <a:ext uri="{FF2B5EF4-FFF2-40B4-BE49-F238E27FC236}">
                <a16:creationId xmlns:a16="http://schemas.microsoft.com/office/drawing/2014/main" id="{92C040F1-FA6E-2758-A68A-BBAC02D9A8F3}"/>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ÉLIGIBLES OCF </a:t>
            </a:r>
          </a:p>
        </p:txBody>
      </p:sp>
      <p:sp>
        <p:nvSpPr>
          <p:cNvPr id="26" name="object 65">
            <a:extLst>
              <a:ext uri="{FF2B5EF4-FFF2-40B4-BE49-F238E27FC236}">
                <a16:creationId xmlns:a16="http://schemas.microsoft.com/office/drawing/2014/main" id="{3F9B5C7B-596D-1D4F-4335-72E58D38E277}"/>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ZOOM SUR L’OFFRE SPÉCIFIQUE</a:t>
            </a:r>
          </a:p>
        </p:txBody>
      </p:sp>
      <p:sp>
        <p:nvSpPr>
          <p:cNvPr id="34" name="Forme libre 33">
            <a:extLst>
              <a:ext uri="{FF2B5EF4-FFF2-40B4-BE49-F238E27FC236}">
                <a16:creationId xmlns:a16="http://schemas.microsoft.com/office/drawing/2014/main" id="{67049D95-DCAA-19BA-3CAD-AA60486CA5E2}"/>
              </a:ext>
            </a:extLst>
          </p:cNvPr>
          <p:cNvSpPr/>
          <p:nvPr/>
        </p:nvSpPr>
        <p:spPr>
          <a:xfrm rot="5400000">
            <a:off x="5978699" y="365047"/>
            <a:ext cx="952501" cy="1953614"/>
          </a:xfrm>
          <a:custGeom>
            <a:avLst/>
            <a:gdLst>
              <a:gd name="connsiteX0" fmla="*/ 0 w 952501"/>
              <a:gd name="connsiteY0" fmla="*/ 1901150 h 1953614"/>
              <a:gd name="connsiteX1" fmla="*/ 0 w 952501"/>
              <a:gd name="connsiteY1" fmla="*/ 213367 h 1953614"/>
              <a:gd name="connsiteX2" fmla="*/ 52464 w 952501"/>
              <a:gd name="connsiteY2" fmla="*/ 160903 h 1953614"/>
              <a:gd name="connsiteX3" fmla="*/ 634416 w 952501"/>
              <a:gd name="connsiteY3" fmla="*/ 160903 h 1953614"/>
              <a:gd name="connsiteX4" fmla="*/ 634416 w 952501"/>
              <a:gd name="connsiteY4" fmla="*/ 0 h 1953614"/>
              <a:gd name="connsiteX5" fmla="*/ 769327 w 952501"/>
              <a:gd name="connsiteY5" fmla="*/ 160903 h 1953614"/>
              <a:gd name="connsiteX6" fmla="*/ 900037 w 952501"/>
              <a:gd name="connsiteY6" fmla="*/ 160903 h 1953614"/>
              <a:gd name="connsiteX7" fmla="*/ 952501 w 952501"/>
              <a:gd name="connsiteY7" fmla="*/ 213367 h 1953614"/>
              <a:gd name="connsiteX8" fmla="*/ 952500 w 952501"/>
              <a:gd name="connsiteY8" fmla="*/ 1901150 h 1953614"/>
              <a:gd name="connsiteX9" fmla="*/ 900036 w 952501"/>
              <a:gd name="connsiteY9" fmla="*/ 1953614 h 1953614"/>
              <a:gd name="connsiteX10" fmla="*/ 52464 w 952501"/>
              <a:gd name="connsiteY10" fmla="*/ 1953614 h 1953614"/>
              <a:gd name="connsiteX11" fmla="*/ 0 w 952501"/>
              <a:gd name="connsiteY11" fmla="*/ 1901150 h 195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501" h="1953614">
                <a:moveTo>
                  <a:pt x="0" y="1901150"/>
                </a:moveTo>
                <a:lnTo>
                  <a:pt x="0" y="213367"/>
                </a:lnTo>
                <a:cubicBezTo>
                  <a:pt x="0" y="184392"/>
                  <a:pt x="23489" y="160903"/>
                  <a:pt x="52464" y="160903"/>
                </a:cubicBezTo>
                <a:lnTo>
                  <a:pt x="634416" y="160903"/>
                </a:lnTo>
                <a:lnTo>
                  <a:pt x="634416" y="0"/>
                </a:lnTo>
                <a:lnTo>
                  <a:pt x="769327" y="160903"/>
                </a:lnTo>
                <a:lnTo>
                  <a:pt x="900037" y="160903"/>
                </a:lnTo>
                <a:cubicBezTo>
                  <a:pt x="929012" y="160903"/>
                  <a:pt x="952501" y="184392"/>
                  <a:pt x="952501" y="213367"/>
                </a:cubicBezTo>
                <a:lnTo>
                  <a:pt x="952500" y="1901150"/>
                </a:lnTo>
                <a:cubicBezTo>
                  <a:pt x="952500" y="1930125"/>
                  <a:pt x="929011" y="1953614"/>
                  <a:pt x="900036" y="1953614"/>
                </a:cubicBezTo>
                <a:lnTo>
                  <a:pt x="52464" y="1953614"/>
                </a:lnTo>
                <a:cubicBezTo>
                  <a:pt x="23489" y="1953614"/>
                  <a:pt x="0" y="1930125"/>
                  <a:pt x="0" y="190115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0" name="ZoneTexte 29">
            <a:extLst>
              <a:ext uri="{FF2B5EF4-FFF2-40B4-BE49-F238E27FC236}">
                <a16:creationId xmlns:a16="http://schemas.microsoft.com/office/drawing/2014/main" id="{A8686896-3654-14F7-C9DA-2D3C114961F7}"/>
              </a:ext>
            </a:extLst>
          </p:cNvPr>
          <p:cNvSpPr txBox="1"/>
          <p:nvPr/>
        </p:nvSpPr>
        <p:spPr>
          <a:xfrm>
            <a:off x="5568597" y="978118"/>
            <a:ext cx="1611800" cy="7988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Grâce à l’offre spécifique, aux avantages Caisse d’Epargne et à l’accompagnement personnalisé de mon conseiller, ma situation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va s’améliorer !</a:t>
            </a:r>
          </a:p>
        </p:txBody>
      </p:sp>
      <p:pic>
        <p:nvPicPr>
          <p:cNvPr id="35" name="Graphique 34">
            <a:extLst>
              <a:ext uri="{FF2B5EF4-FFF2-40B4-BE49-F238E27FC236}">
                <a16:creationId xmlns:a16="http://schemas.microsoft.com/office/drawing/2014/main" id="{EAFB08D1-0E50-315B-AA89-5398C32AA4B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460733" y="1200622"/>
            <a:ext cx="1667202" cy="1234965"/>
          </a:xfrm>
          <a:prstGeom prst="rect">
            <a:avLst/>
          </a:prstGeom>
        </p:spPr>
      </p:pic>
      <p:pic>
        <p:nvPicPr>
          <p:cNvPr id="36" name="Graphique 35">
            <a:extLst>
              <a:ext uri="{FF2B5EF4-FFF2-40B4-BE49-F238E27FC236}">
                <a16:creationId xmlns:a16="http://schemas.microsoft.com/office/drawing/2014/main" id="{6E435330-C390-90AF-2013-0DDBFCCB68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11018" y="2581582"/>
            <a:ext cx="599011" cy="595313"/>
          </a:xfrm>
          <a:prstGeom prst="rect">
            <a:avLst/>
          </a:prstGeom>
        </p:spPr>
      </p:pic>
      <p:sp>
        <p:nvSpPr>
          <p:cNvPr id="37" name="ZoneTexte 36">
            <a:extLst>
              <a:ext uri="{FF2B5EF4-FFF2-40B4-BE49-F238E27FC236}">
                <a16:creationId xmlns:a16="http://schemas.microsoft.com/office/drawing/2014/main" id="{5C809B8C-D035-CD9D-7A8C-E3415B08576E}"/>
              </a:ext>
            </a:extLst>
          </p:cNvPr>
          <p:cNvSpPr txBox="1"/>
          <p:nvPr/>
        </p:nvSpPr>
        <p:spPr>
          <a:xfrm>
            <a:off x="6227910" y="2758379"/>
            <a:ext cx="2465645" cy="430887"/>
          </a:xfrm>
          <a:prstGeom prst="rect">
            <a:avLst/>
          </a:prstGeom>
          <a:noFill/>
        </p:spPr>
        <p:txBody>
          <a:bodyPr wrap="square" lIns="0" tIns="0" rIns="0" bIns="0" rtlCol="0">
            <a:spAutoFit/>
          </a:bodyPr>
          <a:lstStyle/>
          <a:p>
            <a:r>
              <a:rPr lang="fr-FR" sz="1400" dirty="0">
                <a:solidFill>
                  <a:srgbClr val="252C51"/>
                </a:solidFill>
                <a:latin typeface="Arial" panose="020B0604020202020204" pitchFamily="34" charset="0"/>
                <a:cs typeface="Arial" panose="020B0604020202020204" pitchFamily="34" charset="0"/>
              </a:rPr>
              <a:t>LES AVANTAGES</a:t>
            </a:r>
          </a:p>
          <a:p>
            <a:r>
              <a:rPr lang="fr-FR" sz="1400" dirty="0">
                <a:solidFill>
                  <a:srgbClr val="252C51"/>
                </a:solidFill>
                <a:latin typeface="Arial" panose="020B0604020202020204" pitchFamily="34" charset="0"/>
                <a:cs typeface="Arial" panose="020B0604020202020204" pitchFamily="34" charset="0"/>
              </a:rPr>
              <a:t>CAISSE D’EPARGNE</a:t>
            </a:r>
          </a:p>
        </p:txBody>
      </p:sp>
      <p:sp>
        <p:nvSpPr>
          <p:cNvPr id="41" name="Rectangle 40">
            <a:extLst>
              <a:ext uri="{FF2B5EF4-FFF2-40B4-BE49-F238E27FC236}">
                <a16:creationId xmlns:a16="http://schemas.microsoft.com/office/drawing/2014/main" id="{70670C5B-E0C9-B6BB-E463-2F73B35D1E51}"/>
              </a:ext>
            </a:extLst>
          </p:cNvPr>
          <p:cNvSpPr/>
          <p:nvPr/>
        </p:nvSpPr>
        <p:spPr>
          <a:xfrm>
            <a:off x="707299" y="2606211"/>
            <a:ext cx="1463858" cy="265994"/>
          </a:xfrm>
          <a:prstGeom prst="rect">
            <a:avLst/>
          </a:prstGeom>
          <a:solidFill>
            <a:srgbClr val="252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Socle réglementaire</a:t>
            </a:r>
          </a:p>
        </p:txBody>
      </p:sp>
      <p:sp>
        <p:nvSpPr>
          <p:cNvPr id="43" name="ZoneTexte 42">
            <a:extLst>
              <a:ext uri="{FF2B5EF4-FFF2-40B4-BE49-F238E27FC236}">
                <a16:creationId xmlns:a16="http://schemas.microsoft.com/office/drawing/2014/main" id="{E41EBA30-A736-0833-3E8C-98376AF63472}"/>
              </a:ext>
            </a:extLst>
          </p:cNvPr>
          <p:cNvSpPr txBox="1"/>
          <p:nvPr/>
        </p:nvSpPr>
        <p:spPr>
          <a:xfrm>
            <a:off x="707298" y="3011251"/>
            <a:ext cx="4638608" cy="3436838"/>
          </a:xfrm>
          <a:prstGeom prst="rect">
            <a:avLst/>
          </a:prstGeom>
          <a:noFill/>
        </p:spPr>
        <p:txBody>
          <a:bodyPr wrap="square" lIns="0" tIns="0" rIns="0" bIns="0">
            <a:spAutoFit/>
          </a:bodyPr>
          <a:lstStyle/>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La tenue, la fermeture et, le cas échéant, l’ouverture du compte de dépôt.</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Une carte de paiement à autorisation systématique de solde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(Carte VISA Classic).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Abonnement à des services de banque à distance (Internet, téléphone fixe, SMS, etc.) ainsi que la possibilité d’effectuer à distance des opérations de gestion vers un autre compte du titulaire au sein du même établissement.</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 dépôt et le retrait d’espèces dans l’agence Caisse d’Epargne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où le compte est géré.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4 virements mensuels SEPA*, dont au moins 1 virement permanent,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ainsi que des prélèvements SEPA en nombre illimité.</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2 chèques de banque par mois.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Abonnement au système d'alertes sur le niveau du solde du compte (Alert’Ecureuil).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La fourniture de relevés d’identités bancaires.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 plafonnement spécifique des commissions d’intervention </a:t>
            </a:r>
            <a:r>
              <a:rPr lang="fr-FR" sz="1000" dirty="0">
                <a:solidFill>
                  <a:srgbClr val="000000"/>
                </a:solidFill>
                <a:effectLst/>
                <a:latin typeface="Helvetica" pitchFamily="2" charset="0"/>
              </a:rPr>
              <a:t>à 4€/opération** </a:t>
            </a:r>
            <a:r>
              <a:rPr lang="fr-FR" sz="1000" dirty="0">
                <a:effectLst/>
                <a:latin typeface="Arial" panose="020B0604020202020204" pitchFamily="34" charset="0"/>
                <a:cs typeface="Arial" panose="020B0604020202020204" pitchFamily="34" charset="0"/>
              </a:rPr>
              <a:t>prévues à l’article R. 312- 4-2 du Code monétaire et financier.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 plafonnement des frais liés aux incidents de paiement et irrégularités de fonctionnement de compte fixé à 16,50 €/mois.</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Un changement d’adresse une fois par an.</a:t>
            </a:r>
          </a:p>
        </p:txBody>
      </p:sp>
      <p:pic>
        <p:nvPicPr>
          <p:cNvPr id="45" name="Graphique 44">
            <a:extLst>
              <a:ext uri="{FF2B5EF4-FFF2-40B4-BE49-F238E27FC236}">
                <a16:creationId xmlns:a16="http://schemas.microsoft.com/office/drawing/2014/main" id="{51B27E60-34AE-C0FB-2F5E-F077CFE1EA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7298" y="1731934"/>
            <a:ext cx="944928" cy="787440"/>
          </a:xfrm>
          <a:prstGeom prst="rect">
            <a:avLst/>
          </a:prstGeom>
        </p:spPr>
      </p:pic>
      <p:sp>
        <p:nvSpPr>
          <p:cNvPr id="47" name="ZoneTexte 46">
            <a:extLst>
              <a:ext uri="{FF2B5EF4-FFF2-40B4-BE49-F238E27FC236}">
                <a16:creationId xmlns:a16="http://schemas.microsoft.com/office/drawing/2014/main" id="{DB923563-DB85-1200-9E89-D212DD7F1E55}"/>
              </a:ext>
            </a:extLst>
          </p:cNvPr>
          <p:cNvSpPr txBox="1"/>
          <p:nvPr/>
        </p:nvSpPr>
        <p:spPr>
          <a:xfrm>
            <a:off x="6443155" y="3389790"/>
            <a:ext cx="2444814" cy="1231106"/>
          </a:xfrm>
          <a:prstGeom prst="rect">
            <a:avLst/>
          </a:prstGeom>
          <a:noFill/>
        </p:spPr>
        <p:txBody>
          <a:bodyPr wrap="square" lIns="0" tIns="0" rIns="0" bIns="0">
            <a:spAutoFit/>
          </a:bodyPr>
          <a:lstStyle/>
          <a:p>
            <a:pPr marL="171450" indent="-171450">
              <a:buBlip>
                <a:blip r:embed="rId12">
                  <a:extLst>
                    <a:ext uri="{96DAC541-7B7A-43D3-8B79-37D633B846F1}">
                      <asvg:svgBlip xmlns:asvg="http://schemas.microsoft.com/office/drawing/2016/SVG/main" r:embed="rId13"/>
                    </a:ext>
                  </a:extLst>
                </a:blip>
              </a:buBlip>
            </a:pPr>
            <a:r>
              <a:rPr lang="fr-FR" sz="1000" b="1" dirty="0">
                <a:solidFill>
                  <a:schemeClr val="bg1"/>
                </a:solidFill>
                <a:effectLst/>
                <a:latin typeface="Arial" panose="020B0604020202020204" pitchFamily="34" charset="0"/>
                <a:cs typeface="Arial" panose="020B0604020202020204" pitchFamily="34" charset="0"/>
              </a:rPr>
              <a:t>Les avantages de la carte Visa Classic à contrôle de solde systématique :</a:t>
            </a:r>
            <a:endParaRPr lang="fr-FR" sz="1000" b="1" dirty="0">
              <a:solidFill>
                <a:schemeClr val="bg1"/>
              </a:solidFill>
              <a:latin typeface="Arial" panose="020B0604020202020204" pitchFamily="34" charset="0"/>
              <a:cs typeface="Arial" panose="020B0604020202020204" pitchFamily="34" charset="0"/>
            </a:endParaRPr>
          </a:p>
          <a:p>
            <a:pPr marL="351450" indent="-135450">
              <a:spcBef>
                <a:spcPts val="600"/>
              </a:spcBef>
              <a:buFont typeface="Arial" panose="020B0604020202020204" pitchFamily="34" charset="0"/>
              <a:buChar char="•"/>
            </a:pPr>
            <a:r>
              <a:rPr lang="fr-FR" sz="1000" dirty="0">
                <a:solidFill>
                  <a:schemeClr val="bg1"/>
                </a:solidFill>
                <a:effectLst/>
                <a:latin typeface="Arial" panose="020B0604020202020204" pitchFamily="34" charset="0"/>
                <a:cs typeface="Arial" panose="020B0604020202020204" pitchFamily="34" charset="0"/>
              </a:rPr>
              <a:t>La consultation et la gestion du compte et de la carte directement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sur l’appli ;</a:t>
            </a:r>
          </a:p>
          <a:p>
            <a:pPr marL="351450" indent="-135450">
              <a:spcBef>
                <a:spcPts val="600"/>
              </a:spcBef>
              <a:buFont typeface="Arial" panose="020B0604020202020204" pitchFamily="34" charset="0"/>
              <a:buChar char="•"/>
            </a:pPr>
            <a:r>
              <a:rPr lang="fr-FR" sz="1000" dirty="0">
                <a:solidFill>
                  <a:schemeClr val="bg1"/>
                </a:solidFill>
                <a:effectLst/>
                <a:latin typeface="Arial" panose="020B0604020202020204" pitchFamily="34" charset="0"/>
                <a:cs typeface="Arial" panose="020B0604020202020204" pitchFamily="34" charset="0"/>
              </a:rPr>
              <a:t>Les assurances et garanties VISA.</a:t>
            </a:r>
          </a:p>
        </p:txBody>
      </p:sp>
      <p:pic>
        <p:nvPicPr>
          <p:cNvPr id="49" name="Graphique 48">
            <a:extLst>
              <a:ext uri="{FF2B5EF4-FFF2-40B4-BE49-F238E27FC236}">
                <a16:creationId xmlns:a16="http://schemas.microsoft.com/office/drawing/2014/main" id="{1C0B54C2-DCC3-08B7-9255-2C8B8627CCD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549162" y="3306904"/>
            <a:ext cx="912280" cy="760233"/>
          </a:xfrm>
          <a:prstGeom prst="rect">
            <a:avLst/>
          </a:prstGeom>
        </p:spPr>
      </p:pic>
      <p:pic>
        <p:nvPicPr>
          <p:cNvPr id="51" name="Graphique 50">
            <a:extLst>
              <a:ext uri="{FF2B5EF4-FFF2-40B4-BE49-F238E27FC236}">
                <a16:creationId xmlns:a16="http://schemas.microsoft.com/office/drawing/2014/main" id="{D518A2D3-0BFD-8508-2ABF-5F798E08E8B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68793" y="4835242"/>
            <a:ext cx="892649" cy="743874"/>
          </a:xfrm>
          <a:prstGeom prst="rect">
            <a:avLst/>
          </a:prstGeom>
        </p:spPr>
      </p:pic>
      <p:pic>
        <p:nvPicPr>
          <p:cNvPr id="53" name="Graphique 52">
            <a:extLst>
              <a:ext uri="{FF2B5EF4-FFF2-40B4-BE49-F238E27FC236}">
                <a16:creationId xmlns:a16="http://schemas.microsoft.com/office/drawing/2014/main" id="{A5DF4757-C29F-F8E9-E003-03D685B0D54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568793" y="5635763"/>
            <a:ext cx="930746" cy="775622"/>
          </a:xfrm>
          <a:prstGeom prst="rect">
            <a:avLst/>
          </a:prstGeom>
        </p:spPr>
      </p:pic>
      <p:sp>
        <p:nvSpPr>
          <p:cNvPr id="54" name="ZoneTexte 53">
            <a:extLst>
              <a:ext uri="{FF2B5EF4-FFF2-40B4-BE49-F238E27FC236}">
                <a16:creationId xmlns:a16="http://schemas.microsoft.com/office/drawing/2014/main" id="{812153A3-EADC-A279-0C50-370EF0158AC0}"/>
              </a:ext>
            </a:extLst>
          </p:cNvPr>
          <p:cNvSpPr txBox="1"/>
          <p:nvPr/>
        </p:nvSpPr>
        <p:spPr>
          <a:xfrm>
            <a:off x="6443154" y="4976346"/>
            <a:ext cx="2602819" cy="461665"/>
          </a:xfrm>
          <a:prstGeom prst="rect">
            <a:avLst/>
          </a:prstGeom>
          <a:noFill/>
        </p:spPr>
        <p:txBody>
          <a:bodyPr wrap="square" lIns="0" tIns="0" rIns="0" bIns="0">
            <a:spAutoFit/>
          </a:bodyPr>
          <a:lstStyle/>
          <a:p>
            <a:pPr marL="171450" indent="-171450">
              <a:buBlip>
                <a:blip r:embed="rId8">
                  <a:extLst>
                    <a:ext uri="{96DAC541-7B7A-43D3-8B79-37D633B846F1}">
                      <asvg:svgBlip xmlns:asvg="http://schemas.microsoft.com/office/drawing/2016/SVG/main" r:embed="rId9"/>
                    </a:ext>
                  </a:extLst>
                </a:blip>
              </a:buBlip>
            </a:pPr>
            <a:r>
              <a:rPr lang="fr-FR" sz="1000" b="1" dirty="0">
                <a:solidFill>
                  <a:schemeClr val="accent1"/>
                </a:solidFill>
                <a:effectLst/>
                <a:latin typeface="Arial" panose="020B0604020202020204" pitchFamily="34" charset="0"/>
                <a:cs typeface="Arial" panose="020B0604020202020204" pitchFamily="34" charset="0"/>
              </a:rPr>
              <a:t>Réduction de 50 % sur les frais de rejet de prélèvement, de virement ou de TIPSEPA pour défaut de provision*** </a:t>
            </a:r>
          </a:p>
        </p:txBody>
      </p:sp>
      <p:sp>
        <p:nvSpPr>
          <p:cNvPr id="55" name="ZoneTexte 54">
            <a:extLst>
              <a:ext uri="{FF2B5EF4-FFF2-40B4-BE49-F238E27FC236}">
                <a16:creationId xmlns:a16="http://schemas.microsoft.com/office/drawing/2014/main" id="{AB67593D-7D66-14A1-51EE-EDFC7F1F1F6C}"/>
              </a:ext>
            </a:extLst>
          </p:cNvPr>
          <p:cNvSpPr txBox="1"/>
          <p:nvPr/>
        </p:nvSpPr>
        <p:spPr>
          <a:xfrm>
            <a:off x="6443154" y="5729840"/>
            <a:ext cx="2554542" cy="615553"/>
          </a:xfrm>
          <a:prstGeom prst="rect">
            <a:avLst/>
          </a:prstGeom>
          <a:noFill/>
        </p:spPr>
        <p:txBody>
          <a:bodyPr wrap="square" lIns="0" tIns="0" rIns="0" bIns="0">
            <a:spAutoFit/>
          </a:bodyPr>
          <a:lstStyle/>
          <a:p>
            <a:pPr marL="171450" indent="-171450">
              <a:buBlip>
                <a:blip r:embed="rId20">
                  <a:extLst>
                    <a:ext uri="{96DAC541-7B7A-43D3-8B79-37D633B846F1}">
                      <asvg:svgBlip xmlns:asvg="http://schemas.microsoft.com/office/drawing/2016/SVG/main" r:embed="rId21"/>
                    </a:ext>
                  </a:extLst>
                </a:blip>
              </a:buBlip>
            </a:pPr>
            <a:r>
              <a:rPr lang="fr-FR" sz="1000" b="1" dirty="0">
                <a:solidFill>
                  <a:schemeClr val="bg1"/>
                </a:solidFill>
                <a:effectLst/>
                <a:latin typeface="Arial" panose="020B0604020202020204" pitchFamily="34" charset="0"/>
                <a:cs typeface="Arial" panose="020B0604020202020204" pitchFamily="34" charset="0"/>
              </a:rPr>
              <a:t>La mise en place d'une solution progressive d'apurement du découvert (si découvert en cours) via le Découvert Négocié Dégressif (DND)</a:t>
            </a:r>
            <a:endParaRPr lang="fr-FR" sz="1000" dirty="0">
              <a:solidFill>
                <a:schemeClr val="bg1"/>
              </a:solidFill>
              <a:effectLst/>
              <a:latin typeface="Arial" panose="020B0604020202020204" pitchFamily="34" charset="0"/>
              <a:cs typeface="Arial" panose="020B0604020202020204" pitchFamily="34" charset="0"/>
            </a:endParaRPr>
          </a:p>
        </p:txBody>
      </p:sp>
      <p:sp>
        <p:nvSpPr>
          <p:cNvPr id="57" name="ZoneTexte 56">
            <a:extLst>
              <a:ext uri="{FF2B5EF4-FFF2-40B4-BE49-F238E27FC236}">
                <a16:creationId xmlns:a16="http://schemas.microsoft.com/office/drawing/2014/main" id="{DAB0598E-0501-AEF8-F398-E51DA46AF902}"/>
              </a:ext>
            </a:extLst>
          </p:cNvPr>
          <p:cNvSpPr txBox="1"/>
          <p:nvPr/>
        </p:nvSpPr>
        <p:spPr>
          <a:xfrm>
            <a:off x="707299" y="6576838"/>
            <a:ext cx="8439200" cy="323165"/>
          </a:xfrm>
          <a:prstGeom prst="rect">
            <a:avLst/>
          </a:prstGeom>
          <a:noFill/>
        </p:spPr>
        <p:txBody>
          <a:bodyPr wrap="square" lIns="0" tIns="0" rIns="0" bIns="0">
            <a:spAutoFit/>
          </a:bodyPr>
          <a:lstStyle/>
          <a:p>
            <a:r>
              <a:rPr lang="fr-FR" sz="700" dirty="0">
                <a:solidFill>
                  <a:schemeClr val="tx2"/>
                </a:solidFill>
                <a:effectLst/>
                <a:latin typeface="Arial Narrow" panose="020B0604020202020204" pitchFamily="34" charset="0"/>
                <a:cs typeface="Arial Narrow" panose="020B0604020202020204" pitchFamily="34" charset="0"/>
              </a:rPr>
              <a:t>* Hors virement SEPA instantané. ** Frais concernés : les commissions d’intervention, les frais de lettre d’information préalable pour chèque sans provision, les frais de lettre d’information pour compte débiteur non autorisé, le forfait de frais par chèque rejeté pour défaut de provision, les frais de rejet de prélèvement pour défaut de provision, les frais de non-exécution de virement permanent pour défaut de provision, les frais suite à notification signalée par la Banque de France d’une interdiction d’émettre des chèques, les frais pour déclaration à la Banque de France d’une décision de retrait de carte bancaire, les frais d’opposition. ***Frais applicables aux prélèvements SEPA, TIPSEPA et télérèglements et aux prélèvements liés à une échéance de prêt.</a:t>
            </a:r>
          </a:p>
        </p:txBody>
      </p:sp>
      <p:sp>
        <p:nvSpPr>
          <p:cNvPr id="58" name="ZoneTexte 57">
            <a:extLst>
              <a:ext uri="{FF2B5EF4-FFF2-40B4-BE49-F238E27FC236}">
                <a16:creationId xmlns:a16="http://schemas.microsoft.com/office/drawing/2014/main" id="{5D98A501-489D-788A-90D2-4AD5B5D71957}"/>
              </a:ext>
            </a:extLst>
          </p:cNvPr>
          <p:cNvSpPr txBox="1"/>
          <p:nvPr/>
        </p:nvSpPr>
        <p:spPr>
          <a:xfrm>
            <a:off x="1960521" y="1655590"/>
            <a:ext cx="2465645" cy="215444"/>
          </a:xfrm>
          <a:prstGeom prst="rect">
            <a:avLst/>
          </a:prstGeom>
          <a:noFill/>
        </p:spPr>
        <p:txBody>
          <a:bodyPr wrap="square" lIns="0" tIns="0" rIns="0" bIns="0" rtlCol="0">
            <a:spAutoFit/>
          </a:bodyPr>
          <a:lstStyle/>
          <a:p>
            <a:r>
              <a:rPr lang="fr-FR" sz="1400" dirty="0">
                <a:solidFill>
                  <a:schemeClr val="accent3"/>
                </a:solidFill>
                <a:latin typeface="Arial" panose="020B0604020202020204" pitchFamily="34" charset="0"/>
                <a:cs typeface="Arial" panose="020B0604020202020204" pitchFamily="34" charset="0"/>
              </a:rPr>
              <a:t>À NOTER</a:t>
            </a:r>
          </a:p>
        </p:txBody>
      </p:sp>
      <p:sp>
        <p:nvSpPr>
          <p:cNvPr id="59" name="Rectangle : coins arrondis 58">
            <a:extLst>
              <a:ext uri="{FF2B5EF4-FFF2-40B4-BE49-F238E27FC236}">
                <a16:creationId xmlns:a16="http://schemas.microsoft.com/office/drawing/2014/main" id="{6B0F4219-5F5C-D79C-FD4A-A522E1B404A4}"/>
              </a:ext>
            </a:extLst>
          </p:cNvPr>
          <p:cNvSpPr/>
          <p:nvPr/>
        </p:nvSpPr>
        <p:spPr>
          <a:xfrm>
            <a:off x="1960521" y="1880455"/>
            <a:ext cx="2869772" cy="580090"/>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a:extLst>
              <a:ext uri="{FF2B5EF4-FFF2-40B4-BE49-F238E27FC236}">
                <a16:creationId xmlns:a16="http://schemas.microsoft.com/office/drawing/2014/main" id="{85023772-8074-5DC9-B60A-FA6440FA4ED9}"/>
              </a:ext>
            </a:extLst>
          </p:cNvPr>
          <p:cNvSpPr txBox="1"/>
          <p:nvPr/>
        </p:nvSpPr>
        <p:spPr>
          <a:xfrm>
            <a:off x="2062159" y="1942010"/>
            <a:ext cx="2619030" cy="479269"/>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Lors de la souscription à l’OCF, le client se voit renoncer de tout autre moyen de paiement et de découvert autorisé (hors DND OCF).</a:t>
            </a:r>
          </a:p>
        </p:txBody>
      </p:sp>
      <p:pic>
        <p:nvPicPr>
          <p:cNvPr id="25" name="Graphique 24">
            <a:hlinkClick r:id="rId22" action="ppaction://hlinksldjump"/>
            <a:extLst>
              <a:ext uri="{FF2B5EF4-FFF2-40B4-BE49-F238E27FC236}">
                <a16:creationId xmlns:a16="http://schemas.microsoft.com/office/drawing/2014/main" id="{F50F2C51-6244-0C2A-A2B5-CB03F5CBBA4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839405" y="291396"/>
            <a:ext cx="415080" cy="386454"/>
          </a:xfrm>
          <a:prstGeom prst="rect">
            <a:avLst/>
          </a:prstGeom>
        </p:spPr>
      </p:pic>
      <p:grpSp>
        <p:nvGrpSpPr>
          <p:cNvPr id="27" name="Groupe 26">
            <a:extLst>
              <a:ext uri="{FF2B5EF4-FFF2-40B4-BE49-F238E27FC236}">
                <a16:creationId xmlns:a16="http://schemas.microsoft.com/office/drawing/2014/main" id="{9CF7204F-F1F0-9A37-B32B-6663073AF2F5}"/>
              </a:ext>
            </a:extLst>
          </p:cNvPr>
          <p:cNvGrpSpPr/>
          <p:nvPr/>
        </p:nvGrpSpPr>
        <p:grpSpPr>
          <a:xfrm>
            <a:off x="9686945" y="5643367"/>
            <a:ext cx="727414" cy="720000"/>
            <a:chOff x="9686945" y="5643367"/>
            <a:chExt cx="727414" cy="720000"/>
          </a:xfrm>
        </p:grpSpPr>
        <p:sp>
          <p:nvSpPr>
            <p:cNvPr id="28" name="Ellipse 27">
              <a:extLst>
                <a:ext uri="{FF2B5EF4-FFF2-40B4-BE49-F238E27FC236}">
                  <a16:creationId xmlns:a16="http://schemas.microsoft.com/office/drawing/2014/main" id="{74364047-24E7-770C-8B2F-E27CB7B18A7B}"/>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Graphique 28">
              <a:extLst>
                <a:ext uri="{FF2B5EF4-FFF2-40B4-BE49-F238E27FC236}">
                  <a16:creationId xmlns:a16="http://schemas.microsoft.com/office/drawing/2014/main" id="{B812894C-B89E-DF19-8655-B14420355E4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9694359" y="5643367"/>
              <a:ext cx="720000" cy="720000"/>
            </a:xfrm>
            <a:prstGeom prst="rect">
              <a:avLst/>
            </a:prstGeom>
          </p:spPr>
        </p:pic>
      </p:grpSp>
      <p:pic>
        <p:nvPicPr>
          <p:cNvPr id="31" name="Graphique 30">
            <a:hlinkClick r:id="rId27" action="ppaction://hlinksldjump"/>
            <a:extLst>
              <a:ext uri="{FF2B5EF4-FFF2-40B4-BE49-F238E27FC236}">
                <a16:creationId xmlns:a16="http://schemas.microsoft.com/office/drawing/2014/main" id="{0120675A-C542-9648-EB6B-D212901174EF}"/>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9570693" y="1294509"/>
            <a:ext cx="952500" cy="952500"/>
          </a:xfrm>
          <a:prstGeom prst="rect">
            <a:avLst/>
          </a:prstGeom>
        </p:spPr>
      </p:pic>
      <p:sp>
        <p:nvSpPr>
          <p:cNvPr id="32" name="ZoneTexte 31">
            <a:hlinkClick r:id="rId27" action="ppaction://hlinksldjump"/>
            <a:extLst>
              <a:ext uri="{FF2B5EF4-FFF2-40B4-BE49-F238E27FC236}">
                <a16:creationId xmlns:a16="http://schemas.microsoft.com/office/drawing/2014/main" id="{C4C24FA3-660E-C17D-88EF-51CF10A5AE9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33" name="Ellipse 32">
            <a:extLst>
              <a:ext uri="{FF2B5EF4-FFF2-40B4-BE49-F238E27FC236}">
                <a16:creationId xmlns:a16="http://schemas.microsoft.com/office/drawing/2014/main" id="{4F4E3DC7-1A7D-E9CE-075D-6A7B23F90E4A}"/>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Graphique 41">
            <a:hlinkClick r:id="rId30" action="ppaction://hlinksldjump"/>
            <a:extLst>
              <a:ext uri="{FF2B5EF4-FFF2-40B4-BE49-F238E27FC236}">
                <a16:creationId xmlns:a16="http://schemas.microsoft.com/office/drawing/2014/main" id="{4F70FFF2-2BEC-52CE-F9A2-37C2DFB0848E}"/>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9694359" y="5643367"/>
            <a:ext cx="720000" cy="720000"/>
          </a:xfrm>
          <a:prstGeom prst="rect">
            <a:avLst/>
          </a:prstGeom>
        </p:spPr>
      </p:pic>
      <p:sp>
        <p:nvSpPr>
          <p:cNvPr id="44" name="ZoneTexte 43">
            <a:hlinkClick r:id="rId30" action="ppaction://hlinksldjump"/>
            <a:extLst>
              <a:ext uri="{FF2B5EF4-FFF2-40B4-BE49-F238E27FC236}">
                <a16:creationId xmlns:a16="http://schemas.microsoft.com/office/drawing/2014/main" id="{B3E9F459-2257-AC33-377D-8B5C37AFF1C7}"/>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6" name="ZoneTexte 45">
            <a:hlinkClick r:id="rId31" action="ppaction://hlinksldjump"/>
            <a:extLst>
              <a:ext uri="{FF2B5EF4-FFF2-40B4-BE49-F238E27FC236}">
                <a16:creationId xmlns:a16="http://schemas.microsoft.com/office/drawing/2014/main" id="{B664BAF7-09DA-C73E-E5AD-AE5B41D24B44}"/>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48" name="Graphique 47">
            <a:hlinkClick r:id="rId31" action="ppaction://hlinksldjump"/>
            <a:extLst>
              <a:ext uri="{FF2B5EF4-FFF2-40B4-BE49-F238E27FC236}">
                <a16:creationId xmlns:a16="http://schemas.microsoft.com/office/drawing/2014/main" id="{0787422C-A3FF-925B-D0A5-96D8E52B1CFD}"/>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2449860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e 68">
            <a:extLst>
              <a:ext uri="{FF2B5EF4-FFF2-40B4-BE49-F238E27FC236}">
                <a16:creationId xmlns:a16="http://schemas.microsoft.com/office/drawing/2014/main" id="{F21B3D70-94FD-467C-27E3-65DE978C0B0C}"/>
              </a:ext>
            </a:extLst>
          </p:cNvPr>
          <p:cNvGrpSpPr/>
          <p:nvPr/>
        </p:nvGrpSpPr>
        <p:grpSpPr>
          <a:xfrm>
            <a:off x="3057558" y="4505339"/>
            <a:ext cx="6022434" cy="2258568"/>
            <a:chOff x="4724760" y="4774659"/>
            <a:chExt cx="6022434" cy="2258568"/>
          </a:xfrm>
        </p:grpSpPr>
        <p:sp>
          <p:nvSpPr>
            <p:cNvPr id="58" name="Rectangle : coins arrondis 57">
              <a:extLst>
                <a:ext uri="{FF2B5EF4-FFF2-40B4-BE49-F238E27FC236}">
                  <a16:creationId xmlns:a16="http://schemas.microsoft.com/office/drawing/2014/main" id="{14148CA7-6828-36E2-CFD0-C7DA1DAD0F4A}"/>
                </a:ext>
              </a:extLst>
            </p:cNvPr>
            <p:cNvSpPr/>
            <p:nvPr/>
          </p:nvSpPr>
          <p:spPr>
            <a:xfrm>
              <a:off x="5159718" y="5178714"/>
              <a:ext cx="5587476" cy="1684304"/>
            </a:xfrm>
            <a:prstGeom prst="roundRect">
              <a:avLst>
                <a:gd name="adj" fmla="val 8182"/>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 name="Rectangle 67">
              <a:extLst>
                <a:ext uri="{FF2B5EF4-FFF2-40B4-BE49-F238E27FC236}">
                  <a16:creationId xmlns:a16="http://schemas.microsoft.com/office/drawing/2014/main" id="{ABBA5FBE-F5A5-E1C2-5FA0-D6F1F591873B}"/>
                </a:ext>
              </a:extLst>
            </p:cNvPr>
            <p:cNvSpPr/>
            <p:nvPr/>
          </p:nvSpPr>
          <p:spPr>
            <a:xfrm>
              <a:off x="4724760" y="4774659"/>
              <a:ext cx="754226" cy="22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67" name="Groupe 66">
            <a:extLst>
              <a:ext uri="{FF2B5EF4-FFF2-40B4-BE49-F238E27FC236}">
                <a16:creationId xmlns:a16="http://schemas.microsoft.com/office/drawing/2014/main" id="{FA190F88-1DF5-54B1-933A-03B934EA6405}"/>
              </a:ext>
            </a:extLst>
          </p:cNvPr>
          <p:cNvGrpSpPr/>
          <p:nvPr/>
        </p:nvGrpSpPr>
        <p:grpSpPr>
          <a:xfrm>
            <a:off x="2835161" y="2851519"/>
            <a:ext cx="6244831" cy="2258568"/>
            <a:chOff x="434480" y="4818888"/>
            <a:chExt cx="6244831" cy="2258568"/>
          </a:xfrm>
        </p:grpSpPr>
        <p:sp>
          <p:nvSpPr>
            <p:cNvPr id="56" name="Rectangle : coins arrondis 55">
              <a:extLst>
                <a:ext uri="{FF2B5EF4-FFF2-40B4-BE49-F238E27FC236}">
                  <a16:creationId xmlns:a16="http://schemas.microsoft.com/office/drawing/2014/main" id="{19D3B843-FDAF-C329-109C-1B23BD6EBF33}"/>
                </a:ext>
              </a:extLst>
            </p:cNvPr>
            <p:cNvSpPr/>
            <p:nvPr/>
          </p:nvSpPr>
          <p:spPr>
            <a:xfrm>
              <a:off x="746831" y="5187859"/>
              <a:ext cx="5932480" cy="1129842"/>
            </a:xfrm>
            <a:prstGeom prst="roundRect">
              <a:avLst>
                <a:gd name="adj" fmla="val 8182"/>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53CFF42-D09F-A734-B49C-88C9EEF62490}"/>
                </a:ext>
              </a:extLst>
            </p:cNvPr>
            <p:cNvSpPr/>
            <p:nvPr/>
          </p:nvSpPr>
          <p:spPr>
            <a:xfrm>
              <a:off x="434480" y="4818888"/>
              <a:ext cx="955650" cy="22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 name="object 66">
            <a:extLst>
              <a:ext uri="{FF2B5EF4-FFF2-40B4-BE49-F238E27FC236}">
                <a16:creationId xmlns:a16="http://schemas.microsoft.com/office/drawing/2014/main" id="{6749C50C-BE3A-F1D7-BC6D-CCDDF1A3CCFD}"/>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00540982-5CE2-539E-BAFF-7FDD4890B3AE}"/>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14</a:t>
            </a:fld>
            <a:endParaRPr lang="fr-FR" dirty="0"/>
          </a:p>
        </p:txBody>
      </p:sp>
      <p:sp>
        <p:nvSpPr>
          <p:cNvPr id="6" name="object 4">
            <a:hlinkClick r:id="rId2" action="ppaction://hlinksldjump"/>
            <a:extLst>
              <a:ext uri="{FF2B5EF4-FFF2-40B4-BE49-F238E27FC236}">
                <a16:creationId xmlns:a16="http://schemas.microsoft.com/office/drawing/2014/main" id="{C4E7A0C1-604F-1E80-A94A-E049443CE156}"/>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5EBA5D5A-D7DC-3A7C-A459-051D7FEA9DCB}"/>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CE7A9C8D-DFC6-1EAF-247E-D7932F336CB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9A7321D7-D7F6-EF71-F29A-05617D30959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4" name="object 65">
            <a:extLst>
              <a:ext uri="{FF2B5EF4-FFF2-40B4-BE49-F238E27FC236}">
                <a16:creationId xmlns:a16="http://schemas.microsoft.com/office/drawing/2014/main" id="{36BB05E9-753D-317F-D83A-D3C3C4D4ACFF}"/>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DÉTENTEURS OCF</a:t>
            </a:r>
          </a:p>
        </p:txBody>
      </p:sp>
      <p:sp>
        <p:nvSpPr>
          <p:cNvPr id="25" name="object 65">
            <a:extLst>
              <a:ext uri="{FF2B5EF4-FFF2-40B4-BE49-F238E27FC236}">
                <a16:creationId xmlns:a16="http://schemas.microsoft.com/office/drawing/2014/main" id="{14403FF2-8787-0D5C-21FE-F259721EA086}"/>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pic>
        <p:nvPicPr>
          <p:cNvPr id="28" name="Graphique 27">
            <a:extLst>
              <a:ext uri="{FF2B5EF4-FFF2-40B4-BE49-F238E27FC236}">
                <a16:creationId xmlns:a16="http://schemas.microsoft.com/office/drawing/2014/main" id="{8F6D50AB-89D6-8857-80A2-281D076AA56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412790" y="866533"/>
            <a:ext cx="1667202" cy="1234964"/>
          </a:xfrm>
          <a:prstGeom prst="rect">
            <a:avLst/>
          </a:prstGeom>
        </p:spPr>
      </p:pic>
      <p:sp>
        <p:nvSpPr>
          <p:cNvPr id="29" name="ZoneTexte 28">
            <a:extLst>
              <a:ext uri="{FF2B5EF4-FFF2-40B4-BE49-F238E27FC236}">
                <a16:creationId xmlns:a16="http://schemas.microsoft.com/office/drawing/2014/main" id="{E70F5BE2-B042-C749-D27E-9CAECC110565}"/>
              </a:ext>
            </a:extLst>
          </p:cNvPr>
          <p:cNvSpPr txBox="1"/>
          <p:nvPr/>
        </p:nvSpPr>
        <p:spPr>
          <a:xfrm>
            <a:off x="707299" y="1664876"/>
            <a:ext cx="7001091" cy="615553"/>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Le client a souscrit à l’OCF suite au point de situation réalisé par son conseiller et à la présentation de nos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solutions dédiées. Il a désormais une offre adaptée, lui permettant de gérer au mieux son budget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a:t>
            </a:r>
            <a:r>
              <a:rPr lang="fr-FR" sz="1000" dirty="0">
                <a:latin typeface="Arial" panose="020B0604020202020204" pitchFamily="34" charset="0"/>
                <a:cs typeface="Arial" panose="020B0604020202020204" pitchFamily="34" charset="0"/>
              </a:rPr>
              <a:t>avec</a:t>
            </a:r>
            <a:r>
              <a:rPr lang="fr-FR" sz="1000" dirty="0">
                <a:effectLst/>
                <a:latin typeface="Arial" panose="020B0604020202020204" pitchFamily="34" charset="0"/>
                <a:cs typeface="Arial" panose="020B0604020202020204" pitchFamily="34" charset="0"/>
              </a:rPr>
              <a:t> une réduction de frais </a:t>
            </a:r>
            <a:r>
              <a:rPr lang="fr-FR" sz="1000" dirty="0">
                <a:solidFill>
                  <a:srgbClr val="000000"/>
                </a:solidFill>
                <a:effectLst/>
                <a:latin typeface="Arial" panose="020B0604020202020204" pitchFamily="34" charset="0"/>
                <a:cs typeface="Arial" panose="020B0604020202020204" pitchFamily="34" charset="0"/>
              </a:rPr>
              <a:t>liés aux incidents de paiement et irrégularités de fonctionnement de compte</a:t>
            </a:r>
            <a:r>
              <a:rPr lang="fr-FR" sz="1000" dirty="0">
                <a:effectLst/>
                <a:latin typeface="Arial" panose="020B0604020202020204" pitchFamily="34" charset="0"/>
                <a:cs typeface="Arial" panose="020B0604020202020204" pitchFamily="34" charset="0"/>
              </a:rPr>
              <a:t>. </a:t>
            </a:r>
          </a:p>
          <a:p>
            <a:r>
              <a:rPr lang="fr-FR" sz="1000" dirty="0">
                <a:effectLst/>
                <a:latin typeface="Arial" panose="020B0604020202020204" pitchFamily="34" charset="0"/>
                <a:cs typeface="Arial" panose="020B0604020202020204" pitchFamily="34" charset="0"/>
              </a:rPr>
              <a:t>Le client est sur la voie d’un retour à meilleure fortune. </a:t>
            </a:r>
          </a:p>
        </p:txBody>
      </p:sp>
      <p:sp>
        <p:nvSpPr>
          <p:cNvPr id="30" name="Rectangle 29">
            <a:extLst>
              <a:ext uri="{FF2B5EF4-FFF2-40B4-BE49-F238E27FC236}">
                <a16:creationId xmlns:a16="http://schemas.microsoft.com/office/drawing/2014/main" id="{D3CA3F86-0C38-9A68-FBEA-ED286068B760}"/>
              </a:ext>
            </a:extLst>
          </p:cNvPr>
          <p:cNvSpPr/>
          <p:nvPr/>
        </p:nvSpPr>
        <p:spPr>
          <a:xfrm>
            <a:off x="712768" y="2593175"/>
            <a:ext cx="1426418"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Les offres dédiées</a:t>
            </a:r>
            <a:endParaRPr lang="fr-FR" sz="1000" dirty="0">
              <a:effectLst/>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4F37B4E9-038E-81A9-3751-C7A3AA82BB16}"/>
              </a:ext>
            </a:extLst>
          </p:cNvPr>
          <p:cNvSpPr/>
          <p:nvPr/>
        </p:nvSpPr>
        <p:spPr>
          <a:xfrm>
            <a:off x="3790811" y="2952608"/>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compatibles</a:t>
            </a:r>
            <a:endParaRPr lang="fr-FR" sz="1000" dirty="0">
              <a:effectLst/>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C7FE4B37-4508-5A54-601B-0F08D0BB4949}"/>
              </a:ext>
            </a:extLst>
          </p:cNvPr>
          <p:cNvSpPr/>
          <p:nvPr/>
        </p:nvSpPr>
        <p:spPr>
          <a:xfrm>
            <a:off x="3813525" y="4653662"/>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incompatibles</a:t>
            </a:r>
            <a:endParaRPr lang="fr-FR" sz="1000" dirty="0">
              <a:effectLst/>
              <a:latin typeface="Arial" panose="020B0604020202020204" pitchFamily="34" charset="0"/>
              <a:cs typeface="Arial" panose="020B0604020202020204" pitchFamily="34" charset="0"/>
            </a:endParaRPr>
          </a:p>
        </p:txBody>
      </p:sp>
      <p:sp>
        <p:nvSpPr>
          <p:cNvPr id="33" name="ZoneTexte 32">
            <a:extLst>
              <a:ext uri="{FF2B5EF4-FFF2-40B4-BE49-F238E27FC236}">
                <a16:creationId xmlns:a16="http://schemas.microsoft.com/office/drawing/2014/main" id="{A10A017F-FEAF-62A6-F7AC-F535A1AD524B}"/>
              </a:ext>
            </a:extLst>
          </p:cNvPr>
          <p:cNvSpPr txBox="1"/>
          <p:nvPr/>
        </p:nvSpPr>
        <p:spPr>
          <a:xfrm>
            <a:off x="3059189" y="2604962"/>
            <a:ext cx="6348403" cy="153888"/>
          </a:xfrm>
          <a:prstGeom prst="rect">
            <a:avLst/>
          </a:prstGeom>
          <a:noFill/>
        </p:spPr>
        <p:txBody>
          <a:bodyPr wrap="square" lIns="0" tIns="0" rIns="0" bIns="0">
            <a:spAutoFit/>
          </a:bodyPr>
          <a:lstStyle/>
          <a:p>
            <a:r>
              <a:rPr lang="fr-FR" sz="1000" b="1" dirty="0">
                <a:effectLst/>
                <a:latin typeface="Arial" panose="020B0604020202020204" pitchFamily="34" charset="0"/>
                <a:cs typeface="Arial" panose="020B0604020202020204" pitchFamily="34" charset="0"/>
              </a:rPr>
              <a:t>Les clients détenteurs de l’OCF ont des besoins en banque et assurance comme tous clients. </a:t>
            </a:r>
          </a:p>
        </p:txBody>
      </p:sp>
      <p:cxnSp>
        <p:nvCxnSpPr>
          <p:cNvPr id="34" name="Connecteur droit 33">
            <a:extLst>
              <a:ext uri="{FF2B5EF4-FFF2-40B4-BE49-F238E27FC236}">
                <a16:creationId xmlns:a16="http://schemas.microsoft.com/office/drawing/2014/main" id="{345D8A46-75F9-544E-B7E7-46932CA45C4B}"/>
              </a:ext>
            </a:extLst>
          </p:cNvPr>
          <p:cNvCxnSpPr>
            <a:cxnSpLocks/>
          </p:cNvCxnSpPr>
          <p:nvPr/>
        </p:nvCxnSpPr>
        <p:spPr>
          <a:xfrm flipV="1">
            <a:off x="2767687" y="2620607"/>
            <a:ext cx="0" cy="4000523"/>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6" name="object 69">
            <a:hlinkClick r:id="rId6"/>
            <a:extLst>
              <a:ext uri="{FF2B5EF4-FFF2-40B4-BE49-F238E27FC236}">
                <a16:creationId xmlns:a16="http://schemas.microsoft.com/office/drawing/2014/main" id="{6B66C1C3-CFD9-7AF5-17D8-F8EC06AA5845}"/>
              </a:ext>
            </a:extLst>
          </p:cNvPr>
          <p:cNvSpPr txBox="1"/>
          <p:nvPr/>
        </p:nvSpPr>
        <p:spPr>
          <a:xfrm>
            <a:off x="840754" y="4449550"/>
            <a:ext cx="1512000" cy="540000"/>
          </a:xfrm>
          <a:prstGeom prst="rect">
            <a:avLst/>
          </a:prstGeom>
          <a:solidFill>
            <a:srgbClr val="E30613"/>
          </a:solidFill>
        </p:spPr>
        <p:txBody>
          <a:bodyPr vert="horz" wrap="square" lIns="0" tIns="12700" rIns="0" bIns="0" rtlCol="0" anchor="ctr" anchorCtr="0">
            <a:noAutofit/>
          </a:bodyPr>
          <a:lstStyle/>
          <a:p>
            <a:pPr marL="227329">
              <a:lnSpc>
                <a:spcPct val="100000"/>
              </a:lnSpc>
              <a:spcBef>
                <a:spcPts val="100"/>
              </a:spcBef>
            </a:pPr>
            <a:r>
              <a:rPr lang="fr-FR" sz="1000" dirty="0">
                <a:solidFill>
                  <a:srgbClr val="FFFFFF"/>
                </a:solidFill>
                <a:latin typeface="Arial" panose="020B0604020202020204" pitchFamily="34" charset="0"/>
                <a:cs typeface="Arial" panose="020B0604020202020204" pitchFamily="34" charset="0"/>
              </a:rPr>
              <a:t>RDV SUR NOTRE PAGE INTERNET OFFRES DÉDIÉES</a:t>
            </a:r>
          </a:p>
        </p:txBody>
      </p:sp>
      <p:pic>
        <p:nvPicPr>
          <p:cNvPr id="37" name="object 81">
            <a:extLst>
              <a:ext uri="{FF2B5EF4-FFF2-40B4-BE49-F238E27FC236}">
                <a16:creationId xmlns:a16="http://schemas.microsoft.com/office/drawing/2014/main" id="{BCD38723-55A5-783D-F237-7AACAD2D62E6}"/>
              </a:ext>
            </a:extLst>
          </p:cNvPr>
          <p:cNvPicPr/>
          <p:nvPr/>
        </p:nvPicPr>
        <p:blipFill>
          <a:blip r:embed="rId7">
            <a:extLst>
              <a:ext uri="{96DAC541-7B7A-43D3-8B79-37D633B846F1}">
                <asvg:svgBlip xmlns:asvg="http://schemas.microsoft.com/office/drawing/2016/SVG/main" r:embed="rId8"/>
              </a:ext>
            </a:extLst>
          </a:blip>
          <a:srcRect/>
          <a:stretch/>
        </p:blipFill>
        <p:spPr>
          <a:xfrm>
            <a:off x="631670" y="4437982"/>
            <a:ext cx="185436" cy="211926"/>
          </a:xfrm>
          <a:prstGeom prst="rect">
            <a:avLst/>
          </a:prstGeom>
        </p:spPr>
      </p:pic>
      <p:sp>
        <p:nvSpPr>
          <p:cNvPr id="42" name="ZoneTexte 41">
            <a:extLst>
              <a:ext uri="{FF2B5EF4-FFF2-40B4-BE49-F238E27FC236}">
                <a16:creationId xmlns:a16="http://schemas.microsoft.com/office/drawing/2014/main" id="{2B2713C5-8F99-82A5-ABBF-98802E4CA845}"/>
              </a:ext>
            </a:extLst>
          </p:cNvPr>
          <p:cNvSpPr txBox="1"/>
          <p:nvPr/>
        </p:nvSpPr>
        <p:spPr>
          <a:xfrm>
            <a:off x="707299" y="3010226"/>
            <a:ext cx="2060388" cy="1128514"/>
          </a:xfrm>
          <a:prstGeom prst="rect">
            <a:avLst/>
          </a:prstGeom>
          <a:noFill/>
        </p:spPr>
        <p:txBody>
          <a:bodyPr wrap="square" lIns="0" tIns="0" rIns="0" bIns="0">
            <a:spAutoFit/>
          </a:bodyPr>
          <a:lstStyle/>
          <a:p>
            <a:pPr marL="171450" indent="-171450">
              <a:spcBef>
                <a:spcPts val="8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Micro-crédits par Parcours Confiance.</a:t>
            </a:r>
          </a:p>
          <a:p>
            <a:pPr marL="171450" indent="-171450">
              <a:spcBef>
                <a:spcPts val="800"/>
              </a:spcBef>
              <a:buBlip>
                <a:blip r:embed="rId9">
                  <a:extLst>
                    <a:ext uri="{96DAC541-7B7A-43D3-8B79-37D633B846F1}">
                      <asvg:svgBlip xmlns:asvg="http://schemas.microsoft.com/office/drawing/2016/SVG/main" r:embed="rId10"/>
                    </a:ext>
                  </a:extLst>
                </a:blip>
              </a:buBlip>
            </a:pPr>
            <a:r>
              <a:rPr lang="fr-FR" sz="1000" dirty="0">
                <a:latin typeface="Arial" panose="020B0604020202020204" pitchFamily="34" charset="0"/>
                <a:cs typeface="Arial" panose="020B0604020202020204" pitchFamily="34" charset="0"/>
              </a:rPr>
              <a:t>LOA avec notre partenaire Renault</a:t>
            </a:r>
          </a:p>
          <a:p>
            <a:pPr marL="171450" indent="-171450">
              <a:spcBef>
                <a:spcPts val="8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Coup de Pouce avec notre partenaire Orange </a:t>
            </a:r>
          </a:p>
        </p:txBody>
      </p:sp>
      <p:sp>
        <p:nvSpPr>
          <p:cNvPr id="43" name="ZoneTexte 42">
            <a:extLst>
              <a:ext uri="{FF2B5EF4-FFF2-40B4-BE49-F238E27FC236}">
                <a16:creationId xmlns:a16="http://schemas.microsoft.com/office/drawing/2014/main" id="{B6C46226-183F-3CC8-55D1-5DAEB1E2A229}"/>
              </a:ext>
            </a:extLst>
          </p:cNvPr>
          <p:cNvSpPr txBox="1"/>
          <p:nvPr/>
        </p:nvSpPr>
        <p:spPr>
          <a:xfrm>
            <a:off x="3810320" y="3352933"/>
            <a:ext cx="5336179" cy="846386"/>
          </a:xfrm>
          <a:prstGeom prst="rect">
            <a:avLst/>
          </a:prstGeom>
          <a:noFill/>
        </p:spPr>
        <p:txBody>
          <a:bodyPr wrap="square" lIns="0" tIns="0" rIns="0" bIns="0">
            <a:spAutoFit/>
          </a:bodyPr>
          <a:lstStyle/>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Assurance et de prévoyance (hors assurance-vie et assurance des moyens de paiement).</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Épargne liquide.</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2</a:t>
            </a:r>
            <a:r>
              <a:rPr lang="fr-FR" sz="1000" baseline="30000" dirty="0">
                <a:effectLst/>
                <a:latin typeface="Arial" panose="020B0604020202020204" pitchFamily="34" charset="0"/>
                <a:cs typeface="Arial" panose="020B0604020202020204" pitchFamily="34" charset="0"/>
              </a:rPr>
              <a:t>e</a:t>
            </a:r>
            <a:r>
              <a:rPr lang="fr-FR" sz="1000" dirty="0">
                <a:effectLst/>
                <a:latin typeface="Arial" panose="020B0604020202020204" pitchFamily="34" charset="0"/>
                <a:cs typeface="Arial" panose="020B0604020202020204" pitchFamily="34" charset="0"/>
              </a:rPr>
              <a:t> carte Visa Classic à contrôle de solde systématique (pour les comptes joints).</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solidFill>
                  <a:srgbClr val="000000"/>
                </a:solidFill>
                <a:effectLst/>
                <a:latin typeface="Arial" panose="020B0604020202020204" pitchFamily="34" charset="0"/>
                <a:cs typeface="Arial" panose="020B0604020202020204" pitchFamily="34" charset="0"/>
              </a:rPr>
              <a:t>CFN (Coffre-fort Numérique)</a:t>
            </a:r>
            <a:r>
              <a:rPr lang="fr-FR" sz="1000" dirty="0">
                <a:effectLst/>
                <a:latin typeface="Arial" panose="020B0604020202020204" pitchFamily="34" charset="0"/>
                <a:cs typeface="Arial" panose="020B0604020202020204" pitchFamily="34" charset="0"/>
              </a:rPr>
              <a:t>.</a:t>
            </a:r>
          </a:p>
        </p:txBody>
      </p:sp>
      <p:sp>
        <p:nvSpPr>
          <p:cNvPr id="44" name="ZoneTexte 43">
            <a:extLst>
              <a:ext uri="{FF2B5EF4-FFF2-40B4-BE49-F238E27FC236}">
                <a16:creationId xmlns:a16="http://schemas.microsoft.com/office/drawing/2014/main" id="{2028B9FF-8C51-80D9-BEBE-F6432F0BC68D}"/>
              </a:ext>
            </a:extLst>
          </p:cNvPr>
          <p:cNvSpPr txBox="1"/>
          <p:nvPr/>
        </p:nvSpPr>
        <p:spPr>
          <a:xfrm>
            <a:off x="3819198" y="5061728"/>
            <a:ext cx="5141922" cy="1384995"/>
          </a:xfrm>
          <a:prstGeom prst="rect">
            <a:avLst/>
          </a:prstGeom>
          <a:noFill/>
        </p:spPr>
        <p:txBody>
          <a:bodyPr wrap="square" lIns="0" tIns="0" rIns="0" bIns="0">
            <a:spAutoFit/>
          </a:bodyPr>
          <a:lstStyle/>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Autres </a:t>
            </a:r>
            <a:r>
              <a:rPr lang="fr-FR" sz="1000" dirty="0">
                <a:solidFill>
                  <a:srgbClr val="000000"/>
                </a:solidFill>
                <a:effectLst/>
                <a:latin typeface="Helvetica" pitchFamily="2" charset="0"/>
              </a:rPr>
              <a:t>offres groupées de services, chéquier et carte bancaire (sauf carte à contrôle de solde systématique)</a:t>
            </a:r>
            <a:r>
              <a:rPr lang="fr-FR" sz="1000" dirty="0">
                <a:effectLst/>
                <a:latin typeface="Arial" panose="020B0604020202020204" pitchFamily="34" charset="0"/>
                <a:cs typeface="Arial" panose="020B0604020202020204" pitchFamily="34" charset="0"/>
              </a:rPr>
              <a:t>. </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solidFill>
                  <a:srgbClr val="000000"/>
                </a:solidFill>
                <a:effectLst/>
                <a:latin typeface="Helvetica" pitchFamily="2" charset="0"/>
              </a:rPr>
              <a:t>Autorisation de découvert permanente</a:t>
            </a:r>
            <a:r>
              <a:rPr lang="fr-FR" sz="1000" dirty="0">
                <a:effectLst/>
                <a:latin typeface="Arial" panose="020B0604020202020204" pitchFamily="34" charset="0"/>
                <a:cs typeface="Arial" panose="020B0604020202020204" pitchFamily="34" charset="0"/>
              </a:rPr>
              <a:t>.</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solidFill>
                  <a:srgbClr val="000000"/>
                </a:solidFill>
                <a:effectLst/>
                <a:latin typeface="Helvetica" pitchFamily="2" charset="0"/>
              </a:rPr>
              <a:t>Épargne bancaire non liquide et non disponible (PEL, PEP).</a:t>
            </a:r>
            <a:endParaRPr lang="fr-FR" sz="1000" dirty="0">
              <a:effectLst/>
              <a:latin typeface="Arial" panose="020B0604020202020204" pitchFamily="34" charset="0"/>
              <a:cs typeface="Arial" panose="020B0604020202020204" pitchFamily="34" charset="0"/>
            </a:endParaRP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Épargne financière (Parts sociales, Bons de caisse, Bon d’épargne, CTO, PEA, PEA/PME, PERP, Assurance-vie).</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Crédit immobilier et consommation.</a:t>
            </a:r>
          </a:p>
        </p:txBody>
      </p:sp>
      <p:pic>
        <p:nvPicPr>
          <p:cNvPr id="48" name="Graphique 47">
            <a:extLst>
              <a:ext uri="{FF2B5EF4-FFF2-40B4-BE49-F238E27FC236}">
                <a16:creationId xmlns:a16="http://schemas.microsoft.com/office/drawing/2014/main" id="{EAF76A38-5095-5DA0-D6CF-8D9F068F717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37102" y="4413393"/>
            <a:ext cx="962988" cy="802490"/>
          </a:xfrm>
          <a:prstGeom prst="rect">
            <a:avLst/>
          </a:prstGeom>
        </p:spPr>
      </p:pic>
      <p:pic>
        <p:nvPicPr>
          <p:cNvPr id="50" name="Graphique 49">
            <a:extLst>
              <a:ext uri="{FF2B5EF4-FFF2-40B4-BE49-F238E27FC236}">
                <a16:creationId xmlns:a16="http://schemas.microsoft.com/office/drawing/2014/main" id="{E4AA9DB2-F940-E740-CD29-1179E6097D4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910554" y="2706047"/>
            <a:ext cx="941465" cy="784554"/>
          </a:xfrm>
          <a:prstGeom prst="rect">
            <a:avLst/>
          </a:prstGeom>
        </p:spPr>
      </p:pic>
      <p:pic>
        <p:nvPicPr>
          <p:cNvPr id="26" name="Graphique 25">
            <a:hlinkClick r:id="rId15" action="ppaction://hlinksldjump"/>
            <a:extLst>
              <a:ext uri="{FF2B5EF4-FFF2-40B4-BE49-F238E27FC236}">
                <a16:creationId xmlns:a16="http://schemas.microsoft.com/office/drawing/2014/main" id="{EB6E958A-08BE-88E9-EAD7-0168107D7CC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839405" y="291396"/>
            <a:ext cx="415080" cy="386454"/>
          </a:xfrm>
          <a:prstGeom prst="rect">
            <a:avLst/>
          </a:prstGeom>
        </p:spPr>
      </p:pic>
      <p:grpSp>
        <p:nvGrpSpPr>
          <p:cNvPr id="27" name="Groupe 26">
            <a:extLst>
              <a:ext uri="{FF2B5EF4-FFF2-40B4-BE49-F238E27FC236}">
                <a16:creationId xmlns:a16="http://schemas.microsoft.com/office/drawing/2014/main" id="{9869461E-E1E9-B27B-029A-102978D585E1}"/>
              </a:ext>
            </a:extLst>
          </p:cNvPr>
          <p:cNvGrpSpPr/>
          <p:nvPr/>
        </p:nvGrpSpPr>
        <p:grpSpPr>
          <a:xfrm>
            <a:off x="9686945" y="5643367"/>
            <a:ext cx="727414" cy="720000"/>
            <a:chOff x="9686945" y="5643367"/>
            <a:chExt cx="727414" cy="720000"/>
          </a:xfrm>
        </p:grpSpPr>
        <p:sp>
          <p:nvSpPr>
            <p:cNvPr id="35" name="Ellipse 34">
              <a:extLst>
                <a:ext uri="{FF2B5EF4-FFF2-40B4-BE49-F238E27FC236}">
                  <a16:creationId xmlns:a16="http://schemas.microsoft.com/office/drawing/2014/main" id="{84C6D865-8E23-615A-CA95-2DCA58674E70}"/>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a:extLst>
                <a:ext uri="{FF2B5EF4-FFF2-40B4-BE49-F238E27FC236}">
                  <a16:creationId xmlns:a16="http://schemas.microsoft.com/office/drawing/2014/main" id="{D087545D-829A-C96C-4BD6-2D414F1A9DE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694359" y="5643367"/>
              <a:ext cx="720000" cy="720000"/>
            </a:xfrm>
            <a:prstGeom prst="rect">
              <a:avLst/>
            </a:prstGeom>
          </p:spPr>
        </p:pic>
      </p:grpSp>
      <p:pic>
        <p:nvPicPr>
          <p:cNvPr id="39" name="Graphique 38">
            <a:hlinkClick r:id="rId20" action="ppaction://hlinksldjump"/>
            <a:extLst>
              <a:ext uri="{FF2B5EF4-FFF2-40B4-BE49-F238E27FC236}">
                <a16:creationId xmlns:a16="http://schemas.microsoft.com/office/drawing/2014/main" id="{EA14EDBC-8203-B502-C094-14997BC24D72}"/>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570693" y="1294509"/>
            <a:ext cx="952500" cy="952500"/>
          </a:xfrm>
          <a:prstGeom prst="rect">
            <a:avLst/>
          </a:prstGeom>
        </p:spPr>
      </p:pic>
      <p:sp>
        <p:nvSpPr>
          <p:cNvPr id="40" name="ZoneTexte 39">
            <a:hlinkClick r:id="rId20" action="ppaction://hlinksldjump"/>
            <a:extLst>
              <a:ext uri="{FF2B5EF4-FFF2-40B4-BE49-F238E27FC236}">
                <a16:creationId xmlns:a16="http://schemas.microsoft.com/office/drawing/2014/main" id="{D0D0E695-3497-63BF-0D15-1FFD6268E9B9}"/>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41" name="Ellipse 40">
            <a:extLst>
              <a:ext uri="{FF2B5EF4-FFF2-40B4-BE49-F238E27FC236}">
                <a16:creationId xmlns:a16="http://schemas.microsoft.com/office/drawing/2014/main" id="{C91D239A-B152-E558-F6FD-A2DDF49F737C}"/>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Graphique 44">
            <a:hlinkClick r:id="rId23" action="ppaction://hlinksldjump"/>
            <a:extLst>
              <a:ext uri="{FF2B5EF4-FFF2-40B4-BE49-F238E27FC236}">
                <a16:creationId xmlns:a16="http://schemas.microsoft.com/office/drawing/2014/main" id="{E2C910C2-00C7-17C1-C73B-C0F7B73DDD8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694359" y="5643367"/>
            <a:ext cx="720000" cy="720000"/>
          </a:xfrm>
          <a:prstGeom prst="rect">
            <a:avLst/>
          </a:prstGeom>
        </p:spPr>
      </p:pic>
      <p:sp>
        <p:nvSpPr>
          <p:cNvPr id="46" name="ZoneTexte 45">
            <a:hlinkClick r:id="rId23" action="ppaction://hlinksldjump"/>
            <a:extLst>
              <a:ext uri="{FF2B5EF4-FFF2-40B4-BE49-F238E27FC236}">
                <a16:creationId xmlns:a16="http://schemas.microsoft.com/office/drawing/2014/main" id="{675A4852-D858-FE59-54CA-90BE252F3300}"/>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7" name="ZoneTexte 46">
            <a:hlinkClick r:id="rId24" action="ppaction://hlinksldjump"/>
            <a:extLst>
              <a:ext uri="{FF2B5EF4-FFF2-40B4-BE49-F238E27FC236}">
                <a16:creationId xmlns:a16="http://schemas.microsoft.com/office/drawing/2014/main" id="{6F87E1CF-877B-F0DA-4D06-710C800DC05B}"/>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49" name="Graphique 48">
            <a:hlinkClick r:id="rId24" action="ppaction://hlinksldjump"/>
            <a:extLst>
              <a:ext uri="{FF2B5EF4-FFF2-40B4-BE49-F238E27FC236}">
                <a16:creationId xmlns:a16="http://schemas.microsoft.com/office/drawing/2014/main" id="{5A634342-66F0-DEDB-E786-01F1BA217E5C}"/>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578286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97A9F325-FAFD-925B-1F97-79825F66F831}"/>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DFAC32D2-DA2A-4D8A-8508-90C0F1F6B8F0}"/>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15</a:t>
            </a:fld>
            <a:endParaRPr lang="fr-FR" dirty="0"/>
          </a:p>
        </p:txBody>
      </p:sp>
      <p:sp>
        <p:nvSpPr>
          <p:cNvPr id="6" name="object 4">
            <a:hlinkClick r:id="rId2" action="ppaction://hlinksldjump"/>
            <a:extLst>
              <a:ext uri="{FF2B5EF4-FFF2-40B4-BE49-F238E27FC236}">
                <a16:creationId xmlns:a16="http://schemas.microsoft.com/office/drawing/2014/main" id="{60981CD0-401E-2110-3463-8D24C3D1C056}"/>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570FA797-0CB2-A08C-9DC4-C13F2EDBC0EC}"/>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79C53D75-D210-994E-B5B6-14DA4AD71CB4}"/>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BD9EACC7-7C0A-6560-48F5-C7C3986F6935}"/>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52" name="object 65">
            <a:extLst>
              <a:ext uri="{FF2B5EF4-FFF2-40B4-BE49-F238E27FC236}">
                <a16:creationId xmlns:a16="http://schemas.microsoft.com/office/drawing/2014/main" id="{8277CAEB-8163-406B-8F37-B1169D1F1994}"/>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DÉTENTEURS SBB</a:t>
            </a:r>
          </a:p>
        </p:txBody>
      </p:sp>
      <p:sp>
        <p:nvSpPr>
          <p:cNvPr id="53" name="object 65">
            <a:extLst>
              <a:ext uri="{FF2B5EF4-FFF2-40B4-BE49-F238E27FC236}">
                <a16:creationId xmlns:a16="http://schemas.microsoft.com/office/drawing/2014/main" id="{9AC9A100-0646-3E2D-657A-8C578FE14C8A}"/>
              </a:ext>
            </a:extLst>
          </p:cNvPr>
          <p:cNvSpPr txBox="1">
            <a:spLocks/>
          </p:cNvSpPr>
          <p:nvPr/>
        </p:nvSpPr>
        <p:spPr>
          <a:xfrm>
            <a:off x="707299" y="1341873"/>
            <a:ext cx="4431629"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ZOOM SUR LES SERVICES BANCAIRES DE BASES</a:t>
            </a:r>
          </a:p>
        </p:txBody>
      </p:sp>
      <p:pic>
        <p:nvPicPr>
          <p:cNvPr id="54" name="Graphique 53">
            <a:extLst>
              <a:ext uri="{FF2B5EF4-FFF2-40B4-BE49-F238E27FC236}">
                <a16:creationId xmlns:a16="http://schemas.microsoft.com/office/drawing/2014/main" id="{83F83F25-3DEE-5BAC-BA9C-E41AA48B091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460733" y="1200622"/>
            <a:ext cx="1667201" cy="1234964"/>
          </a:xfrm>
          <a:prstGeom prst="rect">
            <a:avLst/>
          </a:prstGeom>
        </p:spPr>
      </p:pic>
      <p:sp>
        <p:nvSpPr>
          <p:cNvPr id="55" name="ZoneTexte 54">
            <a:extLst>
              <a:ext uri="{FF2B5EF4-FFF2-40B4-BE49-F238E27FC236}">
                <a16:creationId xmlns:a16="http://schemas.microsoft.com/office/drawing/2014/main" id="{1F7D3917-E01D-6559-00C5-4C4452CC75AD}"/>
              </a:ext>
            </a:extLst>
          </p:cNvPr>
          <p:cNvSpPr txBox="1"/>
          <p:nvPr/>
        </p:nvSpPr>
        <p:spPr>
          <a:xfrm>
            <a:off x="707300" y="1664876"/>
            <a:ext cx="6473776" cy="307777"/>
          </a:xfrm>
          <a:prstGeom prst="rect">
            <a:avLst/>
          </a:prstGeom>
          <a:noFill/>
        </p:spPr>
        <p:txBody>
          <a:bodyPr wrap="square" lIns="0" tIns="0" rIns="0" bIns="0">
            <a:spAutoFit/>
          </a:bodyPr>
          <a:lstStyle/>
          <a:p>
            <a:r>
              <a:rPr lang="fr-FR" sz="1000" b="0" i="0" u="none" strike="noStrike" baseline="0" dirty="0">
                <a:solidFill>
                  <a:srgbClr val="000000"/>
                </a:solidFill>
                <a:latin typeface="Arial" panose="020B0604020202020204" pitchFamily="34" charset="0"/>
                <a:cs typeface="Arial" panose="020B0604020202020204" pitchFamily="34" charset="0"/>
              </a:rPr>
              <a:t>Services définis à l’article D. 312-5-1 du code monétaire et financier, offerts dans le cadre du droit au compte prévu à l’article L. 312-1 du même code. Ces prestations ne constituent pas une offre groupée de services.</a:t>
            </a:r>
            <a:endParaRPr lang="fr-FR" sz="800" dirty="0">
              <a:latin typeface="Arial" panose="020B0604020202020204" pitchFamily="34" charset="0"/>
              <a:cs typeface="Arial" panose="020B0604020202020204" pitchFamily="34" charset="0"/>
            </a:endParaRPr>
          </a:p>
        </p:txBody>
      </p:sp>
      <p:sp>
        <p:nvSpPr>
          <p:cNvPr id="56" name="Rectangle : coins arrondis 55">
            <a:extLst>
              <a:ext uri="{FF2B5EF4-FFF2-40B4-BE49-F238E27FC236}">
                <a16:creationId xmlns:a16="http://schemas.microsoft.com/office/drawing/2014/main" id="{A8215F9D-6921-531D-6275-E502FA51F440}"/>
              </a:ext>
            </a:extLst>
          </p:cNvPr>
          <p:cNvSpPr/>
          <p:nvPr/>
        </p:nvSpPr>
        <p:spPr>
          <a:xfrm>
            <a:off x="6764248" y="2651363"/>
            <a:ext cx="2283959" cy="3707689"/>
          </a:xfrm>
          <a:prstGeom prst="roundRect">
            <a:avLst>
              <a:gd name="adj" fmla="val 24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27A8076D-1E63-2D8E-DB41-E7ED5E2D702D}"/>
              </a:ext>
            </a:extLst>
          </p:cNvPr>
          <p:cNvSpPr txBox="1"/>
          <p:nvPr/>
        </p:nvSpPr>
        <p:spPr>
          <a:xfrm>
            <a:off x="6924686" y="2760943"/>
            <a:ext cx="2123521" cy="1995218"/>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Le client reçoit </a:t>
            </a:r>
            <a:r>
              <a:rPr lang="fr-FR" sz="1000" b="1" dirty="0">
                <a:solidFill>
                  <a:schemeClr val="bg1"/>
                </a:solidFill>
                <a:effectLst/>
                <a:latin typeface="Arial" panose="020B0604020202020204" pitchFamily="34" charset="0"/>
                <a:cs typeface="Arial" panose="020B0604020202020204" pitchFamily="34" charset="0"/>
              </a:rPr>
              <a:t>une fois par an,</a:t>
            </a:r>
            <a:r>
              <a:rPr lang="fr-FR" sz="1000" dirty="0">
                <a:solidFill>
                  <a:schemeClr val="bg1"/>
                </a:solidFill>
                <a:effectLst/>
                <a:latin typeface="Arial" panose="020B0604020202020204" pitchFamily="34" charset="0"/>
                <a:cs typeface="Arial" panose="020B0604020202020204" pitchFamily="34" charset="0"/>
              </a:rPr>
              <a:t>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à date d’anniversaire de son contrat, </a:t>
            </a:r>
          </a:p>
          <a:p>
            <a:r>
              <a:rPr lang="fr-FR" sz="1000" dirty="0">
                <a:solidFill>
                  <a:schemeClr val="bg1"/>
                </a:solidFill>
                <a:effectLst/>
                <a:latin typeface="Arial" panose="020B0604020202020204" pitchFamily="34" charset="0"/>
                <a:cs typeface="Arial" panose="020B0604020202020204" pitchFamily="34" charset="0"/>
              </a:rPr>
              <a:t>un courrier lui proposant un rendez-vous avec son conseiller afin de </a:t>
            </a:r>
            <a:br>
              <a:rPr lang="fr-FR" sz="1000" dirty="0">
                <a:solidFill>
                  <a:schemeClr val="bg1"/>
                </a:solidFill>
                <a:effectLst/>
                <a:latin typeface="Arial" panose="020B0604020202020204" pitchFamily="34" charset="0"/>
                <a:cs typeface="Arial" panose="020B0604020202020204" pitchFamily="34" charset="0"/>
              </a:rPr>
            </a:br>
            <a:r>
              <a:rPr lang="fr-FR" sz="1000" b="1" dirty="0">
                <a:solidFill>
                  <a:schemeClr val="bg1"/>
                </a:solidFill>
                <a:effectLst/>
                <a:latin typeface="Arial" panose="020B0604020202020204" pitchFamily="34" charset="0"/>
                <a:cs typeface="Arial" panose="020B0604020202020204" pitchFamily="34" charset="0"/>
              </a:rPr>
              <a:t>faire un point sur sa situation financière. </a:t>
            </a:r>
            <a:r>
              <a:rPr lang="fr-FR" sz="1000" dirty="0">
                <a:solidFill>
                  <a:schemeClr val="bg1"/>
                </a:solidFill>
                <a:effectLst/>
                <a:latin typeface="Arial" panose="020B0604020202020204" pitchFamily="34" charset="0"/>
                <a:cs typeface="Arial" panose="020B0604020202020204" pitchFamily="34" charset="0"/>
              </a:rPr>
              <a:t>Si lors de cet entretien,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le client manifeste la volonté de souscrire une offre autre que les SBB, il faut, après analyse de sa situation, </a:t>
            </a:r>
            <a:r>
              <a:rPr lang="fr-FR" sz="1000" b="1" dirty="0">
                <a:solidFill>
                  <a:schemeClr val="bg1"/>
                </a:solidFill>
                <a:effectLst/>
                <a:latin typeface="Arial" panose="020B0604020202020204" pitchFamily="34" charset="0"/>
                <a:cs typeface="Arial" panose="020B0604020202020204" pitchFamily="34" charset="0"/>
              </a:rPr>
              <a:t>recueillir la renonciation formelle du client aux SBB</a:t>
            </a:r>
            <a:r>
              <a:rPr lang="fr-FR" sz="1000" dirty="0">
                <a:solidFill>
                  <a:schemeClr val="bg1"/>
                </a:solidFill>
                <a:effectLst/>
                <a:latin typeface="Arial" panose="020B0604020202020204" pitchFamily="34" charset="0"/>
                <a:cs typeface="Arial" panose="020B0604020202020204" pitchFamily="34" charset="0"/>
              </a:rPr>
              <a:t> préalablement à la souscription effective de la nouvelle offre.</a:t>
            </a:r>
            <a:r>
              <a:rPr lang="fr-FR" sz="1000" dirty="0">
                <a:solidFill>
                  <a:srgbClr val="000000"/>
                </a:solidFill>
                <a:effectLst/>
                <a:latin typeface="Helvetica" pitchFamily="2" charset="0"/>
              </a:rPr>
              <a:t> </a:t>
            </a:r>
            <a:endParaRPr lang="fr-FR" sz="1000" dirty="0">
              <a:solidFill>
                <a:schemeClr val="bg1"/>
              </a:solidFill>
              <a:effectLst/>
              <a:latin typeface="Arial" panose="020B0604020202020204" pitchFamily="34" charset="0"/>
              <a:cs typeface="Arial" panose="020B0604020202020204" pitchFamily="34" charset="0"/>
            </a:endParaRPr>
          </a:p>
        </p:txBody>
      </p:sp>
      <p:sp>
        <p:nvSpPr>
          <p:cNvPr id="58" name="ZoneTexte 57">
            <a:extLst>
              <a:ext uri="{FF2B5EF4-FFF2-40B4-BE49-F238E27FC236}">
                <a16:creationId xmlns:a16="http://schemas.microsoft.com/office/drawing/2014/main" id="{4F1E0B9E-9DAD-92B7-E048-DB9A7BFBF63E}"/>
              </a:ext>
            </a:extLst>
          </p:cNvPr>
          <p:cNvSpPr txBox="1"/>
          <p:nvPr/>
        </p:nvSpPr>
        <p:spPr>
          <a:xfrm>
            <a:off x="7303544" y="4865741"/>
            <a:ext cx="1614692" cy="1384995"/>
          </a:xfrm>
          <a:prstGeom prst="rect">
            <a:avLst/>
          </a:prstGeom>
          <a:noFill/>
        </p:spPr>
        <p:txBody>
          <a:bodyPr wrap="square" lIns="0" tIns="0" rIns="0" bIns="0">
            <a:spAutoFit/>
          </a:bodyPr>
          <a:lstStyle/>
          <a:p>
            <a:r>
              <a:rPr lang="fr-FR" sz="1000" b="1" i="1" dirty="0">
                <a:solidFill>
                  <a:srgbClr val="00676F"/>
                </a:solidFill>
                <a:effectLst/>
                <a:latin typeface="Arial Narrow" panose="020B0604020202020204" pitchFamily="34" charset="0"/>
                <a:cs typeface="Arial Narrow" panose="020B0604020202020204" pitchFamily="34" charset="0"/>
              </a:rPr>
              <a:t>Toutefois, l’OCF ne doit pas pouvoir être souscrite directement après la renonciation aux SBB (l’offre SBB, gratuite, reste plus avantageuse que l’OCF, payante, cette dernière étant composée sensiblement des mêmes services).</a:t>
            </a:r>
          </a:p>
        </p:txBody>
      </p:sp>
      <p:pic>
        <p:nvPicPr>
          <p:cNvPr id="59" name="Image 58">
            <a:extLst>
              <a:ext uri="{FF2B5EF4-FFF2-40B4-BE49-F238E27FC236}">
                <a16:creationId xmlns:a16="http://schemas.microsoft.com/office/drawing/2014/main" id="{17460C17-9A40-E7D2-40E8-C0E7CFA16125}"/>
              </a:ext>
            </a:extLst>
          </p:cNvPr>
          <p:cNvPicPr>
            <a:picLocks noChangeAspect="1"/>
          </p:cNvPicPr>
          <p:nvPr/>
        </p:nvPicPr>
        <p:blipFill>
          <a:blip r:embed="rId6"/>
          <a:stretch>
            <a:fillRect/>
          </a:stretch>
        </p:blipFill>
        <p:spPr>
          <a:xfrm>
            <a:off x="6857354" y="4819453"/>
            <a:ext cx="355600" cy="355600"/>
          </a:xfrm>
          <a:prstGeom prst="rect">
            <a:avLst/>
          </a:prstGeom>
        </p:spPr>
      </p:pic>
      <p:sp>
        <p:nvSpPr>
          <p:cNvPr id="61" name="ZoneTexte 60">
            <a:extLst>
              <a:ext uri="{FF2B5EF4-FFF2-40B4-BE49-F238E27FC236}">
                <a16:creationId xmlns:a16="http://schemas.microsoft.com/office/drawing/2014/main" id="{A283430A-A49F-17FF-A008-A28BDC7C8D76}"/>
              </a:ext>
            </a:extLst>
          </p:cNvPr>
          <p:cNvSpPr txBox="1"/>
          <p:nvPr/>
        </p:nvSpPr>
        <p:spPr>
          <a:xfrm>
            <a:off x="707297" y="3100394"/>
            <a:ext cx="5158271" cy="3180358"/>
          </a:xfrm>
          <a:prstGeom prst="rect">
            <a:avLst/>
          </a:prstGeom>
          <a:noFill/>
        </p:spPr>
        <p:txBody>
          <a:bodyPr wrap="square" lIns="0" tIns="0" rIns="0" bIns="0">
            <a:spAutoFit/>
          </a:bodyPr>
          <a:lstStyle/>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L’ouverture, la tenue et la clôture du compte.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Un changement d’adresse par an.</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délivrance à la demande de Relevés d’Identité Bancaire.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domiciliation de virements bancaires.</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fourniture mensuelle d’un relevé des opérations effectuées sur le compte.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L’encaissement de chèques et de virements bancaires.</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Prélèvement (frais par paiement d’un prélèvement SEPA), titre interbancaire de paiement SEPA ou virement bancaire SEPA*, ce dernier pouvant être réalisé aux guichets ou à distance.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L’abonnement à des services de banque à distance (internet, téléphone fixe, SMS, etc.).</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Les dépôts et les retraits d’espèces au guichet de l’organisme teneur de compte.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fourniture d’une carte de débit (carte de paiement à autorisation systématique) permettant notamment le paiement d’opérations sur internet et le retrait d’espèces dans l’Union Européenne.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Deux formules de chèques de banque par mois ou moyens de paiement équivalents offrant les mêmes services.</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réalisation des opérations de caisse.</a:t>
            </a:r>
          </a:p>
        </p:txBody>
      </p:sp>
      <p:pic>
        <p:nvPicPr>
          <p:cNvPr id="62" name="Graphique 61">
            <a:extLst>
              <a:ext uri="{FF2B5EF4-FFF2-40B4-BE49-F238E27FC236}">
                <a16:creationId xmlns:a16="http://schemas.microsoft.com/office/drawing/2014/main" id="{F6D809BD-9049-6241-1A49-ADFE2529E5CB}"/>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07298" y="2269793"/>
            <a:ext cx="944928" cy="787440"/>
          </a:xfrm>
          <a:prstGeom prst="rect">
            <a:avLst/>
          </a:prstGeom>
        </p:spPr>
      </p:pic>
      <p:sp>
        <p:nvSpPr>
          <p:cNvPr id="63" name="ZoneTexte 62">
            <a:extLst>
              <a:ext uri="{FF2B5EF4-FFF2-40B4-BE49-F238E27FC236}">
                <a16:creationId xmlns:a16="http://schemas.microsoft.com/office/drawing/2014/main" id="{250929F7-F9B6-4EF0-9978-338F702A065D}"/>
              </a:ext>
            </a:extLst>
          </p:cNvPr>
          <p:cNvSpPr txBox="1"/>
          <p:nvPr/>
        </p:nvSpPr>
        <p:spPr>
          <a:xfrm>
            <a:off x="707299" y="6576838"/>
            <a:ext cx="8439200" cy="107722"/>
          </a:xfrm>
          <a:prstGeom prst="rect">
            <a:avLst/>
          </a:prstGeom>
          <a:noFill/>
        </p:spPr>
        <p:txBody>
          <a:bodyPr wrap="square" lIns="0" tIns="0" rIns="0" bIns="0">
            <a:spAutoFit/>
          </a:bodyPr>
          <a:lstStyle/>
          <a:p>
            <a:r>
              <a:rPr lang="fr-FR" sz="700" dirty="0">
                <a:solidFill>
                  <a:schemeClr val="tx2"/>
                </a:solidFill>
                <a:effectLst/>
                <a:latin typeface="Arial Narrow" panose="020B0604020202020204" pitchFamily="34" charset="0"/>
                <a:cs typeface="Arial Narrow" panose="020B0604020202020204" pitchFamily="34" charset="0"/>
              </a:rPr>
              <a:t>* Hors virement SEPA instantané. </a:t>
            </a:r>
          </a:p>
        </p:txBody>
      </p:sp>
      <p:pic>
        <p:nvPicPr>
          <p:cNvPr id="24" name="Graphique 23">
            <a:hlinkClick r:id="rId11" action="ppaction://hlinksldjump"/>
            <a:extLst>
              <a:ext uri="{FF2B5EF4-FFF2-40B4-BE49-F238E27FC236}">
                <a16:creationId xmlns:a16="http://schemas.microsoft.com/office/drawing/2014/main" id="{8F0C33D8-90E0-7FB3-0D2D-3B40481D469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839405" y="291396"/>
            <a:ext cx="415080" cy="386454"/>
          </a:xfrm>
          <a:prstGeom prst="rect">
            <a:avLst/>
          </a:prstGeom>
        </p:spPr>
      </p:pic>
      <p:grpSp>
        <p:nvGrpSpPr>
          <p:cNvPr id="25" name="Groupe 24">
            <a:extLst>
              <a:ext uri="{FF2B5EF4-FFF2-40B4-BE49-F238E27FC236}">
                <a16:creationId xmlns:a16="http://schemas.microsoft.com/office/drawing/2014/main" id="{DFB4C9E5-1B47-CAE6-495F-85A64C5524B8}"/>
              </a:ext>
            </a:extLst>
          </p:cNvPr>
          <p:cNvGrpSpPr/>
          <p:nvPr/>
        </p:nvGrpSpPr>
        <p:grpSpPr>
          <a:xfrm>
            <a:off x="9686945" y="5643367"/>
            <a:ext cx="727414" cy="720000"/>
            <a:chOff x="9686945" y="5643367"/>
            <a:chExt cx="727414" cy="720000"/>
          </a:xfrm>
        </p:grpSpPr>
        <p:sp>
          <p:nvSpPr>
            <p:cNvPr id="26" name="Ellipse 25">
              <a:extLst>
                <a:ext uri="{FF2B5EF4-FFF2-40B4-BE49-F238E27FC236}">
                  <a16:creationId xmlns:a16="http://schemas.microsoft.com/office/drawing/2014/main" id="{724C2BFA-087E-54CE-F663-4B85C5C40047}"/>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Graphique 26">
              <a:extLst>
                <a:ext uri="{FF2B5EF4-FFF2-40B4-BE49-F238E27FC236}">
                  <a16:creationId xmlns:a16="http://schemas.microsoft.com/office/drawing/2014/main" id="{6049CF8A-0B09-F8F6-C88B-3E46C62D477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694359" y="5643367"/>
              <a:ext cx="720000" cy="720000"/>
            </a:xfrm>
            <a:prstGeom prst="rect">
              <a:avLst/>
            </a:prstGeom>
          </p:spPr>
        </p:pic>
      </p:grpSp>
      <p:pic>
        <p:nvPicPr>
          <p:cNvPr id="28" name="Graphique 27">
            <a:hlinkClick r:id="rId16" action="ppaction://hlinksldjump"/>
            <a:extLst>
              <a:ext uri="{FF2B5EF4-FFF2-40B4-BE49-F238E27FC236}">
                <a16:creationId xmlns:a16="http://schemas.microsoft.com/office/drawing/2014/main" id="{00B5C6F4-883B-2699-3A75-209FFF5590C8}"/>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9570693" y="1294509"/>
            <a:ext cx="952500" cy="952500"/>
          </a:xfrm>
          <a:prstGeom prst="rect">
            <a:avLst/>
          </a:prstGeom>
        </p:spPr>
      </p:pic>
      <p:sp>
        <p:nvSpPr>
          <p:cNvPr id="29" name="ZoneTexte 28">
            <a:hlinkClick r:id="rId16" action="ppaction://hlinksldjump"/>
            <a:extLst>
              <a:ext uri="{FF2B5EF4-FFF2-40B4-BE49-F238E27FC236}">
                <a16:creationId xmlns:a16="http://schemas.microsoft.com/office/drawing/2014/main" id="{C1663850-1FA9-4194-B567-266A9BA13AB4}"/>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30" name="Ellipse 29">
            <a:extLst>
              <a:ext uri="{FF2B5EF4-FFF2-40B4-BE49-F238E27FC236}">
                <a16:creationId xmlns:a16="http://schemas.microsoft.com/office/drawing/2014/main" id="{76608453-ECB0-AE89-FA0A-46C7AE4A3D06}"/>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Graphique 30">
            <a:hlinkClick r:id="rId19" action="ppaction://hlinksldjump"/>
            <a:extLst>
              <a:ext uri="{FF2B5EF4-FFF2-40B4-BE49-F238E27FC236}">
                <a16:creationId xmlns:a16="http://schemas.microsoft.com/office/drawing/2014/main" id="{8E45AEB0-DBCF-D770-1043-9E671AC14DC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694359" y="5643367"/>
            <a:ext cx="720000" cy="720000"/>
          </a:xfrm>
          <a:prstGeom prst="rect">
            <a:avLst/>
          </a:prstGeom>
        </p:spPr>
      </p:pic>
      <p:sp>
        <p:nvSpPr>
          <p:cNvPr id="32" name="ZoneTexte 31">
            <a:hlinkClick r:id="rId19" action="ppaction://hlinksldjump"/>
            <a:extLst>
              <a:ext uri="{FF2B5EF4-FFF2-40B4-BE49-F238E27FC236}">
                <a16:creationId xmlns:a16="http://schemas.microsoft.com/office/drawing/2014/main" id="{63714C4E-54B1-AA01-AF59-6A12EDAD9CEA}"/>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33" name="ZoneTexte 32">
            <a:hlinkClick r:id="rId20" action="ppaction://hlinksldjump"/>
            <a:extLst>
              <a:ext uri="{FF2B5EF4-FFF2-40B4-BE49-F238E27FC236}">
                <a16:creationId xmlns:a16="http://schemas.microsoft.com/office/drawing/2014/main" id="{A8FD531B-BA43-D640-906C-9C9111FEF39C}"/>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34" name="Graphique 33">
            <a:hlinkClick r:id="rId20" action="ppaction://hlinksldjump"/>
            <a:extLst>
              <a:ext uri="{FF2B5EF4-FFF2-40B4-BE49-F238E27FC236}">
                <a16:creationId xmlns:a16="http://schemas.microsoft.com/office/drawing/2014/main" id="{DDBF88C6-84E7-EAEC-FA1D-50A39A4C0438}"/>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3789810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36B820C0-E0EE-A493-BDAB-59568637951B}"/>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4" name="Slide Number Placeholder 5">
            <a:extLst>
              <a:ext uri="{FF2B5EF4-FFF2-40B4-BE49-F238E27FC236}">
                <a16:creationId xmlns:a16="http://schemas.microsoft.com/office/drawing/2014/main" id="{08540914-7EFC-5511-E496-7734527EDABF}"/>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16</a:t>
            </a:fld>
            <a:endParaRPr lang="fr-FR" dirty="0"/>
          </a:p>
        </p:txBody>
      </p:sp>
      <p:sp>
        <p:nvSpPr>
          <p:cNvPr id="5" name="object 4">
            <a:hlinkClick r:id="rId2" action="ppaction://hlinksldjump"/>
            <a:extLst>
              <a:ext uri="{FF2B5EF4-FFF2-40B4-BE49-F238E27FC236}">
                <a16:creationId xmlns:a16="http://schemas.microsoft.com/office/drawing/2014/main" id="{4A5A13A4-8DC6-7BFE-A06C-E99573AD9873}"/>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 name="object 5">
            <a:extLst>
              <a:ext uri="{FF2B5EF4-FFF2-40B4-BE49-F238E27FC236}">
                <a16:creationId xmlns:a16="http://schemas.microsoft.com/office/drawing/2014/main" id="{18A159F9-915A-4698-E208-D032C291BFC9}"/>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7" name="object 7">
            <a:hlinkClick r:id="rId3" action="ppaction://hlinksldjump"/>
            <a:extLst>
              <a:ext uri="{FF2B5EF4-FFF2-40B4-BE49-F238E27FC236}">
                <a16:creationId xmlns:a16="http://schemas.microsoft.com/office/drawing/2014/main" id="{17A47C0C-04D0-E296-D1EE-363CA5AFD9C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8" name="object 8">
            <a:extLst>
              <a:ext uri="{FF2B5EF4-FFF2-40B4-BE49-F238E27FC236}">
                <a16:creationId xmlns:a16="http://schemas.microsoft.com/office/drawing/2014/main" id="{33B2FF59-4363-BA16-970A-6E57854897B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grpSp>
        <p:nvGrpSpPr>
          <p:cNvPr id="24" name="Groupe 23">
            <a:extLst>
              <a:ext uri="{FF2B5EF4-FFF2-40B4-BE49-F238E27FC236}">
                <a16:creationId xmlns:a16="http://schemas.microsoft.com/office/drawing/2014/main" id="{B88B3445-517E-97FC-DA21-68AD2E4F23AF}"/>
              </a:ext>
            </a:extLst>
          </p:cNvPr>
          <p:cNvGrpSpPr/>
          <p:nvPr/>
        </p:nvGrpSpPr>
        <p:grpSpPr>
          <a:xfrm>
            <a:off x="54725" y="2246605"/>
            <a:ext cx="4674869" cy="2680860"/>
            <a:chOff x="434480" y="4818888"/>
            <a:chExt cx="4674869" cy="2680860"/>
          </a:xfrm>
        </p:grpSpPr>
        <p:sp>
          <p:nvSpPr>
            <p:cNvPr id="25" name="Rectangle : coins arrondis 24">
              <a:extLst>
                <a:ext uri="{FF2B5EF4-FFF2-40B4-BE49-F238E27FC236}">
                  <a16:creationId xmlns:a16="http://schemas.microsoft.com/office/drawing/2014/main" id="{1A509A90-7A73-0C40-6931-1E87616E5B80}"/>
                </a:ext>
              </a:extLst>
            </p:cNvPr>
            <p:cNvSpPr/>
            <p:nvPr/>
          </p:nvSpPr>
          <p:spPr>
            <a:xfrm>
              <a:off x="762972" y="5221122"/>
              <a:ext cx="4346377" cy="2175906"/>
            </a:xfrm>
            <a:prstGeom prst="roundRect">
              <a:avLst>
                <a:gd name="adj" fmla="val 8182"/>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EF59539A-4B35-7DED-651C-640754759C23}"/>
                </a:ext>
              </a:extLst>
            </p:cNvPr>
            <p:cNvSpPr/>
            <p:nvPr/>
          </p:nvSpPr>
          <p:spPr>
            <a:xfrm>
              <a:off x="434480" y="4818888"/>
              <a:ext cx="1248188" cy="2680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27" name="Groupe 26">
            <a:extLst>
              <a:ext uri="{FF2B5EF4-FFF2-40B4-BE49-F238E27FC236}">
                <a16:creationId xmlns:a16="http://schemas.microsoft.com/office/drawing/2014/main" id="{CCB131EA-6C82-4A09-B2B3-D98D9FE5E580}"/>
              </a:ext>
            </a:extLst>
          </p:cNvPr>
          <p:cNvGrpSpPr/>
          <p:nvPr/>
        </p:nvGrpSpPr>
        <p:grpSpPr>
          <a:xfrm>
            <a:off x="4963588" y="2181251"/>
            <a:ext cx="4111553" cy="4701748"/>
            <a:chOff x="981655" y="4762678"/>
            <a:chExt cx="4111553" cy="4701748"/>
          </a:xfrm>
        </p:grpSpPr>
        <p:sp>
          <p:nvSpPr>
            <p:cNvPr id="28" name="Rectangle : coins arrondis 27">
              <a:extLst>
                <a:ext uri="{FF2B5EF4-FFF2-40B4-BE49-F238E27FC236}">
                  <a16:creationId xmlns:a16="http://schemas.microsoft.com/office/drawing/2014/main" id="{D30C1AC4-5E10-E5D4-1D4E-405B0E9F8316}"/>
                </a:ext>
              </a:extLst>
            </p:cNvPr>
            <p:cNvSpPr/>
            <p:nvPr/>
          </p:nvSpPr>
          <p:spPr>
            <a:xfrm>
              <a:off x="1359465" y="5230069"/>
              <a:ext cx="3733743" cy="3917919"/>
            </a:xfrm>
            <a:prstGeom prst="roundRect">
              <a:avLst>
                <a:gd name="adj" fmla="val 434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E1E517A5-4BC9-F455-36F6-182D2CEBC96A}"/>
                </a:ext>
              </a:extLst>
            </p:cNvPr>
            <p:cNvSpPr/>
            <p:nvPr/>
          </p:nvSpPr>
          <p:spPr>
            <a:xfrm>
              <a:off x="981655" y="4762678"/>
              <a:ext cx="691736" cy="4701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0" name="object 65">
            <a:extLst>
              <a:ext uri="{FF2B5EF4-FFF2-40B4-BE49-F238E27FC236}">
                <a16:creationId xmlns:a16="http://schemas.microsoft.com/office/drawing/2014/main" id="{A842B507-DFFF-AB9E-F9CC-2FE9478F968B}"/>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DÉTENTEURS SBB</a:t>
            </a:r>
          </a:p>
        </p:txBody>
      </p:sp>
      <p:sp>
        <p:nvSpPr>
          <p:cNvPr id="31" name="object 65">
            <a:extLst>
              <a:ext uri="{FF2B5EF4-FFF2-40B4-BE49-F238E27FC236}">
                <a16:creationId xmlns:a16="http://schemas.microsoft.com/office/drawing/2014/main" id="{37841E4F-66D8-2E5C-9BE4-78D3FFBA5749}"/>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sp>
        <p:nvSpPr>
          <p:cNvPr id="33" name="ZoneTexte 32">
            <a:extLst>
              <a:ext uri="{FF2B5EF4-FFF2-40B4-BE49-F238E27FC236}">
                <a16:creationId xmlns:a16="http://schemas.microsoft.com/office/drawing/2014/main" id="{7FE36DAF-B804-F8B4-0E8E-C5040CC4A90F}"/>
              </a:ext>
            </a:extLst>
          </p:cNvPr>
          <p:cNvSpPr txBox="1"/>
          <p:nvPr/>
        </p:nvSpPr>
        <p:spPr>
          <a:xfrm>
            <a:off x="707299" y="1664876"/>
            <a:ext cx="6617045" cy="461665"/>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Le client, suite à une </a:t>
            </a:r>
            <a:r>
              <a:rPr lang="fr-FR" sz="1000" b="1" dirty="0">
                <a:effectLst/>
                <a:latin typeface="Arial" panose="020B0604020202020204" pitchFamily="34" charset="0"/>
                <a:cs typeface="Arial" panose="020B0604020202020204" pitchFamily="34" charset="0"/>
              </a:rPr>
              <a:t>injonction Droit au compte de la Banque de France,</a:t>
            </a:r>
            <a:r>
              <a:rPr lang="fr-FR" sz="1000" dirty="0">
                <a:effectLst/>
                <a:latin typeface="Arial" panose="020B0604020202020204" pitchFamily="34" charset="0"/>
                <a:cs typeface="Arial" panose="020B0604020202020204" pitchFamily="34" charset="0"/>
              </a:rPr>
              <a:t> s’est vu ouvrir</a:t>
            </a:r>
            <a:r>
              <a:rPr lang="fr-FR" sz="1000" b="1" dirty="0">
                <a:effectLst/>
                <a:latin typeface="Arial" panose="020B0604020202020204" pitchFamily="34" charset="0"/>
                <a:cs typeface="Arial" panose="020B0604020202020204" pitchFamily="34" charset="0"/>
              </a:rPr>
              <a:t> gratuitement </a:t>
            </a:r>
            <a:br>
              <a:rPr lang="fr-FR" sz="1000" b="1"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les </a:t>
            </a:r>
            <a:r>
              <a:rPr lang="fr-FR" sz="1000" b="1" dirty="0">
                <a:effectLst/>
                <a:latin typeface="Arial" panose="020B0604020202020204" pitchFamily="34" charset="0"/>
                <a:cs typeface="Arial" panose="020B0604020202020204" pitchFamily="34" charset="0"/>
              </a:rPr>
              <a:t>Services Bancaires de Base (SBB)</a:t>
            </a:r>
            <a:r>
              <a:rPr lang="fr-FR" sz="1000" dirty="0">
                <a:effectLst/>
                <a:latin typeface="Arial" panose="020B0604020202020204" pitchFamily="34" charset="0"/>
                <a:cs typeface="Arial" panose="020B0604020202020204" pitchFamily="34" charset="0"/>
              </a:rPr>
              <a:t> par l’agence désignée au courrier. La relation commerciale avec un client détenteur des SBB est réglementée et encadrée par vos procédures internes.</a:t>
            </a:r>
          </a:p>
        </p:txBody>
      </p:sp>
      <p:sp>
        <p:nvSpPr>
          <p:cNvPr id="34" name="Rectangle 33">
            <a:extLst>
              <a:ext uri="{FF2B5EF4-FFF2-40B4-BE49-F238E27FC236}">
                <a16:creationId xmlns:a16="http://schemas.microsoft.com/office/drawing/2014/main" id="{77C4D7AC-0EDF-168A-58FD-D8D95D6B22CE}"/>
              </a:ext>
            </a:extLst>
          </p:cNvPr>
          <p:cNvSpPr/>
          <p:nvPr/>
        </p:nvSpPr>
        <p:spPr>
          <a:xfrm>
            <a:off x="1307931" y="2382649"/>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compatibles</a:t>
            </a:r>
            <a:endParaRPr lang="fr-FR" sz="1000" dirty="0">
              <a:effectLst/>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04FBD880-CEF0-4DF1-6DF0-E81C4C8F5E24}"/>
              </a:ext>
            </a:extLst>
          </p:cNvPr>
          <p:cNvSpPr/>
          <p:nvPr/>
        </p:nvSpPr>
        <p:spPr>
          <a:xfrm>
            <a:off x="5655324" y="2382649"/>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incompatibles</a:t>
            </a:r>
            <a:endParaRPr lang="fr-FR" sz="1000" dirty="0">
              <a:effectLst/>
              <a:latin typeface="Arial" panose="020B0604020202020204" pitchFamily="34" charset="0"/>
              <a:cs typeface="Arial" panose="020B0604020202020204" pitchFamily="34" charset="0"/>
            </a:endParaRPr>
          </a:p>
        </p:txBody>
      </p:sp>
      <p:pic>
        <p:nvPicPr>
          <p:cNvPr id="38" name="Graphique 37">
            <a:extLst>
              <a:ext uri="{FF2B5EF4-FFF2-40B4-BE49-F238E27FC236}">
                <a16:creationId xmlns:a16="http://schemas.microsoft.com/office/drawing/2014/main" id="{4BAD33D0-7A5D-7356-371D-846B660C87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27962" y="2095443"/>
            <a:ext cx="962988" cy="802490"/>
          </a:xfrm>
          <a:prstGeom prst="rect">
            <a:avLst/>
          </a:prstGeom>
        </p:spPr>
      </p:pic>
      <p:pic>
        <p:nvPicPr>
          <p:cNvPr id="39" name="Graphique 38">
            <a:extLst>
              <a:ext uri="{FF2B5EF4-FFF2-40B4-BE49-F238E27FC236}">
                <a16:creationId xmlns:a16="http://schemas.microsoft.com/office/drawing/2014/main" id="{4A2978E1-BAA6-8434-AC85-964C0CA87F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6834" y="2164943"/>
            <a:ext cx="941465" cy="784554"/>
          </a:xfrm>
          <a:prstGeom prst="rect">
            <a:avLst/>
          </a:prstGeom>
        </p:spPr>
      </p:pic>
      <p:sp>
        <p:nvSpPr>
          <p:cNvPr id="40" name="ZoneTexte 39">
            <a:extLst>
              <a:ext uri="{FF2B5EF4-FFF2-40B4-BE49-F238E27FC236}">
                <a16:creationId xmlns:a16="http://schemas.microsoft.com/office/drawing/2014/main" id="{D65D4617-3A41-0F6D-90FD-33515F009163}"/>
              </a:ext>
            </a:extLst>
          </p:cNvPr>
          <p:cNvSpPr txBox="1"/>
          <p:nvPr/>
        </p:nvSpPr>
        <p:spPr>
          <a:xfrm>
            <a:off x="1307931" y="2713264"/>
            <a:ext cx="3416645" cy="615553"/>
          </a:xfrm>
          <a:prstGeom prst="rect">
            <a:avLst/>
          </a:prstGeom>
          <a:noFill/>
        </p:spPr>
        <p:txBody>
          <a:bodyPr wrap="square" lIns="0" tIns="0" rIns="0" bIns="0">
            <a:spAutoFit/>
          </a:bodyPr>
          <a:lstStyle/>
          <a:p>
            <a:r>
              <a:rPr lang="fr-FR" sz="1000" b="1" dirty="0">
                <a:solidFill>
                  <a:schemeClr val="accent1"/>
                </a:solidFill>
                <a:effectLst/>
                <a:latin typeface="Arial" panose="020B0604020202020204" pitchFamily="34" charset="0"/>
                <a:cs typeface="Arial" panose="020B0604020202020204" pitchFamily="34" charset="0"/>
              </a:rPr>
              <a:t>Les produits et services non compris dans les SBB lorsqu’ils sont gratuits ou payants mais ne présentant pas de risque pour le client et/ou ponctuels soumis </a:t>
            </a:r>
            <a:br>
              <a:rPr lang="fr-FR" sz="1000" b="1" dirty="0">
                <a:solidFill>
                  <a:schemeClr val="accent1"/>
                </a:solidFill>
                <a:effectLst/>
                <a:latin typeface="Arial" panose="020B0604020202020204" pitchFamily="34" charset="0"/>
                <a:cs typeface="Arial" panose="020B0604020202020204" pitchFamily="34" charset="0"/>
              </a:rPr>
            </a:br>
            <a:r>
              <a:rPr lang="fr-FR" sz="1000" b="1" dirty="0">
                <a:solidFill>
                  <a:schemeClr val="accent1"/>
                </a:solidFill>
                <a:effectLst/>
                <a:latin typeface="Arial" panose="020B0604020202020204" pitchFamily="34" charset="0"/>
                <a:cs typeface="Arial" panose="020B0604020202020204" pitchFamily="34" charset="0"/>
              </a:rPr>
              <a:t>à un prélèvement tarifaire unique.</a:t>
            </a:r>
            <a:endParaRPr lang="fr-FR" sz="1000" dirty="0">
              <a:solidFill>
                <a:schemeClr val="accent1"/>
              </a:solidFill>
              <a:effectLst/>
              <a:latin typeface="Arial" panose="020B0604020202020204" pitchFamily="34" charset="0"/>
              <a:cs typeface="Arial" panose="020B0604020202020204" pitchFamily="34" charset="0"/>
            </a:endParaRPr>
          </a:p>
        </p:txBody>
      </p:sp>
      <p:sp>
        <p:nvSpPr>
          <p:cNvPr id="41" name="ZoneTexte 40">
            <a:extLst>
              <a:ext uri="{FF2B5EF4-FFF2-40B4-BE49-F238E27FC236}">
                <a16:creationId xmlns:a16="http://schemas.microsoft.com/office/drawing/2014/main" id="{9CA561DF-C84F-2DCB-C973-1DFC9378CFB4}"/>
              </a:ext>
            </a:extLst>
          </p:cNvPr>
          <p:cNvSpPr txBox="1"/>
          <p:nvPr/>
        </p:nvSpPr>
        <p:spPr>
          <a:xfrm>
            <a:off x="5653478" y="2932434"/>
            <a:ext cx="3286140" cy="1154162"/>
          </a:xfrm>
          <a:prstGeom prst="rect">
            <a:avLst/>
          </a:prstGeom>
          <a:noFill/>
        </p:spPr>
        <p:txBody>
          <a:bodyPr wrap="square" lIns="0" tIns="0" rIns="0" bIns="0">
            <a:spAutoFit/>
          </a:bodyPr>
          <a:lstStyle/>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autres offres groupées de services.</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autres types de cartes bancaires et chéquiers.</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autorisations de découvert permanentes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ou ponctuelles remboursable dans un délai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n’excédant pas 30 jours.</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L’assurance de moyens de paiement.</a:t>
            </a:r>
          </a:p>
        </p:txBody>
      </p:sp>
      <p:sp>
        <p:nvSpPr>
          <p:cNvPr id="42" name="Rectangle 41">
            <a:extLst>
              <a:ext uri="{FF2B5EF4-FFF2-40B4-BE49-F238E27FC236}">
                <a16:creationId xmlns:a16="http://schemas.microsoft.com/office/drawing/2014/main" id="{66339220-C2F7-760C-CF06-A8B87EF9EC5B}"/>
              </a:ext>
            </a:extLst>
          </p:cNvPr>
          <p:cNvSpPr/>
          <p:nvPr/>
        </p:nvSpPr>
        <p:spPr>
          <a:xfrm>
            <a:off x="5653478" y="4670615"/>
            <a:ext cx="2356554"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fortement déconseillés</a:t>
            </a:r>
          </a:p>
        </p:txBody>
      </p:sp>
      <p:sp>
        <p:nvSpPr>
          <p:cNvPr id="43" name="ZoneTexte 42">
            <a:extLst>
              <a:ext uri="{FF2B5EF4-FFF2-40B4-BE49-F238E27FC236}">
                <a16:creationId xmlns:a16="http://schemas.microsoft.com/office/drawing/2014/main" id="{D1267DE1-DDD9-E07E-939F-B6E1E04D2935}"/>
              </a:ext>
            </a:extLst>
          </p:cNvPr>
          <p:cNvSpPr txBox="1"/>
          <p:nvPr/>
        </p:nvSpPr>
        <p:spPr>
          <a:xfrm>
            <a:off x="5653478" y="2693215"/>
            <a:ext cx="3416645" cy="153888"/>
          </a:xfrm>
          <a:prstGeom prst="rect">
            <a:avLst/>
          </a:prstGeom>
          <a:noFill/>
        </p:spPr>
        <p:txBody>
          <a:bodyPr wrap="square" lIns="0" tIns="0" rIns="0" bIns="0">
            <a:spAutoFit/>
          </a:bodyPr>
          <a:lstStyle/>
          <a:p>
            <a:r>
              <a:rPr lang="fr-FR" sz="1000" b="1" dirty="0">
                <a:solidFill>
                  <a:srgbClr val="00676F"/>
                </a:solidFill>
                <a:effectLst/>
                <a:latin typeface="Arial" panose="020B0604020202020204" pitchFamily="34" charset="0"/>
                <a:cs typeface="Arial" panose="020B0604020202020204" pitchFamily="34" charset="0"/>
              </a:rPr>
              <a:t>sans renonciation préalable aux SBB</a:t>
            </a:r>
            <a:endParaRPr lang="fr-FR" sz="1000" dirty="0">
              <a:solidFill>
                <a:srgbClr val="00676F"/>
              </a:solidFill>
              <a:effectLst/>
              <a:latin typeface="Arial" panose="020B0604020202020204" pitchFamily="34" charset="0"/>
              <a:cs typeface="Arial" panose="020B0604020202020204" pitchFamily="34" charset="0"/>
            </a:endParaRPr>
          </a:p>
        </p:txBody>
      </p:sp>
      <p:sp>
        <p:nvSpPr>
          <p:cNvPr id="44" name="ZoneTexte 43">
            <a:extLst>
              <a:ext uri="{FF2B5EF4-FFF2-40B4-BE49-F238E27FC236}">
                <a16:creationId xmlns:a16="http://schemas.microsoft.com/office/drawing/2014/main" id="{928BA05B-6DC3-982A-A1D0-ABBFF0557D34}"/>
              </a:ext>
            </a:extLst>
          </p:cNvPr>
          <p:cNvSpPr txBox="1"/>
          <p:nvPr/>
        </p:nvSpPr>
        <p:spPr>
          <a:xfrm>
            <a:off x="1307931" y="3397945"/>
            <a:ext cx="3286140" cy="1308050"/>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Exemples :</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 relevé numérique, services liés à la sécurisation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des opérations.</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produits d’épargne bancaire liquide et disponible comme le livret A.</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2</a:t>
            </a:r>
            <a:r>
              <a:rPr lang="fr-FR" sz="1000" baseline="30000" dirty="0">
                <a:effectLst/>
                <a:latin typeface="Arial" panose="020B0604020202020204" pitchFamily="34" charset="0"/>
                <a:cs typeface="Arial" panose="020B0604020202020204" pitchFamily="34" charset="0"/>
              </a:rPr>
              <a:t>e</a:t>
            </a:r>
            <a:r>
              <a:rPr lang="fr-FR" sz="1000" dirty="0">
                <a:effectLst/>
                <a:latin typeface="Arial" panose="020B0604020202020204" pitchFamily="34" charset="0"/>
                <a:cs typeface="Arial" panose="020B0604020202020204" pitchFamily="34" charset="0"/>
              </a:rPr>
              <a:t> changement d’adresse, recherche documentaire, frais de change.</a:t>
            </a:r>
          </a:p>
        </p:txBody>
      </p:sp>
      <p:sp>
        <p:nvSpPr>
          <p:cNvPr id="45" name="ZoneTexte 44">
            <a:extLst>
              <a:ext uri="{FF2B5EF4-FFF2-40B4-BE49-F238E27FC236}">
                <a16:creationId xmlns:a16="http://schemas.microsoft.com/office/drawing/2014/main" id="{FB038E6C-3F8C-F2ED-C607-4F4193D540A0}"/>
              </a:ext>
            </a:extLst>
          </p:cNvPr>
          <p:cNvSpPr txBox="1"/>
          <p:nvPr/>
        </p:nvSpPr>
        <p:spPr>
          <a:xfrm>
            <a:off x="5653478" y="5039912"/>
            <a:ext cx="3286140" cy="1308050"/>
          </a:xfrm>
          <a:prstGeom prst="rect">
            <a:avLst/>
          </a:prstGeom>
          <a:noFill/>
        </p:spPr>
        <p:txBody>
          <a:bodyPr wrap="square" lIns="0" tIns="0" rIns="0" bIns="0">
            <a:spAutoFit/>
          </a:bodyPr>
          <a:lstStyle/>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crédits sous toutes leurs formes (immobilier/consommation).</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produits d’épargne financière, y compris l’assurance vie et les parts sociales.</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produits d’épargne non liquide et non disponible (ex PEL).</a:t>
            </a:r>
          </a:p>
          <a:p>
            <a:pPr marL="171450" indent="-171450">
              <a:spcBef>
                <a:spcPts val="6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Les autres assurances (ex : assurances IARD).</a:t>
            </a:r>
          </a:p>
        </p:txBody>
      </p:sp>
      <p:cxnSp>
        <p:nvCxnSpPr>
          <p:cNvPr id="46" name="Connecteur droit 45">
            <a:extLst>
              <a:ext uri="{FF2B5EF4-FFF2-40B4-BE49-F238E27FC236}">
                <a16:creationId xmlns:a16="http://schemas.microsoft.com/office/drawing/2014/main" id="{8D279007-FE58-F564-E6A1-DBC69CBF44CC}"/>
              </a:ext>
            </a:extLst>
          </p:cNvPr>
          <p:cNvCxnSpPr>
            <a:cxnSpLocks/>
          </p:cNvCxnSpPr>
          <p:nvPr/>
        </p:nvCxnSpPr>
        <p:spPr>
          <a:xfrm>
            <a:off x="5653478" y="4401966"/>
            <a:ext cx="3219992" cy="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pic>
        <p:nvPicPr>
          <p:cNvPr id="47" name="Graphique 46">
            <a:extLst>
              <a:ext uri="{FF2B5EF4-FFF2-40B4-BE49-F238E27FC236}">
                <a16:creationId xmlns:a16="http://schemas.microsoft.com/office/drawing/2014/main" id="{A844BDF6-5DAB-1245-115B-8C28246867C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7478137" y="824662"/>
            <a:ext cx="1667201" cy="1234964"/>
          </a:xfrm>
          <a:prstGeom prst="rect">
            <a:avLst/>
          </a:prstGeom>
        </p:spPr>
      </p:pic>
      <p:pic>
        <p:nvPicPr>
          <p:cNvPr id="32" name="Graphique 31">
            <a:hlinkClick r:id="rId12" action="ppaction://hlinksldjump"/>
            <a:extLst>
              <a:ext uri="{FF2B5EF4-FFF2-40B4-BE49-F238E27FC236}">
                <a16:creationId xmlns:a16="http://schemas.microsoft.com/office/drawing/2014/main" id="{67ED2380-643D-C629-2FFB-7DA5C073556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839405" y="291396"/>
            <a:ext cx="415080" cy="386454"/>
          </a:xfrm>
          <a:prstGeom prst="rect">
            <a:avLst/>
          </a:prstGeom>
        </p:spPr>
      </p:pic>
      <p:grpSp>
        <p:nvGrpSpPr>
          <p:cNvPr id="36" name="Groupe 35">
            <a:extLst>
              <a:ext uri="{FF2B5EF4-FFF2-40B4-BE49-F238E27FC236}">
                <a16:creationId xmlns:a16="http://schemas.microsoft.com/office/drawing/2014/main" id="{5530ADD5-C7D1-01E8-DB71-20E1A36623CA}"/>
              </a:ext>
            </a:extLst>
          </p:cNvPr>
          <p:cNvGrpSpPr/>
          <p:nvPr/>
        </p:nvGrpSpPr>
        <p:grpSpPr>
          <a:xfrm>
            <a:off x="9686945" y="5643367"/>
            <a:ext cx="727414" cy="720000"/>
            <a:chOff x="9686945" y="5643367"/>
            <a:chExt cx="727414" cy="720000"/>
          </a:xfrm>
        </p:grpSpPr>
        <p:sp>
          <p:nvSpPr>
            <p:cNvPr id="37" name="Ellipse 36">
              <a:extLst>
                <a:ext uri="{FF2B5EF4-FFF2-40B4-BE49-F238E27FC236}">
                  <a16:creationId xmlns:a16="http://schemas.microsoft.com/office/drawing/2014/main" id="{B7625798-E464-3F2F-CF4D-7745B646758E}"/>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a:extLst>
                <a:ext uri="{FF2B5EF4-FFF2-40B4-BE49-F238E27FC236}">
                  <a16:creationId xmlns:a16="http://schemas.microsoft.com/office/drawing/2014/main" id="{4A41C241-5C96-62B5-6648-8E04782EC41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694359" y="5643367"/>
              <a:ext cx="720000" cy="720000"/>
            </a:xfrm>
            <a:prstGeom prst="rect">
              <a:avLst/>
            </a:prstGeom>
          </p:spPr>
        </p:pic>
      </p:grpSp>
      <p:pic>
        <p:nvPicPr>
          <p:cNvPr id="49" name="Graphique 48">
            <a:hlinkClick r:id="rId17" action="ppaction://hlinksldjump"/>
            <a:extLst>
              <a:ext uri="{FF2B5EF4-FFF2-40B4-BE49-F238E27FC236}">
                <a16:creationId xmlns:a16="http://schemas.microsoft.com/office/drawing/2014/main" id="{1E832FE5-7FDF-DDAD-42E8-E7AD4090D093}"/>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9570693" y="1294509"/>
            <a:ext cx="952500" cy="952500"/>
          </a:xfrm>
          <a:prstGeom prst="rect">
            <a:avLst/>
          </a:prstGeom>
        </p:spPr>
      </p:pic>
      <p:sp>
        <p:nvSpPr>
          <p:cNvPr id="50" name="ZoneTexte 49">
            <a:hlinkClick r:id="rId17" action="ppaction://hlinksldjump"/>
            <a:extLst>
              <a:ext uri="{FF2B5EF4-FFF2-40B4-BE49-F238E27FC236}">
                <a16:creationId xmlns:a16="http://schemas.microsoft.com/office/drawing/2014/main" id="{27FFD985-9B01-D9CA-0F18-CAB3ADE86CE2}"/>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51" name="Ellipse 50">
            <a:extLst>
              <a:ext uri="{FF2B5EF4-FFF2-40B4-BE49-F238E27FC236}">
                <a16:creationId xmlns:a16="http://schemas.microsoft.com/office/drawing/2014/main" id="{C3CDCFAF-F188-37BA-4425-C1270CF16016}"/>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2" name="Graphique 51">
            <a:hlinkClick r:id="rId2" action="ppaction://hlinksldjump"/>
            <a:extLst>
              <a:ext uri="{FF2B5EF4-FFF2-40B4-BE49-F238E27FC236}">
                <a16:creationId xmlns:a16="http://schemas.microsoft.com/office/drawing/2014/main" id="{DD7A9412-FA53-36D1-A7CB-BC23FEC290B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694359" y="5643367"/>
            <a:ext cx="720000" cy="720000"/>
          </a:xfrm>
          <a:prstGeom prst="rect">
            <a:avLst/>
          </a:prstGeom>
        </p:spPr>
      </p:pic>
      <p:sp>
        <p:nvSpPr>
          <p:cNvPr id="53" name="ZoneTexte 52">
            <a:hlinkClick r:id="rId2" action="ppaction://hlinksldjump"/>
            <a:extLst>
              <a:ext uri="{FF2B5EF4-FFF2-40B4-BE49-F238E27FC236}">
                <a16:creationId xmlns:a16="http://schemas.microsoft.com/office/drawing/2014/main" id="{55F3688E-EBB8-EE7C-C2A6-5163C34BA47D}"/>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54" name="ZoneTexte 53">
            <a:hlinkClick r:id="rId20" action="ppaction://hlinksldjump"/>
            <a:extLst>
              <a:ext uri="{FF2B5EF4-FFF2-40B4-BE49-F238E27FC236}">
                <a16:creationId xmlns:a16="http://schemas.microsoft.com/office/drawing/2014/main" id="{DFB180BF-DA56-FF73-61E1-E0C49FC0FE87}"/>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55" name="Graphique 54">
            <a:hlinkClick r:id="rId20" action="ppaction://hlinksldjump"/>
            <a:extLst>
              <a:ext uri="{FF2B5EF4-FFF2-40B4-BE49-F238E27FC236}">
                <a16:creationId xmlns:a16="http://schemas.microsoft.com/office/drawing/2014/main" id="{39AD2138-BE0A-E864-D8B0-FEBBD6D432DB}"/>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1206926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36B820C0-E0EE-A493-BDAB-59568637951B}"/>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4" name="Slide Number Placeholder 5">
            <a:extLst>
              <a:ext uri="{FF2B5EF4-FFF2-40B4-BE49-F238E27FC236}">
                <a16:creationId xmlns:a16="http://schemas.microsoft.com/office/drawing/2014/main" id="{08540914-7EFC-5511-E496-7734527EDABF}"/>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17</a:t>
            </a:fld>
            <a:endParaRPr lang="fr-FR" dirty="0"/>
          </a:p>
        </p:txBody>
      </p:sp>
      <p:sp>
        <p:nvSpPr>
          <p:cNvPr id="5" name="object 4">
            <a:hlinkClick r:id="rId2" action="ppaction://hlinksldjump"/>
            <a:extLst>
              <a:ext uri="{FF2B5EF4-FFF2-40B4-BE49-F238E27FC236}">
                <a16:creationId xmlns:a16="http://schemas.microsoft.com/office/drawing/2014/main" id="{4A5A13A4-8DC6-7BFE-A06C-E99573AD9873}"/>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 name="object 5">
            <a:extLst>
              <a:ext uri="{FF2B5EF4-FFF2-40B4-BE49-F238E27FC236}">
                <a16:creationId xmlns:a16="http://schemas.microsoft.com/office/drawing/2014/main" id="{18A159F9-915A-4698-E208-D032C291BFC9}"/>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7" name="object 7">
            <a:hlinkClick r:id="rId3" action="ppaction://hlinksldjump"/>
            <a:extLst>
              <a:ext uri="{FF2B5EF4-FFF2-40B4-BE49-F238E27FC236}">
                <a16:creationId xmlns:a16="http://schemas.microsoft.com/office/drawing/2014/main" id="{17A47C0C-04D0-E296-D1EE-363CA5AFD9C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8" name="object 8">
            <a:extLst>
              <a:ext uri="{FF2B5EF4-FFF2-40B4-BE49-F238E27FC236}">
                <a16:creationId xmlns:a16="http://schemas.microsoft.com/office/drawing/2014/main" id="{33B2FF59-4363-BA16-970A-6E57854897B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pic>
        <p:nvPicPr>
          <p:cNvPr id="32" name="Graphique 31">
            <a:hlinkClick r:id="rId4" action="ppaction://hlinksldjump"/>
            <a:extLst>
              <a:ext uri="{FF2B5EF4-FFF2-40B4-BE49-F238E27FC236}">
                <a16:creationId xmlns:a16="http://schemas.microsoft.com/office/drawing/2014/main" id="{67ED2380-643D-C629-2FFB-7DA5C07355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39405" y="291396"/>
            <a:ext cx="415080" cy="386454"/>
          </a:xfrm>
          <a:prstGeom prst="rect">
            <a:avLst/>
          </a:prstGeom>
        </p:spPr>
      </p:pic>
      <p:grpSp>
        <p:nvGrpSpPr>
          <p:cNvPr id="36" name="Groupe 35">
            <a:extLst>
              <a:ext uri="{FF2B5EF4-FFF2-40B4-BE49-F238E27FC236}">
                <a16:creationId xmlns:a16="http://schemas.microsoft.com/office/drawing/2014/main" id="{5530ADD5-C7D1-01E8-DB71-20E1A36623CA}"/>
              </a:ext>
            </a:extLst>
          </p:cNvPr>
          <p:cNvGrpSpPr/>
          <p:nvPr/>
        </p:nvGrpSpPr>
        <p:grpSpPr>
          <a:xfrm>
            <a:off x="9686945" y="5643367"/>
            <a:ext cx="727414" cy="720000"/>
            <a:chOff x="9686945" y="5643367"/>
            <a:chExt cx="727414" cy="720000"/>
          </a:xfrm>
        </p:grpSpPr>
        <p:sp>
          <p:nvSpPr>
            <p:cNvPr id="37" name="Ellipse 36">
              <a:extLst>
                <a:ext uri="{FF2B5EF4-FFF2-40B4-BE49-F238E27FC236}">
                  <a16:creationId xmlns:a16="http://schemas.microsoft.com/office/drawing/2014/main" id="{B7625798-E464-3F2F-CF4D-7745B646758E}"/>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a:extLst>
                <a:ext uri="{FF2B5EF4-FFF2-40B4-BE49-F238E27FC236}">
                  <a16:creationId xmlns:a16="http://schemas.microsoft.com/office/drawing/2014/main" id="{4A41C241-5C96-62B5-6648-8E04782EC41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grpSp>
      <p:pic>
        <p:nvPicPr>
          <p:cNvPr id="49" name="Graphique 48">
            <a:hlinkClick r:id="rId9" action="ppaction://hlinksldjump"/>
            <a:extLst>
              <a:ext uri="{FF2B5EF4-FFF2-40B4-BE49-F238E27FC236}">
                <a16:creationId xmlns:a16="http://schemas.microsoft.com/office/drawing/2014/main" id="{1E832FE5-7FDF-DDAD-42E8-E7AD4090D09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70693" y="1294509"/>
            <a:ext cx="952500" cy="952500"/>
          </a:xfrm>
          <a:prstGeom prst="rect">
            <a:avLst/>
          </a:prstGeom>
        </p:spPr>
      </p:pic>
      <p:sp>
        <p:nvSpPr>
          <p:cNvPr id="50" name="ZoneTexte 49">
            <a:hlinkClick r:id="rId9" action="ppaction://hlinksldjump"/>
            <a:extLst>
              <a:ext uri="{FF2B5EF4-FFF2-40B4-BE49-F238E27FC236}">
                <a16:creationId xmlns:a16="http://schemas.microsoft.com/office/drawing/2014/main" id="{27FFD985-9B01-D9CA-0F18-CAB3ADE86CE2}"/>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51" name="Ellipse 50">
            <a:extLst>
              <a:ext uri="{FF2B5EF4-FFF2-40B4-BE49-F238E27FC236}">
                <a16:creationId xmlns:a16="http://schemas.microsoft.com/office/drawing/2014/main" id="{C3CDCFAF-F188-37BA-4425-C1270CF16016}"/>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2" name="Graphique 51">
            <a:hlinkClick r:id="rId2" action="ppaction://hlinksldjump"/>
            <a:extLst>
              <a:ext uri="{FF2B5EF4-FFF2-40B4-BE49-F238E27FC236}">
                <a16:creationId xmlns:a16="http://schemas.microsoft.com/office/drawing/2014/main" id="{DD7A9412-FA53-36D1-A7CB-BC23FEC290B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sp>
        <p:nvSpPr>
          <p:cNvPr id="53" name="ZoneTexte 52">
            <a:hlinkClick r:id="rId2" action="ppaction://hlinksldjump"/>
            <a:extLst>
              <a:ext uri="{FF2B5EF4-FFF2-40B4-BE49-F238E27FC236}">
                <a16:creationId xmlns:a16="http://schemas.microsoft.com/office/drawing/2014/main" id="{55F3688E-EBB8-EE7C-C2A6-5163C34BA47D}"/>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54" name="ZoneTexte 53">
            <a:hlinkClick r:id="rId12" action="ppaction://hlinksldjump"/>
            <a:extLst>
              <a:ext uri="{FF2B5EF4-FFF2-40B4-BE49-F238E27FC236}">
                <a16:creationId xmlns:a16="http://schemas.microsoft.com/office/drawing/2014/main" id="{DFB180BF-DA56-FF73-61E1-E0C49FC0FE87}"/>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55" name="Graphique 54">
            <a:hlinkClick r:id="rId12" action="ppaction://hlinksldjump"/>
            <a:extLst>
              <a:ext uri="{FF2B5EF4-FFF2-40B4-BE49-F238E27FC236}">
                <a16:creationId xmlns:a16="http://schemas.microsoft.com/office/drawing/2014/main" id="{39AD2138-BE0A-E864-D8B0-FEBBD6D432DB}"/>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547557" y="3523054"/>
            <a:ext cx="998772" cy="986130"/>
          </a:xfrm>
          <a:prstGeom prst="rect">
            <a:avLst/>
          </a:prstGeom>
        </p:spPr>
      </p:pic>
      <p:sp>
        <p:nvSpPr>
          <p:cNvPr id="67" name="object 65">
            <a:extLst>
              <a:ext uri="{FF2B5EF4-FFF2-40B4-BE49-F238E27FC236}">
                <a16:creationId xmlns:a16="http://schemas.microsoft.com/office/drawing/2014/main" id="{95FD3949-4A88-6747-EA46-2000D8EB2CF1}"/>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chemeClr val="accent1"/>
                </a:solidFill>
                <a:effectLst/>
                <a:latin typeface="Arial" panose="020B0604020202020204" pitchFamily="34" charset="0"/>
                <a:cs typeface="Arial" panose="020B0604020202020204" pitchFamily="34" charset="0"/>
              </a:rPr>
              <a:t>COMMUNICATION CLIENT </a:t>
            </a:r>
          </a:p>
        </p:txBody>
      </p:sp>
      <p:sp>
        <p:nvSpPr>
          <p:cNvPr id="68" name="object 65">
            <a:extLst>
              <a:ext uri="{FF2B5EF4-FFF2-40B4-BE49-F238E27FC236}">
                <a16:creationId xmlns:a16="http://schemas.microsoft.com/office/drawing/2014/main" id="{8C6E1945-C925-F11B-891E-9E3DCECEF6E9}"/>
              </a:ext>
            </a:extLst>
          </p:cNvPr>
          <p:cNvSpPr txBox="1">
            <a:spLocks/>
          </p:cNvSpPr>
          <p:nvPr/>
        </p:nvSpPr>
        <p:spPr>
          <a:xfrm>
            <a:off x="707299" y="1341873"/>
            <a:ext cx="835542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rgbClr val="00A8B7"/>
                </a:solidFill>
                <a:effectLst/>
                <a:latin typeface="Arial" panose="020B0604020202020204" pitchFamily="34" charset="0"/>
                <a:cs typeface="Arial" panose="020B0604020202020204" pitchFamily="34" charset="0"/>
              </a:rPr>
              <a:t>AVEC 2 DISPOSITI</a:t>
            </a:r>
            <a:r>
              <a:rPr lang="fr-FR" sz="1400" dirty="0">
                <a:solidFill>
                  <a:srgbClr val="00A8B7"/>
                </a:solidFill>
                <a:latin typeface="Arial" panose="020B0604020202020204" pitchFamily="34" charset="0"/>
                <a:cs typeface="Arial" panose="020B0604020202020204" pitchFamily="34" charset="0"/>
              </a:rPr>
              <a:t>FS DÉDIÉS ET COMPLÉMENTAIRES</a:t>
            </a:r>
            <a:endParaRPr lang="fr-FR" sz="1400" dirty="0">
              <a:solidFill>
                <a:srgbClr val="00A8B7"/>
              </a:solidFill>
              <a:effectLst/>
              <a:latin typeface="Arial" panose="020B0604020202020204" pitchFamily="34" charset="0"/>
              <a:cs typeface="Arial" panose="020B0604020202020204" pitchFamily="34" charset="0"/>
            </a:endParaRPr>
          </a:p>
        </p:txBody>
      </p:sp>
      <p:sp>
        <p:nvSpPr>
          <p:cNvPr id="69" name="ZoneTexte 68">
            <a:extLst>
              <a:ext uri="{FF2B5EF4-FFF2-40B4-BE49-F238E27FC236}">
                <a16:creationId xmlns:a16="http://schemas.microsoft.com/office/drawing/2014/main" id="{721C2880-4009-9FA0-100D-757A6A3A225E}"/>
              </a:ext>
            </a:extLst>
          </p:cNvPr>
          <p:cNvSpPr txBox="1"/>
          <p:nvPr/>
        </p:nvSpPr>
        <p:spPr>
          <a:xfrm>
            <a:off x="707298" y="1619518"/>
            <a:ext cx="7949021" cy="615553"/>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L’ensemble de ces 4 profils clients font partis de l’Inclusion Bancaire. Pour répondre à nos enjeux réglementaires et d’engagements sociétaux, Caisse d’Epargne a mis en place des dispositifs de communication client permettant d’accompagner les clients rencontrant des difficultés financières. </a:t>
            </a:r>
            <a:r>
              <a:rPr lang="fr-FR" sz="1000" dirty="0">
                <a:latin typeface="Arial" panose="020B0604020202020204" pitchFamily="34" charset="0"/>
                <a:cs typeface="Arial" panose="020B0604020202020204" pitchFamily="34" charset="0"/>
              </a:rPr>
              <a:t>Ils mettent en avant nos </a:t>
            </a:r>
            <a:r>
              <a:rPr lang="fr-FR" sz="1000" b="1" dirty="0">
                <a:latin typeface="Arial" panose="020B0604020202020204" pitchFamily="34" charset="0"/>
                <a:cs typeface="Arial" panose="020B0604020202020204" pitchFamily="34" charset="0"/>
              </a:rPr>
              <a:t>solutions dédiées </a:t>
            </a:r>
            <a:r>
              <a:rPr lang="fr-FR" sz="1000" dirty="0">
                <a:latin typeface="Arial" panose="020B0604020202020204" pitchFamily="34" charset="0"/>
                <a:cs typeface="Arial" panose="020B0604020202020204" pitchFamily="34" charset="0"/>
              </a:rPr>
              <a:t>et offrent des </a:t>
            </a:r>
            <a:r>
              <a:rPr lang="fr-FR" sz="1000" b="1" dirty="0">
                <a:latin typeface="Arial" panose="020B0604020202020204" pitchFamily="34" charset="0"/>
                <a:cs typeface="Arial" panose="020B0604020202020204" pitchFamily="34" charset="0"/>
              </a:rPr>
              <a:t>conseils</a:t>
            </a:r>
            <a:r>
              <a:rPr lang="fr-FR" sz="1000" dirty="0">
                <a:latin typeface="Arial" panose="020B0604020202020204" pitchFamily="34" charset="0"/>
                <a:cs typeface="Arial" panose="020B0604020202020204" pitchFamily="34" charset="0"/>
              </a:rPr>
              <a:t> (vidéos, fiches pratiques…) autour de la gestion de budget.</a:t>
            </a:r>
            <a:endParaRPr lang="fr-FR" sz="1000" dirty="0">
              <a:solidFill>
                <a:srgbClr val="000000"/>
              </a:solidFill>
              <a:effectLst/>
              <a:latin typeface="Helvetica" pitchFamily="2" charset="0"/>
            </a:endParaRPr>
          </a:p>
          <a:p>
            <a:endParaRPr lang="fr-FR" sz="1000" dirty="0">
              <a:effectLst/>
              <a:latin typeface="Arial" panose="020B0604020202020204" pitchFamily="34" charset="0"/>
              <a:cs typeface="Arial" panose="020B0604020202020204" pitchFamily="34" charset="0"/>
            </a:endParaRPr>
          </a:p>
        </p:txBody>
      </p:sp>
      <p:grpSp>
        <p:nvGrpSpPr>
          <p:cNvPr id="70" name="Groupe 69">
            <a:extLst>
              <a:ext uri="{FF2B5EF4-FFF2-40B4-BE49-F238E27FC236}">
                <a16:creationId xmlns:a16="http://schemas.microsoft.com/office/drawing/2014/main" id="{BD800C4E-F509-0392-61C4-577C5EBB3127}"/>
              </a:ext>
            </a:extLst>
          </p:cNvPr>
          <p:cNvGrpSpPr/>
          <p:nvPr/>
        </p:nvGrpSpPr>
        <p:grpSpPr>
          <a:xfrm>
            <a:off x="-36503" y="2152901"/>
            <a:ext cx="9118122" cy="4663728"/>
            <a:chOff x="-36503" y="2152901"/>
            <a:chExt cx="9118122" cy="4663728"/>
          </a:xfrm>
        </p:grpSpPr>
        <p:grpSp>
          <p:nvGrpSpPr>
            <p:cNvPr id="71" name="Groupe 70">
              <a:extLst>
                <a:ext uri="{FF2B5EF4-FFF2-40B4-BE49-F238E27FC236}">
                  <a16:creationId xmlns:a16="http://schemas.microsoft.com/office/drawing/2014/main" id="{6413007E-51A5-0123-3A78-4FFEA47830BC}"/>
                </a:ext>
              </a:extLst>
            </p:cNvPr>
            <p:cNvGrpSpPr/>
            <p:nvPr/>
          </p:nvGrpSpPr>
          <p:grpSpPr>
            <a:xfrm>
              <a:off x="403835" y="2152901"/>
              <a:ext cx="8677784" cy="4663728"/>
              <a:chOff x="403835" y="2152901"/>
              <a:chExt cx="8677784" cy="4663728"/>
            </a:xfrm>
          </p:grpSpPr>
          <p:sp>
            <p:nvSpPr>
              <p:cNvPr id="74" name="Rectangle 73">
                <a:extLst>
                  <a:ext uri="{FF2B5EF4-FFF2-40B4-BE49-F238E27FC236}">
                    <a16:creationId xmlns:a16="http://schemas.microsoft.com/office/drawing/2014/main" id="{E41585CC-9693-48D0-AE8E-934C9638D0B8}"/>
                  </a:ext>
                </a:extLst>
              </p:cNvPr>
              <p:cNvSpPr/>
              <p:nvPr/>
            </p:nvSpPr>
            <p:spPr>
              <a:xfrm>
                <a:off x="2989644" y="3111760"/>
                <a:ext cx="1863803" cy="4857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Ciblés fragiles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(éligibles OCF)</a:t>
                </a:r>
              </a:p>
            </p:txBody>
          </p:sp>
          <p:sp>
            <p:nvSpPr>
              <p:cNvPr id="75" name="Rectangle 74">
                <a:extLst>
                  <a:ext uri="{FF2B5EF4-FFF2-40B4-BE49-F238E27FC236}">
                    <a16:creationId xmlns:a16="http://schemas.microsoft.com/office/drawing/2014/main" id="{74FE19AA-3C7D-4FDA-614A-0FDE9BC9CAA3}"/>
                  </a:ext>
                </a:extLst>
              </p:cNvPr>
              <p:cNvSpPr/>
              <p:nvPr/>
            </p:nvSpPr>
            <p:spPr>
              <a:xfrm>
                <a:off x="2989423" y="3681305"/>
                <a:ext cx="1863803" cy="1352574"/>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300"/>
                  </a:spcBef>
                  <a:buBlip>
                    <a:blip r:embed="rId15">
                      <a:extLst>
                        <a:ext uri="{96DAC541-7B7A-43D3-8B79-37D633B846F1}">
                          <asvg:svgBlip xmlns:asvg="http://schemas.microsoft.com/office/drawing/2016/SVG/main" r:embed="rId16"/>
                        </a:ext>
                      </a:extLst>
                    </a:blip>
                  </a:buBlip>
                </a:pPr>
                <a:r>
                  <a:rPr lang="fr-FR" sz="1000" dirty="0">
                    <a:solidFill>
                      <a:schemeClr val="tx1"/>
                    </a:solidFill>
                    <a:effectLst/>
                    <a:latin typeface="Arial" panose="020B0604020202020204" pitchFamily="34" charset="0"/>
                    <a:cs typeface="Arial" panose="020B0604020202020204" pitchFamily="34" charset="0"/>
                  </a:rPr>
                  <a:t>Courrier trimestriel prise de rdv et proposition OCF</a:t>
                </a:r>
              </a:p>
              <a:p>
                <a:pPr marL="135450" indent="-135450">
                  <a:spcBef>
                    <a:spcPts val="300"/>
                  </a:spcBef>
                  <a:buBlip>
                    <a:blip r:embed="rId15">
                      <a:extLst>
                        <a:ext uri="{96DAC541-7B7A-43D3-8B79-37D633B846F1}">
                          <asvg:svgBlip xmlns:asvg="http://schemas.microsoft.com/office/drawing/2016/SVG/main" r:embed="rId16"/>
                        </a:ext>
                      </a:extLst>
                    </a:blip>
                  </a:buBlip>
                </a:pPr>
                <a:endParaRPr lang="fr-FR" sz="1000" dirty="0">
                  <a:solidFill>
                    <a:schemeClr val="tx1"/>
                  </a:solidFill>
                  <a:effectLst/>
                  <a:latin typeface="Arial" panose="020B0604020202020204" pitchFamily="34" charset="0"/>
                  <a:cs typeface="Arial" panose="020B0604020202020204" pitchFamily="34" charset="0"/>
                </a:endParaRPr>
              </a:p>
              <a:p>
                <a:pPr marL="135450" indent="-135450">
                  <a:spcBef>
                    <a:spcPts val="300"/>
                  </a:spcBef>
                  <a:buBlip>
                    <a:blip r:embed="rId15">
                      <a:extLst>
                        <a:ext uri="{96DAC541-7B7A-43D3-8B79-37D633B846F1}">
                          <asvg:svgBlip xmlns:asvg="http://schemas.microsoft.com/office/drawing/2016/SVG/main" r:embed="rId16"/>
                        </a:ext>
                      </a:extLst>
                    </a:blip>
                  </a:buBlip>
                </a:pPr>
                <a:r>
                  <a:rPr lang="fr-FR" sz="1000" dirty="0">
                    <a:solidFill>
                      <a:schemeClr val="tx1"/>
                    </a:solidFill>
                    <a:effectLst/>
                    <a:latin typeface="Arial" panose="020B0604020202020204" pitchFamily="34" charset="0"/>
                    <a:cs typeface="Arial" panose="020B0604020202020204" pitchFamily="34" charset="0"/>
                  </a:rPr>
                  <a:t>PDO Conseiller</a:t>
                </a:r>
              </a:p>
            </p:txBody>
          </p:sp>
          <p:sp>
            <p:nvSpPr>
              <p:cNvPr id="76" name="Rectangle 75">
                <a:extLst>
                  <a:ext uri="{FF2B5EF4-FFF2-40B4-BE49-F238E27FC236}">
                    <a16:creationId xmlns:a16="http://schemas.microsoft.com/office/drawing/2014/main" id="{7AD9A982-BECE-CC19-14CD-D676DCD9AE77}"/>
                  </a:ext>
                </a:extLst>
              </p:cNvPr>
              <p:cNvSpPr/>
              <p:nvPr/>
            </p:nvSpPr>
            <p:spPr>
              <a:xfrm>
                <a:off x="815405" y="3111760"/>
                <a:ext cx="1822542" cy="48579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Potentiels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surendettés</a:t>
                </a:r>
                <a:endParaRPr lang="fr-FR" sz="1200" dirty="0">
                  <a:latin typeface="Arial" panose="020B0604020202020204" pitchFamily="34" charset="0"/>
                  <a:cs typeface="Arial" panose="020B0604020202020204" pitchFamily="34" charset="0"/>
                </a:endParaRPr>
              </a:p>
            </p:txBody>
          </p:sp>
          <p:sp>
            <p:nvSpPr>
              <p:cNvPr id="77" name="Rectangle 76">
                <a:extLst>
                  <a:ext uri="{FF2B5EF4-FFF2-40B4-BE49-F238E27FC236}">
                    <a16:creationId xmlns:a16="http://schemas.microsoft.com/office/drawing/2014/main" id="{BB6B9FA9-F496-040C-9F8A-C2B9508B6864}"/>
                  </a:ext>
                </a:extLst>
              </p:cNvPr>
              <p:cNvSpPr/>
              <p:nvPr/>
            </p:nvSpPr>
            <p:spPr>
              <a:xfrm>
                <a:off x="815405" y="3657206"/>
                <a:ext cx="1822542" cy="1376674"/>
              </a:xfrm>
              <a:prstGeom prst="rect">
                <a:avLst/>
              </a:prstGeom>
              <a:solidFill>
                <a:srgbClr val="542330">
                  <a:alpha val="197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135450" indent="-135450">
                  <a:spcBef>
                    <a:spcPts val="600"/>
                  </a:spcBef>
                  <a:buBlip>
                    <a:blip r:embed="rId17">
                      <a:extLst>
                        <a:ext uri="{96DAC541-7B7A-43D3-8B79-37D633B846F1}">
                          <asvg:svgBlip xmlns:asvg="http://schemas.microsoft.com/office/drawing/2016/SVG/main" r:embed="rId18"/>
                        </a:ext>
                      </a:extLst>
                    </a:blip>
                  </a:buBlip>
                </a:pPr>
                <a:r>
                  <a:rPr lang="fr-FR" sz="1000" dirty="0">
                    <a:solidFill>
                      <a:schemeClr val="tx1"/>
                    </a:solidFill>
                    <a:effectLst/>
                    <a:latin typeface="Arial" panose="020B0604020202020204" pitchFamily="34" charset="0"/>
                    <a:cs typeface="Arial" panose="020B0604020202020204" pitchFamily="34" charset="0"/>
                  </a:rPr>
                  <a:t>Courrier semestriel prise de rdv pour </a:t>
                </a:r>
                <a:r>
                  <a:rPr lang="fr-FR" sz="1000" u="sng" dirty="0">
                    <a:solidFill>
                      <a:schemeClr val="tx1"/>
                    </a:solidFill>
                    <a:effectLst/>
                    <a:latin typeface="Arial" panose="020B0604020202020204" pitchFamily="34" charset="0"/>
                    <a:cs typeface="Arial" panose="020B0604020202020204" pitchFamily="34" charset="0"/>
                  </a:rPr>
                  <a:t>client avec crédit en CE</a:t>
                </a:r>
              </a:p>
              <a:p>
                <a:pPr>
                  <a:spcBef>
                    <a:spcPts val="600"/>
                  </a:spcBef>
                </a:pPr>
                <a:endParaRPr lang="fr-FR" sz="1000" dirty="0">
                  <a:solidFill>
                    <a:schemeClr val="tx1"/>
                  </a:solidFill>
                  <a:effectLst/>
                  <a:latin typeface="Arial" panose="020B0604020202020204" pitchFamily="34" charset="0"/>
                  <a:cs typeface="Arial" panose="020B0604020202020204" pitchFamily="34" charset="0"/>
                </a:endParaRPr>
              </a:p>
              <a:p>
                <a:pPr marL="135450" indent="-135450">
                  <a:spcBef>
                    <a:spcPts val="600"/>
                  </a:spcBef>
                  <a:buBlip>
                    <a:blip r:embed="rId17">
                      <a:extLst>
                        <a:ext uri="{96DAC541-7B7A-43D3-8B79-37D633B846F1}">
                          <asvg:svgBlip xmlns:asvg="http://schemas.microsoft.com/office/drawing/2016/SVG/main" r:embed="rId18"/>
                        </a:ext>
                      </a:extLst>
                    </a:blip>
                  </a:buBlip>
                </a:pPr>
                <a:r>
                  <a:rPr lang="fr-FR" sz="1000" dirty="0">
                    <a:solidFill>
                      <a:schemeClr val="tx1"/>
                    </a:solidFill>
                    <a:effectLst/>
                    <a:latin typeface="Arial" panose="020B0604020202020204" pitchFamily="34" charset="0"/>
                    <a:cs typeface="Arial" panose="020B0604020202020204" pitchFamily="34" charset="0"/>
                  </a:rPr>
                  <a:t>Bannières personnalisées sur DEI et l’appli pour client </a:t>
                </a:r>
                <a:r>
                  <a:rPr lang="fr-FR" sz="1000" u="sng" dirty="0">
                    <a:solidFill>
                      <a:schemeClr val="tx1"/>
                    </a:solidFill>
                    <a:effectLst/>
                    <a:latin typeface="Arial" panose="020B0604020202020204" pitchFamily="34" charset="0"/>
                    <a:cs typeface="Arial" panose="020B0604020202020204" pitchFamily="34" charset="0"/>
                  </a:rPr>
                  <a:t>sans crédit </a:t>
                </a:r>
                <a:r>
                  <a:rPr lang="fr-FR" sz="1000" dirty="0">
                    <a:solidFill>
                      <a:schemeClr val="tx1"/>
                    </a:solidFill>
                    <a:effectLst/>
                    <a:latin typeface="Arial" panose="020B0604020202020204" pitchFamily="34" charset="0"/>
                    <a:cs typeface="Arial" panose="020B0604020202020204" pitchFamily="34" charset="0"/>
                  </a:rPr>
                  <a:t>en CE </a:t>
                </a:r>
                <a:endParaRPr lang="fr-FR" sz="1000" dirty="0">
                  <a:solidFill>
                    <a:schemeClr val="tx1"/>
                  </a:solidFill>
                  <a:latin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D504B810-F151-CDDB-C8BF-05613AF8F260}"/>
                  </a:ext>
                </a:extLst>
              </p:cNvPr>
              <p:cNvSpPr/>
              <p:nvPr/>
            </p:nvSpPr>
            <p:spPr>
              <a:xfrm>
                <a:off x="5153725" y="3111760"/>
                <a:ext cx="1822542" cy="4857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Détenteurs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OCF</a:t>
                </a:r>
                <a:endParaRPr lang="fr-FR" sz="1200" dirty="0">
                  <a:latin typeface="Arial" panose="020B0604020202020204" pitchFamily="34" charset="0"/>
                  <a:cs typeface="Arial" panose="020B0604020202020204" pitchFamily="34" charset="0"/>
                </a:endParaRPr>
              </a:p>
            </p:txBody>
          </p:sp>
          <p:sp>
            <p:nvSpPr>
              <p:cNvPr id="79" name="Rectangle 78">
                <a:extLst>
                  <a:ext uri="{FF2B5EF4-FFF2-40B4-BE49-F238E27FC236}">
                    <a16:creationId xmlns:a16="http://schemas.microsoft.com/office/drawing/2014/main" id="{19A88A9F-8575-CA85-1027-5E4B7EA9E3F7}"/>
                  </a:ext>
                </a:extLst>
              </p:cNvPr>
              <p:cNvSpPr/>
              <p:nvPr/>
            </p:nvSpPr>
            <p:spPr>
              <a:xfrm>
                <a:off x="5153725" y="3681306"/>
                <a:ext cx="1822542" cy="135257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900"/>
                  </a:spcBef>
                </a:pPr>
                <a:endParaRPr lang="fr-FR" sz="1000" dirty="0">
                  <a:solidFill>
                    <a:schemeClr val="tx1"/>
                  </a:solidFill>
                  <a:effectLst/>
                  <a:latin typeface="Arial" panose="020B0604020202020204" pitchFamily="34" charset="0"/>
                  <a:cs typeface="Arial" panose="020B0604020202020204" pitchFamily="34" charset="0"/>
                </a:endParaRPr>
              </a:p>
            </p:txBody>
          </p:sp>
          <p:sp>
            <p:nvSpPr>
              <p:cNvPr id="80" name="Rectangle 79">
                <a:extLst>
                  <a:ext uri="{FF2B5EF4-FFF2-40B4-BE49-F238E27FC236}">
                    <a16:creationId xmlns:a16="http://schemas.microsoft.com/office/drawing/2014/main" id="{C9D22818-C7BF-EB66-5B15-C3BFBD5F72F8}"/>
                  </a:ext>
                </a:extLst>
              </p:cNvPr>
              <p:cNvSpPr/>
              <p:nvPr/>
            </p:nvSpPr>
            <p:spPr>
              <a:xfrm>
                <a:off x="7259077" y="3111760"/>
                <a:ext cx="1822542" cy="4857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Détenteurs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SBB</a:t>
                </a:r>
                <a:endParaRPr lang="fr-FR" sz="1200" dirty="0">
                  <a:effectLst/>
                  <a:latin typeface="Arial" panose="020B0604020202020204" pitchFamily="34" charset="0"/>
                  <a:cs typeface="Arial" panose="020B0604020202020204" pitchFamily="34" charset="0"/>
                </a:endParaRPr>
              </a:p>
            </p:txBody>
          </p:sp>
          <p:sp>
            <p:nvSpPr>
              <p:cNvPr id="81" name="Rectangle 80">
                <a:extLst>
                  <a:ext uri="{FF2B5EF4-FFF2-40B4-BE49-F238E27FC236}">
                    <a16:creationId xmlns:a16="http://schemas.microsoft.com/office/drawing/2014/main" id="{CAFE7BC5-73C8-F02D-B725-982378A02659}"/>
                  </a:ext>
                </a:extLst>
              </p:cNvPr>
              <p:cNvSpPr/>
              <p:nvPr/>
            </p:nvSpPr>
            <p:spPr>
              <a:xfrm>
                <a:off x="7259077" y="3681305"/>
                <a:ext cx="1822542" cy="1352574"/>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900"/>
                  </a:spcBef>
                  <a:buBlip>
                    <a:blip r:embed="rId19">
                      <a:extLst>
                        <a:ext uri="{96DAC541-7B7A-43D3-8B79-37D633B846F1}">
                          <asvg:svgBlip xmlns:asvg="http://schemas.microsoft.com/office/drawing/2016/SVG/main" r:embed="rId20"/>
                        </a:ext>
                      </a:extLst>
                    </a:blip>
                  </a:buBlip>
                </a:pPr>
                <a:r>
                  <a:rPr lang="fr-FR" sz="1000" dirty="0">
                    <a:solidFill>
                      <a:schemeClr val="tx1"/>
                    </a:solidFill>
                    <a:effectLst/>
                    <a:latin typeface="Arial" panose="020B0604020202020204" pitchFamily="34" charset="0"/>
                    <a:cs typeface="Arial" panose="020B0604020202020204" pitchFamily="34" charset="0"/>
                  </a:rPr>
                  <a:t>Courrier annuel point de situation et prise de rdv</a:t>
                </a:r>
              </a:p>
            </p:txBody>
          </p:sp>
          <p:pic>
            <p:nvPicPr>
              <p:cNvPr id="82" name="Graphique 81">
                <a:extLst>
                  <a:ext uri="{FF2B5EF4-FFF2-40B4-BE49-F238E27FC236}">
                    <a16:creationId xmlns:a16="http://schemas.microsoft.com/office/drawing/2014/main" id="{D364BFEC-DE7C-270E-861E-7263F58F68E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30799" y="2152901"/>
                <a:ext cx="1191754" cy="882781"/>
              </a:xfrm>
              <a:prstGeom prst="rect">
                <a:avLst/>
              </a:prstGeom>
            </p:spPr>
          </p:pic>
          <p:pic>
            <p:nvPicPr>
              <p:cNvPr id="83" name="Graphique 82">
                <a:extLst>
                  <a:ext uri="{FF2B5EF4-FFF2-40B4-BE49-F238E27FC236}">
                    <a16:creationId xmlns:a16="http://schemas.microsoft.com/office/drawing/2014/main" id="{B387F20C-5CE3-27A1-75CC-4EDFE39E7E95}"/>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305039" y="2152901"/>
                <a:ext cx="1191754" cy="882781"/>
              </a:xfrm>
              <a:prstGeom prst="rect">
                <a:avLst/>
              </a:prstGeom>
            </p:spPr>
          </p:pic>
          <p:pic>
            <p:nvPicPr>
              <p:cNvPr id="84" name="Graphique 83">
                <a:extLst>
                  <a:ext uri="{FF2B5EF4-FFF2-40B4-BE49-F238E27FC236}">
                    <a16:creationId xmlns:a16="http://schemas.microsoft.com/office/drawing/2014/main" id="{526C7061-BE2F-479B-A4AA-CAED919178A0}"/>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5469119" y="2152901"/>
                <a:ext cx="1191754" cy="882781"/>
              </a:xfrm>
              <a:prstGeom prst="rect">
                <a:avLst/>
              </a:prstGeom>
            </p:spPr>
          </p:pic>
          <p:pic>
            <p:nvPicPr>
              <p:cNvPr id="85" name="Graphique 84">
                <a:extLst>
                  <a:ext uri="{FF2B5EF4-FFF2-40B4-BE49-F238E27FC236}">
                    <a16:creationId xmlns:a16="http://schemas.microsoft.com/office/drawing/2014/main" id="{D1E2A1E8-0104-5384-A51A-0F679AB7552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7574471" y="2152901"/>
                <a:ext cx="1191754" cy="882781"/>
              </a:xfrm>
              <a:prstGeom prst="rect">
                <a:avLst/>
              </a:prstGeom>
            </p:spPr>
          </p:pic>
          <p:sp>
            <p:nvSpPr>
              <p:cNvPr id="86" name="Rectangle 85">
                <a:extLst>
                  <a:ext uri="{FF2B5EF4-FFF2-40B4-BE49-F238E27FC236}">
                    <a16:creationId xmlns:a16="http://schemas.microsoft.com/office/drawing/2014/main" id="{E0378280-4F16-A2F1-89E9-79733C7EAA5C}"/>
                  </a:ext>
                </a:extLst>
              </p:cNvPr>
              <p:cNvSpPr/>
              <p:nvPr/>
            </p:nvSpPr>
            <p:spPr>
              <a:xfrm>
                <a:off x="5153725" y="5259659"/>
                <a:ext cx="1822542" cy="1532869"/>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900"/>
                  </a:spcBef>
                  <a:buBlip>
                    <a:blip r:embed="rId29">
                      <a:extLst>
                        <a:ext uri="{96DAC541-7B7A-43D3-8B79-37D633B846F1}">
                          <asvg:svgBlip xmlns:asvg="http://schemas.microsoft.com/office/drawing/2016/SVG/main" r:embed="rId30"/>
                        </a:ext>
                      </a:extLst>
                    </a:blip>
                  </a:buBlip>
                </a:pPr>
                <a:r>
                  <a:rPr lang="fr-FR" sz="1000" dirty="0">
                    <a:solidFill>
                      <a:schemeClr val="tx1"/>
                    </a:solidFill>
                    <a:latin typeface="Arial" panose="020B0604020202020204" pitchFamily="34" charset="0"/>
                    <a:cs typeface="Arial" panose="020B0604020202020204" pitchFamily="34" charset="0"/>
                  </a:rPr>
                  <a:t>E-mail</a:t>
                </a:r>
                <a:r>
                  <a:rPr lang="fr-FR" sz="1000" dirty="0">
                    <a:solidFill>
                      <a:schemeClr val="tx1"/>
                    </a:solidFill>
                    <a:effectLst/>
                    <a:latin typeface="Arial" panose="020B0604020202020204" pitchFamily="34" charset="0"/>
                    <a:cs typeface="Arial" panose="020B0604020202020204" pitchFamily="34" charset="0"/>
                  </a:rPr>
                  <a:t> Bienvenue J+2 après la souscription OCF</a:t>
                </a:r>
              </a:p>
              <a:p>
                <a:pPr marL="135450" indent="-135450">
                  <a:spcBef>
                    <a:spcPts val="900"/>
                  </a:spcBef>
                  <a:buBlip>
                    <a:blip r:embed="rId29">
                      <a:extLst>
                        <a:ext uri="{96DAC541-7B7A-43D3-8B79-37D633B846F1}">
                          <asvg:svgBlip xmlns:asvg="http://schemas.microsoft.com/office/drawing/2016/SVG/main" r:embed="rId30"/>
                        </a:ext>
                      </a:extLst>
                    </a:blip>
                  </a:buBlip>
                </a:pPr>
                <a:endParaRPr lang="fr-FR" sz="1000" dirty="0">
                  <a:solidFill>
                    <a:schemeClr val="tx1"/>
                  </a:solidFill>
                  <a:latin typeface="Arial" panose="020B0604020202020204" pitchFamily="34" charset="0"/>
                  <a:cs typeface="Arial" panose="020B0604020202020204" pitchFamily="34" charset="0"/>
                </a:endParaRPr>
              </a:p>
              <a:p>
                <a:pPr marL="135450" indent="-135450">
                  <a:spcBef>
                    <a:spcPts val="900"/>
                  </a:spcBef>
                  <a:buBlip>
                    <a:blip r:embed="rId29">
                      <a:extLst>
                        <a:ext uri="{96DAC541-7B7A-43D3-8B79-37D633B846F1}">
                          <asvg:svgBlip xmlns:asvg="http://schemas.microsoft.com/office/drawing/2016/SVG/main" r:embed="rId30"/>
                        </a:ext>
                      </a:extLst>
                    </a:blip>
                  </a:buBlip>
                </a:pPr>
                <a:endParaRPr lang="fr-FR" sz="1000" dirty="0">
                  <a:solidFill>
                    <a:schemeClr val="tx1"/>
                  </a:solidFill>
                  <a:effectLst/>
                  <a:latin typeface="Arial" panose="020B0604020202020204" pitchFamily="34" charset="0"/>
                  <a:cs typeface="Arial" panose="020B0604020202020204" pitchFamily="34" charset="0"/>
                </a:endParaRPr>
              </a:p>
              <a:p>
                <a:pPr>
                  <a:spcBef>
                    <a:spcPts val="900"/>
                  </a:spcBef>
                </a:pPr>
                <a:endParaRPr lang="fr-FR" sz="1000" dirty="0">
                  <a:solidFill>
                    <a:schemeClr val="tx1"/>
                  </a:solidFill>
                  <a:effectLst/>
                  <a:latin typeface="Arial" panose="020B0604020202020204" pitchFamily="34" charset="0"/>
                  <a:cs typeface="Arial" panose="020B0604020202020204" pitchFamily="34" charset="0"/>
                </a:endParaRPr>
              </a:p>
              <a:p>
                <a:pPr>
                  <a:spcBef>
                    <a:spcPts val="900"/>
                  </a:spcBef>
                </a:pPr>
                <a:endParaRPr lang="fr-FR" sz="1000" dirty="0">
                  <a:solidFill>
                    <a:schemeClr val="tx1"/>
                  </a:solidFill>
                  <a:effectLst/>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584DAD5D-5061-0DF0-EF9E-8BAFCB17826C}"/>
                  </a:ext>
                </a:extLst>
              </p:cNvPr>
              <p:cNvSpPr/>
              <p:nvPr/>
            </p:nvSpPr>
            <p:spPr>
              <a:xfrm>
                <a:off x="7236054" y="5259660"/>
                <a:ext cx="1822542" cy="1532868"/>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900"/>
                  </a:spcBef>
                </a:pPr>
                <a:endParaRPr lang="fr-FR" sz="1000" dirty="0">
                  <a:solidFill>
                    <a:schemeClr val="tx1"/>
                  </a:solidFill>
                  <a:effectLst/>
                  <a:latin typeface="Arial" panose="020B0604020202020204" pitchFamily="34" charset="0"/>
                  <a:cs typeface="Arial" panose="020B0604020202020204" pitchFamily="34" charset="0"/>
                </a:endParaRPr>
              </a:p>
            </p:txBody>
          </p:sp>
          <p:sp>
            <p:nvSpPr>
              <p:cNvPr id="88" name="Rectangle 87">
                <a:extLst>
                  <a:ext uri="{FF2B5EF4-FFF2-40B4-BE49-F238E27FC236}">
                    <a16:creationId xmlns:a16="http://schemas.microsoft.com/office/drawing/2014/main" id="{A59B8CBE-BD5D-F3BE-EF92-D56EAB6B3A66}"/>
                  </a:ext>
                </a:extLst>
              </p:cNvPr>
              <p:cNvSpPr/>
              <p:nvPr/>
            </p:nvSpPr>
            <p:spPr>
              <a:xfrm>
                <a:off x="2989644" y="5260857"/>
                <a:ext cx="1863803" cy="1555772"/>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300"/>
                  </a:spcBef>
                </a:pPr>
                <a:endParaRPr lang="fr-FR" sz="1000" dirty="0">
                  <a:solidFill>
                    <a:schemeClr val="tx1"/>
                  </a:solidFill>
                  <a:effectLst/>
                  <a:latin typeface="Arial" panose="020B060402020202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344C9740-A21F-2C42-CA4C-AB2171369AC1}"/>
                  </a:ext>
                </a:extLst>
              </p:cNvPr>
              <p:cNvSpPr/>
              <p:nvPr/>
            </p:nvSpPr>
            <p:spPr>
              <a:xfrm>
                <a:off x="835914" y="5236756"/>
                <a:ext cx="1822542" cy="1555773"/>
              </a:xfrm>
              <a:prstGeom prst="rect">
                <a:avLst/>
              </a:prstGeom>
              <a:solidFill>
                <a:srgbClr val="542330">
                  <a:alpha val="197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a:spcBef>
                    <a:spcPts val="600"/>
                  </a:spcBef>
                </a:pPr>
                <a:endParaRPr lang="fr-FR" sz="1000" u="sng" dirty="0">
                  <a:solidFill>
                    <a:schemeClr val="tx1"/>
                  </a:solidFill>
                  <a:effectLst/>
                  <a:latin typeface="Arial" panose="020B0604020202020204" pitchFamily="34" charset="0"/>
                  <a:cs typeface="Arial" panose="020B0604020202020204" pitchFamily="34" charset="0"/>
                </a:endParaRPr>
              </a:p>
            </p:txBody>
          </p:sp>
          <p:sp>
            <p:nvSpPr>
              <p:cNvPr id="90" name="ZoneTexte 89">
                <a:extLst>
                  <a:ext uri="{FF2B5EF4-FFF2-40B4-BE49-F238E27FC236}">
                    <a16:creationId xmlns:a16="http://schemas.microsoft.com/office/drawing/2014/main" id="{7C643CE2-3C4F-1522-BE9D-042BCD2802D3}"/>
                  </a:ext>
                </a:extLst>
              </p:cNvPr>
              <p:cNvSpPr txBox="1"/>
              <p:nvPr/>
            </p:nvSpPr>
            <p:spPr>
              <a:xfrm>
                <a:off x="3052055" y="5787923"/>
                <a:ext cx="3884001" cy="430887"/>
              </a:xfrm>
              <a:prstGeom prst="rect">
                <a:avLst/>
              </a:prstGeom>
              <a:noFill/>
              <a:ln w="19050">
                <a:solidFill>
                  <a:schemeClr val="bg1"/>
                </a:solidFill>
              </a:ln>
            </p:spPr>
            <p:txBody>
              <a:bodyPr wrap="square" rtlCol="0">
                <a:spAutoFit/>
              </a:bodyPr>
              <a:lstStyle/>
              <a:p>
                <a:pPr algn="ctr"/>
                <a:r>
                  <a:rPr lang="fr-FR" sz="1100" b="1" dirty="0"/>
                  <a:t>Bannières</a:t>
                </a:r>
                <a:r>
                  <a:rPr lang="fr-FR" sz="1100" dirty="0"/>
                  <a:t> personnalisées sous DEI et appli</a:t>
                </a:r>
              </a:p>
              <a:p>
                <a:pPr algn="ctr"/>
                <a:r>
                  <a:rPr lang="fr-FR" sz="1100" dirty="0"/>
                  <a:t>vers pages conseils et offres dédiées</a:t>
                </a:r>
              </a:p>
            </p:txBody>
          </p:sp>
          <p:sp>
            <p:nvSpPr>
              <p:cNvPr id="91" name="ZoneTexte 90">
                <a:extLst>
                  <a:ext uri="{FF2B5EF4-FFF2-40B4-BE49-F238E27FC236}">
                    <a16:creationId xmlns:a16="http://schemas.microsoft.com/office/drawing/2014/main" id="{62B89C78-0850-3112-50C7-6D24DAB88234}"/>
                  </a:ext>
                </a:extLst>
              </p:cNvPr>
              <p:cNvSpPr txBox="1"/>
              <p:nvPr/>
            </p:nvSpPr>
            <p:spPr>
              <a:xfrm>
                <a:off x="947854" y="6322863"/>
                <a:ext cx="8028878" cy="445927"/>
              </a:xfrm>
              <a:prstGeom prst="rect">
                <a:avLst/>
              </a:prstGeom>
              <a:noFill/>
              <a:ln w="19050">
                <a:solidFill>
                  <a:schemeClr val="bg1"/>
                </a:solidFill>
              </a:ln>
            </p:spPr>
            <p:txBody>
              <a:bodyPr wrap="square" rtlCol="0">
                <a:spAutoFit/>
              </a:bodyPr>
              <a:lstStyle/>
              <a:p>
                <a:pPr algn="ctr"/>
                <a:r>
                  <a:rPr lang="fr-FR" sz="1100" b="1" dirty="0"/>
                  <a:t>Newsletter </a:t>
                </a:r>
                <a:r>
                  <a:rPr lang="fr-FR" sz="1100" b="1" i="1" dirty="0"/>
                  <a:t>Les Clés de votre Budget</a:t>
                </a:r>
                <a:r>
                  <a:rPr lang="fr-FR" sz="1100" b="1" dirty="0"/>
                  <a:t>, </a:t>
                </a:r>
                <a:r>
                  <a:rPr lang="fr-FR" sz="1100" dirty="0"/>
                  <a:t>avec de la pédagogie et des conseils sur la gestion de son budget, </a:t>
                </a:r>
              </a:p>
              <a:p>
                <a:pPr algn="ctr"/>
                <a:r>
                  <a:rPr lang="fr-FR" sz="1100" dirty="0"/>
                  <a:t>3 numéros par an (janvier , mai et septembre)</a:t>
                </a:r>
              </a:p>
            </p:txBody>
          </p:sp>
          <p:sp>
            <p:nvSpPr>
              <p:cNvPr id="92" name="ZoneTexte 91">
                <a:extLst>
                  <a:ext uri="{FF2B5EF4-FFF2-40B4-BE49-F238E27FC236}">
                    <a16:creationId xmlns:a16="http://schemas.microsoft.com/office/drawing/2014/main" id="{8AF8A6E2-B1F6-9F66-8744-4A5B4C2C81A5}"/>
                  </a:ext>
                </a:extLst>
              </p:cNvPr>
              <p:cNvSpPr txBox="1"/>
              <p:nvPr/>
            </p:nvSpPr>
            <p:spPr>
              <a:xfrm rot="16200000">
                <a:off x="-148058" y="4210791"/>
                <a:ext cx="1414942" cy="307777"/>
              </a:xfrm>
              <a:prstGeom prst="rect">
                <a:avLst/>
              </a:prstGeom>
              <a:noFill/>
            </p:spPr>
            <p:txBody>
              <a:bodyPr wrap="square" rtlCol="0">
                <a:spAutoFit/>
              </a:bodyPr>
              <a:lstStyle/>
              <a:p>
                <a:pPr algn="ctr"/>
                <a:r>
                  <a:rPr lang="fr-FR" sz="1400" dirty="0">
                    <a:solidFill>
                      <a:srgbClr val="252C51"/>
                    </a:solidFill>
                  </a:rPr>
                  <a:t>RÉGLEMENTAIRE</a:t>
                </a:r>
              </a:p>
            </p:txBody>
          </p:sp>
          <p:sp>
            <p:nvSpPr>
              <p:cNvPr id="93" name="ZoneTexte 92">
                <a:extLst>
                  <a:ext uri="{FF2B5EF4-FFF2-40B4-BE49-F238E27FC236}">
                    <a16:creationId xmlns:a16="http://schemas.microsoft.com/office/drawing/2014/main" id="{F5A9DA94-3C4F-05A9-B2F8-72F1299C3510}"/>
                  </a:ext>
                </a:extLst>
              </p:cNvPr>
              <p:cNvSpPr txBox="1"/>
              <p:nvPr/>
            </p:nvSpPr>
            <p:spPr>
              <a:xfrm rot="16200000">
                <a:off x="-149747" y="5849479"/>
                <a:ext cx="1414942" cy="307777"/>
              </a:xfrm>
              <a:prstGeom prst="rect">
                <a:avLst/>
              </a:prstGeom>
              <a:noFill/>
            </p:spPr>
            <p:txBody>
              <a:bodyPr wrap="square" rtlCol="0">
                <a:spAutoFit/>
              </a:bodyPr>
              <a:lstStyle/>
              <a:p>
                <a:pPr algn="ctr"/>
                <a:r>
                  <a:rPr lang="fr-FR" sz="1400" dirty="0">
                    <a:solidFill>
                      <a:srgbClr val="252C51"/>
                    </a:solidFill>
                  </a:rPr>
                  <a:t>RELATIONNELLE</a:t>
                </a:r>
              </a:p>
            </p:txBody>
          </p:sp>
        </p:grpSp>
        <p:pic>
          <p:nvPicPr>
            <p:cNvPr id="72" name="Graphique 71" descr="Marteau d'officiel contour">
              <a:extLst>
                <a:ext uri="{FF2B5EF4-FFF2-40B4-BE49-F238E27FC236}">
                  <a16:creationId xmlns:a16="http://schemas.microsoft.com/office/drawing/2014/main" id="{39328B44-2884-93CA-C27D-4FCD26923C15}"/>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25947" y="4081348"/>
              <a:ext cx="425271" cy="425271"/>
            </a:xfrm>
            <a:prstGeom prst="rect">
              <a:avLst/>
            </a:prstGeom>
          </p:spPr>
        </p:pic>
        <p:pic>
          <p:nvPicPr>
            <p:cNvPr id="73" name="Graphique 72" descr="Commentaire en cœur contour">
              <a:extLst>
                <a:ext uri="{FF2B5EF4-FFF2-40B4-BE49-F238E27FC236}">
                  <a16:creationId xmlns:a16="http://schemas.microsoft.com/office/drawing/2014/main" id="{D0B7A7F8-F292-19FB-A189-A46498C32D94}"/>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36503" y="5672943"/>
              <a:ext cx="560712" cy="560712"/>
            </a:xfrm>
            <a:prstGeom prst="rect">
              <a:avLst/>
            </a:prstGeom>
          </p:spPr>
        </p:pic>
      </p:grpSp>
    </p:spTree>
    <p:extLst>
      <p:ext uri="{BB962C8B-B14F-4D97-AF65-F5344CB8AC3E}">
        <p14:creationId xmlns:p14="http://schemas.microsoft.com/office/powerpoint/2010/main" val="3450863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FB8485B6-94D5-7F47-921F-FB71AF94CF1E}"/>
              </a:ext>
            </a:extLst>
          </p:cNvPr>
          <p:cNvSpPr txBox="1"/>
          <p:nvPr/>
        </p:nvSpPr>
        <p:spPr>
          <a:xfrm>
            <a:off x="333244" y="388932"/>
            <a:ext cx="2109768" cy="228268"/>
          </a:xfrm>
          <a:prstGeom prst="rect">
            <a:avLst/>
          </a:prstGeom>
        </p:spPr>
        <p:txBody>
          <a:bodyPr vert="horz" wrap="square" lIns="0" tIns="12700" rIns="0" bIns="0" rtlCol="0">
            <a:spAutoFit/>
          </a:bodyPr>
          <a:lstStyle/>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BOÎTE À OUTILS</a:t>
            </a:r>
            <a:endParaRPr sz="1400" b="1" dirty="0">
              <a:solidFill>
                <a:schemeClr val="tx2"/>
              </a:solidFill>
              <a:latin typeface="Arial" panose="020B0604020202020204" pitchFamily="34" charset="0"/>
              <a:cs typeface="Arial" panose="020B0604020202020204" pitchFamily="34" charset="0"/>
            </a:endParaRPr>
          </a:p>
        </p:txBody>
      </p:sp>
      <p:pic>
        <p:nvPicPr>
          <p:cNvPr id="4" name="Graphique 3">
            <a:hlinkClick r:id="rId2" action="ppaction://hlinksldjump"/>
            <a:extLst>
              <a:ext uri="{FF2B5EF4-FFF2-40B4-BE49-F238E27FC236}">
                <a16:creationId xmlns:a16="http://schemas.microsoft.com/office/drawing/2014/main" id="{43C85E46-A314-2745-B3A9-3BDCCEC202E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39405" y="291396"/>
            <a:ext cx="415078" cy="386452"/>
          </a:xfrm>
          <a:prstGeom prst="rect">
            <a:avLst/>
          </a:prstGeom>
        </p:spPr>
      </p:pic>
      <p:sp>
        <p:nvSpPr>
          <p:cNvPr id="6" name="Holder 2">
            <a:extLst>
              <a:ext uri="{FF2B5EF4-FFF2-40B4-BE49-F238E27FC236}">
                <a16:creationId xmlns:a16="http://schemas.microsoft.com/office/drawing/2014/main" id="{9595F487-5F81-C84C-9CA7-1B6ADD826406}"/>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29" name="object 80">
            <a:extLst>
              <a:ext uri="{FF2B5EF4-FFF2-40B4-BE49-F238E27FC236}">
                <a16:creationId xmlns:a16="http://schemas.microsoft.com/office/drawing/2014/main" id="{158E7612-02D8-B646-8791-EBC6D1CBC8C1}"/>
              </a:ext>
            </a:extLst>
          </p:cNvPr>
          <p:cNvSpPr/>
          <p:nvPr/>
        </p:nvSpPr>
        <p:spPr>
          <a:xfrm>
            <a:off x="4865762" y="4108447"/>
            <a:ext cx="69606" cy="2876539"/>
          </a:xfrm>
          <a:custGeom>
            <a:avLst/>
            <a:gdLst/>
            <a:ahLst/>
            <a:cxnLst/>
            <a:rect l="l" t="t" r="r" b="b"/>
            <a:pathLst>
              <a:path h="4440555">
                <a:moveTo>
                  <a:pt x="0" y="0"/>
                </a:moveTo>
                <a:lnTo>
                  <a:pt x="0" y="4440237"/>
                </a:lnTo>
              </a:path>
            </a:pathLst>
          </a:custGeom>
          <a:ln w="12700">
            <a:solidFill>
              <a:srgbClr val="E30613"/>
            </a:solidFill>
            <a:prstDash val="sysDash"/>
          </a:ln>
        </p:spPr>
        <p:txBody>
          <a:bodyPr wrap="square" lIns="0" tIns="0" rIns="0" bIns="0" rtlCol="0"/>
          <a:lstStyle/>
          <a:p>
            <a:endParaRPr/>
          </a:p>
        </p:txBody>
      </p:sp>
      <p:sp>
        <p:nvSpPr>
          <p:cNvPr id="63" name="Slide Number Placeholder 5">
            <a:extLst>
              <a:ext uri="{FF2B5EF4-FFF2-40B4-BE49-F238E27FC236}">
                <a16:creationId xmlns:a16="http://schemas.microsoft.com/office/drawing/2014/main" id="{0ADD6C8D-68F7-2042-9E32-62989453F85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18</a:t>
            </a:fld>
            <a:endParaRPr lang="fr-FR" dirty="0"/>
          </a:p>
        </p:txBody>
      </p:sp>
      <p:sp>
        <p:nvSpPr>
          <p:cNvPr id="64" name="object 4">
            <a:hlinkClick r:id="rId5" action="ppaction://hlinksldjump"/>
            <a:extLst>
              <a:ext uri="{FF2B5EF4-FFF2-40B4-BE49-F238E27FC236}">
                <a16:creationId xmlns:a16="http://schemas.microsoft.com/office/drawing/2014/main" id="{D6985433-4605-474C-96F7-C09B185C23E9}"/>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5" name="object 5">
            <a:extLst>
              <a:ext uri="{FF2B5EF4-FFF2-40B4-BE49-F238E27FC236}">
                <a16:creationId xmlns:a16="http://schemas.microsoft.com/office/drawing/2014/main" id="{24629921-2C7B-4346-A97E-73D306B51E2C}"/>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6" name="object 7">
            <a:hlinkClick r:id="rId6" action="ppaction://hlinksldjump"/>
            <a:extLst>
              <a:ext uri="{FF2B5EF4-FFF2-40B4-BE49-F238E27FC236}">
                <a16:creationId xmlns:a16="http://schemas.microsoft.com/office/drawing/2014/main" id="{1330F3C0-520F-6A4C-98C2-2E6C58FDD52E}"/>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7" name="object 8">
            <a:extLst>
              <a:ext uri="{FF2B5EF4-FFF2-40B4-BE49-F238E27FC236}">
                <a16:creationId xmlns:a16="http://schemas.microsoft.com/office/drawing/2014/main" id="{23C1957D-2B84-5542-8BD0-CDC190993BF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71" name="Ellipse 70">
            <a:extLst>
              <a:ext uri="{FF2B5EF4-FFF2-40B4-BE49-F238E27FC236}">
                <a16:creationId xmlns:a16="http://schemas.microsoft.com/office/drawing/2014/main" id="{1ABF73B8-EFC5-F849-91DF-C37DD0E93721}"/>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2" name="Graphique 71">
            <a:extLst>
              <a:ext uri="{FF2B5EF4-FFF2-40B4-BE49-F238E27FC236}">
                <a16:creationId xmlns:a16="http://schemas.microsoft.com/office/drawing/2014/main" id="{59A44CA2-C6CB-1C1A-E956-5C0FFFA758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sp>
        <p:nvSpPr>
          <p:cNvPr id="70" name="ZoneTexte 69">
            <a:extLst>
              <a:ext uri="{FF2B5EF4-FFF2-40B4-BE49-F238E27FC236}">
                <a16:creationId xmlns:a16="http://schemas.microsoft.com/office/drawing/2014/main" id="{01C8E79A-3048-1D13-4159-BF070FE675D8}"/>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74" name="ZoneTexte 73">
            <a:hlinkClick r:id="rId9" action="ppaction://hlinksldjump"/>
            <a:extLst>
              <a:ext uri="{FF2B5EF4-FFF2-40B4-BE49-F238E27FC236}">
                <a16:creationId xmlns:a16="http://schemas.microsoft.com/office/drawing/2014/main" id="{E5FE94B3-B04E-853D-3C00-7C8401E14D71}"/>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75" name="Graphique 74">
            <a:hlinkClick r:id="rId9" action="ppaction://hlinksldjump"/>
            <a:extLst>
              <a:ext uri="{FF2B5EF4-FFF2-40B4-BE49-F238E27FC236}">
                <a16:creationId xmlns:a16="http://schemas.microsoft.com/office/drawing/2014/main" id="{EFAFED14-0DA7-16DE-2892-7CA837BF552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47557" y="3523054"/>
            <a:ext cx="998773" cy="986130"/>
          </a:xfrm>
          <a:prstGeom prst="rect">
            <a:avLst/>
          </a:prstGeom>
        </p:spPr>
      </p:pic>
      <p:pic>
        <p:nvPicPr>
          <p:cNvPr id="77" name="Graphique 76">
            <a:hlinkClick r:id="rId12" action="ppaction://hlinksldjump"/>
            <a:extLst>
              <a:ext uri="{FF2B5EF4-FFF2-40B4-BE49-F238E27FC236}">
                <a16:creationId xmlns:a16="http://schemas.microsoft.com/office/drawing/2014/main" id="{0EE80CA5-9D6C-312B-2604-ED7A13E6FBF8}"/>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570693" y="1294509"/>
            <a:ext cx="952500" cy="952500"/>
          </a:xfrm>
          <a:prstGeom prst="rect">
            <a:avLst/>
          </a:prstGeom>
        </p:spPr>
      </p:pic>
      <p:sp>
        <p:nvSpPr>
          <p:cNvPr id="78" name="ZoneTexte 77">
            <a:hlinkClick r:id="rId12" action="ppaction://hlinksldjump"/>
            <a:extLst>
              <a:ext uri="{FF2B5EF4-FFF2-40B4-BE49-F238E27FC236}">
                <a16:creationId xmlns:a16="http://schemas.microsoft.com/office/drawing/2014/main" id="{E5DEDA22-0F49-AABE-E858-EFBC9DB1A8F8}"/>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grpSp>
        <p:nvGrpSpPr>
          <p:cNvPr id="80" name="Groupe 79">
            <a:extLst>
              <a:ext uri="{FF2B5EF4-FFF2-40B4-BE49-F238E27FC236}">
                <a16:creationId xmlns:a16="http://schemas.microsoft.com/office/drawing/2014/main" id="{E6ADCFF9-AB54-4395-251A-80A9098B004D}"/>
              </a:ext>
            </a:extLst>
          </p:cNvPr>
          <p:cNvGrpSpPr/>
          <p:nvPr/>
        </p:nvGrpSpPr>
        <p:grpSpPr>
          <a:xfrm>
            <a:off x="4410564" y="374904"/>
            <a:ext cx="985307" cy="975264"/>
            <a:chOff x="9686945" y="5643367"/>
            <a:chExt cx="727414" cy="720000"/>
          </a:xfrm>
        </p:grpSpPr>
        <p:sp>
          <p:nvSpPr>
            <p:cNvPr id="82" name="Ellipse 81">
              <a:extLst>
                <a:ext uri="{FF2B5EF4-FFF2-40B4-BE49-F238E27FC236}">
                  <a16:creationId xmlns:a16="http://schemas.microsoft.com/office/drawing/2014/main" id="{FCD2D3D8-26D9-61BB-1F78-49B7D81D3DB4}"/>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3" name="Graphique 82">
              <a:extLst>
                <a:ext uri="{FF2B5EF4-FFF2-40B4-BE49-F238E27FC236}">
                  <a16:creationId xmlns:a16="http://schemas.microsoft.com/office/drawing/2014/main" id="{68335D97-6429-6D1B-A771-E73876607CA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grpSp>
      <p:sp>
        <p:nvSpPr>
          <p:cNvPr id="84" name="Rectangle 83">
            <a:extLst>
              <a:ext uri="{FF2B5EF4-FFF2-40B4-BE49-F238E27FC236}">
                <a16:creationId xmlns:a16="http://schemas.microsoft.com/office/drawing/2014/main" id="{EB6B63E3-CA40-7D49-DF28-E4A6BFBDB453}"/>
              </a:ext>
            </a:extLst>
          </p:cNvPr>
          <p:cNvSpPr/>
          <p:nvPr/>
        </p:nvSpPr>
        <p:spPr>
          <a:xfrm>
            <a:off x="1805979" y="4147832"/>
            <a:ext cx="1822542" cy="2930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latin typeface="Arial" panose="020B0604020202020204" pitchFamily="34" charset="0"/>
                <a:cs typeface="Arial" panose="020B0604020202020204" pitchFamily="34" charset="0"/>
              </a:rPr>
              <a:t>INTRANET</a:t>
            </a:r>
            <a:endParaRPr lang="fr-FR" sz="1400" dirty="0">
              <a:effectLst/>
              <a:latin typeface="Arial" panose="020B0604020202020204" pitchFamily="34" charset="0"/>
              <a:cs typeface="Arial" panose="020B0604020202020204" pitchFamily="34" charset="0"/>
            </a:endParaRPr>
          </a:p>
        </p:txBody>
      </p:sp>
      <p:sp>
        <p:nvSpPr>
          <p:cNvPr id="85" name="Rectangle 84">
            <a:extLst>
              <a:ext uri="{FF2B5EF4-FFF2-40B4-BE49-F238E27FC236}">
                <a16:creationId xmlns:a16="http://schemas.microsoft.com/office/drawing/2014/main" id="{E9507FAF-A9B8-1BEA-037C-FA36F30C24FF}"/>
              </a:ext>
            </a:extLst>
          </p:cNvPr>
          <p:cNvSpPr/>
          <p:nvPr/>
        </p:nvSpPr>
        <p:spPr>
          <a:xfrm>
            <a:off x="1624215" y="1230398"/>
            <a:ext cx="2313432" cy="2930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latin typeface="Arial" panose="020B0604020202020204" pitchFamily="34" charset="0"/>
                <a:cs typeface="Arial" panose="020B0604020202020204" pitchFamily="34" charset="0"/>
              </a:rPr>
              <a:t>CONTACTS DÉDIÉS</a:t>
            </a:r>
            <a:endParaRPr lang="fr-FR" sz="1400" dirty="0">
              <a:effectLst/>
              <a:latin typeface="Arial" panose="020B0604020202020204" pitchFamily="34" charset="0"/>
              <a:cs typeface="Arial" panose="020B0604020202020204" pitchFamily="34" charset="0"/>
            </a:endParaRPr>
          </a:p>
        </p:txBody>
      </p:sp>
      <p:grpSp>
        <p:nvGrpSpPr>
          <p:cNvPr id="106" name="Groupe 105">
            <a:extLst>
              <a:ext uri="{FF2B5EF4-FFF2-40B4-BE49-F238E27FC236}">
                <a16:creationId xmlns:a16="http://schemas.microsoft.com/office/drawing/2014/main" id="{05AE21CA-5238-C0F9-65AA-DFE728DE5718}"/>
              </a:ext>
            </a:extLst>
          </p:cNvPr>
          <p:cNvGrpSpPr/>
          <p:nvPr/>
        </p:nvGrpSpPr>
        <p:grpSpPr>
          <a:xfrm>
            <a:off x="720006" y="4604625"/>
            <a:ext cx="3910796" cy="816440"/>
            <a:chOff x="720006" y="2226135"/>
            <a:chExt cx="3910796" cy="816440"/>
          </a:xfrm>
        </p:grpSpPr>
        <p:sp>
          <p:nvSpPr>
            <p:cNvPr id="105" name="Rectangle : coins arrondis 104">
              <a:extLst>
                <a:ext uri="{FF2B5EF4-FFF2-40B4-BE49-F238E27FC236}">
                  <a16:creationId xmlns:a16="http://schemas.microsoft.com/office/drawing/2014/main" id="{F59237AC-D9AE-85C8-6B02-B3F5E9BC5A38}"/>
                </a:ext>
              </a:extLst>
            </p:cNvPr>
            <p:cNvSpPr/>
            <p:nvPr/>
          </p:nvSpPr>
          <p:spPr>
            <a:xfrm>
              <a:off x="720006" y="2226135"/>
              <a:ext cx="3887367" cy="816440"/>
            </a:xfrm>
            <a:prstGeom prst="roundRect">
              <a:avLst>
                <a:gd name="adj" fmla="val 12092"/>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ZoneTexte 87">
              <a:extLst>
                <a:ext uri="{FF2B5EF4-FFF2-40B4-BE49-F238E27FC236}">
                  <a16:creationId xmlns:a16="http://schemas.microsoft.com/office/drawing/2014/main" id="{7E1AA53B-B067-60B6-058F-DDF76094BBC1}"/>
                </a:ext>
              </a:extLst>
            </p:cNvPr>
            <p:cNvSpPr txBox="1"/>
            <p:nvPr/>
          </p:nvSpPr>
          <p:spPr>
            <a:xfrm>
              <a:off x="743435" y="2336559"/>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Clientèle Fragile </a:t>
              </a:r>
            </a:p>
          </p:txBody>
        </p:sp>
        <p:sp>
          <p:nvSpPr>
            <p:cNvPr id="90" name="Rectangle : coins arrondis 89">
              <a:extLst>
                <a:ext uri="{FF2B5EF4-FFF2-40B4-BE49-F238E27FC236}">
                  <a16:creationId xmlns:a16="http://schemas.microsoft.com/office/drawing/2014/main" id="{413D706A-683F-E221-A200-5E9472AC152F}"/>
                </a:ext>
              </a:extLst>
            </p:cNvPr>
            <p:cNvSpPr/>
            <p:nvPr/>
          </p:nvSpPr>
          <p:spPr>
            <a:xfrm>
              <a:off x="1466997" y="2643787"/>
              <a:ext cx="3000027" cy="269370"/>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hlinkClick r:id="rId15"/>
                </a:rPr>
                <a:t>Experts Direct dans la Rubrique des Commerciaux</a:t>
              </a:r>
              <a:endParaRPr lang="fr-FR" sz="1000" dirty="0">
                <a:solidFill>
                  <a:schemeClr val="tx1">
                    <a:lumMod val="75000"/>
                    <a:lumOff val="25000"/>
                  </a:schemeClr>
                </a:solidFill>
              </a:endParaRPr>
            </a:p>
          </p:txBody>
        </p:sp>
        <p:pic>
          <p:nvPicPr>
            <p:cNvPr id="92" name="Graphique 91">
              <a:extLst>
                <a:ext uri="{FF2B5EF4-FFF2-40B4-BE49-F238E27FC236}">
                  <a16:creationId xmlns:a16="http://schemas.microsoft.com/office/drawing/2014/main" id="{AE976D6F-C25C-E004-3BD4-8ECE973A7D3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20090" y="2519457"/>
              <a:ext cx="368300" cy="393700"/>
            </a:xfrm>
            <a:prstGeom prst="rect">
              <a:avLst/>
            </a:prstGeom>
          </p:spPr>
        </p:pic>
      </p:grpSp>
      <p:grpSp>
        <p:nvGrpSpPr>
          <p:cNvPr id="107" name="Groupe 106">
            <a:extLst>
              <a:ext uri="{FF2B5EF4-FFF2-40B4-BE49-F238E27FC236}">
                <a16:creationId xmlns:a16="http://schemas.microsoft.com/office/drawing/2014/main" id="{236F56E5-B90B-DA00-8C5B-0EED8436718F}"/>
              </a:ext>
            </a:extLst>
          </p:cNvPr>
          <p:cNvGrpSpPr/>
          <p:nvPr/>
        </p:nvGrpSpPr>
        <p:grpSpPr>
          <a:xfrm>
            <a:off x="720006" y="5714654"/>
            <a:ext cx="3901174" cy="1207008"/>
            <a:chOff x="720006" y="2226135"/>
            <a:chExt cx="3901174" cy="1207008"/>
          </a:xfrm>
        </p:grpSpPr>
        <p:sp>
          <p:nvSpPr>
            <p:cNvPr id="108" name="Rectangle : coins arrondis 107">
              <a:extLst>
                <a:ext uri="{FF2B5EF4-FFF2-40B4-BE49-F238E27FC236}">
                  <a16:creationId xmlns:a16="http://schemas.microsoft.com/office/drawing/2014/main" id="{D35E6380-89E7-5C58-C307-D7FD058A1CED}"/>
                </a:ext>
              </a:extLst>
            </p:cNvPr>
            <p:cNvSpPr/>
            <p:nvPr/>
          </p:nvSpPr>
          <p:spPr>
            <a:xfrm>
              <a:off x="720006" y="2226135"/>
              <a:ext cx="3887367" cy="1207008"/>
            </a:xfrm>
            <a:prstGeom prst="roundRect">
              <a:avLst>
                <a:gd name="adj" fmla="val 12092"/>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ZoneTexte 108">
              <a:extLst>
                <a:ext uri="{FF2B5EF4-FFF2-40B4-BE49-F238E27FC236}">
                  <a16:creationId xmlns:a16="http://schemas.microsoft.com/office/drawing/2014/main" id="{B1ADEEC7-A945-9699-B5CB-8DD2F326E268}"/>
                </a:ext>
              </a:extLst>
            </p:cNvPr>
            <p:cNvSpPr txBox="1"/>
            <p:nvPr/>
          </p:nvSpPr>
          <p:spPr>
            <a:xfrm>
              <a:off x="733813" y="2232191"/>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Procédures</a:t>
              </a:r>
            </a:p>
          </p:txBody>
        </p:sp>
        <p:sp>
          <p:nvSpPr>
            <p:cNvPr id="110" name="Rectangle : coins arrondis 109">
              <a:extLst>
                <a:ext uri="{FF2B5EF4-FFF2-40B4-BE49-F238E27FC236}">
                  <a16:creationId xmlns:a16="http://schemas.microsoft.com/office/drawing/2014/main" id="{BA6FF38C-6C90-B065-FFDC-141D94EF27FE}"/>
                </a:ext>
              </a:extLst>
            </p:cNvPr>
            <p:cNvSpPr/>
            <p:nvPr/>
          </p:nvSpPr>
          <p:spPr>
            <a:xfrm>
              <a:off x="1414207" y="2474373"/>
              <a:ext cx="3052816" cy="258762"/>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hlinkClick r:id="rId18">
                    <a:extLst>
                      <a:ext uri="{A12FA001-AC4F-418D-AE19-62706E023703}">
                        <ahyp:hlinkClr xmlns:ahyp="http://schemas.microsoft.com/office/drawing/2018/hyperlinkcolor" val="tx"/>
                      </a:ext>
                    </a:extLst>
                  </a:hlinkClick>
                </a:rPr>
                <a:t>Gérer la clientèle fragile via l’OCF</a:t>
              </a:r>
              <a:endParaRPr lang="fr-FR" sz="1000" dirty="0">
                <a:solidFill>
                  <a:schemeClr val="tx1">
                    <a:lumMod val="75000"/>
                    <a:lumOff val="25000"/>
                  </a:schemeClr>
                </a:solidFill>
              </a:endParaRPr>
            </a:p>
          </p:txBody>
        </p:sp>
        <p:pic>
          <p:nvPicPr>
            <p:cNvPr id="111" name="Graphique 110">
              <a:extLst>
                <a:ext uri="{FF2B5EF4-FFF2-40B4-BE49-F238E27FC236}">
                  <a16:creationId xmlns:a16="http://schemas.microsoft.com/office/drawing/2014/main" id="{3BAF897A-2463-40E2-9905-997965442567}"/>
                </a:ext>
              </a:extLst>
            </p:cNvPr>
            <p:cNvPicPr>
              <a:picLocks noChangeAspect="1"/>
            </p:cNvPicPr>
            <p:nvPr/>
          </p:nvPicPr>
          <p:blipFill>
            <a:blip r:embed="rId19">
              <a:extLst>
                <a:ext uri="{96DAC541-7B7A-43D3-8B79-37D633B846F1}">
                  <asvg:svgBlip xmlns:asvg="http://schemas.microsoft.com/office/drawing/2016/SVG/main" r:embed="rId20"/>
                </a:ext>
              </a:extLst>
            </a:blip>
            <a:srcRect/>
            <a:stretch/>
          </p:blipFill>
          <p:spPr>
            <a:xfrm>
              <a:off x="920090" y="2708353"/>
              <a:ext cx="368300" cy="393699"/>
            </a:xfrm>
            <a:prstGeom prst="rect">
              <a:avLst/>
            </a:prstGeom>
          </p:spPr>
        </p:pic>
        <p:sp>
          <p:nvSpPr>
            <p:cNvPr id="117" name="Rectangle : coins arrondis 116">
              <a:extLst>
                <a:ext uri="{FF2B5EF4-FFF2-40B4-BE49-F238E27FC236}">
                  <a16:creationId xmlns:a16="http://schemas.microsoft.com/office/drawing/2014/main" id="{38E79C7B-776B-4376-763D-2F2587DD101B}"/>
                </a:ext>
              </a:extLst>
            </p:cNvPr>
            <p:cNvSpPr/>
            <p:nvPr/>
          </p:nvSpPr>
          <p:spPr>
            <a:xfrm>
              <a:off x="1388128" y="2796553"/>
              <a:ext cx="3078896" cy="477304"/>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hlinkClick r:id="rId21">
                    <a:extLst>
                      <a:ext uri="{A12FA001-AC4F-418D-AE19-62706E023703}">
                        <ahyp:hlinkClr xmlns:ahyp="http://schemas.microsoft.com/office/drawing/2018/hyperlinkcolor" val="tx"/>
                      </a:ext>
                    </a:extLst>
                  </a:hlinkClick>
                </a:rPr>
                <a:t>Note d’info accompagnement de la clientèle fragile</a:t>
              </a:r>
              <a:endParaRPr lang="fr-FR" sz="1000" dirty="0">
                <a:solidFill>
                  <a:schemeClr val="tx1">
                    <a:lumMod val="75000"/>
                    <a:lumOff val="25000"/>
                  </a:schemeClr>
                </a:solidFill>
              </a:endParaRPr>
            </a:p>
            <a:p>
              <a:pPr algn="ctr"/>
              <a:r>
                <a:rPr lang="fr-FR" sz="1000" dirty="0">
                  <a:solidFill>
                    <a:schemeClr val="tx1">
                      <a:lumMod val="75000"/>
                      <a:lumOff val="25000"/>
                    </a:schemeClr>
                  </a:solidFill>
                  <a:hlinkClick r:id="rId22">
                    <a:extLst>
                      <a:ext uri="{A12FA001-AC4F-418D-AE19-62706E023703}">
                        <ahyp:hlinkClr xmlns:ahyp="http://schemas.microsoft.com/office/drawing/2018/hyperlinkcolor" val="tx"/>
                      </a:ext>
                    </a:extLst>
                  </a:hlinkClick>
                </a:rPr>
                <a:t>Note d’info DND OCF</a:t>
              </a:r>
              <a:endParaRPr lang="fr-FR" sz="1000" dirty="0">
                <a:solidFill>
                  <a:schemeClr val="tx1">
                    <a:lumMod val="75000"/>
                    <a:lumOff val="25000"/>
                  </a:schemeClr>
                </a:solidFill>
              </a:endParaRPr>
            </a:p>
          </p:txBody>
        </p:sp>
      </p:grpSp>
      <p:sp>
        <p:nvSpPr>
          <p:cNvPr id="125" name="ZoneTexte 124">
            <a:extLst>
              <a:ext uri="{FF2B5EF4-FFF2-40B4-BE49-F238E27FC236}">
                <a16:creationId xmlns:a16="http://schemas.microsoft.com/office/drawing/2014/main" id="{7481C852-14C5-CD4B-DCD1-99571FC1204F}"/>
              </a:ext>
            </a:extLst>
          </p:cNvPr>
          <p:cNvSpPr txBox="1"/>
          <p:nvPr/>
        </p:nvSpPr>
        <p:spPr>
          <a:xfrm>
            <a:off x="746331" y="1678848"/>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VOTRE CELLULE DÉDIÉE : EXPERTS DIRECT</a:t>
            </a:r>
          </a:p>
        </p:txBody>
      </p:sp>
      <p:grpSp>
        <p:nvGrpSpPr>
          <p:cNvPr id="135" name="Groupe 134">
            <a:extLst>
              <a:ext uri="{FF2B5EF4-FFF2-40B4-BE49-F238E27FC236}">
                <a16:creationId xmlns:a16="http://schemas.microsoft.com/office/drawing/2014/main" id="{6B817AA2-61A5-DDBF-670C-99DE2CD7634D}"/>
              </a:ext>
            </a:extLst>
          </p:cNvPr>
          <p:cNvGrpSpPr/>
          <p:nvPr/>
        </p:nvGrpSpPr>
        <p:grpSpPr>
          <a:xfrm>
            <a:off x="820412" y="2049239"/>
            <a:ext cx="3734239" cy="476706"/>
            <a:chOff x="5254312" y="2069824"/>
            <a:chExt cx="3734239" cy="476706"/>
          </a:xfrm>
        </p:grpSpPr>
        <p:pic>
          <p:nvPicPr>
            <p:cNvPr id="100" name="Graphique 99">
              <a:extLst>
                <a:ext uri="{FF2B5EF4-FFF2-40B4-BE49-F238E27FC236}">
                  <a16:creationId xmlns:a16="http://schemas.microsoft.com/office/drawing/2014/main" id="{1281B9C0-142E-E5DD-3DD8-B6B18E563969}"/>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254312" y="2152830"/>
              <a:ext cx="368300" cy="393700"/>
            </a:xfrm>
            <a:prstGeom prst="rect">
              <a:avLst/>
            </a:prstGeom>
          </p:spPr>
        </p:pic>
        <p:sp>
          <p:nvSpPr>
            <p:cNvPr id="126" name="Rectangle : coins arrondis 125">
              <a:extLst>
                <a:ext uri="{FF2B5EF4-FFF2-40B4-BE49-F238E27FC236}">
                  <a16:creationId xmlns:a16="http://schemas.microsoft.com/office/drawing/2014/main" id="{7792E2DF-C1EE-B1C2-0309-3D1B15B9685E}"/>
                </a:ext>
              </a:extLst>
            </p:cNvPr>
            <p:cNvSpPr/>
            <p:nvPr/>
          </p:nvSpPr>
          <p:spPr>
            <a:xfrm>
              <a:off x="5735304" y="2224109"/>
              <a:ext cx="3253247" cy="251143"/>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cegee-b-ag-experts-direct-ocf@cegee.caisse-epargne.fr</a:t>
              </a:r>
            </a:p>
          </p:txBody>
        </p:sp>
        <p:sp>
          <p:nvSpPr>
            <p:cNvPr id="130" name="ZoneTexte 129">
              <a:extLst>
                <a:ext uri="{FF2B5EF4-FFF2-40B4-BE49-F238E27FC236}">
                  <a16:creationId xmlns:a16="http://schemas.microsoft.com/office/drawing/2014/main" id="{68533F9F-6A2A-CCC2-9127-641FE40D0CA8}"/>
                </a:ext>
              </a:extLst>
            </p:cNvPr>
            <p:cNvSpPr txBox="1"/>
            <p:nvPr/>
          </p:nvSpPr>
          <p:spPr>
            <a:xfrm>
              <a:off x="5868500" y="2069824"/>
              <a:ext cx="1869487" cy="123111"/>
            </a:xfrm>
            <a:prstGeom prst="rect">
              <a:avLst/>
            </a:prstGeom>
            <a:noFill/>
          </p:spPr>
          <p:txBody>
            <a:bodyPr wrap="square" lIns="0" tIns="0" rIns="0" bIns="0">
              <a:spAutoFit/>
            </a:bodyPr>
            <a:lstStyle/>
            <a:p>
              <a:r>
                <a:rPr lang="fr-FR" sz="800" b="1" dirty="0">
                  <a:solidFill>
                    <a:schemeClr val="tx2"/>
                  </a:solidFill>
                  <a:effectLst/>
                  <a:latin typeface="Arial" panose="020B0604020202020204" pitchFamily="34" charset="0"/>
                  <a:cs typeface="Arial" panose="020B0604020202020204" pitchFamily="34" charset="0"/>
                </a:rPr>
                <a:t>Pour les collaborateurs</a:t>
              </a:r>
            </a:p>
          </p:txBody>
        </p:sp>
      </p:grpSp>
      <p:grpSp>
        <p:nvGrpSpPr>
          <p:cNvPr id="134" name="Groupe 133">
            <a:extLst>
              <a:ext uri="{FF2B5EF4-FFF2-40B4-BE49-F238E27FC236}">
                <a16:creationId xmlns:a16="http://schemas.microsoft.com/office/drawing/2014/main" id="{12EA8153-9661-68A2-B353-F17CC0CDBB5D}"/>
              </a:ext>
            </a:extLst>
          </p:cNvPr>
          <p:cNvGrpSpPr/>
          <p:nvPr/>
        </p:nvGrpSpPr>
        <p:grpSpPr>
          <a:xfrm>
            <a:off x="1301404" y="2738692"/>
            <a:ext cx="3253247" cy="407888"/>
            <a:chOff x="5735304" y="2554456"/>
            <a:chExt cx="3253247" cy="407888"/>
          </a:xfrm>
        </p:grpSpPr>
        <p:sp>
          <p:nvSpPr>
            <p:cNvPr id="127" name="Rectangle : coins arrondis 126">
              <a:extLst>
                <a:ext uri="{FF2B5EF4-FFF2-40B4-BE49-F238E27FC236}">
                  <a16:creationId xmlns:a16="http://schemas.microsoft.com/office/drawing/2014/main" id="{45D334FD-BD1C-98DA-FFA7-CB6F62D7C72F}"/>
                </a:ext>
              </a:extLst>
            </p:cNvPr>
            <p:cNvSpPr/>
            <p:nvPr/>
          </p:nvSpPr>
          <p:spPr>
            <a:xfrm>
              <a:off x="5735304" y="2711201"/>
              <a:ext cx="3253247" cy="251143"/>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1">
                      <a:lumMod val="75000"/>
                      <a:lumOff val="25000"/>
                    </a:schemeClr>
                  </a:solidFill>
                </a:rPr>
                <a:t>experts.direct@cegee.caisse-epargne.fr</a:t>
              </a:r>
            </a:p>
          </p:txBody>
        </p:sp>
        <p:sp>
          <p:nvSpPr>
            <p:cNvPr id="131" name="ZoneTexte 130">
              <a:extLst>
                <a:ext uri="{FF2B5EF4-FFF2-40B4-BE49-F238E27FC236}">
                  <a16:creationId xmlns:a16="http://schemas.microsoft.com/office/drawing/2014/main" id="{065732B6-94CF-BE78-D6BA-F77F278D7358}"/>
                </a:ext>
              </a:extLst>
            </p:cNvPr>
            <p:cNvSpPr txBox="1"/>
            <p:nvPr/>
          </p:nvSpPr>
          <p:spPr>
            <a:xfrm>
              <a:off x="5868500" y="2554456"/>
              <a:ext cx="929033" cy="123111"/>
            </a:xfrm>
            <a:prstGeom prst="rect">
              <a:avLst/>
            </a:prstGeom>
            <a:noFill/>
          </p:spPr>
          <p:txBody>
            <a:bodyPr wrap="square" lIns="0" tIns="0" rIns="0" bIns="0">
              <a:spAutoFit/>
            </a:bodyPr>
            <a:lstStyle/>
            <a:p>
              <a:r>
                <a:rPr lang="fr-FR" sz="800" b="1" dirty="0">
                  <a:solidFill>
                    <a:schemeClr val="tx2"/>
                  </a:solidFill>
                  <a:effectLst/>
                  <a:latin typeface="Arial" panose="020B0604020202020204" pitchFamily="34" charset="0"/>
                  <a:cs typeface="Arial" panose="020B0604020202020204" pitchFamily="34" charset="0"/>
                </a:rPr>
                <a:t>Pour les clients</a:t>
              </a:r>
            </a:p>
          </p:txBody>
        </p:sp>
      </p:grpSp>
      <p:grpSp>
        <p:nvGrpSpPr>
          <p:cNvPr id="133" name="Groupe 132">
            <a:extLst>
              <a:ext uri="{FF2B5EF4-FFF2-40B4-BE49-F238E27FC236}">
                <a16:creationId xmlns:a16="http://schemas.microsoft.com/office/drawing/2014/main" id="{70980942-BF82-DEC9-28E9-D501C09A7B08}"/>
              </a:ext>
            </a:extLst>
          </p:cNvPr>
          <p:cNvGrpSpPr/>
          <p:nvPr/>
        </p:nvGrpSpPr>
        <p:grpSpPr>
          <a:xfrm>
            <a:off x="796401" y="3430605"/>
            <a:ext cx="3758250" cy="481626"/>
            <a:chOff x="5230301" y="3039088"/>
            <a:chExt cx="3758250" cy="481626"/>
          </a:xfrm>
        </p:grpSpPr>
        <p:pic>
          <p:nvPicPr>
            <p:cNvPr id="104" name="Graphique 103">
              <a:extLst>
                <a:ext uri="{FF2B5EF4-FFF2-40B4-BE49-F238E27FC236}">
                  <a16:creationId xmlns:a16="http://schemas.microsoft.com/office/drawing/2014/main" id="{A72F152F-7AE9-A799-48D9-E2F8CCECB2C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5230301" y="3127014"/>
              <a:ext cx="368300" cy="393700"/>
            </a:xfrm>
            <a:prstGeom prst="rect">
              <a:avLst/>
            </a:prstGeom>
          </p:spPr>
        </p:pic>
        <p:sp>
          <p:nvSpPr>
            <p:cNvPr id="128" name="Rectangle : coins arrondis 127">
              <a:extLst>
                <a:ext uri="{FF2B5EF4-FFF2-40B4-BE49-F238E27FC236}">
                  <a16:creationId xmlns:a16="http://schemas.microsoft.com/office/drawing/2014/main" id="{3707351F-AD60-1FDC-48F3-782A16D07F2A}"/>
                </a:ext>
              </a:extLst>
            </p:cNvPr>
            <p:cNvSpPr/>
            <p:nvPr/>
          </p:nvSpPr>
          <p:spPr>
            <a:xfrm>
              <a:off x="5735304" y="3198293"/>
              <a:ext cx="3253247" cy="251143"/>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1">
                      <a:lumMod val="75000"/>
                      <a:lumOff val="25000"/>
                    </a:schemeClr>
                  </a:solidFill>
                </a:rPr>
                <a:t>09 69 32 06 64 (appel non surtaxé)</a:t>
              </a:r>
            </a:p>
          </p:txBody>
        </p:sp>
        <p:sp>
          <p:nvSpPr>
            <p:cNvPr id="132" name="ZoneTexte 131">
              <a:extLst>
                <a:ext uri="{FF2B5EF4-FFF2-40B4-BE49-F238E27FC236}">
                  <a16:creationId xmlns:a16="http://schemas.microsoft.com/office/drawing/2014/main" id="{476E4A70-79DF-A72A-4591-0AD99D89837E}"/>
                </a:ext>
              </a:extLst>
            </p:cNvPr>
            <p:cNvSpPr txBox="1"/>
            <p:nvPr/>
          </p:nvSpPr>
          <p:spPr>
            <a:xfrm>
              <a:off x="5868500" y="3039088"/>
              <a:ext cx="998773" cy="123111"/>
            </a:xfrm>
            <a:prstGeom prst="rect">
              <a:avLst/>
            </a:prstGeom>
            <a:noFill/>
          </p:spPr>
          <p:txBody>
            <a:bodyPr wrap="square" lIns="0" tIns="0" rIns="0" bIns="0">
              <a:spAutoFit/>
            </a:bodyPr>
            <a:lstStyle/>
            <a:p>
              <a:r>
                <a:rPr lang="fr-FR" sz="800" b="1" dirty="0">
                  <a:solidFill>
                    <a:schemeClr val="tx2"/>
                  </a:solidFill>
                  <a:effectLst/>
                  <a:latin typeface="Arial" panose="020B0604020202020204" pitchFamily="34" charset="0"/>
                  <a:cs typeface="Arial" panose="020B0604020202020204" pitchFamily="34" charset="0"/>
                </a:rPr>
                <a:t>Pour les clients</a:t>
              </a:r>
            </a:p>
          </p:txBody>
        </p:sp>
      </p:grpSp>
      <p:sp>
        <p:nvSpPr>
          <p:cNvPr id="136" name="ZoneTexte 135">
            <a:extLst>
              <a:ext uri="{FF2B5EF4-FFF2-40B4-BE49-F238E27FC236}">
                <a16:creationId xmlns:a16="http://schemas.microsoft.com/office/drawing/2014/main" id="{A09B2225-7822-CE6D-36E8-038A89F27F8F}"/>
              </a:ext>
            </a:extLst>
          </p:cNvPr>
          <p:cNvSpPr txBox="1"/>
          <p:nvPr/>
        </p:nvSpPr>
        <p:spPr>
          <a:xfrm>
            <a:off x="5196528" y="4321989"/>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PARCOURS CONFIANCE</a:t>
            </a:r>
          </a:p>
        </p:txBody>
      </p:sp>
      <p:pic>
        <p:nvPicPr>
          <p:cNvPr id="12" name="Graphique 11">
            <a:extLst>
              <a:ext uri="{FF2B5EF4-FFF2-40B4-BE49-F238E27FC236}">
                <a16:creationId xmlns:a16="http://schemas.microsoft.com/office/drawing/2014/main" id="{0C01485F-5DB2-6477-7AF0-1997C34256A2}"/>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776316" y="2824950"/>
            <a:ext cx="368300" cy="393700"/>
          </a:xfrm>
          <a:prstGeom prst="rect">
            <a:avLst/>
          </a:prstGeom>
        </p:spPr>
      </p:pic>
      <p:grpSp>
        <p:nvGrpSpPr>
          <p:cNvPr id="17" name="Groupe 16">
            <a:extLst>
              <a:ext uri="{FF2B5EF4-FFF2-40B4-BE49-F238E27FC236}">
                <a16:creationId xmlns:a16="http://schemas.microsoft.com/office/drawing/2014/main" id="{0B49FEF8-BB6C-270B-DFEF-1BA057A52F48}"/>
              </a:ext>
            </a:extLst>
          </p:cNvPr>
          <p:cNvGrpSpPr/>
          <p:nvPr/>
        </p:nvGrpSpPr>
        <p:grpSpPr>
          <a:xfrm>
            <a:off x="5196528" y="1347713"/>
            <a:ext cx="3734239" cy="2617540"/>
            <a:chOff x="5617879" y="667279"/>
            <a:chExt cx="6303130" cy="5523441"/>
          </a:xfrm>
        </p:grpSpPr>
        <p:pic>
          <p:nvPicPr>
            <p:cNvPr id="18" name="Image 17">
              <a:extLst>
                <a:ext uri="{FF2B5EF4-FFF2-40B4-BE49-F238E27FC236}">
                  <a16:creationId xmlns:a16="http://schemas.microsoft.com/office/drawing/2014/main" id="{1132A885-963C-CDAD-91CD-EFF4F7A72BD9}"/>
                </a:ext>
              </a:extLst>
            </p:cNvPr>
            <p:cNvPicPr>
              <a:picLocks noChangeAspect="1"/>
            </p:cNvPicPr>
            <p:nvPr/>
          </p:nvPicPr>
          <p:blipFill>
            <a:blip r:embed="rId27"/>
            <a:stretch>
              <a:fillRect/>
            </a:stretch>
          </p:blipFill>
          <p:spPr>
            <a:xfrm>
              <a:off x="5618951" y="667279"/>
              <a:ext cx="6302058" cy="5523441"/>
            </a:xfrm>
            <a:prstGeom prst="rect">
              <a:avLst/>
            </a:prstGeom>
          </p:spPr>
        </p:pic>
        <p:sp>
          <p:nvSpPr>
            <p:cNvPr id="19" name="Rectangle 18">
              <a:extLst>
                <a:ext uri="{FF2B5EF4-FFF2-40B4-BE49-F238E27FC236}">
                  <a16:creationId xmlns:a16="http://schemas.microsoft.com/office/drawing/2014/main" id="{A81A0032-E54D-4AFC-FD6E-2DDD3AF7D0A1}"/>
                </a:ext>
              </a:extLst>
            </p:cNvPr>
            <p:cNvSpPr/>
            <p:nvPr/>
          </p:nvSpPr>
          <p:spPr>
            <a:xfrm>
              <a:off x="5617879" y="707094"/>
              <a:ext cx="370325" cy="68197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object 80">
            <a:extLst>
              <a:ext uri="{FF2B5EF4-FFF2-40B4-BE49-F238E27FC236}">
                <a16:creationId xmlns:a16="http://schemas.microsoft.com/office/drawing/2014/main" id="{277BD174-C3AB-A7B9-53DE-73CBEF872D06}"/>
              </a:ext>
            </a:extLst>
          </p:cNvPr>
          <p:cNvSpPr/>
          <p:nvPr/>
        </p:nvSpPr>
        <p:spPr>
          <a:xfrm rot="5400000">
            <a:off x="4906358" y="-92413"/>
            <a:ext cx="76667" cy="8449371"/>
          </a:xfrm>
          <a:custGeom>
            <a:avLst/>
            <a:gdLst/>
            <a:ahLst/>
            <a:cxnLst/>
            <a:rect l="l" t="t" r="r" b="b"/>
            <a:pathLst>
              <a:path h="4440555">
                <a:moveTo>
                  <a:pt x="0" y="0"/>
                </a:moveTo>
                <a:lnTo>
                  <a:pt x="0" y="4440237"/>
                </a:lnTo>
              </a:path>
            </a:pathLst>
          </a:custGeom>
          <a:ln w="12700">
            <a:solidFill>
              <a:srgbClr val="E30613"/>
            </a:solidFill>
            <a:prstDash val="sysDash"/>
          </a:ln>
        </p:spPr>
        <p:txBody>
          <a:bodyPr wrap="square" lIns="0" tIns="0" rIns="0" bIns="0" rtlCol="0"/>
          <a:lstStyle/>
          <a:p>
            <a:endParaRPr/>
          </a:p>
        </p:txBody>
      </p:sp>
      <p:pic>
        <p:nvPicPr>
          <p:cNvPr id="8" name="Image 7">
            <a:extLst>
              <a:ext uri="{FF2B5EF4-FFF2-40B4-BE49-F238E27FC236}">
                <a16:creationId xmlns:a16="http://schemas.microsoft.com/office/drawing/2014/main" id="{3909CBC0-70FB-C371-4F2B-56A7F9842A50}"/>
              </a:ext>
            </a:extLst>
          </p:cNvPr>
          <p:cNvPicPr>
            <a:picLocks noChangeAspect="1"/>
          </p:cNvPicPr>
          <p:nvPr/>
        </p:nvPicPr>
        <p:blipFill rotWithShape="1">
          <a:blip r:embed="rId28"/>
          <a:srcRect l="6020" t="5002" r="788" b="2184"/>
          <a:stretch/>
        </p:blipFill>
        <p:spPr>
          <a:xfrm>
            <a:off x="4985356" y="4818463"/>
            <a:ext cx="4236935" cy="1923682"/>
          </a:xfrm>
          <a:prstGeom prst="rect">
            <a:avLst/>
          </a:prstGeom>
        </p:spPr>
      </p:pic>
    </p:spTree>
    <p:extLst>
      <p:ext uri="{BB962C8B-B14F-4D97-AF65-F5344CB8AC3E}">
        <p14:creationId xmlns:p14="http://schemas.microsoft.com/office/powerpoint/2010/main" val="2398246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que 2">
            <a:extLst>
              <a:ext uri="{FF2B5EF4-FFF2-40B4-BE49-F238E27FC236}">
                <a16:creationId xmlns:a16="http://schemas.microsoft.com/office/drawing/2014/main" id="{06C0A5EE-8675-C324-807C-33DB722515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33144" y="2930207"/>
            <a:ext cx="4825524" cy="1457616"/>
          </a:xfrm>
          <a:prstGeom prst="rect">
            <a:avLst/>
          </a:prstGeom>
        </p:spPr>
      </p:pic>
      <p:sp>
        <p:nvSpPr>
          <p:cNvPr id="4" name="object 7">
            <a:hlinkClick r:id="rId4" action="ppaction://hlinksldjump"/>
            <a:extLst>
              <a:ext uri="{FF2B5EF4-FFF2-40B4-BE49-F238E27FC236}">
                <a16:creationId xmlns:a16="http://schemas.microsoft.com/office/drawing/2014/main" id="{F5775D54-FFC9-E7C4-CCA5-190A71A315C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8">
            <a:extLst>
              <a:ext uri="{FF2B5EF4-FFF2-40B4-BE49-F238E27FC236}">
                <a16:creationId xmlns:a16="http://schemas.microsoft.com/office/drawing/2014/main" id="{746CF2BD-613A-FE3B-9ECF-FA08FE1AECCA}"/>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6" name="Slide Number Placeholder 5">
            <a:extLst>
              <a:ext uri="{FF2B5EF4-FFF2-40B4-BE49-F238E27FC236}">
                <a16:creationId xmlns:a16="http://schemas.microsoft.com/office/drawing/2014/main" id="{E9E92683-2FE0-F841-9A95-FFB829F57B5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19</a:t>
            </a:fld>
            <a:endParaRPr lang="fr-FR" dirty="0"/>
          </a:p>
        </p:txBody>
      </p:sp>
    </p:spTree>
    <p:extLst>
      <p:ext uri="{BB962C8B-B14F-4D97-AF65-F5344CB8AC3E}">
        <p14:creationId xmlns:p14="http://schemas.microsoft.com/office/powerpoint/2010/main" val="827647899"/>
      </p:ext>
    </p:extLst>
  </p:cSld>
  <p:clrMapOvr>
    <a:masterClrMapping/>
  </p:clrMapOvr>
</p:sld>
</file>

<file path=ppt/theme/theme1.xml><?xml version="1.0" encoding="utf-8"?>
<a:theme xmlns:a="http://schemas.openxmlformats.org/drawingml/2006/main" name="Thème Office">
  <a:themeElements>
    <a:clrScheme name="Personnalisé 2">
      <a:dk1>
        <a:srgbClr val="000000"/>
      </a:dk1>
      <a:lt1>
        <a:srgbClr val="FFFFFF"/>
      </a:lt1>
      <a:dk2>
        <a:srgbClr val="3F4649"/>
      </a:dk2>
      <a:lt2>
        <a:srgbClr val="E20512"/>
      </a:lt2>
      <a:accent1>
        <a:srgbClr val="006670"/>
      </a:accent1>
      <a:accent2>
        <a:srgbClr val="09B2AF"/>
      </a:accent2>
      <a:accent3>
        <a:srgbClr val="A5CC74"/>
      </a:accent3>
      <a:accent4>
        <a:srgbClr val="C31632"/>
      </a:accent4>
      <a:accent5>
        <a:srgbClr val="712E53"/>
      </a:accent5>
      <a:accent6>
        <a:srgbClr val="EA4E55"/>
      </a:accent6>
      <a:hlink>
        <a:srgbClr val="6E6E6E"/>
      </a:hlink>
      <a:folHlink>
        <a:srgbClr val="00000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C3FD679A518744A1928BB77626326F" ma:contentTypeVersion="5" ma:contentTypeDescription="Crée un document." ma:contentTypeScope="" ma:versionID="2854ca2a52701e4cf749e0cc7afa016b">
  <xsd:schema xmlns:xsd="http://www.w3.org/2001/XMLSchema" xmlns:xs="http://www.w3.org/2001/XMLSchema" xmlns:p="http://schemas.microsoft.com/office/2006/metadata/properties" xmlns:ns2="52d2d988-d4b7-42e1-af5f-d10f4e15f68b" xmlns:ns3="1ed61e74-c06d-4224-bb6c-0fd69f7413c1" targetNamespace="http://schemas.microsoft.com/office/2006/metadata/properties" ma:root="true" ma:fieldsID="6860fc600586c26b405f9fcf7aa34b0c" ns2:_="" ns3:_="">
    <xsd:import namespace="52d2d988-d4b7-42e1-af5f-d10f4e15f68b"/>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d2d988-d4b7-42e1-af5f-d10f4e15f6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0DAB0E-E04D-4DD0-B7E3-0BF947AEF8D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571174A-10A7-4A88-BCC2-20EB0B4FB3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d2d988-d4b7-42e1-af5f-d10f4e15f68b"/>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D8D6F1-0451-4AF6-B01C-16A68E91D63A}">
  <ds:schemaRefs>
    <ds:schemaRef ds:uri="Microsoft.SharePoint.Taxonomy.ContentTypeSync"/>
  </ds:schemaRefs>
</ds:datastoreItem>
</file>

<file path=customXml/itemProps4.xml><?xml version="1.0" encoding="utf-8"?>
<ds:datastoreItem xmlns:ds="http://schemas.openxmlformats.org/officeDocument/2006/customXml" ds:itemID="{8933DFD0-9BDD-4075-AB2C-19E0F5C0A7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1174</TotalTime>
  <Words>4429</Words>
  <Application>Microsoft Office PowerPoint</Application>
  <PresentationFormat>Personnalisé</PresentationFormat>
  <Paragraphs>462</Paragraphs>
  <Slides>19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19</vt:i4>
      </vt:variant>
    </vt:vector>
  </HeadingPairs>
  <TitlesOfParts>
    <vt:vector size="26" baseType="lpstr">
      <vt:lpstr>Arial</vt:lpstr>
      <vt:lpstr>Arial Black</vt:lpstr>
      <vt:lpstr>Arial Narrow</vt:lpstr>
      <vt:lpstr>Calibri</vt:lpstr>
      <vt:lpstr>FuturaHandwritten</vt:lpstr>
      <vt:lpstr>Helvetica</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SICOT</dc:creator>
  <cp:lastModifiedBy>LAROQUE-FALANTIN Loriane [CEGEE]</cp:lastModifiedBy>
  <cp:revision>129</cp:revision>
  <dcterms:created xsi:type="dcterms:W3CDTF">2021-05-06T14:10:14Z</dcterms:created>
  <dcterms:modified xsi:type="dcterms:W3CDTF">2023-12-06T14:48:56Z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2023-01-23T09:00:57Z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36c62f1e-b28f-44c5-b33d-e57e370cbccf</vt:lpwstr>
  </property>
  <property fmtid="{D5CDD505-2E9C-101B-9397-08002B2CF9AE}" pid="8" name="MSIP_Label_48a19f0c-bea1-442e-a475-ed109d9ec508_ContentBits">
    <vt:lpwstr>0</vt:lpwstr>
  </property>
  <property fmtid="{D5CDD505-2E9C-101B-9397-08002B2CF9AE}" pid="9" name="ContentTypeId">
    <vt:lpwstr>0x0101000AC3FD679A518744A1928BB77626326F</vt:lpwstr>
  </property>
</Properties>
</file>