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Lst>
  <p:notesMasterIdLst>
    <p:notesMasterId r:id="rId22"/>
  </p:notesMasterIdLst>
  <p:handoutMasterIdLst>
    <p:handoutMasterId r:id="rId23"/>
  </p:handoutMasterIdLst>
  <p:sldIdLst>
    <p:sldId id="755" r:id="rId5"/>
    <p:sldId id="768" r:id="rId6"/>
    <p:sldId id="761" r:id="rId7"/>
    <p:sldId id="766" r:id="rId8"/>
    <p:sldId id="773" r:id="rId9"/>
    <p:sldId id="774" r:id="rId10"/>
    <p:sldId id="775" r:id="rId11"/>
    <p:sldId id="776" r:id="rId12"/>
    <p:sldId id="777" r:id="rId13"/>
    <p:sldId id="778" r:id="rId14"/>
    <p:sldId id="779" r:id="rId15"/>
    <p:sldId id="780" r:id="rId16"/>
    <p:sldId id="798" r:id="rId17"/>
    <p:sldId id="794" r:id="rId18"/>
    <p:sldId id="797" r:id="rId19"/>
    <p:sldId id="791" r:id="rId20"/>
    <p:sldId id="765" r:id="rId21"/>
  </p:sldIdLst>
  <p:sldSz cx="9144000" cy="6858000" type="screen4x3"/>
  <p:notesSz cx="6797675" cy="9926638"/>
  <p:defaultTextStyle>
    <a:defPPr>
      <a:defRPr lang="fr-FR"/>
    </a:defPPr>
    <a:lvl1pPr algn="l" rtl="0" fontAlgn="base">
      <a:spcBef>
        <a:spcPct val="0"/>
      </a:spcBef>
      <a:spcAft>
        <a:spcPct val="0"/>
      </a:spcAft>
      <a:defRPr sz="3200" kern="1200">
        <a:solidFill>
          <a:schemeClr val="tx1"/>
        </a:solidFill>
        <a:latin typeface="Arial Narrow" pitchFamily="34" charset="0"/>
        <a:ea typeface="+mn-ea"/>
        <a:cs typeface="Arial" charset="0"/>
      </a:defRPr>
    </a:lvl1pPr>
    <a:lvl2pPr marL="457200" algn="l" rtl="0" fontAlgn="base">
      <a:spcBef>
        <a:spcPct val="0"/>
      </a:spcBef>
      <a:spcAft>
        <a:spcPct val="0"/>
      </a:spcAft>
      <a:defRPr sz="3200" kern="1200">
        <a:solidFill>
          <a:schemeClr val="tx1"/>
        </a:solidFill>
        <a:latin typeface="Arial Narrow" pitchFamily="34" charset="0"/>
        <a:ea typeface="+mn-ea"/>
        <a:cs typeface="Arial" charset="0"/>
      </a:defRPr>
    </a:lvl2pPr>
    <a:lvl3pPr marL="914400" algn="l" rtl="0" fontAlgn="base">
      <a:spcBef>
        <a:spcPct val="0"/>
      </a:spcBef>
      <a:spcAft>
        <a:spcPct val="0"/>
      </a:spcAft>
      <a:defRPr sz="3200" kern="1200">
        <a:solidFill>
          <a:schemeClr val="tx1"/>
        </a:solidFill>
        <a:latin typeface="Arial Narrow" pitchFamily="34" charset="0"/>
        <a:ea typeface="+mn-ea"/>
        <a:cs typeface="Arial" charset="0"/>
      </a:defRPr>
    </a:lvl3pPr>
    <a:lvl4pPr marL="1371600" algn="l" rtl="0" fontAlgn="base">
      <a:spcBef>
        <a:spcPct val="0"/>
      </a:spcBef>
      <a:spcAft>
        <a:spcPct val="0"/>
      </a:spcAft>
      <a:defRPr sz="3200" kern="1200">
        <a:solidFill>
          <a:schemeClr val="tx1"/>
        </a:solidFill>
        <a:latin typeface="Arial Narrow" pitchFamily="34" charset="0"/>
        <a:ea typeface="+mn-ea"/>
        <a:cs typeface="Arial" charset="0"/>
      </a:defRPr>
    </a:lvl4pPr>
    <a:lvl5pPr marL="1828800" algn="l" rtl="0" fontAlgn="base">
      <a:spcBef>
        <a:spcPct val="0"/>
      </a:spcBef>
      <a:spcAft>
        <a:spcPct val="0"/>
      </a:spcAft>
      <a:defRPr sz="3200" kern="1200">
        <a:solidFill>
          <a:schemeClr val="tx1"/>
        </a:solidFill>
        <a:latin typeface="Arial Narrow" pitchFamily="34" charset="0"/>
        <a:ea typeface="+mn-ea"/>
        <a:cs typeface="Arial" charset="0"/>
      </a:defRPr>
    </a:lvl5pPr>
    <a:lvl6pPr marL="2286000" algn="l" defTabSz="914400" rtl="0" eaLnBrk="1" latinLnBrk="0" hangingPunct="1">
      <a:defRPr sz="3200" kern="1200">
        <a:solidFill>
          <a:schemeClr val="tx1"/>
        </a:solidFill>
        <a:latin typeface="Arial Narrow" pitchFamily="34" charset="0"/>
        <a:ea typeface="+mn-ea"/>
        <a:cs typeface="Arial" charset="0"/>
      </a:defRPr>
    </a:lvl6pPr>
    <a:lvl7pPr marL="2743200" algn="l" defTabSz="914400" rtl="0" eaLnBrk="1" latinLnBrk="0" hangingPunct="1">
      <a:defRPr sz="3200" kern="1200">
        <a:solidFill>
          <a:schemeClr val="tx1"/>
        </a:solidFill>
        <a:latin typeface="Arial Narrow" pitchFamily="34" charset="0"/>
        <a:ea typeface="+mn-ea"/>
        <a:cs typeface="Arial" charset="0"/>
      </a:defRPr>
    </a:lvl7pPr>
    <a:lvl8pPr marL="3200400" algn="l" defTabSz="914400" rtl="0" eaLnBrk="1" latinLnBrk="0" hangingPunct="1">
      <a:defRPr sz="3200" kern="1200">
        <a:solidFill>
          <a:schemeClr val="tx1"/>
        </a:solidFill>
        <a:latin typeface="Arial Narrow" pitchFamily="34" charset="0"/>
        <a:ea typeface="+mn-ea"/>
        <a:cs typeface="Arial" charset="0"/>
      </a:defRPr>
    </a:lvl8pPr>
    <a:lvl9pPr marL="3657600" algn="l" defTabSz="914400" rtl="0" eaLnBrk="1" latinLnBrk="0" hangingPunct="1">
      <a:defRPr sz="3200" kern="1200">
        <a:solidFill>
          <a:schemeClr val="tx1"/>
        </a:solidFill>
        <a:latin typeface="Arial Narrow" pitchFamily="34"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0051023"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F1AF00"/>
    <a:srgbClr val="F5B87B"/>
    <a:srgbClr val="F0953A"/>
    <a:srgbClr val="00ACA8"/>
    <a:srgbClr val="BFD381"/>
    <a:srgbClr val="98134E"/>
    <a:srgbClr val="581D74"/>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65" autoAdjust="0"/>
    <p:restoredTop sz="83657" autoAdjust="0"/>
  </p:normalViewPr>
  <p:slideViewPr>
    <p:cSldViewPr snapToGrid="0">
      <p:cViewPr>
        <p:scale>
          <a:sx n="80" d="100"/>
          <a:sy n="80" d="100"/>
        </p:scale>
        <p:origin x="-2430" y="-378"/>
      </p:cViewPr>
      <p:guideLst>
        <p:guide orient="horz" pos="781"/>
        <p:guide orient="horz" pos="107"/>
        <p:guide orient="horz" pos="3281"/>
        <p:guide orient="horz" pos="3711"/>
        <p:guide orient="horz" pos="2248"/>
        <p:guide orient="horz" pos="1005"/>
        <p:guide orient="horz" pos="937"/>
        <p:guide orient="horz" pos="2594"/>
        <p:guide pos="3381"/>
        <p:guide pos="611"/>
        <p:guide pos="5539"/>
        <p:guide pos="11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notesViewPr>
    <p:cSldViewPr snapToGrid="0">
      <p:cViewPr>
        <p:scale>
          <a:sx n="60" d="100"/>
          <a:sy n="60" d="100"/>
        </p:scale>
        <p:origin x="-4338" y="-666"/>
      </p:cViewPr>
      <p:guideLst>
        <p:guide orient="horz" pos="3127"/>
        <p:guide pos="213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69AD37-E7E4-4647-BD92-5EEA1493B00F}"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fr-FR"/>
        </a:p>
      </dgm:t>
    </dgm:pt>
    <dgm:pt modelId="{8403D22A-80D5-4538-B281-CA9EAA58860F}">
      <dgm:prSet custT="1"/>
      <dgm:spPr/>
      <dgm:t>
        <a:bodyPr/>
        <a:lstStyle/>
        <a:p>
          <a:pPr rtl="0"/>
          <a:r>
            <a:rPr lang="fr-FR" sz="1400" dirty="0" smtClean="0">
              <a:solidFill>
                <a:schemeClr val="tx1"/>
              </a:solidFill>
            </a:rPr>
            <a:t>Vérifier le motif d ’entrée du mouvement dans le MAD (sans provision, opposition, compte soldé) : ne pas forcer le paiement d’un chèque opposé pour perte ou vol, ni un prélèvement mis en opposition à l’initiative du client. (attention à bien sélectionner le motif du refus de paiement =&gt; défaut de provision, </a:t>
          </a:r>
          <a:r>
            <a:rPr lang="fr-FR" sz="1400" dirty="0" err="1" smtClean="0">
              <a:solidFill>
                <a:schemeClr val="tx1"/>
              </a:solidFill>
            </a:rPr>
            <a:t>oppo</a:t>
          </a:r>
          <a:r>
            <a:rPr lang="fr-FR" sz="1400" dirty="0" smtClean="0">
              <a:solidFill>
                <a:schemeClr val="tx1"/>
              </a:solidFill>
            </a:rPr>
            <a:t> perte…. =&gt; en cas de litige avec le créancier, le motif est porté à la connaissance des autres établissements)</a:t>
          </a:r>
          <a:endParaRPr lang="fr-FR" sz="1400" dirty="0">
            <a:solidFill>
              <a:schemeClr val="tx1"/>
            </a:solidFill>
          </a:endParaRPr>
        </a:p>
      </dgm:t>
    </dgm:pt>
    <dgm:pt modelId="{15AEB73D-B327-42D9-BA0B-2D194BC661C4}" type="parTrans" cxnId="{9E10D2CA-5DC6-426C-9071-FED634C43423}">
      <dgm:prSet/>
      <dgm:spPr/>
      <dgm:t>
        <a:bodyPr/>
        <a:lstStyle/>
        <a:p>
          <a:endParaRPr lang="fr-FR" sz="1400">
            <a:solidFill>
              <a:schemeClr val="tx1"/>
            </a:solidFill>
          </a:endParaRPr>
        </a:p>
      </dgm:t>
    </dgm:pt>
    <dgm:pt modelId="{192AB7C1-D541-42E7-AF7D-66B0E5E8D329}" type="sibTrans" cxnId="{9E10D2CA-5DC6-426C-9071-FED634C43423}">
      <dgm:prSet/>
      <dgm:spPr/>
      <dgm:t>
        <a:bodyPr/>
        <a:lstStyle/>
        <a:p>
          <a:endParaRPr lang="fr-FR" sz="1400">
            <a:solidFill>
              <a:schemeClr val="tx1"/>
            </a:solidFill>
          </a:endParaRPr>
        </a:p>
      </dgm:t>
    </dgm:pt>
    <dgm:pt modelId="{703B764F-A43C-4581-B30D-E66534397D19}">
      <dgm:prSet custT="1"/>
      <dgm:spPr/>
      <dgm:t>
        <a:bodyPr/>
        <a:lstStyle/>
        <a:p>
          <a:pPr rtl="0"/>
          <a:r>
            <a:rPr lang="fr-FR" sz="1400" dirty="0" smtClean="0">
              <a:solidFill>
                <a:schemeClr val="tx1"/>
              </a:solidFill>
            </a:rPr>
            <a:t>Consulter la note Bâle2 : Vigilance sur les notes </a:t>
          </a:r>
          <a:r>
            <a:rPr lang="fr-FR" sz="1400" b="1" dirty="0" smtClean="0">
              <a:solidFill>
                <a:schemeClr val="tx1"/>
              </a:solidFill>
            </a:rPr>
            <a:t>R-8-9-10</a:t>
          </a:r>
          <a:r>
            <a:rPr lang="fr-FR" sz="1400" dirty="0" smtClean="0">
              <a:solidFill>
                <a:schemeClr val="tx1"/>
              </a:solidFill>
            </a:rPr>
            <a:t>; </a:t>
          </a:r>
        </a:p>
        <a:p>
          <a:pPr rtl="0"/>
          <a:r>
            <a:rPr lang="fr-FR" sz="1400" smtClean="0">
              <a:solidFill>
                <a:schemeClr val="tx1"/>
              </a:solidFill>
            </a:rPr>
            <a:t>Pour </a:t>
          </a:r>
          <a:r>
            <a:rPr lang="fr-FR" sz="1400" dirty="0" smtClean="0">
              <a:solidFill>
                <a:schemeClr val="tx1"/>
              </a:solidFill>
            </a:rPr>
            <a:t>les notes </a:t>
          </a:r>
          <a:r>
            <a:rPr lang="fr-FR" sz="1400" b="1" dirty="0" smtClean="0">
              <a:solidFill>
                <a:schemeClr val="tx1"/>
              </a:solidFill>
            </a:rPr>
            <a:t>X</a:t>
          </a:r>
          <a:r>
            <a:rPr lang="fr-FR" sz="1400" dirty="0" smtClean="0">
              <a:solidFill>
                <a:schemeClr val="tx1"/>
              </a:solidFill>
            </a:rPr>
            <a:t> délégation du contentieux</a:t>
          </a:r>
          <a:endParaRPr lang="fr-FR" sz="1400" dirty="0">
            <a:solidFill>
              <a:schemeClr val="tx1"/>
            </a:solidFill>
          </a:endParaRPr>
        </a:p>
      </dgm:t>
    </dgm:pt>
    <dgm:pt modelId="{40130371-CC80-4F6B-BBB6-DA2FAFD92945}" type="parTrans" cxnId="{C75C319E-91F0-4709-BB30-FD2B02324444}">
      <dgm:prSet/>
      <dgm:spPr/>
      <dgm:t>
        <a:bodyPr/>
        <a:lstStyle/>
        <a:p>
          <a:endParaRPr lang="fr-FR" sz="1400">
            <a:solidFill>
              <a:schemeClr val="tx1"/>
            </a:solidFill>
          </a:endParaRPr>
        </a:p>
      </dgm:t>
    </dgm:pt>
    <dgm:pt modelId="{420CC9F1-6E43-4F14-91D1-711A61D0BEB2}" type="sibTrans" cxnId="{C75C319E-91F0-4709-BB30-FD2B02324444}">
      <dgm:prSet/>
      <dgm:spPr/>
      <dgm:t>
        <a:bodyPr/>
        <a:lstStyle/>
        <a:p>
          <a:endParaRPr lang="fr-FR" sz="1400">
            <a:solidFill>
              <a:schemeClr val="tx1"/>
            </a:solidFill>
          </a:endParaRPr>
        </a:p>
      </dgm:t>
    </dgm:pt>
    <dgm:pt modelId="{58638C78-C31F-4E31-B443-A4668D5813B0}">
      <dgm:prSet custT="1"/>
      <dgm:spPr/>
      <dgm:t>
        <a:bodyPr/>
        <a:lstStyle/>
        <a:p>
          <a:pPr rtl="0"/>
          <a:r>
            <a:rPr lang="fr-FR" sz="1400" dirty="0" smtClean="0">
              <a:solidFill>
                <a:schemeClr val="tx1"/>
              </a:solidFill>
            </a:rPr>
            <a:t>Vérifier les oppositions mises en place et/ou les mettre en place : </a:t>
          </a:r>
        </a:p>
        <a:p>
          <a:pPr rtl="0"/>
          <a:r>
            <a:rPr lang="fr-FR" sz="1400" dirty="0" smtClean="0">
              <a:solidFill>
                <a:schemeClr val="tx1"/>
              </a:solidFill>
            </a:rPr>
            <a:t>Blocage 0808 - blocage tous débits sauf prêt : </a:t>
          </a:r>
          <a:r>
            <a:rPr lang="fr-FR" sz="1400" i="1" dirty="0" smtClean="0">
              <a:solidFill>
                <a:schemeClr val="tx1"/>
              </a:solidFill>
            </a:rPr>
            <a:t>ce blocage aura pour action de ne pas générer un envoi automatique du courrier MURCEF, dans ce cas, il faudra que le collaborateur le fasse, </a:t>
          </a:r>
          <a:endParaRPr lang="fr-FR" sz="1400" dirty="0" smtClean="0">
            <a:solidFill>
              <a:schemeClr val="tx1"/>
            </a:solidFill>
          </a:endParaRPr>
        </a:p>
        <a:p>
          <a:pPr rtl="0"/>
          <a:r>
            <a:rPr lang="fr-FR" sz="1400" dirty="0" smtClean="0">
              <a:solidFill>
                <a:schemeClr val="tx1"/>
              </a:solidFill>
            </a:rPr>
            <a:t>Blocage 0814 - blocage cartes du compte </a:t>
          </a:r>
        </a:p>
        <a:p>
          <a:pPr rtl="0"/>
          <a:r>
            <a:rPr lang="fr-FR" sz="1400" dirty="0" smtClean="0">
              <a:solidFill>
                <a:schemeClr val="tx1"/>
              </a:solidFill>
            </a:rPr>
            <a:t>les  blocages 0808 et 0814 sont complémentaires</a:t>
          </a:r>
        </a:p>
        <a:p>
          <a:pPr rtl="0"/>
          <a:r>
            <a:rPr lang="fr-FR" sz="1400" dirty="0" smtClean="0">
              <a:solidFill>
                <a:schemeClr val="tx1"/>
              </a:solidFill>
            </a:rPr>
            <a:t>Blocage 0304 : le compte doit rester créditeur ( ne pas oublier de positionner une date de fin)</a:t>
          </a:r>
        </a:p>
        <a:p>
          <a:pPr rtl="0"/>
          <a:r>
            <a:rPr lang="fr-FR" sz="1400" dirty="0" smtClean="0">
              <a:solidFill>
                <a:schemeClr val="tx1"/>
              </a:solidFill>
            </a:rPr>
            <a:t>Blocage 0603 : Interdit commande chéquier</a:t>
          </a:r>
        </a:p>
        <a:p>
          <a:pPr rtl="0"/>
          <a:r>
            <a:rPr lang="fr-FR" sz="1400" dirty="0" smtClean="0">
              <a:solidFill>
                <a:schemeClr val="tx1"/>
              </a:solidFill>
            </a:rPr>
            <a:t>82 D Blocage tout débit confiscation IP</a:t>
          </a:r>
        </a:p>
        <a:p>
          <a:pPr rtl="0"/>
          <a:r>
            <a:rPr lang="fr-FR" sz="1400" dirty="0" smtClean="0">
              <a:solidFill>
                <a:schemeClr val="tx1"/>
              </a:solidFill>
            </a:rPr>
            <a:t>82 B Blocage total confiscation IP</a:t>
          </a:r>
        </a:p>
        <a:p>
          <a:pPr rtl="0"/>
          <a:r>
            <a:rPr lang="fr-FR" sz="1400" dirty="0" smtClean="0">
              <a:solidFill>
                <a:schemeClr val="tx1"/>
              </a:solidFill>
            </a:rPr>
            <a:t>812  Blocage toute opération de débit </a:t>
          </a:r>
          <a:endParaRPr lang="fr-FR" sz="1400" dirty="0">
            <a:solidFill>
              <a:schemeClr val="tx1"/>
            </a:solidFill>
          </a:endParaRPr>
        </a:p>
      </dgm:t>
    </dgm:pt>
    <dgm:pt modelId="{E693FC7E-634B-471C-B749-B0DCA8342F00}" type="parTrans" cxnId="{DE7E3F6C-FA75-45ED-9856-75EA4EA4B9FC}">
      <dgm:prSet/>
      <dgm:spPr/>
      <dgm:t>
        <a:bodyPr/>
        <a:lstStyle/>
        <a:p>
          <a:endParaRPr lang="fr-FR" sz="1400">
            <a:solidFill>
              <a:schemeClr val="tx1"/>
            </a:solidFill>
          </a:endParaRPr>
        </a:p>
      </dgm:t>
    </dgm:pt>
    <dgm:pt modelId="{26824D84-83E9-4FAE-8125-D1CF7BD3C0D8}" type="sibTrans" cxnId="{DE7E3F6C-FA75-45ED-9856-75EA4EA4B9FC}">
      <dgm:prSet/>
      <dgm:spPr/>
      <dgm:t>
        <a:bodyPr/>
        <a:lstStyle/>
        <a:p>
          <a:endParaRPr lang="fr-FR" sz="1400">
            <a:solidFill>
              <a:schemeClr val="tx1"/>
            </a:solidFill>
          </a:endParaRPr>
        </a:p>
      </dgm:t>
    </dgm:pt>
    <dgm:pt modelId="{3C3AF04B-F263-487A-A329-CBF790B48693}">
      <dgm:prSet custT="1"/>
      <dgm:spPr/>
      <dgm:t>
        <a:bodyPr/>
        <a:lstStyle/>
        <a:p>
          <a:pPr rtl="0"/>
          <a:r>
            <a:rPr lang="fr-FR" sz="1400" dirty="0" smtClean="0">
              <a:solidFill>
                <a:schemeClr val="tx1"/>
              </a:solidFill>
            </a:rPr>
            <a:t>si la loupe RPM est active ou non</a:t>
          </a:r>
          <a:endParaRPr lang="fr-FR" sz="1400" dirty="0">
            <a:solidFill>
              <a:schemeClr val="tx1"/>
            </a:solidFill>
          </a:endParaRPr>
        </a:p>
      </dgm:t>
    </dgm:pt>
    <dgm:pt modelId="{5DDB46C6-D883-416F-BEFE-55B118DC723D}" type="parTrans" cxnId="{95724E93-2435-4F53-A20F-31342502C9D4}">
      <dgm:prSet/>
      <dgm:spPr/>
      <dgm:t>
        <a:bodyPr/>
        <a:lstStyle/>
        <a:p>
          <a:endParaRPr lang="fr-FR" sz="1400">
            <a:solidFill>
              <a:schemeClr val="tx1"/>
            </a:solidFill>
          </a:endParaRPr>
        </a:p>
      </dgm:t>
    </dgm:pt>
    <dgm:pt modelId="{85E830FB-0217-4D34-A85A-2210F7D30A85}" type="sibTrans" cxnId="{95724E93-2435-4F53-A20F-31342502C9D4}">
      <dgm:prSet/>
      <dgm:spPr/>
      <dgm:t>
        <a:bodyPr/>
        <a:lstStyle/>
        <a:p>
          <a:endParaRPr lang="fr-FR" sz="1400">
            <a:solidFill>
              <a:schemeClr val="tx1"/>
            </a:solidFill>
          </a:endParaRPr>
        </a:p>
      </dgm:t>
    </dgm:pt>
    <dgm:pt modelId="{091BF61C-5EC4-48A9-8534-DE09767DB46F}" type="pres">
      <dgm:prSet presAssocID="{D169AD37-E7E4-4647-BD92-5EEA1493B00F}" presName="Name0" presStyleCnt="0">
        <dgm:presLayoutVars>
          <dgm:chMax val="7"/>
          <dgm:chPref val="7"/>
          <dgm:dir/>
        </dgm:presLayoutVars>
      </dgm:prSet>
      <dgm:spPr/>
      <dgm:t>
        <a:bodyPr/>
        <a:lstStyle/>
        <a:p>
          <a:endParaRPr lang="fr-FR"/>
        </a:p>
      </dgm:t>
    </dgm:pt>
    <dgm:pt modelId="{B27013AE-B9F9-45AB-96AA-168951ED7405}" type="pres">
      <dgm:prSet presAssocID="{D169AD37-E7E4-4647-BD92-5EEA1493B00F}" presName="Name1" presStyleCnt="0"/>
      <dgm:spPr/>
    </dgm:pt>
    <dgm:pt modelId="{CC08003F-9E6B-4D9B-82B8-5A45066C12E0}" type="pres">
      <dgm:prSet presAssocID="{D169AD37-E7E4-4647-BD92-5EEA1493B00F}" presName="cycle" presStyleCnt="0"/>
      <dgm:spPr/>
    </dgm:pt>
    <dgm:pt modelId="{509463D7-79BA-4149-8E91-272780551FE6}" type="pres">
      <dgm:prSet presAssocID="{D169AD37-E7E4-4647-BD92-5EEA1493B00F}" presName="srcNode" presStyleLbl="node1" presStyleIdx="0" presStyleCnt="4"/>
      <dgm:spPr/>
    </dgm:pt>
    <dgm:pt modelId="{743BC63E-E102-41C4-8649-D7104646E5D8}" type="pres">
      <dgm:prSet presAssocID="{D169AD37-E7E4-4647-BD92-5EEA1493B00F}" presName="conn" presStyleLbl="parChTrans1D2" presStyleIdx="0" presStyleCnt="1"/>
      <dgm:spPr/>
      <dgm:t>
        <a:bodyPr/>
        <a:lstStyle/>
        <a:p>
          <a:endParaRPr lang="fr-FR"/>
        </a:p>
      </dgm:t>
    </dgm:pt>
    <dgm:pt modelId="{A675DE3B-8C5D-4E82-A297-63AC88A3C758}" type="pres">
      <dgm:prSet presAssocID="{D169AD37-E7E4-4647-BD92-5EEA1493B00F}" presName="extraNode" presStyleLbl="node1" presStyleIdx="0" presStyleCnt="4"/>
      <dgm:spPr/>
    </dgm:pt>
    <dgm:pt modelId="{B38A1ED4-71CF-4332-B4D8-3CE66A8F39D0}" type="pres">
      <dgm:prSet presAssocID="{D169AD37-E7E4-4647-BD92-5EEA1493B00F}" presName="dstNode" presStyleLbl="node1" presStyleIdx="0" presStyleCnt="4"/>
      <dgm:spPr/>
    </dgm:pt>
    <dgm:pt modelId="{8756BDFD-FCFD-433B-87AE-A5989EAE3729}" type="pres">
      <dgm:prSet presAssocID="{8403D22A-80D5-4538-B281-CA9EAA58860F}" presName="text_1" presStyleLbl="node1" presStyleIdx="0" presStyleCnt="4" custLinFactNeighborY="-19264">
        <dgm:presLayoutVars>
          <dgm:bulletEnabled val="1"/>
        </dgm:presLayoutVars>
      </dgm:prSet>
      <dgm:spPr/>
      <dgm:t>
        <a:bodyPr/>
        <a:lstStyle/>
        <a:p>
          <a:endParaRPr lang="fr-FR"/>
        </a:p>
      </dgm:t>
    </dgm:pt>
    <dgm:pt modelId="{49537C66-040F-4284-AAE5-D49126FC0A07}" type="pres">
      <dgm:prSet presAssocID="{8403D22A-80D5-4538-B281-CA9EAA58860F}" presName="accent_1" presStyleCnt="0"/>
      <dgm:spPr/>
    </dgm:pt>
    <dgm:pt modelId="{EAD0CF24-7835-4ABC-BC04-07C29A9D1090}" type="pres">
      <dgm:prSet presAssocID="{8403D22A-80D5-4538-B281-CA9EAA58860F}" presName="accentRepeatNode" presStyleLbl="solidFgAcc1" presStyleIdx="0" presStyleCnt="4" custScaleX="86715" custScaleY="66626" custLinFactNeighborY="-15408"/>
      <dgm:spPr/>
    </dgm:pt>
    <dgm:pt modelId="{AF6BE544-F487-46A0-B1CA-78065BAA3409}" type="pres">
      <dgm:prSet presAssocID="{703B764F-A43C-4581-B30D-E66534397D19}" presName="text_2" presStyleLbl="node1" presStyleIdx="1" presStyleCnt="4" custScaleY="78083" custLinFactNeighborX="-2054" custLinFactNeighborY="-63300">
        <dgm:presLayoutVars>
          <dgm:bulletEnabled val="1"/>
        </dgm:presLayoutVars>
      </dgm:prSet>
      <dgm:spPr/>
      <dgm:t>
        <a:bodyPr/>
        <a:lstStyle/>
        <a:p>
          <a:endParaRPr lang="fr-FR"/>
        </a:p>
      </dgm:t>
    </dgm:pt>
    <dgm:pt modelId="{8928ACA1-2AE6-488B-9778-E65CDE889942}" type="pres">
      <dgm:prSet presAssocID="{703B764F-A43C-4581-B30D-E66534397D19}" presName="accent_2" presStyleCnt="0"/>
      <dgm:spPr/>
    </dgm:pt>
    <dgm:pt modelId="{0DBED6DE-EC09-4113-9C0C-DE27C03C6394}" type="pres">
      <dgm:prSet presAssocID="{703B764F-A43C-4581-B30D-E66534397D19}" presName="accentRepeatNode" presStyleLbl="solidFgAcc1" presStyleIdx="1" presStyleCnt="4" custScaleX="86715" custScaleY="66626" custLinFactNeighborX="-12519" custLinFactNeighborY="-46775"/>
      <dgm:spPr/>
    </dgm:pt>
    <dgm:pt modelId="{0635CB65-4900-4856-88C3-227C442F4470}" type="pres">
      <dgm:prSet presAssocID="{58638C78-C31F-4E31-B443-A4668D5813B0}" presName="text_3" presStyleLbl="node1" presStyleIdx="2" presStyleCnt="4" custScaleY="297956" custLinFactNeighborY="-8988">
        <dgm:presLayoutVars>
          <dgm:bulletEnabled val="1"/>
        </dgm:presLayoutVars>
      </dgm:prSet>
      <dgm:spPr/>
      <dgm:t>
        <a:bodyPr/>
        <a:lstStyle/>
        <a:p>
          <a:endParaRPr lang="fr-FR"/>
        </a:p>
      </dgm:t>
    </dgm:pt>
    <dgm:pt modelId="{A7969DEB-E339-452F-839E-DEECA5E12444}" type="pres">
      <dgm:prSet presAssocID="{58638C78-C31F-4E31-B443-A4668D5813B0}" presName="accent_3" presStyleCnt="0"/>
      <dgm:spPr/>
    </dgm:pt>
    <dgm:pt modelId="{99CF67BD-3900-43AD-931C-5D7002B38E63}" type="pres">
      <dgm:prSet presAssocID="{58638C78-C31F-4E31-B443-A4668D5813B0}" presName="accentRepeatNode" presStyleLbl="solidFgAcc1" presStyleIdx="2" presStyleCnt="4" custScaleX="86715" custScaleY="66626" custLinFactNeighborX="-7704" custLinFactNeighborY="-21626"/>
      <dgm:spPr/>
    </dgm:pt>
    <dgm:pt modelId="{8C306391-B1A3-4BF7-9C7D-A99E5DB18CA9}" type="pres">
      <dgm:prSet presAssocID="{3C3AF04B-F263-487A-A329-CBF790B48693}" presName="text_4" presStyleLbl="node1" presStyleIdx="3" presStyleCnt="4" custScaleY="62989" custLinFactNeighborY="40356">
        <dgm:presLayoutVars>
          <dgm:bulletEnabled val="1"/>
        </dgm:presLayoutVars>
      </dgm:prSet>
      <dgm:spPr/>
      <dgm:t>
        <a:bodyPr/>
        <a:lstStyle/>
        <a:p>
          <a:endParaRPr lang="fr-FR"/>
        </a:p>
      </dgm:t>
    </dgm:pt>
    <dgm:pt modelId="{30BF8670-3B0E-4DB8-A2E7-A0C9831A7F54}" type="pres">
      <dgm:prSet presAssocID="{3C3AF04B-F263-487A-A329-CBF790B48693}" presName="accent_4" presStyleCnt="0"/>
      <dgm:spPr/>
    </dgm:pt>
    <dgm:pt modelId="{E896C4BC-2C84-4B52-91EA-A107EE33B608}" type="pres">
      <dgm:prSet presAssocID="{3C3AF04B-F263-487A-A329-CBF790B48693}" presName="accentRepeatNode" presStyleLbl="solidFgAcc1" presStyleIdx="3" presStyleCnt="4" custScaleX="76359" custScaleY="55062" custLinFactNeighborY="31325"/>
      <dgm:spPr/>
    </dgm:pt>
  </dgm:ptLst>
  <dgm:cxnLst>
    <dgm:cxn modelId="{DE7E3F6C-FA75-45ED-9856-75EA4EA4B9FC}" srcId="{D169AD37-E7E4-4647-BD92-5EEA1493B00F}" destId="{58638C78-C31F-4E31-B443-A4668D5813B0}" srcOrd="2" destOrd="0" parTransId="{E693FC7E-634B-471C-B749-B0DCA8342F00}" sibTransId="{26824D84-83E9-4FAE-8125-D1CF7BD3C0D8}"/>
    <dgm:cxn modelId="{9E10D2CA-5DC6-426C-9071-FED634C43423}" srcId="{D169AD37-E7E4-4647-BD92-5EEA1493B00F}" destId="{8403D22A-80D5-4538-B281-CA9EAA58860F}" srcOrd="0" destOrd="0" parTransId="{15AEB73D-B327-42D9-BA0B-2D194BC661C4}" sibTransId="{192AB7C1-D541-42E7-AF7D-66B0E5E8D329}"/>
    <dgm:cxn modelId="{273D8E78-FFD4-4723-871B-96B56B47D82E}" type="presOf" srcId="{703B764F-A43C-4581-B30D-E66534397D19}" destId="{AF6BE544-F487-46A0-B1CA-78065BAA3409}" srcOrd="0" destOrd="0" presId="urn:microsoft.com/office/officeart/2008/layout/VerticalCurvedList"/>
    <dgm:cxn modelId="{B80748EE-9AC2-421F-8A7F-44E48828B597}" type="presOf" srcId="{D169AD37-E7E4-4647-BD92-5EEA1493B00F}" destId="{091BF61C-5EC4-48A9-8534-DE09767DB46F}" srcOrd="0" destOrd="0" presId="urn:microsoft.com/office/officeart/2008/layout/VerticalCurvedList"/>
    <dgm:cxn modelId="{90950019-CFEA-4E5A-B055-A7E87DACE4C0}" type="presOf" srcId="{8403D22A-80D5-4538-B281-CA9EAA58860F}" destId="{8756BDFD-FCFD-433B-87AE-A5989EAE3729}" srcOrd="0" destOrd="0" presId="urn:microsoft.com/office/officeart/2008/layout/VerticalCurvedList"/>
    <dgm:cxn modelId="{95724E93-2435-4F53-A20F-31342502C9D4}" srcId="{D169AD37-E7E4-4647-BD92-5EEA1493B00F}" destId="{3C3AF04B-F263-487A-A329-CBF790B48693}" srcOrd="3" destOrd="0" parTransId="{5DDB46C6-D883-416F-BEFE-55B118DC723D}" sibTransId="{85E830FB-0217-4D34-A85A-2210F7D30A85}"/>
    <dgm:cxn modelId="{5F3C0A37-A373-43FD-BD7B-C5D6E32CFC4D}" type="presOf" srcId="{3C3AF04B-F263-487A-A329-CBF790B48693}" destId="{8C306391-B1A3-4BF7-9C7D-A99E5DB18CA9}" srcOrd="0" destOrd="0" presId="urn:microsoft.com/office/officeart/2008/layout/VerticalCurvedList"/>
    <dgm:cxn modelId="{517E9839-F56B-469A-ADA2-5689099CD62F}" type="presOf" srcId="{58638C78-C31F-4E31-B443-A4668D5813B0}" destId="{0635CB65-4900-4856-88C3-227C442F4470}" srcOrd="0" destOrd="0" presId="urn:microsoft.com/office/officeart/2008/layout/VerticalCurvedList"/>
    <dgm:cxn modelId="{C75C319E-91F0-4709-BB30-FD2B02324444}" srcId="{D169AD37-E7E4-4647-BD92-5EEA1493B00F}" destId="{703B764F-A43C-4581-B30D-E66534397D19}" srcOrd="1" destOrd="0" parTransId="{40130371-CC80-4F6B-BBB6-DA2FAFD92945}" sibTransId="{420CC9F1-6E43-4F14-91D1-711A61D0BEB2}"/>
    <dgm:cxn modelId="{518C0967-2AA4-455C-BF32-3552C75776CF}" type="presOf" srcId="{192AB7C1-D541-42E7-AF7D-66B0E5E8D329}" destId="{743BC63E-E102-41C4-8649-D7104646E5D8}" srcOrd="0" destOrd="0" presId="urn:microsoft.com/office/officeart/2008/layout/VerticalCurvedList"/>
    <dgm:cxn modelId="{4CE4A4A0-B6BE-4AFB-BBF9-11176A39BB97}" type="presParOf" srcId="{091BF61C-5EC4-48A9-8534-DE09767DB46F}" destId="{B27013AE-B9F9-45AB-96AA-168951ED7405}" srcOrd="0" destOrd="0" presId="urn:microsoft.com/office/officeart/2008/layout/VerticalCurvedList"/>
    <dgm:cxn modelId="{35532807-0FDC-40D5-A0E1-9BBF684D070D}" type="presParOf" srcId="{B27013AE-B9F9-45AB-96AA-168951ED7405}" destId="{CC08003F-9E6B-4D9B-82B8-5A45066C12E0}" srcOrd="0" destOrd="0" presId="urn:microsoft.com/office/officeart/2008/layout/VerticalCurvedList"/>
    <dgm:cxn modelId="{FC571149-CFC7-40D1-BBC2-30A08F006025}" type="presParOf" srcId="{CC08003F-9E6B-4D9B-82B8-5A45066C12E0}" destId="{509463D7-79BA-4149-8E91-272780551FE6}" srcOrd="0" destOrd="0" presId="urn:microsoft.com/office/officeart/2008/layout/VerticalCurvedList"/>
    <dgm:cxn modelId="{35122981-E567-40C8-8978-BC461F476286}" type="presParOf" srcId="{CC08003F-9E6B-4D9B-82B8-5A45066C12E0}" destId="{743BC63E-E102-41C4-8649-D7104646E5D8}" srcOrd="1" destOrd="0" presId="urn:microsoft.com/office/officeart/2008/layout/VerticalCurvedList"/>
    <dgm:cxn modelId="{8A4BD8E5-DE46-4E88-8A7C-5BFC3244B7FE}" type="presParOf" srcId="{CC08003F-9E6B-4D9B-82B8-5A45066C12E0}" destId="{A675DE3B-8C5D-4E82-A297-63AC88A3C758}" srcOrd="2" destOrd="0" presId="urn:microsoft.com/office/officeart/2008/layout/VerticalCurvedList"/>
    <dgm:cxn modelId="{0B825E7E-A8DC-4059-82F1-4AE0D60FF26C}" type="presParOf" srcId="{CC08003F-9E6B-4D9B-82B8-5A45066C12E0}" destId="{B38A1ED4-71CF-4332-B4D8-3CE66A8F39D0}" srcOrd="3" destOrd="0" presId="urn:microsoft.com/office/officeart/2008/layout/VerticalCurvedList"/>
    <dgm:cxn modelId="{6F1ABDEC-DDBC-41DA-915E-3F18A80E191A}" type="presParOf" srcId="{B27013AE-B9F9-45AB-96AA-168951ED7405}" destId="{8756BDFD-FCFD-433B-87AE-A5989EAE3729}" srcOrd="1" destOrd="0" presId="urn:microsoft.com/office/officeart/2008/layout/VerticalCurvedList"/>
    <dgm:cxn modelId="{E5EABFE6-717B-4E40-80CF-78F38C0347F5}" type="presParOf" srcId="{B27013AE-B9F9-45AB-96AA-168951ED7405}" destId="{49537C66-040F-4284-AAE5-D49126FC0A07}" srcOrd="2" destOrd="0" presId="urn:microsoft.com/office/officeart/2008/layout/VerticalCurvedList"/>
    <dgm:cxn modelId="{7B81DAA7-809E-4F92-BF80-5C53686F95EA}" type="presParOf" srcId="{49537C66-040F-4284-AAE5-D49126FC0A07}" destId="{EAD0CF24-7835-4ABC-BC04-07C29A9D1090}" srcOrd="0" destOrd="0" presId="urn:microsoft.com/office/officeart/2008/layout/VerticalCurvedList"/>
    <dgm:cxn modelId="{C4CDC4EB-5497-43BB-893A-1824B4A2FBF7}" type="presParOf" srcId="{B27013AE-B9F9-45AB-96AA-168951ED7405}" destId="{AF6BE544-F487-46A0-B1CA-78065BAA3409}" srcOrd="3" destOrd="0" presId="urn:microsoft.com/office/officeart/2008/layout/VerticalCurvedList"/>
    <dgm:cxn modelId="{87EFC2AF-8E16-4E60-B52B-068A7682DA4C}" type="presParOf" srcId="{B27013AE-B9F9-45AB-96AA-168951ED7405}" destId="{8928ACA1-2AE6-488B-9778-E65CDE889942}" srcOrd="4" destOrd="0" presId="urn:microsoft.com/office/officeart/2008/layout/VerticalCurvedList"/>
    <dgm:cxn modelId="{826D933B-A3DC-4F55-8354-5D4F34F9E38B}" type="presParOf" srcId="{8928ACA1-2AE6-488B-9778-E65CDE889942}" destId="{0DBED6DE-EC09-4113-9C0C-DE27C03C6394}" srcOrd="0" destOrd="0" presId="urn:microsoft.com/office/officeart/2008/layout/VerticalCurvedList"/>
    <dgm:cxn modelId="{3E330544-692E-4DA8-AE3E-71D04C1DFFFA}" type="presParOf" srcId="{B27013AE-B9F9-45AB-96AA-168951ED7405}" destId="{0635CB65-4900-4856-88C3-227C442F4470}" srcOrd="5" destOrd="0" presId="urn:microsoft.com/office/officeart/2008/layout/VerticalCurvedList"/>
    <dgm:cxn modelId="{B91ABF15-90B9-443B-9AE2-A6EE0CD2E50E}" type="presParOf" srcId="{B27013AE-B9F9-45AB-96AA-168951ED7405}" destId="{A7969DEB-E339-452F-839E-DEECA5E12444}" srcOrd="6" destOrd="0" presId="urn:microsoft.com/office/officeart/2008/layout/VerticalCurvedList"/>
    <dgm:cxn modelId="{7704968C-8135-44B9-B0BD-EE5EAADC6C72}" type="presParOf" srcId="{A7969DEB-E339-452F-839E-DEECA5E12444}" destId="{99CF67BD-3900-43AD-931C-5D7002B38E63}" srcOrd="0" destOrd="0" presId="urn:microsoft.com/office/officeart/2008/layout/VerticalCurvedList"/>
    <dgm:cxn modelId="{A263559A-121F-48C9-A3F6-8AC437B2F098}" type="presParOf" srcId="{B27013AE-B9F9-45AB-96AA-168951ED7405}" destId="{8C306391-B1A3-4BF7-9C7D-A99E5DB18CA9}" srcOrd="7" destOrd="0" presId="urn:microsoft.com/office/officeart/2008/layout/VerticalCurvedList"/>
    <dgm:cxn modelId="{86583508-CB0A-4C1E-B9F8-771CC778B767}" type="presParOf" srcId="{B27013AE-B9F9-45AB-96AA-168951ED7405}" destId="{30BF8670-3B0E-4DB8-A2E7-A0C9831A7F54}" srcOrd="8" destOrd="0" presId="urn:microsoft.com/office/officeart/2008/layout/VerticalCurvedList"/>
    <dgm:cxn modelId="{14AB1AD4-D46B-4DEF-8AB8-54F3BA639D18}" type="presParOf" srcId="{30BF8670-3B0E-4DB8-A2E7-A0C9831A7F54}" destId="{E896C4BC-2C84-4B52-91EA-A107EE33B60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85D808-ED70-4739-B1D1-147641997967}"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fr-FR"/>
        </a:p>
      </dgm:t>
    </dgm:pt>
    <dgm:pt modelId="{7D7C09AD-484D-47EF-8D5E-375C0E094F0B}">
      <dgm:prSet custT="1"/>
      <dgm:spPr/>
      <dgm:t>
        <a:bodyPr/>
        <a:lstStyle/>
        <a:p>
          <a:pPr rtl="0"/>
          <a:r>
            <a:rPr lang="fr-FR" sz="1400" smtClean="0">
              <a:solidFill>
                <a:schemeClr val="tx1"/>
              </a:solidFill>
            </a:rPr>
            <a:t>S’assurer de l’absence de retards de prêts CELCA. Instances internes (sauf échéanciers internes) à régulariser en priorité avant tout traitement  sous réserve du respect de la réglementation en vigueur</a:t>
          </a:r>
          <a:endParaRPr lang="fr-FR" sz="1400">
            <a:solidFill>
              <a:schemeClr val="tx1"/>
            </a:solidFill>
          </a:endParaRPr>
        </a:p>
      </dgm:t>
    </dgm:pt>
    <dgm:pt modelId="{B683120E-AE9C-416D-A587-25B7F7F0B0FE}" type="parTrans" cxnId="{A47FDF5D-EF35-4B23-BAEA-888AA26D7139}">
      <dgm:prSet/>
      <dgm:spPr/>
      <dgm:t>
        <a:bodyPr/>
        <a:lstStyle/>
        <a:p>
          <a:endParaRPr lang="fr-FR" sz="1400">
            <a:solidFill>
              <a:schemeClr val="tx1"/>
            </a:solidFill>
          </a:endParaRPr>
        </a:p>
      </dgm:t>
    </dgm:pt>
    <dgm:pt modelId="{C0AB5F35-7A8B-4C17-A50D-2EDA4DB82CF0}" type="sibTrans" cxnId="{A47FDF5D-EF35-4B23-BAEA-888AA26D7139}">
      <dgm:prSet/>
      <dgm:spPr/>
      <dgm:t>
        <a:bodyPr/>
        <a:lstStyle/>
        <a:p>
          <a:endParaRPr lang="fr-FR" sz="1400">
            <a:solidFill>
              <a:schemeClr val="tx1"/>
            </a:solidFill>
          </a:endParaRPr>
        </a:p>
      </dgm:t>
    </dgm:pt>
    <dgm:pt modelId="{2D47B7DD-63A5-4E6A-B94E-2F9594972C31}">
      <dgm:prSet custT="1"/>
      <dgm:spPr/>
      <dgm:t>
        <a:bodyPr/>
        <a:lstStyle/>
        <a:p>
          <a:pPr rtl="0"/>
          <a:r>
            <a:rPr lang="fr-FR" sz="1400" dirty="0" smtClean="0">
              <a:solidFill>
                <a:schemeClr val="tx1"/>
              </a:solidFill>
            </a:rPr>
            <a:t>Analyser l’historique du compte ( Montant Salaire, les charges récurrentes…) sur 2 mois à minima, l’encours d’épargne (virement compensatoire)  et l’encours de crédit du client</a:t>
          </a:r>
        </a:p>
        <a:p>
          <a:pPr rtl="0"/>
          <a:r>
            <a:rPr lang="fr-FR" sz="1400" dirty="0" smtClean="0">
              <a:solidFill>
                <a:schemeClr val="tx1"/>
              </a:solidFill>
            </a:rPr>
            <a:t>S’assurer que le découvert est adapté aux revenus domiciliés, à la hausse comme à la baisse (maximum conseillé : 50% des revenus domiciliés =&gt; voir procédure  « Souscrire un découvert permanent pour un client particulier»)</a:t>
          </a:r>
          <a:endParaRPr lang="fr-FR" sz="1400" dirty="0">
            <a:solidFill>
              <a:schemeClr val="tx1"/>
            </a:solidFill>
          </a:endParaRPr>
        </a:p>
      </dgm:t>
    </dgm:pt>
    <dgm:pt modelId="{049B296C-BB17-41D2-A7BE-385286B9A670}" type="parTrans" cxnId="{51E26127-6E70-41A4-A608-A294185C51B1}">
      <dgm:prSet/>
      <dgm:spPr/>
      <dgm:t>
        <a:bodyPr/>
        <a:lstStyle/>
        <a:p>
          <a:endParaRPr lang="fr-FR" sz="1400">
            <a:solidFill>
              <a:schemeClr val="tx1"/>
            </a:solidFill>
          </a:endParaRPr>
        </a:p>
      </dgm:t>
    </dgm:pt>
    <dgm:pt modelId="{6BEE1A15-7384-444A-9953-7CCD97EE8864}" type="sibTrans" cxnId="{51E26127-6E70-41A4-A608-A294185C51B1}">
      <dgm:prSet/>
      <dgm:spPr/>
      <dgm:t>
        <a:bodyPr/>
        <a:lstStyle/>
        <a:p>
          <a:endParaRPr lang="fr-FR" sz="1400">
            <a:solidFill>
              <a:schemeClr val="tx1"/>
            </a:solidFill>
          </a:endParaRPr>
        </a:p>
      </dgm:t>
    </dgm:pt>
    <dgm:pt modelId="{BA402B82-01B0-45EF-AED3-2E351A1D0F31}">
      <dgm:prSet custT="1"/>
      <dgm:spPr/>
      <dgm:t>
        <a:bodyPr/>
        <a:lstStyle/>
        <a:p>
          <a:pPr rtl="0"/>
          <a:r>
            <a:rPr lang="fr-FR" sz="1400" smtClean="0">
              <a:solidFill>
                <a:schemeClr val="tx1"/>
              </a:solidFill>
            </a:rPr>
            <a:t>Les  liens : Membre de la relation</a:t>
          </a:r>
          <a:endParaRPr lang="fr-FR" sz="1400">
            <a:solidFill>
              <a:schemeClr val="tx1"/>
            </a:solidFill>
          </a:endParaRPr>
        </a:p>
      </dgm:t>
    </dgm:pt>
    <dgm:pt modelId="{CBE02F85-3F52-44E5-A9EC-016DA645B077}" type="parTrans" cxnId="{8D080D3A-CB46-465E-9FF8-84DC0831DA64}">
      <dgm:prSet/>
      <dgm:spPr/>
      <dgm:t>
        <a:bodyPr/>
        <a:lstStyle/>
        <a:p>
          <a:endParaRPr lang="fr-FR" sz="1400">
            <a:solidFill>
              <a:schemeClr val="tx1"/>
            </a:solidFill>
          </a:endParaRPr>
        </a:p>
      </dgm:t>
    </dgm:pt>
    <dgm:pt modelId="{38B54163-9DAE-4761-9E96-BD043ABFB5D8}" type="sibTrans" cxnId="{8D080D3A-CB46-465E-9FF8-84DC0831DA64}">
      <dgm:prSet/>
      <dgm:spPr/>
      <dgm:t>
        <a:bodyPr/>
        <a:lstStyle/>
        <a:p>
          <a:endParaRPr lang="fr-FR" sz="1400">
            <a:solidFill>
              <a:schemeClr val="tx1"/>
            </a:solidFill>
          </a:endParaRPr>
        </a:p>
      </dgm:t>
    </dgm:pt>
    <dgm:pt modelId="{3A96D9B8-2132-4F8D-964E-2269EE38637A}">
      <dgm:prSet custT="1"/>
      <dgm:spPr/>
      <dgm:t>
        <a:bodyPr/>
        <a:lstStyle/>
        <a:p>
          <a:pPr rtl="0"/>
          <a:r>
            <a:rPr lang="fr-FR" sz="1400" dirty="0" smtClean="0">
              <a:solidFill>
                <a:schemeClr val="tx1"/>
              </a:solidFill>
            </a:rPr>
            <a:t>Contacter le client par téléphone ou par mail, identifier les causes du dépassement (caractère exceptionnel…), les modalités et le délai de régularisation avant toute décision </a:t>
          </a:r>
          <a:endParaRPr lang="fr-FR" sz="1400" dirty="0">
            <a:solidFill>
              <a:schemeClr val="tx1"/>
            </a:solidFill>
          </a:endParaRPr>
        </a:p>
      </dgm:t>
    </dgm:pt>
    <dgm:pt modelId="{06CC7EB5-E0E6-4DE3-9C72-6B64530D8A08}" type="parTrans" cxnId="{0582F09B-82DB-4F86-B3E0-7D3E5100FC13}">
      <dgm:prSet/>
      <dgm:spPr/>
      <dgm:t>
        <a:bodyPr/>
        <a:lstStyle/>
        <a:p>
          <a:endParaRPr lang="fr-FR" sz="1400"/>
        </a:p>
      </dgm:t>
    </dgm:pt>
    <dgm:pt modelId="{B176ED61-BD23-4A7B-B633-459EC4CB4528}" type="sibTrans" cxnId="{0582F09B-82DB-4F86-B3E0-7D3E5100FC13}">
      <dgm:prSet/>
      <dgm:spPr/>
      <dgm:t>
        <a:bodyPr/>
        <a:lstStyle/>
        <a:p>
          <a:endParaRPr lang="fr-FR" sz="1400"/>
        </a:p>
      </dgm:t>
    </dgm:pt>
    <dgm:pt modelId="{48B059FA-41E5-4E1B-8B88-6C6A26EC832A}">
      <dgm:prSet custT="1"/>
      <dgm:spPr/>
      <dgm:t>
        <a:bodyPr/>
        <a:lstStyle/>
        <a:p>
          <a:pPr rtl="0"/>
          <a:r>
            <a:rPr lang="fr-FR" sz="1400" dirty="0" smtClean="0">
              <a:solidFill>
                <a:schemeClr val="tx1"/>
              </a:solidFill>
            </a:rPr>
            <a:t>Contacter le Recouvrement Amiable ou le Contentieux si géré par le Recouvrement Amiable ou le Contentieux </a:t>
          </a:r>
          <a:endParaRPr lang="fr-FR" sz="1400" dirty="0">
            <a:solidFill>
              <a:schemeClr val="tx1"/>
            </a:solidFill>
          </a:endParaRPr>
        </a:p>
      </dgm:t>
    </dgm:pt>
    <dgm:pt modelId="{9677FFA4-B26E-4CD0-9790-A049E809C51F}" type="parTrans" cxnId="{731DAAD7-9302-4ADE-8487-882E4F6D7781}">
      <dgm:prSet/>
      <dgm:spPr/>
      <dgm:t>
        <a:bodyPr/>
        <a:lstStyle/>
        <a:p>
          <a:endParaRPr lang="fr-FR" sz="1400"/>
        </a:p>
      </dgm:t>
    </dgm:pt>
    <dgm:pt modelId="{38BC391E-7A78-4408-B072-AC25EC6AA653}" type="sibTrans" cxnId="{731DAAD7-9302-4ADE-8487-882E4F6D7781}">
      <dgm:prSet/>
      <dgm:spPr/>
      <dgm:t>
        <a:bodyPr/>
        <a:lstStyle/>
        <a:p>
          <a:endParaRPr lang="fr-FR" sz="1400"/>
        </a:p>
      </dgm:t>
    </dgm:pt>
    <dgm:pt modelId="{516009F2-A5F1-4693-BB6B-FC6506974ECC}" type="pres">
      <dgm:prSet presAssocID="{6785D808-ED70-4739-B1D1-147641997967}" presName="Name0" presStyleCnt="0">
        <dgm:presLayoutVars>
          <dgm:chMax val="7"/>
          <dgm:chPref val="7"/>
          <dgm:dir/>
        </dgm:presLayoutVars>
      </dgm:prSet>
      <dgm:spPr/>
      <dgm:t>
        <a:bodyPr/>
        <a:lstStyle/>
        <a:p>
          <a:endParaRPr lang="fr-FR"/>
        </a:p>
      </dgm:t>
    </dgm:pt>
    <dgm:pt modelId="{BD1E0ABD-AB1A-444B-BCD9-398C4496E1DD}" type="pres">
      <dgm:prSet presAssocID="{6785D808-ED70-4739-B1D1-147641997967}" presName="Name1" presStyleCnt="0"/>
      <dgm:spPr/>
    </dgm:pt>
    <dgm:pt modelId="{065122E7-3134-4C45-BFD6-A657866F991B}" type="pres">
      <dgm:prSet presAssocID="{6785D808-ED70-4739-B1D1-147641997967}" presName="cycle" presStyleCnt="0"/>
      <dgm:spPr/>
    </dgm:pt>
    <dgm:pt modelId="{EFE6F762-9054-4150-AF5F-CADABC097AD6}" type="pres">
      <dgm:prSet presAssocID="{6785D808-ED70-4739-B1D1-147641997967}" presName="srcNode" presStyleLbl="node1" presStyleIdx="0" presStyleCnt="5"/>
      <dgm:spPr/>
    </dgm:pt>
    <dgm:pt modelId="{A388585C-2D7C-443A-9E8B-599386E3E095}" type="pres">
      <dgm:prSet presAssocID="{6785D808-ED70-4739-B1D1-147641997967}" presName="conn" presStyleLbl="parChTrans1D2" presStyleIdx="0" presStyleCnt="1"/>
      <dgm:spPr/>
      <dgm:t>
        <a:bodyPr/>
        <a:lstStyle/>
        <a:p>
          <a:endParaRPr lang="fr-FR"/>
        </a:p>
      </dgm:t>
    </dgm:pt>
    <dgm:pt modelId="{7F64E604-A944-468E-AE4B-F41B22AB95A2}" type="pres">
      <dgm:prSet presAssocID="{6785D808-ED70-4739-B1D1-147641997967}" presName="extraNode" presStyleLbl="node1" presStyleIdx="0" presStyleCnt="5"/>
      <dgm:spPr/>
    </dgm:pt>
    <dgm:pt modelId="{C1DE9274-5FDB-4A9A-9DD6-01D064C2043A}" type="pres">
      <dgm:prSet presAssocID="{6785D808-ED70-4739-B1D1-147641997967}" presName="dstNode" presStyleLbl="node1" presStyleIdx="0" presStyleCnt="5"/>
      <dgm:spPr/>
    </dgm:pt>
    <dgm:pt modelId="{05D08F2B-ECA8-46B6-BB97-06007978E589}" type="pres">
      <dgm:prSet presAssocID="{7D7C09AD-484D-47EF-8D5E-375C0E094F0B}" presName="text_1" presStyleLbl="node1" presStyleIdx="0" presStyleCnt="5">
        <dgm:presLayoutVars>
          <dgm:bulletEnabled val="1"/>
        </dgm:presLayoutVars>
      </dgm:prSet>
      <dgm:spPr/>
      <dgm:t>
        <a:bodyPr/>
        <a:lstStyle/>
        <a:p>
          <a:endParaRPr lang="fr-FR"/>
        </a:p>
      </dgm:t>
    </dgm:pt>
    <dgm:pt modelId="{BC0CCB72-109A-4259-B628-4244A290D5BE}" type="pres">
      <dgm:prSet presAssocID="{7D7C09AD-484D-47EF-8D5E-375C0E094F0B}" presName="accent_1" presStyleCnt="0"/>
      <dgm:spPr/>
    </dgm:pt>
    <dgm:pt modelId="{BD763B11-EDF2-43E2-BF79-5430E8166836}" type="pres">
      <dgm:prSet presAssocID="{7D7C09AD-484D-47EF-8D5E-375C0E094F0B}" presName="accentRepeatNode" presStyleLbl="solidFgAcc1" presStyleIdx="0" presStyleCnt="5"/>
      <dgm:spPr/>
    </dgm:pt>
    <dgm:pt modelId="{38414925-AEBB-4C3E-B5FB-E3091EE7CDD5}" type="pres">
      <dgm:prSet presAssocID="{2D47B7DD-63A5-4E6A-B94E-2F9594972C31}" presName="text_2" presStyleLbl="node1" presStyleIdx="1" presStyleCnt="5" custScaleY="170633">
        <dgm:presLayoutVars>
          <dgm:bulletEnabled val="1"/>
        </dgm:presLayoutVars>
      </dgm:prSet>
      <dgm:spPr/>
      <dgm:t>
        <a:bodyPr/>
        <a:lstStyle/>
        <a:p>
          <a:endParaRPr lang="fr-FR"/>
        </a:p>
      </dgm:t>
    </dgm:pt>
    <dgm:pt modelId="{E790BE52-2339-43E5-882B-220BFB25EEB3}" type="pres">
      <dgm:prSet presAssocID="{2D47B7DD-63A5-4E6A-B94E-2F9594972C31}" presName="accent_2" presStyleCnt="0"/>
      <dgm:spPr/>
    </dgm:pt>
    <dgm:pt modelId="{8382D992-9B2A-4163-971A-9280C9948942}" type="pres">
      <dgm:prSet presAssocID="{2D47B7DD-63A5-4E6A-B94E-2F9594972C31}" presName="accentRepeatNode" presStyleLbl="solidFgAcc1" presStyleIdx="1" presStyleCnt="5"/>
      <dgm:spPr/>
    </dgm:pt>
    <dgm:pt modelId="{D1E0A7C6-0BFE-4CFF-8C6F-8132F574521E}" type="pres">
      <dgm:prSet presAssocID="{3A96D9B8-2132-4F8D-964E-2269EE38637A}" presName="text_3" presStyleLbl="node1" presStyleIdx="2" presStyleCnt="5" custLinFactNeighborY="7288">
        <dgm:presLayoutVars>
          <dgm:bulletEnabled val="1"/>
        </dgm:presLayoutVars>
      </dgm:prSet>
      <dgm:spPr/>
      <dgm:t>
        <a:bodyPr/>
        <a:lstStyle/>
        <a:p>
          <a:endParaRPr lang="fr-FR"/>
        </a:p>
      </dgm:t>
    </dgm:pt>
    <dgm:pt modelId="{6D814572-9BE0-4ADE-88F1-F4612C6ABA7C}" type="pres">
      <dgm:prSet presAssocID="{3A96D9B8-2132-4F8D-964E-2269EE38637A}" presName="accent_3" presStyleCnt="0"/>
      <dgm:spPr/>
    </dgm:pt>
    <dgm:pt modelId="{84C2263A-B8A0-446B-BF55-5254FE16DF24}" type="pres">
      <dgm:prSet presAssocID="{3A96D9B8-2132-4F8D-964E-2269EE38637A}" presName="accentRepeatNode" presStyleLbl="solidFgAcc1" presStyleIdx="2" presStyleCnt="5" custLinFactNeighborY="5828"/>
      <dgm:spPr/>
    </dgm:pt>
    <dgm:pt modelId="{4ECE9F13-A6DB-45AF-BA5F-09D5F4E82D04}" type="pres">
      <dgm:prSet presAssocID="{48B059FA-41E5-4E1B-8B88-6C6A26EC832A}" presName="text_4" presStyleLbl="node1" presStyleIdx="3" presStyleCnt="5">
        <dgm:presLayoutVars>
          <dgm:bulletEnabled val="1"/>
        </dgm:presLayoutVars>
      </dgm:prSet>
      <dgm:spPr/>
      <dgm:t>
        <a:bodyPr/>
        <a:lstStyle/>
        <a:p>
          <a:endParaRPr lang="fr-FR"/>
        </a:p>
      </dgm:t>
    </dgm:pt>
    <dgm:pt modelId="{82E66C90-815C-4C2C-B7AB-14858DFCB991}" type="pres">
      <dgm:prSet presAssocID="{48B059FA-41E5-4E1B-8B88-6C6A26EC832A}" presName="accent_4" presStyleCnt="0"/>
      <dgm:spPr/>
    </dgm:pt>
    <dgm:pt modelId="{62853FEB-1004-486E-BA9E-287A0AF376C9}" type="pres">
      <dgm:prSet presAssocID="{48B059FA-41E5-4E1B-8B88-6C6A26EC832A}" presName="accentRepeatNode" presStyleLbl="solidFgAcc1" presStyleIdx="3" presStyleCnt="5"/>
      <dgm:spPr/>
    </dgm:pt>
    <dgm:pt modelId="{98BE241E-2FEC-48FE-BDDD-B04A4686ED59}" type="pres">
      <dgm:prSet presAssocID="{BA402B82-01B0-45EF-AED3-2E351A1D0F31}" presName="text_5" presStyleLbl="node1" presStyleIdx="4" presStyleCnt="5" custLinFactNeighborY="-3554">
        <dgm:presLayoutVars>
          <dgm:bulletEnabled val="1"/>
        </dgm:presLayoutVars>
      </dgm:prSet>
      <dgm:spPr/>
      <dgm:t>
        <a:bodyPr/>
        <a:lstStyle/>
        <a:p>
          <a:endParaRPr lang="fr-FR"/>
        </a:p>
      </dgm:t>
    </dgm:pt>
    <dgm:pt modelId="{7BA31399-65DC-4D69-82DE-295315B1D65B}" type="pres">
      <dgm:prSet presAssocID="{BA402B82-01B0-45EF-AED3-2E351A1D0F31}" presName="accent_5" presStyleCnt="0"/>
      <dgm:spPr/>
    </dgm:pt>
    <dgm:pt modelId="{D84D3CCD-BABA-4CB7-8E43-40C0BE6488A0}" type="pres">
      <dgm:prSet presAssocID="{BA402B82-01B0-45EF-AED3-2E351A1D0F31}" presName="accentRepeatNode" presStyleLbl="solidFgAcc1" presStyleIdx="4" presStyleCnt="5"/>
      <dgm:spPr/>
    </dgm:pt>
  </dgm:ptLst>
  <dgm:cxnLst>
    <dgm:cxn modelId="{A47FDF5D-EF35-4B23-BAEA-888AA26D7139}" srcId="{6785D808-ED70-4739-B1D1-147641997967}" destId="{7D7C09AD-484D-47EF-8D5E-375C0E094F0B}" srcOrd="0" destOrd="0" parTransId="{B683120E-AE9C-416D-A587-25B7F7F0B0FE}" sibTransId="{C0AB5F35-7A8B-4C17-A50D-2EDA4DB82CF0}"/>
    <dgm:cxn modelId="{86302C47-9F35-44EC-B1A5-B020CB60E2DA}" type="presOf" srcId="{BA402B82-01B0-45EF-AED3-2E351A1D0F31}" destId="{98BE241E-2FEC-48FE-BDDD-B04A4686ED59}" srcOrd="0" destOrd="0" presId="urn:microsoft.com/office/officeart/2008/layout/VerticalCurvedList"/>
    <dgm:cxn modelId="{8D080D3A-CB46-465E-9FF8-84DC0831DA64}" srcId="{6785D808-ED70-4739-B1D1-147641997967}" destId="{BA402B82-01B0-45EF-AED3-2E351A1D0F31}" srcOrd="4" destOrd="0" parTransId="{CBE02F85-3F52-44E5-A9EC-016DA645B077}" sibTransId="{38B54163-9DAE-4761-9E96-BD043ABFB5D8}"/>
    <dgm:cxn modelId="{51E26127-6E70-41A4-A608-A294185C51B1}" srcId="{6785D808-ED70-4739-B1D1-147641997967}" destId="{2D47B7DD-63A5-4E6A-B94E-2F9594972C31}" srcOrd="1" destOrd="0" parTransId="{049B296C-BB17-41D2-A7BE-385286B9A670}" sibTransId="{6BEE1A15-7384-444A-9953-7CCD97EE8864}"/>
    <dgm:cxn modelId="{731DAAD7-9302-4ADE-8487-882E4F6D7781}" srcId="{6785D808-ED70-4739-B1D1-147641997967}" destId="{48B059FA-41E5-4E1B-8B88-6C6A26EC832A}" srcOrd="3" destOrd="0" parTransId="{9677FFA4-B26E-4CD0-9790-A049E809C51F}" sibTransId="{38BC391E-7A78-4408-B072-AC25EC6AA653}"/>
    <dgm:cxn modelId="{25038258-A109-4827-B847-8BC7449E7C82}" type="presOf" srcId="{6785D808-ED70-4739-B1D1-147641997967}" destId="{516009F2-A5F1-4693-BB6B-FC6506974ECC}" srcOrd="0" destOrd="0" presId="urn:microsoft.com/office/officeart/2008/layout/VerticalCurvedList"/>
    <dgm:cxn modelId="{12ED7C16-BC78-4122-9C6D-A53F1118B015}" type="presOf" srcId="{48B059FA-41E5-4E1B-8B88-6C6A26EC832A}" destId="{4ECE9F13-A6DB-45AF-BA5F-09D5F4E82D04}" srcOrd="0" destOrd="0" presId="urn:microsoft.com/office/officeart/2008/layout/VerticalCurvedList"/>
    <dgm:cxn modelId="{45C87CC5-E3C2-4B55-875B-2848BB1CB376}" type="presOf" srcId="{7D7C09AD-484D-47EF-8D5E-375C0E094F0B}" destId="{05D08F2B-ECA8-46B6-BB97-06007978E589}" srcOrd="0" destOrd="0" presId="urn:microsoft.com/office/officeart/2008/layout/VerticalCurvedList"/>
    <dgm:cxn modelId="{0582F09B-82DB-4F86-B3E0-7D3E5100FC13}" srcId="{6785D808-ED70-4739-B1D1-147641997967}" destId="{3A96D9B8-2132-4F8D-964E-2269EE38637A}" srcOrd="2" destOrd="0" parTransId="{06CC7EB5-E0E6-4DE3-9C72-6B64530D8A08}" sibTransId="{B176ED61-BD23-4A7B-B633-459EC4CB4528}"/>
    <dgm:cxn modelId="{42E9CF56-5784-4930-884C-E48C164E3945}" type="presOf" srcId="{C0AB5F35-7A8B-4C17-A50D-2EDA4DB82CF0}" destId="{A388585C-2D7C-443A-9E8B-599386E3E095}" srcOrd="0" destOrd="0" presId="urn:microsoft.com/office/officeart/2008/layout/VerticalCurvedList"/>
    <dgm:cxn modelId="{6C4EBBBA-6A5F-4705-A288-5D1574E744BB}" type="presOf" srcId="{2D47B7DD-63A5-4E6A-B94E-2F9594972C31}" destId="{38414925-AEBB-4C3E-B5FB-E3091EE7CDD5}" srcOrd="0" destOrd="0" presId="urn:microsoft.com/office/officeart/2008/layout/VerticalCurvedList"/>
    <dgm:cxn modelId="{C89FC6BF-7A1F-485F-9CFF-6F388A379974}" type="presOf" srcId="{3A96D9B8-2132-4F8D-964E-2269EE38637A}" destId="{D1E0A7C6-0BFE-4CFF-8C6F-8132F574521E}" srcOrd="0" destOrd="0" presId="urn:microsoft.com/office/officeart/2008/layout/VerticalCurvedList"/>
    <dgm:cxn modelId="{7952F103-BEAC-4A68-BA8D-8CBC6B652BDE}" type="presParOf" srcId="{516009F2-A5F1-4693-BB6B-FC6506974ECC}" destId="{BD1E0ABD-AB1A-444B-BCD9-398C4496E1DD}" srcOrd="0" destOrd="0" presId="urn:microsoft.com/office/officeart/2008/layout/VerticalCurvedList"/>
    <dgm:cxn modelId="{CF41D034-28C9-4D32-AD74-CCADB24A01B5}" type="presParOf" srcId="{BD1E0ABD-AB1A-444B-BCD9-398C4496E1DD}" destId="{065122E7-3134-4C45-BFD6-A657866F991B}" srcOrd="0" destOrd="0" presId="urn:microsoft.com/office/officeart/2008/layout/VerticalCurvedList"/>
    <dgm:cxn modelId="{483487E5-274F-4541-B1BE-91AAAF9ED09A}" type="presParOf" srcId="{065122E7-3134-4C45-BFD6-A657866F991B}" destId="{EFE6F762-9054-4150-AF5F-CADABC097AD6}" srcOrd="0" destOrd="0" presId="urn:microsoft.com/office/officeart/2008/layout/VerticalCurvedList"/>
    <dgm:cxn modelId="{ECA2F50D-74A3-4B4D-AD9C-B8110B878690}" type="presParOf" srcId="{065122E7-3134-4C45-BFD6-A657866F991B}" destId="{A388585C-2D7C-443A-9E8B-599386E3E095}" srcOrd="1" destOrd="0" presId="urn:microsoft.com/office/officeart/2008/layout/VerticalCurvedList"/>
    <dgm:cxn modelId="{B1048B8E-B3AF-4554-BB0C-06985381E48D}" type="presParOf" srcId="{065122E7-3134-4C45-BFD6-A657866F991B}" destId="{7F64E604-A944-468E-AE4B-F41B22AB95A2}" srcOrd="2" destOrd="0" presId="urn:microsoft.com/office/officeart/2008/layout/VerticalCurvedList"/>
    <dgm:cxn modelId="{1B064E02-09CD-45A6-AE46-FE4BD7B7480D}" type="presParOf" srcId="{065122E7-3134-4C45-BFD6-A657866F991B}" destId="{C1DE9274-5FDB-4A9A-9DD6-01D064C2043A}" srcOrd="3" destOrd="0" presId="urn:microsoft.com/office/officeart/2008/layout/VerticalCurvedList"/>
    <dgm:cxn modelId="{15BBFBD9-9A22-4F12-9D34-1F2D6DF2DA36}" type="presParOf" srcId="{BD1E0ABD-AB1A-444B-BCD9-398C4496E1DD}" destId="{05D08F2B-ECA8-46B6-BB97-06007978E589}" srcOrd="1" destOrd="0" presId="urn:microsoft.com/office/officeart/2008/layout/VerticalCurvedList"/>
    <dgm:cxn modelId="{A9A3C2A0-9E56-4D26-AD69-1A01EB6F096E}" type="presParOf" srcId="{BD1E0ABD-AB1A-444B-BCD9-398C4496E1DD}" destId="{BC0CCB72-109A-4259-B628-4244A290D5BE}" srcOrd="2" destOrd="0" presId="urn:microsoft.com/office/officeart/2008/layout/VerticalCurvedList"/>
    <dgm:cxn modelId="{B4A86450-B62E-4CCA-947F-3B3121D01CE1}" type="presParOf" srcId="{BC0CCB72-109A-4259-B628-4244A290D5BE}" destId="{BD763B11-EDF2-43E2-BF79-5430E8166836}" srcOrd="0" destOrd="0" presId="urn:microsoft.com/office/officeart/2008/layout/VerticalCurvedList"/>
    <dgm:cxn modelId="{24110822-6B9A-4978-B2BD-B92A925B80FB}" type="presParOf" srcId="{BD1E0ABD-AB1A-444B-BCD9-398C4496E1DD}" destId="{38414925-AEBB-4C3E-B5FB-E3091EE7CDD5}" srcOrd="3" destOrd="0" presId="urn:microsoft.com/office/officeart/2008/layout/VerticalCurvedList"/>
    <dgm:cxn modelId="{155BCAB3-E5D8-4FF1-9AB2-86000D03A7EF}" type="presParOf" srcId="{BD1E0ABD-AB1A-444B-BCD9-398C4496E1DD}" destId="{E790BE52-2339-43E5-882B-220BFB25EEB3}" srcOrd="4" destOrd="0" presId="urn:microsoft.com/office/officeart/2008/layout/VerticalCurvedList"/>
    <dgm:cxn modelId="{A907FAA6-EFD1-4972-9188-F0A6763AD55A}" type="presParOf" srcId="{E790BE52-2339-43E5-882B-220BFB25EEB3}" destId="{8382D992-9B2A-4163-971A-9280C9948942}" srcOrd="0" destOrd="0" presId="urn:microsoft.com/office/officeart/2008/layout/VerticalCurvedList"/>
    <dgm:cxn modelId="{71CF6BD4-05DE-4271-AED6-2501B26171C2}" type="presParOf" srcId="{BD1E0ABD-AB1A-444B-BCD9-398C4496E1DD}" destId="{D1E0A7C6-0BFE-4CFF-8C6F-8132F574521E}" srcOrd="5" destOrd="0" presId="urn:microsoft.com/office/officeart/2008/layout/VerticalCurvedList"/>
    <dgm:cxn modelId="{F2CCF667-1BEB-4AD3-87CD-ECA6FF420014}" type="presParOf" srcId="{BD1E0ABD-AB1A-444B-BCD9-398C4496E1DD}" destId="{6D814572-9BE0-4ADE-88F1-F4612C6ABA7C}" srcOrd="6" destOrd="0" presId="urn:microsoft.com/office/officeart/2008/layout/VerticalCurvedList"/>
    <dgm:cxn modelId="{956BBF10-A21C-4E69-9BE8-352DB5DF716A}" type="presParOf" srcId="{6D814572-9BE0-4ADE-88F1-F4612C6ABA7C}" destId="{84C2263A-B8A0-446B-BF55-5254FE16DF24}" srcOrd="0" destOrd="0" presId="urn:microsoft.com/office/officeart/2008/layout/VerticalCurvedList"/>
    <dgm:cxn modelId="{40320C1A-1FC5-42FC-BFE0-74AA837CE915}" type="presParOf" srcId="{BD1E0ABD-AB1A-444B-BCD9-398C4496E1DD}" destId="{4ECE9F13-A6DB-45AF-BA5F-09D5F4E82D04}" srcOrd="7" destOrd="0" presId="urn:microsoft.com/office/officeart/2008/layout/VerticalCurvedList"/>
    <dgm:cxn modelId="{36CE0279-1506-452D-86CC-6CB5BD53A91E}" type="presParOf" srcId="{BD1E0ABD-AB1A-444B-BCD9-398C4496E1DD}" destId="{82E66C90-815C-4C2C-B7AB-14858DFCB991}" srcOrd="8" destOrd="0" presId="urn:microsoft.com/office/officeart/2008/layout/VerticalCurvedList"/>
    <dgm:cxn modelId="{F4F62783-D706-46AE-950E-55AC3F424FE2}" type="presParOf" srcId="{82E66C90-815C-4C2C-B7AB-14858DFCB991}" destId="{62853FEB-1004-486E-BA9E-287A0AF376C9}" srcOrd="0" destOrd="0" presId="urn:microsoft.com/office/officeart/2008/layout/VerticalCurvedList"/>
    <dgm:cxn modelId="{7B8B80E0-2CF5-4EFB-ADEA-15C888FACD11}" type="presParOf" srcId="{BD1E0ABD-AB1A-444B-BCD9-398C4496E1DD}" destId="{98BE241E-2FEC-48FE-BDDD-B04A4686ED59}" srcOrd="9" destOrd="0" presId="urn:microsoft.com/office/officeart/2008/layout/VerticalCurvedList"/>
    <dgm:cxn modelId="{FC63A014-28B2-4E86-B1D2-107D789DBAB1}" type="presParOf" srcId="{BD1E0ABD-AB1A-444B-BCD9-398C4496E1DD}" destId="{7BA31399-65DC-4D69-82DE-295315B1D65B}" srcOrd="10" destOrd="0" presId="urn:microsoft.com/office/officeart/2008/layout/VerticalCurvedList"/>
    <dgm:cxn modelId="{4AED15E3-1988-42B1-BA29-5D3A934C07BB}" type="presParOf" srcId="{7BA31399-65DC-4D69-82DE-295315B1D65B}" destId="{D84D3CCD-BABA-4CB7-8E43-40C0BE6488A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5A11F0-D989-480C-981B-BFD1716F28FA}"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fr-FR"/>
        </a:p>
      </dgm:t>
    </dgm:pt>
    <dgm:pt modelId="{40817545-C455-48C3-9ED6-C7B5D85FBD40}">
      <dgm:prSet custT="1"/>
      <dgm:spPr/>
      <dgm:t>
        <a:bodyPr/>
        <a:lstStyle/>
        <a:p>
          <a:pPr rtl="0"/>
          <a:r>
            <a:rPr lang="fr-FR" sz="1400" b="1" u="sng" dirty="0" smtClean="0">
              <a:solidFill>
                <a:schemeClr val="tx1"/>
              </a:solidFill>
            </a:rPr>
            <a:t>SCHEMA DELEGATAIRE</a:t>
          </a:r>
          <a:endParaRPr lang="fr-FR" sz="1400" b="1" u="sng" dirty="0">
            <a:solidFill>
              <a:schemeClr val="tx1"/>
            </a:solidFill>
          </a:endParaRPr>
        </a:p>
      </dgm:t>
    </dgm:pt>
    <dgm:pt modelId="{0088986B-0D7F-4A2A-8102-A50D51B76C2D}" type="parTrans" cxnId="{CEFBA643-0260-4E6C-8C23-CE45CD307DEC}">
      <dgm:prSet/>
      <dgm:spPr/>
      <dgm:t>
        <a:bodyPr/>
        <a:lstStyle/>
        <a:p>
          <a:endParaRPr lang="fr-FR" sz="1200">
            <a:solidFill>
              <a:schemeClr val="tx1"/>
            </a:solidFill>
          </a:endParaRPr>
        </a:p>
      </dgm:t>
    </dgm:pt>
    <dgm:pt modelId="{39600076-64E0-4163-948D-429B61B03F25}" type="sibTrans" cxnId="{CEFBA643-0260-4E6C-8C23-CE45CD307DEC}">
      <dgm:prSet/>
      <dgm:spPr/>
      <dgm:t>
        <a:bodyPr/>
        <a:lstStyle/>
        <a:p>
          <a:endParaRPr lang="fr-FR" sz="1200">
            <a:solidFill>
              <a:schemeClr val="tx1"/>
            </a:solidFill>
          </a:endParaRPr>
        </a:p>
      </dgm:t>
    </dgm:pt>
    <dgm:pt modelId="{365B4BF2-FB70-4296-896B-26A96C0C8F11}">
      <dgm:prSet custT="1"/>
      <dgm:spPr/>
      <dgm:t>
        <a:bodyPr/>
        <a:lstStyle/>
        <a:p>
          <a:pPr rtl="0"/>
          <a:r>
            <a:rPr lang="fr-FR" sz="1200" dirty="0" smtClean="0">
              <a:solidFill>
                <a:schemeClr val="tx1"/>
              </a:solidFill>
            </a:rPr>
            <a:t>Toute décision doit être prise dans le respect du schéma délégataire; </a:t>
          </a:r>
          <a:endParaRPr lang="fr-FR" sz="1200" dirty="0">
            <a:solidFill>
              <a:schemeClr val="tx1"/>
            </a:solidFill>
          </a:endParaRPr>
        </a:p>
      </dgm:t>
    </dgm:pt>
    <dgm:pt modelId="{967630F3-F7A2-4349-8362-0243599E67D5}" type="parTrans" cxnId="{658749A9-D4C5-4E96-A7A6-5226D7BEC88B}">
      <dgm:prSet/>
      <dgm:spPr/>
      <dgm:t>
        <a:bodyPr/>
        <a:lstStyle/>
        <a:p>
          <a:endParaRPr lang="fr-FR" sz="1200">
            <a:solidFill>
              <a:schemeClr val="tx1"/>
            </a:solidFill>
          </a:endParaRPr>
        </a:p>
      </dgm:t>
    </dgm:pt>
    <dgm:pt modelId="{6FB9F28D-258A-4FD8-B4E5-F7EABC32713B}" type="sibTrans" cxnId="{658749A9-D4C5-4E96-A7A6-5226D7BEC88B}">
      <dgm:prSet/>
      <dgm:spPr/>
      <dgm:t>
        <a:bodyPr/>
        <a:lstStyle/>
        <a:p>
          <a:endParaRPr lang="fr-FR" sz="1200">
            <a:solidFill>
              <a:schemeClr val="tx1"/>
            </a:solidFill>
          </a:endParaRPr>
        </a:p>
      </dgm:t>
    </dgm:pt>
    <dgm:pt modelId="{25AA8D5C-DE01-4994-846B-64DF0E1AA9D2}">
      <dgm:prSet custT="1"/>
      <dgm:spPr/>
      <dgm:t>
        <a:bodyPr/>
        <a:lstStyle/>
        <a:p>
          <a:pPr rtl="0"/>
          <a:r>
            <a:rPr lang="fr-FR" sz="1400" b="1" u="sng" dirty="0" smtClean="0">
              <a:solidFill>
                <a:schemeClr val="tx1"/>
              </a:solidFill>
            </a:rPr>
            <a:t>LES CHEQUES </a:t>
          </a:r>
          <a:r>
            <a:rPr lang="fr-FR" sz="1400" b="1" dirty="0" smtClean="0">
              <a:solidFill>
                <a:schemeClr val="tx1"/>
              </a:solidFill>
            </a:rPr>
            <a:t> </a:t>
          </a:r>
          <a:endParaRPr lang="fr-FR" sz="1400" dirty="0">
            <a:solidFill>
              <a:schemeClr val="tx1"/>
            </a:solidFill>
          </a:endParaRPr>
        </a:p>
      </dgm:t>
    </dgm:pt>
    <dgm:pt modelId="{7D01AE96-FAB6-4311-A3EE-D3C067437FD6}" type="parTrans" cxnId="{E6AE4E29-F076-4B9B-AA7F-2CC73FB1A3A9}">
      <dgm:prSet/>
      <dgm:spPr/>
      <dgm:t>
        <a:bodyPr/>
        <a:lstStyle/>
        <a:p>
          <a:endParaRPr lang="fr-FR" sz="1200">
            <a:solidFill>
              <a:schemeClr val="tx1"/>
            </a:solidFill>
          </a:endParaRPr>
        </a:p>
      </dgm:t>
    </dgm:pt>
    <dgm:pt modelId="{B7089249-765E-4E94-9590-9052C35363B7}" type="sibTrans" cxnId="{E6AE4E29-F076-4B9B-AA7F-2CC73FB1A3A9}">
      <dgm:prSet/>
      <dgm:spPr/>
      <dgm:t>
        <a:bodyPr/>
        <a:lstStyle/>
        <a:p>
          <a:endParaRPr lang="fr-FR" sz="1200">
            <a:solidFill>
              <a:schemeClr val="tx1"/>
            </a:solidFill>
          </a:endParaRPr>
        </a:p>
      </dgm:t>
    </dgm:pt>
    <dgm:pt modelId="{89BC9B9A-C07B-47B1-9BFA-D87F71AF427B}">
      <dgm:prSet custT="1"/>
      <dgm:spPr/>
      <dgm:t>
        <a:bodyPr/>
        <a:lstStyle/>
        <a:p>
          <a:pPr rtl="0"/>
          <a:r>
            <a:rPr lang="fr-FR" sz="1200" dirty="0" smtClean="0">
              <a:solidFill>
                <a:schemeClr val="tx1"/>
              </a:solidFill>
            </a:rPr>
            <a:t>Un  courrier </a:t>
          </a:r>
          <a:r>
            <a:rPr lang="fr-FR" sz="1200" dirty="0" err="1" smtClean="0">
              <a:solidFill>
                <a:schemeClr val="tx1"/>
              </a:solidFill>
            </a:rPr>
            <a:t>Murcef</a:t>
          </a:r>
          <a:r>
            <a:rPr lang="fr-FR" sz="1200" dirty="0" smtClean="0">
              <a:solidFill>
                <a:schemeClr val="tx1"/>
              </a:solidFill>
            </a:rPr>
            <a:t> est envoyé automatiquement à J+1, </a:t>
          </a:r>
          <a:r>
            <a:rPr lang="fr-FR" sz="1200" u="sng" dirty="0" smtClean="0">
              <a:solidFill>
                <a:schemeClr val="tx1"/>
              </a:solidFill>
            </a:rPr>
            <a:t>sauf si un blocage tous débits est déjà en place</a:t>
          </a:r>
          <a:r>
            <a:rPr lang="fr-FR" sz="1200" dirty="0" smtClean="0">
              <a:solidFill>
                <a:schemeClr val="tx1"/>
              </a:solidFill>
            </a:rPr>
            <a:t> et dans ce cas, il faudra s’assurer de l’envoi du courrier, dès la présentation d’un chèque en attente de décision. : La loi MURCEF rend obligatoire l’information préalable du client avant le rejet d’un chèque pour défaut de provision</a:t>
          </a:r>
          <a:endParaRPr lang="fr-FR" sz="1200" dirty="0">
            <a:solidFill>
              <a:schemeClr val="tx1"/>
            </a:solidFill>
          </a:endParaRPr>
        </a:p>
      </dgm:t>
    </dgm:pt>
    <dgm:pt modelId="{FD97B8F1-1E98-4DBB-8EC9-C3569CA3707C}" type="parTrans" cxnId="{0A299ED3-110F-4755-A6FD-31DDA9FB773C}">
      <dgm:prSet/>
      <dgm:spPr/>
      <dgm:t>
        <a:bodyPr/>
        <a:lstStyle/>
        <a:p>
          <a:endParaRPr lang="fr-FR" sz="1200">
            <a:solidFill>
              <a:schemeClr val="tx1"/>
            </a:solidFill>
          </a:endParaRPr>
        </a:p>
      </dgm:t>
    </dgm:pt>
    <dgm:pt modelId="{40869352-189D-4DC3-865F-5EACCF488E02}" type="sibTrans" cxnId="{0A299ED3-110F-4755-A6FD-31DDA9FB773C}">
      <dgm:prSet/>
      <dgm:spPr/>
      <dgm:t>
        <a:bodyPr/>
        <a:lstStyle/>
        <a:p>
          <a:endParaRPr lang="fr-FR" sz="1200">
            <a:solidFill>
              <a:schemeClr val="tx1"/>
            </a:solidFill>
          </a:endParaRPr>
        </a:p>
      </dgm:t>
    </dgm:pt>
    <dgm:pt modelId="{70E01299-E1FE-4A28-A3CB-FA4F388BEE0E}">
      <dgm:prSet custT="1"/>
      <dgm:spPr/>
      <dgm:t>
        <a:bodyPr/>
        <a:lstStyle/>
        <a:p>
          <a:pPr rtl="0"/>
          <a:r>
            <a:rPr lang="fr-FR" sz="1200" dirty="0" smtClean="0">
              <a:solidFill>
                <a:schemeClr val="tx1"/>
              </a:solidFill>
            </a:rPr>
            <a:t>Ce courrier est une information préalable qui demande au client de régulariser cette somme dans un délai défini, faute de quoi le chèque sera rejeté et cela engendrera une interdiction bancaire ( Fichage FCC, retour du chéquier en agence, annulation de la CB, suppression du découvert autorisé).</a:t>
          </a:r>
          <a:endParaRPr lang="fr-FR" sz="1200" dirty="0">
            <a:solidFill>
              <a:schemeClr val="tx1"/>
            </a:solidFill>
          </a:endParaRPr>
        </a:p>
      </dgm:t>
    </dgm:pt>
    <dgm:pt modelId="{C272B0F4-6B6C-4BDF-9E42-C5C2C4EB795A}" type="parTrans" cxnId="{A1861EB1-A030-426A-8B7C-4F97B8C59C9F}">
      <dgm:prSet/>
      <dgm:spPr/>
      <dgm:t>
        <a:bodyPr/>
        <a:lstStyle/>
        <a:p>
          <a:endParaRPr lang="fr-FR" sz="1200">
            <a:solidFill>
              <a:schemeClr val="tx1"/>
            </a:solidFill>
          </a:endParaRPr>
        </a:p>
      </dgm:t>
    </dgm:pt>
    <dgm:pt modelId="{042106E5-B7A6-41F1-8B5F-EB34E55642F1}" type="sibTrans" cxnId="{A1861EB1-A030-426A-8B7C-4F97B8C59C9F}">
      <dgm:prSet/>
      <dgm:spPr/>
      <dgm:t>
        <a:bodyPr/>
        <a:lstStyle/>
        <a:p>
          <a:endParaRPr lang="fr-FR" sz="1200">
            <a:solidFill>
              <a:schemeClr val="tx1"/>
            </a:solidFill>
          </a:endParaRPr>
        </a:p>
      </dgm:t>
    </dgm:pt>
    <dgm:pt modelId="{4D6AFDAF-F8E6-4CA3-8E9D-BC25124B00A5}">
      <dgm:prSet custT="1"/>
      <dgm:spPr/>
      <dgm:t>
        <a:bodyPr/>
        <a:lstStyle/>
        <a:p>
          <a:pPr rtl="0"/>
          <a:r>
            <a:rPr lang="fr-FR" sz="1400" b="1" u="sng" dirty="0" smtClean="0">
              <a:solidFill>
                <a:schemeClr val="tx1"/>
              </a:solidFill>
            </a:rPr>
            <a:t>LES CARTES</a:t>
          </a:r>
          <a:r>
            <a:rPr lang="fr-FR" sz="1400" b="1" dirty="0" smtClean="0">
              <a:solidFill>
                <a:schemeClr val="tx1"/>
              </a:solidFill>
            </a:rPr>
            <a:t>  </a:t>
          </a:r>
          <a:endParaRPr lang="fr-FR" sz="1400" dirty="0">
            <a:solidFill>
              <a:schemeClr val="tx1"/>
            </a:solidFill>
          </a:endParaRPr>
        </a:p>
      </dgm:t>
    </dgm:pt>
    <dgm:pt modelId="{063CC9E7-DA1C-41BF-850F-92A8802853CB}" type="parTrans" cxnId="{E104F32C-2BA8-443A-BED2-F20D8460ECA4}">
      <dgm:prSet/>
      <dgm:spPr/>
      <dgm:t>
        <a:bodyPr/>
        <a:lstStyle/>
        <a:p>
          <a:endParaRPr lang="fr-FR" sz="1200">
            <a:solidFill>
              <a:schemeClr val="tx1"/>
            </a:solidFill>
          </a:endParaRPr>
        </a:p>
      </dgm:t>
    </dgm:pt>
    <dgm:pt modelId="{3BCCE2A8-F2BB-49E2-8D97-DDB567226E87}" type="sibTrans" cxnId="{E104F32C-2BA8-443A-BED2-F20D8460ECA4}">
      <dgm:prSet/>
      <dgm:spPr/>
      <dgm:t>
        <a:bodyPr/>
        <a:lstStyle/>
        <a:p>
          <a:endParaRPr lang="fr-FR" sz="1200">
            <a:solidFill>
              <a:schemeClr val="tx1"/>
            </a:solidFill>
          </a:endParaRPr>
        </a:p>
      </dgm:t>
    </dgm:pt>
    <dgm:pt modelId="{696BFA5D-B1EA-4007-9EF3-3824CCBC4F33}">
      <dgm:prSet custT="1"/>
      <dgm:spPr/>
      <dgm:t>
        <a:bodyPr/>
        <a:lstStyle/>
        <a:p>
          <a:pPr rtl="0"/>
          <a:r>
            <a:rPr lang="fr-FR" sz="1200" dirty="0" smtClean="0">
              <a:solidFill>
                <a:schemeClr val="tx1"/>
              </a:solidFill>
            </a:rPr>
            <a:t>Paiement irrévocable : </a:t>
          </a:r>
          <a:r>
            <a:rPr lang="fr-FR" sz="1200" b="1" dirty="0" smtClean="0">
              <a:solidFill>
                <a:schemeClr val="tx1"/>
              </a:solidFill>
            </a:rPr>
            <a:t>Tous les mouvements de Carte Bleue (paiement ou retrait) doivent être forcés sur le compte du client</a:t>
          </a:r>
          <a:r>
            <a:rPr lang="fr-FR" sz="1200" dirty="0" smtClean="0">
              <a:solidFill>
                <a:schemeClr val="tx1"/>
              </a:solidFill>
            </a:rPr>
            <a:t> que la carte soit en opposition  pour perte ou vol ou pour usage abusif ou sous surveillance,  ou que le mouvement soit sans provision</a:t>
          </a:r>
          <a:endParaRPr lang="fr-FR" sz="1200" dirty="0">
            <a:solidFill>
              <a:schemeClr val="tx1"/>
            </a:solidFill>
          </a:endParaRPr>
        </a:p>
      </dgm:t>
    </dgm:pt>
    <dgm:pt modelId="{910CDD5A-31C8-4FB8-B732-A20DEAF1E501}" type="parTrans" cxnId="{FADCBE3F-D89B-457F-9D53-EA2287D95932}">
      <dgm:prSet/>
      <dgm:spPr/>
      <dgm:t>
        <a:bodyPr/>
        <a:lstStyle/>
        <a:p>
          <a:endParaRPr lang="fr-FR" sz="1200">
            <a:solidFill>
              <a:schemeClr val="tx1"/>
            </a:solidFill>
          </a:endParaRPr>
        </a:p>
      </dgm:t>
    </dgm:pt>
    <dgm:pt modelId="{D9FAA5F7-7C3F-41E1-975C-BA61A087224B}" type="sibTrans" cxnId="{FADCBE3F-D89B-457F-9D53-EA2287D95932}">
      <dgm:prSet/>
      <dgm:spPr/>
      <dgm:t>
        <a:bodyPr/>
        <a:lstStyle/>
        <a:p>
          <a:endParaRPr lang="fr-FR" sz="1200">
            <a:solidFill>
              <a:schemeClr val="tx1"/>
            </a:solidFill>
          </a:endParaRPr>
        </a:p>
      </dgm:t>
    </dgm:pt>
    <dgm:pt modelId="{56FFFA9C-AC30-45A0-894C-5A401A606E73}">
      <dgm:prSet custT="1"/>
      <dgm:spPr/>
      <dgm:t>
        <a:bodyPr/>
        <a:lstStyle/>
        <a:p>
          <a:pPr rtl="0"/>
          <a:r>
            <a:rPr lang="fr-FR" sz="1400" b="1" u="sng" dirty="0" smtClean="0">
              <a:solidFill>
                <a:schemeClr val="tx1"/>
              </a:solidFill>
            </a:rPr>
            <a:t>LES PRELEVEMENTS </a:t>
          </a:r>
          <a:endParaRPr lang="fr-FR" sz="1400" b="1" u="sng" dirty="0">
            <a:solidFill>
              <a:schemeClr val="tx1"/>
            </a:solidFill>
          </a:endParaRPr>
        </a:p>
      </dgm:t>
    </dgm:pt>
    <dgm:pt modelId="{1C9BDE47-E27B-44FE-8DAD-D4BCDEF07DBB}" type="parTrans" cxnId="{E9F39C95-7AB5-4CB3-A0AF-5208A36486A7}">
      <dgm:prSet/>
      <dgm:spPr/>
      <dgm:t>
        <a:bodyPr/>
        <a:lstStyle/>
        <a:p>
          <a:endParaRPr lang="fr-FR" sz="1200"/>
        </a:p>
      </dgm:t>
    </dgm:pt>
    <dgm:pt modelId="{A9ADAEEC-581B-4660-BB94-4EB28FBF222F}" type="sibTrans" cxnId="{E9F39C95-7AB5-4CB3-A0AF-5208A36486A7}">
      <dgm:prSet/>
      <dgm:spPr/>
      <dgm:t>
        <a:bodyPr/>
        <a:lstStyle/>
        <a:p>
          <a:endParaRPr lang="fr-FR" sz="1200"/>
        </a:p>
      </dgm:t>
    </dgm:pt>
    <dgm:pt modelId="{7FA43056-98CA-4613-B49A-283FCBC0F9C5}">
      <dgm:prSet custT="1"/>
      <dgm:spPr/>
      <dgm:t>
        <a:bodyPr/>
        <a:lstStyle/>
        <a:p>
          <a:pPr rtl="0"/>
          <a:r>
            <a:rPr lang="fr-FR" sz="1200" dirty="0" smtClean="0">
              <a:latin typeface="+mn-lt"/>
              <a:cs typeface="Times New Roman" pitchFamily="18" charset="0"/>
            </a:rPr>
            <a:t>Vous avez la possibilité d’envoyer également un courrier d’information ( courrier commercial) mentionnant une mise en garde avant rejet. </a:t>
          </a:r>
          <a:endParaRPr lang="fr-FR" sz="1200" dirty="0">
            <a:solidFill>
              <a:schemeClr val="tx1"/>
            </a:solidFill>
            <a:latin typeface="+mn-lt"/>
          </a:endParaRPr>
        </a:p>
      </dgm:t>
    </dgm:pt>
    <dgm:pt modelId="{CB4C1C5B-5317-48AE-AC34-F836EA4FD248}" type="parTrans" cxnId="{73249EC9-A50E-417B-AABD-5066B6032D31}">
      <dgm:prSet/>
      <dgm:spPr/>
      <dgm:t>
        <a:bodyPr/>
        <a:lstStyle/>
        <a:p>
          <a:endParaRPr lang="fr-FR" sz="1200"/>
        </a:p>
      </dgm:t>
    </dgm:pt>
    <dgm:pt modelId="{05A98108-13B5-48A4-9346-90DF798A6482}" type="sibTrans" cxnId="{73249EC9-A50E-417B-AABD-5066B6032D31}">
      <dgm:prSet/>
      <dgm:spPr/>
      <dgm:t>
        <a:bodyPr/>
        <a:lstStyle/>
        <a:p>
          <a:endParaRPr lang="fr-FR" sz="1200"/>
        </a:p>
      </dgm:t>
    </dgm:pt>
    <dgm:pt modelId="{9696CE86-81F7-4285-BE32-9F4A2674AF84}">
      <dgm:prSet custT="1"/>
      <dgm:spPr/>
      <dgm:t>
        <a:bodyPr/>
        <a:lstStyle/>
        <a:p>
          <a:pPr rtl="0"/>
          <a:r>
            <a:rPr lang="fr-FR" sz="1200" dirty="0" smtClean="0">
              <a:solidFill>
                <a:schemeClr val="tx1"/>
              </a:solidFill>
            </a:rPr>
            <a:t>les justificatifs (mail ou journal avec la signature du délégataire) devront être                                   conservés dans un classeur en agence pendant 15 mois.</a:t>
          </a:r>
          <a:endParaRPr lang="fr-FR" sz="1200" dirty="0">
            <a:solidFill>
              <a:schemeClr val="tx1"/>
            </a:solidFill>
          </a:endParaRPr>
        </a:p>
      </dgm:t>
    </dgm:pt>
    <dgm:pt modelId="{E6C523AC-49FB-47B9-A4FD-07A8243A9269}" type="parTrans" cxnId="{2D6D0B47-8CD2-44B8-BA00-7F571478FB6C}">
      <dgm:prSet/>
      <dgm:spPr/>
      <dgm:t>
        <a:bodyPr/>
        <a:lstStyle/>
        <a:p>
          <a:endParaRPr lang="fr-FR" sz="1200"/>
        </a:p>
      </dgm:t>
    </dgm:pt>
    <dgm:pt modelId="{088A525F-00F8-4C09-B6AB-6040DB095CC4}" type="sibTrans" cxnId="{2D6D0B47-8CD2-44B8-BA00-7F571478FB6C}">
      <dgm:prSet/>
      <dgm:spPr/>
      <dgm:t>
        <a:bodyPr/>
        <a:lstStyle/>
        <a:p>
          <a:endParaRPr lang="fr-FR" sz="1200"/>
        </a:p>
      </dgm:t>
    </dgm:pt>
    <dgm:pt modelId="{746FFC30-19CE-4D41-8E7A-0DD986BDA743}" type="pres">
      <dgm:prSet presAssocID="{2B5A11F0-D989-480C-981B-BFD1716F28FA}" presName="Name0" presStyleCnt="0">
        <dgm:presLayoutVars>
          <dgm:dir/>
          <dgm:animLvl val="lvl"/>
          <dgm:resizeHandles val="exact"/>
        </dgm:presLayoutVars>
      </dgm:prSet>
      <dgm:spPr/>
      <dgm:t>
        <a:bodyPr/>
        <a:lstStyle/>
        <a:p>
          <a:endParaRPr lang="fr-FR"/>
        </a:p>
      </dgm:t>
    </dgm:pt>
    <dgm:pt modelId="{F628DCBF-4764-41A6-9D00-E11C38169C91}" type="pres">
      <dgm:prSet presAssocID="{40817545-C455-48C3-9ED6-C7B5D85FBD40}" presName="linNode" presStyleCnt="0"/>
      <dgm:spPr/>
    </dgm:pt>
    <dgm:pt modelId="{7072978B-3420-4AD6-8497-68891A3F488D}" type="pres">
      <dgm:prSet presAssocID="{40817545-C455-48C3-9ED6-C7B5D85FBD40}" presName="parentText" presStyleLbl="node1" presStyleIdx="0" presStyleCnt="4" custScaleX="65493" custScaleY="21230" custLinFactNeighborX="-8440">
        <dgm:presLayoutVars>
          <dgm:chMax val="1"/>
          <dgm:bulletEnabled val="1"/>
        </dgm:presLayoutVars>
      </dgm:prSet>
      <dgm:spPr/>
      <dgm:t>
        <a:bodyPr/>
        <a:lstStyle/>
        <a:p>
          <a:endParaRPr lang="fr-FR"/>
        </a:p>
      </dgm:t>
    </dgm:pt>
    <dgm:pt modelId="{85ED8264-E66D-4F0E-B544-84B21C2DFA56}" type="pres">
      <dgm:prSet presAssocID="{40817545-C455-48C3-9ED6-C7B5D85FBD40}" presName="descendantText" presStyleLbl="alignAccFollowNode1" presStyleIdx="0" presStyleCnt="4" custScaleX="114335" custScaleY="33311">
        <dgm:presLayoutVars>
          <dgm:bulletEnabled val="1"/>
        </dgm:presLayoutVars>
      </dgm:prSet>
      <dgm:spPr/>
      <dgm:t>
        <a:bodyPr/>
        <a:lstStyle/>
        <a:p>
          <a:endParaRPr lang="fr-FR"/>
        </a:p>
      </dgm:t>
    </dgm:pt>
    <dgm:pt modelId="{25D2586F-E770-4025-837C-261923CEFE9A}" type="pres">
      <dgm:prSet presAssocID="{39600076-64E0-4163-948D-429B61B03F25}" presName="sp" presStyleCnt="0"/>
      <dgm:spPr/>
    </dgm:pt>
    <dgm:pt modelId="{F32CEF12-A223-47B6-BC1D-2C3973315F41}" type="pres">
      <dgm:prSet presAssocID="{25AA8D5C-DE01-4994-846B-64DF0E1AA9D2}" presName="linNode" presStyleCnt="0"/>
      <dgm:spPr/>
    </dgm:pt>
    <dgm:pt modelId="{F0A639B8-F685-4EF2-8105-E0E78AB03357}" type="pres">
      <dgm:prSet presAssocID="{25AA8D5C-DE01-4994-846B-64DF0E1AA9D2}" presName="parentText" presStyleLbl="node1" presStyleIdx="1" presStyleCnt="4" custScaleX="65493" custScaleY="21230" custLinFactNeighborX="-2538" custLinFactNeighborY="-766">
        <dgm:presLayoutVars>
          <dgm:chMax val="1"/>
          <dgm:bulletEnabled val="1"/>
        </dgm:presLayoutVars>
      </dgm:prSet>
      <dgm:spPr/>
      <dgm:t>
        <a:bodyPr/>
        <a:lstStyle/>
        <a:p>
          <a:endParaRPr lang="fr-FR"/>
        </a:p>
      </dgm:t>
    </dgm:pt>
    <dgm:pt modelId="{9A8A55B7-4C86-45EF-AF95-22FBDBC28058}" type="pres">
      <dgm:prSet presAssocID="{25AA8D5C-DE01-4994-846B-64DF0E1AA9D2}" presName="descendantText" presStyleLbl="alignAccFollowNode1" presStyleIdx="1" presStyleCnt="4" custScaleX="114335" custScaleY="59809" custLinFactNeighborY="-958">
        <dgm:presLayoutVars>
          <dgm:bulletEnabled val="1"/>
        </dgm:presLayoutVars>
      </dgm:prSet>
      <dgm:spPr/>
      <dgm:t>
        <a:bodyPr/>
        <a:lstStyle/>
        <a:p>
          <a:endParaRPr lang="fr-FR"/>
        </a:p>
      </dgm:t>
    </dgm:pt>
    <dgm:pt modelId="{A54CF2DE-8D6B-44D1-B9D2-33040C655C17}" type="pres">
      <dgm:prSet presAssocID="{B7089249-765E-4E94-9590-9052C35363B7}" presName="sp" presStyleCnt="0"/>
      <dgm:spPr/>
    </dgm:pt>
    <dgm:pt modelId="{D2174DA8-96F5-4B36-83F2-D8997090F34F}" type="pres">
      <dgm:prSet presAssocID="{4D6AFDAF-F8E6-4CA3-8E9D-BC25124B00A5}" presName="linNode" presStyleCnt="0"/>
      <dgm:spPr/>
    </dgm:pt>
    <dgm:pt modelId="{85C022FE-C5BE-403C-8143-A21CBD7637AC}" type="pres">
      <dgm:prSet presAssocID="{4D6AFDAF-F8E6-4CA3-8E9D-BC25124B00A5}" presName="parentText" presStyleLbl="node1" presStyleIdx="2" presStyleCnt="4" custScaleX="65493" custScaleY="21230" custLinFactNeighborX="-2538" custLinFactNeighborY="-766">
        <dgm:presLayoutVars>
          <dgm:chMax val="1"/>
          <dgm:bulletEnabled val="1"/>
        </dgm:presLayoutVars>
      </dgm:prSet>
      <dgm:spPr/>
      <dgm:t>
        <a:bodyPr/>
        <a:lstStyle/>
        <a:p>
          <a:endParaRPr lang="fr-FR"/>
        </a:p>
      </dgm:t>
    </dgm:pt>
    <dgm:pt modelId="{C81B0D06-39A8-411A-B06C-492DCB62F47B}" type="pres">
      <dgm:prSet presAssocID="{4D6AFDAF-F8E6-4CA3-8E9D-BC25124B00A5}" presName="descendantText" presStyleLbl="alignAccFollowNode1" presStyleIdx="2" presStyleCnt="4" custScaleX="114335" custScaleY="30319" custLinFactNeighborY="-958">
        <dgm:presLayoutVars>
          <dgm:bulletEnabled val="1"/>
        </dgm:presLayoutVars>
      </dgm:prSet>
      <dgm:spPr/>
      <dgm:t>
        <a:bodyPr/>
        <a:lstStyle/>
        <a:p>
          <a:endParaRPr lang="fr-FR"/>
        </a:p>
      </dgm:t>
    </dgm:pt>
    <dgm:pt modelId="{47ECA10D-E5F3-4713-917C-E59A6FE82F16}" type="pres">
      <dgm:prSet presAssocID="{3BCCE2A8-F2BB-49E2-8D97-DDB567226E87}" presName="sp" presStyleCnt="0"/>
      <dgm:spPr/>
    </dgm:pt>
    <dgm:pt modelId="{A635FE20-D433-4647-A1BB-BD517733A4F3}" type="pres">
      <dgm:prSet presAssocID="{56FFFA9C-AC30-45A0-894C-5A401A606E73}" presName="linNode" presStyleCnt="0"/>
      <dgm:spPr/>
    </dgm:pt>
    <dgm:pt modelId="{B04FFCDC-7661-41B6-87D3-FEA3C7CF0128}" type="pres">
      <dgm:prSet presAssocID="{56FFFA9C-AC30-45A0-894C-5A401A606E73}" presName="parentText" presStyleLbl="node1" presStyleIdx="3" presStyleCnt="4" custScaleX="65493" custScaleY="21230" custLinFactNeighborX="-8440">
        <dgm:presLayoutVars>
          <dgm:chMax val="1"/>
          <dgm:bulletEnabled val="1"/>
        </dgm:presLayoutVars>
      </dgm:prSet>
      <dgm:spPr/>
      <dgm:t>
        <a:bodyPr/>
        <a:lstStyle/>
        <a:p>
          <a:endParaRPr lang="fr-FR"/>
        </a:p>
      </dgm:t>
    </dgm:pt>
    <dgm:pt modelId="{2D468A14-764E-41C6-B0E9-91E1A56A8CE9}" type="pres">
      <dgm:prSet presAssocID="{56FFFA9C-AC30-45A0-894C-5A401A606E73}" presName="descendantText" presStyleLbl="alignAccFollowNode1" presStyleIdx="3" presStyleCnt="4" custScaleX="114335" custScaleY="23338">
        <dgm:presLayoutVars>
          <dgm:bulletEnabled val="1"/>
        </dgm:presLayoutVars>
      </dgm:prSet>
      <dgm:spPr/>
      <dgm:t>
        <a:bodyPr/>
        <a:lstStyle/>
        <a:p>
          <a:endParaRPr lang="fr-FR"/>
        </a:p>
      </dgm:t>
    </dgm:pt>
  </dgm:ptLst>
  <dgm:cxnLst>
    <dgm:cxn modelId="{F4986FC2-B8B1-47B8-B33A-525F97F76819}" type="presOf" srcId="{2B5A11F0-D989-480C-981B-BFD1716F28FA}" destId="{746FFC30-19CE-4D41-8E7A-0DD986BDA743}" srcOrd="0" destOrd="0" presId="urn:microsoft.com/office/officeart/2005/8/layout/vList5"/>
    <dgm:cxn modelId="{34CF2FCB-B51D-4521-80C2-BE0953A8E93A}" type="presOf" srcId="{25AA8D5C-DE01-4994-846B-64DF0E1AA9D2}" destId="{F0A639B8-F685-4EF2-8105-E0E78AB03357}" srcOrd="0" destOrd="0" presId="urn:microsoft.com/office/officeart/2005/8/layout/vList5"/>
    <dgm:cxn modelId="{DB3B6F70-036F-4BBF-9F4C-CE0BABB62B6F}" type="presOf" srcId="{56FFFA9C-AC30-45A0-894C-5A401A606E73}" destId="{B04FFCDC-7661-41B6-87D3-FEA3C7CF0128}" srcOrd="0" destOrd="0" presId="urn:microsoft.com/office/officeart/2005/8/layout/vList5"/>
    <dgm:cxn modelId="{E104F32C-2BA8-443A-BED2-F20D8460ECA4}" srcId="{2B5A11F0-D989-480C-981B-BFD1716F28FA}" destId="{4D6AFDAF-F8E6-4CA3-8E9D-BC25124B00A5}" srcOrd="2" destOrd="0" parTransId="{063CC9E7-DA1C-41BF-850F-92A8802853CB}" sibTransId="{3BCCE2A8-F2BB-49E2-8D97-DDB567226E87}"/>
    <dgm:cxn modelId="{A1861EB1-A030-426A-8B7C-4F97B8C59C9F}" srcId="{25AA8D5C-DE01-4994-846B-64DF0E1AA9D2}" destId="{70E01299-E1FE-4A28-A3CB-FA4F388BEE0E}" srcOrd="1" destOrd="0" parTransId="{C272B0F4-6B6C-4BDF-9E42-C5C2C4EB795A}" sibTransId="{042106E5-B7A6-41F1-8B5F-EB34E55642F1}"/>
    <dgm:cxn modelId="{73249EC9-A50E-417B-AABD-5066B6032D31}" srcId="{56FFFA9C-AC30-45A0-894C-5A401A606E73}" destId="{7FA43056-98CA-4613-B49A-283FCBC0F9C5}" srcOrd="0" destOrd="0" parTransId="{CB4C1C5B-5317-48AE-AC34-F836EA4FD248}" sibTransId="{05A98108-13B5-48A4-9346-90DF798A6482}"/>
    <dgm:cxn modelId="{658749A9-D4C5-4E96-A7A6-5226D7BEC88B}" srcId="{40817545-C455-48C3-9ED6-C7B5D85FBD40}" destId="{365B4BF2-FB70-4296-896B-26A96C0C8F11}" srcOrd="0" destOrd="0" parTransId="{967630F3-F7A2-4349-8362-0243599E67D5}" sibTransId="{6FB9F28D-258A-4FD8-B4E5-F7EABC32713B}"/>
    <dgm:cxn modelId="{F1045D35-0918-4F2F-BCB1-214CAA1E7D30}" type="presOf" srcId="{696BFA5D-B1EA-4007-9EF3-3824CCBC4F33}" destId="{C81B0D06-39A8-411A-B06C-492DCB62F47B}" srcOrd="0" destOrd="0" presId="urn:microsoft.com/office/officeart/2005/8/layout/vList5"/>
    <dgm:cxn modelId="{F5B55404-1E5C-468F-9295-BA1E27DBC67D}" type="presOf" srcId="{70E01299-E1FE-4A28-A3CB-FA4F388BEE0E}" destId="{9A8A55B7-4C86-45EF-AF95-22FBDBC28058}" srcOrd="0" destOrd="1" presId="urn:microsoft.com/office/officeart/2005/8/layout/vList5"/>
    <dgm:cxn modelId="{E9F39C95-7AB5-4CB3-A0AF-5208A36486A7}" srcId="{2B5A11F0-D989-480C-981B-BFD1716F28FA}" destId="{56FFFA9C-AC30-45A0-894C-5A401A606E73}" srcOrd="3" destOrd="0" parTransId="{1C9BDE47-E27B-44FE-8DAD-D4BCDEF07DBB}" sibTransId="{A9ADAEEC-581B-4660-BB94-4EB28FBF222F}"/>
    <dgm:cxn modelId="{0A299ED3-110F-4755-A6FD-31DDA9FB773C}" srcId="{25AA8D5C-DE01-4994-846B-64DF0E1AA9D2}" destId="{89BC9B9A-C07B-47B1-9BFA-D87F71AF427B}" srcOrd="0" destOrd="0" parTransId="{FD97B8F1-1E98-4DBB-8EC9-C3569CA3707C}" sibTransId="{40869352-189D-4DC3-865F-5EACCF488E02}"/>
    <dgm:cxn modelId="{BB6A920A-11F9-41B6-850B-91E674CF6FAA}" type="presOf" srcId="{365B4BF2-FB70-4296-896B-26A96C0C8F11}" destId="{85ED8264-E66D-4F0E-B544-84B21C2DFA56}" srcOrd="0" destOrd="0" presId="urn:microsoft.com/office/officeart/2005/8/layout/vList5"/>
    <dgm:cxn modelId="{FADCBE3F-D89B-457F-9D53-EA2287D95932}" srcId="{4D6AFDAF-F8E6-4CA3-8E9D-BC25124B00A5}" destId="{696BFA5D-B1EA-4007-9EF3-3824CCBC4F33}" srcOrd="0" destOrd="0" parTransId="{910CDD5A-31C8-4FB8-B732-A20DEAF1E501}" sibTransId="{D9FAA5F7-7C3F-41E1-975C-BA61A087224B}"/>
    <dgm:cxn modelId="{04E6E6F5-C723-4CB9-B0D2-7ED00F90F29A}" type="presOf" srcId="{40817545-C455-48C3-9ED6-C7B5D85FBD40}" destId="{7072978B-3420-4AD6-8497-68891A3F488D}" srcOrd="0" destOrd="0" presId="urn:microsoft.com/office/officeart/2005/8/layout/vList5"/>
    <dgm:cxn modelId="{9FCC2D10-AD61-4290-A17B-1A8E00AB5D8A}" type="presOf" srcId="{7FA43056-98CA-4613-B49A-283FCBC0F9C5}" destId="{2D468A14-764E-41C6-B0E9-91E1A56A8CE9}" srcOrd="0" destOrd="0" presId="urn:microsoft.com/office/officeart/2005/8/layout/vList5"/>
    <dgm:cxn modelId="{F54B866E-F204-46A4-913C-5AA11815209A}" type="presOf" srcId="{89BC9B9A-C07B-47B1-9BFA-D87F71AF427B}" destId="{9A8A55B7-4C86-45EF-AF95-22FBDBC28058}" srcOrd="0" destOrd="0" presId="urn:microsoft.com/office/officeart/2005/8/layout/vList5"/>
    <dgm:cxn modelId="{E6AE4E29-F076-4B9B-AA7F-2CC73FB1A3A9}" srcId="{2B5A11F0-D989-480C-981B-BFD1716F28FA}" destId="{25AA8D5C-DE01-4994-846B-64DF0E1AA9D2}" srcOrd="1" destOrd="0" parTransId="{7D01AE96-FAB6-4311-A3EE-D3C067437FD6}" sibTransId="{B7089249-765E-4E94-9590-9052C35363B7}"/>
    <dgm:cxn modelId="{CEFBA643-0260-4E6C-8C23-CE45CD307DEC}" srcId="{2B5A11F0-D989-480C-981B-BFD1716F28FA}" destId="{40817545-C455-48C3-9ED6-C7B5D85FBD40}" srcOrd="0" destOrd="0" parTransId="{0088986B-0D7F-4A2A-8102-A50D51B76C2D}" sibTransId="{39600076-64E0-4163-948D-429B61B03F25}"/>
    <dgm:cxn modelId="{B87D3DE6-E982-4D56-B2ED-07C56253F178}" type="presOf" srcId="{9696CE86-81F7-4285-BE32-9F4A2674AF84}" destId="{85ED8264-E66D-4F0E-B544-84B21C2DFA56}" srcOrd="0" destOrd="1" presId="urn:microsoft.com/office/officeart/2005/8/layout/vList5"/>
    <dgm:cxn modelId="{2D6D0B47-8CD2-44B8-BA00-7F571478FB6C}" srcId="{40817545-C455-48C3-9ED6-C7B5D85FBD40}" destId="{9696CE86-81F7-4285-BE32-9F4A2674AF84}" srcOrd="1" destOrd="0" parTransId="{E6C523AC-49FB-47B9-A4FD-07A8243A9269}" sibTransId="{088A525F-00F8-4C09-B6AB-6040DB095CC4}"/>
    <dgm:cxn modelId="{01F59C1A-E648-4065-B7A5-9C9D6E78C39E}" type="presOf" srcId="{4D6AFDAF-F8E6-4CA3-8E9D-BC25124B00A5}" destId="{85C022FE-C5BE-403C-8143-A21CBD7637AC}" srcOrd="0" destOrd="0" presId="urn:microsoft.com/office/officeart/2005/8/layout/vList5"/>
    <dgm:cxn modelId="{5F3F7972-BA2E-467E-A8E4-8FFE67541651}" type="presParOf" srcId="{746FFC30-19CE-4D41-8E7A-0DD986BDA743}" destId="{F628DCBF-4764-41A6-9D00-E11C38169C91}" srcOrd="0" destOrd="0" presId="urn:microsoft.com/office/officeart/2005/8/layout/vList5"/>
    <dgm:cxn modelId="{F43F7ADF-E0AA-47B3-83C9-A3E4709ABC2B}" type="presParOf" srcId="{F628DCBF-4764-41A6-9D00-E11C38169C91}" destId="{7072978B-3420-4AD6-8497-68891A3F488D}" srcOrd="0" destOrd="0" presId="urn:microsoft.com/office/officeart/2005/8/layout/vList5"/>
    <dgm:cxn modelId="{56351797-D5BB-4DCE-BA4C-BEFE4DB3821A}" type="presParOf" srcId="{F628DCBF-4764-41A6-9D00-E11C38169C91}" destId="{85ED8264-E66D-4F0E-B544-84B21C2DFA56}" srcOrd="1" destOrd="0" presId="urn:microsoft.com/office/officeart/2005/8/layout/vList5"/>
    <dgm:cxn modelId="{DCAE22F1-86DA-46CA-9AAE-4EB46FC9EF3C}" type="presParOf" srcId="{746FFC30-19CE-4D41-8E7A-0DD986BDA743}" destId="{25D2586F-E770-4025-837C-261923CEFE9A}" srcOrd="1" destOrd="0" presId="urn:microsoft.com/office/officeart/2005/8/layout/vList5"/>
    <dgm:cxn modelId="{03E62A3E-E0E9-4C35-8605-A4032E3CCE55}" type="presParOf" srcId="{746FFC30-19CE-4D41-8E7A-0DD986BDA743}" destId="{F32CEF12-A223-47B6-BC1D-2C3973315F41}" srcOrd="2" destOrd="0" presId="urn:microsoft.com/office/officeart/2005/8/layout/vList5"/>
    <dgm:cxn modelId="{B3DD1DEC-3FAA-48BC-AC3D-331F5587557E}" type="presParOf" srcId="{F32CEF12-A223-47B6-BC1D-2C3973315F41}" destId="{F0A639B8-F685-4EF2-8105-E0E78AB03357}" srcOrd="0" destOrd="0" presId="urn:microsoft.com/office/officeart/2005/8/layout/vList5"/>
    <dgm:cxn modelId="{E8C94A58-F8B1-4994-B8EA-A89316AA9B55}" type="presParOf" srcId="{F32CEF12-A223-47B6-BC1D-2C3973315F41}" destId="{9A8A55B7-4C86-45EF-AF95-22FBDBC28058}" srcOrd="1" destOrd="0" presId="urn:microsoft.com/office/officeart/2005/8/layout/vList5"/>
    <dgm:cxn modelId="{05A0D6B9-5222-4C68-A17C-3C383ED5BE28}" type="presParOf" srcId="{746FFC30-19CE-4D41-8E7A-0DD986BDA743}" destId="{A54CF2DE-8D6B-44D1-B9D2-33040C655C17}" srcOrd="3" destOrd="0" presId="urn:microsoft.com/office/officeart/2005/8/layout/vList5"/>
    <dgm:cxn modelId="{47F255B9-ED85-403C-BE97-C70A714F1A15}" type="presParOf" srcId="{746FFC30-19CE-4D41-8E7A-0DD986BDA743}" destId="{D2174DA8-96F5-4B36-83F2-D8997090F34F}" srcOrd="4" destOrd="0" presId="urn:microsoft.com/office/officeart/2005/8/layout/vList5"/>
    <dgm:cxn modelId="{C8E670AB-E92E-4415-8922-8A6D82541AF7}" type="presParOf" srcId="{D2174DA8-96F5-4B36-83F2-D8997090F34F}" destId="{85C022FE-C5BE-403C-8143-A21CBD7637AC}" srcOrd="0" destOrd="0" presId="urn:microsoft.com/office/officeart/2005/8/layout/vList5"/>
    <dgm:cxn modelId="{EF55DD27-085C-46C8-AABE-B540541060C4}" type="presParOf" srcId="{D2174DA8-96F5-4B36-83F2-D8997090F34F}" destId="{C81B0D06-39A8-411A-B06C-492DCB62F47B}" srcOrd="1" destOrd="0" presId="urn:microsoft.com/office/officeart/2005/8/layout/vList5"/>
    <dgm:cxn modelId="{41429219-84ED-4BC7-8088-81A018A6BC6C}" type="presParOf" srcId="{746FFC30-19CE-4D41-8E7A-0DD986BDA743}" destId="{47ECA10D-E5F3-4713-917C-E59A6FE82F16}" srcOrd="5" destOrd="0" presId="urn:microsoft.com/office/officeart/2005/8/layout/vList5"/>
    <dgm:cxn modelId="{90CDECF5-7DF1-4BEF-AB81-35A5296A93FD}" type="presParOf" srcId="{746FFC30-19CE-4D41-8E7A-0DD986BDA743}" destId="{A635FE20-D433-4647-A1BB-BD517733A4F3}" srcOrd="6" destOrd="0" presId="urn:microsoft.com/office/officeart/2005/8/layout/vList5"/>
    <dgm:cxn modelId="{5FBC18FF-2853-473F-9854-163F3953FE7D}" type="presParOf" srcId="{A635FE20-D433-4647-A1BB-BD517733A4F3}" destId="{B04FFCDC-7661-41B6-87D3-FEA3C7CF0128}" srcOrd="0" destOrd="0" presId="urn:microsoft.com/office/officeart/2005/8/layout/vList5"/>
    <dgm:cxn modelId="{52B30892-E098-4310-BBE1-2FECA47F65C1}" type="presParOf" srcId="{A635FE20-D433-4647-A1BB-BD517733A4F3}" destId="{2D468A14-764E-41C6-B0E9-91E1A56A8CE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3E55FE-C5E8-4F1E-8B78-07BBD88F6629}"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fr-FR"/>
        </a:p>
      </dgm:t>
    </dgm:pt>
    <dgm:pt modelId="{825B27FB-BDBD-43A2-B93F-FC6911A2BFE8}">
      <dgm:prSet custT="1"/>
      <dgm:spPr/>
      <dgm:t>
        <a:bodyPr/>
        <a:lstStyle/>
        <a:p>
          <a:pPr rtl="0"/>
          <a:r>
            <a:rPr lang="fr-FR" sz="1400" b="1" u="sng" dirty="0" smtClean="0">
              <a:solidFill>
                <a:schemeClr val="tx1"/>
              </a:solidFill>
            </a:rPr>
            <a:t>EN CAS DE CONTACT PAR TELEPHONE OU PAR MAIL,       IL EST IMPORTANT </a:t>
          </a:r>
          <a:endParaRPr lang="fr-FR" sz="1400" dirty="0">
            <a:solidFill>
              <a:schemeClr val="tx1"/>
            </a:solidFill>
          </a:endParaRPr>
        </a:p>
      </dgm:t>
    </dgm:pt>
    <dgm:pt modelId="{183B2E7B-1293-4A79-A7D1-1E9C7785CC26}" type="parTrans" cxnId="{D3E9BE62-863C-4011-91D6-0A61C8347CBC}">
      <dgm:prSet/>
      <dgm:spPr/>
      <dgm:t>
        <a:bodyPr/>
        <a:lstStyle/>
        <a:p>
          <a:endParaRPr lang="fr-FR" sz="1400">
            <a:solidFill>
              <a:schemeClr val="tx1"/>
            </a:solidFill>
          </a:endParaRPr>
        </a:p>
      </dgm:t>
    </dgm:pt>
    <dgm:pt modelId="{7D8E16BB-E86C-42FA-8C9C-2752A7AEE634}" type="sibTrans" cxnId="{D3E9BE62-863C-4011-91D6-0A61C8347CBC}">
      <dgm:prSet/>
      <dgm:spPr/>
      <dgm:t>
        <a:bodyPr/>
        <a:lstStyle/>
        <a:p>
          <a:endParaRPr lang="fr-FR" sz="1400">
            <a:solidFill>
              <a:schemeClr val="tx1"/>
            </a:solidFill>
          </a:endParaRPr>
        </a:p>
      </dgm:t>
    </dgm:pt>
    <dgm:pt modelId="{DC52A1DB-43A4-494D-B5A0-4E12BC580B32}">
      <dgm:prSet custT="1"/>
      <dgm:spPr/>
      <dgm:t>
        <a:bodyPr/>
        <a:lstStyle/>
        <a:p>
          <a:pPr rtl="0"/>
          <a:r>
            <a:rPr lang="fr-FR" sz="1200" dirty="0" smtClean="0">
              <a:solidFill>
                <a:schemeClr val="tx1"/>
              </a:solidFill>
            </a:rPr>
            <a:t>De vérifier que son DRC est complet : dans le cas contraire lui demander de nous fournir les pièces manquantes soit par courrier soit lors d’un Rdv afin d’actualiser le DRC et le point Budget  (rappel des 3 pièces réglementaires =&gt; justificatifs d’identité, de domicile et de salaire) </a:t>
          </a:r>
          <a:endParaRPr lang="fr-FR" sz="1200" dirty="0">
            <a:solidFill>
              <a:schemeClr val="tx1"/>
            </a:solidFill>
          </a:endParaRPr>
        </a:p>
      </dgm:t>
    </dgm:pt>
    <dgm:pt modelId="{5D3DC0C3-D935-4970-9896-234C556D0B0B}" type="parTrans" cxnId="{858FDD0A-6BFF-439F-95D8-67539F69315D}">
      <dgm:prSet/>
      <dgm:spPr/>
      <dgm:t>
        <a:bodyPr/>
        <a:lstStyle/>
        <a:p>
          <a:endParaRPr lang="fr-FR" sz="1400">
            <a:solidFill>
              <a:schemeClr val="tx1"/>
            </a:solidFill>
          </a:endParaRPr>
        </a:p>
      </dgm:t>
    </dgm:pt>
    <dgm:pt modelId="{A790714A-E22C-47E0-9D41-914C6EBEFFF6}" type="sibTrans" cxnId="{858FDD0A-6BFF-439F-95D8-67539F69315D}">
      <dgm:prSet/>
      <dgm:spPr/>
      <dgm:t>
        <a:bodyPr/>
        <a:lstStyle/>
        <a:p>
          <a:endParaRPr lang="fr-FR" sz="1400">
            <a:solidFill>
              <a:schemeClr val="tx1"/>
            </a:solidFill>
          </a:endParaRPr>
        </a:p>
      </dgm:t>
    </dgm:pt>
    <dgm:pt modelId="{FDF964C6-49EE-438C-976D-C1C8597AFDB5}">
      <dgm:prSet custT="1"/>
      <dgm:spPr/>
      <dgm:t>
        <a:bodyPr/>
        <a:lstStyle/>
        <a:p>
          <a:pPr rtl="0"/>
          <a:r>
            <a:rPr lang="fr-FR" sz="1200" dirty="0" smtClean="0">
              <a:solidFill>
                <a:schemeClr val="tx1"/>
              </a:solidFill>
            </a:rPr>
            <a:t>D’adapter l’équipement du client le cas échéant en lui fixant un Rdv</a:t>
          </a:r>
          <a:endParaRPr lang="fr-FR" sz="1200" dirty="0">
            <a:solidFill>
              <a:schemeClr val="tx1"/>
            </a:solidFill>
          </a:endParaRPr>
        </a:p>
      </dgm:t>
    </dgm:pt>
    <dgm:pt modelId="{C707DB18-4BB3-42C7-9FA7-874CE14FC75C}" type="parTrans" cxnId="{24922689-1577-4128-B7B6-D3E21721FFBC}">
      <dgm:prSet/>
      <dgm:spPr/>
      <dgm:t>
        <a:bodyPr/>
        <a:lstStyle/>
        <a:p>
          <a:endParaRPr lang="fr-FR" sz="1400">
            <a:solidFill>
              <a:schemeClr val="tx1"/>
            </a:solidFill>
          </a:endParaRPr>
        </a:p>
      </dgm:t>
    </dgm:pt>
    <dgm:pt modelId="{95A1573F-4505-4D66-8127-1171E8F8E652}" type="sibTrans" cxnId="{24922689-1577-4128-B7B6-D3E21721FFBC}">
      <dgm:prSet/>
      <dgm:spPr/>
      <dgm:t>
        <a:bodyPr/>
        <a:lstStyle/>
        <a:p>
          <a:endParaRPr lang="fr-FR" sz="1400">
            <a:solidFill>
              <a:schemeClr val="tx1"/>
            </a:solidFill>
          </a:endParaRPr>
        </a:p>
      </dgm:t>
    </dgm:pt>
    <dgm:pt modelId="{178DCC0D-1CE0-4F2A-9F44-FA401D216EF1}">
      <dgm:prSet custT="1"/>
      <dgm:spPr/>
      <dgm:t>
        <a:bodyPr/>
        <a:lstStyle/>
        <a:p>
          <a:pPr rtl="0"/>
          <a:r>
            <a:rPr lang="fr-FR" sz="1400" b="1" u="sng" dirty="0" smtClean="0">
              <a:solidFill>
                <a:schemeClr val="tx1"/>
              </a:solidFill>
            </a:rPr>
            <a:t>TYPES DE COURRIER A DISPOSITION</a:t>
          </a:r>
          <a:endParaRPr lang="fr-FR" sz="1400" dirty="0">
            <a:solidFill>
              <a:schemeClr val="tx1"/>
            </a:solidFill>
          </a:endParaRPr>
        </a:p>
      </dgm:t>
    </dgm:pt>
    <dgm:pt modelId="{A06E7498-78CE-4646-81BD-FBAC149EC176}" type="parTrans" cxnId="{02681656-75FC-4D36-8377-69484592A4D4}">
      <dgm:prSet/>
      <dgm:spPr/>
      <dgm:t>
        <a:bodyPr/>
        <a:lstStyle/>
        <a:p>
          <a:endParaRPr lang="fr-FR" sz="1400">
            <a:solidFill>
              <a:schemeClr val="tx1"/>
            </a:solidFill>
          </a:endParaRPr>
        </a:p>
      </dgm:t>
    </dgm:pt>
    <dgm:pt modelId="{950D2ECB-9CD1-414A-97ED-0CC9448D4764}" type="sibTrans" cxnId="{02681656-75FC-4D36-8377-69484592A4D4}">
      <dgm:prSet/>
      <dgm:spPr/>
      <dgm:t>
        <a:bodyPr/>
        <a:lstStyle/>
        <a:p>
          <a:endParaRPr lang="fr-FR" sz="1400">
            <a:solidFill>
              <a:schemeClr val="tx1"/>
            </a:solidFill>
          </a:endParaRPr>
        </a:p>
      </dgm:t>
    </dgm:pt>
    <dgm:pt modelId="{3567DD80-7D92-4E5F-B04C-682CA357630F}">
      <dgm:prSet custT="1"/>
      <dgm:spPr/>
      <dgm:t>
        <a:bodyPr/>
        <a:lstStyle/>
        <a:p>
          <a:pPr rtl="0"/>
          <a:r>
            <a:rPr lang="fr-FR" sz="1200" dirty="0" smtClean="0">
              <a:solidFill>
                <a:schemeClr val="tx1"/>
              </a:solidFill>
            </a:rPr>
            <a:t>Ils sont disponibles lors de la gestion du MAD et après la prise de décision  (Actions =&gt; courrier)</a:t>
          </a:r>
          <a:endParaRPr lang="fr-FR" sz="1200" dirty="0">
            <a:solidFill>
              <a:schemeClr val="tx1"/>
            </a:solidFill>
          </a:endParaRPr>
        </a:p>
      </dgm:t>
    </dgm:pt>
    <dgm:pt modelId="{4B81286A-22E8-448F-9BBF-57D2C1DB5758}" type="parTrans" cxnId="{5BE2BC1D-BE13-4E35-AE33-A9762E243F58}">
      <dgm:prSet/>
      <dgm:spPr/>
      <dgm:t>
        <a:bodyPr/>
        <a:lstStyle/>
        <a:p>
          <a:endParaRPr lang="fr-FR" sz="1400">
            <a:solidFill>
              <a:schemeClr val="tx1"/>
            </a:solidFill>
          </a:endParaRPr>
        </a:p>
      </dgm:t>
    </dgm:pt>
    <dgm:pt modelId="{75CF61DC-6D2B-485B-ABA9-7C095C1117DD}" type="sibTrans" cxnId="{5BE2BC1D-BE13-4E35-AE33-A9762E243F58}">
      <dgm:prSet/>
      <dgm:spPr/>
      <dgm:t>
        <a:bodyPr/>
        <a:lstStyle/>
        <a:p>
          <a:endParaRPr lang="fr-FR" sz="1400">
            <a:solidFill>
              <a:schemeClr val="tx1"/>
            </a:solidFill>
          </a:endParaRPr>
        </a:p>
      </dgm:t>
    </dgm:pt>
    <dgm:pt modelId="{D2836F28-F0E5-4D5F-A391-FC3F8F70A3E1}">
      <dgm:prSet custT="1"/>
      <dgm:spPr/>
      <dgm:t>
        <a:bodyPr/>
        <a:lstStyle/>
        <a:p>
          <a:pPr rtl="0"/>
          <a:r>
            <a:rPr lang="fr-FR" sz="1400" b="1" u="sng" dirty="0" smtClean="0">
              <a:solidFill>
                <a:schemeClr val="tx1"/>
              </a:solidFill>
            </a:rPr>
            <a:t>LES QUESTIONS A SE POSER </a:t>
          </a:r>
          <a:endParaRPr lang="fr-FR" sz="1400" u="sng" dirty="0">
            <a:solidFill>
              <a:schemeClr val="tx1"/>
            </a:solidFill>
          </a:endParaRPr>
        </a:p>
      </dgm:t>
    </dgm:pt>
    <dgm:pt modelId="{E89BFDD4-718D-4A8E-84D6-EA1E4210826A}" type="parTrans" cxnId="{1B37E24A-DAE4-4A91-B305-6BBD4BAD309F}">
      <dgm:prSet/>
      <dgm:spPr/>
      <dgm:t>
        <a:bodyPr/>
        <a:lstStyle/>
        <a:p>
          <a:endParaRPr lang="fr-FR" sz="1400">
            <a:solidFill>
              <a:schemeClr val="tx1"/>
            </a:solidFill>
          </a:endParaRPr>
        </a:p>
      </dgm:t>
    </dgm:pt>
    <dgm:pt modelId="{3A708DF5-F9CC-48D7-95C0-CDE1C2965D72}" type="sibTrans" cxnId="{1B37E24A-DAE4-4A91-B305-6BBD4BAD309F}">
      <dgm:prSet/>
      <dgm:spPr/>
      <dgm:t>
        <a:bodyPr/>
        <a:lstStyle/>
        <a:p>
          <a:endParaRPr lang="fr-FR" sz="1400">
            <a:solidFill>
              <a:schemeClr val="tx1"/>
            </a:solidFill>
          </a:endParaRPr>
        </a:p>
      </dgm:t>
    </dgm:pt>
    <dgm:pt modelId="{A5602E56-CC5E-47AC-AB77-87BA64629F3B}">
      <dgm:prSet custT="1"/>
      <dgm:spPr/>
      <dgm:t>
        <a:bodyPr/>
        <a:lstStyle/>
        <a:p>
          <a:pPr rtl="0"/>
          <a:r>
            <a:rPr lang="fr-FR" sz="1200" b="1" dirty="0" smtClean="0">
              <a:solidFill>
                <a:schemeClr val="tx1"/>
              </a:solidFill>
            </a:rPr>
            <a:t>Comment le client va-t-il rembourser ce dépassement dans un délai le plus court possible ( moins de 7 jours). Quelles sont les raisons de ce dépassement ?  Est-ce exceptionnel ou récurrent ? Son épargne globale permettra t’elle  de compenser ce dépassement en cas de non régularisation dans les temps ?</a:t>
          </a:r>
          <a:endParaRPr lang="fr-FR" sz="1200" dirty="0">
            <a:solidFill>
              <a:schemeClr val="tx1"/>
            </a:solidFill>
          </a:endParaRPr>
        </a:p>
      </dgm:t>
    </dgm:pt>
    <dgm:pt modelId="{FB29E16D-1517-4F77-BC5E-00873356857B}" type="parTrans" cxnId="{0B705699-9815-4FFC-866A-D5A07E63C606}">
      <dgm:prSet/>
      <dgm:spPr/>
      <dgm:t>
        <a:bodyPr/>
        <a:lstStyle/>
        <a:p>
          <a:endParaRPr lang="fr-FR" sz="1400">
            <a:solidFill>
              <a:schemeClr val="tx1"/>
            </a:solidFill>
          </a:endParaRPr>
        </a:p>
      </dgm:t>
    </dgm:pt>
    <dgm:pt modelId="{88906375-40EC-44A7-845F-E60FB0261954}" type="sibTrans" cxnId="{0B705699-9815-4FFC-866A-D5A07E63C606}">
      <dgm:prSet/>
      <dgm:spPr/>
      <dgm:t>
        <a:bodyPr/>
        <a:lstStyle/>
        <a:p>
          <a:endParaRPr lang="fr-FR" sz="1400">
            <a:solidFill>
              <a:schemeClr val="tx1"/>
            </a:solidFill>
          </a:endParaRPr>
        </a:p>
      </dgm:t>
    </dgm:pt>
    <dgm:pt modelId="{F3AB20C5-7D65-461B-826F-2097007005A3}">
      <dgm:prSet custT="1"/>
      <dgm:spPr/>
      <dgm:t>
        <a:bodyPr/>
        <a:lstStyle/>
        <a:p>
          <a:pPr rtl="0"/>
          <a:r>
            <a:rPr lang="fr-FR" sz="1200" smtClean="0">
              <a:solidFill>
                <a:schemeClr val="tx1"/>
              </a:solidFill>
            </a:rPr>
            <a:t>De faire un point avec le client sur ses projets</a:t>
          </a:r>
          <a:endParaRPr lang="fr-FR" sz="1200">
            <a:solidFill>
              <a:schemeClr val="tx1"/>
            </a:solidFill>
          </a:endParaRPr>
        </a:p>
      </dgm:t>
    </dgm:pt>
    <dgm:pt modelId="{DF753301-A728-47BF-9095-21CE6CF4778B}" type="parTrans" cxnId="{8D8B3D11-B92A-4790-97BD-E2EA5785D8D2}">
      <dgm:prSet/>
      <dgm:spPr/>
      <dgm:t>
        <a:bodyPr/>
        <a:lstStyle/>
        <a:p>
          <a:endParaRPr lang="fr-FR" sz="1400"/>
        </a:p>
      </dgm:t>
    </dgm:pt>
    <dgm:pt modelId="{F8D275A0-F5D6-4FE2-8539-D8EE82E76C44}" type="sibTrans" cxnId="{8D8B3D11-B92A-4790-97BD-E2EA5785D8D2}">
      <dgm:prSet/>
      <dgm:spPr/>
      <dgm:t>
        <a:bodyPr/>
        <a:lstStyle/>
        <a:p>
          <a:endParaRPr lang="fr-FR" sz="1400"/>
        </a:p>
      </dgm:t>
    </dgm:pt>
    <dgm:pt modelId="{532ED5C4-7415-45C1-AF1B-0102F54E00A2}" type="pres">
      <dgm:prSet presAssocID="{B13E55FE-C5E8-4F1E-8B78-07BBD88F6629}" presName="Name0" presStyleCnt="0">
        <dgm:presLayoutVars>
          <dgm:dir/>
          <dgm:animLvl val="lvl"/>
          <dgm:resizeHandles val="exact"/>
        </dgm:presLayoutVars>
      </dgm:prSet>
      <dgm:spPr/>
      <dgm:t>
        <a:bodyPr/>
        <a:lstStyle/>
        <a:p>
          <a:endParaRPr lang="fr-FR"/>
        </a:p>
      </dgm:t>
    </dgm:pt>
    <dgm:pt modelId="{CBFA313B-F849-4D41-83D6-211013AB26E2}" type="pres">
      <dgm:prSet presAssocID="{825B27FB-BDBD-43A2-B93F-FC6911A2BFE8}" presName="linNode" presStyleCnt="0"/>
      <dgm:spPr/>
    </dgm:pt>
    <dgm:pt modelId="{04594E25-FB57-49EB-BAD5-71A65FB8C7F5}" type="pres">
      <dgm:prSet presAssocID="{825B27FB-BDBD-43A2-B93F-FC6911A2BFE8}" presName="parentText" presStyleLbl="node1" presStyleIdx="0" presStyleCnt="3" custScaleX="80231" custScaleY="19804" custLinFactNeighborX="-5232">
        <dgm:presLayoutVars>
          <dgm:chMax val="1"/>
          <dgm:bulletEnabled val="1"/>
        </dgm:presLayoutVars>
      </dgm:prSet>
      <dgm:spPr/>
      <dgm:t>
        <a:bodyPr/>
        <a:lstStyle/>
        <a:p>
          <a:endParaRPr lang="fr-FR"/>
        </a:p>
      </dgm:t>
    </dgm:pt>
    <dgm:pt modelId="{AC06F006-6FFA-4F5D-928B-803CCDAB07C7}" type="pres">
      <dgm:prSet presAssocID="{825B27FB-BDBD-43A2-B93F-FC6911A2BFE8}" presName="descendantText" presStyleLbl="alignAccFollowNode1" presStyleIdx="0" presStyleCnt="3" custScaleX="108308" custScaleY="32416">
        <dgm:presLayoutVars>
          <dgm:bulletEnabled val="1"/>
        </dgm:presLayoutVars>
      </dgm:prSet>
      <dgm:spPr/>
      <dgm:t>
        <a:bodyPr/>
        <a:lstStyle/>
        <a:p>
          <a:endParaRPr lang="fr-FR"/>
        </a:p>
      </dgm:t>
    </dgm:pt>
    <dgm:pt modelId="{6E34E674-F0F6-448A-8D1A-13D5EFC8B174}" type="pres">
      <dgm:prSet presAssocID="{7D8E16BB-E86C-42FA-8C9C-2752A7AEE634}" presName="sp" presStyleCnt="0"/>
      <dgm:spPr/>
    </dgm:pt>
    <dgm:pt modelId="{98023257-9D0D-49D9-859D-DF542B1C7581}" type="pres">
      <dgm:prSet presAssocID="{178DCC0D-1CE0-4F2A-9F44-FA401D216EF1}" presName="linNode" presStyleCnt="0"/>
      <dgm:spPr/>
    </dgm:pt>
    <dgm:pt modelId="{776D6A59-1453-42A3-BA76-910A41A70A32}" type="pres">
      <dgm:prSet presAssocID="{178DCC0D-1CE0-4F2A-9F44-FA401D216EF1}" presName="parentText" presStyleLbl="node1" presStyleIdx="1" presStyleCnt="3" custScaleX="80231" custScaleY="19804" custLinFactNeighborX="-314" custLinFactNeighborY="25004">
        <dgm:presLayoutVars>
          <dgm:chMax val="1"/>
          <dgm:bulletEnabled val="1"/>
        </dgm:presLayoutVars>
      </dgm:prSet>
      <dgm:spPr/>
      <dgm:t>
        <a:bodyPr/>
        <a:lstStyle/>
        <a:p>
          <a:endParaRPr lang="fr-FR"/>
        </a:p>
      </dgm:t>
    </dgm:pt>
    <dgm:pt modelId="{BD31D9CA-14AB-475B-8308-FA44B0AC1477}" type="pres">
      <dgm:prSet presAssocID="{178DCC0D-1CE0-4F2A-9F44-FA401D216EF1}" presName="descendantText" presStyleLbl="alignAccFollowNode1" presStyleIdx="1" presStyleCnt="3" custScaleX="105995" custScaleY="37184" custLinFactNeighborX="1164" custLinFactNeighborY="30262">
        <dgm:presLayoutVars>
          <dgm:bulletEnabled val="1"/>
        </dgm:presLayoutVars>
      </dgm:prSet>
      <dgm:spPr/>
      <dgm:t>
        <a:bodyPr/>
        <a:lstStyle/>
        <a:p>
          <a:endParaRPr lang="fr-FR"/>
        </a:p>
      </dgm:t>
    </dgm:pt>
    <dgm:pt modelId="{5443CCC1-52A3-4EF3-A79C-B61A5EDCA45C}" type="pres">
      <dgm:prSet presAssocID="{950D2ECB-9CD1-414A-97ED-0CC9448D4764}" presName="sp" presStyleCnt="0"/>
      <dgm:spPr/>
    </dgm:pt>
    <dgm:pt modelId="{8A7DDEFB-1745-43A0-96F8-3AE54FED44F7}" type="pres">
      <dgm:prSet presAssocID="{D2836F28-F0E5-4D5F-A391-FC3F8F70A3E1}" presName="linNode" presStyleCnt="0"/>
      <dgm:spPr/>
    </dgm:pt>
    <dgm:pt modelId="{13489B31-A7F1-410A-A7F9-34F3E9C5CE5D}" type="pres">
      <dgm:prSet presAssocID="{D2836F28-F0E5-4D5F-A391-FC3F8F70A3E1}" presName="parentText" presStyleLbl="node1" presStyleIdx="2" presStyleCnt="3" custScaleX="80231" custScaleY="19580" custLinFactNeighborX="-314" custLinFactNeighborY="-37699">
        <dgm:presLayoutVars>
          <dgm:chMax val="1"/>
          <dgm:bulletEnabled val="1"/>
        </dgm:presLayoutVars>
      </dgm:prSet>
      <dgm:spPr/>
      <dgm:t>
        <a:bodyPr/>
        <a:lstStyle/>
        <a:p>
          <a:endParaRPr lang="fr-FR"/>
        </a:p>
      </dgm:t>
    </dgm:pt>
    <dgm:pt modelId="{98849681-1489-47FC-A121-6DE30E093F86}" type="pres">
      <dgm:prSet presAssocID="{D2836F28-F0E5-4D5F-A391-FC3F8F70A3E1}" presName="descendantText" presStyleLbl="alignAccFollowNode1" presStyleIdx="2" presStyleCnt="3" custScaleX="110492" custScaleY="31510" custLinFactNeighborY="-46463">
        <dgm:presLayoutVars>
          <dgm:bulletEnabled val="1"/>
        </dgm:presLayoutVars>
      </dgm:prSet>
      <dgm:spPr/>
      <dgm:t>
        <a:bodyPr/>
        <a:lstStyle/>
        <a:p>
          <a:endParaRPr lang="fr-FR"/>
        </a:p>
      </dgm:t>
    </dgm:pt>
  </dgm:ptLst>
  <dgm:cxnLst>
    <dgm:cxn modelId="{24922689-1577-4128-B7B6-D3E21721FFBC}" srcId="{825B27FB-BDBD-43A2-B93F-FC6911A2BFE8}" destId="{FDF964C6-49EE-438C-976D-C1C8597AFDB5}" srcOrd="2" destOrd="0" parTransId="{C707DB18-4BB3-42C7-9FA7-874CE14FC75C}" sibTransId="{95A1573F-4505-4D66-8127-1171E8F8E652}"/>
    <dgm:cxn modelId="{7B9C8CAF-1E22-432A-951D-269A8E0B32B9}" type="presOf" srcId="{FDF964C6-49EE-438C-976D-C1C8597AFDB5}" destId="{AC06F006-6FFA-4F5D-928B-803CCDAB07C7}" srcOrd="0" destOrd="2" presId="urn:microsoft.com/office/officeart/2005/8/layout/vList5"/>
    <dgm:cxn modelId="{0B705699-9815-4FFC-866A-D5A07E63C606}" srcId="{D2836F28-F0E5-4D5F-A391-FC3F8F70A3E1}" destId="{A5602E56-CC5E-47AC-AB77-87BA64629F3B}" srcOrd="0" destOrd="0" parTransId="{FB29E16D-1517-4F77-BC5E-00873356857B}" sibTransId="{88906375-40EC-44A7-845F-E60FB0261954}"/>
    <dgm:cxn modelId="{8DE725CD-B010-417E-B1E3-B7C2C6A35BC7}" type="presOf" srcId="{3567DD80-7D92-4E5F-B04C-682CA357630F}" destId="{BD31D9CA-14AB-475B-8308-FA44B0AC1477}" srcOrd="0" destOrd="0" presId="urn:microsoft.com/office/officeart/2005/8/layout/vList5"/>
    <dgm:cxn modelId="{02681656-75FC-4D36-8377-69484592A4D4}" srcId="{B13E55FE-C5E8-4F1E-8B78-07BBD88F6629}" destId="{178DCC0D-1CE0-4F2A-9F44-FA401D216EF1}" srcOrd="1" destOrd="0" parTransId="{A06E7498-78CE-4646-81BD-FBAC149EC176}" sibTransId="{950D2ECB-9CD1-414A-97ED-0CC9448D4764}"/>
    <dgm:cxn modelId="{5BE2BC1D-BE13-4E35-AE33-A9762E243F58}" srcId="{178DCC0D-1CE0-4F2A-9F44-FA401D216EF1}" destId="{3567DD80-7D92-4E5F-B04C-682CA357630F}" srcOrd="0" destOrd="0" parTransId="{4B81286A-22E8-448F-9BBF-57D2C1DB5758}" sibTransId="{75CF61DC-6D2B-485B-ABA9-7C095C1117DD}"/>
    <dgm:cxn modelId="{19BFC5FF-CC59-454F-84A9-D30C42442577}" type="presOf" srcId="{178DCC0D-1CE0-4F2A-9F44-FA401D216EF1}" destId="{776D6A59-1453-42A3-BA76-910A41A70A32}" srcOrd="0" destOrd="0" presId="urn:microsoft.com/office/officeart/2005/8/layout/vList5"/>
    <dgm:cxn modelId="{D3E9BE62-863C-4011-91D6-0A61C8347CBC}" srcId="{B13E55FE-C5E8-4F1E-8B78-07BBD88F6629}" destId="{825B27FB-BDBD-43A2-B93F-FC6911A2BFE8}" srcOrd="0" destOrd="0" parTransId="{183B2E7B-1293-4A79-A7D1-1E9C7785CC26}" sibTransId="{7D8E16BB-E86C-42FA-8C9C-2752A7AEE634}"/>
    <dgm:cxn modelId="{85EE254C-F793-4AA8-AE0A-BF2008AE1889}" type="presOf" srcId="{D2836F28-F0E5-4D5F-A391-FC3F8F70A3E1}" destId="{13489B31-A7F1-410A-A7F9-34F3E9C5CE5D}" srcOrd="0" destOrd="0" presId="urn:microsoft.com/office/officeart/2005/8/layout/vList5"/>
    <dgm:cxn modelId="{A4F11060-C3A5-4AA0-AD53-590C7A831688}" type="presOf" srcId="{825B27FB-BDBD-43A2-B93F-FC6911A2BFE8}" destId="{04594E25-FB57-49EB-BAD5-71A65FB8C7F5}" srcOrd="0" destOrd="0" presId="urn:microsoft.com/office/officeart/2005/8/layout/vList5"/>
    <dgm:cxn modelId="{1B37E24A-DAE4-4A91-B305-6BBD4BAD309F}" srcId="{B13E55FE-C5E8-4F1E-8B78-07BBD88F6629}" destId="{D2836F28-F0E5-4D5F-A391-FC3F8F70A3E1}" srcOrd="2" destOrd="0" parTransId="{E89BFDD4-718D-4A8E-84D6-EA1E4210826A}" sibTransId="{3A708DF5-F9CC-48D7-95C0-CDE1C2965D72}"/>
    <dgm:cxn modelId="{C8676AAD-41B0-40EE-AB5A-A1C8F939D429}" type="presOf" srcId="{DC52A1DB-43A4-494D-B5A0-4E12BC580B32}" destId="{AC06F006-6FFA-4F5D-928B-803CCDAB07C7}" srcOrd="0" destOrd="1" presId="urn:microsoft.com/office/officeart/2005/8/layout/vList5"/>
    <dgm:cxn modelId="{C791D024-C004-484F-8047-0DA938272CDF}" type="presOf" srcId="{B13E55FE-C5E8-4F1E-8B78-07BBD88F6629}" destId="{532ED5C4-7415-45C1-AF1B-0102F54E00A2}" srcOrd="0" destOrd="0" presId="urn:microsoft.com/office/officeart/2005/8/layout/vList5"/>
    <dgm:cxn modelId="{1D16B668-EA1B-48F7-96DF-E27FBFA18433}" type="presOf" srcId="{A5602E56-CC5E-47AC-AB77-87BA64629F3B}" destId="{98849681-1489-47FC-A121-6DE30E093F86}" srcOrd="0" destOrd="0" presId="urn:microsoft.com/office/officeart/2005/8/layout/vList5"/>
    <dgm:cxn modelId="{858FDD0A-6BFF-439F-95D8-67539F69315D}" srcId="{825B27FB-BDBD-43A2-B93F-FC6911A2BFE8}" destId="{DC52A1DB-43A4-494D-B5A0-4E12BC580B32}" srcOrd="1" destOrd="0" parTransId="{5D3DC0C3-D935-4970-9896-234C556D0B0B}" sibTransId="{A790714A-E22C-47E0-9D41-914C6EBEFFF6}"/>
    <dgm:cxn modelId="{AC9675E9-6314-4C5C-ABCB-7C57291870DD}" type="presOf" srcId="{F3AB20C5-7D65-461B-826F-2097007005A3}" destId="{AC06F006-6FFA-4F5D-928B-803CCDAB07C7}" srcOrd="0" destOrd="0" presId="urn:microsoft.com/office/officeart/2005/8/layout/vList5"/>
    <dgm:cxn modelId="{8D8B3D11-B92A-4790-97BD-E2EA5785D8D2}" srcId="{825B27FB-BDBD-43A2-B93F-FC6911A2BFE8}" destId="{F3AB20C5-7D65-461B-826F-2097007005A3}" srcOrd="0" destOrd="0" parTransId="{DF753301-A728-47BF-9095-21CE6CF4778B}" sibTransId="{F8D275A0-F5D6-4FE2-8539-D8EE82E76C44}"/>
    <dgm:cxn modelId="{9CBF5545-F13E-49DC-A1E9-5EDB3C72C9DF}" type="presParOf" srcId="{532ED5C4-7415-45C1-AF1B-0102F54E00A2}" destId="{CBFA313B-F849-4D41-83D6-211013AB26E2}" srcOrd="0" destOrd="0" presId="urn:microsoft.com/office/officeart/2005/8/layout/vList5"/>
    <dgm:cxn modelId="{9C61B8A9-AB46-4D27-89E3-F85413BC2E93}" type="presParOf" srcId="{CBFA313B-F849-4D41-83D6-211013AB26E2}" destId="{04594E25-FB57-49EB-BAD5-71A65FB8C7F5}" srcOrd="0" destOrd="0" presId="urn:microsoft.com/office/officeart/2005/8/layout/vList5"/>
    <dgm:cxn modelId="{77EDCCA8-4B7D-4137-892D-5927AC3523E2}" type="presParOf" srcId="{CBFA313B-F849-4D41-83D6-211013AB26E2}" destId="{AC06F006-6FFA-4F5D-928B-803CCDAB07C7}" srcOrd="1" destOrd="0" presId="urn:microsoft.com/office/officeart/2005/8/layout/vList5"/>
    <dgm:cxn modelId="{B3A8784E-24A5-4EDC-B738-F68304F1DB47}" type="presParOf" srcId="{532ED5C4-7415-45C1-AF1B-0102F54E00A2}" destId="{6E34E674-F0F6-448A-8D1A-13D5EFC8B174}" srcOrd="1" destOrd="0" presId="urn:microsoft.com/office/officeart/2005/8/layout/vList5"/>
    <dgm:cxn modelId="{DDD0F8E1-D76C-4D24-8C24-E36F60A7E41A}" type="presParOf" srcId="{532ED5C4-7415-45C1-AF1B-0102F54E00A2}" destId="{98023257-9D0D-49D9-859D-DF542B1C7581}" srcOrd="2" destOrd="0" presId="urn:microsoft.com/office/officeart/2005/8/layout/vList5"/>
    <dgm:cxn modelId="{015B5F8E-5132-482B-AC7D-DC3E6210DED3}" type="presParOf" srcId="{98023257-9D0D-49D9-859D-DF542B1C7581}" destId="{776D6A59-1453-42A3-BA76-910A41A70A32}" srcOrd="0" destOrd="0" presId="urn:microsoft.com/office/officeart/2005/8/layout/vList5"/>
    <dgm:cxn modelId="{CD3B6637-AE68-4585-9692-200F64E46BE8}" type="presParOf" srcId="{98023257-9D0D-49D9-859D-DF542B1C7581}" destId="{BD31D9CA-14AB-475B-8308-FA44B0AC1477}" srcOrd="1" destOrd="0" presId="urn:microsoft.com/office/officeart/2005/8/layout/vList5"/>
    <dgm:cxn modelId="{C0BFB839-6B17-47EE-9E85-5F0F62673228}" type="presParOf" srcId="{532ED5C4-7415-45C1-AF1B-0102F54E00A2}" destId="{5443CCC1-52A3-4EF3-A79C-B61A5EDCA45C}" srcOrd="3" destOrd="0" presId="urn:microsoft.com/office/officeart/2005/8/layout/vList5"/>
    <dgm:cxn modelId="{890761E4-9B9C-44A1-B14B-2E82E3B566B1}" type="presParOf" srcId="{532ED5C4-7415-45C1-AF1B-0102F54E00A2}" destId="{8A7DDEFB-1745-43A0-96F8-3AE54FED44F7}" srcOrd="4" destOrd="0" presId="urn:microsoft.com/office/officeart/2005/8/layout/vList5"/>
    <dgm:cxn modelId="{6A814C27-C130-4EF3-B384-8E865D34675A}" type="presParOf" srcId="{8A7DDEFB-1745-43A0-96F8-3AE54FED44F7}" destId="{13489B31-A7F1-410A-A7F9-34F3E9C5CE5D}" srcOrd="0" destOrd="0" presId="urn:microsoft.com/office/officeart/2005/8/layout/vList5"/>
    <dgm:cxn modelId="{66FFE779-0FF0-4D3D-BF01-BD5BA09BE4F5}" type="presParOf" srcId="{8A7DDEFB-1745-43A0-96F8-3AE54FED44F7}" destId="{98849681-1489-47FC-A121-6DE30E093F8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242283-9D6B-4E2C-B8C4-A61F12DAE5EB}" type="doc">
      <dgm:prSet loTypeId="urn:microsoft.com/office/officeart/2008/layout/VerticalCurvedList" loCatId="list" qsTypeId="urn:microsoft.com/office/officeart/2005/8/quickstyle/simple1" qsCatId="simple" csTypeId="urn:microsoft.com/office/officeart/2005/8/colors/colorful5" csCatId="colorful"/>
      <dgm:spPr/>
      <dgm:t>
        <a:bodyPr/>
        <a:lstStyle/>
        <a:p>
          <a:endParaRPr lang="fr-FR"/>
        </a:p>
      </dgm:t>
    </dgm:pt>
    <dgm:pt modelId="{6D8CADF2-FFE6-4706-8817-5B8F91096E09}">
      <dgm:prSet custT="1"/>
      <dgm:spPr/>
      <dgm:t>
        <a:bodyPr/>
        <a:lstStyle/>
        <a:p>
          <a:pPr rtl="0"/>
          <a:r>
            <a:rPr lang="fr-FR" sz="1400" smtClean="0">
              <a:solidFill>
                <a:schemeClr val="tx1"/>
              </a:solidFill>
            </a:rPr>
            <a:t>Loupe activation de la relation</a:t>
          </a:r>
          <a:endParaRPr lang="fr-FR" sz="1400">
            <a:solidFill>
              <a:schemeClr val="tx1"/>
            </a:solidFill>
          </a:endParaRPr>
        </a:p>
      </dgm:t>
    </dgm:pt>
    <dgm:pt modelId="{D0231976-6935-42D5-8B2E-AC764DCE608E}" type="parTrans" cxnId="{00AC249C-1D1B-40BD-BF64-DC97A9B809E5}">
      <dgm:prSet/>
      <dgm:spPr/>
      <dgm:t>
        <a:bodyPr/>
        <a:lstStyle/>
        <a:p>
          <a:endParaRPr lang="fr-FR" sz="1400">
            <a:solidFill>
              <a:schemeClr val="tx1"/>
            </a:solidFill>
          </a:endParaRPr>
        </a:p>
      </dgm:t>
    </dgm:pt>
    <dgm:pt modelId="{E61D7D36-8592-43A9-9F54-012FAC6ADEAE}" type="sibTrans" cxnId="{00AC249C-1D1B-40BD-BF64-DC97A9B809E5}">
      <dgm:prSet/>
      <dgm:spPr/>
      <dgm:t>
        <a:bodyPr/>
        <a:lstStyle/>
        <a:p>
          <a:endParaRPr lang="fr-FR" sz="1400">
            <a:solidFill>
              <a:schemeClr val="tx1"/>
            </a:solidFill>
          </a:endParaRPr>
        </a:p>
      </dgm:t>
    </dgm:pt>
    <dgm:pt modelId="{2C4C210A-9C09-4E20-BEE7-B74E5EAD3386}">
      <dgm:prSet custT="1"/>
      <dgm:spPr/>
      <dgm:t>
        <a:bodyPr/>
        <a:lstStyle/>
        <a:p>
          <a:pPr rtl="0"/>
          <a:r>
            <a:rPr lang="fr-FR" sz="1400" smtClean="0">
              <a:solidFill>
                <a:schemeClr val="tx1"/>
              </a:solidFill>
            </a:rPr>
            <a:t>Opportunité de prêt consommation si la note n’est pas dégradée et si l’endettement et le RAV du client sont respectés</a:t>
          </a:r>
          <a:endParaRPr lang="fr-FR" sz="1400">
            <a:solidFill>
              <a:schemeClr val="tx1"/>
            </a:solidFill>
          </a:endParaRPr>
        </a:p>
      </dgm:t>
    </dgm:pt>
    <dgm:pt modelId="{D229A722-28A5-4F29-B39F-1E18AF4A69D1}" type="parTrans" cxnId="{8BAEF7E4-2CD5-4B7A-812D-20475BA8D7DD}">
      <dgm:prSet/>
      <dgm:spPr/>
      <dgm:t>
        <a:bodyPr/>
        <a:lstStyle/>
        <a:p>
          <a:endParaRPr lang="fr-FR" sz="1400">
            <a:solidFill>
              <a:schemeClr val="tx1"/>
            </a:solidFill>
          </a:endParaRPr>
        </a:p>
      </dgm:t>
    </dgm:pt>
    <dgm:pt modelId="{577A6D16-8B51-4105-923D-66AD304FB881}" type="sibTrans" cxnId="{8BAEF7E4-2CD5-4B7A-812D-20475BA8D7DD}">
      <dgm:prSet/>
      <dgm:spPr/>
      <dgm:t>
        <a:bodyPr/>
        <a:lstStyle/>
        <a:p>
          <a:endParaRPr lang="fr-FR" sz="1400">
            <a:solidFill>
              <a:schemeClr val="tx1"/>
            </a:solidFill>
          </a:endParaRPr>
        </a:p>
      </dgm:t>
    </dgm:pt>
    <dgm:pt modelId="{2AE0A318-0B11-425A-804A-7992FA34C1B8}">
      <dgm:prSet custT="1"/>
      <dgm:spPr/>
      <dgm:t>
        <a:bodyPr/>
        <a:lstStyle/>
        <a:p>
          <a:pPr rtl="0"/>
          <a:r>
            <a:rPr lang="fr-FR" sz="1400" smtClean="0">
              <a:solidFill>
                <a:schemeClr val="tx1"/>
              </a:solidFill>
            </a:rPr>
            <a:t>Si prélèvements externes : Opportunités de RDV pour proposition commerciale</a:t>
          </a:r>
          <a:endParaRPr lang="fr-FR" sz="1400">
            <a:solidFill>
              <a:schemeClr val="tx1"/>
            </a:solidFill>
          </a:endParaRPr>
        </a:p>
      </dgm:t>
    </dgm:pt>
    <dgm:pt modelId="{29547C5D-B3FA-4192-BA21-7DB79BF2BB89}" type="parTrans" cxnId="{4BE9CC42-12E9-4E01-8B25-8143E419CADD}">
      <dgm:prSet/>
      <dgm:spPr/>
      <dgm:t>
        <a:bodyPr/>
        <a:lstStyle/>
        <a:p>
          <a:endParaRPr lang="fr-FR" sz="1400">
            <a:solidFill>
              <a:schemeClr val="tx1"/>
            </a:solidFill>
          </a:endParaRPr>
        </a:p>
      </dgm:t>
    </dgm:pt>
    <dgm:pt modelId="{66A25584-A44B-41A3-9B7F-ABE618F176A6}" type="sibTrans" cxnId="{4BE9CC42-12E9-4E01-8B25-8143E419CADD}">
      <dgm:prSet/>
      <dgm:spPr/>
      <dgm:t>
        <a:bodyPr/>
        <a:lstStyle/>
        <a:p>
          <a:endParaRPr lang="fr-FR" sz="1400">
            <a:solidFill>
              <a:schemeClr val="tx1"/>
            </a:solidFill>
          </a:endParaRPr>
        </a:p>
      </dgm:t>
    </dgm:pt>
    <dgm:pt modelId="{37760B98-5BA7-409A-A53B-828C4127CB22}">
      <dgm:prSet custT="1"/>
      <dgm:spPr/>
      <dgm:t>
        <a:bodyPr/>
        <a:lstStyle/>
        <a:p>
          <a:pPr rtl="0"/>
          <a:r>
            <a:rPr lang="fr-FR" sz="1400" smtClean="0">
              <a:solidFill>
                <a:schemeClr val="tx1"/>
              </a:solidFill>
            </a:rPr>
            <a:t>Opportunité de proposer la CB Izicarte (pour le client, le coût lié aux montant des intérêts générés par le montant du déblocage étant moins élevé qu’une tarification de forçage d’opération en dépassement)</a:t>
          </a:r>
          <a:endParaRPr lang="fr-FR" sz="1400">
            <a:solidFill>
              <a:schemeClr val="tx1"/>
            </a:solidFill>
          </a:endParaRPr>
        </a:p>
      </dgm:t>
    </dgm:pt>
    <dgm:pt modelId="{88E014F8-0578-4789-90FE-92F3924AD1DD}" type="parTrans" cxnId="{EAB580E4-12B9-4D46-BF0D-8D74CAC9B811}">
      <dgm:prSet/>
      <dgm:spPr/>
      <dgm:t>
        <a:bodyPr/>
        <a:lstStyle/>
        <a:p>
          <a:endParaRPr lang="fr-FR" sz="1400">
            <a:solidFill>
              <a:schemeClr val="tx1"/>
            </a:solidFill>
          </a:endParaRPr>
        </a:p>
      </dgm:t>
    </dgm:pt>
    <dgm:pt modelId="{A636D053-B80D-4433-89AF-CF6E3F785C0C}" type="sibTrans" cxnId="{EAB580E4-12B9-4D46-BF0D-8D74CAC9B811}">
      <dgm:prSet/>
      <dgm:spPr/>
      <dgm:t>
        <a:bodyPr/>
        <a:lstStyle/>
        <a:p>
          <a:endParaRPr lang="fr-FR" sz="1400">
            <a:solidFill>
              <a:schemeClr val="tx1"/>
            </a:solidFill>
          </a:endParaRPr>
        </a:p>
      </dgm:t>
    </dgm:pt>
    <dgm:pt modelId="{5EF4B25A-E481-4BAF-A090-28773BF25401}">
      <dgm:prSet custT="1"/>
      <dgm:spPr/>
      <dgm:t>
        <a:bodyPr/>
        <a:lstStyle/>
        <a:p>
          <a:pPr rtl="0"/>
          <a:r>
            <a:rPr lang="fr-FR" sz="1400" smtClean="0">
              <a:solidFill>
                <a:schemeClr val="tx1"/>
              </a:solidFill>
            </a:rPr>
            <a:t>Opportunité pour revoir la capacité d’épargne du client ( suite mise en place virement automatique sur les livrets)</a:t>
          </a:r>
          <a:endParaRPr lang="fr-FR" sz="1400">
            <a:solidFill>
              <a:schemeClr val="tx1"/>
            </a:solidFill>
          </a:endParaRPr>
        </a:p>
      </dgm:t>
    </dgm:pt>
    <dgm:pt modelId="{68A041B5-47A6-4869-A584-F9B2A43B5F91}" type="parTrans" cxnId="{1F521DAD-CD9F-441A-9C20-4F42D340137E}">
      <dgm:prSet/>
      <dgm:spPr/>
      <dgm:t>
        <a:bodyPr/>
        <a:lstStyle/>
        <a:p>
          <a:endParaRPr lang="fr-FR" sz="1400">
            <a:solidFill>
              <a:schemeClr val="tx1"/>
            </a:solidFill>
          </a:endParaRPr>
        </a:p>
      </dgm:t>
    </dgm:pt>
    <dgm:pt modelId="{E1B810BE-4722-4F86-B891-36C345642608}" type="sibTrans" cxnId="{1F521DAD-CD9F-441A-9C20-4F42D340137E}">
      <dgm:prSet/>
      <dgm:spPr/>
      <dgm:t>
        <a:bodyPr/>
        <a:lstStyle/>
        <a:p>
          <a:endParaRPr lang="fr-FR" sz="1400">
            <a:solidFill>
              <a:schemeClr val="tx1"/>
            </a:solidFill>
          </a:endParaRPr>
        </a:p>
      </dgm:t>
    </dgm:pt>
    <dgm:pt modelId="{A134DA34-B0FC-47C5-A5AA-54433C8F7DCD}" type="pres">
      <dgm:prSet presAssocID="{97242283-9D6B-4E2C-B8C4-A61F12DAE5EB}" presName="Name0" presStyleCnt="0">
        <dgm:presLayoutVars>
          <dgm:chMax val="7"/>
          <dgm:chPref val="7"/>
          <dgm:dir/>
        </dgm:presLayoutVars>
      </dgm:prSet>
      <dgm:spPr/>
      <dgm:t>
        <a:bodyPr/>
        <a:lstStyle/>
        <a:p>
          <a:endParaRPr lang="fr-FR"/>
        </a:p>
      </dgm:t>
    </dgm:pt>
    <dgm:pt modelId="{BB93EB70-CF8B-405F-9AF5-D1630026ED8C}" type="pres">
      <dgm:prSet presAssocID="{97242283-9D6B-4E2C-B8C4-A61F12DAE5EB}" presName="Name1" presStyleCnt="0"/>
      <dgm:spPr/>
    </dgm:pt>
    <dgm:pt modelId="{9D7FDCA2-0A6F-4B4F-875E-B208CC5F9756}" type="pres">
      <dgm:prSet presAssocID="{97242283-9D6B-4E2C-B8C4-A61F12DAE5EB}" presName="cycle" presStyleCnt="0"/>
      <dgm:spPr/>
    </dgm:pt>
    <dgm:pt modelId="{08E7F3FD-466A-45F6-843A-6121426C53BB}" type="pres">
      <dgm:prSet presAssocID="{97242283-9D6B-4E2C-B8C4-A61F12DAE5EB}" presName="srcNode" presStyleLbl="node1" presStyleIdx="0" presStyleCnt="5"/>
      <dgm:spPr/>
    </dgm:pt>
    <dgm:pt modelId="{E0925867-B4A0-47EE-A97C-6728FC9D8E79}" type="pres">
      <dgm:prSet presAssocID="{97242283-9D6B-4E2C-B8C4-A61F12DAE5EB}" presName="conn" presStyleLbl="parChTrans1D2" presStyleIdx="0" presStyleCnt="1"/>
      <dgm:spPr/>
      <dgm:t>
        <a:bodyPr/>
        <a:lstStyle/>
        <a:p>
          <a:endParaRPr lang="fr-FR"/>
        </a:p>
      </dgm:t>
    </dgm:pt>
    <dgm:pt modelId="{3C283D57-057A-481B-A040-7B50C86D898C}" type="pres">
      <dgm:prSet presAssocID="{97242283-9D6B-4E2C-B8C4-A61F12DAE5EB}" presName="extraNode" presStyleLbl="node1" presStyleIdx="0" presStyleCnt="5"/>
      <dgm:spPr/>
    </dgm:pt>
    <dgm:pt modelId="{2A692278-381B-4D0B-B073-5EB023C292BD}" type="pres">
      <dgm:prSet presAssocID="{97242283-9D6B-4E2C-B8C4-A61F12DAE5EB}" presName="dstNode" presStyleLbl="node1" presStyleIdx="0" presStyleCnt="5"/>
      <dgm:spPr/>
    </dgm:pt>
    <dgm:pt modelId="{768F73DB-5BAC-4A7B-83B9-689CAB6A1208}" type="pres">
      <dgm:prSet presAssocID="{6D8CADF2-FFE6-4706-8817-5B8F91096E09}" presName="text_1" presStyleLbl="node1" presStyleIdx="0" presStyleCnt="5">
        <dgm:presLayoutVars>
          <dgm:bulletEnabled val="1"/>
        </dgm:presLayoutVars>
      </dgm:prSet>
      <dgm:spPr/>
      <dgm:t>
        <a:bodyPr/>
        <a:lstStyle/>
        <a:p>
          <a:endParaRPr lang="fr-FR"/>
        </a:p>
      </dgm:t>
    </dgm:pt>
    <dgm:pt modelId="{1E36B92D-03E6-430C-B0B2-B464CD8CF229}" type="pres">
      <dgm:prSet presAssocID="{6D8CADF2-FFE6-4706-8817-5B8F91096E09}" presName="accent_1" presStyleCnt="0"/>
      <dgm:spPr/>
    </dgm:pt>
    <dgm:pt modelId="{FB787C0C-FB8C-4E8B-BCC2-52F5AF0EC8E4}" type="pres">
      <dgm:prSet presAssocID="{6D8CADF2-FFE6-4706-8817-5B8F91096E09}" presName="accentRepeatNode" presStyleLbl="solidFgAcc1" presStyleIdx="0" presStyleCnt="5"/>
      <dgm:spPr/>
    </dgm:pt>
    <dgm:pt modelId="{0890D8EC-4E24-47A3-81BA-A69306CEC517}" type="pres">
      <dgm:prSet presAssocID="{2C4C210A-9C09-4E20-BEE7-B74E5EAD3386}" presName="text_2" presStyleLbl="node1" presStyleIdx="1" presStyleCnt="5">
        <dgm:presLayoutVars>
          <dgm:bulletEnabled val="1"/>
        </dgm:presLayoutVars>
      </dgm:prSet>
      <dgm:spPr/>
      <dgm:t>
        <a:bodyPr/>
        <a:lstStyle/>
        <a:p>
          <a:endParaRPr lang="fr-FR"/>
        </a:p>
      </dgm:t>
    </dgm:pt>
    <dgm:pt modelId="{B66D5F9D-8333-45EA-9E6D-0403E49857BD}" type="pres">
      <dgm:prSet presAssocID="{2C4C210A-9C09-4E20-BEE7-B74E5EAD3386}" presName="accent_2" presStyleCnt="0"/>
      <dgm:spPr/>
    </dgm:pt>
    <dgm:pt modelId="{DA14AB03-0BD6-4D38-92BE-D71334D8D543}" type="pres">
      <dgm:prSet presAssocID="{2C4C210A-9C09-4E20-BEE7-B74E5EAD3386}" presName="accentRepeatNode" presStyleLbl="solidFgAcc1" presStyleIdx="1" presStyleCnt="5"/>
      <dgm:spPr/>
    </dgm:pt>
    <dgm:pt modelId="{87763F87-C174-4213-BC2D-B6B2DD5E02D4}" type="pres">
      <dgm:prSet presAssocID="{2AE0A318-0B11-425A-804A-7992FA34C1B8}" presName="text_3" presStyleLbl="node1" presStyleIdx="2" presStyleCnt="5">
        <dgm:presLayoutVars>
          <dgm:bulletEnabled val="1"/>
        </dgm:presLayoutVars>
      </dgm:prSet>
      <dgm:spPr/>
      <dgm:t>
        <a:bodyPr/>
        <a:lstStyle/>
        <a:p>
          <a:endParaRPr lang="fr-FR"/>
        </a:p>
      </dgm:t>
    </dgm:pt>
    <dgm:pt modelId="{BAD2DB96-15E0-4FE1-8E80-3E662FE45875}" type="pres">
      <dgm:prSet presAssocID="{2AE0A318-0B11-425A-804A-7992FA34C1B8}" presName="accent_3" presStyleCnt="0"/>
      <dgm:spPr/>
    </dgm:pt>
    <dgm:pt modelId="{B4B5EAAF-5DE0-430E-8215-DBE02BDE178E}" type="pres">
      <dgm:prSet presAssocID="{2AE0A318-0B11-425A-804A-7992FA34C1B8}" presName="accentRepeatNode" presStyleLbl="solidFgAcc1" presStyleIdx="2" presStyleCnt="5"/>
      <dgm:spPr/>
    </dgm:pt>
    <dgm:pt modelId="{4E8F41E2-6025-4C53-80CA-0E640F80F519}" type="pres">
      <dgm:prSet presAssocID="{37760B98-5BA7-409A-A53B-828C4127CB22}" presName="text_4" presStyleLbl="node1" presStyleIdx="3" presStyleCnt="5">
        <dgm:presLayoutVars>
          <dgm:bulletEnabled val="1"/>
        </dgm:presLayoutVars>
      </dgm:prSet>
      <dgm:spPr/>
      <dgm:t>
        <a:bodyPr/>
        <a:lstStyle/>
        <a:p>
          <a:endParaRPr lang="fr-FR"/>
        </a:p>
      </dgm:t>
    </dgm:pt>
    <dgm:pt modelId="{8AE3B34F-6B9E-434A-9B6D-139990C2686F}" type="pres">
      <dgm:prSet presAssocID="{37760B98-5BA7-409A-A53B-828C4127CB22}" presName="accent_4" presStyleCnt="0"/>
      <dgm:spPr/>
    </dgm:pt>
    <dgm:pt modelId="{9A071606-C664-41F0-8C26-7E71EB088C5A}" type="pres">
      <dgm:prSet presAssocID="{37760B98-5BA7-409A-A53B-828C4127CB22}" presName="accentRepeatNode" presStyleLbl="solidFgAcc1" presStyleIdx="3" presStyleCnt="5"/>
      <dgm:spPr/>
    </dgm:pt>
    <dgm:pt modelId="{627C8710-5EB1-4154-8976-1E3075DA6A31}" type="pres">
      <dgm:prSet presAssocID="{5EF4B25A-E481-4BAF-A090-28773BF25401}" presName="text_5" presStyleLbl="node1" presStyleIdx="4" presStyleCnt="5">
        <dgm:presLayoutVars>
          <dgm:bulletEnabled val="1"/>
        </dgm:presLayoutVars>
      </dgm:prSet>
      <dgm:spPr/>
      <dgm:t>
        <a:bodyPr/>
        <a:lstStyle/>
        <a:p>
          <a:endParaRPr lang="fr-FR"/>
        </a:p>
      </dgm:t>
    </dgm:pt>
    <dgm:pt modelId="{5C83F13C-A380-444A-A3A0-FE95034982B3}" type="pres">
      <dgm:prSet presAssocID="{5EF4B25A-E481-4BAF-A090-28773BF25401}" presName="accent_5" presStyleCnt="0"/>
      <dgm:spPr/>
    </dgm:pt>
    <dgm:pt modelId="{809DF46F-1D1A-418D-A8CB-FCB2CBDB6368}" type="pres">
      <dgm:prSet presAssocID="{5EF4B25A-E481-4BAF-A090-28773BF25401}" presName="accentRepeatNode" presStyleLbl="solidFgAcc1" presStyleIdx="4" presStyleCnt="5"/>
      <dgm:spPr/>
    </dgm:pt>
  </dgm:ptLst>
  <dgm:cxnLst>
    <dgm:cxn modelId="{C83B852A-5BA7-43F0-B457-C88D8DD3625C}" type="presOf" srcId="{97242283-9D6B-4E2C-B8C4-A61F12DAE5EB}" destId="{A134DA34-B0FC-47C5-A5AA-54433C8F7DCD}" srcOrd="0" destOrd="0" presId="urn:microsoft.com/office/officeart/2008/layout/VerticalCurvedList"/>
    <dgm:cxn modelId="{D5AF836D-26B2-44D9-9704-BB511310AA17}" type="presOf" srcId="{E61D7D36-8592-43A9-9F54-012FAC6ADEAE}" destId="{E0925867-B4A0-47EE-A97C-6728FC9D8E79}" srcOrd="0" destOrd="0" presId="urn:microsoft.com/office/officeart/2008/layout/VerticalCurvedList"/>
    <dgm:cxn modelId="{8BAEF7E4-2CD5-4B7A-812D-20475BA8D7DD}" srcId="{97242283-9D6B-4E2C-B8C4-A61F12DAE5EB}" destId="{2C4C210A-9C09-4E20-BEE7-B74E5EAD3386}" srcOrd="1" destOrd="0" parTransId="{D229A722-28A5-4F29-B39F-1E18AF4A69D1}" sibTransId="{577A6D16-8B51-4105-923D-66AD304FB881}"/>
    <dgm:cxn modelId="{5A6DD824-0460-4469-97C2-3AAAB339AAE4}" type="presOf" srcId="{37760B98-5BA7-409A-A53B-828C4127CB22}" destId="{4E8F41E2-6025-4C53-80CA-0E640F80F519}" srcOrd="0" destOrd="0" presId="urn:microsoft.com/office/officeart/2008/layout/VerticalCurvedList"/>
    <dgm:cxn modelId="{09C5011C-FEE6-4638-8897-A7F152930843}" type="presOf" srcId="{2AE0A318-0B11-425A-804A-7992FA34C1B8}" destId="{87763F87-C174-4213-BC2D-B6B2DD5E02D4}" srcOrd="0" destOrd="0" presId="urn:microsoft.com/office/officeart/2008/layout/VerticalCurvedList"/>
    <dgm:cxn modelId="{3834C4E0-7B83-48B0-9505-7FA9D330678A}" type="presOf" srcId="{5EF4B25A-E481-4BAF-A090-28773BF25401}" destId="{627C8710-5EB1-4154-8976-1E3075DA6A31}" srcOrd="0" destOrd="0" presId="urn:microsoft.com/office/officeart/2008/layout/VerticalCurvedList"/>
    <dgm:cxn modelId="{1F521DAD-CD9F-441A-9C20-4F42D340137E}" srcId="{97242283-9D6B-4E2C-B8C4-A61F12DAE5EB}" destId="{5EF4B25A-E481-4BAF-A090-28773BF25401}" srcOrd="4" destOrd="0" parTransId="{68A041B5-47A6-4869-A584-F9B2A43B5F91}" sibTransId="{E1B810BE-4722-4F86-B891-36C345642608}"/>
    <dgm:cxn modelId="{00E39D75-B9C9-4075-8BC4-8FC6C3248110}" type="presOf" srcId="{6D8CADF2-FFE6-4706-8817-5B8F91096E09}" destId="{768F73DB-5BAC-4A7B-83B9-689CAB6A1208}" srcOrd="0" destOrd="0" presId="urn:microsoft.com/office/officeart/2008/layout/VerticalCurvedList"/>
    <dgm:cxn modelId="{FCDA21F6-A682-4EC8-9039-90E80B25A2C8}" type="presOf" srcId="{2C4C210A-9C09-4E20-BEE7-B74E5EAD3386}" destId="{0890D8EC-4E24-47A3-81BA-A69306CEC517}" srcOrd="0" destOrd="0" presId="urn:microsoft.com/office/officeart/2008/layout/VerticalCurvedList"/>
    <dgm:cxn modelId="{EAB580E4-12B9-4D46-BF0D-8D74CAC9B811}" srcId="{97242283-9D6B-4E2C-B8C4-A61F12DAE5EB}" destId="{37760B98-5BA7-409A-A53B-828C4127CB22}" srcOrd="3" destOrd="0" parTransId="{88E014F8-0578-4789-90FE-92F3924AD1DD}" sibTransId="{A636D053-B80D-4433-89AF-CF6E3F785C0C}"/>
    <dgm:cxn modelId="{4BE9CC42-12E9-4E01-8B25-8143E419CADD}" srcId="{97242283-9D6B-4E2C-B8C4-A61F12DAE5EB}" destId="{2AE0A318-0B11-425A-804A-7992FA34C1B8}" srcOrd="2" destOrd="0" parTransId="{29547C5D-B3FA-4192-BA21-7DB79BF2BB89}" sibTransId="{66A25584-A44B-41A3-9B7F-ABE618F176A6}"/>
    <dgm:cxn modelId="{00AC249C-1D1B-40BD-BF64-DC97A9B809E5}" srcId="{97242283-9D6B-4E2C-B8C4-A61F12DAE5EB}" destId="{6D8CADF2-FFE6-4706-8817-5B8F91096E09}" srcOrd="0" destOrd="0" parTransId="{D0231976-6935-42D5-8B2E-AC764DCE608E}" sibTransId="{E61D7D36-8592-43A9-9F54-012FAC6ADEAE}"/>
    <dgm:cxn modelId="{643B4AD1-2EC0-4CE9-9F50-F2AF8CA534C1}" type="presParOf" srcId="{A134DA34-B0FC-47C5-A5AA-54433C8F7DCD}" destId="{BB93EB70-CF8B-405F-9AF5-D1630026ED8C}" srcOrd="0" destOrd="0" presId="urn:microsoft.com/office/officeart/2008/layout/VerticalCurvedList"/>
    <dgm:cxn modelId="{82B06DE1-7143-4409-AFFE-FF8B122BC7E7}" type="presParOf" srcId="{BB93EB70-CF8B-405F-9AF5-D1630026ED8C}" destId="{9D7FDCA2-0A6F-4B4F-875E-B208CC5F9756}" srcOrd="0" destOrd="0" presId="urn:microsoft.com/office/officeart/2008/layout/VerticalCurvedList"/>
    <dgm:cxn modelId="{7A0738ED-6ED8-413A-9275-62C3E13EBCBA}" type="presParOf" srcId="{9D7FDCA2-0A6F-4B4F-875E-B208CC5F9756}" destId="{08E7F3FD-466A-45F6-843A-6121426C53BB}" srcOrd="0" destOrd="0" presId="urn:microsoft.com/office/officeart/2008/layout/VerticalCurvedList"/>
    <dgm:cxn modelId="{747098FB-4150-497D-ADA5-AE4F1773AF5F}" type="presParOf" srcId="{9D7FDCA2-0A6F-4B4F-875E-B208CC5F9756}" destId="{E0925867-B4A0-47EE-A97C-6728FC9D8E79}" srcOrd="1" destOrd="0" presId="urn:microsoft.com/office/officeart/2008/layout/VerticalCurvedList"/>
    <dgm:cxn modelId="{EA8C7AC3-FFF8-4E06-B09A-8C41C1B2710D}" type="presParOf" srcId="{9D7FDCA2-0A6F-4B4F-875E-B208CC5F9756}" destId="{3C283D57-057A-481B-A040-7B50C86D898C}" srcOrd="2" destOrd="0" presId="urn:microsoft.com/office/officeart/2008/layout/VerticalCurvedList"/>
    <dgm:cxn modelId="{48598AD1-8782-4078-A69B-ACE5DB7CECDC}" type="presParOf" srcId="{9D7FDCA2-0A6F-4B4F-875E-B208CC5F9756}" destId="{2A692278-381B-4D0B-B073-5EB023C292BD}" srcOrd="3" destOrd="0" presId="urn:microsoft.com/office/officeart/2008/layout/VerticalCurvedList"/>
    <dgm:cxn modelId="{BC756997-07DB-4E68-B823-49F59B1C85A1}" type="presParOf" srcId="{BB93EB70-CF8B-405F-9AF5-D1630026ED8C}" destId="{768F73DB-5BAC-4A7B-83B9-689CAB6A1208}" srcOrd="1" destOrd="0" presId="urn:microsoft.com/office/officeart/2008/layout/VerticalCurvedList"/>
    <dgm:cxn modelId="{C811F72E-8B27-44A4-9773-670B70ADD23B}" type="presParOf" srcId="{BB93EB70-CF8B-405F-9AF5-D1630026ED8C}" destId="{1E36B92D-03E6-430C-B0B2-B464CD8CF229}" srcOrd="2" destOrd="0" presId="urn:microsoft.com/office/officeart/2008/layout/VerticalCurvedList"/>
    <dgm:cxn modelId="{26EA6D73-2B36-4A72-83E2-815EC15113F9}" type="presParOf" srcId="{1E36B92D-03E6-430C-B0B2-B464CD8CF229}" destId="{FB787C0C-FB8C-4E8B-BCC2-52F5AF0EC8E4}" srcOrd="0" destOrd="0" presId="urn:microsoft.com/office/officeart/2008/layout/VerticalCurvedList"/>
    <dgm:cxn modelId="{684BEEB0-8CB3-44CB-AD13-8541409D582F}" type="presParOf" srcId="{BB93EB70-CF8B-405F-9AF5-D1630026ED8C}" destId="{0890D8EC-4E24-47A3-81BA-A69306CEC517}" srcOrd="3" destOrd="0" presId="urn:microsoft.com/office/officeart/2008/layout/VerticalCurvedList"/>
    <dgm:cxn modelId="{694DDACE-9756-4CB8-92D0-01EB9B4674C5}" type="presParOf" srcId="{BB93EB70-CF8B-405F-9AF5-D1630026ED8C}" destId="{B66D5F9D-8333-45EA-9E6D-0403E49857BD}" srcOrd="4" destOrd="0" presId="urn:microsoft.com/office/officeart/2008/layout/VerticalCurvedList"/>
    <dgm:cxn modelId="{4B25151D-F659-4BEF-8FE8-DC0D2C7CB3C0}" type="presParOf" srcId="{B66D5F9D-8333-45EA-9E6D-0403E49857BD}" destId="{DA14AB03-0BD6-4D38-92BE-D71334D8D543}" srcOrd="0" destOrd="0" presId="urn:microsoft.com/office/officeart/2008/layout/VerticalCurvedList"/>
    <dgm:cxn modelId="{5E31AAE1-C29A-4575-A10B-30C0D0FFCD1E}" type="presParOf" srcId="{BB93EB70-CF8B-405F-9AF5-D1630026ED8C}" destId="{87763F87-C174-4213-BC2D-B6B2DD5E02D4}" srcOrd="5" destOrd="0" presId="urn:microsoft.com/office/officeart/2008/layout/VerticalCurvedList"/>
    <dgm:cxn modelId="{6555E60D-B789-4CEE-9B76-5E7A92853FF7}" type="presParOf" srcId="{BB93EB70-CF8B-405F-9AF5-D1630026ED8C}" destId="{BAD2DB96-15E0-4FE1-8E80-3E662FE45875}" srcOrd="6" destOrd="0" presId="urn:microsoft.com/office/officeart/2008/layout/VerticalCurvedList"/>
    <dgm:cxn modelId="{96A91129-A700-4791-AF77-EC7C0A4F5892}" type="presParOf" srcId="{BAD2DB96-15E0-4FE1-8E80-3E662FE45875}" destId="{B4B5EAAF-5DE0-430E-8215-DBE02BDE178E}" srcOrd="0" destOrd="0" presId="urn:microsoft.com/office/officeart/2008/layout/VerticalCurvedList"/>
    <dgm:cxn modelId="{53221E97-AC9A-4CCB-B088-6F2447F76D38}" type="presParOf" srcId="{BB93EB70-CF8B-405F-9AF5-D1630026ED8C}" destId="{4E8F41E2-6025-4C53-80CA-0E640F80F519}" srcOrd="7" destOrd="0" presId="urn:microsoft.com/office/officeart/2008/layout/VerticalCurvedList"/>
    <dgm:cxn modelId="{3B35E3E1-57FE-45F7-9DE4-DF1FFCC0934A}" type="presParOf" srcId="{BB93EB70-CF8B-405F-9AF5-D1630026ED8C}" destId="{8AE3B34F-6B9E-434A-9B6D-139990C2686F}" srcOrd="8" destOrd="0" presId="urn:microsoft.com/office/officeart/2008/layout/VerticalCurvedList"/>
    <dgm:cxn modelId="{6B042B0C-6E3F-40CD-886A-36A7EA4FB43B}" type="presParOf" srcId="{8AE3B34F-6B9E-434A-9B6D-139990C2686F}" destId="{9A071606-C664-41F0-8C26-7E71EB088C5A}" srcOrd="0" destOrd="0" presId="urn:microsoft.com/office/officeart/2008/layout/VerticalCurvedList"/>
    <dgm:cxn modelId="{CDD07579-8A8A-406E-B5B6-B3268608C0A5}" type="presParOf" srcId="{BB93EB70-CF8B-405F-9AF5-D1630026ED8C}" destId="{627C8710-5EB1-4154-8976-1E3075DA6A31}" srcOrd="9" destOrd="0" presId="urn:microsoft.com/office/officeart/2008/layout/VerticalCurvedList"/>
    <dgm:cxn modelId="{70B9308B-9D02-49D7-9F75-10E64BFD8950}" type="presParOf" srcId="{BB93EB70-CF8B-405F-9AF5-D1630026ED8C}" destId="{5C83F13C-A380-444A-A3A0-FE95034982B3}" srcOrd="10" destOrd="0" presId="urn:microsoft.com/office/officeart/2008/layout/VerticalCurvedList"/>
    <dgm:cxn modelId="{468C7CE5-B543-4BB5-AC22-DB01A605D50C}" type="presParOf" srcId="{5C83F13C-A380-444A-A3A0-FE95034982B3}" destId="{809DF46F-1D1A-418D-A8CB-FCB2CBDB6368}"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ED8264-E66D-4F0E-B544-84B21C2DFA56}">
      <dsp:nvSpPr>
        <dsp:cNvPr id="0" name=""/>
        <dsp:cNvSpPr/>
      </dsp:nvSpPr>
      <dsp:spPr>
        <a:xfrm rot="5400000">
          <a:off x="4908926" y="-2685696"/>
          <a:ext cx="1072937" cy="6448804"/>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rtl="0">
            <a:lnSpc>
              <a:spcPct val="90000"/>
            </a:lnSpc>
            <a:spcBef>
              <a:spcPct val="0"/>
            </a:spcBef>
            <a:spcAft>
              <a:spcPct val="15000"/>
            </a:spcAft>
            <a:buChar char="••"/>
          </a:pPr>
          <a:r>
            <a:rPr lang="fr-FR" sz="1200" kern="1200" dirty="0" smtClean="0">
              <a:solidFill>
                <a:schemeClr val="tx1"/>
              </a:solidFill>
            </a:rPr>
            <a:t>Toute décision doit être prise dans le respect du schéma délégataire; </a:t>
          </a:r>
          <a:endParaRPr lang="fr-FR" sz="1200" kern="1200" dirty="0">
            <a:solidFill>
              <a:schemeClr val="tx1"/>
            </a:solidFill>
          </a:endParaRPr>
        </a:p>
        <a:p>
          <a:pPr marL="114300" lvl="1" indent="-114300" algn="l" defTabSz="533400" rtl="0">
            <a:lnSpc>
              <a:spcPct val="90000"/>
            </a:lnSpc>
            <a:spcBef>
              <a:spcPct val="0"/>
            </a:spcBef>
            <a:spcAft>
              <a:spcPct val="15000"/>
            </a:spcAft>
            <a:buChar char="••"/>
          </a:pPr>
          <a:r>
            <a:rPr lang="fr-FR" sz="1200" kern="1200" dirty="0" smtClean="0">
              <a:solidFill>
                <a:schemeClr val="tx1"/>
              </a:solidFill>
            </a:rPr>
            <a:t>les justificatifs (mail ou journal avec la signature du délégataire) devront être                                   conservés dans un classeur en agence pendant 15 mois.</a:t>
          </a:r>
          <a:endParaRPr lang="fr-FR" sz="1200" kern="1200" dirty="0">
            <a:solidFill>
              <a:schemeClr val="tx1"/>
            </a:solidFill>
          </a:endParaRPr>
        </a:p>
      </dsp:txBody>
      <dsp:txXfrm rot="-5400000">
        <a:off x="2220993" y="54613"/>
        <a:ext cx="6396428" cy="968185"/>
      </dsp:txXfrm>
    </dsp:sp>
    <dsp:sp modelId="{7072978B-3420-4AD6-8497-68891A3F488D}">
      <dsp:nvSpPr>
        <dsp:cNvPr id="0" name=""/>
        <dsp:cNvSpPr/>
      </dsp:nvSpPr>
      <dsp:spPr>
        <a:xfrm>
          <a:off x="0" y="111323"/>
          <a:ext cx="2077865" cy="854764"/>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fr-FR" sz="1400" b="1" u="sng" kern="1200" dirty="0" smtClean="0">
              <a:solidFill>
                <a:schemeClr val="tx1"/>
              </a:solidFill>
            </a:rPr>
            <a:t>SCHEMA DELEGATAIRE</a:t>
          </a:r>
          <a:endParaRPr lang="fr-FR" sz="1400" b="1" u="sng" kern="1200" dirty="0">
            <a:solidFill>
              <a:schemeClr val="tx1"/>
            </a:solidFill>
          </a:endParaRPr>
        </a:p>
      </dsp:txBody>
      <dsp:txXfrm>
        <a:off x="41726" y="153049"/>
        <a:ext cx="1994413" cy="771312"/>
      </dsp:txXfrm>
    </dsp:sp>
    <dsp:sp modelId="{9A8A55B7-4C86-45EF-AF95-22FBDBC28058}">
      <dsp:nvSpPr>
        <dsp:cNvPr id="0" name=""/>
        <dsp:cNvSpPr/>
      </dsp:nvSpPr>
      <dsp:spPr>
        <a:xfrm rot="5400000">
          <a:off x="4482179" y="-1015558"/>
          <a:ext cx="1926429" cy="6448804"/>
        </a:xfrm>
        <a:prstGeom prst="round2SameRect">
          <a:avLst/>
        </a:prstGeom>
        <a:solidFill>
          <a:schemeClr val="accent5">
            <a:tint val="40000"/>
            <a:alpha val="90000"/>
            <a:hueOff val="-6913897"/>
            <a:satOff val="9932"/>
            <a:lumOff val="-1250"/>
            <a:alphaOff val="0"/>
          </a:schemeClr>
        </a:solidFill>
        <a:ln w="25400" cap="flat" cmpd="sng" algn="ctr">
          <a:solidFill>
            <a:schemeClr val="accent5">
              <a:tint val="40000"/>
              <a:alpha val="90000"/>
              <a:hueOff val="-6913897"/>
              <a:satOff val="9932"/>
              <a:lumOff val="-12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rtl="0">
            <a:lnSpc>
              <a:spcPct val="90000"/>
            </a:lnSpc>
            <a:spcBef>
              <a:spcPct val="0"/>
            </a:spcBef>
            <a:spcAft>
              <a:spcPct val="15000"/>
            </a:spcAft>
            <a:buChar char="••"/>
          </a:pPr>
          <a:r>
            <a:rPr lang="fr-FR" sz="1200" kern="1200" dirty="0" smtClean="0">
              <a:solidFill>
                <a:schemeClr val="tx1"/>
              </a:solidFill>
            </a:rPr>
            <a:t>Un  courrier </a:t>
          </a:r>
          <a:r>
            <a:rPr lang="fr-FR" sz="1200" kern="1200" dirty="0" err="1" smtClean="0">
              <a:solidFill>
                <a:schemeClr val="tx1"/>
              </a:solidFill>
            </a:rPr>
            <a:t>Murcef</a:t>
          </a:r>
          <a:r>
            <a:rPr lang="fr-FR" sz="1200" kern="1200" dirty="0" smtClean="0">
              <a:solidFill>
                <a:schemeClr val="tx1"/>
              </a:solidFill>
            </a:rPr>
            <a:t> est envoyé automatiquement à J+1, </a:t>
          </a:r>
          <a:r>
            <a:rPr lang="fr-FR" sz="1200" u="sng" kern="1200" dirty="0" smtClean="0">
              <a:solidFill>
                <a:schemeClr val="tx1"/>
              </a:solidFill>
            </a:rPr>
            <a:t>sauf si un blocage tous débits est déjà en place</a:t>
          </a:r>
          <a:r>
            <a:rPr lang="fr-FR" sz="1200" kern="1200" dirty="0" smtClean="0">
              <a:solidFill>
                <a:schemeClr val="tx1"/>
              </a:solidFill>
            </a:rPr>
            <a:t> et dans ce cas, il faudra s’assurer de l’envoi du courrier, dès la présentation d’un chèque en attente de décision. : La loi MURCEF rend obligatoire l’information préalable du client avant le rejet d’un chèque pour défaut de provision</a:t>
          </a:r>
          <a:endParaRPr lang="fr-FR" sz="1200" kern="1200" dirty="0">
            <a:solidFill>
              <a:schemeClr val="tx1"/>
            </a:solidFill>
          </a:endParaRPr>
        </a:p>
        <a:p>
          <a:pPr marL="114300" lvl="1" indent="-114300" algn="l" defTabSz="533400" rtl="0">
            <a:lnSpc>
              <a:spcPct val="90000"/>
            </a:lnSpc>
            <a:spcBef>
              <a:spcPct val="0"/>
            </a:spcBef>
            <a:spcAft>
              <a:spcPct val="15000"/>
            </a:spcAft>
            <a:buChar char="••"/>
          </a:pPr>
          <a:r>
            <a:rPr lang="fr-FR" sz="1200" kern="1200" dirty="0" smtClean="0">
              <a:solidFill>
                <a:schemeClr val="tx1"/>
              </a:solidFill>
            </a:rPr>
            <a:t>Ce courrier est une information préalable qui demande au client de régulariser cette somme dans un délai défini, faute de quoi le chèque sera rejeté et cela engendrera une interdiction bancaire ( Fichage FCC, retour du chéquier en agence, annulation de la CB, suppression du découvert autorisé).</a:t>
          </a:r>
          <a:endParaRPr lang="fr-FR" sz="1200" kern="1200" dirty="0">
            <a:solidFill>
              <a:schemeClr val="tx1"/>
            </a:solidFill>
          </a:endParaRPr>
        </a:p>
      </dsp:txBody>
      <dsp:txXfrm rot="-5400000">
        <a:off x="2220992" y="1339670"/>
        <a:ext cx="6354763" cy="1738347"/>
      </dsp:txXfrm>
    </dsp:sp>
    <dsp:sp modelId="{F0A639B8-F685-4EF2-8105-E0E78AB03357}">
      <dsp:nvSpPr>
        <dsp:cNvPr id="0" name=""/>
        <dsp:cNvSpPr/>
      </dsp:nvSpPr>
      <dsp:spPr>
        <a:xfrm>
          <a:off x="0" y="1781476"/>
          <a:ext cx="2077865" cy="854764"/>
        </a:xfrm>
        <a:prstGeom prst="roundRect">
          <a:avLst/>
        </a:prstGeom>
        <a:solidFill>
          <a:schemeClr val="accent5">
            <a:hueOff val="-6668460"/>
            <a:satOff val="14552"/>
            <a:lumOff val="-87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fr-FR" sz="1400" b="1" u="sng" kern="1200" dirty="0" smtClean="0">
              <a:solidFill>
                <a:schemeClr val="tx1"/>
              </a:solidFill>
            </a:rPr>
            <a:t>LES CHEQUES </a:t>
          </a:r>
          <a:r>
            <a:rPr lang="fr-FR" sz="1400" b="1" kern="1200" dirty="0" smtClean="0">
              <a:solidFill>
                <a:schemeClr val="tx1"/>
              </a:solidFill>
            </a:rPr>
            <a:t> </a:t>
          </a:r>
          <a:endParaRPr lang="fr-FR" sz="1400" kern="1200" dirty="0">
            <a:solidFill>
              <a:schemeClr val="tx1"/>
            </a:solidFill>
          </a:endParaRPr>
        </a:p>
      </dsp:txBody>
      <dsp:txXfrm>
        <a:off x="41726" y="1823202"/>
        <a:ext cx="1994413" cy="771312"/>
      </dsp:txXfrm>
    </dsp:sp>
    <dsp:sp modelId="{C81B0D06-39A8-411A-B06C-492DCB62F47B}">
      <dsp:nvSpPr>
        <dsp:cNvPr id="0" name=""/>
        <dsp:cNvSpPr/>
      </dsp:nvSpPr>
      <dsp:spPr>
        <a:xfrm rot="5400000">
          <a:off x="4957111" y="637249"/>
          <a:ext cx="976565" cy="6448804"/>
        </a:xfrm>
        <a:prstGeom prst="round2SameRect">
          <a:avLst/>
        </a:prstGeom>
        <a:solidFill>
          <a:schemeClr val="accent5">
            <a:tint val="40000"/>
            <a:alpha val="90000"/>
            <a:hueOff val="-13827794"/>
            <a:satOff val="19863"/>
            <a:lumOff val="-2500"/>
            <a:alphaOff val="0"/>
          </a:schemeClr>
        </a:solidFill>
        <a:ln w="25400" cap="flat" cmpd="sng" algn="ctr">
          <a:solidFill>
            <a:schemeClr val="accent5">
              <a:tint val="40000"/>
              <a:alpha val="90000"/>
              <a:hueOff val="-13827794"/>
              <a:satOff val="19863"/>
              <a:lumOff val="-25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rtl="0">
            <a:lnSpc>
              <a:spcPct val="90000"/>
            </a:lnSpc>
            <a:spcBef>
              <a:spcPct val="0"/>
            </a:spcBef>
            <a:spcAft>
              <a:spcPct val="15000"/>
            </a:spcAft>
            <a:buChar char="••"/>
          </a:pPr>
          <a:r>
            <a:rPr lang="fr-FR" sz="1200" kern="1200" dirty="0" smtClean="0">
              <a:solidFill>
                <a:schemeClr val="tx1"/>
              </a:solidFill>
            </a:rPr>
            <a:t>Paiement irrévocable : </a:t>
          </a:r>
          <a:r>
            <a:rPr lang="fr-FR" sz="1200" b="1" kern="1200" dirty="0" smtClean="0">
              <a:solidFill>
                <a:schemeClr val="tx1"/>
              </a:solidFill>
            </a:rPr>
            <a:t>Tous les mouvements de Carte Bleue (paiement ou retrait) doivent être forcés sur le compte du client</a:t>
          </a:r>
          <a:r>
            <a:rPr lang="fr-FR" sz="1200" kern="1200" dirty="0" smtClean="0">
              <a:solidFill>
                <a:schemeClr val="tx1"/>
              </a:solidFill>
            </a:rPr>
            <a:t> que la carte soit en opposition  pour perte ou vol ou pour usage abusif ou sous surveillance,  ou que le mouvement soit sans provision</a:t>
          </a:r>
          <a:endParaRPr lang="fr-FR" sz="1200" kern="1200" dirty="0">
            <a:solidFill>
              <a:schemeClr val="tx1"/>
            </a:solidFill>
          </a:endParaRPr>
        </a:p>
      </dsp:txBody>
      <dsp:txXfrm rot="-5400000">
        <a:off x="2220992" y="3421040"/>
        <a:ext cx="6401132" cy="881221"/>
      </dsp:txXfrm>
    </dsp:sp>
    <dsp:sp modelId="{85C022FE-C5BE-403C-8143-A21CBD7637AC}">
      <dsp:nvSpPr>
        <dsp:cNvPr id="0" name=""/>
        <dsp:cNvSpPr/>
      </dsp:nvSpPr>
      <dsp:spPr>
        <a:xfrm>
          <a:off x="0" y="3434285"/>
          <a:ext cx="2077865" cy="854764"/>
        </a:xfrm>
        <a:prstGeom prst="roundRect">
          <a:avLst/>
        </a:prstGeom>
        <a:solidFill>
          <a:schemeClr val="accent5">
            <a:hueOff val="-13336921"/>
            <a:satOff val="29103"/>
            <a:lumOff val="-175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fr-FR" sz="1400" b="1" u="sng" kern="1200" dirty="0" smtClean="0">
              <a:solidFill>
                <a:schemeClr val="tx1"/>
              </a:solidFill>
            </a:rPr>
            <a:t>LES CARTES</a:t>
          </a:r>
          <a:r>
            <a:rPr lang="fr-FR" sz="1400" b="1" kern="1200" dirty="0" smtClean="0">
              <a:solidFill>
                <a:schemeClr val="tx1"/>
              </a:solidFill>
            </a:rPr>
            <a:t>  </a:t>
          </a:r>
          <a:endParaRPr lang="fr-FR" sz="1400" kern="1200" dirty="0">
            <a:solidFill>
              <a:schemeClr val="tx1"/>
            </a:solidFill>
          </a:endParaRPr>
        </a:p>
      </dsp:txBody>
      <dsp:txXfrm>
        <a:off x="41726" y="3476011"/>
        <a:ext cx="1994413" cy="771312"/>
      </dsp:txXfrm>
    </dsp:sp>
    <dsp:sp modelId="{2D468A14-764E-41C6-B0E9-91E1A56A8CE9}">
      <dsp:nvSpPr>
        <dsp:cNvPr id="0" name=""/>
        <dsp:cNvSpPr/>
      </dsp:nvSpPr>
      <dsp:spPr>
        <a:xfrm rot="5400000">
          <a:off x="5069539" y="1785081"/>
          <a:ext cx="751709" cy="6448804"/>
        </a:xfrm>
        <a:prstGeom prst="round2SameRect">
          <a:avLst/>
        </a:prstGeom>
        <a:solidFill>
          <a:schemeClr val="accent5">
            <a:tint val="40000"/>
            <a:alpha val="90000"/>
            <a:hueOff val="-20741691"/>
            <a:satOff val="29795"/>
            <a:lumOff val="-3750"/>
            <a:alphaOff val="0"/>
          </a:schemeClr>
        </a:solidFill>
        <a:ln w="25400" cap="flat" cmpd="sng" algn="ctr">
          <a:solidFill>
            <a:schemeClr val="accent5">
              <a:tint val="40000"/>
              <a:alpha val="90000"/>
              <a:hueOff val="-20741691"/>
              <a:satOff val="29795"/>
              <a:lumOff val="-37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rtl="0">
            <a:lnSpc>
              <a:spcPct val="90000"/>
            </a:lnSpc>
            <a:spcBef>
              <a:spcPct val="0"/>
            </a:spcBef>
            <a:spcAft>
              <a:spcPct val="15000"/>
            </a:spcAft>
            <a:buChar char="••"/>
          </a:pPr>
          <a:r>
            <a:rPr lang="fr-FR" sz="1200" kern="1200" dirty="0" smtClean="0">
              <a:latin typeface="+mn-lt"/>
              <a:cs typeface="Times New Roman" pitchFamily="18" charset="0"/>
            </a:rPr>
            <a:t>Vous avez la possibilité d’envoyer également un courrier d’information ( courrier commercial) mentionnant une mise en garde avant rejet. </a:t>
          </a:r>
          <a:endParaRPr lang="fr-FR" sz="1200" kern="1200" dirty="0">
            <a:solidFill>
              <a:schemeClr val="tx1"/>
            </a:solidFill>
            <a:latin typeface="+mn-lt"/>
          </a:endParaRPr>
        </a:p>
      </dsp:txBody>
      <dsp:txXfrm rot="-5400000">
        <a:off x="2220992" y="4670324"/>
        <a:ext cx="6412109" cy="678319"/>
      </dsp:txXfrm>
    </dsp:sp>
    <dsp:sp modelId="{B04FFCDC-7661-41B6-87D3-FEA3C7CF0128}">
      <dsp:nvSpPr>
        <dsp:cNvPr id="0" name=""/>
        <dsp:cNvSpPr/>
      </dsp:nvSpPr>
      <dsp:spPr>
        <a:xfrm>
          <a:off x="0" y="4582101"/>
          <a:ext cx="2077865" cy="854764"/>
        </a:xfrm>
        <a:prstGeom prst="roundRect">
          <a:avLst/>
        </a:prstGeom>
        <a:solidFill>
          <a:schemeClr val="accent5">
            <a:hueOff val="-20005380"/>
            <a:satOff val="43655"/>
            <a:lumOff val="-26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fr-FR" sz="1400" b="1" u="sng" kern="1200" dirty="0" smtClean="0">
              <a:solidFill>
                <a:schemeClr val="tx1"/>
              </a:solidFill>
            </a:rPr>
            <a:t>LES PRELEVEMENTS </a:t>
          </a:r>
          <a:endParaRPr lang="fr-FR" sz="1400" b="1" u="sng" kern="1200" dirty="0">
            <a:solidFill>
              <a:schemeClr val="tx1"/>
            </a:solidFill>
          </a:endParaRPr>
        </a:p>
      </dsp:txBody>
      <dsp:txXfrm>
        <a:off x="41726" y="4623827"/>
        <a:ext cx="1994413" cy="7713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6F006-6FFA-4F5D-928B-803CCDAB07C7}">
      <dsp:nvSpPr>
        <dsp:cNvPr id="0" name=""/>
        <dsp:cNvSpPr/>
      </dsp:nvSpPr>
      <dsp:spPr>
        <a:xfrm rot="5400000">
          <a:off x="4828587" y="-2050065"/>
          <a:ext cx="1424794" cy="6025554"/>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rtl="0">
            <a:lnSpc>
              <a:spcPct val="90000"/>
            </a:lnSpc>
            <a:spcBef>
              <a:spcPct val="0"/>
            </a:spcBef>
            <a:spcAft>
              <a:spcPct val="15000"/>
            </a:spcAft>
            <a:buChar char="••"/>
          </a:pPr>
          <a:r>
            <a:rPr lang="fr-FR" sz="1200" kern="1200" smtClean="0">
              <a:solidFill>
                <a:schemeClr val="tx1"/>
              </a:solidFill>
            </a:rPr>
            <a:t>De faire un point avec le client sur ses projets</a:t>
          </a:r>
          <a:endParaRPr lang="fr-FR" sz="1200" kern="1200">
            <a:solidFill>
              <a:schemeClr val="tx1"/>
            </a:solidFill>
          </a:endParaRPr>
        </a:p>
        <a:p>
          <a:pPr marL="114300" lvl="1" indent="-114300" algn="l" defTabSz="533400" rtl="0">
            <a:lnSpc>
              <a:spcPct val="90000"/>
            </a:lnSpc>
            <a:spcBef>
              <a:spcPct val="0"/>
            </a:spcBef>
            <a:spcAft>
              <a:spcPct val="15000"/>
            </a:spcAft>
            <a:buChar char="••"/>
          </a:pPr>
          <a:r>
            <a:rPr lang="fr-FR" sz="1200" kern="1200" dirty="0" smtClean="0">
              <a:solidFill>
                <a:schemeClr val="tx1"/>
              </a:solidFill>
            </a:rPr>
            <a:t>De vérifier que son DRC est complet : dans le cas contraire lui demander de nous fournir les pièces manquantes soit par courrier soit lors d’un Rdv afin d’actualiser le DRC et le point Budget  (rappel des 3 pièces réglementaires =&gt; justificatifs d’identité, de domicile et de salaire) </a:t>
          </a:r>
          <a:endParaRPr lang="fr-FR" sz="1200" kern="1200" dirty="0">
            <a:solidFill>
              <a:schemeClr val="tx1"/>
            </a:solidFill>
          </a:endParaRPr>
        </a:p>
        <a:p>
          <a:pPr marL="114300" lvl="1" indent="-114300" algn="l" defTabSz="533400" rtl="0">
            <a:lnSpc>
              <a:spcPct val="90000"/>
            </a:lnSpc>
            <a:spcBef>
              <a:spcPct val="0"/>
            </a:spcBef>
            <a:spcAft>
              <a:spcPct val="15000"/>
            </a:spcAft>
            <a:buChar char="••"/>
          </a:pPr>
          <a:r>
            <a:rPr lang="fr-FR" sz="1200" kern="1200" dirty="0" smtClean="0">
              <a:solidFill>
                <a:schemeClr val="tx1"/>
              </a:solidFill>
            </a:rPr>
            <a:t>D’adapter l’équipement du client le cas échéant en lui fixant un Rdv</a:t>
          </a:r>
          <a:endParaRPr lang="fr-FR" sz="1200" kern="1200" dirty="0">
            <a:solidFill>
              <a:schemeClr val="tx1"/>
            </a:solidFill>
          </a:endParaRPr>
        </a:p>
      </dsp:txBody>
      <dsp:txXfrm rot="-5400000">
        <a:off x="2528208" y="319867"/>
        <a:ext cx="5956001" cy="1285688"/>
      </dsp:txXfrm>
    </dsp:sp>
    <dsp:sp modelId="{04594E25-FB57-49EB-BAD5-71A65FB8C7F5}">
      <dsp:nvSpPr>
        <dsp:cNvPr id="0" name=""/>
        <dsp:cNvSpPr/>
      </dsp:nvSpPr>
      <dsp:spPr>
        <a:xfrm>
          <a:off x="0" y="418678"/>
          <a:ext cx="2510737" cy="108806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fr-FR" sz="1400" b="1" u="sng" kern="1200" dirty="0" smtClean="0">
              <a:solidFill>
                <a:schemeClr val="tx1"/>
              </a:solidFill>
            </a:rPr>
            <a:t>EN CAS DE CONTACT PAR TELEPHONE OU PAR MAIL,       IL EST IMPORTANT </a:t>
          </a:r>
          <a:endParaRPr lang="fr-FR" sz="1400" kern="1200" dirty="0">
            <a:solidFill>
              <a:schemeClr val="tx1"/>
            </a:solidFill>
          </a:endParaRPr>
        </a:p>
      </dsp:txBody>
      <dsp:txXfrm>
        <a:off x="53115" y="471793"/>
        <a:ext cx="2404507" cy="981837"/>
      </dsp:txXfrm>
    </dsp:sp>
    <dsp:sp modelId="{BD31D9CA-14AB-475B-8308-FA44B0AC1477}">
      <dsp:nvSpPr>
        <dsp:cNvPr id="0" name=""/>
        <dsp:cNvSpPr/>
      </dsp:nvSpPr>
      <dsp:spPr>
        <a:xfrm rot="5400000">
          <a:off x="4695888" y="1148682"/>
          <a:ext cx="1634364" cy="5896874"/>
        </a:xfrm>
        <a:prstGeom prst="round2SameRect">
          <a:avLst/>
        </a:prstGeom>
        <a:solidFill>
          <a:schemeClr val="accent5">
            <a:tint val="40000"/>
            <a:alpha val="90000"/>
            <a:hueOff val="-10370846"/>
            <a:satOff val="14897"/>
            <a:lumOff val="-1875"/>
            <a:alphaOff val="0"/>
          </a:schemeClr>
        </a:solidFill>
        <a:ln w="25400" cap="flat" cmpd="sng" algn="ctr">
          <a:solidFill>
            <a:schemeClr val="accent5">
              <a:tint val="40000"/>
              <a:alpha val="90000"/>
              <a:hueOff val="-10370846"/>
              <a:satOff val="14897"/>
              <a:lumOff val="-18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rtl="0">
            <a:lnSpc>
              <a:spcPct val="90000"/>
            </a:lnSpc>
            <a:spcBef>
              <a:spcPct val="0"/>
            </a:spcBef>
            <a:spcAft>
              <a:spcPct val="15000"/>
            </a:spcAft>
            <a:buChar char="••"/>
          </a:pPr>
          <a:r>
            <a:rPr lang="fr-FR" sz="1200" kern="1200" dirty="0" smtClean="0">
              <a:solidFill>
                <a:schemeClr val="tx1"/>
              </a:solidFill>
            </a:rPr>
            <a:t>Ils sont disponibles lors de la gestion du MAD et après la prise de décision  (Actions =&gt; courrier)</a:t>
          </a:r>
          <a:endParaRPr lang="fr-FR" sz="1200" kern="1200" dirty="0">
            <a:solidFill>
              <a:schemeClr val="tx1"/>
            </a:solidFill>
          </a:endParaRPr>
        </a:p>
      </dsp:txBody>
      <dsp:txXfrm rot="-5400000">
        <a:off x="2564634" y="3359720"/>
        <a:ext cx="5817091" cy="1474798"/>
      </dsp:txXfrm>
    </dsp:sp>
    <dsp:sp modelId="{776D6A59-1453-42A3-BA76-910A41A70A32}">
      <dsp:nvSpPr>
        <dsp:cNvPr id="0" name=""/>
        <dsp:cNvSpPr/>
      </dsp:nvSpPr>
      <dsp:spPr>
        <a:xfrm>
          <a:off x="1" y="3596731"/>
          <a:ext cx="2510737" cy="1088067"/>
        </a:xfrm>
        <a:prstGeom prst="roundRect">
          <a:avLst/>
        </a:prstGeom>
        <a:solidFill>
          <a:schemeClr val="accent5">
            <a:hueOff val="-10002690"/>
            <a:satOff val="21827"/>
            <a:lumOff val="-131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fr-FR" sz="1400" b="1" u="sng" kern="1200" dirty="0" smtClean="0">
              <a:solidFill>
                <a:schemeClr val="tx1"/>
              </a:solidFill>
            </a:rPr>
            <a:t>TYPES DE COURRIER A DISPOSITION</a:t>
          </a:r>
          <a:endParaRPr lang="fr-FR" sz="1400" kern="1200" dirty="0">
            <a:solidFill>
              <a:schemeClr val="tx1"/>
            </a:solidFill>
          </a:endParaRPr>
        </a:p>
      </dsp:txBody>
      <dsp:txXfrm>
        <a:off x="53116" y="3649846"/>
        <a:ext cx="2404507" cy="981837"/>
      </dsp:txXfrm>
    </dsp:sp>
    <dsp:sp modelId="{98849681-1489-47FC-A121-6DE30E093F86}">
      <dsp:nvSpPr>
        <dsp:cNvPr id="0" name=""/>
        <dsp:cNvSpPr/>
      </dsp:nvSpPr>
      <dsp:spPr>
        <a:xfrm rot="5400000">
          <a:off x="4909250" y="-564359"/>
          <a:ext cx="1384972" cy="6147058"/>
        </a:xfrm>
        <a:prstGeom prst="round2SameRect">
          <a:avLst/>
        </a:prstGeom>
        <a:solidFill>
          <a:schemeClr val="accent5">
            <a:tint val="40000"/>
            <a:alpha val="90000"/>
            <a:hueOff val="-20741691"/>
            <a:satOff val="29795"/>
            <a:lumOff val="-3750"/>
            <a:alphaOff val="0"/>
          </a:schemeClr>
        </a:solidFill>
        <a:ln w="25400" cap="flat" cmpd="sng" algn="ctr">
          <a:solidFill>
            <a:schemeClr val="accent5">
              <a:tint val="40000"/>
              <a:alpha val="90000"/>
              <a:hueOff val="-20741691"/>
              <a:satOff val="29795"/>
              <a:lumOff val="-37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rtl="0">
            <a:lnSpc>
              <a:spcPct val="90000"/>
            </a:lnSpc>
            <a:spcBef>
              <a:spcPct val="0"/>
            </a:spcBef>
            <a:spcAft>
              <a:spcPct val="15000"/>
            </a:spcAft>
            <a:buChar char="••"/>
          </a:pPr>
          <a:r>
            <a:rPr lang="fr-FR" sz="1200" b="1" kern="1200" dirty="0" smtClean="0">
              <a:solidFill>
                <a:schemeClr val="tx1"/>
              </a:solidFill>
            </a:rPr>
            <a:t>Comment le client va-t-il rembourser ce dépassement dans un délai le plus court possible ( moins de 7 jours). Quelles sont les raisons de ce dépassement ?  Est-ce exceptionnel ou récurrent ? Son épargne globale permettra t’elle  de compenser ce dépassement en cas de non régularisation dans les temps ?</a:t>
          </a:r>
          <a:endParaRPr lang="fr-FR" sz="1200" kern="1200" dirty="0">
            <a:solidFill>
              <a:schemeClr val="tx1"/>
            </a:solidFill>
          </a:endParaRPr>
        </a:p>
      </dsp:txBody>
      <dsp:txXfrm rot="-5400000">
        <a:off x="2528208" y="1884292"/>
        <a:ext cx="6079449" cy="1249754"/>
      </dsp:txXfrm>
    </dsp:sp>
    <dsp:sp modelId="{13489B31-A7F1-410A-A7F9-34F3E9C5CE5D}">
      <dsp:nvSpPr>
        <dsp:cNvPr id="0" name=""/>
        <dsp:cNvSpPr/>
      </dsp:nvSpPr>
      <dsp:spPr>
        <a:xfrm>
          <a:off x="1" y="1942247"/>
          <a:ext cx="2510737" cy="1075760"/>
        </a:xfrm>
        <a:prstGeom prst="roundRect">
          <a:avLst/>
        </a:prstGeom>
        <a:solidFill>
          <a:schemeClr val="accent5">
            <a:hueOff val="-20005380"/>
            <a:satOff val="43655"/>
            <a:lumOff val="-26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fr-FR" sz="1400" b="1" u="sng" kern="1200" dirty="0" smtClean="0">
              <a:solidFill>
                <a:schemeClr val="tx1"/>
              </a:solidFill>
            </a:rPr>
            <a:t>LES QUESTIONS A SE POSER </a:t>
          </a:r>
          <a:endParaRPr lang="fr-FR" sz="1400" u="sng" kern="1200" dirty="0">
            <a:solidFill>
              <a:schemeClr val="tx1"/>
            </a:solidFill>
          </a:endParaRPr>
        </a:p>
      </dsp:txBody>
      <dsp:txXfrm>
        <a:off x="52515" y="1994761"/>
        <a:ext cx="2405709" cy="9707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4"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31893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922338" y="747713"/>
            <a:ext cx="4960937" cy="3719512"/>
          </a:xfrm>
          <a:prstGeom prst="rect">
            <a:avLst/>
          </a:prstGeom>
          <a:noFill/>
          <a:ln w="12700">
            <a:solidFill>
              <a:srgbClr val="000000"/>
            </a:solidFill>
            <a:miter lim="800000"/>
            <a:headEnd/>
            <a:tailEnd/>
          </a:ln>
        </p:spPr>
      </p:sp>
      <p:sp>
        <p:nvSpPr>
          <p:cNvPr id="2051" name="Rectangle 3"/>
          <p:cNvSpPr>
            <a:spLocks noGrp="1" noChangeArrowheads="1"/>
          </p:cNvSpPr>
          <p:nvPr>
            <p:ph type="sldNum" sz="quarter" idx="5"/>
          </p:nvPr>
        </p:nvSpPr>
        <p:spPr bwMode="auto">
          <a:xfrm>
            <a:off x="3851099" y="9434514"/>
            <a:ext cx="2946576" cy="492125"/>
          </a:xfrm>
          <a:prstGeom prst="rect">
            <a:avLst/>
          </a:prstGeom>
          <a:noFill/>
          <a:ln w="9525">
            <a:noFill/>
            <a:miter lim="800000"/>
            <a:headEnd/>
            <a:tailEnd/>
          </a:ln>
          <a:effectLst/>
        </p:spPr>
        <p:txBody>
          <a:bodyPr vert="horz" wrap="square" lIns="92056" tIns="46028" rIns="92056" bIns="46028" numCol="1" anchor="b" anchorCtr="0" compatLnSpc="1">
            <a:prstTxWarp prst="textNoShape">
              <a:avLst/>
            </a:prstTxWarp>
          </a:bodyPr>
          <a:lstStyle>
            <a:lvl1pPr algn="r">
              <a:spcBef>
                <a:spcPct val="0"/>
              </a:spcBef>
              <a:defRPr sz="1200">
                <a:cs typeface="+mn-cs"/>
              </a:defRPr>
            </a:lvl1pPr>
          </a:lstStyle>
          <a:p>
            <a:pPr>
              <a:defRPr/>
            </a:pPr>
            <a:fld id="{0F5EF186-2ECF-4399-B6FE-D0F301301C79}" type="slidenum">
              <a:rPr lang="fr-FR"/>
              <a:pPr>
                <a:defRPr/>
              </a:pPr>
              <a:t>‹N°›</a:t>
            </a:fld>
            <a:endParaRPr lang="fr-FR"/>
          </a:p>
        </p:txBody>
      </p:sp>
      <p:sp>
        <p:nvSpPr>
          <p:cNvPr id="2055" name="Rectangle 7"/>
          <p:cNvSpPr>
            <a:spLocks noGrp="1" noChangeArrowheads="1"/>
          </p:cNvSpPr>
          <p:nvPr>
            <p:ph type="body" sz="quarter" idx="3"/>
          </p:nvPr>
        </p:nvSpPr>
        <p:spPr bwMode="auto">
          <a:xfrm>
            <a:off x="886724" y="4719638"/>
            <a:ext cx="5024228" cy="4475162"/>
          </a:xfrm>
          <a:prstGeom prst="rect">
            <a:avLst/>
          </a:prstGeom>
          <a:noFill/>
          <a:ln w="9525">
            <a:noFill/>
            <a:miter lim="800000"/>
            <a:headEnd/>
            <a:tailEnd/>
          </a:ln>
          <a:effectLst/>
        </p:spPr>
        <p:txBody>
          <a:bodyPr vert="horz" wrap="square" lIns="92037" tIns="46017" rIns="92037" bIns="46017" numCol="1" anchor="t" anchorCtr="0" compatLnSpc="1">
            <a:prstTxWarp prst="textNoShape">
              <a:avLst/>
            </a:prstTxWarp>
          </a:bodyPr>
          <a:lstStyle/>
          <a:p>
            <a:pPr lvl="0"/>
            <a:r>
              <a:rPr lang="fr-FR" noProof="0" smtClean="0"/>
              <a:t>Cliquez pour modifier les styles du texte du masque</a:t>
            </a:r>
          </a:p>
          <a:p>
            <a:pPr lvl="1"/>
            <a:r>
              <a:rPr lang="fr-FR" noProof="0" smtClean="0"/>
              <a:t>Deuxième</a:t>
            </a:r>
          </a:p>
          <a:p>
            <a:pPr lvl="2"/>
            <a:r>
              <a:rPr lang="fr-FR" noProof="0" smtClean="0"/>
              <a:t>Troisième niveau</a:t>
            </a:r>
          </a:p>
          <a:p>
            <a:pPr lvl="3"/>
            <a:r>
              <a:rPr lang="fr-FR" noProof="0" smtClean="0"/>
              <a:t>Quatrième niveau</a:t>
            </a:r>
          </a:p>
        </p:txBody>
      </p:sp>
    </p:spTree>
    <p:extLst>
      <p:ext uri="{BB962C8B-B14F-4D97-AF65-F5344CB8AC3E}">
        <p14:creationId xmlns:p14="http://schemas.microsoft.com/office/powerpoint/2010/main" val="3402375577"/>
      </p:ext>
    </p:extLst>
  </p:cSld>
  <p:clrMap bg1="lt1" tx1="dk1" bg2="lt2" tx2="dk2" accent1="accent1" accent2="accent2" accent3="accent3" accent4="accent4" accent5="accent5" accent6="accent6" hlink="hlink" folHlink="folHlink"/>
  <p:notesStyle>
    <a:lvl1pPr marL="190500" indent="-190500" algn="l" rtl="0" eaLnBrk="0" fontAlgn="base" hangingPunct="0">
      <a:spcBef>
        <a:spcPct val="30000"/>
      </a:spcBef>
      <a:spcAft>
        <a:spcPct val="0"/>
      </a:spcAft>
      <a:buClr>
        <a:srgbClr val="BB0000"/>
      </a:buClr>
      <a:buFont typeface="Wingdings" pitchFamily="2" charset="2"/>
      <a:buChar char="§"/>
      <a:tabLst>
        <a:tab pos="666750" algn="l"/>
      </a:tabLst>
      <a:defRPr sz="1200" kern="1200">
        <a:solidFill>
          <a:schemeClr val="tx1"/>
        </a:solidFill>
        <a:latin typeface="Arial Narrow" pitchFamily="34" charset="0"/>
        <a:ea typeface="+mn-ea"/>
        <a:cs typeface="+mn-cs"/>
      </a:defRPr>
    </a:lvl1pPr>
    <a:lvl2pPr marL="666750" indent="-190500" algn="l" rtl="0" eaLnBrk="0" fontAlgn="base" hangingPunct="0">
      <a:spcBef>
        <a:spcPct val="30000"/>
      </a:spcBef>
      <a:spcAft>
        <a:spcPct val="0"/>
      </a:spcAft>
      <a:buClr>
        <a:schemeClr val="accent1"/>
      </a:buClr>
      <a:buFont typeface="Wingdings" pitchFamily="2" charset="2"/>
      <a:buChar char="§"/>
      <a:tabLst>
        <a:tab pos="666750" algn="l"/>
      </a:tabLst>
      <a:defRPr sz="1200" kern="1200">
        <a:solidFill>
          <a:schemeClr val="tx1"/>
        </a:solidFill>
        <a:latin typeface="Arial Narrow" pitchFamily="34" charset="0"/>
        <a:ea typeface="+mn-ea"/>
        <a:cs typeface="+mn-cs"/>
      </a:defRPr>
    </a:lvl2pPr>
    <a:lvl3pPr marL="1143000" indent="-190500" algn="l" rtl="0" eaLnBrk="0" fontAlgn="base" hangingPunct="0">
      <a:spcBef>
        <a:spcPct val="30000"/>
      </a:spcBef>
      <a:spcAft>
        <a:spcPct val="0"/>
      </a:spcAft>
      <a:buClr>
        <a:schemeClr val="accent2"/>
      </a:buClr>
      <a:buFont typeface="Wingdings" pitchFamily="2" charset="2"/>
      <a:buChar char="§"/>
      <a:tabLst>
        <a:tab pos="666750" algn="l"/>
      </a:tabLst>
      <a:defRPr sz="1200" kern="1200">
        <a:solidFill>
          <a:schemeClr val="tx1"/>
        </a:solidFill>
        <a:latin typeface="Arial Narrow" pitchFamily="34" charset="0"/>
        <a:ea typeface="+mn-ea"/>
        <a:cs typeface="+mn-cs"/>
      </a:defRPr>
    </a:lvl3pPr>
    <a:lvl4pPr marL="1524000" indent="-190500" algn="l" rtl="0" eaLnBrk="0" fontAlgn="base" hangingPunct="0">
      <a:spcBef>
        <a:spcPct val="30000"/>
      </a:spcBef>
      <a:spcAft>
        <a:spcPct val="0"/>
      </a:spcAft>
      <a:buClr>
        <a:schemeClr val="hlink"/>
      </a:buClr>
      <a:buFont typeface="Wingdings" pitchFamily="2" charset="2"/>
      <a:buChar char="§"/>
      <a:tabLst>
        <a:tab pos="666750" algn="l"/>
      </a:tabLst>
      <a:defRPr sz="1200" kern="1200">
        <a:solidFill>
          <a:schemeClr val="tx1"/>
        </a:solidFill>
        <a:latin typeface="Arial Narrow" pitchFamily="34" charset="0"/>
        <a:ea typeface="+mn-ea"/>
        <a:cs typeface="+mn-cs"/>
      </a:defRPr>
    </a:lvl4pPr>
    <a:lvl5pPr marL="2057400" indent="-228600" algn="l" rtl="0" eaLnBrk="0" fontAlgn="base" hangingPunct="0">
      <a:spcBef>
        <a:spcPct val="30000"/>
      </a:spcBef>
      <a:spcAft>
        <a:spcPct val="0"/>
      </a:spcAft>
      <a:buFont typeface="Wingdings" pitchFamily="2" charset="2"/>
      <a:buChar char="§"/>
      <a:tabLst>
        <a:tab pos="666750" algn="l"/>
      </a:tabLst>
      <a:defRPr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0F5EF186-2ECF-4399-B6FE-D0F301301C79}" type="slidenum">
              <a:rPr lang="fr-FR" smtClean="0"/>
              <a:pPr>
                <a:defRPr/>
              </a:pPr>
              <a:t>1</a:t>
            </a:fld>
            <a:endParaRPr lang="fr-FR"/>
          </a:p>
        </p:txBody>
      </p:sp>
    </p:spTree>
    <p:extLst>
      <p:ext uri="{BB962C8B-B14F-4D97-AF65-F5344CB8AC3E}">
        <p14:creationId xmlns:p14="http://schemas.microsoft.com/office/powerpoint/2010/main" val="1282286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0F5EF186-2ECF-4399-B6FE-D0F301301C79}" type="slidenum">
              <a:rPr lang="fr-FR" smtClean="0"/>
              <a:pPr>
                <a:defRPr/>
              </a:pPr>
              <a:t>2</a:t>
            </a:fld>
            <a:endParaRPr lang="fr-FR"/>
          </a:p>
        </p:txBody>
      </p:sp>
    </p:spTree>
    <p:extLst>
      <p:ext uri="{BB962C8B-B14F-4D97-AF65-F5344CB8AC3E}">
        <p14:creationId xmlns:p14="http://schemas.microsoft.com/office/powerpoint/2010/main" val="3453686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None/>
            </a:pPr>
            <a:endParaRPr lang="fr-FR" dirty="0"/>
          </a:p>
        </p:txBody>
      </p:sp>
      <p:sp>
        <p:nvSpPr>
          <p:cNvPr id="4" name="Espace réservé du numéro de diapositive 3"/>
          <p:cNvSpPr>
            <a:spLocks noGrp="1"/>
          </p:cNvSpPr>
          <p:nvPr>
            <p:ph type="sldNum" sz="quarter" idx="10"/>
          </p:nvPr>
        </p:nvSpPr>
        <p:spPr/>
        <p:txBody>
          <a:bodyPr/>
          <a:lstStyle/>
          <a:p>
            <a:pPr>
              <a:defRPr/>
            </a:pPr>
            <a:fld id="{0F5EF186-2ECF-4399-B6FE-D0F301301C79}" type="slidenum">
              <a:rPr lang="fr-FR" smtClean="0"/>
              <a:pPr>
                <a:defRPr/>
              </a:pPr>
              <a:t>5</a:t>
            </a:fld>
            <a:endParaRPr lang="fr-FR"/>
          </a:p>
        </p:txBody>
      </p:sp>
    </p:spTree>
    <p:extLst>
      <p:ext uri="{BB962C8B-B14F-4D97-AF65-F5344CB8AC3E}">
        <p14:creationId xmlns:p14="http://schemas.microsoft.com/office/powerpoint/2010/main" val="129032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0F5EF186-2ECF-4399-B6FE-D0F301301C79}" type="slidenum">
              <a:rPr lang="fr-FR" smtClean="0"/>
              <a:pPr>
                <a:defRPr/>
              </a:pPr>
              <a:t>8</a:t>
            </a:fld>
            <a:endParaRPr lang="fr-FR"/>
          </a:p>
        </p:txBody>
      </p:sp>
    </p:spTree>
    <p:extLst>
      <p:ext uri="{BB962C8B-B14F-4D97-AF65-F5344CB8AC3E}">
        <p14:creationId xmlns:p14="http://schemas.microsoft.com/office/powerpoint/2010/main" val="1513805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None/>
            </a:pPr>
            <a:endParaRPr lang="fr-FR" dirty="0"/>
          </a:p>
        </p:txBody>
      </p:sp>
      <p:sp>
        <p:nvSpPr>
          <p:cNvPr id="4" name="Espace réservé du numéro de diapositive 3"/>
          <p:cNvSpPr>
            <a:spLocks noGrp="1"/>
          </p:cNvSpPr>
          <p:nvPr>
            <p:ph type="sldNum" sz="quarter" idx="10"/>
          </p:nvPr>
        </p:nvSpPr>
        <p:spPr/>
        <p:txBody>
          <a:bodyPr/>
          <a:lstStyle/>
          <a:p>
            <a:pPr>
              <a:defRPr/>
            </a:pPr>
            <a:fld id="{0F5EF186-2ECF-4399-B6FE-D0F301301C79}" type="slidenum">
              <a:rPr lang="fr-FR" smtClean="0"/>
              <a:pPr>
                <a:defRPr/>
              </a:pPr>
              <a:t>9</a:t>
            </a:fld>
            <a:endParaRPr lang="fr-FR"/>
          </a:p>
        </p:txBody>
      </p:sp>
    </p:spTree>
    <p:extLst>
      <p:ext uri="{BB962C8B-B14F-4D97-AF65-F5344CB8AC3E}">
        <p14:creationId xmlns:p14="http://schemas.microsoft.com/office/powerpoint/2010/main" val="826678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None/>
            </a:pPr>
            <a:endParaRPr lang="fr-FR" dirty="0"/>
          </a:p>
        </p:txBody>
      </p:sp>
      <p:sp>
        <p:nvSpPr>
          <p:cNvPr id="4" name="Espace réservé du numéro de diapositive 3"/>
          <p:cNvSpPr>
            <a:spLocks noGrp="1"/>
          </p:cNvSpPr>
          <p:nvPr>
            <p:ph type="sldNum" sz="quarter" idx="10"/>
          </p:nvPr>
        </p:nvSpPr>
        <p:spPr/>
        <p:txBody>
          <a:bodyPr/>
          <a:lstStyle/>
          <a:p>
            <a:pPr>
              <a:defRPr/>
            </a:pPr>
            <a:fld id="{0F5EF186-2ECF-4399-B6FE-D0F301301C79}" type="slidenum">
              <a:rPr lang="fr-FR" smtClean="0"/>
              <a:pPr>
                <a:defRPr/>
              </a:pPr>
              <a:t>10</a:t>
            </a:fld>
            <a:endParaRPr lang="fr-FR"/>
          </a:p>
        </p:txBody>
      </p:sp>
    </p:spTree>
    <p:extLst>
      <p:ext uri="{BB962C8B-B14F-4D97-AF65-F5344CB8AC3E}">
        <p14:creationId xmlns:p14="http://schemas.microsoft.com/office/powerpoint/2010/main" val="1261393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None/>
            </a:pPr>
            <a:endParaRPr lang="fr-FR" dirty="0"/>
          </a:p>
        </p:txBody>
      </p:sp>
      <p:sp>
        <p:nvSpPr>
          <p:cNvPr id="4" name="Espace réservé du numéro de diapositive 3"/>
          <p:cNvSpPr>
            <a:spLocks noGrp="1"/>
          </p:cNvSpPr>
          <p:nvPr>
            <p:ph type="sldNum" sz="quarter" idx="10"/>
          </p:nvPr>
        </p:nvSpPr>
        <p:spPr/>
        <p:txBody>
          <a:bodyPr/>
          <a:lstStyle/>
          <a:p>
            <a:pPr>
              <a:defRPr/>
            </a:pPr>
            <a:fld id="{0F5EF186-2ECF-4399-B6FE-D0F301301C79}" type="slidenum">
              <a:rPr lang="fr-FR" smtClean="0"/>
              <a:pPr>
                <a:defRPr/>
              </a:pPr>
              <a:t>11</a:t>
            </a:fld>
            <a:endParaRPr lang="fr-FR"/>
          </a:p>
        </p:txBody>
      </p:sp>
    </p:spTree>
    <p:extLst>
      <p:ext uri="{BB962C8B-B14F-4D97-AF65-F5344CB8AC3E}">
        <p14:creationId xmlns:p14="http://schemas.microsoft.com/office/powerpoint/2010/main" val="2030879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0F5EF186-2ECF-4399-B6FE-D0F301301C79}" type="slidenum">
              <a:rPr lang="fr-FR" smtClean="0"/>
              <a:pPr>
                <a:defRPr/>
              </a:pPr>
              <a:t>17</a:t>
            </a:fld>
            <a:endParaRPr lang="fr-FR"/>
          </a:p>
        </p:txBody>
      </p:sp>
    </p:spTree>
    <p:extLst>
      <p:ext uri="{BB962C8B-B14F-4D97-AF65-F5344CB8AC3E}">
        <p14:creationId xmlns:p14="http://schemas.microsoft.com/office/powerpoint/2010/main" val="6946107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bwMode="auto">
      <p:bgPr>
        <a:solidFill>
          <a:schemeClr val="bg1"/>
        </a:solidFill>
        <a:effectLst/>
      </p:bgPr>
    </p:bg>
    <p:spTree>
      <p:nvGrpSpPr>
        <p:cNvPr id="1" name=""/>
        <p:cNvGrpSpPr/>
        <p:nvPr/>
      </p:nvGrpSpPr>
      <p:grpSpPr>
        <a:xfrm>
          <a:off x="0" y="0"/>
          <a:ext cx="0" cy="0"/>
          <a:chOff x="0" y="0"/>
          <a:chExt cx="0" cy="0"/>
        </a:xfrm>
      </p:grpSpPr>
      <p:sp>
        <p:nvSpPr>
          <p:cNvPr id="4" name="Line 105"/>
          <p:cNvSpPr>
            <a:spLocks noChangeShapeType="1"/>
          </p:cNvSpPr>
          <p:nvPr userDrawn="1"/>
        </p:nvSpPr>
        <p:spPr bwMode="auto">
          <a:xfrm>
            <a:off x="0" y="6238875"/>
            <a:ext cx="9144000" cy="0"/>
          </a:xfrm>
          <a:prstGeom prst="line">
            <a:avLst/>
          </a:prstGeom>
          <a:noFill/>
          <a:ln w="9525">
            <a:solidFill>
              <a:srgbClr val="581D74"/>
            </a:solidFill>
            <a:round/>
            <a:headEnd/>
            <a:tailEnd/>
          </a:ln>
          <a:effectLst/>
        </p:spPr>
        <p:txBody>
          <a:bodyPr wrap="none"/>
          <a:lstStyle/>
          <a:p>
            <a:pPr>
              <a:spcBef>
                <a:spcPct val="55000"/>
              </a:spcBef>
              <a:defRPr/>
            </a:pPr>
            <a:endParaRPr lang="fr-FR">
              <a:cs typeface="+mn-cs"/>
            </a:endParaRPr>
          </a:p>
        </p:txBody>
      </p:sp>
      <p:grpSp>
        <p:nvGrpSpPr>
          <p:cNvPr id="5" name="Group 128"/>
          <p:cNvGrpSpPr>
            <a:grpSpLocks/>
          </p:cNvGrpSpPr>
          <p:nvPr userDrawn="1"/>
        </p:nvGrpSpPr>
        <p:grpSpPr bwMode="auto">
          <a:xfrm>
            <a:off x="0" y="1489075"/>
            <a:ext cx="9144000" cy="923925"/>
            <a:chOff x="0" y="1066"/>
            <a:chExt cx="5760" cy="384"/>
          </a:xfrm>
        </p:grpSpPr>
        <p:grpSp>
          <p:nvGrpSpPr>
            <p:cNvPr id="6" name="Group 126"/>
            <p:cNvGrpSpPr>
              <a:grpSpLocks/>
            </p:cNvGrpSpPr>
            <p:nvPr userDrawn="1"/>
          </p:nvGrpSpPr>
          <p:grpSpPr bwMode="auto">
            <a:xfrm>
              <a:off x="0" y="1066"/>
              <a:ext cx="388" cy="384"/>
              <a:chOff x="0" y="1066"/>
              <a:chExt cx="517" cy="384"/>
            </a:xfrm>
          </p:grpSpPr>
          <p:sp>
            <p:nvSpPr>
              <p:cNvPr id="8" name="Rectangle 116"/>
              <p:cNvSpPr>
                <a:spLocks noChangeArrowheads="1"/>
              </p:cNvSpPr>
              <p:nvPr userDrawn="1"/>
            </p:nvSpPr>
            <p:spPr bwMode="auto">
              <a:xfrm>
                <a:off x="0" y="1066"/>
                <a:ext cx="109" cy="384"/>
              </a:xfrm>
              <a:prstGeom prst="rect">
                <a:avLst/>
              </a:prstGeom>
              <a:solidFill>
                <a:schemeClr val="accent1"/>
              </a:solidFill>
              <a:ln w="9525">
                <a:noFill/>
                <a:miter lim="800000"/>
                <a:headEnd/>
                <a:tailEnd/>
              </a:ln>
              <a:effectLst/>
            </p:spPr>
            <p:txBody>
              <a:bodyPr wrap="none" anchor="ctr"/>
              <a:lstStyle/>
              <a:p>
                <a:pPr>
                  <a:spcBef>
                    <a:spcPct val="55000"/>
                  </a:spcBef>
                  <a:defRPr/>
                </a:pPr>
                <a:endParaRPr lang="fr-FR">
                  <a:cs typeface="+mn-cs"/>
                </a:endParaRPr>
              </a:p>
            </p:txBody>
          </p:sp>
          <p:sp>
            <p:nvSpPr>
              <p:cNvPr id="9" name="Rectangle 117"/>
              <p:cNvSpPr>
                <a:spLocks noChangeArrowheads="1"/>
              </p:cNvSpPr>
              <p:nvPr userDrawn="1"/>
            </p:nvSpPr>
            <p:spPr bwMode="auto">
              <a:xfrm>
                <a:off x="241" y="1066"/>
                <a:ext cx="68" cy="384"/>
              </a:xfrm>
              <a:prstGeom prst="rect">
                <a:avLst/>
              </a:prstGeom>
              <a:solidFill>
                <a:srgbClr val="581D74"/>
              </a:solidFill>
              <a:ln w="9525">
                <a:noFill/>
                <a:miter lim="800000"/>
                <a:headEnd/>
                <a:tailEnd/>
              </a:ln>
              <a:effectLst/>
            </p:spPr>
            <p:txBody>
              <a:bodyPr wrap="none" anchor="ctr"/>
              <a:lstStyle/>
              <a:p>
                <a:pPr>
                  <a:spcBef>
                    <a:spcPct val="55000"/>
                  </a:spcBef>
                  <a:defRPr/>
                </a:pPr>
                <a:endParaRPr lang="fr-FR">
                  <a:cs typeface="+mn-cs"/>
                </a:endParaRPr>
              </a:p>
            </p:txBody>
          </p:sp>
          <p:sp>
            <p:nvSpPr>
              <p:cNvPr id="10" name="Rectangle 118"/>
              <p:cNvSpPr>
                <a:spLocks noChangeArrowheads="1"/>
              </p:cNvSpPr>
              <p:nvPr userDrawn="1"/>
            </p:nvSpPr>
            <p:spPr bwMode="auto">
              <a:xfrm>
                <a:off x="476" y="1066"/>
                <a:ext cx="41" cy="384"/>
              </a:xfrm>
              <a:prstGeom prst="rect">
                <a:avLst/>
              </a:prstGeom>
              <a:solidFill>
                <a:schemeClr val="accent2"/>
              </a:solidFill>
              <a:ln w="9525">
                <a:noFill/>
                <a:miter lim="800000"/>
                <a:headEnd/>
                <a:tailEnd/>
              </a:ln>
              <a:effectLst/>
            </p:spPr>
            <p:txBody>
              <a:bodyPr wrap="none" anchor="ctr"/>
              <a:lstStyle/>
              <a:p>
                <a:pPr>
                  <a:spcBef>
                    <a:spcPct val="55000"/>
                  </a:spcBef>
                  <a:defRPr/>
                </a:pPr>
                <a:endParaRPr lang="fr-FR">
                  <a:cs typeface="+mn-cs"/>
                </a:endParaRPr>
              </a:p>
            </p:txBody>
          </p:sp>
        </p:grpSp>
        <p:sp>
          <p:nvSpPr>
            <p:cNvPr id="7" name="Rectangle 120"/>
            <p:cNvSpPr>
              <a:spLocks noChangeArrowheads="1"/>
            </p:cNvSpPr>
            <p:nvPr userDrawn="1"/>
          </p:nvSpPr>
          <p:spPr bwMode="auto">
            <a:xfrm>
              <a:off x="471" y="1066"/>
              <a:ext cx="5289" cy="384"/>
            </a:xfrm>
            <a:prstGeom prst="rect">
              <a:avLst/>
            </a:prstGeom>
            <a:solidFill>
              <a:schemeClr val="tx2"/>
            </a:solidFill>
            <a:ln w="9525">
              <a:noFill/>
              <a:miter lim="800000"/>
              <a:headEnd/>
              <a:tailEnd/>
            </a:ln>
            <a:effectLst/>
          </p:spPr>
          <p:txBody>
            <a:bodyPr wrap="none" anchor="ctr"/>
            <a:lstStyle/>
            <a:p>
              <a:pPr>
                <a:spcBef>
                  <a:spcPct val="55000"/>
                </a:spcBef>
                <a:defRPr/>
              </a:pPr>
              <a:endParaRPr lang="fr-FR">
                <a:cs typeface="+mn-cs"/>
              </a:endParaRPr>
            </a:p>
          </p:txBody>
        </p:sp>
      </p:grpSp>
      <p:pic>
        <p:nvPicPr>
          <p:cNvPr id="11" name="Picture 130" descr="RVB_GROUPE_BPCE_1ligne_bureautique2"/>
          <p:cNvPicPr>
            <a:picLocks noChangeAspect="1" noChangeArrowheads="1"/>
          </p:cNvPicPr>
          <p:nvPr userDrawn="1"/>
        </p:nvPicPr>
        <p:blipFill>
          <a:blip r:embed="rId2" cstate="print"/>
          <a:srcRect/>
          <a:stretch>
            <a:fillRect/>
          </a:stretch>
        </p:blipFill>
        <p:spPr bwMode="auto">
          <a:xfrm>
            <a:off x="7181850" y="6434138"/>
            <a:ext cx="1751013" cy="211137"/>
          </a:xfrm>
          <a:prstGeom prst="rect">
            <a:avLst/>
          </a:prstGeom>
          <a:noFill/>
          <a:ln w="9525">
            <a:noFill/>
            <a:miter lim="800000"/>
            <a:headEnd/>
            <a:tailEnd/>
          </a:ln>
        </p:spPr>
      </p:pic>
      <p:sp>
        <p:nvSpPr>
          <p:cNvPr id="1301596" name="Rectangle 92"/>
          <p:cNvSpPr>
            <a:spLocks noGrp="1" noChangeArrowheads="1"/>
          </p:cNvSpPr>
          <p:nvPr>
            <p:ph type="subTitle" sz="quarter" idx="1"/>
          </p:nvPr>
        </p:nvSpPr>
        <p:spPr>
          <a:xfrm>
            <a:off x="955675" y="2454275"/>
            <a:ext cx="7029450" cy="1733550"/>
          </a:xfrm>
        </p:spPr>
        <p:txBody>
          <a:bodyPr/>
          <a:lstStyle>
            <a:lvl1pPr marL="0" indent="1588">
              <a:buFont typeface="Wingdings" pitchFamily="-128" charset="2"/>
              <a:buNone/>
              <a:defRPr sz="2400">
                <a:solidFill>
                  <a:srgbClr val="581D74"/>
                </a:solidFill>
              </a:defRPr>
            </a:lvl1pPr>
          </a:lstStyle>
          <a:p>
            <a:r>
              <a:rPr lang="fr-FR" dirty="0"/>
              <a:t>Cliquez pour modifier le style des sous-titres du masque</a:t>
            </a:r>
          </a:p>
        </p:txBody>
      </p:sp>
      <p:sp>
        <p:nvSpPr>
          <p:cNvPr id="1301516" name="Rectangle 12"/>
          <p:cNvSpPr>
            <a:spLocks noGrp="1" noChangeArrowheads="1"/>
          </p:cNvSpPr>
          <p:nvPr>
            <p:ph type="ctrTitle" hasCustomPrompt="1"/>
          </p:nvPr>
        </p:nvSpPr>
        <p:spPr>
          <a:xfrm>
            <a:off x="965200" y="1487488"/>
            <a:ext cx="7869238" cy="914400"/>
          </a:xfrm>
        </p:spPr>
        <p:txBody>
          <a:bodyPr/>
          <a:lstStyle>
            <a:lvl1pPr>
              <a:defRPr>
                <a:solidFill>
                  <a:schemeClr val="bg1"/>
                </a:solidFill>
              </a:defRPr>
            </a:lvl1pPr>
          </a:lstStyle>
          <a:p>
            <a:r>
              <a:rPr lang="fr-FR" dirty="0" smtClean="0"/>
              <a:t>Séminaire DG / DUC</a:t>
            </a:r>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74663" y="1258888"/>
            <a:ext cx="4240212"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867275" y="1258888"/>
            <a:ext cx="4240213"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950075" y="0"/>
            <a:ext cx="2157413" cy="6138863"/>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74663" y="0"/>
            <a:ext cx="6323012" cy="613886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re et texte sur contenu">
    <p:spTree>
      <p:nvGrpSpPr>
        <p:cNvPr id="1" name=""/>
        <p:cNvGrpSpPr/>
        <p:nvPr/>
      </p:nvGrpSpPr>
      <p:grpSpPr>
        <a:xfrm>
          <a:off x="0" y="0"/>
          <a:ext cx="0" cy="0"/>
          <a:chOff x="0" y="0"/>
          <a:chExt cx="0" cy="0"/>
        </a:xfrm>
      </p:grpSpPr>
      <p:sp>
        <p:nvSpPr>
          <p:cNvPr id="2" name="Titre 1"/>
          <p:cNvSpPr>
            <a:spLocks noGrp="1"/>
          </p:cNvSpPr>
          <p:nvPr>
            <p:ph type="title"/>
          </p:nvPr>
        </p:nvSpPr>
        <p:spPr>
          <a:xfrm>
            <a:off x="863600" y="0"/>
            <a:ext cx="8116888" cy="850900"/>
          </a:xfrm>
        </p:spPr>
        <p:txBody>
          <a:bodyPr/>
          <a:lstStyle/>
          <a:p>
            <a:r>
              <a:rPr lang="fr-FR" dirty="0" smtClean="0"/>
              <a:t>Cliquez pour modifier le style du titre</a:t>
            </a:r>
            <a:endParaRPr lang="fr-FR" dirty="0"/>
          </a:p>
        </p:txBody>
      </p:sp>
      <p:sp>
        <p:nvSpPr>
          <p:cNvPr id="3" name="Espace réservé du texte 2"/>
          <p:cNvSpPr>
            <a:spLocks noGrp="1"/>
          </p:cNvSpPr>
          <p:nvPr>
            <p:ph type="body" sz="half" idx="1"/>
          </p:nvPr>
        </p:nvSpPr>
        <p:spPr>
          <a:xfrm>
            <a:off x="474663" y="1258888"/>
            <a:ext cx="8632825" cy="2363787"/>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4663" y="3804103"/>
            <a:ext cx="8632825" cy="236378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5" name="Espace réservé du contenu 2"/>
          <p:cNvSpPr>
            <a:spLocks noGrp="1"/>
          </p:cNvSpPr>
          <p:nvPr>
            <p:ph idx="1"/>
          </p:nvPr>
        </p:nvSpPr>
        <p:spPr>
          <a:xfrm>
            <a:off x="446451" y="1258891"/>
            <a:ext cx="8119706" cy="4879975"/>
          </a:xfrm>
          <a:prstGeom prst="rect">
            <a:avLst/>
          </a:prstGeom>
        </p:spPr>
        <p:txBody>
          <a:bodyPr/>
          <a:lstStyle/>
          <a:p>
            <a:pPr lvl="0"/>
            <a:endParaRPr lang="fr-FR" dirty="0"/>
          </a:p>
        </p:txBody>
      </p:sp>
      <p:sp>
        <p:nvSpPr>
          <p:cNvPr id="7" name="Titre 6"/>
          <p:cNvSpPr>
            <a:spLocks noGrp="1"/>
          </p:cNvSpPr>
          <p:nvPr>
            <p:ph type="title"/>
          </p:nvPr>
        </p:nvSpPr>
        <p:spPr/>
        <p:txBody>
          <a:bodyPr/>
          <a:lstStyle/>
          <a:p>
            <a:r>
              <a:rPr lang="fr-FR" smtClean="0"/>
              <a:t>Cliquez pour modifier le style du titre</a:t>
            </a:r>
            <a:endParaRPr lang="fr-F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6" name="Rectangle 11"/>
          <p:cNvSpPr>
            <a:spLocks noGrp="1" noChangeArrowheads="1"/>
          </p:cNvSpPr>
          <p:nvPr>
            <p:ph type="body" idx="1"/>
          </p:nvPr>
        </p:nvSpPr>
        <p:spPr bwMode="auto">
          <a:xfrm>
            <a:off x="474663" y="1258888"/>
            <a:ext cx="8632825" cy="4879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Quatrieme niveau </a:t>
            </a:r>
          </a:p>
          <a:p>
            <a:pPr lvl="4"/>
            <a:r>
              <a:rPr lang="fr-FR" smtClean="0"/>
              <a:t>Cinquième niveau</a:t>
            </a:r>
          </a:p>
          <a:p>
            <a:pPr lvl="4"/>
            <a:r>
              <a:rPr lang="fr-FR" smtClean="0"/>
              <a:t>   </a:t>
            </a:r>
          </a:p>
        </p:txBody>
      </p:sp>
      <p:sp>
        <p:nvSpPr>
          <p:cNvPr id="1300495" name="Text Box 15"/>
          <p:cNvSpPr txBox="1">
            <a:spLocks noChangeArrowheads="1"/>
          </p:cNvSpPr>
          <p:nvPr userDrawn="1"/>
        </p:nvSpPr>
        <p:spPr bwMode="auto">
          <a:xfrm>
            <a:off x="179388" y="6553200"/>
            <a:ext cx="341312" cy="182563"/>
          </a:xfrm>
          <a:prstGeom prst="rect">
            <a:avLst/>
          </a:prstGeom>
          <a:noFill/>
          <a:ln w="9525">
            <a:noFill/>
            <a:miter lim="800000"/>
            <a:headEnd/>
            <a:tailEnd/>
          </a:ln>
          <a:effectLst/>
        </p:spPr>
        <p:txBody>
          <a:bodyPr lIns="0" tIns="0" rIns="0" bIns="0">
            <a:spAutoFit/>
          </a:bodyPr>
          <a:lstStyle/>
          <a:p>
            <a:pPr algn="r">
              <a:defRPr/>
            </a:pPr>
            <a:r>
              <a:rPr lang="fr-FR" sz="1000" b="1">
                <a:solidFill>
                  <a:schemeClr val="tx2"/>
                </a:solidFill>
                <a:cs typeface="+mn-cs"/>
              </a:rPr>
              <a:t>&gt;</a:t>
            </a:r>
            <a:r>
              <a:rPr lang="fr-FR" sz="1000" b="1">
                <a:cs typeface="+mn-cs"/>
              </a:rPr>
              <a:t> </a:t>
            </a:r>
            <a:fld id="{81994C12-8700-4847-965D-764BFA7A9A57}" type="slidenum">
              <a:rPr lang="fr-FR" sz="1200" b="1">
                <a:cs typeface="+mn-cs"/>
              </a:rPr>
              <a:pPr algn="r">
                <a:defRPr/>
              </a:pPr>
              <a:t>‹N°›</a:t>
            </a:fld>
            <a:r>
              <a:rPr lang="fr-FR" sz="1000">
                <a:cs typeface="+mn-cs"/>
              </a:rPr>
              <a:t> </a:t>
            </a:r>
            <a:endParaRPr lang="fr-FR">
              <a:cs typeface="+mn-cs"/>
            </a:endParaRPr>
          </a:p>
        </p:txBody>
      </p:sp>
      <p:sp>
        <p:nvSpPr>
          <p:cNvPr id="1028" name="Rectangle 46"/>
          <p:cNvSpPr>
            <a:spLocks noGrp="1" noChangeArrowheads="1"/>
          </p:cNvSpPr>
          <p:nvPr>
            <p:ph type="title"/>
          </p:nvPr>
        </p:nvSpPr>
        <p:spPr bwMode="auto">
          <a:xfrm>
            <a:off x="863600" y="0"/>
            <a:ext cx="8116888" cy="8509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pic>
        <p:nvPicPr>
          <p:cNvPr id="1029" name="Picture 20" descr="ombre"/>
          <p:cNvPicPr>
            <a:picLocks noChangeAspect="1" noChangeArrowheads="1"/>
          </p:cNvPicPr>
          <p:nvPr userDrawn="1"/>
        </p:nvPicPr>
        <p:blipFill>
          <a:blip r:embed="rId15" cstate="print"/>
          <a:srcRect/>
          <a:stretch>
            <a:fillRect/>
          </a:stretch>
        </p:blipFill>
        <p:spPr bwMode="auto">
          <a:xfrm>
            <a:off x="3175" y="981075"/>
            <a:ext cx="9140825" cy="125413"/>
          </a:xfrm>
          <a:prstGeom prst="rect">
            <a:avLst/>
          </a:prstGeom>
          <a:noFill/>
          <a:ln w="9525">
            <a:noFill/>
            <a:miter lim="800000"/>
            <a:headEnd/>
            <a:tailEnd/>
          </a:ln>
        </p:spPr>
      </p:pic>
      <p:sp>
        <p:nvSpPr>
          <p:cNvPr id="1300578" name="Line 98"/>
          <p:cNvSpPr>
            <a:spLocks noChangeShapeType="1"/>
          </p:cNvSpPr>
          <p:nvPr userDrawn="1"/>
        </p:nvSpPr>
        <p:spPr bwMode="auto">
          <a:xfrm>
            <a:off x="0" y="6419850"/>
            <a:ext cx="9144000" cy="0"/>
          </a:xfrm>
          <a:prstGeom prst="line">
            <a:avLst/>
          </a:prstGeom>
          <a:noFill/>
          <a:ln w="9525">
            <a:solidFill>
              <a:srgbClr val="581D74"/>
            </a:solidFill>
            <a:round/>
            <a:headEnd/>
            <a:tailEnd/>
          </a:ln>
          <a:effectLst/>
        </p:spPr>
        <p:txBody>
          <a:bodyPr wrap="none"/>
          <a:lstStyle/>
          <a:p>
            <a:pPr>
              <a:spcBef>
                <a:spcPct val="55000"/>
              </a:spcBef>
              <a:defRPr/>
            </a:pPr>
            <a:endParaRPr lang="fr-FR">
              <a:cs typeface="+mn-cs"/>
            </a:endParaRPr>
          </a:p>
        </p:txBody>
      </p:sp>
      <p:grpSp>
        <p:nvGrpSpPr>
          <p:cNvPr id="1031" name="Group 109"/>
          <p:cNvGrpSpPr>
            <a:grpSpLocks/>
          </p:cNvGrpSpPr>
          <p:nvPr userDrawn="1"/>
        </p:nvGrpSpPr>
        <p:grpSpPr bwMode="auto">
          <a:xfrm>
            <a:off x="0" y="155575"/>
            <a:ext cx="790575" cy="609600"/>
            <a:chOff x="136" y="1202"/>
            <a:chExt cx="498" cy="384"/>
          </a:xfrm>
        </p:grpSpPr>
        <p:grpSp>
          <p:nvGrpSpPr>
            <p:cNvPr id="1034" name="Group 104"/>
            <p:cNvGrpSpPr>
              <a:grpSpLocks/>
            </p:cNvGrpSpPr>
            <p:nvPr userDrawn="1"/>
          </p:nvGrpSpPr>
          <p:grpSpPr bwMode="auto">
            <a:xfrm>
              <a:off x="136" y="1202"/>
              <a:ext cx="391" cy="384"/>
              <a:chOff x="0" y="1066"/>
              <a:chExt cx="517" cy="384"/>
            </a:xfrm>
          </p:grpSpPr>
          <p:sp>
            <p:nvSpPr>
              <p:cNvPr id="1300585" name="Rectangle 105"/>
              <p:cNvSpPr>
                <a:spLocks noChangeArrowheads="1"/>
              </p:cNvSpPr>
              <p:nvPr userDrawn="1"/>
            </p:nvSpPr>
            <p:spPr bwMode="auto">
              <a:xfrm>
                <a:off x="0" y="1066"/>
                <a:ext cx="108" cy="384"/>
              </a:xfrm>
              <a:prstGeom prst="rect">
                <a:avLst/>
              </a:prstGeom>
              <a:solidFill>
                <a:schemeClr val="accent1"/>
              </a:solidFill>
              <a:ln w="9525">
                <a:noFill/>
                <a:miter lim="800000"/>
                <a:headEnd/>
                <a:tailEnd/>
              </a:ln>
              <a:effectLst/>
            </p:spPr>
            <p:txBody>
              <a:bodyPr wrap="none" anchor="ctr"/>
              <a:lstStyle/>
              <a:p>
                <a:pPr>
                  <a:spcBef>
                    <a:spcPct val="55000"/>
                  </a:spcBef>
                  <a:defRPr/>
                </a:pPr>
                <a:endParaRPr lang="fr-FR">
                  <a:cs typeface="+mn-cs"/>
                </a:endParaRPr>
              </a:p>
            </p:txBody>
          </p:sp>
          <p:sp>
            <p:nvSpPr>
              <p:cNvPr id="1300586" name="Rectangle 106"/>
              <p:cNvSpPr>
                <a:spLocks noChangeArrowheads="1"/>
              </p:cNvSpPr>
              <p:nvPr userDrawn="1"/>
            </p:nvSpPr>
            <p:spPr bwMode="auto">
              <a:xfrm>
                <a:off x="241" y="1066"/>
                <a:ext cx="67" cy="384"/>
              </a:xfrm>
              <a:prstGeom prst="rect">
                <a:avLst/>
              </a:prstGeom>
              <a:solidFill>
                <a:srgbClr val="581D74"/>
              </a:solidFill>
              <a:ln w="9525">
                <a:noFill/>
                <a:miter lim="800000"/>
                <a:headEnd/>
                <a:tailEnd/>
              </a:ln>
              <a:effectLst/>
            </p:spPr>
            <p:txBody>
              <a:bodyPr wrap="none" anchor="ctr"/>
              <a:lstStyle/>
              <a:p>
                <a:pPr>
                  <a:spcBef>
                    <a:spcPct val="55000"/>
                  </a:spcBef>
                  <a:defRPr/>
                </a:pPr>
                <a:endParaRPr lang="fr-FR">
                  <a:cs typeface="+mn-cs"/>
                </a:endParaRPr>
              </a:p>
            </p:txBody>
          </p:sp>
          <p:sp>
            <p:nvSpPr>
              <p:cNvPr id="1300587" name="Rectangle 107"/>
              <p:cNvSpPr>
                <a:spLocks noChangeArrowheads="1"/>
              </p:cNvSpPr>
              <p:nvPr userDrawn="1"/>
            </p:nvSpPr>
            <p:spPr bwMode="auto">
              <a:xfrm>
                <a:off x="476" y="1066"/>
                <a:ext cx="41" cy="384"/>
              </a:xfrm>
              <a:prstGeom prst="rect">
                <a:avLst/>
              </a:prstGeom>
              <a:solidFill>
                <a:schemeClr val="accent2"/>
              </a:solidFill>
              <a:ln w="9525">
                <a:noFill/>
                <a:miter lim="800000"/>
                <a:headEnd/>
                <a:tailEnd/>
              </a:ln>
              <a:effectLst/>
            </p:spPr>
            <p:txBody>
              <a:bodyPr wrap="none" anchor="ctr"/>
              <a:lstStyle/>
              <a:p>
                <a:pPr>
                  <a:spcBef>
                    <a:spcPct val="55000"/>
                  </a:spcBef>
                  <a:defRPr/>
                </a:pPr>
                <a:endParaRPr lang="fr-FR">
                  <a:cs typeface="+mn-cs"/>
                </a:endParaRPr>
              </a:p>
            </p:txBody>
          </p:sp>
        </p:grpSp>
        <p:sp>
          <p:nvSpPr>
            <p:cNvPr id="1300588" name="Rectangle 108"/>
            <p:cNvSpPr>
              <a:spLocks noChangeArrowheads="1"/>
            </p:cNvSpPr>
            <p:nvPr userDrawn="1"/>
          </p:nvSpPr>
          <p:spPr bwMode="auto">
            <a:xfrm>
              <a:off x="607" y="1202"/>
              <a:ext cx="27" cy="384"/>
            </a:xfrm>
            <a:prstGeom prst="rect">
              <a:avLst/>
            </a:prstGeom>
            <a:solidFill>
              <a:schemeClr val="tx2"/>
            </a:solidFill>
            <a:ln w="9525">
              <a:noFill/>
              <a:miter lim="800000"/>
              <a:headEnd/>
              <a:tailEnd/>
            </a:ln>
            <a:effectLst/>
          </p:spPr>
          <p:txBody>
            <a:bodyPr wrap="none" anchor="ctr"/>
            <a:lstStyle/>
            <a:p>
              <a:pPr>
                <a:spcBef>
                  <a:spcPct val="55000"/>
                </a:spcBef>
                <a:defRPr/>
              </a:pPr>
              <a:endParaRPr lang="fr-FR">
                <a:cs typeface="+mn-cs"/>
              </a:endParaRPr>
            </a:p>
          </p:txBody>
        </p:sp>
      </p:grpSp>
    </p:spTree>
  </p:cSld>
  <p:clrMap bg1="lt1" tx1="dk1" bg2="lt2" tx2="dk2" accent1="accent1" accent2="accent2" accent3="accent3" accent4="accent4" accent5="accent5" accent6="accent6" hlink="hlink" folHlink="folHlink"/>
  <p:sldLayoutIdLst>
    <p:sldLayoutId id="2147483705"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6" r:id="rId13"/>
  </p:sldLayoutIdLst>
  <p:timing>
    <p:tnLst>
      <p:par>
        <p:cTn id="1" dur="indefinite" restart="never" nodeType="tmRoot"/>
      </p:par>
    </p:tnLst>
  </p:timing>
  <p:txStyles>
    <p:titleStyle>
      <a:lvl1pPr algn="l" rtl="0" eaLnBrk="0" fontAlgn="base" hangingPunct="0">
        <a:spcBef>
          <a:spcPct val="0"/>
        </a:spcBef>
        <a:spcAft>
          <a:spcPct val="0"/>
        </a:spcAft>
        <a:defRPr sz="3000" b="1">
          <a:solidFill>
            <a:schemeClr val="accent1"/>
          </a:solidFill>
          <a:latin typeface="+mj-lt"/>
          <a:ea typeface="+mj-ea"/>
          <a:cs typeface="+mj-cs"/>
        </a:defRPr>
      </a:lvl1pPr>
      <a:lvl2pPr algn="l" rtl="0" eaLnBrk="0" fontAlgn="base" hangingPunct="0">
        <a:spcBef>
          <a:spcPct val="0"/>
        </a:spcBef>
        <a:spcAft>
          <a:spcPct val="0"/>
        </a:spcAft>
        <a:defRPr sz="3000" b="1">
          <a:solidFill>
            <a:schemeClr val="accent1"/>
          </a:solidFill>
          <a:latin typeface="Arial Narrow" pitchFamily="34" charset="0"/>
        </a:defRPr>
      </a:lvl2pPr>
      <a:lvl3pPr algn="l" rtl="0" eaLnBrk="0" fontAlgn="base" hangingPunct="0">
        <a:spcBef>
          <a:spcPct val="0"/>
        </a:spcBef>
        <a:spcAft>
          <a:spcPct val="0"/>
        </a:spcAft>
        <a:defRPr sz="3000" b="1">
          <a:solidFill>
            <a:schemeClr val="accent1"/>
          </a:solidFill>
          <a:latin typeface="Arial Narrow" pitchFamily="34" charset="0"/>
        </a:defRPr>
      </a:lvl3pPr>
      <a:lvl4pPr algn="l" rtl="0" eaLnBrk="0" fontAlgn="base" hangingPunct="0">
        <a:spcBef>
          <a:spcPct val="0"/>
        </a:spcBef>
        <a:spcAft>
          <a:spcPct val="0"/>
        </a:spcAft>
        <a:defRPr sz="3000" b="1">
          <a:solidFill>
            <a:schemeClr val="accent1"/>
          </a:solidFill>
          <a:latin typeface="Arial Narrow" pitchFamily="34" charset="0"/>
        </a:defRPr>
      </a:lvl4pPr>
      <a:lvl5pPr algn="l" rtl="0" eaLnBrk="0" fontAlgn="base" hangingPunct="0">
        <a:spcBef>
          <a:spcPct val="0"/>
        </a:spcBef>
        <a:spcAft>
          <a:spcPct val="0"/>
        </a:spcAft>
        <a:defRPr sz="3000" b="1">
          <a:solidFill>
            <a:schemeClr val="accent1"/>
          </a:solidFill>
          <a:latin typeface="Arial Narrow" pitchFamily="34" charset="0"/>
        </a:defRPr>
      </a:lvl5pPr>
      <a:lvl6pPr marL="457200" algn="l" rtl="0" fontAlgn="base">
        <a:spcBef>
          <a:spcPct val="0"/>
        </a:spcBef>
        <a:spcAft>
          <a:spcPct val="0"/>
        </a:spcAft>
        <a:defRPr sz="3000" b="1">
          <a:solidFill>
            <a:schemeClr val="accent1"/>
          </a:solidFill>
          <a:latin typeface="Arial Narrow" pitchFamily="34" charset="0"/>
        </a:defRPr>
      </a:lvl6pPr>
      <a:lvl7pPr marL="914400" algn="l" rtl="0" fontAlgn="base">
        <a:spcBef>
          <a:spcPct val="0"/>
        </a:spcBef>
        <a:spcAft>
          <a:spcPct val="0"/>
        </a:spcAft>
        <a:defRPr sz="3000" b="1">
          <a:solidFill>
            <a:schemeClr val="accent1"/>
          </a:solidFill>
          <a:latin typeface="Arial Narrow" pitchFamily="34" charset="0"/>
        </a:defRPr>
      </a:lvl7pPr>
      <a:lvl8pPr marL="1371600" algn="l" rtl="0" fontAlgn="base">
        <a:spcBef>
          <a:spcPct val="0"/>
        </a:spcBef>
        <a:spcAft>
          <a:spcPct val="0"/>
        </a:spcAft>
        <a:defRPr sz="3000" b="1">
          <a:solidFill>
            <a:schemeClr val="accent1"/>
          </a:solidFill>
          <a:latin typeface="Arial Narrow" pitchFamily="34" charset="0"/>
        </a:defRPr>
      </a:lvl8pPr>
      <a:lvl9pPr marL="1828800" algn="l" rtl="0" fontAlgn="base">
        <a:spcBef>
          <a:spcPct val="0"/>
        </a:spcBef>
        <a:spcAft>
          <a:spcPct val="0"/>
        </a:spcAft>
        <a:defRPr sz="3000" b="1">
          <a:solidFill>
            <a:schemeClr val="accent1"/>
          </a:solidFill>
          <a:latin typeface="Arial Narrow" pitchFamily="34" charset="0"/>
        </a:defRPr>
      </a:lvl9pPr>
    </p:titleStyle>
    <p:body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17.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slide" Target="slide15.xml"/><Relationship Id="rId5" Type="http://schemas.openxmlformats.org/officeDocument/2006/relationships/slide" Target="slide13.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11.wmf"/><Relationship Id="rId4" Type="http://schemas.openxmlformats.org/officeDocument/2006/relationships/diagramLayout" Target="../diagrams/layout3.xml"/><Relationship Id="rId9" Type="http://schemas.openxmlformats.org/officeDocument/2006/relationships/package" Target="../embeddings/Microsoft_Word_Document1.docx"/></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4.wmf"/><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diagramColors" Target="../diagrams/colors4.xml"/><Relationship Id="rId11" Type="http://schemas.openxmlformats.org/officeDocument/2006/relationships/image" Target="../media/image13.wmf"/><Relationship Id="rId5" Type="http://schemas.openxmlformats.org/officeDocument/2006/relationships/diagramQuickStyle" Target="../diagrams/quickStyle4.xml"/><Relationship Id="rId15" Type="http://schemas.openxmlformats.org/officeDocument/2006/relationships/image" Target="../media/image15.wmf"/><Relationship Id="rId10" Type="http://schemas.openxmlformats.org/officeDocument/2006/relationships/oleObject" Target="../embeddings/oleObject3.bin"/><Relationship Id="rId4" Type="http://schemas.openxmlformats.org/officeDocument/2006/relationships/diagramLayout" Target="../diagrams/layout4.xml"/><Relationship Id="rId9" Type="http://schemas.openxmlformats.org/officeDocument/2006/relationships/image" Target="../media/image12.wmf"/><Relationship Id="rId1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965199" y="1261241"/>
            <a:ext cx="8005379" cy="1576551"/>
          </a:xfrm>
        </p:spPr>
        <p:txBody>
          <a:bodyPr anchor="ctr"/>
          <a:lstStyle/>
          <a:p>
            <a:pPr algn="ctr"/>
            <a:r>
              <a:rPr lang="fr-FR" sz="2800" dirty="0">
                <a:solidFill>
                  <a:schemeClr val="tx1"/>
                </a:solidFill>
              </a:rPr>
              <a:t>T</a:t>
            </a:r>
            <a:r>
              <a:rPr lang="fr-FR" sz="2800" dirty="0" smtClean="0">
                <a:solidFill>
                  <a:schemeClr val="tx1"/>
                </a:solidFill>
              </a:rPr>
              <a:t>raitement du MAD pour un client </a:t>
            </a:r>
            <a:br>
              <a:rPr lang="fr-FR" sz="2800" dirty="0" smtClean="0">
                <a:solidFill>
                  <a:schemeClr val="tx1"/>
                </a:solidFill>
              </a:rPr>
            </a:br>
            <a:r>
              <a:rPr lang="fr-FR" sz="2800" dirty="0" smtClean="0">
                <a:solidFill>
                  <a:schemeClr val="tx1"/>
                </a:solidFill>
              </a:rPr>
              <a:t>Vision Collaborateur</a:t>
            </a:r>
            <a:endParaRPr lang="fr-FR" sz="2800" dirty="0">
              <a:solidFill>
                <a:schemeClr val="tx1"/>
              </a:solidFill>
            </a:endParaRPr>
          </a:p>
        </p:txBody>
      </p:sp>
      <p:sp>
        <p:nvSpPr>
          <p:cNvPr id="6" name="Sous-titre 4"/>
          <p:cNvSpPr txBox="1">
            <a:spLocks/>
          </p:cNvSpPr>
          <p:nvPr/>
        </p:nvSpPr>
        <p:spPr bwMode="auto">
          <a:xfrm>
            <a:off x="272503" y="6237890"/>
            <a:ext cx="3006725" cy="6201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1588" defTabSz="914400" rtl="0" eaLnBrk="0" fontAlgn="base" latinLnBrk="0" hangingPunct="0">
              <a:lnSpc>
                <a:spcPct val="100000"/>
              </a:lnSpc>
              <a:spcBef>
                <a:spcPct val="20000"/>
              </a:spcBef>
              <a:spcAft>
                <a:spcPct val="0"/>
              </a:spcAft>
              <a:buClr>
                <a:srgbClr val="E6001A"/>
              </a:buClr>
              <a:buSzPct val="80000"/>
              <a:buFont typeface="Wingdings" pitchFamily="-128" charset="2"/>
              <a:buNone/>
              <a:tabLst/>
              <a:defRPr/>
            </a:pPr>
            <a:endParaRPr kumimoji="0" lang="fr-FR" sz="2400" b="1"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568937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15310" y="1024759"/>
            <a:ext cx="8639504" cy="5138535"/>
          </a:xfrm>
        </p:spPr>
        <p:txBody>
          <a:bodyPr/>
          <a:lstStyle/>
          <a:p>
            <a:pPr marL="1588" indent="0">
              <a:buNone/>
            </a:pPr>
            <a:endParaRPr lang="fr-FR" sz="1800" b="1" dirty="0" smtClean="0">
              <a:latin typeface="Times New Roman" pitchFamily="18" charset="0"/>
              <a:cs typeface="Times New Roman" pitchFamily="18" charset="0"/>
            </a:endParaRPr>
          </a:p>
          <a:p>
            <a:pPr marL="1588" indent="0">
              <a:buNone/>
            </a:pPr>
            <a:endParaRPr lang="fr-FR" sz="1800" b="1" dirty="0" smtClean="0">
              <a:latin typeface="Times New Roman" pitchFamily="18" charset="0"/>
              <a:cs typeface="Times New Roman" pitchFamily="18" charset="0"/>
            </a:endParaRPr>
          </a:p>
          <a:p>
            <a:pPr marL="1588" indent="0">
              <a:buNone/>
            </a:pPr>
            <a:r>
              <a:rPr lang="fr-FR" sz="1800" b="1" dirty="0" smtClean="0">
                <a:latin typeface="Times New Roman" pitchFamily="18" charset="0"/>
                <a:cs typeface="Times New Roman" pitchFamily="18" charset="0"/>
              </a:rPr>
              <a:t>MAD                                                                                                    Page</a:t>
            </a:r>
          </a:p>
          <a:p>
            <a:pPr marL="1588" indent="0">
              <a:buNone/>
            </a:pPr>
            <a:endParaRPr lang="fr-FR" sz="1800" b="1" dirty="0" smtClean="0">
              <a:latin typeface="Times New Roman" pitchFamily="18" charset="0"/>
              <a:cs typeface="Times New Roman" pitchFamily="18" charset="0"/>
            </a:endParaRPr>
          </a:p>
          <a:p>
            <a:pPr marL="1588" indent="0">
              <a:buNone/>
            </a:pPr>
            <a:endParaRPr lang="fr-FR" sz="1800" b="1" dirty="0" smtClean="0">
              <a:latin typeface="Times New Roman" pitchFamily="18" charset="0"/>
              <a:cs typeface="Times New Roman" pitchFamily="18" charset="0"/>
            </a:endParaRPr>
          </a:p>
          <a:p>
            <a:pPr>
              <a:buFont typeface="+mj-lt"/>
              <a:buAutoNum type="arabicPeriod"/>
            </a:pPr>
            <a:r>
              <a:rPr lang="fr-FR" sz="1800" b="1" dirty="0" smtClean="0">
                <a:latin typeface="Times New Roman" pitchFamily="18" charset="0"/>
                <a:cs typeface="Times New Roman" pitchFamily="18" charset="0"/>
                <a:hlinkClick r:id="rId3" action="ppaction://hlinksldjump"/>
              </a:rPr>
              <a:t>Définition</a:t>
            </a:r>
            <a:r>
              <a:rPr lang="fr-FR" sz="1800" b="1" dirty="0" smtClean="0">
                <a:latin typeface="Times New Roman" pitchFamily="18" charset="0"/>
                <a:cs typeface="Times New Roman" pitchFamily="18" charset="0"/>
              </a:rPr>
              <a:t>						 3</a:t>
            </a:r>
          </a:p>
          <a:p>
            <a:pPr>
              <a:buFont typeface="+mj-lt"/>
              <a:buAutoNum type="arabicPeriod"/>
            </a:pPr>
            <a:r>
              <a:rPr lang="fr-FR" sz="1800" b="1" dirty="0" smtClean="0">
                <a:latin typeface="Times New Roman" pitchFamily="18" charset="0"/>
                <a:cs typeface="Times New Roman" pitchFamily="18" charset="0"/>
                <a:hlinkClick r:id="rId4" action="ppaction://hlinksldjump"/>
              </a:rPr>
              <a:t>Comment y accéder et comment le traiter?</a:t>
            </a:r>
            <a:r>
              <a:rPr lang="fr-FR" sz="1800" b="1" dirty="0" smtClean="0">
                <a:latin typeface="Times New Roman" pitchFamily="18" charset="0"/>
                <a:cs typeface="Times New Roman" pitchFamily="18" charset="0"/>
              </a:rPr>
              <a:t>			 4</a:t>
            </a:r>
          </a:p>
          <a:p>
            <a:pPr>
              <a:buFont typeface="+mj-lt"/>
              <a:buAutoNum type="arabicPeriod"/>
            </a:pPr>
            <a:r>
              <a:rPr lang="fr-FR" sz="1800" b="1" dirty="0" smtClean="0">
                <a:latin typeface="Times New Roman" pitchFamily="18" charset="0"/>
                <a:cs typeface="Times New Roman" pitchFamily="18" charset="0"/>
                <a:hlinkClick r:id="rId5" action="ppaction://hlinksldjump"/>
              </a:rPr>
              <a:t>Les informations à rechercher avant toute décision</a:t>
            </a:r>
            <a:r>
              <a:rPr lang="fr-FR" sz="1800" b="1" dirty="0" smtClean="0">
                <a:latin typeface="Times New Roman" pitchFamily="18" charset="0"/>
                <a:cs typeface="Times New Roman" pitchFamily="18" charset="0"/>
              </a:rPr>
              <a:t>		13 </a:t>
            </a:r>
          </a:p>
          <a:p>
            <a:pPr>
              <a:buFont typeface="+mj-lt"/>
              <a:buAutoNum type="arabicPeriod"/>
            </a:pPr>
            <a:r>
              <a:rPr lang="fr-FR" sz="1800" b="1" dirty="0" smtClean="0">
                <a:latin typeface="Times New Roman" pitchFamily="18" charset="0"/>
                <a:cs typeface="Times New Roman" pitchFamily="18" charset="0"/>
                <a:hlinkClick r:id="rId6" action="ppaction://hlinksldjump"/>
              </a:rPr>
              <a:t>Les points de vigilances</a:t>
            </a:r>
            <a:r>
              <a:rPr lang="fr-FR" sz="1800" b="1" dirty="0" smtClean="0">
                <a:latin typeface="Times New Roman" pitchFamily="18" charset="0"/>
                <a:cs typeface="Times New Roman" pitchFamily="18" charset="0"/>
              </a:rPr>
              <a:t>					15 </a:t>
            </a:r>
          </a:p>
          <a:p>
            <a:pPr>
              <a:buFont typeface="+mj-lt"/>
              <a:buAutoNum type="arabicPeriod"/>
            </a:pPr>
            <a:r>
              <a:rPr lang="fr-FR" sz="1800" b="1" dirty="0" smtClean="0">
                <a:latin typeface="Times New Roman" pitchFamily="18" charset="0"/>
                <a:cs typeface="Times New Roman" pitchFamily="18" charset="0"/>
                <a:hlinkClick r:id="rId7" action="ppaction://hlinksldjump"/>
              </a:rPr>
              <a:t>Aspect commercial du traitement MAD</a:t>
            </a:r>
            <a:r>
              <a:rPr lang="fr-FR" sz="1800" b="1" dirty="0" smtClean="0">
                <a:latin typeface="Times New Roman" pitchFamily="18" charset="0"/>
                <a:cs typeface="Times New Roman" pitchFamily="18" charset="0"/>
              </a:rPr>
              <a:t>			17</a:t>
            </a:r>
          </a:p>
          <a:p>
            <a:pPr>
              <a:buFont typeface="+mj-lt"/>
              <a:buAutoNum type="arabicPeriod"/>
            </a:pPr>
            <a:endParaRPr lang="fr-FR" sz="1800" dirty="0" smtClean="0">
              <a:latin typeface="Times New Roman" pitchFamily="18" charset="0"/>
              <a:cs typeface="Times New Roman" pitchFamily="18" charset="0"/>
            </a:endParaRPr>
          </a:p>
          <a:p>
            <a:pPr marL="1588" indent="0">
              <a:buNone/>
            </a:pPr>
            <a:endParaRPr lang="fr-FR" sz="1200" dirty="0">
              <a:latin typeface="Times New Roman" pitchFamily="18" charset="0"/>
              <a:cs typeface="Times New Roman" pitchFamily="18" charset="0"/>
            </a:endParaRPr>
          </a:p>
          <a:p>
            <a:pPr lvl="1" algn="just">
              <a:buNone/>
            </a:pPr>
            <a:endParaRPr lang="fr-FR" sz="1200" b="1" dirty="0" smtClean="0">
              <a:latin typeface="Times New Roman" pitchFamily="18" charset="0"/>
              <a:cs typeface="Times New Roman" pitchFamily="18" charset="0"/>
            </a:endParaRPr>
          </a:p>
          <a:p>
            <a:pPr lvl="1" algn="just">
              <a:buNone/>
            </a:pPr>
            <a:endParaRPr lang="fr-FR" sz="1200" b="1" dirty="0" smtClean="0">
              <a:latin typeface="Times New Roman" pitchFamily="18" charset="0"/>
              <a:cs typeface="Times New Roman" pitchFamily="18" charset="0"/>
            </a:endParaRPr>
          </a:p>
          <a:p>
            <a:pPr lvl="1" algn="just"/>
            <a:endParaRPr lang="fr-FR" sz="2400" b="1" dirty="0" smtClean="0"/>
          </a:p>
          <a:p>
            <a:pPr lvl="1" algn="just"/>
            <a:endParaRPr lang="fr-FR" sz="2400" b="1" dirty="0" smtClean="0"/>
          </a:p>
          <a:p>
            <a:pPr algn="just"/>
            <a:endParaRPr lang="fr-FR" sz="2400" b="1" dirty="0" smtClean="0"/>
          </a:p>
        </p:txBody>
      </p:sp>
      <p:sp>
        <p:nvSpPr>
          <p:cNvPr id="3" name="Titre 2"/>
          <p:cNvSpPr>
            <a:spLocks noGrp="1"/>
          </p:cNvSpPr>
          <p:nvPr>
            <p:ph type="title"/>
          </p:nvPr>
        </p:nvSpPr>
        <p:spPr/>
        <p:txBody>
          <a:bodyPr/>
          <a:lstStyle/>
          <a:p>
            <a:pPr algn="ctr"/>
            <a:r>
              <a:rPr lang="fr-FR" dirty="0" smtClean="0"/>
              <a:t>Sommaire</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15310" y="1040524"/>
            <a:ext cx="8607973" cy="5360276"/>
          </a:xfrm>
        </p:spPr>
        <p:txBody>
          <a:bodyPr/>
          <a:lstStyle/>
          <a:p>
            <a:pPr marL="458788" indent="-457200" algn="ctr">
              <a:buNone/>
            </a:pPr>
            <a:r>
              <a:rPr lang="fr-FR" sz="2400" b="1" dirty="0" smtClean="0">
                <a:solidFill>
                  <a:srgbClr val="FF0000"/>
                </a:solidFill>
                <a:latin typeface="Times New Roman" pitchFamily="18" charset="0"/>
                <a:cs typeface="Times New Roman" pitchFamily="18" charset="0"/>
              </a:rPr>
              <a:t>1. Définition </a:t>
            </a:r>
          </a:p>
          <a:p>
            <a:pPr marL="458788" indent="-457200">
              <a:buNone/>
            </a:pPr>
            <a:endParaRPr lang="fr-FR" sz="2400" b="1" dirty="0" smtClean="0">
              <a:latin typeface="Times New Roman" pitchFamily="18" charset="0"/>
              <a:cs typeface="Times New Roman" pitchFamily="18" charset="0"/>
            </a:endParaRPr>
          </a:p>
          <a:p>
            <a:pPr>
              <a:buNone/>
            </a:pPr>
            <a:r>
              <a:rPr lang="fr-FR" sz="1800" b="1" dirty="0" smtClean="0">
                <a:latin typeface="Times New Roman" pitchFamily="18" charset="0"/>
                <a:cs typeface="Times New Roman" pitchFamily="18" charset="0"/>
              </a:rPr>
              <a:t>Le MAD : </a:t>
            </a:r>
            <a:r>
              <a:rPr lang="fr-FR" sz="1800" b="1" u="sng" dirty="0" smtClean="0">
                <a:latin typeface="Times New Roman" pitchFamily="18" charset="0"/>
                <a:cs typeface="Times New Roman" pitchFamily="18" charset="0"/>
              </a:rPr>
              <a:t>M</a:t>
            </a:r>
            <a:r>
              <a:rPr lang="fr-FR" sz="1800" b="1" dirty="0" smtClean="0">
                <a:latin typeface="Times New Roman" pitchFamily="18" charset="0"/>
                <a:cs typeface="Times New Roman" pitchFamily="18" charset="0"/>
              </a:rPr>
              <a:t>ouvements en </a:t>
            </a:r>
            <a:r>
              <a:rPr lang="fr-FR" sz="1800" b="1" u="sng" dirty="0" smtClean="0">
                <a:latin typeface="Times New Roman" pitchFamily="18" charset="0"/>
                <a:cs typeface="Times New Roman" pitchFamily="18" charset="0"/>
              </a:rPr>
              <a:t>A</a:t>
            </a:r>
            <a:r>
              <a:rPr lang="fr-FR" sz="1800" b="1" dirty="0" smtClean="0">
                <a:latin typeface="Times New Roman" pitchFamily="18" charset="0"/>
                <a:cs typeface="Times New Roman" pitchFamily="18" charset="0"/>
              </a:rPr>
              <a:t>ttente de </a:t>
            </a:r>
            <a:r>
              <a:rPr lang="fr-FR" sz="1800" b="1" u="sng" dirty="0" smtClean="0">
                <a:latin typeface="Times New Roman" pitchFamily="18" charset="0"/>
                <a:cs typeface="Times New Roman" pitchFamily="18" charset="0"/>
              </a:rPr>
              <a:t>D</a:t>
            </a:r>
            <a:r>
              <a:rPr lang="fr-FR" sz="1800" b="1" dirty="0" smtClean="0">
                <a:latin typeface="Times New Roman" pitchFamily="18" charset="0"/>
                <a:cs typeface="Times New Roman" pitchFamily="18" charset="0"/>
              </a:rPr>
              <a:t>écision</a:t>
            </a:r>
          </a:p>
          <a:p>
            <a:pPr>
              <a:buNone/>
            </a:pPr>
            <a:endParaRPr lang="fr-FR" sz="2400" b="1" dirty="0">
              <a:latin typeface="Times New Roman" pitchFamily="18" charset="0"/>
              <a:cs typeface="Times New Roman" pitchFamily="18" charset="0"/>
            </a:endParaRPr>
          </a:p>
          <a:p>
            <a:pPr>
              <a:buNone/>
            </a:pPr>
            <a:r>
              <a:rPr lang="fr-FR" sz="1600" b="1" dirty="0" smtClean="0">
                <a:latin typeface="Times New Roman" pitchFamily="18" charset="0"/>
                <a:cs typeface="Times New Roman" pitchFamily="18" charset="0"/>
              </a:rPr>
              <a:t>Objectif :  </a:t>
            </a:r>
            <a:r>
              <a:rPr lang="fr-FR" sz="1600" dirty="0" smtClean="0">
                <a:latin typeface="Times New Roman" pitchFamily="18" charset="0"/>
                <a:cs typeface="Times New Roman" pitchFamily="18" charset="0"/>
              </a:rPr>
              <a:t>prendre une décision  sur des prélèvements et/ou des retraits et gérer le risque</a:t>
            </a:r>
          </a:p>
          <a:p>
            <a:pPr>
              <a:buNone/>
            </a:pPr>
            <a:endParaRPr lang="fr-FR" sz="1600" dirty="0" smtClean="0">
              <a:latin typeface="Times New Roman" pitchFamily="18" charset="0"/>
              <a:cs typeface="Times New Roman" pitchFamily="18" charset="0"/>
            </a:endParaRPr>
          </a:p>
          <a:p>
            <a:pPr>
              <a:buNone/>
            </a:pPr>
            <a:r>
              <a:rPr lang="fr-FR" sz="1600" dirty="0" smtClean="0">
                <a:latin typeface="Times New Roman" pitchFamily="18" charset="0"/>
                <a:cs typeface="Times New Roman" pitchFamily="18" charset="0"/>
              </a:rPr>
              <a:t>Le MAD doit être traité obligatoirement une fois par jour,</a:t>
            </a:r>
          </a:p>
          <a:p>
            <a:pPr>
              <a:buNone/>
            </a:pPr>
            <a:endParaRPr lang="fr-FR" sz="1600" dirty="0" smtClean="0">
              <a:solidFill>
                <a:srgbClr val="000000"/>
              </a:solidFill>
              <a:latin typeface="Times New Roman" pitchFamily="18" charset="0"/>
              <a:cs typeface="Times New Roman" pitchFamily="18" charset="0"/>
            </a:endParaRPr>
          </a:p>
          <a:p>
            <a:pPr>
              <a:buNone/>
            </a:pPr>
            <a:r>
              <a:rPr lang="fr-FR" sz="1600" dirty="0" smtClean="0">
                <a:solidFill>
                  <a:srgbClr val="000000"/>
                </a:solidFill>
                <a:latin typeface="Times New Roman" pitchFamily="18" charset="0"/>
                <a:cs typeface="Times New Roman" pitchFamily="18" charset="0"/>
              </a:rPr>
              <a:t>Le </a:t>
            </a:r>
            <a:r>
              <a:rPr lang="fr-FR" sz="1600" dirty="0">
                <a:solidFill>
                  <a:srgbClr val="000000"/>
                </a:solidFill>
                <a:latin typeface="Times New Roman" pitchFamily="18" charset="0"/>
                <a:cs typeface="Times New Roman" pitchFamily="18" charset="0"/>
              </a:rPr>
              <a:t>moment le plus opportun pour le traitement est à l’ouverture de votre poste de </a:t>
            </a:r>
            <a:r>
              <a:rPr lang="fr-FR" sz="1600" dirty="0" smtClean="0">
                <a:solidFill>
                  <a:srgbClr val="000000"/>
                </a:solidFill>
                <a:latin typeface="Times New Roman" pitchFamily="18" charset="0"/>
                <a:cs typeface="Times New Roman" pitchFamily="18" charset="0"/>
              </a:rPr>
              <a:t>travail</a:t>
            </a:r>
            <a:r>
              <a:rPr lang="fr-FR" sz="1600" dirty="0">
                <a:solidFill>
                  <a:srgbClr val="000000"/>
                </a:solidFill>
                <a:latin typeface="Times New Roman" pitchFamily="18" charset="0"/>
                <a:cs typeface="Times New Roman" pitchFamily="18" charset="0"/>
              </a:rPr>
              <a:t> </a:t>
            </a:r>
            <a:r>
              <a:rPr lang="fr-FR" sz="1600" dirty="0" smtClean="0">
                <a:solidFill>
                  <a:srgbClr val="000000"/>
                </a:solidFill>
                <a:latin typeface="Times New Roman" pitchFamily="18" charset="0"/>
                <a:cs typeface="Times New Roman" pitchFamily="18" charset="0"/>
              </a:rPr>
              <a:t> </a:t>
            </a:r>
            <a:r>
              <a:rPr lang="fr-FR" sz="1600" dirty="0" smtClean="0">
                <a:latin typeface="Times New Roman" pitchFamily="18" charset="0"/>
                <a:cs typeface="Times New Roman" pitchFamily="18" charset="0"/>
              </a:rPr>
              <a:t>après</a:t>
            </a:r>
          </a:p>
          <a:p>
            <a:pPr>
              <a:buNone/>
            </a:pPr>
            <a:r>
              <a:rPr lang="fr-FR" sz="1600" dirty="0" smtClean="0">
                <a:latin typeface="Times New Roman" pitchFamily="18" charset="0"/>
                <a:cs typeface="Times New Roman" pitchFamily="18" charset="0"/>
              </a:rPr>
              <a:t>traitement du RPM.</a:t>
            </a:r>
          </a:p>
          <a:p>
            <a:pPr>
              <a:buNone/>
            </a:pPr>
            <a:endParaRPr lang="fr-FR" sz="1400" dirty="0" smtClean="0">
              <a:latin typeface="Times New Roman" pitchFamily="18" charset="0"/>
              <a:cs typeface="Times New Roman" pitchFamily="18" charset="0"/>
            </a:endParaRPr>
          </a:p>
          <a:p>
            <a:pPr>
              <a:buNone/>
            </a:pPr>
            <a:endParaRPr lang="fr-FR" sz="1000" dirty="0"/>
          </a:p>
          <a:p>
            <a:endParaRPr lang="fr-FR" sz="500" dirty="0"/>
          </a:p>
          <a:p>
            <a:pPr lvl="1" algn="just">
              <a:buNone/>
            </a:pPr>
            <a:endParaRPr lang="fr-FR" sz="500" b="1" dirty="0" smtClean="0"/>
          </a:p>
          <a:p>
            <a:pPr lvl="1" algn="just">
              <a:buNone/>
            </a:pPr>
            <a:endParaRPr lang="fr-FR" sz="500" b="1" dirty="0" smtClean="0"/>
          </a:p>
          <a:p>
            <a:pPr lvl="1" algn="just"/>
            <a:endParaRPr lang="fr-FR" sz="2400" b="1" dirty="0" smtClean="0"/>
          </a:p>
          <a:p>
            <a:pPr lvl="1" algn="just"/>
            <a:endParaRPr lang="fr-FR" sz="2400" b="1" dirty="0" smtClean="0"/>
          </a:p>
          <a:p>
            <a:pPr algn="just"/>
            <a:endParaRPr lang="fr-FR" sz="2400" b="1" dirty="0" smtClean="0"/>
          </a:p>
        </p:txBody>
      </p:sp>
      <p:sp>
        <p:nvSpPr>
          <p:cNvPr id="3" name="Titre 2"/>
          <p:cNvSpPr>
            <a:spLocks noGrp="1"/>
          </p:cNvSpPr>
          <p:nvPr>
            <p:ph type="title"/>
          </p:nvPr>
        </p:nvSpPr>
        <p:spPr/>
        <p:txBody>
          <a:bodyPr/>
          <a:lstStyle/>
          <a:p>
            <a:pPr algn="ctr"/>
            <a:r>
              <a:rPr lang="fr-FR" dirty="0" smtClean="0"/>
              <a:t>Le MAD</a:t>
            </a: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35886" y="901701"/>
            <a:ext cx="8119706" cy="5747756"/>
          </a:xfrm>
        </p:spPr>
        <p:txBody>
          <a:bodyPr/>
          <a:lstStyle/>
          <a:p>
            <a:pPr>
              <a:buNone/>
            </a:pPr>
            <a:endParaRPr lang="fr-FR" sz="2000" dirty="0" smtClean="0"/>
          </a:p>
          <a:p>
            <a:pPr algn="ctr">
              <a:buNone/>
            </a:pPr>
            <a:r>
              <a:rPr lang="fr-FR" sz="2400" b="1" dirty="0" smtClean="0">
                <a:solidFill>
                  <a:srgbClr val="FF0000"/>
                </a:solidFill>
                <a:latin typeface="Times New Roman" pitchFamily="18" charset="0"/>
                <a:cs typeface="Times New Roman" pitchFamily="18" charset="0"/>
              </a:rPr>
              <a:t>2. Comment y accéder et comment le  traiter ?</a:t>
            </a:r>
          </a:p>
          <a:p>
            <a:pPr>
              <a:buNone/>
            </a:pPr>
            <a:endParaRPr lang="fr-FR" sz="2400" dirty="0" smtClean="0">
              <a:solidFill>
                <a:srgbClr val="FF0000"/>
              </a:solidFill>
              <a:latin typeface="Times New Roman" pitchFamily="18" charset="0"/>
              <a:cs typeface="Times New Roman" pitchFamily="18" charset="0"/>
            </a:endParaRPr>
          </a:p>
          <a:p>
            <a:pPr algn="ctr">
              <a:buNone/>
            </a:pPr>
            <a:endParaRPr lang="fr-FR" sz="2400" b="1" dirty="0" smtClean="0">
              <a:latin typeface="Times New Roman" pitchFamily="18" charset="0"/>
              <a:cs typeface="Times New Roman" pitchFamily="18" charset="0"/>
            </a:endParaRPr>
          </a:p>
          <a:p>
            <a:pPr algn="ctr">
              <a:buNone/>
            </a:pPr>
            <a:r>
              <a:rPr lang="fr-FR" sz="2400" b="1" dirty="0" smtClean="0">
                <a:latin typeface="Times New Roman" pitchFamily="18" charset="0"/>
                <a:cs typeface="Times New Roman" pitchFamily="18" charset="0"/>
              </a:rPr>
              <a:t>Portail PCM – Risques – MAD GESTION</a:t>
            </a:r>
          </a:p>
          <a:p>
            <a:pPr algn="ctr">
              <a:buNone/>
            </a:pPr>
            <a:r>
              <a:rPr lang="fr-FR" sz="2400" b="1" dirty="0" smtClean="0">
                <a:latin typeface="Times New Roman" pitchFamily="18" charset="0"/>
                <a:cs typeface="Times New Roman" pitchFamily="18" charset="0"/>
              </a:rPr>
              <a:t>Ou dans le ? Saisir MAD puis entrée </a:t>
            </a:r>
          </a:p>
          <a:p>
            <a:pPr algn="ctr">
              <a:buNone/>
            </a:pPr>
            <a:r>
              <a:rPr lang="fr-FR" sz="2400" b="1" dirty="0" smtClean="0">
                <a:latin typeface="Times New Roman" pitchFamily="18" charset="0"/>
                <a:cs typeface="Times New Roman" pitchFamily="18" charset="0"/>
              </a:rPr>
              <a:t>Code transaction : 0707</a:t>
            </a:r>
          </a:p>
          <a:p>
            <a:pPr>
              <a:buNone/>
            </a:pPr>
            <a:endParaRPr lang="fr-FR" sz="2400" dirty="0" smtClean="0">
              <a:latin typeface="Times New Roman" pitchFamily="18" charset="0"/>
              <a:cs typeface="Times New Roman" pitchFamily="18" charset="0"/>
            </a:endParaRPr>
          </a:p>
        </p:txBody>
      </p:sp>
      <p:sp>
        <p:nvSpPr>
          <p:cNvPr id="3" name="Titre 2"/>
          <p:cNvSpPr>
            <a:spLocks noGrp="1"/>
          </p:cNvSpPr>
          <p:nvPr>
            <p:ph type="title"/>
          </p:nvPr>
        </p:nvSpPr>
        <p:spPr/>
        <p:txBody>
          <a:bodyPr/>
          <a:lstStyle/>
          <a:p>
            <a:pPr algn="ctr"/>
            <a:r>
              <a:rPr lang="fr-FR" dirty="0" smtClean="0"/>
              <a:t>Le MAD</a:t>
            </a:r>
            <a:endParaRPr lang="fr-FR" dirty="0"/>
          </a:p>
        </p:txBody>
      </p:sp>
    </p:spTree>
    <p:extLst>
      <p:ext uri="{BB962C8B-B14F-4D97-AF65-F5344CB8AC3E}">
        <p14:creationId xmlns:p14="http://schemas.microsoft.com/office/powerpoint/2010/main" val="312269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35886" y="901701"/>
            <a:ext cx="8119706" cy="5747756"/>
          </a:xfrm>
        </p:spPr>
        <p:txBody>
          <a:bodyPr/>
          <a:lstStyle/>
          <a:p>
            <a:pPr>
              <a:buNone/>
            </a:pPr>
            <a:endParaRPr lang="fr-FR" sz="2000" dirty="0" smtClean="0"/>
          </a:p>
        </p:txBody>
      </p:sp>
      <p:sp>
        <p:nvSpPr>
          <p:cNvPr id="3" name="Titre 2"/>
          <p:cNvSpPr>
            <a:spLocks noGrp="1"/>
          </p:cNvSpPr>
          <p:nvPr>
            <p:ph type="title"/>
          </p:nvPr>
        </p:nvSpPr>
        <p:spPr/>
        <p:txBody>
          <a:bodyPr/>
          <a:lstStyle/>
          <a:p>
            <a:pPr algn="ctr"/>
            <a:r>
              <a:rPr lang="fr-FR" dirty="0" smtClean="0"/>
              <a:t>Le MAD</a:t>
            </a:r>
            <a:endParaRPr lang="fr-FR"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37" t="3231" r="1" b="5239"/>
          <a:stretch/>
        </p:blipFill>
        <p:spPr bwMode="auto">
          <a:xfrm>
            <a:off x="296883" y="1107182"/>
            <a:ext cx="8301017" cy="5103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bwMode="auto">
          <a:xfrm>
            <a:off x="2133600" y="2207172"/>
            <a:ext cx="3797300" cy="142413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5" name="Rectangle 4"/>
          <p:cNvSpPr/>
          <p:nvPr/>
        </p:nvSpPr>
        <p:spPr bwMode="auto">
          <a:xfrm>
            <a:off x="520700" y="1130300"/>
            <a:ext cx="1346200" cy="3175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7" name="Rectangle 6"/>
          <p:cNvSpPr/>
          <p:nvPr/>
        </p:nvSpPr>
        <p:spPr bwMode="auto">
          <a:xfrm>
            <a:off x="520700" y="5765800"/>
            <a:ext cx="1524000" cy="4445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8" name="Rectangle 7"/>
          <p:cNvSpPr/>
          <p:nvPr/>
        </p:nvSpPr>
        <p:spPr bwMode="auto">
          <a:xfrm>
            <a:off x="419100" y="4368800"/>
            <a:ext cx="1625600" cy="215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9" name="Rectangle 8"/>
          <p:cNvSpPr/>
          <p:nvPr/>
        </p:nvSpPr>
        <p:spPr bwMode="auto">
          <a:xfrm>
            <a:off x="6946900" y="1549400"/>
            <a:ext cx="1663700" cy="2413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cxnSp>
        <p:nvCxnSpPr>
          <p:cNvPr id="11" name="Connecteur droit avec flèche 10"/>
          <p:cNvCxnSpPr/>
          <p:nvPr/>
        </p:nvCxnSpPr>
        <p:spPr bwMode="auto">
          <a:xfrm flipH="1">
            <a:off x="1714500" y="2554014"/>
            <a:ext cx="879475" cy="63368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5" name="ZoneTexte 14"/>
          <p:cNvSpPr txBox="1"/>
          <p:nvPr/>
        </p:nvSpPr>
        <p:spPr>
          <a:xfrm>
            <a:off x="2593974" y="2430982"/>
            <a:ext cx="3336925" cy="923330"/>
          </a:xfrm>
          <a:prstGeom prst="rect">
            <a:avLst/>
          </a:prstGeom>
          <a:noFill/>
        </p:spPr>
        <p:txBody>
          <a:bodyPr wrap="square" rtlCol="0">
            <a:spAutoFit/>
          </a:bodyPr>
          <a:lstStyle/>
          <a:p>
            <a:r>
              <a:rPr lang="fr-FR" sz="1800" b="1" dirty="0" smtClean="0"/>
              <a:t>1 – Sélectionner Risques </a:t>
            </a:r>
          </a:p>
          <a:p>
            <a:r>
              <a:rPr lang="fr-FR" sz="1800" b="1" dirty="0" smtClean="0"/>
              <a:t>Ou « ? »  Inscrire : MAD GESTION  </a:t>
            </a:r>
          </a:p>
          <a:p>
            <a:r>
              <a:rPr lang="fr-FR" sz="1800" b="1" dirty="0" smtClean="0"/>
              <a:t>Transaction 0707 </a:t>
            </a:r>
            <a:endParaRPr lang="fr-FR" sz="1800" b="1" dirty="0"/>
          </a:p>
        </p:txBody>
      </p:sp>
      <p:cxnSp>
        <p:nvCxnSpPr>
          <p:cNvPr id="18" name="Connecteur droit avec flèche 17"/>
          <p:cNvCxnSpPr/>
          <p:nvPr/>
        </p:nvCxnSpPr>
        <p:spPr bwMode="auto">
          <a:xfrm flipH="1" flipV="1">
            <a:off x="1714500" y="2095500"/>
            <a:ext cx="879475" cy="45851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6" name="Rectangle 5"/>
          <p:cNvSpPr/>
          <p:nvPr/>
        </p:nvSpPr>
        <p:spPr bwMode="auto">
          <a:xfrm>
            <a:off x="6069724" y="4761186"/>
            <a:ext cx="2885089" cy="144911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r>
              <a:rPr lang="fr-FR" sz="1600" b="1" u="sng" dirty="0" smtClean="0">
                <a:solidFill>
                  <a:schemeClr val="bg1"/>
                </a:solidFill>
              </a:rPr>
              <a:t>Rappel </a:t>
            </a:r>
            <a:r>
              <a:rPr lang="fr-FR" sz="1600" dirty="0" smtClean="0">
                <a:solidFill>
                  <a:schemeClr val="bg1"/>
                </a:solidFill>
              </a:rPr>
              <a:t>: tous les MAD de l’agence </a:t>
            </a:r>
          </a:p>
          <a:p>
            <a:pPr marL="0" marR="0" indent="0" algn="l" defTabSz="914400" rtl="0" eaLnBrk="1" fontAlgn="base" latinLnBrk="0" hangingPunct="1">
              <a:lnSpc>
                <a:spcPct val="100000"/>
              </a:lnSpc>
              <a:spcBef>
                <a:spcPct val="55000"/>
              </a:spcBef>
              <a:spcAft>
                <a:spcPct val="0"/>
              </a:spcAft>
              <a:buClrTx/>
              <a:buSzTx/>
              <a:buFontTx/>
              <a:buNone/>
              <a:tabLst/>
            </a:pPr>
            <a:r>
              <a:rPr lang="fr-FR" sz="1600" dirty="0">
                <a:solidFill>
                  <a:schemeClr val="bg1"/>
                </a:solidFill>
              </a:rPr>
              <a:t>d</a:t>
            </a:r>
            <a:r>
              <a:rPr lang="fr-FR" sz="1600" dirty="0" smtClean="0">
                <a:solidFill>
                  <a:schemeClr val="bg1"/>
                </a:solidFill>
              </a:rPr>
              <a:t>oivent f</a:t>
            </a:r>
            <a:r>
              <a:rPr kumimoji="0" lang="fr-FR" sz="1600" b="0" i="0" u="none" strike="noStrike" cap="none" normalizeH="0" baseline="0" dirty="0" smtClean="0">
                <a:ln>
                  <a:noFill/>
                </a:ln>
                <a:solidFill>
                  <a:schemeClr val="bg1"/>
                </a:solidFill>
                <a:effectLst/>
              </a:rPr>
              <a:t>aire l’objet d’ un</a:t>
            </a:r>
            <a:r>
              <a:rPr kumimoji="0" lang="fr-FR" sz="1600" b="0" i="0" u="none" strike="noStrike" cap="none" normalizeH="0" dirty="0" smtClean="0">
                <a:ln>
                  <a:noFill/>
                </a:ln>
                <a:solidFill>
                  <a:schemeClr val="bg1"/>
                </a:solidFill>
                <a:effectLst/>
              </a:rPr>
              <a:t> traitement, </a:t>
            </a:r>
          </a:p>
          <a:p>
            <a:pPr marL="0" marR="0" indent="0" algn="l" defTabSz="914400" rtl="0" eaLnBrk="1" fontAlgn="base" latinLnBrk="0" hangingPunct="1">
              <a:lnSpc>
                <a:spcPct val="100000"/>
              </a:lnSpc>
              <a:spcBef>
                <a:spcPct val="55000"/>
              </a:spcBef>
              <a:spcAft>
                <a:spcPct val="0"/>
              </a:spcAft>
              <a:buClrTx/>
              <a:buSzTx/>
              <a:buFontTx/>
              <a:buNone/>
              <a:tabLst/>
            </a:pPr>
            <a:r>
              <a:rPr kumimoji="0" lang="fr-FR" sz="1600" b="0" i="0" u="none" strike="noStrike" cap="none" normalizeH="0" dirty="0" smtClean="0">
                <a:ln>
                  <a:noFill/>
                </a:ln>
                <a:solidFill>
                  <a:schemeClr val="bg1"/>
                </a:solidFill>
                <a:effectLst/>
              </a:rPr>
              <a:t>qu’ils soient </a:t>
            </a:r>
            <a:r>
              <a:rPr lang="fr-FR" sz="1600" baseline="0" dirty="0" smtClean="0">
                <a:solidFill>
                  <a:schemeClr val="bg1"/>
                </a:solidFill>
              </a:rPr>
              <a:t>affectés ou non</a:t>
            </a:r>
            <a:endParaRPr kumimoji="0" lang="fr-FR" sz="1600" b="0" i="0" u="none" strike="noStrike" cap="none" normalizeH="0" baseline="0" dirty="0" smtClean="0">
              <a:ln>
                <a:noFill/>
              </a:ln>
              <a:solidFill>
                <a:schemeClr val="bg1"/>
              </a:solidFill>
              <a:effectLst/>
            </a:endParaRPr>
          </a:p>
        </p:txBody>
      </p:sp>
    </p:spTree>
    <p:extLst>
      <p:ext uri="{BB962C8B-B14F-4D97-AF65-F5344CB8AC3E}">
        <p14:creationId xmlns:p14="http://schemas.microsoft.com/office/powerpoint/2010/main" val="4194128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35886" y="901701"/>
            <a:ext cx="8119706" cy="5747756"/>
          </a:xfrm>
        </p:spPr>
        <p:txBody>
          <a:bodyPr/>
          <a:lstStyle/>
          <a:p>
            <a:pPr>
              <a:buNone/>
            </a:pPr>
            <a:endParaRPr lang="fr-FR" sz="2000" dirty="0" smtClean="0"/>
          </a:p>
        </p:txBody>
      </p:sp>
      <p:sp>
        <p:nvSpPr>
          <p:cNvPr id="3" name="Titre 2"/>
          <p:cNvSpPr>
            <a:spLocks noGrp="1"/>
          </p:cNvSpPr>
          <p:nvPr>
            <p:ph type="title"/>
          </p:nvPr>
        </p:nvSpPr>
        <p:spPr/>
        <p:txBody>
          <a:bodyPr/>
          <a:lstStyle/>
          <a:p>
            <a:pPr algn="ctr"/>
            <a:r>
              <a:rPr lang="fr-FR" dirty="0" smtClean="0"/>
              <a:t>Le MAD</a:t>
            </a:r>
            <a:endParaRPr lang="fr-FR"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883" t="4338" r="10448" b="6967"/>
          <a:stretch/>
        </p:blipFill>
        <p:spPr bwMode="auto">
          <a:xfrm>
            <a:off x="1187532" y="1425039"/>
            <a:ext cx="7125196" cy="4595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avec flèche 4"/>
          <p:cNvCxnSpPr>
            <a:stCxn id="7" idx="1"/>
          </p:cNvCxnSpPr>
          <p:nvPr/>
        </p:nvCxnSpPr>
        <p:spPr bwMode="auto">
          <a:xfrm flipH="1" flipV="1">
            <a:off x="2222500" y="1667498"/>
            <a:ext cx="2311400" cy="94246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7" name="ZoneTexte 6"/>
          <p:cNvSpPr txBox="1"/>
          <p:nvPr/>
        </p:nvSpPr>
        <p:spPr>
          <a:xfrm>
            <a:off x="4533900" y="2440682"/>
            <a:ext cx="3017783" cy="338554"/>
          </a:xfrm>
          <a:prstGeom prst="rect">
            <a:avLst/>
          </a:prstGeom>
          <a:solidFill>
            <a:schemeClr val="bg1"/>
          </a:solidFill>
          <a:ln>
            <a:solidFill>
              <a:schemeClr val="accent1"/>
            </a:solidFill>
          </a:ln>
        </p:spPr>
        <p:txBody>
          <a:bodyPr wrap="square" rtlCol="0">
            <a:spAutoFit/>
          </a:bodyPr>
          <a:lstStyle/>
          <a:p>
            <a:r>
              <a:rPr lang="fr-FR" sz="1600" dirty="0" smtClean="0"/>
              <a:t>2 - </a:t>
            </a:r>
            <a:r>
              <a:rPr lang="fr-FR" sz="1600" b="1" dirty="0" smtClean="0"/>
              <a:t>Sélectionner   Identification</a:t>
            </a:r>
            <a:endParaRPr lang="fr-FR" sz="1600" b="1" dirty="0"/>
          </a:p>
        </p:txBody>
      </p:sp>
    </p:spTree>
    <p:extLst>
      <p:ext uri="{BB962C8B-B14F-4D97-AF65-F5344CB8AC3E}">
        <p14:creationId xmlns:p14="http://schemas.microsoft.com/office/powerpoint/2010/main" val="3008303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35886" y="901701"/>
            <a:ext cx="8119706" cy="5747756"/>
          </a:xfrm>
        </p:spPr>
        <p:txBody>
          <a:bodyPr/>
          <a:lstStyle/>
          <a:p>
            <a:pPr>
              <a:buNone/>
            </a:pPr>
            <a:endParaRPr lang="fr-FR" sz="2000" dirty="0" smtClean="0"/>
          </a:p>
        </p:txBody>
      </p:sp>
      <p:sp>
        <p:nvSpPr>
          <p:cNvPr id="3" name="Titre 2"/>
          <p:cNvSpPr>
            <a:spLocks noGrp="1"/>
          </p:cNvSpPr>
          <p:nvPr>
            <p:ph type="title"/>
          </p:nvPr>
        </p:nvSpPr>
        <p:spPr/>
        <p:txBody>
          <a:bodyPr/>
          <a:lstStyle/>
          <a:p>
            <a:pPr algn="ctr"/>
            <a:r>
              <a:rPr lang="fr-FR" dirty="0" smtClean="0"/>
              <a:t>Le MAD</a:t>
            </a:r>
            <a:endParaRPr lang="fr-FR" dirty="0"/>
          </a:p>
        </p:txBody>
      </p:sp>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5666" t="14563" r="25046" b="19916"/>
          <a:stretch/>
        </p:blipFill>
        <p:spPr bwMode="auto">
          <a:xfrm>
            <a:off x="1911927" y="1674421"/>
            <a:ext cx="4488874" cy="3420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cteur droit avec flèche 4"/>
          <p:cNvCxnSpPr/>
          <p:nvPr/>
        </p:nvCxnSpPr>
        <p:spPr bwMode="auto">
          <a:xfrm flipH="1" flipV="1">
            <a:off x="2563188" y="4818743"/>
            <a:ext cx="1593176" cy="81016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7" name="ZoneTexte 6"/>
          <p:cNvSpPr txBox="1"/>
          <p:nvPr/>
        </p:nvSpPr>
        <p:spPr>
          <a:xfrm>
            <a:off x="4130564" y="5221612"/>
            <a:ext cx="1768103" cy="1077218"/>
          </a:xfrm>
          <a:prstGeom prst="rect">
            <a:avLst/>
          </a:prstGeom>
          <a:solidFill>
            <a:schemeClr val="bg1"/>
          </a:solidFill>
          <a:ln>
            <a:solidFill>
              <a:schemeClr val="accent1"/>
            </a:solidFill>
          </a:ln>
        </p:spPr>
        <p:txBody>
          <a:bodyPr wrap="square" rtlCol="0">
            <a:spAutoFit/>
          </a:bodyPr>
          <a:lstStyle/>
          <a:p>
            <a:r>
              <a:rPr lang="fr-FR" sz="1600" b="1" dirty="0" smtClean="0"/>
              <a:t>3 - Sélectionner le portefeuille à gérer</a:t>
            </a:r>
          </a:p>
          <a:p>
            <a:r>
              <a:rPr lang="fr-FR" sz="1600" b="1" dirty="0" smtClean="0"/>
              <a:t>4 - Valider , </a:t>
            </a:r>
          </a:p>
          <a:p>
            <a:r>
              <a:rPr lang="fr-FR" sz="1600" b="1" dirty="0" smtClean="0"/>
              <a:t>5 - OK</a:t>
            </a:r>
          </a:p>
        </p:txBody>
      </p:sp>
      <p:sp>
        <p:nvSpPr>
          <p:cNvPr id="8" name="Rectangle 7"/>
          <p:cNvSpPr/>
          <p:nvPr/>
        </p:nvSpPr>
        <p:spPr bwMode="auto">
          <a:xfrm>
            <a:off x="3056425" y="2184400"/>
            <a:ext cx="939800" cy="1143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9" name="Rectangle 8"/>
          <p:cNvSpPr/>
          <p:nvPr/>
        </p:nvSpPr>
        <p:spPr bwMode="auto">
          <a:xfrm>
            <a:off x="1816100" y="1003300"/>
            <a:ext cx="1130300" cy="127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187" y="2528340"/>
            <a:ext cx="950913" cy="12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071" y="2664491"/>
            <a:ext cx="1309572" cy="346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5801" y="2305789"/>
            <a:ext cx="1212850" cy="164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bwMode="auto">
          <a:xfrm>
            <a:off x="3738535" y="903042"/>
            <a:ext cx="4320265" cy="157655"/>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Tree>
    <p:extLst>
      <p:ext uri="{BB962C8B-B14F-4D97-AF65-F5344CB8AC3E}">
        <p14:creationId xmlns:p14="http://schemas.microsoft.com/office/powerpoint/2010/main" val="24431337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03378" y="786052"/>
            <a:ext cx="8601236" cy="5747756"/>
          </a:xfrm>
        </p:spPr>
        <p:txBody>
          <a:bodyPr/>
          <a:lstStyle/>
          <a:p>
            <a:pPr>
              <a:buNone/>
            </a:pPr>
            <a:endParaRPr lang="fr-FR" sz="2000" dirty="0" smtClean="0"/>
          </a:p>
        </p:txBody>
      </p:sp>
      <p:sp>
        <p:nvSpPr>
          <p:cNvPr id="3" name="Titre 2"/>
          <p:cNvSpPr>
            <a:spLocks noGrp="1"/>
          </p:cNvSpPr>
          <p:nvPr>
            <p:ph type="title"/>
          </p:nvPr>
        </p:nvSpPr>
        <p:spPr/>
        <p:txBody>
          <a:bodyPr/>
          <a:lstStyle/>
          <a:p>
            <a:pPr algn="ctr"/>
            <a:r>
              <a:rPr lang="fr-FR" dirty="0" smtClean="0"/>
              <a:t>Le MAD</a:t>
            </a:r>
            <a:endParaRPr lang="fr-FR" dirty="0"/>
          </a:p>
        </p:txBody>
      </p:sp>
      <p:pic>
        <p:nvPicPr>
          <p:cNvPr id="512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082" t="3292" r="22031" b="5861"/>
          <a:stretch/>
        </p:blipFill>
        <p:spPr bwMode="auto">
          <a:xfrm>
            <a:off x="546265" y="914400"/>
            <a:ext cx="6327500" cy="5257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bwMode="auto">
          <a:xfrm>
            <a:off x="2112579" y="1371600"/>
            <a:ext cx="662152" cy="3468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9" name="Rectangle 8"/>
          <p:cNvSpPr/>
          <p:nvPr/>
        </p:nvSpPr>
        <p:spPr bwMode="auto">
          <a:xfrm>
            <a:off x="1182414" y="2396359"/>
            <a:ext cx="551793" cy="20495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0" name="Rectangle 9"/>
          <p:cNvSpPr/>
          <p:nvPr/>
        </p:nvSpPr>
        <p:spPr bwMode="auto">
          <a:xfrm>
            <a:off x="2774731" y="2601310"/>
            <a:ext cx="693683" cy="14189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1" name="Rectangle 10"/>
          <p:cNvSpPr/>
          <p:nvPr/>
        </p:nvSpPr>
        <p:spPr bwMode="auto">
          <a:xfrm>
            <a:off x="5770179" y="2601310"/>
            <a:ext cx="693683" cy="14189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2" name="Rectangle 11"/>
          <p:cNvSpPr/>
          <p:nvPr/>
        </p:nvSpPr>
        <p:spPr bwMode="auto">
          <a:xfrm>
            <a:off x="1734207" y="2743200"/>
            <a:ext cx="1734207" cy="23648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3" name="Rectangle 12"/>
          <p:cNvSpPr/>
          <p:nvPr/>
        </p:nvSpPr>
        <p:spPr bwMode="auto">
          <a:xfrm>
            <a:off x="1458310" y="4083269"/>
            <a:ext cx="780393" cy="9459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5" name="Rectangle 14"/>
          <p:cNvSpPr/>
          <p:nvPr/>
        </p:nvSpPr>
        <p:spPr bwMode="auto">
          <a:xfrm>
            <a:off x="2238702" y="1245476"/>
            <a:ext cx="2459422" cy="12612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cxnSp>
        <p:nvCxnSpPr>
          <p:cNvPr id="17" name="Connecteur droit avec flèche 16"/>
          <p:cNvCxnSpPr/>
          <p:nvPr/>
        </p:nvCxnSpPr>
        <p:spPr bwMode="auto">
          <a:xfrm flipV="1">
            <a:off x="3673367" y="1718441"/>
            <a:ext cx="376119" cy="40430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 name="ZoneTexte 17"/>
          <p:cNvSpPr txBox="1"/>
          <p:nvPr/>
        </p:nvSpPr>
        <p:spPr>
          <a:xfrm>
            <a:off x="1734207" y="1830362"/>
            <a:ext cx="1939159" cy="584775"/>
          </a:xfrm>
          <a:prstGeom prst="rect">
            <a:avLst/>
          </a:prstGeom>
          <a:noFill/>
          <a:ln>
            <a:solidFill>
              <a:schemeClr val="accent1"/>
            </a:solidFill>
          </a:ln>
        </p:spPr>
        <p:txBody>
          <a:bodyPr wrap="square" rtlCol="0">
            <a:spAutoFit/>
          </a:bodyPr>
          <a:lstStyle/>
          <a:p>
            <a:r>
              <a:rPr lang="fr-FR" sz="1600" dirty="0" smtClean="0"/>
              <a:t>Date limite pour prise de décision</a:t>
            </a:r>
            <a:endParaRPr lang="fr-FR" sz="1600" dirty="0"/>
          </a:p>
        </p:txBody>
      </p:sp>
      <p:cxnSp>
        <p:nvCxnSpPr>
          <p:cNvPr id="22" name="Connecteur droit avec flèche 21"/>
          <p:cNvCxnSpPr/>
          <p:nvPr/>
        </p:nvCxnSpPr>
        <p:spPr bwMode="auto">
          <a:xfrm flipH="1">
            <a:off x="5139559" y="1479161"/>
            <a:ext cx="1734206" cy="10756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3" name="ZoneTexte 22"/>
          <p:cNvSpPr txBox="1"/>
          <p:nvPr/>
        </p:nvSpPr>
        <p:spPr>
          <a:xfrm>
            <a:off x="6873765" y="1171224"/>
            <a:ext cx="1813035" cy="830997"/>
          </a:xfrm>
          <a:prstGeom prst="rect">
            <a:avLst/>
          </a:prstGeom>
          <a:solidFill>
            <a:schemeClr val="bg1"/>
          </a:solidFill>
          <a:ln>
            <a:solidFill>
              <a:schemeClr val="accent1"/>
            </a:solidFill>
          </a:ln>
        </p:spPr>
        <p:txBody>
          <a:bodyPr wrap="square" rtlCol="0">
            <a:spAutoFit/>
          </a:bodyPr>
          <a:lstStyle/>
          <a:p>
            <a:r>
              <a:rPr lang="fr-FR" sz="1600" dirty="0" smtClean="0"/>
              <a:t>Nombre de mouvements à décider par client</a:t>
            </a:r>
          </a:p>
        </p:txBody>
      </p:sp>
      <p:sp>
        <p:nvSpPr>
          <p:cNvPr id="5141" name="ZoneTexte 5140"/>
          <p:cNvSpPr txBox="1"/>
          <p:nvPr/>
        </p:nvSpPr>
        <p:spPr>
          <a:xfrm>
            <a:off x="7031419" y="2333702"/>
            <a:ext cx="1862557" cy="1569660"/>
          </a:xfrm>
          <a:prstGeom prst="rect">
            <a:avLst/>
          </a:prstGeom>
          <a:solidFill>
            <a:schemeClr val="bg1"/>
          </a:solidFill>
          <a:ln>
            <a:solidFill>
              <a:schemeClr val="accent1"/>
            </a:solidFill>
          </a:ln>
        </p:spPr>
        <p:txBody>
          <a:bodyPr wrap="square" rtlCol="0">
            <a:spAutoFit/>
          </a:bodyPr>
          <a:lstStyle/>
          <a:p>
            <a:r>
              <a:rPr lang="fr-FR" sz="1600" b="1" dirty="0" smtClean="0"/>
              <a:t>6 - Points de vigilance</a:t>
            </a:r>
          </a:p>
          <a:p>
            <a:r>
              <a:rPr lang="fr-FR" sz="1600" b="1" dirty="0" smtClean="0"/>
              <a:t>Instances internes  : reprend les débits différés cartes et/ou retard de prêt</a:t>
            </a:r>
          </a:p>
        </p:txBody>
      </p:sp>
      <p:cxnSp>
        <p:nvCxnSpPr>
          <p:cNvPr id="5143" name="Connecteur droit avec flèche 5142"/>
          <p:cNvCxnSpPr/>
          <p:nvPr/>
        </p:nvCxnSpPr>
        <p:spPr bwMode="auto">
          <a:xfrm flipH="1" flipV="1">
            <a:off x="3665482" y="4322618"/>
            <a:ext cx="3498830" cy="4512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146" name="Connecteur droit avec flèche 5145"/>
          <p:cNvCxnSpPr/>
          <p:nvPr/>
        </p:nvCxnSpPr>
        <p:spPr bwMode="auto">
          <a:xfrm flipH="1">
            <a:off x="6463863" y="2672255"/>
            <a:ext cx="567556" cy="49244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148" name="Connecteur droit avec flèche 5147"/>
          <p:cNvCxnSpPr/>
          <p:nvPr/>
        </p:nvCxnSpPr>
        <p:spPr bwMode="auto">
          <a:xfrm flipH="1" flipV="1">
            <a:off x="3121573" y="3265714"/>
            <a:ext cx="4042738" cy="150816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5149" name="ZoneTexte 5148"/>
          <p:cNvSpPr txBox="1"/>
          <p:nvPr/>
        </p:nvSpPr>
        <p:spPr>
          <a:xfrm>
            <a:off x="7164311" y="4602295"/>
            <a:ext cx="1596772" cy="1569660"/>
          </a:xfrm>
          <a:prstGeom prst="rect">
            <a:avLst/>
          </a:prstGeom>
          <a:solidFill>
            <a:schemeClr val="bg1"/>
          </a:solidFill>
          <a:ln>
            <a:solidFill>
              <a:schemeClr val="accent1"/>
            </a:solidFill>
          </a:ln>
        </p:spPr>
        <p:txBody>
          <a:bodyPr wrap="square" rtlCol="0">
            <a:spAutoFit/>
          </a:bodyPr>
          <a:lstStyle/>
          <a:p>
            <a:r>
              <a:rPr lang="fr-FR" sz="1600" b="1" dirty="0" smtClean="0"/>
              <a:t>7 - Comparer Solde Dispo et montant total du MAD pour prise de décision rapide si ok</a:t>
            </a:r>
            <a:endParaRPr lang="fr-FR" sz="1600" b="1" dirty="0"/>
          </a:p>
        </p:txBody>
      </p:sp>
      <p:sp>
        <p:nvSpPr>
          <p:cNvPr id="4" name="Rectangle 3"/>
          <p:cNvSpPr/>
          <p:nvPr/>
        </p:nvSpPr>
        <p:spPr bwMode="auto">
          <a:xfrm>
            <a:off x="4485289" y="4587765"/>
            <a:ext cx="1111470" cy="63777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Tree>
    <p:extLst>
      <p:ext uri="{BB962C8B-B14F-4D97-AF65-F5344CB8AC3E}">
        <p14:creationId xmlns:p14="http://schemas.microsoft.com/office/powerpoint/2010/main" val="35892804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35886" y="901701"/>
            <a:ext cx="8119706" cy="5747756"/>
          </a:xfrm>
        </p:spPr>
        <p:txBody>
          <a:bodyPr/>
          <a:lstStyle/>
          <a:p>
            <a:pPr>
              <a:buNone/>
            </a:pPr>
            <a:endParaRPr lang="fr-FR" sz="2000" dirty="0" smtClean="0"/>
          </a:p>
        </p:txBody>
      </p:sp>
      <p:sp>
        <p:nvSpPr>
          <p:cNvPr id="3" name="Titre 2"/>
          <p:cNvSpPr>
            <a:spLocks noGrp="1"/>
          </p:cNvSpPr>
          <p:nvPr>
            <p:ph type="title"/>
          </p:nvPr>
        </p:nvSpPr>
        <p:spPr/>
        <p:txBody>
          <a:bodyPr/>
          <a:lstStyle/>
          <a:p>
            <a:pPr algn="ctr"/>
            <a:r>
              <a:rPr lang="fr-FR" dirty="0" smtClean="0"/>
              <a:t>Le MAD</a:t>
            </a:r>
            <a:endParaRPr lang="fr-FR" dirty="0"/>
          </a:p>
        </p:txBody>
      </p:sp>
      <p:pic>
        <p:nvPicPr>
          <p:cNvPr id="512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297" t="3637" r="21191" b="6413"/>
          <a:stretch/>
        </p:blipFill>
        <p:spPr bwMode="auto">
          <a:xfrm>
            <a:off x="522514" y="961901"/>
            <a:ext cx="6733309" cy="5106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bwMode="auto">
          <a:xfrm>
            <a:off x="2112579" y="1371600"/>
            <a:ext cx="662152" cy="3468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9" name="Rectangle 8"/>
          <p:cNvSpPr/>
          <p:nvPr/>
        </p:nvSpPr>
        <p:spPr bwMode="auto">
          <a:xfrm>
            <a:off x="1182414" y="2396359"/>
            <a:ext cx="551793" cy="20495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0" name="Rectangle 9"/>
          <p:cNvSpPr/>
          <p:nvPr/>
        </p:nvSpPr>
        <p:spPr bwMode="auto">
          <a:xfrm>
            <a:off x="2774731" y="2601310"/>
            <a:ext cx="693683" cy="14189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1" name="Rectangle 10"/>
          <p:cNvSpPr/>
          <p:nvPr/>
        </p:nvSpPr>
        <p:spPr bwMode="auto">
          <a:xfrm>
            <a:off x="5770179" y="2601310"/>
            <a:ext cx="1131734" cy="14189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2" name="Rectangle 11"/>
          <p:cNvSpPr/>
          <p:nvPr/>
        </p:nvSpPr>
        <p:spPr bwMode="auto">
          <a:xfrm>
            <a:off x="1734207" y="2743200"/>
            <a:ext cx="1734207" cy="23648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3" name="Rectangle 12"/>
          <p:cNvSpPr/>
          <p:nvPr/>
        </p:nvSpPr>
        <p:spPr bwMode="auto">
          <a:xfrm>
            <a:off x="1458310" y="4035972"/>
            <a:ext cx="780393" cy="9459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5" name="Rectangle 14"/>
          <p:cNvSpPr/>
          <p:nvPr/>
        </p:nvSpPr>
        <p:spPr bwMode="auto">
          <a:xfrm>
            <a:off x="2238703" y="1245476"/>
            <a:ext cx="2514599" cy="12612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5141" name="ZoneTexte 5140"/>
          <p:cNvSpPr txBox="1"/>
          <p:nvPr/>
        </p:nvSpPr>
        <p:spPr>
          <a:xfrm>
            <a:off x="7488621" y="2743200"/>
            <a:ext cx="1608082" cy="584775"/>
          </a:xfrm>
          <a:prstGeom prst="rect">
            <a:avLst/>
          </a:prstGeom>
          <a:noFill/>
          <a:ln>
            <a:solidFill>
              <a:schemeClr val="accent1"/>
            </a:solidFill>
          </a:ln>
        </p:spPr>
        <p:txBody>
          <a:bodyPr wrap="square" rtlCol="0">
            <a:spAutoFit/>
          </a:bodyPr>
          <a:lstStyle/>
          <a:p>
            <a:r>
              <a:rPr lang="fr-FR" sz="1600" dirty="0" smtClean="0"/>
              <a:t>Découvert autorisé ou négocié</a:t>
            </a:r>
          </a:p>
        </p:txBody>
      </p:sp>
      <p:sp>
        <p:nvSpPr>
          <p:cNvPr id="4" name="Accolade fermante 3"/>
          <p:cNvSpPr/>
          <p:nvPr/>
        </p:nvSpPr>
        <p:spPr bwMode="auto">
          <a:xfrm>
            <a:off x="6315205" y="4351283"/>
            <a:ext cx="1173416" cy="977462"/>
          </a:xfrm>
          <a:prstGeom prst="rightBrac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6" name="ZoneTexte 15"/>
          <p:cNvSpPr txBox="1"/>
          <p:nvPr/>
        </p:nvSpPr>
        <p:spPr>
          <a:xfrm>
            <a:off x="7488622" y="4351283"/>
            <a:ext cx="1608082" cy="584775"/>
          </a:xfrm>
          <a:prstGeom prst="rect">
            <a:avLst/>
          </a:prstGeom>
          <a:noFill/>
          <a:ln>
            <a:solidFill>
              <a:schemeClr val="accent1"/>
            </a:solidFill>
          </a:ln>
        </p:spPr>
        <p:txBody>
          <a:bodyPr wrap="square" rtlCol="0">
            <a:spAutoFit/>
          </a:bodyPr>
          <a:lstStyle/>
          <a:p>
            <a:r>
              <a:rPr lang="fr-FR" sz="1600" dirty="0" smtClean="0"/>
              <a:t>Date limite pour prise de décision</a:t>
            </a:r>
            <a:endParaRPr lang="fr-FR" sz="1600" dirty="0"/>
          </a:p>
        </p:txBody>
      </p:sp>
      <p:cxnSp>
        <p:nvCxnSpPr>
          <p:cNvPr id="20" name="Connecteur droit avec flèche 19"/>
          <p:cNvCxnSpPr/>
          <p:nvPr/>
        </p:nvCxnSpPr>
        <p:spPr bwMode="auto">
          <a:xfrm flipH="1">
            <a:off x="5943603" y="3102750"/>
            <a:ext cx="1545018" cy="93322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Connecteur droit avec flèche 23"/>
          <p:cNvCxnSpPr/>
          <p:nvPr/>
        </p:nvCxnSpPr>
        <p:spPr bwMode="auto">
          <a:xfrm flipH="1">
            <a:off x="4398583" y="2198885"/>
            <a:ext cx="3090038" cy="180773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5127" name="ZoneTexte 5126"/>
          <p:cNvSpPr txBox="1"/>
          <p:nvPr/>
        </p:nvSpPr>
        <p:spPr>
          <a:xfrm>
            <a:off x="7488622" y="1860331"/>
            <a:ext cx="1608082" cy="338554"/>
          </a:xfrm>
          <a:prstGeom prst="rect">
            <a:avLst/>
          </a:prstGeom>
          <a:solidFill>
            <a:schemeClr val="bg1"/>
          </a:solidFill>
          <a:ln>
            <a:solidFill>
              <a:schemeClr val="accent1"/>
            </a:solidFill>
          </a:ln>
        </p:spPr>
        <p:txBody>
          <a:bodyPr wrap="square" rtlCol="0">
            <a:spAutoFit/>
          </a:bodyPr>
          <a:lstStyle/>
          <a:p>
            <a:r>
              <a:rPr lang="fr-FR" sz="1600" dirty="0" smtClean="0"/>
              <a:t>Solde du compte</a:t>
            </a:r>
            <a:endParaRPr lang="fr-FR" sz="1600" dirty="0"/>
          </a:p>
        </p:txBody>
      </p:sp>
      <p:sp>
        <p:nvSpPr>
          <p:cNvPr id="5" name="Rectangle 4"/>
          <p:cNvSpPr/>
          <p:nvPr/>
        </p:nvSpPr>
        <p:spPr bwMode="auto">
          <a:xfrm>
            <a:off x="4753302" y="4382814"/>
            <a:ext cx="1016877" cy="7094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Tree>
    <p:extLst>
      <p:ext uri="{BB962C8B-B14F-4D97-AF65-F5344CB8AC3E}">
        <p14:creationId xmlns:p14="http://schemas.microsoft.com/office/powerpoint/2010/main" val="3499527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nvPr>
        </p:nvSpPr>
        <p:spPr/>
        <p:txBody>
          <a:bodyPr/>
          <a:lstStyle/>
          <a:p>
            <a:endParaRPr lang="fr-FR"/>
          </a:p>
        </p:txBody>
      </p:sp>
      <p:sp>
        <p:nvSpPr>
          <p:cNvPr id="3" name="Titre 2"/>
          <p:cNvSpPr>
            <a:spLocks noGrp="1"/>
          </p:cNvSpPr>
          <p:nvPr>
            <p:ph type="title"/>
          </p:nvPr>
        </p:nvSpPr>
        <p:spPr/>
        <p:txBody>
          <a:bodyPr/>
          <a:lstStyle/>
          <a:p>
            <a:r>
              <a:rPr lang="fr-FR" smtClean="0"/>
              <a:t>Le MAD</a:t>
            </a:r>
            <a:endParaRPr lang="fr-FR" dirty="0"/>
          </a:p>
        </p:txBody>
      </p:sp>
      <p:pic>
        <p:nvPicPr>
          <p:cNvPr id="512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160" t="3698" r="20689" b="6142"/>
          <a:stretch/>
        </p:blipFill>
        <p:spPr bwMode="auto">
          <a:xfrm>
            <a:off x="510639" y="855022"/>
            <a:ext cx="6788794" cy="5118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bwMode="auto">
          <a:xfrm>
            <a:off x="2112579" y="1287040"/>
            <a:ext cx="749374" cy="3468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9" name="Rectangle 8"/>
          <p:cNvSpPr/>
          <p:nvPr/>
        </p:nvSpPr>
        <p:spPr bwMode="auto">
          <a:xfrm>
            <a:off x="1120170" y="2327654"/>
            <a:ext cx="551793" cy="20495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0" name="Rectangle 9"/>
          <p:cNvSpPr/>
          <p:nvPr/>
        </p:nvSpPr>
        <p:spPr bwMode="auto">
          <a:xfrm>
            <a:off x="2861953" y="2507228"/>
            <a:ext cx="693683" cy="14189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1" name="Rectangle 10"/>
          <p:cNvSpPr/>
          <p:nvPr/>
        </p:nvSpPr>
        <p:spPr bwMode="auto">
          <a:xfrm>
            <a:off x="5872654" y="2532605"/>
            <a:ext cx="1008993" cy="14189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2" name="Rectangle 11"/>
          <p:cNvSpPr/>
          <p:nvPr/>
        </p:nvSpPr>
        <p:spPr bwMode="auto">
          <a:xfrm>
            <a:off x="1734207" y="2649118"/>
            <a:ext cx="1734207" cy="23648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3" name="Rectangle 12"/>
          <p:cNvSpPr/>
          <p:nvPr/>
        </p:nvSpPr>
        <p:spPr bwMode="auto">
          <a:xfrm>
            <a:off x="1458310" y="3934379"/>
            <a:ext cx="780393" cy="12174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5" name="Rectangle 14"/>
          <p:cNvSpPr/>
          <p:nvPr/>
        </p:nvSpPr>
        <p:spPr bwMode="auto">
          <a:xfrm>
            <a:off x="2238703" y="1160916"/>
            <a:ext cx="2680138" cy="12612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cxnSp>
        <p:nvCxnSpPr>
          <p:cNvPr id="19" name="Connecteur droit avec flèche 18"/>
          <p:cNvCxnSpPr/>
          <p:nvPr/>
        </p:nvCxnSpPr>
        <p:spPr bwMode="auto">
          <a:xfrm flipH="1">
            <a:off x="6117020" y="3227030"/>
            <a:ext cx="1781504" cy="126614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1" name="Accolade fermante 20"/>
          <p:cNvSpPr/>
          <p:nvPr/>
        </p:nvSpPr>
        <p:spPr bwMode="auto">
          <a:xfrm>
            <a:off x="5872654" y="4209393"/>
            <a:ext cx="244366" cy="930166"/>
          </a:xfrm>
          <a:prstGeom prst="rightBrac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25" name="ZoneTexte 24"/>
          <p:cNvSpPr txBox="1"/>
          <p:nvPr/>
        </p:nvSpPr>
        <p:spPr>
          <a:xfrm>
            <a:off x="7299433" y="1645300"/>
            <a:ext cx="1718441" cy="1569660"/>
          </a:xfrm>
          <a:prstGeom prst="rect">
            <a:avLst/>
          </a:prstGeom>
          <a:noFill/>
          <a:ln>
            <a:solidFill>
              <a:schemeClr val="accent1"/>
            </a:solidFill>
          </a:ln>
        </p:spPr>
        <p:txBody>
          <a:bodyPr wrap="square" rtlCol="0">
            <a:spAutoFit/>
          </a:bodyPr>
          <a:lstStyle/>
          <a:p>
            <a:r>
              <a:rPr lang="fr-FR" sz="1600" b="1" dirty="0"/>
              <a:t>Types </a:t>
            </a:r>
            <a:r>
              <a:rPr lang="fr-FR" sz="1600" b="1" dirty="0" smtClean="0"/>
              <a:t>d’opérations</a:t>
            </a:r>
            <a:endParaRPr lang="fr-FR" sz="1600" b="1" dirty="0"/>
          </a:p>
          <a:p>
            <a:endParaRPr lang="fr-FR" sz="1600" dirty="0"/>
          </a:p>
          <a:p>
            <a:r>
              <a:rPr lang="fr-FR" sz="1600" dirty="0"/>
              <a:t>- Transaction CB  </a:t>
            </a:r>
          </a:p>
          <a:p>
            <a:r>
              <a:rPr lang="fr-FR" sz="1600" dirty="0"/>
              <a:t>- Chèque </a:t>
            </a:r>
          </a:p>
          <a:p>
            <a:r>
              <a:rPr lang="fr-FR" sz="1600" dirty="0"/>
              <a:t>- Virement </a:t>
            </a:r>
            <a:r>
              <a:rPr lang="fr-FR" sz="1600" dirty="0" smtClean="0"/>
              <a:t>/ prélèvement </a:t>
            </a:r>
            <a:r>
              <a:rPr lang="fr-FR" sz="1600" dirty="0" err="1" smtClean="0"/>
              <a:t>Sepa</a:t>
            </a:r>
            <a:r>
              <a:rPr lang="fr-FR" sz="1600" dirty="0" smtClean="0"/>
              <a:t> </a:t>
            </a:r>
            <a:endParaRPr lang="fr-FR" sz="1600" dirty="0"/>
          </a:p>
        </p:txBody>
      </p:sp>
      <p:sp>
        <p:nvSpPr>
          <p:cNvPr id="4" name="Rectangle 3"/>
          <p:cNvSpPr/>
          <p:nvPr/>
        </p:nvSpPr>
        <p:spPr bwMode="auto">
          <a:xfrm>
            <a:off x="4753302" y="4351283"/>
            <a:ext cx="1018106" cy="64638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Tree>
    <p:extLst>
      <p:ext uri="{BB962C8B-B14F-4D97-AF65-F5344CB8AC3E}">
        <p14:creationId xmlns:p14="http://schemas.microsoft.com/office/powerpoint/2010/main" val="7690404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35886" y="901701"/>
            <a:ext cx="8119706" cy="5747756"/>
          </a:xfrm>
        </p:spPr>
        <p:txBody>
          <a:bodyPr/>
          <a:lstStyle/>
          <a:p>
            <a:pPr>
              <a:buNone/>
            </a:pPr>
            <a:endParaRPr lang="fr-FR" sz="2000" dirty="0" smtClean="0"/>
          </a:p>
        </p:txBody>
      </p:sp>
      <p:sp>
        <p:nvSpPr>
          <p:cNvPr id="3" name="Titre 2"/>
          <p:cNvSpPr>
            <a:spLocks noGrp="1"/>
          </p:cNvSpPr>
          <p:nvPr>
            <p:ph type="title"/>
          </p:nvPr>
        </p:nvSpPr>
        <p:spPr/>
        <p:txBody>
          <a:bodyPr/>
          <a:lstStyle/>
          <a:p>
            <a:pPr algn="ctr"/>
            <a:r>
              <a:rPr lang="fr-FR" dirty="0" smtClean="0"/>
              <a:t>Le MAD</a:t>
            </a:r>
            <a:endParaRPr lang="fr-FR" dirty="0"/>
          </a:p>
        </p:txBody>
      </p:sp>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69" t="3607" r="21559" b="7473"/>
          <a:stretch/>
        </p:blipFill>
        <p:spPr bwMode="auto">
          <a:xfrm>
            <a:off x="189186" y="1223158"/>
            <a:ext cx="6983510" cy="4892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ccolade fermante 3"/>
          <p:cNvSpPr/>
          <p:nvPr/>
        </p:nvSpPr>
        <p:spPr bwMode="auto">
          <a:xfrm>
            <a:off x="2695903" y="1403130"/>
            <a:ext cx="204952" cy="693683"/>
          </a:xfrm>
          <a:prstGeom prst="rightBrac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cxnSp>
        <p:nvCxnSpPr>
          <p:cNvPr id="16" name="Connecteur droit avec flèche 15"/>
          <p:cNvCxnSpPr>
            <a:stCxn id="17" idx="1"/>
          </p:cNvCxnSpPr>
          <p:nvPr/>
        </p:nvCxnSpPr>
        <p:spPr bwMode="auto">
          <a:xfrm flipH="1" flipV="1">
            <a:off x="2751083" y="1749978"/>
            <a:ext cx="4737536" cy="141232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7" name="ZoneTexte 16"/>
          <p:cNvSpPr txBox="1"/>
          <p:nvPr/>
        </p:nvSpPr>
        <p:spPr>
          <a:xfrm>
            <a:off x="7488619" y="2254364"/>
            <a:ext cx="1608083" cy="1815882"/>
          </a:xfrm>
          <a:prstGeom prst="rect">
            <a:avLst/>
          </a:prstGeom>
          <a:solidFill>
            <a:schemeClr val="bg1"/>
          </a:solidFill>
          <a:ln>
            <a:solidFill>
              <a:schemeClr val="accent1"/>
            </a:solidFill>
          </a:ln>
        </p:spPr>
        <p:txBody>
          <a:bodyPr wrap="square" rtlCol="0">
            <a:spAutoFit/>
          </a:bodyPr>
          <a:lstStyle/>
          <a:p>
            <a:r>
              <a:rPr lang="fr-FR" sz="1600" dirty="0" smtClean="0"/>
              <a:t>Interrogation :</a:t>
            </a:r>
          </a:p>
          <a:p>
            <a:r>
              <a:rPr lang="fr-FR" sz="1600" dirty="0" smtClean="0"/>
              <a:t>- Détail mouvement</a:t>
            </a:r>
          </a:p>
          <a:p>
            <a:r>
              <a:rPr lang="fr-FR" sz="1600" dirty="0" smtClean="0"/>
              <a:t>- Accès à la synthèse client</a:t>
            </a:r>
          </a:p>
          <a:p>
            <a:r>
              <a:rPr lang="fr-FR" sz="1600" dirty="0" smtClean="0"/>
              <a:t>- Accès aux oppositions</a:t>
            </a: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0855" y="1426777"/>
            <a:ext cx="2530475" cy="3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6291" y="2840258"/>
            <a:ext cx="5156757" cy="284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bwMode="auto">
          <a:xfrm>
            <a:off x="4288220" y="4682358"/>
            <a:ext cx="1403132" cy="699167"/>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6" name="Rectangle 5"/>
          <p:cNvSpPr/>
          <p:nvPr/>
        </p:nvSpPr>
        <p:spPr bwMode="auto">
          <a:xfrm>
            <a:off x="189186" y="2617074"/>
            <a:ext cx="1198180" cy="22318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7" name="Rectangle 6"/>
          <p:cNvSpPr/>
          <p:nvPr/>
        </p:nvSpPr>
        <p:spPr bwMode="auto">
          <a:xfrm>
            <a:off x="1135117" y="4156166"/>
            <a:ext cx="914400" cy="193537"/>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8" name="ZoneTexte 7"/>
          <p:cNvSpPr txBox="1"/>
          <p:nvPr/>
        </p:nvSpPr>
        <p:spPr>
          <a:xfrm>
            <a:off x="7488619" y="4421728"/>
            <a:ext cx="1608083" cy="1323439"/>
          </a:xfrm>
          <a:prstGeom prst="rect">
            <a:avLst/>
          </a:prstGeom>
          <a:solidFill>
            <a:schemeClr val="bg1"/>
          </a:solidFill>
          <a:ln>
            <a:solidFill>
              <a:schemeClr val="accent1"/>
            </a:solidFill>
          </a:ln>
        </p:spPr>
        <p:txBody>
          <a:bodyPr wrap="square" rtlCol="0">
            <a:spAutoFit/>
          </a:bodyPr>
          <a:lstStyle/>
          <a:p>
            <a:r>
              <a:rPr lang="fr-FR" sz="1600" dirty="0" smtClean="0"/>
              <a:t>Tout</a:t>
            </a:r>
            <a:r>
              <a:rPr lang="fr-FR" sz="1600" dirty="0" smtClean="0">
                <a:solidFill>
                  <a:srgbClr val="FF0000"/>
                </a:solidFill>
              </a:rPr>
              <a:t> </a:t>
            </a:r>
            <a:r>
              <a:rPr lang="fr-FR" sz="1600" dirty="0" smtClean="0"/>
              <a:t>paiement d’une opération en dépassement doit s’accompagner d’un commentaire</a:t>
            </a:r>
            <a:endParaRPr lang="fr-FR" sz="1600" dirty="0"/>
          </a:p>
        </p:txBody>
      </p:sp>
    </p:spTree>
    <p:extLst>
      <p:ext uri="{BB962C8B-B14F-4D97-AF65-F5344CB8AC3E}">
        <p14:creationId xmlns:p14="http://schemas.microsoft.com/office/powerpoint/2010/main" val="9517485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35886" y="901701"/>
            <a:ext cx="8119706" cy="5625223"/>
          </a:xfrm>
        </p:spPr>
        <p:txBody>
          <a:bodyPr/>
          <a:lstStyle/>
          <a:p>
            <a:pPr>
              <a:buNone/>
            </a:pPr>
            <a:endParaRPr lang="fr-FR" sz="2400" dirty="0">
              <a:latin typeface="Times New Roman" pitchFamily="18" charset="0"/>
              <a:cs typeface="Times New Roman" pitchFamily="18" charset="0"/>
            </a:endParaRPr>
          </a:p>
        </p:txBody>
      </p:sp>
      <p:sp>
        <p:nvSpPr>
          <p:cNvPr id="3" name="Titre 2"/>
          <p:cNvSpPr>
            <a:spLocks noGrp="1"/>
          </p:cNvSpPr>
          <p:nvPr>
            <p:ph type="title"/>
          </p:nvPr>
        </p:nvSpPr>
        <p:spPr/>
        <p:txBody>
          <a:bodyPr/>
          <a:lstStyle/>
          <a:p>
            <a:pPr algn="ctr"/>
            <a:r>
              <a:rPr lang="fr-FR" dirty="0" smtClean="0"/>
              <a:t>Le MAD</a:t>
            </a:r>
            <a:endParaRPr lang="fr-FR"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250" r="21521" b="5989"/>
          <a:stretch/>
        </p:blipFill>
        <p:spPr bwMode="auto">
          <a:xfrm>
            <a:off x="705508" y="1092530"/>
            <a:ext cx="7167812" cy="5094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bwMode="auto">
          <a:xfrm>
            <a:off x="204953" y="2333297"/>
            <a:ext cx="2932385" cy="285355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dirty="0" smtClean="0">
              <a:ln>
                <a:noFill/>
              </a:ln>
              <a:solidFill>
                <a:schemeClr val="bg1"/>
              </a:solidFill>
              <a:effectLst/>
              <a:latin typeface="Arial Narrow" pitchFamily="34" charset="0"/>
            </a:endParaRPr>
          </a:p>
        </p:txBody>
      </p:sp>
      <p:sp>
        <p:nvSpPr>
          <p:cNvPr id="11" name="ZoneTexte 10"/>
          <p:cNvSpPr txBox="1"/>
          <p:nvPr/>
        </p:nvSpPr>
        <p:spPr>
          <a:xfrm>
            <a:off x="1079938" y="1891845"/>
            <a:ext cx="2057400" cy="1077218"/>
          </a:xfrm>
          <a:prstGeom prst="rect">
            <a:avLst/>
          </a:prstGeom>
          <a:solidFill>
            <a:schemeClr val="bg1"/>
          </a:solidFill>
          <a:ln>
            <a:solidFill>
              <a:schemeClr val="accent1"/>
            </a:solidFill>
          </a:ln>
        </p:spPr>
        <p:txBody>
          <a:bodyPr wrap="square" rtlCol="0">
            <a:spAutoFit/>
          </a:bodyPr>
          <a:lstStyle/>
          <a:p>
            <a:r>
              <a:rPr lang="fr-FR" sz="1600" b="1" dirty="0" smtClean="0"/>
              <a:t>8 -Sélectionner une </a:t>
            </a:r>
            <a:r>
              <a:rPr lang="fr-FR" sz="1600" b="1" dirty="0"/>
              <a:t>ou plusieurs opérations, </a:t>
            </a:r>
            <a:r>
              <a:rPr lang="fr-FR" sz="1600" b="1" i="1" dirty="0"/>
              <a:t>possibilité de </a:t>
            </a:r>
            <a:r>
              <a:rPr lang="fr-FR" sz="1600" b="1" i="1" dirty="0" smtClean="0"/>
              <a:t>« Tout sélectionner »</a:t>
            </a:r>
            <a:endParaRPr lang="fr-FR" sz="1600" b="1" i="1" dirty="0"/>
          </a:p>
        </p:txBody>
      </p:sp>
      <p:cxnSp>
        <p:nvCxnSpPr>
          <p:cNvPr id="7" name="Connecteur droit avec flèche 6"/>
          <p:cNvCxnSpPr/>
          <p:nvPr/>
        </p:nvCxnSpPr>
        <p:spPr bwMode="auto">
          <a:xfrm>
            <a:off x="2585545" y="2969063"/>
            <a:ext cx="1545020" cy="174482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 name="Connecteur droit avec flèche 8"/>
          <p:cNvCxnSpPr/>
          <p:nvPr/>
        </p:nvCxnSpPr>
        <p:spPr bwMode="auto">
          <a:xfrm>
            <a:off x="2585545" y="2969063"/>
            <a:ext cx="1686910" cy="149257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556" y="1467296"/>
            <a:ext cx="1729167" cy="424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bwMode="auto">
          <a:xfrm>
            <a:off x="5332020" y="4587766"/>
            <a:ext cx="1103586" cy="7094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5" name="ZoneTexte 14"/>
          <p:cNvSpPr txBox="1"/>
          <p:nvPr/>
        </p:nvSpPr>
        <p:spPr>
          <a:xfrm>
            <a:off x="204952" y="3074184"/>
            <a:ext cx="1773620" cy="830997"/>
          </a:xfrm>
          <a:prstGeom prst="rect">
            <a:avLst/>
          </a:prstGeom>
          <a:solidFill>
            <a:schemeClr val="bg1"/>
          </a:solidFill>
          <a:ln>
            <a:solidFill>
              <a:schemeClr val="accent1"/>
            </a:solidFill>
          </a:ln>
        </p:spPr>
        <p:txBody>
          <a:bodyPr wrap="square" rtlCol="0">
            <a:spAutoFit/>
          </a:bodyPr>
          <a:lstStyle/>
          <a:p>
            <a:r>
              <a:rPr lang="fr-FR" sz="1600" b="1" dirty="0" smtClean="0"/>
              <a:t>9 - Décision </a:t>
            </a:r>
            <a:r>
              <a:rPr lang="fr-FR" sz="1600" b="1" dirty="0"/>
              <a:t>:</a:t>
            </a:r>
          </a:p>
          <a:p>
            <a:r>
              <a:rPr lang="fr-FR" sz="1600" b="1" dirty="0"/>
              <a:t>Forçage ou Rejet ou En </a:t>
            </a:r>
            <a:r>
              <a:rPr lang="fr-FR" sz="1600" b="1" dirty="0" smtClean="0"/>
              <a:t>suspens</a:t>
            </a:r>
            <a:r>
              <a:rPr lang="fr-FR" sz="1600" dirty="0" smtClean="0"/>
              <a:t> </a:t>
            </a:r>
            <a:endParaRPr lang="fr-FR" sz="1600" dirty="0"/>
          </a:p>
        </p:txBody>
      </p:sp>
      <p:sp>
        <p:nvSpPr>
          <p:cNvPr id="16" name="ZoneTexte 15"/>
          <p:cNvSpPr txBox="1"/>
          <p:nvPr/>
        </p:nvSpPr>
        <p:spPr>
          <a:xfrm>
            <a:off x="204953" y="3968468"/>
            <a:ext cx="1773620" cy="1569660"/>
          </a:xfrm>
          <a:prstGeom prst="rect">
            <a:avLst/>
          </a:prstGeom>
          <a:solidFill>
            <a:schemeClr val="bg1"/>
          </a:solidFill>
          <a:ln>
            <a:solidFill>
              <a:schemeClr val="accent1"/>
            </a:solidFill>
          </a:ln>
        </p:spPr>
        <p:txBody>
          <a:bodyPr wrap="square" rtlCol="0">
            <a:spAutoFit/>
          </a:bodyPr>
          <a:lstStyle/>
          <a:p>
            <a:r>
              <a:rPr lang="fr-FR" sz="1600" b="1" dirty="0" smtClean="0"/>
              <a:t>10 - Après </a:t>
            </a:r>
            <a:r>
              <a:rPr lang="fr-FR" sz="1600" b="1" dirty="0"/>
              <a:t>décisions prises sur toutes les opérations CTRL F ou Identification </a:t>
            </a:r>
            <a:endParaRPr lang="fr-FR" sz="1600" b="1" dirty="0" smtClean="0"/>
          </a:p>
          <a:p>
            <a:r>
              <a:rPr lang="fr-FR" sz="1600" b="1" dirty="0" smtClean="0"/>
              <a:t>11 - Fin Client</a:t>
            </a:r>
            <a:endParaRPr lang="fr-FR" sz="1600" b="1" dirty="0"/>
          </a:p>
        </p:txBody>
      </p:sp>
      <p:cxnSp>
        <p:nvCxnSpPr>
          <p:cNvPr id="31" name="Connecteur droit avec flèche 30"/>
          <p:cNvCxnSpPr/>
          <p:nvPr/>
        </p:nvCxnSpPr>
        <p:spPr bwMode="auto">
          <a:xfrm flipH="1">
            <a:off x="2041525" y="2969063"/>
            <a:ext cx="544020" cy="272228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198" name="Connecteur droit avec flèche 8197"/>
          <p:cNvCxnSpPr/>
          <p:nvPr/>
        </p:nvCxnSpPr>
        <p:spPr bwMode="auto">
          <a:xfrm flipV="1">
            <a:off x="204953" y="1307438"/>
            <a:ext cx="1372751" cy="176674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 name="Rectangle 17"/>
          <p:cNvSpPr/>
          <p:nvPr/>
        </p:nvSpPr>
        <p:spPr bwMode="auto">
          <a:xfrm>
            <a:off x="6265122" y="2707572"/>
            <a:ext cx="1103586" cy="26148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3439" y="1307437"/>
            <a:ext cx="2508581" cy="159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51733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4187278154"/>
              </p:ext>
            </p:extLst>
          </p:nvPr>
        </p:nvGraphicFramePr>
        <p:xfrm>
          <a:off x="157655" y="819398"/>
          <a:ext cx="8875986" cy="5676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re 2"/>
          <p:cNvSpPr>
            <a:spLocks noGrp="1"/>
          </p:cNvSpPr>
          <p:nvPr>
            <p:ph type="title"/>
          </p:nvPr>
        </p:nvSpPr>
        <p:spPr>
          <a:xfrm>
            <a:off x="863600" y="59375"/>
            <a:ext cx="8116888" cy="850900"/>
          </a:xfrm>
        </p:spPr>
        <p:txBody>
          <a:bodyPr/>
          <a:lstStyle/>
          <a:p>
            <a:pPr algn="ctr"/>
            <a:r>
              <a:rPr lang="fr-FR" dirty="0"/>
              <a:t>Les actions à mener dans le cadre de la gestion du </a:t>
            </a:r>
            <a:r>
              <a:rPr lang="fr-FR" dirty="0" smtClean="0"/>
              <a:t>MAD						1/2</a:t>
            </a:r>
            <a:endParaRPr lang="fr-FR" dirty="0"/>
          </a:p>
        </p:txBody>
      </p:sp>
    </p:spTree>
    <p:extLst>
      <p:ext uri="{BB962C8B-B14F-4D97-AF65-F5344CB8AC3E}">
        <p14:creationId xmlns:p14="http://schemas.microsoft.com/office/powerpoint/2010/main" val="22985555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3786691498"/>
              </p:ext>
            </p:extLst>
          </p:nvPr>
        </p:nvGraphicFramePr>
        <p:xfrm>
          <a:off x="446451" y="807118"/>
          <a:ext cx="8119706" cy="5213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re 2"/>
          <p:cNvSpPr>
            <a:spLocks noGrp="1"/>
          </p:cNvSpPr>
          <p:nvPr>
            <p:ph type="title"/>
          </p:nvPr>
        </p:nvSpPr>
        <p:spPr>
          <a:xfrm>
            <a:off x="863600" y="47500"/>
            <a:ext cx="8116888" cy="850900"/>
          </a:xfrm>
        </p:spPr>
        <p:txBody>
          <a:bodyPr/>
          <a:lstStyle/>
          <a:p>
            <a:pPr algn="ctr"/>
            <a:r>
              <a:rPr lang="fr-FR" dirty="0"/>
              <a:t>Les actions à mener dans le cadre de la gestion du MAD						</a:t>
            </a:r>
            <a:r>
              <a:rPr lang="fr-FR" dirty="0" smtClean="0"/>
              <a:t>2/2</a:t>
            </a:r>
            <a:endParaRPr lang="fr-FR" dirty="0"/>
          </a:p>
        </p:txBody>
      </p:sp>
      <p:sp>
        <p:nvSpPr>
          <p:cNvPr id="5" name="ZoneTexte 4"/>
          <p:cNvSpPr txBox="1"/>
          <p:nvPr/>
        </p:nvSpPr>
        <p:spPr>
          <a:xfrm>
            <a:off x="0" y="5830790"/>
            <a:ext cx="9048997" cy="584775"/>
          </a:xfrm>
          <a:prstGeom prst="rect">
            <a:avLst/>
          </a:prstGeom>
          <a:noFill/>
        </p:spPr>
        <p:txBody>
          <a:bodyPr wrap="square" rtlCol="0">
            <a:spAutoFit/>
          </a:bodyPr>
          <a:lstStyle/>
          <a:p>
            <a:pPr lvl="1"/>
            <a:r>
              <a:rPr lang="fr-FR" sz="1600" b="1" dirty="0">
                <a:solidFill>
                  <a:srgbClr val="FF0000"/>
                </a:solidFill>
                <a:latin typeface="Times New Roman" pitchFamily="18" charset="0"/>
                <a:cs typeface="Times New Roman" pitchFamily="18" charset="0"/>
              </a:rPr>
              <a:t>L’Objectif  principal étant d’avoir une vision globale actualisée sur la situation financière du client au regard des engagements dans nos livres afin d’anticiper les mesures à mettre en place</a:t>
            </a:r>
          </a:p>
        </p:txBody>
      </p:sp>
    </p:spTree>
    <p:extLst>
      <p:ext uri="{BB962C8B-B14F-4D97-AF65-F5344CB8AC3E}">
        <p14:creationId xmlns:p14="http://schemas.microsoft.com/office/powerpoint/2010/main" val="5179083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3775652401"/>
              </p:ext>
            </p:extLst>
          </p:nvPr>
        </p:nvGraphicFramePr>
        <p:xfrm>
          <a:off x="189187" y="1008993"/>
          <a:ext cx="8812924" cy="5439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re 2"/>
          <p:cNvSpPr>
            <a:spLocks noGrp="1"/>
          </p:cNvSpPr>
          <p:nvPr>
            <p:ph type="title"/>
          </p:nvPr>
        </p:nvSpPr>
        <p:spPr>
          <a:xfrm>
            <a:off x="961900" y="149600"/>
            <a:ext cx="7866187" cy="850900"/>
          </a:xfrm>
        </p:spPr>
        <p:txBody>
          <a:bodyPr/>
          <a:lstStyle/>
          <a:p>
            <a:r>
              <a:rPr lang="fr-FR" dirty="0" smtClean="0"/>
              <a:t>Les </a:t>
            </a:r>
            <a:r>
              <a:rPr lang="fr-FR" dirty="0"/>
              <a:t>points de vigilances  </a:t>
            </a:r>
            <a:r>
              <a:rPr lang="fr-FR" sz="3200" dirty="0">
                <a:solidFill>
                  <a:srgbClr val="FF0000"/>
                </a:solidFill>
                <a:latin typeface="Times New Roman" pitchFamily="18" charset="0"/>
                <a:cs typeface="Times New Roman" pitchFamily="18" charset="0"/>
              </a:rPr>
              <a:t/>
            </a:r>
            <a:br>
              <a:rPr lang="fr-FR" sz="3200" dirty="0">
                <a:solidFill>
                  <a:srgbClr val="FF0000"/>
                </a:solidFill>
                <a:latin typeface="Times New Roman" pitchFamily="18" charset="0"/>
                <a:cs typeface="Times New Roman" pitchFamily="18" charset="0"/>
              </a:rPr>
            </a:br>
            <a:endParaRPr lang="fr-FR" dirty="0"/>
          </a:p>
        </p:txBody>
      </p:sp>
      <p:graphicFrame>
        <p:nvGraphicFramePr>
          <p:cNvPr id="4" name="Objet 3"/>
          <p:cNvGraphicFramePr>
            <a:graphicFrameLocks noChangeAspect="1"/>
          </p:cNvGraphicFramePr>
          <p:nvPr>
            <p:extLst>
              <p:ext uri="{D42A27DB-BD31-4B8C-83A1-F6EECF244321}">
                <p14:modId xmlns:p14="http://schemas.microsoft.com/office/powerpoint/2010/main" val="545999080"/>
              </p:ext>
            </p:extLst>
          </p:nvPr>
        </p:nvGraphicFramePr>
        <p:xfrm>
          <a:off x="7534891" y="1140036"/>
          <a:ext cx="1157844" cy="691554"/>
        </p:xfrm>
        <a:graphic>
          <a:graphicData uri="http://schemas.openxmlformats.org/presentationml/2006/ole">
            <mc:AlternateContent xmlns:mc="http://schemas.openxmlformats.org/markup-compatibility/2006">
              <mc:Choice xmlns:v="urn:schemas-microsoft-com:vml" Requires="v">
                <p:oleObj spid="_x0000_s5193" name="Document" showAsIcon="1" r:id="rId9" imgW="914400" imgH="771480" progId="Word.Document.12">
                  <p:embed/>
                </p:oleObj>
              </mc:Choice>
              <mc:Fallback>
                <p:oleObj name="Document" showAsIcon="1" r:id="rId9" imgW="914400" imgH="771480" progId="Word.Document.12">
                  <p:embed/>
                  <p:pic>
                    <p:nvPicPr>
                      <p:cNvPr id="0" name=""/>
                      <p:cNvPicPr/>
                      <p:nvPr/>
                    </p:nvPicPr>
                    <p:blipFill>
                      <a:blip r:embed="rId10"/>
                      <a:stretch>
                        <a:fillRect/>
                      </a:stretch>
                    </p:blipFill>
                    <p:spPr>
                      <a:xfrm>
                        <a:off x="7534891" y="1140036"/>
                        <a:ext cx="1157844" cy="691554"/>
                      </a:xfrm>
                      <a:prstGeom prst="rect">
                        <a:avLst/>
                      </a:prstGeom>
                    </p:spPr>
                  </p:pic>
                </p:oleObj>
              </mc:Fallback>
            </mc:AlternateContent>
          </a:graphicData>
        </a:graphic>
      </p:graphicFrame>
    </p:spTree>
    <p:extLst>
      <p:ext uri="{BB962C8B-B14F-4D97-AF65-F5344CB8AC3E}">
        <p14:creationId xmlns:p14="http://schemas.microsoft.com/office/powerpoint/2010/main" val="2708844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Espace réservé du contenu 10"/>
          <p:cNvGraphicFramePr>
            <a:graphicFrameLocks noGrp="1"/>
          </p:cNvGraphicFramePr>
          <p:nvPr>
            <p:ph idx="1"/>
            <p:extLst>
              <p:ext uri="{D42A27DB-BD31-4B8C-83A1-F6EECF244321}">
                <p14:modId xmlns:p14="http://schemas.microsoft.com/office/powerpoint/2010/main" val="3232437357"/>
              </p:ext>
            </p:extLst>
          </p:nvPr>
        </p:nvGraphicFramePr>
        <p:xfrm>
          <a:off x="166255" y="938151"/>
          <a:ext cx="8692737" cy="5494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re 2"/>
          <p:cNvSpPr>
            <a:spLocks noGrp="1"/>
          </p:cNvSpPr>
          <p:nvPr>
            <p:ph type="title"/>
          </p:nvPr>
        </p:nvSpPr>
        <p:spPr>
          <a:xfrm>
            <a:off x="902523" y="113975"/>
            <a:ext cx="7984940" cy="850900"/>
          </a:xfrm>
        </p:spPr>
        <p:txBody>
          <a:bodyPr/>
          <a:lstStyle/>
          <a:p>
            <a:r>
              <a:rPr lang="fr-FR" dirty="0" smtClean="0"/>
              <a:t>Contact client / Courriers à disposition</a:t>
            </a:r>
            <a:endParaRPr lang="fr-FR" dirty="0"/>
          </a:p>
        </p:txBody>
      </p:sp>
      <p:graphicFrame>
        <p:nvGraphicFramePr>
          <p:cNvPr id="4" name="Objet 3"/>
          <p:cNvGraphicFramePr>
            <a:graphicFrameLocks noChangeAspect="1"/>
          </p:cNvGraphicFramePr>
          <p:nvPr>
            <p:extLst>
              <p:ext uri="{D42A27DB-BD31-4B8C-83A1-F6EECF244321}">
                <p14:modId xmlns:p14="http://schemas.microsoft.com/office/powerpoint/2010/main" val="2392072304"/>
              </p:ext>
            </p:extLst>
          </p:nvPr>
        </p:nvGraphicFramePr>
        <p:xfrm>
          <a:off x="2898302" y="5243326"/>
          <a:ext cx="1057275" cy="771525"/>
        </p:xfrm>
        <a:graphic>
          <a:graphicData uri="http://schemas.openxmlformats.org/presentationml/2006/ole">
            <mc:AlternateContent xmlns:mc="http://schemas.openxmlformats.org/markup-compatibility/2006">
              <mc:Choice xmlns:v="urn:schemas-microsoft-com:vml" Requires="v">
                <p:oleObj spid="_x0000_s4430" name="Objet d’environnement du Gestionnaire de liaisons" showAsIcon="1" r:id="rId8" imgW="914400" imgH="771525" progId="Package">
                  <p:embed/>
                </p:oleObj>
              </mc:Choice>
              <mc:Fallback>
                <p:oleObj name="Objet d’environnement du Gestionnaire de liaisons" showAsIcon="1" r:id="rId8" imgW="914400" imgH="771525" progId="Package">
                  <p:embed/>
                  <p:pic>
                    <p:nvPicPr>
                      <p:cNvPr id="0" name="Obje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98302" y="5243326"/>
                        <a:ext cx="105727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t 4"/>
          <p:cNvGraphicFramePr>
            <a:graphicFrameLocks noChangeAspect="1"/>
          </p:cNvGraphicFramePr>
          <p:nvPr>
            <p:extLst>
              <p:ext uri="{D42A27DB-BD31-4B8C-83A1-F6EECF244321}">
                <p14:modId xmlns:p14="http://schemas.microsoft.com/office/powerpoint/2010/main" val="3792281398"/>
              </p:ext>
            </p:extLst>
          </p:nvPr>
        </p:nvGraphicFramePr>
        <p:xfrm>
          <a:off x="4025365" y="5243327"/>
          <a:ext cx="1055688" cy="771525"/>
        </p:xfrm>
        <a:graphic>
          <a:graphicData uri="http://schemas.openxmlformats.org/presentationml/2006/ole">
            <mc:AlternateContent xmlns:mc="http://schemas.openxmlformats.org/markup-compatibility/2006">
              <mc:Choice xmlns:v="urn:schemas-microsoft-com:vml" Requires="v">
                <p:oleObj spid="_x0000_s4431" name="Objet d’environnement du Gestionnaire de liaisons" showAsIcon="1" r:id="rId10" imgW="914400" imgH="771525" progId="Package">
                  <p:embed/>
                </p:oleObj>
              </mc:Choice>
              <mc:Fallback>
                <p:oleObj name="Objet d’environnement du Gestionnaire de liaisons" showAsIcon="1" r:id="rId10" imgW="914400" imgH="771525" progId="Package">
                  <p:embed/>
                  <p:pic>
                    <p:nvPicPr>
                      <p:cNvPr id="0" name="Obje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25365" y="5243327"/>
                        <a:ext cx="1055688"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t 5"/>
          <p:cNvGraphicFramePr>
            <a:graphicFrameLocks noChangeAspect="1"/>
          </p:cNvGraphicFramePr>
          <p:nvPr>
            <p:extLst>
              <p:ext uri="{D42A27DB-BD31-4B8C-83A1-F6EECF244321}">
                <p14:modId xmlns:p14="http://schemas.microsoft.com/office/powerpoint/2010/main" val="2075676587"/>
              </p:ext>
            </p:extLst>
          </p:nvPr>
        </p:nvGraphicFramePr>
        <p:xfrm>
          <a:off x="5114512" y="5240045"/>
          <a:ext cx="1055688" cy="771525"/>
        </p:xfrm>
        <a:graphic>
          <a:graphicData uri="http://schemas.openxmlformats.org/presentationml/2006/ole">
            <mc:AlternateContent xmlns:mc="http://schemas.openxmlformats.org/markup-compatibility/2006">
              <mc:Choice xmlns:v="urn:schemas-microsoft-com:vml" Requires="v">
                <p:oleObj spid="_x0000_s4432" name="Objet d’environnement du Gestionnaire de liaisons" showAsIcon="1" r:id="rId12" imgW="914400" imgH="771525" progId="Package">
                  <p:embed/>
                </p:oleObj>
              </mc:Choice>
              <mc:Fallback>
                <p:oleObj name="Objet d’environnement du Gestionnaire de liaisons" showAsIcon="1" r:id="rId12" imgW="914400" imgH="771525" progId="Package">
                  <p:embed/>
                  <p:pic>
                    <p:nvPicPr>
                      <p:cNvPr id="0" name="Obje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14512" y="5240045"/>
                        <a:ext cx="1055688"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t 6"/>
          <p:cNvGraphicFramePr>
            <a:graphicFrameLocks noChangeAspect="1"/>
          </p:cNvGraphicFramePr>
          <p:nvPr>
            <p:extLst>
              <p:ext uri="{D42A27DB-BD31-4B8C-83A1-F6EECF244321}">
                <p14:modId xmlns:p14="http://schemas.microsoft.com/office/powerpoint/2010/main" val="2910189991"/>
              </p:ext>
            </p:extLst>
          </p:nvPr>
        </p:nvGraphicFramePr>
        <p:xfrm>
          <a:off x="6392083" y="5244045"/>
          <a:ext cx="914400" cy="771525"/>
        </p:xfrm>
        <a:graphic>
          <a:graphicData uri="http://schemas.openxmlformats.org/presentationml/2006/ole">
            <mc:AlternateContent xmlns:mc="http://schemas.openxmlformats.org/markup-compatibility/2006">
              <mc:Choice xmlns:v="urn:schemas-microsoft-com:vml" Requires="v">
                <p:oleObj spid="_x0000_s4433" name="Objet d’environnement du Gestionnaire de liaisons" showAsIcon="1" r:id="rId14" imgW="914400" imgH="771480" progId="Package">
                  <p:embed/>
                </p:oleObj>
              </mc:Choice>
              <mc:Fallback>
                <p:oleObj name="Objet d’environnement du Gestionnaire de liaisons" showAsIcon="1" r:id="rId14" imgW="914400" imgH="771480" progId="Package">
                  <p:embed/>
                  <p:pic>
                    <p:nvPicPr>
                      <p:cNvPr id="0" name="Objet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392083" y="5244045"/>
                        <a:ext cx="91440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905166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2733650633"/>
              </p:ext>
            </p:extLst>
          </p:nvPr>
        </p:nvGraphicFramePr>
        <p:xfrm>
          <a:off x="435886" y="901701"/>
          <a:ext cx="8708114" cy="5530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re 2"/>
          <p:cNvSpPr>
            <a:spLocks noGrp="1"/>
          </p:cNvSpPr>
          <p:nvPr>
            <p:ph type="title"/>
          </p:nvPr>
        </p:nvSpPr>
        <p:spPr>
          <a:xfrm>
            <a:off x="922975" y="0"/>
            <a:ext cx="8116888" cy="850900"/>
          </a:xfrm>
        </p:spPr>
        <p:txBody>
          <a:bodyPr/>
          <a:lstStyle/>
          <a:p>
            <a:r>
              <a:rPr lang="fr-FR" sz="3200" dirty="0" smtClean="0">
                <a:solidFill>
                  <a:srgbClr val="FF0000"/>
                </a:solidFill>
                <a:latin typeface="Times New Roman" pitchFamily="18" charset="0"/>
                <a:cs typeface="Times New Roman" pitchFamily="18" charset="0"/>
              </a:rPr>
              <a:t/>
            </a:r>
            <a:br>
              <a:rPr lang="fr-FR" sz="3200" dirty="0" smtClean="0">
                <a:solidFill>
                  <a:srgbClr val="FF0000"/>
                </a:solidFill>
                <a:latin typeface="Times New Roman" pitchFamily="18" charset="0"/>
                <a:cs typeface="Times New Roman" pitchFamily="18" charset="0"/>
              </a:rPr>
            </a:br>
            <a:r>
              <a:rPr lang="fr-FR" dirty="0"/>
              <a:t>Aspect commercial du traitement MAD</a:t>
            </a:r>
            <a:r>
              <a:rPr lang="fr-FR" sz="3200" dirty="0">
                <a:solidFill>
                  <a:srgbClr val="FF0000"/>
                </a:solidFill>
                <a:latin typeface="Times New Roman" pitchFamily="18" charset="0"/>
                <a:cs typeface="Times New Roman" pitchFamily="18" charset="0"/>
              </a:rPr>
              <a:t/>
            </a:r>
            <a:br>
              <a:rPr lang="fr-FR" sz="3200" dirty="0">
                <a:solidFill>
                  <a:srgbClr val="FF0000"/>
                </a:solidFill>
                <a:latin typeface="Times New Roman" pitchFamily="18" charset="0"/>
                <a:cs typeface="Times New Roman" pitchFamily="18" charset="0"/>
              </a:rPr>
            </a:br>
            <a:endParaRPr lang="fr-FR" dirty="0"/>
          </a:p>
        </p:txBody>
      </p:sp>
    </p:spTree>
    <p:extLst>
      <p:ext uri="{BB962C8B-B14F-4D97-AF65-F5344CB8AC3E}">
        <p14:creationId xmlns:p14="http://schemas.microsoft.com/office/powerpoint/2010/main" val="3617815702"/>
      </p:ext>
    </p:extLst>
  </p:cSld>
  <p:clrMapOvr>
    <a:masterClrMapping/>
  </p:clrMapOvr>
  <p:timing>
    <p:tnLst>
      <p:par>
        <p:cTn id="1" dur="indefinite" restart="never" nodeType="tmRoot"/>
      </p:par>
    </p:tnLst>
  </p:timing>
</p:sld>
</file>

<file path=ppt/theme/theme1.xml><?xml version="1.0" encoding="utf-8"?>
<a:theme xmlns:a="http://schemas.openxmlformats.org/drawingml/2006/main" name="Axis">
  <a:themeElements>
    <a:clrScheme name="Axis 11">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D3CBC5"/>
      </a:hlink>
      <a:folHlink>
        <a:srgbClr val="581D74"/>
      </a:folHlink>
    </a:clrScheme>
    <a:fontScheme name="Axis">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9">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D3CBC5"/>
        </a:hlink>
        <a:folHlink>
          <a:srgbClr val="6B274F"/>
        </a:folHlink>
      </a:clrScheme>
      <a:clrMap bg1="lt1" tx1="dk1" bg2="lt2" tx2="dk2" accent1="accent1" accent2="accent2" accent3="accent3" accent4="accent4" accent5="accent5" accent6="accent6" hlink="hlink" folHlink="folHlink"/>
    </a:extraClrScheme>
    <a:extraClrScheme>
      <a:clrScheme name="Axis 10">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98134E"/>
        </a:hlink>
        <a:folHlink>
          <a:srgbClr val="6B274F"/>
        </a:folHlink>
      </a:clrScheme>
      <a:clrMap bg1="lt1" tx1="dk1" bg2="lt2" tx2="dk2" accent1="accent1" accent2="accent2" accent3="accent3" accent4="accent4" accent5="accent5" accent6="accent6" hlink="hlink" folHlink="folHlink"/>
    </a:extraClrScheme>
    <a:extraClrScheme>
      <a:clrScheme name="Axis 11">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D3CBC5"/>
        </a:hlink>
        <a:folHlink>
          <a:srgbClr val="581D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B11116"/>
      </a:dk2>
      <a:lt2>
        <a:srgbClr val="808080"/>
      </a:lt2>
      <a:accent1>
        <a:srgbClr val="FF0000"/>
      </a:accent1>
      <a:accent2>
        <a:srgbClr val="F15A22"/>
      </a:accent2>
      <a:accent3>
        <a:srgbClr val="FFFFFF"/>
      </a:accent3>
      <a:accent4>
        <a:srgbClr val="000000"/>
      </a:accent4>
      <a:accent5>
        <a:srgbClr val="FFAAAA"/>
      </a:accent5>
      <a:accent6>
        <a:srgbClr val="DA511E"/>
      </a:accent6>
      <a:hlink>
        <a:srgbClr val="6B274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A0FA10A5FF8B042B28C5A94DD6FDB4A" ma:contentTypeVersion="10" ma:contentTypeDescription="Crée un document." ma:contentTypeScope="" ma:versionID="b494c704f004782fc90cb3bf116108fa">
  <xsd:schema xmlns:xsd="http://www.w3.org/2001/XMLSchema" xmlns:xs="http://www.w3.org/2001/XMLSchema" xmlns:p="http://schemas.microsoft.com/office/2006/metadata/properties" xmlns:ns2="9984f87e-b654-43df-a2c6-9ffa9825e92a" targetNamespace="http://schemas.microsoft.com/office/2006/metadata/properties" ma:root="true" ma:fieldsID="95142d7a0cac8f89195f138ebc002f8f" ns2:_="">
    <xsd:import namespace="9984f87e-b654-43df-a2c6-9ffa9825e92a"/>
    <xsd:element name="properties">
      <xsd:complexType>
        <xsd:sequence>
          <xsd:element name="documentManagement">
            <xsd:complexType>
              <xsd:all>
                <xsd:element ref="ns2:Description0" minOccurs="0"/>
                <xsd:element ref="ns2:Etat"/>
                <xsd:element ref="ns2:Entreprise" minOccurs="0"/>
                <xsd:element ref="ns2:Type_x0020_document"/>
                <xsd:element ref="ns2:Version_x0020_applicative"/>
                <xsd:element ref="ns2:Identifiant"/>
                <xsd:element ref="ns2:Auteur"/>
                <xsd:element ref="ns2:Format"/>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84f87e-b654-43df-a2c6-9ffa9825e92a" elementFormDefault="qualified">
    <xsd:import namespace="http://schemas.microsoft.com/office/2006/documentManagement/types"/>
    <xsd:import namespace="http://schemas.microsoft.com/office/infopath/2007/PartnerControls"/>
    <xsd:element name="Description0" ma:index="8" nillable="true" ma:displayName="Description" ma:default="" ma:internalName="Description0">
      <xsd:simpleType>
        <xsd:restriction base="dms:Note">
          <xsd:maxLength value="255"/>
        </xsd:restriction>
      </xsd:simpleType>
    </xsd:element>
    <xsd:element name="Etat" ma:index="9" ma:displayName="Etat" ma:default="Aucun" ma:format="Dropdown" ma:internalName="Etat">
      <xsd:simpleType>
        <xsd:restriction base="dms:Choice">
          <xsd:enumeration value="Aucun"/>
          <xsd:enumeration value="En cours"/>
          <xsd:enumeration value="Validé"/>
          <xsd:enumeration value="Archivé"/>
        </xsd:restriction>
      </xsd:simpleType>
    </xsd:element>
    <xsd:element name="Entreprise" ma:index="10" nillable="true" ma:displayName="Entreprise" ma:default="" ma:description="Saisir le libellé court de votre Caisse (exemple : CEAPC) à la suite, séparé par un blanc." ma:internalName="Entreprise">
      <xsd:simpleType>
        <xsd:restriction base="dms:Text">
          <xsd:maxLength value="255"/>
        </xsd:restriction>
      </xsd:simpleType>
    </xsd:element>
    <xsd:element name="Type_x0020_document" ma:index="11" ma:displayName="Type de document" ma:default="MO applicatif" ma:format="Dropdown" ma:internalName="Type_x0020_document">
      <xsd:simpleType>
        <xsd:restriction base="dms:Choice">
          <xsd:enumeration value="MO applicatif"/>
          <xsd:enumeration value="Autres"/>
        </xsd:restriction>
      </xsd:simpleType>
    </xsd:element>
    <xsd:element name="Version_x0020_applicative" ma:index="12" ma:displayName="Version applicative" ma:default="" ma:internalName="Version_x0020_applicative">
      <xsd:simpleType>
        <xsd:restriction base="dms:Text">
          <xsd:maxLength value="10"/>
        </xsd:restriction>
      </xsd:simpleType>
    </xsd:element>
    <xsd:element name="Identifiant" ma:index="13" ma:displayName="Identifiant" ma:default="Aucun" ma:description="Saisir dans la liste le processus RGP auquel le MO fait référence." ma:internalName="Identifiant">
      <xsd:simpleType>
        <xsd:restriction base="dms:Text">
          <xsd:maxLength value="255"/>
        </xsd:restriction>
      </xsd:simpleType>
    </xsd:element>
    <xsd:element name="Auteur" ma:index="14" ma:displayName="Auteur" ma:default="Projet PSI MO" ma:internalName="Auteur">
      <xsd:simpleType>
        <xsd:restriction base="dms:Text">
          <xsd:maxLength value="255"/>
        </xsd:restriction>
      </xsd:simpleType>
    </xsd:element>
    <xsd:element name="Format" ma:index="15" ma:displayName="Format" ma:default="Word" ma:description="Format du fichier : Word; Pdf; Excel; Aucun (par défaut = Word)" ma:format="Dropdown" ma:internalName="Format">
      <xsd:simpleType>
        <xsd:restriction base="dms:Choice">
          <xsd:enumeration value="Word"/>
          <xsd:enumeration value="Pdf"/>
          <xsd:enumeration value="Excel"/>
          <xsd:enumeration value="Aucun"/>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Etat xmlns="9984f87e-b654-43df-a2c6-9ffa9825e92a">Validé</Etat>
    <Entreprise xmlns="9984f87e-b654-43df-a2c6-9ffa9825e92a">CELCA</Entreprise>
    <Type_x0020_document xmlns="9984f87e-b654-43df-a2c6-9ffa9825e92a">MO applicatif</Type_x0020_document>
    <Version_x0020_applicative xmlns="9984f87e-b654-43df-a2c6-9ffa9825e92a">2</Version_x0020_applicative>
    <Auteur xmlns="9984f87e-b654-43df-a2c6-9ffa9825e92a">C CAEN</Auteur>
    <Format xmlns="9984f87e-b654-43df-a2c6-9ffa9825e92a">Pdf</Format>
    <Description0 xmlns="9984f87e-b654-43df-a2c6-9ffa9825e92a" xsi:nil="true"/>
    <Identifiant xmlns="9984f87e-b654-43df-a2c6-9ffa9825e92a">C042050</Identifiant>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F6FAA7-79CD-4BA0-8B5B-DF1D99C44B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84f87e-b654-43df-a2c6-9ffa9825e9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29A9B8-7140-4D98-BDBF-041AAA30E304}">
  <ds:schemaRefs>
    <ds:schemaRef ds:uri="http://schemas.microsoft.com/office/2006/metadata/properties"/>
    <ds:schemaRef ds:uri="http://schemas.microsoft.com/office/infopath/2007/PartnerControls"/>
    <ds:schemaRef ds:uri="9984f87e-b654-43df-a2c6-9ffa9825e92a"/>
  </ds:schemaRefs>
</ds:datastoreItem>
</file>

<file path=customXml/itemProps3.xml><?xml version="1.0" encoding="utf-8"?>
<ds:datastoreItem xmlns:ds="http://schemas.openxmlformats.org/officeDocument/2006/customXml" ds:itemID="{774AE2FB-AFE0-46E3-90D6-8EE8F1EA88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28398</TotalTime>
  <Words>1108</Words>
  <Application>Microsoft Office PowerPoint</Application>
  <PresentationFormat>Affichage à l'écran (4:3)</PresentationFormat>
  <Paragraphs>139</Paragraphs>
  <Slides>17</Slides>
  <Notes>8</Notes>
  <HiddenSlides>0</HiddenSlides>
  <MMClips>0</MMClips>
  <ScaleCrop>false</ScaleCrop>
  <HeadingPairs>
    <vt:vector size="6" baseType="variant">
      <vt:variant>
        <vt:lpstr>Thème</vt:lpstr>
      </vt:variant>
      <vt:variant>
        <vt:i4>1</vt:i4>
      </vt:variant>
      <vt:variant>
        <vt:lpstr>Serveurs OLE incorporés</vt:lpstr>
      </vt:variant>
      <vt:variant>
        <vt:i4>2</vt:i4>
      </vt:variant>
      <vt:variant>
        <vt:lpstr>Titres des diapositives</vt:lpstr>
      </vt:variant>
      <vt:variant>
        <vt:i4>17</vt:i4>
      </vt:variant>
    </vt:vector>
  </HeadingPairs>
  <TitlesOfParts>
    <vt:vector size="20" baseType="lpstr">
      <vt:lpstr>Axis</vt:lpstr>
      <vt:lpstr>Document</vt:lpstr>
      <vt:lpstr>Objet d’environnement du Gestionnaire de liaisons</vt:lpstr>
      <vt:lpstr>Traitement du MAD pour un client  Vision Collaborateur</vt:lpstr>
      <vt:lpstr>Sommaire</vt:lpstr>
      <vt:lpstr>Le MAD</vt:lpstr>
      <vt:lpstr>Le MAD</vt:lpstr>
      <vt:lpstr>Le MAD</vt:lpstr>
      <vt:lpstr>Le MAD</vt:lpstr>
      <vt:lpstr>Le MAD</vt:lpstr>
      <vt:lpstr>Le MAD</vt:lpstr>
      <vt:lpstr>Le MAD</vt:lpstr>
      <vt:lpstr>Le MAD</vt:lpstr>
      <vt:lpstr>Le MAD</vt:lpstr>
      <vt:lpstr>Le MAD</vt:lpstr>
      <vt:lpstr>Les actions à mener dans le cadre de la gestion du MAD      1/2</vt:lpstr>
      <vt:lpstr>Les actions à mener dans le cadre de la gestion du MAD      2/2</vt:lpstr>
      <vt:lpstr>Les points de vigilances   </vt:lpstr>
      <vt:lpstr>Contact client / Courriers à disposition</vt:lpstr>
      <vt:lpstr> Aspect commercial du traitement MAD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MAD Client Part  Vision collaborateur</dc:title>
  <dc:creator>DENIS-PLOYARD Guillaume [CELCA]</dc:creator>
  <cp:lastModifiedBy>a5701281</cp:lastModifiedBy>
  <cp:revision>2631</cp:revision>
  <cp:lastPrinted>2014-06-19T15:32:44Z</cp:lastPrinted>
  <dcterms:created xsi:type="dcterms:W3CDTF">2000-06-08T12:59:35Z</dcterms:created>
  <dcterms:modified xsi:type="dcterms:W3CDTF">2019-05-02T07:36:41Z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0x0101009A0FA10A5FF8B042B28C5A94DD6FDB4A</vt:lpwstr>
  </property>
</Properties>
</file>