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  <p:sldMasterId id="2147483700" r:id="rId5"/>
  </p:sldMasterIdLst>
  <p:notesMasterIdLst>
    <p:notesMasterId r:id="rId20"/>
  </p:notesMasterIdLst>
  <p:handoutMasterIdLst>
    <p:handoutMasterId r:id="rId21"/>
  </p:handoutMasterIdLst>
  <p:sldIdLst>
    <p:sldId id="499" r:id="rId6"/>
    <p:sldId id="477" r:id="rId7"/>
    <p:sldId id="482" r:id="rId8"/>
    <p:sldId id="484" r:id="rId9"/>
    <p:sldId id="483" r:id="rId10"/>
    <p:sldId id="487" r:id="rId11"/>
    <p:sldId id="495" r:id="rId12"/>
    <p:sldId id="490" r:id="rId13"/>
    <p:sldId id="491" r:id="rId14"/>
    <p:sldId id="492" r:id="rId15"/>
    <p:sldId id="489" r:id="rId16"/>
    <p:sldId id="493" r:id="rId17"/>
    <p:sldId id="494" r:id="rId18"/>
    <p:sldId id="486" r:id="rId19"/>
  </p:sldIdLst>
  <p:sldSz cx="9144000" cy="6858000" type="screen4x3"/>
  <p:notesSz cx="7099300" cy="102346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C20"/>
    <a:srgbClr val="FF7316"/>
    <a:srgbClr val="C11620"/>
    <a:srgbClr val="B50E20"/>
    <a:srgbClr val="8A2082"/>
    <a:srgbClr val="A2BA39"/>
    <a:srgbClr val="32ACBA"/>
    <a:srgbClr val="6C1E8C"/>
    <a:srgbClr val="FA7F1F"/>
    <a:srgbClr val="DE7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7486" autoAdjust="0"/>
  </p:normalViewPr>
  <p:slideViewPr>
    <p:cSldViewPr snapToGrid="0" snapToObjects="1">
      <p:cViewPr>
        <p:scale>
          <a:sx n="100" d="100"/>
          <a:sy n="100" d="100"/>
        </p:scale>
        <p:origin x="-1866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978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://service-ceals-moss.sigce.caisse-epargne.fr/sites/als4/easydoc/test/Gestion_Abusif_Carte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3F3C39-EF27-4697-8EDD-AA97216FC20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5132BE0-3480-4C47-BF28-98E2CC278ECB}">
      <dgm:prSet phldrT="[Texte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J - Incidents RPM (découvert irrégulier (durée, montant) ou impayé prêt)</a:t>
          </a:r>
          <a:endParaRPr lang="fr-FR" b="1" dirty="0"/>
        </a:p>
      </dgm:t>
    </dgm:pt>
    <dgm:pt modelId="{6DBAD3A0-01D7-46D7-B694-D1CDA4ADB165}" type="parTrans" cxnId="{290D61F3-A904-4375-9261-403E8687455A}">
      <dgm:prSet/>
      <dgm:spPr/>
      <dgm:t>
        <a:bodyPr/>
        <a:lstStyle/>
        <a:p>
          <a:endParaRPr lang="fr-FR"/>
        </a:p>
      </dgm:t>
    </dgm:pt>
    <dgm:pt modelId="{4CE4A8E7-5665-44BC-8D30-0D83E5CB605E}" type="sibTrans" cxnId="{290D61F3-A904-4375-9261-403E8687455A}">
      <dgm:prSet/>
      <dgm:spPr/>
      <dgm:t>
        <a:bodyPr/>
        <a:lstStyle/>
        <a:p>
          <a:endParaRPr lang="fr-FR"/>
        </a:p>
      </dgm:t>
    </dgm:pt>
    <dgm:pt modelId="{2DA9D318-01A5-4B9E-846D-BE2C473A9F7F}">
      <dgm:prSet phldrT="[Texte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100" dirty="0" smtClean="0">
              <a:solidFill>
                <a:schemeClr val="bg1"/>
              </a:solidFill>
            </a:rPr>
            <a:t>Un incident est généré sur RPM, qui devient actif.</a:t>
          </a:r>
          <a:endParaRPr lang="fr-FR" sz="1100" dirty="0">
            <a:solidFill>
              <a:schemeClr val="bg1"/>
            </a:solidFill>
          </a:endParaRPr>
        </a:p>
      </dgm:t>
    </dgm:pt>
    <dgm:pt modelId="{B2B9462D-E4E0-4485-8836-2BB9E3501772}" type="parTrans" cxnId="{F6DEBD5B-5389-4686-B431-77021FD2BE8B}">
      <dgm:prSet/>
      <dgm:spPr/>
      <dgm:t>
        <a:bodyPr/>
        <a:lstStyle/>
        <a:p>
          <a:endParaRPr lang="fr-FR"/>
        </a:p>
      </dgm:t>
    </dgm:pt>
    <dgm:pt modelId="{17EF49E8-33B6-49E4-96AA-723CC3BA615B}" type="sibTrans" cxnId="{F6DEBD5B-5389-4686-B431-77021FD2BE8B}">
      <dgm:prSet/>
      <dgm:spPr/>
      <dgm:t>
        <a:bodyPr/>
        <a:lstStyle/>
        <a:p>
          <a:endParaRPr lang="fr-FR"/>
        </a:p>
      </dgm:t>
    </dgm:pt>
    <dgm:pt modelId="{86DDD858-ABC4-4C1E-9AC3-63043FFC9D1B}">
      <dgm:prSet phldrT="[Texte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fr-FR" b="1" dirty="0" smtClean="0"/>
            <a:t>J+30 – la note NET du client est dégradé à 10</a:t>
          </a:r>
          <a:endParaRPr lang="fr-FR" b="1" dirty="0"/>
        </a:p>
      </dgm:t>
    </dgm:pt>
    <dgm:pt modelId="{7A1D0D77-0A37-4BD0-9146-E8CBA7101F53}" type="parTrans" cxnId="{B0B39C6C-E0B8-4169-B0AE-16332F418967}">
      <dgm:prSet/>
      <dgm:spPr/>
      <dgm:t>
        <a:bodyPr/>
        <a:lstStyle/>
        <a:p>
          <a:endParaRPr lang="fr-FR"/>
        </a:p>
      </dgm:t>
    </dgm:pt>
    <dgm:pt modelId="{D521DCAA-0A7C-4A23-98F4-5974BFEBF48B}" type="sibTrans" cxnId="{B0B39C6C-E0B8-4169-B0AE-16332F418967}">
      <dgm:prSet/>
      <dgm:spPr/>
      <dgm:t>
        <a:bodyPr/>
        <a:lstStyle/>
        <a:p>
          <a:endParaRPr lang="fr-FR"/>
        </a:p>
      </dgm:t>
    </dgm:pt>
    <dgm:pt modelId="{942BF4FA-B51A-4B7F-A6FF-1636EAA6FBB0}">
      <dgm:prSet phldrT="[Texte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</a:rPr>
            <a:t>RPM positionne automatiquement une opposition à j+32 :</a:t>
          </a:r>
        </a:p>
        <a:p>
          <a:r>
            <a:rPr lang="fr-FR" sz="1200" dirty="0" smtClean="0">
              <a:solidFill>
                <a:schemeClr val="bg1"/>
              </a:solidFill>
            </a:rPr>
            <a:t>- 103 pour un CDD </a:t>
          </a:r>
        </a:p>
        <a:p>
          <a:r>
            <a:rPr lang="fr-FR" sz="1200" dirty="0" smtClean="0">
              <a:solidFill>
                <a:schemeClr val="bg1"/>
              </a:solidFill>
            </a:rPr>
            <a:t>- 107 pour un crédit (hors CEFI)</a:t>
          </a:r>
        </a:p>
        <a:p>
          <a:r>
            <a:rPr lang="fr-FR" sz="1200" dirty="0" smtClean="0">
              <a:solidFill>
                <a:schemeClr val="bg1"/>
              </a:solidFill>
            </a:rPr>
            <a:t>Le courrier de relance RPM n°3, de mise en demeure, peut être utilisé en agence sous certaines conditions. La clôture des comptes et services ne sera pas prise en charge par le service de recouvrement à l’amiable</a:t>
          </a:r>
        </a:p>
      </dgm:t>
    </dgm:pt>
    <dgm:pt modelId="{98948B5D-8132-45BE-9F14-0AB8E5CD14A6}" type="parTrans" cxnId="{1D1F47E9-FEA6-4444-B55C-991E37756A00}">
      <dgm:prSet/>
      <dgm:spPr/>
      <dgm:t>
        <a:bodyPr/>
        <a:lstStyle/>
        <a:p>
          <a:endParaRPr lang="fr-FR"/>
        </a:p>
      </dgm:t>
    </dgm:pt>
    <dgm:pt modelId="{CC906308-50AC-4183-BF87-765BF150B5E3}" type="sibTrans" cxnId="{1D1F47E9-FEA6-4444-B55C-991E37756A00}">
      <dgm:prSet/>
      <dgm:spPr/>
      <dgm:t>
        <a:bodyPr/>
        <a:lstStyle/>
        <a:p>
          <a:endParaRPr lang="fr-FR"/>
        </a:p>
      </dgm:t>
    </dgm:pt>
    <dgm:pt modelId="{73480B7A-CF0F-491D-A59D-D0B74493CD23}">
      <dgm:prSet phldrT="[Texte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J+32 : Recouvrement amiable</a:t>
          </a:r>
          <a:endParaRPr lang="fr-FR" b="1" dirty="0"/>
        </a:p>
      </dgm:t>
    </dgm:pt>
    <dgm:pt modelId="{082D64BA-4720-4E42-99F5-4151A8335B95}" type="parTrans" cxnId="{BF26BD55-14B2-4232-BE56-5FA3ABFDCD98}">
      <dgm:prSet/>
      <dgm:spPr/>
      <dgm:t>
        <a:bodyPr/>
        <a:lstStyle/>
        <a:p>
          <a:endParaRPr lang="fr-FR"/>
        </a:p>
      </dgm:t>
    </dgm:pt>
    <dgm:pt modelId="{E074B875-A7E2-4883-A6C1-8F73EDA3E226}" type="sibTrans" cxnId="{BF26BD55-14B2-4232-BE56-5FA3ABFDCD98}">
      <dgm:prSet/>
      <dgm:spPr/>
      <dgm:t>
        <a:bodyPr/>
        <a:lstStyle/>
        <a:p>
          <a:endParaRPr lang="fr-FR"/>
        </a:p>
      </dgm:t>
    </dgm:pt>
    <dgm:pt modelId="{4730B9E7-79BA-4E09-82E3-C15628F67455}">
      <dgm:prSet phldrT="[Texte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100" dirty="0" smtClean="0">
              <a:solidFill>
                <a:schemeClr val="bg1"/>
              </a:solidFill>
            </a:rPr>
            <a:t>Une demande peut être adressée à la cellule de précontentieux par mail</a:t>
          </a:r>
          <a:endParaRPr lang="fr-FR" sz="1100" b="1" dirty="0" smtClean="0">
            <a:solidFill>
              <a:schemeClr val="bg1"/>
            </a:solidFill>
          </a:endParaRPr>
        </a:p>
        <a:p>
          <a:endParaRPr lang="fr-FR" sz="1100" dirty="0" smtClean="0">
            <a:solidFill>
              <a:schemeClr val="bg1"/>
            </a:solidFill>
          </a:endParaRPr>
        </a:p>
        <a:p>
          <a:r>
            <a:rPr lang="fr-FR" sz="1100" dirty="0" smtClean="0">
              <a:solidFill>
                <a:schemeClr val="bg1"/>
              </a:solidFill>
            </a:rPr>
            <a:t>Conditions :</a:t>
          </a:r>
        </a:p>
        <a:p>
          <a:r>
            <a:rPr lang="fr-FR" sz="1100" dirty="0" smtClean="0">
              <a:solidFill>
                <a:schemeClr val="bg1"/>
              </a:solidFill>
            </a:rPr>
            <a:t>- Solde compte chèque irrégulier &gt; 400 euros (hors fais)</a:t>
          </a:r>
        </a:p>
        <a:p>
          <a:r>
            <a:rPr lang="fr-FR" sz="1100" dirty="0" smtClean="0">
              <a:solidFill>
                <a:schemeClr val="bg1"/>
              </a:solidFill>
            </a:rPr>
            <a:t>- Durée &gt; à 32 jours</a:t>
          </a:r>
        </a:p>
        <a:p>
          <a:endParaRPr lang="fr-FR" sz="1100" dirty="0" smtClean="0">
            <a:solidFill>
              <a:schemeClr val="bg1"/>
            </a:solidFill>
          </a:endParaRPr>
        </a:p>
        <a:p>
          <a:r>
            <a:rPr lang="fr-FR" sz="1100" dirty="0" smtClean="0">
              <a:solidFill>
                <a:schemeClr val="bg1"/>
              </a:solidFill>
            </a:rPr>
            <a:t>Dés que le dossier est pris en charge par la cellule, le « géré par » est modifié et une opposition 102. Une fiche RPM est créée</a:t>
          </a:r>
          <a:endParaRPr lang="fr-FR" sz="1100" dirty="0">
            <a:solidFill>
              <a:schemeClr val="bg1"/>
            </a:solidFill>
          </a:endParaRPr>
        </a:p>
      </dgm:t>
    </dgm:pt>
    <dgm:pt modelId="{8195D5D7-468D-42F2-91F0-CEE9B723DF6E}" type="sibTrans" cxnId="{7F6F249A-C74F-402B-A4FF-BD3D60C67A73}">
      <dgm:prSet/>
      <dgm:spPr/>
      <dgm:t>
        <a:bodyPr/>
        <a:lstStyle/>
        <a:p>
          <a:endParaRPr lang="fr-FR"/>
        </a:p>
      </dgm:t>
    </dgm:pt>
    <dgm:pt modelId="{46EF9C02-EFF9-42A9-BCE1-286D9FCAF20A}" type="parTrans" cxnId="{7F6F249A-C74F-402B-A4FF-BD3D60C67A73}">
      <dgm:prSet/>
      <dgm:spPr/>
      <dgm:t>
        <a:bodyPr/>
        <a:lstStyle/>
        <a:p>
          <a:endParaRPr lang="fr-FR"/>
        </a:p>
      </dgm:t>
    </dgm:pt>
    <dgm:pt modelId="{4976419A-7120-40DC-B9B0-9B9D8B6EF4B8}">
      <dgm:prSet phldrT="[Texte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100" dirty="0" smtClean="0">
              <a:solidFill>
                <a:schemeClr val="bg1"/>
              </a:solidFill>
            </a:rPr>
            <a:t>Actions à initier : contacter le client pour  régulariser la situation</a:t>
          </a:r>
          <a:endParaRPr lang="fr-FR" sz="1100" dirty="0">
            <a:solidFill>
              <a:schemeClr val="bg1"/>
            </a:solidFill>
          </a:endParaRPr>
        </a:p>
      </dgm:t>
    </dgm:pt>
    <dgm:pt modelId="{7A9839AC-DE04-497A-B17D-34992E617FB5}" type="parTrans" cxnId="{F4909D1B-9593-40F3-95D0-89651F793329}">
      <dgm:prSet/>
      <dgm:spPr/>
      <dgm:t>
        <a:bodyPr/>
        <a:lstStyle/>
        <a:p>
          <a:endParaRPr lang="fr-FR"/>
        </a:p>
      </dgm:t>
    </dgm:pt>
    <dgm:pt modelId="{3DB34EE8-DB43-47AE-AC80-253466595178}" type="sibTrans" cxnId="{F4909D1B-9593-40F3-95D0-89651F793329}">
      <dgm:prSet/>
      <dgm:spPr/>
      <dgm:t>
        <a:bodyPr/>
        <a:lstStyle/>
        <a:p>
          <a:endParaRPr lang="fr-FR"/>
        </a:p>
      </dgm:t>
    </dgm:pt>
    <dgm:pt modelId="{20B6514F-C606-4D0C-A56E-DDD0328DDCA4}">
      <dgm:prSet phldrT="[Texte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100" b="1" dirty="0" smtClean="0">
              <a:solidFill>
                <a:schemeClr val="bg1"/>
              </a:solidFill>
            </a:rPr>
            <a:t>Comment ?</a:t>
          </a:r>
        </a:p>
        <a:p>
          <a:r>
            <a:rPr lang="fr-FR" sz="1100" dirty="0" smtClean="0">
              <a:solidFill>
                <a:schemeClr val="bg1"/>
              </a:solidFill>
            </a:rPr>
            <a:t>Téléphone et/ou mails</a:t>
          </a:r>
        </a:p>
        <a:p>
          <a:r>
            <a:rPr lang="fr-FR" sz="1100" dirty="0" smtClean="0">
              <a:solidFill>
                <a:schemeClr val="bg1"/>
              </a:solidFill>
            </a:rPr>
            <a:t>Envois des courriers de relances RPM (1 et 2) en automatique  pour les particuliers</a:t>
          </a:r>
        </a:p>
        <a:p>
          <a:r>
            <a:rPr lang="fr-FR" sz="1100" dirty="0" smtClean="0">
              <a:solidFill>
                <a:schemeClr val="bg1"/>
              </a:solidFill>
            </a:rPr>
            <a:t>-&gt; 1</a:t>
          </a:r>
          <a:r>
            <a:rPr lang="fr-FR" sz="1100" baseline="30000" dirty="0" smtClean="0">
              <a:solidFill>
                <a:schemeClr val="bg1"/>
              </a:solidFill>
            </a:rPr>
            <a:t>er</a:t>
          </a:r>
          <a:r>
            <a:rPr lang="fr-FR" sz="1100" dirty="0" smtClean="0">
              <a:solidFill>
                <a:schemeClr val="bg1"/>
              </a:solidFill>
            </a:rPr>
            <a:t> courrier de relance à J+5</a:t>
          </a:r>
        </a:p>
        <a:p>
          <a:r>
            <a:rPr lang="fr-FR" sz="1100" dirty="0" smtClean="0">
              <a:solidFill>
                <a:schemeClr val="bg1"/>
              </a:solidFill>
            </a:rPr>
            <a:t>-&gt; 2</a:t>
          </a:r>
          <a:r>
            <a:rPr lang="fr-FR" sz="1100" baseline="30000" dirty="0" smtClean="0">
              <a:solidFill>
                <a:schemeClr val="bg1"/>
              </a:solidFill>
            </a:rPr>
            <a:t>ème</a:t>
          </a:r>
          <a:r>
            <a:rPr lang="fr-FR" sz="1100" dirty="0" smtClean="0">
              <a:solidFill>
                <a:schemeClr val="bg1"/>
              </a:solidFill>
            </a:rPr>
            <a:t> courrier de relance J+20</a:t>
          </a:r>
        </a:p>
        <a:p>
          <a:endParaRPr lang="fr-FR" sz="1100" dirty="0">
            <a:solidFill>
              <a:schemeClr val="bg1"/>
            </a:solidFill>
          </a:endParaRPr>
        </a:p>
      </dgm:t>
    </dgm:pt>
    <dgm:pt modelId="{E00C440C-05E5-475C-9B43-65CE2FFDBB07}" type="parTrans" cxnId="{B0887790-2C53-42D6-BC7E-63996BE10FC6}">
      <dgm:prSet/>
      <dgm:spPr/>
      <dgm:t>
        <a:bodyPr/>
        <a:lstStyle/>
        <a:p>
          <a:endParaRPr lang="fr-FR"/>
        </a:p>
      </dgm:t>
    </dgm:pt>
    <dgm:pt modelId="{B951B1F0-57B6-4C2D-BE12-08A84C3DBE99}" type="sibTrans" cxnId="{B0887790-2C53-42D6-BC7E-63996BE10FC6}">
      <dgm:prSet/>
      <dgm:spPr/>
      <dgm:t>
        <a:bodyPr/>
        <a:lstStyle/>
        <a:p>
          <a:endParaRPr lang="fr-FR"/>
        </a:p>
      </dgm:t>
    </dgm:pt>
    <dgm:pt modelId="{9CB15EAF-557B-4C57-BD49-13F9A24595A3}" type="pres">
      <dgm:prSet presAssocID="{FE3F3C39-EF27-4697-8EDD-AA97216FC20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C68406EC-5DEA-4351-9695-697DEBB8F05D}" type="pres">
      <dgm:prSet presAssocID="{55132BE0-3480-4C47-BF28-98E2CC278ECB}" presName="parentText1" presStyleLbl="node1" presStyleIdx="0" presStyleCnt="3" custLinFactNeighborX="-290" custLinFactNeighborY="-2536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2503DC-E8EA-44BD-9E6D-ECF0A8DD0A0B}" type="pres">
      <dgm:prSet presAssocID="{55132BE0-3480-4C47-BF28-98E2CC278ECB}" presName="childText1" presStyleLbl="solidAlignAcc1" presStyleIdx="0" presStyleCnt="3" custScaleX="98311" custScaleY="96881" custLinFactNeighborX="-981" custLinFactNeighborY="-150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0B70D4-76EB-48CF-B2F8-4957E233AA78}" type="pres">
      <dgm:prSet presAssocID="{86DDD858-ABC4-4C1E-9AC3-63043FFC9D1B}" presName="parentText2" presStyleLbl="node1" presStyleIdx="1" presStyleCnt="3" custScaleX="101434" custLinFactNeighborX="419" custLinFactNeighborY="-870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3A5780-8324-41C2-869D-E8AF5C09CA54}" type="pres">
      <dgm:prSet presAssocID="{86DDD858-ABC4-4C1E-9AC3-63043FFC9D1B}" presName="childText2" presStyleLbl="solidAlignAcc1" presStyleIdx="1" presStyleCnt="3" custScaleX="101268" custScaleY="88236" custLinFactNeighborX="-949" custLinFactNeighborY="-135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EE80708-9773-46E6-A6F1-758DA56D551D}" type="pres">
      <dgm:prSet presAssocID="{73480B7A-CF0F-491D-A59D-D0B74493CD23}" presName="parentText3" presStyleLbl="node1" presStyleIdx="2" presStyleCnt="3" custLinFactNeighborX="-252" custLinFactNeighborY="807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6B7AEA-F14D-44FD-80D0-3AE4A22CFF70}" type="pres">
      <dgm:prSet presAssocID="{73480B7A-CF0F-491D-A59D-D0B74493CD23}" presName="childText3" presStyleLbl="solidAlignAcc1" presStyleIdx="2" presStyleCnt="3" custScaleY="107116" custLinFactNeighborX="-315" custLinFactNeighborY="46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0E0279F-0E01-4608-AA48-107B4F872489}" type="presOf" srcId="{FE3F3C39-EF27-4697-8EDD-AA97216FC201}" destId="{9CB15EAF-557B-4C57-BD49-13F9A24595A3}" srcOrd="0" destOrd="0" presId="urn:microsoft.com/office/officeart/2009/3/layout/IncreasingArrowsProcess"/>
    <dgm:cxn modelId="{B3BBE676-E5B9-4E3B-B679-C6091D582917}" type="presOf" srcId="{2DA9D318-01A5-4B9E-846D-BE2C473A9F7F}" destId="{E52503DC-E8EA-44BD-9E6D-ECF0A8DD0A0B}" srcOrd="0" destOrd="0" presId="urn:microsoft.com/office/officeart/2009/3/layout/IncreasingArrowsProcess"/>
    <dgm:cxn modelId="{B0B39C6C-E0B8-4169-B0AE-16332F418967}" srcId="{FE3F3C39-EF27-4697-8EDD-AA97216FC201}" destId="{86DDD858-ABC4-4C1E-9AC3-63043FFC9D1B}" srcOrd="1" destOrd="0" parTransId="{7A1D0D77-0A37-4BD0-9146-E8CBA7101F53}" sibTransId="{D521DCAA-0A7C-4A23-98F4-5974BFEBF48B}"/>
    <dgm:cxn modelId="{BF26BD55-14B2-4232-BE56-5FA3ABFDCD98}" srcId="{FE3F3C39-EF27-4697-8EDD-AA97216FC201}" destId="{73480B7A-CF0F-491D-A59D-D0B74493CD23}" srcOrd="2" destOrd="0" parTransId="{082D64BA-4720-4E42-99F5-4151A8335B95}" sibTransId="{E074B875-A7E2-4883-A6C1-8F73EDA3E226}"/>
    <dgm:cxn modelId="{F6DEBD5B-5389-4686-B431-77021FD2BE8B}" srcId="{55132BE0-3480-4C47-BF28-98E2CC278ECB}" destId="{2DA9D318-01A5-4B9E-846D-BE2C473A9F7F}" srcOrd="0" destOrd="0" parTransId="{B2B9462D-E4E0-4485-8836-2BB9E3501772}" sibTransId="{17EF49E8-33B6-49E4-96AA-723CC3BA615B}"/>
    <dgm:cxn modelId="{F4909D1B-9593-40F3-95D0-89651F793329}" srcId="{55132BE0-3480-4C47-BF28-98E2CC278ECB}" destId="{4976419A-7120-40DC-B9B0-9B9D8B6EF4B8}" srcOrd="1" destOrd="0" parTransId="{7A9839AC-DE04-497A-B17D-34992E617FB5}" sibTransId="{3DB34EE8-DB43-47AE-AC80-253466595178}"/>
    <dgm:cxn modelId="{79DADC78-E78F-420F-86E3-E6DB7651C330}" type="presOf" srcId="{73480B7A-CF0F-491D-A59D-D0B74493CD23}" destId="{1EE80708-9773-46E6-A6F1-758DA56D551D}" srcOrd="0" destOrd="0" presId="urn:microsoft.com/office/officeart/2009/3/layout/IncreasingArrowsProcess"/>
    <dgm:cxn modelId="{162284BE-DB9B-420F-856A-8622B74DF7CF}" type="presOf" srcId="{55132BE0-3480-4C47-BF28-98E2CC278ECB}" destId="{C68406EC-5DEA-4351-9695-697DEBB8F05D}" srcOrd="0" destOrd="0" presId="urn:microsoft.com/office/officeart/2009/3/layout/IncreasingArrowsProcess"/>
    <dgm:cxn modelId="{3C2EA886-0B00-462F-9D9D-090F465FA82A}" type="presOf" srcId="{20B6514F-C606-4D0C-A56E-DDD0328DDCA4}" destId="{E52503DC-E8EA-44BD-9E6D-ECF0A8DD0A0B}" srcOrd="0" destOrd="2" presId="urn:microsoft.com/office/officeart/2009/3/layout/IncreasingArrowsProcess"/>
    <dgm:cxn modelId="{7F6F249A-C74F-402B-A4FF-BD3D60C67A73}" srcId="{73480B7A-CF0F-491D-A59D-D0B74493CD23}" destId="{4730B9E7-79BA-4E09-82E3-C15628F67455}" srcOrd="0" destOrd="0" parTransId="{46EF9C02-EFF9-42A9-BCE1-286D9FCAF20A}" sibTransId="{8195D5D7-468D-42F2-91F0-CEE9B723DF6E}"/>
    <dgm:cxn modelId="{1D1F47E9-FEA6-4444-B55C-991E37756A00}" srcId="{86DDD858-ABC4-4C1E-9AC3-63043FFC9D1B}" destId="{942BF4FA-B51A-4B7F-A6FF-1636EAA6FBB0}" srcOrd="0" destOrd="0" parTransId="{98948B5D-8132-45BE-9F14-0AB8E5CD14A6}" sibTransId="{CC906308-50AC-4183-BF87-765BF150B5E3}"/>
    <dgm:cxn modelId="{E84A9900-D4BB-4D45-8BE6-8AF0DE7D642F}" type="presOf" srcId="{942BF4FA-B51A-4B7F-A6FF-1636EAA6FBB0}" destId="{343A5780-8324-41C2-869D-E8AF5C09CA54}" srcOrd="0" destOrd="0" presId="urn:microsoft.com/office/officeart/2009/3/layout/IncreasingArrowsProcess"/>
    <dgm:cxn modelId="{B0887790-2C53-42D6-BC7E-63996BE10FC6}" srcId="{55132BE0-3480-4C47-BF28-98E2CC278ECB}" destId="{20B6514F-C606-4D0C-A56E-DDD0328DDCA4}" srcOrd="2" destOrd="0" parTransId="{E00C440C-05E5-475C-9B43-65CE2FFDBB07}" sibTransId="{B951B1F0-57B6-4C2D-BE12-08A84C3DBE99}"/>
    <dgm:cxn modelId="{290D61F3-A904-4375-9261-403E8687455A}" srcId="{FE3F3C39-EF27-4697-8EDD-AA97216FC201}" destId="{55132BE0-3480-4C47-BF28-98E2CC278ECB}" srcOrd="0" destOrd="0" parTransId="{6DBAD3A0-01D7-46D7-B694-D1CDA4ADB165}" sibTransId="{4CE4A8E7-5665-44BC-8D30-0D83E5CB605E}"/>
    <dgm:cxn modelId="{DC1F1149-895C-4DDF-A4F4-681627F4CD70}" type="presOf" srcId="{86DDD858-ABC4-4C1E-9AC3-63043FFC9D1B}" destId="{FE0B70D4-76EB-48CF-B2F8-4957E233AA78}" srcOrd="0" destOrd="0" presId="urn:microsoft.com/office/officeart/2009/3/layout/IncreasingArrowsProcess"/>
    <dgm:cxn modelId="{EA18FF2C-F4EB-45AB-B73D-75C6A39F186E}" type="presOf" srcId="{4730B9E7-79BA-4E09-82E3-C15628F67455}" destId="{7C6B7AEA-F14D-44FD-80D0-3AE4A22CFF70}" srcOrd="0" destOrd="0" presId="urn:microsoft.com/office/officeart/2009/3/layout/IncreasingArrowsProcess"/>
    <dgm:cxn modelId="{06D424AA-83A9-4AD0-99F5-9B847E67A4A1}" type="presOf" srcId="{4976419A-7120-40DC-B9B0-9B9D8B6EF4B8}" destId="{E52503DC-E8EA-44BD-9E6D-ECF0A8DD0A0B}" srcOrd="0" destOrd="1" presId="urn:microsoft.com/office/officeart/2009/3/layout/IncreasingArrowsProcess"/>
    <dgm:cxn modelId="{E98E0EBE-CB60-4484-9F76-ECA7C530B2CA}" type="presParOf" srcId="{9CB15EAF-557B-4C57-BD49-13F9A24595A3}" destId="{C68406EC-5DEA-4351-9695-697DEBB8F05D}" srcOrd="0" destOrd="0" presId="urn:microsoft.com/office/officeart/2009/3/layout/IncreasingArrowsProcess"/>
    <dgm:cxn modelId="{2E68A282-7838-4B09-B708-9A64A92AB0BF}" type="presParOf" srcId="{9CB15EAF-557B-4C57-BD49-13F9A24595A3}" destId="{E52503DC-E8EA-44BD-9E6D-ECF0A8DD0A0B}" srcOrd="1" destOrd="0" presId="urn:microsoft.com/office/officeart/2009/3/layout/IncreasingArrowsProcess"/>
    <dgm:cxn modelId="{2D088A06-F610-47F3-A690-3B6B7BFDA2A1}" type="presParOf" srcId="{9CB15EAF-557B-4C57-BD49-13F9A24595A3}" destId="{FE0B70D4-76EB-48CF-B2F8-4957E233AA78}" srcOrd="2" destOrd="0" presId="urn:microsoft.com/office/officeart/2009/3/layout/IncreasingArrowsProcess"/>
    <dgm:cxn modelId="{8ED7EAF0-E36C-4DCB-81F1-9E2D1A6F3391}" type="presParOf" srcId="{9CB15EAF-557B-4C57-BD49-13F9A24595A3}" destId="{343A5780-8324-41C2-869D-E8AF5C09CA54}" srcOrd="3" destOrd="0" presId="urn:microsoft.com/office/officeart/2009/3/layout/IncreasingArrowsProcess"/>
    <dgm:cxn modelId="{D1D4BBC1-4E0D-4E3D-B502-4A7B9C626827}" type="presParOf" srcId="{9CB15EAF-557B-4C57-BD49-13F9A24595A3}" destId="{1EE80708-9773-46E6-A6F1-758DA56D551D}" srcOrd="4" destOrd="0" presId="urn:microsoft.com/office/officeart/2009/3/layout/IncreasingArrowsProcess"/>
    <dgm:cxn modelId="{C78A7A00-7955-43DA-9C17-ACE0AF11DA38}" type="presParOf" srcId="{9CB15EAF-557B-4C57-BD49-13F9A24595A3}" destId="{7C6B7AEA-F14D-44FD-80D0-3AE4A22CFF70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5C4617-4D0D-440A-BD59-9D66ADC14BF7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548B3CB-2E2E-4990-81A2-F03F81265ED0}">
      <dgm:prSet phldrT="[Texte]"/>
      <dgm:spPr/>
      <dgm:t>
        <a:bodyPr/>
        <a:lstStyle/>
        <a:p>
          <a:r>
            <a:rPr lang="fr-FR" dirty="0" smtClean="0"/>
            <a:t>Action RPM : </a:t>
          </a:r>
        </a:p>
        <a:p>
          <a:r>
            <a:rPr lang="fr-FR" dirty="0" smtClean="0"/>
            <a:t>Relance 1</a:t>
          </a:r>
          <a:endParaRPr lang="fr-FR" dirty="0"/>
        </a:p>
      </dgm:t>
    </dgm:pt>
    <dgm:pt modelId="{354DD24E-5D64-4D2A-A071-405208DAC34F}" type="parTrans" cxnId="{88CCBA7A-4157-45E0-A4D9-232F3B0AA526}">
      <dgm:prSet/>
      <dgm:spPr/>
      <dgm:t>
        <a:bodyPr/>
        <a:lstStyle/>
        <a:p>
          <a:endParaRPr lang="fr-FR"/>
        </a:p>
      </dgm:t>
    </dgm:pt>
    <dgm:pt modelId="{B7A986C5-C584-4972-AEEF-E080DF3221AE}" type="sibTrans" cxnId="{88CCBA7A-4157-45E0-A4D9-232F3B0AA526}">
      <dgm:prSet/>
      <dgm:spPr/>
      <dgm:t>
        <a:bodyPr/>
        <a:lstStyle/>
        <a:p>
          <a:endParaRPr lang="fr-FR"/>
        </a:p>
      </dgm:t>
    </dgm:pt>
    <dgm:pt modelId="{4517AB02-3A69-499F-90D0-1F5DF7E740CD}">
      <dgm:prSet phldrT="[Texte]"/>
      <dgm:spPr/>
      <dgm:t>
        <a:bodyPr/>
        <a:lstStyle/>
        <a:p>
          <a:r>
            <a:rPr lang="fr-FR" dirty="0" smtClean="0"/>
            <a:t>Action RPM : Relance 2</a:t>
          </a:r>
          <a:endParaRPr lang="fr-FR" dirty="0"/>
        </a:p>
      </dgm:t>
    </dgm:pt>
    <dgm:pt modelId="{54ED81DC-D192-4F39-B34D-A1CE6468A25E}" type="parTrans" cxnId="{A4E621BB-5EE8-4EE7-9C03-0BC236E8239E}">
      <dgm:prSet/>
      <dgm:spPr/>
      <dgm:t>
        <a:bodyPr/>
        <a:lstStyle/>
        <a:p>
          <a:endParaRPr lang="fr-FR"/>
        </a:p>
      </dgm:t>
    </dgm:pt>
    <dgm:pt modelId="{96927E4F-15C6-43C7-A032-ADDDEC13AC03}" type="sibTrans" cxnId="{A4E621BB-5EE8-4EE7-9C03-0BC236E8239E}">
      <dgm:prSet/>
      <dgm:spPr/>
      <dgm:t>
        <a:bodyPr/>
        <a:lstStyle/>
        <a:p>
          <a:endParaRPr lang="fr-FR"/>
        </a:p>
      </dgm:t>
    </dgm:pt>
    <dgm:pt modelId="{8A8C90CF-A5DC-454B-A601-8B112B9219A0}">
      <dgm:prSet phldrT="[Texte]"/>
      <dgm:spPr/>
      <dgm:t>
        <a:bodyPr/>
        <a:lstStyle/>
        <a:p>
          <a:r>
            <a:rPr lang="fr-FR" dirty="0" smtClean="0"/>
            <a:t>Action RPM : </a:t>
          </a:r>
        </a:p>
        <a:p>
          <a:r>
            <a:rPr lang="fr-FR" dirty="0" smtClean="0"/>
            <a:t>Mise en demeure</a:t>
          </a:r>
          <a:endParaRPr lang="fr-FR" dirty="0"/>
        </a:p>
      </dgm:t>
    </dgm:pt>
    <dgm:pt modelId="{3D528A4C-67F7-40C5-A561-8F36844F5C48}" type="parTrans" cxnId="{02744272-5735-4FB1-8DD4-54B2B0A45D39}">
      <dgm:prSet/>
      <dgm:spPr/>
      <dgm:t>
        <a:bodyPr/>
        <a:lstStyle/>
        <a:p>
          <a:endParaRPr lang="fr-FR"/>
        </a:p>
      </dgm:t>
    </dgm:pt>
    <dgm:pt modelId="{4D4BDFBD-4EE2-4AE8-998C-AC42F8AAD75D}" type="sibTrans" cxnId="{02744272-5735-4FB1-8DD4-54B2B0A45D39}">
      <dgm:prSet/>
      <dgm:spPr/>
      <dgm:t>
        <a:bodyPr/>
        <a:lstStyle/>
        <a:p>
          <a:endParaRPr lang="fr-FR"/>
        </a:p>
      </dgm:t>
    </dgm:pt>
    <dgm:pt modelId="{8C0673BA-14F0-4D33-97B8-55BC20BD3D2B}">
      <dgm:prSet phldrT="[Texte]" custT="1"/>
      <dgm:spPr/>
      <dgm:t>
        <a:bodyPr/>
        <a:lstStyle/>
        <a:p>
          <a:pPr algn="ctr"/>
          <a:r>
            <a:rPr lang="fr-FR" sz="1200" dirty="0" smtClean="0"/>
            <a:t>Envoi mailing à </a:t>
          </a:r>
          <a:r>
            <a:rPr lang="fr-FR" sz="1600" b="1" dirty="0" smtClean="0"/>
            <a:t>J+X</a:t>
          </a:r>
          <a:endParaRPr lang="fr-FR" sz="1200" b="1" dirty="0"/>
        </a:p>
      </dgm:t>
    </dgm:pt>
    <dgm:pt modelId="{1281E9CF-2888-41DE-9FCA-EE613D56959B}" type="parTrans" cxnId="{C9BC4E8E-A756-4720-AE1D-BD42D4C0C1FE}">
      <dgm:prSet/>
      <dgm:spPr/>
      <dgm:t>
        <a:bodyPr/>
        <a:lstStyle/>
        <a:p>
          <a:endParaRPr lang="fr-FR"/>
        </a:p>
      </dgm:t>
    </dgm:pt>
    <dgm:pt modelId="{2849439D-745E-4186-9C09-89C5C17AF346}" type="sibTrans" cxnId="{C9BC4E8E-A756-4720-AE1D-BD42D4C0C1FE}">
      <dgm:prSet/>
      <dgm:spPr/>
      <dgm:t>
        <a:bodyPr/>
        <a:lstStyle/>
        <a:p>
          <a:endParaRPr lang="fr-FR"/>
        </a:p>
      </dgm:t>
    </dgm:pt>
    <dgm:pt modelId="{00E067BF-3672-46C0-93DB-566E01A1E6E8}">
      <dgm:prSet phldrT="[Texte]" custT="1"/>
      <dgm:spPr/>
      <dgm:t>
        <a:bodyPr/>
        <a:lstStyle/>
        <a:p>
          <a:pPr algn="ctr"/>
          <a:r>
            <a:rPr lang="fr-FR" sz="1200" dirty="0" smtClean="0"/>
            <a:t>Envoi mailing            à </a:t>
          </a:r>
          <a:r>
            <a:rPr lang="fr-FR" sz="1600" b="1" dirty="0" smtClean="0"/>
            <a:t>J+5</a:t>
          </a:r>
          <a:endParaRPr lang="fr-FR" sz="1200" b="1" dirty="0"/>
        </a:p>
      </dgm:t>
    </dgm:pt>
    <dgm:pt modelId="{1373893E-86A0-4199-AF64-D1C0F2C4E2F8}" type="parTrans" cxnId="{C54E75EC-7FF5-4547-AE7D-A6CBC2CADC90}">
      <dgm:prSet/>
      <dgm:spPr/>
      <dgm:t>
        <a:bodyPr/>
        <a:lstStyle/>
        <a:p>
          <a:endParaRPr lang="fr-FR"/>
        </a:p>
      </dgm:t>
    </dgm:pt>
    <dgm:pt modelId="{86A351A7-E76F-49F2-A59B-29B821749413}" type="sibTrans" cxnId="{C54E75EC-7FF5-4547-AE7D-A6CBC2CADC90}">
      <dgm:prSet/>
      <dgm:spPr/>
      <dgm:t>
        <a:bodyPr/>
        <a:lstStyle/>
        <a:p>
          <a:endParaRPr lang="fr-FR"/>
        </a:p>
      </dgm:t>
    </dgm:pt>
    <dgm:pt modelId="{C174E63A-1244-4282-A820-5353DF5169EE}">
      <dgm:prSet phldrT="[Texte]" custT="1"/>
      <dgm:spPr/>
      <dgm:t>
        <a:bodyPr/>
        <a:lstStyle/>
        <a:p>
          <a:pPr algn="ctr"/>
          <a:r>
            <a:rPr lang="fr-FR" sz="1200" dirty="0" smtClean="0"/>
            <a:t>Envoi mailing  à </a:t>
          </a:r>
          <a:r>
            <a:rPr lang="fr-FR" sz="1600" b="1" dirty="0" smtClean="0"/>
            <a:t>J+20</a:t>
          </a:r>
          <a:endParaRPr lang="fr-FR" sz="1600" b="1" dirty="0"/>
        </a:p>
      </dgm:t>
    </dgm:pt>
    <dgm:pt modelId="{80FD3B79-9E90-4306-B0E8-757C2242F4FB}" type="parTrans" cxnId="{63A02CA2-4278-48BB-9B25-AED12C03E7F8}">
      <dgm:prSet/>
      <dgm:spPr/>
      <dgm:t>
        <a:bodyPr/>
        <a:lstStyle/>
        <a:p>
          <a:endParaRPr lang="fr-FR"/>
        </a:p>
      </dgm:t>
    </dgm:pt>
    <dgm:pt modelId="{2C3C039E-D613-4BD7-9C2D-C072AF2D15F2}" type="sibTrans" cxnId="{63A02CA2-4278-48BB-9B25-AED12C03E7F8}">
      <dgm:prSet/>
      <dgm:spPr/>
      <dgm:t>
        <a:bodyPr/>
        <a:lstStyle/>
        <a:p>
          <a:endParaRPr lang="fr-FR"/>
        </a:p>
      </dgm:t>
    </dgm:pt>
    <dgm:pt modelId="{14DEB171-698F-4A4A-AFFF-DCC62CD73710}" type="pres">
      <dgm:prSet presAssocID="{275C4617-4D0D-440A-BD59-9D66ADC14B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6781E93-CDF4-4701-9C91-C0679650A523}" type="pres">
      <dgm:prSet presAssocID="{275C4617-4D0D-440A-BD59-9D66ADC14BF7}" presName="tSp" presStyleCnt="0"/>
      <dgm:spPr/>
    </dgm:pt>
    <dgm:pt modelId="{0BA37B32-2AD3-4CBC-A75F-80934474A6BD}" type="pres">
      <dgm:prSet presAssocID="{275C4617-4D0D-440A-BD59-9D66ADC14BF7}" presName="bSp" presStyleCnt="0"/>
      <dgm:spPr/>
    </dgm:pt>
    <dgm:pt modelId="{DAAC0EF7-5762-412C-93CA-60D4E76A5417}" type="pres">
      <dgm:prSet presAssocID="{275C4617-4D0D-440A-BD59-9D66ADC14BF7}" presName="process" presStyleCnt="0"/>
      <dgm:spPr/>
    </dgm:pt>
    <dgm:pt modelId="{90532476-4050-4640-B566-8E2EFB547DE4}" type="pres">
      <dgm:prSet presAssocID="{5548B3CB-2E2E-4990-81A2-F03F81265ED0}" presName="composite1" presStyleCnt="0"/>
      <dgm:spPr/>
    </dgm:pt>
    <dgm:pt modelId="{E1C01721-7BAE-4114-B8AE-5A832C6A0DA4}" type="pres">
      <dgm:prSet presAssocID="{5548B3CB-2E2E-4990-81A2-F03F81265ED0}" presName="dummyNode1" presStyleLbl="node1" presStyleIdx="0" presStyleCnt="3"/>
      <dgm:spPr/>
    </dgm:pt>
    <dgm:pt modelId="{F106AED8-DD81-403D-987A-6590F5C4FB87}" type="pres">
      <dgm:prSet presAssocID="{5548B3CB-2E2E-4990-81A2-F03F81265ED0}" presName="childNode1" presStyleLbl="bgAcc1" presStyleIdx="0" presStyleCnt="3" custScaleX="121512" custScaleY="74407" custLinFactNeighborX="-1267" custLinFactNeighborY="-409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D62E24-3C58-434B-B2F6-7158FE3AE8E2}" type="pres">
      <dgm:prSet presAssocID="{5548B3CB-2E2E-4990-81A2-F03F81265ED0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9810FF-0C3D-4E4C-8FD6-9738E7741B69}" type="pres">
      <dgm:prSet presAssocID="{5548B3CB-2E2E-4990-81A2-F03F81265ED0}" presName="parentNode1" presStyleLbl="node1" presStyleIdx="0" presStyleCnt="3" custScaleX="9832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740CCB-E977-482B-B167-C1E5774663D7}" type="pres">
      <dgm:prSet presAssocID="{5548B3CB-2E2E-4990-81A2-F03F81265ED0}" presName="connSite1" presStyleCnt="0"/>
      <dgm:spPr/>
    </dgm:pt>
    <dgm:pt modelId="{4471E51E-4CEC-4146-8A36-FDB6B00ED568}" type="pres">
      <dgm:prSet presAssocID="{B7A986C5-C584-4972-AEEF-E080DF3221AE}" presName="Name9" presStyleLbl="sibTrans2D1" presStyleIdx="0" presStyleCnt="2"/>
      <dgm:spPr/>
      <dgm:t>
        <a:bodyPr/>
        <a:lstStyle/>
        <a:p>
          <a:endParaRPr lang="fr-FR"/>
        </a:p>
      </dgm:t>
    </dgm:pt>
    <dgm:pt modelId="{98530786-7C81-44FF-9D21-359EF20E8D33}" type="pres">
      <dgm:prSet presAssocID="{4517AB02-3A69-499F-90D0-1F5DF7E740CD}" presName="composite2" presStyleCnt="0"/>
      <dgm:spPr/>
    </dgm:pt>
    <dgm:pt modelId="{7FDE9DA8-DC28-4BF8-9592-A54AE335FDDF}" type="pres">
      <dgm:prSet presAssocID="{4517AB02-3A69-499F-90D0-1F5DF7E740CD}" presName="dummyNode2" presStyleLbl="node1" presStyleIdx="0" presStyleCnt="3"/>
      <dgm:spPr/>
    </dgm:pt>
    <dgm:pt modelId="{50421130-B357-4A4B-BE80-D8FEBDFEFF50}" type="pres">
      <dgm:prSet presAssocID="{4517AB02-3A69-499F-90D0-1F5DF7E740CD}" presName="childNode2" presStyleLbl="bgAcc1" presStyleIdx="1" presStyleCnt="3" custScaleX="127644" custScaleY="805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73B476-2C8A-4C81-A3AC-126E3284FFB0}" type="pres">
      <dgm:prSet presAssocID="{4517AB02-3A69-499F-90D0-1F5DF7E740C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FFEABD-1CDB-4A7A-90AB-83571A0F0322}" type="pres">
      <dgm:prSet presAssocID="{4517AB02-3A69-499F-90D0-1F5DF7E740CD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3C5211-F1E8-4A2B-8E56-599EC025D6EC}" type="pres">
      <dgm:prSet presAssocID="{4517AB02-3A69-499F-90D0-1F5DF7E740CD}" presName="connSite2" presStyleCnt="0"/>
      <dgm:spPr/>
    </dgm:pt>
    <dgm:pt modelId="{CC1FCA9F-422F-4595-AD07-C27A8106AC3C}" type="pres">
      <dgm:prSet presAssocID="{96927E4F-15C6-43C7-A032-ADDDEC13AC03}" presName="Name18" presStyleLbl="sibTrans2D1" presStyleIdx="1" presStyleCnt="2"/>
      <dgm:spPr/>
      <dgm:t>
        <a:bodyPr/>
        <a:lstStyle/>
        <a:p>
          <a:endParaRPr lang="fr-FR"/>
        </a:p>
      </dgm:t>
    </dgm:pt>
    <dgm:pt modelId="{41905ABA-85AF-4020-BB5C-379AE0C5BB33}" type="pres">
      <dgm:prSet presAssocID="{8A8C90CF-A5DC-454B-A601-8B112B9219A0}" presName="composite1" presStyleCnt="0"/>
      <dgm:spPr/>
    </dgm:pt>
    <dgm:pt modelId="{59CA286D-39A2-4A9A-A197-BCA75E1E5DFE}" type="pres">
      <dgm:prSet presAssocID="{8A8C90CF-A5DC-454B-A601-8B112B9219A0}" presName="dummyNode1" presStyleLbl="node1" presStyleIdx="1" presStyleCnt="3"/>
      <dgm:spPr/>
    </dgm:pt>
    <dgm:pt modelId="{9A3E3272-9007-420B-B4B3-1398FA4D8F2C}" type="pres">
      <dgm:prSet presAssocID="{8A8C90CF-A5DC-454B-A601-8B112B9219A0}" presName="childNode1" presStyleLbl="bgAcc1" presStyleIdx="2" presStyleCnt="3" custScaleX="128887" custScaleY="784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28FC94-884F-4A81-BDA0-960A4BCEE89D}" type="pres">
      <dgm:prSet presAssocID="{8A8C90CF-A5DC-454B-A601-8B112B9219A0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B5F751-9C98-4FD7-86DA-1C0A5F5C48C6}" type="pres">
      <dgm:prSet presAssocID="{8A8C90CF-A5DC-454B-A601-8B112B9219A0}" presName="parentNode1" presStyleLbl="node1" presStyleIdx="2" presStyleCnt="3" custLinFactNeighborX="7" custLinFactNeighborY="1585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2DA8FD-AE2C-4765-A996-4E98344E15FC}" type="pres">
      <dgm:prSet presAssocID="{8A8C90CF-A5DC-454B-A601-8B112B9219A0}" presName="connSite1" presStyleCnt="0"/>
      <dgm:spPr/>
    </dgm:pt>
  </dgm:ptLst>
  <dgm:cxnLst>
    <dgm:cxn modelId="{02744272-5735-4FB1-8DD4-54B2B0A45D39}" srcId="{275C4617-4D0D-440A-BD59-9D66ADC14BF7}" destId="{8A8C90CF-A5DC-454B-A601-8B112B9219A0}" srcOrd="2" destOrd="0" parTransId="{3D528A4C-67F7-40C5-A561-8F36844F5C48}" sibTransId="{4D4BDFBD-4EE2-4AE8-998C-AC42F8AAD75D}"/>
    <dgm:cxn modelId="{CA978C84-37A6-4034-B770-0949828BC949}" type="presOf" srcId="{00E067BF-3672-46C0-93DB-566E01A1E6E8}" destId="{F106AED8-DD81-403D-987A-6590F5C4FB87}" srcOrd="0" destOrd="0" presId="urn:microsoft.com/office/officeart/2005/8/layout/hProcess4"/>
    <dgm:cxn modelId="{F9336564-1B12-457F-8008-68827E8FAC9A}" type="presOf" srcId="{5548B3CB-2E2E-4990-81A2-F03F81265ED0}" destId="{AA9810FF-0C3D-4E4C-8FD6-9738E7741B69}" srcOrd="0" destOrd="0" presId="urn:microsoft.com/office/officeart/2005/8/layout/hProcess4"/>
    <dgm:cxn modelId="{9A2A2CD5-4369-49F0-B840-005D7A8A06E9}" type="presOf" srcId="{4517AB02-3A69-499F-90D0-1F5DF7E740CD}" destId="{83FFEABD-1CDB-4A7A-90AB-83571A0F0322}" srcOrd="0" destOrd="0" presId="urn:microsoft.com/office/officeart/2005/8/layout/hProcess4"/>
    <dgm:cxn modelId="{3404C0E8-A7E7-4349-8DE8-61A1D618019E}" type="presOf" srcId="{B7A986C5-C584-4972-AEEF-E080DF3221AE}" destId="{4471E51E-4CEC-4146-8A36-FDB6B00ED568}" srcOrd="0" destOrd="0" presId="urn:microsoft.com/office/officeart/2005/8/layout/hProcess4"/>
    <dgm:cxn modelId="{B044ED1B-68AD-4381-A89D-93B130870146}" type="presOf" srcId="{C174E63A-1244-4282-A820-5353DF5169EE}" destId="{50421130-B357-4A4B-BE80-D8FEBDFEFF50}" srcOrd="0" destOrd="0" presId="urn:microsoft.com/office/officeart/2005/8/layout/hProcess4"/>
    <dgm:cxn modelId="{63A02CA2-4278-48BB-9B25-AED12C03E7F8}" srcId="{4517AB02-3A69-499F-90D0-1F5DF7E740CD}" destId="{C174E63A-1244-4282-A820-5353DF5169EE}" srcOrd="0" destOrd="0" parTransId="{80FD3B79-9E90-4306-B0E8-757C2242F4FB}" sibTransId="{2C3C039E-D613-4BD7-9C2D-C072AF2D15F2}"/>
    <dgm:cxn modelId="{A2E0FB5F-0EF1-4F10-A4C8-B3CBC4CEC0E9}" type="presOf" srcId="{8C0673BA-14F0-4D33-97B8-55BC20BD3D2B}" destId="{9A3E3272-9007-420B-B4B3-1398FA4D8F2C}" srcOrd="0" destOrd="0" presId="urn:microsoft.com/office/officeart/2005/8/layout/hProcess4"/>
    <dgm:cxn modelId="{F68A9AF0-1EB7-4313-BA03-8CEAC1803F0D}" type="presOf" srcId="{C174E63A-1244-4282-A820-5353DF5169EE}" destId="{C073B476-2C8A-4C81-A3AC-126E3284FFB0}" srcOrd="1" destOrd="0" presId="urn:microsoft.com/office/officeart/2005/8/layout/hProcess4"/>
    <dgm:cxn modelId="{0E82127A-CDFB-410A-93B5-C80AA2858341}" type="presOf" srcId="{275C4617-4D0D-440A-BD59-9D66ADC14BF7}" destId="{14DEB171-698F-4A4A-AFFF-DCC62CD73710}" srcOrd="0" destOrd="0" presId="urn:microsoft.com/office/officeart/2005/8/layout/hProcess4"/>
    <dgm:cxn modelId="{C54E75EC-7FF5-4547-AE7D-A6CBC2CADC90}" srcId="{5548B3CB-2E2E-4990-81A2-F03F81265ED0}" destId="{00E067BF-3672-46C0-93DB-566E01A1E6E8}" srcOrd="0" destOrd="0" parTransId="{1373893E-86A0-4199-AF64-D1C0F2C4E2F8}" sibTransId="{86A351A7-E76F-49F2-A59B-29B821749413}"/>
    <dgm:cxn modelId="{A4E621BB-5EE8-4EE7-9C03-0BC236E8239E}" srcId="{275C4617-4D0D-440A-BD59-9D66ADC14BF7}" destId="{4517AB02-3A69-499F-90D0-1F5DF7E740CD}" srcOrd="1" destOrd="0" parTransId="{54ED81DC-D192-4F39-B34D-A1CE6468A25E}" sibTransId="{96927E4F-15C6-43C7-A032-ADDDEC13AC03}"/>
    <dgm:cxn modelId="{2769B9CF-1CBA-498C-B4F6-B94A3702A2BC}" type="presOf" srcId="{96927E4F-15C6-43C7-A032-ADDDEC13AC03}" destId="{CC1FCA9F-422F-4595-AD07-C27A8106AC3C}" srcOrd="0" destOrd="0" presId="urn:microsoft.com/office/officeart/2005/8/layout/hProcess4"/>
    <dgm:cxn modelId="{C9BC4E8E-A756-4720-AE1D-BD42D4C0C1FE}" srcId="{8A8C90CF-A5DC-454B-A601-8B112B9219A0}" destId="{8C0673BA-14F0-4D33-97B8-55BC20BD3D2B}" srcOrd="0" destOrd="0" parTransId="{1281E9CF-2888-41DE-9FCA-EE613D56959B}" sibTransId="{2849439D-745E-4186-9C09-89C5C17AF346}"/>
    <dgm:cxn modelId="{88CCBA7A-4157-45E0-A4D9-232F3B0AA526}" srcId="{275C4617-4D0D-440A-BD59-9D66ADC14BF7}" destId="{5548B3CB-2E2E-4990-81A2-F03F81265ED0}" srcOrd="0" destOrd="0" parTransId="{354DD24E-5D64-4D2A-A071-405208DAC34F}" sibTransId="{B7A986C5-C584-4972-AEEF-E080DF3221AE}"/>
    <dgm:cxn modelId="{F3E4FE75-0D96-4B74-A789-BA0868DFFE33}" type="presOf" srcId="{8C0673BA-14F0-4D33-97B8-55BC20BD3D2B}" destId="{F128FC94-884F-4A81-BDA0-960A4BCEE89D}" srcOrd="1" destOrd="0" presId="urn:microsoft.com/office/officeart/2005/8/layout/hProcess4"/>
    <dgm:cxn modelId="{64C1854D-CB55-4863-966E-E773B3A3792F}" type="presOf" srcId="{00E067BF-3672-46C0-93DB-566E01A1E6E8}" destId="{E4D62E24-3C58-434B-B2F6-7158FE3AE8E2}" srcOrd="1" destOrd="0" presId="urn:microsoft.com/office/officeart/2005/8/layout/hProcess4"/>
    <dgm:cxn modelId="{5BFA2C48-0357-4613-B104-4CBCD9EB0CF3}" type="presOf" srcId="{8A8C90CF-A5DC-454B-A601-8B112B9219A0}" destId="{A6B5F751-9C98-4FD7-86DA-1C0A5F5C48C6}" srcOrd="0" destOrd="0" presId="urn:microsoft.com/office/officeart/2005/8/layout/hProcess4"/>
    <dgm:cxn modelId="{3424C257-EEBA-48E3-876A-96C92ADE9D72}" type="presParOf" srcId="{14DEB171-698F-4A4A-AFFF-DCC62CD73710}" destId="{06781E93-CDF4-4701-9C91-C0679650A523}" srcOrd="0" destOrd="0" presId="urn:microsoft.com/office/officeart/2005/8/layout/hProcess4"/>
    <dgm:cxn modelId="{F4075091-12E0-4788-B17F-B1C81F109E85}" type="presParOf" srcId="{14DEB171-698F-4A4A-AFFF-DCC62CD73710}" destId="{0BA37B32-2AD3-4CBC-A75F-80934474A6BD}" srcOrd="1" destOrd="0" presId="urn:microsoft.com/office/officeart/2005/8/layout/hProcess4"/>
    <dgm:cxn modelId="{26C5AC66-EDE5-439B-A915-B1D2C3FFFD33}" type="presParOf" srcId="{14DEB171-698F-4A4A-AFFF-DCC62CD73710}" destId="{DAAC0EF7-5762-412C-93CA-60D4E76A5417}" srcOrd="2" destOrd="0" presId="urn:microsoft.com/office/officeart/2005/8/layout/hProcess4"/>
    <dgm:cxn modelId="{C80D1F83-4B3D-4B8A-B6DE-8989B07A5DEB}" type="presParOf" srcId="{DAAC0EF7-5762-412C-93CA-60D4E76A5417}" destId="{90532476-4050-4640-B566-8E2EFB547DE4}" srcOrd="0" destOrd="0" presId="urn:microsoft.com/office/officeart/2005/8/layout/hProcess4"/>
    <dgm:cxn modelId="{8E1ECAAD-33C3-4C24-8657-8F50C761AF3D}" type="presParOf" srcId="{90532476-4050-4640-B566-8E2EFB547DE4}" destId="{E1C01721-7BAE-4114-B8AE-5A832C6A0DA4}" srcOrd="0" destOrd="0" presId="urn:microsoft.com/office/officeart/2005/8/layout/hProcess4"/>
    <dgm:cxn modelId="{00360271-3BF7-4319-A753-81168531BE47}" type="presParOf" srcId="{90532476-4050-4640-B566-8E2EFB547DE4}" destId="{F106AED8-DD81-403D-987A-6590F5C4FB87}" srcOrd="1" destOrd="0" presId="urn:microsoft.com/office/officeart/2005/8/layout/hProcess4"/>
    <dgm:cxn modelId="{428E7900-DAF1-43A9-8CF7-740B900F27C3}" type="presParOf" srcId="{90532476-4050-4640-B566-8E2EFB547DE4}" destId="{E4D62E24-3C58-434B-B2F6-7158FE3AE8E2}" srcOrd="2" destOrd="0" presId="urn:microsoft.com/office/officeart/2005/8/layout/hProcess4"/>
    <dgm:cxn modelId="{6B766E7D-2DDA-4E61-91BC-6F5B3CD04A9E}" type="presParOf" srcId="{90532476-4050-4640-B566-8E2EFB547DE4}" destId="{AA9810FF-0C3D-4E4C-8FD6-9738E7741B69}" srcOrd="3" destOrd="0" presId="urn:microsoft.com/office/officeart/2005/8/layout/hProcess4"/>
    <dgm:cxn modelId="{BB9C0232-8BF8-46C9-8BF9-685846710ECD}" type="presParOf" srcId="{90532476-4050-4640-B566-8E2EFB547DE4}" destId="{9B740CCB-E977-482B-B167-C1E5774663D7}" srcOrd="4" destOrd="0" presId="urn:microsoft.com/office/officeart/2005/8/layout/hProcess4"/>
    <dgm:cxn modelId="{7FCC458C-8718-435F-938E-1B1798EA98ED}" type="presParOf" srcId="{DAAC0EF7-5762-412C-93CA-60D4E76A5417}" destId="{4471E51E-4CEC-4146-8A36-FDB6B00ED568}" srcOrd="1" destOrd="0" presId="urn:microsoft.com/office/officeart/2005/8/layout/hProcess4"/>
    <dgm:cxn modelId="{8A52A230-3468-489E-AFB8-C1963D2A26EB}" type="presParOf" srcId="{DAAC0EF7-5762-412C-93CA-60D4E76A5417}" destId="{98530786-7C81-44FF-9D21-359EF20E8D33}" srcOrd="2" destOrd="0" presId="urn:microsoft.com/office/officeart/2005/8/layout/hProcess4"/>
    <dgm:cxn modelId="{CC1CAE66-0F73-4BD1-A9FB-19F6864B2970}" type="presParOf" srcId="{98530786-7C81-44FF-9D21-359EF20E8D33}" destId="{7FDE9DA8-DC28-4BF8-9592-A54AE335FDDF}" srcOrd="0" destOrd="0" presId="urn:microsoft.com/office/officeart/2005/8/layout/hProcess4"/>
    <dgm:cxn modelId="{0BCF6DFD-8FF3-48AB-B785-F68D0C6ED8F5}" type="presParOf" srcId="{98530786-7C81-44FF-9D21-359EF20E8D33}" destId="{50421130-B357-4A4B-BE80-D8FEBDFEFF50}" srcOrd="1" destOrd="0" presId="urn:microsoft.com/office/officeart/2005/8/layout/hProcess4"/>
    <dgm:cxn modelId="{8A54DDB3-C5AD-4306-99D2-EE64CB91192D}" type="presParOf" srcId="{98530786-7C81-44FF-9D21-359EF20E8D33}" destId="{C073B476-2C8A-4C81-A3AC-126E3284FFB0}" srcOrd="2" destOrd="0" presId="urn:microsoft.com/office/officeart/2005/8/layout/hProcess4"/>
    <dgm:cxn modelId="{03A703F6-42EB-47AA-9EAD-33E1480254AB}" type="presParOf" srcId="{98530786-7C81-44FF-9D21-359EF20E8D33}" destId="{83FFEABD-1CDB-4A7A-90AB-83571A0F0322}" srcOrd="3" destOrd="0" presId="urn:microsoft.com/office/officeart/2005/8/layout/hProcess4"/>
    <dgm:cxn modelId="{ACD11183-8CE4-4CC6-9161-AAFECD78D759}" type="presParOf" srcId="{98530786-7C81-44FF-9D21-359EF20E8D33}" destId="{4B3C5211-F1E8-4A2B-8E56-599EC025D6EC}" srcOrd="4" destOrd="0" presId="urn:microsoft.com/office/officeart/2005/8/layout/hProcess4"/>
    <dgm:cxn modelId="{30B41353-85DC-46B1-A070-D3CC88F716AD}" type="presParOf" srcId="{DAAC0EF7-5762-412C-93CA-60D4E76A5417}" destId="{CC1FCA9F-422F-4595-AD07-C27A8106AC3C}" srcOrd="3" destOrd="0" presId="urn:microsoft.com/office/officeart/2005/8/layout/hProcess4"/>
    <dgm:cxn modelId="{DECFD613-4898-4F80-8BF3-E623D418ED7A}" type="presParOf" srcId="{DAAC0EF7-5762-412C-93CA-60D4E76A5417}" destId="{41905ABA-85AF-4020-BB5C-379AE0C5BB33}" srcOrd="4" destOrd="0" presId="urn:microsoft.com/office/officeart/2005/8/layout/hProcess4"/>
    <dgm:cxn modelId="{FD6C96D9-8FB3-4E54-B295-FBBB2D8A9D13}" type="presParOf" srcId="{41905ABA-85AF-4020-BB5C-379AE0C5BB33}" destId="{59CA286D-39A2-4A9A-A197-BCA75E1E5DFE}" srcOrd="0" destOrd="0" presId="urn:microsoft.com/office/officeart/2005/8/layout/hProcess4"/>
    <dgm:cxn modelId="{0549CD7C-69B7-4E39-8B67-261EE1FE4759}" type="presParOf" srcId="{41905ABA-85AF-4020-BB5C-379AE0C5BB33}" destId="{9A3E3272-9007-420B-B4B3-1398FA4D8F2C}" srcOrd="1" destOrd="0" presId="urn:microsoft.com/office/officeart/2005/8/layout/hProcess4"/>
    <dgm:cxn modelId="{3E603BF0-244E-453F-B542-B727D3C24DCF}" type="presParOf" srcId="{41905ABA-85AF-4020-BB5C-379AE0C5BB33}" destId="{F128FC94-884F-4A81-BDA0-960A4BCEE89D}" srcOrd="2" destOrd="0" presId="urn:microsoft.com/office/officeart/2005/8/layout/hProcess4"/>
    <dgm:cxn modelId="{49466745-5A6A-4FA7-A39D-BFEF7EDD0A79}" type="presParOf" srcId="{41905ABA-85AF-4020-BB5C-379AE0C5BB33}" destId="{A6B5F751-9C98-4FD7-86DA-1C0A5F5C48C6}" srcOrd="3" destOrd="0" presId="urn:microsoft.com/office/officeart/2005/8/layout/hProcess4"/>
    <dgm:cxn modelId="{147CB62D-99A3-4BC1-B311-770879AED0F7}" type="presParOf" srcId="{41905ABA-85AF-4020-BB5C-379AE0C5BB33}" destId="{9D2DA8FD-AE2C-4765-A996-4E98344E15F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14E7E2-EC87-4C0D-AB9C-FFCF6553F445}" type="doc">
      <dgm:prSet loTypeId="urn:microsoft.com/office/officeart/2005/8/layout/arrow2" loCatId="process" qsTypeId="urn:microsoft.com/office/officeart/2005/8/quickstyle/3d3" qsCatId="3D" csTypeId="urn:microsoft.com/office/officeart/2005/8/colors/accent2_1" csCatId="accent2" phldr="1"/>
      <dgm:spPr/>
    </dgm:pt>
    <dgm:pt modelId="{16BD6F63-3333-4F23-BDC2-189CD8DB550C}">
      <dgm:prSet phldrT="[Texte]"/>
      <dgm:spPr/>
      <dgm:t>
        <a:bodyPr/>
        <a:lstStyle/>
        <a:p>
          <a:r>
            <a:rPr lang="fr-FR" b="1" smtClean="0"/>
            <a:t>Opposition 814 </a:t>
          </a:r>
        </a:p>
        <a:p>
          <a:r>
            <a:rPr lang="fr-FR" b="1" smtClean="0"/>
            <a:t>Blocage carte paiement et retrait</a:t>
          </a:r>
          <a:endParaRPr lang="fr-FR" b="1" dirty="0"/>
        </a:p>
      </dgm:t>
    </dgm:pt>
    <dgm:pt modelId="{529590FA-A944-43F8-A3E4-B04C6F98AD14}" type="parTrans" cxnId="{DE1E6B0A-DA0F-4D04-9625-F461377A6FF7}">
      <dgm:prSet/>
      <dgm:spPr/>
      <dgm:t>
        <a:bodyPr/>
        <a:lstStyle/>
        <a:p>
          <a:endParaRPr lang="fr-FR"/>
        </a:p>
      </dgm:t>
    </dgm:pt>
    <dgm:pt modelId="{B7806E28-543E-4089-981B-996BE2243489}" type="sibTrans" cxnId="{DE1E6B0A-DA0F-4D04-9625-F461377A6FF7}">
      <dgm:prSet/>
      <dgm:spPr/>
      <dgm:t>
        <a:bodyPr/>
        <a:lstStyle/>
        <a:p>
          <a:endParaRPr lang="fr-FR"/>
        </a:p>
      </dgm:t>
    </dgm:pt>
    <dgm:pt modelId="{B5461DD7-E1A1-401D-9FA6-C6F44EA178EC}">
      <dgm:prSet phldrT="[Texte]"/>
      <dgm:spPr/>
      <dgm:t>
        <a:bodyPr/>
        <a:lstStyle/>
        <a:p>
          <a:r>
            <a:rPr lang="fr-FR" b="1" dirty="0" smtClean="0"/>
            <a:t>Opposition 08</a:t>
          </a:r>
        </a:p>
        <a:p>
          <a:r>
            <a:rPr lang="fr-FR" b="1" dirty="0" smtClean="0"/>
            <a:t>Mise sous surveillance</a:t>
          </a:r>
          <a:endParaRPr lang="fr-FR" b="1" dirty="0"/>
        </a:p>
      </dgm:t>
    </dgm:pt>
    <dgm:pt modelId="{20DE18D6-92E1-40AB-918B-27C0006F5A8F}" type="parTrans" cxnId="{B004FDD5-F582-4926-B7D0-757EE4E8FCF3}">
      <dgm:prSet/>
      <dgm:spPr/>
      <dgm:t>
        <a:bodyPr/>
        <a:lstStyle/>
        <a:p>
          <a:endParaRPr lang="fr-FR"/>
        </a:p>
      </dgm:t>
    </dgm:pt>
    <dgm:pt modelId="{28EA6CCA-FC88-4ACB-8B00-61687EDBE57E}" type="sibTrans" cxnId="{B004FDD5-F582-4926-B7D0-757EE4E8FCF3}">
      <dgm:prSet/>
      <dgm:spPr/>
      <dgm:t>
        <a:bodyPr/>
        <a:lstStyle/>
        <a:p>
          <a:endParaRPr lang="fr-FR"/>
        </a:p>
      </dgm:t>
    </dgm:pt>
    <dgm:pt modelId="{84BD7BED-4473-4851-8F5D-ACEEBC241D2E}">
      <dgm:prSet phldrT="[Texte]"/>
      <dgm:spPr/>
      <dgm:t>
        <a:bodyPr/>
        <a:lstStyle/>
        <a:p>
          <a:pPr algn="l"/>
          <a:r>
            <a:rPr lang="fr-FR" b="1" smtClean="0"/>
            <a:t>Opposition</a:t>
          </a:r>
        </a:p>
        <a:p>
          <a:pPr algn="l"/>
          <a:r>
            <a:rPr lang="fr-FR" b="1" smtClean="0"/>
            <a:t>Usage abusif</a:t>
          </a:r>
          <a:endParaRPr lang="fr-FR" b="1" dirty="0"/>
        </a:p>
      </dgm:t>
    </dgm:pt>
    <dgm:pt modelId="{973E971D-250F-48B9-ACE9-297FB9706BD1}" type="parTrans" cxnId="{895EA44F-C03B-49C0-A7EA-B15B24341665}">
      <dgm:prSet/>
      <dgm:spPr/>
      <dgm:t>
        <a:bodyPr/>
        <a:lstStyle/>
        <a:p>
          <a:endParaRPr lang="fr-FR"/>
        </a:p>
      </dgm:t>
    </dgm:pt>
    <dgm:pt modelId="{0EF441BB-5C76-425E-A010-16DE95719FF2}" type="sibTrans" cxnId="{895EA44F-C03B-49C0-A7EA-B15B24341665}">
      <dgm:prSet/>
      <dgm:spPr/>
      <dgm:t>
        <a:bodyPr/>
        <a:lstStyle/>
        <a:p>
          <a:endParaRPr lang="fr-FR"/>
        </a:p>
      </dgm:t>
    </dgm:pt>
    <dgm:pt modelId="{A39F0C7A-B221-4F77-8793-58E1E8549F89}" type="pres">
      <dgm:prSet presAssocID="{1214E7E2-EC87-4C0D-AB9C-FFCF6553F445}" presName="arrowDiagram" presStyleCnt="0">
        <dgm:presLayoutVars>
          <dgm:chMax val="5"/>
          <dgm:dir/>
          <dgm:resizeHandles val="exact"/>
        </dgm:presLayoutVars>
      </dgm:prSet>
      <dgm:spPr/>
    </dgm:pt>
    <dgm:pt modelId="{E826FDF4-6C8D-43D2-BB30-5AE183CD6B51}" type="pres">
      <dgm:prSet presAssocID="{1214E7E2-EC87-4C0D-AB9C-FFCF6553F445}" presName="arrow" presStyleLbl="bgShp" presStyleIdx="0" presStyleCn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</dgm:pt>
    <dgm:pt modelId="{15290B23-135A-46D1-A18B-7E35542BC7AF}" type="pres">
      <dgm:prSet presAssocID="{1214E7E2-EC87-4C0D-AB9C-FFCF6553F445}" presName="arrowDiagram3" presStyleCnt="0"/>
      <dgm:spPr/>
    </dgm:pt>
    <dgm:pt modelId="{A93A6076-BD9E-406F-B6F7-C13DF4E7A58F}" type="pres">
      <dgm:prSet presAssocID="{16BD6F63-3333-4F23-BDC2-189CD8DB550C}" presName="bullet3a" presStyleLbl="node1" presStyleIdx="0" presStyleCnt="3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tooltip="Lien vers MOP Usage Abusif EasyDoc"/>
          </dgm14:cNvPr>
        </a:ext>
      </dgm:extLst>
    </dgm:pt>
    <dgm:pt modelId="{9CEF1106-9927-4AD4-8765-047384C6CFA1}" type="pres">
      <dgm:prSet presAssocID="{16BD6F63-3333-4F23-BDC2-189CD8DB550C}" presName="textBox3a" presStyleLbl="revTx" presStyleIdx="0" presStyleCnt="3" custScaleX="195233" custScaleY="42475" custLinFactNeighborX="17086" custLinFactNeighborY="737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40DFAE-DC60-4F7C-A58B-AF6A4BCB65D9}" type="pres">
      <dgm:prSet presAssocID="{B5461DD7-E1A1-401D-9FA6-C6F44EA178EC}" presName="bullet3b" presStyleLbl="node1" presStyleIdx="1" presStyleCnt="3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tooltip="Lien vers MOP Usage Abusif EasyDoc"/>
          </dgm14:cNvPr>
        </a:ext>
      </dgm:extLst>
    </dgm:pt>
    <dgm:pt modelId="{01BE9600-FC3D-4F23-B7A6-70E6D020AFE3}" type="pres">
      <dgm:prSet presAssocID="{B5461DD7-E1A1-401D-9FA6-C6F44EA178EC}" presName="textBox3b" presStyleLbl="revTx" presStyleIdx="1" presStyleCnt="3" custAng="10800000" custFlipVert="1" custScaleX="137920" custScaleY="21417" custLinFactNeighborX="-9896" custLinFactNeighborY="-266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C1E48F-4177-40A8-9498-B139C1BD2170}" type="pres">
      <dgm:prSet presAssocID="{84BD7BED-4473-4851-8F5D-ACEEBC241D2E}" presName="bullet3c" presStyleLbl="node1" presStyleIdx="2" presStyleCnt="3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tooltip="Lien vers MOP usage abusif EasyDoc"/>
          </dgm14:cNvPr>
        </a:ext>
      </dgm:extLst>
    </dgm:pt>
    <dgm:pt modelId="{06379BF4-AB23-410C-A0E1-C561CDFEA09F}" type="pres">
      <dgm:prSet presAssocID="{84BD7BED-4473-4851-8F5D-ACEEBC241D2E}" presName="textBox3c" presStyleLbl="revTx" presStyleIdx="2" presStyleCnt="3" custAng="10800000" custFlipVert="1" custScaleX="104494" custScaleY="21817" custLinFactNeighborX="-42570" custLinFactNeighborY="-269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4EB002D-72E9-4D07-AFAF-3107773CBA84}" type="presOf" srcId="{16BD6F63-3333-4F23-BDC2-189CD8DB550C}" destId="{9CEF1106-9927-4AD4-8765-047384C6CFA1}" srcOrd="0" destOrd="0" presId="urn:microsoft.com/office/officeart/2005/8/layout/arrow2"/>
    <dgm:cxn modelId="{B004FDD5-F582-4926-B7D0-757EE4E8FCF3}" srcId="{1214E7E2-EC87-4C0D-AB9C-FFCF6553F445}" destId="{B5461DD7-E1A1-401D-9FA6-C6F44EA178EC}" srcOrd="1" destOrd="0" parTransId="{20DE18D6-92E1-40AB-918B-27C0006F5A8F}" sibTransId="{28EA6CCA-FC88-4ACB-8B00-61687EDBE57E}"/>
    <dgm:cxn modelId="{7381D8D5-A704-4215-A560-FDADAC147844}" type="presOf" srcId="{B5461DD7-E1A1-401D-9FA6-C6F44EA178EC}" destId="{01BE9600-FC3D-4F23-B7A6-70E6D020AFE3}" srcOrd="0" destOrd="0" presId="urn:microsoft.com/office/officeart/2005/8/layout/arrow2"/>
    <dgm:cxn modelId="{605E091C-7493-477E-92C0-7F97FD8EEEA7}" type="presOf" srcId="{1214E7E2-EC87-4C0D-AB9C-FFCF6553F445}" destId="{A39F0C7A-B221-4F77-8793-58E1E8549F89}" srcOrd="0" destOrd="0" presId="urn:microsoft.com/office/officeart/2005/8/layout/arrow2"/>
    <dgm:cxn modelId="{B342795D-A51E-47C2-869E-4B0A3D8C2558}" type="presOf" srcId="{84BD7BED-4473-4851-8F5D-ACEEBC241D2E}" destId="{06379BF4-AB23-410C-A0E1-C561CDFEA09F}" srcOrd="0" destOrd="0" presId="urn:microsoft.com/office/officeart/2005/8/layout/arrow2"/>
    <dgm:cxn modelId="{DE1E6B0A-DA0F-4D04-9625-F461377A6FF7}" srcId="{1214E7E2-EC87-4C0D-AB9C-FFCF6553F445}" destId="{16BD6F63-3333-4F23-BDC2-189CD8DB550C}" srcOrd="0" destOrd="0" parTransId="{529590FA-A944-43F8-A3E4-B04C6F98AD14}" sibTransId="{B7806E28-543E-4089-981B-996BE2243489}"/>
    <dgm:cxn modelId="{895EA44F-C03B-49C0-A7EA-B15B24341665}" srcId="{1214E7E2-EC87-4C0D-AB9C-FFCF6553F445}" destId="{84BD7BED-4473-4851-8F5D-ACEEBC241D2E}" srcOrd="2" destOrd="0" parTransId="{973E971D-250F-48B9-ACE9-297FB9706BD1}" sibTransId="{0EF441BB-5C76-425E-A010-16DE95719FF2}"/>
    <dgm:cxn modelId="{C5428E77-C5FF-4E0B-92F1-5C38DD0AA651}" type="presParOf" srcId="{A39F0C7A-B221-4F77-8793-58E1E8549F89}" destId="{E826FDF4-6C8D-43D2-BB30-5AE183CD6B51}" srcOrd="0" destOrd="0" presId="urn:microsoft.com/office/officeart/2005/8/layout/arrow2"/>
    <dgm:cxn modelId="{07DF03D3-8EE0-48F3-818B-D3C15546AE29}" type="presParOf" srcId="{A39F0C7A-B221-4F77-8793-58E1E8549F89}" destId="{15290B23-135A-46D1-A18B-7E35542BC7AF}" srcOrd="1" destOrd="0" presId="urn:microsoft.com/office/officeart/2005/8/layout/arrow2"/>
    <dgm:cxn modelId="{1B50D945-A0DF-48D3-A891-AE7FCF7BE91A}" type="presParOf" srcId="{15290B23-135A-46D1-A18B-7E35542BC7AF}" destId="{A93A6076-BD9E-406F-B6F7-C13DF4E7A58F}" srcOrd="0" destOrd="0" presId="urn:microsoft.com/office/officeart/2005/8/layout/arrow2"/>
    <dgm:cxn modelId="{D8DD4BF5-4302-46B2-BE3C-F628EA0093E8}" type="presParOf" srcId="{15290B23-135A-46D1-A18B-7E35542BC7AF}" destId="{9CEF1106-9927-4AD4-8765-047384C6CFA1}" srcOrd="1" destOrd="0" presId="urn:microsoft.com/office/officeart/2005/8/layout/arrow2"/>
    <dgm:cxn modelId="{800DEEAD-5CA1-4F9C-9A57-E78BD9E77D3A}" type="presParOf" srcId="{15290B23-135A-46D1-A18B-7E35542BC7AF}" destId="{D440DFAE-DC60-4F7C-A58B-AF6A4BCB65D9}" srcOrd="2" destOrd="0" presId="urn:microsoft.com/office/officeart/2005/8/layout/arrow2"/>
    <dgm:cxn modelId="{9A6333F3-7F80-45E3-B465-7118DA43035F}" type="presParOf" srcId="{15290B23-135A-46D1-A18B-7E35542BC7AF}" destId="{01BE9600-FC3D-4F23-B7A6-70E6D020AFE3}" srcOrd="3" destOrd="0" presId="urn:microsoft.com/office/officeart/2005/8/layout/arrow2"/>
    <dgm:cxn modelId="{979EFDFF-FCB7-41EB-9CD1-DE3BCB30E07A}" type="presParOf" srcId="{15290B23-135A-46D1-A18B-7E35542BC7AF}" destId="{A7C1E48F-4177-40A8-9498-B139C1BD2170}" srcOrd="4" destOrd="0" presId="urn:microsoft.com/office/officeart/2005/8/layout/arrow2"/>
    <dgm:cxn modelId="{CA548010-3071-438D-8118-C1C1DBC45F34}" type="presParOf" srcId="{15290B23-135A-46D1-A18B-7E35542BC7AF}" destId="{06379BF4-AB23-410C-A0E1-C561CDFEA09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406EC-5DEA-4351-9695-697DEBB8F05D}">
      <dsp:nvSpPr>
        <dsp:cNvPr id="0" name=""/>
        <dsp:cNvSpPr/>
      </dsp:nvSpPr>
      <dsp:spPr>
        <a:xfrm>
          <a:off x="0" y="356509"/>
          <a:ext cx="8068501" cy="117508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0960" tIns="60960" rIns="254000" bIns="18654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J - Incidents RPM (découvert irrégulier (durée, montant) ou impayé prêt)</a:t>
          </a:r>
          <a:endParaRPr lang="fr-FR" sz="1600" b="1" kern="1200" dirty="0"/>
        </a:p>
      </dsp:txBody>
      <dsp:txXfrm>
        <a:off x="0" y="650279"/>
        <a:ext cx="7774731" cy="587541"/>
      </dsp:txXfrm>
    </dsp:sp>
    <dsp:sp modelId="{E52503DC-E8EA-44BD-9E6D-ECF0A8DD0A0B}">
      <dsp:nvSpPr>
        <dsp:cNvPr id="0" name=""/>
        <dsp:cNvSpPr/>
      </dsp:nvSpPr>
      <dsp:spPr>
        <a:xfrm>
          <a:off x="0" y="1255644"/>
          <a:ext cx="2443125" cy="2193036"/>
        </a:xfrm>
        <a:prstGeom prst="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Un incident est généré sur RPM, qui devient actif.</a:t>
          </a:r>
          <a:endParaRPr lang="fr-FR" sz="1100" kern="1200" dirty="0">
            <a:solidFill>
              <a:schemeClr val="bg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Actions à initier : contacter le client pour  régulariser la situation</a:t>
          </a:r>
          <a:endParaRPr lang="fr-FR" sz="1100" kern="1200" dirty="0">
            <a:solidFill>
              <a:schemeClr val="bg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chemeClr val="bg1"/>
              </a:solidFill>
            </a:rPr>
            <a:t>Comment ?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Téléphone et/ou mails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Envois des courriers de relances RPM (1 et 2) en automatique  pour les particuliers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-&gt; 1</a:t>
          </a:r>
          <a:r>
            <a:rPr lang="fr-FR" sz="1100" kern="1200" baseline="30000" dirty="0" smtClean="0">
              <a:solidFill>
                <a:schemeClr val="bg1"/>
              </a:solidFill>
            </a:rPr>
            <a:t>er</a:t>
          </a:r>
          <a:r>
            <a:rPr lang="fr-FR" sz="1100" kern="1200" dirty="0" smtClean="0">
              <a:solidFill>
                <a:schemeClr val="bg1"/>
              </a:solidFill>
            </a:rPr>
            <a:t> courrier de relance à J+5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-&gt; 2</a:t>
          </a:r>
          <a:r>
            <a:rPr lang="fr-FR" sz="1100" kern="1200" baseline="30000" dirty="0" smtClean="0">
              <a:solidFill>
                <a:schemeClr val="bg1"/>
              </a:solidFill>
            </a:rPr>
            <a:t>ème</a:t>
          </a:r>
          <a:r>
            <a:rPr lang="fr-FR" sz="1100" kern="1200" dirty="0" smtClean="0">
              <a:solidFill>
                <a:schemeClr val="bg1"/>
              </a:solidFill>
            </a:rPr>
            <a:t> courrier de relance J+20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>
            <a:solidFill>
              <a:schemeClr val="bg1"/>
            </a:solidFill>
          </a:endParaRPr>
        </a:p>
      </dsp:txBody>
      <dsp:txXfrm>
        <a:off x="0" y="1255644"/>
        <a:ext cx="2443125" cy="2193036"/>
      </dsp:txXfrm>
    </dsp:sp>
    <dsp:sp modelId="{FE0B70D4-76EB-48CF-B2F8-4957E233AA78}">
      <dsp:nvSpPr>
        <dsp:cNvPr id="0" name=""/>
        <dsp:cNvSpPr/>
      </dsp:nvSpPr>
      <dsp:spPr>
        <a:xfrm>
          <a:off x="2451829" y="944053"/>
          <a:ext cx="5663469" cy="1175081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60960" tIns="60960" rIns="254000" bIns="18654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J+30 – la note NET du client est dégradé à 10</a:t>
          </a:r>
          <a:endParaRPr lang="fr-FR" sz="1600" b="1" kern="1200" dirty="0"/>
        </a:p>
      </dsp:txBody>
      <dsp:txXfrm>
        <a:off x="2451829" y="1237823"/>
        <a:ext cx="5369699" cy="587541"/>
      </dsp:txXfrm>
    </dsp:sp>
    <dsp:sp modelId="{343A5780-8324-41C2-869D-E8AF5C09CA54}">
      <dsp:nvSpPr>
        <dsp:cNvPr id="0" name=""/>
        <dsp:cNvSpPr/>
      </dsp:nvSpPr>
      <dsp:spPr>
        <a:xfrm>
          <a:off x="2449141" y="1779002"/>
          <a:ext cx="2516609" cy="1997344"/>
        </a:xfrm>
        <a:prstGeom prst="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bg1"/>
              </a:solidFill>
            </a:rPr>
            <a:t>RPM positionne automatiquement une opposition à j+32 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bg1"/>
              </a:solidFill>
            </a:rPr>
            <a:t>- 103 pour un CDD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bg1"/>
              </a:solidFill>
            </a:rPr>
            <a:t>- 107 pour un crédit (hors CEFI)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bg1"/>
              </a:solidFill>
            </a:rPr>
            <a:t>Le courrier de relance RPM n°3, de mise en demeure, peut être utilisé en agence sous certaines conditions. La clôture des comptes et services ne sera pas prise en charge par le service de recouvrement à l’amiable</a:t>
          </a:r>
        </a:p>
      </dsp:txBody>
      <dsp:txXfrm>
        <a:off x="2449141" y="1779002"/>
        <a:ext cx="2516609" cy="1997344"/>
      </dsp:txXfrm>
    </dsp:sp>
    <dsp:sp modelId="{1EE80708-9773-46E6-A6F1-758DA56D551D}">
      <dsp:nvSpPr>
        <dsp:cNvPr id="0" name=""/>
        <dsp:cNvSpPr/>
      </dsp:nvSpPr>
      <dsp:spPr>
        <a:xfrm>
          <a:off x="4965771" y="1532879"/>
          <a:ext cx="3098304" cy="1175081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60960" tIns="60960" rIns="254000" bIns="18654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J+32 : Recouvrement amiable</a:t>
          </a:r>
          <a:endParaRPr lang="fr-FR" sz="1600" b="1" kern="1200" dirty="0"/>
        </a:p>
      </dsp:txBody>
      <dsp:txXfrm>
        <a:off x="4965771" y="1826649"/>
        <a:ext cx="2804534" cy="587541"/>
      </dsp:txXfrm>
    </dsp:sp>
    <dsp:sp modelId="{7C6B7AEA-F14D-44FD-80D0-3AE4A22CFF70}">
      <dsp:nvSpPr>
        <dsp:cNvPr id="0" name=""/>
        <dsp:cNvSpPr/>
      </dsp:nvSpPr>
      <dsp:spPr>
        <a:xfrm>
          <a:off x="4965751" y="2369207"/>
          <a:ext cx="2485098" cy="2389233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Une demande peut être adressée à la cellule de précontentieux par mail</a:t>
          </a:r>
          <a:endParaRPr lang="fr-FR" sz="1100" b="1" kern="1200" dirty="0" smtClean="0">
            <a:solidFill>
              <a:schemeClr val="bg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solidFill>
              <a:schemeClr val="bg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Conditions 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- Solde compte chèque irrégulier &gt; 400 euros (hors fais)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- Durée &gt; à 32 jours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 dirty="0" smtClean="0">
            <a:solidFill>
              <a:schemeClr val="bg1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>
              <a:solidFill>
                <a:schemeClr val="bg1"/>
              </a:solidFill>
            </a:rPr>
            <a:t>Dés que le dossier est pris en charge par la cellule, le « géré par » est modifié et une opposition 102. Une fiche RPM est créée</a:t>
          </a:r>
          <a:endParaRPr lang="fr-FR" sz="1100" kern="1200" dirty="0">
            <a:solidFill>
              <a:schemeClr val="bg1"/>
            </a:solidFill>
          </a:endParaRPr>
        </a:p>
      </dsp:txBody>
      <dsp:txXfrm>
        <a:off x="4965751" y="2369207"/>
        <a:ext cx="2485098" cy="2389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6AED8-DD81-403D-987A-6590F5C4FB87}">
      <dsp:nvSpPr>
        <dsp:cNvPr id="0" name=""/>
        <dsp:cNvSpPr/>
      </dsp:nvSpPr>
      <dsp:spPr>
        <a:xfrm>
          <a:off x="1341194" y="513374"/>
          <a:ext cx="1245140" cy="628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Envoi mailing            à </a:t>
          </a:r>
          <a:r>
            <a:rPr lang="fr-FR" sz="1600" b="1" kern="1200" dirty="0" smtClean="0"/>
            <a:t>J+5</a:t>
          </a:r>
          <a:endParaRPr lang="fr-FR" sz="1200" b="1" kern="1200" dirty="0"/>
        </a:p>
      </dsp:txBody>
      <dsp:txXfrm>
        <a:off x="1355666" y="527846"/>
        <a:ext cx="1216196" cy="465163"/>
      </dsp:txXfrm>
    </dsp:sp>
    <dsp:sp modelId="{4471E51E-4CEC-4146-8A36-FDB6B00ED568}">
      <dsp:nvSpPr>
        <dsp:cNvPr id="0" name=""/>
        <dsp:cNvSpPr/>
      </dsp:nvSpPr>
      <dsp:spPr>
        <a:xfrm>
          <a:off x="1969965" y="305790"/>
          <a:ext cx="1607738" cy="1607738"/>
        </a:xfrm>
        <a:prstGeom prst="leftCircularArrow">
          <a:avLst>
            <a:gd name="adj1" fmla="val 4779"/>
            <a:gd name="adj2" fmla="val 611701"/>
            <a:gd name="adj3" fmla="val 2383989"/>
            <a:gd name="adj4" fmla="val 9021267"/>
            <a:gd name="adj5" fmla="val 557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810FF-0C3D-4E4C-8FD6-9738E7741B69}">
      <dsp:nvSpPr>
        <dsp:cNvPr id="0" name=""/>
        <dsp:cNvSpPr/>
      </dsp:nvSpPr>
      <dsp:spPr>
        <a:xfrm>
          <a:off x="1699730" y="1103893"/>
          <a:ext cx="895602" cy="3622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Action RPM 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Relance 1</a:t>
          </a:r>
          <a:endParaRPr lang="fr-FR" sz="900" kern="1200" dirty="0"/>
        </a:p>
      </dsp:txBody>
      <dsp:txXfrm>
        <a:off x="1710339" y="1114502"/>
        <a:ext cx="874384" cy="340996"/>
      </dsp:txXfrm>
    </dsp:sp>
    <dsp:sp modelId="{50421130-B357-4A4B-BE80-D8FEBDFEFF50}">
      <dsp:nvSpPr>
        <dsp:cNvPr id="0" name=""/>
        <dsp:cNvSpPr/>
      </dsp:nvSpPr>
      <dsp:spPr>
        <a:xfrm>
          <a:off x="2968836" y="522063"/>
          <a:ext cx="1307975" cy="680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Envoi mailing  à </a:t>
          </a:r>
          <a:r>
            <a:rPr lang="fr-FR" sz="1600" b="1" kern="1200" dirty="0" smtClean="0"/>
            <a:t>J+20</a:t>
          </a:r>
          <a:endParaRPr lang="fr-FR" sz="1600" b="1" kern="1200" dirty="0"/>
        </a:p>
      </dsp:txBody>
      <dsp:txXfrm>
        <a:off x="2984501" y="683593"/>
        <a:ext cx="1276645" cy="503511"/>
      </dsp:txXfrm>
    </dsp:sp>
    <dsp:sp modelId="{CC1FCA9F-422F-4595-AD07-C27A8106AC3C}">
      <dsp:nvSpPr>
        <dsp:cNvPr id="0" name=""/>
        <dsp:cNvSpPr/>
      </dsp:nvSpPr>
      <dsp:spPr>
        <a:xfrm>
          <a:off x="3604906" y="-231711"/>
          <a:ext cx="1777942" cy="1777942"/>
        </a:xfrm>
        <a:prstGeom prst="circularArrow">
          <a:avLst>
            <a:gd name="adj1" fmla="val 4322"/>
            <a:gd name="adj2" fmla="val 546948"/>
            <a:gd name="adj3" fmla="val 19280727"/>
            <a:gd name="adj4" fmla="val 12578696"/>
            <a:gd name="adj5" fmla="val 50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FFEABD-1CDB-4A7A-90AB-83571A0F0322}">
      <dsp:nvSpPr>
        <dsp:cNvPr id="0" name=""/>
        <dsp:cNvSpPr/>
      </dsp:nvSpPr>
      <dsp:spPr>
        <a:xfrm>
          <a:off x="3338183" y="258724"/>
          <a:ext cx="910849" cy="3622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Action RPM : Relance 2</a:t>
          </a:r>
          <a:endParaRPr lang="fr-FR" sz="900" kern="1200" dirty="0"/>
        </a:p>
      </dsp:txBody>
      <dsp:txXfrm>
        <a:off x="3348792" y="269333"/>
        <a:ext cx="889631" cy="340996"/>
      </dsp:txXfrm>
    </dsp:sp>
    <dsp:sp modelId="{9A3E3272-9007-420B-B4B3-1398FA4D8F2C}">
      <dsp:nvSpPr>
        <dsp:cNvPr id="0" name=""/>
        <dsp:cNvSpPr/>
      </dsp:nvSpPr>
      <dsp:spPr>
        <a:xfrm>
          <a:off x="4642690" y="530717"/>
          <a:ext cx="1320712" cy="66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Envoi mailing à </a:t>
          </a:r>
          <a:r>
            <a:rPr lang="fr-FR" sz="1600" b="1" kern="1200" dirty="0" smtClean="0"/>
            <a:t>J+X</a:t>
          </a:r>
          <a:endParaRPr lang="fr-FR" sz="1200" b="1" kern="1200" dirty="0"/>
        </a:p>
      </dsp:txBody>
      <dsp:txXfrm>
        <a:off x="4657957" y="545984"/>
        <a:ext cx="1290178" cy="490707"/>
      </dsp:txXfrm>
    </dsp:sp>
    <dsp:sp modelId="{A6B5F751-9C98-4FD7-86DA-1C0A5F5C48C6}">
      <dsp:nvSpPr>
        <dsp:cNvPr id="0" name=""/>
        <dsp:cNvSpPr/>
      </dsp:nvSpPr>
      <dsp:spPr>
        <a:xfrm>
          <a:off x="5018470" y="1161307"/>
          <a:ext cx="910849" cy="3622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Action RPM 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Mise en demeure</a:t>
          </a:r>
          <a:endParaRPr lang="fr-FR" sz="900" kern="1200" dirty="0"/>
        </a:p>
      </dsp:txBody>
      <dsp:txXfrm>
        <a:off x="5029079" y="1171916"/>
        <a:ext cx="889631" cy="340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26FDF4-6C8D-43D2-BB30-5AE183CD6B51}">
      <dsp:nvSpPr>
        <dsp:cNvPr id="0" name=""/>
        <dsp:cNvSpPr/>
      </dsp:nvSpPr>
      <dsp:spPr>
        <a:xfrm>
          <a:off x="834866" y="0"/>
          <a:ext cx="6416992" cy="401062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A93A6076-BD9E-406F-B6F7-C13DF4E7A58F}">
      <dsp:nvSpPr>
        <dsp:cNvPr id="0" name=""/>
        <dsp:cNvSpPr/>
      </dsp:nvSpPr>
      <dsp:spPr>
        <a:xfrm>
          <a:off x="1649824" y="2768129"/>
          <a:ext cx="166841" cy="1668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EF1106-9927-4AD4-8765-047384C6CFA1}">
      <dsp:nvSpPr>
        <dsp:cNvPr id="0" name=""/>
        <dsp:cNvSpPr/>
      </dsp:nvSpPr>
      <dsp:spPr>
        <a:xfrm>
          <a:off x="1276765" y="3270421"/>
          <a:ext cx="2919044" cy="49231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/>
            <a:t>Opposition 814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/>
            <a:t>Blocage carte paiement et retrait</a:t>
          </a:r>
          <a:endParaRPr lang="fr-FR" sz="1400" b="1" kern="1200" dirty="0"/>
        </a:p>
      </dsp:txBody>
      <dsp:txXfrm>
        <a:off x="1276765" y="3270421"/>
        <a:ext cx="2919044" cy="492314"/>
      </dsp:txXfrm>
    </dsp:sp>
    <dsp:sp modelId="{D440DFAE-DC60-4F7C-A58B-AF6A4BCB65D9}">
      <dsp:nvSpPr>
        <dsp:cNvPr id="0" name=""/>
        <dsp:cNvSpPr/>
      </dsp:nvSpPr>
      <dsp:spPr>
        <a:xfrm>
          <a:off x="3122524" y="1678043"/>
          <a:ext cx="301598" cy="3015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BE9600-FC3D-4F23-B7A6-70E6D020AFE3}">
      <dsp:nvSpPr>
        <dsp:cNvPr id="0" name=""/>
        <dsp:cNvSpPr/>
      </dsp:nvSpPr>
      <dsp:spPr>
        <a:xfrm rot="10800000" flipV="1">
          <a:off x="2828918" y="2105066"/>
          <a:ext cx="2124075" cy="46727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811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Opposition 08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Mise sous surveillance</a:t>
          </a:r>
          <a:endParaRPr lang="fr-FR" sz="1400" b="1" kern="1200" dirty="0"/>
        </a:p>
      </dsp:txBody>
      <dsp:txXfrm rot="-10800000">
        <a:off x="2828918" y="2105066"/>
        <a:ext cx="2124075" cy="467271"/>
      </dsp:txXfrm>
    </dsp:sp>
    <dsp:sp modelId="{A7C1E48F-4177-40A8-9498-B139C1BD2170}">
      <dsp:nvSpPr>
        <dsp:cNvPr id="0" name=""/>
        <dsp:cNvSpPr/>
      </dsp:nvSpPr>
      <dsp:spPr>
        <a:xfrm>
          <a:off x="4893613" y="1014686"/>
          <a:ext cx="417104" cy="4171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379BF4-AB23-410C-A0E1-C561CDFEA09F}">
      <dsp:nvSpPr>
        <dsp:cNvPr id="0" name=""/>
        <dsp:cNvSpPr/>
      </dsp:nvSpPr>
      <dsp:spPr>
        <a:xfrm rot="10800000" flipV="1">
          <a:off x="4411949" y="1562365"/>
          <a:ext cx="1609289" cy="60812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015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/>
            <a:t>Opposition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/>
            <a:t>Usage abusif</a:t>
          </a:r>
          <a:endParaRPr lang="fr-FR" sz="1400" b="1" kern="1200" dirty="0"/>
        </a:p>
      </dsp:txBody>
      <dsp:txXfrm rot="-10800000">
        <a:off x="4411949" y="1562365"/>
        <a:ext cx="1609289" cy="608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137" cy="51098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0506" y="1"/>
            <a:ext cx="3077137" cy="51098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497BBDD2-868C-4D36-9A45-AFF09324877D}" type="datetimeFigureOut">
              <a:rPr lang="fr-FR" smtClean="0"/>
              <a:t>02/05/2019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328"/>
            <a:ext cx="3077137" cy="51263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0506" y="9720328"/>
            <a:ext cx="3077137" cy="51263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616F3AD2-8837-4F8A-9645-633C63DEA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31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730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6" y="1"/>
            <a:ext cx="3076363" cy="511730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39CBF48-A1CA-4422-A8BE-3D8480404E68}" type="datetimeFigureOut">
              <a:rPr lang="fr-FR" smtClean="0"/>
              <a:t>02/05/2019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7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6363" cy="511730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6" y="9721107"/>
            <a:ext cx="3076363" cy="511730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929441A2-8378-43B6-9082-9B3F628A4D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3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CHSCT du 18/02/14</a:t>
            </a: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3B3F-4B77-194D-A563-47D9F52959E5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317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2588" y="1541463"/>
            <a:ext cx="8570912" cy="4613677"/>
          </a:xfrm>
        </p:spPr>
        <p:txBody>
          <a:bodyPr/>
          <a:lstStyle>
            <a:lvl1pPr marL="266700" indent="-265113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§"/>
              <a:defRPr lang="fr-FR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just">
              <a:buClr>
                <a:srgbClr val="C00000"/>
              </a:buClr>
              <a:buFont typeface="Wingdings" pitchFamily="2" charset="2"/>
              <a:buChar char="è"/>
              <a:defRPr lang="fr-FR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1143000" indent="-228600" algn="just">
              <a:buClr>
                <a:srgbClr val="C00000"/>
              </a:buClr>
              <a:buFont typeface="Arial" pitchFamily="34" charset="0"/>
              <a:buChar char="•"/>
              <a:defRPr lang="fr-FR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algn="just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algn="just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marL="800100" lvl="1" indent="-342900" algn="just" defTabSz="457200" rtl="0" eaLnBrk="1" latinLnBrk="0" hangingPunct="1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è"/>
            </a:pPr>
            <a:r>
              <a:rPr lang="fr-FR" dirty="0" smtClean="0"/>
              <a:t>Deuxième niveau</a:t>
            </a:r>
          </a:p>
          <a:p>
            <a:pPr marL="1257300" lvl="2" indent="-342900" algn="just" defTabSz="457200" rtl="0" eaLnBrk="1" latinLnBrk="0" hangingPunct="1">
              <a:spcBef>
                <a:spcPts val="6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48700" y="6434593"/>
            <a:ext cx="457200" cy="282271"/>
          </a:xfrm>
        </p:spPr>
        <p:txBody>
          <a:bodyPr/>
          <a:lstStyle>
            <a:lvl1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2C3B3F-4B77-194D-A563-47D9F52959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57200" y="403207"/>
            <a:ext cx="6448567" cy="42268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C00000"/>
                </a:solidFill>
                <a:latin typeface="Century Gothic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477" y="403207"/>
            <a:ext cx="1883775" cy="422682"/>
          </a:xfrm>
          <a:prstGeom prst="rect">
            <a:avLst/>
          </a:prstGeom>
        </p:spPr>
      </p:pic>
      <p:grpSp>
        <p:nvGrpSpPr>
          <p:cNvPr id="14" name="Groupe 13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6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cxnSp>
        <p:nvCxnSpPr>
          <p:cNvPr id="17" name="Connecteur droit 16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noFill/>
          <a:ln w="28575" cap="flat" cmpd="sng" algn="ctr">
            <a:solidFill>
              <a:srgbClr val="C31632"/>
            </a:solidFill>
            <a:prstDash val="solid"/>
          </a:ln>
          <a:effectLst/>
        </p:spPr>
      </p:cxnSp>
      <p:sp>
        <p:nvSpPr>
          <p:cNvPr id="2" name="ZoneTexte 1"/>
          <p:cNvSpPr txBox="1"/>
          <p:nvPr userDrawn="1"/>
        </p:nvSpPr>
        <p:spPr>
          <a:xfrm>
            <a:off x="382589" y="6543675"/>
            <a:ext cx="1579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DCE – Version 01-2019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84382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428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55218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34896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20593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490101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2565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6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5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37715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73018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7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69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43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17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6073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5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47115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32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4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CHSCT du 18/02/14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2C3B3F-4B77-194D-A563-47D9F52959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762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9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fld id="{0536D7D7-E68B-4848-A580-3E20DDE126DB}" type="slidenum">
              <a:rPr lang="fr-FR" smtClean="0">
                <a:solidFill>
                  <a:prstClr val="black"/>
                </a:solidFill>
              </a:rPr>
              <a:pPr defTabSz="914400"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73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://service-ceals-moss.sigce.caisse-epargne.fr/sites/als4/easydoc/test/Gestion_Abusif_Cart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mailto:recouvrement.celca.surdt@ec.caisse-epargne.fr" TargetMode="External"/><Relationship Id="rId4" Type="http://schemas.openxmlformats.org/officeDocument/2006/relationships/hyperlink" Target="mailto:recouvrement.ceals.surdt@ec.caisse-epargne.f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als-moss.sigce.caisse-epargne.fr/sites/als4/easydoc/test/FT_4_-_Comment_consulter_les_incidents_dun_client.pdf" TargetMode="External"/><Relationship Id="rId2" Type="http://schemas.openxmlformats.org/officeDocument/2006/relationships/hyperlink" Target="http://service-ceals-moss.sigce.caisse-epargne.fr/sites/als4/easydoc/test/ImpactsIncidents%20Retail_022015.xls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49200" y="3365999"/>
            <a:ext cx="4626000" cy="2031325"/>
          </a:xfrm>
        </p:spPr>
        <p:txBody>
          <a:bodyPr/>
          <a:lstStyle/>
          <a:p>
            <a:r>
              <a:rPr lang="fr-FR" sz="2800" dirty="0"/>
              <a:t>Le traitement des clients </a:t>
            </a:r>
            <a:br>
              <a:rPr lang="fr-FR" sz="2800" dirty="0"/>
            </a:br>
            <a:r>
              <a:rPr lang="fr-FR" sz="2800" dirty="0"/>
              <a:t>irréguliers en agence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1800" dirty="0"/>
              <a:t>(Particuliers – Professionnels)</a:t>
            </a:r>
            <a:br>
              <a:rPr lang="fr-FR" sz="1800" dirty="0"/>
            </a:br>
            <a:r>
              <a:rPr lang="fr-FR" sz="1600" dirty="0"/>
              <a:t/>
            </a:r>
            <a:br>
              <a:rPr lang="fr-FR" sz="1600" dirty="0"/>
            </a:br>
            <a:r>
              <a:rPr lang="fr-FR" sz="3200" dirty="0"/>
              <a:t>Les bonnes </a:t>
            </a:r>
            <a:r>
              <a:rPr lang="fr-FR" sz="3200" dirty="0" smtClean="0"/>
              <a:t>pratiques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709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632133" y="1380647"/>
            <a:ext cx="7232650" cy="430213"/>
            <a:chOff x="499" y="595"/>
            <a:chExt cx="5080" cy="271"/>
          </a:xfrm>
        </p:grpSpPr>
        <p:grpSp>
          <p:nvGrpSpPr>
            <p:cNvPr id="19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21" name="Rectangle 24">
                <a:hlinkClick r:id="rId3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23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376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A. La chronologie des évènements liée au RPM</a:t>
              </a: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632133" y="2657183"/>
            <a:ext cx="7232650" cy="430212"/>
            <a:chOff x="499" y="595"/>
            <a:chExt cx="5080" cy="271"/>
          </a:xfrm>
        </p:grpSpPr>
        <p:grpSp>
          <p:nvGrpSpPr>
            <p:cNvPr id="25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27" name="Rectangle 24">
                <a:hlinkClick r:id="rId4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29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214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C. </a:t>
              </a:r>
              <a:r>
                <a:rPr lang="fr-FR" sz="2200" b="1" kern="0" dirty="0" smtClean="0">
                  <a:solidFill>
                    <a:srgbClr val="C00000"/>
                  </a:solidFill>
                </a:rPr>
                <a:t>Les procédures agence</a:t>
              </a:r>
              <a:endParaRPr kumimoji="0" lang="fr-FR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cs typeface="Arial" charset="0"/>
              </a:endParaRPr>
            </a:p>
          </p:txBody>
        </p:sp>
      </p:grpSp>
      <p:grpSp>
        <p:nvGrpSpPr>
          <p:cNvPr id="16" name="Group 22"/>
          <p:cNvGrpSpPr>
            <a:grpSpLocks/>
          </p:cNvGrpSpPr>
          <p:nvPr/>
        </p:nvGrpSpPr>
        <p:grpSpPr bwMode="auto">
          <a:xfrm>
            <a:off x="632134" y="5831522"/>
            <a:ext cx="7232650" cy="430212"/>
            <a:chOff x="499" y="595"/>
            <a:chExt cx="5080" cy="271"/>
          </a:xfrm>
        </p:grpSpPr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31" name="Rectangle 24">
                <a:hlinkClick r:id="rId5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33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345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D. </a:t>
              </a:r>
              <a:r>
                <a:rPr lang="fr-FR" sz="2200" b="1" kern="0" dirty="0" smtClean="0">
                  <a:solidFill>
                    <a:srgbClr val="C00000"/>
                  </a:solidFill>
                </a:rPr>
                <a:t>Comprendre l’évolution de la note BPCE</a:t>
              </a:r>
              <a:endParaRPr kumimoji="0" lang="fr-FR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" name="ZoneTexte 1">
            <a:hlinkClick r:id="rId4" action="ppaction://hlinksldjump"/>
          </p:cNvPr>
          <p:cNvSpPr txBox="1"/>
          <p:nvPr/>
        </p:nvSpPr>
        <p:spPr>
          <a:xfrm>
            <a:off x="1469921" y="3180387"/>
            <a:ext cx="26955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1. Dénoncer un découvert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53" name="ZoneTexte 52">
            <a:hlinkClick r:id="rId6" action="ppaction://hlinksldjump"/>
          </p:cNvPr>
          <p:cNvSpPr txBox="1"/>
          <p:nvPr/>
        </p:nvSpPr>
        <p:spPr>
          <a:xfrm>
            <a:off x="1469920" y="3561387"/>
            <a:ext cx="612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2. Bloquer le fonctionnement d’une carte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hlinkClick r:id="rId7" action="ppaction://hlinksldjump"/>
          </p:cNvPr>
          <p:cNvSpPr/>
          <p:nvPr/>
        </p:nvSpPr>
        <p:spPr>
          <a:xfrm>
            <a:off x="1469920" y="3930719"/>
            <a:ext cx="3754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3. Réduire </a:t>
            </a:r>
            <a:r>
              <a:rPr lang="fr-FR" b="1" dirty="0">
                <a:solidFill>
                  <a:srgbClr val="0070C0"/>
                </a:solidFill>
              </a:rPr>
              <a:t>le montant d’un découvert</a:t>
            </a:r>
          </a:p>
        </p:txBody>
      </p:sp>
      <p:sp>
        <p:nvSpPr>
          <p:cNvPr id="54" name="Rectangle 53">
            <a:hlinkClick r:id="rId7" action="ppaction://hlinksldjump"/>
          </p:cNvPr>
          <p:cNvSpPr/>
          <p:nvPr/>
        </p:nvSpPr>
        <p:spPr>
          <a:xfrm>
            <a:off x="1469921" y="4300051"/>
            <a:ext cx="1963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4. Clôturer un CDD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55" name="Rectangle 54">
            <a:hlinkClick r:id="rId8" action="ppaction://hlinksldjump"/>
          </p:cNvPr>
          <p:cNvSpPr/>
          <p:nvPr/>
        </p:nvSpPr>
        <p:spPr>
          <a:xfrm>
            <a:off x="1469919" y="4669383"/>
            <a:ext cx="3309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5. Le transfert en précontentieux</a:t>
            </a:r>
            <a:endParaRPr lang="fr-FR" b="1" dirty="0">
              <a:solidFill>
                <a:srgbClr val="0070C0"/>
              </a:solidFill>
            </a:endParaRPr>
          </a:p>
        </p:txBody>
      </p:sp>
      <p:grpSp>
        <p:nvGrpSpPr>
          <p:cNvPr id="56" name="Group 22"/>
          <p:cNvGrpSpPr>
            <a:grpSpLocks/>
          </p:cNvGrpSpPr>
          <p:nvPr/>
        </p:nvGrpSpPr>
        <p:grpSpPr bwMode="auto">
          <a:xfrm>
            <a:off x="632133" y="2004648"/>
            <a:ext cx="7232651" cy="430213"/>
            <a:chOff x="499" y="595"/>
            <a:chExt cx="5080" cy="271"/>
          </a:xfrm>
        </p:grpSpPr>
        <p:grpSp>
          <p:nvGrpSpPr>
            <p:cNvPr id="57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59" name="Rectangle 24">
                <a:hlinkClick r:id="rId9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61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345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B. Le</a:t>
              </a:r>
              <a:r>
                <a:rPr kumimoji="0" lang="fr-FR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 cas particulier de la mise en demeure</a:t>
              </a:r>
              <a:endParaRPr kumimoji="0" lang="fr-FR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34" name="Rectangle 33">
            <a:hlinkClick r:id="rId8" action="ppaction://hlinksldjump"/>
          </p:cNvPr>
          <p:cNvSpPr/>
          <p:nvPr/>
        </p:nvSpPr>
        <p:spPr>
          <a:xfrm>
            <a:off x="1469919" y="5038715"/>
            <a:ext cx="508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6. Identifier un dossier géré par le précontentieux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5" name="Rectangle 34">
            <a:hlinkClick r:id="rId8" action="ppaction://hlinksldjump"/>
          </p:cNvPr>
          <p:cNvSpPr/>
          <p:nvPr/>
        </p:nvSpPr>
        <p:spPr>
          <a:xfrm>
            <a:off x="1469921" y="5387038"/>
            <a:ext cx="4331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7. Identifier un dossier en surendettement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06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A. La chronologie des évènements</a:t>
            </a:r>
            <a:endParaRPr lang="fr-FR" dirty="0"/>
          </a:p>
        </p:txBody>
      </p:sp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2610754025"/>
              </p:ext>
            </p:extLst>
          </p:nvPr>
        </p:nvGraphicFramePr>
        <p:xfrm>
          <a:off x="123825" y="1161419"/>
          <a:ext cx="8115299" cy="5308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8175719" y="2087341"/>
            <a:ext cx="677108" cy="438267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r>
              <a:rPr lang="fr-FR" sz="3200" b="1" dirty="0" smtClean="0"/>
              <a:t>Passage en Contentieux*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175719" y="1376291"/>
            <a:ext cx="677108" cy="61555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J+90</a:t>
            </a:r>
          </a:p>
          <a:p>
            <a:pPr algn="ctr"/>
            <a:r>
              <a:rPr lang="fr-FR" sz="1600" dirty="0" smtClean="0"/>
              <a:t>NET X</a:t>
            </a:r>
            <a:endParaRPr lang="fr-FR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009380"/>
            <a:ext cx="670523" cy="83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26211" y="5012950"/>
            <a:ext cx="4563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Rappels</a:t>
            </a:r>
            <a:r>
              <a:rPr lang="fr-FR" sz="1200" dirty="0"/>
              <a:t> : pour maitriser le débit irrégulier du client, il est possible de positionner une opposition tout débit sur le compte (gestion MAD) :</a:t>
            </a:r>
          </a:p>
          <a:p>
            <a:r>
              <a:rPr lang="fr-FR" sz="1200" dirty="0"/>
              <a:t>- </a:t>
            </a:r>
            <a:r>
              <a:rPr lang="fr-FR" sz="1200" b="1" dirty="0">
                <a:solidFill>
                  <a:schemeClr val="accent1"/>
                </a:solidFill>
              </a:rPr>
              <a:t>0812, 082E, 082B </a:t>
            </a:r>
            <a:r>
              <a:rPr lang="fr-FR" sz="1200" b="1" dirty="0">
                <a:solidFill>
                  <a:srgbClr val="FF0000"/>
                </a:solidFill>
              </a:rPr>
              <a:t>tout </a:t>
            </a:r>
            <a:r>
              <a:rPr lang="fr-FR" sz="1200" b="1" dirty="0" smtClean="0">
                <a:solidFill>
                  <a:srgbClr val="FF0000"/>
                </a:solidFill>
              </a:rPr>
              <a:t>débits y compris IARD</a:t>
            </a:r>
            <a:endParaRPr lang="fr-FR" sz="1200" b="1" dirty="0">
              <a:solidFill>
                <a:srgbClr val="FF0000"/>
              </a:solidFill>
            </a:endParaRPr>
          </a:p>
          <a:p>
            <a:r>
              <a:rPr lang="fr-FR" sz="1200" b="1" dirty="0" smtClean="0">
                <a:solidFill>
                  <a:schemeClr val="accent1"/>
                </a:solidFill>
              </a:rPr>
              <a:t>- 0808</a:t>
            </a:r>
            <a:r>
              <a:rPr lang="fr-FR" sz="1200" dirty="0" smtClean="0"/>
              <a:t> </a:t>
            </a:r>
            <a:r>
              <a:rPr lang="fr-FR" sz="1200" b="1" dirty="0" smtClean="0">
                <a:solidFill>
                  <a:srgbClr val="FF0000"/>
                </a:solidFill>
              </a:rPr>
              <a:t>Blocage Total sauf prêt (à utiliser en priorité si le client détient un prêt immobilier). Attention : les flux créditeurs doivent être forcés </a:t>
            </a:r>
          </a:p>
          <a:p>
            <a:r>
              <a:rPr lang="fr-FR" sz="1200" dirty="0" smtClean="0"/>
              <a:t>- Un </a:t>
            </a:r>
            <a:r>
              <a:rPr lang="fr-FR" sz="1200" b="1" dirty="0" smtClean="0"/>
              <a:t>blocage total du compte est possible avec la 082E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7674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B. Le cas particulier de la mise en demeure</a:t>
            </a:r>
            <a:endParaRPr lang="fr-FR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223311149"/>
              </p:ext>
            </p:extLst>
          </p:nvPr>
        </p:nvGraphicFramePr>
        <p:xfrm>
          <a:off x="816768" y="1323167"/>
          <a:ext cx="7317581" cy="1724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50066" y="3176863"/>
            <a:ext cx="8467725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/>
            <a:r>
              <a:rPr lang="fr-FR" b="1" dirty="0" smtClean="0">
                <a:solidFill>
                  <a:srgbClr val="C00000"/>
                </a:solidFill>
              </a:rPr>
              <a:t>La mise en demeure doit être effectuée en priorité par le précontentieux.</a:t>
            </a:r>
          </a:p>
          <a:p>
            <a:endParaRPr lang="fr-FR" sz="900" dirty="0" smtClean="0"/>
          </a:p>
          <a:p>
            <a:pPr algn="just"/>
            <a:r>
              <a:rPr lang="fr-FR" sz="1400" dirty="0" smtClean="0"/>
              <a:t>Des exceptions sont possibles dans les conditions suivantes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accent2"/>
                </a:solidFill>
              </a:rPr>
              <a:t>La clôture de la relation est décidée par l’agence et/ou le groupe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accent2"/>
                </a:solidFill>
              </a:rPr>
              <a:t>Le débit est essentiellement constitué de frais (une remise commerciale peut être effectuée dans le respect du schéma délégataire)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accent2"/>
                </a:solidFill>
              </a:rPr>
              <a:t>La perte effective est au maximum de 500 euros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accent2"/>
                </a:solidFill>
              </a:rPr>
              <a:t>La clôture est effectuée par l’agence</a:t>
            </a:r>
          </a:p>
          <a:p>
            <a:endParaRPr lang="fr-FR" sz="1200" dirty="0"/>
          </a:p>
          <a:p>
            <a:pPr marL="542925" algn="just"/>
            <a:r>
              <a:rPr lang="fr-FR" sz="1400" dirty="0" smtClean="0"/>
              <a:t>L’envoi du courrier RPM de « mise en demeure » nécessite la clôture des comptes et du découvert (dans le délai communiqué au client) détenu par le client. Le fichage du client est effectif après </a:t>
            </a:r>
            <a:r>
              <a:rPr lang="fr-FR" sz="1400" u="sng" dirty="0" smtClean="0"/>
              <a:t>un délai de 60 jours si l’incident n’est pas régularisé</a:t>
            </a:r>
            <a:r>
              <a:rPr lang="fr-FR" sz="1400" dirty="0" smtClean="0"/>
              <a:t> </a:t>
            </a:r>
          </a:p>
          <a:p>
            <a:pPr marL="542925" algn="just"/>
            <a:endParaRPr lang="fr-FR" sz="400" dirty="0" smtClean="0"/>
          </a:p>
          <a:p>
            <a:pPr marL="533400"/>
            <a:r>
              <a:rPr lang="fr-FR" sz="1100" dirty="0" smtClean="0"/>
              <a:t>-&gt; Fichage </a:t>
            </a:r>
            <a:r>
              <a:rPr lang="fr-FR" sz="1200" dirty="0" smtClean="0"/>
              <a:t>FCC si encours irrégulier</a:t>
            </a:r>
          </a:p>
          <a:p>
            <a:pPr marL="533400"/>
            <a:r>
              <a:rPr lang="fr-FR" sz="1200" dirty="0" smtClean="0"/>
              <a:t>-&gt; Fichage FICP si le montant irrégulier est supérieur à 500 euros pour un découvert et après 2 échéances de retard + 1 euros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" y="5368062"/>
            <a:ext cx="714374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" y="3176863"/>
            <a:ext cx="719137" cy="5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9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</a:t>
            </a:r>
            <a:r>
              <a:rPr lang="fr-FR" dirty="0"/>
              <a:t>. Le cas </a:t>
            </a:r>
            <a:r>
              <a:rPr lang="fr-FR" dirty="0" smtClean="0"/>
              <a:t>particulier </a:t>
            </a:r>
            <a:r>
              <a:rPr lang="fr-FR" dirty="0"/>
              <a:t>de la mise en demeure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06641" y="1289983"/>
            <a:ext cx="8342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b="1" dirty="0" smtClean="0">
                <a:solidFill>
                  <a:srgbClr val="C00000"/>
                </a:solidFill>
              </a:rPr>
              <a:t>Comment effectuer une mise en demeure en agence (RPM)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7199" y="1751648"/>
            <a:ext cx="8124825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Après </a:t>
            </a:r>
            <a:r>
              <a:rPr lang="fr-FR" sz="1600" dirty="0"/>
              <a:t>l’envoi du courrier de mise en </a:t>
            </a:r>
            <a:r>
              <a:rPr lang="fr-FR" sz="1600" dirty="0" smtClean="0"/>
              <a:t>demeure la CEGEE a la possibilité de clôturer les comptes et services du client après un préavis de 15 j</a:t>
            </a:r>
            <a:r>
              <a:rPr lang="fr-FR" sz="800" b="1" dirty="0" smtClean="0"/>
              <a:t> (d</a:t>
            </a:r>
            <a:r>
              <a:rPr lang="fr-FR" sz="800" i="1" dirty="0" smtClean="0"/>
              <a:t>élai </a:t>
            </a:r>
            <a:r>
              <a:rPr lang="fr-FR" sz="800" i="1" dirty="0"/>
              <a:t>réduit suite à une utilisation abusive de l’autorisation de découvert ou des instruments de </a:t>
            </a:r>
            <a:r>
              <a:rPr lang="fr-FR" sz="800" i="1" dirty="0" smtClean="0"/>
              <a:t>paiement)</a:t>
            </a:r>
            <a:endParaRPr lang="fr-FR" sz="800" i="1" dirty="0"/>
          </a:p>
          <a:p>
            <a:pPr algn="just"/>
            <a:endParaRPr lang="fr-FR" sz="800" b="1" dirty="0" smtClean="0"/>
          </a:p>
          <a:p>
            <a:pPr marL="285750" indent="-285750" algn="just">
              <a:buBlip>
                <a:blip r:embed="rId3"/>
              </a:buBlip>
            </a:pPr>
            <a:r>
              <a:rPr lang="fr-FR" sz="1600" b="1" dirty="0" smtClean="0"/>
              <a:t>Attention : hors client SBB et OCF</a:t>
            </a:r>
            <a:endParaRPr lang="fr-FR" sz="1200" dirty="0" smtClean="0"/>
          </a:p>
          <a:p>
            <a:pPr algn="just"/>
            <a:endParaRPr lang="fr-FR" sz="500" i="1" dirty="0" smtClean="0"/>
          </a:p>
          <a:p>
            <a:pPr marL="1000125" lvl="1"/>
            <a:endParaRPr lang="fr-FR" dirty="0"/>
          </a:p>
          <a:p>
            <a:pPr marL="1000125" lvl="1"/>
            <a:endParaRPr lang="fr-FR" dirty="0" smtClean="0"/>
          </a:p>
          <a:p>
            <a:pPr marL="1000125" lvl="1"/>
            <a:endParaRPr lang="fr-FR" dirty="0" smtClean="0"/>
          </a:p>
          <a:p>
            <a:pPr marL="1000125" lvl="1"/>
            <a:endParaRPr lang="fr-FR" dirty="0"/>
          </a:p>
          <a:p>
            <a:pPr marL="1000125" lvl="1"/>
            <a:endParaRPr lang="fr-FR" dirty="0" smtClean="0"/>
          </a:p>
          <a:p>
            <a:pPr marL="1000125" lvl="1"/>
            <a:endParaRPr lang="fr-FR" dirty="0"/>
          </a:p>
          <a:p>
            <a:pPr marL="1000125" lvl="1"/>
            <a:endParaRPr lang="fr-FR" dirty="0"/>
          </a:p>
          <a:p>
            <a:pPr marL="542925"/>
            <a:endParaRPr lang="fr-FR" sz="1050" b="1" dirty="0" smtClean="0">
              <a:solidFill>
                <a:schemeClr val="accent2"/>
              </a:solidFill>
            </a:endParaRPr>
          </a:p>
          <a:p>
            <a:pPr marL="542925"/>
            <a:r>
              <a:rPr lang="fr-FR" sz="1200" b="1" dirty="0" smtClean="0">
                <a:solidFill>
                  <a:schemeClr val="accent2"/>
                </a:solidFill>
              </a:rPr>
              <a:t>Focus </a:t>
            </a:r>
            <a:r>
              <a:rPr lang="fr-FR" sz="1200" b="1" dirty="0">
                <a:solidFill>
                  <a:schemeClr val="accent2"/>
                </a:solidFill>
              </a:rPr>
              <a:t>: produits </a:t>
            </a:r>
            <a:r>
              <a:rPr lang="fr-FR" sz="1200" b="1" dirty="0" smtClean="0">
                <a:solidFill>
                  <a:schemeClr val="accent2"/>
                </a:solidFill>
              </a:rPr>
              <a:t>d’assurance (GAV, Protection Juridique…)</a:t>
            </a:r>
          </a:p>
          <a:p>
            <a:pPr marL="542925" algn="just"/>
            <a:r>
              <a:rPr lang="fr-FR" sz="1200" dirty="0" smtClean="0"/>
              <a:t>Après la clôture des comptes, le rejet des prélèvements occasionne la résiliation des contrats d’assurance pour primes impayées. </a:t>
            </a:r>
          </a:p>
          <a:p>
            <a:pPr marL="542925" algn="just"/>
            <a:r>
              <a:rPr lang="fr-FR" sz="1200" dirty="0" smtClean="0"/>
              <a:t>Rappel : la mise en place d’une opposition tout débit (0812</a:t>
            </a:r>
            <a:r>
              <a:rPr lang="fr-FR" sz="1200" dirty="0"/>
              <a:t>, 082E, </a:t>
            </a:r>
            <a:r>
              <a:rPr lang="fr-FR" sz="1200" dirty="0" smtClean="0"/>
              <a:t>082B, 0808) permet de rejeter ces prélèvements sur le MAD pour absence de provision.</a:t>
            </a:r>
          </a:p>
          <a:p>
            <a:pPr marL="542925"/>
            <a:r>
              <a:rPr lang="fr-FR" sz="1200" b="1" dirty="0">
                <a:solidFill>
                  <a:schemeClr val="accent2"/>
                </a:solidFill>
              </a:rPr>
              <a:t>Focus : </a:t>
            </a:r>
            <a:r>
              <a:rPr lang="fr-FR" sz="1200" b="1" dirty="0" smtClean="0">
                <a:solidFill>
                  <a:schemeClr val="accent2"/>
                </a:solidFill>
              </a:rPr>
              <a:t>remise commerciale</a:t>
            </a:r>
          </a:p>
          <a:p>
            <a:pPr marL="542925"/>
            <a:r>
              <a:rPr lang="fr-FR" sz="1200" dirty="0">
                <a:solidFill>
                  <a:prstClr val="black"/>
                </a:solidFill>
              </a:rPr>
              <a:t>La remise commerciale est égale à l’ensemble des tarifications prélevées sur le compte du client depuis la dernière opération débitrice initiée par le client (paiement carte, retrait</a:t>
            </a:r>
            <a:r>
              <a:rPr lang="fr-FR" sz="1200" dirty="0" smtClean="0">
                <a:solidFill>
                  <a:prstClr val="black"/>
                </a:solidFill>
              </a:rPr>
              <a:t>) dans la limite des délégations.</a:t>
            </a:r>
            <a:endParaRPr lang="fr-FR" sz="1200" dirty="0">
              <a:solidFill>
                <a:prstClr val="black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41" y="5019167"/>
            <a:ext cx="617181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57199" y="2727781"/>
            <a:ext cx="52197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342900">
              <a:buAutoNum type="arabicPeriod"/>
            </a:pPr>
            <a:r>
              <a:rPr lang="fr-FR" sz="1400" dirty="0" smtClean="0"/>
              <a:t>Clôturer </a:t>
            </a:r>
            <a:r>
              <a:rPr lang="fr-FR" sz="1400" dirty="0"/>
              <a:t>les produits d’épargne détenus par le client et les verser sur le CDD (</a:t>
            </a:r>
            <a:r>
              <a:rPr lang="fr-FR" sz="1400" b="1" dirty="0">
                <a:solidFill>
                  <a:srgbClr val="FF0000"/>
                </a:solidFill>
              </a:rPr>
              <a:t>après </a:t>
            </a:r>
            <a:r>
              <a:rPr lang="fr-FR" sz="1400" b="1" dirty="0" smtClean="0">
                <a:solidFill>
                  <a:srgbClr val="FF0000"/>
                </a:solidFill>
              </a:rPr>
              <a:t>15j si comportement répréhensible</a:t>
            </a:r>
            <a:r>
              <a:rPr lang="fr-FR" sz="1400" dirty="0" smtClean="0"/>
              <a:t>)</a:t>
            </a:r>
            <a:endParaRPr lang="fr-FR" sz="1400" dirty="0"/>
          </a:p>
          <a:p>
            <a:pPr marL="628650" lvl="1" indent="-342900">
              <a:buAutoNum type="arabicPeriod"/>
            </a:pPr>
            <a:r>
              <a:rPr lang="fr-FR" sz="1400" dirty="0"/>
              <a:t>Calculer le solde NET via la transaction 0808 « simulation de clôture »</a:t>
            </a:r>
          </a:p>
          <a:p>
            <a:pPr marL="628650" lvl="1" indent="-342900">
              <a:buAutoNum type="arabicPeriod"/>
            </a:pPr>
            <a:r>
              <a:rPr lang="fr-FR" sz="1400" dirty="0"/>
              <a:t>Effectuer le passage en perte et profit dans la limite du schéma délégataire et après remise commerciale éventuelle (</a:t>
            </a:r>
            <a:r>
              <a:rPr lang="fr-FR" sz="1400" dirty="0" err="1"/>
              <a:t>cf</a:t>
            </a:r>
            <a:r>
              <a:rPr lang="fr-FR" sz="1400" dirty="0"/>
              <a:t> </a:t>
            </a:r>
            <a:r>
              <a:rPr lang="fr-FR" sz="1400" dirty="0" smtClean="0"/>
              <a:t>délégation DA/DAA/DUC)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125198"/>
              </p:ext>
            </p:extLst>
          </p:nvPr>
        </p:nvGraphicFramePr>
        <p:xfrm>
          <a:off x="8237538" y="1312863"/>
          <a:ext cx="820737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Acrobat Document" showAsIcon="1" r:id="rId5" imgW="914400" imgH="771480" progId="AcroExch.Document.7">
                  <p:embed/>
                </p:oleObj>
              </mc:Choice>
              <mc:Fallback>
                <p:oleObj name="Acrobat Document" showAsIcon="1" r:id="rId5" imgW="914400" imgH="771480" progId="AcroExch.Document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538" y="1312863"/>
                        <a:ext cx="820737" cy="6810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2470258"/>
            <a:ext cx="3105150" cy="228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3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C. Les principales procédures agences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79562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1.a Dénoncer un découvert </a:t>
            </a:r>
            <a:r>
              <a:rPr lang="fr-FR" sz="2400" b="1" u="sng" dirty="0" smtClean="0">
                <a:solidFill>
                  <a:srgbClr val="0070C0"/>
                </a:solidFill>
              </a:rPr>
              <a:t>pour un particulier</a:t>
            </a:r>
            <a:endParaRPr lang="fr-FR" sz="2400" b="1" u="sng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9562" y="1744963"/>
            <a:ext cx="8428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On peut être amené a demander la dénonciation du découvert octroyé à un client si le solde débiteur est  supérieur au découvert autorisé ou si le solde du compte n’a pas été au moins 1 fois créditeur sur une période de 30 jours </a:t>
            </a:r>
            <a:endParaRPr lang="fr-FR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Conditions </a:t>
            </a:r>
            <a:r>
              <a:rPr lang="fr-FR" b="1" dirty="0">
                <a:solidFill>
                  <a:srgbClr val="C00000"/>
                </a:solidFill>
              </a:rPr>
              <a:t>à respecter 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/>
              <a:t>Respect d’un préavis de </a:t>
            </a:r>
            <a:r>
              <a:rPr lang="fr-FR" sz="1400" dirty="0" smtClean="0"/>
              <a:t>60 </a:t>
            </a:r>
            <a:r>
              <a:rPr lang="fr-FR" sz="1400" dirty="0"/>
              <a:t>jours </a:t>
            </a:r>
            <a:endParaRPr lang="fr-FR" sz="1400" dirty="0" smtClean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En </a:t>
            </a:r>
            <a:r>
              <a:rPr lang="fr-FR" sz="1400" dirty="0"/>
              <a:t>cas d’incident caractérisé, ce préavis peut être réduit et la dénonciation peut être immédiate</a:t>
            </a:r>
            <a:endParaRPr lang="fr-FR" sz="2000" dirty="0"/>
          </a:p>
          <a:p>
            <a:pPr algn="just"/>
            <a:endParaRPr lang="fr-FR" b="1" dirty="0" smtClean="0">
              <a:solidFill>
                <a:srgbClr val="C00000"/>
              </a:solidFill>
            </a:endParaRPr>
          </a:p>
          <a:p>
            <a:pPr algn="just" defTabSz="449263"/>
            <a:r>
              <a:rPr lang="fr-FR" b="1" dirty="0" smtClean="0">
                <a:solidFill>
                  <a:srgbClr val="C00000"/>
                </a:solidFill>
              </a:rPr>
              <a:t>Courriers à utiliser </a:t>
            </a:r>
            <a:r>
              <a:rPr lang="fr-FR" sz="1400" b="1" dirty="0" smtClean="0">
                <a:solidFill>
                  <a:srgbClr val="C00000"/>
                </a:solidFill>
              </a:rPr>
              <a:t>(</a:t>
            </a:r>
            <a:r>
              <a:rPr lang="fr-FR" sz="1400" b="1" dirty="0">
                <a:solidFill>
                  <a:srgbClr val="C00000"/>
                </a:solidFill>
              </a:rPr>
              <a:t>A'GIL imprimés en ligne CEGEE </a:t>
            </a:r>
            <a:r>
              <a:rPr lang="fr-FR" sz="1400" b="1" dirty="0" smtClean="0">
                <a:solidFill>
                  <a:srgbClr val="C00000"/>
                </a:solidFill>
              </a:rPr>
              <a:t>)</a:t>
            </a:r>
            <a:endParaRPr lang="fr-FR" sz="1400" b="1" dirty="0">
              <a:solidFill>
                <a:srgbClr val="C00000"/>
              </a:solidFill>
            </a:endParaRPr>
          </a:p>
          <a:p>
            <a:pPr algn="just"/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78" y="2888662"/>
            <a:ext cx="464101" cy="4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26384"/>
            <a:ext cx="57531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48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C. Les principales procédures agences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79562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1-b Dénoncer un </a:t>
            </a:r>
            <a:r>
              <a:rPr lang="fr-FR" sz="2400" b="1" dirty="0">
                <a:solidFill>
                  <a:srgbClr val="0070C0"/>
                </a:solidFill>
              </a:rPr>
              <a:t>découvert </a:t>
            </a:r>
            <a:r>
              <a:rPr lang="fr-FR" sz="2400" b="1" u="sng" dirty="0" smtClean="0">
                <a:solidFill>
                  <a:srgbClr val="0070C0"/>
                </a:solidFill>
              </a:rPr>
              <a:t>pour </a:t>
            </a:r>
            <a:r>
              <a:rPr lang="fr-FR" sz="2400" b="1" u="sng" dirty="0">
                <a:solidFill>
                  <a:srgbClr val="0070C0"/>
                </a:solidFill>
              </a:rPr>
              <a:t>un professionnel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79562" y="2027851"/>
            <a:ext cx="8428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On peut être amené a demander la dénonciation du découvert octroyé à un client si le solde débiteur est  supérieur au découvert autorisé ou si le solde du compte n’a pas été au moins 1 fois créditeur sur une période de 30 jours </a:t>
            </a:r>
            <a:endParaRPr lang="fr-FR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Conditions </a:t>
            </a:r>
            <a:r>
              <a:rPr lang="fr-FR" b="1" dirty="0">
                <a:solidFill>
                  <a:srgbClr val="C00000"/>
                </a:solidFill>
              </a:rPr>
              <a:t>à respecter 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/>
              <a:t>Respect d’un préavis de </a:t>
            </a:r>
            <a:r>
              <a:rPr lang="fr-FR" sz="1400" dirty="0" smtClean="0"/>
              <a:t>60 </a:t>
            </a:r>
            <a:r>
              <a:rPr lang="fr-FR" sz="1400" dirty="0"/>
              <a:t>jours </a:t>
            </a:r>
            <a:endParaRPr lang="fr-FR" sz="1400" dirty="0" smtClean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En </a:t>
            </a:r>
            <a:r>
              <a:rPr lang="fr-FR" sz="1400" dirty="0"/>
              <a:t>cas d’incident caractérisé, ce préavis peut être réduit et la dénonciation peut être immédiate</a:t>
            </a:r>
            <a:endParaRPr lang="fr-FR" sz="2000" dirty="0"/>
          </a:p>
          <a:p>
            <a:pPr algn="just"/>
            <a:endParaRPr lang="fr-FR" b="1" dirty="0" smtClean="0">
              <a:solidFill>
                <a:srgbClr val="C00000"/>
              </a:solidFill>
            </a:endParaRPr>
          </a:p>
          <a:p>
            <a:pPr algn="just" defTabSz="449263"/>
            <a:endParaRPr lang="fr-FR" b="1" dirty="0" smtClean="0">
              <a:solidFill>
                <a:srgbClr val="C00000"/>
              </a:solidFill>
            </a:endParaRPr>
          </a:p>
          <a:p>
            <a:pPr algn="just" defTabSz="449263"/>
            <a:endParaRPr lang="fr-FR" b="1" dirty="0" smtClean="0">
              <a:solidFill>
                <a:srgbClr val="C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95584"/>
            <a:ext cx="464101" cy="4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94"/>
          <a:stretch/>
        </p:blipFill>
        <p:spPr bwMode="auto">
          <a:xfrm>
            <a:off x="457200" y="4382534"/>
            <a:ext cx="7563866" cy="150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8380" y="3840978"/>
            <a:ext cx="7704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9263"/>
            <a:r>
              <a:rPr lang="fr-FR" b="1" dirty="0">
                <a:solidFill>
                  <a:srgbClr val="C00000"/>
                </a:solidFill>
              </a:rPr>
              <a:t>Courriers à utiliser </a:t>
            </a:r>
            <a:r>
              <a:rPr lang="fr-FR" sz="1400" b="1" dirty="0">
                <a:solidFill>
                  <a:srgbClr val="C00000"/>
                </a:solidFill>
              </a:rPr>
              <a:t>(A'GIL imprimés en ligne CEGEE )</a:t>
            </a:r>
          </a:p>
        </p:txBody>
      </p:sp>
    </p:spTree>
    <p:extLst>
      <p:ext uri="{BB962C8B-B14F-4D97-AF65-F5344CB8AC3E}">
        <p14:creationId xmlns:p14="http://schemas.microsoft.com/office/powerpoint/2010/main" val="387425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199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fr-FR" sz="2400" b="1" dirty="0" smtClean="0">
                <a:solidFill>
                  <a:srgbClr val="0070C0"/>
                </a:solidFill>
              </a:rPr>
              <a:t>Bloquer le fonctionnement d’une carte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Diagramme 1">
            <a:hlinkClick r:id="rId2"/>
          </p:cNvPr>
          <p:cNvGraphicFramePr/>
          <p:nvPr>
            <p:extLst>
              <p:ext uri="{D42A27DB-BD31-4B8C-83A1-F6EECF244321}">
                <p14:modId xmlns:p14="http://schemas.microsoft.com/office/powerpoint/2010/main" val="1332341324"/>
              </p:ext>
            </p:extLst>
          </p:nvPr>
        </p:nvGraphicFramePr>
        <p:xfrm>
          <a:off x="457200" y="2047255"/>
          <a:ext cx="8086725" cy="401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hlinkClick r:id="rId2" tooltip="Mode opératoire PCM blocage cart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82" y="2047255"/>
            <a:ext cx="1484939" cy="11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1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199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fr-FR" sz="2400" b="1" dirty="0" smtClean="0">
                <a:solidFill>
                  <a:srgbClr val="0070C0"/>
                </a:solidFill>
              </a:rPr>
              <a:t>Bloquer le fonctionnement d’une carte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2562" y="1744961"/>
            <a:ext cx="818423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Plusieurs actions peuvent être initiées par le réseau pour contrôler l’utilisation d’une carte </a:t>
            </a:r>
            <a:r>
              <a:rPr lang="fr-FR" sz="1400" b="1" dirty="0" smtClean="0">
                <a:solidFill>
                  <a:srgbClr val="C10C20"/>
                </a:solidFill>
              </a:rPr>
              <a:t>(transaction 0701 – Opposition Gestion)</a:t>
            </a:r>
          </a:p>
          <a:p>
            <a:pPr marL="342900" indent="-342900" algn="just">
              <a:buAutoNum type="alphaLcPeriod"/>
            </a:pPr>
            <a:endParaRPr lang="fr-FR" sz="700" dirty="0" smtClean="0"/>
          </a:p>
          <a:p>
            <a:pPr algn="just"/>
            <a:r>
              <a:rPr lang="fr-FR" sz="1600" b="1" dirty="0" smtClean="0">
                <a:solidFill>
                  <a:srgbClr val="C00000"/>
                </a:solidFill>
              </a:rPr>
              <a:t>1</a:t>
            </a:r>
            <a:r>
              <a:rPr lang="fr-FR" sz="1600" b="1" baseline="30000" dirty="0" smtClean="0">
                <a:solidFill>
                  <a:srgbClr val="C00000"/>
                </a:solidFill>
              </a:rPr>
              <a:t>ère</a:t>
            </a:r>
            <a:r>
              <a:rPr lang="fr-FR" sz="1600" b="1" dirty="0" smtClean="0">
                <a:solidFill>
                  <a:srgbClr val="C00000"/>
                </a:solidFill>
              </a:rPr>
              <a:t> étape : Mettre en place une opposition 0814 « Blocage cartes du compte » (effective à J+1)</a:t>
            </a:r>
          </a:p>
          <a:p>
            <a:pPr algn="just"/>
            <a:endParaRPr lang="fr-FR" sz="800" b="1" dirty="0" smtClean="0">
              <a:solidFill>
                <a:srgbClr val="C00000"/>
              </a:solidFill>
            </a:endParaRPr>
          </a:p>
          <a:p>
            <a:pPr marL="358775" algn="just"/>
            <a:r>
              <a:rPr lang="fr-FR" sz="1400" dirty="0" smtClean="0"/>
              <a:t>Suite à un incident paiement caractérisé sur RPM, il convient de bloquer les retraits et les paiements cartes </a:t>
            </a:r>
          </a:p>
          <a:p>
            <a:pPr marL="360363" algn="just"/>
            <a:r>
              <a:rPr lang="fr-FR" sz="1400" dirty="0" smtClean="0"/>
              <a:t>Exclure la carte SENSEA</a:t>
            </a:r>
          </a:p>
          <a:p>
            <a:pPr marL="342900" indent="-342900" algn="just">
              <a:buAutoNum type="alphaLcPeriod"/>
            </a:pPr>
            <a:endParaRPr lang="fr-FR" sz="1000" dirty="0" smtClean="0"/>
          </a:p>
          <a:p>
            <a:pPr marL="633413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Pas de capture de carte </a:t>
            </a:r>
          </a:p>
          <a:p>
            <a:pPr marL="633413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Pas de tarification</a:t>
            </a:r>
          </a:p>
          <a:p>
            <a:pPr marL="633413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Pas d’information du client</a:t>
            </a:r>
          </a:p>
          <a:p>
            <a:pPr algn="just"/>
            <a:endParaRPr lang="fr-FR" sz="600" b="1" dirty="0" smtClean="0">
              <a:solidFill>
                <a:srgbClr val="C00000"/>
              </a:solidFill>
            </a:endParaRPr>
          </a:p>
          <a:p>
            <a:pPr algn="just"/>
            <a:r>
              <a:rPr lang="fr-FR" sz="1600" b="1" dirty="0" smtClean="0">
                <a:solidFill>
                  <a:srgbClr val="C00000"/>
                </a:solidFill>
              </a:rPr>
              <a:t>2</a:t>
            </a:r>
            <a:r>
              <a:rPr lang="fr-FR" sz="1600" b="1" baseline="30000" dirty="0" smtClean="0">
                <a:solidFill>
                  <a:srgbClr val="C00000"/>
                </a:solidFill>
              </a:rPr>
              <a:t>ème</a:t>
            </a:r>
            <a:r>
              <a:rPr lang="fr-FR" sz="1600" b="1" dirty="0" smtClean="0">
                <a:solidFill>
                  <a:srgbClr val="C00000"/>
                </a:solidFill>
              </a:rPr>
              <a:t> étape : Mettre en place une opposition carte 08 « Surveillance » (pré-abusif) </a:t>
            </a:r>
          </a:p>
          <a:p>
            <a:pPr algn="just"/>
            <a:endParaRPr lang="fr-FR" sz="800" b="1" dirty="0" smtClean="0">
              <a:solidFill>
                <a:srgbClr val="C00000"/>
              </a:solidFill>
            </a:endParaRPr>
          </a:p>
          <a:p>
            <a:pPr marL="358775" algn="just"/>
            <a:r>
              <a:rPr lang="fr-FR" sz="1400" dirty="0" smtClean="0"/>
              <a:t>La mise sous surveillance doit être en place avant de pouvoir mettre la carte en abusif</a:t>
            </a:r>
          </a:p>
          <a:p>
            <a:pPr algn="just"/>
            <a:endParaRPr lang="fr-FR" sz="1100" dirty="0" smtClean="0"/>
          </a:p>
          <a:p>
            <a:pPr algn="just"/>
            <a:endParaRPr lang="fr-FR" sz="1100" dirty="0"/>
          </a:p>
          <a:p>
            <a:pPr algn="just"/>
            <a:endParaRPr lang="fr-FR" sz="1100" dirty="0" smtClean="0"/>
          </a:p>
          <a:p>
            <a:pPr algn="just"/>
            <a:endParaRPr lang="fr-FR" sz="1100" dirty="0" smtClean="0"/>
          </a:p>
          <a:p>
            <a:pPr algn="just"/>
            <a:endParaRPr lang="fr-FR" sz="400" dirty="0"/>
          </a:p>
          <a:p>
            <a:pPr marL="630238" lvl="1" indent="-173038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Refus </a:t>
            </a:r>
            <a:r>
              <a:rPr lang="fr-FR" sz="1200" b="1" dirty="0"/>
              <a:t>de toutes les opérations de retrait sur tous les réseaux bancaires </a:t>
            </a:r>
            <a:r>
              <a:rPr lang="fr-FR" sz="1100" b="1" dirty="0" smtClean="0"/>
              <a:t>(sauf sur nos GAB, </a:t>
            </a:r>
            <a:r>
              <a:rPr lang="fr-FR" sz="1100" b="1" dirty="0"/>
              <a:t>si </a:t>
            </a:r>
            <a:r>
              <a:rPr lang="fr-FR" sz="1100" b="1" dirty="0" smtClean="0"/>
              <a:t>le solde disponible est suffisant)</a:t>
            </a:r>
            <a:endParaRPr lang="fr-FR" sz="1200" b="1" dirty="0"/>
          </a:p>
          <a:p>
            <a:pPr marL="630238" lvl="1" indent="-173038" algn="just">
              <a:buFont typeface="Wingdings" panose="05000000000000000000" pitchFamily="2" charset="2"/>
              <a:buChar char="ü"/>
            </a:pPr>
            <a:r>
              <a:rPr lang="fr-FR" sz="1200" b="1" dirty="0"/>
              <a:t>Refus de toutes les demandes d’autorisation reçues (internet, commerçant…)</a:t>
            </a:r>
          </a:p>
          <a:p>
            <a:pPr marL="630238" lvl="1" indent="-173038" algn="just">
              <a:buFont typeface="Wingdings" panose="05000000000000000000" pitchFamily="2" charset="2"/>
              <a:buChar char="ü"/>
            </a:pPr>
            <a:r>
              <a:rPr lang="fr-FR" sz="1200" b="1" dirty="0"/>
              <a:t>Carte non </a:t>
            </a:r>
            <a:r>
              <a:rPr lang="fr-FR" sz="1200" b="1" dirty="0" smtClean="0"/>
              <a:t>capturée</a:t>
            </a:r>
          </a:p>
          <a:p>
            <a:pPr marL="630238" lvl="1" indent="-173038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Pas de Fichage BDF</a:t>
            </a:r>
            <a:endParaRPr lang="fr-FR" sz="1200" b="1" dirty="0"/>
          </a:p>
          <a:p>
            <a:pPr marL="630238" lvl="1" indent="-173038" algn="just">
              <a:buFont typeface="Wingdings" panose="05000000000000000000" pitchFamily="2" charset="2"/>
              <a:buChar char="ü"/>
            </a:pPr>
            <a:r>
              <a:rPr lang="fr-FR" sz="1200" b="1" dirty="0"/>
              <a:t>L’opposition doit être levée </a:t>
            </a:r>
            <a:r>
              <a:rPr lang="fr-FR" sz="1200" b="1" dirty="0" smtClean="0"/>
              <a:t>manuellement</a:t>
            </a:r>
            <a:endParaRPr lang="fr-FR" sz="1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2" y="2833559"/>
            <a:ext cx="358371" cy="34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35" y="5646890"/>
            <a:ext cx="6223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54" y="3440233"/>
            <a:ext cx="444599" cy="47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85" y="4465635"/>
            <a:ext cx="23177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965752" y="4820435"/>
            <a:ext cx="3950061" cy="556237"/>
            <a:chOff x="965753" y="4615449"/>
            <a:chExt cx="3303829" cy="410091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5" b="69285"/>
            <a:stretch/>
          </p:blipFill>
          <p:spPr bwMode="auto">
            <a:xfrm>
              <a:off x="965753" y="4615449"/>
              <a:ext cx="3303829" cy="124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66" b="6541"/>
            <a:stretch/>
          </p:blipFill>
          <p:spPr bwMode="auto">
            <a:xfrm>
              <a:off x="965995" y="4740247"/>
              <a:ext cx="3303587" cy="285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778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199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fr-FR" sz="2400" b="1" dirty="0" smtClean="0">
                <a:solidFill>
                  <a:srgbClr val="0070C0"/>
                </a:solidFill>
              </a:rPr>
              <a:t>Bloquer le fonctionnement d’une carte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7200" y="1781145"/>
            <a:ext cx="831532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lvl="1" algn="just"/>
            <a:r>
              <a:rPr lang="fr-FR" sz="1400" dirty="0" smtClean="0"/>
              <a:t>Le </a:t>
            </a:r>
            <a:r>
              <a:rPr lang="fr-FR" sz="1400" dirty="0"/>
              <a:t>client et/ou le </a:t>
            </a:r>
            <a:r>
              <a:rPr lang="fr-FR" sz="1400" dirty="0" err="1"/>
              <a:t>co</a:t>
            </a:r>
            <a:r>
              <a:rPr lang="fr-FR" sz="1400" dirty="0"/>
              <a:t>-titulaire sont informés </a:t>
            </a:r>
            <a:r>
              <a:rPr lang="fr-FR" sz="1400" dirty="0">
                <a:solidFill>
                  <a:srgbClr val="FF0000"/>
                </a:solidFill>
              </a:rPr>
              <a:t>automatiquement </a:t>
            </a:r>
            <a:r>
              <a:rPr lang="fr-FR" sz="1400" dirty="0"/>
              <a:t>par courrier (avec AR). </a:t>
            </a:r>
          </a:p>
          <a:p>
            <a:pPr marL="446088" lvl="1" algn="just"/>
            <a:endParaRPr lang="fr-FR" sz="1200" dirty="0" smtClean="0"/>
          </a:p>
          <a:p>
            <a:pPr marL="446088" lvl="1" algn="just"/>
            <a:r>
              <a:rPr lang="fr-FR" sz="1400" dirty="0" smtClean="0"/>
              <a:t>Si </a:t>
            </a:r>
            <a:r>
              <a:rPr lang="fr-FR" sz="1400" dirty="0"/>
              <a:t>le client n’a pas régularisé ses incidents de paiement </a:t>
            </a:r>
            <a:r>
              <a:rPr lang="fr-FR" sz="1400" b="1" dirty="0">
                <a:solidFill>
                  <a:srgbClr val="C00000"/>
                </a:solidFill>
              </a:rPr>
              <a:t>après un délai de 5 j, </a:t>
            </a:r>
            <a:r>
              <a:rPr lang="fr-FR" sz="1400" dirty="0" smtClean="0"/>
              <a:t>l’agence à la possibilité de </a:t>
            </a:r>
            <a:r>
              <a:rPr lang="fr-FR" sz="1400" dirty="0"/>
              <a:t>positionner</a:t>
            </a:r>
            <a:r>
              <a:rPr lang="fr-FR" sz="1400" b="1" dirty="0">
                <a:solidFill>
                  <a:srgbClr val="C00000"/>
                </a:solidFill>
              </a:rPr>
              <a:t> la carte en usage </a:t>
            </a:r>
            <a:r>
              <a:rPr lang="fr-FR" sz="1400" b="1" dirty="0" smtClean="0">
                <a:solidFill>
                  <a:srgbClr val="C00000"/>
                </a:solidFill>
              </a:rPr>
              <a:t>abusif </a:t>
            </a:r>
            <a:r>
              <a:rPr lang="fr-FR" sz="1400" b="1" dirty="0">
                <a:solidFill>
                  <a:srgbClr val="C00000"/>
                </a:solidFill>
              </a:rPr>
              <a:t>avec un fichage </a:t>
            </a:r>
            <a:r>
              <a:rPr lang="fr-FR" sz="1400" b="1" dirty="0" smtClean="0">
                <a:solidFill>
                  <a:srgbClr val="C00000"/>
                </a:solidFill>
              </a:rPr>
              <a:t>BDF.</a:t>
            </a:r>
          </a:p>
          <a:p>
            <a:pPr marL="446088" lvl="1" algn="just"/>
            <a:endParaRPr lang="fr-FR" sz="1400" b="1" dirty="0" smtClean="0">
              <a:solidFill>
                <a:srgbClr val="C00000"/>
              </a:solidFill>
            </a:endParaRPr>
          </a:p>
          <a:p>
            <a:pPr marL="447675" algn="just"/>
            <a:r>
              <a:rPr lang="fr-FR" sz="1600" b="1" dirty="0" smtClean="0">
                <a:solidFill>
                  <a:srgbClr val="C00000"/>
                </a:solidFill>
              </a:rPr>
              <a:t>3</a:t>
            </a:r>
            <a:r>
              <a:rPr lang="fr-FR" sz="1600" b="1" baseline="30000" dirty="0" smtClean="0">
                <a:solidFill>
                  <a:srgbClr val="C00000"/>
                </a:solidFill>
              </a:rPr>
              <a:t>ème</a:t>
            </a:r>
            <a:r>
              <a:rPr lang="fr-FR" sz="1600" b="1" dirty="0" smtClean="0">
                <a:solidFill>
                  <a:srgbClr val="C00000"/>
                </a:solidFill>
              </a:rPr>
              <a:t> étape : Mettre en place une opposition pour « usage abusif</a:t>
            </a:r>
            <a:r>
              <a:rPr lang="fr-FR" sz="1600" dirty="0" smtClean="0">
                <a:solidFill>
                  <a:srgbClr val="C00000"/>
                </a:solidFill>
              </a:rPr>
              <a:t> »</a:t>
            </a:r>
          </a:p>
          <a:p>
            <a:pPr algn="just"/>
            <a:endParaRPr lang="fr-FR" sz="800" dirty="0"/>
          </a:p>
          <a:p>
            <a:pPr algn="just"/>
            <a:endParaRPr lang="fr-FR" sz="800" dirty="0" smtClean="0"/>
          </a:p>
          <a:p>
            <a:pPr algn="just"/>
            <a:endParaRPr lang="fr-FR" sz="800" dirty="0" smtClean="0"/>
          </a:p>
          <a:p>
            <a:pPr algn="just"/>
            <a:endParaRPr lang="fr-FR" sz="800" dirty="0"/>
          </a:p>
          <a:p>
            <a:pPr algn="just"/>
            <a:endParaRPr lang="fr-FR" sz="800" dirty="0" smtClean="0"/>
          </a:p>
          <a:p>
            <a:pPr algn="just"/>
            <a:endParaRPr lang="fr-FR" sz="800" dirty="0" smtClean="0"/>
          </a:p>
          <a:p>
            <a:pPr algn="just"/>
            <a:r>
              <a:rPr lang="fr-FR" sz="1400" dirty="0" smtClean="0"/>
              <a:t>Ce blocage peut également être associé à une </a:t>
            </a:r>
            <a:r>
              <a:rPr lang="fr-FR" sz="1400" b="1" dirty="0" smtClean="0">
                <a:solidFill>
                  <a:srgbClr val="C00000"/>
                </a:solidFill>
              </a:rPr>
              <a:t>opposition 082A « Blocage tous débits » </a:t>
            </a:r>
            <a:r>
              <a:rPr lang="fr-FR" sz="1400" dirty="0" smtClean="0"/>
              <a:t>hors crédit (</a:t>
            </a:r>
            <a:r>
              <a:rPr lang="fr-FR" sz="1400" dirty="0" err="1" smtClean="0"/>
              <a:t>trans</a:t>
            </a:r>
            <a:r>
              <a:rPr lang="fr-FR" sz="1400" dirty="0" smtClean="0"/>
              <a:t>. 0701)</a:t>
            </a:r>
            <a:endParaRPr lang="fr-FR" sz="1400" dirty="0"/>
          </a:p>
          <a:p>
            <a:pPr algn="just"/>
            <a:r>
              <a:rPr lang="fr-FR" sz="1400" dirty="0" smtClean="0"/>
              <a:t>L’avantage est de pouvoir contrôler l’ensemble des opérations débitrices du client sur le MAD. </a:t>
            </a:r>
          </a:p>
          <a:p>
            <a:pPr marL="360363" indent="-171450" algn="just"/>
            <a:endParaRPr lang="fr-FR" sz="1100" dirty="0" smtClean="0"/>
          </a:p>
          <a:p>
            <a:pPr marL="630238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Délais : 2 mois maximum après la dernière utilisation de la carte ayant généré un débit irrégulier </a:t>
            </a:r>
          </a:p>
          <a:p>
            <a:pPr marL="630238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Refus de toutes les opérations de retrait sur tout les réseaux bancaires</a:t>
            </a:r>
          </a:p>
          <a:p>
            <a:pPr marL="630238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Refus de toutes les demandes d’autorisations commerçant</a:t>
            </a:r>
          </a:p>
          <a:p>
            <a:pPr marL="630238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Capture de la carte</a:t>
            </a:r>
          </a:p>
          <a:p>
            <a:pPr marL="630238" indent="-171450" algn="just">
              <a:buFont typeface="Wingdings" panose="05000000000000000000" pitchFamily="2" charset="2"/>
              <a:buChar char="ü"/>
            </a:pPr>
            <a:r>
              <a:rPr lang="fr-FR" sz="1200" b="1" dirty="0" smtClean="0"/>
              <a:t>Fichage BDF (titulaire et/ou </a:t>
            </a:r>
            <a:r>
              <a:rPr lang="fr-FR" sz="1200" b="1" dirty="0" err="1" smtClean="0"/>
              <a:t>co-titualire</a:t>
            </a:r>
            <a:r>
              <a:rPr lang="fr-FR" sz="1200" b="1" dirty="0" smtClean="0"/>
              <a:t>) pour 2 ans</a:t>
            </a:r>
          </a:p>
          <a:p>
            <a:pPr marL="628650" indent="-171450" algn="just" defTabSz="630238">
              <a:buFont typeface="Wingdings" panose="05000000000000000000" pitchFamily="2" charset="2"/>
              <a:buChar char="ü"/>
            </a:pPr>
            <a:endParaRPr lang="fr-FR" sz="1200" dirty="0"/>
          </a:p>
          <a:p>
            <a:pPr marL="446088" lvl="1" algn="just" defTabSz="630238">
              <a:tabLst>
                <a:tab pos="801688" algn="l"/>
              </a:tabLst>
            </a:pPr>
            <a:endParaRPr lang="fr-FR" sz="1400" b="1" dirty="0" smtClean="0">
              <a:solidFill>
                <a:srgbClr val="C10C20"/>
              </a:solidFill>
            </a:endParaRPr>
          </a:p>
          <a:p>
            <a:pPr marL="446088" lvl="1" algn="just" defTabSz="630238">
              <a:tabLst>
                <a:tab pos="801688" algn="l"/>
              </a:tabLst>
            </a:pPr>
            <a:r>
              <a:rPr lang="fr-FR" sz="1400" b="1" dirty="0" smtClean="0">
                <a:solidFill>
                  <a:srgbClr val="C10C20"/>
                </a:solidFill>
              </a:rPr>
              <a:t>La levée du fichage FCC peut être effectuée par l’agence via la transaction 0724 (plan vide) </a:t>
            </a:r>
            <a:r>
              <a:rPr lang="fr-FR" sz="1400" dirty="0" smtClean="0"/>
              <a:t>en fonction des délégation en vigueur. </a:t>
            </a:r>
            <a:endParaRPr lang="fr-FR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5" y="2780386"/>
            <a:ext cx="413520" cy="40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56" y="4470022"/>
            <a:ext cx="713914" cy="7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5" y="5697349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8" y="1722347"/>
            <a:ext cx="453695" cy="45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951072" y="3182577"/>
            <a:ext cx="4953801" cy="536028"/>
            <a:chOff x="1176337" y="2624138"/>
            <a:chExt cx="6791326" cy="120559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078"/>
            <a:stretch/>
          </p:blipFill>
          <p:spPr bwMode="auto">
            <a:xfrm>
              <a:off x="1176338" y="2624138"/>
              <a:ext cx="6791325" cy="191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75"/>
            <a:stretch/>
          </p:blipFill>
          <p:spPr bwMode="auto">
            <a:xfrm>
              <a:off x="1176337" y="2816045"/>
              <a:ext cx="6791325" cy="1013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861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199" y="1303041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0070C0"/>
                </a:solidFill>
              </a:rPr>
              <a:t>Réduire le montant d’un découvert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7200" y="1533873"/>
            <a:ext cx="8191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Conditions </a:t>
            </a:r>
            <a:r>
              <a:rPr lang="fr-FR" b="1" dirty="0">
                <a:solidFill>
                  <a:srgbClr val="C00000"/>
                </a:solidFill>
              </a:rPr>
              <a:t>à respecter 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/>
              <a:t>Respect d’un préavis de </a:t>
            </a:r>
            <a:r>
              <a:rPr lang="fr-FR" sz="1400" dirty="0" smtClean="0"/>
              <a:t>30 jours</a:t>
            </a:r>
            <a:endParaRPr lang="fr-FR" sz="1400" dirty="0"/>
          </a:p>
          <a:p>
            <a:pPr algn="just"/>
            <a:endParaRPr lang="fr-FR" sz="1200" b="1" dirty="0" smtClean="0">
              <a:solidFill>
                <a:srgbClr val="C00000"/>
              </a:solidFill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Courriers </a:t>
            </a:r>
            <a:r>
              <a:rPr lang="fr-FR" b="1" dirty="0">
                <a:solidFill>
                  <a:srgbClr val="C00000"/>
                </a:solidFill>
              </a:rPr>
              <a:t>à utiliser </a:t>
            </a:r>
            <a:r>
              <a:rPr lang="fr-FR" sz="1400" b="1" dirty="0">
                <a:solidFill>
                  <a:srgbClr val="C00000"/>
                </a:solidFill>
              </a:rPr>
              <a:t>(A'GIL imprimés en ligne CEGEE )</a:t>
            </a:r>
          </a:p>
          <a:p>
            <a:pPr algn="just"/>
            <a:endParaRPr lang="fr-FR" sz="1400" b="1" dirty="0" smtClean="0">
              <a:solidFill>
                <a:srgbClr val="C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35" y="2042434"/>
            <a:ext cx="312567" cy="30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57200" y="3395956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fr-FR" sz="2400" b="1" dirty="0" smtClean="0">
                <a:solidFill>
                  <a:srgbClr val="0070C0"/>
                </a:solidFill>
              </a:rPr>
              <a:t>Clôturer un compte CDD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7200" y="3721621"/>
            <a:ext cx="8191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Clôture de compte sans mise en demeure (solde &gt;=0)</a:t>
            </a:r>
            <a:endParaRPr lang="fr-FR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Conditions </a:t>
            </a:r>
            <a:r>
              <a:rPr lang="fr-FR" b="1" dirty="0">
                <a:solidFill>
                  <a:srgbClr val="C00000"/>
                </a:solidFill>
              </a:rPr>
              <a:t>à respecter 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/>
              <a:t>Respect d’un préavis de </a:t>
            </a:r>
            <a:r>
              <a:rPr lang="fr-FR" sz="1400" dirty="0" smtClean="0"/>
              <a:t>60 jours</a:t>
            </a:r>
            <a:endParaRPr lang="fr-FR" sz="1400" dirty="0"/>
          </a:p>
          <a:p>
            <a:pPr algn="just"/>
            <a:endParaRPr lang="fr-FR" b="1" dirty="0" smtClean="0">
              <a:solidFill>
                <a:srgbClr val="C00000"/>
              </a:solidFill>
            </a:endParaRPr>
          </a:p>
          <a:p>
            <a:pPr algn="just"/>
            <a:endParaRPr lang="fr-FR" b="1" dirty="0" smtClean="0">
              <a:solidFill>
                <a:srgbClr val="C00000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90" y="4329684"/>
            <a:ext cx="319970" cy="31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3" name="Picture 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35" y="2820343"/>
            <a:ext cx="6391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4" name="Picture 13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05"/>
          <a:stretch/>
        </p:blipFill>
        <p:spPr bwMode="auto">
          <a:xfrm>
            <a:off x="577435" y="5039315"/>
            <a:ext cx="6486384" cy="130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3527" y="4669983"/>
            <a:ext cx="636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9263"/>
            <a:r>
              <a:rPr lang="fr-FR" b="1" dirty="0">
                <a:solidFill>
                  <a:srgbClr val="C00000"/>
                </a:solidFill>
              </a:rPr>
              <a:t>Courriers à utiliser </a:t>
            </a:r>
            <a:r>
              <a:rPr lang="fr-FR" sz="1400" b="1" dirty="0">
                <a:solidFill>
                  <a:srgbClr val="C00000"/>
                </a:solidFill>
              </a:rPr>
              <a:t>(A'GIL imprimés en ligne CEGEE )</a:t>
            </a:r>
          </a:p>
        </p:txBody>
      </p:sp>
    </p:spTree>
    <p:extLst>
      <p:ext uri="{BB962C8B-B14F-4D97-AF65-F5344CB8AC3E}">
        <p14:creationId xmlns:p14="http://schemas.microsoft.com/office/powerpoint/2010/main" val="7178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200" y="1395545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4. </a:t>
            </a:r>
            <a:r>
              <a:rPr lang="fr-FR" sz="2400" b="1" dirty="0">
                <a:solidFill>
                  <a:srgbClr val="0070C0"/>
                </a:solidFill>
              </a:rPr>
              <a:t>Identifier un dossier géré par le précontentieux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2" y="5348913"/>
            <a:ext cx="617181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4188" y="1983661"/>
            <a:ext cx="80225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Un </a:t>
            </a:r>
            <a:r>
              <a:rPr lang="fr-FR" dirty="0"/>
              <a:t>dossier pris en charge par le </a:t>
            </a:r>
            <a:r>
              <a:rPr lang="fr-FR" dirty="0" err="1" smtClean="0"/>
              <a:t>pré-contentieux</a:t>
            </a:r>
            <a:r>
              <a:rPr lang="fr-FR" dirty="0" smtClean="0"/>
              <a:t> doit respecter les 2 conditions suivantes :</a:t>
            </a:r>
            <a:r>
              <a:rPr lang="fr-FR" dirty="0"/>
              <a:t> </a:t>
            </a:r>
            <a:endParaRPr lang="fr-FR" dirty="0" smtClean="0"/>
          </a:p>
          <a:p>
            <a:endParaRPr lang="fr-FR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FF0000"/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« </a:t>
            </a:r>
            <a:r>
              <a:rPr lang="fr-FR" b="1" dirty="0">
                <a:solidFill>
                  <a:srgbClr val="FF0000"/>
                </a:solidFill>
              </a:rPr>
              <a:t>géré par </a:t>
            </a:r>
            <a:r>
              <a:rPr lang="fr-FR" b="1" dirty="0" smtClean="0">
                <a:solidFill>
                  <a:srgbClr val="FF0000"/>
                </a:solidFill>
              </a:rPr>
              <a:t>» est affecté à un collaborateur du précontentieux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</a:rPr>
              <a:t>L’opposition </a:t>
            </a:r>
            <a:r>
              <a:rPr lang="fr-FR" b="1" dirty="0">
                <a:solidFill>
                  <a:srgbClr val="FF0000"/>
                </a:solidFill>
              </a:rPr>
              <a:t>« 102 » </a:t>
            </a:r>
            <a:r>
              <a:rPr lang="fr-FR" b="1" dirty="0" smtClean="0">
                <a:solidFill>
                  <a:srgbClr val="FF0000"/>
                </a:solidFill>
              </a:rPr>
              <a:t>est mise en place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42" y="4095533"/>
            <a:ext cx="41529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6"/>
          <a:stretch/>
        </p:blipFill>
        <p:spPr bwMode="auto">
          <a:xfrm>
            <a:off x="916242" y="3265504"/>
            <a:ext cx="4152900" cy="3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43" y="5697707"/>
            <a:ext cx="1914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24833" y="5348913"/>
            <a:ext cx="6884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</a:t>
            </a:r>
            <a:r>
              <a:rPr lang="fr-FR" dirty="0"/>
              <a:t>loupe RPM Actif </a:t>
            </a:r>
            <a:r>
              <a:rPr lang="fr-FR" dirty="0" smtClean="0"/>
              <a:t>ou Recouvrement Amiable ou </a:t>
            </a:r>
            <a:r>
              <a:rPr lang="fr-FR" dirty="0"/>
              <a:t>Contentieux </a:t>
            </a:r>
            <a:r>
              <a:rPr lang="fr-FR" b="1" dirty="0" smtClean="0">
                <a:solidFill>
                  <a:srgbClr val="FF0000"/>
                </a:solidFill>
              </a:rPr>
              <a:t>n’est </a:t>
            </a:r>
            <a:r>
              <a:rPr lang="fr-FR" b="1" dirty="0">
                <a:solidFill>
                  <a:srgbClr val="FF0000"/>
                </a:solidFill>
              </a:rPr>
              <a:t>pas un indicateur de prise en charge</a:t>
            </a:r>
          </a:p>
        </p:txBody>
      </p:sp>
    </p:spTree>
    <p:extLst>
      <p:ext uri="{BB962C8B-B14F-4D97-AF65-F5344CB8AC3E}">
        <p14:creationId xmlns:p14="http://schemas.microsoft.com/office/powerpoint/2010/main" val="1351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</a:t>
            </a:r>
            <a:r>
              <a:rPr lang="fr-FR" dirty="0"/>
              <a:t>. Les principales procédures agences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7200" y="1395545"/>
            <a:ext cx="778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7. </a:t>
            </a:r>
            <a:r>
              <a:rPr lang="fr-FR" sz="2400" b="1" dirty="0">
                <a:solidFill>
                  <a:srgbClr val="0070C0"/>
                </a:solidFill>
              </a:rPr>
              <a:t>Identifier un dossier </a:t>
            </a:r>
            <a:r>
              <a:rPr lang="fr-FR" sz="2400" b="1" dirty="0" smtClean="0">
                <a:solidFill>
                  <a:srgbClr val="0070C0"/>
                </a:solidFill>
              </a:rPr>
              <a:t>en surendettement 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4187" y="1983661"/>
            <a:ext cx="8280635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 dossier de surendettement est identifiable par 2 critères :</a:t>
            </a:r>
            <a:endParaRPr lang="fr-FR" sz="1100" dirty="0"/>
          </a:p>
          <a:p>
            <a:r>
              <a:rPr lang="fr-FR" sz="1100" dirty="0"/>
              <a:t> </a:t>
            </a:r>
            <a:endParaRPr lang="fr-FR" sz="3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</a:rPr>
              <a:t>« </a:t>
            </a:r>
            <a:r>
              <a:rPr lang="fr-FR" b="1" dirty="0">
                <a:solidFill>
                  <a:srgbClr val="FF0000"/>
                </a:solidFill>
              </a:rPr>
              <a:t>Pop up » actif dès l’accès à la synthèse de la </a:t>
            </a:r>
            <a:r>
              <a:rPr lang="fr-FR" b="1" dirty="0" smtClean="0">
                <a:solidFill>
                  <a:srgbClr val="FF0000"/>
                </a:solidFill>
              </a:rPr>
              <a:t>personne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FF0000"/>
                </a:solidFill>
              </a:rPr>
              <a:t>Un « Message </a:t>
            </a:r>
            <a:r>
              <a:rPr lang="fr-FR" b="1" dirty="0">
                <a:solidFill>
                  <a:srgbClr val="FF0000"/>
                </a:solidFill>
              </a:rPr>
              <a:t>de service » faisant état d’un dossier suivi </a:t>
            </a:r>
            <a:r>
              <a:rPr lang="fr-FR" b="1" dirty="0" smtClean="0">
                <a:solidFill>
                  <a:srgbClr val="FF0000"/>
                </a:solidFill>
              </a:rPr>
              <a:t>par un gestionnaire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961" y="2869203"/>
            <a:ext cx="1733191" cy="10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961" y="4505277"/>
            <a:ext cx="56959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38622" y="5328250"/>
            <a:ext cx="716927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 smtClean="0"/>
              <a:t>Comment contacter la plateforme de surendettement à Reims </a:t>
            </a:r>
            <a:r>
              <a:rPr lang="fr-FR" u="sng" dirty="0"/>
              <a:t>:</a:t>
            </a:r>
          </a:p>
          <a:p>
            <a:r>
              <a:rPr lang="fr-FR" sz="1600" b="1" dirty="0" smtClean="0"/>
              <a:t>Par téléphone au 03.26.78.68.37  </a:t>
            </a:r>
            <a:r>
              <a:rPr lang="fr-FR" sz="1200" dirty="0">
                <a:solidFill>
                  <a:srgbClr val="FF0000"/>
                </a:solidFill>
              </a:rPr>
              <a:t>(réservé EXCLUSIVEMENT aux agents de la </a:t>
            </a:r>
            <a:r>
              <a:rPr lang="fr-FR" sz="1200" dirty="0" smtClean="0">
                <a:solidFill>
                  <a:srgbClr val="FF0000"/>
                </a:solidFill>
              </a:rPr>
              <a:t>CEGEE)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sz="1600" b="1" dirty="0"/>
              <a:t>Par Fax au 03.26.78.68.79</a:t>
            </a:r>
          </a:p>
          <a:p>
            <a:r>
              <a:rPr lang="fr-FR" sz="1200" b="1" dirty="0" smtClean="0"/>
              <a:t>Par mail </a:t>
            </a:r>
            <a:r>
              <a:rPr lang="fr-FR" sz="1200" dirty="0" smtClean="0"/>
              <a:t>: </a:t>
            </a:r>
            <a:r>
              <a:rPr lang="fr-FR" sz="1200" b="1" dirty="0" smtClean="0">
                <a:solidFill>
                  <a:schemeClr val="tx2"/>
                </a:solidFill>
                <a:hlinkClick r:id="rId4"/>
              </a:rPr>
              <a:t>recouvrement.ceals.surdt@ec.caisse-epargne.fr</a:t>
            </a:r>
            <a:r>
              <a:rPr lang="fr-FR" sz="1200" b="1" dirty="0" smtClean="0">
                <a:solidFill>
                  <a:schemeClr val="tx2"/>
                </a:solidFill>
              </a:rPr>
              <a:t> , </a:t>
            </a:r>
            <a:r>
              <a:rPr lang="fr-FR" sz="1200" b="1" dirty="0" smtClean="0">
                <a:solidFill>
                  <a:schemeClr val="tx2"/>
                </a:solidFill>
                <a:hlinkClick r:id="rId5"/>
              </a:rPr>
              <a:t>recouvrement.celca.surdt@ec.caisse-epargne.fr</a:t>
            </a:r>
            <a:endParaRPr lang="fr-FR" sz="1200" b="1" dirty="0" smtClean="0">
              <a:solidFill>
                <a:schemeClr val="tx2"/>
              </a:solidFill>
            </a:endParaRPr>
          </a:p>
          <a:p>
            <a:endParaRPr lang="fr-FR" sz="1200" b="1" dirty="0">
              <a:solidFill>
                <a:schemeClr val="tx2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59" y="5275343"/>
            <a:ext cx="956063" cy="119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69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D. </a:t>
            </a:r>
            <a:r>
              <a:rPr lang="fr-FR" dirty="0"/>
              <a:t>Comprendre </a:t>
            </a:r>
            <a:r>
              <a:rPr lang="fr-FR" dirty="0" smtClean="0"/>
              <a:t>l’évolution de la note BPCE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57199" y="1788816"/>
            <a:ext cx="7781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C00000"/>
                </a:solidFill>
              </a:rPr>
              <a:t>Synthèse </a:t>
            </a:r>
            <a:r>
              <a:rPr lang="fr-FR" b="1" dirty="0" err="1" smtClean="0">
                <a:solidFill>
                  <a:srgbClr val="C00000"/>
                </a:solidFill>
              </a:rPr>
              <a:t>MyDocs</a:t>
            </a:r>
            <a:r>
              <a:rPr lang="fr-FR" b="1" dirty="0" smtClean="0">
                <a:solidFill>
                  <a:srgbClr val="C00000"/>
                </a:solidFill>
              </a:rPr>
              <a:t> : </a:t>
            </a:r>
            <a:r>
              <a:rPr lang="fr-FR" dirty="0" smtClean="0">
                <a:hlinkClick r:id="rId2"/>
              </a:rPr>
              <a:t>Impacts note incident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C00000"/>
                </a:solidFill>
              </a:rPr>
              <a:t>Focus incidents </a:t>
            </a:r>
            <a:r>
              <a:rPr lang="fr-FR" b="1" dirty="0" smtClean="0">
                <a:solidFill>
                  <a:srgbClr val="C00000"/>
                </a:solidFill>
              </a:rPr>
              <a:t>RPM (PART et PRO)</a:t>
            </a:r>
            <a:endParaRPr lang="fr-FR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684216"/>
              </p:ext>
            </p:extLst>
          </p:nvPr>
        </p:nvGraphicFramePr>
        <p:xfrm>
          <a:off x="609601" y="2959100"/>
          <a:ext cx="7181849" cy="2555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90849"/>
                <a:gridCol w="1285875"/>
                <a:gridCol w="1333500"/>
                <a:gridCol w="1571625"/>
              </a:tblGrid>
              <a:tr h="370840">
                <a:tc>
                  <a:txBody>
                    <a:bodyPr/>
                    <a:lstStyle/>
                    <a:p>
                      <a:r>
                        <a:rPr lang="fr-FR" baseline="0" dirty="0" smtClean="0"/>
                        <a:t>Note NET (PART et PRO)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&gt;= 30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&gt;= 60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&gt;= 90 jours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Impayé prêt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DX </a:t>
                      </a:r>
                    </a:p>
                    <a:p>
                      <a:pPr algn="ctr"/>
                      <a:r>
                        <a:rPr lang="fr-FR" sz="1100" dirty="0" smtClean="0"/>
                        <a:t>(probatoire</a:t>
                      </a:r>
                      <a:r>
                        <a:rPr lang="fr-FR" sz="1100" baseline="0" dirty="0" smtClean="0"/>
                        <a:t> 90 jours)</a:t>
                      </a:r>
                      <a:endParaRPr lang="fr-FR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Dépassement</a:t>
                      </a:r>
                      <a:r>
                        <a:rPr lang="fr-FR" baseline="0" dirty="0" smtClean="0"/>
                        <a:t> autorisation </a:t>
                      </a:r>
                    </a:p>
                    <a:p>
                      <a:r>
                        <a:rPr lang="fr-FR" baseline="0" dirty="0" smtClean="0"/>
                        <a:t>de découvert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DX</a:t>
                      </a:r>
                    </a:p>
                    <a:p>
                      <a:pPr algn="ctr"/>
                      <a:r>
                        <a:rPr lang="fr-FR" sz="1100" dirty="0" smtClean="0"/>
                        <a:t>(probatoire 30 jours)</a:t>
                      </a:r>
                      <a:endParaRPr lang="fr-FR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FICP</a:t>
                      </a:r>
                      <a:r>
                        <a:rPr lang="fr-FR" sz="1100" dirty="0" smtClean="0"/>
                        <a:t> (incident crédit)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FCC </a:t>
                      </a:r>
                      <a:r>
                        <a:rPr lang="fr-FR" sz="1100" dirty="0" smtClean="0"/>
                        <a:t>(incident</a:t>
                      </a:r>
                      <a:r>
                        <a:rPr lang="fr-FR" sz="1100" baseline="0" dirty="0" smtClean="0"/>
                        <a:t> chèque)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 </a:t>
                      </a:r>
                      <a:br>
                        <a:rPr lang="fr-FR" dirty="0" smtClean="0"/>
                      </a:br>
                      <a:r>
                        <a:rPr lang="fr-FR" sz="1100" dirty="0" smtClean="0"/>
                        <a:t>(FCC) - PRO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 </a:t>
                      </a:r>
                      <a:r>
                        <a:rPr lang="fr-FR" sz="1100" dirty="0" smtClean="0"/>
                        <a:t>(IB) - PART</a:t>
                      </a:r>
                    </a:p>
                    <a:p>
                      <a:pPr algn="ctr"/>
                      <a:r>
                        <a:rPr lang="fr-FR" sz="1800" dirty="0" smtClean="0"/>
                        <a:t>DX</a:t>
                      </a:r>
                      <a:r>
                        <a:rPr lang="fr-FR" sz="1100" baseline="0" dirty="0" smtClean="0"/>
                        <a:t> (IB) - PRO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 </a:t>
                      </a:r>
                      <a:r>
                        <a:rPr lang="fr-FR" sz="1100" dirty="0" smtClean="0"/>
                        <a:t>(IB) - PART</a:t>
                      </a:r>
                    </a:p>
                    <a:p>
                      <a:pPr algn="ctr"/>
                      <a:r>
                        <a:rPr lang="fr-FR" sz="1800" dirty="0" smtClean="0"/>
                        <a:t>DX</a:t>
                      </a:r>
                      <a:r>
                        <a:rPr lang="fr-FR" sz="1800" baseline="0" dirty="0" smtClean="0"/>
                        <a:t> </a:t>
                      </a:r>
                      <a:r>
                        <a:rPr lang="fr-FR" sz="1100" baseline="0" dirty="0" smtClean="0"/>
                        <a:t>(IB) - PRO</a:t>
                      </a:r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70670" y="5758834"/>
            <a:ext cx="7781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u="sng" dirty="0" smtClean="0">
                <a:solidFill>
                  <a:schemeClr val="tx2"/>
                </a:solidFill>
              </a:rPr>
              <a:t>La transaction 0739 « Gestion des incidents »</a:t>
            </a:r>
            <a:r>
              <a:rPr lang="fr-FR" sz="1400" b="1" dirty="0" smtClean="0">
                <a:solidFill>
                  <a:schemeClr val="tx2"/>
                </a:solidFill>
              </a:rPr>
              <a:t> permet </a:t>
            </a:r>
            <a:r>
              <a:rPr lang="fr-FR" sz="1400" b="1" dirty="0">
                <a:solidFill>
                  <a:schemeClr val="tx2"/>
                </a:solidFill>
              </a:rPr>
              <a:t>de </a:t>
            </a:r>
            <a:r>
              <a:rPr lang="fr-FR" sz="1400" b="1" dirty="0" smtClean="0">
                <a:solidFill>
                  <a:schemeClr val="tx2"/>
                </a:solidFill>
              </a:rPr>
              <a:t>visualiser </a:t>
            </a:r>
            <a:r>
              <a:rPr lang="fr-FR" sz="1400" b="1" dirty="0">
                <a:solidFill>
                  <a:schemeClr val="tx2"/>
                </a:solidFill>
              </a:rPr>
              <a:t>l’ensemble des incidents actifs ou régularisés rattachés à la personne ou à un de ses </a:t>
            </a:r>
            <a:r>
              <a:rPr lang="fr-FR" sz="1400" b="1" dirty="0" smtClean="0">
                <a:solidFill>
                  <a:schemeClr val="tx2"/>
                </a:solidFill>
              </a:rPr>
              <a:t>contrats – </a:t>
            </a:r>
            <a:r>
              <a:rPr lang="fr-FR" sz="1400" b="1" dirty="0" smtClean="0">
                <a:solidFill>
                  <a:schemeClr val="accent2"/>
                </a:solidFill>
                <a:hlinkClick r:id="rId3"/>
              </a:rPr>
              <a:t>lien mode opératoire</a:t>
            </a:r>
            <a:r>
              <a:rPr lang="fr-FR" sz="1400" b="1" dirty="0" smtClean="0">
                <a:solidFill>
                  <a:schemeClr val="tx2"/>
                </a:solidFill>
              </a:rPr>
              <a:t>.</a:t>
            </a:r>
            <a:endParaRPr lang="fr-FR" sz="1400" b="1" dirty="0">
              <a:solidFill>
                <a:schemeClr val="tx2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59" y="5661329"/>
            <a:ext cx="576223" cy="71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260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33086E8FC4BA41A54639D4E4D574CF" ma:contentTypeVersion="79" ma:contentTypeDescription="Crée un document." ma:contentTypeScope="" ma:versionID="d683a13eba08d3948e58a84c38b543fe">
  <xsd:schema xmlns:xsd="http://www.w3.org/2001/XMLSchema" xmlns:xs="http://www.w3.org/2001/XMLSchema" xmlns:p="http://schemas.microsoft.com/office/2006/metadata/properties" xmlns:ns2="cb2958fb-4002-490e-a27b-91656e5382c8" xmlns:ns4="731ba12a-f3d6-41b9-8ef7-6ade09135f26" targetNamespace="http://schemas.microsoft.com/office/2006/metadata/properties" ma:root="true" ma:fieldsID="0e2a46374b91c14f49ba507e19eca986" ns2:_="" ns4:_="">
    <xsd:import namespace="cb2958fb-4002-490e-a27b-91656e5382c8"/>
    <xsd:import namespace="731ba12a-f3d6-41b9-8ef7-6ade09135f26"/>
    <xsd:element name="properties">
      <xsd:complexType>
        <xsd:sequence>
          <xsd:element name="documentManagement">
            <xsd:complexType>
              <xsd:all>
                <xsd:element ref="ns2:Domaine" minOccurs="0"/>
                <xsd:element ref="ns2:Sous_x0020_Domaine" minOccurs="0"/>
                <xsd:element ref="ns2:Activité" minOccurs="0"/>
                <xsd:element ref="ns2:Segment" minOccurs="0"/>
                <xsd:element ref="ns2:Type_x0020_de_x0020_document" minOccurs="0"/>
                <xsd:element ref="ns2:Importance" minOccurs="0"/>
                <xsd:element ref="ns2:Libellé_x0020_court" minOccurs="0"/>
                <xsd:element ref="ns2:Date_x0020_début" minOccurs="0"/>
                <xsd:element ref="ns2:Date_x0020_fin" minOccurs="0"/>
                <xsd:element ref="ns2:Direction" minOccurs="0"/>
                <xsd:element ref="ns2:Rédacteur" minOccurs="0"/>
                <xsd:element ref="ns2:Etat" minOccurs="0"/>
                <xsd:element ref="ns2:Date_x0020_de_x0020_revue" minOccurs="0"/>
                <xsd:element ref="ns2:Les_x0020_incontournables" minOccurs="0"/>
                <xsd:element ref="ns2:Libre" minOccurs="0"/>
                <xsd:element ref="ns2:MDC" minOccurs="0"/>
                <xsd:element ref="ns2:Bagage" minOccurs="0"/>
                <xsd:element ref="ns2:Campagne" minOccurs="0"/>
                <xsd:element ref="ns2:Date_x0020_GERC" minOccurs="0"/>
                <xsd:element ref="ns2:Référence_x0020_supprimée" minOccurs="0"/>
                <xsd:element ref="ns2:Commentaire" minOccurs="0"/>
                <xsd:element ref="ns4:Dernier_x0020__x00e9_diteur" minOccurs="0"/>
                <xsd:element ref="ns4:marches" minOccurs="0"/>
                <xsd:element ref="ns4:sousproduits" minOccurs="0"/>
                <xsd:element ref="ns4:libellelong" minOccurs="0"/>
                <xsd:element ref="ns4:datesuppres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2958fb-4002-490e-a27b-91656e5382c8" elementFormDefault="qualified">
    <xsd:import namespace="http://schemas.microsoft.com/office/2006/documentManagement/types"/>
    <xsd:import namespace="http://schemas.microsoft.com/office/infopath/2007/PartnerControls"/>
    <xsd:element name="Domaine" ma:index="8" nillable="true" ma:displayName="Domaine" ma:internalName="Domaine">
      <xsd:simpleType>
        <xsd:restriction base="dms:Text">
          <xsd:maxLength value="255"/>
        </xsd:restriction>
      </xsd:simpleType>
    </xsd:element>
    <xsd:element name="Sous_x0020_Domaine" ma:index="9" nillable="true" ma:displayName="Sous Domaine" ma:internalName="Sous_x0020_Domaine">
      <xsd:simpleType>
        <xsd:restriction base="dms:Text">
          <xsd:maxLength value="255"/>
        </xsd:restriction>
      </xsd:simpleType>
    </xsd:element>
    <xsd:element name="Activité" ma:index="10" nillable="true" ma:displayName="Activité" ma:internalName="Activit_x00e9_">
      <xsd:simpleType>
        <xsd:restriction base="dms:Text">
          <xsd:maxLength value="255"/>
        </xsd:restriction>
      </xsd:simpleType>
    </xsd:element>
    <xsd:element name="Segment" ma:index="11" nillable="true" ma:displayName="Segment" ma:internalName="Segment">
      <xsd:simpleType>
        <xsd:restriction base="dms:Text">
          <xsd:maxLength value="255"/>
        </xsd:restriction>
      </xsd:simpleType>
    </xsd:element>
    <xsd:element name="Type_x0020_de_x0020_document" ma:index="12" nillable="true" ma:displayName="Type de document" ma:internalName="Type_x0020_de_x0020_document">
      <xsd:simpleType>
        <xsd:restriction base="dms:Text">
          <xsd:maxLength value="255"/>
        </xsd:restriction>
      </xsd:simpleType>
    </xsd:element>
    <xsd:element name="Importance" ma:index="13" nillable="true" ma:displayName="Importance" ma:default="-" ma:format="Dropdown" ma:internalName="Importance">
      <xsd:simpleType>
        <xsd:restriction base="dms:Choice">
          <xsd:enumeration value="Oui"/>
          <xsd:enumeration value="-"/>
        </xsd:restriction>
      </xsd:simpleType>
    </xsd:element>
    <xsd:element name="Libellé_x0020_court" ma:index="14" nillable="true" ma:displayName="Libellé court" ma:internalName="Libell_x00e9__x0020_court">
      <xsd:simpleType>
        <xsd:restriction base="dms:Text">
          <xsd:maxLength value="35"/>
        </xsd:restriction>
      </xsd:simpleType>
    </xsd:element>
    <xsd:element name="Date_x0020_début" ma:index="15" nillable="true" ma:displayName="Date début" ma:default="[today]" ma:format="DateOnly" ma:internalName="Date_x0020_d_x00e9_but">
      <xsd:simpleType>
        <xsd:restriction base="dms:DateTime"/>
      </xsd:simpleType>
    </xsd:element>
    <xsd:element name="Date_x0020_fin" ma:index="16" nillable="true" ma:displayName="Date fin" ma:format="DateOnly" ma:internalName="Date_x0020_fin">
      <xsd:simpleType>
        <xsd:restriction base="dms:DateTime"/>
      </xsd:simpleType>
    </xsd:element>
    <xsd:element name="Direction" ma:index="17" nillable="true" ma:displayName="Direction" ma:format="Dropdown" ma:internalName="Direction">
      <xsd:simpleType>
        <xsd:restriction base="dms:Choice">
          <xsd:enumeration value="Sélectionner votre direction"/>
          <xsd:enumeration value="AUTRES"/>
          <xsd:enumeration value="BANQUE PRIVEE &amp; INTERNATIONAL"/>
          <xsd:enumeration value="BDD"/>
          <xsd:enumeration value="COMMUNICATION INTERNE"/>
          <xsd:enumeration value="CONFORMITE &amp; CONTR PERMANENTS"/>
          <xsd:enumeration value="DIR. DES RISQUES"/>
          <xsd:enumeration value="DIR. DEVELOPPEMENT RH"/>
          <xsd:enumeration value="DIR. QUALITE ET DEV. DURABLE"/>
          <xsd:enumeration value="DIR. ADMINISTRATIVE FINANCIERE"/>
          <xsd:enumeration value="DIR. AFFAIRES SOCIALES"/>
          <xsd:enumeration value="DIR. ANIMATION COMMERCIALE"/>
          <xsd:enumeration value="DIR. BANQUE DEVELOP. REGIONAL"/>
          <xsd:enumeration value="DIR. COMPTABLE ET FISCALE"/>
          <xsd:enumeration value="DIR. CONTROLE DE GESTION"/>
          <xsd:enumeration value="DIR. DES AFFAIRES GENERALES"/>
          <xsd:enumeration value="DIR. MARKETING ET DISTRIBUTION"/>
          <xsd:enumeration value="DIR. ORGANISATION &amp; MAITRISE OUV"/>
          <xsd:enumeration value="DIR. SUPPORTS CLIENTS"/>
          <xsd:enumeration value="DIRECTION DU SUPPORT BANCAIRE"/>
          <xsd:enumeration value="INSPECTION GENERALE"/>
          <xsd:enumeration value="SECRETARIAT GENERAL"/>
          <xsd:enumeration value="SECURITE"/>
        </xsd:restriction>
      </xsd:simpleType>
    </xsd:element>
    <xsd:element name="Rédacteur" ma:index="18" nillable="true" ma:displayName="Editeur" ma:internalName="R_x00e9_dacteur">
      <xsd:simpleType>
        <xsd:restriction base="dms:Text">
          <xsd:maxLength value="255"/>
        </xsd:restriction>
      </xsd:simpleType>
    </xsd:element>
    <xsd:element name="Etat" ma:index="19" nillable="true" ma:displayName="Etat" ma:format="Dropdown" ma:internalName="Etat">
      <xsd:simpleType>
        <xsd:restriction base="dms:Choice">
          <xsd:enumeration value="A jour MySys"/>
          <xsd:enumeration value="Non à jour MySys"/>
        </xsd:restriction>
      </xsd:simpleType>
    </xsd:element>
    <xsd:element name="Date_x0020_de_x0020_revue" ma:index="20" nillable="true" ma:displayName="Date de revue" ma:format="DateOnly" ma:internalName="Date_x0020_de_x0020_revue">
      <xsd:simpleType>
        <xsd:restriction base="dms:DateTime"/>
      </xsd:simpleType>
    </xsd:element>
    <xsd:element name="Les_x0020_incontournables" ma:index="21" nillable="true" ma:displayName="Les incontournables" ma:default="0" ma:internalName="Les_x0020_incontournables">
      <xsd:simpleType>
        <xsd:restriction base="dms:Boolean"/>
      </xsd:simpleType>
    </xsd:element>
    <xsd:element name="Libre" ma:index="22" nillable="true" ma:displayName="HDJ Libre" ma:default="0" ma:internalName="Libre">
      <xsd:simpleType>
        <xsd:restriction base="dms:Boolean"/>
      </xsd:simpleType>
    </xsd:element>
    <xsd:element name="MDC" ma:index="23" nillable="true" ma:displayName="Famille" ma:format="Dropdown" ma:internalName="MDC">
      <xsd:simpleType>
        <xsd:restriction base="dms:Choice">
          <xsd:enumeration value="01 – Activation Clientèle"/>
          <xsd:enumeration value="02 – Bancarisation"/>
          <xsd:enumeration value="03 – Epargne"/>
          <xsd:enumeration value="04 – Crédit"/>
          <xsd:enumeration value="05 – IARD  Prévoyance"/>
          <xsd:enumeration value="06 – Jeunes"/>
          <xsd:enumeration value="07 – Gestion Privée CAGP"/>
          <xsd:enumeration value="08 – Pros"/>
          <xsd:enumeration value="09 – Economie Sociale et Majeurs Protégés"/>
          <xsd:enumeration value="10 – Autres canaux"/>
          <xsd:enumeration value="Non"/>
        </xsd:restriction>
      </xsd:simpleType>
    </xsd:element>
    <xsd:element name="Bagage" ma:index="24" nillable="true" ma:displayName="Bagage" ma:default="-" ma:format="Dropdown" ma:internalName="Bagage">
      <xsd:simpleType>
        <xsd:restriction base="dms:Choice">
          <xsd:enumeration value="Oui"/>
          <xsd:enumeration value="-"/>
        </xsd:restriction>
      </xsd:simpleType>
    </xsd:element>
    <xsd:element name="Campagne" ma:index="25" nillable="true" ma:displayName="Campagne" ma:default="-" ma:format="Dropdown" ma:internalName="Campagne">
      <xsd:simpleType>
        <xsd:restriction base="dms:Choice">
          <xsd:enumeration value="-"/>
          <xsd:enumeration value="PDC"/>
          <xsd:enumeration value="Mailing"/>
          <xsd:enumeration value="@mailing"/>
          <xsd:enumeration value="SMS"/>
          <xsd:enumeration value="Message téléphoné"/>
        </xsd:restriction>
      </xsd:simpleType>
    </xsd:element>
    <xsd:element name="Date_x0020_GERC" ma:index="26" nillable="true" ma:displayName="Date GERC" ma:format="DateOnly" ma:internalName="Date_x0020_GERC">
      <xsd:simpleType>
        <xsd:restriction base="dms:DateTime"/>
      </xsd:simpleType>
    </xsd:element>
    <xsd:element name="Référence_x0020_supprimée" ma:index="27" nillable="true" ma:displayName="Référence supprimée" ma:default="0" ma:internalName="R_x00e9_f_x00e9_rence_x0020_supprim_x00e9_e">
      <xsd:simpleType>
        <xsd:restriction base="dms:Boolean"/>
      </xsd:simpleType>
    </xsd:element>
    <xsd:element name="Commentaire" ma:index="29" nillable="true" ma:displayName="Mots-clés" ma:internalName="Commentair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ba12a-f3d6-41b9-8ef7-6ade09135f26" elementFormDefault="qualified">
    <xsd:import namespace="http://schemas.microsoft.com/office/2006/documentManagement/types"/>
    <xsd:import namespace="http://schemas.microsoft.com/office/infopath/2007/PartnerControls"/>
    <xsd:element name="Dernier_x0020__x00e9_diteur" ma:index="31" nillable="true" ma:displayName="Modifie par" ma:internalName="Dernier_x0020__x00e9_diteur">
      <xsd:simpleType>
        <xsd:restriction base="dms:Text">
          <xsd:maxLength value="255"/>
        </xsd:restriction>
      </xsd:simpleType>
    </xsd:element>
    <xsd:element name="marches" ma:index="32" nillable="true" ma:displayName="Marchés" ma:internalName="marches">
      <xsd:simpleType>
        <xsd:restriction base="dms:Text">
          <xsd:maxLength value="255"/>
        </xsd:restriction>
      </xsd:simpleType>
    </xsd:element>
    <xsd:element name="sousproduits" ma:index="33" nillable="true" ma:displayName="Sous-produits" ma:internalName="sousproduits">
      <xsd:simpleType>
        <xsd:restriction base="dms:Text">
          <xsd:maxLength value="255"/>
        </xsd:restriction>
      </xsd:simpleType>
    </xsd:element>
    <xsd:element name="libellelong" ma:index="34" nillable="true" ma:displayName="Libellé long" ma:internalName="libellelong">
      <xsd:simpleType>
        <xsd:restriction base="dms:Text">
          <xsd:maxLength value="255"/>
        </xsd:restriction>
      </xsd:simpleType>
    </xsd:element>
    <xsd:element name="datesuppression" ma:index="35" nillable="true" ma:displayName="Date suppression" ma:format="DateOnly" ma:internalName="datesuppression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tivité xmlns="cb2958fb-4002-490e-a27b-91656e5382c8">Critères</Activité>
    <Commentaire xmlns="cb2958fb-4002-490e-a27b-91656e5382c8">Direction Crédits et Engagements - BERNHARD Franck</Commentaire>
    <Direction xmlns="cb2958fb-4002-490e-a27b-91656e5382c8" xsi:nil="true"/>
    <Date_x0020_de_x0020_revue xmlns="cb2958fb-4002-490e-a27b-91656e5382c8">2018-09-04T22:00:00+00:00</Date_x0020_de_x0020_revue>
    <Les_x0020_incontournables xmlns="cb2958fb-4002-490e-a27b-91656e5382c8">false</Les_x0020_incontournables>
    <marches xmlns="731ba12a-f3d6-41b9-8ef7-6ade09135f26">Particuliers,Professionnels</marches>
    <Date_x0020_fin xmlns="cb2958fb-4002-490e-a27b-91656e5382c8">2098-12-31T23:00:00+00:00</Date_x0020_fin>
    <datesuppression xmlns="731ba12a-f3d6-41b9-8ef7-6ade09135f26" xsi:nil="true"/>
    <Etat xmlns="cb2958fb-4002-490e-a27b-91656e5382c8" xsi:nil="true"/>
    <Date_x0020_début xmlns="cb2958fb-4002-490e-a27b-91656e5382c8">2017-07-25T22:00:00+00:00</Date_x0020_début>
    <MDC xmlns="cb2958fb-4002-490e-a27b-91656e5382c8" xsi:nil="true"/>
    <Libellé_x0020_court xmlns="cb2958fb-4002-490e-a27b-91656e5382c8">RPM - Les bonnes pratiques</Libellé_x0020_court>
    <Campagne xmlns="cb2958fb-4002-490e-a27b-91656e5382c8">-</Campagne>
    <Référence_x0020_supprimée xmlns="cb2958fb-4002-490e-a27b-91656e5382c8">false</Référence_x0020_supprimée>
    <sousproduits xmlns="731ba12a-f3d6-41b9-8ef7-6ade09135f26" xsi:nil="true"/>
    <Type_x0020_de_x0020_document xmlns="cb2958fb-4002-490e-a27b-91656e5382c8">Guides et Outils (Modes op)</Type_x0020_de_x0020_document>
    <Libre xmlns="cb2958fb-4002-490e-a27b-91656e5382c8">false</Libre>
    <libellelong xmlns="731ba12a-f3d6-41b9-8ef7-6ade09135f26">RPM - Les bonnes pratiques v1.4 20062017</libellelong>
    <Bagage xmlns="cb2958fb-4002-490e-a27b-91656e5382c8">-</Bagage>
    <Dernier_x0020__x00e9_diteur xmlns="731ba12a-f3d6-41b9-8ef7-6ade09135f26">STEPHANIE SCHWOOB</Dernier_x0020__x00e9_diteur>
    <Segment xmlns="cb2958fb-4002-490e-a27b-91656e5382c8" xsi:nil="true"/>
    <Rédacteur xmlns="cb2958fb-4002-490e-a27b-91656e5382c8">CLAUDE MEYER</Rédacteur>
    <Domaine xmlns="cb2958fb-4002-490e-a27b-91656e5382c8">Banque au Quotidien</Domaine>
    <Importance xmlns="cb2958fb-4002-490e-a27b-91656e5382c8">-</Importance>
    <Sous_x0020_Domaine xmlns="cb2958fb-4002-490e-a27b-91656e5382c8">Compte et forfait</Sous_x0020_Domaine>
    <Date_x0020_GERC xmlns="cb2958fb-4002-490e-a27b-91656e5382c8" xsi:nil="true"/>
  </documentManagement>
</p:properties>
</file>

<file path=customXml/itemProps1.xml><?xml version="1.0" encoding="utf-8"?>
<ds:datastoreItem xmlns:ds="http://schemas.openxmlformats.org/officeDocument/2006/customXml" ds:itemID="{BFE731DF-FCE7-4B7B-B126-00C1DAF0EC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AB14E4-DBAC-4711-B7C6-E14FB950B8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2958fb-4002-490e-a27b-91656e5382c8"/>
    <ds:schemaRef ds:uri="731ba12a-f3d6-41b9-8ef7-6ade09135f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A9DF85-BCE9-44CD-9A46-251A010A84D9}">
  <ds:schemaRefs>
    <ds:schemaRef ds:uri="http://purl.org/dc/elements/1.1/"/>
    <ds:schemaRef ds:uri="731ba12a-f3d6-41b9-8ef7-6ade09135f26"/>
    <ds:schemaRef ds:uri="http://schemas.openxmlformats.org/package/2006/metadata/core-properties"/>
    <ds:schemaRef ds:uri="cb2958fb-4002-490e-a27b-91656e5382c8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9771</TotalTime>
  <Words>1311</Words>
  <Application>Microsoft Office PowerPoint</Application>
  <PresentationFormat>Affichage à l'écran (4:3)</PresentationFormat>
  <Paragraphs>233</Paragraphs>
  <Slides>14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4_Thème Office</vt:lpstr>
      <vt:lpstr>Thème Office</vt:lpstr>
      <vt:lpstr>Acrobat Document</vt:lpstr>
      <vt:lpstr>Le traitement des clients  irréguliers en agence (Particuliers – Professionnels)  Les bonnes pratiques</vt:lpstr>
      <vt:lpstr>Sommaire</vt:lpstr>
      <vt:lpstr>A. La chronologie des évènements</vt:lpstr>
      <vt:lpstr>B. Le cas particulier de la mise en demeure</vt:lpstr>
      <vt:lpstr>B. Le cas particulier de la mise en demeure</vt:lpstr>
      <vt:lpstr>C. Les principales procédures agences</vt:lpstr>
      <vt:lpstr>C. Les principales procédures agences</vt:lpstr>
      <vt:lpstr>C. Les principales procédures agences</vt:lpstr>
      <vt:lpstr>C. Les principales procédures agences</vt:lpstr>
      <vt:lpstr>C. Les principales procédures agences</vt:lpstr>
      <vt:lpstr>C. Les principales procédures agences</vt:lpstr>
      <vt:lpstr>C. Les principales procédures agences</vt:lpstr>
      <vt:lpstr>C. Les principales procédures agences</vt:lpstr>
      <vt:lpstr>D. Comprendre l’évolution de la note BPCE</vt:lpstr>
    </vt:vector>
  </TitlesOfParts>
  <Company>Pro Direct Marketing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iMac</dc:creator>
  <cp:lastModifiedBy>a5701281</cp:lastModifiedBy>
  <cp:revision>1045</cp:revision>
  <cp:lastPrinted>2017-06-20T10:10:20Z</cp:lastPrinted>
  <dcterms:created xsi:type="dcterms:W3CDTF">2013-12-11T09:42:43Z</dcterms:created>
  <dcterms:modified xsi:type="dcterms:W3CDTF">2019-05-02T07:37:39Z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0x0101000E33086E8FC4BA41A54639D4E4D574CF</vt:lpwstr>
  </property>
  <property fmtid="{D5CDD505-2E9C-101B-9397-08002B2CF9AE}" pid="3" name="_CopySource">
    <vt:lpwstr>Procédure CEA - traitement RPM v1.6.1.pptx</vt:lpwstr>
  </property>
  <property fmtid="{D5CDD505-2E9C-101B-9397-08002B2CF9AE}" pid="4" name="Order">
    <vt:r8>401600</vt:r8>
  </property>
</Properties>
</file>