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  <p:sldMasterId id="2147483700" r:id="rId5"/>
  </p:sldMasterIdLst>
  <p:notesMasterIdLst>
    <p:notesMasterId r:id="rId27"/>
  </p:notesMasterIdLst>
  <p:handoutMasterIdLst>
    <p:handoutMasterId r:id="rId28"/>
  </p:handoutMasterIdLst>
  <p:sldIdLst>
    <p:sldId id="499" r:id="rId6"/>
    <p:sldId id="477" r:id="rId7"/>
    <p:sldId id="500" r:id="rId8"/>
    <p:sldId id="528" r:id="rId9"/>
    <p:sldId id="515" r:id="rId10"/>
    <p:sldId id="529" r:id="rId11"/>
    <p:sldId id="543" r:id="rId12"/>
    <p:sldId id="530" r:id="rId13"/>
    <p:sldId id="531" r:id="rId14"/>
    <p:sldId id="541" r:id="rId15"/>
    <p:sldId id="532" r:id="rId16"/>
    <p:sldId id="533" r:id="rId17"/>
    <p:sldId id="534" r:id="rId18"/>
    <p:sldId id="537" r:id="rId19"/>
    <p:sldId id="535" r:id="rId20"/>
    <p:sldId id="539" r:id="rId21"/>
    <p:sldId id="540" r:id="rId22"/>
    <p:sldId id="536" r:id="rId23"/>
    <p:sldId id="542" r:id="rId24"/>
    <p:sldId id="527" r:id="rId25"/>
    <p:sldId id="526" r:id="rId26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1620"/>
    <a:srgbClr val="C10C20"/>
    <a:srgbClr val="FF7316"/>
    <a:srgbClr val="B50E20"/>
    <a:srgbClr val="8A2082"/>
    <a:srgbClr val="A2BA39"/>
    <a:srgbClr val="32ACBA"/>
    <a:srgbClr val="6C1E8C"/>
    <a:srgbClr val="FA7F1F"/>
    <a:srgbClr val="DE7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7486" autoAdjust="0"/>
  </p:normalViewPr>
  <p:slideViewPr>
    <p:cSldViewPr snapToGrid="0" snapToObjects="1">
      <p:cViewPr>
        <p:scale>
          <a:sx n="100" d="100"/>
          <a:sy n="100" d="100"/>
        </p:scale>
        <p:origin x="-1866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E29F6A-19D1-4812-BD0F-8C49FC5266B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87857D2-B6B2-4FF7-AD3C-6E1D3CF61BBE}">
      <dgm:prSet phldrT="[Texte]" custT="1"/>
      <dgm:spPr/>
      <dgm:t>
        <a:bodyPr/>
        <a:lstStyle/>
        <a:p>
          <a:pPr algn="just"/>
          <a:r>
            <a:rPr lang="fr-FR" sz="1600" dirty="0" smtClean="0"/>
            <a:t>Un message bloquant apparait dès que la globalité des opérations en attente pour mon client n’entre pas dans ma délégation.</a:t>
          </a:r>
        </a:p>
      </dgm:t>
    </dgm:pt>
    <dgm:pt modelId="{1A79C2D9-A45D-4DB9-90C1-018911E21586}" type="parTrans" cxnId="{3CE9B73B-75EC-41A1-AEC8-A3E3C053E703}">
      <dgm:prSet/>
      <dgm:spPr/>
      <dgm:t>
        <a:bodyPr/>
        <a:lstStyle/>
        <a:p>
          <a:endParaRPr lang="fr-FR" sz="1600"/>
        </a:p>
      </dgm:t>
    </dgm:pt>
    <dgm:pt modelId="{3D75E886-38D3-4B97-BD88-2F439075F8A8}" type="sibTrans" cxnId="{3CE9B73B-75EC-41A1-AEC8-A3E3C053E703}">
      <dgm:prSet/>
      <dgm:spPr/>
      <dgm:t>
        <a:bodyPr/>
        <a:lstStyle/>
        <a:p>
          <a:endParaRPr lang="fr-FR" sz="1600"/>
        </a:p>
      </dgm:t>
    </dgm:pt>
    <dgm:pt modelId="{F8B8E451-0A84-4B92-8080-A809124A002D}">
      <dgm:prSet phldrT="[Texte]" custT="1"/>
      <dgm:spPr/>
      <dgm:t>
        <a:bodyPr/>
        <a:lstStyle/>
        <a:p>
          <a:pPr algn="just"/>
          <a:r>
            <a:rPr lang="fr-FR" sz="1600" dirty="0" smtClean="0"/>
            <a:t>Un collaborateur « A » dont la délégation est insuffisante pour forcer une opération doit adresser le traitement du MAD de ce client à un autre collaborateur « B » disposant de délégation suffisante pour forcer les opérations de ce client . </a:t>
          </a:r>
        </a:p>
      </dgm:t>
    </dgm:pt>
    <dgm:pt modelId="{220ACCE3-0047-484F-AAB3-72A19A77E06E}" type="parTrans" cxnId="{FC31793B-C412-489B-9C13-AC8C469F34B5}">
      <dgm:prSet/>
      <dgm:spPr/>
      <dgm:t>
        <a:bodyPr/>
        <a:lstStyle/>
        <a:p>
          <a:endParaRPr lang="fr-FR" sz="1600"/>
        </a:p>
      </dgm:t>
    </dgm:pt>
    <dgm:pt modelId="{D06BF0C5-B6AC-4B0F-8082-0EE996AD7AE1}" type="sibTrans" cxnId="{FC31793B-C412-489B-9C13-AC8C469F34B5}">
      <dgm:prSet/>
      <dgm:spPr/>
      <dgm:t>
        <a:bodyPr/>
        <a:lstStyle/>
        <a:p>
          <a:endParaRPr lang="fr-FR" sz="1600"/>
        </a:p>
      </dgm:t>
    </dgm:pt>
    <dgm:pt modelId="{73E8D177-E68B-4C9F-83C1-A15D6E8D2CFA}">
      <dgm:prSet custT="1"/>
      <dgm:spPr/>
      <dgm:t>
        <a:bodyPr/>
        <a:lstStyle/>
        <a:p>
          <a:pPr algn="just"/>
          <a:r>
            <a:rPr lang="fr-FR" sz="1600" dirty="0" smtClean="0"/>
            <a:t>Si le collaborateur « B »  ne traite pas le MAD que lui a adressé le collaborateur « A »  le jour J. Le lendemain le client revient dans les mouvements du MAD à traiter par le  collaborateur « A ».</a:t>
          </a:r>
          <a:endParaRPr lang="fr-FR" sz="1600" dirty="0"/>
        </a:p>
      </dgm:t>
    </dgm:pt>
    <dgm:pt modelId="{203D8A83-1288-49DC-AF23-C67100DA775A}" type="parTrans" cxnId="{C489B7E5-2655-48D5-BEA0-29CF8CD88727}">
      <dgm:prSet/>
      <dgm:spPr/>
      <dgm:t>
        <a:bodyPr/>
        <a:lstStyle/>
        <a:p>
          <a:endParaRPr lang="fr-FR" sz="1600"/>
        </a:p>
      </dgm:t>
    </dgm:pt>
    <dgm:pt modelId="{DDC5B53F-5B3E-41E5-98D9-5EF8C0CF7CF3}" type="sibTrans" cxnId="{C489B7E5-2655-48D5-BEA0-29CF8CD88727}">
      <dgm:prSet/>
      <dgm:spPr/>
      <dgm:t>
        <a:bodyPr/>
        <a:lstStyle/>
        <a:p>
          <a:endParaRPr lang="fr-FR" sz="1600"/>
        </a:p>
      </dgm:t>
    </dgm:pt>
    <dgm:pt modelId="{5897EE6E-EE8C-42B5-9502-7507576B67E7}">
      <dgm:prSet phldrT="[Texte]" custT="1"/>
      <dgm:spPr/>
      <dgm:t>
        <a:bodyPr/>
        <a:lstStyle/>
        <a:p>
          <a:pPr algn="just"/>
          <a:r>
            <a:rPr lang="fr-FR" sz="1600" dirty="0" smtClean="0">
              <a:solidFill>
                <a:schemeClr val="bg1"/>
              </a:solidFill>
            </a:rPr>
            <a:t>Un commentaire doit toujours être renseigné pour justifier une décision de forçage ou pour aider à la prise de décision par le délégataire.</a:t>
          </a:r>
        </a:p>
      </dgm:t>
    </dgm:pt>
    <dgm:pt modelId="{20B6B0F1-7A01-4DBB-9A21-DDFD9F3216B1}" type="parTrans" cxnId="{E3C6F6E8-6250-418D-8372-43D0EBD1915A}">
      <dgm:prSet/>
      <dgm:spPr/>
      <dgm:t>
        <a:bodyPr/>
        <a:lstStyle/>
        <a:p>
          <a:endParaRPr lang="fr-FR" sz="1600"/>
        </a:p>
      </dgm:t>
    </dgm:pt>
    <dgm:pt modelId="{660D6B0A-ADD0-4601-AD05-6D48E377A1F5}" type="sibTrans" cxnId="{E3C6F6E8-6250-418D-8372-43D0EBD1915A}">
      <dgm:prSet/>
      <dgm:spPr/>
      <dgm:t>
        <a:bodyPr/>
        <a:lstStyle/>
        <a:p>
          <a:endParaRPr lang="fr-FR" sz="1600"/>
        </a:p>
      </dgm:t>
    </dgm:pt>
    <dgm:pt modelId="{0598222B-56CC-4346-9723-660884232166}">
      <dgm:prSet phldrT="[Texte]" custT="1"/>
      <dgm:spPr/>
      <dgm:t>
        <a:bodyPr/>
        <a:lstStyle/>
        <a:p>
          <a:pPr algn="just" rtl="0"/>
          <a:r>
            <a:rPr kumimoji="0" lang="fr-FR" sz="1600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rPr>
            <a:t>Si la provision est constituée après avoir réalisé l’affectation, je peux toujours traiter l’opération, et prévenir mon délégataire.</a:t>
          </a:r>
          <a:endParaRPr lang="fr-FR" sz="1600" b="0" dirty="0" smtClean="0">
            <a:solidFill>
              <a:schemeClr val="bg1"/>
            </a:solidFill>
            <a:latin typeface="+mn-lt"/>
          </a:endParaRPr>
        </a:p>
      </dgm:t>
    </dgm:pt>
    <dgm:pt modelId="{C240E68B-FCF8-4280-A777-5E9BF13AC915}" type="parTrans" cxnId="{D51D6162-A2F8-4054-8533-7ACACBA3AF62}">
      <dgm:prSet/>
      <dgm:spPr/>
      <dgm:t>
        <a:bodyPr/>
        <a:lstStyle/>
        <a:p>
          <a:endParaRPr lang="fr-FR" sz="1600"/>
        </a:p>
      </dgm:t>
    </dgm:pt>
    <dgm:pt modelId="{E744E3B9-933C-4605-9066-4D0261ADE74D}" type="sibTrans" cxnId="{D51D6162-A2F8-4054-8533-7ACACBA3AF62}">
      <dgm:prSet/>
      <dgm:spPr/>
      <dgm:t>
        <a:bodyPr/>
        <a:lstStyle/>
        <a:p>
          <a:endParaRPr lang="fr-FR" sz="1600"/>
        </a:p>
      </dgm:t>
    </dgm:pt>
    <dgm:pt modelId="{3B4D3AC5-5294-46F3-B21A-D77DC3341921}">
      <dgm:prSet phldrT="[Texte]" custT="1"/>
      <dgm:spPr/>
      <dgm:t>
        <a:bodyPr/>
        <a:lstStyle/>
        <a:p>
          <a:pPr algn="just" rtl="0"/>
          <a:r>
            <a:rPr kumimoji="0" lang="fr-FR" sz="1600" b="0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rPr>
            <a:t>Je peux réaffecter une opération à un autre délégataire dans la même  journée (en cas d’absence).</a:t>
          </a:r>
          <a:endParaRPr lang="fr-FR" sz="1600" dirty="0" smtClean="0">
            <a:solidFill>
              <a:schemeClr val="bg1"/>
            </a:solidFill>
            <a:latin typeface="+mn-lt"/>
          </a:endParaRPr>
        </a:p>
      </dgm:t>
    </dgm:pt>
    <dgm:pt modelId="{CD191AA5-6667-416F-BEAE-549CEC95E4C2}" type="parTrans" cxnId="{CE5D1EF1-67C9-44D6-B495-54D64DC3D427}">
      <dgm:prSet/>
      <dgm:spPr/>
      <dgm:t>
        <a:bodyPr/>
        <a:lstStyle/>
        <a:p>
          <a:endParaRPr lang="fr-FR" sz="1600"/>
        </a:p>
      </dgm:t>
    </dgm:pt>
    <dgm:pt modelId="{AC14859F-CFC9-4436-B02E-C26F9E96C281}" type="sibTrans" cxnId="{CE5D1EF1-67C9-44D6-B495-54D64DC3D427}">
      <dgm:prSet/>
      <dgm:spPr/>
      <dgm:t>
        <a:bodyPr/>
        <a:lstStyle/>
        <a:p>
          <a:endParaRPr lang="fr-FR" sz="1600"/>
        </a:p>
      </dgm:t>
    </dgm:pt>
    <dgm:pt modelId="{9B86FDE7-8891-4C64-8900-8CF10C04D3E2}" type="pres">
      <dgm:prSet presAssocID="{28E29F6A-19D1-4812-BD0F-8C49FC5266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EE4EED7-4272-43FB-B29B-B4E0A34D7C5B}" type="pres">
      <dgm:prSet presAssocID="{F87857D2-B6B2-4FF7-AD3C-6E1D3CF61BB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E92D65-5476-47EB-B54D-B8C37527AF2C}" type="pres">
      <dgm:prSet presAssocID="{3D75E886-38D3-4B97-BD88-2F439075F8A8}" presName="spacer" presStyleCnt="0"/>
      <dgm:spPr/>
    </dgm:pt>
    <dgm:pt modelId="{EC8795C1-44E9-48C1-A2D6-22EC1D9ADAF9}" type="pres">
      <dgm:prSet presAssocID="{F8B8E451-0A84-4B92-8080-A809124A002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11842F-8B32-4AD6-8B3E-7D70C98CDB28}" type="pres">
      <dgm:prSet presAssocID="{D06BF0C5-B6AC-4B0F-8082-0EE996AD7AE1}" presName="spacer" presStyleCnt="0"/>
      <dgm:spPr/>
    </dgm:pt>
    <dgm:pt modelId="{F4E25489-71A4-40B0-BB3C-7AEF89321C77}" type="pres">
      <dgm:prSet presAssocID="{5897EE6E-EE8C-42B5-9502-7507576B67E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6E95EB-3B98-4CB5-8ACC-70B7580AED17}" type="pres">
      <dgm:prSet presAssocID="{660D6B0A-ADD0-4601-AD05-6D48E377A1F5}" presName="spacer" presStyleCnt="0"/>
      <dgm:spPr/>
    </dgm:pt>
    <dgm:pt modelId="{E7CB7996-C8DD-4005-B3E2-B1D7C908F775}" type="pres">
      <dgm:prSet presAssocID="{0598222B-56CC-4346-9723-66088423216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98EC63-C381-473C-9FA5-66747102EE09}" type="pres">
      <dgm:prSet presAssocID="{E744E3B9-933C-4605-9066-4D0261ADE74D}" presName="spacer" presStyleCnt="0"/>
      <dgm:spPr/>
    </dgm:pt>
    <dgm:pt modelId="{25796403-5A26-4CE3-B0AB-104DE1431927}" type="pres">
      <dgm:prSet presAssocID="{3B4D3AC5-5294-46F3-B21A-D77DC334192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803452-8221-46C4-B48F-86AC6B8E34B5}" type="pres">
      <dgm:prSet presAssocID="{AC14859F-CFC9-4436-B02E-C26F9E96C281}" presName="spacer" presStyleCnt="0"/>
      <dgm:spPr/>
    </dgm:pt>
    <dgm:pt modelId="{5D08805B-3934-4B5C-AA58-FF2FC22BFD41}" type="pres">
      <dgm:prSet presAssocID="{73E8D177-E68B-4C9F-83C1-A15D6E8D2CF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489B7E5-2655-48D5-BEA0-29CF8CD88727}" srcId="{28E29F6A-19D1-4812-BD0F-8C49FC5266B3}" destId="{73E8D177-E68B-4C9F-83C1-A15D6E8D2CFA}" srcOrd="5" destOrd="0" parTransId="{203D8A83-1288-49DC-AF23-C67100DA775A}" sibTransId="{DDC5B53F-5B3E-41E5-98D9-5EF8C0CF7CF3}"/>
    <dgm:cxn modelId="{E3C6F6E8-6250-418D-8372-43D0EBD1915A}" srcId="{28E29F6A-19D1-4812-BD0F-8C49FC5266B3}" destId="{5897EE6E-EE8C-42B5-9502-7507576B67E7}" srcOrd="2" destOrd="0" parTransId="{20B6B0F1-7A01-4DBB-9A21-DDFD9F3216B1}" sibTransId="{660D6B0A-ADD0-4601-AD05-6D48E377A1F5}"/>
    <dgm:cxn modelId="{D1F2762B-76E1-497F-9B65-248CC69E7877}" type="presOf" srcId="{5897EE6E-EE8C-42B5-9502-7507576B67E7}" destId="{F4E25489-71A4-40B0-BB3C-7AEF89321C77}" srcOrd="0" destOrd="0" presId="urn:microsoft.com/office/officeart/2005/8/layout/vList2"/>
    <dgm:cxn modelId="{731B0792-D9B6-446E-B22B-20505C2E74A3}" type="presOf" srcId="{73E8D177-E68B-4C9F-83C1-A15D6E8D2CFA}" destId="{5D08805B-3934-4B5C-AA58-FF2FC22BFD41}" srcOrd="0" destOrd="0" presId="urn:microsoft.com/office/officeart/2005/8/layout/vList2"/>
    <dgm:cxn modelId="{16057840-FF1C-49C5-8376-386866E42A2F}" type="presOf" srcId="{F8B8E451-0A84-4B92-8080-A809124A002D}" destId="{EC8795C1-44E9-48C1-A2D6-22EC1D9ADAF9}" srcOrd="0" destOrd="0" presId="urn:microsoft.com/office/officeart/2005/8/layout/vList2"/>
    <dgm:cxn modelId="{5860A96F-49A3-445F-9D4C-D244DE0B34D8}" type="presOf" srcId="{0598222B-56CC-4346-9723-660884232166}" destId="{E7CB7996-C8DD-4005-B3E2-B1D7C908F775}" srcOrd="0" destOrd="0" presId="urn:microsoft.com/office/officeart/2005/8/layout/vList2"/>
    <dgm:cxn modelId="{1BB74CD2-D421-4B30-954A-AC394E011E82}" type="presOf" srcId="{3B4D3AC5-5294-46F3-B21A-D77DC3341921}" destId="{25796403-5A26-4CE3-B0AB-104DE1431927}" srcOrd="0" destOrd="0" presId="urn:microsoft.com/office/officeart/2005/8/layout/vList2"/>
    <dgm:cxn modelId="{3CE9B73B-75EC-41A1-AEC8-A3E3C053E703}" srcId="{28E29F6A-19D1-4812-BD0F-8C49FC5266B3}" destId="{F87857D2-B6B2-4FF7-AD3C-6E1D3CF61BBE}" srcOrd="0" destOrd="0" parTransId="{1A79C2D9-A45D-4DB9-90C1-018911E21586}" sibTransId="{3D75E886-38D3-4B97-BD88-2F439075F8A8}"/>
    <dgm:cxn modelId="{FC31793B-C412-489B-9C13-AC8C469F34B5}" srcId="{28E29F6A-19D1-4812-BD0F-8C49FC5266B3}" destId="{F8B8E451-0A84-4B92-8080-A809124A002D}" srcOrd="1" destOrd="0" parTransId="{220ACCE3-0047-484F-AAB3-72A19A77E06E}" sibTransId="{D06BF0C5-B6AC-4B0F-8082-0EE996AD7AE1}"/>
    <dgm:cxn modelId="{CE5D1EF1-67C9-44D6-B495-54D64DC3D427}" srcId="{28E29F6A-19D1-4812-BD0F-8C49FC5266B3}" destId="{3B4D3AC5-5294-46F3-B21A-D77DC3341921}" srcOrd="4" destOrd="0" parTransId="{CD191AA5-6667-416F-BEAE-549CEC95E4C2}" sibTransId="{AC14859F-CFC9-4436-B02E-C26F9E96C281}"/>
    <dgm:cxn modelId="{5EAB9BEF-0780-4724-9EB1-8419A34C5AD9}" type="presOf" srcId="{28E29F6A-19D1-4812-BD0F-8C49FC5266B3}" destId="{9B86FDE7-8891-4C64-8900-8CF10C04D3E2}" srcOrd="0" destOrd="0" presId="urn:microsoft.com/office/officeart/2005/8/layout/vList2"/>
    <dgm:cxn modelId="{D51D6162-A2F8-4054-8533-7ACACBA3AF62}" srcId="{28E29F6A-19D1-4812-BD0F-8C49FC5266B3}" destId="{0598222B-56CC-4346-9723-660884232166}" srcOrd="3" destOrd="0" parTransId="{C240E68B-FCF8-4280-A777-5E9BF13AC915}" sibTransId="{E744E3B9-933C-4605-9066-4D0261ADE74D}"/>
    <dgm:cxn modelId="{BE5FA80C-AB4B-4542-B2C6-4479F91078CD}" type="presOf" srcId="{F87857D2-B6B2-4FF7-AD3C-6E1D3CF61BBE}" destId="{CEE4EED7-4272-43FB-B29B-B4E0A34D7C5B}" srcOrd="0" destOrd="0" presId="urn:microsoft.com/office/officeart/2005/8/layout/vList2"/>
    <dgm:cxn modelId="{83BBAB62-0789-457C-932D-F6676AE069B2}" type="presParOf" srcId="{9B86FDE7-8891-4C64-8900-8CF10C04D3E2}" destId="{CEE4EED7-4272-43FB-B29B-B4E0A34D7C5B}" srcOrd="0" destOrd="0" presId="urn:microsoft.com/office/officeart/2005/8/layout/vList2"/>
    <dgm:cxn modelId="{2F766DC1-4DDA-4501-89DA-28B5B4B50855}" type="presParOf" srcId="{9B86FDE7-8891-4C64-8900-8CF10C04D3E2}" destId="{19E92D65-5476-47EB-B54D-B8C37527AF2C}" srcOrd="1" destOrd="0" presId="urn:microsoft.com/office/officeart/2005/8/layout/vList2"/>
    <dgm:cxn modelId="{0751C89B-9594-4130-8197-81ED92007FF2}" type="presParOf" srcId="{9B86FDE7-8891-4C64-8900-8CF10C04D3E2}" destId="{EC8795C1-44E9-48C1-A2D6-22EC1D9ADAF9}" srcOrd="2" destOrd="0" presId="urn:microsoft.com/office/officeart/2005/8/layout/vList2"/>
    <dgm:cxn modelId="{FB6FB0E2-888A-4A20-81C9-8922E88D11A2}" type="presParOf" srcId="{9B86FDE7-8891-4C64-8900-8CF10C04D3E2}" destId="{F511842F-8B32-4AD6-8B3E-7D70C98CDB28}" srcOrd="3" destOrd="0" presId="urn:microsoft.com/office/officeart/2005/8/layout/vList2"/>
    <dgm:cxn modelId="{A55DCCFE-096C-48DC-8E50-CC452978D231}" type="presParOf" srcId="{9B86FDE7-8891-4C64-8900-8CF10C04D3E2}" destId="{F4E25489-71A4-40B0-BB3C-7AEF89321C77}" srcOrd="4" destOrd="0" presId="urn:microsoft.com/office/officeart/2005/8/layout/vList2"/>
    <dgm:cxn modelId="{4FEBE6EB-3F79-4AF7-AD7E-5688B326DB13}" type="presParOf" srcId="{9B86FDE7-8891-4C64-8900-8CF10C04D3E2}" destId="{5D6E95EB-3B98-4CB5-8ACC-70B7580AED17}" srcOrd="5" destOrd="0" presId="urn:microsoft.com/office/officeart/2005/8/layout/vList2"/>
    <dgm:cxn modelId="{FAEA8E9A-8EDB-4CD5-8AD8-BF8F3D4C6B08}" type="presParOf" srcId="{9B86FDE7-8891-4C64-8900-8CF10C04D3E2}" destId="{E7CB7996-C8DD-4005-B3E2-B1D7C908F775}" srcOrd="6" destOrd="0" presId="urn:microsoft.com/office/officeart/2005/8/layout/vList2"/>
    <dgm:cxn modelId="{E4BC3B61-A10B-472F-90BD-429199FB0999}" type="presParOf" srcId="{9B86FDE7-8891-4C64-8900-8CF10C04D3E2}" destId="{9698EC63-C381-473C-9FA5-66747102EE09}" srcOrd="7" destOrd="0" presId="urn:microsoft.com/office/officeart/2005/8/layout/vList2"/>
    <dgm:cxn modelId="{DA1DDB5F-5669-43D6-B33F-23C66E184F54}" type="presParOf" srcId="{9B86FDE7-8891-4C64-8900-8CF10C04D3E2}" destId="{25796403-5A26-4CE3-B0AB-104DE1431927}" srcOrd="8" destOrd="0" presId="urn:microsoft.com/office/officeart/2005/8/layout/vList2"/>
    <dgm:cxn modelId="{12C5591B-AC91-4154-9919-632972CF3E78}" type="presParOf" srcId="{9B86FDE7-8891-4C64-8900-8CF10C04D3E2}" destId="{A6803452-8221-46C4-B48F-86AC6B8E34B5}" srcOrd="9" destOrd="0" presId="urn:microsoft.com/office/officeart/2005/8/layout/vList2"/>
    <dgm:cxn modelId="{A9A9BA94-EAAB-46A9-9692-658C314D534A}" type="presParOf" srcId="{9B86FDE7-8891-4C64-8900-8CF10C04D3E2}" destId="{5D08805B-3934-4B5C-AA58-FF2FC22BFD4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E29F6A-19D1-4812-BD0F-8C49FC5266B3}" type="doc">
      <dgm:prSet loTypeId="urn:microsoft.com/office/officeart/2005/8/layout/vList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F87857D2-B6B2-4FF7-AD3C-6E1D3CF61BBE}">
      <dgm:prSet phldrT="[Texte]" custT="1"/>
      <dgm:spPr/>
      <dgm:t>
        <a:bodyPr/>
        <a:lstStyle/>
        <a:p>
          <a:pPr algn="just"/>
          <a:r>
            <a:rPr lang="fr-FR" sz="1400" dirty="0" smtClean="0"/>
            <a:t>Traiter le MAD chaque matin </a:t>
          </a:r>
          <a:r>
            <a:rPr lang="fr-FR" sz="1400" b="1" dirty="0" smtClean="0"/>
            <a:t>avant 9h en même temps que le RPM</a:t>
          </a:r>
          <a:r>
            <a:rPr lang="fr-FR" sz="1400" dirty="0" smtClean="0"/>
            <a:t>, pour pouvoir adresser les demandes de délégations le plutôt possible.</a:t>
          </a:r>
        </a:p>
        <a:p>
          <a:pPr algn="just"/>
          <a:r>
            <a:rPr lang="fr-FR" sz="1400" dirty="0" smtClean="0"/>
            <a:t>Après affectation au délégataire, </a:t>
          </a:r>
          <a:r>
            <a:rPr lang="fr-FR" sz="1400" b="1" u="sng" dirty="0" smtClean="0"/>
            <a:t>il faut l’informer par tout mode de communication </a:t>
          </a:r>
          <a:r>
            <a:rPr lang="fr-FR" sz="1400" dirty="0" smtClean="0"/>
            <a:t>(mail, « tchat », téléphone, …). Le cas échéant, le responsable hiérarchique devra également en être informé</a:t>
          </a:r>
          <a:endParaRPr lang="fr-FR" sz="1400" b="0" dirty="0" smtClean="0"/>
        </a:p>
      </dgm:t>
    </dgm:pt>
    <dgm:pt modelId="{1A79C2D9-A45D-4DB9-90C1-018911E21586}" type="parTrans" cxnId="{3CE9B73B-75EC-41A1-AEC8-A3E3C053E703}">
      <dgm:prSet/>
      <dgm:spPr/>
      <dgm:t>
        <a:bodyPr/>
        <a:lstStyle/>
        <a:p>
          <a:endParaRPr lang="fr-FR"/>
        </a:p>
      </dgm:t>
    </dgm:pt>
    <dgm:pt modelId="{3D75E886-38D3-4B97-BD88-2F439075F8A8}" type="sibTrans" cxnId="{3CE9B73B-75EC-41A1-AEC8-A3E3C053E703}">
      <dgm:prSet/>
      <dgm:spPr/>
      <dgm:t>
        <a:bodyPr/>
        <a:lstStyle/>
        <a:p>
          <a:endParaRPr lang="fr-FR"/>
        </a:p>
      </dgm:t>
    </dgm:pt>
    <dgm:pt modelId="{F8B8E451-0A84-4B92-8080-A809124A002D}">
      <dgm:prSet phldrT="[Texte]" custT="1"/>
      <dgm:spPr/>
      <dgm:t>
        <a:bodyPr/>
        <a:lstStyle/>
        <a:p>
          <a:pPr algn="just"/>
          <a:r>
            <a:rPr lang="fr-FR" sz="1400" b="0" dirty="0" smtClean="0"/>
            <a:t>Ne jamais attendre </a:t>
          </a:r>
          <a:r>
            <a:rPr lang="fr-FR" sz="1400" b="1" dirty="0" smtClean="0"/>
            <a:t>le dernier jour de traitement de l’opération pour solliciter le délégataire </a:t>
          </a:r>
          <a:r>
            <a:rPr lang="fr-FR" sz="1400" b="0" dirty="0" smtClean="0"/>
            <a:t>: cela permet d’éviter un incident si ce dernier n’est pas disponible. </a:t>
          </a:r>
        </a:p>
        <a:p>
          <a:pPr algn="just"/>
          <a:r>
            <a:rPr lang="fr-FR" sz="1400" b="0" dirty="0" smtClean="0"/>
            <a:t>Le cas échéant, il est possible le même jour d’aiguiller le traitement du MAD vers un autre délégataire.</a:t>
          </a:r>
        </a:p>
      </dgm:t>
    </dgm:pt>
    <dgm:pt modelId="{220ACCE3-0047-484F-AAB3-72A19A77E06E}" type="parTrans" cxnId="{FC31793B-C412-489B-9C13-AC8C469F34B5}">
      <dgm:prSet/>
      <dgm:spPr/>
      <dgm:t>
        <a:bodyPr/>
        <a:lstStyle/>
        <a:p>
          <a:endParaRPr lang="fr-FR"/>
        </a:p>
      </dgm:t>
    </dgm:pt>
    <dgm:pt modelId="{D06BF0C5-B6AC-4B0F-8082-0EE996AD7AE1}" type="sibTrans" cxnId="{FC31793B-C412-489B-9C13-AC8C469F34B5}">
      <dgm:prSet/>
      <dgm:spPr/>
      <dgm:t>
        <a:bodyPr/>
        <a:lstStyle/>
        <a:p>
          <a:endParaRPr lang="fr-FR"/>
        </a:p>
      </dgm:t>
    </dgm:pt>
    <dgm:pt modelId="{ACC1BC4A-BE43-489F-95B2-4269AF803FCD}">
      <dgm:prSet custT="1"/>
      <dgm:spPr/>
      <dgm:t>
        <a:bodyPr/>
        <a:lstStyle/>
        <a:p>
          <a:pPr algn="just"/>
          <a:r>
            <a:rPr lang="fr-FR" sz="1400" dirty="0" smtClean="0"/>
            <a:t>Tout forçage dans votre délégation, ou toute affectation à un délégataire, nécessite au préalable une analyse de risque, et </a:t>
          </a:r>
          <a:r>
            <a:rPr lang="fr-FR" sz="1400" b="1" dirty="0" smtClean="0"/>
            <a:t>la saisie d’un avis motivé dans la zone commentaire.</a:t>
          </a:r>
          <a:endParaRPr lang="fr-FR" sz="1400" b="1" dirty="0"/>
        </a:p>
      </dgm:t>
    </dgm:pt>
    <dgm:pt modelId="{76C5CA09-9F31-4F4D-9968-6A08D314C019}" type="parTrans" cxnId="{E7D27599-0D66-4C70-B1D1-5C67CC2BC349}">
      <dgm:prSet/>
      <dgm:spPr/>
      <dgm:t>
        <a:bodyPr/>
        <a:lstStyle/>
        <a:p>
          <a:endParaRPr lang="fr-FR"/>
        </a:p>
      </dgm:t>
    </dgm:pt>
    <dgm:pt modelId="{BBCA60CA-A530-4B31-81A6-6325918F8E55}" type="sibTrans" cxnId="{E7D27599-0D66-4C70-B1D1-5C67CC2BC349}">
      <dgm:prSet/>
      <dgm:spPr/>
      <dgm:t>
        <a:bodyPr/>
        <a:lstStyle/>
        <a:p>
          <a:endParaRPr lang="fr-FR"/>
        </a:p>
      </dgm:t>
    </dgm:pt>
    <dgm:pt modelId="{9B86FDE7-8891-4C64-8900-8CF10C04D3E2}" type="pres">
      <dgm:prSet presAssocID="{28E29F6A-19D1-4812-BD0F-8C49FC5266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EE4EED7-4272-43FB-B29B-B4E0A34D7C5B}" type="pres">
      <dgm:prSet presAssocID="{F87857D2-B6B2-4FF7-AD3C-6E1D3CF61BBE}" presName="parentText" presStyleLbl="node1" presStyleIdx="0" presStyleCnt="3" custScaleY="103998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E92D65-5476-47EB-B54D-B8C37527AF2C}" type="pres">
      <dgm:prSet presAssocID="{3D75E886-38D3-4B97-BD88-2F439075F8A8}" presName="spacer" presStyleCnt="0"/>
      <dgm:spPr/>
    </dgm:pt>
    <dgm:pt modelId="{EC8795C1-44E9-48C1-A2D6-22EC1D9ADAF9}" type="pres">
      <dgm:prSet presAssocID="{F8B8E451-0A84-4B92-8080-A809124A002D}" presName="parentText" presStyleLbl="node1" presStyleIdx="1" presStyleCnt="3" custScaleY="83870" custLinFactNeighborX="12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11842F-8B32-4AD6-8B3E-7D70C98CDB28}" type="pres">
      <dgm:prSet presAssocID="{D06BF0C5-B6AC-4B0F-8082-0EE996AD7AE1}" presName="spacer" presStyleCnt="0"/>
      <dgm:spPr/>
    </dgm:pt>
    <dgm:pt modelId="{44D17F9B-3702-4145-AE3F-D06EBFE7CE9B}" type="pres">
      <dgm:prSet presAssocID="{ACC1BC4A-BE43-489F-95B2-4269AF803FCD}" presName="parentText" presStyleLbl="node1" presStyleIdx="2" presStyleCnt="3" custScaleY="73547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CA2C368-CCCC-4763-AA32-E05B0D171758}" type="presOf" srcId="{F87857D2-B6B2-4FF7-AD3C-6E1D3CF61BBE}" destId="{CEE4EED7-4272-43FB-B29B-B4E0A34D7C5B}" srcOrd="0" destOrd="0" presId="urn:microsoft.com/office/officeart/2005/8/layout/vList2"/>
    <dgm:cxn modelId="{5149F325-F113-4E57-A924-D6F84C6BD4FA}" type="presOf" srcId="{F8B8E451-0A84-4B92-8080-A809124A002D}" destId="{EC8795C1-44E9-48C1-A2D6-22EC1D9ADAF9}" srcOrd="0" destOrd="0" presId="urn:microsoft.com/office/officeart/2005/8/layout/vList2"/>
    <dgm:cxn modelId="{FC31793B-C412-489B-9C13-AC8C469F34B5}" srcId="{28E29F6A-19D1-4812-BD0F-8C49FC5266B3}" destId="{F8B8E451-0A84-4B92-8080-A809124A002D}" srcOrd="1" destOrd="0" parTransId="{220ACCE3-0047-484F-AAB3-72A19A77E06E}" sibTransId="{D06BF0C5-B6AC-4B0F-8082-0EE996AD7AE1}"/>
    <dgm:cxn modelId="{E7D27599-0D66-4C70-B1D1-5C67CC2BC349}" srcId="{28E29F6A-19D1-4812-BD0F-8C49FC5266B3}" destId="{ACC1BC4A-BE43-489F-95B2-4269AF803FCD}" srcOrd="2" destOrd="0" parTransId="{76C5CA09-9F31-4F4D-9968-6A08D314C019}" sibTransId="{BBCA60CA-A530-4B31-81A6-6325918F8E55}"/>
    <dgm:cxn modelId="{EA76CCDB-9977-47AA-B4E2-E97FC04A5941}" type="presOf" srcId="{28E29F6A-19D1-4812-BD0F-8C49FC5266B3}" destId="{9B86FDE7-8891-4C64-8900-8CF10C04D3E2}" srcOrd="0" destOrd="0" presId="urn:microsoft.com/office/officeart/2005/8/layout/vList2"/>
    <dgm:cxn modelId="{EFD72BC8-9117-4561-B64B-8FA3781C520B}" type="presOf" srcId="{ACC1BC4A-BE43-489F-95B2-4269AF803FCD}" destId="{44D17F9B-3702-4145-AE3F-D06EBFE7CE9B}" srcOrd="0" destOrd="0" presId="urn:microsoft.com/office/officeart/2005/8/layout/vList2"/>
    <dgm:cxn modelId="{3CE9B73B-75EC-41A1-AEC8-A3E3C053E703}" srcId="{28E29F6A-19D1-4812-BD0F-8C49FC5266B3}" destId="{F87857D2-B6B2-4FF7-AD3C-6E1D3CF61BBE}" srcOrd="0" destOrd="0" parTransId="{1A79C2D9-A45D-4DB9-90C1-018911E21586}" sibTransId="{3D75E886-38D3-4B97-BD88-2F439075F8A8}"/>
    <dgm:cxn modelId="{1F2C8DFE-B18F-4A84-824F-E9BAB4543C39}" type="presParOf" srcId="{9B86FDE7-8891-4C64-8900-8CF10C04D3E2}" destId="{CEE4EED7-4272-43FB-B29B-B4E0A34D7C5B}" srcOrd="0" destOrd="0" presId="urn:microsoft.com/office/officeart/2005/8/layout/vList2"/>
    <dgm:cxn modelId="{CA102F42-8B0B-48B5-8ED9-EC549C39E1EC}" type="presParOf" srcId="{9B86FDE7-8891-4C64-8900-8CF10C04D3E2}" destId="{19E92D65-5476-47EB-B54D-B8C37527AF2C}" srcOrd="1" destOrd="0" presId="urn:microsoft.com/office/officeart/2005/8/layout/vList2"/>
    <dgm:cxn modelId="{D5558AC7-AC24-4438-B85D-CBFC4DBA348E}" type="presParOf" srcId="{9B86FDE7-8891-4C64-8900-8CF10C04D3E2}" destId="{EC8795C1-44E9-48C1-A2D6-22EC1D9ADAF9}" srcOrd="2" destOrd="0" presId="urn:microsoft.com/office/officeart/2005/8/layout/vList2"/>
    <dgm:cxn modelId="{74B540B8-B292-4D86-A7E8-10BD8A9D4E3B}" type="presParOf" srcId="{9B86FDE7-8891-4C64-8900-8CF10C04D3E2}" destId="{F511842F-8B32-4AD6-8B3E-7D70C98CDB28}" srcOrd="3" destOrd="0" presId="urn:microsoft.com/office/officeart/2005/8/layout/vList2"/>
    <dgm:cxn modelId="{1A0E234E-0B97-48C6-ADE4-611287A27D0B}" type="presParOf" srcId="{9B86FDE7-8891-4C64-8900-8CF10C04D3E2}" destId="{44D17F9B-3702-4145-AE3F-D06EBFE7CE9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571C61-1EE5-474F-9C35-2134FFD407C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</dgm:pt>
    <dgm:pt modelId="{80243F1C-4CEB-4D05-96C2-6DEB11665BD4}">
      <dgm:prSet phldrT="[Texte]"/>
      <dgm:spPr/>
      <dgm:t>
        <a:bodyPr/>
        <a:lstStyle/>
        <a:p>
          <a:r>
            <a:rPr lang="fr-FR" b="1" u="none" dirty="0" smtClean="0">
              <a:solidFill>
                <a:schemeClr val="bg1"/>
              </a:solidFill>
            </a:rPr>
            <a:t>« PAS DE CHARTE POUR LA CC TRAITEE »</a:t>
          </a:r>
        </a:p>
        <a:p>
          <a:r>
            <a:rPr lang="fr-FR" dirty="0" smtClean="0"/>
            <a:t>L’utilisateur connecté sur le MAD du client bancaire n’a pas de niveau délégataire affecté dans la charte ADELYS MAD concernée par la catégorie client du client bancaire.   </a:t>
          </a:r>
          <a:endParaRPr lang="fr-FR" dirty="0"/>
        </a:p>
      </dgm:t>
    </dgm:pt>
    <dgm:pt modelId="{416306F2-7B78-4C22-A1B4-AC881D3DAF07}" type="parTrans" cxnId="{56C89C3D-B5C3-407E-B294-09F5A07AEB9F}">
      <dgm:prSet/>
      <dgm:spPr/>
      <dgm:t>
        <a:bodyPr/>
        <a:lstStyle/>
        <a:p>
          <a:endParaRPr lang="fr-FR"/>
        </a:p>
      </dgm:t>
    </dgm:pt>
    <dgm:pt modelId="{31A4F42C-1596-4105-B319-58D185D6811E}" type="sibTrans" cxnId="{56C89C3D-B5C3-407E-B294-09F5A07AEB9F}">
      <dgm:prSet/>
      <dgm:spPr/>
      <dgm:t>
        <a:bodyPr/>
        <a:lstStyle/>
        <a:p>
          <a:endParaRPr lang="fr-FR"/>
        </a:p>
      </dgm:t>
    </dgm:pt>
    <dgm:pt modelId="{4A6BA0F2-11A3-40BC-B8C1-1FA44E906970}">
      <dgm:prSet phldrT="[Texte]"/>
      <dgm:spPr/>
      <dgm:t>
        <a:bodyPr/>
        <a:lstStyle/>
        <a:p>
          <a:r>
            <a:rPr lang="fr-FR" b="1" u="none" dirty="0" smtClean="0">
              <a:solidFill>
                <a:schemeClr val="bg1"/>
              </a:solidFill>
            </a:rPr>
            <a:t>« AGENT SUSPENDU SUR LA CHARTE »</a:t>
          </a:r>
        </a:p>
        <a:p>
          <a:r>
            <a:rPr lang="fr-FR" dirty="0" smtClean="0"/>
            <a:t>L’utilisateur connecté sur le MAD du client bancaire a été suspendu de la charte ADELYS MAD concernée par la catégorie client du client bancaire. </a:t>
          </a:r>
          <a:endParaRPr lang="fr-FR" dirty="0"/>
        </a:p>
      </dgm:t>
    </dgm:pt>
    <dgm:pt modelId="{7CE8C1F6-AEF8-4E38-A691-D17582B93124}" type="parTrans" cxnId="{1F296FE8-B9C7-4954-9523-5E24E462B595}">
      <dgm:prSet/>
      <dgm:spPr/>
      <dgm:t>
        <a:bodyPr/>
        <a:lstStyle/>
        <a:p>
          <a:endParaRPr lang="fr-FR"/>
        </a:p>
      </dgm:t>
    </dgm:pt>
    <dgm:pt modelId="{14A7F9E9-B44D-4E4A-B805-40FABD74B825}" type="sibTrans" cxnId="{1F296FE8-B9C7-4954-9523-5E24E462B595}">
      <dgm:prSet/>
      <dgm:spPr/>
      <dgm:t>
        <a:bodyPr/>
        <a:lstStyle/>
        <a:p>
          <a:endParaRPr lang="fr-FR"/>
        </a:p>
      </dgm:t>
    </dgm:pt>
    <dgm:pt modelId="{07373934-2134-4CAF-8546-CE83E330745A}">
      <dgm:prSet phldrT="[Texte]"/>
      <dgm:spPr/>
      <dgm:t>
        <a:bodyPr/>
        <a:lstStyle/>
        <a:p>
          <a:r>
            <a:rPr lang="fr-FR" b="1" u="none" dirty="0" smtClean="0">
              <a:solidFill>
                <a:schemeClr val="bg1"/>
              </a:solidFill>
            </a:rPr>
            <a:t>« Aucun niveau trouvé pour le poste fonctionnel à la date demandée »</a:t>
          </a:r>
        </a:p>
        <a:p>
          <a:r>
            <a:rPr lang="fr-FR" dirty="0" smtClean="0"/>
            <a:t>La personne sélectionnée </a:t>
          </a:r>
          <a:r>
            <a:rPr lang="fr-FR" b="1" dirty="0" smtClean="0"/>
            <a:t>lors de la recherche délégation </a:t>
          </a:r>
          <a:r>
            <a:rPr lang="fr-FR" dirty="0" smtClean="0"/>
            <a:t>n’a pas de niveau délégataire sur la charte ADELYS MAD correspondant à la catégorie client du client bancaire traité</a:t>
          </a:r>
          <a:endParaRPr lang="fr-FR" dirty="0"/>
        </a:p>
      </dgm:t>
    </dgm:pt>
    <dgm:pt modelId="{A58D1E6B-8445-4CE1-8EC5-6CAD35A46358}" type="parTrans" cxnId="{6F0E3363-2B26-4FAD-A98A-F1731A28BE22}">
      <dgm:prSet/>
      <dgm:spPr/>
      <dgm:t>
        <a:bodyPr/>
        <a:lstStyle/>
        <a:p>
          <a:endParaRPr lang="fr-FR"/>
        </a:p>
      </dgm:t>
    </dgm:pt>
    <dgm:pt modelId="{24CD9017-9270-461A-BF0C-ADBAD94E7298}" type="sibTrans" cxnId="{6F0E3363-2B26-4FAD-A98A-F1731A28BE22}">
      <dgm:prSet/>
      <dgm:spPr/>
      <dgm:t>
        <a:bodyPr/>
        <a:lstStyle/>
        <a:p>
          <a:endParaRPr lang="fr-FR"/>
        </a:p>
      </dgm:t>
    </dgm:pt>
    <dgm:pt modelId="{808F7BC9-6FEC-4149-9A85-F64FA6606550}">
      <dgm:prSet/>
      <dgm:spPr/>
      <dgm:t>
        <a:bodyPr/>
        <a:lstStyle/>
        <a:p>
          <a:r>
            <a:rPr lang="fr-FR" b="1" u="none" dirty="0" smtClean="0">
              <a:solidFill>
                <a:schemeClr val="bg1"/>
              </a:solidFill>
            </a:rPr>
            <a:t>« Pour le contrôle de la délégation, sélectionner uniquement les mouvements relatifs à un même compte » </a:t>
          </a:r>
        </a:p>
        <a:p>
          <a:r>
            <a:rPr lang="fr-FR" dirty="0" smtClean="0"/>
            <a:t>Si le client bancaire a plusieurs comptes au MAD, un message bloquant s’affiche si l’on sélectionne les mouvements des 2 comptes différents lors de la prise de décision.</a:t>
          </a:r>
          <a:endParaRPr lang="fr-FR" b="1" u="none" dirty="0" smtClean="0">
            <a:solidFill>
              <a:schemeClr val="bg1"/>
            </a:solidFill>
          </a:endParaRPr>
        </a:p>
        <a:p>
          <a:endParaRPr lang="fr-FR" b="1" u="none" dirty="0">
            <a:solidFill>
              <a:schemeClr val="bg1"/>
            </a:solidFill>
          </a:endParaRPr>
        </a:p>
      </dgm:t>
    </dgm:pt>
    <dgm:pt modelId="{140239D7-2A95-4FD4-81DC-60869C2A1C75}" type="parTrans" cxnId="{4E281A24-4A9C-4AA9-BA77-C298868BE7F4}">
      <dgm:prSet/>
      <dgm:spPr/>
      <dgm:t>
        <a:bodyPr/>
        <a:lstStyle/>
        <a:p>
          <a:endParaRPr lang="fr-FR"/>
        </a:p>
      </dgm:t>
    </dgm:pt>
    <dgm:pt modelId="{C54D31CE-955F-4C95-9DA7-269B4B450824}" type="sibTrans" cxnId="{4E281A24-4A9C-4AA9-BA77-C298868BE7F4}">
      <dgm:prSet/>
      <dgm:spPr/>
      <dgm:t>
        <a:bodyPr/>
        <a:lstStyle/>
        <a:p>
          <a:endParaRPr lang="fr-FR"/>
        </a:p>
      </dgm:t>
    </dgm:pt>
    <dgm:pt modelId="{4846CE9D-571E-4AAC-AE45-B1AEDED68B1E}">
      <dgm:prSet phldrT="[Texte]"/>
      <dgm:spPr/>
      <dgm:t>
        <a:bodyPr/>
        <a:lstStyle/>
        <a:p>
          <a:r>
            <a:rPr lang="fr-FR" b="1" u="none" dirty="0" smtClean="0">
              <a:solidFill>
                <a:schemeClr val="bg1"/>
              </a:solidFill>
            </a:rPr>
            <a:t>« Le libellé commentaire est mal renseigné »</a:t>
          </a:r>
        </a:p>
        <a:p>
          <a:r>
            <a:rPr lang="fr-FR" dirty="0" smtClean="0"/>
            <a:t>Lors de la création d’un commentaire sur l’écran MAD Prise de décision, la saisie d’un libellé est obligatoire </a:t>
          </a:r>
          <a:r>
            <a:rPr lang="fr-FR" b="1" dirty="0" smtClean="0"/>
            <a:t>si </a:t>
          </a:r>
          <a:r>
            <a:rPr lang="fr-FR" dirty="0" smtClean="0"/>
            <a:t>on lance l’écran complémentaire de saisie</a:t>
          </a:r>
          <a:endParaRPr lang="fr-FR" u="sng" dirty="0" smtClean="0"/>
        </a:p>
      </dgm:t>
    </dgm:pt>
    <dgm:pt modelId="{D52619A2-08FB-4839-95FD-EC7925D558D5}" type="sibTrans" cxnId="{E2DF0C2D-BBE5-48CF-A607-0A74FBCE8A56}">
      <dgm:prSet/>
      <dgm:spPr/>
      <dgm:t>
        <a:bodyPr/>
        <a:lstStyle/>
        <a:p>
          <a:endParaRPr lang="fr-FR"/>
        </a:p>
      </dgm:t>
    </dgm:pt>
    <dgm:pt modelId="{109358D3-00FF-4817-AEF2-B1C1929C401D}" type="parTrans" cxnId="{E2DF0C2D-BBE5-48CF-A607-0A74FBCE8A56}">
      <dgm:prSet/>
      <dgm:spPr/>
      <dgm:t>
        <a:bodyPr/>
        <a:lstStyle/>
        <a:p>
          <a:endParaRPr lang="fr-FR"/>
        </a:p>
      </dgm:t>
    </dgm:pt>
    <dgm:pt modelId="{2B2FA4D6-CF31-4D19-B568-76CBEA3FC72D}" type="pres">
      <dgm:prSet presAssocID="{DA571C61-1EE5-474F-9C35-2134FFD407C8}" presName="linear" presStyleCnt="0">
        <dgm:presLayoutVars>
          <dgm:dir/>
          <dgm:resizeHandles val="exact"/>
        </dgm:presLayoutVars>
      </dgm:prSet>
      <dgm:spPr/>
    </dgm:pt>
    <dgm:pt modelId="{04BEF4C8-65BD-492E-9F72-F9322C24E09D}" type="pres">
      <dgm:prSet presAssocID="{80243F1C-4CEB-4D05-96C2-6DEB11665BD4}" presName="comp" presStyleCnt="0"/>
      <dgm:spPr/>
    </dgm:pt>
    <dgm:pt modelId="{1B0825CE-CC3E-4512-BF2E-859F086D9870}" type="pres">
      <dgm:prSet presAssocID="{80243F1C-4CEB-4D05-96C2-6DEB11665BD4}" presName="box" presStyleLbl="node1" presStyleIdx="0" presStyleCnt="5"/>
      <dgm:spPr/>
      <dgm:t>
        <a:bodyPr/>
        <a:lstStyle/>
        <a:p>
          <a:endParaRPr lang="fr-FR"/>
        </a:p>
      </dgm:t>
    </dgm:pt>
    <dgm:pt modelId="{DC6B97DC-A243-445C-80A8-2F8C8DBA6524}" type="pres">
      <dgm:prSet presAssocID="{80243F1C-4CEB-4D05-96C2-6DEB11665BD4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182EA93-2DFA-48FF-AAFD-899CDFE8F217}" type="pres">
      <dgm:prSet presAssocID="{80243F1C-4CEB-4D05-96C2-6DEB11665BD4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7E6F86-EC5D-4264-92B3-63B3680294DE}" type="pres">
      <dgm:prSet presAssocID="{31A4F42C-1596-4105-B319-58D185D6811E}" presName="spacer" presStyleCnt="0"/>
      <dgm:spPr/>
    </dgm:pt>
    <dgm:pt modelId="{7EC849D1-7846-4E39-A466-5C3BF69A2E72}" type="pres">
      <dgm:prSet presAssocID="{4A6BA0F2-11A3-40BC-B8C1-1FA44E906970}" presName="comp" presStyleCnt="0"/>
      <dgm:spPr/>
    </dgm:pt>
    <dgm:pt modelId="{EB9B92A5-7015-4240-9EBB-D80E68D6AB1F}" type="pres">
      <dgm:prSet presAssocID="{4A6BA0F2-11A3-40BC-B8C1-1FA44E906970}" presName="box" presStyleLbl="node1" presStyleIdx="1" presStyleCnt="5"/>
      <dgm:spPr/>
      <dgm:t>
        <a:bodyPr/>
        <a:lstStyle/>
        <a:p>
          <a:endParaRPr lang="fr-FR"/>
        </a:p>
      </dgm:t>
    </dgm:pt>
    <dgm:pt modelId="{4354731C-8CC9-42AA-B6E8-6393A20E038D}" type="pres">
      <dgm:prSet presAssocID="{4A6BA0F2-11A3-40BC-B8C1-1FA44E906970}" presName="img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2CFC374-722B-4DF4-8926-140BD81EAA06}" type="pres">
      <dgm:prSet presAssocID="{4A6BA0F2-11A3-40BC-B8C1-1FA44E906970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5C58FB-DFD4-451A-9F06-51D29C7A60E1}" type="pres">
      <dgm:prSet presAssocID="{14A7F9E9-B44D-4E4A-B805-40FABD74B825}" presName="spacer" presStyleCnt="0"/>
      <dgm:spPr/>
    </dgm:pt>
    <dgm:pt modelId="{067E4CEA-5795-4EA0-B691-1EACF9F3E124}" type="pres">
      <dgm:prSet presAssocID="{07373934-2134-4CAF-8546-CE83E330745A}" presName="comp" presStyleCnt="0"/>
      <dgm:spPr/>
    </dgm:pt>
    <dgm:pt modelId="{4D6C2B9D-3E16-4308-81C2-48931472C5A1}" type="pres">
      <dgm:prSet presAssocID="{07373934-2134-4CAF-8546-CE83E330745A}" presName="box" presStyleLbl="node1" presStyleIdx="2" presStyleCnt="5"/>
      <dgm:spPr/>
      <dgm:t>
        <a:bodyPr/>
        <a:lstStyle/>
        <a:p>
          <a:endParaRPr lang="fr-FR"/>
        </a:p>
      </dgm:t>
    </dgm:pt>
    <dgm:pt modelId="{33326584-FD70-47F4-AB86-236465C88C8E}" type="pres">
      <dgm:prSet presAssocID="{07373934-2134-4CAF-8546-CE83E330745A}" presName="img" presStyleLbl="fgImgPlace1" presStyleIdx="2" presStyleCnt="5" custScaleY="10000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D8ED1C1-18B5-409F-A0BD-A243800E2E51}" type="pres">
      <dgm:prSet presAssocID="{07373934-2134-4CAF-8546-CE83E330745A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21798BC-47DB-4B6C-A8F7-103A128C994D}" type="pres">
      <dgm:prSet presAssocID="{24CD9017-9270-461A-BF0C-ADBAD94E7298}" presName="spacer" presStyleCnt="0"/>
      <dgm:spPr/>
    </dgm:pt>
    <dgm:pt modelId="{1F00B93A-0EC2-4B0B-8BA5-B093BBE66573}" type="pres">
      <dgm:prSet presAssocID="{808F7BC9-6FEC-4149-9A85-F64FA6606550}" presName="comp" presStyleCnt="0"/>
      <dgm:spPr/>
    </dgm:pt>
    <dgm:pt modelId="{37B5D143-E31F-4AD1-9372-6BE3894940C8}" type="pres">
      <dgm:prSet presAssocID="{808F7BC9-6FEC-4149-9A85-F64FA6606550}" presName="box" presStyleLbl="node1" presStyleIdx="3" presStyleCnt="5"/>
      <dgm:spPr/>
      <dgm:t>
        <a:bodyPr/>
        <a:lstStyle/>
        <a:p>
          <a:endParaRPr lang="fr-FR"/>
        </a:p>
      </dgm:t>
    </dgm:pt>
    <dgm:pt modelId="{0FF14699-391F-4CFC-AAF9-5A6C4F55D274}" type="pres">
      <dgm:prSet presAssocID="{808F7BC9-6FEC-4149-9A85-F64FA6606550}" presName="img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4892B0F3-8A56-4F39-B286-CCCB2C91FC67}" type="pres">
      <dgm:prSet presAssocID="{808F7BC9-6FEC-4149-9A85-F64FA6606550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9B9B66-6B7D-4009-85A8-816D93D7255F}" type="pres">
      <dgm:prSet presAssocID="{C54D31CE-955F-4C95-9DA7-269B4B450824}" presName="spacer" presStyleCnt="0"/>
      <dgm:spPr/>
    </dgm:pt>
    <dgm:pt modelId="{CAC5A73A-446E-48C0-96EA-A06F7A282D8F}" type="pres">
      <dgm:prSet presAssocID="{4846CE9D-571E-4AAC-AE45-B1AEDED68B1E}" presName="comp" presStyleCnt="0"/>
      <dgm:spPr/>
    </dgm:pt>
    <dgm:pt modelId="{040F8F6A-F518-4AE2-A71E-D8F666DDFEA1}" type="pres">
      <dgm:prSet presAssocID="{4846CE9D-571E-4AAC-AE45-B1AEDED68B1E}" presName="box" presStyleLbl="node1" presStyleIdx="4" presStyleCnt="5"/>
      <dgm:spPr/>
      <dgm:t>
        <a:bodyPr/>
        <a:lstStyle/>
        <a:p>
          <a:endParaRPr lang="fr-FR"/>
        </a:p>
      </dgm:t>
    </dgm:pt>
    <dgm:pt modelId="{B4BAF2D8-5A2D-4C9B-8520-4493EA2532A4}" type="pres">
      <dgm:prSet presAssocID="{4846CE9D-571E-4AAC-AE45-B1AEDED68B1E}" presName="img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61115786-A8B6-46FA-B51A-C58D2C641F12}" type="pres">
      <dgm:prSet presAssocID="{4846CE9D-571E-4AAC-AE45-B1AEDED68B1E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1E4C8AC-00F6-4C1A-9FCB-4100F9E652F8}" type="presOf" srcId="{808F7BC9-6FEC-4149-9A85-F64FA6606550}" destId="{37B5D143-E31F-4AD1-9372-6BE3894940C8}" srcOrd="0" destOrd="0" presId="urn:microsoft.com/office/officeart/2005/8/layout/vList4"/>
    <dgm:cxn modelId="{5A41EC4C-0071-4BB0-A0EC-B561DACCCA73}" type="presOf" srcId="{07373934-2134-4CAF-8546-CE83E330745A}" destId="{4D6C2B9D-3E16-4308-81C2-48931472C5A1}" srcOrd="0" destOrd="0" presId="urn:microsoft.com/office/officeart/2005/8/layout/vList4"/>
    <dgm:cxn modelId="{0FB473EC-8069-479D-B41C-2474B1D4DF1D}" type="presOf" srcId="{4A6BA0F2-11A3-40BC-B8C1-1FA44E906970}" destId="{EB9B92A5-7015-4240-9EBB-D80E68D6AB1F}" srcOrd="0" destOrd="0" presId="urn:microsoft.com/office/officeart/2005/8/layout/vList4"/>
    <dgm:cxn modelId="{E2DF0C2D-BBE5-48CF-A607-0A74FBCE8A56}" srcId="{DA571C61-1EE5-474F-9C35-2134FFD407C8}" destId="{4846CE9D-571E-4AAC-AE45-B1AEDED68B1E}" srcOrd="4" destOrd="0" parTransId="{109358D3-00FF-4817-AEF2-B1C1929C401D}" sibTransId="{D52619A2-08FB-4839-95FD-EC7925D558D5}"/>
    <dgm:cxn modelId="{3296C9AA-D5D4-4EF3-8002-4301EBC60C3E}" type="presOf" srcId="{07373934-2134-4CAF-8546-CE83E330745A}" destId="{5D8ED1C1-18B5-409F-A0BD-A243800E2E51}" srcOrd="1" destOrd="0" presId="urn:microsoft.com/office/officeart/2005/8/layout/vList4"/>
    <dgm:cxn modelId="{1F296FE8-B9C7-4954-9523-5E24E462B595}" srcId="{DA571C61-1EE5-474F-9C35-2134FFD407C8}" destId="{4A6BA0F2-11A3-40BC-B8C1-1FA44E906970}" srcOrd="1" destOrd="0" parTransId="{7CE8C1F6-AEF8-4E38-A691-D17582B93124}" sibTransId="{14A7F9E9-B44D-4E4A-B805-40FABD74B825}"/>
    <dgm:cxn modelId="{1A50DCD8-9A21-4AAC-A3E7-17BEE799F5DF}" type="presOf" srcId="{4846CE9D-571E-4AAC-AE45-B1AEDED68B1E}" destId="{61115786-A8B6-46FA-B51A-C58D2C641F12}" srcOrd="1" destOrd="0" presId="urn:microsoft.com/office/officeart/2005/8/layout/vList4"/>
    <dgm:cxn modelId="{FA5E076C-FCF3-4AFD-9F4E-77A6FA3F45DD}" type="presOf" srcId="{4A6BA0F2-11A3-40BC-B8C1-1FA44E906970}" destId="{22CFC374-722B-4DF4-8926-140BD81EAA06}" srcOrd="1" destOrd="0" presId="urn:microsoft.com/office/officeart/2005/8/layout/vList4"/>
    <dgm:cxn modelId="{BFF42B39-9E51-4986-884D-E2121DFEC753}" type="presOf" srcId="{80243F1C-4CEB-4D05-96C2-6DEB11665BD4}" destId="{1B0825CE-CC3E-4512-BF2E-859F086D9870}" srcOrd="0" destOrd="0" presId="urn:microsoft.com/office/officeart/2005/8/layout/vList4"/>
    <dgm:cxn modelId="{C44A2DDE-59C0-4EDF-BD69-B8A823201B6A}" type="presOf" srcId="{4846CE9D-571E-4AAC-AE45-B1AEDED68B1E}" destId="{040F8F6A-F518-4AE2-A71E-D8F666DDFEA1}" srcOrd="0" destOrd="0" presId="urn:microsoft.com/office/officeart/2005/8/layout/vList4"/>
    <dgm:cxn modelId="{6F0E3363-2B26-4FAD-A98A-F1731A28BE22}" srcId="{DA571C61-1EE5-474F-9C35-2134FFD407C8}" destId="{07373934-2134-4CAF-8546-CE83E330745A}" srcOrd="2" destOrd="0" parTransId="{A58D1E6B-8445-4CE1-8EC5-6CAD35A46358}" sibTransId="{24CD9017-9270-461A-BF0C-ADBAD94E7298}"/>
    <dgm:cxn modelId="{48F88D9C-1E66-4B08-9B54-AE87EEFF7E92}" type="presOf" srcId="{808F7BC9-6FEC-4149-9A85-F64FA6606550}" destId="{4892B0F3-8A56-4F39-B286-CCCB2C91FC67}" srcOrd="1" destOrd="0" presId="urn:microsoft.com/office/officeart/2005/8/layout/vList4"/>
    <dgm:cxn modelId="{56C89C3D-B5C3-407E-B294-09F5A07AEB9F}" srcId="{DA571C61-1EE5-474F-9C35-2134FFD407C8}" destId="{80243F1C-4CEB-4D05-96C2-6DEB11665BD4}" srcOrd="0" destOrd="0" parTransId="{416306F2-7B78-4C22-A1B4-AC881D3DAF07}" sibTransId="{31A4F42C-1596-4105-B319-58D185D6811E}"/>
    <dgm:cxn modelId="{4E281A24-4A9C-4AA9-BA77-C298868BE7F4}" srcId="{DA571C61-1EE5-474F-9C35-2134FFD407C8}" destId="{808F7BC9-6FEC-4149-9A85-F64FA6606550}" srcOrd="3" destOrd="0" parTransId="{140239D7-2A95-4FD4-81DC-60869C2A1C75}" sibTransId="{C54D31CE-955F-4C95-9DA7-269B4B450824}"/>
    <dgm:cxn modelId="{5B021398-DC77-4DBC-81EB-4782D5589071}" type="presOf" srcId="{DA571C61-1EE5-474F-9C35-2134FFD407C8}" destId="{2B2FA4D6-CF31-4D19-B568-76CBEA3FC72D}" srcOrd="0" destOrd="0" presId="urn:microsoft.com/office/officeart/2005/8/layout/vList4"/>
    <dgm:cxn modelId="{CA9F97A1-112D-4265-8946-8FEF916FA2A1}" type="presOf" srcId="{80243F1C-4CEB-4D05-96C2-6DEB11665BD4}" destId="{0182EA93-2DFA-48FF-AAFD-899CDFE8F217}" srcOrd="1" destOrd="0" presId="urn:microsoft.com/office/officeart/2005/8/layout/vList4"/>
    <dgm:cxn modelId="{FFA11BB0-9BA1-4B17-96E5-08839123541D}" type="presParOf" srcId="{2B2FA4D6-CF31-4D19-B568-76CBEA3FC72D}" destId="{04BEF4C8-65BD-492E-9F72-F9322C24E09D}" srcOrd="0" destOrd="0" presId="urn:microsoft.com/office/officeart/2005/8/layout/vList4"/>
    <dgm:cxn modelId="{868FEDC2-AB1D-412A-8805-15C073ABD0E5}" type="presParOf" srcId="{04BEF4C8-65BD-492E-9F72-F9322C24E09D}" destId="{1B0825CE-CC3E-4512-BF2E-859F086D9870}" srcOrd="0" destOrd="0" presId="urn:microsoft.com/office/officeart/2005/8/layout/vList4"/>
    <dgm:cxn modelId="{27666399-7208-4C18-A126-95AF29694360}" type="presParOf" srcId="{04BEF4C8-65BD-492E-9F72-F9322C24E09D}" destId="{DC6B97DC-A243-445C-80A8-2F8C8DBA6524}" srcOrd="1" destOrd="0" presId="urn:microsoft.com/office/officeart/2005/8/layout/vList4"/>
    <dgm:cxn modelId="{D751FF89-0FEC-409C-BB94-5C88531FE1EE}" type="presParOf" srcId="{04BEF4C8-65BD-492E-9F72-F9322C24E09D}" destId="{0182EA93-2DFA-48FF-AAFD-899CDFE8F217}" srcOrd="2" destOrd="0" presId="urn:microsoft.com/office/officeart/2005/8/layout/vList4"/>
    <dgm:cxn modelId="{BE4DBFEE-8F96-463D-AF30-1CA4787A1ADE}" type="presParOf" srcId="{2B2FA4D6-CF31-4D19-B568-76CBEA3FC72D}" destId="{297E6F86-EC5D-4264-92B3-63B3680294DE}" srcOrd="1" destOrd="0" presId="urn:microsoft.com/office/officeart/2005/8/layout/vList4"/>
    <dgm:cxn modelId="{41CC8919-5E62-4AE1-9F0D-A08A47E3A43E}" type="presParOf" srcId="{2B2FA4D6-CF31-4D19-B568-76CBEA3FC72D}" destId="{7EC849D1-7846-4E39-A466-5C3BF69A2E72}" srcOrd="2" destOrd="0" presId="urn:microsoft.com/office/officeart/2005/8/layout/vList4"/>
    <dgm:cxn modelId="{26E06992-2292-4740-8190-45556C3A1EC7}" type="presParOf" srcId="{7EC849D1-7846-4E39-A466-5C3BF69A2E72}" destId="{EB9B92A5-7015-4240-9EBB-D80E68D6AB1F}" srcOrd="0" destOrd="0" presId="urn:microsoft.com/office/officeart/2005/8/layout/vList4"/>
    <dgm:cxn modelId="{50B014A4-27C4-4B89-86B8-BAD811743843}" type="presParOf" srcId="{7EC849D1-7846-4E39-A466-5C3BF69A2E72}" destId="{4354731C-8CC9-42AA-B6E8-6393A20E038D}" srcOrd="1" destOrd="0" presId="urn:microsoft.com/office/officeart/2005/8/layout/vList4"/>
    <dgm:cxn modelId="{D69DA2DB-2C6E-42BB-A7A0-1FF5EBD56DAD}" type="presParOf" srcId="{7EC849D1-7846-4E39-A466-5C3BF69A2E72}" destId="{22CFC374-722B-4DF4-8926-140BD81EAA06}" srcOrd="2" destOrd="0" presId="urn:microsoft.com/office/officeart/2005/8/layout/vList4"/>
    <dgm:cxn modelId="{7F683FA9-A6AC-4A11-96F8-94B150D04B95}" type="presParOf" srcId="{2B2FA4D6-CF31-4D19-B568-76CBEA3FC72D}" destId="{165C58FB-DFD4-451A-9F06-51D29C7A60E1}" srcOrd="3" destOrd="0" presId="urn:microsoft.com/office/officeart/2005/8/layout/vList4"/>
    <dgm:cxn modelId="{6D9746C4-314C-469D-9DAA-EE9934622647}" type="presParOf" srcId="{2B2FA4D6-CF31-4D19-B568-76CBEA3FC72D}" destId="{067E4CEA-5795-4EA0-B691-1EACF9F3E124}" srcOrd="4" destOrd="0" presId="urn:microsoft.com/office/officeart/2005/8/layout/vList4"/>
    <dgm:cxn modelId="{D09BCE47-120E-4A6E-9E91-C656966F1ADC}" type="presParOf" srcId="{067E4CEA-5795-4EA0-B691-1EACF9F3E124}" destId="{4D6C2B9D-3E16-4308-81C2-48931472C5A1}" srcOrd="0" destOrd="0" presId="urn:microsoft.com/office/officeart/2005/8/layout/vList4"/>
    <dgm:cxn modelId="{3120AB32-2A59-496F-9788-3CC92C762DFF}" type="presParOf" srcId="{067E4CEA-5795-4EA0-B691-1EACF9F3E124}" destId="{33326584-FD70-47F4-AB86-236465C88C8E}" srcOrd="1" destOrd="0" presId="urn:microsoft.com/office/officeart/2005/8/layout/vList4"/>
    <dgm:cxn modelId="{A2F05821-F68C-4CC9-B9D0-92A5973C6BF5}" type="presParOf" srcId="{067E4CEA-5795-4EA0-B691-1EACF9F3E124}" destId="{5D8ED1C1-18B5-409F-A0BD-A243800E2E51}" srcOrd="2" destOrd="0" presId="urn:microsoft.com/office/officeart/2005/8/layout/vList4"/>
    <dgm:cxn modelId="{D003C0A4-E173-4EDC-A04E-A9BFDDB9DCED}" type="presParOf" srcId="{2B2FA4D6-CF31-4D19-B568-76CBEA3FC72D}" destId="{221798BC-47DB-4B6C-A8F7-103A128C994D}" srcOrd="5" destOrd="0" presId="urn:microsoft.com/office/officeart/2005/8/layout/vList4"/>
    <dgm:cxn modelId="{E49AF568-F783-4732-ACB4-C3BBED019A65}" type="presParOf" srcId="{2B2FA4D6-CF31-4D19-B568-76CBEA3FC72D}" destId="{1F00B93A-0EC2-4B0B-8BA5-B093BBE66573}" srcOrd="6" destOrd="0" presId="urn:microsoft.com/office/officeart/2005/8/layout/vList4"/>
    <dgm:cxn modelId="{1549CC35-46C0-4512-B36A-96046F4B7FA3}" type="presParOf" srcId="{1F00B93A-0EC2-4B0B-8BA5-B093BBE66573}" destId="{37B5D143-E31F-4AD1-9372-6BE3894940C8}" srcOrd="0" destOrd="0" presId="urn:microsoft.com/office/officeart/2005/8/layout/vList4"/>
    <dgm:cxn modelId="{05C46CA2-C28E-4788-9BBA-7FFA95BEB9FC}" type="presParOf" srcId="{1F00B93A-0EC2-4B0B-8BA5-B093BBE66573}" destId="{0FF14699-391F-4CFC-AAF9-5A6C4F55D274}" srcOrd="1" destOrd="0" presId="urn:microsoft.com/office/officeart/2005/8/layout/vList4"/>
    <dgm:cxn modelId="{B3645E0B-F8FA-4502-8E0D-60C590293E5E}" type="presParOf" srcId="{1F00B93A-0EC2-4B0B-8BA5-B093BBE66573}" destId="{4892B0F3-8A56-4F39-B286-CCCB2C91FC67}" srcOrd="2" destOrd="0" presId="urn:microsoft.com/office/officeart/2005/8/layout/vList4"/>
    <dgm:cxn modelId="{5869BEFE-FBDB-48C3-8011-8C0276DCBDD0}" type="presParOf" srcId="{2B2FA4D6-CF31-4D19-B568-76CBEA3FC72D}" destId="{5E9B9B66-6B7D-4009-85A8-816D93D7255F}" srcOrd="7" destOrd="0" presId="urn:microsoft.com/office/officeart/2005/8/layout/vList4"/>
    <dgm:cxn modelId="{BDF565AC-F5E5-47AB-ADC2-912FEDA53BDB}" type="presParOf" srcId="{2B2FA4D6-CF31-4D19-B568-76CBEA3FC72D}" destId="{CAC5A73A-446E-48C0-96EA-A06F7A282D8F}" srcOrd="8" destOrd="0" presId="urn:microsoft.com/office/officeart/2005/8/layout/vList4"/>
    <dgm:cxn modelId="{0B5295C5-DFC6-47BE-AADF-C059B4BF18B9}" type="presParOf" srcId="{CAC5A73A-446E-48C0-96EA-A06F7A282D8F}" destId="{040F8F6A-F518-4AE2-A71E-D8F666DDFEA1}" srcOrd="0" destOrd="0" presId="urn:microsoft.com/office/officeart/2005/8/layout/vList4"/>
    <dgm:cxn modelId="{D0D9320E-3EAE-467B-861B-ADA0C7C411AA}" type="presParOf" srcId="{CAC5A73A-446E-48C0-96EA-A06F7A282D8F}" destId="{B4BAF2D8-5A2D-4C9B-8520-4493EA2532A4}" srcOrd="1" destOrd="0" presId="urn:microsoft.com/office/officeart/2005/8/layout/vList4"/>
    <dgm:cxn modelId="{209DF6A2-26BF-4009-9E9E-B8C51048908E}" type="presParOf" srcId="{CAC5A73A-446E-48C0-96EA-A06F7A282D8F}" destId="{61115786-A8B6-46FA-B51A-C58D2C641F1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E4EED7-4272-43FB-B29B-B4E0A34D7C5B}">
      <dsp:nvSpPr>
        <dsp:cNvPr id="0" name=""/>
        <dsp:cNvSpPr/>
      </dsp:nvSpPr>
      <dsp:spPr>
        <a:xfrm>
          <a:off x="0" y="644"/>
          <a:ext cx="7629525" cy="8485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Un message bloquant apparait dès que la globalité des opérations en attente pour mon client n’entre pas dans ma délégation.</a:t>
          </a:r>
        </a:p>
      </dsp:txBody>
      <dsp:txXfrm>
        <a:off x="41423" y="42067"/>
        <a:ext cx="7546679" cy="765711"/>
      </dsp:txXfrm>
    </dsp:sp>
    <dsp:sp modelId="{EC8795C1-44E9-48C1-A2D6-22EC1D9ADAF9}">
      <dsp:nvSpPr>
        <dsp:cNvPr id="0" name=""/>
        <dsp:cNvSpPr/>
      </dsp:nvSpPr>
      <dsp:spPr>
        <a:xfrm>
          <a:off x="0" y="862954"/>
          <a:ext cx="7629525" cy="84855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Un collaborateur « A » dont la délégation est insuffisante pour forcer une opération doit adresser le traitement du MAD de ce client à un autre collaborateur « B » disposant de délégation suffisante pour forcer les opérations de ce client . </a:t>
          </a:r>
        </a:p>
      </dsp:txBody>
      <dsp:txXfrm>
        <a:off x="41423" y="904377"/>
        <a:ext cx="7546679" cy="765711"/>
      </dsp:txXfrm>
    </dsp:sp>
    <dsp:sp modelId="{F4E25489-71A4-40B0-BB3C-7AEF89321C77}">
      <dsp:nvSpPr>
        <dsp:cNvPr id="0" name=""/>
        <dsp:cNvSpPr/>
      </dsp:nvSpPr>
      <dsp:spPr>
        <a:xfrm>
          <a:off x="0" y="1725264"/>
          <a:ext cx="7629525" cy="8485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Un commentaire doit toujours être renseigné pour justifier une décision de forçage ou pour aider à la prise de décision par le délégataire.</a:t>
          </a:r>
        </a:p>
      </dsp:txBody>
      <dsp:txXfrm>
        <a:off x="41423" y="1766687"/>
        <a:ext cx="7546679" cy="765711"/>
      </dsp:txXfrm>
    </dsp:sp>
    <dsp:sp modelId="{E7CB7996-C8DD-4005-B3E2-B1D7C908F775}">
      <dsp:nvSpPr>
        <dsp:cNvPr id="0" name=""/>
        <dsp:cNvSpPr/>
      </dsp:nvSpPr>
      <dsp:spPr>
        <a:xfrm>
          <a:off x="0" y="2587575"/>
          <a:ext cx="7629525" cy="8485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rPr>
            <a:t>Si la provision est constituée après avoir réalisé l’affectation, je peux toujours traiter l’opération, et prévenir mon délégataire.</a:t>
          </a:r>
          <a:endParaRPr lang="fr-FR" sz="1600" b="0" kern="1200" dirty="0" smtClean="0">
            <a:solidFill>
              <a:schemeClr val="bg1"/>
            </a:solidFill>
            <a:latin typeface="+mn-lt"/>
          </a:endParaRPr>
        </a:p>
      </dsp:txBody>
      <dsp:txXfrm>
        <a:off x="41423" y="2628998"/>
        <a:ext cx="7546679" cy="765711"/>
      </dsp:txXfrm>
    </dsp:sp>
    <dsp:sp modelId="{25796403-5A26-4CE3-B0AB-104DE1431927}">
      <dsp:nvSpPr>
        <dsp:cNvPr id="0" name=""/>
        <dsp:cNvSpPr/>
      </dsp:nvSpPr>
      <dsp:spPr>
        <a:xfrm>
          <a:off x="0" y="3449885"/>
          <a:ext cx="7629525" cy="84855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rPr>
            <a:t>Je peux réaffecter une opération à un autre délégataire dans la même  journée (en cas d’absence).</a:t>
          </a:r>
          <a:endParaRPr lang="fr-FR" sz="1600" kern="1200" dirty="0" smtClean="0">
            <a:solidFill>
              <a:schemeClr val="bg1"/>
            </a:solidFill>
            <a:latin typeface="+mn-lt"/>
          </a:endParaRPr>
        </a:p>
      </dsp:txBody>
      <dsp:txXfrm>
        <a:off x="41423" y="3491308"/>
        <a:ext cx="7546679" cy="765711"/>
      </dsp:txXfrm>
    </dsp:sp>
    <dsp:sp modelId="{5D08805B-3934-4B5C-AA58-FF2FC22BFD41}">
      <dsp:nvSpPr>
        <dsp:cNvPr id="0" name=""/>
        <dsp:cNvSpPr/>
      </dsp:nvSpPr>
      <dsp:spPr>
        <a:xfrm>
          <a:off x="0" y="4312195"/>
          <a:ext cx="7629525" cy="8485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Si le collaborateur « B »  ne traite pas le MAD que lui a adressé le collaborateur « A »  le jour J. Le lendemain le client revient dans les mouvements du MAD à traiter par le  collaborateur « A ».</a:t>
          </a:r>
          <a:endParaRPr lang="fr-FR" sz="1600" kern="1200" dirty="0"/>
        </a:p>
      </dsp:txBody>
      <dsp:txXfrm>
        <a:off x="41423" y="4353618"/>
        <a:ext cx="7546679" cy="765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5612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5612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r">
              <a:defRPr sz="1200"/>
            </a:lvl1pPr>
          </a:lstStyle>
          <a:p>
            <a:fld id="{497BBDD2-868C-4D36-9A45-AFF09324877D}" type="datetimeFigureOut">
              <a:rPr lang="fr-FR" smtClean="0"/>
              <a:t>02/05/2019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7830"/>
            <a:ext cx="2946400" cy="497211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9" y="9427830"/>
            <a:ext cx="2946400" cy="497211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r">
              <a:defRPr sz="1200"/>
            </a:lvl1pPr>
          </a:lstStyle>
          <a:p>
            <a:fld id="{616F3AD2-8837-4F8A-9645-633C63DEA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31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r">
              <a:defRPr sz="1200"/>
            </a:lvl1pPr>
          </a:lstStyle>
          <a:p>
            <a:fld id="{539CBF48-A1CA-4422-A8BE-3D8480404E68}" type="datetimeFigureOut">
              <a:rPr lang="fr-FR" smtClean="0"/>
              <a:t>02/05/2019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2" tIns="45721" rIns="91442" bIns="4572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2" tIns="45721" rIns="91442" bIns="4572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r">
              <a:defRPr sz="1200"/>
            </a:lvl1pPr>
          </a:lstStyle>
          <a:p>
            <a:fld id="{929441A2-8378-43B6-9082-9B3F628A4D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3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1A2-8378-43B6-9082-9B3F628A4DA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340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3B3F-4B77-194D-A563-47D9F52959E5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317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2588" y="1541463"/>
            <a:ext cx="8570912" cy="4613677"/>
          </a:xfrm>
        </p:spPr>
        <p:txBody>
          <a:bodyPr/>
          <a:lstStyle>
            <a:lvl1pPr marL="266700" indent="-265113" algn="just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§"/>
              <a:defRPr lang="fr-FR" sz="20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just">
              <a:buClr>
                <a:srgbClr val="C00000"/>
              </a:buClr>
              <a:buFont typeface="Wingdings" pitchFamily="2" charset="2"/>
              <a:buChar char="è"/>
              <a:defRPr lang="fr-FR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1143000" indent="-228600" algn="just">
              <a:buClr>
                <a:srgbClr val="C00000"/>
              </a:buClr>
              <a:buFont typeface="Arial" pitchFamily="34" charset="0"/>
              <a:buChar char="•"/>
              <a:defRPr lang="fr-FR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algn="just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algn="just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marL="800100" lvl="1" indent="-342900" algn="just" defTabSz="457200" rtl="0" eaLnBrk="1" latinLnBrk="0" hangingPunct="1"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è"/>
            </a:pPr>
            <a:r>
              <a:rPr lang="fr-FR" dirty="0" smtClean="0"/>
              <a:t>Deuxième niveau</a:t>
            </a:r>
          </a:p>
          <a:p>
            <a:pPr marL="1257300" lvl="2" indent="-342900" algn="just" defTabSz="457200" rtl="0" eaLnBrk="1" latinLnBrk="0" hangingPunct="1">
              <a:spcBef>
                <a:spcPts val="6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57200" y="403207"/>
            <a:ext cx="6448567" cy="42268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C00000"/>
                </a:solidFill>
                <a:latin typeface="Century Gothic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477" y="403207"/>
            <a:ext cx="1883775" cy="422682"/>
          </a:xfrm>
          <a:prstGeom prst="rect">
            <a:avLst/>
          </a:prstGeom>
        </p:spPr>
      </p:pic>
      <p:grpSp>
        <p:nvGrpSpPr>
          <p:cNvPr id="14" name="Groupe 13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5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C3163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6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63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cxnSp>
        <p:nvCxnSpPr>
          <p:cNvPr id="17" name="Connecteur droit 16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noFill/>
          <a:ln w="28575" cap="flat" cmpd="sng" algn="ctr">
            <a:solidFill>
              <a:srgbClr val="C31632"/>
            </a:solidFill>
            <a:prstDash val="solid"/>
          </a:ln>
          <a:effectLst/>
        </p:spPr>
      </p:cxnSp>
      <p:sp>
        <p:nvSpPr>
          <p:cNvPr id="2" name="ZoneTexte 1"/>
          <p:cNvSpPr txBox="1"/>
          <p:nvPr userDrawn="1"/>
        </p:nvSpPr>
        <p:spPr>
          <a:xfrm>
            <a:off x="382589" y="6543675"/>
            <a:ext cx="15795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DCE – Version 01-2019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8438296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292" y="6234427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42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55218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34896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20593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490101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2565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6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57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37715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73018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17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FR">
                <a:solidFill>
                  <a:srgbClr val="C31632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69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43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517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6073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5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47115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32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4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2C3B3F-4B77-194D-A563-47D9F52959E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762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9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91440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914400"/>
            <a:fld id="{0536D7D7-E68B-4848-A580-3E20DDE126DB}" type="slidenum">
              <a:rPr lang="fr-FR" smtClean="0">
                <a:solidFill>
                  <a:prstClr val="black"/>
                </a:solidFill>
              </a:rPr>
              <a:pPr defTabSz="914400"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73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8.xml"/><Relationship Id="rId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mp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particuliers/schemas-delegataires-cegee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31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hyperlink" Target="https://www.bing.com/images/search?q=image+attention&amp;id=0020433A126E82FC87FEA13E17D9590BC13AE9A8&amp;FORM=IQFRBA" TargetMode="External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149200" y="3365999"/>
            <a:ext cx="4626000" cy="2062103"/>
          </a:xfrm>
        </p:spPr>
        <p:txBody>
          <a:bodyPr/>
          <a:lstStyle/>
          <a:p>
            <a:r>
              <a:rPr lang="fr-FR" sz="2800" dirty="0" smtClean="0"/>
              <a:t>ADELYS </a:t>
            </a:r>
            <a:br>
              <a:rPr lang="fr-FR" sz="2800" dirty="0" smtClean="0"/>
            </a:br>
            <a:r>
              <a:rPr lang="fr-FR" sz="2800" dirty="0" smtClean="0"/>
              <a:t>traitement dU MAD</a:t>
            </a:r>
            <a:br>
              <a:rPr lang="fr-FR" sz="2800" dirty="0" smtClean="0"/>
            </a:br>
            <a:r>
              <a:rPr lang="fr-FR" sz="2000" dirty="0" smtClean="0"/>
              <a:t>ParticulierS et ProfessionnelS</a:t>
            </a:r>
            <a:r>
              <a:rPr lang="fr-FR" sz="1800" dirty="0"/>
              <a:t/>
            </a:r>
            <a:br>
              <a:rPr lang="fr-FR" sz="1800" dirty="0"/>
            </a:br>
            <a:r>
              <a:rPr lang="fr-FR" sz="1600" dirty="0"/>
              <a:t/>
            </a:r>
            <a:br>
              <a:rPr lang="fr-FR" sz="1600" dirty="0"/>
            </a:br>
            <a:r>
              <a:rPr lang="fr-FR" sz="3200" dirty="0" smtClean="0"/>
              <a:t>Mode OPERATOIRE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0709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777356" y="2396196"/>
            <a:ext cx="7232650" cy="430213"/>
            <a:chOff x="499" y="595"/>
            <a:chExt cx="5080" cy="271"/>
          </a:xfrm>
        </p:grpSpPr>
        <p:grpSp>
          <p:nvGrpSpPr>
            <p:cNvPr id="19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21" name="Rectangle 24">
                <a:hlinkClick r:id="rId3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23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197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A.</a:t>
              </a:r>
              <a:r>
                <a:rPr lang="fr-FR" sz="2200" b="1" kern="0" dirty="0">
                  <a:solidFill>
                    <a:srgbClr val="C00000"/>
                  </a:solidFill>
                </a:rPr>
                <a:t> Les </a:t>
              </a:r>
              <a:r>
                <a:rPr lang="fr-FR" sz="2200" b="1" kern="0" dirty="0" smtClean="0">
                  <a:solidFill>
                    <a:srgbClr val="C00000"/>
                  </a:solidFill>
                </a:rPr>
                <a:t>grands Principes</a:t>
              </a:r>
              <a:endParaRPr lang="fr-FR" sz="2200" b="1" kern="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777357" y="4314106"/>
            <a:ext cx="7232650" cy="430212"/>
            <a:chOff x="499" y="595"/>
            <a:chExt cx="5080" cy="271"/>
          </a:xfrm>
        </p:grpSpPr>
        <p:grpSp>
          <p:nvGrpSpPr>
            <p:cNvPr id="25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27" name="Rectangle 24">
                <a:hlinkClick r:id="rId4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29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210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lvl="0" defTabSz="914400" eaLnBrk="1" hangingPunct="1">
                <a:spcBef>
                  <a:spcPct val="55000"/>
                </a:spcBef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D. Les messages d’e</a:t>
              </a:r>
              <a:r>
                <a:rPr lang="fr-FR" sz="2200" b="1" kern="0" dirty="0" err="1" smtClean="0">
                  <a:solidFill>
                    <a:srgbClr val="C00000"/>
                  </a:solidFill>
                </a:rPr>
                <a:t>rreur</a:t>
              </a:r>
              <a:endParaRPr lang="fr-FR" sz="2200" b="1" kern="0" dirty="0" smtClean="0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Group 22"/>
          <p:cNvGrpSpPr>
            <a:grpSpLocks/>
          </p:cNvGrpSpPr>
          <p:nvPr/>
        </p:nvGrpSpPr>
        <p:grpSpPr bwMode="auto">
          <a:xfrm>
            <a:off x="777356" y="3075409"/>
            <a:ext cx="7232651" cy="430213"/>
            <a:chOff x="499" y="595"/>
            <a:chExt cx="5080" cy="271"/>
          </a:xfrm>
        </p:grpSpPr>
        <p:grpSp>
          <p:nvGrpSpPr>
            <p:cNvPr id="57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59" name="Rectangle 24">
                <a:hlinkClick r:id="rId5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61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58" name="Text Box 27">
              <a:hlinkClick r:id="rId5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673" y="595"/>
              <a:ext cx="222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lvl="0" defTabSz="914400" eaLnBrk="1" hangingPunct="1">
                <a:spcBef>
                  <a:spcPct val="55000"/>
                </a:spcBef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B. Les évolutions</a:t>
              </a:r>
              <a:r>
                <a:rPr kumimoji="0" lang="fr-FR" sz="2200" b="1" i="0" u="none" strike="noStrike" kern="0" cap="none" spc="0" normalizeH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 de l’outil</a:t>
              </a: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 </a:t>
              </a:r>
            </a:p>
          </p:txBody>
        </p:sp>
      </p:grpSp>
      <p:grpSp>
        <p:nvGrpSpPr>
          <p:cNvPr id="48" name="Group 22"/>
          <p:cNvGrpSpPr>
            <a:grpSpLocks/>
          </p:cNvGrpSpPr>
          <p:nvPr/>
        </p:nvGrpSpPr>
        <p:grpSpPr bwMode="auto">
          <a:xfrm>
            <a:off x="777356" y="3667060"/>
            <a:ext cx="7232650" cy="430212"/>
            <a:chOff x="499" y="595"/>
            <a:chExt cx="5080" cy="271"/>
          </a:xfrm>
        </p:grpSpPr>
        <p:grpSp>
          <p:nvGrpSpPr>
            <p:cNvPr id="49" name="Group 23"/>
            <p:cNvGrpSpPr>
              <a:grpSpLocks/>
            </p:cNvGrpSpPr>
            <p:nvPr/>
          </p:nvGrpSpPr>
          <p:grpSpPr bwMode="auto">
            <a:xfrm>
              <a:off x="499" y="602"/>
              <a:ext cx="5080" cy="249"/>
              <a:chOff x="499" y="602"/>
              <a:chExt cx="5080" cy="378"/>
            </a:xfrm>
          </p:grpSpPr>
          <p:sp>
            <p:nvSpPr>
              <p:cNvPr id="51" name="Rectangle 24">
                <a:hlinkClick r:id="rId6" action="ppaction://hlinksldjump"/>
              </p:cNvPr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5080" cy="378"/>
              </a:xfrm>
              <a:prstGeom prst="rect">
                <a:avLst/>
              </a:prstGeom>
              <a:noFill/>
              <a:ln w="57150">
                <a:solidFill>
                  <a:srgbClr val="F4792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Rectangle 25"/>
              <p:cNvSpPr>
                <a:spLocks noChangeArrowheads="1"/>
              </p:cNvSpPr>
              <p:nvPr/>
            </p:nvSpPr>
            <p:spPr bwMode="auto">
              <a:xfrm>
                <a:off x="499" y="602"/>
                <a:ext cx="189" cy="369"/>
              </a:xfrm>
              <a:prstGeom prst="rect">
                <a:avLst/>
              </a:prstGeom>
              <a:solidFill>
                <a:srgbClr val="F47920"/>
              </a:solidFill>
              <a:ln w="9525">
                <a:solidFill>
                  <a:srgbClr val="F4792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5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53" name="WordArt 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50" y="643"/>
                <a:ext cx="97" cy="27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0" i="0" u="none" strike="noStrike" kern="1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Black"/>
                  </a:rPr>
                  <a:t>&gt;</a:t>
                </a:r>
              </a:p>
            </p:txBody>
          </p:sp>
        </p:grpSp>
        <p:sp>
          <p:nvSpPr>
            <p:cNvPr id="50" name="Text Box 27"/>
            <p:cNvSpPr txBox="1">
              <a:spLocks noChangeArrowheads="1"/>
            </p:cNvSpPr>
            <p:nvPr/>
          </p:nvSpPr>
          <p:spPr bwMode="auto">
            <a:xfrm>
              <a:off x="673" y="595"/>
              <a:ext cx="2084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 Narrow" pitchFamily="34" charset="0"/>
                  <a:cs typeface="Arial" charset="0"/>
                </a:defRPr>
              </a:lvl9pPr>
            </a:lstStyle>
            <a:p>
              <a:pPr lvl="0" defTabSz="914400" eaLnBrk="1" hangingPunct="1">
                <a:spcBef>
                  <a:spcPct val="55000"/>
                </a:spcBef>
                <a:defRPr/>
              </a:pPr>
              <a:r>
                <a:rPr kumimoji="0" lang="fr-FR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itchFamily="34" charset="0"/>
                  <a:cs typeface="Arial" charset="0"/>
                </a:rPr>
                <a:t>C. Les Bonnes Pratiques </a:t>
              </a: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806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A. Les grands Principes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155263088"/>
              </p:ext>
            </p:extLst>
          </p:nvPr>
        </p:nvGraphicFramePr>
        <p:xfrm>
          <a:off x="457200" y="1344177"/>
          <a:ext cx="7629525" cy="5161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03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10" descr="Portail Conseiller Multimédia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3" t="23441" r="14142" b="16230"/>
          <a:stretch/>
        </p:blipFill>
        <p:spPr>
          <a:xfrm>
            <a:off x="5112968" y="2180498"/>
            <a:ext cx="2998710" cy="211297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A. Les grands Principes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61949" y="1346756"/>
            <a:ext cx="80962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Pour rappel, le forçage d’une opération MAD est soumis au respect du schéma délégataire, dès lors que </a:t>
            </a:r>
            <a:r>
              <a:rPr lang="fr-FR" b="1" dirty="0"/>
              <a:t>le solde disponible MAD </a:t>
            </a:r>
            <a:r>
              <a:rPr lang="fr-FR" dirty="0"/>
              <a:t>devient négatif après </a:t>
            </a:r>
            <a:r>
              <a:rPr lang="fr-FR" dirty="0" smtClean="0"/>
              <a:t>l’opération.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2257744"/>
            <a:ext cx="31623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Définition du solde disponible </a:t>
            </a:r>
            <a:endParaRPr lang="fr-FR" b="1" dirty="0" smtClean="0"/>
          </a:p>
          <a:p>
            <a:r>
              <a:rPr lang="fr-FR" b="1" dirty="0" smtClean="0"/>
              <a:t>MAD = </a:t>
            </a:r>
            <a:r>
              <a:rPr lang="fr-FR" sz="1600" b="1" dirty="0" smtClean="0">
                <a:solidFill>
                  <a:srgbClr val="FF0000"/>
                </a:solidFill>
              </a:rPr>
              <a:t>-253,15</a:t>
            </a:r>
            <a:endParaRPr lang="fr-FR" b="1" dirty="0">
              <a:solidFill>
                <a:srgbClr val="FF0000"/>
              </a:solidFill>
            </a:endParaRPr>
          </a:p>
          <a:p>
            <a:r>
              <a:rPr lang="fr-FR" dirty="0" smtClean="0"/>
              <a:t>Solde minute </a:t>
            </a:r>
            <a:r>
              <a:rPr lang="fr-FR" sz="1600" dirty="0" smtClean="0">
                <a:solidFill>
                  <a:srgbClr val="FF0000"/>
                </a:solidFill>
              </a:rPr>
              <a:t>(-1 453,15) 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/>
              <a:t>+ découvert </a:t>
            </a:r>
            <a:r>
              <a:rPr lang="fr-FR" dirty="0" smtClean="0"/>
              <a:t>autorisé </a:t>
            </a:r>
            <a:r>
              <a:rPr lang="fr-FR" sz="1600" dirty="0" smtClean="0">
                <a:solidFill>
                  <a:srgbClr val="FF0000"/>
                </a:solidFill>
              </a:rPr>
              <a:t>(+1 200)</a:t>
            </a:r>
            <a:endParaRPr lang="fr-FR" sz="1600" dirty="0">
              <a:solidFill>
                <a:srgbClr val="FF0000"/>
              </a:solidFill>
            </a:endParaRPr>
          </a:p>
          <a:p>
            <a:r>
              <a:rPr lang="fr-FR" dirty="0" smtClean="0"/>
              <a:t>- </a:t>
            </a:r>
            <a:r>
              <a:rPr lang="fr-FR" dirty="0"/>
              <a:t>réserves </a:t>
            </a:r>
            <a:r>
              <a:rPr lang="fr-FR" dirty="0" smtClean="0"/>
              <a:t>d’encaissement </a:t>
            </a:r>
            <a:r>
              <a:rPr lang="fr-FR" sz="1600" dirty="0" smtClean="0">
                <a:solidFill>
                  <a:srgbClr val="FF0000"/>
                </a:solidFill>
              </a:rPr>
              <a:t>(0,00)</a:t>
            </a:r>
            <a:endParaRPr lang="fr-FR" sz="1600" dirty="0">
              <a:solidFill>
                <a:srgbClr val="FF0000"/>
              </a:solidFill>
            </a:endParaRPr>
          </a:p>
          <a:p>
            <a:r>
              <a:rPr lang="fr-FR" dirty="0"/>
              <a:t>- impayés </a:t>
            </a:r>
            <a:r>
              <a:rPr lang="fr-FR" dirty="0" smtClean="0"/>
              <a:t>crédit </a:t>
            </a:r>
            <a:r>
              <a:rPr lang="fr-FR" sz="1600" dirty="0" smtClean="0">
                <a:solidFill>
                  <a:srgbClr val="FF0000"/>
                </a:solidFill>
              </a:rPr>
              <a:t>(0,00)</a:t>
            </a:r>
            <a:endParaRPr lang="fr-FR" sz="1600" dirty="0">
              <a:solidFill>
                <a:srgbClr val="FF0000"/>
              </a:solidFill>
            </a:endParaRPr>
          </a:p>
          <a:p>
            <a:r>
              <a:rPr lang="fr-FR" dirty="0"/>
              <a:t>+ plan d’apurement (CTX</a:t>
            </a:r>
            <a:r>
              <a:rPr lang="fr-FR" dirty="0" smtClean="0"/>
              <a:t>) </a:t>
            </a:r>
            <a:r>
              <a:rPr lang="fr-FR" sz="1600" dirty="0" smtClean="0">
                <a:solidFill>
                  <a:srgbClr val="FF0000"/>
                </a:solidFill>
              </a:rPr>
              <a:t>(0,00)</a:t>
            </a:r>
            <a:endParaRPr lang="fr-FR" sz="1600" dirty="0">
              <a:solidFill>
                <a:srgbClr val="FF0000"/>
              </a:solidFill>
            </a:endParaRPr>
          </a:p>
        </p:txBody>
      </p:sp>
      <p:pic>
        <p:nvPicPr>
          <p:cNvPr id="7" name="il_fi" descr="Afficher l'image d'origin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0995" r="21829" b="24781"/>
          <a:stretch/>
        </p:blipFill>
        <p:spPr bwMode="auto">
          <a:xfrm>
            <a:off x="6913502" y="3869023"/>
            <a:ext cx="606222" cy="4200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 descr="Portail Conseiller Multimédia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9" t="39689" r="29187" b="32422"/>
          <a:stretch/>
        </p:blipFill>
        <p:spPr>
          <a:xfrm>
            <a:off x="5112969" y="4320702"/>
            <a:ext cx="2998710" cy="2053525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1200150" y="2562226"/>
            <a:ext cx="771525" cy="36194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7264237" y="5750552"/>
            <a:ext cx="771525" cy="36194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en arc 13"/>
          <p:cNvCxnSpPr>
            <a:stCxn id="10" idx="6"/>
            <a:endCxn id="11" idx="2"/>
          </p:cNvCxnSpPr>
          <p:nvPr/>
        </p:nvCxnSpPr>
        <p:spPr>
          <a:xfrm>
            <a:off x="1971675" y="2743201"/>
            <a:ext cx="5292562" cy="3188326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803" y="3617047"/>
            <a:ext cx="695153" cy="69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3455991" y="4293468"/>
            <a:ext cx="1628775" cy="9002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050" dirty="0"/>
              <a:t>Ce solde est différent de celui calculé au niveau de la synthèse </a:t>
            </a:r>
            <a:r>
              <a:rPr lang="fr-FR" sz="1050" dirty="0" smtClean="0"/>
              <a:t>client car les écartés MAD ne sont pas pris en compte</a:t>
            </a:r>
            <a:endParaRPr lang="fr-FR" sz="105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3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A. Les grands Principes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57576" y="1952792"/>
            <a:ext cx="268605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</a:t>
            </a:r>
            <a:r>
              <a:rPr lang="fr-FR" b="1" dirty="0" smtClean="0">
                <a:solidFill>
                  <a:schemeClr val="tx1"/>
                </a:solidFill>
              </a:rPr>
              <a:t> demande à </a:t>
            </a:r>
            <a:r>
              <a:rPr lang="fr-FR" b="1" dirty="0" smtClean="0">
                <a:solidFill>
                  <a:srgbClr val="FF0000"/>
                </a:solidFill>
              </a:rPr>
              <a:t>B</a:t>
            </a:r>
            <a:r>
              <a:rPr lang="fr-FR" b="1" dirty="0" smtClean="0">
                <a:solidFill>
                  <a:schemeClr val="tx1"/>
                </a:solidFill>
              </a:rPr>
              <a:t> de traiter son MAD car délégation insuffisante.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571060" y="1952792"/>
            <a:ext cx="3301715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B</a:t>
            </a:r>
            <a:r>
              <a:rPr lang="fr-FR" b="1" dirty="0" smtClean="0">
                <a:solidFill>
                  <a:schemeClr val="tx1"/>
                </a:solidFill>
              </a:rPr>
              <a:t> peut voir et traiter  son MAD  mais aussi les opérations que </a:t>
            </a:r>
            <a:r>
              <a:rPr lang="fr-FR" b="1" dirty="0" smtClean="0">
                <a:solidFill>
                  <a:srgbClr val="FF0000"/>
                </a:solidFill>
              </a:rPr>
              <a:t>A</a:t>
            </a:r>
            <a:r>
              <a:rPr lang="fr-FR" b="1" dirty="0" smtClean="0">
                <a:solidFill>
                  <a:schemeClr val="tx1"/>
                </a:solidFill>
              </a:rPr>
              <a:t> lui a </a:t>
            </a:r>
            <a:r>
              <a:rPr lang="fr-FR" b="1" dirty="0">
                <a:solidFill>
                  <a:schemeClr val="tx1"/>
                </a:solidFill>
              </a:rPr>
              <a:t>affectées (elles sont précédées </a:t>
            </a:r>
            <a:r>
              <a:rPr lang="fr-FR" b="1" dirty="0" smtClean="0">
                <a:solidFill>
                  <a:schemeClr val="tx1"/>
                </a:solidFill>
              </a:rPr>
              <a:t>d’un        rouge).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05462" y="4246601"/>
            <a:ext cx="270011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B</a:t>
            </a:r>
            <a:r>
              <a:rPr lang="fr-FR" b="1" dirty="0" smtClean="0">
                <a:solidFill>
                  <a:schemeClr val="tx1"/>
                </a:solidFill>
              </a:rPr>
              <a:t> est exceptionnellement absent. </a:t>
            </a:r>
            <a:r>
              <a:rPr lang="fr-FR" b="1" dirty="0">
                <a:solidFill>
                  <a:srgbClr val="FF0000"/>
                </a:solidFill>
              </a:rPr>
              <a:t>C </a:t>
            </a:r>
            <a:r>
              <a:rPr lang="fr-FR" b="1" dirty="0">
                <a:solidFill>
                  <a:schemeClr val="tx1"/>
                </a:solidFill>
              </a:rPr>
              <a:t>veut traiter le MAD de</a:t>
            </a:r>
            <a:r>
              <a:rPr lang="fr-FR" b="1" dirty="0" smtClean="0">
                <a:solidFill>
                  <a:srgbClr val="FF0000"/>
                </a:solidFill>
              </a:rPr>
              <a:t> B </a:t>
            </a:r>
            <a:r>
              <a:rPr lang="fr-FR" b="1" dirty="0">
                <a:solidFill>
                  <a:schemeClr val="tx1"/>
                </a:solidFill>
              </a:rPr>
              <a:t>en son absence</a:t>
            </a:r>
            <a:r>
              <a:rPr lang="fr-FR" b="1" dirty="0" smtClean="0">
                <a:solidFill>
                  <a:srgbClr val="FF0000"/>
                </a:solidFill>
              </a:rPr>
              <a:t>.</a:t>
            </a:r>
            <a:endParaRPr lang="fr-FR" b="1" dirty="0" smtClean="0">
              <a:solidFill>
                <a:schemeClr val="tx1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326176" y="2322124"/>
            <a:ext cx="11747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3723167" y="4699468"/>
            <a:ext cx="84789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5067085" y="4104882"/>
            <a:ext cx="2510416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C</a:t>
            </a:r>
            <a:r>
              <a:rPr lang="fr-FR" dirty="0" smtClean="0"/>
              <a:t> </a:t>
            </a:r>
            <a:r>
              <a:rPr lang="fr-FR" b="1" dirty="0"/>
              <a:t>pourra traiter le MAD </a:t>
            </a:r>
            <a:r>
              <a:rPr lang="fr-FR" b="1" dirty="0" smtClean="0"/>
              <a:t>de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B</a:t>
            </a:r>
            <a:r>
              <a:rPr lang="fr-FR" dirty="0" smtClean="0"/>
              <a:t> </a:t>
            </a:r>
            <a:r>
              <a:rPr lang="fr-FR" b="1" dirty="0" smtClean="0"/>
              <a:t>mais</a:t>
            </a:r>
            <a:r>
              <a:rPr lang="fr-FR" dirty="0" smtClean="0"/>
              <a:t> </a:t>
            </a:r>
            <a:r>
              <a:rPr lang="fr-FR" u="sng" dirty="0" smtClean="0">
                <a:solidFill>
                  <a:srgbClr val="FF0000"/>
                </a:solidFill>
              </a:rPr>
              <a:t>ne verra pas </a:t>
            </a:r>
            <a:r>
              <a:rPr lang="fr-FR" b="1" dirty="0" smtClean="0"/>
              <a:t>les opérations que </a:t>
            </a:r>
            <a:r>
              <a:rPr lang="fr-FR" b="1" dirty="0" smtClean="0">
                <a:solidFill>
                  <a:srgbClr val="FF0000"/>
                </a:solidFill>
              </a:rPr>
              <a:t>A </a:t>
            </a:r>
            <a:r>
              <a:rPr lang="fr-FR" b="1" dirty="0" smtClean="0"/>
              <a:t>a affectées à </a:t>
            </a:r>
            <a:r>
              <a:rPr lang="fr-FR" b="1" dirty="0" smtClean="0">
                <a:solidFill>
                  <a:srgbClr val="FF0000"/>
                </a:solidFill>
              </a:rPr>
              <a:t>B</a:t>
            </a:r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6129093" y="3038475"/>
            <a:ext cx="0" cy="7506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4709749" y="3884354"/>
            <a:ext cx="3024336" cy="16478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8" name="Picture 4" descr="Résultat d’images pour image atten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6028">
            <a:off x="3710121" y="3595606"/>
            <a:ext cx="1261279" cy="8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 t="66197" r="84158" b="31803"/>
          <a:stretch/>
        </p:blipFill>
        <p:spPr bwMode="auto">
          <a:xfrm>
            <a:off x="6202867" y="2876122"/>
            <a:ext cx="264608" cy="25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63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A. Les grands Principes</a:t>
            </a:r>
          </a:p>
        </p:txBody>
      </p:sp>
      <p:pic>
        <p:nvPicPr>
          <p:cNvPr id="2052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1" y="4213648"/>
            <a:ext cx="1419225" cy="838633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69" y="3945469"/>
            <a:ext cx="5719766" cy="2213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709609" y="1585912"/>
            <a:ext cx="7415213" cy="1922880"/>
            <a:chOff x="1004888" y="2814638"/>
            <a:chExt cx="6134100" cy="10668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175" y="2814638"/>
              <a:ext cx="6105525" cy="6572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" name="Picture 2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888" y="3281363"/>
              <a:ext cx="6134100" cy="60007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ZoneTexte 4"/>
          <p:cNvSpPr txBox="1"/>
          <p:nvPr/>
        </p:nvSpPr>
        <p:spPr>
          <a:xfrm rot="19554746">
            <a:off x="429545" y="1492245"/>
            <a:ext cx="1028466" cy="2616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100" dirty="0" smtClean="0"/>
              <a:t>Est-Vosges</a:t>
            </a:r>
            <a:endParaRPr lang="fr-FR" sz="1100" dirty="0"/>
          </a:p>
        </p:txBody>
      </p:sp>
      <p:sp>
        <p:nvSpPr>
          <p:cNvPr id="19" name="ZoneTexte 18"/>
          <p:cNvSpPr txBox="1"/>
          <p:nvPr/>
        </p:nvSpPr>
        <p:spPr>
          <a:xfrm rot="19554746">
            <a:off x="244594" y="3754949"/>
            <a:ext cx="958609" cy="2616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100" dirty="0" smtClean="0"/>
              <a:t>Ouest-Vosges</a:t>
            </a:r>
            <a:endParaRPr lang="fr-FR" sz="1100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830290"/>
              </p:ext>
            </p:extLst>
          </p:nvPr>
        </p:nvGraphicFramePr>
        <p:xfrm>
          <a:off x="709609" y="2463569"/>
          <a:ext cx="7372036" cy="343371"/>
        </p:xfrm>
        <a:graphic>
          <a:graphicData uri="http://schemas.openxmlformats.org/drawingml/2006/table">
            <a:tbl>
              <a:tblPr/>
              <a:tblGrid>
                <a:gridCol w="2679471"/>
                <a:gridCol w="1161802"/>
                <a:gridCol w="1402536"/>
                <a:gridCol w="683823"/>
                <a:gridCol w="701269"/>
                <a:gridCol w="743135"/>
              </a:tblGrid>
              <a:tr h="34337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Niveaux indicatifs ADELYS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∑ notes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1 - 4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5 - 6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Au-delà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63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A. Les grands Principes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914526" y="1160015"/>
            <a:ext cx="5810250" cy="3385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/>
              <a:t>Transcodification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Adelys</a:t>
            </a:r>
            <a:r>
              <a:rPr lang="fr-FR" sz="1600" b="1" dirty="0" smtClean="0"/>
              <a:t>  / Schéma délégataire Est-Vosges</a:t>
            </a:r>
            <a:endParaRPr lang="fr-FR" sz="16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542584"/>
              </p:ext>
            </p:extLst>
          </p:nvPr>
        </p:nvGraphicFramePr>
        <p:xfrm>
          <a:off x="457200" y="1604963"/>
          <a:ext cx="40386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Feuille de calcul" r:id="rId5" imgW="4038487" imgH="2486160" progId="Excel.Sheet.12">
                  <p:embed/>
                </p:oleObj>
              </mc:Choice>
              <mc:Fallback>
                <p:oleObj name="Feuille de calcul" r:id="rId5" imgW="4038487" imgH="24861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1604963"/>
                        <a:ext cx="4038600" cy="248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472658"/>
              </p:ext>
            </p:extLst>
          </p:nvPr>
        </p:nvGraphicFramePr>
        <p:xfrm>
          <a:off x="4610242" y="3963311"/>
          <a:ext cx="4038600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Feuille de calcul" r:id="rId8" imgW="4038487" imgH="2486160" progId="Excel.Sheet.12">
                  <p:embed/>
                </p:oleObj>
              </mc:Choice>
              <mc:Fallback>
                <p:oleObj name="Feuille de calcul" r:id="rId8" imgW="4038487" imgH="24861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10242" y="3963311"/>
                        <a:ext cx="4038600" cy="248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16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pic>
        <p:nvPicPr>
          <p:cNvPr id="5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3" y="1374711"/>
            <a:ext cx="5228959" cy="35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21769" y="1760210"/>
            <a:ext cx="1845881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La provision est constituée sur le compte du client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828" y="4259706"/>
            <a:ext cx="4009462" cy="129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7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91" y="1237929"/>
            <a:ext cx="7637865" cy="410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contenu 1"/>
          <p:cNvSpPr>
            <a:spLocks noGrp="1"/>
          </p:cNvSpPr>
          <p:nvPr>
            <p:ph idx="4294967295"/>
          </p:nvPr>
        </p:nvSpPr>
        <p:spPr>
          <a:xfrm>
            <a:off x="5909519" y="4228161"/>
            <a:ext cx="2815381" cy="13344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Si la provision n’est pas suffisante : </a:t>
            </a:r>
            <a:r>
              <a:rPr lang="fr-FR" sz="1600" b="1" dirty="0" smtClean="0">
                <a:solidFill>
                  <a:schemeClr val="bg1"/>
                </a:solidFill>
              </a:rPr>
              <a:t>aucun </a:t>
            </a:r>
            <a:r>
              <a:rPr lang="fr-FR" sz="1600" b="1" dirty="0">
                <a:solidFill>
                  <a:schemeClr val="bg1"/>
                </a:solidFill>
              </a:rPr>
              <a:t>message </a:t>
            </a:r>
            <a:r>
              <a:rPr lang="fr-FR" sz="1600" b="1" dirty="0" smtClean="0">
                <a:solidFill>
                  <a:schemeClr val="bg1"/>
                </a:solidFill>
              </a:rPr>
              <a:t>n’apparait</a:t>
            </a:r>
            <a:r>
              <a:rPr lang="fr-FR" sz="1400" b="1" dirty="0" smtClean="0">
                <a:solidFill>
                  <a:schemeClr val="bg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fr-FR" sz="1400" b="1" dirty="0" smtClean="0">
                <a:solidFill>
                  <a:schemeClr val="bg1"/>
                </a:solidFill>
              </a:rPr>
              <a:t>Votre </a:t>
            </a:r>
            <a:r>
              <a:rPr lang="fr-FR" sz="1400" b="1" dirty="0">
                <a:solidFill>
                  <a:schemeClr val="bg1"/>
                </a:solidFill>
              </a:rPr>
              <a:t>niveau de délégation est suffisant pour forcer l’ensemble des opérations de ce client.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464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53438"/>
            <a:ext cx="7545699" cy="464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88202" y="3908204"/>
            <a:ext cx="2641448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Si le mouvement à décider n’est pas de votre délégation alors un </a:t>
            </a:r>
            <a:r>
              <a:rPr lang="fr-FR" sz="1400" b="1" dirty="0">
                <a:solidFill>
                  <a:schemeClr val="bg1"/>
                </a:solidFill>
              </a:rPr>
              <a:t>message indique le niveau délégataire requis pour forcer l’ensemble des opérations de ce </a:t>
            </a:r>
            <a:r>
              <a:rPr lang="fr-FR" sz="1400" b="1" dirty="0" smtClean="0">
                <a:solidFill>
                  <a:schemeClr val="bg1"/>
                </a:solidFill>
              </a:rPr>
              <a:t>client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7715250" y="6440092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46867" y="5516761"/>
            <a:ext cx="6366362" cy="8925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fr-FR" dirty="0"/>
              <a:t>Tableau des correspondances ADELYS</a:t>
            </a:r>
          </a:p>
          <a:p>
            <a:pPr algn="l"/>
            <a:r>
              <a:rPr lang="fr-FR" sz="1200" dirty="0"/>
              <a:t>N5 </a:t>
            </a:r>
            <a:r>
              <a:rPr lang="fr-FR" sz="1200" dirty="0" smtClean="0"/>
              <a:t>– N6 correspondent </a:t>
            </a:r>
            <a:r>
              <a:rPr lang="fr-FR" sz="1200" dirty="0"/>
              <a:t>au niveau DA/DS/ADS/DUC</a:t>
            </a:r>
          </a:p>
          <a:p>
            <a:pPr algn="l"/>
            <a:r>
              <a:rPr lang="fr-FR" sz="1200" dirty="0"/>
              <a:t>N7 correspond au niveau du Direct. Com., Direct. Com. Pros, Direct. Com. Patrimonial</a:t>
            </a:r>
          </a:p>
          <a:p>
            <a:pPr algn="l"/>
            <a:r>
              <a:rPr lang="fr-FR" sz="1200" dirty="0"/>
              <a:t>N8 correspond au niveau Direction Crédit et Engagement ou Contentieux (clients notés CX,DX,RX)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" y="5678605"/>
            <a:ext cx="583230" cy="56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0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4294967295"/>
          </p:nvPr>
        </p:nvSpPr>
        <p:spPr>
          <a:xfrm>
            <a:off x="457200" y="1184275"/>
            <a:ext cx="8542338" cy="531636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11200" b="1" dirty="0">
                <a:solidFill>
                  <a:schemeClr val="accent4">
                    <a:lumMod val="75000"/>
                  </a:schemeClr>
                </a:solidFill>
              </a:rPr>
              <a:t>La recherche d’un délégataire (1/2)</a:t>
            </a:r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 smtClean="0"/>
              <a:t>               </a:t>
            </a:r>
            <a:endParaRPr lang="fr-FR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0" y="1620661"/>
            <a:ext cx="7378701" cy="448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889214" y="2591547"/>
            <a:ext cx="840385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4560864" y="4903600"/>
            <a:ext cx="1213834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956515" y="5083667"/>
            <a:ext cx="2056524" cy="1107583"/>
          </a:xfrm>
          <a:prstGeom prst="wedgeRoundRectCallout">
            <a:avLst>
              <a:gd name="adj1" fmla="val 79360"/>
              <a:gd name="adj2" fmla="val -4702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Bouton actif uniquement en cas de </a:t>
            </a:r>
            <a:r>
              <a:rPr lang="fr-FR" b="1" dirty="0" smtClean="0"/>
              <a:t>« suspens » </a:t>
            </a:r>
            <a:endParaRPr lang="fr-FR" b="1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85" y="5263260"/>
            <a:ext cx="583230" cy="56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40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22" y="1833405"/>
            <a:ext cx="4872586" cy="266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2211242"/>
            <a:ext cx="6295082" cy="280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5322" y="1215509"/>
            <a:ext cx="5400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La recherche d’un délégataire </a:t>
            </a: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</a:rPr>
              <a:t>(2/2</a:t>
            </a: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7" name="Ellipse 6"/>
          <p:cNvSpPr/>
          <p:nvPr/>
        </p:nvSpPr>
        <p:spPr>
          <a:xfrm>
            <a:off x="475322" y="3429000"/>
            <a:ext cx="1162978" cy="372436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566" y="5195679"/>
            <a:ext cx="26289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516878" y="5195679"/>
            <a:ext cx="2150871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Le délégataire choisi n’a pas le niveau délégataire </a:t>
            </a:r>
            <a:r>
              <a:rPr lang="fr-FR" sz="1400" b="1" dirty="0" smtClean="0">
                <a:solidFill>
                  <a:schemeClr val="bg1"/>
                </a:solidFill>
              </a:rPr>
              <a:t>suffisant, </a:t>
            </a:r>
            <a:r>
              <a:rPr lang="fr-FR" sz="1400" b="1" i="1" dirty="0">
                <a:solidFill>
                  <a:schemeClr val="bg1"/>
                </a:solidFill>
              </a:rPr>
              <a:t>alors il faut procéder à une nouvelle</a:t>
            </a:r>
          </a:p>
          <a:p>
            <a:r>
              <a:rPr lang="fr-FR" sz="1400" b="1" i="1" dirty="0">
                <a:solidFill>
                  <a:schemeClr val="bg1"/>
                </a:solidFill>
              </a:rPr>
              <a:t>recherche manuelle</a:t>
            </a:r>
            <a:endParaRPr lang="fr-FR" sz="1400" b="1" dirty="0">
              <a:solidFill>
                <a:schemeClr val="bg1"/>
              </a:solidFill>
            </a:endParaRPr>
          </a:p>
          <a:p>
            <a:pPr algn="ctr"/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4981965" y="4152899"/>
            <a:ext cx="361950" cy="1042779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439149" y="6575728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045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4294967295"/>
          </p:nvPr>
        </p:nvSpPr>
        <p:spPr>
          <a:xfrm>
            <a:off x="457200" y="1161533"/>
            <a:ext cx="7432268" cy="59339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La gestion des </a:t>
            </a: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</a:rPr>
              <a:t>commentaires</a:t>
            </a:r>
            <a:endParaRPr lang="fr-FR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3940"/>
            <a:ext cx="4810108" cy="248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69" y="1653940"/>
            <a:ext cx="3086101" cy="169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l_fi" descr="Afficher l'image d'origine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0995" r="21829" b="24781"/>
          <a:stretch/>
        </p:blipFill>
        <p:spPr bwMode="auto">
          <a:xfrm>
            <a:off x="4333875" y="3020818"/>
            <a:ext cx="517138" cy="4211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Espace réservé du contenu 3" descr="Document_01.pdf - Adobe Reader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t="19081" r="4536" b="42025"/>
          <a:stretch/>
        </p:blipFill>
        <p:spPr>
          <a:xfrm>
            <a:off x="758302" y="4932220"/>
            <a:ext cx="4207903" cy="1295156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69" y="3545618"/>
            <a:ext cx="3414214" cy="213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à coins arrondis 7"/>
          <p:cNvSpPr/>
          <p:nvPr/>
        </p:nvSpPr>
        <p:spPr>
          <a:xfrm>
            <a:off x="6417795" y="3839196"/>
            <a:ext cx="1235044" cy="775900"/>
          </a:xfrm>
          <a:prstGeom prst="wedgeRoundRectCallout">
            <a:avLst>
              <a:gd name="adj1" fmla="val 77479"/>
              <a:gd name="adj2" fmla="val -5465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Les commentaires sont incrémentés de 1 à chaque saisie, aucun d’eux ne peut être modifié ou supprimé. </a:t>
            </a:r>
            <a:endParaRPr lang="fr-FR" sz="8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7239000" y="5105695"/>
            <a:ext cx="1583768" cy="948207"/>
          </a:xfrm>
          <a:prstGeom prst="wedgeRoundRectCallout">
            <a:avLst>
              <a:gd name="adj1" fmla="val 11055"/>
              <a:gd name="adj2" fmla="val -15902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Le bouton « Imprimer » permet l’édition des commentaires, avec la date et l’auteur</a:t>
            </a:r>
            <a:endParaRPr lang="fr-FR" sz="1200" dirty="0"/>
          </a:p>
        </p:txBody>
      </p:sp>
      <p:sp>
        <p:nvSpPr>
          <p:cNvPr id="12" name="Flèche vers le bas 11"/>
          <p:cNvSpPr/>
          <p:nvPr/>
        </p:nvSpPr>
        <p:spPr>
          <a:xfrm rot="5400000">
            <a:off x="5868642" y="4601162"/>
            <a:ext cx="361950" cy="216682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2286000" y="2809875"/>
            <a:ext cx="2843369" cy="632114"/>
          </a:xfrm>
          <a:prstGeom prst="roundRect">
            <a:avLst/>
          </a:prstGeom>
          <a:noFill/>
          <a:ln w="28575">
            <a:solidFill>
              <a:srgbClr val="C116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6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4294967295"/>
          </p:nvPr>
        </p:nvSpPr>
        <p:spPr>
          <a:xfrm>
            <a:off x="457200" y="1161533"/>
            <a:ext cx="7432268" cy="59339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</a:rPr>
              <a:t>Bordereaux suite au traitement MAD</a:t>
            </a:r>
            <a:endParaRPr lang="fr-FR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68" y="1714174"/>
            <a:ext cx="63627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64368" y="5585424"/>
            <a:ext cx="741045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fr-FR" b="1" dirty="0"/>
              <a:t>Le mouvement du MAD non traité car hors délégation apparaît en rouge; </a:t>
            </a:r>
          </a:p>
          <a:p>
            <a:pPr algn="just"/>
            <a:r>
              <a:rPr lang="fr-FR" b="1" dirty="0"/>
              <a:t>Ne s’affiche en rouge que le premier mouvement hors délégation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585424"/>
            <a:ext cx="583230" cy="56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272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4294967295"/>
          </p:nvPr>
        </p:nvSpPr>
        <p:spPr>
          <a:xfrm>
            <a:off x="457200" y="1161533"/>
            <a:ext cx="7432268" cy="5933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La gestion du MAD par le délégataire désigné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66875"/>
            <a:ext cx="4389562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5"/>
          <a:stretch/>
        </p:blipFill>
        <p:spPr bwMode="auto">
          <a:xfrm>
            <a:off x="4209042" y="2181225"/>
            <a:ext cx="4169018" cy="356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5905462" y="1735742"/>
            <a:ext cx="2543844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Il est </a:t>
            </a:r>
            <a:r>
              <a:rPr lang="fr-FR" sz="1400" b="1" dirty="0" smtClean="0">
                <a:solidFill>
                  <a:schemeClr val="bg1"/>
                </a:solidFill>
              </a:rPr>
              <a:t>toujours </a:t>
            </a:r>
            <a:r>
              <a:rPr lang="fr-FR" sz="1400" b="1" dirty="0">
                <a:solidFill>
                  <a:schemeClr val="bg1"/>
                </a:solidFill>
              </a:rPr>
              <a:t>possible à partir de cette vue, </a:t>
            </a:r>
            <a:r>
              <a:rPr lang="fr-FR" sz="1400" b="1" u="sng" dirty="0">
                <a:solidFill>
                  <a:schemeClr val="bg1"/>
                </a:solidFill>
              </a:rPr>
              <a:t>d’ajouter</a:t>
            </a:r>
            <a:r>
              <a:rPr lang="fr-FR" sz="1400" b="1" dirty="0">
                <a:solidFill>
                  <a:schemeClr val="bg1"/>
                </a:solidFill>
              </a:rPr>
              <a:t> ou de consulter les commentaires.</a:t>
            </a:r>
          </a:p>
        </p:txBody>
      </p:sp>
      <p:pic>
        <p:nvPicPr>
          <p:cNvPr id="17" name="il_fi" descr="Afficher l'image d'origine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0995" r="21829" b="24781"/>
          <a:stretch/>
        </p:blipFill>
        <p:spPr bwMode="auto">
          <a:xfrm>
            <a:off x="6101955" y="2975032"/>
            <a:ext cx="383191" cy="3968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57"/>
          <a:stretch/>
        </p:blipFill>
        <p:spPr bwMode="auto">
          <a:xfrm>
            <a:off x="6293551" y="3442841"/>
            <a:ext cx="2170720" cy="71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Connecteur droit avec flèche 18"/>
          <p:cNvCxnSpPr/>
          <p:nvPr/>
        </p:nvCxnSpPr>
        <p:spPr>
          <a:xfrm flipV="1">
            <a:off x="6619875" y="2474406"/>
            <a:ext cx="114300" cy="500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6591229" y="3083315"/>
            <a:ext cx="171592" cy="4980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574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757254"/>
            <a:ext cx="4758542" cy="3821317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6" name="Légende encadrée 2 5"/>
          <p:cNvSpPr/>
          <p:nvPr/>
        </p:nvSpPr>
        <p:spPr>
          <a:xfrm>
            <a:off x="2698744" y="5437607"/>
            <a:ext cx="3461046" cy="1182268"/>
          </a:xfrm>
          <a:prstGeom prst="borderCallout2">
            <a:avLst>
              <a:gd name="adj1" fmla="val 41461"/>
              <a:gd name="adj2" fmla="val -205"/>
              <a:gd name="adj3" fmla="val 41669"/>
              <a:gd name="adj4" fmla="val -14106"/>
              <a:gd name="adj5" fmla="val -7796"/>
              <a:gd name="adj6" fmla="val -23858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Un message indique </a:t>
            </a:r>
            <a:r>
              <a:rPr lang="fr-FR" sz="1400" b="1" dirty="0">
                <a:solidFill>
                  <a:schemeClr val="bg1"/>
                </a:solidFill>
              </a:rPr>
              <a:t>le </a:t>
            </a:r>
            <a:r>
              <a:rPr lang="fr-FR" sz="1400" b="1" dirty="0" smtClean="0">
                <a:solidFill>
                  <a:schemeClr val="bg1"/>
                </a:solidFill>
              </a:rPr>
              <a:t>nombre d’entités </a:t>
            </a:r>
            <a:r>
              <a:rPr lang="fr-FR" sz="1400" b="1" dirty="0">
                <a:solidFill>
                  <a:schemeClr val="bg1"/>
                </a:solidFill>
              </a:rPr>
              <a:t>titulaires et </a:t>
            </a:r>
            <a:r>
              <a:rPr lang="fr-FR" sz="1400" b="1" dirty="0" smtClean="0">
                <a:solidFill>
                  <a:schemeClr val="bg1"/>
                </a:solidFill>
              </a:rPr>
              <a:t>le nombre </a:t>
            </a:r>
            <a:r>
              <a:rPr lang="fr-FR" sz="1400" b="1" dirty="0">
                <a:solidFill>
                  <a:schemeClr val="bg1"/>
                </a:solidFill>
              </a:rPr>
              <a:t>de </a:t>
            </a:r>
            <a:r>
              <a:rPr lang="fr-FR" sz="1400" b="1" dirty="0" smtClean="0">
                <a:solidFill>
                  <a:schemeClr val="bg1"/>
                </a:solidFill>
              </a:rPr>
              <a:t>mouvements à traiter. </a:t>
            </a:r>
            <a:r>
              <a:rPr lang="fr-FR" sz="1400" b="1" dirty="0">
                <a:solidFill>
                  <a:schemeClr val="bg1"/>
                </a:solidFill>
              </a:rPr>
              <a:t>Tous </a:t>
            </a:r>
            <a:r>
              <a:rPr lang="fr-FR" sz="1400" b="1" dirty="0" smtClean="0">
                <a:solidFill>
                  <a:schemeClr val="bg1"/>
                </a:solidFill>
              </a:rPr>
              <a:t>ces mouvements </a:t>
            </a:r>
            <a:r>
              <a:rPr lang="fr-FR" sz="1400" b="1" dirty="0">
                <a:solidFill>
                  <a:schemeClr val="bg1"/>
                </a:solidFill>
              </a:rPr>
              <a:t>sont dans </a:t>
            </a:r>
            <a:r>
              <a:rPr lang="fr-FR" sz="1400" b="1" dirty="0" smtClean="0">
                <a:solidFill>
                  <a:schemeClr val="bg1"/>
                </a:solidFill>
              </a:rPr>
              <a:t>la délégation </a:t>
            </a:r>
            <a:r>
              <a:rPr lang="fr-FR" sz="1400" b="1" dirty="0">
                <a:solidFill>
                  <a:schemeClr val="bg1"/>
                </a:solidFill>
              </a:rPr>
              <a:t>de la </a:t>
            </a:r>
            <a:r>
              <a:rPr lang="fr-FR" sz="1400" b="1" dirty="0" smtClean="0">
                <a:solidFill>
                  <a:schemeClr val="bg1"/>
                </a:solidFill>
              </a:rPr>
              <a:t>personne connectée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4294967295"/>
          </p:nvPr>
        </p:nvSpPr>
        <p:spPr>
          <a:xfrm>
            <a:off x="457200" y="1161533"/>
            <a:ext cx="7432268" cy="5933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La gestion du MAD par le délégataire désigné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56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4927"/>
            <a:ext cx="626302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égende encadrée 2 4"/>
          <p:cNvSpPr/>
          <p:nvPr/>
        </p:nvSpPr>
        <p:spPr>
          <a:xfrm>
            <a:off x="1352642" y="5553357"/>
            <a:ext cx="2145739" cy="811670"/>
          </a:xfrm>
          <a:prstGeom prst="borderCallout2">
            <a:avLst>
              <a:gd name="adj1" fmla="val -232"/>
              <a:gd name="adj2" fmla="val 38605"/>
              <a:gd name="adj3" fmla="val -9164"/>
              <a:gd name="adj4" fmla="val 33576"/>
              <a:gd name="adj5" fmla="val -46631"/>
              <a:gd name="adj6" fmla="val -3127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b="1" dirty="0" smtClean="0">
                <a:solidFill>
                  <a:schemeClr val="bg1"/>
                </a:solidFill>
              </a:rPr>
              <a:t>Les </a:t>
            </a:r>
            <a:r>
              <a:rPr lang="fr-FR" sz="1200" b="1" dirty="0">
                <a:solidFill>
                  <a:schemeClr val="bg1"/>
                </a:solidFill>
              </a:rPr>
              <a:t>mouvements qui ont </a:t>
            </a:r>
            <a:r>
              <a:rPr lang="fr-FR" sz="1200" b="1" dirty="0" smtClean="0">
                <a:solidFill>
                  <a:schemeClr val="bg1"/>
                </a:solidFill>
              </a:rPr>
              <a:t>été « </a:t>
            </a:r>
            <a:r>
              <a:rPr lang="fr-FR" sz="1200" b="1" dirty="0">
                <a:solidFill>
                  <a:schemeClr val="bg1"/>
                </a:solidFill>
              </a:rPr>
              <a:t>affectés » au </a:t>
            </a:r>
            <a:r>
              <a:rPr lang="fr-FR" sz="1200" b="1" dirty="0" smtClean="0">
                <a:solidFill>
                  <a:schemeClr val="bg1"/>
                </a:solidFill>
              </a:rPr>
              <a:t>délégataire sont </a:t>
            </a:r>
            <a:r>
              <a:rPr lang="fr-FR" sz="1200" b="1" dirty="0">
                <a:solidFill>
                  <a:schemeClr val="bg1"/>
                </a:solidFill>
              </a:rPr>
              <a:t>précédés </a:t>
            </a:r>
            <a:r>
              <a:rPr lang="fr-FR" sz="1200" b="1" dirty="0" smtClean="0">
                <a:solidFill>
                  <a:schemeClr val="bg1"/>
                </a:solidFill>
              </a:rPr>
              <a:t>d’un astérisque </a:t>
            </a:r>
            <a:r>
              <a:rPr lang="fr-FR" sz="1200" b="1" dirty="0">
                <a:solidFill>
                  <a:schemeClr val="bg1"/>
                </a:solidFill>
              </a:rPr>
              <a:t>rouge</a:t>
            </a:r>
            <a:r>
              <a:rPr lang="fr-FR" sz="1200" b="1" dirty="0" smtClean="0">
                <a:solidFill>
                  <a:schemeClr val="bg1"/>
                </a:solidFill>
              </a:rPr>
              <a:t>. 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4" name="Espace réservé du contenu 1"/>
          <p:cNvSpPr>
            <a:spLocks noGrp="1"/>
          </p:cNvSpPr>
          <p:nvPr>
            <p:ph idx="4294967295"/>
          </p:nvPr>
        </p:nvSpPr>
        <p:spPr>
          <a:xfrm>
            <a:off x="457201" y="1161533"/>
            <a:ext cx="7432268" cy="5933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La gestion du MAD par le délégataire désigné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90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B. Les évolutions de l’outil</a:t>
            </a:r>
          </a:p>
        </p:txBody>
      </p:sp>
      <p:sp>
        <p:nvSpPr>
          <p:cNvPr id="3" name="Espace réservé du contenu 1"/>
          <p:cNvSpPr>
            <a:spLocks noGrp="1"/>
          </p:cNvSpPr>
          <p:nvPr>
            <p:ph idx="4294967295"/>
          </p:nvPr>
        </p:nvSpPr>
        <p:spPr>
          <a:xfrm>
            <a:off x="457199" y="1161533"/>
            <a:ext cx="8209153" cy="5933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</a:rPr>
              <a:t>Gestion </a:t>
            </a: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des </a:t>
            </a: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</a:rPr>
              <a:t>annulations </a:t>
            </a:r>
            <a:r>
              <a:rPr lang="fr-FR" sz="2800" b="1" u="sng" dirty="0" smtClean="0">
                <a:solidFill>
                  <a:schemeClr val="accent4">
                    <a:lumMod val="75000"/>
                  </a:schemeClr>
                </a:solidFill>
              </a:rPr>
              <a:t>décidées par le délégataire</a:t>
            </a:r>
            <a:endParaRPr lang="fr-FR" sz="2800" b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31" y="1827495"/>
            <a:ext cx="2486065" cy="143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égende encadrée 2 14"/>
          <p:cNvSpPr/>
          <p:nvPr/>
        </p:nvSpPr>
        <p:spPr>
          <a:xfrm>
            <a:off x="3351262" y="1665570"/>
            <a:ext cx="2230388" cy="7823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580"/>
              <a:gd name="adj6" fmla="val -46758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L’accès pour les annulations se </a:t>
            </a:r>
            <a:r>
              <a:rPr lang="fr-FR" sz="1200" b="1" dirty="0" smtClean="0">
                <a:solidFill>
                  <a:schemeClr val="bg1"/>
                </a:solidFill>
              </a:rPr>
              <a:t>fait toujours </a:t>
            </a:r>
            <a:r>
              <a:rPr lang="fr-FR" sz="1200" b="1" dirty="0">
                <a:solidFill>
                  <a:schemeClr val="bg1"/>
                </a:solidFill>
              </a:rPr>
              <a:t>dans </a:t>
            </a:r>
            <a:r>
              <a:rPr lang="fr-FR" sz="1200" b="1" dirty="0" smtClean="0">
                <a:solidFill>
                  <a:schemeClr val="bg1"/>
                </a:solidFill>
              </a:rPr>
              <a:t>identification</a:t>
            </a:r>
            <a:r>
              <a:rPr lang="fr-FR" sz="1200" b="1" dirty="0">
                <a:solidFill>
                  <a:schemeClr val="bg1"/>
                </a:solidFill>
              </a:rPr>
              <a:t>.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Exemple </a:t>
            </a:r>
            <a:r>
              <a:rPr lang="fr-FR" sz="1200" b="1" dirty="0" smtClean="0">
                <a:solidFill>
                  <a:schemeClr val="bg1"/>
                </a:solidFill>
              </a:rPr>
              <a:t>d’une annulation </a:t>
            </a:r>
            <a:r>
              <a:rPr lang="fr-FR" sz="1200" b="1" dirty="0">
                <a:solidFill>
                  <a:schemeClr val="bg1"/>
                </a:solidFill>
              </a:rPr>
              <a:t>d’un forçage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304" y="2639850"/>
            <a:ext cx="4801918" cy="231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égende encadrée 2 17"/>
          <p:cNvSpPr/>
          <p:nvPr/>
        </p:nvSpPr>
        <p:spPr>
          <a:xfrm>
            <a:off x="6086396" y="1959701"/>
            <a:ext cx="2579957" cy="293792"/>
          </a:xfrm>
          <a:prstGeom prst="borderCallout2">
            <a:avLst>
              <a:gd name="adj1" fmla="val 64139"/>
              <a:gd name="adj2" fmla="val -3164"/>
              <a:gd name="adj3" fmla="val 99802"/>
              <a:gd name="adj4" fmla="val -8914"/>
              <a:gd name="adj5" fmla="val 431681"/>
              <a:gd name="adj6" fmla="val -21279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Sélectionner </a:t>
            </a:r>
            <a:r>
              <a:rPr lang="fr-FR" sz="1200" b="1" dirty="0" smtClean="0">
                <a:solidFill>
                  <a:schemeClr val="bg1"/>
                </a:solidFill>
              </a:rPr>
              <a:t>« poste fonctionnel »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9" name="Légende encadrée 2 18"/>
          <p:cNvSpPr/>
          <p:nvPr/>
        </p:nvSpPr>
        <p:spPr>
          <a:xfrm>
            <a:off x="5972312" y="3397767"/>
            <a:ext cx="2494017" cy="5404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0540"/>
              <a:gd name="adj6" fmla="val -49086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Rechercher </a:t>
            </a:r>
            <a:r>
              <a:rPr lang="fr-FR" sz="1200" b="1" dirty="0">
                <a:solidFill>
                  <a:schemeClr val="bg1"/>
                </a:solidFill>
              </a:rPr>
              <a:t>par </a:t>
            </a:r>
            <a:r>
              <a:rPr lang="fr-FR" sz="1200" b="1" dirty="0" smtClean="0">
                <a:solidFill>
                  <a:schemeClr val="bg1"/>
                </a:solidFill>
              </a:rPr>
              <a:t>le code ou le nom de l’agent </a:t>
            </a:r>
            <a:r>
              <a:rPr lang="fr-FR" sz="1200" b="1" dirty="0">
                <a:solidFill>
                  <a:schemeClr val="bg1"/>
                </a:solidFill>
              </a:rPr>
              <a:t>décideur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52" y="4419600"/>
            <a:ext cx="4120923" cy="208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Légende encadrée 2 20"/>
          <p:cNvSpPr/>
          <p:nvPr/>
        </p:nvSpPr>
        <p:spPr>
          <a:xfrm>
            <a:off x="3693698" y="5282618"/>
            <a:ext cx="2278614" cy="8042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0771"/>
              <a:gd name="adj6" fmla="val -96808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Après validation du </a:t>
            </a:r>
            <a:r>
              <a:rPr lang="fr-FR" sz="1200" b="1" dirty="0" smtClean="0">
                <a:solidFill>
                  <a:schemeClr val="bg1"/>
                </a:solidFill>
              </a:rPr>
              <a:t>gestionnaire concerné</a:t>
            </a:r>
            <a:r>
              <a:rPr lang="fr-FR" sz="1200" b="1" dirty="0">
                <a:solidFill>
                  <a:schemeClr val="bg1"/>
                </a:solidFill>
              </a:rPr>
              <a:t>, l’écran d’annulation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s’affiche immédiatement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488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 defTabSz="914400">
              <a:spcBef>
                <a:spcPct val="55000"/>
              </a:spcBef>
              <a:defRPr/>
            </a:pPr>
            <a:r>
              <a:rPr lang="fr-FR" sz="2200" dirty="0"/>
              <a:t>C. Les Bonnes Pratiques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457200" y="1201786"/>
            <a:ext cx="779145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b="1" dirty="0" smtClean="0">
                <a:solidFill>
                  <a:srgbClr val="7030A0"/>
                </a:solidFill>
              </a:rPr>
              <a:t>Comment transférer un mouvement MAD hors délégation agence ?</a:t>
            </a:r>
          </a:p>
          <a:p>
            <a:pPr lvl="0" algn="just"/>
            <a:endParaRPr lang="fr-FR" sz="1100" dirty="0" smtClean="0"/>
          </a:p>
          <a:p>
            <a:pPr lvl="0" algn="just"/>
            <a:r>
              <a:rPr lang="fr-FR" dirty="0" smtClean="0"/>
              <a:t>Un </a:t>
            </a:r>
            <a:r>
              <a:rPr lang="fr-FR" dirty="0"/>
              <a:t>mail doit </a:t>
            </a:r>
            <a:r>
              <a:rPr lang="fr-FR" dirty="0">
                <a:solidFill>
                  <a:srgbClr val="FF0000"/>
                </a:solidFill>
              </a:rPr>
              <a:t>systématiquement être envoyé </a:t>
            </a:r>
            <a:r>
              <a:rPr lang="fr-FR" dirty="0"/>
              <a:t>à la boite générique </a:t>
            </a:r>
            <a:r>
              <a:rPr lang="fr-FR" dirty="0" smtClean="0"/>
              <a:t>dédiée et au Directeur d’Agence </a:t>
            </a:r>
            <a:r>
              <a:rPr lang="fr-FR" dirty="0" smtClean="0">
                <a:solidFill>
                  <a:srgbClr val="FF0000"/>
                </a:solidFill>
              </a:rPr>
              <a:t>avant </a:t>
            </a:r>
            <a:r>
              <a:rPr lang="fr-FR" dirty="0">
                <a:solidFill>
                  <a:srgbClr val="FF0000"/>
                </a:solidFill>
              </a:rPr>
              <a:t>l’affectation </a:t>
            </a:r>
            <a:r>
              <a:rPr lang="fr-FR" dirty="0" smtClean="0">
                <a:solidFill>
                  <a:srgbClr val="FF0000"/>
                </a:solidFill>
              </a:rPr>
              <a:t>du mouvement </a:t>
            </a:r>
            <a:r>
              <a:rPr lang="fr-FR" dirty="0" smtClean="0"/>
              <a:t>MAD.  </a:t>
            </a:r>
          </a:p>
          <a:p>
            <a:pPr lvl="0" algn="just"/>
            <a:endParaRPr lang="fr-FR" dirty="0" smtClean="0"/>
          </a:p>
          <a:p>
            <a:pPr lvl="0" algn="just"/>
            <a:r>
              <a:rPr lang="fr-FR" dirty="0" smtClean="0"/>
              <a:t>Le nom du délégataire, à qui est affecté le mouvement, sera précisé en retour.</a:t>
            </a:r>
          </a:p>
          <a:p>
            <a:pPr lvl="0" algn="just"/>
            <a:r>
              <a:rPr lang="fr-FR" b="1" dirty="0" smtClean="0"/>
              <a:t> </a:t>
            </a:r>
          </a:p>
          <a:p>
            <a:pPr lvl="0" algn="just"/>
            <a:endParaRPr lang="fr-FR" b="1" dirty="0" smtClean="0"/>
          </a:p>
          <a:p>
            <a:pPr marL="1562100" lvl="2" indent="-285750" algn="just">
              <a:buBlip>
                <a:blip r:embed="rId3"/>
              </a:buBlip>
            </a:pPr>
            <a:r>
              <a:rPr lang="fr-FR" sz="1600" dirty="0" smtClean="0"/>
              <a:t>Pour la </a:t>
            </a:r>
            <a:r>
              <a:rPr lang="fr-FR" sz="1600" b="1" dirty="0" smtClean="0"/>
              <a:t>Direction Commerciale</a:t>
            </a:r>
            <a:r>
              <a:rPr lang="fr-FR" sz="1600" dirty="0" smtClean="0"/>
              <a:t>… </a:t>
            </a:r>
          </a:p>
          <a:p>
            <a:pPr marL="1276350" lvl="2" algn="just"/>
            <a:r>
              <a:rPr lang="fr-FR" sz="1600" dirty="0"/>
              <a:t>	</a:t>
            </a:r>
            <a:r>
              <a:rPr lang="fr-FR" sz="1600" dirty="0" smtClean="0"/>
              <a:t>	utiliser la boîte générique </a:t>
            </a:r>
            <a:r>
              <a:rPr lang="fr-FR" sz="1600" dirty="0" smtClean="0">
                <a:solidFill>
                  <a:srgbClr val="0070C0"/>
                </a:solidFill>
              </a:rPr>
              <a:t>« </a:t>
            </a:r>
            <a:r>
              <a:rPr lang="fr-FR" sz="1600" b="1" dirty="0" smtClean="0">
                <a:solidFill>
                  <a:srgbClr val="0070C0"/>
                </a:solidFill>
              </a:rPr>
              <a:t>CEGEE-B-DC-</a:t>
            </a:r>
            <a:r>
              <a:rPr lang="fr-FR" sz="1600" b="1" dirty="0" err="1" smtClean="0">
                <a:solidFill>
                  <a:srgbClr val="0070C0"/>
                </a:solidFill>
              </a:rPr>
              <a:t>xxxx</a:t>
            </a:r>
            <a:r>
              <a:rPr lang="fr-FR" sz="1600" b="1" dirty="0" smtClean="0">
                <a:solidFill>
                  <a:srgbClr val="0070C0"/>
                </a:solidFill>
              </a:rPr>
              <a:t>-CREDIT »</a:t>
            </a:r>
          </a:p>
          <a:p>
            <a:pPr marL="1562100" lvl="2" indent="-285750" algn="just">
              <a:buBlip>
                <a:blip r:embed="rId3"/>
              </a:buBlip>
            </a:pPr>
            <a:r>
              <a:rPr lang="fr-FR" sz="1600" dirty="0" smtClean="0"/>
              <a:t>Pour la </a:t>
            </a:r>
            <a:r>
              <a:rPr lang="fr-FR" sz="1600" b="1" dirty="0" smtClean="0"/>
              <a:t>Direction du Contentieux</a:t>
            </a:r>
            <a:r>
              <a:rPr lang="fr-FR" sz="1600" dirty="0" smtClean="0"/>
              <a:t>… </a:t>
            </a:r>
          </a:p>
          <a:p>
            <a:pPr marL="1276350" lvl="2" algn="just"/>
            <a:r>
              <a:rPr lang="fr-FR" sz="1600" dirty="0" smtClean="0"/>
              <a:t>		utiliser </a:t>
            </a:r>
            <a:r>
              <a:rPr lang="fr-FR" sz="1600" dirty="0"/>
              <a:t>la liste de diffusion  : </a:t>
            </a:r>
            <a:r>
              <a:rPr lang="fr-FR" sz="1600" b="1" dirty="0">
                <a:solidFill>
                  <a:srgbClr val="0070C0"/>
                </a:solidFill>
              </a:rPr>
              <a:t>« CEGEE-L-RECOUVREMENT-CTX-MAD »</a:t>
            </a:r>
            <a:endParaRPr lang="fr-FR" sz="1600" dirty="0"/>
          </a:p>
          <a:p>
            <a:pPr marL="1562100" lvl="2" indent="-285750" algn="just">
              <a:buBlip>
                <a:blip r:embed="rId3"/>
              </a:buBlip>
            </a:pPr>
            <a:r>
              <a:rPr lang="fr-FR" sz="1600" dirty="0" smtClean="0"/>
              <a:t>Pour la </a:t>
            </a:r>
            <a:r>
              <a:rPr lang="fr-FR" sz="1600" b="1" dirty="0" smtClean="0"/>
              <a:t>Direction </a:t>
            </a:r>
            <a:r>
              <a:rPr lang="fr-FR" sz="1600" b="1" dirty="0"/>
              <a:t>du Crédit </a:t>
            </a:r>
            <a:r>
              <a:rPr lang="fr-FR" sz="1600" dirty="0"/>
              <a:t>(</a:t>
            </a:r>
            <a:r>
              <a:rPr lang="fr-FR" sz="1600" dirty="0" smtClean="0"/>
              <a:t>SACE)…</a:t>
            </a:r>
            <a:endParaRPr lang="fr-FR" sz="1600" dirty="0"/>
          </a:p>
          <a:p>
            <a:pPr marL="1276350" lvl="2" algn="just"/>
            <a:r>
              <a:rPr lang="fr-FR" sz="1600" dirty="0"/>
              <a:t>	</a:t>
            </a:r>
            <a:r>
              <a:rPr lang="fr-FR" sz="1600" dirty="0" smtClean="0"/>
              <a:t>	utiliser </a:t>
            </a:r>
            <a:r>
              <a:rPr lang="fr-FR" sz="1600" dirty="0"/>
              <a:t>la liste de diffusion  : </a:t>
            </a:r>
            <a:r>
              <a:rPr lang="fr-FR" sz="1600" b="1" dirty="0">
                <a:solidFill>
                  <a:srgbClr val="0070C0"/>
                </a:solidFill>
              </a:rPr>
              <a:t>«</a:t>
            </a:r>
            <a:r>
              <a:rPr lang="fr-FR" sz="1600" b="1">
                <a:solidFill>
                  <a:srgbClr val="0070C0"/>
                </a:solidFill>
              </a:rPr>
              <a:t>  </a:t>
            </a:r>
            <a:r>
              <a:rPr lang="fr-FR" sz="1600" b="1" smtClean="0">
                <a:solidFill>
                  <a:srgbClr val="0070C0"/>
                </a:solidFill>
              </a:rPr>
              <a:t>CEGEE-B-ENGAGEMENTS-MAD</a:t>
            </a:r>
            <a:r>
              <a:rPr lang="fr-FR" sz="1600" b="1" dirty="0">
                <a:solidFill>
                  <a:srgbClr val="0070C0"/>
                </a:solidFill>
              </a:rPr>
              <a:t> »</a:t>
            </a:r>
            <a:endParaRPr lang="fr-FR" sz="1600" dirty="0"/>
          </a:p>
          <a:p>
            <a:pPr marL="285750" lvl="0" indent="-285750" algn="just">
              <a:buBlip>
                <a:blip r:embed="rId3"/>
              </a:buBlip>
            </a:pPr>
            <a:endParaRPr lang="fr-FR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54" y="3595597"/>
            <a:ext cx="1039902" cy="9192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7954" y="5271540"/>
            <a:ext cx="81248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algn="just"/>
            <a:r>
              <a:rPr lang="fr-FR" b="1" dirty="0"/>
              <a:t>Pour un client professionnel, </a:t>
            </a:r>
            <a:r>
              <a:rPr lang="fr-FR" dirty="0"/>
              <a:t>une demande doit </a:t>
            </a:r>
            <a:r>
              <a:rPr lang="fr-FR" dirty="0">
                <a:solidFill>
                  <a:srgbClr val="FF0000"/>
                </a:solidFill>
              </a:rPr>
              <a:t>systématiquement être instruite dans l’outil </a:t>
            </a:r>
            <a:r>
              <a:rPr lang="fr-FR" dirty="0" smtClean="0">
                <a:solidFill>
                  <a:srgbClr val="FF0000"/>
                </a:solidFill>
              </a:rPr>
              <a:t>SADEM si la décision est du ressort de la Direction du Crédit </a:t>
            </a:r>
            <a:r>
              <a:rPr lang="fr-FR" dirty="0" smtClean="0"/>
              <a:t>. </a:t>
            </a:r>
            <a:endParaRPr lang="fr-FR" dirty="0"/>
          </a:p>
        </p:txBody>
      </p:sp>
      <p:pic>
        <p:nvPicPr>
          <p:cNvPr id="1026" name="Picture 2" descr="Résultat d’image pour image attentio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58" y="5341517"/>
            <a:ext cx="1171333" cy="78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85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2233352037"/>
              </p:ext>
            </p:extLst>
          </p:nvPr>
        </p:nvGraphicFramePr>
        <p:xfrm>
          <a:off x="457200" y="1247775"/>
          <a:ext cx="7639050" cy="5186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contenu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 defTabSz="914400">
              <a:spcBef>
                <a:spcPct val="55000"/>
              </a:spcBef>
              <a:defRPr/>
            </a:pPr>
            <a:r>
              <a:rPr lang="fr-FR" sz="2200" dirty="0"/>
              <a:t>C. Les Bonnes Pratiques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32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fr-FR" sz="1800" dirty="0" smtClean="0"/>
              <a:t>D. </a:t>
            </a:r>
            <a:r>
              <a:rPr lang="fr-FR" sz="1800" dirty="0"/>
              <a:t>Messages d’erreur lors du contrôle de la délégation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225465766"/>
              </p:ext>
            </p:extLst>
          </p:nvPr>
        </p:nvGraphicFramePr>
        <p:xfrm>
          <a:off x="304800" y="1266824"/>
          <a:ext cx="7858125" cy="522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420100" y="6434593"/>
            <a:ext cx="457200" cy="282271"/>
          </a:xfrm>
        </p:spPr>
        <p:txBody>
          <a:bodyPr/>
          <a:lstStyle/>
          <a:p>
            <a:fld id="{2C2C3B3F-4B77-194D-A563-47D9F52959E5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221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tivité xmlns="cb2958fb-4002-490e-a27b-91656e5382c8">Critères</Activité>
    <Commentaire xmlns="cb2958fb-4002-490e-a27b-91656e5382c8">Direction Crédits et Engagements - BERNHARD Franck</Commentaire>
    <Direction xmlns="cb2958fb-4002-490e-a27b-91656e5382c8" xsi:nil="true"/>
    <Date_x0020_de_x0020_revue xmlns="cb2958fb-4002-490e-a27b-91656e5382c8">2018-09-04T22:00:00+00:00</Date_x0020_de_x0020_revue>
    <Les_x0020_incontournables xmlns="cb2958fb-4002-490e-a27b-91656e5382c8">false</Les_x0020_incontournables>
    <marches xmlns="731ba12a-f3d6-41b9-8ef7-6ade09135f26">Particuliers,Professionnels</marches>
    <Date_x0020_fin xmlns="cb2958fb-4002-490e-a27b-91656e5382c8">2098-12-31T23:00:00+00:00</Date_x0020_fin>
    <datesuppression xmlns="731ba12a-f3d6-41b9-8ef7-6ade09135f26" xsi:nil="true"/>
    <Etat xmlns="cb2958fb-4002-490e-a27b-91656e5382c8" xsi:nil="true"/>
    <Date_x0020_début xmlns="cb2958fb-4002-490e-a27b-91656e5382c8">2017-07-25T22:00:00+00:00</Date_x0020_début>
    <MDC xmlns="cb2958fb-4002-490e-a27b-91656e5382c8" xsi:nil="true"/>
    <Libellé_x0020_court xmlns="cb2958fb-4002-490e-a27b-91656e5382c8">RPM - Les bonnes pratiques</Libellé_x0020_court>
    <Campagne xmlns="cb2958fb-4002-490e-a27b-91656e5382c8">-</Campagne>
    <Référence_x0020_supprimée xmlns="cb2958fb-4002-490e-a27b-91656e5382c8">false</Référence_x0020_supprimée>
    <sousproduits xmlns="731ba12a-f3d6-41b9-8ef7-6ade09135f26" xsi:nil="true"/>
    <Type_x0020_de_x0020_document xmlns="cb2958fb-4002-490e-a27b-91656e5382c8">Guides et Outils (Modes op)</Type_x0020_de_x0020_document>
    <Libre xmlns="cb2958fb-4002-490e-a27b-91656e5382c8">false</Libre>
    <libellelong xmlns="731ba12a-f3d6-41b9-8ef7-6ade09135f26">RPM - Les bonnes pratiques v1.4 20062017</libellelong>
    <Bagage xmlns="cb2958fb-4002-490e-a27b-91656e5382c8">-</Bagage>
    <Dernier_x0020__x00e9_diteur xmlns="731ba12a-f3d6-41b9-8ef7-6ade09135f26">STEPHANIE SCHWOOB</Dernier_x0020__x00e9_diteur>
    <Segment xmlns="cb2958fb-4002-490e-a27b-91656e5382c8" xsi:nil="true"/>
    <Rédacteur xmlns="cb2958fb-4002-490e-a27b-91656e5382c8">CLAUDE MEYER</Rédacteur>
    <Domaine xmlns="cb2958fb-4002-490e-a27b-91656e5382c8">Banque au Quotidien</Domaine>
    <Importance xmlns="cb2958fb-4002-490e-a27b-91656e5382c8">-</Importance>
    <Sous_x0020_Domaine xmlns="cb2958fb-4002-490e-a27b-91656e5382c8">Compte et forfait</Sous_x0020_Domaine>
    <Date_x0020_GERC xmlns="cb2958fb-4002-490e-a27b-91656e5382c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33086E8FC4BA41A54639D4E4D574CF" ma:contentTypeVersion="79" ma:contentTypeDescription="Crée un document." ma:contentTypeScope="" ma:versionID="d683a13eba08d3948e58a84c38b543fe">
  <xsd:schema xmlns:xsd="http://www.w3.org/2001/XMLSchema" xmlns:xs="http://www.w3.org/2001/XMLSchema" xmlns:p="http://schemas.microsoft.com/office/2006/metadata/properties" xmlns:ns2="cb2958fb-4002-490e-a27b-91656e5382c8" xmlns:ns4="731ba12a-f3d6-41b9-8ef7-6ade09135f26" targetNamespace="http://schemas.microsoft.com/office/2006/metadata/properties" ma:root="true" ma:fieldsID="0e2a46374b91c14f49ba507e19eca986" ns2:_="" ns4:_="">
    <xsd:import namespace="cb2958fb-4002-490e-a27b-91656e5382c8"/>
    <xsd:import namespace="731ba12a-f3d6-41b9-8ef7-6ade09135f26"/>
    <xsd:element name="properties">
      <xsd:complexType>
        <xsd:sequence>
          <xsd:element name="documentManagement">
            <xsd:complexType>
              <xsd:all>
                <xsd:element ref="ns2:Domaine" minOccurs="0"/>
                <xsd:element ref="ns2:Sous_x0020_Domaine" minOccurs="0"/>
                <xsd:element ref="ns2:Activité" minOccurs="0"/>
                <xsd:element ref="ns2:Segment" minOccurs="0"/>
                <xsd:element ref="ns2:Type_x0020_de_x0020_document" minOccurs="0"/>
                <xsd:element ref="ns2:Importance" minOccurs="0"/>
                <xsd:element ref="ns2:Libellé_x0020_court" minOccurs="0"/>
                <xsd:element ref="ns2:Date_x0020_début" minOccurs="0"/>
                <xsd:element ref="ns2:Date_x0020_fin" minOccurs="0"/>
                <xsd:element ref="ns2:Direction" minOccurs="0"/>
                <xsd:element ref="ns2:Rédacteur" minOccurs="0"/>
                <xsd:element ref="ns2:Etat" minOccurs="0"/>
                <xsd:element ref="ns2:Date_x0020_de_x0020_revue" minOccurs="0"/>
                <xsd:element ref="ns2:Les_x0020_incontournables" minOccurs="0"/>
                <xsd:element ref="ns2:Libre" minOccurs="0"/>
                <xsd:element ref="ns2:MDC" minOccurs="0"/>
                <xsd:element ref="ns2:Bagage" minOccurs="0"/>
                <xsd:element ref="ns2:Campagne" minOccurs="0"/>
                <xsd:element ref="ns2:Date_x0020_GERC" minOccurs="0"/>
                <xsd:element ref="ns2:Référence_x0020_supprimée" minOccurs="0"/>
                <xsd:element ref="ns2:Commentaire" minOccurs="0"/>
                <xsd:element ref="ns4:Dernier_x0020__x00e9_diteur" minOccurs="0"/>
                <xsd:element ref="ns4:marches" minOccurs="0"/>
                <xsd:element ref="ns4:sousproduits" minOccurs="0"/>
                <xsd:element ref="ns4:libellelong" minOccurs="0"/>
                <xsd:element ref="ns4:datesuppres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2958fb-4002-490e-a27b-91656e5382c8" elementFormDefault="qualified">
    <xsd:import namespace="http://schemas.microsoft.com/office/2006/documentManagement/types"/>
    <xsd:import namespace="http://schemas.microsoft.com/office/infopath/2007/PartnerControls"/>
    <xsd:element name="Domaine" ma:index="8" nillable="true" ma:displayName="Domaine" ma:internalName="Domaine">
      <xsd:simpleType>
        <xsd:restriction base="dms:Text">
          <xsd:maxLength value="255"/>
        </xsd:restriction>
      </xsd:simpleType>
    </xsd:element>
    <xsd:element name="Sous_x0020_Domaine" ma:index="9" nillable="true" ma:displayName="Sous Domaine" ma:internalName="Sous_x0020_Domaine">
      <xsd:simpleType>
        <xsd:restriction base="dms:Text">
          <xsd:maxLength value="255"/>
        </xsd:restriction>
      </xsd:simpleType>
    </xsd:element>
    <xsd:element name="Activité" ma:index="10" nillable="true" ma:displayName="Activité" ma:internalName="Activit_x00e9_">
      <xsd:simpleType>
        <xsd:restriction base="dms:Text">
          <xsd:maxLength value="255"/>
        </xsd:restriction>
      </xsd:simpleType>
    </xsd:element>
    <xsd:element name="Segment" ma:index="11" nillable="true" ma:displayName="Segment" ma:internalName="Segment">
      <xsd:simpleType>
        <xsd:restriction base="dms:Text">
          <xsd:maxLength value="255"/>
        </xsd:restriction>
      </xsd:simpleType>
    </xsd:element>
    <xsd:element name="Type_x0020_de_x0020_document" ma:index="12" nillable="true" ma:displayName="Type de document" ma:internalName="Type_x0020_de_x0020_document">
      <xsd:simpleType>
        <xsd:restriction base="dms:Text">
          <xsd:maxLength value="255"/>
        </xsd:restriction>
      </xsd:simpleType>
    </xsd:element>
    <xsd:element name="Importance" ma:index="13" nillable="true" ma:displayName="Importance" ma:default="-" ma:format="Dropdown" ma:internalName="Importance">
      <xsd:simpleType>
        <xsd:restriction base="dms:Choice">
          <xsd:enumeration value="Oui"/>
          <xsd:enumeration value="-"/>
        </xsd:restriction>
      </xsd:simpleType>
    </xsd:element>
    <xsd:element name="Libellé_x0020_court" ma:index="14" nillable="true" ma:displayName="Libellé court" ma:internalName="Libell_x00e9__x0020_court">
      <xsd:simpleType>
        <xsd:restriction base="dms:Text">
          <xsd:maxLength value="35"/>
        </xsd:restriction>
      </xsd:simpleType>
    </xsd:element>
    <xsd:element name="Date_x0020_début" ma:index="15" nillable="true" ma:displayName="Date début" ma:default="[today]" ma:format="DateOnly" ma:internalName="Date_x0020_d_x00e9_but">
      <xsd:simpleType>
        <xsd:restriction base="dms:DateTime"/>
      </xsd:simpleType>
    </xsd:element>
    <xsd:element name="Date_x0020_fin" ma:index="16" nillable="true" ma:displayName="Date fin" ma:format="DateOnly" ma:internalName="Date_x0020_fin">
      <xsd:simpleType>
        <xsd:restriction base="dms:DateTime"/>
      </xsd:simpleType>
    </xsd:element>
    <xsd:element name="Direction" ma:index="17" nillable="true" ma:displayName="Direction" ma:format="Dropdown" ma:internalName="Direction">
      <xsd:simpleType>
        <xsd:restriction base="dms:Choice">
          <xsd:enumeration value="Sélectionner votre direction"/>
          <xsd:enumeration value="AUTRES"/>
          <xsd:enumeration value="BANQUE PRIVEE &amp; INTERNATIONAL"/>
          <xsd:enumeration value="BDD"/>
          <xsd:enumeration value="COMMUNICATION INTERNE"/>
          <xsd:enumeration value="CONFORMITE &amp; CONTR PERMANENTS"/>
          <xsd:enumeration value="DIR. DES RISQUES"/>
          <xsd:enumeration value="DIR. DEVELOPPEMENT RH"/>
          <xsd:enumeration value="DIR. QUALITE ET DEV. DURABLE"/>
          <xsd:enumeration value="DIR. ADMINISTRATIVE FINANCIERE"/>
          <xsd:enumeration value="DIR. AFFAIRES SOCIALES"/>
          <xsd:enumeration value="DIR. ANIMATION COMMERCIALE"/>
          <xsd:enumeration value="DIR. BANQUE DEVELOP. REGIONAL"/>
          <xsd:enumeration value="DIR. COMPTABLE ET FISCALE"/>
          <xsd:enumeration value="DIR. CONTROLE DE GESTION"/>
          <xsd:enumeration value="DIR. DES AFFAIRES GENERALES"/>
          <xsd:enumeration value="DIR. MARKETING ET DISTRIBUTION"/>
          <xsd:enumeration value="DIR. ORGANISATION &amp; MAITRISE OUV"/>
          <xsd:enumeration value="DIR. SUPPORTS CLIENTS"/>
          <xsd:enumeration value="DIRECTION DU SUPPORT BANCAIRE"/>
          <xsd:enumeration value="INSPECTION GENERALE"/>
          <xsd:enumeration value="SECRETARIAT GENERAL"/>
          <xsd:enumeration value="SECURITE"/>
        </xsd:restriction>
      </xsd:simpleType>
    </xsd:element>
    <xsd:element name="Rédacteur" ma:index="18" nillable="true" ma:displayName="Editeur" ma:internalName="R_x00e9_dacteur">
      <xsd:simpleType>
        <xsd:restriction base="dms:Text">
          <xsd:maxLength value="255"/>
        </xsd:restriction>
      </xsd:simpleType>
    </xsd:element>
    <xsd:element name="Etat" ma:index="19" nillable="true" ma:displayName="Etat" ma:format="Dropdown" ma:internalName="Etat">
      <xsd:simpleType>
        <xsd:restriction base="dms:Choice">
          <xsd:enumeration value="A jour MySys"/>
          <xsd:enumeration value="Non à jour MySys"/>
        </xsd:restriction>
      </xsd:simpleType>
    </xsd:element>
    <xsd:element name="Date_x0020_de_x0020_revue" ma:index="20" nillable="true" ma:displayName="Date de revue" ma:format="DateOnly" ma:internalName="Date_x0020_de_x0020_revue">
      <xsd:simpleType>
        <xsd:restriction base="dms:DateTime"/>
      </xsd:simpleType>
    </xsd:element>
    <xsd:element name="Les_x0020_incontournables" ma:index="21" nillable="true" ma:displayName="Les incontournables" ma:default="0" ma:internalName="Les_x0020_incontournables">
      <xsd:simpleType>
        <xsd:restriction base="dms:Boolean"/>
      </xsd:simpleType>
    </xsd:element>
    <xsd:element name="Libre" ma:index="22" nillable="true" ma:displayName="HDJ Libre" ma:default="0" ma:internalName="Libre">
      <xsd:simpleType>
        <xsd:restriction base="dms:Boolean"/>
      </xsd:simpleType>
    </xsd:element>
    <xsd:element name="MDC" ma:index="23" nillable="true" ma:displayName="Famille" ma:format="Dropdown" ma:internalName="MDC">
      <xsd:simpleType>
        <xsd:restriction base="dms:Choice">
          <xsd:enumeration value="01 – Activation Clientèle"/>
          <xsd:enumeration value="02 – Bancarisation"/>
          <xsd:enumeration value="03 – Epargne"/>
          <xsd:enumeration value="04 – Crédit"/>
          <xsd:enumeration value="05 – IARD  Prévoyance"/>
          <xsd:enumeration value="06 – Jeunes"/>
          <xsd:enumeration value="07 – Gestion Privée CAGP"/>
          <xsd:enumeration value="08 – Pros"/>
          <xsd:enumeration value="09 – Economie Sociale et Majeurs Protégés"/>
          <xsd:enumeration value="10 – Autres canaux"/>
          <xsd:enumeration value="Non"/>
        </xsd:restriction>
      </xsd:simpleType>
    </xsd:element>
    <xsd:element name="Bagage" ma:index="24" nillable="true" ma:displayName="Bagage" ma:default="-" ma:format="Dropdown" ma:internalName="Bagage">
      <xsd:simpleType>
        <xsd:restriction base="dms:Choice">
          <xsd:enumeration value="Oui"/>
          <xsd:enumeration value="-"/>
        </xsd:restriction>
      </xsd:simpleType>
    </xsd:element>
    <xsd:element name="Campagne" ma:index="25" nillable="true" ma:displayName="Campagne" ma:default="-" ma:format="Dropdown" ma:internalName="Campagne">
      <xsd:simpleType>
        <xsd:restriction base="dms:Choice">
          <xsd:enumeration value="-"/>
          <xsd:enumeration value="PDC"/>
          <xsd:enumeration value="Mailing"/>
          <xsd:enumeration value="@mailing"/>
          <xsd:enumeration value="SMS"/>
          <xsd:enumeration value="Message téléphoné"/>
        </xsd:restriction>
      </xsd:simpleType>
    </xsd:element>
    <xsd:element name="Date_x0020_GERC" ma:index="26" nillable="true" ma:displayName="Date GERC" ma:format="DateOnly" ma:internalName="Date_x0020_GERC">
      <xsd:simpleType>
        <xsd:restriction base="dms:DateTime"/>
      </xsd:simpleType>
    </xsd:element>
    <xsd:element name="Référence_x0020_supprimée" ma:index="27" nillable="true" ma:displayName="Référence supprimée" ma:default="0" ma:internalName="R_x00e9_f_x00e9_rence_x0020_supprim_x00e9_e">
      <xsd:simpleType>
        <xsd:restriction base="dms:Boolean"/>
      </xsd:simpleType>
    </xsd:element>
    <xsd:element name="Commentaire" ma:index="29" nillable="true" ma:displayName="Mots-clés" ma:internalName="Commentair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ba12a-f3d6-41b9-8ef7-6ade09135f26" elementFormDefault="qualified">
    <xsd:import namespace="http://schemas.microsoft.com/office/2006/documentManagement/types"/>
    <xsd:import namespace="http://schemas.microsoft.com/office/infopath/2007/PartnerControls"/>
    <xsd:element name="Dernier_x0020__x00e9_diteur" ma:index="31" nillable="true" ma:displayName="Modifie par" ma:internalName="Dernier_x0020__x00e9_diteur">
      <xsd:simpleType>
        <xsd:restriction base="dms:Text">
          <xsd:maxLength value="255"/>
        </xsd:restriction>
      </xsd:simpleType>
    </xsd:element>
    <xsd:element name="marches" ma:index="32" nillable="true" ma:displayName="Marchés" ma:internalName="marches">
      <xsd:simpleType>
        <xsd:restriction base="dms:Text">
          <xsd:maxLength value="255"/>
        </xsd:restriction>
      </xsd:simpleType>
    </xsd:element>
    <xsd:element name="sousproduits" ma:index="33" nillable="true" ma:displayName="Sous-produits" ma:internalName="sousproduits">
      <xsd:simpleType>
        <xsd:restriction base="dms:Text">
          <xsd:maxLength value="255"/>
        </xsd:restriction>
      </xsd:simpleType>
    </xsd:element>
    <xsd:element name="libellelong" ma:index="34" nillable="true" ma:displayName="Libellé long" ma:internalName="libellelong">
      <xsd:simpleType>
        <xsd:restriction base="dms:Text">
          <xsd:maxLength value="255"/>
        </xsd:restriction>
      </xsd:simpleType>
    </xsd:element>
    <xsd:element name="datesuppression" ma:index="35" nillable="true" ma:displayName="Date suppression" ma:format="DateOnly" ma:internalName="datesuppression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A9DF85-BCE9-44CD-9A46-251A010A84D9}">
  <ds:schemaRefs>
    <ds:schemaRef ds:uri="cb2958fb-4002-490e-a27b-91656e5382c8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31ba12a-f3d6-41b9-8ef7-6ade09135f26"/>
  </ds:schemaRefs>
</ds:datastoreItem>
</file>

<file path=customXml/itemProps2.xml><?xml version="1.0" encoding="utf-8"?>
<ds:datastoreItem xmlns:ds="http://schemas.openxmlformats.org/officeDocument/2006/customXml" ds:itemID="{7AAB14E4-DBAC-4711-B7C6-E14FB950B8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2958fb-4002-490e-a27b-91656e5382c8"/>
    <ds:schemaRef ds:uri="731ba12a-f3d6-41b9-8ef7-6ade09135f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E731DF-FCE7-4B7B-B126-00C1DAF0EC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11925</TotalTime>
  <Words>989</Words>
  <Application>Microsoft Office PowerPoint</Application>
  <PresentationFormat>Affichage à l'écran (4:3)</PresentationFormat>
  <Paragraphs>171</Paragraphs>
  <Slides>21</Slides>
  <Notes>20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4_Thème Office</vt:lpstr>
      <vt:lpstr>Thème Office</vt:lpstr>
      <vt:lpstr>Feuille de calcul</vt:lpstr>
      <vt:lpstr>ADELYS  traitement dU MAD ParticulierS et ProfessionnelS  Mode OPERATOIRE</vt:lpstr>
      <vt:lpstr>Sommaire</vt:lpstr>
      <vt:lpstr>A. Les grands Principes</vt:lpstr>
      <vt:lpstr>A. Les grands Principes</vt:lpstr>
      <vt:lpstr>A. Les grands Principes</vt:lpstr>
      <vt:lpstr>A. Les grands Principes</vt:lpstr>
      <vt:lpstr>A. Les grands Principes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B. Les évolutions de l’outil</vt:lpstr>
      <vt:lpstr>C. Les Bonnes Pratiques </vt:lpstr>
      <vt:lpstr>C. Les Bonnes Pratiques </vt:lpstr>
      <vt:lpstr>D. Messages d’erreur lors du contrôle de la délégation</vt:lpstr>
    </vt:vector>
  </TitlesOfParts>
  <Company>Pro Direct Marketing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iMac</dc:creator>
  <cp:lastModifiedBy>a5701281</cp:lastModifiedBy>
  <cp:revision>1092</cp:revision>
  <cp:lastPrinted>2018-12-11T15:26:36Z</cp:lastPrinted>
  <dcterms:created xsi:type="dcterms:W3CDTF">2013-12-11T09:42:43Z</dcterms:created>
  <dcterms:modified xsi:type="dcterms:W3CDTF">2019-05-02T07:38:14Z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0x0101000E33086E8FC4BA41A54639D4E4D574CF</vt:lpwstr>
  </property>
  <property fmtid="{D5CDD505-2E9C-101B-9397-08002B2CF9AE}" pid="3" name="_CopySource">
    <vt:lpwstr>Procédure CEA - traitement RPM v1.6.1.pptx</vt:lpwstr>
  </property>
  <property fmtid="{D5CDD505-2E9C-101B-9397-08002B2CF9AE}" pid="4" name="Order">
    <vt:r8>401600</vt:r8>
  </property>
</Properties>
</file>