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A89E5750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53" r:id="rId39"/>
    <p:sldId id="354" r:id="rId40"/>
    <p:sldId id="355" r:id="rId4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223A5A"/>
    <a:srgbClr val="FFFFFF"/>
    <a:srgbClr val="C31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5" autoAdjust="0"/>
    <p:restoredTop sz="98083" autoAdjust="0"/>
  </p:normalViewPr>
  <p:slideViewPr>
    <p:cSldViewPr showGuides="1">
      <p:cViewPr varScale="1">
        <p:scale>
          <a:sx n="72" d="100"/>
          <a:sy n="72" d="100"/>
        </p:scale>
        <p:origin x="-1176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1" d="100"/>
          <a:sy n="51" d="100"/>
        </p:scale>
        <p:origin x="-300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803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189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Insister un peu sur le oui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957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Il faut changer la copie classeur client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68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Il faut changer la copie classeur client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68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Smartunum</a:t>
            </a:r>
            <a:r>
              <a:rPr lang="fr-FR" dirty="0" smtClean="0"/>
              <a:t> est prioritaire sur </a:t>
            </a:r>
            <a:r>
              <a:rPr lang="fr-FR" dirty="0" err="1" smtClean="0"/>
              <a:t>spyfactory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933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Smartunum</a:t>
            </a:r>
            <a:r>
              <a:rPr lang="fr-FR" dirty="0" smtClean="0"/>
              <a:t> est prioritaire sur </a:t>
            </a:r>
            <a:r>
              <a:rPr lang="fr-FR" dirty="0" err="1" smtClean="0"/>
              <a:t>spyfactory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933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43608" y="1628800"/>
            <a:ext cx="7722463" cy="432048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87624" y="271971"/>
            <a:ext cx="6408712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/>
              <a:t>tROISIEME</a:t>
            </a:r>
            <a:r>
              <a:rPr lang="fr-FR" dirty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/>
              <a:t>DIRECTION XXX</a:t>
            </a:r>
            <a:r>
              <a:rPr lang="fr-FR" sz="1000" dirty="0">
                <a:solidFill>
                  <a:schemeClr val="tx1"/>
                </a:solidFill>
              </a:rPr>
              <a:t> -</a:t>
            </a:r>
            <a:r>
              <a:rPr lang="fr-FR" sz="1000" dirty="0"/>
              <a:t> 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>
                <a:cs typeface="Arial"/>
              </a:rPr>
              <a:t>E</a:t>
            </a:r>
            <a:r>
              <a:rPr lang="fr-FR" sz="1000" baseline="0" dirty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2560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86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  <p:sldLayoutId id="2147483702" r:id="rId28"/>
    <p:sldLayoutId id="2147483703" r:id="rId29"/>
    <p:sldLayoutId id="2147483704" r:id="rId30"/>
    <p:sldLayoutId id="2147483705" r:id="rId31"/>
    <p:sldLayoutId id="2147483706" r:id="rId32"/>
    <p:sldLayoutId id="2147483707" r:id="rId33"/>
    <p:sldLayoutId id="2147483708" r:id="rId34"/>
    <p:sldLayoutId id="2147483709" r:id="rId35"/>
    <p:sldLayoutId id="2147483710" r:id="rId36"/>
    <p:sldLayoutId id="2147483711" r:id="rId37"/>
    <p:sldLayoutId id="2147483712" r:id="rId38"/>
    <p:sldLayoutId id="2147483713" r:id="rId39"/>
    <p:sldLayoutId id="2147483714" r:id="rId40"/>
    <p:sldLayoutId id="2147483715" r:id="rId41"/>
    <p:sldLayoutId id="2147483716" r:id="rId42"/>
    <p:sldLayoutId id="2147483717" r:id="rId43"/>
    <p:sldLayoutId id="2147483718" r:id="rId44"/>
    <p:sldLayoutId id="2147483719" r:id="rId45"/>
    <p:sldLayoutId id="2147483720" r:id="rId46"/>
    <p:sldLayoutId id="2147483721" r:id="rId4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54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A89E5750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4294967295"/>
          </p:nvPr>
        </p:nvSpPr>
        <p:spPr>
          <a:xfrm>
            <a:off x="0" y="3356992"/>
            <a:ext cx="2844800" cy="339725"/>
          </a:xfrm>
        </p:spPr>
        <p:txBody>
          <a:bodyPr>
            <a:normAutofit fontScale="92500" lnSpcReduction="20000"/>
          </a:bodyPr>
          <a:lstStyle/>
          <a:p>
            <a:pPr lvl="2" algn="ctr"/>
            <a:r>
              <a:rPr lang="fr-FR" sz="2000" dirty="0" smtClean="0"/>
              <a:t>Mode opératoire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idx="4294967295"/>
          </p:nvPr>
        </p:nvSpPr>
        <p:spPr>
          <a:xfrm>
            <a:off x="467544" y="2420888"/>
            <a:ext cx="2844800" cy="631825"/>
          </a:xfrm>
        </p:spPr>
        <p:txBody>
          <a:bodyPr/>
          <a:lstStyle/>
          <a:p>
            <a:r>
              <a:rPr lang="fr-FR" sz="3200" dirty="0" smtClean="0"/>
              <a:t>RAD-LAD</a:t>
            </a:r>
            <a:endParaRPr lang="fr-FR" sz="32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395536" y="3789040"/>
            <a:ext cx="2592388" cy="703263"/>
          </a:xfrm>
        </p:spPr>
        <p:txBody>
          <a:bodyPr/>
          <a:lstStyle/>
          <a:p>
            <a:r>
              <a:rPr lang="fr-FR" dirty="0" smtClean="0"/>
              <a:t>septembre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87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601663" y="1341438"/>
            <a:ext cx="8542337" cy="50466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Définition et périmètre</a:t>
            </a:r>
          </a:p>
          <a:p>
            <a:pPr>
              <a:lnSpc>
                <a:spcPct val="150000"/>
              </a:lnSpc>
            </a:pP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Entrée en relation </a:t>
            </a: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</a:t>
            </a: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acquisition </a:t>
            </a: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</a:p>
          <a:p>
            <a:pPr>
              <a:lnSpc>
                <a:spcPct val="150000"/>
              </a:lnSpc>
            </a:pP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Mise à jour des données </a:t>
            </a: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</a:t>
            </a: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acquisition </a:t>
            </a: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unitaire</a:t>
            </a:r>
          </a:p>
          <a:p>
            <a:pPr>
              <a:lnSpc>
                <a:spcPct val="150000"/>
              </a:lnSpc>
            </a:pP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Qualités des DRC</a:t>
            </a:r>
          </a:p>
          <a:p>
            <a:pPr>
              <a:lnSpc>
                <a:spcPct val="150000"/>
              </a:lnSpc>
            </a:pP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Points d’attention</a:t>
            </a:r>
          </a:p>
          <a:p>
            <a:pPr>
              <a:lnSpc>
                <a:spcPct val="150000"/>
              </a:lnSpc>
            </a:pP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résumé</a:t>
            </a:r>
          </a:p>
          <a:p>
            <a:pPr>
              <a:lnSpc>
                <a:spcPct val="150000"/>
              </a:lnSpc>
            </a:pPr>
            <a:r>
              <a:rPr lang="fr-FR" sz="19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Assistance</a:t>
            </a:r>
          </a:p>
          <a:p>
            <a:pPr lvl="1">
              <a:lnSpc>
                <a:spcPct val="150000"/>
              </a:lnSpc>
            </a:pPr>
            <a:endParaRPr lang="fr-FR" sz="3000" dirty="0" smtClean="0"/>
          </a:p>
        </p:txBody>
      </p:sp>
    </p:spTree>
    <p:extLst>
      <p:ext uri="{BB962C8B-B14F-4D97-AF65-F5344CB8AC3E}">
        <p14:creationId xmlns:p14="http://schemas.microsoft.com/office/powerpoint/2010/main" val="153952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 et périmètre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601663" y="1341438"/>
            <a:ext cx="8542337" cy="4779962"/>
          </a:xfrm>
        </p:spPr>
        <p:txBody>
          <a:bodyPr>
            <a:normAutofit/>
          </a:bodyPr>
          <a:lstStyle/>
          <a:p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Définition de </a:t>
            </a:r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 LAD </a:t>
            </a:r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RAD : reconnaissance automatique de documents </a:t>
            </a:r>
          </a:p>
          <a:p>
            <a:pPr lvl="1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LAD  : lecture automatique de documents </a:t>
            </a:r>
          </a:p>
          <a:p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Qu’est ce que </a:t>
            </a:r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 LAD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  <a:p>
            <a:pPr lvl="1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 nouveau logiciel :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Simple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Intuitif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Rapide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Facilitant 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Sécurisant </a:t>
            </a:r>
          </a:p>
          <a:p>
            <a:pPr lvl="2"/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Que faire avec </a:t>
            </a:r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 LAD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  <a:p>
            <a:pPr lvl="1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création de personne physique (EER – entrée en relation) </a:t>
            </a:r>
          </a:p>
          <a:p>
            <a:pPr lvl="1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mise à jour des données d’un client existant dans le formulaire connaissance client de </a:t>
            </a:r>
            <a:r>
              <a:rPr lang="fr-FR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myway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09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 </a:t>
            </a:r>
            <a:r>
              <a:rPr lang="fr-FR" dirty="0"/>
              <a:t>et périmètre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601663" y="1484313"/>
            <a:ext cx="8542337" cy="4897437"/>
          </a:xfrm>
        </p:spPr>
        <p:txBody>
          <a:bodyPr>
            <a:normAutofit/>
          </a:bodyPr>
          <a:lstStyle/>
          <a:p>
            <a:pPr algn="just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 que permet la </a:t>
            </a:r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 LAD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  <a:p>
            <a:pPr lvl="1" algn="just"/>
            <a:endParaRPr lang="fr-FR" sz="10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algn="just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</a:t>
            </a:r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 LAD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 un nouveau processus qui permet l’acquisition de documents sur une personne physique.</a:t>
            </a:r>
          </a:p>
          <a:p>
            <a:pPr lvl="1" algn="just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Elle s’opère dans le cadre d’une entrée en relation ou lors d’une mise à jour dans </a:t>
            </a:r>
            <a:r>
              <a:rPr lang="fr-FR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myway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connaissance client.</a:t>
            </a:r>
          </a:p>
          <a:p>
            <a:pPr lvl="2" algn="just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Lors d’une entrée en relation, ce nouveau processus, invite le collaborateur à collecter les documents de son client dès le lancement de connaissance client, et non plus après la saisie des données.</a:t>
            </a:r>
          </a:p>
          <a:p>
            <a:pPr lvl="2" algn="just"/>
            <a:endParaRPr lang="fr-FR" cap="none" dirty="0" smtClean="0"/>
          </a:p>
          <a:p>
            <a:pPr lvl="2" algn="just"/>
            <a:endParaRPr lang="fr-FR" cap="none" dirty="0" smtClean="0"/>
          </a:p>
          <a:p>
            <a:pPr lvl="3" algn="just"/>
            <a:r>
              <a:rPr lang="fr-FR" dirty="0" smtClean="0"/>
              <a:t>Les données lues, alimentent automatiquement le formulaire « connaissance client »,  afin d’éviter une saisie manuelle.</a:t>
            </a:r>
          </a:p>
          <a:p>
            <a:pPr lvl="3" algn="just"/>
            <a:endParaRPr lang="fr-FR" dirty="0" smtClean="0"/>
          </a:p>
          <a:p>
            <a:pPr lvl="2" algn="just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Lors d’une mise à jour connaissance client, le collaborateur peut collecter les nouveaux documents avant la mise à jour informatique.</a:t>
            </a:r>
          </a:p>
          <a:p>
            <a:pPr lvl="3" algn="just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Il bénéficie ainsi de la lecture des données, et de leur injection automatique dans le formulaire connaissance client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myway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934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Définitions et périmètre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601663" y="1268413"/>
            <a:ext cx="8542337" cy="4813300"/>
          </a:xfrm>
        </p:spPr>
        <p:txBody>
          <a:bodyPr>
            <a:normAutofit/>
          </a:bodyPr>
          <a:lstStyle/>
          <a:p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documents concernés (liste évolutive):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Carte nationale d’identité, passeport, permis de conduire.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Factures 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fr-FR" sz="160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é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nergie 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téléphonie), carte grise, quittance de loyer informatique.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Avis et justificatif d’imposition, bulletin de salaire.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Livret de famille, extrait de naissance, jugement d’adoption.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Ordonnance juge de tutelle.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Taxe d’habitation, taxe foncière.</a:t>
            </a:r>
          </a:p>
          <a:p>
            <a:endParaRPr lang="fr-FR" sz="16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L’applicatif de numérisation :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« </a:t>
            </a:r>
            <a:r>
              <a:rPr lang="fr-FR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smartnum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 » vient s’ajouter à </a:t>
            </a:r>
            <a:r>
              <a:rPr lang="fr-FR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spifactory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(sans modification de matériel).</a:t>
            </a:r>
          </a:p>
          <a:p>
            <a:pPr lvl="1"/>
            <a:endParaRPr lang="fr-FR" sz="16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numérisation des documents peut être réalisée de 2 façons :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Entrée en relation : acquisition </a:t>
            </a:r>
            <a:r>
              <a:rPr lang="fr-FR" sz="16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 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Tous les documents à partir d’un même écran, 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Mise à jour de données : acquisition </a:t>
            </a:r>
            <a:r>
              <a:rPr lang="fr-FR" sz="16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unitaire 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Acquisition des documents un par un, par nature de document. </a:t>
            </a:r>
            <a:endParaRPr lang="fr-FR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40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ZONES RECONNUES selon les documents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29279" y="3861048"/>
            <a:ext cx="2278312" cy="369332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Justificatifs </a:t>
            </a:r>
            <a:r>
              <a:rPr lang="fr-FR" b="1" dirty="0">
                <a:solidFill>
                  <a:srgbClr val="C00000"/>
                </a:solidFill>
              </a:rPr>
              <a:t>de domicile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01928" y="3115676"/>
            <a:ext cx="2236634" cy="369332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Justificatifs </a:t>
            </a:r>
            <a:r>
              <a:rPr lang="fr-FR" b="1" dirty="0">
                <a:solidFill>
                  <a:srgbClr val="C00000"/>
                </a:solidFill>
              </a:rPr>
              <a:t>de revenus</a:t>
            </a:r>
            <a:endParaRPr lang="fr-FR" dirty="0">
              <a:solidFill>
                <a:srgbClr val="C00000"/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859838"/>
              </p:ext>
            </p:extLst>
          </p:nvPr>
        </p:nvGraphicFramePr>
        <p:xfrm>
          <a:off x="179512" y="1448484"/>
          <a:ext cx="5697837" cy="163458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9465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04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23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285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7970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Nature </a:t>
                      </a:r>
                      <a:r>
                        <a:rPr lang="fr-FR" sz="1100" dirty="0">
                          <a:effectLst/>
                        </a:rPr>
                        <a:t>des données lues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Nature de documents reconnus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97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</a:rPr>
                        <a:t>CNI</a:t>
                      </a:r>
                      <a:endParaRPr lang="fr-F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</a:rPr>
                        <a:t>Passeport</a:t>
                      </a:r>
                      <a:endParaRPr lang="fr-F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</a:rPr>
                        <a:t>Permis conduire</a:t>
                      </a:r>
                      <a:endParaRPr lang="fr-FR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3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Sexe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C00000"/>
                          </a:solidFill>
                          <a:effectLst/>
                        </a:rPr>
                        <a:t>Non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Nom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Prénoms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C00000"/>
                          </a:solidFill>
                          <a:effectLst/>
                        </a:rPr>
                        <a:t>partiellement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C00000"/>
                          </a:solidFill>
                          <a:effectLst/>
                        </a:rPr>
                        <a:t>partiellement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Date de naissance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Date d'obtention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C00000"/>
                          </a:solidFill>
                          <a:effectLst/>
                        </a:rPr>
                        <a:t>partiellement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C00000"/>
                          </a:solidFill>
                          <a:effectLst/>
                        </a:rPr>
                        <a:t>partiellement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Référence de la pièce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49434"/>
              </p:ext>
            </p:extLst>
          </p:nvPr>
        </p:nvGraphicFramePr>
        <p:xfrm>
          <a:off x="329279" y="4437112"/>
          <a:ext cx="7187909" cy="152866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3850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15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38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15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559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3326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Nature des données lues</a:t>
                      </a:r>
                      <a:endParaRPr lang="fr-FR" sz="1100" dirty="0">
                        <a:effectLst/>
                      </a:endParaRPr>
                    </a:p>
                  </a:txBody>
                  <a:tcPr marL="68580" marR="68580" marT="9525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Nature de documents reconnus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</a:rPr>
                        <a:t>Carte grise</a:t>
                      </a:r>
                      <a:endParaRPr lang="fr-FR" sz="1100" b="1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</a:rPr>
                        <a:t>Facture</a:t>
                      </a:r>
                      <a:endParaRPr lang="fr-FR" sz="1100" b="1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</a:rPr>
                        <a:t>Quittance</a:t>
                      </a:r>
                      <a:endParaRPr lang="fr-FR" sz="1100" b="1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</a:rPr>
                        <a:t>Avis/justif </a:t>
                      </a:r>
                      <a:r>
                        <a:rPr lang="fr-FR" sz="1100" b="1" dirty="0" smtClean="0">
                          <a:effectLst/>
                        </a:rPr>
                        <a:t>impôt/taxes habitation et foncière </a:t>
                      </a:r>
                      <a:endParaRPr lang="fr-FR" sz="1100" b="1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5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Etage/</a:t>
                      </a:r>
                      <a:r>
                        <a:rPr lang="fr-FR" sz="1100" dirty="0" err="1">
                          <a:effectLst/>
                        </a:rPr>
                        <a:t>appt</a:t>
                      </a:r>
                      <a:r>
                        <a:rPr lang="fr-FR" sz="1100" dirty="0">
                          <a:effectLst/>
                        </a:rPr>
                        <a:t>/</a:t>
                      </a:r>
                      <a:r>
                        <a:rPr lang="fr-FR" sz="1100" dirty="0" err="1">
                          <a:effectLst/>
                        </a:rPr>
                        <a:t>esc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smtClean="0">
                          <a:solidFill>
                            <a:srgbClr val="C00000"/>
                          </a:solidFill>
                          <a:effectLst/>
                        </a:rPr>
                        <a:t>Non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5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Bâtiment/Imm/Rés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C00000"/>
                          </a:solidFill>
                          <a:effectLst/>
                        </a:rPr>
                        <a:t>Non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5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Voie : rue/av/BD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5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Lieu-dit/BP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C00000"/>
                          </a:solidFill>
                          <a:effectLst/>
                        </a:rPr>
                        <a:t>Non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5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Code postal et ville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148511"/>
              </p:ext>
            </p:extLst>
          </p:nvPr>
        </p:nvGraphicFramePr>
        <p:xfrm>
          <a:off x="4758991" y="3422193"/>
          <a:ext cx="4252927" cy="88582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9476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45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07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</a:rPr>
                        <a:t>Nature </a:t>
                      </a:r>
                      <a:r>
                        <a:rPr lang="fr-FR" sz="1100" dirty="0">
                          <a:effectLst/>
                        </a:rPr>
                        <a:t>des données lues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Nature des documents reconnus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</a:rPr>
                        <a:t>Document salarié</a:t>
                      </a:r>
                      <a:endParaRPr lang="fr-FR" sz="1100" b="1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</a:rPr>
                        <a:t>Avis/justif impôt</a:t>
                      </a:r>
                      <a:endParaRPr lang="fr-FR" sz="1100" b="1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SIREN employeur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Oui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Date d'entrée dans l'entreprise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Non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Libellé de la profession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Oui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Non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903" y="1873676"/>
            <a:ext cx="566552" cy="64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885455" y="1685866"/>
            <a:ext cx="2010133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Permis de conduire accepté uniquement pour une relation déjà établie (depuis plus de 6 mois)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9723" y="1079152"/>
            <a:ext cx="2039982" cy="369332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fr-FR" b="1" dirty="0" smtClean="0">
                <a:solidFill>
                  <a:schemeClr val="accent1"/>
                </a:solidFill>
              </a:rPr>
              <a:t>Justificatifs d’Identité</a:t>
            </a:r>
            <a:endParaRPr lang="fr-FR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75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130" y="1292503"/>
            <a:ext cx="488468" cy="41984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64541" y="1367287"/>
            <a:ext cx="2130726" cy="107830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Démarrer</a:t>
            </a:r>
            <a:r>
              <a:rPr lang="fr-FR" sz="1200" dirty="0" smtClean="0">
                <a:solidFill>
                  <a:schemeClr val="tx1"/>
                </a:solidFill>
              </a:rPr>
              <a:t> la création d'une </a:t>
            </a:r>
            <a:r>
              <a:rPr lang="fr-FR" sz="1200" dirty="0">
                <a:solidFill>
                  <a:schemeClr val="tx1"/>
                </a:solidFill>
              </a:rPr>
              <a:t>personne </a:t>
            </a:r>
            <a:r>
              <a:rPr lang="fr-FR" sz="1200" dirty="0" smtClean="0">
                <a:solidFill>
                  <a:schemeClr val="tx1"/>
                </a:solidFill>
              </a:rPr>
              <a:t>physique. </a:t>
            </a:r>
          </a:p>
          <a:p>
            <a:pPr lvl="0" algn="ctr"/>
            <a:r>
              <a:rPr lang="fr-FR" sz="1200" b="1" dirty="0" smtClean="0">
                <a:solidFill>
                  <a:schemeClr val="tx1"/>
                </a:solidFill>
              </a:rPr>
              <a:t>Un </a:t>
            </a:r>
            <a:r>
              <a:rPr lang="fr-FR" sz="1200" b="1" dirty="0">
                <a:solidFill>
                  <a:schemeClr val="tx1"/>
                </a:solidFill>
              </a:rPr>
              <a:t>Pop-up demande </a:t>
            </a:r>
            <a:r>
              <a:rPr lang="fr-FR" sz="1200" b="1" dirty="0" smtClean="0">
                <a:solidFill>
                  <a:schemeClr val="tx1"/>
                </a:solidFill>
              </a:rPr>
              <a:t>si l’on </a:t>
            </a:r>
            <a:r>
              <a:rPr lang="fr-FR" sz="1200" b="1" dirty="0">
                <a:solidFill>
                  <a:schemeClr val="tx1"/>
                </a:solidFill>
              </a:rPr>
              <a:t>souhaite numériser immédiatement les pièces </a:t>
            </a:r>
            <a:r>
              <a:rPr lang="fr-FR" sz="1200" b="1" dirty="0" smtClean="0">
                <a:solidFill>
                  <a:schemeClr val="tx1"/>
                </a:solidFill>
              </a:rPr>
              <a:t>justificatives.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3709321" y="1367287"/>
            <a:ext cx="2130726" cy="107830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dirty="0" smtClean="0">
                <a:solidFill>
                  <a:schemeClr val="tx1"/>
                </a:solidFill>
              </a:rPr>
              <a:t>Un </a:t>
            </a:r>
            <a:r>
              <a:rPr lang="fr-FR" sz="1200" b="1" dirty="0">
                <a:solidFill>
                  <a:schemeClr val="tx1"/>
                </a:solidFill>
              </a:rPr>
              <a:t>nouvel écran s'ouvre</a:t>
            </a:r>
            <a:r>
              <a:rPr lang="fr-FR" sz="1200" dirty="0">
                <a:solidFill>
                  <a:schemeClr val="tx1"/>
                </a:solidFill>
              </a:rPr>
              <a:t> avec les 4 typologies de pièces à collecter indispensables pour le </a:t>
            </a:r>
            <a:r>
              <a:rPr lang="fr-FR" sz="1200" dirty="0" smtClean="0">
                <a:solidFill>
                  <a:schemeClr val="tx1"/>
                </a:solidFill>
              </a:rPr>
              <a:t>DRC </a:t>
            </a:r>
            <a:r>
              <a:rPr lang="fr-FR" sz="1200" dirty="0">
                <a:solidFill>
                  <a:schemeClr val="tx1"/>
                </a:solidFill>
              </a:rPr>
              <a:t>(identité, domicile, activité économique, capacité </a:t>
            </a:r>
            <a:r>
              <a:rPr lang="fr-FR" sz="1200" dirty="0" smtClean="0">
                <a:solidFill>
                  <a:schemeClr val="tx1"/>
                </a:solidFill>
              </a:rPr>
              <a:t>juridique).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6830679" y="1367287"/>
            <a:ext cx="2130726" cy="107830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Collecter</a:t>
            </a:r>
            <a:r>
              <a:rPr lang="fr-FR" sz="1200" dirty="0" smtClean="0">
                <a:solidFill>
                  <a:schemeClr val="tx1"/>
                </a:solidFill>
              </a:rPr>
              <a:t> </a:t>
            </a:r>
            <a:r>
              <a:rPr lang="fr-FR" sz="1200" dirty="0">
                <a:solidFill>
                  <a:schemeClr val="tx1"/>
                </a:solidFill>
              </a:rPr>
              <a:t>tous les documents en une seule fois sur </a:t>
            </a:r>
            <a:r>
              <a:rPr lang="fr-FR" sz="1200" dirty="0" smtClean="0">
                <a:solidFill>
                  <a:schemeClr val="tx1"/>
                </a:solidFill>
              </a:rPr>
              <a:t>le </a:t>
            </a:r>
            <a:r>
              <a:rPr lang="fr-FR" sz="1200" dirty="0">
                <a:solidFill>
                  <a:schemeClr val="tx1"/>
                </a:solidFill>
              </a:rPr>
              <a:t>nouvel </a:t>
            </a:r>
            <a:r>
              <a:rPr lang="fr-FR" sz="1200" dirty="0" smtClean="0">
                <a:solidFill>
                  <a:schemeClr val="tx1"/>
                </a:solidFill>
              </a:rPr>
              <a:t>écran. </a:t>
            </a:r>
          </a:p>
          <a:p>
            <a:pPr lvl="0" algn="ctr"/>
            <a:r>
              <a:rPr lang="fr-FR" sz="1200" b="1" dirty="0" smtClean="0">
                <a:solidFill>
                  <a:schemeClr val="tx1"/>
                </a:solidFill>
                <a:sym typeface="Wingdings"/>
              </a:rPr>
              <a:t> </a:t>
            </a:r>
            <a:r>
              <a:rPr lang="fr-FR" sz="1200" b="1" dirty="0" smtClean="0">
                <a:solidFill>
                  <a:schemeClr val="tx1"/>
                </a:solidFill>
              </a:rPr>
              <a:t>Acquisition globale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64541" y="3794383"/>
            <a:ext cx="2130726" cy="107830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dirty="0" smtClean="0">
                <a:solidFill>
                  <a:schemeClr val="tx1"/>
                </a:solidFill>
              </a:rPr>
              <a:t>Connaissance client s’ouvre, </a:t>
            </a:r>
          </a:p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Continuer</a:t>
            </a:r>
            <a:r>
              <a:rPr lang="fr-FR" sz="1200" dirty="0" smtClean="0">
                <a:solidFill>
                  <a:schemeClr val="tx1"/>
                </a:solidFill>
              </a:rPr>
              <a:t> la </a:t>
            </a:r>
            <a:r>
              <a:rPr lang="fr-FR" sz="1200" dirty="0">
                <a:solidFill>
                  <a:schemeClr val="tx1"/>
                </a:solidFill>
              </a:rPr>
              <a:t>création du </a:t>
            </a:r>
            <a:r>
              <a:rPr lang="fr-FR" sz="1200" dirty="0" smtClean="0">
                <a:solidFill>
                  <a:schemeClr val="tx1"/>
                </a:solidFill>
              </a:rPr>
              <a:t>client en complétant les autres données, puis </a:t>
            </a:r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Finaliser.</a:t>
            </a:r>
            <a:r>
              <a:rPr lang="fr-FR" sz="1200" dirty="0" smtClean="0">
                <a:solidFill>
                  <a:schemeClr val="tx1"/>
                </a:solidFill>
              </a:rPr>
              <a:t>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6830679" y="3334750"/>
            <a:ext cx="2130726" cy="107830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dirty="0" smtClean="0">
                <a:solidFill>
                  <a:schemeClr val="tx1"/>
                </a:solidFill>
              </a:rPr>
              <a:t>Les </a:t>
            </a:r>
            <a:r>
              <a:rPr lang="fr-FR" sz="1200" dirty="0">
                <a:solidFill>
                  <a:schemeClr val="tx1"/>
                </a:solidFill>
              </a:rPr>
              <a:t>données </a:t>
            </a:r>
            <a:r>
              <a:rPr lang="fr-FR" sz="1200" dirty="0" smtClean="0">
                <a:solidFill>
                  <a:schemeClr val="tx1"/>
                </a:solidFill>
              </a:rPr>
              <a:t>identifiables de ces documents </a:t>
            </a:r>
            <a:r>
              <a:rPr lang="fr-FR" sz="1200" dirty="0">
                <a:solidFill>
                  <a:schemeClr val="tx1"/>
                </a:solidFill>
              </a:rPr>
              <a:t>sont </a:t>
            </a:r>
            <a:r>
              <a:rPr lang="fr-FR" sz="1200" dirty="0" smtClean="0">
                <a:solidFill>
                  <a:schemeClr val="tx1"/>
                </a:solidFill>
              </a:rPr>
              <a:t>lues, et alimentent automatiquement le </a:t>
            </a:r>
            <a:r>
              <a:rPr lang="fr-FR" sz="1200" dirty="0">
                <a:solidFill>
                  <a:schemeClr val="tx1"/>
                </a:solidFill>
              </a:rPr>
              <a:t>formulaire Connaissance Client </a:t>
            </a:r>
            <a:r>
              <a:rPr lang="fr-FR" sz="1200" dirty="0" smtClean="0">
                <a:solidFill>
                  <a:schemeClr val="tx1"/>
                </a:solidFill>
              </a:rPr>
              <a:t>dans les zones correspondantes.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975417" y="4966046"/>
            <a:ext cx="2130726" cy="107830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Vérifier</a:t>
            </a:r>
            <a:r>
              <a:rPr lang="fr-FR" sz="1200" dirty="0" smtClean="0">
                <a:solidFill>
                  <a:schemeClr val="tx1"/>
                </a:solidFill>
              </a:rPr>
              <a:t> chaque donnée, </a:t>
            </a:r>
          </a:p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Corriger et Compléter </a:t>
            </a:r>
            <a:r>
              <a:rPr lang="fr-FR" sz="1200" dirty="0" smtClean="0">
                <a:solidFill>
                  <a:schemeClr val="tx1"/>
                </a:solidFill>
              </a:rPr>
              <a:t>si nécessaire, </a:t>
            </a:r>
          </a:p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Cliquer</a:t>
            </a:r>
            <a:r>
              <a:rPr lang="fr-FR" sz="1200" dirty="0" smtClean="0">
                <a:solidFill>
                  <a:schemeClr val="tx1"/>
                </a:solidFill>
              </a:rPr>
              <a:t> sur « Alimenter le formulaire ».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5093639" y="5215472"/>
            <a:ext cx="2130726" cy="71347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dirty="0">
                <a:solidFill>
                  <a:schemeClr val="tx1"/>
                </a:solidFill>
              </a:rPr>
              <a:t>Un nouvel écran de validation des données extraites apparait.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2579477" y="1712343"/>
            <a:ext cx="993600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OUI</a:t>
            </a:r>
            <a:endParaRPr lang="fr-FR" dirty="0"/>
          </a:p>
        </p:txBody>
      </p:sp>
      <p:sp>
        <p:nvSpPr>
          <p:cNvPr id="18" name="Flèche droite 17"/>
          <p:cNvSpPr/>
          <p:nvPr/>
        </p:nvSpPr>
        <p:spPr>
          <a:xfrm>
            <a:off x="6024078" y="1716095"/>
            <a:ext cx="710239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droite 20"/>
          <p:cNvSpPr/>
          <p:nvPr/>
        </p:nvSpPr>
        <p:spPr>
          <a:xfrm rot="5400000">
            <a:off x="7564982" y="2714840"/>
            <a:ext cx="662120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Flèche droite 23"/>
          <p:cNvSpPr/>
          <p:nvPr/>
        </p:nvSpPr>
        <p:spPr>
          <a:xfrm rot="16200000">
            <a:off x="1121987" y="3333362"/>
            <a:ext cx="415835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Flèche droite 25"/>
          <p:cNvSpPr/>
          <p:nvPr/>
        </p:nvSpPr>
        <p:spPr>
          <a:xfrm rot="10800000">
            <a:off x="4250207" y="5378115"/>
            <a:ext cx="662286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974" y="3454510"/>
            <a:ext cx="826856" cy="821307"/>
          </a:xfrm>
          <a:prstGeom prst="rect">
            <a:avLst/>
          </a:prstGeom>
        </p:spPr>
      </p:pic>
      <p:sp>
        <p:nvSpPr>
          <p:cNvPr id="27" name="Rectangle à coins arrondis 26"/>
          <p:cNvSpPr/>
          <p:nvPr/>
        </p:nvSpPr>
        <p:spPr>
          <a:xfrm>
            <a:off x="4810637" y="4199670"/>
            <a:ext cx="2130726" cy="539151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dirty="0" smtClean="0">
                <a:solidFill>
                  <a:schemeClr val="tx1"/>
                </a:solidFill>
              </a:rPr>
              <a:t>Si les documents ne sont pas reconnus, les champs sont à alimenter manuellement.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3709321" y="2626646"/>
            <a:ext cx="2130726" cy="8278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Classeur client s’ouvre. </a:t>
            </a:r>
          </a:p>
          <a:p>
            <a:pPr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Valider facilement  </a:t>
            </a:r>
            <a:r>
              <a:rPr lang="fr-FR" sz="1200" dirty="0" smtClean="0">
                <a:solidFill>
                  <a:schemeClr val="tx1"/>
                </a:solidFill>
              </a:rPr>
              <a:t>la </a:t>
            </a:r>
            <a:r>
              <a:rPr lang="fr-FR" sz="1200" dirty="0">
                <a:solidFill>
                  <a:schemeClr val="tx1"/>
                </a:solidFill>
              </a:rPr>
              <a:t>création du DRC via la fonctionnalité « Réutilisabilité </a:t>
            </a:r>
            <a:r>
              <a:rPr lang="fr-FR" sz="1200" dirty="0" smtClean="0">
                <a:solidFill>
                  <a:schemeClr val="tx1"/>
                </a:solidFill>
              </a:rPr>
              <a:t>».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23" name="Flèche droite 22"/>
          <p:cNvSpPr/>
          <p:nvPr/>
        </p:nvSpPr>
        <p:spPr>
          <a:xfrm>
            <a:off x="2571805" y="2771099"/>
            <a:ext cx="965022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Virage 12"/>
          <p:cNvSpPr/>
          <p:nvPr/>
        </p:nvSpPr>
        <p:spPr>
          <a:xfrm rot="10800000">
            <a:off x="7339637" y="4586931"/>
            <a:ext cx="741871" cy="1196627"/>
          </a:xfrm>
          <a:prstGeom prst="bentArrow">
            <a:avLst>
              <a:gd name="adj1" fmla="val 25000"/>
              <a:gd name="adj2" fmla="val 2965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6" name="Virage 35"/>
          <p:cNvSpPr/>
          <p:nvPr/>
        </p:nvSpPr>
        <p:spPr>
          <a:xfrm rot="16200000">
            <a:off x="1111471" y="5008855"/>
            <a:ext cx="678396" cy="598313"/>
          </a:xfrm>
          <a:prstGeom prst="bentArrow">
            <a:avLst>
              <a:gd name="adj1" fmla="val 25000"/>
              <a:gd name="adj2" fmla="val 29651"/>
              <a:gd name="adj3" fmla="val 26442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264541" y="2626646"/>
            <a:ext cx="2130726" cy="61334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Créer</a:t>
            </a:r>
            <a:r>
              <a:rPr lang="fr-FR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dirty="0">
                <a:solidFill>
                  <a:schemeClr val="tx1"/>
                </a:solidFill>
              </a:rPr>
              <a:t>l’entité </a:t>
            </a:r>
            <a:r>
              <a:rPr lang="fr-FR" sz="1200" dirty="0" smtClean="0">
                <a:solidFill>
                  <a:schemeClr val="tx1"/>
                </a:solidFill>
              </a:rPr>
              <a:t>titulaire.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25" name="Flèche droite 24"/>
          <p:cNvSpPr/>
          <p:nvPr/>
        </p:nvSpPr>
        <p:spPr>
          <a:xfrm>
            <a:off x="2579477" y="2057399"/>
            <a:ext cx="993600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trike="dblStrike" dirty="0" smtClean="0"/>
              <a:t>NON</a:t>
            </a:r>
            <a:endParaRPr lang="fr-FR" strike="dblStrike" dirty="0"/>
          </a:p>
        </p:txBody>
      </p:sp>
    </p:spTree>
    <p:extLst>
      <p:ext uri="{BB962C8B-B14F-4D97-AF65-F5344CB8AC3E}">
        <p14:creationId xmlns:p14="http://schemas.microsoft.com/office/powerpoint/2010/main" val="19604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7" grpId="0" animBg="1"/>
      <p:bldP spid="18" grpId="0" animBg="1"/>
      <p:bldP spid="21" grpId="0" animBg="1"/>
      <p:bldP spid="24" grpId="0" animBg="1"/>
      <p:bldP spid="26" grpId="0" animBg="1"/>
      <p:bldP spid="27" grpId="0" animBg="1"/>
      <p:bldP spid="34" grpId="0" animBg="1"/>
      <p:bldP spid="23" grpId="0" animBg="1"/>
      <p:bldP spid="13" grpId="0" animBg="1"/>
      <p:bldP spid="36" grpId="0" animBg="1"/>
      <p:bldP spid="37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Entrée en relation </a:t>
            </a:r>
            <a:r>
              <a:rPr lang="fr-FR" dirty="0" smtClean="0">
                <a:sym typeface="Wingdings"/>
              </a:rPr>
              <a:t> </a:t>
            </a:r>
            <a:r>
              <a:rPr lang="fr-FR" dirty="0" smtClean="0"/>
              <a:t>Acquisition </a:t>
            </a:r>
            <a:r>
              <a:rPr lang="fr-FR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 smtClean="0"/>
              <a:t>   </a:t>
            </a:r>
            <a:r>
              <a:rPr lang="fr-FR" sz="1400" dirty="0" smtClean="0"/>
              <a:t>1/11</a:t>
            </a:r>
            <a:endParaRPr lang="fr-FR" sz="1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53" y="1295354"/>
            <a:ext cx="8082691" cy="43549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à coins arrondis 7"/>
          <p:cNvSpPr/>
          <p:nvPr/>
        </p:nvSpPr>
        <p:spPr>
          <a:xfrm>
            <a:off x="4710023" y="3472828"/>
            <a:ext cx="1682151" cy="897147"/>
          </a:xfrm>
          <a:prstGeom prst="wedgeRoundRectCallout">
            <a:avLst>
              <a:gd name="adj1" fmla="val -63397"/>
              <a:gd name="adj2" fmla="val 103846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1 – Création personne physique.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9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 smtClean="0"/>
              <a:t>2/11</a:t>
            </a:r>
            <a:endParaRPr lang="fr-FR" sz="1400" dirty="0"/>
          </a:p>
        </p:txBody>
      </p:sp>
      <p:pic>
        <p:nvPicPr>
          <p:cNvPr id="4" name="Pictur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25" y="1226341"/>
            <a:ext cx="6677797" cy="4743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5960853" y="1436994"/>
            <a:ext cx="2286000" cy="897147"/>
          </a:xfrm>
          <a:prstGeom prst="wedgeRoundRectCallout">
            <a:avLst>
              <a:gd name="adj1" fmla="val -81807"/>
              <a:gd name="adj2" fmla="val 127885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2 – Nouvel écran proposant la numérisation immédiate. Répondre systématiquement  OUI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67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 smtClean="0"/>
              <a:t>3/11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53" y="1275247"/>
            <a:ext cx="8087983" cy="435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323253" y="1531885"/>
            <a:ext cx="2061713" cy="897147"/>
          </a:xfrm>
          <a:prstGeom prst="wedgeRoundRectCallout">
            <a:avLst>
              <a:gd name="adj1" fmla="val 58361"/>
              <a:gd name="adj2" fmla="val 153847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3 – Cliquer sur le bouton « Numériser » après avoir mis le justificatif dans le scanner.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676718" y="1531884"/>
            <a:ext cx="2061713" cy="897147"/>
          </a:xfrm>
          <a:prstGeom prst="wedgeRoundRectCallout">
            <a:avLst>
              <a:gd name="adj1" fmla="val -49170"/>
              <a:gd name="adj2" fmla="val 148078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3’ – Cliquer sur le bouton « Importer » si le document est déjà enregistré.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22613" y="3245665"/>
            <a:ext cx="2061713" cy="897147"/>
          </a:xfrm>
          <a:prstGeom prst="wedgeRoundRectCallout">
            <a:avLst>
              <a:gd name="adj1" fmla="val -16534"/>
              <a:gd name="adj2" fmla="val -42306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Faire les mêmes actions pour </a:t>
            </a:r>
            <a:r>
              <a:rPr lang="fr-FR" sz="1600" b="1" dirty="0" smtClean="0">
                <a:solidFill>
                  <a:schemeClr val="bg1"/>
                </a:solidFill>
              </a:rPr>
              <a:t>toutes</a:t>
            </a:r>
            <a:r>
              <a:rPr lang="fr-FR" sz="1200" b="1" dirty="0" smtClean="0">
                <a:solidFill>
                  <a:schemeClr val="bg1"/>
                </a:solidFill>
              </a:rPr>
              <a:t> les catégories.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96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 smtClean="0"/>
              <a:t>4/11</a:t>
            </a:r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68" y="1268760"/>
            <a:ext cx="8024813" cy="432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4270075" y="2006337"/>
            <a:ext cx="2061713" cy="897147"/>
          </a:xfrm>
          <a:prstGeom prst="wedgeRoundRectCallout">
            <a:avLst>
              <a:gd name="adj1" fmla="val -81807"/>
              <a:gd name="adj2" fmla="val 127885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4 – Affichage de la CNI (et des autres documents immédiatement).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2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 smtClean="0"/>
              <a:t>5/11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11" y="1275247"/>
            <a:ext cx="8168035" cy="440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5254688" y="3170902"/>
            <a:ext cx="2061713" cy="897147"/>
          </a:xfrm>
          <a:prstGeom prst="wedgeRoundRectCallout">
            <a:avLst>
              <a:gd name="adj1" fmla="val 44136"/>
              <a:gd name="adj2" fmla="val 159617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5 – Cliquer sur le bouton « Finaliser », pour </a:t>
            </a:r>
            <a:r>
              <a:rPr lang="fr-FR" sz="1200" b="1" dirty="0">
                <a:solidFill>
                  <a:schemeClr val="bg1"/>
                </a:solidFill>
              </a:rPr>
              <a:t> </a:t>
            </a:r>
            <a:r>
              <a:rPr lang="fr-FR" sz="1200" b="1" dirty="0" smtClean="0">
                <a:solidFill>
                  <a:schemeClr val="bg1"/>
                </a:solidFill>
              </a:rPr>
              <a:t>terminer le processus de reconnaissance et complétude automatique.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55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 smtClean="0"/>
              <a:t>6/11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36" y="1240742"/>
            <a:ext cx="8120004" cy="437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4944137" y="2152986"/>
            <a:ext cx="2061713" cy="897147"/>
          </a:xfrm>
          <a:prstGeom prst="wedgeRoundRectCallout">
            <a:avLst>
              <a:gd name="adj1" fmla="val -49170"/>
              <a:gd name="adj2" fmla="val 148078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6 – Les champs s’alimentent automatiquement. En cas d’échec ou d’erreur, il est important de corriger manuellement.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6761435" y="3530337"/>
            <a:ext cx="2061713" cy="897147"/>
          </a:xfrm>
          <a:prstGeom prst="wedgeRoundRectCallout">
            <a:avLst>
              <a:gd name="adj1" fmla="val -22810"/>
              <a:gd name="adj2" fmla="val 107693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7 – Terminer la collecte en cliquant sur le bouton « Valider ».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70936" y="3081763"/>
            <a:ext cx="2061713" cy="897147"/>
          </a:xfrm>
          <a:prstGeom prst="wedgeRoundRectCallout">
            <a:avLst>
              <a:gd name="adj1" fmla="val -21555"/>
              <a:gd name="adj2" fmla="val 43270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Une fois les documents scannés, ils sont consultables dans Plan de Classement et dans Classeur Client dans la journée.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3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/>
              <a:t>7</a:t>
            </a:r>
            <a:r>
              <a:rPr lang="fr-FR" sz="1400" dirty="0" smtClean="0"/>
              <a:t>/11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4" t="26973" r="37172" b="10226"/>
          <a:stretch/>
        </p:blipFill>
        <p:spPr bwMode="auto">
          <a:xfrm>
            <a:off x="316047" y="1280067"/>
            <a:ext cx="5494351" cy="3904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cteur droit avec flèche 6"/>
          <p:cNvCxnSpPr/>
          <p:nvPr/>
        </p:nvCxnSpPr>
        <p:spPr>
          <a:xfrm flipH="1" flipV="1">
            <a:off x="4132472" y="2095888"/>
            <a:ext cx="2592288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H="1">
            <a:off x="5068576" y="3208013"/>
            <a:ext cx="1656184" cy="6639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 flipV="1">
            <a:off x="5500624" y="2095888"/>
            <a:ext cx="1224136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 flipV="1">
            <a:off x="3772432" y="2527936"/>
            <a:ext cx="2946592" cy="6807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à coins arrondis 11"/>
          <p:cNvSpPr/>
          <p:nvPr/>
        </p:nvSpPr>
        <p:spPr>
          <a:xfrm>
            <a:off x="6824695" y="2783538"/>
            <a:ext cx="2061713" cy="1405281"/>
          </a:xfrm>
          <a:prstGeom prst="wedgeRoundRectCallout">
            <a:avLst>
              <a:gd name="adj1" fmla="val -18208"/>
              <a:gd name="adj2" fmla="val 34616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6’ – Si le document n’a pas été reconnu, il convient de compléter les champs manuellement, afin qu’ils alimentent ensuite la bonne rubrique du DRC. 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684552" y="4869160"/>
            <a:ext cx="2061713" cy="1073257"/>
          </a:xfrm>
          <a:prstGeom prst="wedgeRoundRectCallout">
            <a:avLst>
              <a:gd name="adj1" fmla="val -18208"/>
              <a:gd name="adj2" fmla="val 34616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Le document est malgré tout scanné correctement, il sera utilisable dans Classeur Client. 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1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 smtClean="0"/>
              <a:t>8/11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89" y="1295353"/>
            <a:ext cx="8194761" cy="4415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à coins arrondis 7"/>
          <p:cNvSpPr/>
          <p:nvPr/>
        </p:nvSpPr>
        <p:spPr>
          <a:xfrm>
            <a:off x="4934309" y="4016292"/>
            <a:ext cx="1794295" cy="616094"/>
          </a:xfrm>
          <a:prstGeom prst="wedgeRoundRectCallout">
            <a:avLst>
              <a:gd name="adj1" fmla="val -27049"/>
              <a:gd name="adj2" fmla="val -145040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8 - Choisir l’option en fonction du cas.</a:t>
            </a:r>
          </a:p>
        </p:txBody>
      </p:sp>
    </p:spTree>
    <p:extLst>
      <p:ext uri="{BB962C8B-B14F-4D97-AF65-F5344CB8AC3E}">
        <p14:creationId xmlns:p14="http://schemas.microsoft.com/office/powerpoint/2010/main" val="108418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 smtClean="0"/>
              <a:t>9/11</a:t>
            </a:r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120063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1019117" y="2321894"/>
            <a:ext cx="2061713" cy="897147"/>
          </a:xfrm>
          <a:prstGeom prst="wedgeRoundRectCallout">
            <a:avLst>
              <a:gd name="adj1" fmla="val 32420"/>
              <a:gd name="adj2" fmla="val 110578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9 – Vérifier toutes les informations remontées automatiquement. </a:t>
            </a:r>
          </a:p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- Les corriger en cas d’erreur.</a:t>
            </a:r>
          </a:p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- Les compléter. 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60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 smtClean="0"/>
              <a:t>10/11</a:t>
            </a:r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8232775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5686008" y="3598604"/>
            <a:ext cx="2061713" cy="897147"/>
          </a:xfrm>
          <a:prstGeom prst="wedgeRoundRectCallout">
            <a:avLst>
              <a:gd name="adj1" fmla="val 39115"/>
              <a:gd name="adj2" fmla="val 108655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10 – Cliquer sur « Alimenter le formulaire » pour valider l’envoi des informations dans Connaissance Client.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43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r>
              <a:rPr lang="fr-FR" dirty="0"/>
              <a:t>   </a:t>
            </a:r>
            <a:r>
              <a:rPr lang="fr-FR" sz="1400" dirty="0" smtClean="0"/>
              <a:t>11/11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73" y="1275247"/>
            <a:ext cx="8376172" cy="4513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1743736" y="1873320"/>
            <a:ext cx="2061713" cy="897147"/>
          </a:xfrm>
          <a:prstGeom prst="wedgeRoundRectCallout">
            <a:avLst>
              <a:gd name="adj1" fmla="val 58361"/>
              <a:gd name="adj2" fmla="val 100001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11 – Compléter les champs obligatoires encore manquants.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6726928" y="3531785"/>
            <a:ext cx="2061713" cy="897147"/>
          </a:xfrm>
          <a:prstGeom prst="wedgeRoundRectCallout">
            <a:avLst>
              <a:gd name="adj1" fmla="val 6897"/>
              <a:gd name="adj2" fmla="val 141347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12 – Créer le client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4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0" y="1216025"/>
            <a:ext cx="8542338" cy="4652963"/>
          </a:xfrm>
        </p:spPr>
        <p:txBody>
          <a:bodyPr/>
          <a:lstStyle/>
          <a:p>
            <a:r>
              <a:rPr lang="fr-FR" cap="none" dirty="0" smtClean="0"/>
              <a:t>A l’issue de la création de la personne physique, </a:t>
            </a:r>
          </a:p>
          <a:p>
            <a:endParaRPr lang="fr-FR" cap="none" dirty="0" smtClean="0"/>
          </a:p>
          <a:p>
            <a:pPr lvl="1"/>
            <a:r>
              <a:rPr lang="fr-FR" cap="none" dirty="0" smtClean="0"/>
              <a:t>Ouvrir l’entité titulaire (à l’identique de ce que vous connaissez).</a:t>
            </a:r>
          </a:p>
          <a:p>
            <a:pPr lvl="2"/>
            <a:endParaRPr lang="fr-FR" cap="none" dirty="0" smtClean="0"/>
          </a:p>
          <a:p>
            <a:pPr lvl="2"/>
            <a:endParaRPr lang="fr-FR" cap="none" dirty="0" smtClean="0"/>
          </a:p>
          <a:p>
            <a:pPr lvl="2"/>
            <a:endParaRPr lang="fr-FR" cap="none" dirty="0" smtClean="0"/>
          </a:p>
          <a:p>
            <a:pPr lvl="2"/>
            <a:endParaRPr lang="fr-FR" cap="none" dirty="0" smtClean="0"/>
          </a:p>
          <a:p>
            <a:pPr lvl="2"/>
            <a:endParaRPr lang="fr-FR" cap="none" dirty="0" smtClean="0"/>
          </a:p>
          <a:p>
            <a:pPr lvl="2"/>
            <a:endParaRPr lang="fr-FR" cap="none" dirty="0" smtClean="0"/>
          </a:p>
          <a:p>
            <a:pPr lvl="2"/>
            <a:endParaRPr lang="fr-FR" cap="none" dirty="0" smtClean="0"/>
          </a:p>
          <a:p>
            <a:pPr lvl="2"/>
            <a:endParaRPr lang="fr-FR" sz="1000" cap="none" dirty="0" smtClean="0"/>
          </a:p>
          <a:p>
            <a:pPr lvl="1"/>
            <a:endParaRPr lang="fr-FR" cap="none" dirty="0" smtClean="0"/>
          </a:p>
          <a:p>
            <a:pPr lvl="1"/>
            <a:r>
              <a:rPr lang="fr-FR" cap="none" dirty="0" smtClean="0"/>
              <a:t>Un pop-up s’affiche indiquant que le </a:t>
            </a:r>
            <a:r>
              <a:rPr lang="fr-FR" cap="none" dirty="0" err="1" smtClean="0"/>
              <a:t>drc</a:t>
            </a:r>
            <a:r>
              <a:rPr lang="fr-FR" cap="none" dirty="0" smtClean="0"/>
              <a:t> est à compléter</a:t>
            </a:r>
            <a:r>
              <a:rPr lang="fr-FR" dirty="0" smtClean="0"/>
              <a:t>. </a:t>
            </a:r>
          </a:p>
          <a:p>
            <a:pPr lvl="2"/>
            <a:endParaRPr lang="fr-FR" dirty="0"/>
          </a:p>
          <a:p>
            <a:pPr lvl="2"/>
            <a:endParaRPr lang="fr-FR" dirty="0" smtClean="0"/>
          </a:p>
          <a:p>
            <a:pPr lvl="2"/>
            <a:endParaRPr lang="fr-FR" dirty="0"/>
          </a:p>
          <a:p>
            <a:pPr lvl="2"/>
            <a:endParaRPr lang="fr-FR" dirty="0" smtClean="0"/>
          </a:p>
          <a:p>
            <a:pPr lvl="2"/>
            <a:endParaRPr lang="fr-FR" dirty="0"/>
          </a:p>
          <a:p>
            <a:pPr lvl="2"/>
            <a:endParaRPr lang="fr-FR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874" y="4365104"/>
            <a:ext cx="3772126" cy="1412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48880"/>
            <a:ext cx="6244286" cy="181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73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Entrée en relation </a:t>
            </a:r>
            <a:r>
              <a:rPr lang="fr-FR" dirty="0">
                <a:sym typeface="Wingdings"/>
              </a:rPr>
              <a:t> </a:t>
            </a:r>
            <a:r>
              <a:rPr lang="fr-FR" dirty="0"/>
              <a:t>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601663" y="1125538"/>
            <a:ext cx="8542337" cy="4968875"/>
          </a:xfrm>
        </p:spPr>
        <p:txBody>
          <a:bodyPr>
            <a:normAutofit/>
          </a:bodyPr>
          <a:lstStyle/>
          <a:p>
            <a:pPr lvl="1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Classeur client s’ouvre pour </a:t>
            </a:r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valider la création du DRC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documents scannés au préalable via </a:t>
            </a:r>
            <a:r>
              <a:rPr lang="fr-FR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smartnum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sont automatiquement proposés en mode « réutilisables » dans chaque rubrique. </a:t>
            </a:r>
          </a:p>
          <a:p>
            <a:pPr lvl="2"/>
            <a:endParaRPr lang="fr-FR" cap="none" dirty="0" smtClean="0">
              <a:sym typeface="Wingdings"/>
            </a:endParaRPr>
          </a:p>
          <a:p>
            <a:pPr lvl="2"/>
            <a:endParaRPr lang="fr-FR" cap="none" dirty="0" smtClean="0">
              <a:sym typeface="Wingdings"/>
            </a:endParaRPr>
          </a:p>
          <a:p>
            <a:pPr lvl="2"/>
            <a:endParaRPr lang="fr-FR" cap="none" dirty="0" smtClean="0">
              <a:sym typeface="Wingdings"/>
            </a:endParaRPr>
          </a:p>
          <a:p>
            <a:pPr lvl="2"/>
            <a:endParaRPr lang="fr-FR" cap="none" dirty="0" smtClean="0">
              <a:sym typeface="Wingdings"/>
            </a:endParaRPr>
          </a:p>
          <a:p>
            <a:pPr lvl="2"/>
            <a:endParaRPr lang="fr-FR" cap="none" dirty="0" smtClean="0">
              <a:sym typeface="Wingdings"/>
            </a:endParaRPr>
          </a:p>
          <a:p>
            <a:pPr lvl="2"/>
            <a:endParaRPr lang="fr-FR" cap="none" dirty="0" smtClean="0">
              <a:sym typeface="Wingdings"/>
            </a:endParaRPr>
          </a:p>
          <a:p>
            <a:pPr lvl="2"/>
            <a:endParaRPr lang="fr-FR" cap="none" dirty="0" smtClean="0">
              <a:sym typeface="Wingdings"/>
            </a:endParaRP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Valider. </a:t>
            </a:r>
          </a:p>
          <a:p>
            <a:pPr lvl="2"/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Le </a:t>
            </a:r>
            <a:r>
              <a:rPr lang="fr-FR" b="1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drc</a:t>
            </a:r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est créé. </a:t>
            </a:r>
          </a:p>
          <a:p>
            <a:pPr lvl="2"/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L’accès au </a:t>
            </a:r>
            <a:r>
              <a:rPr lang="fr-FR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drc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, via le bouton                      démarre classeur client puis </a:t>
            </a:r>
            <a:r>
              <a:rPr lang="fr-FR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spifactory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(comme aujourd’hui).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Cet accès est à utiliser pour les documents non concernés par l’évolution : 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Ex : une attestation d’hébergement</a:t>
            </a:r>
          </a:p>
          <a:p>
            <a:pPr lvl="5"/>
            <a:endParaRPr lang="fr-FR" sz="1600" dirty="0" smtClean="0">
              <a:sym typeface="Wingdings"/>
            </a:endParaRPr>
          </a:p>
          <a:p>
            <a:pPr lvl="3"/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3964848" y="4361774"/>
            <a:ext cx="962467" cy="379563"/>
            <a:chOff x="3273105" y="4373590"/>
            <a:chExt cx="962467" cy="379563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09" t="40702" r="54956" b="53948"/>
            <a:stretch/>
          </p:blipFill>
          <p:spPr bwMode="auto">
            <a:xfrm>
              <a:off x="3273105" y="4373590"/>
              <a:ext cx="962467" cy="37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3754338" y="4468483"/>
              <a:ext cx="256945" cy="284670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50" name="Picture 2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161" y="2137016"/>
            <a:ext cx="5640653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28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à jour de données : 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Unitaire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64541" y="1496645"/>
            <a:ext cx="2130726" cy="721075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Identifier  </a:t>
            </a:r>
            <a:r>
              <a:rPr lang="fr-FR" sz="1200" dirty="0" smtClean="0">
                <a:solidFill>
                  <a:schemeClr val="tx1"/>
                </a:solidFill>
              </a:rPr>
              <a:t>le </a:t>
            </a:r>
            <a:r>
              <a:rPr lang="fr-FR" sz="1200" dirty="0">
                <a:solidFill>
                  <a:schemeClr val="tx1"/>
                </a:solidFill>
              </a:rPr>
              <a:t>client 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264541" y="3668848"/>
            <a:ext cx="2130726" cy="74801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dirty="0" smtClean="0">
                <a:solidFill>
                  <a:schemeClr val="tx1"/>
                </a:solidFill>
              </a:rPr>
              <a:t>Connaissance client s’ouvre de nouveau, vous pouvez encore modifier ou </a:t>
            </a:r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Finaliser.</a:t>
            </a:r>
            <a:r>
              <a:rPr lang="fr-FR" sz="1200" dirty="0" smtClean="0">
                <a:solidFill>
                  <a:schemeClr val="tx1"/>
                </a:solidFill>
              </a:rPr>
              <a:t>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6666785" y="3417446"/>
            <a:ext cx="2130726" cy="107830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dirty="0">
                <a:solidFill>
                  <a:schemeClr val="tx1"/>
                </a:solidFill>
              </a:rPr>
              <a:t>Les données </a:t>
            </a:r>
            <a:r>
              <a:rPr lang="fr-FR" sz="1200" dirty="0" smtClean="0">
                <a:solidFill>
                  <a:schemeClr val="tx1"/>
                </a:solidFill>
              </a:rPr>
              <a:t>identifiables </a:t>
            </a:r>
            <a:r>
              <a:rPr lang="fr-FR" sz="1200" dirty="0">
                <a:solidFill>
                  <a:schemeClr val="tx1"/>
                </a:solidFill>
              </a:rPr>
              <a:t>de </a:t>
            </a:r>
            <a:r>
              <a:rPr lang="fr-FR" sz="1200" dirty="0" smtClean="0">
                <a:solidFill>
                  <a:schemeClr val="tx1"/>
                </a:solidFill>
              </a:rPr>
              <a:t>ce document </a:t>
            </a:r>
            <a:r>
              <a:rPr lang="fr-FR" sz="1200" dirty="0">
                <a:solidFill>
                  <a:schemeClr val="tx1"/>
                </a:solidFill>
              </a:rPr>
              <a:t>sont lues et alimentent automatiquement le formulaire Connaissance Client dans les zones </a:t>
            </a:r>
            <a:r>
              <a:rPr lang="fr-FR" sz="1200" dirty="0" smtClean="0">
                <a:solidFill>
                  <a:schemeClr val="tx1"/>
                </a:solidFill>
              </a:rPr>
              <a:t>correspondantes.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911562" y="4986816"/>
            <a:ext cx="2130726" cy="107830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Vérifier</a:t>
            </a:r>
            <a:r>
              <a:rPr lang="fr-FR" sz="1200" dirty="0" smtClean="0">
                <a:solidFill>
                  <a:schemeClr val="tx1"/>
                </a:solidFill>
              </a:rPr>
              <a:t>  chaque donnée, </a:t>
            </a:r>
          </a:p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Corriger et Compléter  </a:t>
            </a:r>
            <a:r>
              <a:rPr lang="fr-FR" sz="1200" dirty="0" smtClean="0">
                <a:solidFill>
                  <a:schemeClr val="tx1"/>
                </a:solidFill>
              </a:rPr>
              <a:t>si nécessaire. </a:t>
            </a:r>
          </a:p>
          <a:p>
            <a:pPr lvl="0"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Cliquer </a:t>
            </a:r>
            <a:r>
              <a:rPr lang="fr-FR" sz="1200" dirty="0" smtClean="0">
                <a:solidFill>
                  <a:schemeClr val="tx1"/>
                </a:solidFill>
              </a:rPr>
              <a:t> sur « Alimenter le formulaire ».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837901" y="5248792"/>
            <a:ext cx="2130726" cy="744005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dirty="0">
                <a:solidFill>
                  <a:schemeClr val="tx1"/>
                </a:solidFill>
              </a:rPr>
              <a:t>Un nouvel écran de validation des données extraites apparait.</a:t>
            </a:r>
          </a:p>
        </p:txBody>
      </p:sp>
      <p:sp>
        <p:nvSpPr>
          <p:cNvPr id="18" name="Flèche droite 17"/>
          <p:cNvSpPr/>
          <p:nvPr/>
        </p:nvSpPr>
        <p:spPr>
          <a:xfrm>
            <a:off x="5753830" y="1663088"/>
            <a:ext cx="710239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droite 20"/>
          <p:cNvSpPr/>
          <p:nvPr/>
        </p:nvSpPr>
        <p:spPr>
          <a:xfrm rot="5400000">
            <a:off x="7462207" y="2776770"/>
            <a:ext cx="539882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Flèche droite 25"/>
          <p:cNvSpPr/>
          <p:nvPr/>
        </p:nvSpPr>
        <p:spPr>
          <a:xfrm rot="10800000">
            <a:off x="4181941" y="5426699"/>
            <a:ext cx="482512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069" y="3511151"/>
            <a:ext cx="826856" cy="821307"/>
          </a:xfrm>
          <a:prstGeom prst="rect">
            <a:avLst/>
          </a:prstGeom>
        </p:spPr>
      </p:pic>
      <p:sp>
        <p:nvSpPr>
          <p:cNvPr id="27" name="Rectangle à coins arrondis 26"/>
          <p:cNvSpPr/>
          <p:nvPr/>
        </p:nvSpPr>
        <p:spPr>
          <a:xfrm>
            <a:off x="4776069" y="4293011"/>
            <a:ext cx="2130726" cy="539151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dirty="0" smtClean="0">
                <a:solidFill>
                  <a:schemeClr val="tx1"/>
                </a:solidFill>
              </a:rPr>
              <a:t>Si les documents ne sont pas reconnus, les champs sont a alimenter manuellement.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3450530" y="1477667"/>
            <a:ext cx="2130726" cy="75903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Cliquer</a:t>
            </a:r>
            <a:r>
              <a:rPr lang="fr-FR" sz="1200" dirty="0" smtClean="0">
                <a:solidFill>
                  <a:schemeClr val="tx1"/>
                </a:solidFill>
              </a:rPr>
              <a:t>  sur « Connaissance Client »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6666785" y="1197298"/>
            <a:ext cx="2130726" cy="1319771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dirty="0" smtClean="0">
                <a:solidFill>
                  <a:schemeClr val="tx1"/>
                </a:solidFill>
              </a:rPr>
              <a:t>Cliquer sur « Acquérir » ou « Mise à jour » de la rubrique à modifier pour numériser le document justifiant la nouvelle donnée (état civil, coordonnées, profession).</a:t>
            </a:r>
          </a:p>
          <a:p>
            <a:pPr lvl="0" algn="ctr"/>
            <a:r>
              <a:rPr lang="fr-FR" sz="1200" b="1" dirty="0" smtClean="0">
                <a:solidFill>
                  <a:schemeClr val="tx1"/>
                </a:solidFill>
                <a:sym typeface="Wingdings"/>
              </a:rPr>
              <a:t> </a:t>
            </a:r>
            <a:r>
              <a:rPr lang="fr-FR" sz="1200" b="1" dirty="0" smtClean="0">
                <a:solidFill>
                  <a:schemeClr val="tx1"/>
                </a:solidFill>
              </a:rPr>
              <a:t>Acquisition Unitaire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36" name="Virage 35"/>
          <p:cNvSpPr/>
          <p:nvPr/>
        </p:nvSpPr>
        <p:spPr>
          <a:xfrm rot="10800000">
            <a:off x="7089471" y="4641852"/>
            <a:ext cx="741871" cy="1196627"/>
          </a:xfrm>
          <a:prstGeom prst="bentArrow">
            <a:avLst>
              <a:gd name="adj1" fmla="val 25000"/>
              <a:gd name="adj2" fmla="val 2965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7" name="Virage 36"/>
          <p:cNvSpPr/>
          <p:nvPr/>
        </p:nvSpPr>
        <p:spPr>
          <a:xfrm rot="16200000">
            <a:off x="883925" y="4781306"/>
            <a:ext cx="1060279" cy="671525"/>
          </a:xfrm>
          <a:prstGeom prst="bentArrow">
            <a:avLst>
              <a:gd name="adj1" fmla="val 25000"/>
              <a:gd name="adj2" fmla="val 29651"/>
              <a:gd name="adj3" fmla="val 26442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2860993" y="2626646"/>
            <a:ext cx="2130726" cy="8278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Classeur client </a:t>
            </a:r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s’ouvre. </a:t>
            </a:r>
          </a:p>
          <a:p>
            <a:pPr algn="ctr"/>
            <a:r>
              <a:rPr lang="fr-FR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Valider facilement  </a:t>
            </a:r>
            <a:r>
              <a:rPr lang="fr-FR" sz="1200" dirty="0" smtClean="0">
                <a:solidFill>
                  <a:schemeClr val="tx1"/>
                </a:solidFill>
              </a:rPr>
              <a:t>la mise à jour </a:t>
            </a:r>
            <a:r>
              <a:rPr lang="fr-FR" sz="1200" dirty="0">
                <a:solidFill>
                  <a:schemeClr val="tx1"/>
                </a:solidFill>
              </a:rPr>
              <a:t>du DRC via la fonctionnalité « Réutilisabilité </a:t>
            </a:r>
            <a:r>
              <a:rPr lang="fr-FR" sz="1200" dirty="0" smtClean="0">
                <a:solidFill>
                  <a:schemeClr val="tx1"/>
                </a:solidFill>
              </a:rPr>
              <a:t>».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9" name="Flèche droite 38"/>
          <p:cNvSpPr/>
          <p:nvPr/>
        </p:nvSpPr>
        <p:spPr>
          <a:xfrm>
            <a:off x="2562044" y="1663088"/>
            <a:ext cx="710239" cy="388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Virage 39"/>
          <p:cNvSpPr/>
          <p:nvPr/>
        </p:nvSpPr>
        <p:spPr>
          <a:xfrm>
            <a:off x="1219687" y="2856197"/>
            <a:ext cx="1383751" cy="598313"/>
          </a:xfrm>
          <a:prstGeom prst="bentArrow">
            <a:avLst>
              <a:gd name="adj1" fmla="val 25000"/>
              <a:gd name="adj2" fmla="val 29651"/>
              <a:gd name="adj3" fmla="val 26442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39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8" grpId="0" animBg="1"/>
      <p:bldP spid="21" grpId="0" animBg="1"/>
      <p:bldP spid="26" grpId="0" animBg="1"/>
      <p:bldP spid="27" grpId="0" animBg="1"/>
      <p:bldP spid="31" grpId="0" animBg="1"/>
      <p:bldP spid="32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Mise à jour de données : Acquisition </a:t>
            </a:r>
            <a:r>
              <a:rPr lang="fr-FR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Unitaire</a:t>
            </a:r>
            <a:r>
              <a:rPr lang="fr-FR" dirty="0" smtClean="0"/>
              <a:t> 1/3</a:t>
            </a:r>
            <a:endParaRPr lang="fr-FR" dirty="0"/>
          </a:p>
        </p:txBody>
      </p:sp>
      <p:sp>
        <p:nvSpPr>
          <p:cNvPr id="5" name="Espace réservé du contenu 1"/>
          <p:cNvSpPr>
            <a:spLocks noGrp="1"/>
          </p:cNvSpPr>
          <p:nvPr>
            <p:ph idx="4294967295"/>
          </p:nvPr>
        </p:nvSpPr>
        <p:spPr>
          <a:xfrm>
            <a:off x="0" y="1173163"/>
            <a:ext cx="8542338" cy="4695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             </a:t>
            </a:r>
            <a:r>
              <a:rPr lang="fr-FR" cap="none" dirty="0" smtClean="0"/>
              <a:t>Identifier le client.</a:t>
            </a:r>
          </a:p>
          <a:p>
            <a:pPr marL="0" indent="0">
              <a:buNone/>
            </a:pPr>
            <a:r>
              <a:rPr lang="fr-FR" cap="none" dirty="0" smtClean="0"/>
              <a:t>             Cliquer sur connaissance client</a:t>
            </a:r>
          </a:p>
          <a:p>
            <a:pPr marL="457200" lvl="1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3074" name="Image 8" descr="image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50" y="1962332"/>
            <a:ext cx="6723604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6574699" y="4298398"/>
            <a:ext cx="2329132" cy="897147"/>
          </a:xfrm>
          <a:prstGeom prst="wedgeRoundRectCallout">
            <a:avLst>
              <a:gd name="adj1" fmla="val -36620"/>
              <a:gd name="adj2" fmla="val -95193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3 - Procéder à l’acquisition unitaire des documents dans chaque rubrique via « Acquérir » ou « Mettre à jour ».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412513" y="1268082"/>
            <a:ext cx="360000" cy="216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472550" y="1669733"/>
            <a:ext cx="360000" cy="216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1102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Mise à jour de données : 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Unitaire</a:t>
            </a:r>
            <a:r>
              <a:rPr lang="fr-FR" dirty="0" smtClean="0"/>
              <a:t> 2/3</a:t>
            </a:r>
            <a:endParaRPr lang="fr-FR" dirty="0"/>
          </a:p>
        </p:txBody>
      </p:sp>
      <p:pic>
        <p:nvPicPr>
          <p:cNvPr id="4098" name="Image 9" descr="image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1" y="1386826"/>
            <a:ext cx="7603516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1355052" y="3295261"/>
            <a:ext cx="2061713" cy="897147"/>
          </a:xfrm>
          <a:prstGeom prst="wedgeRoundRectCallout">
            <a:avLst>
              <a:gd name="adj1" fmla="val -21976"/>
              <a:gd name="adj2" fmla="val -122116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4 - Cliquer sur Numériser ou Importer, pour alimenter la rubrique du document justificatif.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6958705" y="4615102"/>
            <a:ext cx="1145142" cy="448574"/>
          </a:xfrm>
          <a:prstGeom prst="wedgeRoundRectCallout">
            <a:avLst>
              <a:gd name="adj1" fmla="val -37130"/>
              <a:gd name="adj2" fmla="val 125961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5 - Valider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64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Mise à jour de données : 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Unitaire</a:t>
            </a:r>
            <a:r>
              <a:rPr lang="fr-FR" dirty="0" smtClean="0"/>
              <a:t> 3/3</a:t>
            </a:r>
            <a:endParaRPr lang="fr-FR" dirty="0"/>
          </a:p>
        </p:txBody>
      </p:sp>
      <p:pic>
        <p:nvPicPr>
          <p:cNvPr id="5122" name="Image 11" descr="image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86" y="1380226"/>
            <a:ext cx="6264574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2337758" y="1492340"/>
            <a:ext cx="1863306" cy="1009319"/>
          </a:xfrm>
          <a:prstGeom prst="wedgeRoundRectCallout">
            <a:avLst>
              <a:gd name="adj1" fmla="val -85648"/>
              <a:gd name="adj2" fmla="val 19554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6 - Retrouver le visuel du justificatif.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747622" y="3413155"/>
            <a:ext cx="2858220" cy="1805826"/>
          </a:xfrm>
          <a:prstGeom prst="wedgeRoundRectCallout">
            <a:avLst>
              <a:gd name="adj1" fmla="val -27778"/>
              <a:gd name="adj2" fmla="val 17845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Si le document n’est pas reconnu, comme pour l’Acquisition Globale, les champs seront à compléter manuellement.</a:t>
            </a:r>
          </a:p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Le document est malgré tout scanné, et sera utilisable dans Classeur Client. 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414511" y="2809306"/>
            <a:ext cx="2271625" cy="1009319"/>
          </a:xfrm>
          <a:prstGeom prst="wedgeRoundRectCallout">
            <a:avLst>
              <a:gd name="adj1" fmla="val -15741"/>
              <a:gd name="adj2" fmla="val 105022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7 – Finaliser, pour lancer le processus de reconnaissance et de complétude automatique des champs de Connaissance Client.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987933" y="4984669"/>
            <a:ext cx="2061713" cy="897147"/>
          </a:xfrm>
          <a:prstGeom prst="wedgeRoundRectCallout">
            <a:avLst>
              <a:gd name="adj1" fmla="val -39547"/>
              <a:gd name="adj2" fmla="val 30770"/>
              <a:gd name="adj3" fmla="val 1666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La suite du processus est la même qu’en Acquisition </a:t>
            </a:r>
            <a:r>
              <a:rPr lang="fr-FR" sz="1200" b="1" dirty="0">
                <a:solidFill>
                  <a:schemeClr val="bg1"/>
                </a:solidFill>
              </a:rPr>
              <a:t>G</a:t>
            </a:r>
            <a:r>
              <a:rPr lang="fr-FR" sz="1200" b="1" dirty="0" smtClean="0">
                <a:solidFill>
                  <a:schemeClr val="bg1"/>
                </a:solidFill>
              </a:rPr>
              <a:t>lobale (à reprendre à partir du </a:t>
            </a:r>
            <a:r>
              <a:rPr lang="fr-FR" sz="1200" b="1" dirty="0" err="1" smtClean="0">
                <a:solidFill>
                  <a:schemeClr val="bg1"/>
                </a:solidFill>
              </a:rPr>
              <a:t>slide</a:t>
            </a:r>
            <a:r>
              <a:rPr lang="fr-FR" sz="1200" b="1" dirty="0" smtClean="0">
                <a:solidFill>
                  <a:schemeClr val="bg1"/>
                </a:solidFill>
              </a:rPr>
              <a:t> 15)</a:t>
            </a: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41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à jour de données : Acquisition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Unitaire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601663" y="1196975"/>
            <a:ext cx="8542337" cy="4968875"/>
          </a:xfrm>
        </p:spPr>
        <p:txBody>
          <a:bodyPr>
            <a:normAutofit/>
          </a:bodyPr>
          <a:lstStyle/>
          <a:p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l’issue de la modification, </a:t>
            </a:r>
          </a:p>
          <a:p>
            <a:pPr lvl="1"/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Classeur client s’ouvre pour </a:t>
            </a:r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valider la modification du DRC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document scanné au préalable via </a:t>
            </a:r>
            <a:r>
              <a:rPr lang="fr-FR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smartnum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est automatiquement proposé en mode « réutilisable » dans la rubrique concernée</a:t>
            </a:r>
          </a:p>
          <a:p>
            <a:pPr lvl="2"/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pPr lvl="2"/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pPr lvl="2"/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pPr lvl="2"/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Valider.</a:t>
            </a:r>
          </a:p>
          <a:p>
            <a:pPr lvl="2"/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Le </a:t>
            </a:r>
            <a:r>
              <a:rPr lang="fr-FR" b="1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drc</a:t>
            </a:r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est mis à jour.</a:t>
            </a:r>
          </a:p>
          <a:p>
            <a:pPr lvl="2"/>
            <a:endParaRPr lang="fr-FR" cap="none" dirty="0" smtClean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L’accès au </a:t>
            </a:r>
            <a:r>
              <a:rPr lang="fr-FR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drc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, via le bouton                      lance classeur client puis </a:t>
            </a:r>
            <a:r>
              <a:rPr lang="fr-FR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spifactory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(comme aujourd’hui)</a:t>
            </a:r>
          </a:p>
          <a:p>
            <a:pPr lvl="1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Cet accès reste à utiliser pour les documents non concernés par l’évolution : 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Ex : une attestation d’hébergement</a:t>
            </a:r>
          </a:p>
          <a:p>
            <a:pPr lvl="5"/>
            <a:endParaRPr lang="fr-FR" sz="1600" dirty="0" smtClean="0">
              <a:sym typeface="Wingdings"/>
            </a:endParaRPr>
          </a:p>
          <a:p>
            <a:pPr lvl="3"/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3985531" y="4343409"/>
            <a:ext cx="962467" cy="379563"/>
            <a:chOff x="3273105" y="4373590"/>
            <a:chExt cx="962467" cy="379563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09" t="40702" r="54956" b="53948"/>
            <a:stretch/>
          </p:blipFill>
          <p:spPr bwMode="auto">
            <a:xfrm>
              <a:off x="3273105" y="4373590"/>
              <a:ext cx="962467" cy="37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3754338" y="4468483"/>
              <a:ext cx="256945" cy="284670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50" name="Picture 2" descr="image00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510798" y="2620095"/>
            <a:ext cx="5640653" cy="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80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Qualité des </a:t>
            </a:r>
            <a:r>
              <a:rPr lang="fr-FR" dirty="0" err="1" smtClean="0"/>
              <a:t>drc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601663" y="1341438"/>
            <a:ext cx="8542337" cy="4827587"/>
          </a:xfrm>
        </p:spPr>
        <p:txBody>
          <a:bodyPr>
            <a:normAutofit/>
          </a:bodyPr>
          <a:lstStyle/>
          <a:p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Qualité des documents = scanner les ORIGINAUX</a:t>
            </a:r>
          </a:p>
          <a:p>
            <a:endParaRPr lang="fr-FR" sz="14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L’importance de la qualité des documents scannés est double, elle permet de :</a:t>
            </a:r>
          </a:p>
          <a:p>
            <a:pPr lvl="2"/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Disposer en cas de besoin de justificatifs lisibles.</a:t>
            </a:r>
          </a:p>
          <a:p>
            <a:pPr lvl="2"/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Gagner du temps par la reconnaissance et la complétude automatique.</a:t>
            </a:r>
          </a:p>
          <a:p>
            <a:pPr lvl="2"/>
            <a:endParaRPr lang="fr-FR" sz="14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Qualité des données</a:t>
            </a:r>
          </a:p>
          <a:p>
            <a:endParaRPr lang="fr-FR" sz="14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règlementation sur </a:t>
            </a:r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DRC est </a:t>
            </a:r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très rigoureuse et suivie.</a:t>
            </a:r>
          </a:p>
          <a:p>
            <a:pPr lvl="2"/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Une attention particulière doit être portée avant la validation :</a:t>
            </a:r>
          </a:p>
          <a:p>
            <a:pPr lvl="3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Vérifier scrupuleusement  les données lues automatiquement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  <a:p>
            <a:pPr lvl="3"/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Saisir les données manquantes.</a:t>
            </a:r>
          </a:p>
          <a:p>
            <a:pPr lvl="3"/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taux de conformité des </a:t>
            </a:r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EER</a:t>
            </a:r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des </a:t>
            </a:r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DRC</a:t>
            </a:r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4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seront suivis de façon identique.</a:t>
            </a:r>
          </a:p>
          <a:p>
            <a:endParaRPr lang="fr-FR" dirty="0" smtClean="0"/>
          </a:p>
          <a:p>
            <a:endParaRPr lang="fr-FR" dirty="0" smtClean="0"/>
          </a:p>
          <a:p>
            <a:pPr marL="0" indent="0" algn="r">
              <a:buNone/>
            </a:pPr>
            <a:endParaRPr lang="fr-FR" sz="1500" dirty="0" smtClean="0"/>
          </a:p>
          <a:p>
            <a:pPr marL="0" indent="0" algn="r">
              <a:buNone/>
            </a:pPr>
            <a:r>
              <a:rPr lang="fr-FR" sz="1500" dirty="0" smtClean="0"/>
              <a:t>RAD-LAD </a:t>
            </a:r>
            <a:r>
              <a:rPr lang="fr-FR" sz="1500" dirty="0"/>
              <a:t>ne se substitue </a:t>
            </a:r>
            <a:r>
              <a:rPr lang="fr-FR" sz="1500" dirty="0" smtClean="0"/>
              <a:t>pas </a:t>
            </a:r>
            <a:r>
              <a:rPr lang="fr-FR" sz="1500" dirty="0"/>
              <a:t>au Contrôle </a:t>
            </a:r>
            <a:r>
              <a:rPr lang="fr-FR" sz="1500" dirty="0" smtClean="0"/>
              <a:t>d’Identité </a:t>
            </a:r>
            <a:r>
              <a:rPr lang="fr-FR" sz="1500" dirty="0" smtClean="0"/>
              <a:t> 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95536" y="5051711"/>
            <a:ext cx="8652207" cy="55024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lvl="1" algn="ctr"/>
            <a:r>
              <a:rPr lang="fr-FR" b="1" dirty="0">
                <a:solidFill>
                  <a:srgbClr val="C00000"/>
                </a:solidFill>
              </a:rPr>
              <a:t>V</a:t>
            </a:r>
            <a:r>
              <a:rPr lang="fr-FR" b="1" dirty="0" smtClean="0">
                <a:solidFill>
                  <a:srgbClr val="C00000"/>
                </a:solidFill>
              </a:rPr>
              <a:t>ous êtes et restez toujours garant </a:t>
            </a:r>
            <a:r>
              <a:rPr lang="fr-FR" b="1" dirty="0">
                <a:solidFill>
                  <a:srgbClr val="C00000"/>
                </a:solidFill>
              </a:rPr>
              <a:t>de la </a:t>
            </a:r>
            <a:r>
              <a:rPr lang="fr-FR" b="1" dirty="0" smtClean="0">
                <a:solidFill>
                  <a:srgbClr val="C00000"/>
                </a:solidFill>
              </a:rPr>
              <a:t>complétude et </a:t>
            </a:r>
            <a:r>
              <a:rPr lang="fr-FR" b="1" dirty="0">
                <a:solidFill>
                  <a:srgbClr val="C00000"/>
                </a:solidFill>
              </a:rPr>
              <a:t>de l’exactitude des </a:t>
            </a:r>
            <a:r>
              <a:rPr lang="fr-FR" b="1" dirty="0" smtClean="0">
                <a:solidFill>
                  <a:srgbClr val="C00000"/>
                </a:solidFill>
              </a:rPr>
              <a:t>données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69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d’attention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601663" y="1125538"/>
            <a:ext cx="8542337" cy="5019675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sz="1600" u="sng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Concernant l’applicatif 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endParaRPr lang="fr-FR" sz="16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Smartnum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fonctionne avec les scanners actuels.</a:t>
            </a:r>
          </a:p>
          <a:p>
            <a:pPr lvl="1">
              <a:lnSpc>
                <a:spcPct val="150000"/>
              </a:lnSpc>
            </a:pPr>
            <a:r>
              <a:rPr lang="fr-FR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Spifactory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</a:t>
            </a:r>
            <a:r>
              <a:rPr lang="fr-FR" sz="1600" cap="non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fr-FR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martnum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 peuvent être ouverts en même temps.</a:t>
            </a:r>
          </a:p>
          <a:p>
            <a:pPr lvl="1">
              <a:lnSpc>
                <a:spcPct val="150000"/>
              </a:lnSpc>
            </a:pPr>
            <a:r>
              <a:rPr lang="fr-FR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Spifactory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reste l’outil à utiliser, pour numériser un document en dehors de classeur client.</a:t>
            </a:r>
          </a:p>
          <a:p>
            <a:pPr lvl="1">
              <a:lnSpc>
                <a:spcPct val="150000"/>
              </a:lnSpc>
            </a:pP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Comme avec </a:t>
            </a:r>
            <a:r>
              <a:rPr lang="fr-FR" sz="1600" cap="non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fr-FR" sz="1600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pifactory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l’acquisition de documents est possible par numérisation et par importation.</a:t>
            </a:r>
          </a:p>
          <a:p>
            <a:pPr lvl="1">
              <a:lnSpc>
                <a:spcPct val="150000"/>
              </a:lnSpc>
            </a:pP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Chaque document numérisé peut comporter jusque 4 pages (pas plus).</a:t>
            </a:r>
          </a:p>
          <a:p>
            <a:pPr lvl="1">
              <a:lnSpc>
                <a:spcPct val="150000"/>
              </a:lnSpc>
            </a:pP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 jamais numériser à l’envers ; si cela arrive = corriger avant validation.</a:t>
            </a:r>
          </a:p>
          <a:p>
            <a:pPr lvl="1">
              <a:lnSpc>
                <a:spcPct val="150000"/>
              </a:lnSpc>
            </a:pP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 pas numériser un « paquet » contenant plusieurs natures de documents.</a:t>
            </a:r>
          </a:p>
          <a:p>
            <a:pPr lvl="1">
              <a:lnSpc>
                <a:spcPct val="150000"/>
              </a:lnSpc>
            </a:pP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L’absence de lecture automatique de données, n’empêche pas la numérisation du document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lvl="1">
              <a:lnSpc>
                <a:spcPct val="150000"/>
              </a:lnSpc>
            </a:pPr>
            <a:endParaRPr lang="fr-FR" dirty="0" smtClean="0"/>
          </a:p>
          <a:p>
            <a:endParaRPr lang="fr-FR" dirty="0" smtClean="0"/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0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d’attention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601663" y="1196975"/>
            <a:ext cx="8542337" cy="5019675"/>
          </a:xfrm>
        </p:spPr>
        <p:txBody>
          <a:bodyPr>
            <a:normAutofit/>
          </a:bodyPr>
          <a:lstStyle/>
          <a:p>
            <a:r>
              <a:rPr lang="fr-FR" u="sng" dirty="0"/>
              <a:t>Concernant la Qualité des </a:t>
            </a:r>
            <a:r>
              <a:rPr lang="fr-FR" u="sng" dirty="0" smtClean="0"/>
              <a:t>données</a:t>
            </a:r>
            <a:r>
              <a:rPr lang="fr-FR" dirty="0" smtClean="0"/>
              <a:t> :</a:t>
            </a:r>
          </a:p>
          <a:p>
            <a:endParaRPr lang="fr-FR" sz="500" u="sng" dirty="0"/>
          </a:p>
          <a:p>
            <a:pPr lvl="1"/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Lecture CNI</a:t>
            </a:r>
          </a:p>
          <a:p>
            <a:pPr lvl="2"/>
            <a:r>
              <a:rPr lang="fr-FR" cap="none" dirty="0" smtClean="0">
                <a:solidFill>
                  <a:srgbClr val="FF0000"/>
                </a:solidFill>
              </a:rPr>
              <a:t>Le jour de délivrance de la CNI est systématiquement le </a:t>
            </a:r>
            <a:r>
              <a:rPr lang="fr-FR" b="1" cap="none" dirty="0" smtClean="0">
                <a:solidFill>
                  <a:srgbClr val="FF0000"/>
                </a:solidFill>
              </a:rPr>
              <a:t>01</a:t>
            </a:r>
            <a:r>
              <a:rPr lang="fr-FR" cap="none" dirty="0" smtClean="0">
                <a:solidFill>
                  <a:srgbClr val="FF0000"/>
                </a:solidFill>
              </a:rPr>
              <a:t> </a:t>
            </a:r>
            <a:r>
              <a:rPr lang="fr-FR" cap="none" dirty="0" smtClean="0">
                <a:solidFill>
                  <a:srgbClr val="FF0000"/>
                </a:solidFill>
                <a:sym typeface="Wingdings"/>
              </a:rPr>
              <a:t></a:t>
            </a:r>
            <a:r>
              <a:rPr lang="fr-FR" cap="none" dirty="0" smtClean="0">
                <a:solidFill>
                  <a:srgbClr val="FF0000"/>
                </a:solidFill>
              </a:rPr>
              <a:t> corriger manuellement cette information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 seul prénom est repris automatiquement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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ajouter les autres manuellement sauf dans le cas où les prénoms figurent dans leur globalité sur la ligne MRZ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lieu de naissance ne remonte pas automatiquement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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le renseigner manuellement</a:t>
            </a:r>
          </a:p>
          <a:p>
            <a:pPr marL="0" indent="0">
              <a:buNone/>
            </a:pPr>
            <a:endParaRPr lang="fr-FR" sz="5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u="sng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Lecture bulletin de salaire</a:t>
            </a:r>
          </a:p>
          <a:p>
            <a:endParaRPr lang="fr-FR" sz="5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bulletins de salaire n’étant pas uniformisés, ils peuvent être partiellement lus par rad-lad.</a:t>
            </a:r>
          </a:p>
          <a:p>
            <a:pPr lvl="3"/>
            <a:r>
              <a:rPr lang="fr-FR" dirty="0" smtClean="0"/>
              <a:t>Exemple :  les bulletins de salaire d’une grande partie des fonctionnaires. </a:t>
            </a:r>
          </a:p>
          <a:p>
            <a:pPr lvl="4"/>
            <a:r>
              <a:rPr lang="fr-FR" cap="none" dirty="0" smtClean="0"/>
              <a:t>Il faut alors compléter les rubriques du formulaire manuellement. </a:t>
            </a:r>
          </a:p>
          <a:p>
            <a:pPr lvl="5"/>
            <a:r>
              <a:rPr lang="fr-FR" sz="1600" dirty="0" smtClean="0"/>
              <a:t>Pour rappel : il est obligatoire de scanner </a:t>
            </a:r>
            <a:r>
              <a:rPr lang="fr-FR" sz="1600" u="sng" dirty="0" smtClean="0"/>
              <a:t>l’ensemble des pages </a:t>
            </a:r>
            <a:r>
              <a:rPr lang="fr-FR" sz="1600" dirty="0" smtClean="0"/>
              <a:t>du bulletin de paie</a:t>
            </a:r>
          </a:p>
          <a:p>
            <a:pPr lvl="3"/>
            <a:endParaRPr lang="fr-FR" dirty="0" smtClean="0"/>
          </a:p>
          <a:p>
            <a:pPr marL="1371600" lvl="3" indent="0">
              <a:buNone/>
            </a:pPr>
            <a:r>
              <a:rPr lang="fr-FR" dirty="0" smtClean="0"/>
              <a:t>                                                                                               </a:t>
            </a:r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  <p:pic>
        <p:nvPicPr>
          <p:cNvPr id="5" name="Imag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11" r="50703"/>
          <a:stretch/>
        </p:blipFill>
        <p:spPr bwMode="auto">
          <a:xfrm>
            <a:off x="6010273" y="2618855"/>
            <a:ext cx="1409701" cy="376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29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Points d’attention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323528" y="1484784"/>
            <a:ext cx="5691188" cy="4781550"/>
          </a:xfrm>
        </p:spPr>
        <p:txBody>
          <a:bodyPr>
            <a:normAutofit/>
          </a:bodyPr>
          <a:lstStyle/>
          <a:p>
            <a:r>
              <a:rPr lang="fr-FR" sz="1600" u="sng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Concernant la consultation des documents scannés 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endParaRPr lang="fr-FR" sz="16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temps réel dans plan de classement  </a:t>
            </a: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minima à J+1 dans le DRC</a:t>
            </a:r>
          </a:p>
          <a:p>
            <a:endParaRPr lang="fr-FR" sz="16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600" u="sng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Cas spécifique des « personnes hébergées » </a:t>
            </a:r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endParaRPr lang="fr-FR" sz="1600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sz="16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Afin que l’adresse d’une personne hébergée soit correctement lue et complétée, scanner les documents dans l’ordre suivant :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justificatif de domicile de « l’hébergeur » (taxe foncière /taxe habitation)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courrier / l’attestation d’hébergement </a:t>
            </a:r>
          </a:p>
          <a:p>
            <a:pPr lvl="2"/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Justificatif d’identité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393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résumé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08304" y="1201343"/>
            <a:ext cx="5089587" cy="286232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créations de Personnes Physiques et les mises </a:t>
            </a:r>
            <a:r>
              <a:rPr 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jour de </a:t>
            </a:r>
            <a:r>
              <a:rPr lang="fr-FR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données Clients se </a:t>
            </a:r>
            <a:r>
              <a:rPr 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font dans l’ordre </a:t>
            </a:r>
            <a:r>
              <a:rPr lang="fr-FR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suivant :</a:t>
            </a:r>
            <a:endParaRPr lang="fr-FR" sz="1200" dirty="0" smtClean="0"/>
          </a:p>
          <a:p>
            <a:pPr marL="171450" indent="-171450">
              <a:buBlip>
                <a:blip r:embed="rId2"/>
              </a:buBlip>
            </a:pPr>
            <a:endParaRPr lang="fr-FR" sz="1200" dirty="0" smtClean="0"/>
          </a:p>
          <a:p>
            <a:pPr marL="171450" indent="-171450">
              <a:buBlip>
                <a:blip r:embed="rId2"/>
              </a:buBlip>
            </a:pPr>
            <a:r>
              <a:rPr lang="fr-FR" sz="1200" dirty="0" smtClean="0"/>
              <a:t>Accéder à </a:t>
            </a:r>
            <a:r>
              <a:rPr lang="fr-FR" sz="1200" dirty="0" err="1" smtClean="0"/>
              <a:t>SmartNum</a:t>
            </a:r>
            <a:r>
              <a:rPr lang="fr-FR" sz="1200" dirty="0" smtClean="0"/>
              <a:t> pour Scanner le(s</a:t>
            </a:r>
            <a:r>
              <a:rPr lang="fr-FR" sz="1200" dirty="0"/>
              <a:t>) </a:t>
            </a:r>
            <a:r>
              <a:rPr lang="fr-FR" sz="1200" dirty="0" smtClean="0"/>
              <a:t>document(s) </a:t>
            </a:r>
          </a:p>
          <a:p>
            <a:r>
              <a:rPr lang="fr-FR" sz="1200" dirty="0" smtClean="0">
                <a:sym typeface="Wingdings"/>
              </a:rPr>
              <a:t>      </a:t>
            </a:r>
            <a:r>
              <a:rPr lang="fr-FR" sz="1200" dirty="0" smtClean="0"/>
              <a:t>En </a:t>
            </a:r>
            <a:r>
              <a:rPr lang="fr-FR" sz="1200" dirty="0"/>
              <a:t>répondant </a:t>
            </a:r>
            <a:r>
              <a:rPr lang="fr-FR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OUI </a:t>
            </a:r>
            <a:r>
              <a:rPr lang="fr-FR" sz="1200" dirty="0"/>
              <a:t>au pop-up </a:t>
            </a:r>
            <a:r>
              <a:rPr lang="fr-FR" sz="1200" dirty="0" smtClean="0"/>
              <a:t>proposé lors </a:t>
            </a:r>
            <a:r>
              <a:rPr lang="fr-FR" sz="1200" dirty="0"/>
              <a:t>de la </a:t>
            </a:r>
            <a:r>
              <a:rPr 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création d’une personne </a:t>
            </a:r>
            <a:r>
              <a:rPr lang="fr-F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</a:p>
          <a:p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fr-FR" sz="1200" dirty="0" smtClean="0">
                <a:sym typeface="Wingdings"/>
              </a:rPr>
              <a:t> </a:t>
            </a:r>
            <a:r>
              <a:rPr lang="fr-FR" sz="1200" dirty="0" smtClean="0"/>
              <a:t>En </a:t>
            </a:r>
            <a:r>
              <a:rPr lang="fr-FR" sz="1200" dirty="0"/>
              <a:t>cliquant sur </a:t>
            </a:r>
            <a:r>
              <a:rPr 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Acquérir</a:t>
            </a:r>
            <a:r>
              <a:rPr lang="fr-FR" sz="1200" dirty="0"/>
              <a:t> </a:t>
            </a:r>
            <a:r>
              <a:rPr lang="fr-FR" sz="1200" dirty="0" smtClean="0"/>
              <a:t>ou</a:t>
            </a:r>
            <a:r>
              <a:rPr lang="fr-FR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Mettre à jour </a:t>
            </a:r>
            <a:r>
              <a:rPr lang="fr-FR" sz="1200" dirty="0" smtClean="0"/>
              <a:t>lors d’une </a:t>
            </a:r>
            <a:r>
              <a:rPr 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 à jour </a:t>
            </a:r>
            <a:r>
              <a:rPr lang="fr-FR" sz="1200" dirty="0" smtClean="0"/>
              <a:t>de données </a:t>
            </a:r>
            <a:endParaRPr lang="fr-FR" sz="1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Blip>
                <a:blip r:embed="rId2"/>
              </a:buBlip>
            </a:pPr>
            <a:endParaRPr lang="fr-FR" sz="1200" dirty="0" smtClean="0"/>
          </a:p>
          <a:p>
            <a:pPr marL="171450" indent="-171450">
              <a:buBlip>
                <a:blip r:embed="rId2"/>
              </a:buBlip>
            </a:pPr>
            <a:r>
              <a:rPr lang="fr-FR" sz="1200" dirty="0" smtClean="0"/>
              <a:t>Bénéficier </a:t>
            </a:r>
            <a:r>
              <a:rPr lang="fr-FR" sz="1200" dirty="0"/>
              <a:t>de l’alimentation automatique </a:t>
            </a:r>
            <a:r>
              <a:rPr lang="fr-FR" sz="1200" dirty="0" smtClean="0"/>
              <a:t>de certains </a:t>
            </a:r>
            <a:r>
              <a:rPr lang="fr-FR" sz="1200" dirty="0"/>
              <a:t>champs</a:t>
            </a:r>
          </a:p>
          <a:p>
            <a:pPr marL="171450" indent="-171450">
              <a:buBlip>
                <a:blip r:embed="rId2"/>
              </a:buBlip>
            </a:pPr>
            <a:r>
              <a:rPr lang="fr-FR" sz="1200" dirty="0" smtClean="0"/>
              <a:t>Contrôler </a:t>
            </a:r>
            <a:r>
              <a:rPr lang="fr-FR" sz="1200" dirty="0"/>
              <a:t>les données ainsi </a:t>
            </a:r>
            <a:r>
              <a:rPr lang="fr-FR" sz="1200" dirty="0" smtClean="0"/>
              <a:t>obtenues</a:t>
            </a:r>
          </a:p>
          <a:p>
            <a:pPr marL="171450" indent="-171450">
              <a:buBlip>
                <a:blip r:embed="rId2"/>
              </a:buBlip>
            </a:pPr>
            <a:r>
              <a:rPr lang="fr-FR" sz="1200" dirty="0" smtClean="0"/>
              <a:t>Compléter </a:t>
            </a:r>
            <a:r>
              <a:rPr lang="fr-FR" sz="1200" dirty="0"/>
              <a:t>les informations </a:t>
            </a:r>
            <a:r>
              <a:rPr lang="fr-FR" sz="1200" dirty="0" smtClean="0"/>
              <a:t>manquantes</a:t>
            </a:r>
          </a:p>
          <a:p>
            <a:pPr marL="171450" indent="-171450">
              <a:buBlip>
                <a:blip r:embed="rId2"/>
              </a:buBlip>
            </a:pPr>
            <a:endParaRPr lang="fr-FR" sz="1200" dirty="0" smtClean="0"/>
          </a:p>
          <a:p>
            <a:pPr marL="171450" indent="-171450">
              <a:buBlip>
                <a:blip r:embed="rId2"/>
              </a:buBlip>
            </a:pPr>
            <a:r>
              <a:rPr lang="fr-FR" sz="1200" dirty="0" smtClean="0"/>
              <a:t>Ouvrir l’Entité Titulaire (dans le cadre d’une création)</a:t>
            </a:r>
          </a:p>
          <a:p>
            <a:pPr marL="171450" indent="-171450">
              <a:buBlip>
                <a:blip r:embed="rId2"/>
              </a:buBlip>
            </a:pPr>
            <a:endParaRPr lang="fr-FR" sz="1200" b="1" dirty="0" smtClean="0"/>
          </a:p>
          <a:p>
            <a:pPr marL="171450" indent="-171450">
              <a:buBlip>
                <a:blip r:embed="rId2"/>
              </a:buBlip>
            </a:pPr>
            <a:r>
              <a:rPr lang="fr-FR" sz="1200" b="1" dirty="0" smtClean="0"/>
              <a:t>Valider facilement la création ou la modification du DRC dans Classeur Client en utilisant la fonction « Documents réutilisables »</a:t>
            </a:r>
            <a:endParaRPr lang="fr-FR" sz="12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5608439" y="4736778"/>
            <a:ext cx="3260785" cy="131112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Ins="0" rtlCol="0">
            <a:spAutoFit/>
          </a:bodyPr>
          <a:lstStyle/>
          <a:p>
            <a:pPr marL="171450" lvl="0" indent="-171450">
              <a:spcBef>
                <a:spcPct val="20000"/>
              </a:spcBef>
              <a:buClr>
                <a:srgbClr val="FF0000"/>
              </a:buClr>
              <a:buBlip>
                <a:blip r:embed="rId2"/>
              </a:buBlip>
            </a:pPr>
            <a:r>
              <a:rPr lang="fr-FR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</a:t>
            </a:r>
            <a:r>
              <a:rPr 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nouveau logiciel </a:t>
            </a:r>
            <a:r>
              <a:rPr lang="fr-FR" sz="1200" dirty="0">
                <a:solidFill>
                  <a:srgbClr val="000000"/>
                </a:solidFill>
              </a:rPr>
              <a:t>de numérisation (en plus de </a:t>
            </a:r>
            <a:r>
              <a:rPr lang="fr-FR" sz="1200" dirty="0" err="1">
                <a:solidFill>
                  <a:srgbClr val="000000"/>
                </a:solidFill>
              </a:rPr>
              <a:t>SpiFactory</a:t>
            </a:r>
            <a:r>
              <a:rPr lang="fr-FR" sz="1200" dirty="0">
                <a:solidFill>
                  <a:srgbClr val="000000"/>
                </a:solidFill>
              </a:rPr>
              <a:t>) est </a:t>
            </a:r>
            <a:r>
              <a:rPr lang="fr-FR" sz="1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SmartNum</a:t>
            </a:r>
            <a:endParaRPr lang="fr-FR" sz="1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spcBef>
                <a:spcPct val="20000"/>
              </a:spcBef>
              <a:buClr>
                <a:srgbClr val="FF0000"/>
              </a:buClr>
              <a:buBlip>
                <a:blip r:embed="rId2"/>
              </a:buBlip>
            </a:pPr>
            <a:r>
              <a:rPr lang="fr-FR" sz="1200" dirty="0" smtClean="0">
                <a:solidFill>
                  <a:srgbClr val="000000"/>
                </a:solidFill>
              </a:rPr>
              <a:t>Les </a:t>
            </a:r>
            <a:r>
              <a:rPr lang="fr-FR" sz="1200" dirty="0">
                <a:solidFill>
                  <a:srgbClr val="000000"/>
                </a:solidFill>
              </a:rPr>
              <a:t>2 applicatifs ne peuvent être ouverts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     en </a:t>
            </a:r>
            <a:r>
              <a:rPr lang="fr-FR" sz="1200" dirty="0">
                <a:solidFill>
                  <a:srgbClr val="000000"/>
                </a:solidFill>
              </a:rPr>
              <a:t>même </a:t>
            </a:r>
            <a:r>
              <a:rPr lang="fr-FR" sz="1200" dirty="0" smtClean="0">
                <a:solidFill>
                  <a:srgbClr val="000000"/>
                </a:solidFill>
              </a:rPr>
              <a:t>temps</a:t>
            </a:r>
          </a:p>
          <a:p>
            <a:pPr marL="171450" lvl="0" indent="-171450">
              <a:spcBef>
                <a:spcPct val="20000"/>
              </a:spcBef>
              <a:buClr>
                <a:srgbClr val="FF0000"/>
              </a:buClr>
              <a:buBlip>
                <a:blip r:embed="rId2"/>
              </a:buBlip>
            </a:pPr>
            <a:r>
              <a:rPr lang="fr-FR" sz="1200" dirty="0" smtClean="0">
                <a:solidFill>
                  <a:srgbClr val="000000"/>
                </a:solidFill>
              </a:rPr>
              <a:t>En cliquant directement sur le DRC, pas de changement : accès à Classeur client puis </a:t>
            </a:r>
            <a:r>
              <a:rPr lang="fr-FR" sz="1200" dirty="0" err="1" smtClean="0">
                <a:solidFill>
                  <a:srgbClr val="000000"/>
                </a:solidFill>
              </a:rPr>
              <a:t>SpiFactory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608439" y="1201343"/>
            <a:ext cx="3260785" cy="337938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documents reconnus par </a:t>
            </a:r>
            <a:r>
              <a:rPr lang="fr-FR" sz="1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SmartNum</a:t>
            </a:r>
            <a:r>
              <a:rPr 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sont : </a:t>
            </a:r>
            <a:endParaRPr lang="fr-FR" sz="1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Carte </a:t>
            </a:r>
            <a:r>
              <a:rPr lang="fr-FR" sz="1200" dirty="0">
                <a:solidFill>
                  <a:srgbClr val="000000"/>
                </a:solidFill>
              </a:rPr>
              <a:t>nationale d’identité,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Passeport</a:t>
            </a:r>
            <a:r>
              <a:rPr lang="fr-FR" sz="1200" dirty="0">
                <a:solidFill>
                  <a:srgbClr val="000000"/>
                </a:solidFill>
              </a:rPr>
              <a:t>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Permis </a:t>
            </a:r>
            <a:r>
              <a:rPr lang="fr-FR" sz="1200" dirty="0">
                <a:solidFill>
                  <a:srgbClr val="000000"/>
                </a:solidFill>
              </a:rPr>
              <a:t>de conduire,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Factures </a:t>
            </a:r>
            <a:r>
              <a:rPr lang="fr-FR" sz="1200" dirty="0">
                <a:solidFill>
                  <a:srgbClr val="000000"/>
                </a:solidFill>
              </a:rPr>
              <a:t>(Energie et Téléphonie),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Carte </a:t>
            </a:r>
            <a:r>
              <a:rPr lang="fr-FR" sz="1200" dirty="0">
                <a:solidFill>
                  <a:srgbClr val="000000"/>
                </a:solidFill>
              </a:rPr>
              <a:t>grise,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Quittance </a:t>
            </a:r>
            <a:r>
              <a:rPr lang="fr-FR" sz="1200" dirty="0">
                <a:solidFill>
                  <a:srgbClr val="000000"/>
                </a:solidFill>
              </a:rPr>
              <a:t>de loyer informatique,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Avis </a:t>
            </a:r>
            <a:r>
              <a:rPr lang="fr-FR" sz="1200" dirty="0">
                <a:solidFill>
                  <a:srgbClr val="000000"/>
                </a:solidFill>
              </a:rPr>
              <a:t>et justificatif d’imposition,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Bulletin </a:t>
            </a:r>
            <a:r>
              <a:rPr lang="fr-FR" sz="1200" dirty="0">
                <a:solidFill>
                  <a:srgbClr val="000000"/>
                </a:solidFill>
              </a:rPr>
              <a:t>de salaire,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Livret </a:t>
            </a:r>
            <a:r>
              <a:rPr lang="fr-FR" sz="1200" dirty="0">
                <a:solidFill>
                  <a:srgbClr val="000000"/>
                </a:solidFill>
              </a:rPr>
              <a:t>de famille,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Extrait </a:t>
            </a:r>
            <a:r>
              <a:rPr lang="fr-FR" sz="1200" dirty="0">
                <a:solidFill>
                  <a:srgbClr val="000000"/>
                </a:solidFill>
              </a:rPr>
              <a:t>de naissance,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Jugement </a:t>
            </a:r>
            <a:r>
              <a:rPr lang="fr-FR" sz="1200" dirty="0">
                <a:solidFill>
                  <a:srgbClr val="000000"/>
                </a:solidFill>
              </a:rPr>
              <a:t>d’adoption,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Ordonnance </a:t>
            </a:r>
            <a:r>
              <a:rPr lang="fr-FR" sz="1200" dirty="0">
                <a:solidFill>
                  <a:srgbClr val="000000"/>
                </a:solidFill>
              </a:rPr>
              <a:t>juge de tutelle,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</a:rPr>
              <a:t>Taxe </a:t>
            </a:r>
            <a:r>
              <a:rPr lang="fr-FR" sz="1200" dirty="0">
                <a:solidFill>
                  <a:srgbClr val="000000"/>
                </a:solidFill>
              </a:rPr>
              <a:t>d’habitation, taxe </a:t>
            </a:r>
            <a:r>
              <a:rPr lang="fr-FR" sz="1200" dirty="0" smtClean="0">
                <a:solidFill>
                  <a:srgbClr val="000000"/>
                </a:solidFill>
              </a:rPr>
              <a:t>foncière</a:t>
            </a:r>
          </a:p>
          <a:p>
            <a:pPr lvl="0" algn="ctr">
              <a:spcBef>
                <a:spcPct val="20000"/>
              </a:spcBef>
              <a:buClr>
                <a:srgbClr val="FF0000"/>
              </a:buClr>
            </a:pP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08303" y="4219713"/>
            <a:ext cx="5089587" cy="182819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buClr>
                <a:srgbClr val="FF0000"/>
              </a:buClr>
            </a:pPr>
            <a:r>
              <a:rPr 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Points de </a:t>
            </a:r>
            <a:r>
              <a:rPr lang="fr-FR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vigilance</a:t>
            </a:r>
          </a:p>
          <a:p>
            <a:pPr marL="171450" lvl="0" indent="-171450">
              <a:spcBef>
                <a:spcPct val="20000"/>
              </a:spcBef>
              <a:buClr>
                <a:srgbClr val="FF0000"/>
              </a:buClr>
              <a:buBlip>
                <a:blip r:embed="rId2"/>
              </a:buBlip>
            </a:pPr>
            <a:r>
              <a:rPr lang="fr-FR" sz="1200" dirty="0" smtClean="0">
                <a:solidFill>
                  <a:srgbClr val="000000"/>
                </a:solidFill>
              </a:rPr>
              <a:t>1 </a:t>
            </a:r>
            <a:r>
              <a:rPr lang="fr-FR" sz="1200" dirty="0">
                <a:solidFill>
                  <a:srgbClr val="000000"/>
                </a:solidFill>
              </a:rPr>
              <a:t>seul prénom est repris automatiquement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  <a:sym typeface="Wingdings"/>
              </a:rPr>
              <a:t>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>
                <a:solidFill>
                  <a:srgbClr val="000000"/>
                </a:solidFill>
              </a:rPr>
              <a:t>ajouter les autres </a:t>
            </a:r>
            <a:r>
              <a:rPr lang="fr-FR" sz="1200" dirty="0" smtClean="0">
                <a:solidFill>
                  <a:srgbClr val="000000"/>
                </a:solidFill>
              </a:rPr>
              <a:t>manuellement</a:t>
            </a:r>
          </a:p>
          <a:p>
            <a:pPr marL="171450" lvl="0" indent="-171450">
              <a:spcBef>
                <a:spcPct val="20000"/>
              </a:spcBef>
              <a:buClr>
                <a:srgbClr val="FF0000"/>
              </a:buClr>
              <a:buBlip>
                <a:blip r:embed="rId2"/>
              </a:buBlip>
            </a:pPr>
            <a:r>
              <a:rPr lang="fr-FR" sz="1200" dirty="0" smtClean="0">
                <a:solidFill>
                  <a:srgbClr val="000000"/>
                </a:solidFill>
              </a:rPr>
              <a:t>Le </a:t>
            </a:r>
            <a:r>
              <a:rPr lang="fr-FR" sz="1200" dirty="0">
                <a:solidFill>
                  <a:srgbClr val="000000"/>
                </a:solidFill>
              </a:rPr>
              <a:t>jour de délivrance de la CNI est systématiquement le 01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  <a:sym typeface="Wingdings"/>
              </a:rPr>
              <a:t>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>
                <a:solidFill>
                  <a:srgbClr val="000000"/>
                </a:solidFill>
              </a:rPr>
              <a:t>corriger manuellement cette </a:t>
            </a:r>
            <a:r>
              <a:rPr lang="fr-FR" sz="1200" dirty="0" smtClean="0">
                <a:solidFill>
                  <a:srgbClr val="000000"/>
                </a:solidFill>
              </a:rPr>
              <a:t>information</a:t>
            </a:r>
          </a:p>
          <a:p>
            <a:pPr marL="171450" lvl="0" indent="-171450">
              <a:spcBef>
                <a:spcPct val="20000"/>
              </a:spcBef>
              <a:buClr>
                <a:srgbClr val="FF0000"/>
              </a:buClr>
              <a:buBlip>
                <a:blip r:embed="rId2"/>
              </a:buBlip>
            </a:pPr>
            <a:r>
              <a:rPr lang="fr-FR" sz="1200" dirty="0" smtClean="0">
                <a:solidFill>
                  <a:srgbClr val="000000"/>
                </a:solidFill>
              </a:rPr>
              <a:t>Le </a:t>
            </a:r>
            <a:r>
              <a:rPr lang="fr-FR" sz="1200" dirty="0">
                <a:solidFill>
                  <a:srgbClr val="000000"/>
                </a:solidFill>
              </a:rPr>
              <a:t>lieu de naissance ne remonte pas automatiquement </a:t>
            </a:r>
            <a:endParaRPr lang="fr-FR" sz="1200" dirty="0" smtClean="0">
              <a:solidFill>
                <a:srgbClr val="000000"/>
              </a:solidFill>
            </a:endParaRPr>
          </a:p>
          <a:p>
            <a:pPr lvl="0">
              <a:spcBef>
                <a:spcPct val="20000"/>
              </a:spcBef>
              <a:buClr>
                <a:srgbClr val="FF0000"/>
              </a:buClr>
            </a:pPr>
            <a:r>
              <a:rPr lang="fr-FR" sz="1200" dirty="0" smtClean="0">
                <a:solidFill>
                  <a:srgbClr val="000000"/>
                </a:solidFill>
                <a:sym typeface="Wingdings"/>
              </a:rPr>
              <a:t>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>
                <a:solidFill>
                  <a:srgbClr val="000000"/>
                </a:solidFill>
              </a:rPr>
              <a:t>le renseigner manuellement</a:t>
            </a:r>
          </a:p>
          <a:p>
            <a:pPr marL="712788" lvl="1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endParaRPr lang="fr-FR" sz="1200" dirty="0">
              <a:solidFill>
                <a:srgbClr val="00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10120" r="13465" b="6403"/>
          <a:stretch/>
        </p:blipFill>
        <p:spPr bwMode="auto">
          <a:xfrm>
            <a:off x="4410113" y="4375094"/>
            <a:ext cx="519287" cy="540000"/>
          </a:xfrm>
          <a:prstGeom prst="flowChartConnector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00" y="2780237"/>
            <a:ext cx="540000" cy="540000"/>
          </a:xfrm>
          <a:prstGeom prst="flowChartConnector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8" t="12264" r="12736" b="13725"/>
          <a:stretch/>
        </p:blipFill>
        <p:spPr bwMode="auto">
          <a:xfrm>
            <a:off x="8182065" y="5037444"/>
            <a:ext cx="557763" cy="540000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56" y="1595880"/>
            <a:ext cx="573184" cy="540000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55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9512" y="1484784"/>
            <a:ext cx="5472113" cy="2881312"/>
          </a:xfrm>
        </p:spPr>
        <p:txBody>
          <a:bodyPr>
            <a:noAutofit/>
          </a:bodyPr>
          <a:lstStyle/>
          <a:p>
            <a:r>
              <a:rPr lang="fr-FR" sz="1400" b="1" cap="none" dirty="0" smtClean="0"/>
              <a:t>Périmètre cible : tous les actes de gestion actuels</a:t>
            </a:r>
          </a:p>
          <a:p>
            <a:endParaRPr lang="fr-FR" sz="1400" b="1" cap="none" dirty="0" smtClean="0"/>
          </a:p>
          <a:p>
            <a:r>
              <a:rPr lang="fr-FR" sz="1400" b="1" cap="none" dirty="0" smtClean="0"/>
              <a:t>Les contextes de numérisation déjà sous </a:t>
            </a:r>
            <a:r>
              <a:rPr lang="fr-FR" sz="1400" b="1" cap="none" dirty="0" err="1" smtClean="0"/>
              <a:t>smartnum</a:t>
            </a:r>
            <a:endParaRPr lang="fr-FR" sz="1400" b="1" cap="none" dirty="0" smtClean="0"/>
          </a:p>
          <a:p>
            <a:endParaRPr lang="fr-FR" sz="1400" b="1" cap="none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/>
              <a:t>Entrée en relation et </a:t>
            </a:r>
            <a:r>
              <a:rPr lang="fr-FR" sz="1400" cap="none" dirty="0" err="1" smtClean="0"/>
              <a:t>maj</a:t>
            </a:r>
            <a:r>
              <a:rPr lang="fr-FR" sz="1400" cap="none" dirty="0" smtClean="0"/>
              <a:t> cc </a:t>
            </a:r>
            <a:r>
              <a:rPr lang="fr-FR" sz="1400" cap="none" dirty="0" smtClean="0">
                <a:sym typeface="Wingdings" panose="05000000000000000000" pitchFamily="2" charset="2"/>
              </a:rPr>
              <a:t> rad/lad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>
                <a:sym typeface="Wingdings" panose="05000000000000000000" pitchFamily="2" charset="2"/>
              </a:rPr>
              <a:t>L’ouverture et la justification annuelle LEP RAD/LAD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/>
              <a:t>L’acquisition d’une pièce d’identité dans le processus PROCURATION </a:t>
            </a:r>
            <a:r>
              <a:rPr lang="fr-FR" sz="1400" cap="none" dirty="0" smtClean="0">
                <a:sym typeface="Wingdings" panose="05000000000000000000" pitchFamily="2" charset="2"/>
              </a:rPr>
              <a:t> RAD/LAD</a:t>
            </a:r>
            <a:endParaRPr lang="fr-FR" sz="1400" cap="none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/>
              <a:t>Dossier numérique crédit </a:t>
            </a:r>
            <a:r>
              <a:rPr lang="fr-FR" sz="1400" cap="none" dirty="0" smtClean="0">
                <a:sym typeface="Wingdings" panose="05000000000000000000" pitchFamily="2" charset="2"/>
              </a:rPr>
              <a:t> en cours de déploiement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>
                <a:sym typeface="Wingdings" panose="05000000000000000000" pitchFamily="2" charset="2"/>
              </a:rPr>
              <a:t>SAG si la pièce d’identité est absente du DRC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cap="none" dirty="0" smtClean="0">
                <a:sym typeface="Wingdings" panose="05000000000000000000" pitchFamily="2" charset="2"/>
              </a:rPr>
              <a:t>Ecran d’acquisition unitaire « </a:t>
            </a:r>
            <a:r>
              <a:rPr lang="fr-FR" sz="1400" cap="none" dirty="0" err="1" smtClean="0">
                <a:sym typeface="Wingdings" panose="05000000000000000000" pitchFamily="2" charset="2"/>
              </a:rPr>
              <a:t>myway</a:t>
            </a:r>
            <a:r>
              <a:rPr lang="fr-FR" sz="1400" cap="none" dirty="0" smtClean="0">
                <a:sym typeface="Wingdings" panose="05000000000000000000" pitchFamily="2" charset="2"/>
              </a:rPr>
              <a:t> » </a:t>
            </a:r>
          </a:p>
          <a:p>
            <a:pPr marL="0" lvl="1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marL="0" lvl="1" indent="0">
              <a:buNone/>
            </a:pPr>
            <a:endParaRPr lang="fr-FR" dirty="0" smtClean="0">
              <a:sym typeface="Wingdings" panose="05000000000000000000" pitchFamily="2" charset="2"/>
            </a:endParaRPr>
          </a:p>
          <a:p>
            <a:endParaRPr lang="fr-FR" sz="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97665" cy="136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707904" y="400506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Hors périmètre</a:t>
            </a:r>
          </a:p>
          <a:p>
            <a:pPr lvl="0"/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Importation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pièces jointes depuis </a:t>
            </a:r>
            <a:r>
              <a:rPr lang="fr-F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dsc-defi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Fonction RAD/LAD* uniquement sur les processus existants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Calcul de complétude du DRC en temps réel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18450" y="5579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1"/>
                </a:solidFill>
              </a:rPr>
              <a:t>LE CHAMP D’APPLICATION</a:t>
            </a:r>
          </a:p>
        </p:txBody>
      </p:sp>
    </p:spTree>
    <p:extLst>
      <p:ext uri="{BB962C8B-B14F-4D97-AF65-F5344CB8AC3E}">
        <p14:creationId xmlns:p14="http://schemas.microsoft.com/office/powerpoint/2010/main" val="102442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</a:rPr>
              <a:t>Mise à jour DRC</a:t>
            </a: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772687"/>
            <a:ext cx="5886450" cy="4532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14082" y="2335139"/>
            <a:ext cx="1625600" cy="4179888"/>
          </a:xfrm>
        </p:spPr>
        <p:txBody>
          <a:bodyPr>
            <a:normAutofit/>
          </a:bodyPr>
          <a:lstStyle/>
          <a:p>
            <a:endParaRPr lang="fr-FR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processus fonctionnels ne sont pas modifiés</a:t>
            </a:r>
          </a:p>
          <a:p>
            <a:endParaRPr lang="fr-FR" sz="1400" b="1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accès aux différents processus restent les mêmes (transaction, synthèse client, connaissance client etc..)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sp>
        <p:nvSpPr>
          <p:cNvPr id="9" name="Ellipse 8"/>
          <p:cNvSpPr/>
          <p:nvPr/>
        </p:nvSpPr>
        <p:spPr>
          <a:xfrm>
            <a:off x="4582238" y="2926838"/>
            <a:ext cx="1431235" cy="646705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4139951" y="5305000"/>
            <a:ext cx="4560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RAPPEL : le calcul de complétude du DRC se fait toujours </a:t>
            </a:r>
            <a:r>
              <a:rPr lang="fr-FR" b="1" dirty="0" smtClean="0">
                <a:solidFill>
                  <a:srgbClr val="FF0000"/>
                </a:solidFill>
              </a:rPr>
              <a:t>à J+1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834" y="5373216"/>
            <a:ext cx="455530" cy="607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Q:\Images\ampoule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" y="1776517"/>
            <a:ext cx="568399" cy="75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971600" y="1984307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Exemple d’écran</a:t>
            </a:r>
          </a:p>
        </p:txBody>
      </p:sp>
    </p:spTree>
    <p:extLst>
      <p:ext uri="{BB962C8B-B14F-4D97-AF65-F5344CB8AC3E}">
        <p14:creationId xmlns:p14="http://schemas.microsoft.com/office/powerpoint/2010/main" val="406442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</a:rPr>
              <a:t>Mise à jour DRC</a:t>
            </a: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1663700"/>
            <a:ext cx="6767512" cy="4006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27447" y="1916832"/>
            <a:ext cx="1822450" cy="4179887"/>
          </a:xfrm>
        </p:spPr>
        <p:txBody>
          <a:bodyPr>
            <a:normAutofit/>
          </a:bodyPr>
          <a:lstStyle/>
          <a:p>
            <a:endParaRPr lang="fr-FR" b="1" dirty="0" smtClean="0"/>
          </a:p>
          <a:p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choix des natures, des porteurs et de la date d’émission dans classeur client reste les mêmes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sp>
        <p:nvSpPr>
          <p:cNvPr id="11" name="Ellipse 10"/>
          <p:cNvSpPr/>
          <p:nvPr/>
        </p:nvSpPr>
        <p:spPr>
          <a:xfrm>
            <a:off x="2600077" y="3212329"/>
            <a:ext cx="3784820" cy="646705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943525" y="741425"/>
            <a:ext cx="5165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fonctionnement Classeur Client reste identique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72" y="1309409"/>
            <a:ext cx="573087" cy="75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5586441" y="1124744"/>
            <a:ext cx="159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Exemple d’écran</a:t>
            </a:r>
          </a:p>
        </p:txBody>
      </p:sp>
    </p:spTree>
    <p:extLst>
      <p:ext uri="{BB962C8B-B14F-4D97-AF65-F5344CB8AC3E}">
        <p14:creationId xmlns:p14="http://schemas.microsoft.com/office/powerpoint/2010/main" val="272646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à jour DRC</a:t>
            </a:r>
            <a:endParaRPr lang="fr-FR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150" y="903288"/>
            <a:ext cx="6165850" cy="5051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36711" y="2233943"/>
            <a:ext cx="1824038" cy="4179887"/>
          </a:xfrm>
        </p:spPr>
        <p:txBody>
          <a:bodyPr>
            <a:normAutofit/>
          </a:bodyPr>
          <a:lstStyle/>
          <a:p>
            <a:r>
              <a:rPr lang="fr-FR" sz="1500" b="1" u="sng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 qui change : </a:t>
            </a:r>
          </a:p>
          <a:p>
            <a:endParaRPr lang="fr-FR" sz="1500" b="1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5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la rad/lad* ne fait pas partie du périmètre : </a:t>
            </a:r>
          </a:p>
          <a:p>
            <a:r>
              <a:rPr lang="fr-FR" sz="15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nature et la date d’émission définies dans classeur client sont reportées dans </a:t>
            </a:r>
            <a:r>
              <a:rPr lang="fr-FR" sz="1500" cap="non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fr-FR" sz="1500" b="1" cap="none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martnum</a:t>
            </a:r>
            <a:endParaRPr lang="fr-FR" sz="1500" b="1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500" b="1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5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documents sont rattachés en temps réel à classeur client</a:t>
            </a:r>
          </a:p>
          <a:p>
            <a:endParaRPr lang="fr-FR" b="1" dirty="0" smtClean="0">
              <a:solidFill>
                <a:srgbClr val="C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51160" y="342900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 qui change : Intégration de Smartnum dans Classeur client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26" y="1484783"/>
            <a:ext cx="573087" cy="75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00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600" dirty="0"/>
              <a:t>Glisser/déposer depuis le </a:t>
            </a:r>
            <a:r>
              <a:rPr lang="fr-FR" sz="1600" dirty="0" smtClean="0"/>
              <a:t>poste utilisateur</a:t>
            </a:r>
            <a:endParaRPr lang="fr-FR" sz="1600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4ACA1A7D-3932-4101-B6BA-1D0DAFE5945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882650"/>
            <a:ext cx="6553200" cy="4967288"/>
          </a:xfrm>
        </p:spPr>
        <p:txBody>
          <a:bodyPr/>
          <a:lstStyle/>
          <a:p>
            <a:r>
              <a:rPr lang="fr-FR" dirty="0" smtClean="0"/>
              <a:t>Astuce</a:t>
            </a:r>
            <a:endParaRPr lang="fr-FR" dirty="0"/>
          </a:p>
        </p:txBody>
      </p:sp>
      <p:pic>
        <p:nvPicPr>
          <p:cNvPr id="21" name="Image 20"/>
          <p:cNvPicPr/>
          <p:nvPr/>
        </p:nvPicPr>
        <p:blipFill>
          <a:blip r:embed="rId2"/>
          <a:stretch>
            <a:fillRect/>
          </a:stretch>
        </p:blipFill>
        <p:spPr>
          <a:xfrm>
            <a:off x="4917612" y="129732"/>
            <a:ext cx="4057798" cy="3048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 21"/>
          <p:cNvPicPr/>
          <p:nvPr/>
        </p:nvPicPr>
        <p:blipFill>
          <a:blip r:embed="rId3"/>
          <a:stretch>
            <a:fillRect/>
          </a:stretch>
        </p:blipFill>
        <p:spPr>
          <a:xfrm>
            <a:off x="1763688" y="1082058"/>
            <a:ext cx="4091432" cy="3095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 22"/>
          <p:cNvPicPr/>
          <p:nvPr/>
        </p:nvPicPr>
        <p:blipFill>
          <a:blip r:embed="rId4"/>
          <a:stretch>
            <a:fillRect/>
          </a:stretch>
        </p:blipFill>
        <p:spPr>
          <a:xfrm>
            <a:off x="5038715" y="2804571"/>
            <a:ext cx="3815592" cy="3253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à coins arrondis 2"/>
          <p:cNvSpPr/>
          <p:nvPr/>
        </p:nvSpPr>
        <p:spPr>
          <a:xfrm>
            <a:off x="4814515" y="635003"/>
            <a:ext cx="246490" cy="275645"/>
          </a:xfrm>
          <a:prstGeom prst="roundRect">
            <a:avLst/>
          </a:prstGeom>
          <a:solidFill>
            <a:srgbClr val="D8354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2468525" y="2312157"/>
            <a:ext cx="246490" cy="275645"/>
          </a:xfrm>
          <a:prstGeom prst="roundRect">
            <a:avLst/>
          </a:prstGeom>
          <a:solidFill>
            <a:srgbClr val="D8354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5254422" y="3490593"/>
            <a:ext cx="260946" cy="282347"/>
          </a:xfrm>
          <a:prstGeom prst="roundRect">
            <a:avLst/>
          </a:prstGeom>
          <a:solidFill>
            <a:srgbClr val="D8354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330516" y="2682239"/>
            <a:ext cx="1871818" cy="3267041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34" y="340589"/>
            <a:ext cx="446567" cy="588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23234" y="2312157"/>
            <a:ext cx="1662113" cy="4186237"/>
          </a:xfrm>
        </p:spPr>
        <p:txBody>
          <a:bodyPr>
            <a:noAutofit/>
          </a:bodyPr>
          <a:lstStyle/>
          <a:p>
            <a:endParaRPr lang="fr-FR" sz="1100" b="1" dirty="0" smtClean="0"/>
          </a:p>
          <a:p>
            <a:endParaRPr lang="fr-FR" sz="1100" b="1" dirty="0" smtClean="0"/>
          </a:p>
          <a:p>
            <a:r>
              <a:rPr lang="fr-F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1. Sélectionner le document sur le poste de l’utilisateur </a:t>
            </a:r>
          </a:p>
          <a:p>
            <a:endParaRPr lang="fr-FR" sz="11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Glisser le document sur le bloc </a:t>
            </a:r>
            <a:r>
              <a:rPr lang="fr-FR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du document correspondant à importer.</a:t>
            </a:r>
          </a:p>
          <a:p>
            <a:endParaRPr lang="fr-FR" sz="11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Déposer le document. Il apparait en miniature dans le bloc de numérisation et valider</a:t>
            </a:r>
          </a:p>
          <a:p>
            <a:endParaRPr lang="fr-FR" sz="11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1100" b="1" dirty="0"/>
          </a:p>
          <a:p>
            <a:r>
              <a:rPr lang="fr-FR" sz="1100" b="1" dirty="0" smtClean="0"/>
              <a:t> </a:t>
            </a:r>
          </a:p>
          <a:p>
            <a:endParaRPr lang="fr-FR" sz="1100" b="1" dirty="0"/>
          </a:p>
          <a:p>
            <a:endParaRPr lang="fr-FR" sz="1100" b="1" dirty="0"/>
          </a:p>
        </p:txBody>
      </p:sp>
    </p:spTree>
    <p:extLst>
      <p:ext uri="{BB962C8B-B14F-4D97-AF65-F5344CB8AC3E}">
        <p14:creationId xmlns:p14="http://schemas.microsoft.com/office/powerpoint/2010/main" val="66312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Glisser/déposer depuis </a:t>
            </a:r>
            <a:r>
              <a:rPr lang="fr-FR" dirty="0" smtClean="0"/>
              <a:t>Outlook</a:t>
            </a:r>
            <a:endParaRPr lang="fr-FR" dirty="0"/>
          </a:p>
        </p:txBody>
      </p:sp>
      <p:sp>
        <p:nvSpPr>
          <p:cNvPr id="44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44272" y="1208829"/>
            <a:ext cx="1660525" cy="4186237"/>
          </a:xfrm>
        </p:spPr>
        <p:txBody>
          <a:bodyPr>
            <a:noAutofit/>
          </a:bodyPr>
          <a:lstStyle/>
          <a:p>
            <a:endParaRPr lang="fr-FR" sz="1100" b="1" cap="none" dirty="0" smtClean="0"/>
          </a:p>
          <a:p>
            <a:endParaRPr lang="fr-FR" sz="1100" b="1" cap="none" dirty="0" smtClean="0"/>
          </a:p>
          <a:p>
            <a:r>
              <a:rPr lang="fr-FR" sz="1400" b="1" cap="none" dirty="0" smtClean="0"/>
              <a:t>1</a:t>
            </a:r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Sélectionner la pièce jointe dans </a:t>
            </a:r>
            <a:r>
              <a:rPr lang="fr-FR" sz="140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</a:t>
            </a:r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utlook</a:t>
            </a:r>
          </a:p>
          <a:p>
            <a:pPr marL="228600" indent="-228600">
              <a:buAutoNum type="arabicPeriod"/>
            </a:pPr>
            <a:endParaRPr lang="fr-FR" sz="1400" b="1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Glisser la pièce jointe dans une fenêtre d’exploration </a:t>
            </a:r>
            <a:r>
              <a:rPr lang="fr-FR" sz="140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</a:t>
            </a:r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indows</a:t>
            </a:r>
          </a:p>
          <a:p>
            <a:endParaRPr lang="fr-FR" sz="1400" b="1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Sélectionner la  fenêtre d’exploration </a:t>
            </a:r>
            <a:r>
              <a:rPr lang="fr-FR" sz="140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</a:t>
            </a:r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indows</a:t>
            </a:r>
          </a:p>
          <a:p>
            <a:endParaRPr lang="fr-FR" sz="1400" b="1" cap="none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4. Déposer le document. Il apparait en miniature dans le bloc de numérisation et valider</a:t>
            </a:r>
          </a:p>
          <a:p>
            <a:endParaRPr lang="fr-FR" sz="1100" b="1" cap="none" dirty="0" smtClean="0"/>
          </a:p>
          <a:p>
            <a:endParaRPr lang="fr-FR" sz="1100" b="1" cap="none" dirty="0" smtClean="0"/>
          </a:p>
          <a:p>
            <a:r>
              <a:rPr lang="fr-FR" sz="1100" b="1" cap="none" dirty="0" smtClean="0"/>
              <a:t> </a:t>
            </a:r>
          </a:p>
          <a:p>
            <a:endParaRPr lang="fr-FR" sz="1100" b="1" cap="none" dirty="0" smtClean="0"/>
          </a:p>
          <a:p>
            <a:endParaRPr lang="fr-FR" sz="1100" b="1" cap="none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4ACA1A7D-3932-4101-B6BA-1D0DAFE5945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90800" y="1341438"/>
            <a:ext cx="6553200" cy="4967287"/>
          </a:xfrm>
        </p:spPr>
        <p:txBody>
          <a:bodyPr/>
          <a:lstStyle/>
          <a:p>
            <a:endParaRPr lang="fr-FR" dirty="0"/>
          </a:p>
          <a:p>
            <a:r>
              <a:rPr lang="fr-FR" dirty="0" smtClean="0"/>
              <a:t>Astuce</a:t>
            </a:r>
            <a:endParaRPr lang="fr-FR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 txBox="1">
            <a:spLocks/>
          </p:cNvSpPr>
          <p:nvPr/>
        </p:nvSpPr>
        <p:spPr>
          <a:xfrm>
            <a:off x="101821" y="2308736"/>
            <a:ext cx="1955579" cy="4243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685766" rtl="0" eaLnBrk="1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182563" indent="-182563" algn="l" defTabSz="685766" rtl="0" eaLnBrk="1" latinLnBrk="0" hangingPunct="1">
              <a:lnSpc>
                <a:spcPts val="1400"/>
              </a:lnSpc>
              <a:spcBef>
                <a:spcPts val="225"/>
              </a:spcBef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469082" indent="-132154" algn="l" defTabSz="685766" rtl="0" eaLnBrk="1" latinLnBrk="0" hangingPunct="1">
              <a:lnSpc>
                <a:spcPts val="14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469082" indent="-132154" algn="l" defTabSz="685766" rtl="0" eaLnBrk="1" latinLnBrk="0" hangingPunct="1">
              <a:lnSpc>
                <a:spcPts val="14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469082" indent="-132154" algn="l" defTabSz="685766" rtl="0" eaLnBrk="1" latinLnBrk="0" hangingPunct="1">
              <a:lnSpc>
                <a:spcPts val="14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1" dirty="0" smtClean="0"/>
          </a:p>
          <a:p>
            <a:endParaRPr lang="fr-FR" b="1" dirty="0" smtClean="0"/>
          </a:p>
          <a:p>
            <a:endParaRPr lang="fr-FR" b="1" dirty="0" smtClean="0"/>
          </a:p>
          <a:p>
            <a:r>
              <a:rPr lang="fr-FR" b="1" dirty="0" smtClean="0"/>
              <a:t> </a:t>
            </a:r>
          </a:p>
          <a:p>
            <a:endParaRPr lang="fr-FR" b="1" dirty="0" smtClean="0"/>
          </a:p>
          <a:p>
            <a:endParaRPr lang="fr-FR" b="1" dirty="0"/>
          </a:p>
        </p:txBody>
      </p:sp>
      <p:sp>
        <p:nvSpPr>
          <p:cNvPr id="17" name="Flèche droite 16"/>
          <p:cNvSpPr/>
          <p:nvPr/>
        </p:nvSpPr>
        <p:spPr>
          <a:xfrm rot="8489054">
            <a:off x="3575795" y="3636120"/>
            <a:ext cx="1796994" cy="427970"/>
          </a:xfrm>
          <a:prstGeom prst="rightArrow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800">
              <a:solidFill>
                <a:schemeClr val="bg1"/>
              </a:solidFill>
            </a:endParaRPr>
          </a:p>
        </p:txBody>
      </p:sp>
      <p:sp>
        <p:nvSpPr>
          <p:cNvPr id="43" name="Rectangle à coins arrondis 42"/>
          <p:cNvSpPr/>
          <p:nvPr/>
        </p:nvSpPr>
        <p:spPr>
          <a:xfrm>
            <a:off x="196661" y="1412776"/>
            <a:ext cx="1955748" cy="4638794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33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1027"/>
            <a:ext cx="5466335" cy="428196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138" name="Ellipse 5137"/>
          <p:cNvSpPr/>
          <p:nvPr/>
        </p:nvSpPr>
        <p:spPr>
          <a:xfrm>
            <a:off x="6285061" y="1893454"/>
            <a:ext cx="850789" cy="369628"/>
          </a:xfrm>
          <a:prstGeom prst="ellipse">
            <a:avLst/>
          </a:prstGeom>
          <a:noFill/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3596267" y="3665291"/>
            <a:ext cx="1008490" cy="369628"/>
          </a:xfrm>
          <a:prstGeom prst="ellipse">
            <a:avLst/>
          </a:prstGeom>
          <a:noFill/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à coins arrondis 47"/>
          <p:cNvSpPr/>
          <p:nvPr/>
        </p:nvSpPr>
        <p:spPr>
          <a:xfrm>
            <a:off x="7038931" y="1894246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49" name="Rectangle à coins arrondis 48"/>
          <p:cNvSpPr/>
          <p:nvPr/>
        </p:nvSpPr>
        <p:spPr>
          <a:xfrm>
            <a:off x="5506461" y="3252251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pic>
        <p:nvPicPr>
          <p:cNvPr id="5144" name="Picture 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292" y="2263082"/>
            <a:ext cx="4624818" cy="362559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3" name="Rectangle à coins arrondis 62"/>
          <p:cNvSpPr/>
          <p:nvPr/>
        </p:nvSpPr>
        <p:spPr>
          <a:xfrm>
            <a:off x="4788712" y="2496279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64" name="Ellipse 63"/>
          <p:cNvSpPr/>
          <p:nvPr/>
        </p:nvSpPr>
        <p:spPr>
          <a:xfrm>
            <a:off x="7498803" y="5090711"/>
            <a:ext cx="1008490" cy="369628"/>
          </a:xfrm>
          <a:prstGeom prst="ellipse">
            <a:avLst/>
          </a:prstGeom>
          <a:noFill/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à coins arrondis 64"/>
          <p:cNvSpPr/>
          <p:nvPr/>
        </p:nvSpPr>
        <p:spPr>
          <a:xfrm>
            <a:off x="8535213" y="5573991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cxnSp>
        <p:nvCxnSpPr>
          <p:cNvPr id="66" name="Connecteur en arc 65"/>
          <p:cNvCxnSpPr/>
          <p:nvPr/>
        </p:nvCxnSpPr>
        <p:spPr>
          <a:xfrm rot="10800000">
            <a:off x="6357673" y="4506621"/>
            <a:ext cx="1141130" cy="584090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" name="Rectangle à coins arrondis 71"/>
          <p:cNvSpPr/>
          <p:nvPr/>
        </p:nvSpPr>
        <p:spPr>
          <a:xfrm>
            <a:off x="6284241" y="4144140"/>
            <a:ext cx="246490" cy="275645"/>
          </a:xfrm>
          <a:prstGeom prst="roundRect">
            <a:avLst/>
          </a:prstGeom>
          <a:solidFill>
            <a:srgbClr val="D83541"/>
          </a:solidFill>
          <a:ln w="19050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2506"/>
            <a:ext cx="573087" cy="75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37" name="Connecteur en arc 5136"/>
          <p:cNvCxnSpPr>
            <a:endCxn id="55" idx="0"/>
          </p:cNvCxnSpPr>
          <p:nvPr/>
        </p:nvCxnSpPr>
        <p:spPr>
          <a:xfrm rot="10800000" flipV="1">
            <a:off x="4100512" y="2169891"/>
            <a:ext cx="2257160" cy="1495400"/>
          </a:xfrm>
          <a:prstGeom prst="curvedConnector2">
            <a:avLst/>
          </a:prstGeom>
          <a:ln w="28575"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32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="" xmlns:a16="http://schemas.microsoft.com/office/drawing/2014/main" id="{3EDFB210-2AD0-461B-9E9D-B578BE23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Bloc « à classer »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AEE9B2D-5A29-44CC-9531-C36C45F287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709738"/>
            <a:ext cx="2227263" cy="4243387"/>
          </a:xfrm>
        </p:spPr>
        <p:txBody>
          <a:bodyPr>
            <a:normAutofit/>
          </a:bodyPr>
          <a:lstStyle/>
          <a:p>
            <a:endParaRPr lang="fr-FR" b="1" dirty="0" smtClean="0"/>
          </a:p>
          <a:p>
            <a:endParaRPr lang="fr-FR" b="1" dirty="0" smtClean="0"/>
          </a:p>
          <a:p>
            <a:r>
              <a:rPr lang="fr-FR" b="1" dirty="0"/>
              <a:t> </a:t>
            </a:r>
            <a:r>
              <a:rPr lang="fr-FR" b="1" dirty="0" smtClean="0"/>
              <a:t>       </a:t>
            </a:r>
            <a:r>
              <a:rPr lang="fr-FR" sz="1800" b="1" cap="none" dirty="0" smtClean="0"/>
              <a:t>Cette fonctionnalité n’existe pas avec </a:t>
            </a:r>
            <a:r>
              <a:rPr lang="fr-FR" sz="1800" cap="none" dirty="0" err="1"/>
              <a:t>S</a:t>
            </a:r>
            <a:r>
              <a:rPr lang="fr-FR" sz="1800" b="1" cap="none" dirty="0" err="1" smtClean="0"/>
              <a:t>martnum</a:t>
            </a:r>
            <a:endParaRPr lang="fr-FR" sz="1800" b="1" cap="none" dirty="0" smtClean="0"/>
          </a:p>
          <a:p>
            <a:endParaRPr lang="fr-FR" b="1" dirty="0" smtClean="0"/>
          </a:p>
          <a:p>
            <a:endParaRPr lang="fr-FR" b="1" dirty="0"/>
          </a:p>
          <a:p>
            <a:r>
              <a:rPr lang="fr-FR" b="1" dirty="0" smtClean="0"/>
              <a:t> </a:t>
            </a:r>
          </a:p>
          <a:p>
            <a:endParaRPr lang="fr-FR" b="1" dirty="0"/>
          </a:p>
          <a:p>
            <a:endParaRPr lang="fr-FR" b="1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4ACA1A7D-3932-4101-B6BA-1D0DAFE5945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90800" y="1341438"/>
            <a:ext cx="6553200" cy="4967287"/>
          </a:xfrm>
        </p:spPr>
        <p:txBody>
          <a:bodyPr/>
          <a:lstStyle/>
          <a:p>
            <a:endParaRPr lang="fr-FR" dirty="0"/>
          </a:p>
          <a:p>
            <a:r>
              <a:rPr lang="fr-FR" dirty="0"/>
              <a:t>Points d’attention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135" y="764704"/>
            <a:ext cx="5786707" cy="3203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5391686" y="1276954"/>
            <a:ext cx="2926080" cy="1489673"/>
          </a:xfrm>
          <a:prstGeom prst="wedgeRoundRectCallout">
            <a:avLst>
              <a:gd name="adj1" fmla="val -88282"/>
              <a:gd name="adj2" fmla="val 35989"/>
              <a:gd name="adj3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Certains conseillers pouvaient exceptionnellement numériser tous les documents à la suite dans cet onglet puis les répartissaient dans les dossiers adéquats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270" y="2766627"/>
            <a:ext cx="4326915" cy="3228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à coins arrondis 16"/>
          <p:cNvSpPr/>
          <p:nvPr/>
        </p:nvSpPr>
        <p:spPr>
          <a:xfrm>
            <a:off x="1337846" y="4203033"/>
            <a:ext cx="2926080" cy="1489673"/>
          </a:xfrm>
          <a:prstGeom prst="wedgeRoundRectCallout">
            <a:avLst>
              <a:gd name="adj1" fmla="val 65772"/>
              <a:gd name="adj2" fmla="val -59131"/>
              <a:gd name="adj3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Avec Smartnum, les conseillers numérisent les documents les uns après les autres dans le bloc correspondant au document attendu.</a:t>
            </a:r>
          </a:p>
          <a:p>
            <a:pPr algn="ctr"/>
            <a:r>
              <a:rPr lang="fr-FR" sz="1100" dirty="0"/>
              <a:t>Les documents sont automatiquement rattachés et classés dans Classeur client</a:t>
            </a:r>
          </a:p>
        </p:txBody>
      </p:sp>
    </p:spTree>
    <p:extLst>
      <p:ext uri="{BB962C8B-B14F-4D97-AF65-F5344CB8AC3E}">
        <p14:creationId xmlns:p14="http://schemas.microsoft.com/office/powerpoint/2010/main" val="279076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5852</TotalTime>
  <Words>2226</Words>
  <Application>Microsoft Office PowerPoint</Application>
  <PresentationFormat>Affichage à l'écran (4:3)</PresentationFormat>
  <Paragraphs>469</Paragraphs>
  <Slides>37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Thème Office</vt:lpstr>
      <vt:lpstr>RAD-LAD</vt:lpstr>
      <vt:lpstr>sommaire</vt:lpstr>
      <vt:lpstr>Définition et périmètre</vt:lpstr>
      <vt:lpstr>Définition et périmètre</vt:lpstr>
      <vt:lpstr>Définitions et périmètre</vt:lpstr>
      <vt:lpstr>ZONES RECONNUES selon les documents</vt:lpstr>
      <vt:lpstr>Entrée en relation  Acquisition globale</vt:lpstr>
      <vt:lpstr>Entrée en relation  Acquisition globale   1/11</vt:lpstr>
      <vt:lpstr>Entrée en relation  Acquisition globale   2/11</vt:lpstr>
      <vt:lpstr>Entrée en relation  Acquisition globale   3/11</vt:lpstr>
      <vt:lpstr>Entrée en relation  Acquisition globale   4/11</vt:lpstr>
      <vt:lpstr>Entrée en relation  Acquisition globale   5/11</vt:lpstr>
      <vt:lpstr>Entrée en relation  Acquisition globale   6/11</vt:lpstr>
      <vt:lpstr>Entrée en relation  Acquisition globale   7/11</vt:lpstr>
      <vt:lpstr>Entrée en relation  Acquisition globale   8/11</vt:lpstr>
      <vt:lpstr>Entrée en relation  Acquisition globale   9/11</vt:lpstr>
      <vt:lpstr>Entrée en relation  Acquisition globale   10/11</vt:lpstr>
      <vt:lpstr>Entrée en relation  Acquisition globale   11/11</vt:lpstr>
      <vt:lpstr>Entrée en relation  Acquisition globale</vt:lpstr>
      <vt:lpstr>Entrée en relation  Acquisition globale</vt:lpstr>
      <vt:lpstr>Mise à jour de données : Acquisition Unitaire</vt:lpstr>
      <vt:lpstr>Mise à jour de données : Acquisition Unitaire 1/3</vt:lpstr>
      <vt:lpstr>Mise à jour de données : Acquisition Unitaire 2/3</vt:lpstr>
      <vt:lpstr>Mise à jour de données : Acquisition Unitaire 3/3</vt:lpstr>
      <vt:lpstr>Mise à jour de données : Acquisition Unitaire</vt:lpstr>
      <vt:lpstr>Qualité des drc</vt:lpstr>
      <vt:lpstr>Points d’attention</vt:lpstr>
      <vt:lpstr>Points d’attention</vt:lpstr>
      <vt:lpstr>Points d’attention</vt:lpstr>
      <vt:lpstr>En résumé</vt:lpstr>
      <vt:lpstr>Présentation PowerPoint</vt:lpstr>
      <vt:lpstr>Mise à jour DRC</vt:lpstr>
      <vt:lpstr>Mise à jour DRC</vt:lpstr>
      <vt:lpstr>Mise à jour DRC</vt:lpstr>
      <vt:lpstr>Glisser/déposer depuis le poste utilisateur</vt:lpstr>
      <vt:lpstr>Glisser/déposer depuis Outlook</vt:lpstr>
      <vt:lpstr>Bloc « à classer 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a6702965</cp:lastModifiedBy>
  <cp:revision>331</cp:revision>
  <cp:lastPrinted>2019-06-25T08:51:37Z</cp:lastPrinted>
  <dcterms:created xsi:type="dcterms:W3CDTF">2017-05-30T18:41:27Z</dcterms:created>
  <dcterms:modified xsi:type="dcterms:W3CDTF">2019-08-26T07:34:39Z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