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223A5A"/>
    <a:srgbClr val="FFFFFF"/>
    <a:srgbClr val="C31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5" autoAdjust="0"/>
    <p:restoredTop sz="98083" autoAdjust="0"/>
  </p:normalViewPr>
  <p:slideViewPr>
    <p:cSldViewPr showGuides="1">
      <p:cViewPr varScale="1">
        <p:scale>
          <a:sx n="72" d="100"/>
          <a:sy n="72" d="100"/>
        </p:scale>
        <p:origin x="-1176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1" d="100"/>
          <a:sy n="51" d="100"/>
        </p:scale>
        <p:origin x="-300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803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</a:t>
            </a:r>
            <a:r>
              <a:rPr lang="fr-FR" b="1" i="1" dirty="0" smtClean="0"/>
              <a:t>Départements </a:t>
            </a:r>
            <a:r>
              <a:rPr lang="fr-FR" b="1" i="1" dirty="0"/>
              <a:t>de </a:t>
            </a:r>
            <a:r>
              <a:rPr lang="fr-FR" b="1" i="1" dirty="0" smtClean="0"/>
              <a:t>l’excellence • septembre 2019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43608" y="1628800"/>
            <a:ext cx="7722463" cy="432048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87624" y="271971"/>
            <a:ext cx="6408712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</a:t>
            </a:r>
            <a:r>
              <a:rPr lang="fr-FR" b="1" i="1" dirty="0" smtClean="0"/>
              <a:t>Départements </a:t>
            </a:r>
            <a:r>
              <a:rPr lang="fr-FR" b="1" i="1" dirty="0"/>
              <a:t>de </a:t>
            </a:r>
            <a:r>
              <a:rPr lang="fr-FR" b="1" i="1" dirty="0" smtClean="0"/>
              <a:t>l’excellence • septembre 2019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/>
              <a:t>tROISIEME</a:t>
            </a:r>
            <a:r>
              <a:rPr lang="fr-FR" dirty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/>
              <a:t>DIRECTION XXX</a:t>
            </a:r>
            <a:r>
              <a:rPr lang="fr-FR" sz="1000" dirty="0">
                <a:solidFill>
                  <a:schemeClr val="tx1"/>
                </a:solidFill>
              </a:rPr>
              <a:t> -</a:t>
            </a:r>
            <a:r>
              <a:rPr lang="fr-FR" sz="1000" dirty="0"/>
              <a:t> 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>
                <a:cs typeface="Arial"/>
              </a:rPr>
              <a:t>E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0840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15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15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15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15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15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15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15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25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4294967295"/>
          </p:nvPr>
        </p:nvSpPr>
        <p:spPr>
          <a:xfrm>
            <a:off x="539552" y="3284984"/>
            <a:ext cx="2844800" cy="400050"/>
          </a:xfrm>
        </p:spPr>
        <p:txBody>
          <a:bodyPr/>
          <a:lstStyle/>
          <a:p>
            <a:pPr lvl="2" algn="ctr"/>
            <a:r>
              <a:rPr lang="fr-FR" sz="2000" dirty="0" smtClean="0"/>
              <a:t>Mode opératoire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idx="4294967295"/>
          </p:nvPr>
        </p:nvSpPr>
        <p:spPr>
          <a:xfrm>
            <a:off x="899592" y="2636912"/>
            <a:ext cx="2844800" cy="585788"/>
          </a:xfrm>
        </p:spPr>
        <p:txBody>
          <a:bodyPr/>
          <a:lstStyle/>
          <a:p>
            <a:r>
              <a:rPr lang="fr-FR" sz="3200" dirty="0" smtClean="0"/>
              <a:t>SMARTNUM</a:t>
            </a:r>
            <a:endParaRPr lang="fr-FR" sz="32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827584" y="4221088"/>
            <a:ext cx="2592388" cy="703263"/>
          </a:xfrm>
        </p:spPr>
        <p:txBody>
          <a:bodyPr/>
          <a:lstStyle/>
          <a:p>
            <a:r>
              <a:rPr lang="fr-FR" dirty="0" smtClean="0"/>
              <a:t>septembre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573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484313"/>
            <a:ext cx="5472113" cy="2881312"/>
          </a:xfrm>
        </p:spPr>
        <p:txBody>
          <a:bodyPr>
            <a:noAutofit/>
          </a:bodyPr>
          <a:lstStyle/>
          <a:p>
            <a:r>
              <a:rPr lang="fr-FR" sz="1400" b="1" cap="none" dirty="0" smtClean="0"/>
              <a:t>Périmètre cible : tous les actes de gestion actuels</a:t>
            </a:r>
          </a:p>
          <a:p>
            <a:endParaRPr lang="fr-FR" sz="1400" b="1" cap="none" dirty="0" smtClean="0"/>
          </a:p>
          <a:p>
            <a:r>
              <a:rPr lang="fr-FR" sz="1400" b="1" cap="none" dirty="0" smtClean="0"/>
              <a:t>Les contextes de numérisation déjà sous </a:t>
            </a:r>
            <a:r>
              <a:rPr lang="fr-FR" sz="1400" b="1" cap="none" dirty="0" err="1" smtClean="0"/>
              <a:t>smartnum</a:t>
            </a:r>
            <a:endParaRPr lang="fr-FR" sz="1400" b="1" cap="none" dirty="0" smtClean="0"/>
          </a:p>
          <a:p>
            <a:endParaRPr lang="fr-FR" sz="1400" b="1" cap="none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/>
              <a:t>Entrée en relation et </a:t>
            </a:r>
            <a:r>
              <a:rPr lang="fr-FR" sz="1400" cap="none" dirty="0" err="1" smtClean="0"/>
              <a:t>maj</a:t>
            </a:r>
            <a:r>
              <a:rPr lang="fr-FR" sz="1400" cap="none" dirty="0" smtClean="0"/>
              <a:t> cc </a:t>
            </a:r>
            <a:r>
              <a:rPr lang="fr-FR" sz="1400" cap="none" dirty="0" smtClean="0">
                <a:sym typeface="Wingdings" panose="05000000000000000000" pitchFamily="2" charset="2"/>
              </a:rPr>
              <a:t> rad/lad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>
                <a:sym typeface="Wingdings" panose="05000000000000000000" pitchFamily="2" charset="2"/>
              </a:rPr>
              <a:t>L’ouverture et la justification annuelle LEP RAD/LAD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/>
              <a:t>L’acquisition d’une pièce d’identité dans le processus PROCURATION </a:t>
            </a:r>
            <a:r>
              <a:rPr lang="fr-FR" sz="1400" cap="none" dirty="0" smtClean="0">
                <a:sym typeface="Wingdings" panose="05000000000000000000" pitchFamily="2" charset="2"/>
              </a:rPr>
              <a:t> RAD/LAD</a:t>
            </a:r>
            <a:endParaRPr lang="fr-FR" sz="1400" cap="none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/>
              <a:t>Dossier numérique crédit </a:t>
            </a:r>
            <a:r>
              <a:rPr lang="fr-FR" sz="1400" cap="none" dirty="0" smtClean="0">
                <a:sym typeface="Wingdings" panose="05000000000000000000" pitchFamily="2" charset="2"/>
              </a:rPr>
              <a:t> en cours de déploiement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>
                <a:sym typeface="Wingdings" panose="05000000000000000000" pitchFamily="2" charset="2"/>
              </a:rPr>
              <a:t>SAG si la pièce d’identité est absente du DRC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>
                <a:sym typeface="Wingdings" panose="05000000000000000000" pitchFamily="2" charset="2"/>
              </a:rPr>
              <a:t>Ecran d’acquisition unitaire « </a:t>
            </a:r>
            <a:r>
              <a:rPr lang="fr-FR" sz="1400" cap="none" dirty="0" err="1" smtClean="0">
                <a:sym typeface="Wingdings" panose="05000000000000000000" pitchFamily="2" charset="2"/>
              </a:rPr>
              <a:t>myway</a:t>
            </a:r>
            <a:r>
              <a:rPr lang="fr-FR" sz="1400" cap="none" dirty="0" smtClean="0">
                <a:sym typeface="Wingdings" panose="05000000000000000000" pitchFamily="2" charset="2"/>
              </a:rPr>
              <a:t> » </a:t>
            </a:r>
          </a:p>
          <a:p>
            <a:pPr marL="0" lvl="1" indent="0">
              <a:buNone/>
            </a:pPr>
            <a:endParaRPr lang="fr-FR" cap="none" dirty="0" smtClean="0">
              <a:sym typeface="Wingdings" panose="05000000000000000000" pitchFamily="2" charset="2"/>
            </a:endParaRPr>
          </a:p>
          <a:p>
            <a:pPr marL="0" lvl="1" indent="0">
              <a:buNone/>
            </a:pPr>
            <a:endParaRPr lang="fr-FR" cap="none" dirty="0" smtClean="0">
              <a:sym typeface="Wingdings" panose="05000000000000000000" pitchFamily="2" charset="2"/>
            </a:endParaRPr>
          </a:p>
          <a:p>
            <a:endParaRPr lang="fr-FR" sz="800" cap="none" dirty="0"/>
          </a:p>
        </p:txBody>
      </p:sp>
      <p:sp>
        <p:nvSpPr>
          <p:cNvPr id="11" name="Rectangle 10"/>
          <p:cNvSpPr/>
          <p:nvPr/>
        </p:nvSpPr>
        <p:spPr>
          <a:xfrm>
            <a:off x="3821831" y="400506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Hors périmètre</a:t>
            </a:r>
          </a:p>
          <a:p>
            <a:pPr lvl="0"/>
            <a:endParaRPr lang="fr-FR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Importation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pièces jointes depuis </a:t>
            </a:r>
            <a:r>
              <a:rPr lang="fr-F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dsc-defi</a:t>
            </a:r>
            <a:endParaRPr lang="fr-FR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Fonction RAD/LAD* uniquement sur les processus existants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Calcul de complétude du DRC en temps réel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18450" y="5579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1"/>
                </a:solidFill>
              </a:rPr>
              <a:t>LE CHAMP D’APPLICATION</a:t>
            </a:r>
          </a:p>
        </p:txBody>
      </p:sp>
    </p:spTree>
    <p:extLst>
      <p:ext uri="{BB962C8B-B14F-4D97-AF65-F5344CB8AC3E}">
        <p14:creationId xmlns:p14="http://schemas.microsoft.com/office/powerpoint/2010/main" val="14301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</a:rPr>
              <a:t>Mise à jour DRC</a:t>
            </a:r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260350"/>
            <a:ext cx="6311900" cy="4860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446213"/>
            <a:ext cx="1625600" cy="4179887"/>
          </a:xfrm>
        </p:spPr>
        <p:txBody>
          <a:bodyPr>
            <a:normAutofit/>
          </a:bodyPr>
          <a:lstStyle/>
          <a:p>
            <a:endParaRPr lang="fr-FR" b="1" dirty="0" smtClean="0"/>
          </a:p>
          <a:p>
            <a:r>
              <a:rPr lang="fr-FR" sz="1600" b="1" cap="none" dirty="0" smtClean="0"/>
              <a:t>Les processus fonctionnels ne sont pas modifiés</a:t>
            </a:r>
          </a:p>
          <a:p>
            <a:endParaRPr lang="fr-FR" sz="1600" b="1" cap="none" dirty="0" smtClean="0"/>
          </a:p>
          <a:p>
            <a:r>
              <a:rPr lang="fr-FR" sz="1600" b="1" cap="none" dirty="0" smtClean="0"/>
              <a:t>Les accès aux différents processus restent les mêmes (transaction, synthèse client, connaissance client etc..)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sp>
        <p:nvSpPr>
          <p:cNvPr id="9" name="Ellipse 8"/>
          <p:cNvSpPr/>
          <p:nvPr/>
        </p:nvSpPr>
        <p:spPr>
          <a:xfrm>
            <a:off x="4591500" y="3068960"/>
            <a:ext cx="1431235" cy="646705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715221" y="5510687"/>
            <a:ext cx="4560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RAPPEL : le calcul de complétude du DRC se fait toujours </a:t>
            </a:r>
            <a:r>
              <a:rPr lang="fr-FR" sz="1600" b="1" dirty="0" smtClean="0">
                <a:solidFill>
                  <a:srgbClr val="FF0000"/>
                </a:solidFill>
              </a:rPr>
              <a:t>à J+1 </a:t>
            </a:r>
            <a:endParaRPr lang="fr-FR" sz="1600" b="1" dirty="0">
              <a:solidFill>
                <a:srgbClr val="FF0000"/>
              </a:solidFill>
            </a:endParaRPr>
          </a:p>
        </p:txBody>
      </p:sp>
      <p:pic>
        <p:nvPicPr>
          <p:cNvPr id="1027" name="Picture 3" descr="Q:\Images\ampoul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34447"/>
            <a:ext cx="568399" cy="75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39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</a:rPr>
              <a:t>Mise à jour DRC</a:t>
            </a:r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1663700"/>
            <a:ext cx="6767512" cy="4006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16113"/>
            <a:ext cx="1822450" cy="4179887"/>
          </a:xfrm>
        </p:spPr>
        <p:txBody>
          <a:bodyPr>
            <a:normAutofit/>
          </a:bodyPr>
          <a:lstStyle/>
          <a:p>
            <a:endParaRPr lang="fr-FR" b="1" dirty="0" smtClean="0"/>
          </a:p>
          <a:p>
            <a:r>
              <a:rPr lang="fr-FR" sz="1600" b="1" cap="none" dirty="0" smtClean="0"/>
              <a:t>Le choix des natures, des porteurs et de la date d’émission dans classeur client reste les mêmes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sp>
        <p:nvSpPr>
          <p:cNvPr id="11" name="Ellipse 10"/>
          <p:cNvSpPr/>
          <p:nvPr/>
        </p:nvSpPr>
        <p:spPr>
          <a:xfrm>
            <a:off x="2600077" y="3212329"/>
            <a:ext cx="3784820" cy="646705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943525" y="741425"/>
            <a:ext cx="5165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fonctionnement Classeur Client reste identique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2" y="1412776"/>
            <a:ext cx="573087" cy="75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10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à jour DRC</a:t>
            </a:r>
            <a:endParaRPr lang="fr-FR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686" y="903287"/>
            <a:ext cx="6165850" cy="5051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2451100"/>
            <a:ext cx="1824038" cy="4179888"/>
          </a:xfrm>
        </p:spPr>
        <p:txBody>
          <a:bodyPr>
            <a:normAutofit/>
          </a:bodyPr>
          <a:lstStyle/>
          <a:p>
            <a:r>
              <a:rPr lang="fr-FR" sz="1400" b="1" u="sng" cap="none" dirty="0" smtClean="0"/>
              <a:t>Ce qui change : </a:t>
            </a:r>
          </a:p>
          <a:p>
            <a:endParaRPr lang="fr-FR" sz="1400" b="1" cap="none" dirty="0" smtClean="0"/>
          </a:p>
          <a:p>
            <a:r>
              <a:rPr lang="fr-FR" sz="1400" b="1" cap="none" dirty="0" smtClean="0"/>
              <a:t> la rad/lad* ne fait pas partie du périmètre : </a:t>
            </a:r>
          </a:p>
          <a:p>
            <a:r>
              <a:rPr lang="fr-FR" sz="1400" b="1" cap="none" dirty="0" smtClean="0"/>
              <a:t>La nature et la date d’émission définies dans classeur client sont reportées dans </a:t>
            </a:r>
            <a:r>
              <a:rPr lang="fr-FR" sz="1400" cap="none" dirty="0" err="1"/>
              <a:t>S</a:t>
            </a:r>
            <a:r>
              <a:rPr lang="fr-FR" sz="1400" b="1" cap="none" dirty="0" err="1" smtClean="0"/>
              <a:t>martnum</a:t>
            </a:r>
            <a:endParaRPr lang="fr-FR" sz="1400" b="1" cap="none" dirty="0" smtClean="0"/>
          </a:p>
          <a:p>
            <a:endParaRPr lang="fr-FR" sz="1400" b="1" cap="none" dirty="0" smtClean="0">
              <a:solidFill>
                <a:srgbClr val="C00000"/>
              </a:solidFill>
            </a:endParaRPr>
          </a:p>
          <a:p>
            <a:r>
              <a:rPr lang="fr-FR" sz="1400" b="1" cap="none" dirty="0" smtClean="0">
                <a:solidFill>
                  <a:srgbClr val="C00000"/>
                </a:solidFill>
              </a:rPr>
              <a:t>Les documents sont rattachés en temps réel à classeur client</a:t>
            </a:r>
          </a:p>
          <a:p>
            <a:endParaRPr lang="fr-FR" b="1" dirty="0" smtClean="0">
              <a:solidFill>
                <a:srgbClr val="C0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51160" y="342900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 qui change : Intégration de Smartnum dans Classeur client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8" y="1711185"/>
            <a:ext cx="573087" cy="75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86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600" dirty="0"/>
              <a:t>Glisser/déposer depuis le </a:t>
            </a:r>
            <a:r>
              <a:rPr lang="fr-FR" sz="1600" dirty="0" smtClean="0"/>
              <a:t>poste utilisateur</a:t>
            </a:r>
            <a:endParaRPr lang="fr-FR" sz="1600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76445" y="1847288"/>
            <a:ext cx="1662113" cy="4186238"/>
          </a:xfrm>
        </p:spPr>
        <p:txBody>
          <a:bodyPr>
            <a:noAutofit/>
          </a:bodyPr>
          <a:lstStyle/>
          <a:p>
            <a:endParaRPr lang="fr-FR" sz="1100" b="1" dirty="0" smtClean="0"/>
          </a:p>
          <a:p>
            <a:endParaRPr lang="fr-FR" sz="1100" b="1" dirty="0" smtClean="0"/>
          </a:p>
          <a:p>
            <a:r>
              <a:rPr lang="fr-FR" sz="1100" b="1" cap="none" dirty="0" smtClean="0"/>
              <a:t>1. Sélectionner le document sur le poste de l’utilisateur </a:t>
            </a:r>
          </a:p>
          <a:p>
            <a:endParaRPr lang="fr-FR" sz="1100" b="1" cap="none" dirty="0" smtClean="0"/>
          </a:p>
          <a:p>
            <a:r>
              <a:rPr lang="fr-FR" sz="1100" b="1" cap="none" dirty="0" smtClean="0"/>
              <a:t>2. Glisser le document sur le bloc  du document correspondant à importer.</a:t>
            </a:r>
          </a:p>
          <a:p>
            <a:endParaRPr lang="fr-FR" sz="1100" b="1" cap="none" dirty="0" smtClean="0"/>
          </a:p>
          <a:p>
            <a:r>
              <a:rPr lang="fr-FR" sz="1100" b="1" cap="none" dirty="0" smtClean="0"/>
              <a:t>3. Déposer le document. Il apparait en miniature dans le bloc de numérisation et valider</a:t>
            </a:r>
          </a:p>
          <a:p>
            <a:endParaRPr lang="fr-FR" sz="1100" b="1" dirty="0" smtClean="0"/>
          </a:p>
          <a:p>
            <a:endParaRPr lang="fr-FR" sz="1100" b="1" dirty="0"/>
          </a:p>
          <a:p>
            <a:r>
              <a:rPr lang="fr-FR" sz="1100" b="1" dirty="0" smtClean="0"/>
              <a:t> </a:t>
            </a:r>
          </a:p>
          <a:p>
            <a:endParaRPr lang="fr-FR" sz="1100" b="1" dirty="0"/>
          </a:p>
          <a:p>
            <a:endParaRPr lang="fr-FR" sz="1100" b="1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4ACA1A7D-3932-4101-B6BA-1D0DAFE5945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165225"/>
            <a:ext cx="6553200" cy="4967288"/>
          </a:xfrm>
        </p:spPr>
        <p:txBody>
          <a:bodyPr/>
          <a:lstStyle/>
          <a:p>
            <a:r>
              <a:rPr lang="fr-FR" dirty="0" smtClean="0"/>
              <a:t>Astuce</a:t>
            </a:r>
            <a:endParaRPr lang="fr-FR" dirty="0"/>
          </a:p>
        </p:txBody>
      </p:sp>
      <p:pic>
        <p:nvPicPr>
          <p:cNvPr id="21" name="Image 20"/>
          <p:cNvPicPr/>
          <p:nvPr/>
        </p:nvPicPr>
        <p:blipFill>
          <a:blip r:embed="rId2"/>
          <a:stretch>
            <a:fillRect/>
          </a:stretch>
        </p:blipFill>
        <p:spPr>
          <a:xfrm>
            <a:off x="4937760" y="205840"/>
            <a:ext cx="4057798" cy="3048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 21"/>
          <p:cNvPicPr/>
          <p:nvPr/>
        </p:nvPicPr>
        <p:blipFill>
          <a:blip r:embed="rId3"/>
          <a:stretch>
            <a:fillRect/>
          </a:stretch>
        </p:blipFill>
        <p:spPr>
          <a:xfrm>
            <a:off x="2123338" y="1196752"/>
            <a:ext cx="4091432" cy="3095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 22"/>
          <p:cNvPicPr/>
          <p:nvPr/>
        </p:nvPicPr>
        <p:blipFill>
          <a:blip r:embed="rId4"/>
          <a:stretch>
            <a:fillRect/>
          </a:stretch>
        </p:blipFill>
        <p:spPr>
          <a:xfrm>
            <a:off x="4499992" y="2744594"/>
            <a:ext cx="3815592" cy="3253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à coins arrondis 2"/>
          <p:cNvSpPr/>
          <p:nvPr/>
        </p:nvSpPr>
        <p:spPr>
          <a:xfrm>
            <a:off x="4814515" y="635003"/>
            <a:ext cx="246490" cy="275645"/>
          </a:xfrm>
          <a:prstGeom prst="roundRect">
            <a:avLst/>
          </a:prstGeom>
          <a:solidFill>
            <a:srgbClr val="D8354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2612003" y="2450704"/>
            <a:ext cx="246490" cy="275645"/>
          </a:xfrm>
          <a:prstGeom prst="roundRect">
            <a:avLst/>
          </a:prstGeom>
          <a:solidFill>
            <a:srgbClr val="D8354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5265418" y="3631767"/>
            <a:ext cx="260946" cy="282347"/>
          </a:xfrm>
          <a:prstGeom prst="roundRect">
            <a:avLst/>
          </a:prstGeom>
          <a:solidFill>
            <a:srgbClr val="D8354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251520" y="2023652"/>
            <a:ext cx="1871818" cy="3498575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34" y="340589"/>
            <a:ext cx="446567" cy="588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12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Glisser/déposer depuis </a:t>
            </a:r>
            <a:r>
              <a:rPr lang="fr-FR" dirty="0" smtClean="0"/>
              <a:t>Outlook</a:t>
            </a:r>
            <a:endParaRPr lang="fr-FR" dirty="0"/>
          </a:p>
        </p:txBody>
      </p:sp>
      <p:sp>
        <p:nvSpPr>
          <p:cNvPr id="44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29329" y="1038157"/>
            <a:ext cx="1660525" cy="4186237"/>
          </a:xfrm>
        </p:spPr>
        <p:txBody>
          <a:bodyPr>
            <a:noAutofit/>
          </a:bodyPr>
          <a:lstStyle/>
          <a:p>
            <a:endParaRPr lang="fr-FR" sz="1100" b="1" dirty="0" smtClean="0"/>
          </a:p>
          <a:p>
            <a:endParaRPr lang="fr-FR" sz="1100" b="1" dirty="0" smtClean="0"/>
          </a:p>
          <a:p>
            <a:r>
              <a:rPr lang="fr-FR" sz="1100" b="1" dirty="0" smtClean="0"/>
              <a:t>1</a:t>
            </a:r>
            <a:r>
              <a:rPr lang="fr-FR" sz="1400" b="1" cap="none" dirty="0" smtClean="0"/>
              <a:t>. Sélectionner la pièce jointe dans </a:t>
            </a:r>
            <a:r>
              <a:rPr lang="fr-FR" sz="1400" b="1" cap="none" dirty="0" err="1" smtClean="0"/>
              <a:t>outlook</a:t>
            </a:r>
            <a:endParaRPr lang="fr-FR" sz="1400" b="1" cap="none" dirty="0" smtClean="0"/>
          </a:p>
          <a:p>
            <a:pPr marL="228600" indent="-228600">
              <a:buAutoNum type="arabicPeriod"/>
            </a:pPr>
            <a:endParaRPr lang="fr-FR" sz="1400" b="1" cap="none" dirty="0" smtClean="0"/>
          </a:p>
          <a:p>
            <a:r>
              <a:rPr lang="fr-FR" sz="1400" b="1" cap="none" dirty="0" smtClean="0"/>
              <a:t>2. Glisser la pièce jointe dans une fenêtre d’exploration </a:t>
            </a:r>
            <a:r>
              <a:rPr lang="fr-FR" sz="1400" b="1" cap="none" dirty="0" err="1" smtClean="0"/>
              <a:t>windows</a:t>
            </a:r>
            <a:endParaRPr lang="fr-FR" sz="1400" b="1" cap="none" dirty="0" smtClean="0"/>
          </a:p>
          <a:p>
            <a:endParaRPr lang="fr-FR" sz="1400" b="1" cap="none" dirty="0" smtClean="0"/>
          </a:p>
          <a:p>
            <a:r>
              <a:rPr lang="fr-FR" sz="1400" b="1" cap="none" dirty="0" smtClean="0"/>
              <a:t>3. Sélectionner la  fenêtre d’exploration </a:t>
            </a:r>
            <a:r>
              <a:rPr lang="fr-FR" sz="1400" b="1" cap="none" dirty="0" err="1" smtClean="0"/>
              <a:t>windows</a:t>
            </a:r>
            <a:endParaRPr lang="fr-FR" sz="1400" b="1" cap="none" dirty="0" smtClean="0"/>
          </a:p>
          <a:p>
            <a:endParaRPr lang="fr-FR" sz="1400" b="1" cap="none" dirty="0" smtClean="0"/>
          </a:p>
          <a:p>
            <a:r>
              <a:rPr lang="fr-FR" sz="1400" b="1" cap="none" dirty="0" smtClean="0"/>
              <a:t>4. Déposer le document. Il apparait en miniature dans le bloc de numérisation et valider</a:t>
            </a:r>
          </a:p>
          <a:p>
            <a:endParaRPr lang="fr-FR" sz="1100" b="1" dirty="0" smtClean="0"/>
          </a:p>
          <a:p>
            <a:endParaRPr lang="fr-FR" sz="1100" b="1" dirty="0"/>
          </a:p>
          <a:p>
            <a:r>
              <a:rPr lang="fr-FR" sz="1100" b="1" dirty="0" smtClean="0"/>
              <a:t> </a:t>
            </a:r>
          </a:p>
          <a:p>
            <a:endParaRPr lang="fr-FR" sz="1100" b="1" dirty="0"/>
          </a:p>
          <a:p>
            <a:endParaRPr lang="fr-FR" sz="1100" b="1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4ACA1A7D-3932-4101-B6BA-1D0DAFE5945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90800" y="1341438"/>
            <a:ext cx="6553200" cy="4967287"/>
          </a:xfrm>
        </p:spPr>
        <p:txBody>
          <a:bodyPr/>
          <a:lstStyle/>
          <a:p>
            <a:endParaRPr lang="fr-FR" dirty="0"/>
          </a:p>
          <a:p>
            <a:r>
              <a:rPr lang="fr-FR" dirty="0" smtClean="0"/>
              <a:t>Astuce</a:t>
            </a:r>
            <a:endParaRPr lang="fr-FR" dirty="0"/>
          </a:p>
        </p:txBody>
      </p:sp>
      <p:sp>
        <p:nvSpPr>
          <p:cNvPr id="17" name="Flèche droite 16"/>
          <p:cNvSpPr/>
          <p:nvPr/>
        </p:nvSpPr>
        <p:spPr>
          <a:xfrm rot="8489054">
            <a:off x="3575795" y="3636120"/>
            <a:ext cx="1796994" cy="427970"/>
          </a:xfrm>
          <a:prstGeom prst="rightArrow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800">
              <a:solidFill>
                <a:schemeClr val="bg1"/>
              </a:solidFill>
            </a:endParaRPr>
          </a:p>
        </p:txBody>
      </p:sp>
      <p:pic>
        <p:nvPicPr>
          <p:cNvPr id="5133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1027"/>
            <a:ext cx="5466335" cy="428196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138" name="Ellipse 5137"/>
          <p:cNvSpPr/>
          <p:nvPr/>
        </p:nvSpPr>
        <p:spPr>
          <a:xfrm>
            <a:off x="6285061" y="1893454"/>
            <a:ext cx="850789" cy="369628"/>
          </a:xfrm>
          <a:prstGeom prst="ellipse">
            <a:avLst/>
          </a:prstGeom>
          <a:noFill/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3596267" y="3665291"/>
            <a:ext cx="1008490" cy="369628"/>
          </a:xfrm>
          <a:prstGeom prst="ellipse">
            <a:avLst/>
          </a:prstGeom>
          <a:noFill/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à coins arrondis 47"/>
          <p:cNvSpPr/>
          <p:nvPr/>
        </p:nvSpPr>
        <p:spPr>
          <a:xfrm>
            <a:off x="7038931" y="1894246"/>
            <a:ext cx="246490" cy="275645"/>
          </a:xfrm>
          <a:prstGeom prst="roundRect">
            <a:avLst/>
          </a:prstGeom>
          <a:solidFill>
            <a:srgbClr val="D83541"/>
          </a:solidFill>
          <a:ln w="19050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49" name="Rectangle à coins arrondis 48"/>
          <p:cNvSpPr/>
          <p:nvPr/>
        </p:nvSpPr>
        <p:spPr>
          <a:xfrm>
            <a:off x="5506461" y="3252251"/>
            <a:ext cx="246490" cy="275645"/>
          </a:xfrm>
          <a:prstGeom prst="roundRect">
            <a:avLst/>
          </a:prstGeom>
          <a:solidFill>
            <a:srgbClr val="D83541"/>
          </a:solidFill>
          <a:ln w="19050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pic>
        <p:nvPicPr>
          <p:cNvPr id="5144" name="Picture 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292" y="2263082"/>
            <a:ext cx="4624818" cy="362559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3" name="Rectangle à coins arrondis 62"/>
          <p:cNvSpPr/>
          <p:nvPr/>
        </p:nvSpPr>
        <p:spPr>
          <a:xfrm>
            <a:off x="4788712" y="2496279"/>
            <a:ext cx="246490" cy="275645"/>
          </a:xfrm>
          <a:prstGeom prst="roundRect">
            <a:avLst/>
          </a:prstGeom>
          <a:solidFill>
            <a:srgbClr val="D83541"/>
          </a:solidFill>
          <a:ln w="19050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64" name="Ellipse 63"/>
          <p:cNvSpPr/>
          <p:nvPr/>
        </p:nvSpPr>
        <p:spPr>
          <a:xfrm>
            <a:off x="7498803" y="5090711"/>
            <a:ext cx="1008490" cy="369628"/>
          </a:xfrm>
          <a:prstGeom prst="ellipse">
            <a:avLst/>
          </a:prstGeom>
          <a:noFill/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à coins arrondis 64"/>
          <p:cNvSpPr/>
          <p:nvPr/>
        </p:nvSpPr>
        <p:spPr>
          <a:xfrm>
            <a:off x="7012605" y="5275525"/>
            <a:ext cx="246490" cy="275645"/>
          </a:xfrm>
          <a:prstGeom prst="roundRect">
            <a:avLst/>
          </a:prstGeom>
          <a:solidFill>
            <a:srgbClr val="D83541"/>
          </a:solidFill>
          <a:ln w="19050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cxnSp>
        <p:nvCxnSpPr>
          <p:cNvPr id="66" name="Connecteur en arc 65"/>
          <p:cNvCxnSpPr/>
          <p:nvPr/>
        </p:nvCxnSpPr>
        <p:spPr>
          <a:xfrm rot="10800000">
            <a:off x="6357673" y="4506621"/>
            <a:ext cx="1141130" cy="584090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" name="Rectangle à coins arrondis 71"/>
          <p:cNvSpPr/>
          <p:nvPr/>
        </p:nvSpPr>
        <p:spPr>
          <a:xfrm>
            <a:off x="6284241" y="4144140"/>
            <a:ext cx="246490" cy="275645"/>
          </a:xfrm>
          <a:prstGeom prst="roundRect">
            <a:avLst/>
          </a:prstGeom>
          <a:solidFill>
            <a:srgbClr val="D83541"/>
          </a:solidFill>
          <a:ln w="19050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2506"/>
            <a:ext cx="573087" cy="75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37" name="Connecteur en arc 5136"/>
          <p:cNvCxnSpPr>
            <a:endCxn id="55" idx="0"/>
          </p:cNvCxnSpPr>
          <p:nvPr/>
        </p:nvCxnSpPr>
        <p:spPr>
          <a:xfrm rot="10800000" flipV="1">
            <a:off x="4100512" y="2169891"/>
            <a:ext cx="2257160" cy="1495400"/>
          </a:xfrm>
          <a:prstGeom prst="curvedConnector2">
            <a:avLst/>
          </a:prstGeom>
          <a:ln w="28575"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Rectangle à coins arrondis 42"/>
          <p:cNvSpPr/>
          <p:nvPr/>
        </p:nvSpPr>
        <p:spPr>
          <a:xfrm>
            <a:off x="101821" y="1268760"/>
            <a:ext cx="1955748" cy="4415269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6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Bloc « à classer »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2020888"/>
            <a:ext cx="2232025" cy="1055687"/>
          </a:xfrm>
        </p:spPr>
        <p:txBody>
          <a:bodyPr>
            <a:normAutofit fontScale="32500" lnSpcReduction="20000"/>
          </a:bodyPr>
          <a:lstStyle/>
          <a:p>
            <a:endParaRPr lang="fr-FR" b="1" dirty="0" smtClean="0"/>
          </a:p>
          <a:p>
            <a:r>
              <a:rPr lang="fr-FR" sz="4300" b="1" cap="none" dirty="0" smtClean="0"/>
              <a:t>Cette fonctionnalité n’existe pas avec </a:t>
            </a:r>
            <a:r>
              <a:rPr lang="fr-FR" sz="4300" cap="none" dirty="0" err="1"/>
              <a:t>S</a:t>
            </a:r>
            <a:r>
              <a:rPr lang="fr-FR" sz="4300" b="1" cap="none" dirty="0" err="1" smtClean="0"/>
              <a:t>martnum</a:t>
            </a:r>
            <a:endParaRPr lang="fr-FR" sz="4300" b="1" cap="none" dirty="0" smtClean="0"/>
          </a:p>
          <a:p>
            <a:endParaRPr lang="fr-FR" sz="4300" b="1" dirty="0" smtClean="0"/>
          </a:p>
          <a:p>
            <a:endParaRPr lang="fr-FR" b="1" dirty="0"/>
          </a:p>
          <a:p>
            <a:r>
              <a:rPr lang="fr-FR" b="1" dirty="0" smtClean="0"/>
              <a:t> </a:t>
            </a:r>
          </a:p>
          <a:p>
            <a:endParaRPr lang="fr-FR" b="1" dirty="0"/>
          </a:p>
          <a:p>
            <a:endParaRPr lang="fr-FR" b="1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4ACA1A7D-3932-4101-B6BA-1D0DAFE5945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90800" y="1341438"/>
            <a:ext cx="6553200" cy="4967287"/>
          </a:xfrm>
        </p:spPr>
        <p:txBody>
          <a:bodyPr/>
          <a:lstStyle/>
          <a:p>
            <a:endParaRPr lang="fr-FR" dirty="0"/>
          </a:p>
          <a:p>
            <a:r>
              <a:rPr lang="fr-FR" dirty="0"/>
              <a:t>Points d’attention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135" y="628258"/>
            <a:ext cx="5786707" cy="3203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à coins arrondis 1"/>
          <p:cNvSpPr/>
          <p:nvPr/>
        </p:nvSpPr>
        <p:spPr>
          <a:xfrm>
            <a:off x="5536207" y="1276954"/>
            <a:ext cx="2926080" cy="1489673"/>
          </a:xfrm>
          <a:prstGeom prst="wedgeRoundRectCallout">
            <a:avLst>
              <a:gd name="adj1" fmla="val -89641"/>
              <a:gd name="adj2" fmla="val 29762"/>
              <a:gd name="adj3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Certains conseillers pouvaient exceptionnellement numériser tous les documents à la suite dans cet onglet puis les répartissaient dans les dossiers adéquats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891" y="2766627"/>
            <a:ext cx="4326915" cy="3228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à coins arrondis 16"/>
          <p:cNvSpPr/>
          <p:nvPr/>
        </p:nvSpPr>
        <p:spPr>
          <a:xfrm>
            <a:off x="1337846" y="4203033"/>
            <a:ext cx="2926080" cy="1489673"/>
          </a:xfrm>
          <a:prstGeom prst="wedgeRoundRectCallout">
            <a:avLst>
              <a:gd name="adj1" fmla="val 65772"/>
              <a:gd name="adj2" fmla="val -59131"/>
              <a:gd name="adj3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Avec Smartnum, les conseillers numérisent les documents les uns après les autres dans le bloc correspondant au document attendu.</a:t>
            </a:r>
          </a:p>
          <a:p>
            <a:pPr algn="ctr"/>
            <a:r>
              <a:rPr lang="fr-FR" sz="1100" dirty="0"/>
              <a:t>Les documents sont automatiquement rattachés et classés dans Classeur client</a:t>
            </a:r>
          </a:p>
        </p:txBody>
      </p:sp>
    </p:spTree>
    <p:extLst>
      <p:ext uri="{BB962C8B-B14F-4D97-AF65-F5344CB8AC3E}">
        <p14:creationId xmlns:p14="http://schemas.microsoft.com/office/powerpoint/2010/main" val="165481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http://purl.org/dc/dcmitype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5839</TotalTime>
  <Words>388</Words>
  <Application>Microsoft Office PowerPoint</Application>
  <PresentationFormat>Affichage à l'écran (4:3)</PresentationFormat>
  <Paragraphs>87</Paragraphs>
  <Slides>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SMARTNUM</vt:lpstr>
      <vt:lpstr>Présentation PowerPoint</vt:lpstr>
      <vt:lpstr>Mise à jour DRC</vt:lpstr>
      <vt:lpstr>Mise à jour DRC</vt:lpstr>
      <vt:lpstr>Mise à jour DRC</vt:lpstr>
      <vt:lpstr>Glisser/déposer depuis le poste utilisateur</vt:lpstr>
      <vt:lpstr>Glisser/déposer depuis Outlook</vt:lpstr>
      <vt:lpstr>Bloc « à classer 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a6702965</cp:lastModifiedBy>
  <cp:revision>330</cp:revision>
  <cp:lastPrinted>2019-06-25T08:51:37Z</cp:lastPrinted>
  <dcterms:created xsi:type="dcterms:W3CDTF">2017-05-30T18:41:27Z</dcterms:created>
  <dcterms:modified xsi:type="dcterms:W3CDTF">2019-08-26T07:41:50Z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