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92" r:id="rId1"/>
  </p:sldMasterIdLst>
  <p:notesMasterIdLst>
    <p:notesMasterId r:id="rId25"/>
  </p:notesMasterIdLst>
  <p:handoutMasterIdLst>
    <p:handoutMasterId r:id="rId26"/>
  </p:handoutMasterIdLst>
  <p:sldIdLst>
    <p:sldId id="256" r:id="rId2"/>
    <p:sldId id="347" r:id="rId3"/>
    <p:sldId id="321" r:id="rId4"/>
    <p:sldId id="314" r:id="rId5"/>
    <p:sldId id="319" r:id="rId6"/>
    <p:sldId id="304" r:id="rId7"/>
    <p:sldId id="299" r:id="rId8"/>
    <p:sldId id="295" r:id="rId9"/>
    <p:sldId id="311" r:id="rId10"/>
    <p:sldId id="312" r:id="rId11"/>
    <p:sldId id="305" r:id="rId12"/>
    <p:sldId id="349" r:id="rId13"/>
    <p:sldId id="315" r:id="rId14"/>
    <p:sldId id="302" r:id="rId15"/>
    <p:sldId id="307" r:id="rId16"/>
    <p:sldId id="316" r:id="rId17"/>
    <p:sldId id="308" r:id="rId18"/>
    <p:sldId id="303" r:id="rId19"/>
    <p:sldId id="317" r:id="rId20"/>
    <p:sldId id="309" r:id="rId21"/>
    <p:sldId id="318" r:id="rId22"/>
    <p:sldId id="259" r:id="rId23"/>
    <p:sldId id="350" r:id="rId24"/>
  </p:sldIdLst>
  <p:sldSz cx="7380288" cy="10261600"/>
  <p:notesSz cx="9866313" cy="6735763"/>
  <p:defaultTextStyle>
    <a:defPPr>
      <a:defRPr lang="fr-FR"/>
    </a:defPPr>
    <a:lvl1pPr marL="0" algn="l" defTabSz="962223" rtl="0" eaLnBrk="1" latinLnBrk="0" hangingPunct="1">
      <a:defRPr sz="1900" kern="1200">
        <a:solidFill>
          <a:schemeClr val="tx1"/>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2">
          <p15:clr>
            <a:srgbClr val="A4A3A4"/>
          </p15:clr>
        </p15:guide>
        <p15:guide id="2" pos="232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AMON Aurelia" initials="HA" lastIdx="1" clrIdx="0"/>
  <p:cmAuthor id="1" name="BARTHET GAULMIN Pascale" initials="PBG" lastIdx="10" clrIdx="1"/>
  <p:cmAuthor id="2" name="BALTHAZARD-MAGNIN Angélique" initials="ABM" lastIdx="12" clrIdx="2"/>
  <p:cmAuthor id="3" name="DESSOUDE Nathalie" initials="DN" lastIdx="7" clrIdx="3"/>
  <p:cmAuthor id="4" name="FOFANA Fatou-Etoile" initials="FF" lastIdx="7" clrIdx="4">
    <p:extLst>
      <p:ext uri="{19B8F6BF-5375-455C-9EA6-DF929625EA0E}">
        <p15:presenceInfo xmlns:p15="http://schemas.microsoft.com/office/powerpoint/2012/main" userId="S::fatou-etoile.fofana@ecuvie.caisse-epargne.fr::9b9fc975-65df-4f8f-a474-f2b308ec4f05" providerId="AD"/>
      </p:ext>
    </p:extLst>
  </p:cmAuthor>
  <p:cmAuthor id="5" name="ARQUE Arnaud" initials="AA" lastIdx="5" clrIdx="5">
    <p:extLst>
      <p:ext uri="{19B8F6BF-5375-455C-9EA6-DF929625EA0E}">
        <p15:presenceInfo xmlns:p15="http://schemas.microsoft.com/office/powerpoint/2012/main" userId="S-1-5-21-420501035-4172684332-190879610-325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3E7"/>
    <a:srgbClr val="F814A3"/>
    <a:srgbClr val="FF00FF"/>
    <a:srgbClr val="93C620"/>
    <a:srgbClr val="ECECEC"/>
    <a:srgbClr val="A7FFFF"/>
    <a:srgbClr val="D7D7D7"/>
    <a:srgbClr val="EAEBEE"/>
    <a:srgbClr val="DFF3B3"/>
    <a:srgbClr val="7FA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5" d="100"/>
          <a:sy n="75" d="100"/>
        </p:scale>
        <p:origin x="2448" y="-102"/>
      </p:cViewPr>
      <p:guideLst>
        <p:guide orient="horz" pos="3232"/>
        <p:guide pos="23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6478" cy="337166"/>
          </a:xfrm>
          <a:prstGeom prst="rect">
            <a:avLst/>
          </a:prstGeom>
        </p:spPr>
        <p:txBody>
          <a:bodyPr vert="horz" lIns="90763" tIns="45382" rIns="90763" bIns="45382" rtlCol="0"/>
          <a:lstStyle>
            <a:lvl1pPr algn="l">
              <a:defRPr sz="1200"/>
            </a:lvl1pPr>
          </a:lstStyle>
          <a:p>
            <a:endParaRPr lang="fr-FR" dirty="0"/>
          </a:p>
        </p:txBody>
      </p:sp>
      <p:sp>
        <p:nvSpPr>
          <p:cNvPr id="3" name="Espace réservé de la date 2"/>
          <p:cNvSpPr>
            <a:spLocks noGrp="1"/>
          </p:cNvSpPr>
          <p:nvPr>
            <p:ph type="dt" sz="quarter" idx="1"/>
          </p:nvPr>
        </p:nvSpPr>
        <p:spPr>
          <a:xfrm>
            <a:off x="5587533" y="0"/>
            <a:ext cx="4276478" cy="337166"/>
          </a:xfrm>
          <a:prstGeom prst="rect">
            <a:avLst/>
          </a:prstGeom>
        </p:spPr>
        <p:txBody>
          <a:bodyPr vert="horz" lIns="90763" tIns="45382" rIns="90763" bIns="45382" rtlCol="0"/>
          <a:lstStyle>
            <a:lvl1pPr algn="r">
              <a:defRPr sz="1200"/>
            </a:lvl1pPr>
          </a:lstStyle>
          <a:p>
            <a:fld id="{003F37A9-083A-4B7D-B928-94C5E9ED62EF}" type="datetimeFigureOut">
              <a:rPr lang="fr-FR" smtClean="0"/>
              <a:t>12/03/2021</a:t>
            </a:fld>
            <a:endParaRPr lang="fr-FR" dirty="0"/>
          </a:p>
        </p:txBody>
      </p:sp>
      <p:sp>
        <p:nvSpPr>
          <p:cNvPr id="4" name="Espace réservé du pied de page 3"/>
          <p:cNvSpPr>
            <a:spLocks noGrp="1"/>
          </p:cNvSpPr>
          <p:nvPr>
            <p:ph type="ftr" sz="quarter" idx="2"/>
          </p:nvPr>
        </p:nvSpPr>
        <p:spPr>
          <a:xfrm>
            <a:off x="0" y="6397521"/>
            <a:ext cx="4276478" cy="337165"/>
          </a:xfrm>
          <a:prstGeom prst="rect">
            <a:avLst/>
          </a:prstGeom>
        </p:spPr>
        <p:txBody>
          <a:bodyPr vert="horz" lIns="90763" tIns="45382" rIns="90763" bIns="45382"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5587533" y="6397521"/>
            <a:ext cx="4276478" cy="337165"/>
          </a:xfrm>
          <a:prstGeom prst="rect">
            <a:avLst/>
          </a:prstGeom>
        </p:spPr>
        <p:txBody>
          <a:bodyPr vert="horz" lIns="90763" tIns="45382" rIns="90763" bIns="45382" rtlCol="0" anchor="b"/>
          <a:lstStyle>
            <a:lvl1pPr algn="r">
              <a:defRPr sz="1200"/>
            </a:lvl1pPr>
          </a:lstStyle>
          <a:p>
            <a:fld id="{764CE8F2-820B-40FF-8D38-8B841242EBC0}" type="slidenum">
              <a:rPr lang="fr-FR" smtClean="0"/>
              <a:t>‹N°›</a:t>
            </a:fld>
            <a:endParaRPr lang="fr-FR" dirty="0"/>
          </a:p>
        </p:txBody>
      </p:sp>
    </p:spTree>
    <p:extLst>
      <p:ext uri="{BB962C8B-B14F-4D97-AF65-F5344CB8AC3E}">
        <p14:creationId xmlns:p14="http://schemas.microsoft.com/office/powerpoint/2010/main" val="232732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6478" cy="337166"/>
          </a:xfrm>
          <a:prstGeom prst="rect">
            <a:avLst/>
          </a:prstGeom>
        </p:spPr>
        <p:txBody>
          <a:bodyPr vert="horz" lIns="90763" tIns="45382" rIns="90763" bIns="45382" rtlCol="0"/>
          <a:lstStyle>
            <a:lvl1pPr algn="l">
              <a:defRPr sz="1200"/>
            </a:lvl1pPr>
          </a:lstStyle>
          <a:p>
            <a:endParaRPr lang="fr-FR" dirty="0"/>
          </a:p>
        </p:txBody>
      </p:sp>
      <p:sp>
        <p:nvSpPr>
          <p:cNvPr id="3" name="Espace réservé de la date 2"/>
          <p:cNvSpPr>
            <a:spLocks noGrp="1"/>
          </p:cNvSpPr>
          <p:nvPr>
            <p:ph type="dt" idx="1"/>
          </p:nvPr>
        </p:nvSpPr>
        <p:spPr>
          <a:xfrm>
            <a:off x="5587533" y="0"/>
            <a:ext cx="4276478" cy="337166"/>
          </a:xfrm>
          <a:prstGeom prst="rect">
            <a:avLst/>
          </a:prstGeom>
        </p:spPr>
        <p:txBody>
          <a:bodyPr vert="horz" lIns="90763" tIns="45382" rIns="90763" bIns="45382" rtlCol="0"/>
          <a:lstStyle>
            <a:lvl1pPr algn="r">
              <a:defRPr sz="1200"/>
            </a:lvl1pPr>
          </a:lstStyle>
          <a:p>
            <a:fld id="{26DB5BBB-819C-408D-841F-8AFCC704F0EA}" type="datetimeFigureOut">
              <a:rPr lang="fr-FR" smtClean="0"/>
              <a:t>12/03/2021</a:t>
            </a:fld>
            <a:endParaRPr lang="fr-FR" dirty="0"/>
          </a:p>
        </p:txBody>
      </p:sp>
      <p:sp>
        <p:nvSpPr>
          <p:cNvPr id="4" name="Espace réservé de l'image des diapositives 3"/>
          <p:cNvSpPr>
            <a:spLocks noGrp="1" noRot="1" noChangeAspect="1"/>
          </p:cNvSpPr>
          <p:nvPr>
            <p:ph type="sldImg" idx="2"/>
          </p:nvPr>
        </p:nvSpPr>
        <p:spPr>
          <a:xfrm>
            <a:off x="4024313" y="504825"/>
            <a:ext cx="1817687" cy="2525713"/>
          </a:xfrm>
          <a:prstGeom prst="rect">
            <a:avLst/>
          </a:prstGeom>
          <a:noFill/>
          <a:ln w="12700">
            <a:solidFill>
              <a:prstClr val="black"/>
            </a:solidFill>
          </a:ln>
        </p:spPr>
        <p:txBody>
          <a:bodyPr vert="horz" lIns="90763" tIns="45382" rIns="90763" bIns="45382" rtlCol="0" anchor="ctr"/>
          <a:lstStyle/>
          <a:p>
            <a:endParaRPr lang="fr-FR" dirty="0"/>
          </a:p>
        </p:txBody>
      </p:sp>
      <p:sp>
        <p:nvSpPr>
          <p:cNvPr id="5" name="Espace réservé des commentaires 4"/>
          <p:cNvSpPr>
            <a:spLocks noGrp="1"/>
          </p:cNvSpPr>
          <p:nvPr>
            <p:ph type="body" sz="quarter" idx="3"/>
          </p:nvPr>
        </p:nvSpPr>
        <p:spPr>
          <a:xfrm>
            <a:off x="986171" y="3199299"/>
            <a:ext cx="7893972" cy="3031255"/>
          </a:xfrm>
          <a:prstGeom prst="rect">
            <a:avLst/>
          </a:prstGeom>
        </p:spPr>
        <p:txBody>
          <a:bodyPr vert="horz" lIns="90763" tIns="45382" rIns="90763" bIns="45382"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397521"/>
            <a:ext cx="4276478" cy="337165"/>
          </a:xfrm>
          <a:prstGeom prst="rect">
            <a:avLst/>
          </a:prstGeom>
        </p:spPr>
        <p:txBody>
          <a:bodyPr vert="horz" lIns="90763" tIns="45382" rIns="90763" bIns="45382"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5587533" y="6397521"/>
            <a:ext cx="4276478" cy="337165"/>
          </a:xfrm>
          <a:prstGeom prst="rect">
            <a:avLst/>
          </a:prstGeom>
        </p:spPr>
        <p:txBody>
          <a:bodyPr vert="horz" lIns="90763" tIns="45382" rIns="90763" bIns="45382" rtlCol="0" anchor="b"/>
          <a:lstStyle>
            <a:lvl1pPr algn="r">
              <a:defRPr sz="1200"/>
            </a:lvl1pPr>
          </a:lstStyle>
          <a:p>
            <a:fld id="{8476323F-4FAF-497F-A985-559018363A75}" type="slidenum">
              <a:rPr lang="fr-FR" smtClean="0"/>
              <a:t>‹N°›</a:t>
            </a:fld>
            <a:endParaRPr lang="fr-FR" dirty="0"/>
          </a:p>
        </p:txBody>
      </p:sp>
    </p:spTree>
    <p:extLst>
      <p:ext uri="{BB962C8B-B14F-4D97-AF65-F5344CB8AC3E}">
        <p14:creationId xmlns:p14="http://schemas.microsoft.com/office/powerpoint/2010/main" val="4088903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4</a:t>
            </a:fld>
            <a:endParaRPr lang="fr-FR" dirty="0"/>
          </a:p>
        </p:txBody>
      </p:sp>
    </p:spTree>
    <p:extLst>
      <p:ext uri="{BB962C8B-B14F-4D97-AF65-F5344CB8AC3E}">
        <p14:creationId xmlns:p14="http://schemas.microsoft.com/office/powerpoint/2010/main" val="3725654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5</a:t>
            </a:fld>
            <a:endParaRPr lang="fr-FR" dirty="0"/>
          </a:p>
        </p:txBody>
      </p:sp>
    </p:spTree>
    <p:extLst>
      <p:ext uri="{BB962C8B-B14F-4D97-AF65-F5344CB8AC3E}">
        <p14:creationId xmlns:p14="http://schemas.microsoft.com/office/powerpoint/2010/main" val="1957862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8</a:t>
            </a:fld>
            <a:endParaRPr lang="fr-FR" dirty="0"/>
          </a:p>
        </p:txBody>
      </p:sp>
    </p:spTree>
    <p:extLst>
      <p:ext uri="{BB962C8B-B14F-4D97-AF65-F5344CB8AC3E}">
        <p14:creationId xmlns:p14="http://schemas.microsoft.com/office/powerpoint/2010/main" val="906863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9</a:t>
            </a:fld>
            <a:endParaRPr lang="fr-FR" dirty="0"/>
          </a:p>
        </p:txBody>
      </p:sp>
    </p:spTree>
    <p:extLst>
      <p:ext uri="{BB962C8B-B14F-4D97-AF65-F5344CB8AC3E}">
        <p14:creationId xmlns:p14="http://schemas.microsoft.com/office/powerpoint/2010/main" val="906863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10</a:t>
            </a:fld>
            <a:endParaRPr lang="fr-FR" dirty="0"/>
          </a:p>
        </p:txBody>
      </p:sp>
    </p:spTree>
    <p:extLst>
      <p:ext uri="{BB962C8B-B14F-4D97-AF65-F5344CB8AC3E}">
        <p14:creationId xmlns:p14="http://schemas.microsoft.com/office/powerpoint/2010/main" val="906863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11</a:t>
            </a:fld>
            <a:endParaRPr lang="fr-FR" dirty="0"/>
          </a:p>
        </p:txBody>
      </p:sp>
    </p:spTree>
    <p:extLst>
      <p:ext uri="{BB962C8B-B14F-4D97-AF65-F5344CB8AC3E}">
        <p14:creationId xmlns:p14="http://schemas.microsoft.com/office/powerpoint/2010/main" val="906863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22</a:t>
            </a:fld>
            <a:endParaRPr lang="fr-FR" dirty="0"/>
          </a:p>
        </p:txBody>
      </p:sp>
    </p:spTree>
    <p:extLst>
      <p:ext uri="{BB962C8B-B14F-4D97-AF65-F5344CB8AC3E}">
        <p14:creationId xmlns:p14="http://schemas.microsoft.com/office/powerpoint/2010/main" val="906863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76323F-4FAF-497F-A985-559018363A75}" type="slidenum">
              <a:rPr lang="fr-FR" smtClean="0"/>
              <a:t>23</a:t>
            </a:fld>
            <a:endParaRPr lang="fr-FR" dirty="0"/>
          </a:p>
        </p:txBody>
      </p:sp>
    </p:spTree>
    <p:extLst>
      <p:ext uri="{BB962C8B-B14F-4D97-AF65-F5344CB8AC3E}">
        <p14:creationId xmlns:p14="http://schemas.microsoft.com/office/powerpoint/2010/main" val="2919625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369014" y="342054"/>
            <a:ext cx="6273245" cy="6841065"/>
          </a:xfrm>
        </p:spPr>
        <p:txBody>
          <a:bodyPr anchor="ctr">
            <a:noAutofit/>
          </a:bodyPr>
          <a:lstStyle>
            <a:lvl1pPr>
              <a:lnSpc>
                <a:spcPct val="100000"/>
              </a:lnSpc>
              <a:defRPr sz="8800" spc="-80" baseline="0">
                <a:solidFill>
                  <a:schemeClr val="tx1"/>
                </a:solidFill>
              </a:defRPr>
            </a:lvl1pPr>
          </a:lstStyle>
          <a:p>
            <a:r>
              <a:rPr lang="fr-FR"/>
              <a:t>Modifiez le style du titre</a:t>
            </a:r>
            <a:endParaRPr lang="en-US" dirty="0"/>
          </a:p>
        </p:txBody>
      </p:sp>
      <p:sp>
        <p:nvSpPr>
          <p:cNvPr id="3" name="Subtitle 2"/>
          <p:cNvSpPr>
            <a:spLocks noGrp="1"/>
          </p:cNvSpPr>
          <p:nvPr>
            <p:ph type="subTitle" idx="1"/>
          </p:nvPr>
        </p:nvSpPr>
        <p:spPr>
          <a:xfrm>
            <a:off x="369014" y="7183120"/>
            <a:ext cx="5535216" cy="1368213"/>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9" name="Rectangle 8"/>
          <p:cNvSpPr/>
          <p:nvPr/>
        </p:nvSpPr>
        <p:spPr>
          <a:xfrm>
            <a:off x="7264970" y="7251531"/>
            <a:ext cx="115318" cy="30100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7264970" y="0"/>
            <a:ext cx="115318" cy="72515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EA897A1-B97D-459F-91E4-1E5FE2757305}" type="slidenum">
              <a:rPr lang="fr-FR" smtClean="0"/>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4EA897A1-B97D-459F-91E4-1E5FE2757305}" type="slidenum">
              <a:rPr lang="fr-FR" smtClean="0"/>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69014" y="2166339"/>
            <a:ext cx="6273245" cy="6465758"/>
          </a:xfrm>
        </p:spPr>
        <p:txBody>
          <a:bodyPr anchor="ctr">
            <a:noAutofit/>
          </a:bodyPr>
          <a:lstStyle>
            <a:lvl1pPr algn="l">
              <a:lnSpc>
                <a:spcPct val="100000"/>
              </a:lnSpc>
              <a:defRPr sz="8800" b="0" cap="all" spc="-80" baseline="0">
                <a:solidFill>
                  <a:schemeClr val="tx1"/>
                </a:solidFill>
              </a:defRPr>
            </a:lvl1pPr>
          </a:lstStyle>
          <a:p>
            <a:r>
              <a:rPr lang="fr-FR"/>
              <a:t>Modifiez le style du titre</a:t>
            </a:r>
            <a:endParaRPr lang="en-US" dirty="0"/>
          </a:p>
        </p:txBody>
      </p:sp>
      <p:sp>
        <p:nvSpPr>
          <p:cNvPr id="3" name="Text Placeholder 2"/>
          <p:cNvSpPr>
            <a:spLocks noGrp="1"/>
          </p:cNvSpPr>
          <p:nvPr>
            <p:ph type="body" idx="1"/>
          </p:nvPr>
        </p:nvSpPr>
        <p:spPr>
          <a:xfrm>
            <a:off x="369014" y="342055"/>
            <a:ext cx="6273245" cy="1596249"/>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7" name="Date Placeholder 6"/>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8" name="Slide Number Placeholder 7"/>
          <p:cNvSpPr>
            <a:spLocks noGrp="1"/>
          </p:cNvSpPr>
          <p:nvPr>
            <p:ph type="sldNum" sz="quarter" idx="11"/>
          </p:nvPr>
        </p:nvSpPr>
        <p:spPr/>
        <p:txBody>
          <a:bodyPr/>
          <a:lstStyle/>
          <a:p>
            <a:fld id="{4EA897A1-B97D-459F-91E4-1E5FE2757305}" type="slidenum">
              <a:rPr lang="fr-FR" smtClean="0"/>
              <a:t>‹N°›</a:t>
            </a:fld>
            <a:endParaRPr lang="fr-FR" dirty="0"/>
          </a:p>
        </p:txBody>
      </p:sp>
      <p:sp>
        <p:nvSpPr>
          <p:cNvPr id="9" name="Footer Placeholder 8"/>
          <p:cNvSpPr>
            <a:spLocks noGrp="1"/>
          </p:cNvSpPr>
          <p:nvPr>
            <p:ph type="ftr" sz="quarter" idx="12"/>
          </p:nvPr>
        </p:nvSpPr>
        <p:spPr/>
        <p:txBody>
          <a:bodyPr/>
          <a:lstStyle/>
          <a:p>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1316151" y="2356368"/>
            <a:ext cx="2656904" cy="677218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108360" y="2356368"/>
            <a:ext cx="2656904" cy="677218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4EA897A1-B97D-459F-91E4-1E5FE2757305}" type="slidenum">
              <a:rPr lang="fr-FR" smtClean="0"/>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1313691" y="2353327"/>
            <a:ext cx="2656904" cy="957274"/>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313691" y="3380681"/>
            <a:ext cx="2656904" cy="574649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110820" y="2353327"/>
            <a:ext cx="2656904" cy="957274"/>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fr-FR"/>
              <a:t>Modifiez les styles du texte du masque</a:t>
            </a:r>
          </a:p>
        </p:txBody>
      </p:sp>
      <p:sp>
        <p:nvSpPr>
          <p:cNvPr id="6" name="Content Placeholder 5"/>
          <p:cNvSpPr>
            <a:spLocks noGrp="1"/>
          </p:cNvSpPr>
          <p:nvPr>
            <p:ph sz="quarter" idx="4"/>
          </p:nvPr>
        </p:nvSpPr>
        <p:spPr>
          <a:xfrm>
            <a:off x="4110820" y="3380681"/>
            <a:ext cx="2656904" cy="574649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4EA897A1-B97D-459F-91E4-1E5FE2757305}" type="slidenum">
              <a:rPr lang="fr-FR" smtClean="0"/>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4EA897A1-B97D-459F-91E4-1E5FE2757305}" type="slidenum">
              <a:rPr lang="fr-FR" smtClean="0"/>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4EA897A1-B97D-459F-91E4-1E5FE2757305}" type="slidenum">
              <a:rPr lang="fr-FR" smtClean="0"/>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5488" y="2394374"/>
            <a:ext cx="4125786" cy="670424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69015" y="2394374"/>
            <a:ext cx="2428064" cy="6704245"/>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4EA897A1-B97D-459F-91E4-1E5FE2757305}" type="slidenum">
              <a:rPr lang="fr-FR" smtClean="0"/>
              <a:t>‹N°›</a:t>
            </a:fld>
            <a:endParaRPr lang="fr-FR" dirty="0"/>
          </a:p>
        </p:txBody>
      </p:sp>
      <p:sp>
        <p:nvSpPr>
          <p:cNvPr id="8" name="Title 7"/>
          <p:cNvSpPr>
            <a:spLocks noGrp="1"/>
          </p:cNvSpPr>
          <p:nvPr>
            <p:ph type="title"/>
          </p:nvPr>
        </p:nvSpPr>
        <p:spPr/>
        <p:txBody>
          <a:bodyPr/>
          <a:lstStyle/>
          <a:p>
            <a:r>
              <a:rPr lang="fr-FR"/>
              <a:t>Modifiez le style du titre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ectangle 8"/>
          <p:cNvSpPr/>
          <p:nvPr/>
        </p:nvSpPr>
        <p:spPr>
          <a:xfrm>
            <a:off x="7264970" y="7251531"/>
            <a:ext cx="115318" cy="30100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0" y="0"/>
            <a:ext cx="7264771" cy="7251531"/>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369014" y="8551333"/>
            <a:ext cx="6580757" cy="684107"/>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4EA897A1-B97D-459F-91E4-1E5FE2757305}" type="slidenum">
              <a:rPr lang="fr-FR" smtClean="0"/>
              <a:t>‹N°›</a:t>
            </a:fld>
            <a:endParaRPr lang="fr-FR" dirty="0"/>
          </a:p>
        </p:txBody>
      </p:sp>
      <p:sp>
        <p:nvSpPr>
          <p:cNvPr id="8" name="Title 7"/>
          <p:cNvSpPr>
            <a:spLocks noGrp="1"/>
          </p:cNvSpPr>
          <p:nvPr>
            <p:ph type="title"/>
          </p:nvPr>
        </p:nvSpPr>
        <p:spPr>
          <a:xfrm>
            <a:off x="369014" y="7411155"/>
            <a:ext cx="6580757" cy="1140178"/>
          </a:xfrm>
        </p:spPr>
        <p:txBody>
          <a:bodyPr anchor="t">
            <a:normAutofit/>
          </a:bodyPr>
          <a:lstStyle>
            <a:lvl1pPr>
              <a:defRPr sz="3200"/>
            </a:lvl1pPr>
          </a:lstStyle>
          <a:p>
            <a:r>
              <a:rPr lang="fr-FR"/>
              <a:t>Modifiez le style du titre</a:t>
            </a:r>
            <a:endParaRPr lang="en-US" dirty="0"/>
          </a:p>
        </p:txBody>
      </p:sp>
      <p:sp>
        <p:nvSpPr>
          <p:cNvPr id="10" name="Rectangle 9"/>
          <p:cNvSpPr/>
          <p:nvPr/>
        </p:nvSpPr>
        <p:spPr>
          <a:xfrm>
            <a:off x="7264970" y="0"/>
            <a:ext cx="115318" cy="72515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4EA897A1-B97D-459F-91E4-1E5FE2757305}" type="slidenum">
              <a:rPr lang="fr-FR" smtClean="0"/>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50709" y="410941"/>
            <a:ext cx="1660565" cy="8755615"/>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369014" y="410941"/>
            <a:ext cx="4858690" cy="875561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D6FEB173-418D-43DB-8837-F7AEFBBB1C5D}" type="datetimeFigureOut">
              <a:rPr lang="fr-FR" smtClean="0"/>
              <a:t>12/03/2021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4EA897A1-B97D-459F-91E4-1E5FE2757305}" type="slidenum">
              <a:rPr lang="fr-FR" smtClean="0"/>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015" y="228511"/>
            <a:ext cx="4674182" cy="2052320"/>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369014" y="2622410"/>
            <a:ext cx="6150240" cy="654414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369014" y="9235442"/>
            <a:ext cx="2767608" cy="456071"/>
          </a:xfrm>
          <a:prstGeom prst="rect">
            <a:avLst/>
          </a:prstGeom>
        </p:spPr>
        <p:txBody>
          <a:bodyPr vert="horz" lIns="91440" tIns="45720" rIns="91440" bIns="0" rtlCol="0" anchor="b"/>
          <a:lstStyle>
            <a:lvl1pPr algn="l">
              <a:defRPr sz="1000">
                <a:solidFill>
                  <a:schemeClr val="tx1"/>
                </a:solidFill>
              </a:defRPr>
            </a:lvl1pPr>
          </a:lstStyle>
          <a:p>
            <a:fld id="{D6FEB173-418D-43DB-8837-F7AEFBBB1C5D}" type="datetimeFigureOut">
              <a:rPr lang="fr-FR" smtClean="0"/>
              <a:t>12/03/2021</a:t>
            </a:fld>
            <a:endParaRPr lang="fr-FR" dirty="0"/>
          </a:p>
        </p:txBody>
      </p:sp>
      <p:sp>
        <p:nvSpPr>
          <p:cNvPr id="5" name="Footer Placeholder 4"/>
          <p:cNvSpPr>
            <a:spLocks noGrp="1"/>
          </p:cNvSpPr>
          <p:nvPr>
            <p:ph type="ftr" sz="quarter" idx="3"/>
          </p:nvPr>
        </p:nvSpPr>
        <p:spPr>
          <a:xfrm>
            <a:off x="369014" y="9715266"/>
            <a:ext cx="2767608" cy="424716"/>
          </a:xfrm>
          <a:prstGeom prst="rect">
            <a:avLst/>
          </a:prstGeom>
        </p:spPr>
        <p:txBody>
          <a:bodyPr vert="horz" lIns="91440" tIns="45720" rIns="91440" bIns="45720" rtlCol="0" anchor="t"/>
          <a:lstStyle>
            <a:lvl1pPr algn="l">
              <a:defRPr sz="1000">
                <a:solidFill>
                  <a:schemeClr val="tx1"/>
                </a:solidFill>
              </a:defRPr>
            </a:lvl1pPr>
          </a:lstStyle>
          <a:p>
            <a:endParaRPr lang="fr-FR" dirty="0"/>
          </a:p>
        </p:txBody>
      </p:sp>
      <p:sp>
        <p:nvSpPr>
          <p:cNvPr id="6" name="Slide Number Placeholder 5"/>
          <p:cNvSpPr>
            <a:spLocks noGrp="1"/>
          </p:cNvSpPr>
          <p:nvPr>
            <p:ph type="sldNum" sz="quarter" idx="4"/>
          </p:nvPr>
        </p:nvSpPr>
        <p:spPr>
          <a:xfrm rot="16200000">
            <a:off x="6187083" y="8932266"/>
            <a:ext cx="1968708" cy="294699"/>
          </a:xfrm>
          <a:prstGeom prst="rect">
            <a:avLst/>
          </a:prstGeom>
        </p:spPr>
        <p:txBody>
          <a:bodyPr vert="horz" lIns="91440" tIns="45720" rIns="91440" bIns="45720" rtlCol="0" anchor="ctr"/>
          <a:lstStyle>
            <a:lvl1pPr algn="l">
              <a:defRPr sz="2400" b="1">
                <a:solidFill>
                  <a:schemeClr val="tx2"/>
                </a:solidFill>
              </a:defRPr>
            </a:lvl1pPr>
          </a:lstStyle>
          <a:p>
            <a:fld id="{4EA897A1-B97D-459F-91E4-1E5FE2757305}" type="slidenum">
              <a:rPr lang="fr-FR" smtClean="0"/>
              <a:t>‹N°›</a:t>
            </a:fld>
            <a:endParaRPr lang="fr-FR" dirty="0"/>
          </a:p>
        </p:txBody>
      </p:sp>
      <p:sp>
        <p:nvSpPr>
          <p:cNvPr id="7" name="Rectangle 6"/>
          <p:cNvSpPr/>
          <p:nvPr/>
        </p:nvSpPr>
        <p:spPr>
          <a:xfrm>
            <a:off x="7264970" y="0"/>
            <a:ext cx="115318" cy="2052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7264970" y="2052320"/>
            <a:ext cx="115318" cy="820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osez-lacreuse.cool/du-nouvea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osez-lacreuse.cool/du-nouveau/"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osez-lacreuse.cool/du-nouveau/"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osez-lacreuse.cool/du-nouveau/"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osez-lacreuse.cool/du-nouveau/"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346" y="4501241"/>
            <a:ext cx="7290544" cy="1008112"/>
          </a:xfrm>
        </p:spPr>
        <p:txBody>
          <a:bodyPr>
            <a:noAutofit/>
          </a:bodyPr>
          <a:lstStyle/>
          <a:p>
            <a:pPr algn="ctr"/>
            <a:r>
              <a:rPr lang="fr-FR" sz="4800" b="1" dirty="0">
                <a:solidFill>
                  <a:srgbClr val="F814A3"/>
                </a:solidFill>
                <a:latin typeface="Calibri" panose="020F0502020204030204" pitchFamily="34" charset="0"/>
              </a:rPr>
              <a:t>NUANCES GRENADINE </a:t>
            </a:r>
          </a:p>
          <a:p>
            <a:pPr algn="ctr"/>
            <a:endParaRPr lang="fr-FR" sz="1600" b="1" dirty="0">
              <a:solidFill>
                <a:srgbClr val="F814A3"/>
              </a:solidFill>
              <a:latin typeface="Calibri" panose="020F0502020204030204" pitchFamily="34" charset="0"/>
            </a:endParaRPr>
          </a:p>
          <a:p>
            <a:pPr algn="ctr"/>
            <a:endParaRPr lang="fr-FR" sz="1600" b="1" dirty="0">
              <a:solidFill>
                <a:srgbClr val="F814A3"/>
              </a:solidFill>
              <a:latin typeface="Calibri" panose="020F0502020204030204" pitchFamily="34" charset="0"/>
            </a:endParaRPr>
          </a:p>
          <a:p>
            <a:pPr algn="ctr"/>
            <a:endParaRPr lang="fr-FR" sz="1600" b="1" dirty="0">
              <a:solidFill>
                <a:srgbClr val="F814A3"/>
              </a:solidFill>
              <a:latin typeface="Calibri" panose="020F0502020204030204" pitchFamily="34" charset="0"/>
            </a:endParaRPr>
          </a:p>
          <a:p>
            <a:pPr algn="ctr"/>
            <a:r>
              <a:rPr lang="fr-FR" sz="1600" b="1" dirty="0">
                <a:solidFill>
                  <a:srgbClr val="F814A3"/>
                </a:solidFill>
                <a:latin typeface="Calibri" panose="020F0502020204030204" pitchFamily="34" charset="0"/>
              </a:rPr>
              <a:t>Version 1.5</a:t>
            </a:r>
          </a:p>
        </p:txBody>
      </p:sp>
      <p:grpSp>
        <p:nvGrpSpPr>
          <p:cNvPr id="9" name="Groupe 8"/>
          <p:cNvGrpSpPr/>
          <p:nvPr/>
        </p:nvGrpSpPr>
        <p:grpSpPr>
          <a:xfrm>
            <a:off x="-26265" y="9572350"/>
            <a:ext cx="7218536" cy="671018"/>
            <a:chOff x="-26265" y="9572350"/>
            <a:chExt cx="7218536" cy="671018"/>
          </a:xfrm>
        </p:grpSpPr>
        <p:sp>
          <p:nvSpPr>
            <p:cNvPr id="6" name="Titre 1"/>
            <p:cNvSpPr txBox="1">
              <a:spLocks/>
            </p:cNvSpPr>
            <p:nvPr/>
          </p:nvSpPr>
          <p:spPr>
            <a:xfrm>
              <a:off x="-26265" y="9935393"/>
              <a:ext cx="7218536" cy="3079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68288">
                <a:defRPr/>
              </a:pPr>
              <a:r>
                <a:rPr lang="fr-FR" sz="1400" b="1" dirty="0">
                  <a:solidFill>
                    <a:schemeClr val="bg1">
                      <a:lumMod val="75000"/>
                    </a:schemeClr>
                  </a:solidFill>
                  <a:latin typeface="+mn-lt"/>
                </a:rPr>
                <a:t>Document à usage strictement interne</a:t>
              </a:r>
            </a:p>
          </p:txBody>
        </p:sp>
        <p:pic>
          <p:nvPicPr>
            <p:cNvPr id="7" name="Picture 15" descr="Logo ecuvie mod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942" y="9572350"/>
              <a:ext cx="1719792"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Rectangle 9"/>
          <p:cNvSpPr/>
          <p:nvPr/>
        </p:nvSpPr>
        <p:spPr bwMode="auto">
          <a:xfrm>
            <a:off x="3188189" y="7435188"/>
            <a:ext cx="211535" cy="180975"/>
          </a:xfrm>
          <a:prstGeom prst="rect">
            <a:avLst/>
          </a:prstGeom>
          <a:solidFill>
            <a:srgbClr val="F814A3"/>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93C620"/>
              </a:solidFill>
              <a:effectLst/>
              <a:uLnTx/>
              <a:uFillTx/>
              <a:latin typeface="Calibri"/>
            </a:endParaRPr>
          </a:p>
        </p:txBody>
      </p:sp>
      <p:sp>
        <p:nvSpPr>
          <p:cNvPr id="11" name="Rectangle 10"/>
          <p:cNvSpPr/>
          <p:nvPr/>
        </p:nvSpPr>
        <p:spPr bwMode="auto">
          <a:xfrm>
            <a:off x="3473506" y="7435056"/>
            <a:ext cx="209815" cy="180975"/>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993366"/>
              </a:solidFill>
              <a:effectLst/>
              <a:uLnTx/>
              <a:uFillTx/>
              <a:latin typeface="Calibri"/>
            </a:endParaRPr>
          </a:p>
        </p:txBody>
      </p:sp>
      <p:sp>
        <p:nvSpPr>
          <p:cNvPr id="12" name="Rectangle 11"/>
          <p:cNvSpPr/>
          <p:nvPr/>
        </p:nvSpPr>
        <p:spPr bwMode="auto">
          <a:xfrm>
            <a:off x="3778076" y="7435056"/>
            <a:ext cx="211534" cy="180975"/>
          </a:xfrm>
          <a:prstGeom prst="rect">
            <a:avLst/>
          </a:prstGeom>
          <a:solidFill>
            <a:srgbClr val="F814A3"/>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615C57"/>
              </a:solidFill>
              <a:effectLst/>
              <a:uLnTx/>
              <a:uFillTx/>
              <a:latin typeface="Calibri"/>
            </a:endParaRPr>
          </a:p>
        </p:txBody>
      </p:sp>
      <p:sp>
        <p:nvSpPr>
          <p:cNvPr id="13" name="ZoneTexte 12"/>
          <p:cNvSpPr txBox="1"/>
          <p:nvPr/>
        </p:nvSpPr>
        <p:spPr>
          <a:xfrm>
            <a:off x="5157790" y="438244"/>
            <a:ext cx="2160240" cy="384721"/>
          </a:xfrm>
          <a:prstGeom prst="rect">
            <a:avLst/>
          </a:prstGeom>
          <a:noFill/>
        </p:spPr>
        <p:txBody>
          <a:bodyPr wrap="square" rtlCol="0">
            <a:spAutoFit/>
          </a:bodyPr>
          <a:lstStyle/>
          <a:p>
            <a:pPr algn="ctr"/>
            <a:r>
              <a:rPr lang="fr-FR" b="1" dirty="0">
                <a:solidFill>
                  <a:schemeClr val="tx1">
                    <a:lumMod val="75000"/>
                  </a:schemeClr>
                </a:solidFill>
                <a:latin typeface="Calibri" panose="020F0502020204030204" pitchFamily="34" charset="0"/>
              </a:rPr>
              <a:t>Mars 2021</a:t>
            </a:r>
            <a:endParaRPr lang="fr-FR" b="1" dirty="0">
              <a:latin typeface="Calibri" panose="020F0502020204030204" pitchFamily="34"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752" y="90240"/>
            <a:ext cx="4143375"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7036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angle 93">
            <a:extLst>
              <a:ext uri="{FF2B5EF4-FFF2-40B4-BE49-F238E27FC236}">
                <a16:creationId xmlns:a16="http://schemas.microsoft.com/office/drawing/2014/main" id="{472157A7-A575-4BBB-82CA-507566748C57}"/>
              </a:ext>
            </a:extLst>
          </p:cNvPr>
          <p:cNvSpPr>
            <a:spLocks noChangeArrowheads="1"/>
          </p:cNvSpPr>
          <p:nvPr/>
        </p:nvSpPr>
        <p:spPr bwMode="auto">
          <a:xfrm>
            <a:off x="0" y="0"/>
            <a:ext cx="7380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graphicFrame>
        <p:nvGraphicFramePr>
          <p:cNvPr id="6" name="Tableau 5">
            <a:extLst>
              <a:ext uri="{FF2B5EF4-FFF2-40B4-BE49-F238E27FC236}">
                <a16:creationId xmlns:a16="http://schemas.microsoft.com/office/drawing/2014/main" id="{B2704447-AC2B-478B-A9FB-D274CF0F4FA2}"/>
              </a:ext>
            </a:extLst>
          </p:cNvPr>
          <p:cNvGraphicFramePr>
            <a:graphicFrameLocks noGrp="1"/>
          </p:cNvGraphicFramePr>
          <p:nvPr>
            <p:extLst>
              <p:ext uri="{D42A27DB-BD31-4B8C-83A1-F6EECF244321}">
                <p14:modId xmlns:p14="http://schemas.microsoft.com/office/powerpoint/2010/main" val="4144693940"/>
              </p:ext>
            </p:extLst>
          </p:nvPr>
        </p:nvGraphicFramePr>
        <p:xfrm>
          <a:off x="552450" y="2538512"/>
          <a:ext cx="6275387" cy="5346484"/>
        </p:xfrm>
        <a:graphic>
          <a:graphicData uri="http://schemas.openxmlformats.org/drawingml/2006/table">
            <a:tbl>
              <a:tblPr firstRow="1" bandRow="1">
                <a:tableStyleId>{5C22544A-7EE6-4342-B048-85BDC9FD1C3A}</a:tableStyleId>
              </a:tblPr>
              <a:tblGrid>
                <a:gridCol w="1151920">
                  <a:extLst>
                    <a:ext uri="{9D8B030D-6E8A-4147-A177-3AD203B41FA5}">
                      <a16:colId xmlns:a16="http://schemas.microsoft.com/office/drawing/2014/main" val="20000"/>
                    </a:ext>
                  </a:extLst>
                </a:gridCol>
                <a:gridCol w="5123467">
                  <a:extLst>
                    <a:ext uri="{9D8B030D-6E8A-4147-A177-3AD203B41FA5}">
                      <a16:colId xmlns:a16="http://schemas.microsoft.com/office/drawing/2014/main" val="20001"/>
                    </a:ext>
                  </a:extLst>
                </a:gridCol>
              </a:tblGrid>
              <a:tr h="311700">
                <a:tc gridSpan="2">
                  <a:txBody>
                    <a:bodyPr/>
                    <a:lstStyle/>
                    <a:p>
                      <a:pPr algn="ctr"/>
                      <a:r>
                        <a:rPr lang="fr-FR" sz="1400" b="1" dirty="0">
                          <a:solidFill>
                            <a:schemeClr val="bg1"/>
                          </a:solidFill>
                        </a:rPr>
                        <a:t>Destinataires</a:t>
                      </a:r>
                    </a:p>
                  </a:txBody>
                  <a:tcPr marL="91423" marR="91423"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hMerge="1">
                  <a:txBody>
                    <a:bodyPr/>
                    <a:lstStyle/>
                    <a:p>
                      <a:endParaRPr lang="fr-FR"/>
                    </a:p>
                  </a:txBody>
                  <a:tcPr/>
                </a:tc>
                <a:extLst>
                  <a:ext uri="{0D108BD9-81ED-4DB2-BD59-A6C34878D82A}">
                    <a16:rowId xmlns:a16="http://schemas.microsoft.com/office/drawing/2014/main" val="10000"/>
                  </a:ext>
                </a:extLst>
              </a:tr>
              <a:tr h="716980">
                <a:tc>
                  <a:txBody>
                    <a:bodyPr/>
                    <a:lstStyle/>
                    <a:p>
                      <a:pPr algn="l"/>
                      <a:endParaRPr lang="fr-FR" sz="1000" b="0" i="0" u="none" strike="noStrike" kern="1200" baseline="0" dirty="0">
                        <a:solidFill>
                          <a:schemeClr val="dk1"/>
                        </a:solidFill>
                        <a:latin typeface="Calibri" panose="020F0502020204030204" pitchFamily="34" charset="0"/>
                        <a:ea typeface="+mn-ea"/>
                        <a:cs typeface="+mn-cs"/>
                      </a:endParaRPr>
                    </a:p>
                    <a:p>
                      <a:pPr algn="l"/>
                      <a:r>
                        <a:rPr lang="fr-FR" sz="1000" b="0" i="0" u="none" strike="noStrike" kern="1200" baseline="0" dirty="0">
                          <a:solidFill>
                            <a:schemeClr val="dk1"/>
                          </a:solidFill>
                          <a:latin typeface="Calibri" panose="020F0502020204030204" pitchFamily="34" charset="0"/>
                          <a:ea typeface="+mn-ea"/>
                          <a:cs typeface="+mn-cs"/>
                        </a:rPr>
                        <a:t>Caisses d’Epargne </a:t>
                      </a:r>
                    </a:p>
                    <a:p>
                      <a:pPr algn="l"/>
                      <a:endParaRPr lang="fr-FR" sz="1000" b="1" dirty="0">
                        <a:solidFill>
                          <a:schemeClr val="bg1"/>
                        </a:solidFill>
                        <a:latin typeface="Calibri" panose="020F0502020204030204" pitchFamily="34" charset="0"/>
                      </a:endParaRP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fr-FR" sz="1000" b="0" i="0" u="none" strike="noStrike" kern="1200" baseline="0" dirty="0">
                          <a:solidFill>
                            <a:schemeClr val="dk1"/>
                          </a:solidFill>
                          <a:latin typeface="Calibri" panose="020F0502020204030204" pitchFamily="34" charset="0"/>
                          <a:ea typeface="+mn-ea"/>
                          <a:cs typeface="+mn-cs"/>
                        </a:rPr>
                        <a:t>Responsables Assurances</a:t>
                      </a:r>
                    </a:p>
                    <a:p>
                      <a:pPr algn="l"/>
                      <a:r>
                        <a:rPr lang="fr-FR" sz="1000" b="0" i="0" u="none" strike="noStrike" kern="1200" baseline="0" dirty="0">
                          <a:solidFill>
                            <a:schemeClr val="dk1"/>
                          </a:solidFill>
                          <a:latin typeface="Calibri" panose="020F0502020204030204" pitchFamily="34" charset="0"/>
                          <a:ea typeface="+mn-ea"/>
                          <a:cs typeface="+mn-cs"/>
                        </a:rPr>
                        <a:t>Responsables Successions</a:t>
                      </a:r>
                    </a:p>
                    <a:p>
                      <a:pPr algn="l"/>
                      <a:r>
                        <a:rPr lang="fr-FR" sz="1000" b="0" i="0" u="none" strike="noStrike" kern="1200" baseline="0" dirty="0">
                          <a:solidFill>
                            <a:schemeClr val="dk1"/>
                          </a:solidFill>
                          <a:latin typeface="Calibri" panose="020F0502020204030204" pitchFamily="34" charset="0"/>
                          <a:ea typeface="+mn-ea"/>
                          <a:cs typeface="+mn-cs"/>
                        </a:rPr>
                        <a:t>Responsables Gestion Privée</a:t>
                      </a:r>
                    </a:p>
                    <a:p>
                      <a:pPr algn="l"/>
                      <a:r>
                        <a:rPr lang="fr-FR" sz="1000" b="0" i="0" u="none" strike="noStrike" kern="1200" baseline="0" dirty="0">
                          <a:solidFill>
                            <a:schemeClr val="dk1"/>
                          </a:solidFill>
                          <a:latin typeface="Calibri" panose="020F0502020204030204" pitchFamily="34" charset="0"/>
                          <a:ea typeface="+mn-ea"/>
                          <a:cs typeface="+mn-cs"/>
                        </a:rPr>
                        <a:t>Responsable Marchés des Personnes Protégés</a:t>
                      </a:r>
                      <a:endParaRPr lang="fr-FR" sz="1000" b="1" dirty="0">
                        <a:solidFill>
                          <a:schemeClr val="bg1"/>
                        </a:solidFill>
                        <a:latin typeface="Calibri" panose="020F0502020204030204" pitchFamily="34" charset="0"/>
                      </a:endParaRP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05226">
                <a:tc>
                  <a:txBody>
                    <a:bodyPr/>
                    <a:lstStyle/>
                    <a:p>
                      <a:pPr algn="l"/>
                      <a:r>
                        <a:rPr lang="fr-FR" sz="1000" b="0" i="0" u="none" strike="noStrike" kern="1200" baseline="0" dirty="0">
                          <a:solidFill>
                            <a:schemeClr val="dk1"/>
                          </a:solidFill>
                          <a:latin typeface="Calibri" panose="020F0502020204030204" pitchFamily="34" charset="0"/>
                          <a:ea typeface="+mn-ea"/>
                          <a:cs typeface="+mn-cs"/>
                        </a:rPr>
                        <a:t>CNP Assurances </a:t>
                      </a:r>
                      <a:endParaRPr lang="fr-FR" sz="1000" b="1" dirty="0">
                        <a:solidFill>
                          <a:schemeClr val="bg1"/>
                        </a:solidFill>
                        <a:latin typeface="Calibri" panose="020F0502020204030204" pitchFamily="34" charset="0"/>
                      </a:endParaRP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fr-FR" sz="1000" b="0" i="0" u="none" strike="noStrike" kern="1200" baseline="0" dirty="0">
                          <a:solidFill>
                            <a:schemeClr val="dk1"/>
                          </a:solidFill>
                          <a:latin typeface="Calibri" panose="020F0502020204030204" pitchFamily="34" charset="0"/>
                          <a:ea typeface="+mn-ea"/>
                          <a:cs typeface="+mn-cs"/>
                        </a:rPr>
                        <a:t>BU BPCE</a:t>
                      </a:r>
                    </a:p>
                    <a:p>
                      <a:pPr algn="l"/>
                      <a:r>
                        <a:rPr lang="fr-FR" sz="1000" b="0" i="0" u="none" strike="noStrike" kern="1200" baseline="0" dirty="0">
                          <a:solidFill>
                            <a:schemeClr val="dk1"/>
                          </a:solidFill>
                          <a:latin typeface="Calibri" panose="020F0502020204030204" pitchFamily="34" charset="0"/>
                          <a:ea typeface="+mn-ea"/>
                          <a:cs typeface="+mn-cs"/>
                        </a:rPr>
                        <a:t>GRC BPCE</a:t>
                      </a:r>
                      <a:endParaRPr lang="fr-FR" sz="1000" b="0" i="0" u="none" strike="noStrike" kern="1200" baseline="0" dirty="0">
                        <a:solidFill>
                          <a:schemeClr val="tx1"/>
                        </a:solidFill>
                        <a:latin typeface="Calibri" panose="020F0502020204030204" pitchFamily="34" charset="0"/>
                        <a:ea typeface="+mn-ea"/>
                        <a:cs typeface="+mn-cs"/>
                      </a:endParaRP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59744">
                <a:tc>
                  <a:txBody>
                    <a:bodyPr/>
                    <a:lstStyle/>
                    <a:p>
                      <a:pPr algn="l"/>
                      <a:r>
                        <a:rPr lang="fr-FR" sz="1000" b="0" i="0" dirty="0">
                          <a:solidFill>
                            <a:schemeClr val="tx1"/>
                          </a:solidFill>
                          <a:latin typeface="Calibri" panose="020F0502020204030204" pitchFamily="34" charset="0"/>
                        </a:rPr>
                        <a:t>BPCE</a:t>
                      </a: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fr-FR" sz="1000" b="0" dirty="0">
                          <a:solidFill>
                            <a:schemeClr val="tx1"/>
                          </a:solidFill>
                          <a:latin typeface="Calibri" panose="020F0502020204030204" pitchFamily="34" charset="0"/>
                        </a:rPr>
                        <a:t>Conformité</a:t>
                      </a: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48652">
                <a:tc gridSpan="2">
                  <a:txBody>
                    <a:bodyPr/>
                    <a:lstStyle/>
                    <a:p>
                      <a:pPr algn="ctr"/>
                      <a:endParaRPr lang="fr-FR" sz="800" b="1" dirty="0">
                        <a:solidFill>
                          <a:schemeClr val="bg1"/>
                        </a:solidFill>
                      </a:endParaRPr>
                    </a:p>
                  </a:txBody>
                  <a:tcPr marL="91423" marR="91423" marT="45694" marB="45694">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10004"/>
                  </a:ext>
                </a:extLst>
              </a:tr>
              <a:tr h="311700">
                <a:tc gridSpan="2">
                  <a:txBody>
                    <a:bodyPr/>
                    <a:lstStyle/>
                    <a:p>
                      <a:pPr algn="ctr"/>
                      <a:r>
                        <a:rPr lang="fr-FR" sz="1400" b="1" dirty="0">
                          <a:solidFill>
                            <a:schemeClr val="bg1"/>
                          </a:solidFill>
                        </a:rPr>
                        <a:t>Rédacteurs</a:t>
                      </a:r>
                    </a:p>
                  </a:txBody>
                  <a:tcPr marL="91423" marR="91423"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hMerge="1">
                  <a:txBody>
                    <a:bodyPr/>
                    <a:lstStyle/>
                    <a:p>
                      <a:endParaRPr lang="fr-FR"/>
                    </a:p>
                  </a:txBody>
                  <a:tcPr/>
                </a:tc>
                <a:extLst>
                  <a:ext uri="{0D108BD9-81ED-4DB2-BD59-A6C34878D82A}">
                    <a16:rowId xmlns:a16="http://schemas.microsoft.com/office/drawing/2014/main" val="10005"/>
                  </a:ext>
                </a:extLst>
              </a:tr>
              <a:tr h="405226">
                <a:tc>
                  <a:txBody>
                    <a:bodyPr/>
                    <a:lstStyle/>
                    <a:p>
                      <a:r>
                        <a:rPr lang="fr-FR" sz="1000" b="0" i="0" u="none" strike="noStrike" kern="1200" baseline="0" dirty="0">
                          <a:solidFill>
                            <a:schemeClr val="dk1"/>
                          </a:solidFill>
                          <a:latin typeface="Calibri" panose="020F0502020204030204" pitchFamily="34" charset="0"/>
                          <a:ea typeface="+mn-ea"/>
                          <a:cs typeface="+mn-cs"/>
                        </a:rPr>
                        <a:t>Ecureuil Vie Développement </a:t>
                      </a:r>
                      <a:endParaRPr lang="fr-FR" sz="1000" b="1" dirty="0">
                        <a:solidFill>
                          <a:schemeClr val="bg1"/>
                        </a:solidFill>
                        <a:latin typeface="Calibri" panose="020F0502020204030204" pitchFamily="34" charset="0"/>
                      </a:endParaRPr>
                    </a:p>
                  </a:txBody>
                  <a:tcPr marL="91423" marR="91423"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0" i="0" u="none" strike="noStrike" kern="1200" baseline="0" dirty="0">
                          <a:solidFill>
                            <a:schemeClr val="dk1"/>
                          </a:solidFill>
                          <a:latin typeface="Calibri" panose="020F0502020204030204" pitchFamily="34" charset="0"/>
                          <a:ea typeface="+mn-ea"/>
                          <a:cs typeface="+mn-cs"/>
                        </a:rPr>
                        <a:t>Département Expertise, Accompagnement Caisses et Partenaires</a:t>
                      </a: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85254">
                <a:tc gridSpan="2">
                  <a:txBody>
                    <a:bodyPr/>
                    <a:lstStyle/>
                    <a:p>
                      <a:pPr algn="ctr"/>
                      <a:endParaRPr lang="fr-FR" sz="800" b="1" dirty="0">
                        <a:solidFill>
                          <a:schemeClr val="bg1"/>
                        </a:solidFill>
                      </a:endParaRPr>
                    </a:p>
                  </a:txBody>
                  <a:tcPr marL="91423" marR="91423" marT="45694" marB="45694">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10007"/>
                  </a:ext>
                </a:extLst>
              </a:tr>
              <a:tr h="311700">
                <a:tc gridSpan="2">
                  <a:txBody>
                    <a:bodyPr/>
                    <a:lstStyle/>
                    <a:p>
                      <a:pPr algn="ctr"/>
                      <a:r>
                        <a:rPr lang="fr-FR" sz="1400" b="1" dirty="0">
                          <a:solidFill>
                            <a:schemeClr val="bg1"/>
                          </a:solidFill>
                        </a:rPr>
                        <a:t>Approbateurs</a:t>
                      </a:r>
                    </a:p>
                  </a:txBody>
                  <a:tcPr marL="91423" marR="91423"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fr-FR"/>
                    </a:p>
                  </a:txBody>
                  <a:tcPr/>
                </a:tc>
                <a:extLst>
                  <a:ext uri="{0D108BD9-81ED-4DB2-BD59-A6C34878D82A}">
                    <a16:rowId xmlns:a16="http://schemas.microsoft.com/office/drawing/2014/main" val="10008"/>
                  </a:ext>
                </a:extLst>
              </a:tr>
              <a:tr h="405226">
                <a:tc>
                  <a:txBody>
                    <a:bodyPr/>
                    <a:lstStyle/>
                    <a:p>
                      <a:pPr algn="l"/>
                      <a:r>
                        <a:rPr lang="fr-FR" sz="1000" b="0" i="0" u="none" strike="noStrike" kern="1200" baseline="0" dirty="0">
                          <a:solidFill>
                            <a:schemeClr val="dk1"/>
                          </a:solidFill>
                          <a:latin typeface="Calibri" panose="020F0502020204030204" pitchFamily="34" charset="0"/>
                          <a:ea typeface="+mn-ea"/>
                          <a:cs typeface="+mn-cs"/>
                        </a:rPr>
                        <a:t>CNP Assurances 	</a:t>
                      </a:r>
                      <a:endParaRPr lang="fr-FR" sz="1000" b="1" dirty="0">
                        <a:solidFill>
                          <a:schemeClr val="bg1"/>
                        </a:solidFill>
                        <a:latin typeface="Calibri" panose="020F0502020204030204" pitchFamily="34" charset="0"/>
                      </a:endParaRP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000" b="0" i="0" u="none" strike="noStrike" kern="1200" baseline="0" dirty="0">
                          <a:solidFill>
                            <a:schemeClr val="dk1"/>
                          </a:solidFill>
                          <a:latin typeface="Calibri" panose="020F0502020204030204" pitchFamily="34" charset="0"/>
                          <a:ea typeface="+mn-ea"/>
                          <a:cs typeface="+mn-cs"/>
                        </a:rPr>
                        <a:t>Business Unit BPCE</a:t>
                      </a:r>
                    </a:p>
                    <a:p>
                      <a:r>
                        <a:rPr lang="fr-FR" sz="1000" b="0" i="0" u="none" strike="noStrike" kern="1200" baseline="0" dirty="0">
                          <a:solidFill>
                            <a:schemeClr val="dk1"/>
                          </a:solidFill>
                          <a:latin typeface="Calibri" panose="020F0502020204030204" pitchFamily="34" charset="0"/>
                          <a:ea typeface="+mn-ea"/>
                          <a:cs typeface="+mn-cs"/>
                        </a:rPr>
                        <a:t>Direction Conformité Groupe</a:t>
                      </a:r>
                      <a:endParaRPr lang="fr-FR" sz="1000" b="1" dirty="0">
                        <a:solidFill>
                          <a:srgbClr val="FF0000"/>
                        </a:solidFill>
                        <a:latin typeface="Calibri" panose="020F0502020204030204" pitchFamily="34" charset="0"/>
                      </a:endParaRP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22140">
                <a:tc gridSpan="2">
                  <a:txBody>
                    <a:bodyPr/>
                    <a:lstStyle/>
                    <a:p>
                      <a:pPr algn="ctr"/>
                      <a:endParaRPr lang="fr-FR" sz="800" b="1" dirty="0">
                        <a:solidFill>
                          <a:schemeClr val="bg1"/>
                        </a:solidFill>
                      </a:endParaRPr>
                    </a:p>
                  </a:txBody>
                  <a:tcPr marL="91423" marR="91423" marT="45694" marB="45694">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10011"/>
                  </a:ext>
                </a:extLst>
              </a:tr>
              <a:tr h="292916">
                <a:tc gridSpan="2">
                  <a:txBody>
                    <a:bodyPr/>
                    <a:lstStyle/>
                    <a:p>
                      <a:pPr algn="ctr"/>
                      <a:r>
                        <a:rPr lang="fr-FR" sz="1400" b="1" dirty="0">
                          <a:solidFill>
                            <a:schemeClr val="bg1"/>
                          </a:solidFill>
                        </a:rPr>
                        <a:t>Historique</a:t>
                      </a:r>
                    </a:p>
                  </a:txBody>
                  <a:tcPr marL="91423" marR="91423"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fr-FR"/>
                    </a:p>
                  </a:txBody>
                  <a:tcPr/>
                </a:tc>
                <a:extLst>
                  <a:ext uri="{0D108BD9-81ED-4DB2-BD59-A6C34878D82A}">
                    <a16:rowId xmlns:a16="http://schemas.microsoft.com/office/drawing/2014/main" val="10012"/>
                  </a:ext>
                </a:extLst>
              </a:tr>
              <a:tr h="405226">
                <a:tc>
                  <a:txBody>
                    <a:bodyPr/>
                    <a:lstStyle/>
                    <a:p>
                      <a:pPr algn="l">
                        <a:spcBef>
                          <a:spcPts val="0"/>
                        </a:spcBef>
                      </a:pPr>
                      <a:r>
                        <a:rPr lang="fr-FR" sz="1000" b="0" dirty="0">
                          <a:solidFill>
                            <a:schemeClr val="tx1"/>
                          </a:solidFill>
                          <a:latin typeface="Calibri" panose="020F0502020204030204" pitchFamily="34" charset="0"/>
                        </a:rPr>
                        <a:t>Mars 2021</a:t>
                      </a:r>
                    </a:p>
                    <a:p>
                      <a:pPr algn="l">
                        <a:spcBef>
                          <a:spcPts val="0"/>
                        </a:spcBef>
                      </a:pPr>
                      <a:endParaRPr lang="fr-FR" sz="1000" b="0" dirty="0">
                        <a:solidFill>
                          <a:schemeClr val="tx1"/>
                        </a:solidFill>
                        <a:latin typeface="Calibri" panose="020F0502020204030204" pitchFamily="34" charset="0"/>
                      </a:endParaRPr>
                    </a:p>
                    <a:p>
                      <a:pPr algn="l">
                        <a:spcBef>
                          <a:spcPts val="0"/>
                        </a:spcBef>
                      </a:pPr>
                      <a:r>
                        <a:rPr lang="fr-FR" sz="1000" b="0" dirty="0">
                          <a:solidFill>
                            <a:schemeClr val="tx1"/>
                          </a:solidFill>
                          <a:latin typeface="Calibri" panose="020F0502020204030204" pitchFamily="34" charset="0"/>
                        </a:rPr>
                        <a:t>Août 2019</a:t>
                      </a:r>
                    </a:p>
                    <a:p>
                      <a:pPr algn="l">
                        <a:spcBef>
                          <a:spcPts val="0"/>
                        </a:spcBef>
                      </a:pPr>
                      <a:r>
                        <a:rPr lang="fr-FR" sz="1000" b="0" dirty="0">
                          <a:solidFill>
                            <a:schemeClr val="tx1"/>
                          </a:solidFill>
                          <a:latin typeface="Calibri" panose="020F0502020204030204" pitchFamily="34" charset="0"/>
                        </a:rPr>
                        <a:t>Février 2011</a:t>
                      </a:r>
                    </a:p>
                    <a:p>
                      <a:pPr algn="l">
                        <a:spcBef>
                          <a:spcPts val="0"/>
                        </a:spcBef>
                      </a:pPr>
                      <a:r>
                        <a:rPr lang="fr-FR" sz="1000" b="0" dirty="0">
                          <a:solidFill>
                            <a:schemeClr val="tx1"/>
                          </a:solidFill>
                          <a:latin typeface="Calibri" panose="020F0502020204030204" pitchFamily="34" charset="0"/>
                        </a:rPr>
                        <a:t>Mai 2006</a:t>
                      </a:r>
                    </a:p>
                    <a:p>
                      <a:pPr algn="l">
                        <a:spcBef>
                          <a:spcPts val="0"/>
                        </a:spcBef>
                      </a:pPr>
                      <a:r>
                        <a:rPr lang="fr-FR" sz="1000" b="0" dirty="0">
                          <a:solidFill>
                            <a:schemeClr val="tx1"/>
                          </a:solidFill>
                          <a:latin typeface="Calibri" panose="020F0502020204030204" pitchFamily="34" charset="0"/>
                        </a:rPr>
                        <a:t>Février 2003</a:t>
                      </a:r>
                    </a:p>
                    <a:p>
                      <a:pPr marL="0" algn="l" defTabSz="914400" rtl="0" eaLnBrk="1" latinLnBrk="0" hangingPunct="1"/>
                      <a:r>
                        <a:rPr lang="fr-FR" sz="1000" b="0" kern="1200" baseline="0" dirty="0">
                          <a:solidFill>
                            <a:schemeClr val="tx1"/>
                          </a:solidFill>
                          <a:latin typeface="Calibri" panose="020F0502020204030204" pitchFamily="34" charset="0"/>
                          <a:ea typeface="+mn-ea"/>
                          <a:cs typeface="+mn-cs"/>
                        </a:rPr>
                        <a:t>Octobre 2002</a:t>
                      </a: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0"/>
                        </a:spcBef>
                      </a:pPr>
                      <a:r>
                        <a:rPr lang="fr-FR" sz="1000" b="0" kern="1200" baseline="0" dirty="0">
                          <a:solidFill>
                            <a:schemeClr val="tx1"/>
                          </a:solidFill>
                          <a:latin typeface="Calibri" panose="020F0502020204030204" pitchFamily="34" charset="0"/>
                          <a:ea typeface="+mn-ea"/>
                          <a:cs typeface="+mn-cs"/>
                        </a:rPr>
                        <a:t>Qualification (et déclaration) des versements en don de sommes d’argent ou en présent d’usage et justificatifs spécifiques à communiquer</a:t>
                      </a:r>
                      <a:endParaRPr lang="fr-FR" sz="1000" b="0" strike="sngStrike" kern="1200" baseline="0" dirty="0">
                        <a:solidFill>
                          <a:schemeClr val="tx1"/>
                        </a:solidFill>
                        <a:latin typeface="Calibri" panose="020F0502020204030204" pitchFamily="34" charset="0"/>
                        <a:ea typeface="+mn-ea"/>
                        <a:cs typeface="+mn-cs"/>
                      </a:endParaRPr>
                    </a:p>
                    <a:p>
                      <a:pPr algn="l">
                        <a:spcBef>
                          <a:spcPts val="0"/>
                        </a:spcBef>
                      </a:pPr>
                      <a:r>
                        <a:rPr lang="fr-FR" sz="1000" b="0" kern="1200" baseline="0" dirty="0">
                          <a:solidFill>
                            <a:schemeClr val="tx1"/>
                          </a:solidFill>
                          <a:latin typeface="Calibri" panose="020F0502020204030204" pitchFamily="34" charset="0"/>
                          <a:ea typeface="+mn-ea"/>
                          <a:cs typeface="+mn-cs"/>
                        </a:rPr>
                        <a:t>Mise au format TATOU et mutualisation des procédures  (avec et sans pactes)</a:t>
                      </a:r>
                    </a:p>
                    <a:p>
                      <a:pPr algn="l">
                        <a:spcBef>
                          <a:spcPts val="0"/>
                        </a:spcBef>
                      </a:pPr>
                      <a:r>
                        <a:rPr lang="fr-FR" sz="1000" b="0" kern="1200" baseline="0" dirty="0">
                          <a:solidFill>
                            <a:schemeClr val="tx1"/>
                          </a:solidFill>
                          <a:latin typeface="Calibri" panose="020F0502020204030204" pitchFamily="34" charset="0"/>
                          <a:ea typeface="+mn-ea"/>
                          <a:cs typeface="+mn-cs"/>
                        </a:rPr>
                        <a:t>Gestion de le preuve et Mise à jour souscription pacte adjoint facultatif</a:t>
                      </a:r>
                    </a:p>
                    <a:p>
                      <a:pPr algn="l">
                        <a:spcBef>
                          <a:spcPts val="0"/>
                        </a:spcBef>
                      </a:pPr>
                      <a:r>
                        <a:rPr lang="fr-FR" sz="1000" b="0" kern="1200" baseline="0" dirty="0">
                          <a:solidFill>
                            <a:schemeClr val="tx1"/>
                          </a:solidFill>
                          <a:latin typeface="Calibri" panose="020F0502020204030204" pitchFamily="34" charset="0"/>
                          <a:ea typeface="+mn-ea"/>
                          <a:cs typeface="+mn-cs"/>
                        </a:rPr>
                        <a:t>Actualisation process du rachat total, partiel et rachats partiels programmés</a:t>
                      </a:r>
                    </a:p>
                    <a:p>
                      <a:pPr algn="l">
                        <a:spcBef>
                          <a:spcPts val="0"/>
                        </a:spcBef>
                      </a:pPr>
                      <a:r>
                        <a:rPr lang="fr-FR" sz="1000" b="0" kern="1200" baseline="0" dirty="0">
                          <a:solidFill>
                            <a:schemeClr val="tx1"/>
                          </a:solidFill>
                          <a:latin typeface="Calibri" panose="020F0502020204030204" pitchFamily="34" charset="0"/>
                          <a:ea typeface="+mn-ea"/>
                          <a:cs typeface="+mn-cs"/>
                        </a:rPr>
                        <a:t>Mise en place Conditions générales n°2</a:t>
                      </a:r>
                      <a:endParaRPr lang="fr-FR" sz="1000" b="0" baseline="0" dirty="0">
                        <a:solidFill>
                          <a:schemeClr val="tx1"/>
                        </a:solidFill>
                        <a:latin typeface="Calibri" panose="020F0502020204030204" pitchFamily="34" charset="0"/>
                      </a:endParaRPr>
                    </a:p>
                    <a:p>
                      <a:pPr algn="l"/>
                      <a:r>
                        <a:rPr lang="fr-FR" sz="1000" b="0" baseline="0" dirty="0">
                          <a:solidFill>
                            <a:schemeClr val="tx1"/>
                          </a:solidFill>
                          <a:latin typeface="Calibri" panose="020F0502020204030204" pitchFamily="34" charset="0"/>
                        </a:rPr>
                        <a:t>Création</a:t>
                      </a:r>
                    </a:p>
                  </a:txBody>
                  <a:tcPr marL="91423" marR="91423" marT="45694" marB="456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pic>
        <p:nvPicPr>
          <p:cNvPr id="3" name="Image 2">
            <a:extLst>
              <a:ext uri="{FF2B5EF4-FFF2-40B4-BE49-F238E27FC236}">
                <a16:creationId xmlns:a16="http://schemas.microsoft.com/office/drawing/2014/main" id="{75AE4BD2-15A5-4FF1-BF10-C9439A158B27}"/>
              </a:ext>
            </a:extLst>
          </p:cNvPr>
          <p:cNvPicPr>
            <a:picLocks noChangeAspect="1"/>
          </p:cNvPicPr>
          <p:nvPr/>
        </p:nvPicPr>
        <p:blipFill>
          <a:blip r:embed="rId2"/>
          <a:stretch>
            <a:fillRect/>
          </a:stretch>
        </p:blipFill>
        <p:spPr>
          <a:xfrm>
            <a:off x="161752" y="223952"/>
            <a:ext cx="1298572" cy="1162432"/>
          </a:xfrm>
          <a:prstGeom prst="rect">
            <a:avLst/>
          </a:prstGeom>
        </p:spPr>
      </p:pic>
    </p:spTree>
    <p:extLst>
      <p:ext uri="{BB962C8B-B14F-4D97-AF65-F5344CB8AC3E}">
        <p14:creationId xmlns:p14="http://schemas.microsoft.com/office/powerpoint/2010/main" val="3981264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ZoneTexte 23"/>
          <p:cNvSpPr txBox="1"/>
          <p:nvPr/>
        </p:nvSpPr>
        <p:spPr>
          <a:xfrm rot="21300000">
            <a:off x="395576" y="1664033"/>
            <a:ext cx="4038196" cy="523220"/>
          </a:xfrm>
          <a:prstGeom prst="rect">
            <a:avLst/>
          </a:prstGeom>
          <a:noFill/>
        </p:spPr>
        <p:txBody>
          <a:bodyPr wrap="square" rtlCol="0">
            <a:spAutoFit/>
          </a:bodyPr>
          <a:lstStyle/>
          <a:p>
            <a:r>
              <a:rPr lang="fr-FR" sz="2800" b="1" dirty="0">
                <a:latin typeface="Aharoni" panose="02010803020104030203" pitchFamily="2" charset="-79"/>
                <a:ea typeface="Tahoma" panose="020B0604030504040204" pitchFamily="34" charset="0"/>
                <a:cs typeface="Aharoni" panose="02010803020104030203" pitchFamily="2" charset="-79"/>
              </a:rPr>
              <a:t>LE SOMMAIRE</a:t>
            </a:r>
          </a:p>
        </p:txBody>
      </p:sp>
      <p:pic>
        <p:nvPicPr>
          <p:cNvPr id="2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69" y="90240"/>
            <a:ext cx="2016224"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ectangle 25">
            <a:extLst>
              <a:ext uri="{FF2B5EF4-FFF2-40B4-BE49-F238E27FC236}">
                <a16:creationId xmlns:a16="http://schemas.microsoft.com/office/drawing/2014/main" id="{29841583-B8A4-401E-A831-83884D512EEA}"/>
              </a:ext>
            </a:extLst>
          </p:cNvPr>
          <p:cNvSpPr/>
          <p:nvPr/>
        </p:nvSpPr>
        <p:spPr>
          <a:xfrm>
            <a:off x="787824" y="5922888"/>
            <a:ext cx="5650859" cy="432048"/>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LES RESPONSABILITÉS DES ACTEURS</a:t>
            </a:r>
          </a:p>
        </p:txBody>
      </p:sp>
      <p:sp>
        <p:nvSpPr>
          <p:cNvPr id="27" name="Rectangle : avec coins supérieurs arrondis 7">
            <a:extLst>
              <a:ext uri="{FF2B5EF4-FFF2-40B4-BE49-F238E27FC236}">
                <a16:creationId xmlns:a16="http://schemas.microsoft.com/office/drawing/2014/main" id="{7D9B5A04-2DC5-4679-A682-89BE0EBFE3D9}"/>
              </a:ext>
            </a:extLst>
          </p:cNvPr>
          <p:cNvSpPr/>
          <p:nvPr/>
        </p:nvSpPr>
        <p:spPr>
          <a:xfrm>
            <a:off x="809825" y="6339108"/>
            <a:ext cx="5628858" cy="3328196"/>
          </a:xfrm>
          <a:prstGeom prst="round2SameRect">
            <a:avLst/>
          </a:prstGeom>
          <a:noFill/>
          <a:ln>
            <a:solidFill>
              <a:schemeClr val="tx2">
                <a:lumMod val="60000"/>
                <a:lumOff val="40000"/>
              </a:schemeClr>
            </a:solid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 avec coins supérieurs arrondis 52">
            <a:extLst>
              <a:ext uri="{FF2B5EF4-FFF2-40B4-BE49-F238E27FC236}">
                <a16:creationId xmlns:a16="http://schemas.microsoft.com/office/drawing/2014/main" id="{30695200-B66E-4825-875B-E69DD2375FB0}"/>
              </a:ext>
            </a:extLst>
          </p:cNvPr>
          <p:cNvSpPr/>
          <p:nvPr/>
        </p:nvSpPr>
        <p:spPr>
          <a:xfrm>
            <a:off x="809826" y="3258592"/>
            <a:ext cx="5597856" cy="2160240"/>
          </a:xfrm>
          <a:prstGeom prst="round2SameRect">
            <a:avLst/>
          </a:prstGeom>
          <a:noFill/>
          <a:ln>
            <a:solidFill>
              <a:schemeClr val="tx2">
                <a:lumMod val="60000"/>
                <a:lumOff val="40000"/>
              </a:schemeClr>
            </a:solid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F8A42827-D3A8-4A41-AD21-D68846C185FB}"/>
              </a:ext>
            </a:extLst>
          </p:cNvPr>
          <p:cNvSpPr/>
          <p:nvPr/>
        </p:nvSpPr>
        <p:spPr>
          <a:xfrm>
            <a:off x="771115" y="2826544"/>
            <a:ext cx="5655333" cy="432048"/>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PRESENTATION DE NUANCES GRENADINE</a:t>
            </a:r>
          </a:p>
        </p:txBody>
      </p:sp>
      <p:sp>
        <p:nvSpPr>
          <p:cNvPr id="32" name="ZoneTexte 31">
            <a:hlinkClick r:id="" action="ppaction://noaction"/>
            <a:extLst>
              <a:ext uri="{FF2B5EF4-FFF2-40B4-BE49-F238E27FC236}">
                <a16:creationId xmlns:a16="http://schemas.microsoft.com/office/drawing/2014/main" id="{C1B2DCC5-26E0-4361-B1DD-8309FCB8199F}"/>
              </a:ext>
            </a:extLst>
          </p:cNvPr>
          <p:cNvSpPr txBox="1"/>
          <p:nvPr/>
        </p:nvSpPr>
        <p:spPr>
          <a:xfrm>
            <a:off x="797590" y="3164159"/>
            <a:ext cx="5628858" cy="2045043"/>
          </a:xfrm>
          <a:prstGeom prst="rect">
            <a:avLst/>
          </a:prstGeom>
          <a:noFill/>
        </p:spPr>
        <p:txBody>
          <a:bodyPr wrap="square" bIns="36000" rtlCol="0">
            <a:spAutoFit/>
          </a:bodyPr>
          <a:lstStyle/>
          <a:p>
            <a:pPr marL="285750" indent="-285750" algn="just">
              <a:lnSpc>
                <a:spcPct val="150000"/>
              </a:lnSpc>
              <a:buFont typeface="Wingdings"/>
              <a:buChar char="8"/>
            </a:pPr>
            <a:endParaRPr lang="fr-FR" sz="800" b="1" dirty="0">
              <a:sym typeface="Wingdings"/>
            </a:endParaRPr>
          </a:p>
          <a:p>
            <a:pPr marL="285750" indent="-285750" algn="just">
              <a:lnSpc>
                <a:spcPct val="150000"/>
              </a:lnSpc>
              <a:spcAft>
                <a:spcPts val="600"/>
              </a:spcAft>
              <a:buFont typeface="Wingdings"/>
              <a:buChar char="8"/>
            </a:pPr>
            <a:r>
              <a:rPr lang="fr-FR" sz="1200" b="1" dirty="0">
                <a:sym typeface="Wingdings"/>
              </a:rPr>
              <a:t>Les caractéristiques du contrat Nuances Grenadine </a:t>
            </a:r>
            <a:r>
              <a:rPr lang="fr-FR" sz="1050" i="1" dirty="0">
                <a:sym typeface="Wingdings"/>
              </a:rPr>
              <a:t>(description, modalités d’adhésion, durée, modes de gestion et unités de compte temporaires)</a:t>
            </a:r>
            <a:endParaRPr lang="fr-FR" sz="1100" i="1" dirty="0">
              <a:sym typeface="Wingdings"/>
            </a:endParaRPr>
          </a:p>
          <a:p>
            <a:pPr marL="285750" indent="-285750" algn="just">
              <a:lnSpc>
                <a:spcPct val="150000"/>
              </a:lnSpc>
              <a:spcBef>
                <a:spcPts val="600"/>
              </a:spcBef>
              <a:spcAft>
                <a:spcPts val="600"/>
              </a:spcAft>
              <a:buFont typeface="Wingdings"/>
              <a:buChar char="8"/>
            </a:pPr>
            <a:r>
              <a:rPr lang="fr-FR" sz="1200" b="1" dirty="0"/>
              <a:t>Les intervenants au contrat Nuances Grenadine </a:t>
            </a:r>
          </a:p>
          <a:p>
            <a:pPr marL="285750" indent="-285750" algn="just">
              <a:lnSpc>
                <a:spcPct val="150000"/>
              </a:lnSpc>
              <a:spcBef>
                <a:spcPts val="600"/>
              </a:spcBef>
              <a:spcAft>
                <a:spcPts val="600"/>
              </a:spcAft>
              <a:buFont typeface="Wingdings"/>
              <a:buChar char="8"/>
            </a:pPr>
            <a:r>
              <a:rPr lang="fr-FR" sz="1200" b="1" dirty="0"/>
              <a:t>Choix de la clause bénéficiaire</a:t>
            </a:r>
            <a:endParaRPr lang="fr-FR" sz="1200" i="1" dirty="0"/>
          </a:p>
          <a:p>
            <a:pPr marL="285750" indent="-285750" algn="just">
              <a:lnSpc>
                <a:spcPct val="150000"/>
              </a:lnSpc>
              <a:spcBef>
                <a:spcPts val="600"/>
              </a:spcBef>
              <a:spcAft>
                <a:spcPts val="600"/>
              </a:spcAft>
              <a:buFont typeface="Wingdings"/>
              <a:buChar char="8"/>
            </a:pPr>
            <a:r>
              <a:rPr lang="fr-FR" sz="1200" b="1" dirty="0"/>
              <a:t>Pacte adjoint </a:t>
            </a:r>
            <a:r>
              <a:rPr lang="fr-FR" sz="1000" i="1" dirty="0"/>
              <a:t>(</a:t>
            </a:r>
            <a:r>
              <a:rPr lang="fr-FR" sz="1100" i="1" dirty="0"/>
              <a:t>contenu, rédaction, référencement)</a:t>
            </a:r>
            <a:endParaRPr lang="fr-FR" sz="1200" i="1" dirty="0"/>
          </a:p>
        </p:txBody>
      </p:sp>
      <p:sp>
        <p:nvSpPr>
          <p:cNvPr id="33" name="ZoneTexte 32">
            <a:hlinkClick r:id="" action="ppaction://noaction"/>
            <a:extLst>
              <a:ext uri="{FF2B5EF4-FFF2-40B4-BE49-F238E27FC236}">
                <a16:creationId xmlns:a16="http://schemas.microsoft.com/office/drawing/2014/main" id="{747F64DC-6E41-492A-9380-397FF204D54B}"/>
              </a:ext>
            </a:extLst>
          </p:cNvPr>
          <p:cNvSpPr txBox="1"/>
          <p:nvPr/>
        </p:nvSpPr>
        <p:spPr>
          <a:xfrm>
            <a:off x="834455" y="6280257"/>
            <a:ext cx="5591993" cy="3120534"/>
          </a:xfrm>
          <a:prstGeom prst="rect">
            <a:avLst/>
          </a:prstGeom>
          <a:noFill/>
        </p:spPr>
        <p:txBody>
          <a:bodyPr wrap="square" rtlCol="0">
            <a:spAutoFit/>
          </a:bodyPr>
          <a:lstStyle/>
          <a:p>
            <a:pPr marL="285750" indent="-285750">
              <a:buFont typeface="Wingdings"/>
              <a:buChar char="8"/>
            </a:pPr>
            <a:endParaRPr lang="fr-FR" sz="1400" b="1" dirty="0"/>
          </a:p>
          <a:p>
            <a:pPr marL="285750" indent="-285750">
              <a:buFont typeface="Wingdings"/>
              <a:buChar char="8"/>
            </a:pPr>
            <a:endParaRPr lang="fr-FR" sz="400" b="1" dirty="0"/>
          </a:p>
          <a:p>
            <a:pPr marL="285750" indent="-285750">
              <a:lnSpc>
                <a:spcPct val="150000"/>
              </a:lnSpc>
              <a:buFont typeface="Wingdings"/>
              <a:buChar char="8"/>
            </a:pPr>
            <a:r>
              <a:rPr lang="fr-FR" sz="1200" b="1" dirty="0"/>
              <a:t>Les actes disponibles dans PUMA / ISI</a:t>
            </a:r>
          </a:p>
          <a:p>
            <a:pPr marL="285750" indent="-285750">
              <a:lnSpc>
                <a:spcPct val="150000"/>
              </a:lnSpc>
              <a:spcBef>
                <a:spcPts val="600"/>
              </a:spcBef>
              <a:spcAft>
                <a:spcPts val="600"/>
              </a:spcAft>
              <a:buFont typeface="Wingdings"/>
              <a:buChar char="8"/>
            </a:pPr>
            <a:r>
              <a:rPr lang="fr-FR" sz="1200" b="1" dirty="0"/>
              <a:t>Réaliser une cotisation complémentaire </a:t>
            </a:r>
          </a:p>
          <a:p>
            <a:pPr marL="285750" indent="-285750">
              <a:lnSpc>
                <a:spcPct val="150000"/>
              </a:lnSpc>
              <a:spcBef>
                <a:spcPts val="600"/>
              </a:spcBef>
              <a:spcAft>
                <a:spcPts val="600"/>
              </a:spcAft>
              <a:buFont typeface="Wingdings"/>
              <a:buChar char="8"/>
            </a:pPr>
            <a:r>
              <a:rPr lang="fr-FR" sz="1200" b="1" dirty="0"/>
              <a:t>Mettre en place des versements réguliers en cours de contrat</a:t>
            </a:r>
          </a:p>
          <a:p>
            <a:pPr marL="285750" indent="-285750">
              <a:lnSpc>
                <a:spcPct val="150000"/>
              </a:lnSpc>
              <a:spcBef>
                <a:spcPts val="600"/>
              </a:spcBef>
              <a:spcAft>
                <a:spcPts val="600"/>
              </a:spcAft>
              <a:buFont typeface="Wingdings"/>
              <a:buChar char="8"/>
            </a:pPr>
            <a:r>
              <a:rPr lang="fr-FR" sz="1200" b="1" dirty="0"/>
              <a:t>Signature du mandat SEPA</a:t>
            </a:r>
          </a:p>
          <a:p>
            <a:pPr marL="285750" indent="-285750">
              <a:lnSpc>
                <a:spcPct val="150000"/>
              </a:lnSpc>
              <a:spcBef>
                <a:spcPts val="600"/>
              </a:spcBef>
              <a:spcAft>
                <a:spcPts val="600"/>
              </a:spcAft>
              <a:buFont typeface="Wingdings"/>
              <a:buChar char="8"/>
            </a:pPr>
            <a:r>
              <a:rPr lang="fr-FR" sz="1200" b="1" dirty="0"/>
              <a:t>Réaliser un rachat partiel / total</a:t>
            </a:r>
          </a:p>
          <a:p>
            <a:pPr marL="285750" indent="-285750">
              <a:lnSpc>
                <a:spcPct val="150000"/>
              </a:lnSpc>
              <a:spcBef>
                <a:spcPts val="600"/>
              </a:spcBef>
              <a:spcAft>
                <a:spcPts val="600"/>
              </a:spcAft>
              <a:buFont typeface="Wingdings"/>
              <a:buChar char="8"/>
            </a:pPr>
            <a:r>
              <a:rPr lang="fr-FR" sz="1200" b="1" dirty="0"/>
              <a:t>Mettre en place des rachats partiels programmés</a:t>
            </a:r>
          </a:p>
          <a:p>
            <a:pPr marL="285750" indent="-285750">
              <a:lnSpc>
                <a:spcPct val="150000"/>
              </a:lnSpc>
              <a:spcBef>
                <a:spcPts val="600"/>
              </a:spcBef>
              <a:spcAft>
                <a:spcPts val="600"/>
              </a:spcAft>
              <a:buFont typeface="Wingdings"/>
              <a:buChar char="8"/>
            </a:pPr>
            <a:r>
              <a:rPr lang="fr-FR" sz="1200" b="1" dirty="0"/>
              <a:t>Réaliser un arbitrage</a:t>
            </a:r>
            <a:endParaRPr lang="fr-FR" sz="1400" b="1" dirty="0"/>
          </a:p>
        </p:txBody>
      </p:sp>
      <p:pic>
        <p:nvPicPr>
          <p:cNvPr id="8" name="Image 7">
            <a:extLst>
              <a:ext uri="{FF2B5EF4-FFF2-40B4-BE49-F238E27FC236}">
                <a16:creationId xmlns:a16="http://schemas.microsoft.com/office/drawing/2014/main" id="{DD818B21-C690-4CE5-8C20-3D4C0ADD110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07957" y="6929133"/>
            <a:ext cx="361907" cy="361907"/>
          </a:xfrm>
          <a:prstGeom prst="rect">
            <a:avLst/>
          </a:prstGeom>
        </p:spPr>
      </p:pic>
      <p:pic>
        <p:nvPicPr>
          <p:cNvPr id="18" name="Image 17">
            <a:extLst>
              <a:ext uri="{FF2B5EF4-FFF2-40B4-BE49-F238E27FC236}">
                <a16:creationId xmlns:a16="http://schemas.microsoft.com/office/drawing/2014/main" id="{0E24808E-CF9D-4F3C-A7FD-1F9815536CC3}"/>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09824" y="7363048"/>
            <a:ext cx="361907" cy="361907"/>
          </a:xfrm>
          <a:prstGeom prst="rect">
            <a:avLst/>
          </a:prstGeom>
        </p:spPr>
      </p:pic>
    </p:spTree>
    <p:extLst>
      <p:ext uri="{BB962C8B-B14F-4D97-AF65-F5344CB8AC3E}">
        <p14:creationId xmlns:p14="http://schemas.microsoft.com/office/powerpoint/2010/main" val="3951059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6082" y="2104522"/>
            <a:ext cx="7177145" cy="1286054"/>
            <a:chOff x="1577" y="2827782"/>
            <a:chExt cx="7177145" cy="991883"/>
          </a:xfrm>
        </p:grpSpPr>
        <p:sp>
          <p:nvSpPr>
            <p:cNvPr id="13" name="Rectangle 12"/>
            <p:cNvSpPr/>
            <p:nvPr/>
          </p:nvSpPr>
          <p:spPr>
            <a:xfrm>
              <a:off x="1577" y="2917636"/>
              <a:ext cx="7177145" cy="902029"/>
            </a:xfrm>
            <a:prstGeom prst="rect">
              <a:avLst/>
            </a:prstGeom>
            <a:solidFill>
              <a:srgbClr val="EAEBE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pPr algn="just"/>
              <a:endParaRPr lang="fr-FR" sz="1000" dirty="0">
                <a:latin typeface="Calibri" panose="020F0502020204030204" pitchFamily="34" charset="0"/>
              </a:endParaRPr>
            </a:p>
            <a:p>
              <a:pPr algn="just">
                <a:spcBef>
                  <a:spcPts val="300"/>
                </a:spcBef>
              </a:pPr>
              <a:r>
                <a:rPr lang="fr-FR" sz="1050" dirty="0">
                  <a:latin typeface="Calibri" panose="020F0502020204030204" pitchFamily="34" charset="0"/>
                </a:rPr>
                <a:t>Contrat intergénérationnel ouvert au nom d’un </a:t>
              </a:r>
              <a:r>
                <a:rPr lang="fr-FR" sz="1050" b="1" dirty="0">
                  <a:latin typeface="Calibri" panose="020F0502020204030204" pitchFamily="34" charset="0"/>
                </a:rPr>
                <a:t>enfant mineur </a:t>
              </a:r>
              <a:r>
                <a:rPr lang="fr-FR" sz="1050" dirty="0">
                  <a:latin typeface="Calibri" panose="020F0502020204030204" pitchFamily="34" charset="0"/>
                </a:rPr>
                <a:t>dans le cadre d’un don manuel effectué par un parent, grand parent… avec possibilité d’associer un pacte adjoint au contrat</a:t>
              </a:r>
              <a:r>
                <a:rPr lang="fr-FR" sz="1050" dirty="0">
                  <a:solidFill>
                    <a:srgbClr val="0070C0"/>
                  </a:solidFill>
                  <a:latin typeface="Calibri" panose="020F0502020204030204" pitchFamily="34" charset="0"/>
                </a:rPr>
                <a:t>.</a:t>
              </a:r>
              <a:endParaRPr lang="fr-FR" sz="1050" dirty="0">
                <a:latin typeface="Calibri" panose="020F0502020204030204" pitchFamily="34" charset="0"/>
              </a:endParaRPr>
            </a:p>
            <a:p>
              <a:pPr algn="just">
                <a:spcBef>
                  <a:spcPts val="600"/>
                </a:spcBef>
              </a:pPr>
              <a:r>
                <a:rPr lang="fr-FR" sz="1050" dirty="0">
                  <a:latin typeface="Calibri" panose="020F0502020204030204" pitchFamily="34" charset="0"/>
                </a:rPr>
                <a:t>Les modalités d'adhésion peuvent être conditionnées par les dispositions d'un pacte adjoint qui accompagne obligatoirement le don manuel au-delà d’un seuil de 5 000€ pour la cotisation initiale. </a:t>
              </a:r>
              <a:r>
                <a:rPr lang="fr-FR" sz="1050" dirty="0">
                  <a:solidFill>
                    <a:schemeClr val="tx1">
                      <a:lumMod val="75000"/>
                    </a:schemeClr>
                  </a:solidFill>
                  <a:latin typeface="Calibri" panose="020F0502020204030204" pitchFamily="34" charset="0"/>
                </a:rPr>
                <a:t>En dessous de ce seuil, l’établissement du pacte adjoint est facultatif. </a:t>
              </a:r>
              <a:endParaRPr lang="fr-FR" sz="1050" strike="sngStrike" dirty="0">
                <a:solidFill>
                  <a:schemeClr val="tx1">
                    <a:lumMod val="75000"/>
                  </a:schemeClr>
                </a:solidFill>
                <a:latin typeface="Calibri" panose="020F0502020204030204" pitchFamily="34" charset="0"/>
              </a:endParaRPr>
            </a:p>
          </p:txBody>
        </p:sp>
        <p:sp>
          <p:nvSpPr>
            <p:cNvPr id="21" name="Text Box 5">
              <a:hlinkClick r:id="" action="ppaction://noaction"/>
            </p:cNvPr>
            <p:cNvSpPr txBox="1">
              <a:spLocks noChangeArrowheads="1"/>
            </p:cNvSpPr>
            <p:nvPr/>
          </p:nvSpPr>
          <p:spPr bwMode="auto">
            <a:xfrm>
              <a:off x="151384" y="2827782"/>
              <a:ext cx="1915975" cy="209457"/>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Description du produit</a:t>
              </a:r>
            </a:p>
          </p:txBody>
        </p:sp>
      </p:grpSp>
      <p:pic>
        <p:nvPicPr>
          <p:cNvPr id="2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rot="21297533">
            <a:off x="6365" y="863063"/>
            <a:ext cx="6135580" cy="41496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Les caractéristiques du contrat Nuances Grenadine</a:t>
            </a:r>
          </a:p>
        </p:txBody>
      </p:sp>
      <p:sp>
        <p:nvSpPr>
          <p:cNvPr id="23" name="ZoneTexte 22">
            <a:extLst>
              <a:ext uri="{FF2B5EF4-FFF2-40B4-BE49-F238E27FC236}">
                <a16:creationId xmlns:a16="http://schemas.microsoft.com/office/drawing/2014/main" id="{E298E101-7A54-4071-8F2A-DFB70AD59788}"/>
              </a:ext>
            </a:extLst>
          </p:cNvPr>
          <p:cNvSpPr txBox="1"/>
          <p:nvPr/>
        </p:nvSpPr>
        <p:spPr>
          <a:xfrm>
            <a:off x="139054" y="1530400"/>
            <a:ext cx="7032411" cy="307777"/>
          </a:xfrm>
          <a:prstGeom prst="rect">
            <a:avLst/>
          </a:prstGeom>
          <a:noFill/>
          <a:ln>
            <a:solidFill>
              <a:srgbClr val="C00000"/>
            </a:solidFill>
          </a:ln>
        </p:spPr>
        <p:txBody>
          <a:bodyPr wrap="square" rtlCol="0">
            <a:spAutoFit/>
          </a:bodyPr>
          <a:lstStyle/>
          <a:p>
            <a:r>
              <a:rPr lang="fr-FR" sz="1400" b="1" dirty="0">
                <a:solidFill>
                  <a:srgbClr val="C00000"/>
                </a:solidFill>
              </a:rPr>
              <a:t>RAPPEL : le contrat Nuances Grenadine n’est plus disponible à l’adhésion</a:t>
            </a:r>
          </a:p>
        </p:txBody>
      </p:sp>
      <p:grpSp>
        <p:nvGrpSpPr>
          <p:cNvPr id="20" name="Groupe 19">
            <a:extLst>
              <a:ext uri="{FF2B5EF4-FFF2-40B4-BE49-F238E27FC236}">
                <a16:creationId xmlns:a16="http://schemas.microsoft.com/office/drawing/2014/main" id="{FD4154A4-DF96-4B3A-B887-05305F6AE476}"/>
              </a:ext>
            </a:extLst>
          </p:cNvPr>
          <p:cNvGrpSpPr/>
          <p:nvPr/>
        </p:nvGrpSpPr>
        <p:grpSpPr>
          <a:xfrm>
            <a:off x="28285" y="3546624"/>
            <a:ext cx="7178724" cy="1277713"/>
            <a:chOff x="-2" y="5006177"/>
            <a:chExt cx="7178724" cy="1277713"/>
          </a:xfrm>
        </p:grpSpPr>
        <p:sp>
          <p:nvSpPr>
            <p:cNvPr id="22" name="Rectangle 21">
              <a:extLst>
                <a:ext uri="{FF2B5EF4-FFF2-40B4-BE49-F238E27FC236}">
                  <a16:creationId xmlns:a16="http://schemas.microsoft.com/office/drawing/2014/main" id="{75FC472E-0E0E-4810-9D44-588099160404}"/>
                </a:ext>
              </a:extLst>
            </p:cNvPr>
            <p:cNvSpPr/>
            <p:nvPr/>
          </p:nvSpPr>
          <p:spPr>
            <a:xfrm>
              <a:off x="-2" y="5149778"/>
              <a:ext cx="7178724" cy="1134112"/>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algn="just">
                <a:spcBef>
                  <a:spcPts val="600"/>
                </a:spcBef>
              </a:pPr>
              <a:r>
                <a:rPr lang="fr-FR" sz="1050" dirty="0">
                  <a:latin typeface="Calibri" panose="020F0502020204030204" pitchFamily="34" charset="0"/>
                </a:rPr>
                <a:t>L'adhérent devait être un mineur. C'est-à-dire, âgé de moins de 18 ans à la date de conclusion de l'adhésion. </a:t>
              </a:r>
            </a:p>
            <a:p>
              <a:pPr algn="just"/>
              <a:endParaRPr lang="fr-FR" sz="1050" dirty="0">
                <a:latin typeface="Calibri" panose="020F0502020204030204" pitchFamily="34" charset="0"/>
              </a:endParaRPr>
            </a:p>
            <a:p>
              <a:pPr algn="just"/>
              <a:r>
                <a:rPr lang="fr-FR" sz="1050" b="1" dirty="0">
                  <a:latin typeface="Calibri" panose="020F0502020204030204" pitchFamily="34" charset="0"/>
                </a:rPr>
                <a:t>L'adhésion était possible </a:t>
              </a:r>
              <a:r>
                <a:rPr lang="fr-FR" sz="1050" b="1" u="sng" dirty="0">
                  <a:latin typeface="Calibri" panose="020F0502020204030204" pitchFamily="34" charset="0"/>
                </a:rPr>
                <a:t>uniquement en adhésion directe</a:t>
              </a:r>
              <a:r>
                <a:rPr lang="fr-FR" sz="1050" b="1" dirty="0">
                  <a:latin typeface="Calibri" panose="020F0502020204030204" pitchFamily="34" charset="0"/>
                </a:rPr>
                <a:t> (avec ou sans pacte adjoint). </a:t>
              </a:r>
              <a:endParaRPr lang="fr-FR" sz="1050" dirty="0">
                <a:latin typeface="Calibri" panose="020F0502020204030204" pitchFamily="34" charset="0"/>
              </a:endParaRPr>
            </a:p>
            <a:p>
              <a:pPr algn="just"/>
              <a:endParaRPr lang="fr-FR" sz="1050" dirty="0">
                <a:latin typeface="Calibri" panose="020F0502020204030204" pitchFamily="34" charset="0"/>
              </a:endParaRPr>
            </a:p>
            <a:p>
              <a:pPr algn="just"/>
              <a:r>
                <a:rPr lang="fr-FR" sz="1050" dirty="0">
                  <a:latin typeface="Calibri" panose="020F0502020204030204" pitchFamily="34" charset="0"/>
                </a:rPr>
                <a:t>L'adhésion pouvait être réalisée dans le cadre de </a:t>
              </a:r>
              <a:r>
                <a:rPr lang="fr-FR" sz="1050" b="1" dirty="0">
                  <a:latin typeface="Calibri" panose="020F0502020204030204" pitchFamily="34" charset="0"/>
                </a:rPr>
                <a:t>l'épargne handicap</a:t>
              </a:r>
              <a:r>
                <a:rPr lang="fr-FR" sz="1000" b="1" dirty="0">
                  <a:latin typeface="Calibri" panose="020F0502020204030204" pitchFamily="34" charset="0"/>
                </a:rPr>
                <a:t>.</a:t>
              </a: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sp>
          <p:nvSpPr>
            <p:cNvPr id="32" name="Text Box 5">
              <a:hlinkClick r:id="" action="ppaction://noaction"/>
              <a:extLst>
                <a:ext uri="{FF2B5EF4-FFF2-40B4-BE49-F238E27FC236}">
                  <a16:creationId xmlns:a16="http://schemas.microsoft.com/office/drawing/2014/main" id="{5271EF2E-2A65-416C-9D0C-FB05803679A2}"/>
                </a:ext>
              </a:extLst>
            </p:cNvPr>
            <p:cNvSpPr txBox="1">
              <a:spLocks noChangeArrowheads="1"/>
            </p:cNvSpPr>
            <p:nvPr/>
          </p:nvSpPr>
          <p:spPr bwMode="auto">
            <a:xfrm>
              <a:off x="122321" y="5006177"/>
              <a:ext cx="1884963" cy="263496"/>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Modalités d’adhésion</a:t>
              </a:r>
            </a:p>
          </p:txBody>
        </p:sp>
      </p:grpSp>
      <p:grpSp>
        <p:nvGrpSpPr>
          <p:cNvPr id="33" name="Groupe 32">
            <a:extLst>
              <a:ext uri="{FF2B5EF4-FFF2-40B4-BE49-F238E27FC236}">
                <a16:creationId xmlns:a16="http://schemas.microsoft.com/office/drawing/2014/main" id="{13B20A57-053F-4DB5-B340-3B24D977FF70}"/>
              </a:ext>
            </a:extLst>
          </p:cNvPr>
          <p:cNvGrpSpPr/>
          <p:nvPr/>
        </p:nvGrpSpPr>
        <p:grpSpPr>
          <a:xfrm>
            <a:off x="48957" y="4940840"/>
            <a:ext cx="7178724" cy="1767189"/>
            <a:chOff x="43290" y="3914578"/>
            <a:chExt cx="7178724" cy="1828011"/>
          </a:xfrm>
        </p:grpSpPr>
        <p:sp>
          <p:nvSpPr>
            <p:cNvPr id="34" name="Rectangle 33">
              <a:extLst>
                <a:ext uri="{FF2B5EF4-FFF2-40B4-BE49-F238E27FC236}">
                  <a16:creationId xmlns:a16="http://schemas.microsoft.com/office/drawing/2014/main" id="{0EDE7162-7CAF-4795-B077-330F9B9DBF15}"/>
                </a:ext>
              </a:extLst>
            </p:cNvPr>
            <p:cNvSpPr/>
            <p:nvPr/>
          </p:nvSpPr>
          <p:spPr>
            <a:xfrm>
              <a:off x="43290" y="4050679"/>
              <a:ext cx="7178724" cy="1691910"/>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algn="just">
                <a:spcBef>
                  <a:spcPts val="600"/>
                </a:spcBef>
              </a:pPr>
              <a:r>
                <a:rPr lang="fr-FR" sz="1050" dirty="0">
                  <a:latin typeface="Calibri" panose="020F0502020204030204" pitchFamily="34" charset="0"/>
                </a:rPr>
                <a:t>La durée du contrat est librement fixée par l’adhérent en nombre entier d’années à compter de la date d'effet du contrat : </a:t>
              </a:r>
            </a:p>
            <a:p>
              <a:pPr marL="171450" indent="-171450" algn="just">
                <a:spcBef>
                  <a:spcPts val="300"/>
                </a:spcBef>
                <a:buClr>
                  <a:srgbClr val="FF00FF"/>
                </a:buClr>
                <a:buFont typeface="Arial" panose="020B0604020202020204" pitchFamily="34" charset="0"/>
                <a:buChar char="•"/>
              </a:pPr>
              <a:r>
                <a:rPr lang="fr-FR" sz="1050" dirty="0">
                  <a:latin typeface="Calibri" panose="020F0502020204030204" pitchFamily="34" charset="0"/>
                </a:rPr>
                <a:t>une durée minimale = 10 ans, </a:t>
              </a:r>
            </a:p>
            <a:p>
              <a:pPr marL="171450" indent="-171450" algn="just">
                <a:spcBef>
                  <a:spcPts val="300"/>
                </a:spcBef>
                <a:buClr>
                  <a:srgbClr val="FF00FF"/>
                </a:buClr>
                <a:buFont typeface="Arial" panose="020B0604020202020204" pitchFamily="34" charset="0"/>
                <a:buChar char="•"/>
              </a:pPr>
              <a:r>
                <a:rPr lang="fr-FR" sz="1050" dirty="0">
                  <a:latin typeface="Calibri" panose="020F0502020204030204" pitchFamily="34" charset="0"/>
                </a:rPr>
                <a:t>une durée maximale = 30 ans, </a:t>
              </a:r>
            </a:p>
            <a:p>
              <a:pPr algn="just">
                <a:spcBef>
                  <a:spcPts val="600"/>
                </a:spcBef>
              </a:pPr>
              <a:r>
                <a:rPr lang="fr-FR" sz="1050" dirty="0">
                  <a:latin typeface="Calibri" panose="020F0502020204030204" pitchFamily="34" charset="0"/>
                </a:rPr>
                <a:t>Le contrat prévoit une </a:t>
              </a:r>
              <a:r>
                <a:rPr lang="fr-FR" sz="1050" b="1" dirty="0">
                  <a:latin typeface="Calibri" panose="020F0502020204030204" pitchFamily="34" charset="0"/>
                </a:rPr>
                <a:t>tacite reconduction annuelle </a:t>
              </a:r>
              <a:r>
                <a:rPr lang="fr-FR" sz="1050" dirty="0">
                  <a:latin typeface="Calibri" panose="020F0502020204030204" pitchFamily="34" charset="0"/>
                </a:rPr>
                <a:t>à la fin de la durée du contrat et des durées conseillées en fonction de la Dimension choisie et des projets de l’assuré</a:t>
              </a:r>
              <a:r>
                <a:rPr lang="fr-FR" sz="1000" dirty="0">
                  <a:latin typeface="Calibri" panose="020F0502020204030204" pitchFamily="34" charset="0"/>
                </a:rPr>
                <a:t>.</a:t>
              </a:r>
            </a:p>
            <a:p>
              <a:pPr algn="just"/>
              <a:r>
                <a:rPr lang="fr-FR" sz="1000" dirty="0">
                  <a:latin typeface="Calibri" panose="020F0502020204030204" pitchFamily="34" charset="0"/>
                </a:rPr>
                <a:t> </a:t>
              </a:r>
            </a:p>
            <a:p>
              <a:pPr lvl="0" defTabSz="622300"/>
              <a:endParaRPr lang="fr-FR" sz="1000" dirty="0">
                <a:latin typeface="Calibri" panose="020F0502020204030204" pitchFamily="34" charset="0"/>
              </a:endParaRP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sp>
          <p:nvSpPr>
            <p:cNvPr id="35" name="Text Box 5">
              <a:hlinkClick r:id="" action="ppaction://noaction"/>
              <a:extLst>
                <a:ext uri="{FF2B5EF4-FFF2-40B4-BE49-F238E27FC236}">
                  <a16:creationId xmlns:a16="http://schemas.microsoft.com/office/drawing/2014/main" id="{D6B188B3-3692-45A8-915B-E018C2F66EF9}"/>
                </a:ext>
              </a:extLst>
            </p:cNvPr>
            <p:cNvSpPr txBox="1">
              <a:spLocks noChangeArrowheads="1"/>
            </p:cNvSpPr>
            <p:nvPr/>
          </p:nvSpPr>
          <p:spPr bwMode="auto">
            <a:xfrm>
              <a:off x="196535" y="3914578"/>
              <a:ext cx="1496516" cy="272659"/>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Durée du contrat</a:t>
              </a:r>
            </a:p>
          </p:txBody>
        </p:sp>
      </p:grpSp>
      <p:grpSp>
        <p:nvGrpSpPr>
          <p:cNvPr id="36" name="Groupe 35">
            <a:extLst>
              <a:ext uri="{FF2B5EF4-FFF2-40B4-BE49-F238E27FC236}">
                <a16:creationId xmlns:a16="http://schemas.microsoft.com/office/drawing/2014/main" id="{51033F90-DD48-421B-BB1B-0FDE309CA614}"/>
              </a:ext>
            </a:extLst>
          </p:cNvPr>
          <p:cNvGrpSpPr/>
          <p:nvPr/>
        </p:nvGrpSpPr>
        <p:grpSpPr>
          <a:xfrm>
            <a:off x="39812" y="6886507"/>
            <a:ext cx="7178724" cy="2204733"/>
            <a:chOff x="-51811" y="4711433"/>
            <a:chExt cx="7178724" cy="2204733"/>
          </a:xfrm>
        </p:grpSpPr>
        <p:sp>
          <p:nvSpPr>
            <p:cNvPr id="37" name="Rectangle 36">
              <a:extLst>
                <a:ext uri="{FF2B5EF4-FFF2-40B4-BE49-F238E27FC236}">
                  <a16:creationId xmlns:a16="http://schemas.microsoft.com/office/drawing/2014/main" id="{F3B9FFD0-1F02-447E-B7B6-5F4F41E61EAE}"/>
                </a:ext>
              </a:extLst>
            </p:cNvPr>
            <p:cNvSpPr/>
            <p:nvPr/>
          </p:nvSpPr>
          <p:spPr>
            <a:xfrm>
              <a:off x="-51811" y="4808835"/>
              <a:ext cx="7178724" cy="2107331"/>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algn="just">
                <a:spcBef>
                  <a:spcPts val="600"/>
                </a:spcBef>
              </a:pPr>
              <a:r>
                <a:rPr lang="fr-FR" sz="1050" dirty="0">
                  <a:latin typeface="Calibri" panose="020F0502020204030204" pitchFamily="34" charset="0"/>
                </a:rPr>
                <a:t>Le contrat Nuances Grenadine offre le choix entre 3 Dimensions</a:t>
              </a:r>
              <a:r>
                <a:rPr lang="fr-FR" sz="1000" dirty="0">
                  <a:latin typeface="Calibri" panose="020F0502020204030204" pitchFamily="34" charset="0"/>
                </a:rPr>
                <a:t> : </a:t>
              </a:r>
            </a:p>
            <a:p>
              <a:pPr algn="just"/>
              <a:endParaRPr lang="fr-FR" sz="1050" b="1" dirty="0">
                <a:latin typeface="Calibri" panose="020F0502020204030204" pitchFamily="34" charset="0"/>
              </a:endParaRPr>
            </a:p>
            <a:p>
              <a:pPr marL="171450" indent="-171450" algn="just">
                <a:buClr>
                  <a:srgbClr val="FF00FF"/>
                </a:buClr>
                <a:buFont typeface="Wingdings" panose="05000000000000000000" pitchFamily="2" charset="2"/>
                <a:buChar char="q"/>
              </a:pPr>
              <a:r>
                <a:rPr lang="fr-FR" sz="1050" b="1" dirty="0">
                  <a:latin typeface="Calibri" panose="020F0502020204030204" pitchFamily="34" charset="0"/>
                </a:rPr>
                <a:t>Dimension Liberté : </a:t>
              </a:r>
              <a:r>
                <a:rPr lang="fr-FR" sz="1050" dirty="0">
                  <a:latin typeface="Calibri" panose="020F0502020204030204" pitchFamily="34" charset="0"/>
                </a:rPr>
                <a:t>la cotisation initiale est</a:t>
              </a:r>
              <a:r>
                <a:rPr lang="fr-FR" sz="1050" dirty="0">
                  <a:solidFill>
                    <a:srgbClr val="FF00FF"/>
                  </a:solidFill>
                  <a:latin typeface="Calibri" panose="020F0502020204030204" pitchFamily="34" charset="0"/>
                </a:rPr>
                <a:t> </a:t>
              </a:r>
              <a:r>
                <a:rPr lang="fr-FR" sz="1050" dirty="0">
                  <a:latin typeface="Calibri" panose="020F0502020204030204" pitchFamily="34" charset="0"/>
                </a:rPr>
                <a:t>répartie librement entre les supports. </a:t>
              </a:r>
            </a:p>
            <a:p>
              <a:pPr marL="171450" indent="-171450" algn="just">
                <a:buClr>
                  <a:srgbClr val="FF00FF"/>
                </a:buClr>
                <a:buFont typeface="Wingdings" panose="05000000000000000000" pitchFamily="2" charset="2"/>
                <a:buChar char="q"/>
              </a:pPr>
              <a:endParaRPr lang="fr-FR" sz="1050" b="1" dirty="0">
                <a:latin typeface="Calibri" panose="020F0502020204030204" pitchFamily="34" charset="0"/>
              </a:endParaRPr>
            </a:p>
            <a:p>
              <a:pPr marL="171450" indent="-171450" algn="just">
                <a:buClr>
                  <a:srgbClr val="FF00FF"/>
                </a:buClr>
                <a:buFont typeface="Wingdings" panose="05000000000000000000" pitchFamily="2" charset="2"/>
                <a:buChar char="q"/>
              </a:pPr>
              <a:r>
                <a:rPr lang="fr-FR" sz="1050" b="1" dirty="0">
                  <a:latin typeface="Calibri" panose="020F0502020204030204" pitchFamily="34" charset="0"/>
                </a:rPr>
                <a:t>Dimension Horizon : </a:t>
              </a:r>
              <a:r>
                <a:rPr lang="fr-FR" sz="1050" dirty="0">
                  <a:latin typeface="Calibri" panose="020F0502020204030204" pitchFamily="34" charset="0"/>
                </a:rPr>
                <a:t>la cotisation initiale est investie automatiquement par l’assureur selon une répartition définie par CNP Assurances. </a:t>
              </a:r>
            </a:p>
            <a:p>
              <a:pPr marL="171450" indent="-171450" algn="just">
                <a:buClr>
                  <a:srgbClr val="FF00FF"/>
                </a:buClr>
                <a:buFont typeface="Wingdings" panose="05000000000000000000" pitchFamily="2" charset="2"/>
                <a:buChar char="q"/>
              </a:pPr>
              <a:endParaRPr lang="fr-FR" sz="1050" b="1" dirty="0">
                <a:latin typeface="Calibri" panose="020F0502020204030204" pitchFamily="34" charset="0"/>
              </a:endParaRPr>
            </a:p>
            <a:p>
              <a:pPr marL="171450" indent="-171450" algn="just">
                <a:buClr>
                  <a:srgbClr val="FF00FF"/>
                </a:buClr>
                <a:buFont typeface="Wingdings" panose="05000000000000000000" pitchFamily="2" charset="2"/>
                <a:buChar char="q"/>
              </a:pPr>
              <a:r>
                <a:rPr lang="fr-FR" sz="1050" b="1" dirty="0">
                  <a:latin typeface="Calibri" panose="020F0502020204030204" pitchFamily="34" charset="0"/>
                </a:rPr>
                <a:t>Dimension Garantie : </a:t>
              </a:r>
              <a:r>
                <a:rPr lang="fr-FR" sz="1050" dirty="0">
                  <a:latin typeface="Calibri" panose="020F0502020204030204" pitchFamily="34" charset="0"/>
                </a:rPr>
                <a:t>la cotisation initiale est</a:t>
              </a:r>
              <a:r>
                <a:rPr lang="fr-FR" sz="1050" dirty="0">
                  <a:solidFill>
                    <a:srgbClr val="FF00FF"/>
                  </a:solidFill>
                  <a:latin typeface="Calibri" panose="020F0502020204030204" pitchFamily="34" charset="0"/>
                </a:rPr>
                <a:t> </a:t>
              </a:r>
              <a:r>
                <a:rPr lang="fr-FR" sz="1050" dirty="0">
                  <a:latin typeface="Calibri" panose="020F0502020204030204" pitchFamily="34" charset="0"/>
                </a:rPr>
                <a:t>répartie selon une grille en 2 parts dites « part de réserve » et « part libre », selon la grille de répartition. </a:t>
              </a:r>
            </a:p>
            <a:p>
              <a:pPr marL="180000" algn="just">
                <a:buClr>
                  <a:srgbClr val="FF00FF"/>
                </a:buClr>
              </a:pPr>
              <a:r>
                <a:rPr lang="fr-FR" sz="1050" dirty="0">
                  <a:latin typeface="Calibri" panose="020F0502020204030204" pitchFamily="34" charset="0"/>
                </a:rPr>
                <a:t>La part de la cotisation initiale non affectée par CNP Assurances à la « part de réserve » est répartie librement au sein de la « part libre » </a:t>
              </a: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sp>
          <p:nvSpPr>
            <p:cNvPr id="38" name="Text Box 5">
              <a:hlinkClick r:id="" action="ppaction://noaction"/>
              <a:extLst>
                <a:ext uri="{FF2B5EF4-FFF2-40B4-BE49-F238E27FC236}">
                  <a16:creationId xmlns:a16="http://schemas.microsoft.com/office/drawing/2014/main" id="{57C3C897-932F-4FB8-B170-005D4765FFD6}"/>
                </a:ext>
              </a:extLst>
            </p:cNvPr>
            <p:cNvSpPr txBox="1">
              <a:spLocks noChangeArrowheads="1"/>
            </p:cNvSpPr>
            <p:nvPr/>
          </p:nvSpPr>
          <p:spPr bwMode="auto">
            <a:xfrm>
              <a:off x="104266" y="4711433"/>
              <a:ext cx="1620532" cy="263587"/>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Modes de gestion</a:t>
              </a:r>
            </a:p>
          </p:txBody>
        </p:sp>
      </p:grpSp>
      <p:sp>
        <p:nvSpPr>
          <p:cNvPr id="39" name="Rectangle 38">
            <a:extLst>
              <a:ext uri="{FF2B5EF4-FFF2-40B4-BE49-F238E27FC236}">
                <a16:creationId xmlns:a16="http://schemas.microsoft.com/office/drawing/2014/main" id="{24F5E72F-3062-4CE1-AC2A-F714877B85EE}"/>
              </a:ext>
            </a:extLst>
          </p:cNvPr>
          <p:cNvSpPr/>
          <p:nvPr/>
        </p:nvSpPr>
        <p:spPr>
          <a:xfrm>
            <a:off x="136811" y="6389052"/>
            <a:ext cx="7054604" cy="253916"/>
          </a:xfrm>
          <a:prstGeom prst="rect">
            <a:avLst/>
          </a:prstGeom>
          <a:solidFill>
            <a:srgbClr val="FDC3E7"/>
          </a:solidFill>
          <a:ln>
            <a:noFill/>
          </a:ln>
        </p:spPr>
        <p:txBody>
          <a:bodyPr wrap="square">
            <a:spAutoFit/>
          </a:bodyPr>
          <a:lstStyle/>
          <a:p>
            <a:pPr algn="just"/>
            <a:r>
              <a:rPr lang="fr-FR" sz="1050" dirty="0">
                <a:solidFill>
                  <a:schemeClr val="tx1">
                    <a:lumMod val="75000"/>
                  </a:schemeClr>
                </a:solidFill>
                <a:latin typeface="Calibri" panose="020F0502020204030204" pitchFamily="34" charset="0"/>
              </a:rPr>
              <a:t>La durée du contrat doit être au moins égale à la durée d’indisponibilité des fonds prévue au pacte</a:t>
            </a:r>
            <a:r>
              <a:rPr lang="fr-FR" sz="1050" dirty="0">
                <a:latin typeface="Calibri" panose="020F0502020204030204" pitchFamily="34" charset="0"/>
              </a:rPr>
              <a:t>.</a:t>
            </a:r>
            <a:r>
              <a:rPr lang="fr-FR" sz="1000" strike="sngStrike" dirty="0">
                <a:latin typeface="Calibri" panose="020F0502020204030204" pitchFamily="34" charset="0"/>
              </a:rPr>
              <a:t> </a:t>
            </a:r>
          </a:p>
        </p:txBody>
      </p:sp>
      <p:sp>
        <p:nvSpPr>
          <p:cNvPr id="27" name="Rectangle 26"/>
          <p:cNvSpPr/>
          <p:nvPr/>
        </p:nvSpPr>
        <p:spPr>
          <a:xfrm>
            <a:off x="17736" y="9360723"/>
            <a:ext cx="7178724" cy="666621"/>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a:spcBef>
                <a:spcPts val="600"/>
              </a:spcBef>
            </a:pPr>
            <a:r>
              <a:rPr lang="fr-FR" sz="1050" dirty="0">
                <a:solidFill>
                  <a:schemeClr val="tx1">
                    <a:lumMod val="75000"/>
                  </a:schemeClr>
                </a:solidFill>
                <a:latin typeface="Calibri" panose="020F0502020204030204" pitchFamily="34" charset="0"/>
              </a:rPr>
              <a:t>Les supports en unités de compte temporaires sont accessibles uniquement en Dimension Liberté et pendant leur période de commercialisation</a:t>
            </a:r>
            <a:r>
              <a:rPr lang="fr-FR" sz="1000" dirty="0">
                <a:solidFill>
                  <a:srgbClr val="00B0F0"/>
                </a:solidFill>
                <a:latin typeface="Calibri" panose="020F0502020204030204" pitchFamily="34" charset="0"/>
              </a:rPr>
              <a:t>.</a:t>
            </a:r>
          </a:p>
        </p:txBody>
      </p:sp>
      <p:sp>
        <p:nvSpPr>
          <p:cNvPr id="25" name="Text Box 5">
            <a:hlinkClick r:id="" action="ppaction://noaction"/>
          </p:cNvPr>
          <p:cNvSpPr txBox="1">
            <a:spLocks noChangeArrowheads="1"/>
          </p:cNvSpPr>
          <p:nvPr/>
        </p:nvSpPr>
        <p:spPr bwMode="auto">
          <a:xfrm>
            <a:off x="195889" y="9222772"/>
            <a:ext cx="3703966" cy="275902"/>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Unités de compte temporaires (FCP, Emprunt, ….)</a:t>
            </a:r>
          </a:p>
        </p:txBody>
      </p:sp>
      <p:sp>
        <p:nvSpPr>
          <p:cNvPr id="30" name="Espace réservé du numéro de diapositive 3">
            <a:extLst>
              <a:ext uri="{FF2B5EF4-FFF2-40B4-BE49-F238E27FC236}">
                <a16:creationId xmlns:a16="http://schemas.microsoft.com/office/drawing/2014/main" id="{05993B02-5348-435F-951F-A008B489ED5E}"/>
              </a:ext>
            </a:extLst>
          </p:cNvPr>
          <p:cNvSpPr txBox="1">
            <a:spLocks/>
          </p:cNvSpPr>
          <p:nvPr/>
        </p:nvSpPr>
        <p:spPr>
          <a:xfrm rot="16200000">
            <a:off x="6879521" y="9969693"/>
            <a:ext cx="252650" cy="294699"/>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4</a:t>
            </a:fld>
            <a:endParaRPr lang="fr-FR" dirty="0"/>
          </a:p>
        </p:txBody>
      </p:sp>
    </p:spTree>
    <p:extLst>
      <p:ext uri="{BB962C8B-B14F-4D97-AF65-F5344CB8AC3E}">
        <p14:creationId xmlns:p14="http://schemas.microsoft.com/office/powerpoint/2010/main" val="644044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e 24"/>
          <p:cNvGrpSpPr/>
          <p:nvPr/>
        </p:nvGrpSpPr>
        <p:grpSpPr>
          <a:xfrm>
            <a:off x="26668" y="2602871"/>
            <a:ext cx="7215977" cy="6560377"/>
            <a:chOff x="-74315" y="4818468"/>
            <a:chExt cx="7253037" cy="3256458"/>
          </a:xfrm>
        </p:grpSpPr>
        <p:sp>
          <p:nvSpPr>
            <p:cNvPr id="19" name="Rectangle 18"/>
            <p:cNvSpPr/>
            <p:nvPr/>
          </p:nvSpPr>
          <p:spPr>
            <a:xfrm>
              <a:off x="-74315" y="4919315"/>
              <a:ext cx="7253037" cy="3155611"/>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noAutofit/>
            </a:bodyPr>
            <a:lstStyle/>
            <a:p>
              <a:pPr lvl="0">
                <a:spcBef>
                  <a:spcPts val="600"/>
                </a:spcBef>
              </a:pPr>
              <a:endParaRPr lang="fr-FR" sz="300" dirty="0">
                <a:latin typeface="Calibri" panose="020F0502020204030204" pitchFamily="34" charset="0"/>
              </a:endParaRPr>
            </a:p>
            <a:p>
              <a:pPr marL="171450" indent="-171450">
                <a:buFont typeface="Wingdings" panose="05000000000000000000" pitchFamily="2" charset="2"/>
                <a:buChar char="Ø"/>
              </a:pPr>
              <a:endParaRPr lang="fr-FR" sz="400" b="1" dirty="0">
                <a:solidFill>
                  <a:srgbClr val="F814A3"/>
                </a:solidFill>
                <a:latin typeface="Calibri" panose="020F0502020204030204" pitchFamily="34" charset="0"/>
                <a:ea typeface="Times New Roman"/>
                <a:cs typeface="Times New Roman"/>
              </a:endParaRPr>
            </a:p>
            <a:p>
              <a:pPr marL="171450" indent="-171450">
                <a:buFont typeface="Wingdings" panose="05000000000000000000" pitchFamily="2" charset="2"/>
                <a:buChar char="Ø"/>
              </a:pPr>
              <a:endParaRPr lang="fr-FR" sz="1000" b="1" dirty="0">
                <a:solidFill>
                  <a:srgbClr val="F814A3"/>
                </a:solidFill>
                <a:latin typeface="Calibri" panose="020F0502020204030204" pitchFamily="34" charset="0"/>
                <a:ea typeface="Times New Roman"/>
                <a:cs typeface="Times New Roman"/>
              </a:endParaRPr>
            </a:p>
            <a:p>
              <a:pPr marL="171450" indent="-171450">
                <a:buFont typeface="Wingdings" panose="05000000000000000000" pitchFamily="2" charset="2"/>
                <a:buChar char="Ø"/>
              </a:pPr>
              <a:endParaRPr lang="fr-FR" sz="1000" b="1" dirty="0">
                <a:solidFill>
                  <a:srgbClr val="F814A3"/>
                </a:solidFill>
                <a:latin typeface="Calibri" panose="020F0502020204030204" pitchFamily="34" charset="0"/>
                <a:ea typeface="Times New Roman"/>
                <a:cs typeface="Times New Roman"/>
              </a:endParaRPr>
            </a:p>
            <a:p>
              <a:pPr marL="171450" indent="-171450">
                <a:buFont typeface="Wingdings" panose="05000000000000000000" pitchFamily="2" charset="2"/>
                <a:buChar char="Ø"/>
              </a:pPr>
              <a:endParaRPr lang="fr-FR" sz="1000" b="1" dirty="0">
                <a:solidFill>
                  <a:srgbClr val="F814A3"/>
                </a:solidFill>
                <a:latin typeface="Calibri" panose="020F0502020204030204" pitchFamily="34" charset="0"/>
                <a:ea typeface="Times New Roman"/>
                <a:cs typeface="Times New Roman"/>
              </a:endParaRP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sp>
          <p:nvSpPr>
            <p:cNvPr id="18" name="Text Box 5">
              <a:hlinkClick r:id="" action="ppaction://noaction"/>
            </p:cNvPr>
            <p:cNvSpPr txBox="1">
              <a:spLocks noChangeArrowheads="1"/>
            </p:cNvSpPr>
            <p:nvPr/>
          </p:nvSpPr>
          <p:spPr bwMode="auto">
            <a:xfrm>
              <a:off x="166036" y="4818468"/>
              <a:ext cx="1704872" cy="182514"/>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Intervenants et rôles</a:t>
              </a:r>
            </a:p>
          </p:txBody>
        </p:sp>
      </p:grpSp>
      <p:pic>
        <p:nvPicPr>
          <p:cNvPr id="2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rot="21297533">
            <a:off x="52392" y="890872"/>
            <a:ext cx="5490556" cy="41496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Les Intervenants au contrat Nuances Grenadine</a:t>
            </a:r>
          </a:p>
        </p:txBody>
      </p:sp>
      <p:graphicFrame>
        <p:nvGraphicFramePr>
          <p:cNvPr id="4" name="Tableau 3"/>
          <p:cNvGraphicFramePr>
            <a:graphicFrameLocks noGrp="1"/>
          </p:cNvGraphicFramePr>
          <p:nvPr>
            <p:extLst>
              <p:ext uri="{D42A27DB-BD31-4B8C-83A1-F6EECF244321}">
                <p14:modId xmlns:p14="http://schemas.microsoft.com/office/powerpoint/2010/main" val="1909516790"/>
              </p:ext>
            </p:extLst>
          </p:nvPr>
        </p:nvGraphicFramePr>
        <p:xfrm>
          <a:off x="161752" y="3283298"/>
          <a:ext cx="6978025" cy="5447223"/>
        </p:xfrm>
        <a:graphic>
          <a:graphicData uri="http://schemas.openxmlformats.org/drawingml/2006/table">
            <a:tbl>
              <a:tblPr firstRow="1" firstCol="1" bandRow="1">
                <a:tableStyleId>{5C22544A-7EE6-4342-B048-85BDC9FD1C3A}</a:tableStyleId>
              </a:tblPr>
              <a:tblGrid>
                <a:gridCol w="1080120">
                  <a:extLst>
                    <a:ext uri="{9D8B030D-6E8A-4147-A177-3AD203B41FA5}">
                      <a16:colId xmlns:a16="http://schemas.microsoft.com/office/drawing/2014/main" val="20000"/>
                    </a:ext>
                  </a:extLst>
                </a:gridCol>
                <a:gridCol w="5897905">
                  <a:extLst>
                    <a:ext uri="{9D8B030D-6E8A-4147-A177-3AD203B41FA5}">
                      <a16:colId xmlns:a16="http://schemas.microsoft.com/office/drawing/2014/main" val="20001"/>
                    </a:ext>
                  </a:extLst>
                </a:gridCol>
              </a:tblGrid>
              <a:tr h="437949">
                <a:tc>
                  <a:txBody>
                    <a:bodyPr/>
                    <a:lstStyle/>
                    <a:p>
                      <a:pPr algn="ctr">
                        <a:lnSpc>
                          <a:spcPct val="115000"/>
                        </a:lnSpc>
                        <a:spcAft>
                          <a:spcPts val="0"/>
                        </a:spcAft>
                      </a:pPr>
                      <a:r>
                        <a:rPr lang="fr-FR" sz="1100" dirty="0">
                          <a:effectLst/>
                          <a:latin typeface="Calibri" panose="020F0502020204030204" pitchFamily="34" charset="0"/>
                          <a:ea typeface="Calibri"/>
                          <a:cs typeface="Times New Roman"/>
                        </a:rPr>
                        <a:t>Intervenant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ctr">
                        <a:lnSpc>
                          <a:spcPct val="115000"/>
                        </a:lnSpc>
                        <a:spcAft>
                          <a:spcPts val="0"/>
                        </a:spcAft>
                      </a:pPr>
                      <a:r>
                        <a:rPr lang="fr-FR" sz="1100" dirty="0">
                          <a:effectLst/>
                          <a:latin typeface="Calibri" panose="020F0502020204030204" pitchFamily="34" charset="0"/>
                          <a:ea typeface="Calibri"/>
                          <a:cs typeface="Times New Roman"/>
                        </a:rPr>
                        <a:t>Définition et rôle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extLst>
                  <a:ext uri="{0D108BD9-81ED-4DB2-BD59-A6C34878D82A}">
                    <a16:rowId xmlns:a16="http://schemas.microsoft.com/office/drawing/2014/main" val="10000"/>
                  </a:ext>
                </a:extLst>
              </a:tr>
              <a:tr h="1094571">
                <a:tc>
                  <a:txBody>
                    <a:bodyPr/>
                    <a:lstStyle/>
                    <a:p>
                      <a:pPr>
                        <a:lnSpc>
                          <a:spcPct val="115000"/>
                        </a:lnSpc>
                        <a:spcAft>
                          <a:spcPts val="0"/>
                        </a:spcAft>
                      </a:pPr>
                      <a:r>
                        <a:rPr lang="fr-FR" sz="1050" dirty="0">
                          <a:solidFill>
                            <a:schemeClr val="tx1"/>
                          </a:solidFill>
                          <a:effectLst/>
                          <a:latin typeface="Calibri" panose="020F0502020204030204" pitchFamily="34" charset="0"/>
                        </a:rPr>
                        <a:t>L’adhérent</a:t>
                      </a:r>
                      <a:endParaRPr lang="fr-FR" sz="1050" dirty="0">
                        <a:solidFill>
                          <a:schemeClr val="tx1"/>
                        </a:solidFill>
                        <a:effectLst/>
                        <a:latin typeface="Calibri" panose="020F0502020204030204" pitchFamily="34"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nSpc>
                          <a:spcPct val="115000"/>
                        </a:lnSpc>
                        <a:spcAft>
                          <a:spcPts val="0"/>
                        </a:spcAft>
                      </a:pPr>
                      <a:r>
                        <a:rPr lang="fr-FR" sz="1050" dirty="0">
                          <a:effectLst/>
                          <a:latin typeface="Calibri" panose="020F0502020204030204" pitchFamily="34" charset="0"/>
                        </a:rPr>
                        <a:t>Personne physique de moins de 18 ans (mineur) à la date d'effet de l'adhésion.</a:t>
                      </a:r>
                    </a:p>
                    <a:p>
                      <a:pPr>
                        <a:lnSpc>
                          <a:spcPct val="115000"/>
                        </a:lnSpc>
                        <a:spcBef>
                          <a:spcPts val="600"/>
                        </a:spcBef>
                        <a:spcAft>
                          <a:spcPts val="0"/>
                        </a:spcAft>
                      </a:pPr>
                      <a:r>
                        <a:rPr lang="fr-FR" sz="1050" dirty="0">
                          <a:effectLst/>
                          <a:latin typeface="Calibri" panose="020F0502020204030204" pitchFamily="34" charset="0"/>
                          <a:ea typeface="Calibri"/>
                          <a:cs typeface="Times New Roman"/>
                        </a:rPr>
                        <a:t>L’adhérent étant mineur lors de l’adhésion, il est </a:t>
                      </a:r>
                      <a:r>
                        <a:rPr lang="fr-FR" sz="1050" dirty="0">
                          <a:solidFill>
                            <a:schemeClr val="tx1"/>
                          </a:solidFill>
                          <a:effectLst/>
                          <a:latin typeface="Calibri" panose="020F0502020204030204" pitchFamily="34" charset="0"/>
                          <a:ea typeface="Calibri"/>
                          <a:cs typeface="Times New Roman"/>
                        </a:rPr>
                        <a:t>représenté par son ou </a:t>
                      </a:r>
                      <a:r>
                        <a:rPr lang="fr-FR" sz="1050" dirty="0">
                          <a:effectLst/>
                          <a:latin typeface="Calibri" panose="020F0502020204030204" pitchFamily="34" charset="0"/>
                          <a:ea typeface="Calibri"/>
                          <a:cs typeface="Times New Roman"/>
                        </a:rPr>
                        <a:t>ses représentants légaux.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1"/>
                  </a:ext>
                </a:extLst>
              </a:tr>
              <a:tr h="1560704">
                <a:tc>
                  <a:txBody>
                    <a:bodyPr/>
                    <a:lstStyle/>
                    <a:p>
                      <a:pPr>
                        <a:lnSpc>
                          <a:spcPct val="115000"/>
                        </a:lnSpc>
                        <a:spcAft>
                          <a:spcPts val="0"/>
                        </a:spcAft>
                      </a:pPr>
                      <a:r>
                        <a:rPr lang="fr-FR" sz="1050" dirty="0">
                          <a:solidFill>
                            <a:schemeClr val="tx1">
                              <a:lumMod val="75000"/>
                            </a:schemeClr>
                          </a:solidFill>
                          <a:effectLst/>
                          <a:latin typeface="Calibri" panose="020F0502020204030204" pitchFamily="34" charset="0"/>
                        </a:rPr>
                        <a:t>L’assuré /  le donataire </a:t>
                      </a:r>
                    </a:p>
                    <a:p>
                      <a:pPr>
                        <a:lnSpc>
                          <a:spcPct val="115000"/>
                        </a:lnSpc>
                        <a:spcAft>
                          <a:spcPts val="0"/>
                        </a:spcAft>
                      </a:pPr>
                      <a:r>
                        <a:rPr lang="fr-FR" sz="1200" b="0" i="1" dirty="0">
                          <a:solidFill>
                            <a:schemeClr val="tx1">
                              <a:lumMod val="75000"/>
                            </a:schemeClr>
                          </a:solidFill>
                          <a:effectLst/>
                          <a:latin typeface="Calibri" panose="020F0502020204030204" pitchFamily="34" charset="0"/>
                        </a:rPr>
                        <a:t>(</a:t>
                      </a:r>
                      <a:r>
                        <a:rPr lang="fr-FR" sz="1000" b="0" i="1" dirty="0">
                          <a:solidFill>
                            <a:schemeClr val="tx1">
                              <a:lumMod val="75000"/>
                            </a:schemeClr>
                          </a:solidFill>
                          <a:effectLst/>
                          <a:latin typeface="Calibri" panose="020F0502020204030204" pitchFamily="34" charset="0"/>
                        </a:rPr>
                        <a:t>si pacte adjoint)</a:t>
                      </a:r>
                      <a:endParaRPr lang="fr-FR" sz="1200" b="0" i="1" dirty="0">
                        <a:solidFill>
                          <a:schemeClr val="tx1">
                            <a:lumMod val="75000"/>
                          </a:schemeClr>
                        </a:solidFill>
                        <a:effectLst/>
                        <a:latin typeface="Calibri" panose="020F0502020204030204" pitchFamily="34"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spcAft>
                          <a:spcPts val="0"/>
                        </a:spcAft>
                      </a:pPr>
                      <a:r>
                        <a:rPr lang="fr-FR" sz="1050" dirty="0">
                          <a:effectLst/>
                          <a:latin typeface="Calibri" panose="020F0502020204030204" pitchFamily="34" charset="0"/>
                        </a:rPr>
                        <a:t>Personne physique sur laquelle repose le risque décès. </a:t>
                      </a:r>
                    </a:p>
                    <a:p>
                      <a:pPr>
                        <a:spcBef>
                          <a:spcPts val="600"/>
                        </a:spcBef>
                        <a:spcAft>
                          <a:spcPts val="0"/>
                        </a:spcAft>
                      </a:pPr>
                      <a:r>
                        <a:rPr lang="fr-FR" sz="1050" dirty="0">
                          <a:effectLst/>
                          <a:latin typeface="Calibri" panose="020F0502020204030204" pitchFamily="34" charset="0"/>
                        </a:rPr>
                        <a:t>L’adhérent et l’assuré sont la même personne (enfant mineur). </a:t>
                      </a:r>
                    </a:p>
                    <a:p>
                      <a:pPr>
                        <a:spcBef>
                          <a:spcPts val="600"/>
                        </a:spcBef>
                        <a:spcAft>
                          <a:spcPts val="0"/>
                        </a:spcAft>
                      </a:pPr>
                      <a:r>
                        <a:rPr lang="fr-FR" sz="1050" dirty="0">
                          <a:effectLst/>
                          <a:latin typeface="Calibri" panose="020F0502020204030204" pitchFamily="34" charset="0"/>
                        </a:rPr>
                        <a:t>Egalement appelé </a:t>
                      </a:r>
                      <a:r>
                        <a:rPr lang="fr-FR" sz="1050" b="1" dirty="0">
                          <a:effectLst/>
                          <a:latin typeface="Calibri" panose="020F0502020204030204" pitchFamily="34" charset="0"/>
                        </a:rPr>
                        <a:t>donataire </a:t>
                      </a:r>
                      <a:r>
                        <a:rPr lang="fr-FR" sz="1050" dirty="0">
                          <a:effectLst/>
                          <a:latin typeface="Calibri" panose="020F0502020204030204" pitchFamily="34" charset="0"/>
                        </a:rPr>
                        <a:t>(celui qui reçoit les fonds issus du don manuel).</a:t>
                      </a:r>
                      <a:endParaRPr lang="fr-FR" sz="1050" dirty="0">
                        <a:solidFill>
                          <a:srgbClr val="000000"/>
                        </a:solidFill>
                        <a:effectLst/>
                        <a:latin typeface="Calibri" panose="020F0502020204030204" pitchFamily="34" charset="0"/>
                        <a:ea typeface="Calibri"/>
                        <a:cs typeface="Gill Sans M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444679">
                <a:tc>
                  <a:txBody>
                    <a:bodyPr/>
                    <a:lstStyle/>
                    <a:p>
                      <a:pPr>
                        <a:lnSpc>
                          <a:spcPct val="115000"/>
                        </a:lnSpc>
                        <a:spcAft>
                          <a:spcPts val="0"/>
                        </a:spcAft>
                      </a:pPr>
                      <a:r>
                        <a:rPr lang="fr-FR" sz="1050" dirty="0">
                          <a:solidFill>
                            <a:schemeClr val="tx1">
                              <a:lumMod val="75000"/>
                            </a:schemeClr>
                          </a:solidFill>
                          <a:effectLst/>
                          <a:latin typeface="Calibri" panose="020F0502020204030204" pitchFamily="34" charset="0"/>
                        </a:rPr>
                        <a:t>Le donateur </a:t>
                      </a:r>
                    </a:p>
                    <a:p>
                      <a:pPr>
                        <a:lnSpc>
                          <a:spcPct val="115000"/>
                        </a:lnSpc>
                        <a:spcAft>
                          <a:spcPts val="0"/>
                        </a:spcAft>
                      </a:pPr>
                      <a:r>
                        <a:rPr lang="fr-FR" sz="1000" b="0" i="1" dirty="0">
                          <a:solidFill>
                            <a:schemeClr val="tx1">
                              <a:lumMod val="75000"/>
                            </a:schemeClr>
                          </a:solidFill>
                          <a:effectLst/>
                          <a:latin typeface="Calibri" panose="020F0502020204030204" pitchFamily="34" charset="0"/>
                        </a:rPr>
                        <a:t>(si pacte</a:t>
                      </a:r>
                      <a:r>
                        <a:rPr lang="fr-FR" sz="1000" b="0" i="1" baseline="0" dirty="0">
                          <a:solidFill>
                            <a:schemeClr val="tx1">
                              <a:lumMod val="75000"/>
                            </a:schemeClr>
                          </a:solidFill>
                          <a:effectLst/>
                          <a:latin typeface="Calibri" panose="020F0502020204030204" pitchFamily="34" charset="0"/>
                        </a:rPr>
                        <a:t> adjoint)</a:t>
                      </a:r>
                      <a:endParaRPr lang="fr-FR" sz="1050" b="0" i="1" dirty="0">
                        <a:solidFill>
                          <a:schemeClr val="tx1">
                            <a:lumMod val="75000"/>
                          </a:schemeClr>
                        </a:solidFill>
                        <a:effectLst/>
                        <a:latin typeface="Calibri" panose="020F0502020204030204" pitchFamily="34"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nSpc>
                          <a:spcPct val="115000"/>
                        </a:lnSpc>
                        <a:spcAft>
                          <a:spcPts val="0"/>
                        </a:spcAft>
                      </a:pPr>
                      <a:r>
                        <a:rPr lang="fr-FR" sz="1050" dirty="0">
                          <a:effectLst/>
                          <a:latin typeface="Calibri" panose="020F0502020204030204" pitchFamily="34" charset="0"/>
                        </a:rPr>
                        <a:t>Celui qui donne les fonds qui servent à la souscription du contrat Nuances Grenadine.</a:t>
                      </a:r>
                    </a:p>
                    <a:p>
                      <a:pPr>
                        <a:lnSpc>
                          <a:spcPct val="115000"/>
                        </a:lnSpc>
                        <a:spcBef>
                          <a:spcPts val="600"/>
                        </a:spcBef>
                        <a:spcAft>
                          <a:spcPts val="0"/>
                        </a:spcAft>
                      </a:pPr>
                      <a:r>
                        <a:rPr lang="fr-FR" sz="1050" dirty="0">
                          <a:effectLst/>
                          <a:latin typeface="Calibri" panose="020F0502020204030204" pitchFamily="34" charset="0"/>
                        </a:rPr>
                        <a:t>Dans le cadre d’un pacte adjoint standard ou spécifique, le donateur signe la demande d’adhésion, et peut réaliser un certain nombre d’actes sur le contrat. </a:t>
                      </a:r>
                      <a:endParaRPr lang="fr-FR" sz="1050" dirty="0">
                        <a:effectLst/>
                        <a:latin typeface="Calibri" panose="020F0502020204030204" pitchFamily="34"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3"/>
                  </a:ext>
                </a:extLst>
              </a:tr>
              <a:tr h="549958">
                <a:tc>
                  <a:txBody>
                    <a:bodyPr/>
                    <a:lstStyle/>
                    <a:p>
                      <a:pPr>
                        <a:lnSpc>
                          <a:spcPct val="115000"/>
                        </a:lnSpc>
                        <a:spcAft>
                          <a:spcPts val="0"/>
                        </a:spcAft>
                      </a:pPr>
                      <a:endParaRPr lang="fr-FR" sz="1050" dirty="0">
                        <a:solidFill>
                          <a:schemeClr val="tx1"/>
                        </a:solidFill>
                        <a:effectLst/>
                        <a:latin typeface="Calibri" panose="020F0502020204030204" pitchFamily="34" charset="0"/>
                      </a:endParaRPr>
                    </a:p>
                    <a:p>
                      <a:pPr>
                        <a:lnSpc>
                          <a:spcPct val="115000"/>
                        </a:lnSpc>
                        <a:spcAft>
                          <a:spcPts val="0"/>
                        </a:spcAft>
                      </a:pPr>
                      <a:endParaRPr lang="fr-FR" sz="1050" dirty="0">
                        <a:solidFill>
                          <a:schemeClr val="tx1"/>
                        </a:solidFill>
                        <a:effectLst/>
                        <a:latin typeface="Calibri" panose="020F0502020204030204" pitchFamily="34" charset="0"/>
                      </a:endParaRPr>
                    </a:p>
                    <a:p>
                      <a:pPr>
                        <a:lnSpc>
                          <a:spcPct val="115000"/>
                        </a:lnSpc>
                        <a:spcAft>
                          <a:spcPts val="0"/>
                        </a:spcAft>
                      </a:pPr>
                      <a:r>
                        <a:rPr lang="fr-FR" sz="1050" dirty="0">
                          <a:solidFill>
                            <a:schemeClr val="tx1"/>
                          </a:solidFill>
                          <a:effectLst/>
                          <a:latin typeface="Calibri" panose="020F0502020204030204" pitchFamily="34" charset="0"/>
                        </a:rPr>
                        <a:t>L’assureur</a:t>
                      </a:r>
                    </a:p>
                    <a:p>
                      <a:pPr>
                        <a:lnSpc>
                          <a:spcPct val="115000"/>
                        </a:lnSpc>
                        <a:spcAft>
                          <a:spcPts val="0"/>
                        </a:spcAft>
                      </a:pPr>
                      <a:endParaRPr lang="fr-FR" sz="1050" dirty="0">
                        <a:solidFill>
                          <a:schemeClr val="tx1"/>
                        </a:solidFill>
                        <a:effectLst/>
                        <a:latin typeface="Calibri" panose="020F0502020204030204" pitchFamily="34" charset="0"/>
                        <a:ea typeface="Calibri"/>
                        <a:cs typeface="Times New Roman"/>
                      </a:endParaRPr>
                    </a:p>
                    <a:p>
                      <a:pPr>
                        <a:lnSpc>
                          <a:spcPct val="115000"/>
                        </a:lnSpc>
                        <a:spcAft>
                          <a:spcPts val="0"/>
                        </a:spcAft>
                      </a:pPr>
                      <a:endParaRPr lang="fr-FR" sz="1050" dirty="0">
                        <a:solidFill>
                          <a:schemeClr val="tx1"/>
                        </a:solidFill>
                        <a:effectLst/>
                        <a:latin typeface="Calibri" panose="020F0502020204030204" pitchFamily="34"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spcAft>
                          <a:spcPts val="0"/>
                        </a:spcAft>
                      </a:pPr>
                      <a:endParaRPr lang="fr-FR" sz="1050" dirty="0">
                        <a:effectLst/>
                        <a:latin typeface="Calibri" panose="020F0502020204030204" pitchFamily="34" charset="0"/>
                      </a:endParaRPr>
                    </a:p>
                    <a:p>
                      <a:pPr>
                        <a:spcAft>
                          <a:spcPts val="0"/>
                        </a:spcAft>
                      </a:pPr>
                      <a:r>
                        <a:rPr lang="fr-FR" sz="1050" dirty="0">
                          <a:effectLst/>
                          <a:latin typeface="Calibri" panose="020F0502020204030204" pitchFamily="34" charset="0"/>
                        </a:rPr>
                        <a:t>CNP Assurances est l’</a:t>
                      </a:r>
                      <a:r>
                        <a:rPr lang="fr-FR" sz="1050" dirty="0">
                          <a:solidFill>
                            <a:schemeClr val="tx1"/>
                          </a:solidFill>
                          <a:effectLst/>
                          <a:latin typeface="Calibri" panose="020F0502020204030204" pitchFamily="34" charset="0"/>
                        </a:rPr>
                        <a:t>assu</a:t>
                      </a:r>
                      <a:r>
                        <a:rPr lang="fr-FR" sz="1050" dirty="0">
                          <a:effectLst/>
                          <a:latin typeface="Calibri" panose="020F0502020204030204" pitchFamily="34" charset="0"/>
                        </a:rPr>
                        <a:t>reur.</a:t>
                      </a:r>
                      <a:endParaRPr lang="fr-FR" sz="1050" dirty="0">
                        <a:solidFill>
                          <a:srgbClr val="000000"/>
                        </a:solidFill>
                        <a:effectLst/>
                        <a:latin typeface="Calibri" panose="020F0502020204030204" pitchFamily="34" charset="0"/>
                        <a:ea typeface="Calibri"/>
                        <a:cs typeface="Gill Sans M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30" name="Espace réservé du numéro de diapositive 3">
            <a:extLst>
              <a:ext uri="{FF2B5EF4-FFF2-40B4-BE49-F238E27FC236}">
                <a16:creationId xmlns:a16="http://schemas.microsoft.com/office/drawing/2014/main" id="{05993B02-5348-435F-951F-A008B489ED5E}"/>
              </a:ext>
            </a:extLst>
          </p:cNvPr>
          <p:cNvSpPr txBox="1">
            <a:spLocks/>
          </p:cNvSpPr>
          <p:nvPr/>
        </p:nvSpPr>
        <p:spPr>
          <a:xfrm rot="16200000">
            <a:off x="6872853" y="9934312"/>
            <a:ext cx="252650" cy="294699"/>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5</a:t>
            </a:fld>
            <a:endParaRPr lang="fr-FR" dirty="0"/>
          </a:p>
        </p:txBody>
      </p:sp>
    </p:spTree>
    <p:extLst>
      <p:ext uri="{BB962C8B-B14F-4D97-AF65-F5344CB8AC3E}">
        <p14:creationId xmlns:p14="http://schemas.microsoft.com/office/powerpoint/2010/main" val="2633798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3"/>
          <p:cNvSpPr txBox="1">
            <a:spLocks noChangeArrowheads="1"/>
          </p:cNvSpPr>
          <p:nvPr/>
        </p:nvSpPr>
        <p:spPr bwMode="auto">
          <a:xfrm rot="21297533">
            <a:off x="212746" y="959458"/>
            <a:ext cx="3414210" cy="448142"/>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Choix de la clause bénéficiaire</a:t>
            </a:r>
            <a:endParaRPr lang="fr-FR" altLang="fr-FR" b="1" strike="sngStrike" cap="all" dirty="0">
              <a:solidFill>
                <a:srgbClr val="F814A3"/>
              </a:solidFill>
              <a:highlight>
                <a:srgbClr val="FFFF00"/>
              </a:highlight>
              <a:latin typeface="+mn-lt"/>
            </a:endParaRPr>
          </a:p>
        </p:txBody>
      </p:sp>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 name="Groupe 24"/>
          <p:cNvGrpSpPr/>
          <p:nvPr/>
        </p:nvGrpSpPr>
        <p:grpSpPr>
          <a:xfrm>
            <a:off x="32046" y="5820473"/>
            <a:ext cx="7178724" cy="1614581"/>
            <a:chOff x="-2" y="5012524"/>
            <a:chExt cx="7178724" cy="1488187"/>
          </a:xfrm>
        </p:grpSpPr>
        <p:sp>
          <p:nvSpPr>
            <p:cNvPr id="26" name="Rectangle 25"/>
            <p:cNvSpPr/>
            <p:nvPr/>
          </p:nvSpPr>
          <p:spPr>
            <a:xfrm>
              <a:off x="-2" y="5175062"/>
              <a:ext cx="7178724" cy="1325649"/>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lvl="0" defTabSz="622300">
                <a:spcBef>
                  <a:spcPts val="1800"/>
                </a:spcBef>
              </a:pPr>
              <a:r>
                <a:rPr lang="fr-FR" sz="1050" dirty="0">
                  <a:latin typeface="Calibri" panose="020F0502020204030204" pitchFamily="34" charset="0"/>
                </a:rPr>
                <a:t>Il n’est pas possible de modifier la clause bénéficiaire « mes héritiers » tant que l’enfant est mineur.</a:t>
              </a:r>
            </a:p>
            <a:p>
              <a:pPr lvl="0" defTabSz="622300"/>
              <a:endParaRPr lang="fr-FR" sz="1000" dirty="0">
                <a:latin typeface="Calibri" panose="020F0502020204030204" pitchFamily="34" charset="0"/>
              </a:endParaRPr>
            </a:p>
            <a:p>
              <a:pPr lvl="0" defTabSz="622300"/>
              <a:endParaRPr lang="fr-FR" sz="1000" dirty="0">
                <a:latin typeface="Calibri" panose="020F0502020204030204" pitchFamily="34" charset="0"/>
              </a:endParaRPr>
            </a:p>
          </p:txBody>
        </p:sp>
        <p:sp>
          <p:nvSpPr>
            <p:cNvPr id="27" name="Text Box 5">
              <a:hlinkClick r:id="" action="ppaction://noaction"/>
            </p:cNvPr>
            <p:cNvSpPr txBox="1">
              <a:spLocks noChangeArrowheads="1"/>
            </p:cNvSpPr>
            <p:nvPr/>
          </p:nvSpPr>
          <p:spPr bwMode="auto">
            <a:xfrm>
              <a:off x="167953" y="5012524"/>
              <a:ext cx="4282232" cy="293510"/>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La modification de clause bénéficiaire en cours de contrat</a:t>
              </a:r>
            </a:p>
          </p:txBody>
        </p:sp>
      </p:grpSp>
      <p:grpSp>
        <p:nvGrpSpPr>
          <p:cNvPr id="29" name="Groupe 28"/>
          <p:cNvGrpSpPr/>
          <p:nvPr/>
        </p:nvGrpSpPr>
        <p:grpSpPr>
          <a:xfrm>
            <a:off x="28070" y="3042569"/>
            <a:ext cx="7178724" cy="2182507"/>
            <a:chOff x="-2" y="5006912"/>
            <a:chExt cx="7178724" cy="1745824"/>
          </a:xfrm>
        </p:grpSpPr>
        <p:sp>
          <p:nvSpPr>
            <p:cNvPr id="30" name="Rectangle 29"/>
            <p:cNvSpPr/>
            <p:nvPr/>
          </p:nvSpPr>
          <p:spPr>
            <a:xfrm>
              <a:off x="-2" y="5135340"/>
              <a:ext cx="7178724" cy="1617396"/>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endParaRPr lang="fr-FR" sz="800" b="1" dirty="0"/>
            </a:p>
            <a:p>
              <a:pPr>
                <a:spcBef>
                  <a:spcPts val="1200"/>
                </a:spcBef>
              </a:pPr>
              <a:r>
                <a:rPr lang="fr-FR" sz="1050" b="1" dirty="0">
                  <a:latin typeface="Calibri" panose="020F0502020204030204" pitchFamily="34" charset="0"/>
                </a:rPr>
                <a:t>CNP Assurances rend obligatoire l’adoption de la clause bénéficiaire « Mes héritiers » pour les contrats souscrits pour le compte d’enfants mineurs, quelle que soit leur situation familiale.</a:t>
              </a:r>
              <a:endParaRPr lang="fr-FR" sz="1050" dirty="0">
                <a:latin typeface="Calibri" panose="020F0502020204030204" pitchFamily="34" charset="0"/>
              </a:endParaRPr>
            </a:p>
            <a:p>
              <a:r>
                <a:rPr lang="fr-FR" sz="1050" dirty="0">
                  <a:latin typeface="Calibri" panose="020F0502020204030204" pitchFamily="34" charset="0"/>
                </a:rPr>
                <a:t> </a:t>
              </a:r>
            </a:p>
            <a:p>
              <a:endParaRPr lang="fr-FR" sz="1000" dirty="0">
                <a:latin typeface="Calibri" panose="020F0502020204030204" pitchFamily="34" charset="0"/>
              </a:endParaRPr>
            </a:p>
            <a:p>
              <a:r>
                <a:rPr lang="fr-FR" sz="1000" dirty="0">
                  <a:latin typeface="Calibri" panose="020F0502020204030204" pitchFamily="34" charset="0"/>
                </a:rPr>
                <a:t> </a:t>
              </a:r>
            </a:p>
            <a:p>
              <a:pPr lvl="0"/>
              <a:endParaRPr lang="fr-FR" sz="1000" dirty="0">
                <a:latin typeface="Calibri" panose="020F0502020204030204" pitchFamily="34" charset="0"/>
              </a:endParaRPr>
            </a:p>
          </p:txBody>
        </p:sp>
        <p:sp>
          <p:nvSpPr>
            <p:cNvPr id="31" name="Text Box 5">
              <a:hlinkClick r:id="" action="ppaction://noaction"/>
            </p:cNvPr>
            <p:cNvSpPr txBox="1">
              <a:spLocks noChangeArrowheads="1"/>
            </p:cNvSpPr>
            <p:nvPr/>
          </p:nvSpPr>
          <p:spPr bwMode="auto">
            <a:xfrm>
              <a:off x="170634" y="5006912"/>
              <a:ext cx="3700047" cy="251048"/>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Clause obligatoire « mes héritiers » à l’adhésion</a:t>
              </a:r>
            </a:p>
          </p:txBody>
        </p:sp>
      </p:grpSp>
      <p:sp>
        <p:nvSpPr>
          <p:cNvPr id="15" name="Rectangle 14"/>
          <p:cNvSpPr/>
          <p:nvPr/>
        </p:nvSpPr>
        <p:spPr>
          <a:xfrm>
            <a:off x="97880" y="4040036"/>
            <a:ext cx="7048648" cy="1138773"/>
          </a:xfrm>
          <a:prstGeom prst="rect">
            <a:avLst/>
          </a:prstGeom>
          <a:solidFill>
            <a:srgbClr val="FDC3E7"/>
          </a:solidFill>
          <a:ln>
            <a:noFill/>
          </a:ln>
        </p:spPr>
        <p:txBody>
          <a:bodyPr wrap="square">
            <a:spAutoFit/>
          </a:bodyPr>
          <a:lstStyle/>
          <a:p>
            <a:r>
              <a:rPr lang="fr-FR" sz="1050" b="1" dirty="0">
                <a:latin typeface="Calibri" panose="020F0502020204030204" pitchFamily="34" charset="0"/>
              </a:rPr>
              <a:t>Pourquoi imposer la clause « mes héritiers » ?</a:t>
            </a:r>
          </a:p>
          <a:p>
            <a:r>
              <a:rPr lang="fr-FR" sz="1050" dirty="0">
                <a:latin typeface="Calibri" panose="020F0502020204030204" pitchFamily="34" charset="0"/>
              </a:rPr>
              <a:t> </a:t>
            </a:r>
          </a:p>
          <a:p>
            <a:r>
              <a:rPr lang="fr-FR" sz="1050" dirty="0">
                <a:latin typeface="Calibri" panose="020F0502020204030204" pitchFamily="34" charset="0"/>
              </a:rPr>
              <a:t>C’est la clause la plus </a:t>
            </a:r>
            <a:r>
              <a:rPr lang="fr-FR" sz="1050" dirty="0">
                <a:solidFill>
                  <a:schemeClr val="tx1">
                    <a:lumMod val="75000"/>
                  </a:schemeClr>
                </a:solidFill>
                <a:latin typeface="Calibri" panose="020F0502020204030204" pitchFamily="34" charset="0"/>
              </a:rPr>
              <a:t>protectrice des intérêts du mineur, qui n’a pas le droit de rédiger un testament avant ses 16 ans, et ne peut le faire que de façon très limitée entre 16 et 18 ans.</a:t>
            </a:r>
          </a:p>
          <a:p>
            <a:r>
              <a:rPr lang="fr-FR" sz="1050" dirty="0">
                <a:solidFill>
                  <a:schemeClr val="tx1">
                    <a:lumMod val="75000"/>
                  </a:schemeClr>
                </a:solidFill>
                <a:latin typeface="Calibri" panose="020F0502020204030204" pitchFamily="34" charset="0"/>
              </a:rPr>
              <a:t> </a:t>
            </a:r>
          </a:p>
          <a:p>
            <a:r>
              <a:rPr lang="fr-FR" sz="1050" dirty="0">
                <a:solidFill>
                  <a:schemeClr val="tx1">
                    <a:lumMod val="75000"/>
                  </a:schemeClr>
                </a:solidFill>
                <a:latin typeface="Calibri" panose="020F0502020204030204" pitchFamily="34" charset="0"/>
              </a:rPr>
              <a:t>Une autre clause pouvait être remise en cause ensuite par les héritiers, ou risquait de donner lieu à un redressement </a:t>
            </a:r>
            <a:r>
              <a:rPr lang="fr-FR" sz="1050" dirty="0">
                <a:latin typeface="Calibri" panose="020F0502020204030204" pitchFamily="34" charset="0"/>
              </a:rPr>
              <a:t>fiscal</a:t>
            </a:r>
            <a:r>
              <a:rPr lang="fr-FR" sz="1000" dirty="0">
                <a:latin typeface="Calibri" panose="020F0502020204030204" pitchFamily="34" charset="0"/>
              </a:rPr>
              <a:t>.</a:t>
            </a:r>
          </a:p>
          <a:p>
            <a:pPr algn="just"/>
            <a:endParaRPr lang="fr-FR" sz="500" dirty="0">
              <a:solidFill>
                <a:srgbClr val="474747"/>
              </a:solidFill>
              <a:latin typeface="Calibri" panose="020F0502020204030204" pitchFamily="34" charset="0"/>
            </a:endParaRPr>
          </a:p>
        </p:txBody>
      </p:sp>
      <p:sp>
        <p:nvSpPr>
          <p:cNvPr id="17" name="Rectangle 16"/>
          <p:cNvSpPr/>
          <p:nvPr/>
        </p:nvSpPr>
        <p:spPr>
          <a:xfrm>
            <a:off x="72825" y="6824706"/>
            <a:ext cx="7073703" cy="569387"/>
          </a:xfrm>
          <a:prstGeom prst="rect">
            <a:avLst/>
          </a:prstGeom>
          <a:solidFill>
            <a:srgbClr val="FDC3E7"/>
          </a:solidFill>
          <a:ln>
            <a:noFill/>
          </a:ln>
        </p:spPr>
        <p:txBody>
          <a:bodyPr wrap="square">
            <a:spAutoFit/>
          </a:bodyPr>
          <a:lstStyle/>
          <a:p>
            <a:pPr defTabSz="622300"/>
            <a:r>
              <a:rPr lang="fr-FR" sz="1050" b="1" dirty="0">
                <a:latin typeface="Calibri" panose="020F0502020204030204" pitchFamily="34" charset="0"/>
              </a:rPr>
              <a:t>Seul l’adhérent majeur (ou mineur devenu émancipé) peut effectuer un avenant de clause bénéficiaire.</a:t>
            </a:r>
          </a:p>
          <a:p>
            <a:pPr lvl="0" defTabSz="622300">
              <a:spcBef>
                <a:spcPts val="1200"/>
              </a:spcBef>
            </a:pPr>
            <a:r>
              <a:rPr lang="fr-FR" sz="1050" b="1" dirty="0">
                <a:latin typeface="Calibri" panose="020F0502020204030204" pitchFamily="34" charset="0"/>
              </a:rPr>
              <a:t>Aucun accord n’est alors nécessaire, ni de la part du donateur ni du (des) représentant(s) légal(aux</a:t>
            </a:r>
            <a:r>
              <a:rPr lang="fr-FR" sz="1000" b="1" dirty="0">
                <a:latin typeface="Calibri" panose="020F0502020204030204" pitchFamily="34" charset="0"/>
              </a:rPr>
              <a:t>).</a:t>
            </a:r>
          </a:p>
        </p:txBody>
      </p:sp>
      <p:sp>
        <p:nvSpPr>
          <p:cNvPr id="23" name="Espace réservé du numéro de diapositive 3">
            <a:extLst>
              <a:ext uri="{FF2B5EF4-FFF2-40B4-BE49-F238E27FC236}">
                <a16:creationId xmlns:a16="http://schemas.microsoft.com/office/drawing/2014/main" id="{A4E88F72-2FC6-4972-8956-DF02B51E6FFD}"/>
              </a:ext>
            </a:extLst>
          </p:cNvPr>
          <p:cNvSpPr txBox="1">
            <a:spLocks/>
          </p:cNvSpPr>
          <p:nvPr/>
        </p:nvSpPr>
        <p:spPr>
          <a:xfrm rot="16200000">
            <a:off x="6872853" y="9897685"/>
            <a:ext cx="252650" cy="294699"/>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6</a:t>
            </a:fld>
            <a:endParaRPr lang="fr-FR" dirty="0"/>
          </a:p>
        </p:txBody>
      </p:sp>
    </p:spTree>
    <p:extLst>
      <p:ext uri="{BB962C8B-B14F-4D97-AF65-F5344CB8AC3E}">
        <p14:creationId xmlns:p14="http://schemas.microsoft.com/office/powerpoint/2010/main" val="2814290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211741" y="1043671"/>
            <a:ext cx="2051659" cy="416641"/>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le pacte adjoint</a:t>
            </a:r>
          </a:p>
        </p:txBody>
      </p:sp>
      <p:sp>
        <p:nvSpPr>
          <p:cNvPr id="32" name="Espace réservé du numéro de diapositive 3">
            <a:extLst>
              <a:ext uri="{FF2B5EF4-FFF2-40B4-BE49-F238E27FC236}">
                <a16:creationId xmlns:a16="http://schemas.microsoft.com/office/drawing/2014/main" id="{50B99868-B674-44B2-A66A-7824B0D4EEB6}"/>
              </a:ext>
            </a:extLst>
          </p:cNvPr>
          <p:cNvSpPr txBox="1">
            <a:spLocks/>
          </p:cNvSpPr>
          <p:nvPr/>
        </p:nvSpPr>
        <p:spPr>
          <a:xfrm rot="16200000">
            <a:off x="6872853" y="9897685"/>
            <a:ext cx="252650" cy="294699"/>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7</a:t>
            </a:fld>
            <a:endParaRPr lang="fr-FR" dirty="0"/>
          </a:p>
        </p:txBody>
      </p:sp>
      <p:sp>
        <p:nvSpPr>
          <p:cNvPr id="25" name="Rectangle 24">
            <a:extLst>
              <a:ext uri="{FF2B5EF4-FFF2-40B4-BE49-F238E27FC236}">
                <a16:creationId xmlns:a16="http://schemas.microsoft.com/office/drawing/2014/main" id="{673BBC62-E433-4D11-97CE-A918C0455887}"/>
              </a:ext>
            </a:extLst>
          </p:cNvPr>
          <p:cNvSpPr/>
          <p:nvPr/>
        </p:nvSpPr>
        <p:spPr>
          <a:xfrm>
            <a:off x="50231" y="2718501"/>
            <a:ext cx="7177145" cy="2539157"/>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pPr>
              <a:spcBef>
                <a:spcPts val="600"/>
              </a:spcBef>
            </a:pPr>
            <a:endParaRPr lang="fr-FR" sz="1050" dirty="0">
              <a:latin typeface="Calibri" panose="020F0502020204030204" pitchFamily="34" charset="0"/>
              <a:cs typeface="Calibri" panose="020F0502020204030204" pitchFamily="34" charset="0"/>
            </a:endParaRPr>
          </a:p>
          <a:p>
            <a:pPr>
              <a:spcBef>
                <a:spcPts val="600"/>
              </a:spcBef>
            </a:pPr>
            <a:r>
              <a:rPr lang="fr-FR" sz="1050" dirty="0">
                <a:latin typeface="Calibri" panose="020F0502020204030204" pitchFamily="34" charset="0"/>
                <a:cs typeface="Calibri" panose="020F0502020204030204" pitchFamily="34" charset="0"/>
              </a:rPr>
              <a:t>Les dispositions du pacte adjoint conditionnent le fonctionnement de l’adhésion.</a:t>
            </a:r>
          </a:p>
          <a:p>
            <a:endParaRPr lang="fr-FR" sz="1050" dirty="0">
              <a:latin typeface="Calibri" panose="020F0502020204030204" pitchFamily="34" charset="0"/>
              <a:cs typeface="Calibri" panose="020F0502020204030204" pitchFamily="34" charset="0"/>
            </a:endParaRPr>
          </a:p>
          <a:p>
            <a:r>
              <a:rPr lang="fr-FR" sz="1050" dirty="0">
                <a:latin typeface="Calibri" panose="020F0502020204030204" pitchFamily="34" charset="0"/>
                <a:cs typeface="Calibri" panose="020F0502020204030204" pitchFamily="34" charset="0"/>
              </a:rPr>
              <a:t>2  types de pactes adjoints, comportant des clauses obligatoires, peuvent être associés au contrat Nuances Grenadine :</a:t>
            </a:r>
          </a:p>
          <a:p>
            <a:pPr marL="171450" indent="-171450">
              <a:spcBef>
                <a:spcPts val="300"/>
              </a:spcBef>
              <a:buFontTx/>
              <a:buChar char="-"/>
            </a:pPr>
            <a:r>
              <a:rPr lang="fr-FR" sz="1050" dirty="0">
                <a:latin typeface="Calibri" panose="020F0502020204030204" pitchFamily="34" charset="0"/>
                <a:cs typeface="Calibri" panose="020F0502020204030204" pitchFamily="34" charset="0"/>
              </a:rPr>
              <a:t>le pacte adjoint standard,</a:t>
            </a:r>
          </a:p>
          <a:p>
            <a:pPr marL="171450" indent="-171450">
              <a:spcBef>
                <a:spcPts val="300"/>
              </a:spcBef>
              <a:buFontTx/>
              <a:buChar char="-"/>
            </a:pPr>
            <a:r>
              <a:rPr lang="fr-FR" sz="1050" dirty="0">
                <a:latin typeface="Calibri" panose="020F0502020204030204" pitchFamily="34" charset="0"/>
                <a:cs typeface="Calibri" panose="020F0502020204030204" pitchFamily="34" charset="0"/>
              </a:rPr>
              <a:t>le pacte adjoint spécifique. </a:t>
            </a:r>
          </a:p>
          <a:p>
            <a:pPr>
              <a:spcBef>
                <a:spcPts val="600"/>
              </a:spcBef>
            </a:pPr>
            <a:r>
              <a:rPr lang="fr-FR" sz="1050" i="1" dirty="0">
                <a:latin typeface="Calibri" panose="020F0502020204030204" pitchFamily="34" charset="0"/>
                <a:cs typeface="Calibri" panose="020F0502020204030204" pitchFamily="34" charset="0"/>
              </a:rPr>
              <a:t>Dans le cas d’un pacte adjoint spécifique, l’adhésion et les dispositions du pacte sont subordonnées à l’accord préalable de CNP Assurances</a:t>
            </a:r>
            <a:r>
              <a:rPr lang="fr-FR" sz="1050" i="1" dirty="0"/>
              <a:t>.</a:t>
            </a:r>
          </a:p>
          <a:p>
            <a:endParaRPr lang="fr-FR" sz="1000" dirty="0">
              <a:latin typeface="Calibri" panose="020F0502020204030204" pitchFamily="34" charset="0"/>
              <a:ea typeface="Times New Roman"/>
              <a:cs typeface="Times New Roman"/>
            </a:endParaRPr>
          </a:p>
          <a:p>
            <a:r>
              <a:rPr lang="fr-FR" sz="1000" dirty="0">
                <a:latin typeface="Calibri" panose="020F0502020204030204" pitchFamily="34" charset="0"/>
                <a:cs typeface="Calibri" panose="020F0502020204030204" pitchFamily="34" charset="0"/>
              </a:rPr>
              <a:t>Le pacte adjoint est un document signé entre les représentants légaux du donataire et le donateur régissant les conditions</a:t>
            </a:r>
          </a:p>
          <a:p>
            <a:r>
              <a:rPr lang="fr-FR" sz="1000" dirty="0">
                <a:latin typeface="Calibri" panose="020F0502020204030204" pitchFamily="34" charset="0"/>
                <a:cs typeface="Calibri" panose="020F0502020204030204" pitchFamily="34" charset="0"/>
              </a:rPr>
              <a:t>de la donation. Il est obligatoire pour les adhésions supérieures à 5 000 €</a:t>
            </a:r>
          </a:p>
          <a:p>
            <a:endParaRPr lang="fr-FR" sz="1000" dirty="0">
              <a:latin typeface="Calibri" panose="020F0502020204030204" pitchFamily="34" charset="0"/>
              <a:cs typeface="Calibri" panose="020F0502020204030204" pitchFamily="34" charset="0"/>
            </a:endParaRPr>
          </a:p>
          <a:p>
            <a:r>
              <a:rPr lang="fr-FR" sz="1000" b="1" dirty="0">
                <a:solidFill>
                  <a:srgbClr val="F814A3"/>
                </a:solidFill>
                <a:latin typeface="Calibri" panose="020F0502020204030204" pitchFamily="34" charset="0"/>
                <a:cs typeface="Calibri" panose="020F0502020204030204" pitchFamily="34" charset="0"/>
              </a:rPr>
              <a:t>Le pacte adjoint et irrévocable et non modifiable.</a:t>
            </a:r>
          </a:p>
          <a:p>
            <a:endParaRPr lang="fr-FR" sz="1000" dirty="0">
              <a:solidFill>
                <a:srgbClr val="404040"/>
              </a:solidFill>
              <a:latin typeface="Calibri" panose="020F0502020204030204" pitchFamily="34" charset="0"/>
              <a:ea typeface="Times New Roman"/>
              <a:cs typeface="Times New Roman"/>
            </a:endParaRPr>
          </a:p>
        </p:txBody>
      </p:sp>
      <p:sp>
        <p:nvSpPr>
          <p:cNvPr id="26" name="Text Box 5">
            <a:hlinkClick r:id="" action="ppaction://noaction"/>
            <a:extLst>
              <a:ext uri="{FF2B5EF4-FFF2-40B4-BE49-F238E27FC236}">
                <a16:creationId xmlns:a16="http://schemas.microsoft.com/office/drawing/2014/main" id="{B23C1E3A-B38E-4D17-8BE7-88378F81076C}"/>
              </a:ext>
            </a:extLst>
          </p:cNvPr>
          <p:cNvSpPr txBox="1">
            <a:spLocks noChangeArrowheads="1"/>
          </p:cNvSpPr>
          <p:nvPr/>
        </p:nvSpPr>
        <p:spPr bwMode="auto">
          <a:xfrm>
            <a:off x="197403" y="2556918"/>
            <a:ext cx="1219226" cy="323165"/>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Pacte adjoint</a:t>
            </a:r>
          </a:p>
        </p:txBody>
      </p:sp>
      <p:sp>
        <p:nvSpPr>
          <p:cNvPr id="27" name="Rectangle 26">
            <a:extLst>
              <a:ext uri="{FF2B5EF4-FFF2-40B4-BE49-F238E27FC236}">
                <a16:creationId xmlns:a16="http://schemas.microsoft.com/office/drawing/2014/main" id="{F25BA2F1-E7E1-4009-8A26-92434166BC11}"/>
              </a:ext>
            </a:extLst>
          </p:cNvPr>
          <p:cNvSpPr/>
          <p:nvPr/>
        </p:nvSpPr>
        <p:spPr>
          <a:xfrm>
            <a:off x="50231" y="6179849"/>
            <a:ext cx="7177145" cy="1831271"/>
          </a:xfrm>
          <a:prstGeom prst="rect">
            <a:avLst/>
          </a:prstGeom>
          <a:solidFill>
            <a:srgbClr val="EAEBE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endParaRPr lang="fr-FR" sz="400" dirty="0">
              <a:latin typeface="Calibri" panose="020F0502020204030204" pitchFamily="34" charset="0"/>
            </a:endParaRPr>
          </a:p>
          <a:p>
            <a:pPr algn="just"/>
            <a:endParaRPr lang="fr-FR" sz="1050" dirty="0">
              <a:latin typeface="Calibri" panose="020F0502020204030204" pitchFamily="34" charset="0"/>
            </a:endParaRPr>
          </a:p>
          <a:p>
            <a:pPr algn="just"/>
            <a:r>
              <a:rPr lang="fr-FR" sz="1050" dirty="0">
                <a:latin typeface="Calibri" panose="020F0502020204030204" pitchFamily="34" charset="0"/>
              </a:rPr>
              <a:t>De février 2011 (date de la mise en œuvre des Conditions Générales n° 05 du produit et jusqu’à la fin de la commercialisation du produit), il était possible de réaliser une adhésion au contrat sans établir de pacte adjoint, si le montant de celle-ci </a:t>
            </a:r>
            <a:r>
              <a:rPr lang="fr-FR" sz="1050" b="1" dirty="0">
                <a:latin typeface="Calibri" panose="020F0502020204030204" pitchFamily="34" charset="0"/>
              </a:rPr>
              <a:t>était inférieur ou égal à 5 000€</a:t>
            </a:r>
            <a:r>
              <a:rPr lang="fr-FR" sz="1050" dirty="0">
                <a:latin typeface="Calibri" panose="020F0502020204030204" pitchFamily="34" charset="0"/>
              </a:rPr>
              <a:t>.</a:t>
            </a:r>
          </a:p>
          <a:p>
            <a:pPr algn="just">
              <a:spcBef>
                <a:spcPts val="1200"/>
              </a:spcBef>
            </a:pPr>
            <a:r>
              <a:rPr lang="fr-FR" sz="1050" b="1" i="1" dirty="0">
                <a:latin typeface="Calibri" panose="020F0502020204030204" pitchFamily="34" charset="0"/>
              </a:rPr>
              <a:t>Attention</a:t>
            </a:r>
            <a:r>
              <a:rPr lang="fr-FR" sz="1050" dirty="0">
                <a:latin typeface="Calibri" panose="020F0502020204030204" pitchFamily="34" charset="0"/>
              </a:rPr>
              <a:t> : pour ces cas spécifiques, l’usage du pacte adjoint était rendu </a:t>
            </a:r>
            <a:r>
              <a:rPr lang="fr-FR" sz="1050" b="1" dirty="0">
                <a:latin typeface="Calibri" panose="020F0502020204030204" pitchFamily="34" charset="0"/>
              </a:rPr>
              <a:t>facultatif. </a:t>
            </a:r>
            <a:r>
              <a:rPr lang="fr-FR" sz="1050" dirty="0">
                <a:latin typeface="Calibri" panose="020F0502020204030204" pitchFamily="34" charset="0"/>
              </a:rPr>
              <a:t>Cela signifie que le donateur gardait néanmoins le choix d’établir un pacte adjoint à l’adhésion.</a:t>
            </a:r>
          </a:p>
          <a:p>
            <a:pPr algn="just">
              <a:spcBef>
                <a:spcPts val="1200"/>
              </a:spcBef>
            </a:pPr>
            <a:r>
              <a:rPr lang="fr-FR" sz="1050" b="1" dirty="0">
                <a:solidFill>
                  <a:srgbClr val="F814A3"/>
                </a:solidFill>
                <a:latin typeface="Calibri" panose="020F0502020204030204" pitchFamily="34" charset="0"/>
              </a:rPr>
              <a:t>Une adhésion sans pacte adjoint ne peut pas faire l’objet d’un pacte adjoint par la suite</a:t>
            </a:r>
            <a:r>
              <a:rPr lang="fr-FR" sz="1050" b="1" dirty="0">
                <a:solidFill>
                  <a:srgbClr val="FF00FF"/>
                </a:solidFill>
                <a:latin typeface="Calibri" panose="020F0502020204030204" pitchFamily="34" charset="0"/>
              </a:rPr>
              <a:t>. </a:t>
            </a:r>
          </a:p>
          <a:p>
            <a:pPr algn="just">
              <a:spcBef>
                <a:spcPts val="600"/>
              </a:spcBef>
            </a:pPr>
            <a:endParaRPr lang="fr-FR" sz="1050" b="1" dirty="0">
              <a:latin typeface="Calibri" panose="020F0502020204030204" pitchFamily="34" charset="0"/>
            </a:endParaRPr>
          </a:p>
        </p:txBody>
      </p:sp>
      <p:sp>
        <p:nvSpPr>
          <p:cNvPr id="31" name="Text Box 5">
            <a:hlinkClick r:id="" action="ppaction://noaction"/>
            <a:extLst>
              <a:ext uri="{FF2B5EF4-FFF2-40B4-BE49-F238E27FC236}">
                <a16:creationId xmlns:a16="http://schemas.microsoft.com/office/drawing/2014/main" id="{CBE11509-8E67-49C0-9CBC-2D320228B217}"/>
              </a:ext>
            </a:extLst>
          </p:cNvPr>
          <p:cNvSpPr txBox="1">
            <a:spLocks noChangeArrowheads="1"/>
          </p:cNvSpPr>
          <p:nvPr/>
        </p:nvSpPr>
        <p:spPr bwMode="auto">
          <a:xfrm>
            <a:off x="197403" y="5994896"/>
            <a:ext cx="1495360" cy="316701"/>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Absence de pacte</a:t>
            </a:r>
          </a:p>
        </p:txBody>
      </p:sp>
    </p:spTree>
    <p:extLst>
      <p:ext uri="{BB962C8B-B14F-4D97-AF65-F5344CB8AC3E}">
        <p14:creationId xmlns:p14="http://schemas.microsoft.com/office/powerpoint/2010/main" val="1544575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8874" y="2238856"/>
            <a:ext cx="7169662" cy="7794441"/>
          </a:xfrm>
          <a:prstGeom prst="rect">
            <a:avLst/>
          </a:prstGeom>
          <a:solidFill>
            <a:srgbClr val="EAEBE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r>
              <a:rPr lang="fr-FR" sz="1050" dirty="0">
                <a:latin typeface="Calibri" panose="020F0502020204030204" pitchFamily="34" charset="0"/>
              </a:rPr>
              <a:t>Le formulaire « pacte adjoint standard » prévoit </a:t>
            </a:r>
            <a:r>
              <a:rPr lang="fr-FR" sz="1050" b="1" dirty="0">
                <a:latin typeface="Calibri" panose="020F0502020204030204" pitchFamily="34" charset="0"/>
              </a:rPr>
              <a:t>trois articles obligatoires </a:t>
            </a:r>
            <a:r>
              <a:rPr lang="fr-FR" sz="1050" dirty="0">
                <a:latin typeface="Calibri" panose="020F0502020204030204" pitchFamily="34" charset="0"/>
              </a:rPr>
              <a:t>ci-dessous (le texte relatif au réinvestissement du don sur un contrat d’assurance vie est inclus dans le paragraphe d'introduction du pacte adjoint) : </a:t>
            </a:r>
          </a:p>
          <a:p>
            <a:pPr algn="just">
              <a:spcBef>
                <a:spcPts val="1800"/>
              </a:spcBef>
              <a:tabLst>
                <a:tab pos="1524000" algn="l"/>
              </a:tabLst>
            </a:pPr>
            <a:r>
              <a:rPr lang="fr-FR" sz="1050" b="1" u="sng" dirty="0">
                <a:latin typeface="Calibri" panose="020F0502020204030204" pitchFamily="34" charset="0"/>
              </a:rPr>
              <a:t>Article n° 1 : Modalités d’adhésion au contrat Nuances Grenadine</a:t>
            </a:r>
          </a:p>
          <a:p>
            <a:pPr algn="just">
              <a:spcBef>
                <a:spcPts val="600"/>
              </a:spcBef>
            </a:pPr>
            <a:r>
              <a:rPr lang="fr-FR" sz="1050" dirty="0">
                <a:latin typeface="Calibri" panose="020F0502020204030204" pitchFamily="34" charset="0"/>
              </a:rPr>
              <a:t>Les représentants légaux du donataire acceptent qu'en application de l'article 389-3 du Code Civil, le donateur exerce tous pouvoirs pour adhérer au nom du donataire au contrat Nuances Grenadine. </a:t>
            </a:r>
          </a:p>
          <a:p>
            <a:pPr algn="just">
              <a:spcBef>
                <a:spcPts val="600"/>
              </a:spcBef>
            </a:pPr>
            <a:r>
              <a:rPr lang="fr-FR" sz="1050" dirty="0">
                <a:latin typeface="Calibri" panose="020F0502020204030204" pitchFamily="34" charset="0"/>
              </a:rPr>
              <a:t>Ce qui signifie que le donateur pouvait signer </a:t>
            </a:r>
            <a:r>
              <a:rPr lang="fr-FR" sz="1050" u="sng" dirty="0">
                <a:latin typeface="Calibri" panose="020F0502020204030204" pitchFamily="34" charset="0"/>
              </a:rPr>
              <a:t>seul </a:t>
            </a:r>
            <a:r>
              <a:rPr lang="fr-FR" sz="1050" dirty="0">
                <a:latin typeface="Calibri" panose="020F0502020204030204" pitchFamily="34" charset="0"/>
              </a:rPr>
              <a:t>la demande d'adhésion au contrat Nuances Grenadine au nom du donataire, et de ce fait, était responsable du choix de la dimension, de la durée et de la ventilation de la cotisation initiale entre les supports. </a:t>
            </a:r>
          </a:p>
          <a:p>
            <a:pPr algn="just">
              <a:spcBef>
                <a:spcPts val="2400"/>
              </a:spcBef>
              <a:tabLst>
                <a:tab pos="1524000" algn="l"/>
              </a:tabLst>
            </a:pPr>
            <a:r>
              <a:rPr lang="fr-FR" sz="1050" b="1" u="sng" dirty="0">
                <a:latin typeface="Calibri" panose="020F0502020204030204" pitchFamily="34" charset="0"/>
              </a:rPr>
              <a:t>Article n°2 : Modalités de gestion des cotisations complémentaires du donateur durant la période d’indisponibilité des fonds</a:t>
            </a:r>
          </a:p>
          <a:p>
            <a:pPr algn="just">
              <a:spcBef>
                <a:spcPts val="600"/>
              </a:spcBef>
            </a:pPr>
            <a:r>
              <a:rPr lang="fr-FR" sz="1050" dirty="0">
                <a:latin typeface="Calibri" panose="020F0502020204030204" pitchFamily="34" charset="0"/>
              </a:rPr>
              <a:t>Le donateur a tous pouvoirs pour effectuer et ventiler seul :</a:t>
            </a:r>
          </a:p>
          <a:p>
            <a:pPr marL="171450" indent="-171450" algn="just">
              <a:spcBef>
                <a:spcPts val="300"/>
              </a:spcBef>
              <a:buFontTx/>
              <a:buChar char="-"/>
            </a:pPr>
            <a:r>
              <a:rPr lang="fr-FR" sz="1050" dirty="0">
                <a:latin typeface="Calibri" panose="020F0502020204030204" pitchFamily="34" charset="0"/>
              </a:rPr>
              <a:t>ses cotisations complémentaires à partir du compte du donataire et,</a:t>
            </a:r>
          </a:p>
          <a:p>
            <a:pPr marL="171450" indent="-171450" algn="just">
              <a:spcBef>
                <a:spcPts val="300"/>
              </a:spcBef>
              <a:buFontTx/>
              <a:buChar char="-"/>
            </a:pPr>
            <a:r>
              <a:rPr lang="fr-FR" sz="1050" dirty="0">
                <a:latin typeface="Calibri" panose="020F0502020204030204" pitchFamily="34" charset="0"/>
              </a:rPr>
              <a:t>ses cotisations régulières à partir son compte ou celui du donataire (avec l’accord de ses représentants légaux si mineur).</a:t>
            </a:r>
          </a:p>
          <a:p>
            <a:pPr algn="just">
              <a:spcBef>
                <a:spcPts val="1800"/>
              </a:spcBef>
            </a:pPr>
            <a:r>
              <a:rPr lang="fr-FR" sz="1050" dirty="0">
                <a:latin typeface="Calibri" panose="020F0502020204030204" pitchFamily="34" charset="0"/>
                <a:ea typeface="Calibri" panose="020F0502020204030204" pitchFamily="34" charset="0"/>
              </a:rPr>
              <a:t>Toutefois, le donataire peut aussi s’il le souhaite et avec l’accord de ses représentants légaux (s’il est mineur), effectuer et ventiler </a:t>
            </a:r>
            <a:r>
              <a:rPr lang="fr-FR" sz="1050" dirty="0">
                <a:latin typeface="Calibri" panose="020F0502020204030204" pitchFamily="34" charset="0"/>
              </a:rPr>
              <a:t>: </a:t>
            </a:r>
          </a:p>
          <a:p>
            <a:pPr marL="171450" indent="-171450" algn="just">
              <a:spcBef>
                <a:spcPts val="300"/>
              </a:spcBef>
              <a:buFontTx/>
              <a:buChar char="-"/>
            </a:pPr>
            <a:r>
              <a:rPr lang="fr-FR" sz="1050" dirty="0">
                <a:latin typeface="Calibri" panose="020F0502020204030204" pitchFamily="34" charset="0"/>
              </a:rPr>
              <a:t>Des cotisations complémentaires,</a:t>
            </a:r>
          </a:p>
          <a:p>
            <a:pPr marL="171450" indent="-171450" algn="just">
              <a:spcBef>
                <a:spcPts val="300"/>
              </a:spcBef>
              <a:buFontTx/>
              <a:buChar char="-"/>
            </a:pPr>
            <a:r>
              <a:rPr lang="fr-FR" sz="1050" dirty="0">
                <a:latin typeface="Calibri" panose="020F0502020204030204" pitchFamily="34" charset="0"/>
              </a:rPr>
              <a:t>des cotisations régulières depuis son compte bancaire (uniquement après la période d’indisponibilité). </a:t>
            </a: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2400"/>
              </a:spcBef>
              <a:tabLst>
                <a:tab pos="1524000" algn="l"/>
              </a:tabLst>
            </a:pPr>
            <a:r>
              <a:rPr lang="fr-FR" sz="1050" b="1" u="sng" dirty="0">
                <a:latin typeface="Calibri" panose="020F0502020204030204" pitchFamily="34" charset="0"/>
              </a:rPr>
              <a:t>Article n°3 : Indisponibilité temporaire des fonds</a:t>
            </a:r>
          </a:p>
          <a:p>
            <a:pPr algn="just">
              <a:spcBef>
                <a:spcPts val="600"/>
              </a:spcBef>
            </a:pPr>
            <a:r>
              <a:rPr lang="fr-FR" sz="1050" dirty="0">
                <a:latin typeface="Calibri" panose="020F0502020204030204" pitchFamily="34" charset="0"/>
              </a:rPr>
              <a:t>Les représentants légaux et le donateur conviennent que les fonds placés sur le contrat sont bloqués jusqu’à ce que l’adhérent atteigne un âge déterminé par eux-mêmes. </a:t>
            </a:r>
            <a:r>
              <a:rPr lang="fr-FR" sz="1050" b="1" dirty="0">
                <a:latin typeface="Calibri" panose="020F0502020204030204" pitchFamily="34" charset="0"/>
              </a:rPr>
              <a:t>Cet âge était compris entre 18 et 24 ans (par tranche d’année entière). </a:t>
            </a:r>
          </a:p>
          <a:p>
            <a:pPr algn="just">
              <a:spcBef>
                <a:spcPts val="600"/>
              </a:spcBef>
            </a:pPr>
            <a:r>
              <a:rPr lang="fr-FR" sz="1050" dirty="0">
                <a:latin typeface="Calibri" panose="020F0502020204030204" pitchFamily="34" charset="0"/>
              </a:rPr>
              <a:t>Ce qui signifie que les opérations de rachats partiels, de rachats partiels programmés, de rachat total, de nantissement et de délégation de créance ne peuvent être réalisées que lorsque l'adhérent aura atteint l'âge fixé dans la clause d'indisponibilité temporaire des fonds, ou par dérogation à celle-ci avec l’accord écrit du donateur signataire du pacte adjoint. </a:t>
            </a:r>
          </a:p>
          <a:p>
            <a:pPr algn="just">
              <a:spcBef>
                <a:spcPts val="1200"/>
              </a:spcBef>
            </a:pPr>
            <a:r>
              <a:rPr lang="fr-FR" sz="1050" b="1" dirty="0">
                <a:latin typeface="Calibri" panose="020F0502020204030204" pitchFamily="34" charset="0"/>
              </a:rPr>
              <a:t>En cas de décès du donateur, la clause d’indisponibilité des fonds reste valide.</a:t>
            </a:r>
          </a:p>
          <a:p>
            <a:pPr algn="just"/>
            <a:endParaRPr lang="fr-FR" sz="500" b="1" dirty="0">
              <a:latin typeface="Calibri" panose="020F0502020204030204" pitchFamily="34" charset="0"/>
            </a:endParaRPr>
          </a:p>
        </p:txBody>
      </p:sp>
      <p:pic>
        <p:nvPicPr>
          <p:cNvPr id="2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rot="21297533">
            <a:off x="178495" y="936112"/>
            <a:ext cx="4260943" cy="456885"/>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Le contenu du pacte adjoint standard</a:t>
            </a:r>
            <a:endParaRPr lang="fr-FR" altLang="fr-FR" b="1" cap="all" dirty="0">
              <a:solidFill>
                <a:srgbClr val="F814A3"/>
              </a:solidFill>
              <a:latin typeface="+mn-lt"/>
            </a:endParaRPr>
          </a:p>
        </p:txBody>
      </p:sp>
      <p:sp>
        <p:nvSpPr>
          <p:cNvPr id="28" name="Text Box 5">
            <a:hlinkClick r:id="" action="ppaction://noaction"/>
          </p:cNvPr>
          <p:cNvSpPr txBox="1">
            <a:spLocks noChangeArrowheads="1"/>
          </p:cNvSpPr>
          <p:nvPr/>
        </p:nvSpPr>
        <p:spPr bwMode="auto">
          <a:xfrm>
            <a:off x="178723" y="2064065"/>
            <a:ext cx="3115020" cy="275123"/>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Les Articles du Pacte Adjoint Standard </a:t>
            </a:r>
          </a:p>
        </p:txBody>
      </p:sp>
      <p:sp>
        <p:nvSpPr>
          <p:cNvPr id="29" name="Rectangle 28"/>
          <p:cNvSpPr/>
          <p:nvPr/>
        </p:nvSpPr>
        <p:spPr>
          <a:xfrm>
            <a:off x="118907" y="6543665"/>
            <a:ext cx="7029595" cy="1323439"/>
          </a:xfrm>
          <a:prstGeom prst="rect">
            <a:avLst/>
          </a:prstGeom>
          <a:solidFill>
            <a:srgbClr val="FDC3E7"/>
          </a:solidFill>
          <a:ln>
            <a:noFill/>
          </a:ln>
        </p:spPr>
        <p:txBody>
          <a:bodyPr wrap="square">
            <a:spAutoFit/>
          </a:bodyPr>
          <a:lstStyle/>
          <a:p>
            <a:pPr algn="just"/>
            <a:r>
              <a:rPr lang="fr-FR" sz="1000" dirty="0">
                <a:latin typeface="Calibri" panose="020F0502020204030204" pitchFamily="34" charset="0"/>
              </a:rPr>
              <a:t>Les articles 1 et 2 ne peuvent fonctionner que si, parallèlement au pacte adjoint standard, les représentants légaux du donataire ont donné </a:t>
            </a:r>
            <a:r>
              <a:rPr lang="fr-FR" sz="1000" b="1" dirty="0">
                <a:latin typeface="Calibri" panose="020F0502020204030204" pitchFamily="34" charset="0"/>
              </a:rPr>
              <a:t>procuration </a:t>
            </a:r>
            <a:r>
              <a:rPr lang="fr-FR" sz="1000" dirty="0">
                <a:latin typeface="Calibri" panose="020F0502020204030204" pitchFamily="34" charset="0"/>
              </a:rPr>
              <a:t>au donateur pour gérer le compte bancaire du donataire. </a:t>
            </a:r>
          </a:p>
          <a:p>
            <a:pPr algn="just"/>
            <a:r>
              <a:rPr lang="fr-FR" sz="1000" dirty="0">
                <a:latin typeface="Calibri" panose="020F0502020204030204" pitchFamily="34" charset="0"/>
              </a:rPr>
              <a:t>En effet, les fonds relatifs à la cotisation initiale et aux cotisations complémentaires sont prélevés à partir du compte du donataire. </a:t>
            </a:r>
          </a:p>
          <a:p>
            <a:pPr algn="just"/>
            <a:endParaRPr lang="fr-FR" sz="1000" dirty="0">
              <a:latin typeface="Calibri" panose="020F0502020204030204" pitchFamily="34" charset="0"/>
            </a:endParaRPr>
          </a:p>
          <a:p>
            <a:pPr algn="just"/>
            <a:r>
              <a:rPr lang="fr-FR" sz="1000" b="1" dirty="0">
                <a:latin typeface="Calibri" panose="020F0502020204030204" pitchFamily="34" charset="0"/>
              </a:rPr>
              <a:t>Il était donc indispensable que le donateur dispose d'une procuration sur le compte bancaire du donataire pour que l'assureur puisse effectuer le prélèvement. </a:t>
            </a:r>
          </a:p>
          <a:p>
            <a:pPr algn="just"/>
            <a:endParaRPr lang="fr-FR" sz="1000" dirty="0">
              <a:latin typeface="Calibri" panose="020F0502020204030204" pitchFamily="34" charset="0"/>
            </a:endParaRPr>
          </a:p>
          <a:p>
            <a:pPr algn="just"/>
            <a:r>
              <a:rPr lang="fr-FR" sz="1000" dirty="0">
                <a:latin typeface="Calibri" panose="020F0502020204030204" pitchFamily="34" charset="0"/>
              </a:rPr>
              <a:t>Cette procuration est valable jusqu'au terme du contrat. </a:t>
            </a:r>
            <a:endParaRPr lang="fr-FR" sz="1000" dirty="0">
              <a:solidFill>
                <a:srgbClr val="474747"/>
              </a:solidFill>
              <a:latin typeface="Calibri" panose="020F0502020204030204" pitchFamily="34" charset="0"/>
            </a:endParaRPr>
          </a:p>
        </p:txBody>
      </p:sp>
      <p:sp>
        <p:nvSpPr>
          <p:cNvPr id="16" name="Espace réservé du numéro de diapositive 3">
            <a:extLst>
              <a:ext uri="{FF2B5EF4-FFF2-40B4-BE49-F238E27FC236}">
                <a16:creationId xmlns:a16="http://schemas.microsoft.com/office/drawing/2014/main" id="{6C7CDE07-510F-4CC7-97B1-E8B5DA3DA10F}"/>
              </a:ext>
            </a:extLst>
          </p:cNvPr>
          <p:cNvSpPr txBox="1">
            <a:spLocks/>
          </p:cNvSpPr>
          <p:nvPr/>
        </p:nvSpPr>
        <p:spPr>
          <a:xfrm rot="16200000">
            <a:off x="6894500" y="9919333"/>
            <a:ext cx="288032" cy="216023"/>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8</a:t>
            </a:fld>
            <a:endParaRPr lang="fr-FR" dirty="0"/>
          </a:p>
        </p:txBody>
      </p:sp>
    </p:spTree>
    <p:extLst>
      <p:ext uri="{BB962C8B-B14F-4D97-AF65-F5344CB8AC3E}">
        <p14:creationId xmlns:p14="http://schemas.microsoft.com/office/powerpoint/2010/main" val="1768423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7736" y="2950661"/>
            <a:ext cx="7177145" cy="6932667"/>
          </a:xfrm>
          <a:prstGeom prst="rect">
            <a:avLst/>
          </a:prstGeom>
          <a:solidFill>
            <a:srgbClr val="EAEBE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pPr algn="just">
              <a:spcBef>
                <a:spcPts val="300"/>
              </a:spcBef>
              <a:tabLst>
                <a:tab pos="1524000" algn="l"/>
              </a:tabLst>
            </a:pPr>
            <a:endParaRPr lang="fr-FR" sz="400" dirty="0">
              <a:latin typeface="Calibri" panose="020F0502020204030204" pitchFamily="34" charset="0"/>
            </a:endParaRPr>
          </a:p>
          <a:p>
            <a:pPr algn="just">
              <a:tabLst>
                <a:tab pos="1524000" algn="l"/>
              </a:tabLst>
            </a:pPr>
            <a:endParaRPr lang="fr-FR" sz="800" dirty="0">
              <a:latin typeface="Calibri" panose="020F0502020204030204" pitchFamily="34" charset="0"/>
            </a:endParaRPr>
          </a:p>
          <a:p>
            <a:pPr algn="just">
              <a:spcBef>
                <a:spcPts val="300"/>
              </a:spcBef>
              <a:tabLst>
                <a:tab pos="1524000" algn="l"/>
              </a:tabLst>
            </a:pPr>
            <a:r>
              <a:rPr lang="fr-FR" sz="1050" dirty="0">
                <a:latin typeface="Calibri" panose="020F0502020204030204" pitchFamily="34" charset="0"/>
              </a:rPr>
              <a:t>Le formulaire « pacte adjoint spécifique » mis à disposition par CNP Assurances prévoit 5 clauses qui peuvent être librement choisies par le donateur et les représentants légaux de l’enfant mineur (pas de clause obligatoire).</a:t>
            </a:r>
            <a:endParaRPr lang="fr-FR" sz="1050" b="1" u="sng" dirty="0">
              <a:latin typeface="Calibri" panose="020F0502020204030204" pitchFamily="34" charset="0"/>
            </a:endParaRPr>
          </a:p>
          <a:p>
            <a:pPr algn="just">
              <a:spcBef>
                <a:spcPts val="1200"/>
              </a:spcBef>
              <a:tabLst>
                <a:tab pos="1524000" algn="l"/>
              </a:tabLst>
            </a:pPr>
            <a:r>
              <a:rPr lang="fr-FR" sz="1050" b="1" u="sng" dirty="0">
                <a:latin typeface="Calibri" panose="020F0502020204030204" pitchFamily="34" charset="0"/>
              </a:rPr>
              <a:t>Clause n° 1 : Modalités d’adhésion au contrat Nuances Grenadine</a:t>
            </a:r>
          </a:p>
          <a:p>
            <a:pPr algn="just">
              <a:spcBef>
                <a:spcPts val="600"/>
              </a:spcBef>
            </a:pPr>
            <a:r>
              <a:rPr lang="fr-FR" sz="1050" dirty="0">
                <a:latin typeface="Calibri" panose="020F0502020204030204" pitchFamily="34" charset="0"/>
              </a:rPr>
              <a:t>Les représentants légaux du donataire acceptent qu'en application de l'article 389-3 du Code Civil, le donateur exerce tous pouvoirs pour adhérer au nom du donataire au contrat Nuances Grenadine. </a:t>
            </a:r>
          </a:p>
          <a:p>
            <a:pPr algn="just"/>
            <a:r>
              <a:rPr lang="fr-FR" sz="1050" dirty="0">
                <a:latin typeface="Calibri" panose="020F0502020204030204" pitchFamily="34" charset="0"/>
              </a:rPr>
              <a:t>Ce qui signifie que le donateur pouvait signer </a:t>
            </a:r>
            <a:r>
              <a:rPr lang="fr-FR" sz="1050" u="sng" dirty="0">
                <a:latin typeface="Calibri" panose="020F0502020204030204" pitchFamily="34" charset="0"/>
              </a:rPr>
              <a:t>seul </a:t>
            </a:r>
            <a:r>
              <a:rPr lang="fr-FR" sz="1050" dirty="0">
                <a:latin typeface="Calibri" panose="020F0502020204030204" pitchFamily="34" charset="0"/>
              </a:rPr>
              <a:t>la demande d'adhésion au contrat Nuances Grenadine au nom du donataire, et de ce fait, était responsable du choix de la Dimension, de la durée et de la ventilation de la cotisation initiale entre les supports. </a:t>
            </a:r>
          </a:p>
          <a:p>
            <a:pPr algn="just">
              <a:spcBef>
                <a:spcPts val="1800"/>
              </a:spcBef>
              <a:tabLst>
                <a:tab pos="1524000" algn="l"/>
              </a:tabLst>
            </a:pPr>
            <a:r>
              <a:rPr lang="fr-FR" sz="1050" b="1" u="sng" dirty="0">
                <a:latin typeface="Calibri" panose="020F0502020204030204" pitchFamily="34" charset="0"/>
              </a:rPr>
              <a:t>Clause n°2 : Modalités de gestion du contrat par le donateur</a:t>
            </a:r>
            <a:endParaRPr lang="fr-FR" sz="1050" dirty="0">
              <a:latin typeface="Calibri" panose="020F0502020204030204" pitchFamily="34" charset="0"/>
            </a:endParaRPr>
          </a:p>
          <a:p>
            <a:pPr algn="just"/>
            <a:r>
              <a:rPr lang="fr-FR" sz="1050" dirty="0">
                <a:latin typeface="Calibri" panose="020F0502020204030204" pitchFamily="34" charset="0"/>
              </a:rPr>
              <a:t>Cette clause stipule que le donateur a exclusivement la charge de la gestion du contrat jusqu'à un âge (entre 18 et 24 ans - par tranche d’année entière) déterminé par le donateur et les représentants légaux du donataire. </a:t>
            </a: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300"/>
              </a:spcBef>
              <a:tabLst>
                <a:tab pos="1524000" algn="l"/>
              </a:tabLst>
            </a:pPr>
            <a:endParaRPr lang="fr-FR" sz="1050" dirty="0">
              <a:latin typeface="Calibri" panose="020F0502020204030204" pitchFamily="34" charset="0"/>
            </a:endParaRPr>
          </a:p>
          <a:p>
            <a:pPr algn="just">
              <a:spcBef>
                <a:spcPts val="1800"/>
              </a:spcBef>
              <a:tabLst>
                <a:tab pos="1524000" algn="l"/>
              </a:tabLst>
            </a:pPr>
            <a:r>
              <a:rPr lang="fr-FR" sz="1050" b="1" u="sng" dirty="0">
                <a:latin typeface="Calibri" panose="020F0502020204030204" pitchFamily="34" charset="0"/>
              </a:rPr>
              <a:t>Clause n°3 : Indisponibilité temporaire des fonds</a:t>
            </a:r>
            <a:endParaRPr lang="fr-FR" sz="1050" dirty="0"/>
          </a:p>
          <a:p>
            <a:pPr algn="just">
              <a:spcBef>
                <a:spcPts val="600"/>
              </a:spcBef>
              <a:tabLst>
                <a:tab pos="1524000" algn="l"/>
              </a:tabLst>
            </a:pPr>
            <a:r>
              <a:rPr lang="fr-FR" sz="1050" dirty="0">
                <a:latin typeface="Calibri" panose="020F0502020204030204" pitchFamily="34" charset="0"/>
              </a:rPr>
              <a:t>Cette clause stipule que les représentants légaux et le donateur conviennent que les fonds placés sur le contrat seront bloqués jusqu’à ce que l’adhérent atteigne un âge (entre 18 et 24 ans - par tranche d’année entière) déterminé par eux-mêmes.</a:t>
            </a:r>
          </a:p>
          <a:p>
            <a:pPr algn="just">
              <a:spcBef>
                <a:spcPts val="600"/>
              </a:spcBef>
              <a:tabLst>
                <a:tab pos="1524000" algn="l"/>
              </a:tabLst>
            </a:pPr>
            <a:r>
              <a:rPr lang="fr-FR" sz="1050" dirty="0">
                <a:latin typeface="Calibri" panose="020F0502020204030204" pitchFamily="34" charset="0"/>
              </a:rPr>
              <a:t>En cas de décès du donateur et/ou du tiers désigné, la clause d’indisponibilité temporaire des fonds reste valide jusqu'au terme de la clause n°3.</a:t>
            </a:r>
          </a:p>
          <a:p>
            <a:pPr algn="just">
              <a:spcBef>
                <a:spcPts val="1800"/>
              </a:spcBef>
              <a:tabLst>
                <a:tab pos="1524000" algn="l"/>
              </a:tabLst>
            </a:pPr>
            <a:r>
              <a:rPr lang="fr-FR" sz="1050" b="1" u="sng" dirty="0">
                <a:latin typeface="Calibri" panose="020F0502020204030204" pitchFamily="34" charset="0"/>
              </a:rPr>
              <a:t>Clause n° 4 : Dispense de rapport à la succession du donateur</a:t>
            </a:r>
            <a:endParaRPr lang="fr-FR" sz="1050" dirty="0">
              <a:latin typeface="Calibri" panose="020F0502020204030204" pitchFamily="34" charset="0"/>
            </a:endParaRPr>
          </a:p>
          <a:p>
            <a:pPr algn="just" hangingPunct="0">
              <a:spcBef>
                <a:spcPts val="600"/>
              </a:spcBef>
            </a:pPr>
            <a:r>
              <a:rPr lang="fr-FR" sz="1050" dirty="0">
                <a:latin typeface="Calibri" panose="020F0502020204030204" pitchFamily="34" charset="0"/>
              </a:rPr>
              <a:t>Cette clause stipule que le donateur déclare que le don manuel consenti au donataire est fait hors part successorale.</a:t>
            </a:r>
          </a:p>
          <a:p>
            <a:pPr algn="just" hangingPunct="0"/>
            <a:r>
              <a:rPr lang="fr-FR" sz="1050" dirty="0">
                <a:latin typeface="Calibri" panose="020F0502020204030204" pitchFamily="34" charset="0"/>
              </a:rPr>
              <a:t>Cette clause n'a pas d'impact sur les actes de gestion assurance vie.</a:t>
            </a:r>
          </a:p>
          <a:p>
            <a:pPr algn="just" hangingPunct="0">
              <a:spcBef>
                <a:spcPts val="1800"/>
              </a:spcBef>
            </a:pPr>
            <a:r>
              <a:rPr lang="fr-FR" sz="1050" b="1" u="sng" dirty="0">
                <a:latin typeface="Calibri" panose="020F0502020204030204" pitchFamily="34" charset="0"/>
              </a:rPr>
              <a:t>Clause n° 5 : Gestion du contrat par un tiers en cas de décès du donateur</a:t>
            </a:r>
            <a:endParaRPr lang="fr-FR" sz="1050" dirty="0">
              <a:latin typeface="Calibri" panose="020F0502020204030204" pitchFamily="34" charset="0"/>
            </a:endParaRPr>
          </a:p>
          <a:p>
            <a:pPr algn="just" hangingPunct="0">
              <a:spcBef>
                <a:spcPts val="600"/>
              </a:spcBef>
            </a:pPr>
            <a:r>
              <a:rPr lang="fr-FR" sz="1050" dirty="0">
                <a:latin typeface="Calibri" panose="020F0502020204030204" pitchFamily="34" charset="0"/>
              </a:rPr>
              <a:t>Cette clause stipule que le donateur désigne un tiers qui en cas de décès prématuré du donateur exercera ses prérogatives relatives à la gestion du contrat et à l'indisponibilité temporaire des fonds, sous réserve que ces clauses aient été choisies par le donateur.</a:t>
            </a:r>
          </a:p>
          <a:p>
            <a:pPr algn="just" hangingPunct="0"/>
            <a:r>
              <a:rPr lang="fr-FR" sz="1050" dirty="0">
                <a:latin typeface="Calibri" panose="020F0502020204030204" pitchFamily="34" charset="0"/>
              </a:rPr>
              <a:t>Cette clause ne peut être choisie que si la clause n°2 et/ou la clause n°3 ont été choisies</a:t>
            </a:r>
            <a:r>
              <a:rPr lang="fr-FR" sz="1000" dirty="0">
                <a:latin typeface="Calibri" panose="020F0502020204030204" pitchFamily="34" charset="0"/>
              </a:rPr>
              <a:t>.</a:t>
            </a:r>
          </a:p>
        </p:txBody>
      </p:sp>
      <p:pic>
        <p:nvPicPr>
          <p:cNvPr id="2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rot="21297533">
            <a:off x="176279" y="927821"/>
            <a:ext cx="4331382" cy="409544"/>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Le contenu du pacte adjoint spécifique</a:t>
            </a:r>
            <a:endParaRPr lang="fr-FR" altLang="fr-FR" b="1" strike="sngStrike" cap="all" dirty="0">
              <a:solidFill>
                <a:srgbClr val="F814A3"/>
              </a:solidFill>
              <a:latin typeface="+mn-lt"/>
            </a:endParaRPr>
          </a:p>
        </p:txBody>
      </p:sp>
      <p:sp>
        <p:nvSpPr>
          <p:cNvPr id="28" name="Text Box 5">
            <a:hlinkClick r:id="" action="ppaction://noaction"/>
          </p:cNvPr>
          <p:cNvSpPr txBox="1">
            <a:spLocks noChangeArrowheads="1"/>
          </p:cNvSpPr>
          <p:nvPr/>
        </p:nvSpPr>
        <p:spPr bwMode="auto">
          <a:xfrm>
            <a:off x="171158" y="2785653"/>
            <a:ext cx="3783363" cy="324482"/>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Les clauses du</a:t>
            </a:r>
            <a:r>
              <a:rPr lang="fr-FR" altLang="fr-FR" sz="1400" b="1" cap="small" dirty="0">
                <a:solidFill>
                  <a:srgbClr val="00B0F0"/>
                </a:solidFill>
                <a:latin typeface="Calibri" panose="020F0502020204030204" pitchFamily="34" charset="0"/>
              </a:rPr>
              <a:t> </a:t>
            </a:r>
            <a:r>
              <a:rPr lang="fr-FR" altLang="fr-FR" sz="1400" b="1" cap="small" dirty="0">
                <a:solidFill>
                  <a:schemeClr val="bg1"/>
                </a:solidFill>
                <a:latin typeface="Calibri" panose="020F0502020204030204" pitchFamily="34" charset="0"/>
              </a:rPr>
              <a:t>Pacte Adjoint Spécifique pré-rédigé </a:t>
            </a:r>
          </a:p>
        </p:txBody>
      </p:sp>
      <p:sp>
        <p:nvSpPr>
          <p:cNvPr id="29" name="Rectangle 28"/>
          <p:cNvSpPr/>
          <p:nvPr/>
        </p:nvSpPr>
        <p:spPr>
          <a:xfrm>
            <a:off x="92337" y="5558337"/>
            <a:ext cx="7027942" cy="1138773"/>
          </a:xfrm>
          <a:prstGeom prst="rect">
            <a:avLst/>
          </a:prstGeom>
          <a:solidFill>
            <a:srgbClr val="FDC3E7"/>
          </a:solidFill>
          <a:ln>
            <a:noFill/>
          </a:ln>
        </p:spPr>
        <p:txBody>
          <a:bodyPr wrap="square">
            <a:spAutoFit/>
          </a:bodyPr>
          <a:lstStyle/>
          <a:p>
            <a:pPr algn="just" hangingPunct="0"/>
            <a:r>
              <a:rPr lang="fr-FR" sz="1050" dirty="0">
                <a:latin typeface="Calibri" panose="020F0502020204030204" pitchFamily="34" charset="0"/>
              </a:rPr>
              <a:t>Concrètement, c'est le donateur seul qui signe les documents contractuels relatifs à ces actes de gestion. Si la clause 5 "Gestion du contrat par un tiers en cas de décès du donateur" a été choisie et en cas de décès du donateur, la personne désignée se substituera à lui dans les mêmes conditions.</a:t>
            </a:r>
          </a:p>
          <a:p>
            <a:pPr algn="just" hangingPunct="0">
              <a:spcBef>
                <a:spcPts val="300"/>
              </a:spcBef>
              <a:spcAft>
                <a:spcPts val="300"/>
              </a:spcAft>
            </a:pPr>
            <a:r>
              <a:rPr lang="fr-FR" sz="1050" dirty="0">
                <a:latin typeface="Calibri" panose="020F0502020204030204" pitchFamily="34" charset="0"/>
              </a:rPr>
              <a:t>En cas de décès du donateur et du tiers désigné, la clause reste valide jusqu'au terme prévu.</a:t>
            </a:r>
          </a:p>
          <a:p>
            <a:pPr algn="just" hangingPunct="0"/>
            <a:r>
              <a:rPr lang="fr-FR" sz="1050" dirty="0">
                <a:latin typeface="Calibri" panose="020F0502020204030204" pitchFamily="34" charset="0"/>
              </a:rPr>
              <a:t>L'âge mentionné dans cette clause doit </a:t>
            </a:r>
            <a:r>
              <a:rPr lang="fr-FR" sz="1050" u="sng" dirty="0">
                <a:latin typeface="Calibri" panose="020F0502020204030204" pitchFamily="34" charset="0"/>
              </a:rPr>
              <a:t>obligatoirement</a:t>
            </a:r>
            <a:r>
              <a:rPr lang="fr-FR" sz="1050" dirty="0">
                <a:latin typeface="Calibri" panose="020F0502020204030204" pitchFamily="34" charset="0"/>
              </a:rPr>
              <a:t> être identique à celui de la clause n°3 "Indisponibilité temporaire des fonds" si elle a été choisie.</a:t>
            </a:r>
            <a:endParaRPr lang="fr-FR" sz="1050" dirty="0">
              <a:solidFill>
                <a:srgbClr val="474747"/>
              </a:solidFill>
              <a:latin typeface="Calibri" panose="020F0502020204030204" pitchFamily="34" charset="0"/>
            </a:endParaRPr>
          </a:p>
        </p:txBody>
      </p:sp>
      <p:sp>
        <p:nvSpPr>
          <p:cNvPr id="11" name="Espace réservé du numéro de diapositive 3">
            <a:extLst>
              <a:ext uri="{FF2B5EF4-FFF2-40B4-BE49-F238E27FC236}">
                <a16:creationId xmlns:a16="http://schemas.microsoft.com/office/drawing/2014/main" id="{4DEFDD23-96CC-4D27-ABBE-41AF47F45B9D}"/>
              </a:ext>
            </a:extLst>
          </p:cNvPr>
          <p:cNvSpPr txBox="1">
            <a:spLocks/>
          </p:cNvSpPr>
          <p:nvPr/>
        </p:nvSpPr>
        <p:spPr>
          <a:xfrm rot="16200000">
            <a:off x="6956564" y="9711595"/>
            <a:ext cx="810318" cy="721737"/>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9</a:t>
            </a:fld>
            <a:endParaRPr lang="fr-FR" dirty="0"/>
          </a:p>
        </p:txBody>
      </p:sp>
      <p:grpSp>
        <p:nvGrpSpPr>
          <p:cNvPr id="9" name="Groupe 8">
            <a:extLst>
              <a:ext uri="{FF2B5EF4-FFF2-40B4-BE49-F238E27FC236}">
                <a16:creationId xmlns:a16="http://schemas.microsoft.com/office/drawing/2014/main" id="{0A359922-4C5D-4AD1-92EF-5E366F0BE698}"/>
              </a:ext>
            </a:extLst>
          </p:cNvPr>
          <p:cNvGrpSpPr/>
          <p:nvPr/>
        </p:nvGrpSpPr>
        <p:grpSpPr>
          <a:xfrm>
            <a:off x="17736" y="1604205"/>
            <a:ext cx="7177145" cy="991124"/>
            <a:chOff x="1577" y="3854721"/>
            <a:chExt cx="7177145" cy="708188"/>
          </a:xfrm>
        </p:grpSpPr>
        <p:sp>
          <p:nvSpPr>
            <p:cNvPr id="10" name="Rectangle 9">
              <a:extLst>
                <a:ext uri="{FF2B5EF4-FFF2-40B4-BE49-F238E27FC236}">
                  <a16:creationId xmlns:a16="http://schemas.microsoft.com/office/drawing/2014/main" id="{2464F6D3-2269-49AA-B0F5-507D4BBCBB7B}"/>
                </a:ext>
              </a:extLst>
            </p:cNvPr>
            <p:cNvSpPr/>
            <p:nvPr/>
          </p:nvSpPr>
          <p:spPr>
            <a:xfrm>
              <a:off x="1577" y="3991128"/>
              <a:ext cx="7177145" cy="571781"/>
            </a:xfrm>
            <a:prstGeom prst="rect">
              <a:avLst/>
            </a:prstGeom>
            <a:solidFill>
              <a:srgbClr val="EAEBE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pPr algn="just"/>
              <a:endParaRPr lang="fr-FR" sz="1000" b="1" strike="sngStrike" dirty="0">
                <a:latin typeface="Calibri" panose="020F0502020204030204" pitchFamily="34" charset="0"/>
              </a:endParaRPr>
            </a:p>
            <a:p>
              <a:pPr>
                <a:spcBef>
                  <a:spcPts val="600"/>
                </a:spcBef>
              </a:pPr>
              <a:r>
                <a:rPr lang="fr-FR" sz="1050" b="1" dirty="0">
                  <a:latin typeface="Calibri" panose="020F0502020204030204" pitchFamily="34" charset="0"/>
                </a:rPr>
                <a:t>Le pacte adjoint est irrévocable et non modifiable, même en cas d’accord des différentes parties.</a:t>
              </a:r>
            </a:p>
            <a:p>
              <a:pPr>
                <a:spcBef>
                  <a:spcPts val="600"/>
                </a:spcBef>
              </a:pPr>
              <a:r>
                <a:rPr lang="fr-FR" sz="1050" dirty="0">
                  <a:latin typeface="Calibri" panose="020F0502020204030204" pitchFamily="34" charset="0"/>
                </a:rPr>
                <a:t>Les adhésions réalisées sans pacte adjoint ne peuvent pas faire l’objet d’un pacte adjoint par la suite</a:t>
              </a:r>
              <a:r>
                <a:rPr lang="fr-FR" sz="1000" dirty="0">
                  <a:latin typeface="Calibri" panose="020F0502020204030204" pitchFamily="34" charset="0"/>
                </a:rPr>
                <a:t>.</a:t>
              </a:r>
            </a:p>
            <a:p>
              <a:endParaRPr lang="fr-FR" sz="500" b="1" strike="sngStrike" dirty="0">
                <a:latin typeface="Calibri" panose="020F0502020204030204" pitchFamily="34" charset="0"/>
              </a:endParaRPr>
            </a:p>
          </p:txBody>
        </p:sp>
        <p:sp>
          <p:nvSpPr>
            <p:cNvPr id="12" name="Text Box 5">
              <a:hlinkClick r:id="" action="ppaction://noaction"/>
              <a:extLst>
                <a:ext uri="{FF2B5EF4-FFF2-40B4-BE49-F238E27FC236}">
                  <a16:creationId xmlns:a16="http://schemas.microsoft.com/office/drawing/2014/main" id="{46C9EAB7-27B3-40A1-B06A-4AB47F3BD080}"/>
                </a:ext>
              </a:extLst>
            </p:cNvPr>
            <p:cNvSpPr txBox="1">
              <a:spLocks noChangeArrowheads="1"/>
            </p:cNvSpPr>
            <p:nvPr/>
          </p:nvSpPr>
          <p:spPr bwMode="auto">
            <a:xfrm>
              <a:off x="158425" y="3854721"/>
              <a:ext cx="1047059" cy="231852"/>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Modalités</a:t>
              </a:r>
            </a:p>
          </p:txBody>
        </p:sp>
      </p:grpSp>
    </p:spTree>
    <p:extLst>
      <p:ext uri="{BB962C8B-B14F-4D97-AF65-F5344CB8AC3E}">
        <p14:creationId xmlns:p14="http://schemas.microsoft.com/office/powerpoint/2010/main" val="3905795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1208" y="2727241"/>
            <a:ext cx="7177145" cy="1323439"/>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endParaRPr lang="fr-FR" sz="1600" dirty="0"/>
          </a:p>
          <a:p>
            <a:pPr algn="just"/>
            <a:r>
              <a:rPr lang="fr-FR" sz="1050" dirty="0">
                <a:latin typeface="Calibri" panose="020F0502020204030204" pitchFamily="34" charset="0"/>
              </a:rPr>
              <a:t>Il était possible pour le donateur et les représentants légaux de l’adhérent d’opter pour un pacte adjoint spécifique différent du modèle proposé par CNP Assurances.</a:t>
            </a:r>
          </a:p>
          <a:p>
            <a:pPr algn="just"/>
            <a:endParaRPr lang="fr-FR" sz="1050" dirty="0">
              <a:latin typeface="Calibri" panose="020F0502020204030204" pitchFamily="34" charset="0"/>
            </a:endParaRPr>
          </a:p>
          <a:p>
            <a:pPr algn="just"/>
            <a:r>
              <a:rPr lang="fr-FR" sz="1050" dirty="0">
                <a:latin typeface="Calibri" panose="020F0502020204030204" pitchFamily="34" charset="0"/>
              </a:rPr>
              <a:t>On parle alors du pacte adjoint spécifique « libre », qui pouvait notamment être rédigé devant notaire, et devait faire l’objet d’une validation par CNP Assurances avant enregistrement.</a:t>
            </a:r>
          </a:p>
          <a:p>
            <a:pPr marL="271463" algn="just">
              <a:spcBef>
                <a:spcPts val="300"/>
              </a:spcBef>
              <a:tabLst>
                <a:tab pos="1524000" algn="l"/>
              </a:tabLst>
            </a:pPr>
            <a:endParaRPr lang="fr-FR" sz="700" dirty="0">
              <a:solidFill>
                <a:srgbClr val="404040"/>
              </a:solidFill>
              <a:latin typeface="Calibri" panose="020F0502020204030204" pitchFamily="34" charset="0"/>
              <a:ea typeface="Times New Roman"/>
              <a:cs typeface="Times New Roman"/>
            </a:endParaRPr>
          </a:p>
        </p:txBody>
      </p:sp>
      <p:sp>
        <p:nvSpPr>
          <p:cNvPr id="22" name="Text Box 5">
            <a:hlinkClick r:id="" action="ppaction://noaction"/>
          </p:cNvPr>
          <p:cNvSpPr txBox="1">
            <a:spLocks noChangeArrowheads="1"/>
          </p:cNvSpPr>
          <p:nvPr/>
        </p:nvSpPr>
        <p:spPr bwMode="auto">
          <a:xfrm>
            <a:off x="166662" y="2538512"/>
            <a:ext cx="3523482" cy="320477"/>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pacte adjoint spécifique rédigé devant notaire </a:t>
            </a:r>
          </a:p>
        </p:txBody>
      </p:sp>
      <p:pic>
        <p:nvPicPr>
          <p:cNvPr id="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rot="21297533">
            <a:off x="176606" y="883747"/>
            <a:ext cx="4969582" cy="463993"/>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Spécificités liées au pacte adjoint spécifique</a:t>
            </a:r>
            <a:endParaRPr lang="fr-FR" altLang="fr-FR" b="1" cap="all" dirty="0">
              <a:solidFill>
                <a:srgbClr val="F814A3"/>
              </a:solidFill>
              <a:latin typeface="+mn-lt"/>
            </a:endParaRPr>
          </a:p>
        </p:txBody>
      </p:sp>
      <p:grpSp>
        <p:nvGrpSpPr>
          <p:cNvPr id="2" name="Groupe 1"/>
          <p:cNvGrpSpPr/>
          <p:nvPr/>
        </p:nvGrpSpPr>
        <p:grpSpPr>
          <a:xfrm>
            <a:off x="37819" y="5052790"/>
            <a:ext cx="7177145" cy="1230138"/>
            <a:chOff x="25921" y="5008658"/>
            <a:chExt cx="7177145" cy="1230138"/>
          </a:xfrm>
        </p:grpSpPr>
        <p:sp>
          <p:nvSpPr>
            <p:cNvPr id="9" name="Rectangle 8"/>
            <p:cNvSpPr/>
            <p:nvPr/>
          </p:nvSpPr>
          <p:spPr>
            <a:xfrm>
              <a:off x="25921" y="5130800"/>
              <a:ext cx="7177145" cy="1107996"/>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endParaRPr lang="fr-FR" sz="1400" dirty="0"/>
            </a:p>
            <a:p>
              <a:r>
                <a:rPr lang="fr-FR" sz="1100" dirty="0">
                  <a:latin typeface="Calibri" panose="020F0502020204030204" pitchFamily="34" charset="0"/>
                </a:rPr>
                <a:t>En</a:t>
              </a:r>
              <a:r>
                <a:rPr lang="fr-FR" sz="1050" dirty="0">
                  <a:latin typeface="Calibri" panose="020F0502020204030204" pitchFamily="34" charset="0"/>
                </a:rPr>
                <a:t> cas de pacte adjoint spécifique (pré- rédigé ou libre) le périmètre des actes laissés à la compétence du donateur, et le cas échéant l’âge de fin d’indisponibilité des fonds, dépendent de la rédaction adoptée.</a:t>
              </a:r>
            </a:p>
            <a:p>
              <a:endParaRPr lang="fr-FR" sz="1050" dirty="0">
                <a:latin typeface="Calibri" panose="020F0502020204030204" pitchFamily="34" charset="0"/>
              </a:endParaRPr>
            </a:p>
            <a:p>
              <a:r>
                <a:rPr lang="fr-FR" sz="1050" dirty="0">
                  <a:latin typeface="Calibri" panose="020F0502020204030204" pitchFamily="34" charset="0"/>
                </a:rPr>
                <a:t>Ainsi, les règles de signature et les pièces à fournir ne peuvent être déterminées qu’à la lecture du pacte adjoint spécifique</a:t>
              </a:r>
              <a:r>
                <a:rPr lang="fr-FR" sz="1000" dirty="0">
                  <a:solidFill>
                    <a:srgbClr val="00B0F0"/>
                  </a:solidFill>
                  <a:latin typeface="Calibri" panose="020F0502020204030204" pitchFamily="34" charset="0"/>
                </a:rPr>
                <a:t>.</a:t>
              </a:r>
              <a:r>
                <a:rPr lang="fr-FR" sz="1000" dirty="0">
                  <a:latin typeface="Calibri" panose="020F0502020204030204" pitchFamily="34" charset="0"/>
                </a:rPr>
                <a:t>  </a:t>
              </a:r>
            </a:p>
            <a:p>
              <a:pPr marL="271463" algn="just">
                <a:spcBef>
                  <a:spcPts val="300"/>
                </a:spcBef>
                <a:tabLst>
                  <a:tab pos="1524000" algn="l"/>
                </a:tabLst>
              </a:pPr>
              <a:endParaRPr lang="fr-FR" sz="700" dirty="0">
                <a:solidFill>
                  <a:srgbClr val="404040"/>
                </a:solidFill>
                <a:latin typeface="Calibri" panose="020F0502020204030204" pitchFamily="34" charset="0"/>
                <a:ea typeface="Times New Roman"/>
                <a:cs typeface="Times New Roman"/>
              </a:endParaRPr>
            </a:p>
          </p:txBody>
        </p:sp>
        <p:sp>
          <p:nvSpPr>
            <p:cNvPr id="10" name="Text Box 5">
              <a:hlinkClick r:id="" action="ppaction://noaction"/>
            </p:cNvPr>
            <p:cNvSpPr txBox="1">
              <a:spLocks noChangeArrowheads="1"/>
            </p:cNvSpPr>
            <p:nvPr/>
          </p:nvSpPr>
          <p:spPr bwMode="auto">
            <a:xfrm>
              <a:off x="171375" y="5008658"/>
              <a:ext cx="3443118" cy="319896"/>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La nécessité de se référer au contenu du pacte</a:t>
              </a:r>
            </a:p>
          </p:txBody>
        </p:sp>
      </p:grpSp>
      <p:sp>
        <p:nvSpPr>
          <p:cNvPr id="17" name="Espace réservé du numéro de diapositive 3">
            <a:extLst>
              <a:ext uri="{FF2B5EF4-FFF2-40B4-BE49-F238E27FC236}">
                <a16:creationId xmlns:a16="http://schemas.microsoft.com/office/drawing/2014/main" id="{937BC4A4-B812-48E2-8D75-6ECCAB62B7E4}"/>
              </a:ext>
            </a:extLst>
          </p:cNvPr>
          <p:cNvSpPr txBox="1">
            <a:spLocks/>
          </p:cNvSpPr>
          <p:nvPr/>
        </p:nvSpPr>
        <p:spPr>
          <a:xfrm rot="16200000">
            <a:off x="6907622" y="9899543"/>
            <a:ext cx="615161" cy="294699"/>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10</a:t>
            </a:fld>
            <a:endParaRPr lang="fr-FR" dirty="0"/>
          </a:p>
        </p:txBody>
      </p:sp>
    </p:spTree>
    <p:extLst>
      <p:ext uri="{BB962C8B-B14F-4D97-AF65-F5344CB8AC3E}">
        <p14:creationId xmlns:p14="http://schemas.microsoft.com/office/powerpoint/2010/main" val="3171806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rot="21297533">
            <a:off x="120795" y="934614"/>
            <a:ext cx="4078105" cy="472942"/>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Les actes disponibles dans PUMA / ISI</a:t>
            </a:r>
            <a:endParaRPr lang="fr-FR" altLang="fr-FR" b="1" cap="all" dirty="0">
              <a:solidFill>
                <a:srgbClr val="F814A3"/>
              </a:solidFill>
              <a:latin typeface="+mn-lt"/>
            </a:endParaRPr>
          </a:p>
        </p:txBody>
      </p:sp>
      <p:grpSp>
        <p:nvGrpSpPr>
          <p:cNvPr id="7" name="Groupe 6"/>
          <p:cNvGrpSpPr/>
          <p:nvPr/>
        </p:nvGrpSpPr>
        <p:grpSpPr>
          <a:xfrm>
            <a:off x="36312" y="1814960"/>
            <a:ext cx="7177145" cy="5764112"/>
            <a:chOff x="-24439" y="2754536"/>
            <a:chExt cx="7177145" cy="5532346"/>
          </a:xfrm>
        </p:grpSpPr>
        <p:sp>
          <p:nvSpPr>
            <p:cNvPr id="8" name="Rectangle 7"/>
            <p:cNvSpPr/>
            <p:nvPr/>
          </p:nvSpPr>
          <p:spPr>
            <a:xfrm>
              <a:off x="-24439" y="2931570"/>
              <a:ext cx="7177145" cy="5355312"/>
            </a:xfrm>
            <a:prstGeom prst="rect">
              <a:avLst/>
            </a:prstGeom>
            <a:solidFill>
              <a:srgbClr val="EAEBE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spAutoFit/>
            </a:bodyPr>
            <a:lstStyle/>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400" dirty="0">
                <a:latin typeface="Calibri" panose="020F0502020204030204" pitchFamily="34" charset="0"/>
              </a:endParaRPr>
            </a:p>
            <a:p>
              <a:endParaRPr lang="fr-FR" sz="1000" dirty="0">
                <a:latin typeface="Calibri" panose="020F0502020204030204" pitchFamily="34" charset="0"/>
              </a:endParaRPr>
            </a:p>
          </p:txBody>
        </p:sp>
        <p:sp>
          <p:nvSpPr>
            <p:cNvPr id="9" name="Text Box 5">
              <a:hlinkClick r:id="" action="ppaction://noaction"/>
            </p:cNvPr>
            <p:cNvSpPr txBox="1">
              <a:spLocks noChangeArrowheads="1"/>
            </p:cNvSpPr>
            <p:nvPr/>
          </p:nvSpPr>
          <p:spPr bwMode="auto">
            <a:xfrm>
              <a:off x="105911" y="2754536"/>
              <a:ext cx="3250652" cy="317374"/>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Disponibilités des actes selon l’outil</a:t>
              </a:r>
            </a:p>
          </p:txBody>
        </p:sp>
      </p:grpSp>
      <p:graphicFrame>
        <p:nvGraphicFramePr>
          <p:cNvPr id="4" name="Tableau 3"/>
          <p:cNvGraphicFramePr>
            <a:graphicFrameLocks noGrp="1"/>
          </p:cNvGraphicFramePr>
          <p:nvPr>
            <p:extLst>
              <p:ext uri="{D42A27DB-BD31-4B8C-83A1-F6EECF244321}">
                <p14:modId xmlns:p14="http://schemas.microsoft.com/office/powerpoint/2010/main" val="3663311541"/>
              </p:ext>
            </p:extLst>
          </p:nvPr>
        </p:nvGraphicFramePr>
        <p:xfrm>
          <a:off x="305768" y="2466504"/>
          <a:ext cx="6701753" cy="4648450"/>
        </p:xfrm>
        <a:graphic>
          <a:graphicData uri="http://schemas.openxmlformats.org/drawingml/2006/table">
            <a:tbl>
              <a:tblPr>
                <a:tableStyleId>{5C22544A-7EE6-4342-B048-85BDC9FD1C3A}</a:tableStyleId>
              </a:tblPr>
              <a:tblGrid>
                <a:gridCol w="3306150">
                  <a:extLst>
                    <a:ext uri="{9D8B030D-6E8A-4147-A177-3AD203B41FA5}">
                      <a16:colId xmlns:a16="http://schemas.microsoft.com/office/drawing/2014/main" val="20000"/>
                    </a:ext>
                  </a:extLst>
                </a:gridCol>
                <a:gridCol w="1767529">
                  <a:extLst>
                    <a:ext uri="{9D8B030D-6E8A-4147-A177-3AD203B41FA5}">
                      <a16:colId xmlns:a16="http://schemas.microsoft.com/office/drawing/2014/main" val="20001"/>
                    </a:ext>
                  </a:extLst>
                </a:gridCol>
                <a:gridCol w="1628074">
                  <a:extLst>
                    <a:ext uri="{9D8B030D-6E8A-4147-A177-3AD203B41FA5}">
                      <a16:colId xmlns:a16="http://schemas.microsoft.com/office/drawing/2014/main" val="20002"/>
                    </a:ext>
                  </a:extLst>
                </a:gridCol>
              </a:tblGrid>
              <a:tr h="432048">
                <a:tc rowSpan="2">
                  <a:txBody>
                    <a:bodyPr/>
                    <a:lstStyle/>
                    <a:p>
                      <a:pPr algn="ctr">
                        <a:lnSpc>
                          <a:spcPct val="115000"/>
                        </a:lnSpc>
                        <a:spcAft>
                          <a:spcPts val="0"/>
                        </a:spcAft>
                      </a:pPr>
                      <a:r>
                        <a:rPr lang="fr-FR" sz="1000" b="1" dirty="0">
                          <a:solidFill>
                            <a:schemeClr val="bg1"/>
                          </a:solidFill>
                          <a:effectLst/>
                          <a:latin typeface="+mj-lt"/>
                        </a:rPr>
                        <a:t>Actes de gestion </a:t>
                      </a:r>
                      <a:endParaRPr lang="fr-FR" sz="1000" b="1" dirty="0">
                        <a:solidFill>
                          <a:schemeClr val="bg1"/>
                        </a:solidFill>
                        <a:effectLst/>
                        <a:latin typeface="+mj-lt"/>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gridSpan="2">
                  <a:txBody>
                    <a:bodyPr/>
                    <a:lstStyle/>
                    <a:p>
                      <a:pPr algn="ctr">
                        <a:lnSpc>
                          <a:spcPct val="115000"/>
                        </a:lnSpc>
                        <a:spcAft>
                          <a:spcPts val="0"/>
                        </a:spcAft>
                      </a:pPr>
                      <a:r>
                        <a:rPr lang="fr-FR" sz="1000" b="1" dirty="0">
                          <a:solidFill>
                            <a:schemeClr val="bg1"/>
                          </a:solidFill>
                          <a:effectLst/>
                          <a:latin typeface="+mj-lt"/>
                        </a:rPr>
                        <a:t>Mode d'enregistrement </a:t>
                      </a:r>
                      <a:endParaRPr lang="fr-FR" sz="1000" b="1" dirty="0">
                        <a:solidFill>
                          <a:schemeClr val="bg1"/>
                        </a:solidFill>
                        <a:effectLst/>
                        <a:latin typeface="+mj-lt"/>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hMerge="1">
                  <a:txBody>
                    <a:bodyPr/>
                    <a:lstStyle/>
                    <a:p>
                      <a:endParaRPr lang="fr-FR"/>
                    </a:p>
                  </a:txBody>
                  <a:tcPr/>
                </a:tc>
                <a:extLst>
                  <a:ext uri="{0D108BD9-81ED-4DB2-BD59-A6C34878D82A}">
                    <a16:rowId xmlns:a16="http://schemas.microsoft.com/office/drawing/2014/main" val="10000"/>
                  </a:ext>
                </a:extLst>
              </a:tr>
              <a:tr h="432048">
                <a:tc vMerge="1">
                  <a:txBody>
                    <a:bodyPr/>
                    <a:lstStyle/>
                    <a:p>
                      <a:endParaRPr lang="fr-FR"/>
                    </a:p>
                  </a:txBody>
                  <a:tcPr/>
                </a:tc>
                <a:tc>
                  <a:txBody>
                    <a:bodyPr/>
                    <a:lstStyle/>
                    <a:p>
                      <a:pPr algn="ctr">
                        <a:lnSpc>
                          <a:spcPct val="115000"/>
                        </a:lnSpc>
                        <a:spcAft>
                          <a:spcPts val="0"/>
                        </a:spcAft>
                      </a:pPr>
                      <a:r>
                        <a:rPr lang="fr-FR" sz="1000" b="1" dirty="0">
                          <a:solidFill>
                            <a:schemeClr val="bg1"/>
                          </a:solidFill>
                          <a:effectLst/>
                          <a:latin typeface="+mj-lt"/>
                        </a:rPr>
                        <a:t>PUMA </a:t>
                      </a:r>
                      <a:endParaRPr lang="fr-FR" sz="1000" b="1" dirty="0">
                        <a:solidFill>
                          <a:schemeClr val="bg1"/>
                        </a:solidFill>
                        <a:effectLst/>
                        <a:latin typeface="+mj-lt"/>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ctr">
                        <a:lnSpc>
                          <a:spcPct val="115000"/>
                        </a:lnSpc>
                        <a:spcAft>
                          <a:spcPts val="0"/>
                        </a:spcAft>
                      </a:pPr>
                      <a:r>
                        <a:rPr lang="fr-FR" sz="1000" b="1" dirty="0">
                          <a:solidFill>
                            <a:schemeClr val="bg1"/>
                          </a:solidFill>
                          <a:effectLst/>
                          <a:latin typeface="+mj-lt"/>
                        </a:rPr>
                        <a:t>ISI </a:t>
                      </a:r>
                      <a:endParaRPr lang="fr-FR" sz="1000" b="1" dirty="0">
                        <a:solidFill>
                          <a:schemeClr val="bg1"/>
                        </a:solidFill>
                        <a:effectLst/>
                        <a:latin typeface="+mj-lt"/>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extLst>
                  <a:ext uri="{0D108BD9-81ED-4DB2-BD59-A6C34878D82A}">
                    <a16:rowId xmlns:a16="http://schemas.microsoft.com/office/drawing/2014/main" val="10001"/>
                  </a:ext>
                </a:extLst>
              </a:tr>
              <a:tr h="423418">
                <a:tc>
                  <a:txBody>
                    <a:bodyPr/>
                    <a:lstStyle/>
                    <a:p>
                      <a:pPr>
                        <a:lnSpc>
                          <a:spcPct val="115000"/>
                        </a:lnSpc>
                        <a:spcAft>
                          <a:spcPts val="0"/>
                        </a:spcAft>
                      </a:pPr>
                      <a:r>
                        <a:rPr lang="fr-FR" sz="1050" dirty="0">
                          <a:effectLst/>
                          <a:latin typeface="Calibri" panose="020F0502020204030204" pitchFamily="34" charset="0"/>
                        </a:rPr>
                        <a:t>Cotisations régulières en cours de contrat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9">
                  <a:txBody>
                    <a:bodyPr/>
                    <a:lstStyle/>
                    <a:p>
                      <a:pPr algn="ctr">
                        <a:lnSpc>
                          <a:spcPct val="115000"/>
                        </a:lnSpc>
                        <a:spcAft>
                          <a:spcPts val="0"/>
                        </a:spcAft>
                      </a:pPr>
                      <a:r>
                        <a:rPr lang="fr-FR" sz="1050" dirty="0">
                          <a:effectLst/>
                          <a:latin typeface="Calibri" panose="020F0502020204030204" pitchFamily="34" charset="0"/>
                        </a:rPr>
                        <a:t>Oui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11">
                  <a:txBody>
                    <a:bodyPr/>
                    <a:lstStyle/>
                    <a:p>
                      <a:pPr algn="ctr">
                        <a:lnSpc>
                          <a:spcPct val="115000"/>
                        </a:lnSpc>
                        <a:spcAft>
                          <a:spcPts val="0"/>
                        </a:spcAft>
                      </a:pPr>
                      <a:r>
                        <a:rPr lang="fr-FR" sz="1050" dirty="0">
                          <a:effectLst/>
                          <a:latin typeface="Calibri" panose="020F0502020204030204" pitchFamily="34" charset="0"/>
                        </a:rPr>
                        <a:t>Oui</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5059">
                <a:tc>
                  <a:txBody>
                    <a:bodyPr/>
                    <a:lstStyle/>
                    <a:p>
                      <a:pPr>
                        <a:lnSpc>
                          <a:spcPct val="115000"/>
                        </a:lnSpc>
                        <a:spcAft>
                          <a:spcPts val="0"/>
                        </a:spcAft>
                      </a:pPr>
                      <a:r>
                        <a:rPr lang="fr-FR" sz="1050" dirty="0">
                          <a:effectLst/>
                          <a:latin typeface="Calibri" panose="020F0502020204030204" pitchFamily="34" charset="0"/>
                        </a:rPr>
                        <a:t>Cotisations complémentaires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67284">
                <a:tc>
                  <a:txBody>
                    <a:bodyPr/>
                    <a:lstStyle/>
                    <a:p>
                      <a:pPr>
                        <a:lnSpc>
                          <a:spcPct val="115000"/>
                        </a:lnSpc>
                        <a:spcAft>
                          <a:spcPts val="0"/>
                        </a:spcAft>
                      </a:pPr>
                      <a:r>
                        <a:rPr lang="fr-FR" sz="1050" dirty="0">
                          <a:effectLst/>
                          <a:latin typeface="Calibri" panose="020F0502020204030204" pitchFamily="34" charset="0"/>
                        </a:rPr>
                        <a:t>Rachats partiels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98221">
                <a:tc>
                  <a:txBody>
                    <a:bodyPr/>
                    <a:lstStyle/>
                    <a:p>
                      <a:pPr>
                        <a:lnSpc>
                          <a:spcPct val="115000"/>
                        </a:lnSpc>
                        <a:spcAft>
                          <a:spcPts val="0"/>
                        </a:spcAft>
                      </a:pPr>
                      <a:r>
                        <a:rPr lang="fr-FR" sz="1050" dirty="0">
                          <a:effectLst/>
                          <a:latin typeface="Calibri" panose="020F0502020204030204" pitchFamily="34" charset="0"/>
                        </a:rPr>
                        <a:t>Rachats partiels programmés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20350">
                <a:tc>
                  <a:txBody>
                    <a:bodyPr/>
                    <a:lstStyle/>
                    <a:p>
                      <a:pPr>
                        <a:lnSpc>
                          <a:spcPct val="115000"/>
                        </a:lnSpc>
                        <a:spcAft>
                          <a:spcPts val="0"/>
                        </a:spcAft>
                      </a:pPr>
                      <a:r>
                        <a:rPr lang="fr-FR" sz="1050" dirty="0">
                          <a:effectLst/>
                          <a:latin typeface="Calibri" panose="020F0502020204030204" pitchFamily="34" charset="0"/>
                        </a:rPr>
                        <a:t>Rachat total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87758">
                <a:tc>
                  <a:txBody>
                    <a:bodyPr/>
                    <a:lstStyle/>
                    <a:p>
                      <a:pPr>
                        <a:lnSpc>
                          <a:spcPct val="115000"/>
                        </a:lnSpc>
                        <a:spcAft>
                          <a:spcPts val="0"/>
                        </a:spcAft>
                      </a:pPr>
                      <a:r>
                        <a:rPr lang="fr-FR" sz="1050" dirty="0">
                          <a:effectLst/>
                          <a:latin typeface="Calibri" panose="020F0502020204030204" pitchFamily="34" charset="0"/>
                        </a:rPr>
                        <a:t>Arbitrage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27174">
                <a:tc>
                  <a:txBody>
                    <a:bodyPr/>
                    <a:lstStyle/>
                    <a:p>
                      <a:pPr>
                        <a:lnSpc>
                          <a:spcPct val="115000"/>
                        </a:lnSpc>
                        <a:spcAft>
                          <a:spcPts val="0"/>
                        </a:spcAft>
                      </a:pPr>
                      <a:r>
                        <a:rPr lang="fr-FR" sz="1050" dirty="0">
                          <a:effectLst/>
                          <a:latin typeface="Calibri" panose="020F0502020204030204" pitchFamily="34" charset="0"/>
                        </a:rPr>
                        <a:t>Avenant de clause bénéficiaire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73415">
                <a:tc>
                  <a:txBody>
                    <a:bodyPr/>
                    <a:lstStyle/>
                    <a:p>
                      <a:pPr>
                        <a:lnSpc>
                          <a:spcPct val="115000"/>
                        </a:lnSpc>
                        <a:spcAft>
                          <a:spcPts val="0"/>
                        </a:spcAft>
                      </a:pPr>
                      <a:r>
                        <a:rPr lang="fr-FR" sz="1050" dirty="0">
                          <a:effectLst/>
                          <a:latin typeface="Calibri" panose="020F0502020204030204" pitchFamily="34" charset="0"/>
                        </a:rPr>
                        <a:t>Avenant de cotisations régulières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60921">
                <a:tc>
                  <a:txBody>
                    <a:bodyPr/>
                    <a:lstStyle/>
                    <a:p>
                      <a:pPr>
                        <a:lnSpc>
                          <a:spcPct val="115000"/>
                        </a:lnSpc>
                        <a:spcAft>
                          <a:spcPts val="0"/>
                        </a:spcAft>
                      </a:pPr>
                      <a:r>
                        <a:rPr lang="fr-FR" sz="1050" dirty="0">
                          <a:effectLst/>
                          <a:latin typeface="Calibri" panose="020F0502020204030204" pitchFamily="34" charset="0"/>
                        </a:rPr>
                        <a:t>Avenant de rachats partiels programmés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60040">
                <a:tc>
                  <a:txBody>
                    <a:bodyPr/>
                    <a:lstStyle/>
                    <a:p>
                      <a:pPr>
                        <a:lnSpc>
                          <a:spcPct val="115000"/>
                        </a:lnSpc>
                        <a:spcAft>
                          <a:spcPts val="0"/>
                        </a:spcAft>
                      </a:pPr>
                      <a:r>
                        <a:rPr lang="fr-FR" sz="1050" dirty="0">
                          <a:effectLst/>
                          <a:latin typeface="Calibri" panose="020F0502020204030204" pitchFamily="34" charset="0"/>
                        </a:rPr>
                        <a:t>Avenant de dimension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lnSpc>
                          <a:spcPct val="115000"/>
                        </a:lnSpc>
                        <a:spcAft>
                          <a:spcPts val="0"/>
                        </a:spcAft>
                      </a:pPr>
                      <a:r>
                        <a:rPr lang="fr-FR" sz="1050" dirty="0">
                          <a:effectLst/>
                          <a:latin typeface="Calibri" panose="020F0502020204030204" pitchFamily="34" charset="0"/>
                        </a:rPr>
                        <a:t>Non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400714">
                <a:tc>
                  <a:txBody>
                    <a:bodyPr/>
                    <a:lstStyle/>
                    <a:p>
                      <a:pPr>
                        <a:lnSpc>
                          <a:spcPct val="115000"/>
                        </a:lnSpc>
                        <a:spcAft>
                          <a:spcPts val="0"/>
                        </a:spcAft>
                      </a:pPr>
                      <a:r>
                        <a:rPr lang="fr-FR" sz="1050" dirty="0">
                          <a:effectLst/>
                          <a:latin typeface="Calibri" panose="020F0502020204030204" pitchFamily="34" charset="0"/>
                        </a:rPr>
                        <a:t>Avenant de durée de contrat </a:t>
                      </a:r>
                      <a:endParaRPr lang="fr-FR" sz="105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algn="ctr">
                        <a:lnSpc>
                          <a:spcPct val="115000"/>
                        </a:lnSpc>
                        <a:spcAft>
                          <a:spcPts val="0"/>
                        </a:spcAft>
                      </a:pPr>
                      <a:endParaRPr lang="fr-FR" sz="1000" dirty="0">
                        <a:effectLst/>
                        <a:latin typeface="Calibri" panose="020F0502020204030204" pitchFamily="34" charset="0"/>
                        <a:ea typeface="Calibri"/>
                        <a:cs typeface="Times New Roman"/>
                      </a:endParaRPr>
                    </a:p>
                  </a:txBody>
                  <a:tcPr marL="62825" marR="628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
        <p:nvSpPr>
          <p:cNvPr id="14" name="Espace réservé du numéro de diapositive 3">
            <a:extLst>
              <a:ext uri="{FF2B5EF4-FFF2-40B4-BE49-F238E27FC236}">
                <a16:creationId xmlns:a16="http://schemas.microsoft.com/office/drawing/2014/main" id="{5EDB8F27-D50B-4F57-A636-60113581F544}"/>
              </a:ext>
            </a:extLst>
          </p:cNvPr>
          <p:cNvSpPr txBox="1">
            <a:spLocks/>
          </p:cNvSpPr>
          <p:nvPr/>
        </p:nvSpPr>
        <p:spPr>
          <a:xfrm rot="16200000">
            <a:off x="6733474" y="9758306"/>
            <a:ext cx="687169" cy="570986"/>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11</a:t>
            </a:fld>
            <a:endParaRPr lang="fr-FR" dirty="0"/>
          </a:p>
        </p:txBody>
      </p:sp>
    </p:spTree>
    <p:extLst>
      <p:ext uri="{BB962C8B-B14F-4D97-AF65-F5344CB8AC3E}">
        <p14:creationId xmlns:p14="http://schemas.microsoft.com/office/powerpoint/2010/main" val="4133888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167515" y="883458"/>
            <a:ext cx="4960006" cy="395818"/>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marL="0" marR="0" lvl="0" indent="0" algn="l" defTabSz="962223"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all" spc="0" normalizeH="0" baseline="0" noProof="0" dirty="0">
                <a:ln>
                  <a:noFill/>
                </a:ln>
                <a:solidFill>
                  <a:srgbClr val="F814A3"/>
                </a:solidFill>
                <a:effectLst/>
                <a:uLnTx/>
                <a:uFillTx/>
                <a:latin typeface="Arial"/>
                <a:ea typeface="+mn-ea"/>
                <a:cs typeface="+mn-cs"/>
              </a:rPr>
              <a:t>Réaliser une cotisation complémentaire (1/3)</a:t>
            </a:r>
            <a:endParaRPr kumimoji="0" lang="fr-FR" altLang="fr-FR" sz="1100" b="1" i="0" u="none" strike="noStrike" kern="1200" cap="all" spc="0" normalizeH="0" baseline="0" noProof="0" dirty="0">
              <a:ln>
                <a:noFill/>
              </a:ln>
              <a:solidFill>
                <a:srgbClr val="F814A3"/>
              </a:solidFill>
              <a:effectLst/>
              <a:uLnTx/>
              <a:uFillTx/>
              <a:latin typeface="Arial"/>
              <a:ea typeface="+mn-ea"/>
              <a:cs typeface="+mn-cs"/>
            </a:endParaRPr>
          </a:p>
        </p:txBody>
      </p:sp>
      <p:sp>
        <p:nvSpPr>
          <p:cNvPr id="4" name="ZoneTexte 3">
            <a:extLst>
              <a:ext uri="{FF2B5EF4-FFF2-40B4-BE49-F238E27FC236}">
                <a16:creationId xmlns:a16="http://schemas.microsoft.com/office/drawing/2014/main" id="{AD8A8C3B-42B8-4B5B-BE03-7B89A5945ECC}"/>
              </a:ext>
            </a:extLst>
          </p:cNvPr>
          <p:cNvSpPr txBox="1"/>
          <p:nvPr/>
        </p:nvSpPr>
        <p:spPr>
          <a:xfrm>
            <a:off x="27675" y="2594790"/>
            <a:ext cx="6952730" cy="824969"/>
          </a:xfrm>
          <a:prstGeom prst="rect">
            <a:avLst/>
          </a:prstGeom>
          <a:noFill/>
        </p:spPr>
        <p:txBody>
          <a:bodyPr wrap="square" rtlCol="0">
            <a:spAutoFit/>
          </a:bodyPr>
          <a:lstStyle/>
          <a:p>
            <a:pPr marL="0" marR="0" lvl="0" indent="0" algn="just" defTabSz="962223" rtl="0" eaLnBrk="1" fontAlgn="auto" latinLnBrk="0" hangingPunct="1">
              <a:lnSpc>
                <a:spcPct val="107000"/>
              </a:lnSpc>
              <a:spcBef>
                <a:spcPts val="0"/>
              </a:spcBef>
              <a:spcAft>
                <a:spcPts val="800"/>
              </a:spcAft>
              <a:buClrTx/>
              <a:buSzTx/>
              <a:buFontTx/>
              <a:buNone/>
              <a:tabLst/>
              <a:defRPr/>
            </a:pPr>
            <a:endParaRPr kumimoji="0" lang="fr-FR" sz="1100" b="1" i="0" u="none" strike="noStrike" kern="1200" cap="none" spc="0" normalizeH="0" baseline="0" noProof="0" dirty="0">
              <a:ln>
                <a:noFill/>
              </a:ln>
              <a:solidFill>
                <a:srgbClr val="474747"/>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62223" rtl="0" eaLnBrk="1" fontAlgn="auto" latinLnBrk="0" hangingPunct="1">
              <a:lnSpc>
                <a:spcPct val="107000"/>
              </a:lnSpc>
              <a:spcBef>
                <a:spcPts val="0"/>
              </a:spcBef>
              <a:spcAft>
                <a:spcPts val="800"/>
              </a:spcAft>
              <a:buClrTx/>
              <a:buSzTx/>
              <a:buFontTx/>
              <a:buNone/>
              <a:tabLst/>
              <a:defRPr/>
            </a:pPr>
            <a:endParaRPr lang="fr-FR" sz="1100" b="1" dirty="0">
              <a:solidFill>
                <a:srgbClr val="474747"/>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62223" rtl="0" eaLnBrk="1" fontAlgn="auto" latinLnBrk="0" hangingPunct="1">
              <a:lnSpc>
                <a:spcPct val="107000"/>
              </a:lnSpc>
              <a:spcBef>
                <a:spcPts val="0"/>
              </a:spcBef>
              <a:spcAft>
                <a:spcPts val="800"/>
              </a:spcAft>
              <a:buClrTx/>
              <a:buSzTx/>
              <a:buFontTx/>
              <a:buNone/>
              <a:tabLst/>
              <a:defRPr/>
            </a:pPr>
            <a:endParaRPr kumimoji="0" lang="fr-FR" sz="1050" b="0" i="0" u="none" strike="noStrike" kern="1200" cap="none" spc="0" normalizeH="0" baseline="0" noProof="0" dirty="0">
              <a:ln>
                <a:noFill/>
              </a:ln>
              <a:solidFill>
                <a:srgbClr val="474747"/>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E7C8813A-C6BC-48EF-8920-94F77407E4B3}"/>
              </a:ext>
            </a:extLst>
          </p:cNvPr>
          <p:cNvSpPr/>
          <p:nvPr/>
        </p:nvSpPr>
        <p:spPr>
          <a:xfrm>
            <a:off x="27675" y="1818432"/>
            <a:ext cx="7198383" cy="8352928"/>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algn="just">
              <a:lnSpc>
                <a:spcPct val="106000"/>
              </a:lnSpc>
            </a:pPr>
            <a:endParaRPr lang="fr-FR" sz="105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800"/>
              </a:spcAft>
            </a:pPr>
            <a:r>
              <a:rPr lang="fr-FR" sz="1050" dirty="0">
                <a:latin typeface="Calibri" panose="020F0502020204030204" pitchFamily="34" charset="0"/>
                <a:ea typeface="Calibri" panose="020F0502020204030204" pitchFamily="34" charset="0"/>
                <a:cs typeface="Times New Roman" panose="02020603050405020304" pitchFamily="18" charset="0"/>
              </a:rPr>
              <a:t>Les versements libres effectués sur les contrats sont qualifiés de don de sommes d’argent ou de présent d’usage, il appartient à la personne qui effectue le versement d‘opter pour la qualification la plus adéquate.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marL="180000" lvl="0" indent="-180000" algn="just">
              <a:lnSpc>
                <a:spcPct val="106000"/>
              </a:lnSpc>
              <a:spcAft>
                <a:spcPts val="0"/>
              </a:spcAft>
              <a:buFont typeface="Symbol" panose="05050102010706020507" pitchFamily="18" charset="2"/>
              <a:buChar char=""/>
              <a:tabLst>
                <a:tab pos="457200" algn="l"/>
              </a:tabLst>
            </a:pPr>
            <a:r>
              <a:rPr lang="fr-FR" sz="1050" dirty="0">
                <a:latin typeface="Calibri" panose="020F0502020204030204" pitchFamily="34" charset="0"/>
                <a:ea typeface="Calibri" panose="020F0502020204030204" pitchFamily="34" charset="0"/>
                <a:cs typeface="Times New Roman" panose="02020603050405020304" pitchFamily="18" charset="0"/>
              </a:rPr>
              <a:t>Pour rappel, les </a:t>
            </a:r>
            <a:r>
              <a:rPr lang="fr-FR" sz="1050" b="1" dirty="0">
                <a:latin typeface="Calibri" panose="020F0502020204030204" pitchFamily="34" charset="0"/>
                <a:ea typeface="Calibri" panose="020F0502020204030204" pitchFamily="34" charset="0"/>
                <a:cs typeface="Times New Roman" panose="02020603050405020304" pitchFamily="18" charset="0"/>
              </a:rPr>
              <a:t>dons de sommes d’argent </a:t>
            </a:r>
            <a:r>
              <a:rPr lang="fr-FR" sz="1050" dirty="0">
                <a:latin typeface="Calibri" panose="020F0502020204030204" pitchFamily="34" charset="0"/>
                <a:ea typeface="Calibri" panose="020F0502020204030204" pitchFamily="34" charset="0"/>
                <a:cs typeface="Times New Roman" panose="02020603050405020304" pitchFamily="18" charset="0"/>
              </a:rPr>
              <a:t>peuvent relever de deux régimes fiscaux : </a:t>
            </a:r>
            <a:endParaRPr lang="fr-FR" sz="1050" dirty="0"/>
          </a:p>
          <a:p>
            <a:pPr marL="360000" lvl="0" indent="-180000" algn="just">
              <a:lnSpc>
                <a:spcPct val="106000"/>
              </a:lnSpc>
              <a:spcBef>
                <a:spcPts val="600"/>
              </a:spcBef>
              <a:spcAft>
                <a:spcPts val="0"/>
              </a:spcAft>
              <a:buFont typeface="Calibri" panose="020F0502020204030204" pitchFamily="34" charset="0"/>
              <a:buChar char="-"/>
              <a:tabLst>
                <a:tab pos="457200" algn="l"/>
              </a:tabLst>
            </a:pPr>
            <a:r>
              <a:rPr lang="fr-FR" sz="1050" b="1" u="sng" dirty="0">
                <a:latin typeface="Calibri" panose="020F0502020204030204" pitchFamily="34" charset="0"/>
                <a:ea typeface="Calibri" panose="020F0502020204030204" pitchFamily="34" charset="0"/>
                <a:cs typeface="Times New Roman" panose="02020603050405020304" pitchFamily="18" charset="0"/>
              </a:rPr>
              <a:t>Le régime des dons manuels prévu à l’article 757 du Code général des impôts</a:t>
            </a:r>
            <a:r>
              <a:rPr lang="fr-FR" sz="1050" b="1" dirty="0">
                <a:latin typeface="Calibri" panose="020F0502020204030204" pitchFamily="34" charset="0"/>
                <a:ea typeface="Calibri" panose="020F0502020204030204" pitchFamily="34" charset="0"/>
                <a:cs typeface="Times New Roman" panose="02020603050405020304" pitchFamily="18" charset="0"/>
              </a:rPr>
              <a:t> :</a:t>
            </a:r>
            <a:r>
              <a:rPr lang="fr-FR" sz="1050" dirty="0">
                <a:latin typeface="Calibri" panose="020F0502020204030204" pitchFamily="34" charset="0"/>
                <a:ea typeface="Calibri" panose="020F0502020204030204" pitchFamily="34" charset="0"/>
                <a:cs typeface="Times New Roman" panose="02020603050405020304" pitchFamily="18" charset="0"/>
              </a:rPr>
              <a:t> ce régime vise les dons manuels de sommes d'argent effectués par chèque, virement, mandat ou encore remise d'espèces... Ces dons sont soumis aux tarifs et abattements définis en fonction du lien de parenté entre le donateur et le donataire.</a:t>
            </a:r>
            <a:endParaRPr lang="fr-FR" sz="1050" dirty="0">
              <a:cs typeface="Times New Roman" panose="02020603050405020304" pitchFamily="18" charset="0"/>
            </a:endParaRPr>
          </a:p>
          <a:p>
            <a:pPr marL="360000" lvl="0" indent="-180000" algn="just">
              <a:lnSpc>
                <a:spcPct val="106000"/>
              </a:lnSpc>
              <a:spcBef>
                <a:spcPts val="600"/>
              </a:spcBef>
              <a:spcAft>
                <a:spcPts val="0"/>
              </a:spcAft>
              <a:buFont typeface="Calibri" panose="020F0502020204030204" pitchFamily="34" charset="0"/>
              <a:buChar char="-"/>
              <a:tabLst>
                <a:tab pos="457200" algn="l"/>
              </a:tabLst>
            </a:pPr>
            <a:r>
              <a:rPr lang="fr-FR" sz="1050" b="1" u="sng" dirty="0">
                <a:latin typeface="Calibri" panose="020F0502020204030204" pitchFamily="34" charset="0"/>
                <a:ea typeface="Calibri" panose="020F0502020204030204" pitchFamily="34" charset="0"/>
                <a:cs typeface="Times New Roman" panose="02020603050405020304" pitchFamily="18" charset="0"/>
              </a:rPr>
              <a:t>Le régime des dons de sommes d’argent exonérés prévu à l’article 790 G du Code général des impôts dit « don familial de sommes d’argent »</a:t>
            </a:r>
            <a:r>
              <a:rPr lang="fr-FR" sz="1050" b="1" dirty="0">
                <a:latin typeface="Calibri" panose="020F0502020204030204" pitchFamily="34" charset="0"/>
                <a:ea typeface="Calibri" panose="020F0502020204030204" pitchFamily="34" charset="0"/>
                <a:cs typeface="Times New Roman" panose="02020603050405020304" pitchFamily="18" charset="0"/>
              </a:rPr>
              <a:t> :</a:t>
            </a:r>
            <a:r>
              <a:rPr lang="fr-FR" sz="1050" dirty="0">
                <a:latin typeface="Calibri" panose="020F0502020204030204" pitchFamily="34" charset="0"/>
                <a:ea typeface="Calibri" panose="020F0502020204030204" pitchFamily="34" charset="0"/>
                <a:cs typeface="Times New Roman" panose="02020603050405020304" pitchFamily="18" charset="0"/>
              </a:rPr>
              <a:t> cela vise les dons de sommes d’argent consentis en pleine propriété au profit d'un enfant, d'un petit-enfant, d’un arrière-petit-enfant ou, à défaut d'une telle descendance, d'un neveu ou d'une nièce, ou par représentation, d'un petit-neveu ou d'une petite-nièce. A ce titre, Ils peuvent être exonérés de droits de mutation à titre gratuit dans la limite de 31 865€ tous les quinze ans à la double condition qu'au jour de la transmission suivante :</a:t>
            </a:r>
            <a:endParaRPr lang="fr-FR" sz="1050" dirty="0">
              <a:cs typeface="Times New Roman" panose="02020603050405020304" pitchFamily="18" charset="0"/>
            </a:endParaRPr>
          </a:p>
          <a:p>
            <a:pPr marL="756000" lvl="1" indent="-342900" algn="just">
              <a:spcBef>
                <a:spcPts val="300"/>
              </a:spcBef>
              <a:buFont typeface="Symbol" panose="05050102010706020507" pitchFamily="18" charset="2"/>
              <a:buChar char=""/>
              <a:tabLst>
                <a:tab pos="457200" algn="l"/>
              </a:tabLst>
            </a:pPr>
            <a:r>
              <a:rPr lang="fr-FR" sz="1050" dirty="0">
                <a:latin typeface="Calibri" panose="020F0502020204030204" pitchFamily="34" charset="0"/>
                <a:ea typeface="Calibri" panose="020F0502020204030204" pitchFamily="34" charset="0"/>
                <a:cs typeface="Times New Roman" panose="02020603050405020304" pitchFamily="18" charset="0"/>
              </a:rPr>
              <a:t>le donateur doit être âgé de moins de 80 ans,</a:t>
            </a:r>
            <a:endParaRPr lang="fr-FR" sz="1050" dirty="0"/>
          </a:p>
          <a:p>
            <a:pPr marL="756000" lvl="1" indent="-342900" algn="just">
              <a:spcBef>
                <a:spcPts val="300"/>
              </a:spcBef>
              <a:buFont typeface="Symbol" panose="05050102010706020507" pitchFamily="18" charset="2"/>
              <a:buChar char=""/>
              <a:tabLst>
                <a:tab pos="457200" algn="l"/>
              </a:tabLst>
            </a:pPr>
            <a:r>
              <a:rPr lang="fr-FR" sz="1050" dirty="0">
                <a:latin typeface="Calibri" panose="020F0502020204030204" pitchFamily="34" charset="0"/>
                <a:ea typeface="Calibri" panose="020F0502020204030204" pitchFamily="34" charset="0"/>
                <a:cs typeface="Times New Roman" panose="02020603050405020304" pitchFamily="18" charset="0"/>
              </a:rPr>
              <a:t>le donataire doit être âgé de 18 ans révolus ou avoir fait l'objet d’une mesure d'émancipation</a:t>
            </a:r>
            <a:r>
              <a:rPr lang="fr-FR" sz="1050" dirty="0">
                <a:solidFill>
                  <a:srgbClr val="00B0F0"/>
                </a:solidFill>
                <a:latin typeface="Calibri" panose="020F0502020204030204" pitchFamily="34" charset="0"/>
                <a:ea typeface="Calibri" panose="020F0502020204030204" pitchFamily="34" charset="0"/>
                <a:cs typeface="Times New Roman" panose="02020603050405020304" pitchFamily="18" charset="0"/>
              </a:rPr>
              <a:t>.</a:t>
            </a:r>
            <a:endParaRPr lang="fr-FR" sz="1050" dirty="0">
              <a:solidFill>
                <a:srgbClr val="00B0F0"/>
              </a:solidFill>
            </a:endParaRPr>
          </a:p>
          <a:p>
            <a:pPr algn="just">
              <a:spcBef>
                <a:spcPts val="1200"/>
              </a:spcBef>
              <a:spcAft>
                <a:spcPts val="600"/>
              </a:spcAft>
            </a:pPr>
            <a:endParaRPr lang="fr-FR" sz="105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spcAft>
                <a:spcPts val="600"/>
              </a:spcAft>
            </a:pPr>
            <a:endParaRPr lang="fr-FR" sz="105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spcAft>
                <a:spcPts val="600"/>
              </a:spcAft>
            </a:pPr>
            <a:endParaRPr lang="fr-FR" sz="105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spcAft>
                <a:spcPts val="600"/>
              </a:spcAft>
            </a:pPr>
            <a:endParaRPr lang="fr-FR" sz="105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180000">
              <a:spcBef>
                <a:spcPts val="3300"/>
              </a:spcBef>
            </a:pPr>
            <a:r>
              <a:rPr lang="fr-FR" sz="1050" dirty="0">
                <a:latin typeface="Calibri" panose="020F0502020204030204" pitchFamily="34" charset="0"/>
                <a:cs typeface="Calibri" panose="020F0502020204030204" pitchFamily="34" charset="0"/>
              </a:rPr>
              <a:t>•        La qualification des versements en « présents d’usage » peut être opposée à CNP Assurances. Désormais cette qualification doit être justifiée.</a:t>
            </a:r>
          </a:p>
          <a:p>
            <a:r>
              <a:rPr lang="fr-FR" sz="1050" dirty="0">
                <a:latin typeface="Calibri" panose="020F0502020204030204" pitchFamily="34" charset="0"/>
                <a:cs typeface="Calibri" panose="020F0502020204030204" pitchFamily="34" charset="0"/>
              </a:rPr>
              <a:t>Pour rappel, </a:t>
            </a:r>
            <a:r>
              <a:rPr lang="fr-FR" sz="1050" b="1" dirty="0">
                <a:latin typeface="Calibri" panose="020F0502020204030204" pitchFamily="34" charset="0"/>
                <a:cs typeface="Calibri" panose="020F0502020204030204" pitchFamily="34" charset="0"/>
              </a:rPr>
              <a:t>un présent d’usage </a:t>
            </a:r>
            <a:r>
              <a:rPr lang="fr-FR" sz="1050" dirty="0">
                <a:latin typeface="Calibri" panose="020F0502020204030204" pitchFamily="34" charset="0"/>
                <a:cs typeface="Calibri" panose="020F0502020204030204" pitchFamily="34" charset="0"/>
              </a:rPr>
              <a:t>est un cadeau effectué à l’occasion d’un événement particulier. Pour être qualifié comme tel, 2 conditions cumulatives doivent être remplies : </a:t>
            </a:r>
          </a:p>
          <a:p>
            <a:pPr marL="824012" lvl="1" indent="-342900" algn="just">
              <a:spcBef>
                <a:spcPts val="300"/>
              </a:spcBef>
              <a:buFont typeface="Symbol" panose="05050102010706020507" pitchFamily="18" charset="2"/>
              <a:buChar char=""/>
              <a:tabLst>
                <a:tab pos="457200" algn="l"/>
              </a:tabLst>
            </a:pPr>
            <a:r>
              <a:rPr lang="fr-FR" sz="1050" dirty="0">
                <a:latin typeface="Calibri" panose="020F0502020204030204" pitchFamily="34" charset="0"/>
                <a:cs typeface="Calibri" panose="020F0502020204030204" pitchFamily="34" charset="0"/>
              </a:rPr>
              <a:t> il doit intervenir à l’occasion d’un événement spécifique,</a:t>
            </a:r>
          </a:p>
          <a:p>
            <a:pPr marL="824012" lvl="1" indent="-342900" algn="just">
              <a:spcBef>
                <a:spcPts val="300"/>
              </a:spcBef>
              <a:buFont typeface="Symbol" panose="05050102010706020507" pitchFamily="18" charset="2"/>
              <a:buChar char=""/>
              <a:tabLst>
                <a:tab pos="457200" algn="l"/>
              </a:tabLst>
            </a:pPr>
            <a:r>
              <a:rPr lang="fr-FR" sz="1050" dirty="0">
                <a:latin typeface="Calibri" panose="020F0502020204030204" pitchFamily="34" charset="0"/>
                <a:cs typeface="Calibri" panose="020F0502020204030204" pitchFamily="34" charset="0"/>
              </a:rPr>
              <a:t>et la valeur de ce cadeau doit être en cohérence avec la valeur du patrimoine de la personne qui le consent.</a:t>
            </a:r>
          </a:p>
          <a:p>
            <a:pPr>
              <a:spcBef>
                <a:spcPts val="600"/>
              </a:spcBef>
            </a:pPr>
            <a:r>
              <a:rPr lang="fr-FR" sz="1050" dirty="0">
                <a:latin typeface="Calibri" panose="020F0502020204030204" pitchFamily="34" charset="0"/>
                <a:cs typeface="Calibri" panose="020F0502020204030204" pitchFamily="34" charset="0"/>
              </a:rPr>
              <a:t>Le Code civil formalise ces conditions en disposant à l’alinéa 2 de l’article 852 que </a:t>
            </a:r>
            <a:r>
              <a:rPr lang="fr-FR" sz="1050" i="1" dirty="0">
                <a:latin typeface="Calibri" panose="020F0502020204030204" pitchFamily="34" charset="0"/>
                <a:cs typeface="Calibri" panose="020F0502020204030204" pitchFamily="34" charset="0"/>
              </a:rPr>
              <a:t>« Le caractère de présent d'usage s'apprécie à la date où il est consenti et compte tenu de la fortune du disposant</a:t>
            </a:r>
            <a:r>
              <a:rPr lang="fr-FR" sz="1050" dirty="0">
                <a:latin typeface="Calibri" panose="020F0502020204030204" pitchFamily="34" charset="0"/>
                <a:cs typeface="Calibri" panose="020F0502020204030204" pitchFamily="34" charset="0"/>
              </a:rPr>
              <a:t> ». </a:t>
            </a:r>
          </a:p>
          <a:p>
            <a:pPr>
              <a:spcBef>
                <a:spcPts val="600"/>
              </a:spcBef>
            </a:pPr>
            <a:endParaRPr lang="fr-FR" sz="1050" dirty="0">
              <a:solidFill>
                <a:srgbClr val="00B0F0"/>
              </a:solidFill>
              <a:latin typeface="Calibri" panose="020F0502020204030204" pitchFamily="34" charset="0"/>
              <a:cs typeface="Calibri" panose="020F0502020204030204" pitchFamily="34" charset="0"/>
            </a:endParaRPr>
          </a:p>
          <a:p>
            <a:pPr>
              <a:spcBef>
                <a:spcPts val="600"/>
              </a:spcBef>
            </a:pPr>
            <a:endParaRPr lang="fr-FR" sz="1050" dirty="0">
              <a:solidFill>
                <a:srgbClr val="00B0F0"/>
              </a:solidFill>
              <a:latin typeface="Calibri" panose="020F0502020204030204" pitchFamily="34" charset="0"/>
              <a:cs typeface="Calibri" panose="020F0502020204030204" pitchFamily="34" charset="0"/>
            </a:endParaRPr>
          </a:p>
          <a:p>
            <a:pPr>
              <a:spcBef>
                <a:spcPts val="600"/>
              </a:spcBef>
            </a:pPr>
            <a:endParaRPr lang="fr-FR" sz="1050" dirty="0">
              <a:solidFill>
                <a:srgbClr val="00B0F0"/>
              </a:solidFill>
              <a:latin typeface="Calibri" panose="020F0502020204030204" pitchFamily="34" charset="0"/>
              <a:cs typeface="Calibri" panose="020F0502020204030204" pitchFamily="34" charset="0"/>
            </a:endParaRPr>
          </a:p>
          <a:p>
            <a:pPr>
              <a:spcBef>
                <a:spcPts val="600"/>
              </a:spcBef>
            </a:pPr>
            <a:endParaRPr lang="fr-FR" sz="1050" dirty="0">
              <a:solidFill>
                <a:srgbClr val="00B0F0"/>
              </a:solidFill>
              <a:latin typeface="Calibri" panose="020F0502020204030204" pitchFamily="34" charset="0"/>
              <a:cs typeface="Calibri" panose="020F0502020204030204" pitchFamily="34" charset="0"/>
            </a:endParaRPr>
          </a:p>
          <a:p>
            <a:pPr>
              <a:spcBef>
                <a:spcPts val="600"/>
              </a:spcBef>
            </a:pPr>
            <a:endParaRPr lang="fr-FR" sz="1050" dirty="0">
              <a:solidFill>
                <a:srgbClr val="00B0F0"/>
              </a:solidFill>
              <a:latin typeface="Calibri" panose="020F0502020204030204" pitchFamily="34" charset="0"/>
              <a:cs typeface="Calibri" panose="020F0502020204030204" pitchFamily="34" charset="0"/>
            </a:endParaRPr>
          </a:p>
          <a:p>
            <a:pPr algn="just">
              <a:spcBef>
                <a:spcPts val="600"/>
              </a:spcBef>
            </a:pPr>
            <a:endParaRPr lang="fr-FR" sz="1050" b="1" dirty="0">
              <a:latin typeface="Calibri" panose="020F0502020204030204" pitchFamily="34" charset="0"/>
              <a:cs typeface="Calibri" panose="020F0502020204030204" pitchFamily="34" charset="0"/>
            </a:endParaRPr>
          </a:p>
          <a:p>
            <a:pPr algn="just">
              <a:spcBef>
                <a:spcPts val="1800"/>
              </a:spcBef>
            </a:pPr>
            <a:r>
              <a:rPr lang="fr-FR" sz="1050" b="1" dirty="0">
                <a:latin typeface="Calibri" panose="020F0502020204030204" pitchFamily="34" charset="0"/>
                <a:cs typeface="Calibri" panose="020F0502020204030204" pitchFamily="34" charset="0"/>
              </a:rPr>
              <a:t>Dans tous les cas, si les justificatifs sont manquants ou si un doute est soulevé sur la qualification avancée par nos assurés, ces opérations seront jugées non-conformes par les Centres de Relations Clients CNP Assurances et retournées en</a:t>
            </a:r>
          </a:p>
          <a:p>
            <a:pPr algn="just"/>
            <a:r>
              <a:rPr lang="fr-FR" sz="1050" b="1" dirty="0">
                <a:latin typeface="Calibri" panose="020F0502020204030204" pitchFamily="34" charset="0"/>
                <a:cs typeface="Calibri" panose="020F0502020204030204" pitchFamily="34" charset="0"/>
              </a:rPr>
              <a:t>back-office pour complétude. </a:t>
            </a:r>
            <a:endParaRPr lang="fr-FR" sz="1050" b="1" strike="sngStrike" dirty="0">
              <a:latin typeface="Calibri" panose="020F0502020204030204" pitchFamily="34" charset="0"/>
              <a:cs typeface="Calibri" panose="020F0502020204030204" pitchFamily="34" charset="0"/>
            </a:endParaRPr>
          </a:p>
        </p:txBody>
      </p:sp>
      <p:sp>
        <p:nvSpPr>
          <p:cNvPr id="10" name="Text Box 5">
            <a:hlinkClick r:id="" action="ppaction://noaction"/>
            <a:extLst>
              <a:ext uri="{FF2B5EF4-FFF2-40B4-BE49-F238E27FC236}">
                <a16:creationId xmlns:a16="http://schemas.microsoft.com/office/drawing/2014/main" id="{227F4725-D369-4FCA-A900-8C5839394504}"/>
              </a:ext>
            </a:extLst>
          </p:cNvPr>
          <p:cNvSpPr txBox="1">
            <a:spLocks noChangeArrowheads="1"/>
          </p:cNvSpPr>
          <p:nvPr/>
        </p:nvSpPr>
        <p:spPr bwMode="auto">
          <a:xfrm>
            <a:off x="243974" y="1590469"/>
            <a:ext cx="3739506" cy="345757"/>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Qualification des cotisations complémentaires </a:t>
            </a:r>
          </a:p>
        </p:txBody>
      </p:sp>
      <p:sp>
        <p:nvSpPr>
          <p:cNvPr id="9" name="Rectangle 8">
            <a:extLst>
              <a:ext uri="{FF2B5EF4-FFF2-40B4-BE49-F238E27FC236}">
                <a16:creationId xmlns:a16="http://schemas.microsoft.com/office/drawing/2014/main" id="{C4610637-3D41-4247-8D7F-8C1AFAFA45E6}"/>
              </a:ext>
            </a:extLst>
          </p:cNvPr>
          <p:cNvSpPr/>
          <p:nvPr/>
        </p:nvSpPr>
        <p:spPr>
          <a:xfrm>
            <a:off x="71280" y="4688006"/>
            <a:ext cx="7103652" cy="1738938"/>
          </a:xfrm>
          <a:prstGeom prst="rect">
            <a:avLst/>
          </a:prstGeom>
          <a:solidFill>
            <a:srgbClr val="FDC3E7"/>
          </a:solidFill>
          <a:ln>
            <a:noFill/>
          </a:ln>
        </p:spPr>
        <p:txBody>
          <a:bodyPr wrap="square">
            <a:spAutoFit/>
          </a:bodyPr>
          <a:lstStyle/>
          <a:p>
            <a:pPr algn="just">
              <a:spcBef>
                <a:spcPts val="1200"/>
              </a:spcBef>
              <a:spcAft>
                <a:spcPts val="300"/>
              </a:spcAft>
            </a:pPr>
            <a:r>
              <a:rPr lang="fr-FR" sz="1050" dirty="0">
                <a:latin typeface="Calibri" panose="020F0502020204030204" pitchFamily="34" charset="0"/>
                <a:ea typeface="Calibri" panose="020F0502020204030204" pitchFamily="34" charset="0"/>
                <a:cs typeface="Times New Roman" panose="02020603050405020304" pitchFamily="18" charset="0"/>
              </a:rPr>
              <a:t>Quel que soit le régime dont ils relèvent, ces dons et par conséquent les versements qui en résultent, doivent faire l’objet d’une déclaration qui doit être communiquée à CNP Assurances </a:t>
            </a:r>
            <a:r>
              <a:rPr lang="fr-FR" sz="1050" b="1" u="sng" dirty="0">
                <a:latin typeface="Calibri" panose="020F0502020204030204" pitchFamily="34" charset="0"/>
                <a:ea typeface="Calibri" panose="020F0502020204030204" pitchFamily="34" charset="0"/>
                <a:cs typeface="Times New Roman" panose="02020603050405020304" pitchFamily="18" charset="0"/>
              </a:rPr>
              <a:t>visée ou non</a:t>
            </a:r>
            <a:r>
              <a:rPr lang="fr-FR" sz="1050" dirty="0">
                <a:latin typeface="Calibri" panose="020F0502020204030204" pitchFamily="34" charset="0"/>
                <a:ea typeface="Calibri" panose="020F0502020204030204" pitchFamily="34" charset="0"/>
                <a:cs typeface="Times New Roman" panose="02020603050405020304" pitchFamily="18" charset="0"/>
              </a:rPr>
              <a:t> et ce, en fonction du dépassement ou non du seuil LCB-FT :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marL="180000" lvl="0" indent="-180000" algn="just">
              <a:spcAft>
                <a:spcPts val="0"/>
              </a:spcAft>
              <a:buFont typeface="Calibri" panose="020F0502020204030204" pitchFamily="34" charset="0"/>
              <a:buChar char="-"/>
              <a:tabLst>
                <a:tab pos="457200" algn="l"/>
              </a:tabLst>
            </a:pPr>
            <a:r>
              <a:rPr lang="fr-FR" sz="1050" b="1" u="sng" dirty="0">
                <a:latin typeface="Calibri" panose="020F0502020204030204" pitchFamily="34" charset="0"/>
                <a:ea typeface="Calibri" panose="020F0502020204030204" pitchFamily="34" charset="0"/>
                <a:cs typeface="Times New Roman" panose="02020603050405020304" pitchFamily="18" charset="0"/>
              </a:rPr>
              <a:t>En cas de versement intermédié ou non dont le seuil est inférieur au seuil LCB-FT</a:t>
            </a:r>
            <a:r>
              <a:rPr lang="fr-FR" sz="1050" dirty="0">
                <a:latin typeface="Calibri" panose="020F0502020204030204" pitchFamily="34" charset="0"/>
                <a:ea typeface="Calibri" panose="020F0502020204030204" pitchFamily="34" charset="0"/>
                <a:cs typeface="Times New Roman" panose="02020603050405020304" pitchFamily="18" charset="0"/>
              </a:rPr>
              <a:t> : communication du </a:t>
            </a:r>
            <a:r>
              <a:rPr lang="fr-FR" sz="1050" b="1" dirty="0">
                <a:latin typeface="Calibri" panose="020F0502020204030204" pitchFamily="34" charset="0"/>
                <a:ea typeface="Calibri" panose="020F0502020204030204" pitchFamily="34" charset="0"/>
                <a:cs typeface="Times New Roman" panose="02020603050405020304" pitchFamily="18" charset="0"/>
              </a:rPr>
              <a:t>CERFA n° 2735 (formulaire 11278)</a:t>
            </a:r>
            <a:r>
              <a:rPr lang="fr-FR" sz="1050" dirty="0">
                <a:latin typeface="Calibri" panose="020F0502020204030204" pitchFamily="34" charset="0"/>
                <a:ea typeface="Calibri" panose="020F0502020204030204" pitchFamily="34" charset="0"/>
                <a:cs typeface="Times New Roman" panose="02020603050405020304" pitchFamily="18" charset="0"/>
              </a:rPr>
              <a:t> </a:t>
            </a:r>
            <a:r>
              <a:rPr lang="fr-FR" sz="1050" b="1" dirty="0">
                <a:latin typeface="Calibri" panose="020F0502020204030204" pitchFamily="34" charset="0"/>
                <a:ea typeface="Calibri" panose="020F0502020204030204" pitchFamily="34" charset="0"/>
                <a:cs typeface="Times New Roman" panose="02020603050405020304" pitchFamily="18" charset="0"/>
              </a:rPr>
              <a:t>visé ou non</a:t>
            </a:r>
            <a:r>
              <a:rPr lang="fr-FR" sz="1050" dirty="0">
                <a:latin typeface="Calibri" panose="020F0502020204030204" pitchFamily="34" charset="0"/>
                <a:ea typeface="Calibri" panose="020F0502020204030204" pitchFamily="34" charset="0"/>
                <a:cs typeface="Times New Roman" panose="02020603050405020304" pitchFamily="18" charset="0"/>
              </a:rPr>
              <a:t> par l'administration fiscale.</a:t>
            </a:r>
          </a:p>
          <a:p>
            <a:pPr marL="180000" lvl="0" algn="just">
              <a:spcBef>
                <a:spcPts val="300"/>
              </a:spcBef>
              <a:spcAft>
                <a:spcPts val="0"/>
              </a:spcAft>
              <a:tabLst>
                <a:tab pos="457200" algn="l"/>
              </a:tabLst>
            </a:pPr>
            <a:r>
              <a:rPr lang="fr-FR" sz="105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fr-FR" sz="1050" b="1" i="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Point d’attention</a:t>
            </a:r>
            <a:r>
              <a:rPr lang="fr-FR" sz="1050" b="1"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fr-FR" sz="1050" i="1" dirty="0">
                <a:latin typeface="Calibri" panose="020F0502020204030204" pitchFamily="34" charset="0"/>
                <a:ea typeface="Calibri" panose="020F0502020204030204" pitchFamily="34" charset="0"/>
                <a:cs typeface="Times New Roman" panose="02020603050405020304" pitchFamily="18" charset="0"/>
              </a:rPr>
              <a:t> CNP Assurances n’est pas tenu de vérifier que la déclaration est effectuée auprès des services fiscaux pour les versements inférieurs au seuil LCB-FT.</a:t>
            </a:r>
            <a:endParaRPr lang="fr-FR" sz="1050" i="1" dirty="0">
              <a:cs typeface="Times New Roman" panose="02020603050405020304" pitchFamily="18" charset="0"/>
            </a:endParaRPr>
          </a:p>
          <a:p>
            <a:pPr marL="180000" lvl="0" indent="-180000" algn="just">
              <a:spcBef>
                <a:spcPts val="600"/>
              </a:spcBef>
              <a:buFont typeface="Calibri" panose="020F0502020204030204" pitchFamily="34" charset="0"/>
              <a:buChar char="-"/>
              <a:tabLst>
                <a:tab pos="457200" algn="l"/>
              </a:tabLst>
            </a:pPr>
            <a:r>
              <a:rPr lang="fr-FR" sz="1050" b="1" u="sng" dirty="0">
                <a:latin typeface="Calibri" panose="020F0502020204030204" pitchFamily="34" charset="0"/>
                <a:ea typeface="Calibri" panose="020F0502020204030204" pitchFamily="34" charset="0"/>
                <a:cs typeface="Times New Roman" panose="02020603050405020304" pitchFamily="18" charset="0"/>
              </a:rPr>
              <a:t>En cas de versement intermédié ou non dont le seuil est supérieur au seuil LCB-FT</a:t>
            </a:r>
            <a:r>
              <a:rPr lang="fr-FR" sz="1050" b="1" dirty="0">
                <a:latin typeface="Calibri" panose="020F0502020204030204" pitchFamily="34" charset="0"/>
                <a:ea typeface="Calibri" panose="020F0502020204030204" pitchFamily="34" charset="0"/>
                <a:cs typeface="Times New Roman" panose="02020603050405020304" pitchFamily="18" charset="0"/>
              </a:rPr>
              <a:t> : </a:t>
            </a:r>
            <a:r>
              <a:rPr lang="fr-FR" sz="1050" dirty="0">
                <a:latin typeface="Calibri" panose="020F0502020204030204" pitchFamily="34" charset="0"/>
                <a:ea typeface="Calibri" panose="020F0502020204030204" pitchFamily="34" charset="0"/>
                <a:cs typeface="Times New Roman" panose="02020603050405020304" pitchFamily="18" charset="0"/>
              </a:rPr>
              <a:t>communication du </a:t>
            </a:r>
            <a:r>
              <a:rPr lang="fr-FR" sz="1050" b="1" dirty="0">
                <a:latin typeface="Calibri" panose="020F0502020204030204" pitchFamily="34" charset="0"/>
                <a:ea typeface="Calibri" panose="020F0502020204030204" pitchFamily="34" charset="0"/>
                <a:cs typeface="Times New Roman" panose="02020603050405020304" pitchFamily="18" charset="0"/>
              </a:rPr>
              <a:t>CERFA n° 2735 (formulaire 11278)</a:t>
            </a:r>
            <a:r>
              <a:rPr lang="fr-FR" sz="1050" dirty="0">
                <a:latin typeface="Calibri" panose="020F0502020204030204" pitchFamily="34" charset="0"/>
                <a:ea typeface="Calibri" panose="020F0502020204030204" pitchFamily="34" charset="0"/>
                <a:cs typeface="Times New Roman" panose="02020603050405020304" pitchFamily="18" charset="0"/>
              </a:rPr>
              <a:t> </a:t>
            </a:r>
            <a:r>
              <a:rPr lang="fr-FR" sz="1050" b="1" u="sng" dirty="0">
                <a:latin typeface="Calibri" panose="020F0502020204030204" pitchFamily="34" charset="0"/>
                <a:ea typeface="Calibri" panose="020F0502020204030204" pitchFamily="34" charset="0"/>
                <a:cs typeface="Times New Roman" panose="02020603050405020304" pitchFamily="18" charset="0"/>
              </a:rPr>
              <a:t>visé obligatoirement</a:t>
            </a:r>
            <a:r>
              <a:rPr lang="fr-FR" sz="1050" u="sng" dirty="0">
                <a:latin typeface="Calibri" panose="020F0502020204030204" pitchFamily="34" charset="0"/>
                <a:ea typeface="Calibri" panose="020F0502020204030204" pitchFamily="34" charset="0"/>
                <a:cs typeface="Times New Roman" panose="02020603050405020304" pitchFamily="18" charset="0"/>
              </a:rPr>
              <a:t> </a:t>
            </a:r>
            <a:r>
              <a:rPr lang="fr-FR" sz="1050" dirty="0">
                <a:latin typeface="Calibri" panose="020F0502020204030204" pitchFamily="34" charset="0"/>
                <a:ea typeface="Calibri" panose="020F0502020204030204" pitchFamily="34" charset="0"/>
                <a:cs typeface="Times New Roman" panose="02020603050405020304" pitchFamily="18" charset="0"/>
              </a:rPr>
              <a:t>par l'administration fiscale</a:t>
            </a:r>
          </a:p>
        </p:txBody>
      </p:sp>
      <p:sp>
        <p:nvSpPr>
          <p:cNvPr id="12" name="Rectangle 11">
            <a:extLst>
              <a:ext uri="{FF2B5EF4-FFF2-40B4-BE49-F238E27FC236}">
                <a16:creationId xmlns:a16="http://schemas.microsoft.com/office/drawing/2014/main" id="{D609E2B8-2729-40D6-9DE3-99375B8D9CED}"/>
              </a:ext>
            </a:extLst>
          </p:cNvPr>
          <p:cNvSpPr/>
          <p:nvPr/>
        </p:nvSpPr>
        <p:spPr>
          <a:xfrm>
            <a:off x="71280" y="8073979"/>
            <a:ext cx="7103652" cy="1377300"/>
          </a:xfrm>
          <a:prstGeom prst="rect">
            <a:avLst/>
          </a:prstGeom>
          <a:solidFill>
            <a:srgbClr val="FDC3E7"/>
          </a:solidFill>
          <a:ln>
            <a:noFill/>
          </a:ln>
        </p:spPr>
        <p:txBody>
          <a:bodyPr wrap="square">
            <a:spAutoFit/>
          </a:bodyPr>
          <a:lstStyle/>
          <a:p>
            <a:pPr>
              <a:spcBef>
                <a:spcPts val="600"/>
              </a:spcBef>
            </a:pPr>
            <a:r>
              <a:rPr lang="fr-FR" sz="1050" dirty="0">
                <a:latin typeface="Calibri" panose="020F0502020204030204" pitchFamily="34" charset="0"/>
                <a:cs typeface="Calibri" panose="020F0502020204030204" pitchFamily="34" charset="0"/>
              </a:rPr>
              <a:t>Les justificatifs à communiquer à ce titre sont les suivants : </a:t>
            </a:r>
          </a:p>
          <a:p>
            <a:pPr marL="171450" indent="-171450">
              <a:spcBef>
                <a:spcPts val="600"/>
              </a:spcBef>
              <a:buFontTx/>
              <a:buChar char="-"/>
            </a:pPr>
            <a:r>
              <a:rPr lang="fr-FR" sz="1050" dirty="0">
                <a:latin typeface="Calibri" panose="020F0502020204030204" pitchFamily="34" charset="0"/>
                <a:cs typeface="Calibri" panose="020F0502020204030204" pitchFamily="34" charset="0"/>
              </a:rPr>
              <a:t>Attestation sur l’honneur datée et signée, invoquant l’événement spécifique et sa date, le montant donné et les identités des personnes qui donnent et reçoivent le présent d’usage (cf. annexe 1)</a:t>
            </a:r>
          </a:p>
          <a:p>
            <a:pPr marL="171450" indent="-171450" algn="just">
              <a:spcBef>
                <a:spcPts val="300"/>
              </a:spcBef>
              <a:buFontTx/>
              <a:buChar char="-"/>
            </a:pPr>
            <a:r>
              <a:rPr lang="fr-FR" sz="1050" dirty="0">
                <a:latin typeface="Calibri" panose="020F0502020204030204" pitchFamily="34" charset="0"/>
                <a:cs typeface="Calibri" panose="020F0502020204030204" pitchFamily="34" charset="0"/>
              </a:rPr>
              <a:t>Et tout document permettant d’effectuer un contrôle de cohérence entre la somme versée et le patrimoine de la personne qui consent le présent d’usage</a:t>
            </a:r>
          </a:p>
          <a:p>
            <a:pPr marL="360000" indent="-171450" algn="just">
              <a:spcBef>
                <a:spcPts val="300"/>
              </a:spcBef>
              <a:buClr>
                <a:srgbClr val="FF00FF"/>
              </a:buClr>
              <a:buFont typeface="Symbol" panose="05050102010706020507" pitchFamily="18" charset="2"/>
              <a:buChar char="Þ"/>
            </a:pPr>
            <a:r>
              <a:rPr lang="fr-FR" sz="1050" i="1" dirty="0">
                <a:latin typeface="Calibri" panose="020F0502020204030204" pitchFamily="34" charset="0"/>
              </a:rPr>
              <a:t>À savoir : dernier avis d’imposition et/ou dernier avis d’imposition à l’IFI si assujetti et/ou relevé(s) de portefeuille de valeurs mobilières</a:t>
            </a:r>
          </a:p>
        </p:txBody>
      </p:sp>
      <p:sp>
        <p:nvSpPr>
          <p:cNvPr id="16" name="Espace réservé du numéro de diapositive 3">
            <a:extLst>
              <a:ext uri="{FF2B5EF4-FFF2-40B4-BE49-F238E27FC236}">
                <a16:creationId xmlns:a16="http://schemas.microsoft.com/office/drawing/2014/main" id="{57E720F9-FCA5-47B0-9812-43EE8C6E4E3A}"/>
              </a:ext>
            </a:extLst>
          </p:cNvPr>
          <p:cNvSpPr txBox="1">
            <a:spLocks/>
          </p:cNvSpPr>
          <p:nvPr/>
        </p:nvSpPr>
        <p:spPr>
          <a:xfrm rot="16200000">
            <a:off x="6678476" y="9271261"/>
            <a:ext cx="720081" cy="1368152"/>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marL="0" marR="0" lvl="0" indent="0" algn="l" defTabSz="962223" rtl="0" eaLnBrk="1" fontAlgn="auto" latinLnBrk="0" hangingPunct="1">
              <a:lnSpc>
                <a:spcPct val="100000"/>
              </a:lnSpc>
              <a:spcBef>
                <a:spcPts val="0"/>
              </a:spcBef>
              <a:spcAft>
                <a:spcPts val="0"/>
              </a:spcAft>
              <a:buClrTx/>
              <a:buSzTx/>
              <a:buFontTx/>
              <a:buNone/>
              <a:tabLst/>
              <a:defRPr/>
            </a:pPr>
            <a:fld id="{97B33DD3-D3CA-4EB7-8141-8DBBDB7E80DD}" type="slidenum">
              <a:rPr kumimoji="0" lang="fr-FR" sz="2400" b="1" i="0" u="none" strike="noStrike" kern="1200" cap="none" spc="0" normalizeH="0" baseline="0" noProof="0" smtClean="0">
                <a:ln>
                  <a:noFill/>
                </a:ln>
                <a:solidFill>
                  <a:srgbClr val="F814A3"/>
                </a:solidFill>
                <a:effectLst/>
                <a:uLnTx/>
                <a:uFillTx/>
                <a:latin typeface="Arial"/>
                <a:ea typeface="+mn-ea"/>
                <a:cs typeface="+mn-cs"/>
              </a:rPr>
              <a:pPr marL="0" marR="0" lvl="0" indent="0" algn="l" defTabSz="962223" rtl="0" eaLnBrk="1" fontAlgn="auto" latinLnBrk="0" hangingPunct="1">
                <a:lnSpc>
                  <a:spcPct val="100000"/>
                </a:lnSpc>
                <a:spcBef>
                  <a:spcPts val="0"/>
                </a:spcBef>
                <a:spcAft>
                  <a:spcPts val="0"/>
                </a:spcAft>
                <a:buClrTx/>
                <a:buSzTx/>
                <a:buFontTx/>
                <a:buNone/>
                <a:tabLst/>
                <a:defRPr/>
              </a:pPr>
              <a:t>12</a:t>
            </a:fld>
            <a:endParaRPr kumimoji="0" lang="fr-FR" sz="2400" b="1" i="0" u="none" strike="noStrike" kern="1200" cap="none" spc="0" normalizeH="0" baseline="0" noProof="0" dirty="0">
              <a:ln>
                <a:noFill/>
              </a:ln>
              <a:solidFill>
                <a:srgbClr val="F814A3"/>
              </a:solidFill>
              <a:effectLst/>
              <a:uLnTx/>
              <a:uFillTx/>
              <a:latin typeface="Arial"/>
              <a:ea typeface="+mn-ea"/>
              <a:cs typeface="+mn-cs"/>
            </a:endParaRPr>
          </a:p>
        </p:txBody>
      </p:sp>
      <p:pic>
        <p:nvPicPr>
          <p:cNvPr id="13" name="Image 12">
            <a:extLst>
              <a:ext uri="{FF2B5EF4-FFF2-40B4-BE49-F238E27FC236}">
                <a16:creationId xmlns:a16="http://schemas.microsoft.com/office/drawing/2014/main" id="{9D753413-74C1-4A57-AD48-C5134B094ABA}"/>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14280" y="462062"/>
            <a:ext cx="594305" cy="594305"/>
          </a:xfrm>
          <a:prstGeom prst="rect">
            <a:avLst/>
          </a:prstGeom>
        </p:spPr>
      </p:pic>
    </p:spTree>
    <p:extLst>
      <p:ext uri="{BB962C8B-B14F-4D97-AF65-F5344CB8AC3E}">
        <p14:creationId xmlns:p14="http://schemas.microsoft.com/office/powerpoint/2010/main" val="3550835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140353" y="883458"/>
            <a:ext cx="4960006" cy="395818"/>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Réaliser une cotisation complémentaire (2/3)</a:t>
            </a:r>
            <a:endParaRPr lang="fr-FR" altLang="fr-FR" b="1" cap="all" dirty="0">
              <a:solidFill>
                <a:srgbClr val="F814A3"/>
              </a:solidFill>
              <a:latin typeface="+mn-lt"/>
            </a:endParaRPr>
          </a:p>
        </p:txBody>
      </p:sp>
      <p:grpSp>
        <p:nvGrpSpPr>
          <p:cNvPr id="15" name="Groupe 14"/>
          <p:cNvGrpSpPr/>
          <p:nvPr/>
        </p:nvGrpSpPr>
        <p:grpSpPr>
          <a:xfrm>
            <a:off x="42848" y="2433901"/>
            <a:ext cx="7178724" cy="6945372"/>
            <a:chOff x="42846" y="5351432"/>
            <a:chExt cx="7178724" cy="1594352"/>
          </a:xfrm>
        </p:grpSpPr>
        <p:sp>
          <p:nvSpPr>
            <p:cNvPr id="17" name="Rectangle 16"/>
            <p:cNvSpPr/>
            <p:nvPr/>
          </p:nvSpPr>
          <p:spPr>
            <a:xfrm>
              <a:off x="42846" y="5396493"/>
              <a:ext cx="7178724" cy="1549291"/>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lvl="0" defTabSz="622300"/>
              <a:endParaRPr lang="fr-FR" sz="1050" dirty="0">
                <a:latin typeface="Calibri" panose="020F0502020204030204" pitchFamily="34" charset="0"/>
              </a:endParaRPr>
            </a:p>
            <a:p>
              <a:pPr lvl="0" defTabSz="622300"/>
              <a:r>
                <a:rPr lang="fr-FR" sz="1100" dirty="0">
                  <a:latin typeface="Calibri" panose="020F0502020204030204" pitchFamily="34" charset="0"/>
                </a:rPr>
                <a:t>Les fonds doivent obligatoirement transiter par le compte Caisse d'Epargne de l'adhérent. Ce compte doit être toujours actif pendant la vie du contrat</a:t>
              </a:r>
              <a:r>
                <a:rPr lang="fr-FR" sz="1050" dirty="0">
                  <a:latin typeface="Calibri" panose="020F0502020204030204" pitchFamily="34" charset="0"/>
                </a:rPr>
                <a:t>.</a:t>
              </a: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sp>
          <p:nvSpPr>
            <p:cNvPr id="18" name="Text Box 5">
              <a:hlinkClick r:id="" action="ppaction://noaction"/>
            </p:cNvPr>
            <p:cNvSpPr txBox="1">
              <a:spLocks noChangeArrowheads="1"/>
            </p:cNvSpPr>
            <p:nvPr/>
          </p:nvSpPr>
          <p:spPr bwMode="auto">
            <a:xfrm>
              <a:off x="166660" y="5351432"/>
              <a:ext cx="3835064" cy="77699"/>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Qui peut réaliser une cotisation complémentaire ?</a:t>
              </a:r>
            </a:p>
          </p:txBody>
        </p:sp>
      </p:grpSp>
      <p:sp>
        <p:nvSpPr>
          <p:cNvPr id="16" name="Espace réservé du numéro de diapositive 3">
            <a:extLst>
              <a:ext uri="{FF2B5EF4-FFF2-40B4-BE49-F238E27FC236}">
                <a16:creationId xmlns:a16="http://schemas.microsoft.com/office/drawing/2014/main" id="{57E720F9-FCA5-47B0-9812-43EE8C6E4E3A}"/>
              </a:ext>
            </a:extLst>
          </p:cNvPr>
          <p:cNvSpPr txBox="1">
            <a:spLocks/>
          </p:cNvSpPr>
          <p:nvPr/>
        </p:nvSpPr>
        <p:spPr>
          <a:xfrm rot="16200000">
            <a:off x="6759352" y="9622431"/>
            <a:ext cx="720081" cy="809825"/>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13</a:t>
            </a:fld>
            <a:endParaRPr lang="fr-FR" dirty="0"/>
          </a:p>
        </p:txBody>
      </p:sp>
      <p:graphicFrame>
        <p:nvGraphicFramePr>
          <p:cNvPr id="5" name="Tableau 4">
            <a:extLst>
              <a:ext uri="{FF2B5EF4-FFF2-40B4-BE49-F238E27FC236}">
                <a16:creationId xmlns:a16="http://schemas.microsoft.com/office/drawing/2014/main" id="{BEFF35FE-9D2C-471D-A766-EF463502A7D3}"/>
              </a:ext>
            </a:extLst>
          </p:cNvPr>
          <p:cNvGraphicFramePr>
            <a:graphicFrameLocks noGrp="1"/>
          </p:cNvGraphicFramePr>
          <p:nvPr>
            <p:extLst>
              <p:ext uri="{D42A27DB-BD31-4B8C-83A1-F6EECF244321}">
                <p14:modId xmlns:p14="http://schemas.microsoft.com/office/powerpoint/2010/main" val="1737960561"/>
              </p:ext>
            </p:extLst>
          </p:nvPr>
        </p:nvGraphicFramePr>
        <p:xfrm>
          <a:off x="166662" y="3505078"/>
          <a:ext cx="6892061" cy="5451342"/>
        </p:xfrm>
        <a:graphic>
          <a:graphicData uri="http://schemas.openxmlformats.org/drawingml/2006/table">
            <a:tbl>
              <a:tblPr firstRow="1" bandRow="1">
                <a:tableStyleId>{5C22544A-7EE6-4342-B048-85BDC9FD1C3A}</a:tableStyleId>
              </a:tblPr>
              <a:tblGrid>
                <a:gridCol w="1269136">
                  <a:extLst>
                    <a:ext uri="{9D8B030D-6E8A-4147-A177-3AD203B41FA5}">
                      <a16:colId xmlns:a16="http://schemas.microsoft.com/office/drawing/2014/main" val="4128120121"/>
                    </a:ext>
                  </a:extLst>
                </a:gridCol>
                <a:gridCol w="5622925">
                  <a:extLst>
                    <a:ext uri="{9D8B030D-6E8A-4147-A177-3AD203B41FA5}">
                      <a16:colId xmlns:a16="http://schemas.microsoft.com/office/drawing/2014/main" val="1769029974"/>
                    </a:ext>
                  </a:extLst>
                </a:gridCol>
              </a:tblGrid>
              <a:tr h="2273794">
                <a:tc>
                  <a:txBody>
                    <a:bodyPr/>
                    <a:lstStyle/>
                    <a:p>
                      <a:r>
                        <a:rPr lang="fr-FR" sz="1100" b="1" dirty="0">
                          <a:solidFill>
                            <a:schemeClr val="bg1"/>
                          </a:solidFill>
                          <a:latin typeface="Calibri" panose="020F0502020204030204" pitchFamily="34" charset="0"/>
                          <a:cs typeface="Calibri" panose="020F0502020204030204" pitchFamily="34" charset="0"/>
                        </a:rPr>
                        <a:t>Avec pacte adjoint standard</a:t>
                      </a:r>
                    </a:p>
                  </a:txBody>
                  <a:tcPr anchor="ctr">
                    <a:solidFill>
                      <a:schemeClr val="tx2"/>
                    </a:solidFill>
                  </a:tcPr>
                </a:tc>
                <a:tc>
                  <a:txBody>
                    <a:bodyPr/>
                    <a:lstStyle/>
                    <a:p>
                      <a:pPr algn="just">
                        <a:spcBef>
                          <a:spcPts val="0"/>
                        </a:spcBef>
                      </a:pPr>
                      <a:endParaRPr lang="fr-FR" sz="1050" b="0" dirty="0">
                        <a:solidFill>
                          <a:schemeClr val="tx1"/>
                        </a:solidFill>
                        <a:latin typeface="Calibri" panose="020F0502020204030204" pitchFamily="34" charset="0"/>
                      </a:endParaRPr>
                    </a:p>
                    <a:p>
                      <a:pPr algn="just">
                        <a:spcBef>
                          <a:spcPts val="0"/>
                        </a:spcBef>
                      </a:pPr>
                      <a:r>
                        <a:rPr lang="fr-FR" sz="1050" b="0" dirty="0">
                          <a:solidFill>
                            <a:schemeClr val="tx1"/>
                          </a:solidFill>
                          <a:latin typeface="Calibri" panose="020F0502020204030204" pitchFamily="34" charset="0"/>
                        </a:rPr>
                        <a:t>Seuls </a:t>
                      </a:r>
                      <a:r>
                        <a:rPr lang="fr-FR" sz="1050" b="1" dirty="0">
                          <a:solidFill>
                            <a:schemeClr val="tx1"/>
                          </a:solidFill>
                          <a:latin typeface="Calibri" panose="020F0502020204030204" pitchFamily="34" charset="0"/>
                        </a:rPr>
                        <a:t>le donataire </a:t>
                      </a:r>
                      <a:r>
                        <a:rPr lang="fr-FR" sz="1050" b="0" dirty="0">
                          <a:solidFill>
                            <a:schemeClr val="tx1"/>
                          </a:solidFill>
                          <a:latin typeface="Calibri" panose="020F0502020204030204" pitchFamily="34" charset="0"/>
                        </a:rPr>
                        <a:t>(ou ses représentants légaux si le donataire est mineur) et </a:t>
                      </a:r>
                      <a:r>
                        <a:rPr lang="fr-FR" sz="1050" b="1" dirty="0">
                          <a:solidFill>
                            <a:schemeClr val="tx1"/>
                          </a:solidFill>
                          <a:latin typeface="Calibri" panose="020F0502020204030204" pitchFamily="34" charset="0"/>
                        </a:rPr>
                        <a:t>le donateur </a:t>
                      </a:r>
                      <a:r>
                        <a:rPr lang="fr-FR" sz="1050" b="0" dirty="0">
                          <a:solidFill>
                            <a:schemeClr val="tx1"/>
                          </a:solidFill>
                          <a:latin typeface="Calibri" panose="020F0502020204030204" pitchFamily="34" charset="0"/>
                        </a:rPr>
                        <a:t>peuvent verser librement sur le contrat sauf disposition spécifique du pacte adjoint. </a:t>
                      </a:r>
                    </a:p>
                    <a:p>
                      <a:pPr algn="just">
                        <a:spcBef>
                          <a:spcPts val="600"/>
                        </a:spcBef>
                      </a:pPr>
                      <a:r>
                        <a:rPr lang="fr-FR" sz="1050" b="0" dirty="0">
                          <a:solidFill>
                            <a:schemeClr val="tx1"/>
                          </a:solidFill>
                          <a:latin typeface="Calibri" panose="020F0502020204030204" pitchFamily="34" charset="0"/>
                        </a:rPr>
                        <a:t>Pour ses propres versements, le donateur ventile le versement entre les différents supports et signe la demande de cotisation complémentaire.  A cette fin, le donateur alimente le compte du donataire (chèque ou virement) du montant de la cotisation complémentaire envisagée. </a:t>
                      </a:r>
                    </a:p>
                    <a:p>
                      <a:pPr algn="just">
                        <a:spcBef>
                          <a:spcPts val="600"/>
                        </a:spcBef>
                      </a:pPr>
                      <a:r>
                        <a:rPr lang="fr-FR" sz="1050" b="0" dirty="0">
                          <a:solidFill>
                            <a:schemeClr val="tx1"/>
                          </a:solidFill>
                          <a:latin typeface="Calibri" panose="020F0502020204030204" pitchFamily="34" charset="0"/>
                        </a:rPr>
                        <a:t>Pour les versements effectués par le donataire, c'est le donataire ou ses représentants légaux s'il est mineur qui effectuent la ventilation entre les supports et signent la demande de cotisation</a:t>
                      </a:r>
                      <a:r>
                        <a:rPr lang="fr-FR" sz="1050" b="0" baseline="0" dirty="0">
                          <a:solidFill>
                            <a:schemeClr val="tx1"/>
                          </a:solidFill>
                          <a:latin typeface="Calibri" panose="020F0502020204030204" pitchFamily="34" charset="0"/>
                        </a:rPr>
                        <a:t> complémentaire.</a:t>
                      </a:r>
                      <a:r>
                        <a:rPr lang="fr-FR" sz="1050" b="0" dirty="0">
                          <a:solidFill>
                            <a:schemeClr val="tx1"/>
                          </a:solidFill>
                          <a:latin typeface="Calibri" panose="020F0502020204030204" pitchFamily="34" charset="0"/>
                        </a:rPr>
                        <a:t> </a:t>
                      </a:r>
                    </a:p>
                    <a:p>
                      <a:endParaRPr lang="fr-FR" sz="1050" dirty="0">
                        <a:solidFill>
                          <a:schemeClr val="tx1"/>
                        </a:solidFill>
                        <a:latin typeface="Calibri" panose="020F0502020204030204" pitchFamily="34" charset="0"/>
                        <a:cs typeface="Calibri" panose="020F0502020204030204" pitchFamily="34" charset="0"/>
                      </a:endParaRPr>
                    </a:p>
                  </a:txBody>
                  <a:tcPr anchor="ctr">
                    <a:solidFill>
                      <a:schemeClr val="bg1">
                        <a:lumMod val="95000"/>
                      </a:schemeClr>
                    </a:solidFill>
                  </a:tcPr>
                </a:tc>
                <a:extLst>
                  <a:ext uri="{0D108BD9-81ED-4DB2-BD59-A6C34878D82A}">
                    <a16:rowId xmlns:a16="http://schemas.microsoft.com/office/drawing/2014/main" val="2164392805"/>
                  </a:ext>
                </a:extLst>
              </a:tr>
              <a:tr h="2088232">
                <a:tc>
                  <a:txBody>
                    <a:bodyPr/>
                    <a:lstStyle/>
                    <a:p>
                      <a:r>
                        <a:rPr lang="fr-FR" sz="1100" b="1" dirty="0">
                          <a:solidFill>
                            <a:schemeClr val="bg1"/>
                          </a:solidFill>
                          <a:latin typeface="Calibri" panose="020F0502020204030204" pitchFamily="34" charset="0"/>
                          <a:cs typeface="Calibri" panose="020F0502020204030204" pitchFamily="34" charset="0"/>
                        </a:rPr>
                        <a:t>Avec pacte adjoint spécifique</a:t>
                      </a:r>
                    </a:p>
                  </a:txBody>
                  <a:tcPr anchor="ctr">
                    <a:solidFill>
                      <a:schemeClr val="tx2"/>
                    </a:solidFill>
                  </a:tcPr>
                </a:tc>
                <a:tc>
                  <a:txBody>
                    <a:bodyPr/>
                    <a:lstStyle/>
                    <a:p>
                      <a:pPr algn="just">
                        <a:spcBef>
                          <a:spcPts val="300"/>
                        </a:spcBef>
                      </a:pPr>
                      <a:endParaRPr lang="fr-FR" sz="1050" dirty="0">
                        <a:solidFill>
                          <a:schemeClr val="tx1"/>
                        </a:solidFill>
                        <a:latin typeface="Calibri" panose="020F0502020204030204" pitchFamily="34" charset="0"/>
                      </a:endParaRPr>
                    </a:p>
                    <a:p>
                      <a:pPr algn="just">
                        <a:spcBef>
                          <a:spcPts val="300"/>
                        </a:spcBef>
                      </a:pPr>
                      <a:r>
                        <a:rPr lang="fr-FR" sz="1050" dirty="0">
                          <a:solidFill>
                            <a:schemeClr val="tx1"/>
                          </a:solidFill>
                          <a:latin typeface="Calibri" panose="020F0502020204030204" pitchFamily="34" charset="0"/>
                        </a:rPr>
                        <a:t>Si la </a:t>
                      </a:r>
                      <a:r>
                        <a:rPr lang="fr-FR" sz="1050" b="1" dirty="0">
                          <a:solidFill>
                            <a:schemeClr val="tx1"/>
                          </a:solidFill>
                          <a:latin typeface="Calibri" panose="020F0502020204030204" pitchFamily="34" charset="0"/>
                        </a:rPr>
                        <a:t>clause n° 2 </a:t>
                      </a:r>
                      <a:r>
                        <a:rPr lang="fr-FR" sz="1050" dirty="0">
                          <a:solidFill>
                            <a:schemeClr val="tx1"/>
                          </a:solidFill>
                          <a:latin typeface="Calibri" panose="020F0502020204030204" pitchFamily="34" charset="0"/>
                        </a:rPr>
                        <a:t>« Modalités de gestion du contrat Nuances Grenadine » a été choisie ou si le pacte adjoint spécifique libre le prévoit </a:t>
                      </a:r>
                      <a:r>
                        <a:rPr lang="fr-FR" sz="1050" b="1" dirty="0">
                          <a:solidFill>
                            <a:schemeClr val="tx1"/>
                          </a:solidFill>
                          <a:latin typeface="Calibri" panose="020F0502020204030204" pitchFamily="34" charset="0"/>
                        </a:rPr>
                        <a:t>le donateur </a:t>
                      </a:r>
                      <a:r>
                        <a:rPr lang="fr-FR" sz="1050" dirty="0">
                          <a:solidFill>
                            <a:schemeClr val="tx1"/>
                          </a:solidFill>
                          <a:latin typeface="Calibri" panose="020F0502020204030204" pitchFamily="34" charset="0"/>
                        </a:rPr>
                        <a:t>ventile le versement entre les différents supports et signe la demande de cotisation complémentaire, et ce jusqu’au terme fixé dans la clause.  </a:t>
                      </a:r>
                    </a:p>
                    <a:p>
                      <a:pPr algn="just">
                        <a:spcBef>
                          <a:spcPts val="600"/>
                        </a:spcBef>
                      </a:pPr>
                      <a:r>
                        <a:rPr lang="fr-FR" sz="1050" dirty="0">
                          <a:solidFill>
                            <a:schemeClr val="tx1"/>
                          </a:solidFill>
                          <a:latin typeface="Calibri" panose="020F0502020204030204" pitchFamily="34" charset="0"/>
                        </a:rPr>
                        <a:t>Dans le cas contraire, ou si le terme de la clause est atteint, c'est le </a:t>
                      </a:r>
                      <a:r>
                        <a:rPr lang="fr-FR" sz="1050" b="1" dirty="0">
                          <a:solidFill>
                            <a:schemeClr val="tx1"/>
                          </a:solidFill>
                          <a:latin typeface="Calibri" panose="020F0502020204030204" pitchFamily="34" charset="0"/>
                        </a:rPr>
                        <a:t>donataire</a:t>
                      </a:r>
                      <a:r>
                        <a:rPr lang="fr-FR" sz="1050" dirty="0">
                          <a:solidFill>
                            <a:schemeClr val="tx1"/>
                          </a:solidFill>
                          <a:latin typeface="Calibri" panose="020F0502020204030204" pitchFamily="34" charset="0"/>
                        </a:rPr>
                        <a:t> (ou ses représentants légaux s'il est mineur) qui effectue la ventilation entre les supports et signe la demande de cotisation. </a:t>
                      </a:r>
                    </a:p>
                    <a:p>
                      <a:endParaRPr lang="fr-FR" sz="1050" dirty="0">
                        <a:solidFill>
                          <a:schemeClr val="tx1"/>
                        </a:solidFill>
                        <a:latin typeface="Calibri" panose="020F0502020204030204" pitchFamily="34" charset="0"/>
                        <a:cs typeface="Calibri" panose="020F0502020204030204" pitchFamily="34" charset="0"/>
                      </a:endParaRPr>
                    </a:p>
                  </a:txBody>
                  <a:tcPr anchor="ctr">
                    <a:solidFill>
                      <a:schemeClr val="tx2">
                        <a:lumMod val="20000"/>
                        <a:lumOff val="80000"/>
                      </a:schemeClr>
                    </a:solidFill>
                  </a:tcPr>
                </a:tc>
                <a:extLst>
                  <a:ext uri="{0D108BD9-81ED-4DB2-BD59-A6C34878D82A}">
                    <a16:rowId xmlns:a16="http://schemas.microsoft.com/office/drawing/2014/main" val="3958741880"/>
                  </a:ext>
                </a:extLst>
              </a:tr>
              <a:tr h="1089316">
                <a:tc>
                  <a:txBody>
                    <a:bodyPr/>
                    <a:lstStyle/>
                    <a:p>
                      <a:r>
                        <a:rPr lang="fr-FR" sz="1100" b="1" dirty="0">
                          <a:solidFill>
                            <a:schemeClr val="bg1"/>
                          </a:solidFill>
                          <a:latin typeface="Calibri" panose="020F0502020204030204" pitchFamily="34" charset="0"/>
                          <a:cs typeface="Calibri" panose="020F0502020204030204" pitchFamily="34" charset="0"/>
                        </a:rPr>
                        <a:t>Sans pacte</a:t>
                      </a:r>
                    </a:p>
                  </a:txBody>
                  <a:tcPr anchor="ctr">
                    <a:solidFill>
                      <a:schemeClr val="tx2"/>
                    </a:solidFill>
                  </a:tcPr>
                </a:tc>
                <a:tc>
                  <a:txBody>
                    <a:bodyPr/>
                    <a:lstStyle/>
                    <a:p>
                      <a:pPr algn="just"/>
                      <a:endParaRPr lang="fr-FR" sz="1050" b="1" dirty="0">
                        <a:solidFill>
                          <a:schemeClr val="tx1"/>
                        </a:solidFill>
                        <a:latin typeface="Calibri" panose="020F0502020204030204" pitchFamily="34" charset="0"/>
                      </a:endParaRPr>
                    </a:p>
                    <a:p>
                      <a:pPr algn="just"/>
                      <a:r>
                        <a:rPr lang="fr-FR" sz="1050" b="1" dirty="0">
                          <a:solidFill>
                            <a:schemeClr val="tx1"/>
                          </a:solidFill>
                          <a:latin typeface="Calibri" panose="020F0502020204030204" pitchFamily="34" charset="0"/>
                        </a:rPr>
                        <a:t>L’assuré </a:t>
                      </a:r>
                      <a:r>
                        <a:rPr lang="fr-FR" sz="1050" dirty="0">
                          <a:solidFill>
                            <a:schemeClr val="tx1"/>
                          </a:solidFill>
                          <a:latin typeface="Calibri" panose="020F0502020204030204" pitchFamily="34" charset="0"/>
                        </a:rPr>
                        <a:t>(ou ses représentants légaux s’il est mineur) peut verser librement sur le contrat, et décider de la ventilation entre les supports disponibles.</a:t>
                      </a:r>
                    </a:p>
                  </a:txBody>
                  <a:tcPr anchor="ctr">
                    <a:solidFill>
                      <a:schemeClr val="bg1">
                        <a:lumMod val="95000"/>
                      </a:schemeClr>
                    </a:solidFill>
                  </a:tcPr>
                </a:tc>
                <a:extLst>
                  <a:ext uri="{0D108BD9-81ED-4DB2-BD59-A6C34878D82A}">
                    <a16:rowId xmlns:a16="http://schemas.microsoft.com/office/drawing/2014/main" val="253341228"/>
                  </a:ext>
                </a:extLst>
              </a:tr>
            </a:tbl>
          </a:graphicData>
        </a:graphic>
      </p:graphicFrame>
    </p:spTree>
    <p:extLst>
      <p:ext uri="{BB962C8B-B14F-4D97-AF65-F5344CB8AC3E}">
        <p14:creationId xmlns:p14="http://schemas.microsoft.com/office/powerpoint/2010/main" val="2477449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161585" y="883418"/>
            <a:ext cx="4960006" cy="416641"/>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Réaliser une cotisation complémentaire (3/3)</a:t>
            </a:r>
            <a:endParaRPr lang="fr-FR" altLang="fr-FR" b="1" cap="all" dirty="0">
              <a:solidFill>
                <a:srgbClr val="F814A3"/>
              </a:solidFill>
              <a:latin typeface="+mn-lt"/>
            </a:endParaRPr>
          </a:p>
        </p:txBody>
      </p:sp>
      <p:grpSp>
        <p:nvGrpSpPr>
          <p:cNvPr id="2" name="Groupe 1"/>
          <p:cNvGrpSpPr/>
          <p:nvPr/>
        </p:nvGrpSpPr>
        <p:grpSpPr>
          <a:xfrm>
            <a:off x="17736" y="1530400"/>
            <a:ext cx="7178724" cy="5850326"/>
            <a:chOff x="25834" y="3966455"/>
            <a:chExt cx="7178724" cy="3754135"/>
          </a:xfrm>
        </p:grpSpPr>
        <p:sp>
          <p:nvSpPr>
            <p:cNvPr id="19" name="Rectangle 18"/>
            <p:cNvSpPr/>
            <p:nvPr/>
          </p:nvSpPr>
          <p:spPr>
            <a:xfrm>
              <a:off x="25834" y="4050679"/>
              <a:ext cx="7178724" cy="3669911"/>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lvl="0" defTabSz="622300"/>
              <a:endParaRPr lang="fr-FR" sz="400" dirty="0">
                <a:latin typeface="Calibri" panose="020F0502020204030204" pitchFamily="34" charset="0"/>
              </a:endParaRPr>
            </a:p>
            <a:p>
              <a:pPr>
                <a:spcBef>
                  <a:spcPts val="300"/>
                </a:spcBef>
              </a:pPr>
              <a:r>
                <a:rPr lang="fr-FR" sz="1000" b="1" dirty="0">
                  <a:latin typeface="Calibri" panose="020F0502020204030204" pitchFamily="34" charset="0"/>
                </a:rPr>
                <a:t>Si le donateur est à l’origine de la demande de la cotisation complémentaire, il signe seul la demande.</a:t>
              </a:r>
              <a:endParaRPr lang="fr-FR" sz="1000" dirty="0">
                <a:latin typeface="Calibri" panose="020F0502020204030204" pitchFamily="34" charset="0"/>
              </a:endParaRPr>
            </a:p>
            <a:p>
              <a:pPr marL="171450" indent="-171450">
                <a:spcBef>
                  <a:spcPts val="300"/>
                </a:spcBef>
                <a:buClr>
                  <a:srgbClr val="F814A3"/>
                </a:buClr>
                <a:buFont typeface="Wingdings" panose="05000000000000000000" pitchFamily="2" charset="2"/>
                <a:buChar char="Ø"/>
              </a:pPr>
              <a:r>
                <a:rPr lang="fr-FR" sz="1000" dirty="0">
                  <a:latin typeface="Calibri" panose="020F0502020204030204" pitchFamily="34" charset="0"/>
                </a:rPr>
                <a:t>Pièces à fournir : la demande de cotisation complémentaire signée par le donateur </a:t>
              </a:r>
              <a:endParaRPr lang="fr-FR" sz="1000" dirty="0">
                <a:highlight>
                  <a:srgbClr val="FFFF00"/>
                </a:highlight>
                <a:latin typeface="Calibri" panose="020F0502020204030204" pitchFamily="34" charset="0"/>
              </a:endParaRPr>
            </a:p>
            <a:p>
              <a:pPr>
                <a:spcBef>
                  <a:spcPts val="600"/>
                </a:spcBef>
              </a:pPr>
              <a:r>
                <a:rPr lang="fr-FR" sz="1000" b="1" dirty="0">
                  <a:latin typeface="Calibri" panose="020F0502020204030204" pitchFamily="34" charset="0"/>
                </a:rPr>
                <a:t>Si les représentants légaux du donataire sont à l’origine de la demande</a:t>
              </a:r>
              <a:r>
                <a:rPr lang="fr-FR" sz="1000" dirty="0">
                  <a:latin typeface="Calibri" panose="020F0502020204030204" pitchFamily="34" charset="0"/>
                </a:rPr>
                <a:t> de cotisation complémentaire, les signatures et pièces à fournir varient selon la situation familiale du mineur, à savoir :</a:t>
              </a: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r>
                <a:rPr lang="fr-FR" sz="1000" dirty="0">
                  <a:latin typeface="Calibri" panose="020F0502020204030204" pitchFamily="34" charset="0"/>
                </a:rPr>
                <a:t> </a:t>
              </a:r>
            </a:p>
            <a:p>
              <a:endParaRPr lang="fr-FR" sz="1000" dirty="0">
                <a:latin typeface="Calibri" panose="020F0502020204030204" pitchFamily="34" charset="0"/>
              </a:endParaRPr>
            </a:p>
            <a:p>
              <a:pPr lvl="0" defTabSz="622300"/>
              <a:endParaRPr lang="fr-FR" sz="1000" dirty="0">
                <a:latin typeface="Calibri" panose="020F0502020204030204" pitchFamily="34" charset="0"/>
              </a:endParaRP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sp>
          <p:nvSpPr>
            <p:cNvPr id="20" name="Text Box 5">
              <a:hlinkClick r:id="" action="ppaction://noaction"/>
            </p:cNvPr>
            <p:cNvSpPr txBox="1">
              <a:spLocks noChangeArrowheads="1"/>
            </p:cNvSpPr>
            <p:nvPr/>
          </p:nvSpPr>
          <p:spPr bwMode="auto">
            <a:xfrm>
              <a:off x="181053" y="3966455"/>
              <a:ext cx="3292837" cy="182091"/>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Règles de signatures et pièces à fournir</a:t>
              </a:r>
            </a:p>
          </p:txBody>
        </p:sp>
      </p:grpSp>
      <p:graphicFrame>
        <p:nvGraphicFramePr>
          <p:cNvPr id="3" name="Tableau 2"/>
          <p:cNvGraphicFramePr>
            <a:graphicFrameLocks noGrp="1"/>
          </p:cNvGraphicFramePr>
          <p:nvPr>
            <p:extLst>
              <p:ext uri="{D42A27DB-BD31-4B8C-83A1-F6EECF244321}">
                <p14:modId xmlns:p14="http://schemas.microsoft.com/office/powerpoint/2010/main" val="3709315093"/>
              </p:ext>
            </p:extLst>
          </p:nvPr>
        </p:nvGraphicFramePr>
        <p:xfrm>
          <a:off x="141299" y="2754536"/>
          <a:ext cx="7005229" cy="4521042"/>
        </p:xfrm>
        <a:graphic>
          <a:graphicData uri="http://schemas.openxmlformats.org/drawingml/2006/table">
            <a:tbl>
              <a:tblPr firstRow="1" firstCol="1" bandRow="1">
                <a:tableStyleId>{5C22544A-7EE6-4342-B048-85BDC9FD1C3A}</a:tableStyleId>
              </a:tblPr>
              <a:tblGrid>
                <a:gridCol w="857945">
                  <a:extLst>
                    <a:ext uri="{9D8B030D-6E8A-4147-A177-3AD203B41FA5}">
                      <a16:colId xmlns:a16="http://schemas.microsoft.com/office/drawing/2014/main" val="20000"/>
                    </a:ext>
                  </a:extLst>
                </a:gridCol>
                <a:gridCol w="857945">
                  <a:extLst>
                    <a:ext uri="{9D8B030D-6E8A-4147-A177-3AD203B41FA5}">
                      <a16:colId xmlns:a16="http://schemas.microsoft.com/office/drawing/2014/main" val="20001"/>
                    </a:ext>
                  </a:extLst>
                </a:gridCol>
                <a:gridCol w="1088167">
                  <a:extLst>
                    <a:ext uri="{9D8B030D-6E8A-4147-A177-3AD203B41FA5}">
                      <a16:colId xmlns:a16="http://schemas.microsoft.com/office/drawing/2014/main" val="20002"/>
                    </a:ext>
                  </a:extLst>
                </a:gridCol>
                <a:gridCol w="1663064">
                  <a:extLst>
                    <a:ext uri="{9D8B030D-6E8A-4147-A177-3AD203B41FA5}">
                      <a16:colId xmlns:a16="http://schemas.microsoft.com/office/drawing/2014/main" val="20003"/>
                    </a:ext>
                  </a:extLst>
                </a:gridCol>
                <a:gridCol w="2538108">
                  <a:extLst>
                    <a:ext uri="{9D8B030D-6E8A-4147-A177-3AD203B41FA5}">
                      <a16:colId xmlns:a16="http://schemas.microsoft.com/office/drawing/2014/main" val="20004"/>
                    </a:ext>
                  </a:extLst>
                </a:gridCol>
              </a:tblGrid>
              <a:tr h="338394">
                <a:tc gridSpan="2">
                  <a:txBody>
                    <a:bodyPr/>
                    <a:lstStyle/>
                    <a:p>
                      <a:pPr algn="ctr">
                        <a:lnSpc>
                          <a:spcPct val="115000"/>
                        </a:lnSpc>
                        <a:spcAft>
                          <a:spcPts val="0"/>
                        </a:spcAft>
                      </a:pPr>
                      <a:r>
                        <a:rPr lang="fr-FR" sz="900" dirty="0">
                          <a:effectLst/>
                          <a:latin typeface="Calibri" panose="020F0502020204030204" pitchFamily="34" charset="0"/>
                        </a:rPr>
                        <a:t>Régime de protection</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hMerge="1">
                  <a:txBody>
                    <a:bodyPr/>
                    <a:lstStyle/>
                    <a:p>
                      <a:endParaRPr lang="fr-FR"/>
                    </a:p>
                  </a:txBody>
                  <a:tcPr/>
                </a:tc>
                <a:tc>
                  <a:txBody>
                    <a:bodyPr/>
                    <a:lstStyle/>
                    <a:p>
                      <a:pPr algn="ctr">
                        <a:lnSpc>
                          <a:spcPct val="115000"/>
                        </a:lnSpc>
                        <a:spcAft>
                          <a:spcPts val="0"/>
                        </a:spcAft>
                      </a:pPr>
                      <a:r>
                        <a:rPr lang="fr-FR" sz="900" dirty="0">
                          <a:effectLst/>
                          <a:latin typeface="Calibri" panose="020F0502020204030204" pitchFamily="34" charset="0"/>
                        </a:rPr>
                        <a:t>Montant du versement (unitaire)</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ctr">
                        <a:lnSpc>
                          <a:spcPct val="115000"/>
                        </a:lnSpc>
                        <a:spcAft>
                          <a:spcPts val="0"/>
                        </a:spcAft>
                      </a:pPr>
                      <a:r>
                        <a:rPr lang="fr-FR" sz="900" dirty="0">
                          <a:effectLst/>
                          <a:latin typeface="Calibri" panose="020F0502020204030204" pitchFamily="34" charset="0"/>
                        </a:rPr>
                        <a:t>Signatures</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ctr">
                        <a:lnSpc>
                          <a:spcPct val="115000"/>
                        </a:lnSpc>
                        <a:spcAft>
                          <a:spcPts val="0"/>
                        </a:spcAft>
                      </a:pPr>
                      <a:r>
                        <a:rPr lang="fr-FR" sz="900" dirty="0">
                          <a:effectLst/>
                          <a:latin typeface="Calibri" panose="020F0502020204030204" pitchFamily="34" charset="0"/>
                        </a:rPr>
                        <a:t>Pièces à fournir</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extLst>
                  <a:ext uri="{0D108BD9-81ED-4DB2-BD59-A6C34878D82A}">
                    <a16:rowId xmlns:a16="http://schemas.microsoft.com/office/drawing/2014/main" val="10000"/>
                  </a:ext>
                </a:extLst>
              </a:tr>
              <a:tr h="297668">
                <a:tc gridSpan="2">
                  <a:txBody>
                    <a:bodyPr/>
                    <a:lstStyle/>
                    <a:p>
                      <a:pPr algn="just">
                        <a:lnSpc>
                          <a:spcPct val="115000"/>
                        </a:lnSpc>
                        <a:spcAft>
                          <a:spcPts val="0"/>
                        </a:spcAft>
                      </a:pPr>
                      <a:r>
                        <a:rPr lang="fr-FR" sz="900" dirty="0">
                          <a:solidFill>
                            <a:schemeClr val="tx1"/>
                          </a:solidFill>
                          <a:effectLst/>
                          <a:latin typeface="Calibri" panose="020F0502020204030204" pitchFamily="34" charset="0"/>
                          <a:ea typeface="Calibri"/>
                          <a:cs typeface="Times New Roman"/>
                        </a:rPr>
                        <a:t>Adhérent majeur (ou mineur émancipé)</a:t>
                      </a:r>
                    </a:p>
                    <a:p>
                      <a:pPr algn="just">
                        <a:lnSpc>
                          <a:spcPct val="115000"/>
                        </a:lnSpc>
                        <a:spcAft>
                          <a:spcPts val="0"/>
                        </a:spcAft>
                      </a:pPr>
                      <a:endParaRPr lang="fr-FR" sz="500" dirty="0">
                        <a:solidFill>
                          <a:schemeClr val="tx1"/>
                        </a:solidFill>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hMerge="1">
                  <a:txBody>
                    <a:bodyPr/>
                    <a:lstStyle/>
                    <a:p>
                      <a:pPr algn="just">
                        <a:lnSpc>
                          <a:spcPct val="115000"/>
                        </a:lnSpc>
                        <a:spcAft>
                          <a:spcPts val="0"/>
                        </a:spcAft>
                      </a:pPr>
                      <a:endParaRPr lang="fr-FR" sz="10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a:lnSpc>
                          <a:spcPct val="115000"/>
                        </a:lnSpc>
                        <a:spcAft>
                          <a:spcPts val="0"/>
                        </a:spcAft>
                      </a:pPr>
                      <a:r>
                        <a:rPr lang="fr-FR" sz="900" dirty="0">
                          <a:effectLst/>
                          <a:latin typeface="Calibri" panose="020F0502020204030204" pitchFamily="34" charset="0"/>
                          <a:ea typeface="Calibri"/>
                          <a:cs typeface="Times New Roman"/>
                        </a:rPr>
                        <a:t>Tout montant</a:t>
                      </a: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spcAft>
                          <a:spcPts val="0"/>
                        </a:spcAft>
                      </a:pPr>
                      <a:r>
                        <a:rPr lang="fr-FR" sz="900" dirty="0">
                          <a:effectLst/>
                          <a:latin typeface="Calibri" panose="020F0502020204030204" pitchFamily="34" charset="0"/>
                          <a:ea typeface="Calibri"/>
                          <a:cs typeface="Times New Roman"/>
                        </a:rPr>
                        <a:t>L’adhérent</a:t>
                      </a:r>
                    </a:p>
                  </a:txBody>
                  <a:tcPr marL="108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3">
                  <a:txBody>
                    <a:bodyPr/>
                    <a:lstStyle/>
                    <a:p>
                      <a:pPr marL="207450" marR="0" lvl="0" indent="-171450" algn="just" defTabSz="914400" rtl="0" eaLnBrk="1" fontAlgn="auto" latinLnBrk="0" hangingPunct="1">
                        <a:lnSpc>
                          <a:spcPct val="115000"/>
                        </a:lnSpc>
                        <a:spcBef>
                          <a:spcPts val="0"/>
                        </a:spcBef>
                        <a:spcAft>
                          <a:spcPts val="0"/>
                        </a:spcAft>
                        <a:buClrTx/>
                        <a:buSzTx/>
                        <a:buFont typeface="Wingdings" panose="05000000000000000000" pitchFamily="2" charset="2"/>
                        <a:buChar char="q"/>
                        <a:tabLst/>
                        <a:defRPr/>
                      </a:pPr>
                      <a:r>
                        <a:rPr lang="fr-FR" sz="900" dirty="0">
                          <a:solidFill>
                            <a:schemeClr val="tx1"/>
                          </a:solidFill>
                          <a:effectLst/>
                          <a:latin typeface="Calibri" panose="020F0502020204030204" pitchFamily="34" charset="0"/>
                          <a:ea typeface="Calibri"/>
                          <a:cs typeface="Times New Roman"/>
                        </a:rPr>
                        <a:t>L</a:t>
                      </a:r>
                      <a:r>
                        <a:rPr lang="fr-FR" sz="900" dirty="0">
                          <a:solidFill>
                            <a:schemeClr val="tx1"/>
                          </a:solidFill>
                          <a:effectLst/>
                          <a:latin typeface="Calibri" panose="020F0502020204030204" pitchFamily="34" charset="0"/>
                        </a:rPr>
                        <a:t>’exemplaire</a:t>
                      </a:r>
                      <a:r>
                        <a:rPr lang="fr-FR" sz="900" baseline="0" dirty="0">
                          <a:solidFill>
                            <a:schemeClr val="tx1"/>
                          </a:solidFill>
                          <a:effectLst/>
                          <a:latin typeface="Calibri" panose="020F0502020204030204" pitchFamily="34" charset="0"/>
                        </a:rPr>
                        <a:t> assureur de la demande de cotisation complémentaire;</a:t>
                      </a:r>
                    </a:p>
                  </a:txBody>
                  <a:tcPr marL="35341"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2041350"/>
                  </a:ext>
                </a:extLst>
              </a:tr>
              <a:tr h="283705">
                <a:tc rowSpan="3">
                  <a:txBody>
                    <a:bodyPr/>
                    <a:lstStyle/>
                    <a:p>
                      <a:pPr algn="just">
                        <a:lnSpc>
                          <a:spcPct val="115000"/>
                        </a:lnSpc>
                        <a:spcAft>
                          <a:spcPts val="0"/>
                        </a:spcAft>
                      </a:pPr>
                      <a:r>
                        <a:rPr lang="fr-FR" sz="900" dirty="0">
                          <a:solidFill>
                            <a:schemeClr val="tx1"/>
                          </a:solidFill>
                          <a:effectLst/>
                          <a:latin typeface="Calibri" panose="020F0502020204030204" pitchFamily="34" charset="0"/>
                        </a:rPr>
                        <a:t>Administration légale</a:t>
                      </a:r>
                      <a:endParaRPr lang="fr-FR" sz="900" dirty="0">
                        <a:solidFill>
                          <a:schemeClr val="tx1"/>
                        </a:solidFill>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rowSpan="2">
                  <a:txBody>
                    <a:bodyPr/>
                    <a:lstStyle/>
                    <a:p>
                      <a:pPr algn="just">
                        <a:lnSpc>
                          <a:spcPct val="115000"/>
                        </a:lnSpc>
                        <a:spcAft>
                          <a:spcPts val="0"/>
                        </a:spcAft>
                      </a:pPr>
                      <a:r>
                        <a:rPr lang="fr-FR" sz="900" dirty="0">
                          <a:effectLst/>
                          <a:latin typeface="Calibri" panose="020F0502020204030204" pitchFamily="34" charset="0"/>
                        </a:rPr>
                        <a:t>Les 2 parents exercent l’autorité parentale</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61925">
                        <a:lnSpc>
                          <a:spcPct val="115000"/>
                        </a:lnSpc>
                        <a:spcAft>
                          <a:spcPts val="0"/>
                        </a:spcAft>
                      </a:pPr>
                      <a:r>
                        <a:rPr lang="fr-FR" sz="900" b="1" dirty="0">
                          <a:solidFill>
                            <a:schemeClr val="tx1"/>
                          </a:solidFill>
                          <a:effectLst/>
                          <a:latin typeface="Calibri" panose="020F0502020204030204" pitchFamily="34" charset="0"/>
                        </a:rPr>
                        <a:t>≤ </a:t>
                      </a:r>
                      <a:r>
                        <a:rPr lang="fr-FR" sz="900" dirty="0">
                          <a:effectLst/>
                          <a:latin typeface="Calibri" panose="020F0502020204030204" pitchFamily="34" charset="0"/>
                        </a:rPr>
                        <a:t>1000 €</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fr-FR" sz="900" dirty="0">
                          <a:effectLst/>
                          <a:latin typeface="Calibri" panose="020F0502020204030204" pitchFamily="34" charset="0"/>
                        </a:rPr>
                        <a:t>Un des deux parents</a:t>
                      </a:r>
                      <a:endParaRPr lang="fr-FR" sz="900" dirty="0">
                        <a:effectLst/>
                        <a:latin typeface="Calibri" panose="020F0502020204030204" pitchFamily="34" charset="0"/>
                        <a:ea typeface="Calibri"/>
                        <a:cs typeface="Times New Roman"/>
                      </a:endParaRPr>
                    </a:p>
                  </a:txBody>
                  <a:tcPr marL="108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207450" marR="0" lvl="0" indent="-171450" algn="just" defTabSz="914400" rtl="0" eaLnBrk="1" fontAlgn="auto" latinLnBrk="0" hangingPunct="1">
                        <a:lnSpc>
                          <a:spcPct val="115000"/>
                        </a:lnSpc>
                        <a:spcBef>
                          <a:spcPts val="0"/>
                        </a:spcBef>
                        <a:spcAft>
                          <a:spcPts val="0"/>
                        </a:spcAft>
                        <a:buClrTx/>
                        <a:buSzTx/>
                        <a:buFont typeface="Wingdings" panose="05000000000000000000" pitchFamily="2" charset="2"/>
                        <a:buChar char="q"/>
                        <a:tabLst/>
                        <a:defRPr/>
                      </a:pPr>
                      <a:endParaRPr lang="fr-FR" sz="1050" baseline="0" dirty="0">
                        <a:solidFill>
                          <a:schemeClr val="tx1"/>
                        </a:solidFill>
                        <a:effectLst/>
                        <a:latin typeface="Calibri" panose="020F0502020204030204" pitchFamily="34" charset="0"/>
                      </a:endParaRPr>
                    </a:p>
                  </a:txBody>
                  <a:tcPr marL="35341"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0644">
                <a:tc vMerge="1">
                  <a:txBody>
                    <a:bodyPr/>
                    <a:lstStyle/>
                    <a:p>
                      <a:endParaRPr lang="fr-FR"/>
                    </a:p>
                  </a:txBody>
                  <a:tcPr/>
                </a:tc>
                <a:tc vMerge="1">
                  <a:txBody>
                    <a:bodyPr/>
                    <a:lstStyle/>
                    <a:p>
                      <a:endParaRPr lang="fr-FR"/>
                    </a:p>
                  </a:txBody>
                  <a:tcPr/>
                </a:tc>
                <a:tc>
                  <a:txBody>
                    <a:bodyPr/>
                    <a:lstStyle/>
                    <a:p>
                      <a:pPr marL="161925" algn="l">
                        <a:lnSpc>
                          <a:spcPct val="115000"/>
                        </a:lnSpc>
                        <a:spcAft>
                          <a:spcPts val="0"/>
                        </a:spcAft>
                      </a:pPr>
                      <a:r>
                        <a:rPr lang="fr-FR" sz="900" dirty="0">
                          <a:effectLst/>
                          <a:latin typeface="Calibri" panose="020F0502020204030204" pitchFamily="34" charset="0"/>
                        </a:rPr>
                        <a:t>&gt; 1 000 €</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900" dirty="0">
                          <a:effectLst/>
                          <a:latin typeface="Calibri" panose="020F0502020204030204" pitchFamily="34" charset="0"/>
                        </a:rPr>
                        <a:t>Les deux parents</a:t>
                      </a:r>
                      <a:endParaRPr lang="fr-FR" sz="900" dirty="0">
                        <a:effectLst/>
                        <a:latin typeface="Calibri" panose="020F0502020204030204" pitchFamily="34" charset="0"/>
                        <a:ea typeface="Calibri"/>
                        <a:cs typeface="Times New Roman"/>
                      </a:endParaRPr>
                    </a:p>
                  </a:txBody>
                  <a:tcPr marL="108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0002"/>
                  </a:ext>
                </a:extLst>
              </a:tr>
              <a:tr h="1248673">
                <a:tc vMerge="1">
                  <a:txBody>
                    <a:bodyPr/>
                    <a:lstStyle/>
                    <a:p>
                      <a:endParaRPr lang="fr-FR"/>
                    </a:p>
                  </a:txBody>
                  <a:tcPr/>
                </a:tc>
                <a:tc>
                  <a:txBody>
                    <a:bodyPr/>
                    <a:lstStyle/>
                    <a:p>
                      <a:pPr algn="just">
                        <a:lnSpc>
                          <a:spcPct val="115000"/>
                        </a:lnSpc>
                        <a:spcAft>
                          <a:spcPts val="0"/>
                        </a:spcAft>
                      </a:pPr>
                      <a:r>
                        <a:rPr lang="fr-FR" sz="900" dirty="0">
                          <a:effectLst/>
                          <a:latin typeface="Calibri" panose="020F0502020204030204" pitchFamily="34" charset="0"/>
                        </a:rPr>
                        <a:t>1 seul parent exerce l’autorité parentale</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0"/>
                        </a:spcAft>
                      </a:pPr>
                      <a:r>
                        <a:rPr lang="fr-FR" sz="900" dirty="0">
                          <a:effectLst/>
                          <a:latin typeface="Calibri" panose="020F0502020204030204" pitchFamily="34" charset="0"/>
                        </a:rPr>
                        <a:t> </a:t>
                      </a:r>
                    </a:p>
                    <a:p>
                      <a:pPr algn="just">
                        <a:lnSpc>
                          <a:spcPct val="115000"/>
                        </a:lnSpc>
                        <a:spcAft>
                          <a:spcPts val="0"/>
                        </a:spcAft>
                      </a:pPr>
                      <a:r>
                        <a:rPr lang="fr-FR" sz="900" dirty="0">
                          <a:effectLst/>
                          <a:latin typeface="Calibri" panose="020F0502020204030204" pitchFamily="34" charset="0"/>
                        </a:rPr>
                        <a:t>Tout montant</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0"/>
                        </a:spcAft>
                      </a:pPr>
                      <a:r>
                        <a:rPr lang="fr-FR" sz="900" dirty="0">
                          <a:effectLst/>
                          <a:latin typeface="Calibri" panose="020F0502020204030204" pitchFamily="34" charset="0"/>
                        </a:rPr>
                        <a:t>Le parent investi de l’autorité parentale</a:t>
                      </a:r>
                      <a:endParaRPr lang="fr-FR" sz="900" dirty="0">
                        <a:effectLst/>
                        <a:latin typeface="Calibri" panose="020F0502020204030204" pitchFamily="34" charset="0"/>
                        <a:ea typeface="Calibri"/>
                        <a:cs typeface="Times New Roman"/>
                      </a:endParaRPr>
                    </a:p>
                  </a:txBody>
                  <a:tcPr marL="108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just">
                        <a:lnSpc>
                          <a:spcPct val="115000"/>
                        </a:lnSpc>
                        <a:spcAft>
                          <a:spcPts val="0"/>
                        </a:spcAft>
                        <a:buFont typeface="Wingdings"/>
                        <a:buChar char=""/>
                        <a:tabLst>
                          <a:tab pos="457200" algn="l"/>
                        </a:tabLst>
                      </a:pPr>
                      <a:r>
                        <a:rPr lang="fr-FR" sz="900" dirty="0">
                          <a:solidFill>
                            <a:schemeClr val="tx1"/>
                          </a:solidFill>
                          <a:effectLst/>
                          <a:latin typeface="Calibri" panose="020F0502020204030204" pitchFamily="34" charset="0"/>
                        </a:rPr>
                        <a:t>L’exemplaire</a:t>
                      </a:r>
                      <a:r>
                        <a:rPr lang="fr-FR" sz="900" baseline="0" dirty="0">
                          <a:solidFill>
                            <a:schemeClr val="tx1"/>
                          </a:solidFill>
                          <a:effectLst/>
                          <a:latin typeface="Calibri" panose="020F0502020204030204" pitchFamily="34" charset="0"/>
                        </a:rPr>
                        <a:t> assureur de la demande de cotisation complémentaire;</a:t>
                      </a:r>
                      <a:endParaRPr lang="fr-FR" sz="900" dirty="0">
                        <a:solidFill>
                          <a:schemeClr val="tx1"/>
                        </a:solidFill>
                        <a:effectLst/>
                        <a:latin typeface="Calibri" panose="020F0502020204030204" pitchFamily="34" charset="0"/>
                      </a:endParaRPr>
                    </a:p>
                    <a:p>
                      <a:pPr marL="342900" lvl="0" indent="-342900" algn="just">
                        <a:lnSpc>
                          <a:spcPct val="115000"/>
                        </a:lnSpc>
                        <a:spcBef>
                          <a:spcPts val="300"/>
                        </a:spcBef>
                        <a:spcAft>
                          <a:spcPts val="0"/>
                        </a:spcAft>
                        <a:buFont typeface="Wingdings"/>
                        <a:buChar char=""/>
                        <a:tabLst>
                          <a:tab pos="457200" algn="l"/>
                        </a:tabLst>
                      </a:pPr>
                      <a:r>
                        <a:rPr lang="fr-FR" sz="900" dirty="0">
                          <a:solidFill>
                            <a:schemeClr val="tx1"/>
                          </a:solidFill>
                          <a:effectLst/>
                          <a:latin typeface="Calibri" panose="020F0502020204030204" pitchFamily="34" charset="0"/>
                        </a:rPr>
                        <a:t>Livret de famille ou acte de naissance du mineur</a:t>
                      </a:r>
                    </a:p>
                    <a:p>
                      <a:pPr marL="342900" lvl="0" indent="-342900" algn="just">
                        <a:lnSpc>
                          <a:spcPct val="115000"/>
                        </a:lnSpc>
                        <a:spcBef>
                          <a:spcPts val="300"/>
                        </a:spcBef>
                        <a:spcAft>
                          <a:spcPts val="0"/>
                        </a:spcAft>
                        <a:buFont typeface="Wingdings"/>
                        <a:buChar char=""/>
                        <a:tabLst>
                          <a:tab pos="457200" algn="l"/>
                        </a:tabLst>
                      </a:pPr>
                      <a:r>
                        <a:rPr lang="fr-FR" sz="900" dirty="0">
                          <a:solidFill>
                            <a:schemeClr val="tx1"/>
                          </a:solidFill>
                          <a:effectLst/>
                          <a:latin typeface="Calibri" panose="020F0502020204030204" pitchFamily="34" charset="0"/>
                        </a:rPr>
                        <a:t>Le cas échéant, copie du jugement de déchéance de l’autorité parentale, si le livret de famille n’en fait pas mention.</a:t>
                      </a:r>
                      <a:endParaRPr lang="fr-FR" sz="900" dirty="0">
                        <a:solidFill>
                          <a:schemeClr val="tx1"/>
                        </a:solidFill>
                        <a:effectLst/>
                        <a:latin typeface="Calibri" panose="020F0502020204030204" pitchFamily="34" charset="0"/>
                        <a:ea typeface="Calibri"/>
                        <a:cs typeface="Times New Roman"/>
                      </a:endParaRPr>
                    </a:p>
                  </a:txBody>
                  <a:tcPr marL="35341"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14355">
                <a:tc gridSpan="2">
                  <a:txBody>
                    <a:bodyPr/>
                    <a:lstStyle/>
                    <a:p>
                      <a:pPr algn="just">
                        <a:lnSpc>
                          <a:spcPct val="115000"/>
                        </a:lnSpc>
                        <a:spcAft>
                          <a:spcPts val="0"/>
                        </a:spcAft>
                      </a:pPr>
                      <a:r>
                        <a:rPr lang="fr-FR" sz="900" dirty="0">
                          <a:solidFill>
                            <a:schemeClr val="tx1"/>
                          </a:solidFill>
                          <a:effectLst/>
                          <a:latin typeface="Calibri" panose="020F0502020204030204" pitchFamily="34" charset="0"/>
                        </a:rPr>
                        <a:t>Tutelle</a:t>
                      </a:r>
                      <a:endParaRPr lang="fr-FR" sz="900" dirty="0">
                        <a:solidFill>
                          <a:schemeClr val="tx1"/>
                        </a:solidFill>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hMerge="1">
                  <a:txBody>
                    <a:bodyPr/>
                    <a:lstStyle/>
                    <a:p>
                      <a:endParaRPr lang="fr-FR"/>
                    </a:p>
                  </a:txBody>
                  <a:tcPr/>
                </a:tc>
                <a:tc>
                  <a:txBody>
                    <a:bodyPr/>
                    <a:lstStyle/>
                    <a:p>
                      <a:pPr algn="just">
                        <a:lnSpc>
                          <a:spcPct val="115000"/>
                        </a:lnSpc>
                        <a:spcAft>
                          <a:spcPts val="0"/>
                        </a:spcAft>
                      </a:pPr>
                      <a:r>
                        <a:rPr lang="fr-FR" sz="900" dirty="0">
                          <a:effectLst/>
                          <a:latin typeface="Calibri" panose="020F0502020204030204" pitchFamily="34" charset="0"/>
                        </a:rPr>
                        <a:t> </a:t>
                      </a:r>
                    </a:p>
                    <a:p>
                      <a:pPr algn="just">
                        <a:lnSpc>
                          <a:spcPct val="115000"/>
                        </a:lnSpc>
                        <a:spcAft>
                          <a:spcPts val="0"/>
                        </a:spcAft>
                      </a:pPr>
                      <a:r>
                        <a:rPr lang="fr-FR" sz="900" dirty="0">
                          <a:effectLst/>
                          <a:latin typeface="Calibri" panose="020F0502020204030204" pitchFamily="34" charset="0"/>
                        </a:rPr>
                        <a:t> </a:t>
                      </a:r>
                    </a:p>
                    <a:p>
                      <a:pPr algn="just">
                        <a:lnSpc>
                          <a:spcPct val="115000"/>
                        </a:lnSpc>
                        <a:spcAft>
                          <a:spcPts val="0"/>
                        </a:spcAft>
                      </a:pPr>
                      <a:r>
                        <a:rPr lang="fr-FR" sz="900" dirty="0">
                          <a:effectLst/>
                          <a:latin typeface="Calibri" panose="020F0502020204030204" pitchFamily="34" charset="0"/>
                        </a:rPr>
                        <a:t> </a:t>
                      </a:r>
                    </a:p>
                    <a:p>
                      <a:pPr algn="just">
                        <a:lnSpc>
                          <a:spcPct val="115000"/>
                        </a:lnSpc>
                        <a:spcAft>
                          <a:spcPts val="0"/>
                        </a:spcAft>
                      </a:pPr>
                      <a:r>
                        <a:rPr lang="fr-FR" sz="900" dirty="0">
                          <a:effectLst/>
                          <a:latin typeface="Calibri" panose="020F0502020204030204" pitchFamily="34" charset="0"/>
                        </a:rPr>
                        <a:t>Tout montant</a:t>
                      </a:r>
                      <a:endParaRPr lang="fr-FR" sz="90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fr-FR" sz="900" dirty="0">
                          <a:effectLst/>
                          <a:latin typeface="Calibri" panose="020F0502020204030204" pitchFamily="34" charset="0"/>
                        </a:rPr>
                        <a:t>Le tuteur avec l’autorisation du Conseil de Famille s’il y en a un,  </a:t>
                      </a:r>
                      <a:r>
                        <a:rPr lang="fr-FR" sz="900" b="1" u="sng" dirty="0">
                          <a:effectLst/>
                          <a:latin typeface="Calibri" panose="020F0502020204030204" pitchFamily="34" charset="0"/>
                        </a:rPr>
                        <a:t>et</a:t>
                      </a:r>
                      <a:r>
                        <a:rPr lang="fr-FR" sz="900" dirty="0">
                          <a:effectLst/>
                          <a:latin typeface="Calibri" panose="020F0502020204030204" pitchFamily="34" charset="0"/>
                        </a:rPr>
                        <a:t> du juge des tutelles (via ordonnance autorisant l’opération).</a:t>
                      </a:r>
                      <a:endParaRPr lang="fr-FR" sz="900" dirty="0">
                        <a:effectLst/>
                        <a:latin typeface="Calibri" panose="020F0502020204030204" pitchFamily="34" charset="0"/>
                        <a:ea typeface="Calibri"/>
                        <a:cs typeface="Times New Roman"/>
                      </a:endParaRPr>
                    </a:p>
                  </a:txBody>
                  <a:tcPr marL="108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just" defTabSz="914400" rtl="0" eaLnBrk="1" fontAlgn="auto" latinLnBrk="0" hangingPunct="1">
                        <a:lnSpc>
                          <a:spcPct val="115000"/>
                        </a:lnSpc>
                        <a:spcBef>
                          <a:spcPts val="0"/>
                        </a:spcBef>
                        <a:spcAft>
                          <a:spcPts val="0"/>
                        </a:spcAft>
                        <a:buClrTx/>
                        <a:buSzTx/>
                        <a:buFont typeface="Wingdings"/>
                        <a:buChar char=""/>
                        <a:tabLst>
                          <a:tab pos="457200" algn="l"/>
                        </a:tabLst>
                        <a:defRPr/>
                      </a:pPr>
                      <a:r>
                        <a:rPr lang="fr-FR" sz="900" dirty="0">
                          <a:solidFill>
                            <a:schemeClr val="tx1"/>
                          </a:solidFill>
                          <a:effectLst/>
                          <a:latin typeface="Calibri" panose="020F0502020204030204" pitchFamily="34" charset="0"/>
                        </a:rPr>
                        <a:t>L’exemplaire</a:t>
                      </a:r>
                      <a:r>
                        <a:rPr lang="fr-FR" sz="900" baseline="0" dirty="0">
                          <a:solidFill>
                            <a:schemeClr val="tx1"/>
                          </a:solidFill>
                          <a:effectLst/>
                          <a:latin typeface="Calibri" panose="020F0502020204030204" pitchFamily="34" charset="0"/>
                        </a:rPr>
                        <a:t> assureur de la demande de cotisation complémentaire;</a:t>
                      </a:r>
                      <a:endParaRPr lang="fr-FR" sz="900" dirty="0">
                        <a:solidFill>
                          <a:schemeClr val="tx1"/>
                        </a:solidFill>
                        <a:effectLst/>
                        <a:latin typeface="Calibri" panose="020F0502020204030204" pitchFamily="34" charset="0"/>
                      </a:endParaRPr>
                    </a:p>
                    <a:p>
                      <a:pPr marL="342900" lvl="0" indent="-342900" algn="just">
                        <a:lnSpc>
                          <a:spcPct val="115000"/>
                        </a:lnSpc>
                        <a:spcBef>
                          <a:spcPts val="300"/>
                        </a:spcBef>
                        <a:spcAft>
                          <a:spcPts val="0"/>
                        </a:spcAft>
                        <a:buFont typeface="Wingdings"/>
                        <a:buChar char=""/>
                        <a:tabLst>
                          <a:tab pos="457200" algn="l"/>
                        </a:tabLst>
                      </a:pPr>
                      <a:r>
                        <a:rPr lang="fr-FR" sz="900" dirty="0">
                          <a:solidFill>
                            <a:schemeClr val="tx1"/>
                          </a:solidFill>
                          <a:effectLst/>
                          <a:latin typeface="Calibri" panose="020F0502020204030204" pitchFamily="34" charset="0"/>
                        </a:rPr>
                        <a:t>Ordonnance de désignation du tuteur par le juge des tutelles;</a:t>
                      </a:r>
                      <a:endParaRPr lang="fr-FR" sz="900" dirty="0">
                        <a:solidFill>
                          <a:schemeClr val="tx1"/>
                        </a:solidFill>
                        <a:effectLst/>
                        <a:highlight>
                          <a:srgbClr val="FFFF00"/>
                        </a:highlight>
                        <a:latin typeface="Calibri" panose="020F0502020204030204" pitchFamily="34" charset="0"/>
                      </a:endParaRPr>
                    </a:p>
                    <a:p>
                      <a:pPr marL="342900" lvl="0" indent="-342900" algn="just">
                        <a:lnSpc>
                          <a:spcPct val="115000"/>
                        </a:lnSpc>
                        <a:spcBef>
                          <a:spcPts val="300"/>
                        </a:spcBef>
                        <a:spcAft>
                          <a:spcPts val="0"/>
                        </a:spcAft>
                        <a:buFont typeface="Wingdings"/>
                        <a:buChar char=""/>
                        <a:tabLst>
                          <a:tab pos="457200" algn="l"/>
                        </a:tabLst>
                      </a:pPr>
                      <a:r>
                        <a:rPr lang="fr-FR" sz="900" dirty="0">
                          <a:solidFill>
                            <a:schemeClr val="tx1"/>
                          </a:solidFill>
                          <a:effectLst/>
                          <a:latin typeface="Calibri" panose="020F0502020204030204" pitchFamily="34" charset="0"/>
                        </a:rPr>
                        <a:t>Ordonnance du juge des tutelles ou procès verbal du conseil de famille autorisant l’opération;</a:t>
                      </a:r>
                      <a:endParaRPr lang="fr-FR" sz="900" dirty="0">
                        <a:solidFill>
                          <a:schemeClr val="tx1"/>
                        </a:solidFill>
                        <a:effectLst/>
                        <a:highlight>
                          <a:srgbClr val="FFFF00"/>
                        </a:highlight>
                        <a:latin typeface="Calibri" panose="020F0502020204030204" pitchFamily="34" charset="0"/>
                      </a:endParaRPr>
                    </a:p>
                    <a:p>
                      <a:pPr marL="342900" lvl="0" indent="-342900" algn="just">
                        <a:lnSpc>
                          <a:spcPct val="115000"/>
                        </a:lnSpc>
                        <a:spcBef>
                          <a:spcPts val="300"/>
                        </a:spcBef>
                        <a:spcAft>
                          <a:spcPts val="0"/>
                        </a:spcAft>
                        <a:buFont typeface="Wingdings"/>
                        <a:buChar char=""/>
                        <a:tabLst>
                          <a:tab pos="457200" algn="l"/>
                        </a:tabLst>
                      </a:pPr>
                      <a:r>
                        <a:rPr lang="fr-FR" sz="900" dirty="0">
                          <a:solidFill>
                            <a:schemeClr val="tx1"/>
                          </a:solidFill>
                          <a:effectLst/>
                          <a:latin typeface="Calibri" panose="020F0502020204030204" pitchFamily="34" charset="0"/>
                        </a:rPr>
                        <a:t>Document d’identité du tuteur (CNI, passeport, carte de séjour avec photo ou permis de conduire « sécurisé »).</a:t>
                      </a:r>
                      <a:endParaRPr lang="fr-FR" sz="900" dirty="0">
                        <a:solidFill>
                          <a:schemeClr val="tx1"/>
                        </a:solidFill>
                        <a:effectLst/>
                        <a:highlight>
                          <a:srgbClr val="FFFF00"/>
                        </a:highlight>
                        <a:latin typeface="Calibri" panose="020F0502020204030204" pitchFamily="34" charset="0"/>
                      </a:endParaRPr>
                    </a:p>
                  </a:txBody>
                  <a:tcPr marL="35341"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Rectangle 8">
            <a:extLst>
              <a:ext uri="{FF2B5EF4-FFF2-40B4-BE49-F238E27FC236}">
                <a16:creationId xmlns:a16="http://schemas.microsoft.com/office/drawing/2014/main" id="{6DC732C2-67D3-4717-9B5F-09AC73690F1A}"/>
              </a:ext>
            </a:extLst>
          </p:cNvPr>
          <p:cNvSpPr/>
          <p:nvPr/>
        </p:nvSpPr>
        <p:spPr>
          <a:xfrm>
            <a:off x="54551" y="7608393"/>
            <a:ext cx="7178724" cy="2274935"/>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lvl="0" defTabSz="622300"/>
            <a:endParaRPr lang="fr-FR" sz="400" dirty="0">
              <a:latin typeface="Calibri" panose="020F0502020204030204" pitchFamily="34" charset="0"/>
            </a:endParaRPr>
          </a:p>
          <a:p>
            <a:pPr>
              <a:spcBef>
                <a:spcPts val="600"/>
              </a:spcBef>
            </a:pPr>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r>
              <a:rPr lang="fr-FR" sz="1000" dirty="0">
                <a:latin typeface="Calibri" panose="020F0502020204030204" pitchFamily="34" charset="0"/>
              </a:rPr>
              <a:t> </a:t>
            </a:r>
          </a:p>
          <a:p>
            <a:endParaRPr lang="fr-FR" sz="1000" dirty="0">
              <a:latin typeface="Calibri" panose="020F0502020204030204" pitchFamily="34" charset="0"/>
            </a:endParaRPr>
          </a:p>
          <a:p>
            <a:pPr lvl="0" defTabSz="622300"/>
            <a:endParaRPr lang="fr-FR" sz="1000" dirty="0">
              <a:latin typeface="Calibri" panose="020F0502020204030204" pitchFamily="34" charset="0"/>
            </a:endParaRPr>
          </a:p>
          <a:p>
            <a:pPr lvl="0" defTabSz="622300"/>
            <a:endParaRPr lang="fr-FR" sz="105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sp>
        <p:nvSpPr>
          <p:cNvPr id="10" name="Text Box 5">
            <a:hlinkClick r:id="" action="ppaction://noaction"/>
            <a:extLst>
              <a:ext uri="{FF2B5EF4-FFF2-40B4-BE49-F238E27FC236}">
                <a16:creationId xmlns:a16="http://schemas.microsoft.com/office/drawing/2014/main" id="{3C859EB1-CAE6-45B1-AE09-74AF3D4C1D6F}"/>
              </a:ext>
            </a:extLst>
          </p:cNvPr>
          <p:cNvSpPr txBox="1">
            <a:spLocks noChangeArrowheads="1"/>
          </p:cNvSpPr>
          <p:nvPr/>
        </p:nvSpPr>
        <p:spPr bwMode="auto">
          <a:xfrm>
            <a:off x="172955" y="7507064"/>
            <a:ext cx="4082380" cy="259243"/>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Règles lcb-ft : justificatifs spécifiques complémentaires</a:t>
            </a:r>
          </a:p>
        </p:txBody>
      </p:sp>
      <p:graphicFrame>
        <p:nvGraphicFramePr>
          <p:cNvPr id="4" name="Tableau 4">
            <a:extLst>
              <a:ext uri="{FF2B5EF4-FFF2-40B4-BE49-F238E27FC236}">
                <a16:creationId xmlns:a16="http://schemas.microsoft.com/office/drawing/2014/main" id="{0BF41B48-9F73-4BF1-A531-76AB4362B343}"/>
              </a:ext>
            </a:extLst>
          </p:cNvPr>
          <p:cNvGraphicFramePr>
            <a:graphicFrameLocks noGrp="1"/>
          </p:cNvGraphicFramePr>
          <p:nvPr>
            <p:extLst>
              <p:ext uri="{D42A27DB-BD31-4B8C-83A1-F6EECF244321}">
                <p14:modId xmlns:p14="http://schemas.microsoft.com/office/powerpoint/2010/main" val="2199668638"/>
              </p:ext>
            </p:extLst>
          </p:nvPr>
        </p:nvGraphicFramePr>
        <p:xfrm>
          <a:off x="166662" y="7860758"/>
          <a:ext cx="6990875" cy="1907696"/>
        </p:xfrm>
        <a:graphic>
          <a:graphicData uri="http://schemas.openxmlformats.org/drawingml/2006/table">
            <a:tbl>
              <a:tblPr firstRow="1" bandRow="1">
                <a:tableStyleId>{5C22544A-7EE6-4342-B048-85BDC9FD1C3A}</a:tableStyleId>
              </a:tblPr>
              <a:tblGrid>
                <a:gridCol w="1363242">
                  <a:extLst>
                    <a:ext uri="{9D8B030D-6E8A-4147-A177-3AD203B41FA5}">
                      <a16:colId xmlns:a16="http://schemas.microsoft.com/office/drawing/2014/main" val="977977234"/>
                    </a:ext>
                  </a:extLst>
                </a:gridCol>
                <a:gridCol w="1224136">
                  <a:extLst>
                    <a:ext uri="{9D8B030D-6E8A-4147-A177-3AD203B41FA5}">
                      <a16:colId xmlns:a16="http://schemas.microsoft.com/office/drawing/2014/main" val="1833576438"/>
                    </a:ext>
                  </a:extLst>
                </a:gridCol>
                <a:gridCol w="4403497">
                  <a:extLst>
                    <a:ext uri="{9D8B030D-6E8A-4147-A177-3AD203B41FA5}">
                      <a16:colId xmlns:a16="http://schemas.microsoft.com/office/drawing/2014/main" val="627406802"/>
                    </a:ext>
                  </a:extLst>
                </a:gridCol>
              </a:tblGrid>
              <a:tr h="863756">
                <a:tc rowSpan="2">
                  <a:txBody>
                    <a:bodyPr/>
                    <a:lstStyle/>
                    <a:p>
                      <a:pPr marL="0" algn="ctr" defTabSz="914400" rtl="0" eaLnBrk="1" latinLnBrk="0" hangingPunct="1">
                        <a:lnSpc>
                          <a:spcPct val="115000"/>
                        </a:lnSpc>
                        <a:spcAft>
                          <a:spcPts val="0"/>
                        </a:spcAft>
                      </a:pPr>
                      <a:r>
                        <a:rPr lang="fr-FR" sz="1000" b="1" kern="1200" dirty="0">
                          <a:solidFill>
                            <a:schemeClr val="bg1"/>
                          </a:solidFill>
                          <a:effectLst/>
                          <a:latin typeface="Calibri" panose="020F0502020204030204" pitchFamily="34" charset="0"/>
                          <a:ea typeface="+mn-ea"/>
                          <a:cs typeface="+mn-cs"/>
                        </a:rPr>
                        <a:t>Versement intermédié</a:t>
                      </a:r>
                    </a:p>
                    <a:p>
                      <a:pPr marL="0" algn="ctr" defTabSz="914400" rtl="0" eaLnBrk="1" latinLnBrk="0" hangingPunct="1">
                        <a:lnSpc>
                          <a:spcPct val="115000"/>
                        </a:lnSpc>
                        <a:spcBef>
                          <a:spcPts val="600"/>
                        </a:spcBef>
                        <a:spcAft>
                          <a:spcPts val="600"/>
                        </a:spcAft>
                      </a:pPr>
                      <a:r>
                        <a:rPr lang="fr-FR" sz="1000" b="1" kern="1200" dirty="0">
                          <a:solidFill>
                            <a:schemeClr val="bg1"/>
                          </a:solidFill>
                          <a:effectLst/>
                          <a:latin typeface="Calibri" panose="020F0502020204030204" pitchFamily="34" charset="0"/>
                          <a:ea typeface="+mn-ea"/>
                          <a:cs typeface="+mn-cs"/>
                        </a:rPr>
                        <a:t>ou</a:t>
                      </a:r>
                    </a:p>
                    <a:p>
                      <a:pPr marL="0" algn="ctr" defTabSz="914400" rtl="0" eaLnBrk="1" latinLnBrk="0" hangingPunct="1">
                        <a:lnSpc>
                          <a:spcPct val="115000"/>
                        </a:lnSpc>
                        <a:spcAft>
                          <a:spcPts val="0"/>
                        </a:spcAft>
                      </a:pPr>
                      <a:r>
                        <a:rPr lang="fr-FR" sz="1000" b="1" kern="1200" dirty="0">
                          <a:solidFill>
                            <a:schemeClr val="bg1"/>
                          </a:solidFill>
                          <a:effectLst/>
                          <a:latin typeface="Calibri" panose="020F0502020204030204" pitchFamily="34" charset="0"/>
                          <a:ea typeface="+mn-ea"/>
                          <a:cs typeface="+mn-cs"/>
                        </a:rPr>
                        <a:t>Versement</a:t>
                      </a:r>
                    </a:p>
                    <a:p>
                      <a:pPr marL="0" algn="ctr" defTabSz="914400" rtl="0" eaLnBrk="1" latinLnBrk="0" hangingPunct="1">
                        <a:lnSpc>
                          <a:spcPct val="115000"/>
                        </a:lnSpc>
                        <a:spcAft>
                          <a:spcPts val="0"/>
                        </a:spcAft>
                      </a:pPr>
                      <a:r>
                        <a:rPr lang="fr-FR" sz="1000" b="1" kern="1200" dirty="0">
                          <a:solidFill>
                            <a:schemeClr val="bg1"/>
                          </a:solidFill>
                          <a:effectLst/>
                          <a:latin typeface="Calibri" panose="020F0502020204030204" pitchFamily="34" charset="0"/>
                          <a:ea typeface="+mn-ea"/>
                          <a:cs typeface="+mn-cs"/>
                        </a:rPr>
                        <a:t>non-intermédié</a:t>
                      </a:r>
                    </a:p>
                    <a:p>
                      <a:endParaRPr lang="fr-FR" sz="1000" dirty="0"/>
                    </a:p>
                  </a:txBody>
                  <a:tcPr anchor="ctr">
                    <a:solidFill>
                      <a:srgbClr val="F814A3"/>
                    </a:solidFill>
                  </a:tcPr>
                </a:tc>
                <a:tc>
                  <a:txBody>
                    <a:bodyPr/>
                    <a:lstStyle/>
                    <a:p>
                      <a:pPr>
                        <a:spcAft>
                          <a:spcPts val="0"/>
                        </a:spcAft>
                      </a:pPr>
                      <a:r>
                        <a:rPr lang="fr-FR" sz="1000" b="1" dirty="0">
                          <a:solidFill>
                            <a:schemeClr val="tx1"/>
                          </a:solidFill>
                          <a:effectLst/>
                          <a:latin typeface="Calibri" panose="020F0502020204030204" pitchFamily="34" charset="0"/>
                          <a:ea typeface="Calibri" panose="020F0502020204030204" pitchFamily="34" charset="0"/>
                        </a:rPr>
                        <a:t>Inférieur</a:t>
                      </a:r>
                    </a:p>
                    <a:p>
                      <a:pPr>
                        <a:spcAft>
                          <a:spcPts val="0"/>
                        </a:spcAft>
                      </a:pPr>
                      <a:r>
                        <a:rPr lang="fr-FR" sz="1000" b="1" dirty="0">
                          <a:solidFill>
                            <a:schemeClr val="tx1"/>
                          </a:solidFill>
                          <a:effectLst/>
                          <a:latin typeface="Calibri" panose="020F0502020204030204" pitchFamily="34" charset="0"/>
                          <a:ea typeface="Calibri" panose="020F0502020204030204" pitchFamily="34" charset="0"/>
                        </a:rPr>
                        <a:t>au seuil LCB-FT</a:t>
                      </a:r>
                    </a:p>
                  </a:txBody>
                  <a:tcPr marL="68580" marR="68580" marT="0" marB="0" anchor="ctr">
                    <a:solidFill>
                      <a:srgbClr val="FDC3E7"/>
                    </a:solidFill>
                  </a:tcPr>
                </a:tc>
                <a:tc>
                  <a:txBody>
                    <a:bodyPr/>
                    <a:lstStyle/>
                    <a:p>
                      <a:pPr marL="0" lvl="0" indent="0">
                        <a:spcBef>
                          <a:spcPts val="600"/>
                        </a:spcBef>
                        <a:spcAft>
                          <a:spcPts val="0"/>
                        </a:spcAft>
                        <a:buFontTx/>
                        <a:buNone/>
                      </a:pPr>
                      <a:r>
                        <a:rPr lang="fr-FR" sz="1000" b="0" dirty="0">
                          <a:solidFill>
                            <a:schemeClr val="tx1"/>
                          </a:solidFill>
                          <a:effectLst/>
                          <a:latin typeface="Calibri" panose="020F0502020204030204" pitchFamily="34" charset="0"/>
                          <a:ea typeface="Times New Roman" panose="02020603050405020304" pitchFamily="18" charset="0"/>
                        </a:rPr>
                        <a:t>CERFA-2735 (formulaire 11278) visé </a:t>
                      </a:r>
                      <a:r>
                        <a:rPr lang="fr-FR" sz="1000" b="0" u="sng" dirty="0">
                          <a:solidFill>
                            <a:schemeClr val="tx1"/>
                          </a:solidFill>
                          <a:effectLst/>
                          <a:latin typeface="Calibri" panose="020F0502020204030204" pitchFamily="34" charset="0"/>
                          <a:ea typeface="Times New Roman" panose="02020603050405020304" pitchFamily="18" charset="0"/>
                        </a:rPr>
                        <a:t>ou non</a:t>
                      </a:r>
                      <a:r>
                        <a:rPr lang="fr-FR" sz="1000" b="0" dirty="0">
                          <a:solidFill>
                            <a:schemeClr val="tx1"/>
                          </a:solidFill>
                          <a:effectLst/>
                          <a:latin typeface="Calibri" panose="020F0502020204030204" pitchFamily="34" charset="0"/>
                          <a:ea typeface="Times New Roman" panose="02020603050405020304" pitchFamily="18" charset="0"/>
                        </a:rPr>
                        <a:t> par l’Administration fiscale, </a:t>
                      </a:r>
                    </a:p>
                    <a:p>
                      <a:pPr marL="0" lvl="0" indent="0">
                        <a:spcBef>
                          <a:spcPts val="300"/>
                        </a:spcBef>
                        <a:spcAft>
                          <a:spcPts val="0"/>
                        </a:spcAft>
                        <a:buFontTx/>
                        <a:buNone/>
                      </a:pPr>
                      <a:r>
                        <a:rPr lang="fr-FR" sz="1000" b="0" dirty="0">
                          <a:solidFill>
                            <a:schemeClr val="tx1"/>
                          </a:solidFill>
                          <a:effectLst/>
                          <a:latin typeface="Calibri" panose="020F0502020204030204" pitchFamily="34" charset="0"/>
                          <a:ea typeface="Times New Roman" panose="02020603050405020304" pitchFamily="18" charset="0"/>
                        </a:rPr>
                        <a:t>Ou Un acte de donation notarié,</a:t>
                      </a:r>
                    </a:p>
                    <a:p>
                      <a:pPr marL="0" lvl="0" indent="0">
                        <a:spcBef>
                          <a:spcPts val="300"/>
                        </a:spcBef>
                        <a:spcAft>
                          <a:spcPts val="0"/>
                        </a:spcAft>
                        <a:buFontTx/>
                        <a:buNone/>
                      </a:pPr>
                      <a:r>
                        <a:rPr lang="fr-FR" sz="1000" b="0" dirty="0">
                          <a:solidFill>
                            <a:schemeClr val="tx1"/>
                          </a:solidFill>
                          <a:effectLst/>
                          <a:latin typeface="Calibri" panose="020F0502020204030204" pitchFamily="34" charset="0"/>
                          <a:ea typeface="Times New Roman" panose="02020603050405020304" pitchFamily="18" charset="0"/>
                        </a:rPr>
                        <a:t>Ou Une attestation sur l’honneur du donateur + justificatifs si qualification en présent d’usage</a:t>
                      </a:r>
                    </a:p>
                  </a:txBody>
                  <a:tcPr marL="68580" marR="68580" marT="0" marB="0" anchor="ctr">
                    <a:solidFill>
                      <a:srgbClr val="FDC3E7"/>
                    </a:solidFill>
                  </a:tcPr>
                </a:tc>
                <a:extLst>
                  <a:ext uri="{0D108BD9-81ED-4DB2-BD59-A6C34878D82A}">
                    <a16:rowId xmlns:a16="http://schemas.microsoft.com/office/drawing/2014/main" val="2875062179"/>
                  </a:ext>
                </a:extLst>
              </a:tr>
              <a:tr h="633460">
                <a:tc vMerge="1">
                  <a:txBody>
                    <a:bodyPr/>
                    <a:lstStyle/>
                    <a:p>
                      <a:endParaRPr lang="fr-FR" dirty="0"/>
                    </a:p>
                  </a:txBody>
                  <a:tcPr/>
                </a:tc>
                <a:tc>
                  <a:txBody>
                    <a:bodyPr/>
                    <a:lstStyle/>
                    <a:p>
                      <a:pPr>
                        <a:spcAft>
                          <a:spcPts val="0"/>
                        </a:spcAft>
                      </a:pPr>
                      <a:r>
                        <a:rPr lang="fr-FR" sz="1000" b="1" dirty="0">
                          <a:solidFill>
                            <a:schemeClr val="tx1"/>
                          </a:solidFill>
                          <a:effectLst/>
                          <a:latin typeface="Calibri" panose="020F0502020204030204" pitchFamily="34" charset="0"/>
                          <a:ea typeface="Calibri" panose="020F0502020204030204" pitchFamily="34" charset="0"/>
                        </a:rPr>
                        <a:t>Supérieur </a:t>
                      </a:r>
                    </a:p>
                    <a:p>
                      <a:pPr>
                        <a:spcAft>
                          <a:spcPts val="0"/>
                        </a:spcAft>
                      </a:pPr>
                      <a:r>
                        <a:rPr lang="fr-FR" sz="1000" b="1" dirty="0">
                          <a:solidFill>
                            <a:schemeClr val="tx1"/>
                          </a:solidFill>
                          <a:effectLst/>
                          <a:latin typeface="Calibri" panose="020F0502020204030204" pitchFamily="34" charset="0"/>
                          <a:ea typeface="Calibri" panose="020F0502020204030204" pitchFamily="34" charset="0"/>
                        </a:rPr>
                        <a:t>au seuil LCB-FT</a:t>
                      </a:r>
                    </a:p>
                  </a:txBody>
                  <a:tcPr marL="68580" marR="68580" marT="0" marB="0" anchor="ctr"/>
                </a:tc>
                <a:tc>
                  <a:txBody>
                    <a:bodyPr/>
                    <a:lstStyle/>
                    <a:p>
                      <a:pPr marL="0" lvl="0" indent="0">
                        <a:spcBef>
                          <a:spcPts val="600"/>
                        </a:spcBef>
                        <a:spcAft>
                          <a:spcPts val="0"/>
                        </a:spcAft>
                        <a:buFontTx/>
                        <a:buNone/>
                      </a:pPr>
                      <a:endParaRPr lang="fr-FR" sz="800" b="0" dirty="0">
                        <a:solidFill>
                          <a:schemeClr val="tx1"/>
                        </a:solidFill>
                        <a:effectLst/>
                        <a:latin typeface="Calibri" panose="020F0502020204030204" pitchFamily="34" charset="0"/>
                        <a:ea typeface="Times New Roman" panose="02020603050405020304" pitchFamily="18" charset="0"/>
                      </a:endParaRPr>
                    </a:p>
                    <a:p>
                      <a:pPr marL="0" lvl="0" indent="0">
                        <a:spcBef>
                          <a:spcPts val="0"/>
                        </a:spcBef>
                        <a:spcAft>
                          <a:spcPts val="0"/>
                        </a:spcAft>
                        <a:buFontTx/>
                        <a:buNone/>
                      </a:pPr>
                      <a:r>
                        <a:rPr lang="fr-FR" sz="1000" b="0" dirty="0">
                          <a:solidFill>
                            <a:schemeClr val="tx1"/>
                          </a:solidFill>
                          <a:effectLst/>
                          <a:latin typeface="Calibri" panose="020F0502020204030204" pitchFamily="34" charset="0"/>
                          <a:ea typeface="Times New Roman" panose="02020603050405020304" pitchFamily="18" charset="0"/>
                        </a:rPr>
                        <a:t>CERFA-2735 </a:t>
                      </a:r>
                      <a:r>
                        <a:rPr lang="fr-FR" sz="1000" b="0" u="sng" dirty="0">
                          <a:solidFill>
                            <a:schemeClr val="tx1"/>
                          </a:solidFill>
                          <a:effectLst/>
                          <a:latin typeface="Calibri" panose="020F0502020204030204" pitchFamily="34" charset="0"/>
                          <a:ea typeface="Times New Roman" panose="02020603050405020304" pitchFamily="18" charset="0"/>
                        </a:rPr>
                        <a:t>visé obligatoirement</a:t>
                      </a:r>
                      <a:r>
                        <a:rPr lang="fr-FR" sz="1000" b="0" dirty="0">
                          <a:solidFill>
                            <a:schemeClr val="tx1"/>
                          </a:solidFill>
                          <a:effectLst/>
                          <a:latin typeface="Calibri" panose="020F0502020204030204" pitchFamily="34" charset="0"/>
                          <a:ea typeface="Times New Roman" panose="02020603050405020304" pitchFamily="18" charset="0"/>
                        </a:rPr>
                        <a:t> par l’Administration fiscale ou un acte de donation notarié.</a:t>
                      </a:r>
                    </a:p>
                    <a:p>
                      <a:pPr marL="0" lvl="0" indent="0">
                        <a:spcBef>
                          <a:spcPts val="300"/>
                        </a:spcBef>
                        <a:spcAft>
                          <a:spcPts val="0"/>
                        </a:spcAft>
                        <a:buFontTx/>
                        <a:buNone/>
                      </a:pPr>
                      <a:r>
                        <a:rPr lang="fr-FR" sz="1000" b="0" dirty="0">
                          <a:solidFill>
                            <a:schemeClr val="tx1"/>
                          </a:solidFill>
                          <a:effectLst/>
                          <a:latin typeface="Calibri" panose="020F0502020204030204" pitchFamily="34" charset="0"/>
                          <a:ea typeface="Times New Roman" panose="02020603050405020304" pitchFamily="18" charset="0"/>
                        </a:rPr>
                        <a:t>Pour les clients Premium et Banques privée, au regard du patrimoine et après analyse, possibilité de communiquer une attestation sur l’honneur du donateur accompagné des justificatifs</a:t>
                      </a:r>
                      <a:r>
                        <a:rPr lang="fr-FR" sz="1000" b="1" i="1" dirty="0">
                          <a:solidFill>
                            <a:schemeClr val="tx1"/>
                          </a:solidFill>
                          <a:effectLst/>
                          <a:latin typeface="Calibri" panose="020F0502020204030204" pitchFamily="34" charset="0"/>
                          <a:ea typeface="Times New Roman" panose="02020603050405020304" pitchFamily="18" charset="0"/>
                        </a:rPr>
                        <a:t>*</a:t>
                      </a:r>
                      <a:r>
                        <a:rPr lang="fr-FR" sz="1000" b="0" dirty="0">
                          <a:solidFill>
                            <a:schemeClr val="tx1"/>
                          </a:solidFill>
                          <a:effectLst/>
                          <a:latin typeface="Calibri" panose="020F0502020204030204" pitchFamily="34" charset="0"/>
                          <a:ea typeface="Times New Roman" panose="02020603050405020304" pitchFamily="18" charset="0"/>
                        </a:rPr>
                        <a:t> si qualification de présent d’usage le cas échéant</a:t>
                      </a:r>
                    </a:p>
                    <a:p>
                      <a:pPr marL="0" lvl="0" indent="0">
                        <a:spcBef>
                          <a:spcPts val="0"/>
                        </a:spcBef>
                        <a:spcAft>
                          <a:spcPts val="0"/>
                        </a:spcAft>
                        <a:buFontTx/>
                        <a:buNone/>
                      </a:pPr>
                      <a:endParaRPr lang="fr-FR" sz="800" b="0" dirty="0">
                        <a:solidFill>
                          <a:schemeClr val="tx1"/>
                        </a:solidFill>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524946477"/>
                  </a:ext>
                </a:extLst>
              </a:tr>
            </a:tbl>
          </a:graphicData>
        </a:graphic>
      </p:graphicFrame>
      <p:sp>
        <p:nvSpPr>
          <p:cNvPr id="16" name="Espace réservé du numéro de diapositive 3">
            <a:extLst>
              <a:ext uri="{FF2B5EF4-FFF2-40B4-BE49-F238E27FC236}">
                <a16:creationId xmlns:a16="http://schemas.microsoft.com/office/drawing/2014/main" id="{57E720F9-FCA5-47B0-9812-43EE8C6E4E3A}"/>
              </a:ext>
            </a:extLst>
          </p:cNvPr>
          <p:cNvSpPr txBox="1">
            <a:spLocks/>
          </p:cNvSpPr>
          <p:nvPr/>
        </p:nvSpPr>
        <p:spPr>
          <a:xfrm rot="16200000">
            <a:off x="6759352" y="9694439"/>
            <a:ext cx="720081" cy="809825"/>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14</a:t>
            </a:fld>
            <a:endParaRPr lang="fr-FR" dirty="0"/>
          </a:p>
        </p:txBody>
      </p:sp>
      <p:sp>
        <p:nvSpPr>
          <p:cNvPr id="13" name="ZoneTexte 12">
            <a:extLst>
              <a:ext uri="{FF2B5EF4-FFF2-40B4-BE49-F238E27FC236}">
                <a16:creationId xmlns:a16="http://schemas.microsoft.com/office/drawing/2014/main" id="{F4E1D981-AF97-4346-9A68-4A1E8F722DC1}"/>
              </a:ext>
            </a:extLst>
          </p:cNvPr>
          <p:cNvSpPr txBox="1"/>
          <p:nvPr/>
        </p:nvSpPr>
        <p:spPr>
          <a:xfrm>
            <a:off x="-8999" y="9914685"/>
            <a:ext cx="7305823" cy="369332"/>
          </a:xfrm>
          <a:prstGeom prst="rect">
            <a:avLst/>
          </a:prstGeom>
          <a:noFill/>
        </p:spPr>
        <p:txBody>
          <a:bodyPr wrap="square">
            <a:spAutoFit/>
          </a:bodyPr>
          <a:lstStyle/>
          <a:p>
            <a:pPr lvl="0"/>
            <a:r>
              <a:rPr lang="fr-FR" sz="900" b="1" i="1" dirty="0">
                <a:latin typeface="Calibri" panose="020F0502020204030204" pitchFamily="34" charset="0"/>
                <a:ea typeface="Times New Roman" panose="02020603050405020304" pitchFamily="18" charset="0"/>
              </a:rPr>
              <a:t>*</a:t>
            </a:r>
            <a:r>
              <a:rPr lang="fr-FR" sz="900" i="1" dirty="0">
                <a:latin typeface="Calibri" panose="020F0502020204030204" pitchFamily="34" charset="0"/>
                <a:ea typeface="Times New Roman" panose="02020603050405020304" pitchFamily="18" charset="0"/>
              </a:rPr>
              <a:t> Justificatifs </a:t>
            </a:r>
            <a:r>
              <a:rPr lang="fr-FR" sz="900" i="1" dirty="0">
                <a:effectLst/>
                <a:latin typeface="Calibri" panose="020F0502020204030204" pitchFamily="34" charset="0"/>
                <a:ea typeface="Calibri" panose="020F0502020204030204" pitchFamily="34" charset="0"/>
              </a:rPr>
              <a:t>communicables de manière cumulative si nécessaire : d</a:t>
            </a:r>
            <a:r>
              <a:rPr lang="fr-FR" sz="900" i="1" dirty="0">
                <a:effectLst/>
                <a:latin typeface="Calibri" panose="020F0502020204030204" pitchFamily="34" charset="0"/>
                <a:ea typeface="Times New Roman" panose="02020603050405020304" pitchFamily="18" charset="0"/>
              </a:rPr>
              <a:t>ernier avis d’imposition</a:t>
            </a:r>
            <a:r>
              <a:rPr lang="fr-FR" sz="900" i="1" dirty="0">
                <a:latin typeface="Calibri" panose="020F0502020204030204" pitchFamily="34" charset="0"/>
                <a:ea typeface="Times New Roman" panose="02020603050405020304" pitchFamily="18" charset="0"/>
              </a:rPr>
              <a:t> et/ou </a:t>
            </a:r>
            <a:r>
              <a:rPr lang="fr-FR" sz="900" i="1" dirty="0">
                <a:effectLst/>
                <a:latin typeface="Calibri" panose="020F0502020204030204" pitchFamily="34" charset="0"/>
                <a:ea typeface="Times New Roman" panose="02020603050405020304" pitchFamily="18" charset="0"/>
              </a:rPr>
              <a:t>dernier avis d’imposition à l’IFI si assujetti</a:t>
            </a:r>
            <a:r>
              <a:rPr lang="fr-FR" sz="900" i="1" dirty="0">
                <a:latin typeface="Calibri" panose="020F0502020204030204" pitchFamily="34" charset="0"/>
                <a:ea typeface="Times New Roman" panose="02020603050405020304" pitchFamily="18" charset="0"/>
              </a:rPr>
              <a:t>, </a:t>
            </a:r>
          </a:p>
          <a:p>
            <a:pPr lvl="0"/>
            <a:r>
              <a:rPr lang="fr-FR" sz="900" i="1" dirty="0">
                <a:latin typeface="Calibri" panose="020F0502020204030204" pitchFamily="34" charset="0"/>
                <a:ea typeface="Times New Roman" panose="02020603050405020304" pitchFamily="18" charset="0"/>
              </a:rPr>
              <a:t>et/ou </a:t>
            </a:r>
            <a:r>
              <a:rPr lang="fr-FR" sz="900" i="1" dirty="0">
                <a:effectLst/>
                <a:latin typeface="Calibri" panose="020F0502020204030204" pitchFamily="34" charset="0"/>
                <a:ea typeface="Times New Roman" panose="02020603050405020304" pitchFamily="18" charset="0"/>
              </a:rPr>
              <a:t>relevés de portefeuille de valeurs mobilières</a:t>
            </a:r>
            <a:endParaRPr lang="fr-FR" sz="900" i="1" dirty="0"/>
          </a:p>
        </p:txBody>
      </p:sp>
      <p:pic>
        <p:nvPicPr>
          <p:cNvPr id="15" name="Image 14">
            <a:extLst>
              <a:ext uri="{FF2B5EF4-FFF2-40B4-BE49-F238E27FC236}">
                <a16:creationId xmlns:a16="http://schemas.microsoft.com/office/drawing/2014/main" id="{9D254709-8DBE-4FAB-8788-BA6259DE213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66008" y="9091240"/>
            <a:ext cx="352679" cy="352679"/>
          </a:xfrm>
          <a:prstGeom prst="rect">
            <a:avLst/>
          </a:prstGeom>
        </p:spPr>
      </p:pic>
    </p:spTree>
    <p:extLst>
      <p:ext uri="{BB962C8B-B14F-4D97-AF65-F5344CB8AC3E}">
        <p14:creationId xmlns:p14="http://schemas.microsoft.com/office/powerpoint/2010/main" val="3091011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E6F8900-2FCC-4FE7-A1C8-795AF1C4DDE7}"/>
              </a:ext>
            </a:extLst>
          </p:cNvPr>
          <p:cNvSpPr/>
          <p:nvPr/>
        </p:nvSpPr>
        <p:spPr>
          <a:xfrm>
            <a:off x="39812" y="2190735"/>
            <a:ext cx="7178724" cy="6540465"/>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lvl="0" defTabSz="622300"/>
            <a:endParaRPr lang="fr-FR" sz="1050" dirty="0">
              <a:latin typeface="Calibri" panose="020F0502020204030204" pitchFamily="34" charset="0"/>
            </a:endParaRPr>
          </a:p>
          <a:p>
            <a:pPr lvl="0"/>
            <a:endParaRPr lang="fr-FR" sz="700" dirty="0">
              <a:latin typeface="Calibri" panose="020F0502020204030204" pitchFamily="34" charset="0"/>
            </a:endParaRPr>
          </a:p>
        </p:txBody>
      </p:sp>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26735" y="876910"/>
            <a:ext cx="5409187" cy="416641"/>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Mettre en place des versements réguliers (1/2)</a:t>
            </a:r>
          </a:p>
        </p:txBody>
      </p:sp>
      <p:sp>
        <p:nvSpPr>
          <p:cNvPr id="18" name="Text Box 5">
            <a:hlinkClick r:id="" action="ppaction://noaction"/>
          </p:cNvPr>
          <p:cNvSpPr txBox="1">
            <a:spLocks noChangeArrowheads="1"/>
          </p:cNvSpPr>
          <p:nvPr/>
        </p:nvSpPr>
        <p:spPr bwMode="auto">
          <a:xfrm>
            <a:off x="201564" y="1994678"/>
            <a:ext cx="2768500" cy="304811"/>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Qui peut mettre en place des VR ?</a:t>
            </a:r>
          </a:p>
        </p:txBody>
      </p:sp>
      <p:sp>
        <p:nvSpPr>
          <p:cNvPr id="16" name="Espace réservé du numéro de diapositive 3">
            <a:extLst>
              <a:ext uri="{FF2B5EF4-FFF2-40B4-BE49-F238E27FC236}">
                <a16:creationId xmlns:a16="http://schemas.microsoft.com/office/drawing/2014/main" id="{96A3E0A4-6116-4B8A-BC86-FC969A125EA3}"/>
              </a:ext>
            </a:extLst>
          </p:cNvPr>
          <p:cNvSpPr txBox="1">
            <a:spLocks/>
          </p:cNvSpPr>
          <p:nvPr/>
        </p:nvSpPr>
        <p:spPr>
          <a:xfrm rot="16200000">
            <a:off x="6715062" y="9738731"/>
            <a:ext cx="738309" cy="595457"/>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15</a:t>
            </a:fld>
            <a:endParaRPr lang="fr-FR" dirty="0"/>
          </a:p>
        </p:txBody>
      </p:sp>
      <p:graphicFrame>
        <p:nvGraphicFramePr>
          <p:cNvPr id="19" name="Tableau 18">
            <a:extLst>
              <a:ext uri="{FF2B5EF4-FFF2-40B4-BE49-F238E27FC236}">
                <a16:creationId xmlns:a16="http://schemas.microsoft.com/office/drawing/2014/main" id="{BB15D5B4-161C-4C14-B4DB-CE0C58CDB36F}"/>
              </a:ext>
            </a:extLst>
          </p:cNvPr>
          <p:cNvGraphicFramePr>
            <a:graphicFrameLocks noGrp="1"/>
          </p:cNvGraphicFramePr>
          <p:nvPr>
            <p:extLst>
              <p:ext uri="{D42A27DB-BD31-4B8C-83A1-F6EECF244321}">
                <p14:modId xmlns:p14="http://schemas.microsoft.com/office/powerpoint/2010/main" val="3551459099"/>
              </p:ext>
            </p:extLst>
          </p:nvPr>
        </p:nvGraphicFramePr>
        <p:xfrm>
          <a:off x="126877" y="2574024"/>
          <a:ext cx="7012062" cy="5882640"/>
        </p:xfrm>
        <a:graphic>
          <a:graphicData uri="http://schemas.openxmlformats.org/drawingml/2006/table">
            <a:tbl>
              <a:tblPr firstRow="1" bandRow="1">
                <a:tableStyleId>{5C22544A-7EE6-4342-B048-85BDC9FD1C3A}</a:tableStyleId>
              </a:tblPr>
              <a:tblGrid>
                <a:gridCol w="1291234">
                  <a:extLst>
                    <a:ext uri="{9D8B030D-6E8A-4147-A177-3AD203B41FA5}">
                      <a16:colId xmlns:a16="http://schemas.microsoft.com/office/drawing/2014/main" val="4128120121"/>
                    </a:ext>
                  </a:extLst>
                </a:gridCol>
                <a:gridCol w="5720828">
                  <a:extLst>
                    <a:ext uri="{9D8B030D-6E8A-4147-A177-3AD203B41FA5}">
                      <a16:colId xmlns:a16="http://schemas.microsoft.com/office/drawing/2014/main" val="1769029974"/>
                    </a:ext>
                  </a:extLst>
                </a:gridCol>
              </a:tblGrid>
              <a:tr h="1846841">
                <a:tc>
                  <a:txBody>
                    <a:bodyPr/>
                    <a:lstStyle/>
                    <a:p>
                      <a:r>
                        <a:rPr lang="fr-FR" sz="1100" b="1" dirty="0">
                          <a:solidFill>
                            <a:schemeClr val="bg1"/>
                          </a:solidFill>
                          <a:latin typeface="Calibri" panose="020F0502020204030204" pitchFamily="34" charset="0"/>
                          <a:cs typeface="Calibri" panose="020F0502020204030204" pitchFamily="34" charset="0"/>
                        </a:rPr>
                        <a:t>Avec pacte adjoint standard</a:t>
                      </a:r>
                    </a:p>
                  </a:txBody>
                  <a:tcPr anchor="ctr">
                    <a:solidFill>
                      <a:schemeClr val="tx2"/>
                    </a:solidFill>
                  </a:tcPr>
                </a:tc>
                <a:tc>
                  <a:txBody>
                    <a:bodyPr/>
                    <a:lstStyle/>
                    <a:p>
                      <a:pPr algn="just">
                        <a:spcBef>
                          <a:spcPts val="0"/>
                        </a:spcBef>
                      </a:pPr>
                      <a:endParaRPr lang="fr-FR" sz="500" b="0" dirty="0">
                        <a:solidFill>
                          <a:schemeClr val="tx1"/>
                        </a:solidFill>
                        <a:latin typeface="Calibri" panose="020F0502020204030204" pitchFamily="34" charset="0"/>
                      </a:endParaRPr>
                    </a:p>
                    <a:p>
                      <a:pPr marL="171450" indent="-171450" algn="just">
                        <a:buClr>
                          <a:srgbClr val="FF00FF"/>
                        </a:buClr>
                        <a:buFont typeface="Wingdings" panose="05000000000000000000" pitchFamily="2" charset="2"/>
                        <a:buChar char="q"/>
                      </a:pPr>
                      <a:endParaRPr lang="fr-FR" sz="1050" b="1" u="sng" dirty="0">
                        <a:solidFill>
                          <a:schemeClr val="tx1"/>
                        </a:solidFill>
                        <a:latin typeface="Calibri" panose="020F0502020204030204" pitchFamily="34" charset="0"/>
                      </a:endParaRPr>
                    </a:p>
                    <a:p>
                      <a:pPr marL="171450" indent="-171450" algn="just">
                        <a:buClr>
                          <a:srgbClr val="FF00FF"/>
                        </a:buClr>
                        <a:buFont typeface="Wingdings" panose="05000000000000000000" pitchFamily="2" charset="2"/>
                        <a:buChar char="q"/>
                      </a:pPr>
                      <a:r>
                        <a:rPr lang="fr-FR" sz="1050" b="1" u="sng" dirty="0">
                          <a:solidFill>
                            <a:schemeClr val="tx1"/>
                          </a:solidFill>
                          <a:latin typeface="Calibri" panose="020F0502020204030204" pitchFamily="34" charset="0"/>
                        </a:rPr>
                        <a:t>Pendant la période d'indisponibilité temporaire des fonds</a:t>
                      </a:r>
                      <a:endParaRPr lang="fr-FR" sz="1050" u="sng" dirty="0">
                        <a:solidFill>
                          <a:schemeClr val="tx1"/>
                        </a:solidFill>
                        <a:latin typeface="Calibri" panose="020F0502020204030204" pitchFamily="34" charset="0"/>
                      </a:endParaRPr>
                    </a:p>
                    <a:p>
                      <a:pPr algn="just">
                        <a:spcBef>
                          <a:spcPts val="600"/>
                        </a:spcBef>
                      </a:pPr>
                      <a:r>
                        <a:rPr lang="fr-FR" sz="1050" b="0" dirty="0">
                          <a:solidFill>
                            <a:schemeClr val="tx1"/>
                          </a:solidFill>
                          <a:latin typeface="Calibri" panose="020F0502020204030204" pitchFamily="34" charset="0"/>
                        </a:rPr>
                        <a:t>Pendant la période d'indisponibilité temporaire des fonds, seul le donateur peut mettre en place des cotisations régulières à l’adhésion ou en cours de contrat. Les cotisations régulières peuvent être maintenues au-delà de la période d'indisponibilité temporaire des fonds. C'est le donateur qui signe la demande de cotisations régulières et est responsable de la ventilation entre les supports. </a:t>
                      </a:r>
                    </a:p>
                    <a:p>
                      <a:pPr algn="just">
                        <a:spcBef>
                          <a:spcPts val="600"/>
                        </a:spcBef>
                      </a:pPr>
                      <a:r>
                        <a:rPr lang="fr-FR" sz="1050" b="0" dirty="0">
                          <a:solidFill>
                            <a:schemeClr val="tx1"/>
                          </a:solidFill>
                          <a:latin typeface="Calibri" panose="020F0502020204030204" pitchFamily="34" charset="0"/>
                        </a:rPr>
                        <a:t>Les cotisations régulières sont prélevées à partir d'un compte bancaire au nom du donateur</a:t>
                      </a:r>
                      <a:r>
                        <a:rPr lang="fr-FR" sz="1050" b="1" dirty="0">
                          <a:solidFill>
                            <a:schemeClr val="tx1"/>
                          </a:solidFill>
                          <a:latin typeface="Calibri" panose="020F0502020204030204" pitchFamily="34" charset="0"/>
                        </a:rPr>
                        <a:t>.</a:t>
                      </a:r>
                      <a:endParaRPr lang="fr-FR" sz="1050" b="1" strike="sngStrike" dirty="0">
                        <a:solidFill>
                          <a:schemeClr val="tx1"/>
                        </a:solidFill>
                        <a:latin typeface="Calibri" panose="020F0502020204030204" pitchFamily="34" charset="0"/>
                      </a:endParaRPr>
                    </a:p>
                    <a:p>
                      <a:pPr marL="171450" indent="-171450" algn="just">
                        <a:spcBef>
                          <a:spcPts val="1800"/>
                        </a:spcBef>
                        <a:buClr>
                          <a:srgbClr val="FF00FF"/>
                        </a:buClr>
                        <a:buFont typeface="Wingdings" panose="05000000000000000000" pitchFamily="2" charset="2"/>
                        <a:buChar char="q"/>
                      </a:pPr>
                      <a:r>
                        <a:rPr lang="fr-FR" sz="1050" b="1" u="sng" dirty="0">
                          <a:solidFill>
                            <a:schemeClr val="tx1"/>
                          </a:solidFill>
                          <a:latin typeface="Calibri" panose="020F0502020204030204" pitchFamily="34" charset="0"/>
                        </a:rPr>
                        <a:t>Après la période l'indisponibilité temporaire des fonds </a:t>
                      </a:r>
                      <a:endParaRPr lang="fr-FR" sz="1050" dirty="0">
                        <a:solidFill>
                          <a:schemeClr val="tx1"/>
                        </a:solidFill>
                        <a:latin typeface="Calibri" panose="020F0502020204030204" pitchFamily="34" charset="0"/>
                      </a:endParaRPr>
                    </a:p>
                    <a:p>
                      <a:pPr algn="just">
                        <a:spcBef>
                          <a:spcPts val="600"/>
                        </a:spcBef>
                      </a:pPr>
                      <a:r>
                        <a:rPr lang="fr-FR" sz="1050" b="0" dirty="0">
                          <a:solidFill>
                            <a:schemeClr val="tx1"/>
                          </a:solidFill>
                          <a:latin typeface="Calibri" panose="020F0502020204030204" pitchFamily="34" charset="0"/>
                        </a:rPr>
                        <a:t>Au-delà de la période d'indisponibilité temporaire des fonds, les cotisations régulières peuvent être mises en place par le donataire ou par le donateur. </a:t>
                      </a:r>
                    </a:p>
                    <a:p>
                      <a:pPr algn="just">
                        <a:spcBef>
                          <a:spcPts val="600"/>
                        </a:spcBef>
                      </a:pPr>
                      <a:r>
                        <a:rPr lang="fr-FR" sz="1050" b="0" dirty="0">
                          <a:solidFill>
                            <a:schemeClr val="tx1"/>
                          </a:solidFill>
                          <a:latin typeface="Calibri" panose="020F0502020204030204" pitchFamily="34" charset="0"/>
                        </a:rPr>
                        <a:t>La personne (donataire ou donateur) qui souhaite verser est celle qui signe et ventile les cotisations entre les supports. </a:t>
                      </a:r>
                    </a:p>
                    <a:p>
                      <a:pPr algn="just">
                        <a:spcBef>
                          <a:spcPts val="600"/>
                        </a:spcBef>
                      </a:pPr>
                      <a:r>
                        <a:rPr lang="fr-FR" sz="1050" b="1" dirty="0">
                          <a:solidFill>
                            <a:schemeClr val="tx1"/>
                          </a:solidFill>
                          <a:latin typeface="Calibri" panose="020F0502020204030204" pitchFamily="34" charset="0"/>
                        </a:rPr>
                        <a:t>Seule la personne ayant effectué la mise en place des cotisations régulières peut réaliser des avenants de cotisations régulières, que la clause d'indisponibilité temporaire des fonds soit active ou non</a:t>
                      </a:r>
                      <a:r>
                        <a:rPr lang="fr-FR" sz="1000" b="1" dirty="0">
                          <a:solidFill>
                            <a:schemeClr val="tx1"/>
                          </a:solidFill>
                          <a:latin typeface="Calibri" panose="020F0502020204030204" pitchFamily="34" charset="0"/>
                        </a:rPr>
                        <a:t>. </a:t>
                      </a:r>
                    </a:p>
                    <a:p>
                      <a:pPr algn="just">
                        <a:spcBef>
                          <a:spcPts val="600"/>
                        </a:spcBef>
                      </a:pPr>
                      <a:endParaRPr lang="fr-FR" sz="1000" b="0" dirty="0">
                        <a:solidFill>
                          <a:schemeClr val="tx1"/>
                        </a:solidFill>
                        <a:latin typeface="Calibri" panose="020F0502020204030204" pitchFamily="34" charset="0"/>
                      </a:endParaRPr>
                    </a:p>
                    <a:p>
                      <a:pPr algn="just">
                        <a:spcBef>
                          <a:spcPts val="0"/>
                        </a:spcBef>
                      </a:pPr>
                      <a:endParaRPr lang="fr-FR" sz="500" b="0" dirty="0">
                        <a:solidFill>
                          <a:schemeClr val="tx1"/>
                        </a:solidFill>
                        <a:latin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2164392805"/>
                  </a:ext>
                </a:extLst>
              </a:tr>
              <a:tr h="754747">
                <a:tc>
                  <a:txBody>
                    <a:bodyPr/>
                    <a:lstStyle/>
                    <a:p>
                      <a:r>
                        <a:rPr lang="fr-FR" sz="1100" b="1" dirty="0">
                          <a:solidFill>
                            <a:schemeClr val="bg1"/>
                          </a:solidFill>
                          <a:latin typeface="Calibri" panose="020F0502020204030204" pitchFamily="34" charset="0"/>
                          <a:cs typeface="Calibri" panose="020F0502020204030204" pitchFamily="34" charset="0"/>
                        </a:rPr>
                        <a:t>Avec pacte adjoint spécifique</a:t>
                      </a:r>
                    </a:p>
                  </a:txBody>
                  <a:tcPr anchor="ctr">
                    <a:solidFill>
                      <a:schemeClr val="tx2"/>
                    </a:solidFill>
                  </a:tcPr>
                </a:tc>
                <a:tc>
                  <a:txBody>
                    <a:bodyPr/>
                    <a:lstStyle/>
                    <a:p>
                      <a:pPr algn="just">
                        <a:spcBef>
                          <a:spcPts val="300"/>
                        </a:spcBef>
                      </a:pPr>
                      <a:endParaRPr lang="fr-FR" sz="500" dirty="0">
                        <a:solidFill>
                          <a:schemeClr val="tx1"/>
                        </a:solidFill>
                        <a:latin typeface="Calibri" panose="020F0502020204030204" pitchFamily="34" charset="0"/>
                      </a:endParaRPr>
                    </a:p>
                    <a:p>
                      <a:pPr algn="just"/>
                      <a:endParaRPr lang="fr-FR" sz="1050" dirty="0">
                        <a:latin typeface="Calibri" panose="020F0502020204030204" pitchFamily="34" charset="0"/>
                      </a:endParaRPr>
                    </a:p>
                    <a:p>
                      <a:pPr algn="just"/>
                      <a:r>
                        <a:rPr lang="fr-FR" sz="1050" dirty="0">
                          <a:latin typeface="Calibri" panose="020F0502020204030204" pitchFamily="34" charset="0"/>
                        </a:rPr>
                        <a:t>Si </a:t>
                      </a:r>
                      <a:r>
                        <a:rPr lang="fr-FR" sz="1050" dirty="0">
                          <a:solidFill>
                            <a:schemeClr val="tx1"/>
                          </a:solidFill>
                          <a:latin typeface="Calibri" panose="020F0502020204030204" pitchFamily="34" charset="0"/>
                        </a:rPr>
                        <a:t>la clause n° 2 « Modalités de gestion » a été choisie ou si le pacte adjoint spécifique libre le  prévoit, seul </a:t>
                      </a:r>
                      <a:r>
                        <a:rPr lang="fr-FR" sz="1050" b="1" dirty="0">
                          <a:solidFill>
                            <a:schemeClr val="tx1"/>
                          </a:solidFill>
                          <a:latin typeface="Calibri" panose="020F0502020204030204" pitchFamily="34" charset="0"/>
                        </a:rPr>
                        <a:t>le donateur </a:t>
                      </a:r>
                      <a:r>
                        <a:rPr lang="fr-FR" sz="1050" dirty="0">
                          <a:solidFill>
                            <a:schemeClr val="tx1"/>
                          </a:solidFill>
                          <a:latin typeface="Calibri" panose="020F0502020204030204" pitchFamily="34" charset="0"/>
                        </a:rPr>
                        <a:t>peut mettre en place des cotisations régulières </a:t>
                      </a:r>
                      <a:r>
                        <a:rPr lang="fr-FR" sz="1050" b="1" dirty="0">
                          <a:solidFill>
                            <a:schemeClr val="tx1"/>
                          </a:solidFill>
                          <a:latin typeface="Calibri" panose="020F0502020204030204" pitchFamily="34" charset="0"/>
                        </a:rPr>
                        <a:t>jusqu’au terme indiqué dans la clause.</a:t>
                      </a:r>
                      <a:r>
                        <a:rPr lang="fr-FR" sz="1050" dirty="0">
                          <a:solidFill>
                            <a:schemeClr val="tx1"/>
                          </a:solidFill>
                          <a:latin typeface="Calibri" panose="020F0502020204030204" pitchFamily="34" charset="0"/>
                        </a:rPr>
                        <a:t> </a:t>
                      </a:r>
                    </a:p>
                    <a:p>
                      <a:pPr algn="just">
                        <a:spcBef>
                          <a:spcPts val="1200"/>
                        </a:spcBef>
                        <a:spcAft>
                          <a:spcPts val="0"/>
                        </a:spcAft>
                      </a:pPr>
                      <a:r>
                        <a:rPr lang="fr-FR" sz="1050" dirty="0">
                          <a:solidFill>
                            <a:schemeClr val="tx1"/>
                          </a:solidFill>
                          <a:latin typeface="Calibri" panose="020F0502020204030204" pitchFamily="34" charset="0"/>
                        </a:rPr>
                        <a:t>Dans le cas contraire ou si le terme indiqué dans la clause n°2 est atteint, </a:t>
                      </a:r>
                      <a:r>
                        <a:rPr lang="fr-FR" sz="1050" b="1" dirty="0">
                          <a:solidFill>
                            <a:schemeClr val="tx1"/>
                          </a:solidFill>
                          <a:latin typeface="Calibri" panose="020F0502020204030204" pitchFamily="34" charset="0"/>
                        </a:rPr>
                        <a:t>l’adhérent (ou ses représentants légaux s’il est mineur)</a:t>
                      </a:r>
                      <a:r>
                        <a:rPr lang="fr-FR" sz="1050" dirty="0">
                          <a:solidFill>
                            <a:schemeClr val="tx1"/>
                          </a:solidFill>
                          <a:latin typeface="Calibri" panose="020F0502020204030204" pitchFamily="34" charset="0"/>
                        </a:rPr>
                        <a:t> peut librement mettre en place des cotisations </a:t>
                      </a:r>
                      <a:r>
                        <a:rPr lang="fr-FR" sz="1050" dirty="0">
                          <a:latin typeface="Calibri" panose="020F0502020204030204" pitchFamily="34" charset="0"/>
                        </a:rPr>
                        <a:t>régulières</a:t>
                      </a:r>
                      <a:r>
                        <a:rPr lang="fr-FR" sz="1050" dirty="0">
                          <a:solidFill>
                            <a:schemeClr val="tx1"/>
                          </a:solidFill>
                          <a:latin typeface="Calibri" panose="020F0502020204030204" pitchFamily="34" charset="0"/>
                        </a:rPr>
                        <a:t>. </a:t>
                      </a:r>
                    </a:p>
                    <a:p>
                      <a:pPr algn="just">
                        <a:spcBef>
                          <a:spcPts val="0"/>
                        </a:spcBef>
                        <a:spcAft>
                          <a:spcPts val="0"/>
                        </a:spcAft>
                      </a:pPr>
                      <a:endParaRPr lang="fr-FR" sz="1050" dirty="0">
                        <a:solidFill>
                          <a:schemeClr val="tx1"/>
                        </a:solidFill>
                        <a:latin typeface="Calibri" panose="020F0502020204030204" pitchFamily="34" charset="0"/>
                      </a:endParaRPr>
                    </a:p>
                    <a:p>
                      <a:endParaRPr lang="fr-FR" sz="500" dirty="0">
                        <a:solidFill>
                          <a:schemeClr val="tx1"/>
                        </a:solidFill>
                        <a:latin typeface="Calibri" panose="020F0502020204030204" pitchFamily="34" charset="0"/>
                        <a:cs typeface="Calibri" panose="020F0502020204030204" pitchFamily="34" charset="0"/>
                      </a:endParaRPr>
                    </a:p>
                  </a:txBody>
                  <a:tcPr>
                    <a:solidFill>
                      <a:schemeClr val="tx2">
                        <a:lumMod val="20000"/>
                        <a:lumOff val="80000"/>
                      </a:schemeClr>
                    </a:solidFill>
                  </a:tcPr>
                </a:tc>
                <a:extLst>
                  <a:ext uri="{0D108BD9-81ED-4DB2-BD59-A6C34878D82A}">
                    <a16:rowId xmlns:a16="http://schemas.microsoft.com/office/drawing/2014/main" val="3958741880"/>
                  </a:ext>
                </a:extLst>
              </a:tr>
              <a:tr h="514856">
                <a:tc>
                  <a:txBody>
                    <a:bodyPr/>
                    <a:lstStyle/>
                    <a:p>
                      <a:r>
                        <a:rPr lang="fr-FR" sz="1100" b="1" dirty="0">
                          <a:solidFill>
                            <a:schemeClr val="bg1"/>
                          </a:solidFill>
                          <a:latin typeface="Calibri" panose="020F0502020204030204" pitchFamily="34" charset="0"/>
                          <a:cs typeface="Calibri" panose="020F0502020204030204" pitchFamily="34" charset="0"/>
                        </a:rPr>
                        <a:t>Sans pacte</a:t>
                      </a:r>
                    </a:p>
                  </a:txBody>
                  <a:tcPr anchor="ctr">
                    <a:solidFill>
                      <a:schemeClr val="tx2"/>
                    </a:solidFill>
                  </a:tcPr>
                </a:tc>
                <a:tc>
                  <a:txBody>
                    <a:bodyPr/>
                    <a:lstStyle/>
                    <a:p>
                      <a:pPr algn="just"/>
                      <a:endParaRPr lang="fr-FR" sz="500" b="1" dirty="0">
                        <a:solidFill>
                          <a:schemeClr val="tx1"/>
                        </a:solidFill>
                        <a:latin typeface="Calibri" panose="020F0502020204030204" pitchFamily="34" charset="0"/>
                      </a:endParaRPr>
                    </a:p>
                    <a:p>
                      <a:pPr algn="just"/>
                      <a:endParaRPr lang="fr-FR" sz="1050" dirty="0">
                        <a:latin typeface="Calibri" panose="020F0502020204030204" pitchFamily="34" charset="0"/>
                      </a:endParaRPr>
                    </a:p>
                    <a:p>
                      <a:pPr algn="just"/>
                      <a:r>
                        <a:rPr lang="fr-FR" sz="1050" dirty="0">
                          <a:latin typeface="Calibri" panose="020F0502020204030204" pitchFamily="34" charset="0"/>
                        </a:rPr>
                        <a:t>Les versements réguliers peuvent être mis en place par l’assuré ou ses représentants légaux </a:t>
                      </a:r>
                      <a:r>
                        <a:rPr lang="fr-FR" sz="1050" b="1" dirty="0">
                          <a:latin typeface="Calibri" panose="020F0502020204030204" pitchFamily="34" charset="0"/>
                        </a:rPr>
                        <a:t>à tout moment </a:t>
                      </a:r>
                      <a:r>
                        <a:rPr lang="fr-FR" sz="1050" dirty="0">
                          <a:latin typeface="Calibri" panose="020F0502020204030204" pitchFamily="34" charset="0"/>
                        </a:rPr>
                        <a:t>sur le contrat.</a:t>
                      </a:r>
                    </a:p>
                    <a:p>
                      <a:pPr algn="just"/>
                      <a:endParaRPr lang="fr-FR" sz="1050" dirty="0">
                        <a:solidFill>
                          <a:schemeClr val="tx1"/>
                        </a:solidFill>
                        <a:latin typeface="Calibri" panose="020F0502020204030204" pitchFamily="34" charset="0"/>
                      </a:endParaRPr>
                    </a:p>
                    <a:p>
                      <a:endParaRPr lang="fr-FR" sz="500" b="1" dirty="0">
                        <a:solidFill>
                          <a:schemeClr val="tx1"/>
                        </a:solidFill>
                        <a:latin typeface="Calibri" panose="020F050202020403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253341228"/>
                  </a:ext>
                </a:extLst>
              </a:tr>
            </a:tbl>
          </a:graphicData>
        </a:graphic>
      </p:graphicFrame>
      <p:pic>
        <p:nvPicPr>
          <p:cNvPr id="9" name="Image 8">
            <a:extLst>
              <a:ext uri="{FF2B5EF4-FFF2-40B4-BE49-F238E27FC236}">
                <a16:creationId xmlns:a16="http://schemas.microsoft.com/office/drawing/2014/main" id="{41963923-F5C8-47DB-B292-436DC36D7B1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80216" y="493678"/>
            <a:ext cx="622642" cy="622642"/>
          </a:xfrm>
          <a:prstGeom prst="rect">
            <a:avLst/>
          </a:prstGeom>
        </p:spPr>
      </p:pic>
    </p:spTree>
    <p:extLst>
      <p:ext uri="{BB962C8B-B14F-4D97-AF65-F5344CB8AC3E}">
        <p14:creationId xmlns:p14="http://schemas.microsoft.com/office/powerpoint/2010/main" val="247903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120026" y="893852"/>
            <a:ext cx="5235806" cy="416641"/>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Mettre en place des versements réguliers (2/2)</a:t>
            </a:r>
          </a:p>
        </p:txBody>
      </p:sp>
      <p:grpSp>
        <p:nvGrpSpPr>
          <p:cNvPr id="21" name="Groupe 20"/>
          <p:cNvGrpSpPr/>
          <p:nvPr/>
        </p:nvGrpSpPr>
        <p:grpSpPr>
          <a:xfrm>
            <a:off x="-1" y="1893929"/>
            <a:ext cx="7266800" cy="8061405"/>
            <a:chOff x="-33553" y="4661324"/>
            <a:chExt cx="7066633" cy="5689337"/>
          </a:xfrm>
        </p:grpSpPr>
        <p:sp>
          <p:nvSpPr>
            <p:cNvPr id="22" name="Rectangle 21"/>
            <p:cNvSpPr/>
            <p:nvPr/>
          </p:nvSpPr>
          <p:spPr>
            <a:xfrm>
              <a:off x="-33553" y="4762689"/>
              <a:ext cx="7066633" cy="5587972"/>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400" dirty="0">
                <a:latin typeface="Calibri" panose="020F0502020204030204" pitchFamily="34" charset="0"/>
              </a:endParaRPr>
            </a:p>
            <a:p>
              <a:pPr algn="just">
                <a:spcBef>
                  <a:spcPts val="900"/>
                </a:spcBef>
              </a:pPr>
              <a:r>
                <a:rPr lang="fr-FR" sz="1050" b="1" u="sng" dirty="0">
                  <a:solidFill>
                    <a:srgbClr val="FF0000"/>
                  </a:solidFill>
                  <a:latin typeface="Calibri" panose="020F0502020204030204" pitchFamily="34" charset="0"/>
                </a:rPr>
                <a:t>Point d’attention</a:t>
              </a:r>
              <a:r>
                <a:rPr lang="fr-FR" sz="1050" b="1" dirty="0">
                  <a:solidFill>
                    <a:srgbClr val="FF0000"/>
                  </a:solidFill>
                  <a:latin typeface="Calibri" panose="020F0502020204030204" pitchFamily="34" charset="0"/>
                </a:rPr>
                <a:t> : </a:t>
              </a:r>
              <a:r>
                <a:rPr lang="fr-FR" sz="1050" dirty="0">
                  <a:latin typeface="Calibri" panose="020F0502020204030204" pitchFamily="34" charset="0"/>
                </a:rPr>
                <a:t>en cas de versements réguliers effectués sur le contrat par le donateur, le donataire (ou son représentant) doit effectuer tous les ans une déclaration de don manuel auprès de l’administration fiscale correspondant au montant de ces versements.</a:t>
              </a:r>
              <a:r>
                <a:rPr lang="fr-FR" sz="1050" dirty="0">
                  <a:latin typeface="Calibri" panose="020F0502020204030204" pitchFamily="34" charset="0"/>
                  <a:ea typeface="Calibri" panose="020F0502020204030204" pitchFamily="34" charset="0"/>
                  <a:cs typeface="Times New Roman" panose="02020603050405020304" pitchFamily="18" charset="0"/>
                </a:rPr>
                <a:t> Pour rappel, CNP Assurances n’est pas tenu de vérifier que la déclaration est effectuée auprès des services fiscaux.</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lvl="0"/>
              <a:endParaRPr lang="fr-FR" sz="1000" dirty="0">
                <a:solidFill>
                  <a:srgbClr val="00B0F0"/>
                </a:solidFill>
                <a:latin typeface="Calibri" panose="020F0502020204030204" pitchFamily="34" charset="0"/>
              </a:endParaRPr>
            </a:p>
          </p:txBody>
        </p:sp>
        <p:sp>
          <p:nvSpPr>
            <p:cNvPr id="23" name="Text Box 5">
              <a:hlinkClick r:id="" action="ppaction://noaction"/>
            </p:cNvPr>
            <p:cNvSpPr txBox="1">
              <a:spLocks noChangeArrowheads="1"/>
            </p:cNvSpPr>
            <p:nvPr/>
          </p:nvSpPr>
          <p:spPr bwMode="auto">
            <a:xfrm>
              <a:off x="76914" y="4661324"/>
              <a:ext cx="4174250" cy="193431"/>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Signatures + Documents à transmettre à l’assureur </a:t>
              </a:r>
            </a:p>
          </p:txBody>
        </p:sp>
      </p:grpSp>
      <p:graphicFrame>
        <p:nvGraphicFramePr>
          <p:cNvPr id="2" name="Tableau 1"/>
          <p:cNvGraphicFramePr>
            <a:graphicFrameLocks noGrp="1"/>
          </p:cNvGraphicFramePr>
          <p:nvPr>
            <p:extLst>
              <p:ext uri="{D42A27DB-BD31-4B8C-83A1-F6EECF244321}">
                <p14:modId xmlns:p14="http://schemas.microsoft.com/office/powerpoint/2010/main" val="1539864470"/>
              </p:ext>
            </p:extLst>
          </p:nvPr>
        </p:nvGraphicFramePr>
        <p:xfrm>
          <a:off x="166662" y="2849367"/>
          <a:ext cx="7041459" cy="7023113"/>
        </p:xfrm>
        <a:graphic>
          <a:graphicData uri="http://schemas.openxmlformats.org/drawingml/2006/table">
            <a:tbl>
              <a:tblPr firstRow="1" firstCol="1" bandRow="1">
                <a:tableStyleId>{5C22544A-7EE6-4342-B048-85BDC9FD1C3A}</a:tableStyleId>
              </a:tblPr>
              <a:tblGrid>
                <a:gridCol w="1003202">
                  <a:extLst>
                    <a:ext uri="{9D8B030D-6E8A-4147-A177-3AD203B41FA5}">
                      <a16:colId xmlns:a16="http://schemas.microsoft.com/office/drawing/2014/main" val="20000"/>
                    </a:ext>
                  </a:extLst>
                </a:gridCol>
                <a:gridCol w="834391">
                  <a:extLst>
                    <a:ext uri="{9D8B030D-6E8A-4147-A177-3AD203B41FA5}">
                      <a16:colId xmlns:a16="http://schemas.microsoft.com/office/drawing/2014/main" val="20001"/>
                    </a:ext>
                  </a:extLst>
                </a:gridCol>
                <a:gridCol w="1171418">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2664296">
                  <a:extLst>
                    <a:ext uri="{9D8B030D-6E8A-4147-A177-3AD203B41FA5}">
                      <a16:colId xmlns:a16="http://schemas.microsoft.com/office/drawing/2014/main" val="20004"/>
                    </a:ext>
                  </a:extLst>
                </a:gridCol>
              </a:tblGrid>
              <a:tr h="625249">
                <a:tc>
                  <a:txBody>
                    <a:bodyPr/>
                    <a:lstStyle/>
                    <a:p>
                      <a:pPr algn="ctr">
                        <a:lnSpc>
                          <a:spcPct val="115000"/>
                        </a:lnSpc>
                        <a:spcAft>
                          <a:spcPts val="0"/>
                        </a:spcAft>
                      </a:pPr>
                      <a:r>
                        <a:rPr lang="fr-FR" sz="1050" dirty="0">
                          <a:effectLst/>
                          <a:latin typeface="Calibri" panose="020F0502020204030204" pitchFamily="34" charset="0"/>
                          <a:ea typeface="Calibri"/>
                          <a:cs typeface="Times New Roman"/>
                        </a:rPr>
                        <a:t>Qui met en place les VR ?</a:t>
                      </a: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15000"/>
                        </a:lnSpc>
                        <a:spcAft>
                          <a:spcPts val="0"/>
                        </a:spcAft>
                      </a:pPr>
                      <a:r>
                        <a:rPr lang="fr-FR" sz="1050" dirty="0">
                          <a:effectLst/>
                          <a:latin typeface="Calibri" panose="020F0502020204030204" pitchFamily="34" charset="0"/>
                        </a:rPr>
                        <a:t>Montant (unitaire)</a:t>
                      </a:r>
                      <a:endParaRPr lang="fr-FR" sz="10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15000"/>
                        </a:lnSpc>
                        <a:spcAft>
                          <a:spcPts val="0"/>
                        </a:spcAft>
                      </a:pPr>
                      <a:r>
                        <a:rPr lang="fr-FR" sz="1050" dirty="0">
                          <a:effectLst/>
                          <a:latin typeface="Calibri" panose="020F0502020204030204" pitchFamily="34" charset="0"/>
                        </a:rPr>
                        <a:t>Signatures</a:t>
                      </a:r>
                      <a:endParaRPr lang="fr-FR" sz="10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15000"/>
                        </a:lnSpc>
                        <a:spcAft>
                          <a:spcPts val="0"/>
                        </a:spcAft>
                      </a:pPr>
                      <a:r>
                        <a:rPr lang="fr-FR" sz="1050" dirty="0">
                          <a:effectLst/>
                          <a:latin typeface="Calibri" panose="020F0502020204030204" pitchFamily="34" charset="0"/>
                          <a:ea typeface="Calibri"/>
                          <a:cs typeface="Times New Roman"/>
                        </a:rPr>
                        <a:t>Pièces à fournir</a:t>
                      </a: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15000"/>
                        </a:lnSpc>
                        <a:spcAft>
                          <a:spcPts val="0"/>
                        </a:spcAft>
                      </a:pPr>
                      <a:r>
                        <a:rPr lang="fr-FR" sz="1050" dirty="0">
                          <a:effectLst/>
                          <a:latin typeface="Calibri" panose="020F0502020204030204" pitchFamily="34" charset="0"/>
                          <a:ea typeface="Calibri"/>
                          <a:cs typeface="Times New Roman"/>
                        </a:rPr>
                        <a:t>+ Justificatifs</a:t>
                      </a:r>
                      <a:r>
                        <a:rPr lang="fr-FR" sz="1050" dirty="0">
                          <a:solidFill>
                            <a:schemeClr val="bg2"/>
                          </a:solidFill>
                          <a:effectLst/>
                          <a:latin typeface="Calibri" panose="020F0502020204030204" pitchFamily="34" charset="0"/>
                          <a:ea typeface="Calibri"/>
                          <a:cs typeface="Times New Roman"/>
                        </a:rPr>
                        <a:t> </a:t>
                      </a:r>
                      <a:r>
                        <a:rPr lang="fr-FR" sz="1050" dirty="0">
                          <a:effectLst/>
                          <a:latin typeface="Calibri" panose="020F0502020204030204" pitchFamily="34" charset="0"/>
                          <a:ea typeface="Calibri"/>
                          <a:cs typeface="Times New Roman"/>
                        </a:rPr>
                        <a:t>à fournir au titre de la situation du mineur</a:t>
                      </a:r>
                      <a:endParaRPr lang="fr-FR" sz="1050" dirty="0">
                        <a:effectLst/>
                        <a:highlight>
                          <a:srgbClr val="FFFF00"/>
                        </a:highligh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958629">
                <a:tc>
                  <a:txBody>
                    <a:bodyPr/>
                    <a:lstStyle/>
                    <a:p>
                      <a:pPr algn="l">
                        <a:lnSpc>
                          <a:spcPct val="115000"/>
                        </a:lnSpc>
                        <a:spcAft>
                          <a:spcPts val="0"/>
                        </a:spcAft>
                      </a:pPr>
                      <a:r>
                        <a:rPr lang="fr-FR" sz="950" dirty="0">
                          <a:solidFill>
                            <a:schemeClr val="tx1"/>
                          </a:solidFill>
                          <a:effectLst/>
                          <a:latin typeface="Calibri" panose="020F0502020204030204" pitchFamily="34" charset="0"/>
                          <a:ea typeface="Calibri"/>
                          <a:cs typeface="Times New Roman"/>
                        </a:rPr>
                        <a:t>Le donateur</a:t>
                      </a:r>
                    </a:p>
                  </a:txBody>
                  <a:tcPr marL="35341"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l">
                        <a:lnSpc>
                          <a:spcPct val="115000"/>
                        </a:lnSpc>
                        <a:spcAft>
                          <a:spcPts val="0"/>
                        </a:spcAft>
                      </a:pPr>
                      <a:r>
                        <a:rPr lang="fr-FR" sz="950" dirty="0">
                          <a:effectLst/>
                          <a:latin typeface="Calibri" panose="020F0502020204030204" pitchFamily="34" charset="0"/>
                        </a:rPr>
                        <a:t>Tout montant</a:t>
                      </a:r>
                      <a:endParaRPr lang="fr-FR" sz="9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spcAft>
                          <a:spcPts val="0"/>
                        </a:spcAft>
                      </a:pPr>
                      <a:r>
                        <a:rPr lang="fr-FR" sz="950" dirty="0">
                          <a:effectLst/>
                          <a:latin typeface="Calibri" panose="020F0502020204030204" pitchFamily="34" charset="0"/>
                          <a:ea typeface="Calibri"/>
                          <a:cs typeface="Times New Roman"/>
                        </a:rPr>
                        <a:t>Le donateur</a:t>
                      </a: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171450" indent="-171450">
                        <a:lnSpc>
                          <a:spcPct val="115000"/>
                        </a:lnSpc>
                        <a:spcAft>
                          <a:spcPts val="0"/>
                        </a:spcAft>
                        <a:buFont typeface="Wingdings" panose="05000000000000000000" pitchFamily="2" charset="2"/>
                        <a:buChar char="q"/>
                      </a:pPr>
                      <a:r>
                        <a:rPr lang="fr-FR" sz="950" dirty="0">
                          <a:effectLst/>
                          <a:latin typeface="Calibri" panose="020F0502020204030204" pitchFamily="34" charset="0"/>
                          <a:ea typeface="Calibri"/>
                          <a:cs typeface="Times New Roman"/>
                        </a:rPr>
                        <a:t>Avenant de VR</a:t>
                      </a:r>
                      <a:endParaRPr lang="fr-FR" sz="950" dirty="0">
                        <a:effectLst/>
                        <a:highlight>
                          <a:srgbClr val="FFFF00"/>
                        </a:highlight>
                        <a:latin typeface="Calibri" panose="020F0502020204030204" pitchFamily="34" charset="0"/>
                        <a:ea typeface="Calibri"/>
                        <a:cs typeface="Times New Roman"/>
                      </a:endParaRPr>
                    </a:p>
                    <a:p>
                      <a:pPr marL="171450" indent="-171450">
                        <a:lnSpc>
                          <a:spcPct val="115000"/>
                        </a:lnSpc>
                        <a:spcBef>
                          <a:spcPts val="300"/>
                        </a:spcBef>
                        <a:spcAft>
                          <a:spcPts val="0"/>
                        </a:spcAft>
                        <a:buFont typeface="Wingdings" panose="05000000000000000000" pitchFamily="2" charset="2"/>
                        <a:buChar char="q"/>
                      </a:pPr>
                      <a:r>
                        <a:rPr lang="fr-FR" sz="950" dirty="0">
                          <a:effectLst/>
                          <a:latin typeface="Calibri" panose="020F0502020204030204" pitchFamily="34" charset="0"/>
                          <a:ea typeface="Calibri"/>
                          <a:cs typeface="Times New Roman"/>
                        </a:rPr>
                        <a:t>Mandat SEPA</a:t>
                      </a:r>
                      <a:endParaRPr lang="fr-FR" sz="950" dirty="0">
                        <a:effectLst/>
                        <a:highlight>
                          <a:srgbClr val="FFFF00"/>
                        </a:highlight>
                        <a:latin typeface="Calibri" panose="020F0502020204030204" pitchFamily="34" charset="0"/>
                        <a:ea typeface="Calibri"/>
                        <a:cs typeface="Times New Roman"/>
                      </a:endParaRPr>
                    </a:p>
                    <a:p>
                      <a:pPr marL="171450" indent="-171450">
                        <a:lnSpc>
                          <a:spcPct val="115000"/>
                        </a:lnSpc>
                        <a:spcBef>
                          <a:spcPts val="300"/>
                        </a:spcBef>
                        <a:spcAft>
                          <a:spcPts val="0"/>
                        </a:spcAft>
                        <a:buFont typeface="Wingdings" panose="05000000000000000000" pitchFamily="2" charset="2"/>
                        <a:buChar char="q"/>
                      </a:pPr>
                      <a:r>
                        <a:rPr lang="fr-FR" sz="950" dirty="0">
                          <a:effectLst/>
                          <a:latin typeface="Calibri" panose="020F0502020204030204" pitchFamily="34" charset="0"/>
                          <a:ea typeface="Calibri"/>
                          <a:cs typeface="Times New Roman"/>
                        </a:rPr>
                        <a:t>RICB d’un compte au nom du </a:t>
                      </a:r>
                      <a:r>
                        <a:rPr lang="fr-FR" sz="950" b="1" dirty="0">
                          <a:effectLst/>
                          <a:latin typeface="Calibri" panose="020F0502020204030204" pitchFamily="34" charset="0"/>
                          <a:ea typeface="Calibri"/>
                          <a:cs typeface="Times New Roman"/>
                        </a:rPr>
                        <a:t>donateur</a:t>
                      </a:r>
                      <a:r>
                        <a:rPr lang="fr-FR" sz="950" dirty="0">
                          <a:effectLst/>
                          <a:latin typeface="Calibri" panose="020F0502020204030204" pitchFamily="34" charset="0"/>
                          <a:ea typeface="Calibri"/>
                          <a:cs typeface="Times New Roman"/>
                        </a:rPr>
                        <a:t> </a:t>
                      </a:r>
                      <a:endParaRPr lang="fr-FR" sz="950" dirty="0">
                        <a:effectLst/>
                        <a:highlight>
                          <a:srgbClr val="FFFF00"/>
                        </a:highligh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57200" algn="ctr">
                        <a:lnSpc>
                          <a:spcPct val="115000"/>
                        </a:lnSpc>
                        <a:spcAft>
                          <a:spcPts val="0"/>
                        </a:spcAft>
                      </a:pPr>
                      <a:r>
                        <a:rPr lang="fr-FR" sz="950" dirty="0">
                          <a:solidFill>
                            <a:schemeClr val="tx1"/>
                          </a:solidFill>
                          <a:effectLst/>
                          <a:latin typeface="Calibri" panose="020F0502020204030204" pitchFamily="34" charset="0"/>
                          <a:ea typeface="Calibri"/>
                          <a:cs typeface="Times New Roman"/>
                        </a:rPr>
                        <a:t>-</a:t>
                      </a: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856728">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fr-FR" sz="950" dirty="0">
                          <a:solidFill>
                            <a:schemeClr val="tx1"/>
                          </a:solidFill>
                          <a:effectLst/>
                          <a:latin typeface="Calibri" panose="020F0502020204030204" pitchFamily="34" charset="0"/>
                          <a:ea typeface="Calibri"/>
                          <a:cs typeface="Times New Roman"/>
                        </a:rPr>
                        <a:t>Adhérent majeur (ou mineur émancipé)</a:t>
                      </a:r>
                    </a:p>
                    <a:p>
                      <a:pPr algn="l">
                        <a:lnSpc>
                          <a:spcPct val="115000"/>
                        </a:lnSpc>
                        <a:spcAft>
                          <a:spcPts val="0"/>
                        </a:spcAft>
                      </a:pPr>
                      <a:endParaRPr lang="fr-FR" sz="950" dirty="0">
                        <a:solidFill>
                          <a:schemeClr val="tx1"/>
                        </a:solidFill>
                        <a:effectLst/>
                        <a:latin typeface="Calibri" panose="020F0502020204030204" pitchFamily="34" charset="0"/>
                        <a:ea typeface="Calibri"/>
                        <a:cs typeface="Times New Roman"/>
                      </a:endParaRPr>
                    </a:p>
                  </a:txBody>
                  <a:tcPr marL="35341"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l">
                        <a:lnSpc>
                          <a:spcPct val="115000"/>
                        </a:lnSpc>
                        <a:spcAft>
                          <a:spcPts val="0"/>
                        </a:spcAft>
                      </a:pPr>
                      <a:r>
                        <a:rPr lang="fr-FR" sz="950" dirty="0">
                          <a:effectLst/>
                          <a:latin typeface="Calibri" panose="020F0502020204030204" pitchFamily="34" charset="0"/>
                        </a:rPr>
                        <a:t>Tout montant</a:t>
                      </a:r>
                      <a:endParaRPr lang="fr-FR" sz="9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fr-FR" sz="950" dirty="0">
                          <a:effectLst/>
                          <a:latin typeface="Calibri" panose="020F0502020204030204" pitchFamily="34" charset="0"/>
                          <a:ea typeface="Calibri"/>
                          <a:cs typeface="Times New Roman"/>
                        </a:rPr>
                        <a:t>L’adhérent</a:t>
                      </a: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5">
                  <a:txBody>
                    <a:bodyPr/>
                    <a:lstStyle/>
                    <a:p>
                      <a:pPr marL="171450" marR="0" lvl="0" indent="-171450" algn="l" defTabSz="914400" rtl="0" eaLnBrk="1" fontAlgn="auto" latinLnBrk="0" hangingPunct="1">
                        <a:lnSpc>
                          <a:spcPct val="115000"/>
                        </a:lnSpc>
                        <a:spcBef>
                          <a:spcPts val="0"/>
                        </a:spcBef>
                        <a:spcAft>
                          <a:spcPts val="0"/>
                        </a:spcAft>
                        <a:buClrTx/>
                        <a:buSzTx/>
                        <a:buFont typeface="Wingdings" panose="05000000000000000000" pitchFamily="2" charset="2"/>
                        <a:buChar char="q"/>
                        <a:tabLst/>
                        <a:defRPr/>
                      </a:pPr>
                      <a:r>
                        <a:rPr lang="fr-FR" sz="950" dirty="0">
                          <a:effectLst/>
                          <a:latin typeface="Calibri" panose="020F0502020204030204" pitchFamily="34" charset="0"/>
                          <a:ea typeface="Calibri"/>
                          <a:cs typeface="Times New Roman"/>
                        </a:rPr>
                        <a:t>Avenant de VR</a:t>
                      </a:r>
                    </a:p>
                    <a:p>
                      <a:pPr marL="171450" marR="0" lvl="0" indent="-171450" algn="l" defTabSz="914400" rtl="0" eaLnBrk="1" fontAlgn="auto" latinLnBrk="0" hangingPunct="1">
                        <a:lnSpc>
                          <a:spcPct val="115000"/>
                        </a:lnSpc>
                        <a:spcBef>
                          <a:spcPts val="300"/>
                        </a:spcBef>
                        <a:spcAft>
                          <a:spcPts val="0"/>
                        </a:spcAft>
                        <a:buClrTx/>
                        <a:buSzTx/>
                        <a:buFont typeface="Wingdings" panose="05000000000000000000" pitchFamily="2" charset="2"/>
                        <a:buChar char="q"/>
                        <a:tabLst/>
                        <a:defRPr/>
                      </a:pPr>
                      <a:r>
                        <a:rPr lang="fr-FR" sz="950" dirty="0">
                          <a:effectLst/>
                          <a:latin typeface="Calibri" panose="020F0502020204030204" pitchFamily="34" charset="0"/>
                          <a:ea typeface="Calibri"/>
                          <a:cs typeface="Times New Roman"/>
                        </a:rPr>
                        <a:t>Mandat SEPA</a:t>
                      </a:r>
                    </a:p>
                    <a:p>
                      <a:pPr marL="171450" indent="-171450">
                        <a:lnSpc>
                          <a:spcPct val="115000"/>
                        </a:lnSpc>
                        <a:spcBef>
                          <a:spcPts val="300"/>
                        </a:spcBef>
                        <a:spcAft>
                          <a:spcPts val="0"/>
                        </a:spcAft>
                        <a:buFont typeface="Wingdings" panose="05000000000000000000" pitchFamily="2" charset="2"/>
                        <a:buChar char="q"/>
                      </a:pPr>
                      <a:r>
                        <a:rPr lang="fr-FR" sz="950" dirty="0">
                          <a:effectLst/>
                          <a:latin typeface="Calibri" panose="020F0502020204030204" pitchFamily="34" charset="0"/>
                          <a:ea typeface="Calibri"/>
                          <a:cs typeface="Times New Roman"/>
                        </a:rPr>
                        <a:t>RICB au nom d’un compte du </a:t>
                      </a:r>
                      <a:r>
                        <a:rPr lang="fr-FR" sz="950" b="1" dirty="0">
                          <a:effectLst/>
                          <a:latin typeface="Calibri" panose="020F0502020204030204" pitchFamily="34" charset="0"/>
                          <a:ea typeface="Calibri"/>
                          <a:cs typeface="Times New Roman"/>
                        </a:rPr>
                        <a:t>donataire/assuré</a:t>
                      </a:r>
                    </a:p>
                    <a:p>
                      <a:pPr marL="0" indent="0">
                        <a:lnSpc>
                          <a:spcPct val="115000"/>
                        </a:lnSpc>
                        <a:spcAft>
                          <a:spcPts val="0"/>
                        </a:spcAft>
                        <a:buFont typeface="Wingdings" panose="05000000000000000000" pitchFamily="2" charset="2"/>
                        <a:buNone/>
                      </a:pPr>
                      <a:endParaRPr lang="fr-FR" sz="950" b="1"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algn="ctr">
                        <a:lnSpc>
                          <a:spcPct val="115000"/>
                        </a:lnSpc>
                        <a:spcAft>
                          <a:spcPts val="0"/>
                        </a:spcAft>
                      </a:pPr>
                      <a:r>
                        <a:rPr lang="fr-FR" sz="950" dirty="0">
                          <a:solidFill>
                            <a:schemeClr val="tx1"/>
                          </a:solidFill>
                          <a:effectLst/>
                          <a:latin typeface="Calibri" panose="020F0502020204030204" pitchFamily="34" charset="0"/>
                          <a:ea typeface="Calibri"/>
                          <a:cs typeface="Times New Roman"/>
                        </a:rPr>
                        <a:t>-</a:t>
                      </a: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27353"/>
                  </a:ext>
                </a:extLst>
              </a:tr>
              <a:tr h="569887">
                <a:tc rowSpan="2">
                  <a:txBody>
                    <a:bodyPr/>
                    <a:lstStyle/>
                    <a:p>
                      <a:pPr algn="l">
                        <a:lnSpc>
                          <a:spcPct val="115000"/>
                        </a:lnSpc>
                        <a:spcAft>
                          <a:spcPts val="0"/>
                        </a:spcAft>
                      </a:pPr>
                      <a:r>
                        <a:rPr lang="fr-FR" sz="950" dirty="0">
                          <a:solidFill>
                            <a:schemeClr val="tx1"/>
                          </a:solidFill>
                          <a:effectLst/>
                          <a:latin typeface="Calibri" panose="020F0502020204030204" pitchFamily="34" charset="0"/>
                        </a:rPr>
                        <a:t>Les 2 parents exercent l’autorité parentale</a:t>
                      </a:r>
                      <a:endParaRPr lang="fr-FR" sz="950" dirty="0">
                        <a:solidFill>
                          <a:schemeClr val="tx1"/>
                        </a:solidFill>
                        <a:effectLst/>
                        <a:latin typeface="Calibri" panose="020F0502020204030204" pitchFamily="34" charset="0"/>
                        <a:ea typeface="Calibri"/>
                        <a:cs typeface="Times New Roman"/>
                      </a:endParaRPr>
                    </a:p>
                  </a:txBody>
                  <a:tcPr marL="35341"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marL="36000" algn="l">
                        <a:lnSpc>
                          <a:spcPct val="115000"/>
                        </a:lnSpc>
                        <a:spcAft>
                          <a:spcPts val="0"/>
                        </a:spcAft>
                      </a:pPr>
                      <a:r>
                        <a:rPr lang="fr-FR" sz="950" b="1" dirty="0">
                          <a:solidFill>
                            <a:schemeClr val="tx1"/>
                          </a:solidFill>
                          <a:effectLst/>
                          <a:latin typeface="Calibri" panose="020F0502020204030204" pitchFamily="34" charset="0"/>
                        </a:rPr>
                        <a:t>≤</a:t>
                      </a:r>
                      <a:r>
                        <a:rPr lang="fr-FR" sz="950" dirty="0">
                          <a:solidFill>
                            <a:schemeClr val="tx1"/>
                          </a:solidFill>
                          <a:effectLst/>
                          <a:latin typeface="Calibri" panose="020F0502020204030204" pitchFamily="34" charset="0"/>
                        </a:rPr>
                        <a:t> à 1000€</a:t>
                      </a:r>
                      <a:endParaRPr lang="fr-FR" sz="950" dirty="0">
                        <a:solidFill>
                          <a:schemeClr val="tx1"/>
                        </a:solidFill>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spcAft>
                          <a:spcPts val="0"/>
                        </a:spcAft>
                      </a:pPr>
                      <a:r>
                        <a:rPr lang="fr-FR" sz="950" dirty="0">
                          <a:effectLst/>
                          <a:latin typeface="Calibri" panose="020F0502020204030204" pitchFamily="34" charset="0"/>
                        </a:rPr>
                        <a:t>Un des deux parents</a:t>
                      </a:r>
                      <a:endParaRPr lang="fr-FR" sz="950" dirty="0">
                        <a:effectLst/>
                        <a:latin typeface="Calibri" panose="020F0502020204030204" pitchFamily="34" charset="0"/>
                        <a:ea typeface="Calibri"/>
                        <a:cs typeface="Times New Roman"/>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endParaRPr lang="fr-FR"/>
                    </a:p>
                  </a:txBody>
                  <a:tcPr/>
                </a:tc>
                <a:tc>
                  <a:txBody>
                    <a:bodyPr/>
                    <a:lstStyle/>
                    <a:p>
                      <a:pPr marL="457200" algn="ctr">
                        <a:lnSpc>
                          <a:spcPct val="115000"/>
                        </a:lnSpc>
                        <a:spcAft>
                          <a:spcPts val="0"/>
                        </a:spcAft>
                      </a:pPr>
                      <a:r>
                        <a:rPr lang="fr-FR" sz="950" dirty="0">
                          <a:solidFill>
                            <a:schemeClr val="tx1"/>
                          </a:solidFill>
                          <a:effectLst/>
                          <a:latin typeface="Calibri" panose="020F0502020204030204" pitchFamily="34" charset="0"/>
                          <a:ea typeface="Calibri"/>
                          <a:cs typeface="Times New Roman"/>
                        </a:rPr>
                        <a:t>-</a:t>
                      </a: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498652">
                <a:tc vMerge="1">
                  <a:txBody>
                    <a:bodyPr/>
                    <a:lstStyle/>
                    <a:p>
                      <a:endParaRPr lang="fr-FR"/>
                    </a:p>
                  </a:txBody>
                  <a:tcPr/>
                </a:tc>
                <a:tc>
                  <a:txBody>
                    <a:bodyPr/>
                    <a:lstStyle/>
                    <a:p>
                      <a:pPr marL="36000" algn="ctr">
                        <a:lnSpc>
                          <a:spcPct val="115000"/>
                        </a:lnSpc>
                        <a:spcAft>
                          <a:spcPts val="0"/>
                        </a:spcAft>
                      </a:pPr>
                      <a:r>
                        <a:rPr lang="fr-FR" sz="950" dirty="0">
                          <a:effectLst/>
                          <a:latin typeface="Calibri" panose="020F0502020204030204" pitchFamily="34" charset="0"/>
                        </a:rPr>
                        <a:t>&gt;  à 1 000€</a:t>
                      </a:r>
                      <a:endParaRPr lang="fr-FR" sz="950" dirty="0">
                        <a:effectLst/>
                        <a:latin typeface="Calibri" panose="020F0502020204030204" pitchFamily="34" charset="0"/>
                        <a:ea typeface="Calibri"/>
                        <a:cs typeface="Times New Roman"/>
                      </a:endParaRPr>
                    </a:p>
                  </a:txBody>
                  <a:tcPr marL="0"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fr-FR" sz="950" dirty="0">
                          <a:effectLst/>
                          <a:latin typeface="Calibri" panose="020F0502020204030204" pitchFamily="34" charset="0"/>
                        </a:rPr>
                        <a:t>Les deux parents</a:t>
                      </a:r>
                      <a:endParaRPr lang="fr-FR" sz="950" dirty="0">
                        <a:effectLst/>
                        <a:latin typeface="Calibri" panose="020F0502020204030204" pitchFamily="34" charset="0"/>
                        <a:ea typeface="Calibri"/>
                        <a:cs typeface="Times New Roman"/>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fr-FR"/>
                    </a:p>
                  </a:txBody>
                  <a:tcPr/>
                </a:tc>
                <a:tc>
                  <a:txBody>
                    <a:bodyPr/>
                    <a:lstStyle/>
                    <a:p>
                      <a:pPr marL="457200" algn="ctr">
                        <a:lnSpc>
                          <a:spcPct val="115000"/>
                        </a:lnSpc>
                        <a:spcAft>
                          <a:spcPts val="0"/>
                        </a:spcAft>
                      </a:pPr>
                      <a:r>
                        <a:rPr lang="fr-FR" sz="950" dirty="0">
                          <a:solidFill>
                            <a:schemeClr val="tx1"/>
                          </a:solidFill>
                          <a:effectLst/>
                          <a:latin typeface="Calibri" panose="020F0502020204030204" pitchFamily="34" charset="0"/>
                          <a:ea typeface="Calibri"/>
                          <a:cs typeface="Times New Roman"/>
                        </a:rPr>
                        <a:t>-</a:t>
                      </a: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83595">
                <a:tc>
                  <a:txBody>
                    <a:bodyPr/>
                    <a:lstStyle/>
                    <a:p>
                      <a:pPr algn="l">
                        <a:lnSpc>
                          <a:spcPct val="115000"/>
                        </a:lnSpc>
                        <a:spcAft>
                          <a:spcPts val="0"/>
                        </a:spcAft>
                      </a:pPr>
                      <a:r>
                        <a:rPr lang="fr-FR" sz="950" dirty="0">
                          <a:solidFill>
                            <a:schemeClr val="tx1"/>
                          </a:solidFill>
                          <a:effectLst/>
                          <a:latin typeface="Calibri" panose="020F0502020204030204" pitchFamily="34" charset="0"/>
                        </a:rPr>
                        <a:t>1 seul parent exerce l’autorité parentale</a:t>
                      </a:r>
                      <a:endParaRPr lang="fr-FR" sz="950" dirty="0">
                        <a:solidFill>
                          <a:schemeClr val="tx1"/>
                        </a:solidFill>
                        <a:effectLst/>
                        <a:latin typeface="Calibri" panose="020F0502020204030204" pitchFamily="34" charset="0"/>
                        <a:ea typeface="Calibri"/>
                        <a:cs typeface="Times New Roman"/>
                      </a:endParaRPr>
                    </a:p>
                  </a:txBody>
                  <a:tcPr marL="35341"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l">
                        <a:lnSpc>
                          <a:spcPct val="115000"/>
                        </a:lnSpc>
                        <a:spcAft>
                          <a:spcPts val="0"/>
                        </a:spcAft>
                      </a:pPr>
                      <a:r>
                        <a:rPr lang="fr-FR" sz="950" dirty="0">
                          <a:effectLst/>
                          <a:latin typeface="Calibri" panose="020F0502020204030204" pitchFamily="34" charset="0"/>
                        </a:rPr>
                        <a:t> </a:t>
                      </a:r>
                    </a:p>
                    <a:p>
                      <a:pPr algn="l">
                        <a:lnSpc>
                          <a:spcPct val="115000"/>
                        </a:lnSpc>
                        <a:spcAft>
                          <a:spcPts val="0"/>
                        </a:spcAft>
                      </a:pPr>
                      <a:r>
                        <a:rPr lang="fr-FR" sz="950" dirty="0">
                          <a:effectLst/>
                          <a:latin typeface="Calibri" panose="020F0502020204030204" pitchFamily="34" charset="0"/>
                        </a:rPr>
                        <a:t>Tout montant</a:t>
                      </a:r>
                      <a:endParaRPr lang="fr-FR" sz="9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lnSpc>
                          <a:spcPct val="115000"/>
                        </a:lnSpc>
                        <a:spcAft>
                          <a:spcPts val="0"/>
                        </a:spcAft>
                      </a:pPr>
                      <a:r>
                        <a:rPr lang="fr-FR" sz="950" dirty="0">
                          <a:effectLst/>
                          <a:latin typeface="Calibri" panose="020F0502020204030204" pitchFamily="34" charset="0"/>
                        </a:rPr>
                        <a:t>Le parent investi de l’autorité parentale</a:t>
                      </a:r>
                      <a:endParaRPr lang="fr-FR" sz="950" dirty="0">
                        <a:effectLst/>
                        <a:latin typeface="Calibri" panose="020F0502020204030204" pitchFamily="34" charset="0"/>
                        <a:ea typeface="Calibri"/>
                        <a:cs typeface="Times New Roman"/>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endParaRPr lang="fr-FR"/>
                    </a:p>
                  </a:txBody>
                  <a:tcPr/>
                </a:tc>
                <a:tc>
                  <a:txBody>
                    <a:bodyPr/>
                    <a:lstStyle/>
                    <a:p>
                      <a:pPr marL="144000" lvl="0" indent="-144000" algn="just">
                        <a:lnSpc>
                          <a:spcPct val="115000"/>
                        </a:lnSpc>
                        <a:spcAft>
                          <a:spcPts val="0"/>
                        </a:spcAft>
                        <a:buFont typeface="Wingdings"/>
                        <a:buChar char=""/>
                        <a:tabLst>
                          <a:tab pos="457200" algn="l"/>
                        </a:tabLst>
                      </a:pPr>
                      <a:r>
                        <a:rPr lang="fr-FR" sz="950" dirty="0">
                          <a:effectLst/>
                          <a:latin typeface="Calibri" panose="020F0502020204030204" pitchFamily="34" charset="0"/>
                        </a:rPr>
                        <a:t>Livret de famille ou acte de naissance du mineur</a:t>
                      </a:r>
                    </a:p>
                    <a:p>
                      <a:pPr marL="144000" lvl="0" indent="-144000" algn="just">
                        <a:lnSpc>
                          <a:spcPct val="115000"/>
                        </a:lnSpc>
                        <a:spcAft>
                          <a:spcPts val="0"/>
                        </a:spcAft>
                        <a:buFont typeface="Wingdings"/>
                        <a:buChar char=""/>
                        <a:tabLst>
                          <a:tab pos="457200" algn="l"/>
                        </a:tabLst>
                      </a:pPr>
                      <a:r>
                        <a:rPr lang="fr-FR" sz="950" dirty="0">
                          <a:effectLst/>
                          <a:latin typeface="Calibri" panose="020F0502020204030204" pitchFamily="34" charset="0"/>
                        </a:rPr>
                        <a:t>Le cas échéant, copie du jugement de déchéance de l’autorité parentale, si le livret de famille n’en fait pas mention.</a:t>
                      </a:r>
                      <a:endParaRPr lang="fr-FR" sz="9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562896">
                <a:tc>
                  <a:txBody>
                    <a:bodyPr/>
                    <a:lstStyle/>
                    <a:p>
                      <a:pPr algn="l">
                        <a:lnSpc>
                          <a:spcPct val="115000"/>
                        </a:lnSpc>
                        <a:spcAft>
                          <a:spcPts val="0"/>
                        </a:spcAft>
                      </a:pPr>
                      <a:r>
                        <a:rPr lang="fr-FR" sz="950" dirty="0">
                          <a:solidFill>
                            <a:schemeClr val="tx1"/>
                          </a:solidFill>
                          <a:effectLst/>
                          <a:latin typeface="Calibri" panose="020F0502020204030204" pitchFamily="34" charset="0"/>
                        </a:rPr>
                        <a:t>Tutelle</a:t>
                      </a:r>
                      <a:endParaRPr lang="fr-FR" sz="950" dirty="0">
                        <a:solidFill>
                          <a:schemeClr val="tx1"/>
                        </a:solidFill>
                        <a:effectLst/>
                        <a:latin typeface="Calibri" panose="020F0502020204030204" pitchFamily="34" charset="0"/>
                        <a:ea typeface="Calibri"/>
                        <a:cs typeface="Times New Roman"/>
                      </a:endParaRPr>
                    </a:p>
                  </a:txBody>
                  <a:tcPr marL="35341"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l">
                        <a:lnSpc>
                          <a:spcPct val="115000"/>
                        </a:lnSpc>
                        <a:spcAft>
                          <a:spcPts val="0"/>
                        </a:spcAft>
                      </a:pPr>
                      <a:r>
                        <a:rPr lang="fr-FR" sz="950" dirty="0">
                          <a:effectLst/>
                          <a:latin typeface="Calibri" panose="020F0502020204030204" pitchFamily="34" charset="0"/>
                        </a:rPr>
                        <a:t> Tout montant</a:t>
                      </a:r>
                      <a:endParaRPr lang="fr-FR" sz="9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0"/>
                        </a:spcAft>
                      </a:pPr>
                      <a:r>
                        <a:rPr lang="fr-FR" sz="950" dirty="0">
                          <a:effectLst/>
                          <a:latin typeface="Calibri" panose="020F0502020204030204" pitchFamily="34" charset="0"/>
                        </a:rPr>
                        <a:t>Le tuteur avec l’autorisation du Conseil de Famille s’il y en a un,  </a:t>
                      </a:r>
                      <a:r>
                        <a:rPr lang="fr-FR" sz="950" b="1" u="sng" dirty="0">
                          <a:effectLst/>
                          <a:latin typeface="Calibri" panose="020F0502020204030204" pitchFamily="34" charset="0"/>
                        </a:rPr>
                        <a:t>et</a:t>
                      </a:r>
                      <a:r>
                        <a:rPr lang="fr-FR" sz="950" dirty="0">
                          <a:effectLst/>
                          <a:latin typeface="Calibri" panose="020F0502020204030204" pitchFamily="34" charset="0"/>
                        </a:rPr>
                        <a:t> du </a:t>
                      </a:r>
                      <a:r>
                        <a:rPr lang="fr-FR" sz="950" dirty="0">
                          <a:solidFill>
                            <a:schemeClr val="tx1"/>
                          </a:solidFill>
                          <a:effectLst/>
                          <a:latin typeface="Calibri" panose="020F0502020204030204" pitchFamily="34" charset="0"/>
                        </a:rPr>
                        <a:t>juge des tutelles (via l’ordonnance autorisant </a:t>
                      </a:r>
                      <a:r>
                        <a:rPr lang="fr-FR" sz="950" dirty="0">
                          <a:effectLst/>
                          <a:latin typeface="Calibri" panose="020F0502020204030204" pitchFamily="34" charset="0"/>
                        </a:rPr>
                        <a:t>l’opération).</a:t>
                      </a:r>
                      <a:endParaRPr lang="fr-FR" sz="950" dirty="0">
                        <a:effectLst/>
                        <a:latin typeface="Calibri" panose="020F0502020204030204" pitchFamily="34" charset="0"/>
                        <a:ea typeface="Calibri"/>
                        <a:cs typeface="Times New Roman"/>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fr-FR"/>
                    </a:p>
                  </a:txBody>
                  <a:tcPr/>
                </a:tc>
                <a:tc>
                  <a:txBody>
                    <a:bodyPr/>
                    <a:lstStyle/>
                    <a:p>
                      <a:pPr marL="144000" lvl="0" indent="-144000" algn="just">
                        <a:lnSpc>
                          <a:spcPct val="115000"/>
                        </a:lnSpc>
                        <a:spcAft>
                          <a:spcPts val="0"/>
                        </a:spcAft>
                        <a:buFont typeface="Wingdings"/>
                        <a:buChar char=""/>
                        <a:tabLst>
                          <a:tab pos="457200" algn="l"/>
                        </a:tabLst>
                      </a:pPr>
                      <a:endParaRPr lang="fr-FR" sz="950" dirty="0">
                        <a:effectLst/>
                        <a:latin typeface="Calibri" panose="020F0502020204030204" pitchFamily="34" charset="0"/>
                      </a:endParaRPr>
                    </a:p>
                    <a:p>
                      <a:pPr marL="144000" lvl="0" indent="-144000" algn="just">
                        <a:lnSpc>
                          <a:spcPct val="115000"/>
                        </a:lnSpc>
                        <a:spcAft>
                          <a:spcPts val="0"/>
                        </a:spcAft>
                        <a:buFont typeface="Wingdings"/>
                        <a:buChar char=""/>
                        <a:tabLst>
                          <a:tab pos="457200" algn="l"/>
                        </a:tabLst>
                      </a:pPr>
                      <a:r>
                        <a:rPr lang="fr-FR" sz="950" dirty="0">
                          <a:effectLst/>
                          <a:latin typeface="Calibri" panose="020F0502020204030204" pitchFamily="34" charset="0"/>
                        </a:rPr>
                        <a:t>Ordonnance de désignation du tuteur par le juge des tutelles </a:t>
                      </a:r>
                    </a:p>
                    <a:p>
                      <a:pPr marL="144000" lvl="0" indent="-144000" algn="just">
                        <a:lnSpc>
                          <a:spcPct val="115000"/>
                        </a:lnSpc>
                        <a:spcAft>
                          <a:spcPts val="0"/>
                        </a:spcAft>
                        <a:buFont typeface="Wingdings"/>
                        <a:buChar char=""/>
                        <a:tabLst>
                          <a:tab pos="457200" algn="l"/>
                        </a:tabLst>
                      </a:pPr>
                      <a:r>
                        <a:rPr lang="fr-FR" sz="950" dirty="0">
                          <a:effectLst/>
                          <a:latin typeface="Calibri" panose="020F0502020204030204" pitchFamily="34" charset="0"/>
                        </a:rPr>
                        <a:t>Ordonnance du juge des tutelles ou procès verbal  du conseil de famille autorisant l’opération</a:t>
                      </a:r>
                    </a:p>
                    <a:p>
                      <a:pPr marL="144000" lvl="0" indent="-144000" algn="just">
                        <a:lnSpc>
                          <a:spcPct val="115000"/>
                        </a:lnSpc>
                        <a:spcAft>
                          <a:spcPts val="0"/>
                        </a:spcAft>
                        <a:buFont typeface="Wingdings"/>
                        <a:buChar char=""/>
                        <a:tabLst>
                          <a:tab pos="457200" algn="l"/>
                        </a:tabLst>
                      </a:pPr>
                      <a:r>
                        <a:rPr lang="fr-FR" sz="950" dirty="0">
                          <a:effectLst/>
                          <a:latin typeface="Calibri" panose="020F0502020204030204" pitchFamily="34" charset="0"/>
                        </a:rPr>
                        <a:t>Document d’identité du tuteur (CNI, passeport, carte de séjour avec photo ou permis de conduire « sécurisé »).</a:t>
                      </a:r>
                    </a:p>
                    <a:p>
                      <a:pPr marL="144000" lvl="0" indent="-144000" algn="just">
                        <a:lnSpc>
                          <a:spcPct val="115000"/>
                        </a:lnSpc>
                        <a:spcAft>
                          <a:spcPts val="0"/>
                        </a:spcAft>
                        <a:buFont typeface="Wingdings"/>
                        <a:buChar char=""/>
                        <a:tabLst>
                          <a:tab pos="457200" algn="l"/>
                        </a:tabLst>
                      </a:pPr>
                      <a:r>
                        <a:rPr lang="fr-FR" sz="950" dirty="0">
                          <a:effectLst/>
                          <a:latin typeface="Calibri" panose="020F0502020204030204" pitchFamily="34" charset="0"/>
                        </a:rPr>
                        <a:t>Ordonnance de désignation du tuteur par le juge des tutelles </a:t>
                      </a:r>
                    </a:p>
                    <a:p>
                      <a:pPr marL="144000" lvl="0" indent="-144000" algn="just">
                        <a:lnSpc>
                          <a:spcPct val="115000"/>
                        </a:lnSpc>
                        <a:spcAft>
                          <a:spcPts val="0"/>
                        </a:spcAft>
                        <a:buFont typeface="Wingdings"/>
                        <a:buChar char=""/>
                        <a:tabLst>
                          <a:tab pos="457200" algn="l"/>
                        </a:tabLst>
                      </a:pPr>
                      <a:r>
                        <a:rPr lang="fr-FR" sz="950" dirty="0">
                          <a:solidFill>
                            <a:schemeClr val="tx1"/>
                          </a:solidFill>
                          <a:effectLst/>
                          <a:latin typeface="Calibri" panose="020F0502020204030204" pitchFamily="34" charset="0"/>
                        </a:rPr>
                        <a:t>Ordonnance du juge des tutelles ou procès verbal du </a:t>
                      </a:r>
                      <a:r>
                        <a:rPr lang="fr-FR" sz="950" dirty="0">
                          <a:effectLst/>
                          <a:latin typeface="Calibri" panose="020F0502020204030204" pitchFamily="34" charset="0"/>
                        </a:rPr>
                        <a:t>conseil de famille autorisant l’opération </a:t>
                      </a:r>
                    </a:p>
                    <a:p>
                      <a:pPr marL="144000" lvl="0" indent="-144000" algn="just">
                        <a:lnSpc>
                          <a:spcPct val="115000"/>
                        </a:lnSpc>
                        <a:spcAft>
                          <a:spcPts val="0"/>
                        </a:spcAft>
                        <a:buFont typeface="Wingdings"/>
                        <a:buChar char=""/>
                        <a:tabLst>
                          <a:tab pos="457200" algn="l"/>
                        </a:tabLst>
                      </a:pPr>
                      <a:r>
                        <a:rPr lang="fr-FR" sz="950" dirty="0">
                          <a:effectLst/>
                          <a:latin typeface="Calibri" panose="020F0502020204030204" pitchFamily="34" charset="0"/>
                        </a:rPr>
                        <a:t>Document d’identité du tuteur (CNI, passeport, carte de séjour avec photo ou permis de conduire « sécurisé »).</a:t>
                      </a:r>
                    </a:p>
                    <a:p>
                      <a:pPr marL="0" lvl="0" indent="0" algn="just">
                        <a:lnSpc>
                          <a:spcPct val="115000"/>
                        </a:lnSpc>
                        <a:spcBef>
                          <a:spcPts val="600"/>
                        </a:spcBef>
                        <a:spcAft>
                          <a:spcPts val="0"/>
                        </a:spcAft>
                        <a:buFont typeface="Wingdings"/>
                        <a:buNone/>
                        <a:tabLst>
                          <a:tab pos="457200" algn="l"/>
                        </a:tabLst>
                      </a:pPr>
                      <a:endParaRPr lang="fr-FR" sz="950" dirty="0">
                        <a:effectLst/>
                        <a:latin typeface="Calibri" panose="020F0502020204030204" pitchFamily="34" charset="0"/>
                        <a:ea typeface="Calibri"/>
                        <a:cs typeface="Times New Roman"/>
                      </a:endParaRPr>
                    </a:p>
                  </a:txBody>
                  <a:tcPr marL="35341" marR="353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16" name="Espace réservé du numéro de diapositive 3">
            <a:extLst>
              <a:ext uri="{FF2B5EF4-FFF2-40B4-BE49-F238E27FC236}">
                <a16:creationId xmlns:a16="http://schemas.microsoft.com/office/drawing/2014/main" id="{96A3E0A4-6116-4B8A-BC86-FC969A125EA3}"/>
              </a:ext>
            </a:extLst>
          </p:cNvPr>
          <p:cNvSpPr txBox="1">
            <a:spLocks/>
          </p:cNvSpPr>
          <p:nvPr/>
        </p:nvSpPr>
        <p:spPr>
          <a:xfrm rot="16200000">
            <a:off x="6767677" y="9792509"/>
            <a:ext cx="738309" cy="595457"/>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16</a:t>
            </a:fld>
            <a:endParaRPr lang="fr-FR" dirty="0"/>
          </a:p>
        </p:txBody>
      </p:sp>
    </p:spTree>
    <p:extLst>
      <p:ext uri="{BB962C8B-B14F-4D97-AF65-F5344CB8AC3E}">
        <p14:creationId xmlns:p14="http://schemas.microsoft.com/office/powerpoint/2010/main" val="3160393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235515" y="985485"/>
            <a:ext cx="2937949" cy="416641"/>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Signature du mandat SEPA</a:t>
            </a:r>
          </a:p>
        </p:txBody>
      </p:sp>
      <p:grpSp>
        <p:nvGrpSpPr>
          <p:cNvPr id="12" name="Groupe 11"/>
          <p:cNvGrpSpPr/>
          <p:nvPr/>
        </p:nvGrpSpPr>
        <p:grpSpPr>
          <a:xfrm>
            <a:off x="7576" y="5301523"/>
            <a:ext cx="7178724" cy="1917510"/>
            <a:chOff x="-2" y="5018031"/>
            <a:chExt cx="7178724" cy="1686889"/>
          </a:xfrm>
        </p:grpSpPr>
        <p:sp>
          <p:nvSpPr>
            <p:cNvPr id="19" name="Rectangle 18"/>
            <p:cNvSpPr/>
            <p:nvPr/>
          </p:nvSpPr>
          <p:spPr>
            <a:xfrm>
              <a:off x="-2" y="5149779"/>
              <a:ext cx="7178724" cy="1555141"/>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endParaRPr lang="fr-FR" sz="800" dirty="0"/>
            </a:p>
            <a:p>
              <a:pPr>
                <a:spcBef>
                  <a:spcPts val="1000"/>
                </a:spcBef>
              </a:pPr>
              <a:r>
                <a:rPr lang="fr-FR" sz="1050" dirty="0">
                  <a:latin typeface="Calibri" panose="020F0502020204030204" pitchFamily="34" charset="0"/>
                </a:rPr>
                <a:t>Lorsque le donateur est à l’origine de la mise en place des versements de cotisations régulières, c’est lui qui signe le mandat SEPA.</a:t>
              </a:r>
            </a:p>
            <a:p>
              <a:pPr>
                <a:spcBef>
                  <a:spcPts val="1200"/>
                </a:spcBef>
              </a:pPr>
              <a:r>
                <a:rPr lang="fr-FR" sz="1050" dirty="0">
                  <a:latin typeface="Calibri" panose="020F0502020204030204" pitchFamily="34" charset="0"/>
                </a:rPr>
                <a:t>Lorsque le donataire (l’adhérent ou ses représentants légaux) est à l’origine de la mise en place des versements de cotisations régulières, c’est l’adhérent (ou un de ses représentants légaux) qui signe le mandat.</a:t>
              </a:r>
            </a:p>
            <a:p>
              <a:pPr>
                <a:spcBef>
                  <a:spcPts val="1200"/>
                </a:spcBef>
              </a:pPr>
              <a:r>
                <a:rPr lang="fr-FR" sz="1050" dirty="0">
                  <a:latin typeface="Calibri" panose="020F0502020204030204" pitchFamily="34" charset="0"/>
                </a:rPr>
                <a:t>En cas d’absence de pacte adjoint, le mandat doit être signé par l’adhérent , ou par l’un de ses représentant légaux s’il est mineur.</a:t>
              </a:r>
            </a:p>
          </p:txBody>
        </p:sp>
        <p:sp>
          <p:nvSpPr>
            <p:cNvPr id="20" name="Text Box 5">
              <a:hlinkClick r:id="" action="ppaction://noaction"/>
            </p:cNvPr>
            <p:cNvSpPr txBox="1">
              <a:spLocks noChangeArrowheads="1"/>
            </p:cNvSpPr>
            <p:nvPr/>
          </p:nvSpPr>
          <p:spPr bwMode="auto">
            <a:xfrm>
              <a:off x="171354" y="5018031"/>
              <a:ext cx="2287076" cy="263496"/>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Signature du mandat SEPA</a:t>
              </a:r>
            </a:p>
          </p:txBody>
        </p:sp>
      </p:grpSp>
      <p:grpSp>
        <p:nvGrpSpPr>
          <p:cNvPr id="3" name="Groupe 2"/>
          <p:cNvGrpSpPr/>
          <p:nvPr/>
        </p:nvGrpSpPr>
        <p:grpSpPr>
          <a:xfrm>
            <a:off x="27314" y="2001795"/>
            <a:ext cx="7178724" cy="2579730"/>
            <a:chOff x="9204" y="5452361"/>
            <a:chExt cx="7178724" cy="2579730"/>
          </a:xfrm>
        </p:grpSpPr>
        <p:sp>
          <p:nvSpPr>
            <p:cNvPr id="25" name="Rectangle 24"/>
            <p:cNvSpPr/>
            <p:nvPr/>
          </p:nvSpPr>
          <p:spPr>
            <a:xfrm>
              <a:off x="9204" y="5625336"/>
              <a:ext cx="7178724" cy="2406755"/>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endParaRPr lang="fr-FR" sz="800" dirty="0"/>
            </a:p>
            <a:p>
              <a:pPr algn="just">
                <a:spcBef>
                  <a:spcPts val="1800"/>
                </a:spcBef>
              </a:pPr>
              <a:r>
                <a:rPr lang="fr-FR" sz="1050" b="1" dirty="0">
                  <a:latin typeface="Calibri" panose="020F0502020204030204" pitchFamily="34" charset="0"/>
                </a:rPr>
                <a:t>Dans le cadre du contrat Nuances Grenadine souscrit avec pacte adjoint standard, les versements réguliers peuvent être mis en place par le donateur depuis un compte bancaire ouvert à son nom. </a:t>
              </a:r>
              <a:r>
                <a:rPr lang="fr-FR" sz="1050" dirty="0">
                  <a:latin typeface="Calibri" panose="020F0502020204030204" pitchFamily="34" charset="0"/>
                </a:rPr>
                <a:t>	</a:t>
              </a:r>
              <a:endParaRPr lang="fr-FR" sz="1050" b="1" dirty="0">
                <a:latin typeface="Calibri" panose="020F0502020204030204" pitchFamily="34" charset="0"/>
              </a:endParaRPr>
            </a:p>
            <a:p>
              <a:pPr algn="just">
                <a:spcBef>
                  <a:spcPts val="1200"/>
                </a:spcBef>
              </a:pPr>
              <a:r>
                <a:rPr lang="fr-FR" sz="1050" b="1" dirty="0">
                  <a:latin typeface="Calibri" panose="020F0502020204030204" pitchFamily="34" charset="0"/>
                </a:rPr>
                <a:t>Dans ce cas, ce sont les informations relatives à l’identité et à l’adresse du donateur qui doivent apparaitre sur le mandat.</a:t>
              </a:r>
            </a:p>
            <a:p>
              <a:pPr algn="just">
                <a:spcBef>
                  <a:spcPts val="1200"/>
                </a:spcBef>
              </a:pPr>
              <a:r>
                <a:rPr lang="fr-FR" sz="1050" b="1" dirty="0">
                  <a:latin typeface="Calibri" panose="020F0502020204030204" pitchFamily="34" charset="0"/>
                </a:rPr>
                <a:t>Dans PUMA</a:t>
              </a:r>
              <a:r>
                <a:rPr lang="fr-FR" sz="1050" dirty="0">
                  <a:latin typeface="Calibri" panose="020F0502020204030204" pitchFamily="34" charset="0"/>
                </a:rPr>
                <a:t>, les mandats de prélèvement SEPA correspondant à la mise en place de versements réguliers sur un contrat Nuances Grenadine avec pacte adjoint, sont imprimés vierges de toute information relative à l’identité / l’adresse du détenteur du compte. </a:t>
              </a:r>
            </a:p>
            <a:p>
              <a:pPr algn="just">
                <a:spcBef>
                  <a:spcPts val="1200"/>
                </a:spcBef>
              </a:pPr>
              <a:r>
                <a:rPr lang="fr-FR" sz="1050" dirty="0">
                  <a:latin typeface="Calibri" panose="020F0502020204030204" pitchFamily="34" charset="0"/>
                </a:rPr>
                <a:t>Il convient de remplir manuellement ces informations selon que les versements réguliers sont mis en place depuis un compte bancaire au nom du donateur ou au nom de l’adhérent. </a:t>
              </a:r>
              <a:endParaRPr lang="fr-FR" sz="1050" b="1" dirty="0">
                <a:latin typeface="Calibri" panose="020F0502020204030204" pitchFamily="34" charset="0"/>
              </a:endParaRPr>
            </a:p>
            <a:p>
              <a:endParaRPr lang="fr-FR" sz="1000" dirty="0">
                <a:latin typeface="Calibri" panose="020F0502020204030204" pitchFamily="34" charset="0"/>
              </a:endParaRPr>
            </a:p>
            <a:p>
              <a:pPr lvl="0"/>
              <a:endParaRPr lang="fr-FR" sz="1000" dirty="0">
                <a:latin typeface="Calibri" panose="020F0502020204030204" pitchFamily="34" charset="0"/>
              </a:endParaRPr>
            </a:p>
          </p:txBody>
        </p:sp>
        <p:sp>
          <p:nvSpPr>
            <p:cNvPr id="26" name="Text Box 5">
              <a:hlinkClick r:id="" action="ppaction://noaction"/>
            </p:cNvPr>
            <p:cNvSpPr txBox="1">
              <a:spLocks noChangeArrowheads="1"/>
            </p:cNvSpPr>
            <p:nvPr/>
          </p:nvSpPr>
          <p:spPr bwMode="auto">
            <a:xfrm>
              <a:off x="195930" y="5452361"/>
              <a:ext cx="3476104" cy="320693"/>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Dans le cas où le donateur met en place les VR</a:t>
              </a:r>
            </a:p>
          </p:txBody>
        </p:sp>
      </p:grpSp>
      <p:sp>
        <p:nvSpPr>
          <p:cNvPr id="16" name="Espace réservé du numéro de diapositive 3">
            <a:extLst>
              <a:ext uri="{FF2B5EF4-FFF2-40B4-BE49-F238E27FC236}">
                <a16:creationId xmlns:a16="http://schemas.microsoft.com/office/drawing/2014/main" id="{100747F0-DF43-4949-8D8F-DE8F9A01EE6C}"/>
              </a:ext>
            </a:extLst>
          </p:cNvPr>
          <p:cNvSpPr txBox="1">
            <a:spLocks/>
          </p:cNvSpPr>
          <p:nvPr/>
        </p:nvSpPr>
        <p:spPr>
          <a:xfrm rot="16200000">
            <a:off x="6731766" y="9682932"/>
            <a:ext cx="831182" cy="721737"/>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17</a:t>
            </a:fld>
            <a:endParaRPr lang="fr-FR" dirty="0"/>
          </a:p>
        </p:txBody>
      </p:sp>
    </p:spTree>
    <p:extLst>
      <p:ext uri="{BB962C8B-B14F-4D97-AF65-F5344CB8AC3E}">
        <p14:creationId xmlns:p14="http://schemas.microsoft.com/office/powerpoint/2010/main" val="3087863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61969" y="861026"/>
            <a:ext cx="6090949" cy="453826"/>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Réaliser un rachat partiel ou total</a:t>
            </a:r>
          </a:p>
          <a:p>
            <a:pPr algn="l">
              <a:defRPr/>
            </a:pPr>
            <a:r>
              <a:rPr lang="fr-FR" altLang="fr-FR" sz="1400" b="1" cap="all" dirty="0">
                <a:solidFill>
                  <a:srgbClr val="F814A3"/>
                </a:solidFill>
                <a:latin typeface="+mn-lt"/>
              </a:rPr>
              <a:t>Mettre en place des rachats partiels programmés (1/2)</a:t>
            </a:r>
          </a:p>
        </p:txBody>
      </p:sp>
      <p:grpSp>
        <p:nvGrpSpPr>
          <p:cNvPr id="15" name="Groupe 14"/>
          <p:cNvGrpSpPr/>
          <p:nvPr/>
        </p:nvGrpSpPr>
        <p:grpSpPr>
          <a:xfrm>
            <a:off x="53810" y="1828149"/>
            <a:ext cx="7178724" cy="7799391"/>
            <a:chOff x="-31739" y="4658064"/>
            <a:chExt cx="7178724" cy="7694486"/>
          </a:xfrm>
        </p:grpSpPr>
        <p:sp>
          <p:nvSpPr>
            <p:cNvPr id="17" name="Rectangle 16"/>
            <p:cNvSpPr/>
            <p:nvPr/>
          </p:nvSpPr>
          <p:spPr>
            <a:xfrm>
              <a:off x="-31739" y="4847308"/>
              <a:ext cx="7178724" cy="7505242"/>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tIns="108000">
              <a:noAutofit/>
            </a:bodyPr>
            <a:lstStyle/>
            <a:p>
              <a:pPr algn="just"/>
              <a:endParaRPr lang="fr-FR" sz="500" b="1" dirty="0">
                <a:latin typeface="Calibri" panose="020F0502020204030204" pitchFamily="34" charset="0"/>
              </a:endParaRPr>
            </a:p>
          </p:txBody>
        </p:sp>
        <p:sp>
          <p:nvSpPr>
            <p:cNvPr id="18" name="Text Box 5">
              <a:hlinkClick r:id="" action="ppaction://noaction"/>
            </p:cNvPr>
            <p:cNvSpPr txBox="1">
              <a:spLocks noChangeArrowheads="1"/>
            </p:cNvSpPr>
            <p:nvPr/>
          </p:nvSpPr>
          <p:spPr bwMode="auto">
            <a:xfrm>
              <a:off x="81113" y="4658064"/>
              <a:ext cx="2304731" cy="312243"/>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Qui peut réaliser un rachat ?</a:t>
              </a:r>
            </a:p>
          </p:txBody>
        </p:sp>
      </p:grpSp>
      <p:sp>
        <p:nvSpPr>
          <p:cNvPr id="16" name="Espace réservé du numéro de diapositive 3">
            <a:extLst>
              <a:ext uri="{FF2B5EF4-FFF2-40B4-BE49-F238E27FC236}">
                <a16:creationId xmlns:a16="http://schemas.microsoft.com/office/drawing/2014/main" id="{DB63C85F-1363-4798-A7AD-72A79CDF5D21}"/>
              </a:ext>
            </a:extLst>
          </p:cNvPr>
          <p:cNvSpPr txBox="1">
            <a:spLocks/>
          </p:cNvSpPr>
          <p:nvPr/>
        </p:nvSpPr>
        <p:spPr>
          <a:xfrm rot="16200000">
            <a:off x="6733439" y="9681255"/>
            <a:ext cx="543154" cy="725088"/>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18</a:t>
            </a:fld>
            <a:endParaRPr lang="fr-FR" dirty="0"/>
          </a:p>
        </p:txBody>
      </p:sp>
      <p:graphicFrame>
        <p:nvGraphicFramePr>
          <p:cNvPr id="26" name="Tableau 25">
            <a:extLst>
              <a:ext uri="{FF2B5EF4-FFF2-40B4-BE49-F238E27FC236}">
                <a16:creationId xmlns:a16="http://schemas.microsoft.com/office/drawing/2014/main" id="{51026A5E-6BA0-427E-82EE-66B44DFE1BA8}"/>
              </a:ext>
            </a:extLst>
          </p:cNvPr>
          <p:cNvGraphicFramePr>
            <a:graphicFrameLocks noGrp="1"/>
          </p:cNvGraphicFramePr>
          <p:nvPr>
            <p:extLst>
              <p:ext uri="{D42A27DB-BD31-4B8C-83A1-F6EECF244321}">
                <p14:modId xmlns:p14="http://schemas.microsoft.com/office/powerpoint/2010/main" val="552859165"/>
              </p:ext>
            </p:extLst>
          </p:nvPr>
        </p:nvGraphicFramePr>
        <p:xfrm>
          <a:off x="137141" y="2321123"/>
          <a:ext cx="7012062" cy="7045828"/>
        </p:xfrm>
        <a:graphic>
          <a:graphicData uri="http://schemas.openxmlformats.org/drawingml/2006/table">
            <a:tbl>
              <a:tblPr firstRow="1" bandRow="1">
                <a:tableStyleId>{5C22544A-7EE6-4342-B048-85BDC9FD1C3A}</a:tableStyleId>
              </a:tblPr>
              <a:tblGrid>
                <a:gridCol w="1291234">
                  <a:extLst>
                    <a:ext uri="{9D8B030D-6E8A-4147-A177-3AD203B41FA5}">
                      <a16:colId xmlns:a16="http://schemas.microsoft.com/office/drawing/2014/main" val="4128120121"/>
                    </a:ext>
                  </a:extLst>
                </a:gridCol>
                <a:gridCol w="5720828">
                  <a:extLst>
                    <a:ext uri="{9D8B030D-6E8A-4147-A177-3AD203B41FA5}">
                      <a16:colId xmlns:a16="http://schemas.microsoft.com/office/drawing/2014/main" val="1769029974"/>
                    </a:ext>
                  </a:extLst>
                </a:gridCol>
              </a:tblGrid>
              <a:tr h="2649148">
                <a:tc>
                  <a:txBody>
                    <a:bodyPr/>
                    <a:lstStyle/>
                    <a:p>
                      <a:r>
                        <a:rPr lang="fr-FR" sz="1100" b="1" dirty="0">
                          <a:solidFill>
                            <a:schemeClr val="bg1"/>
                          </a:solidFill>
                          <a:latin typeface="Calibri" panose="020F0502020204030204" pitchFamily="34" charset="0"/>
                          <a:cs typeface="Calibri" panose="020F0502020204030204" pitchFamily="34" charset="0"/>
                        </a:rPr>
                        <a:t>Avec pacte adjoint standard</a:t>
                      </a:r>
                    </a:p>
                  </a:txBody>
                  <a:tcPr anchor="ctr">
                    <a:solidFill>
                      <a:schemeClr val="tx2"/>
                    </a:solidFill>
                  </a:tcPr>
                </a:tc>
                <a:tc>
                  <a:txBody>
                    <a:bodyPr/>
                    <a:lstStyle/>
                    <a:p>
                      <a:pPr algn="just">
                        <a:spcBef>
                          <a:spcPts val="0"/>
                        </a:spcBef>
                      </a:pPr>
                      <a:endParaRPr lang="fr-FR" sz="500" b="0" dirty="0">
                        <a:solidFill>
                          <a:schemeClr val="tx1"/>
                        </a:solidFill>
                        <a:latin typeface="Calibri" panose="020F0502020204030204" pitchFamily="34" charset="0"/>
                      </a:endParaRPr>
                    </a:p>
                    <a:p>
                      <a:pPr algn="just"/>
                      <a:r>
                        <a:rPr lang="fr-FR" sz="1050" b="1" dirty="0">
                          <a:solidFill>
                            <a:schemeClr val="tx1"/>
                          </a:solidFill>
                          <a:latin typeface="Calibri" panose="020F0502020204030204" pitchFamily="34" charset="0"/>
                        </a:rPr>
                        <a:t>Seul l’adhérent peut réaliser un rachat sur son contrat.</a:t>
                      </a:r>
                      <a:endParaRPr lang="fr-FR" sz="1050" b="1" u="sng" dirty="0">
                        <a:solidFill>
                          <a:schemeClr val="tx1"/>
                        </a:solidFill>
                        <a:latin typeface="Calibri" panose="020F0502020204030204" pitchFamily="34" charset="0"/>
                      </a:endParaRPr>
                    </a:p>
                    <a:p>
                      <a:pPr marL="171450" indent="-171450" algn="just">
                        <a:spcBef>
                          <a:spcPts val="1200"/>
                        </a:spcBef>
                        <a:buClr>
                          <a:srgbClr val="F814A3"/>
                        </a:buClr>
                        <a:buFont typeface="Wingdings" panose="05000000000000000000" pitchFamily="2" charset="2"/>
                        <a:buChar char="q"/>
                      </a:pPr>
                      <a:r>
                        <a:rPr lang="fr-FR" sz="1050" b="1" u="sng" dirty="0">
                          <a:solidFill>
                            <a:schemeClr val="tx1"/>
                          </a:solidFill>
                          <a:latin typeface="Calibri" panose="020F0502020204030204" pitchFamily="34" charset="0"/>
                        </a:rPr>
                        <a:t>Tant que la clause d’indisponibilité des fonds est active</a:t>
                      </a:r>
                      <a:r>
                        <a:rPr lang="fr-FR" sz="1050" b="1" u="none" dirty="0">
                          <a:solidFill>
                            <a:schemeClr val="tx1"/>
                          </a:solidFill>
                          <a:latin typeface="Calibri" panose="020F0502020204030204" pitchFamily="34" charset="0"/>
                        </a:rPr>
                        <a:t> :</a:t>
                      </a:r>
                      <a:endParaRPr lang="fr-FR" sz="1050" u="none" dirty="0">
                        <a:solidFill>
                          <a:schemeClr val="tx1"/>
                        </a:solidFill>
                        <a:latin typeface="Calibri" panose="020F0502020204030204" pitchFamily="34" charset="0"/>
                      </a:endParaRPr>
                    </a:p>
                    <a:p>
                      <a:pPr algn="just">
                        <a:spcBef>
                          <a:spcPts val="300"/>
                        </a:spcBef>
                      </a:pPr>
                      <a:r>
                        <a:rPr lang="fr-FR" sz="1050" b="0" dirty="0">
                          <a:solidFill>
                            <a:schemeClr val="tx1"/>
                          </a:solidFill>
                          <a:latin typeface="Calibri" panose="020F0502020204030204" pitchFamily="34" charset="0"/>
                        </a:rPr>
                        <a:t>Pour effectuer un rachat total ou rachat partiel ou mettre en place des RPP pendant la période d'indisponibilité temporaire des fonds, l'adhérent ou ses représentants légaux doivent se présenter avec leur exemplaire du pacte adjoint standard et : </a:t>
                      </a:r>
                    </a:p>
                    <a:p>
                      <a:pPr marL="360000" lvl="1" indent="-171450" algn="just">
                        <a:spcBef>
                          <a:spcPts val="300"/>
                        </a:spcBef>
                        <a:buFont typeface="Wingdings" panose="05000000000000000000" pitchFamily="2" charset="2"/>
                        <a:buChar char="§"/>
                      </a:pPr>
                      <a:r>
                        <a:rPr lang="fr-FR" sz="1050" b="0" dirty="0">
                          <a:solidFill>
                            <a:schemeClr val="tx1"/>
                          </a:solidFill>
                          <a:latin typeface="Calibri" panose="020F0502020204030204" pitchFamily="34" charset="0"/>
                        </a:rPr>
                        <a:t>avec une lettre de dérogation signée du donateur les autorisant à effectuer le rachat (partiel ou total) ; </a:t>
                      </a:r>
                    </a:p>
                    <a:p>
                      <a:pPr marL="180000" lvl="1" algn="just"/>
                      <a:r>
                        <a:rPr lang="fr-FR" sz="1050" b="0" dirty="0">
                          <a:solidFill>
                            <a:schemeClr val="tx1"/>
                          </a:solidFill>
                          <a:latin typeface="Calibri" panose="020F0502020204030204" pitchFamily="34" charset="0"/>
                        </a:rPr>
                        <a:t>ou </a:t>
                      </a:r>
                    </a:p>
                    <a:p>
                      <a:pPr marL="360000" lvl="1" indent="-171450" algn="just">
                        <a:buFont typeface="Wingdings" panose="05000000000000000000" pitchFamily="2" charset="2"/>
                        <a:buChar char="§"/>
                      </a:pPr>
                      <a:r>
                        <a:rPr lang="fr-FR" sz="1050" b="0" dirty="0">
                          <a:solidFill>
                            <a:schemeClr val="tx1"/>
                          </a:solidFill>
                          <a:latin typeface="Calibri" panose="020F0502020204030204" pitchFamily="34" charset="0"/>
                        </a:rPr>
                        <a:t>accompagnés du donateur qui devra signer la demande de rachat</a:t>
                      </a:r>
                      <a:r>
                        <a:rPr lang="fr-FR" sz="1050" dirty="0">
                          <a:solidFill>
                            <a:schemeClr val="tx1"/>
                          </a:solidFill>
                          <a:latin typeface="Calibri" panose="020F0502020204030204" pitchFamily="34" charset="0"/>
                        </a:rPr>
                        <a:t>. </a:t>
                      </a:r>
                    </a:p>
                    <a:p>
                      <a:pPr marL="171450" indent="-171450" algn="just">
                        <a:spcBef>
                          <a:spcPts val="1200"/>
                        </a:spcBef>
                        <a:buClr>
                          <a:srgbClr val="F814A3"/>
                        </a:buClr>
                        <a:buFont typeface="Wingdings" panose="05000000000000000000" pitchFamily="2" charset="2"/>
                        <a:buChar char="q"/>
                      </a:pPr>
                      <a:r>
                        <a:rPr lang="fr-FR" sz="1050" b="1" u="sng" dirty="0">
                          <a:solidFill>
                            <a:schemeClr val="tx1"/>
                          </a:solidFill>
                          <a:latin typeface="Calibri" panose="020F0502020204030204" pitchFamily="34" charset="0"/>
                        </a:rPr>
                        <a:t>Une fois que la clause d’indisponibilité a pris fin</a:t>
                      </a:r>
                      <a:r>
                        <a:rPr lang="fr-FR" sz="1050" b="1" u="none" dirty="0">
                          <a:solidFill>
                            <a:schemeClr val="tx1"/>
                          </a:solidFill>
                          <a:latin typeface="Calibri" panose="020F0502020204030204" pitchFamily="34" charset="0"/>
                        </a:rPr>
                        <a:t> :</a:t>
                      </a:r>
                    </a:p>
                    <a:p>
                      <a:pPr algn="just">
                        <a:spcBef>
                          <a:spcPts val="300"/>
                        </a:spcBef>
                      </a:pPr>
                      <a:r>
                        <a:rPr lang="fr-FR" sz="1050" b="0" dirty="0">
                          <a:solidFill>
                            <a:schemeClr val="tx1"/>
                          </a:solidFill>
                          <a:latin typeface="Calibri" panose="020F0502020204030204" pitchFamily="34" charset="0"/>
                        </a:rPr>
                        <a:t>Dès lors que l'adhérent a atteint l'âge de fin d'indisponibilité temporaire des fonds (âge anniversaire), il peut seul demander à effectuer un rachat partiel ou total ou à mettre en place des RPP.</a:t>
                      </a:r>
                      <a:endParaRPr lang="fr-FR" sz="500" b="0" dirty="0">
                        <a:solidFill>
                          <a:schemeClr val="tx1"/>
                        </a:solidFill>
                        <a:latin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2164392805"/>
                  </a:ext>
                </a:extLst>
              </a:tr>
              <a:tr h="515390">
                <a:tc>
                  <a:txBody>
                    <a:bodyPr/>
                    <a:lstStyle/>
                    <a:p>
                      <a:r>
                        <a:rPr lang="fr-FR" sz="1100" b="1" dirty="0">
                          <a:solidFill>
                            <a:schemeClr val="bg1"/>
                          </a:solidFill>
                          <a:latin typeface="Calibri" panose="020F0502020204030204" pitchFamily="34" charset="0"/>
                          <a:cs typeface="Calibri" panose="020F0502020204030204" pitchFamily="34" charset="0"/>
                        </a:rPr>
                        <a:t>Avec pacte adjoint spécifique</a:t>
                      </a:r>
                    </a:p>
                  </a:txBody>
                  <a:tcPr anchor="ctr">
                    <a:solidFill>
                      <a:schemeClr val="tx2"/>
                    </a:solidFill>
                  </a:tcPr>
                </a:tc>
                <a:tc>
                  <a:txBody>
                    <a:bodyPr/>
                    <a:lstStyle/>
                    <a:p>
                      <a:pPr algn="just">
                        <a:spcBef>
                          <a:spcPts val="300"/>
                        </a:spcBef>
                      </a:pPr>
                      <a:endParaRPr lang="fr-FR" sz="500" dirty="0">
                        <a:solidFill>
                          <a:schemeClr val="tx1"/>
                        </a:solidFill>
                        <a:latin typeface="Calibri" panose="020F0502020204030204" pitchFamily="34" charset="0"/>
                      </a:endParaRPr>
                    </a:p>
                    <a:p>
                      <a:pPr algn="just"/>
                      <a:endParaRPr lang="fr-FR" sz="1050" dirty="0">
                        <a:solidFill>
                          <a:schemeClr val="tx1"/>
                        </a:solidFill>
                        <a:latin typeface="Calibri" panose="020F0502020204030204" pitchFamily="34" charset="0"/>
                      </a:endParaRPr>
                    </a:p>
                    <a:p>
                      <a:pPr>
                        <a:spcBef>
                          <a:spcPts val="300"/>
                        </a:spcBef>
                      </a:pPr>
                      <a:r>
                        <a:rPr lang="fr-FR" sz="1050" b="1" dirty="0">
                          <a:latin typeface="Calibri" panose="020F0502020204030204" pitchFamily="34" charset="0"/>
                        </a:rPr>
                        <a:t>1/ Soit  la clause n°3 « </a:t>
                      </a:r>
                      <a:r>
                        <a:rPr lang="fr-FR" sz="1050" b="1" dirty="0">
                          <a:solidFill>
                            <a:schemeClr val="tx1"/>
                          </a:solidFill>
                          <a:latin typeface="Calibri" panose="020F0502020204030204" pitchFamily="34" charset="0"/>
                        </a:rPr>
                        <a:t>Indisponibilité temporaire des fonds » a été choisie </a:t>
                      </a:r>
                      <a:r>
                        <a:rPr lang="fr-FR" sz="1050" dirty="0">
                          <a:solidFill>
                            <a:schemeClr val="tx1"/>
                          </a:solidFill>
                          <a:latin typeface="Calibri" panose="020F0502020204030204" pitchFamily="34" charset="0"/>
                        </a:rPr>
                        <a:t>ou si le pacte adjoint spécifique libre le  prévoit</a:t>
                      </a:r>
                      <a:r>
                        <a:rPr lang="fr-FR" sz="1050" dirty="0">
                          <a:latin typeface="Calibri" panose="020F0502020204030204" pitchFamily="34" charset="0"/>
                        </a:rPr>
                        <a:t>, les rachats ne seront possibles que lorsque l’adhérent aura atteint l’âge de déblocage mentionné dans la clause.</a:t>
                      </a:r>
                    </a:p>
                    <a:p>
                      <a:r>
                        <a:rPr lang="fr-FR" sz="1050" dirty="0">
                          <a:latin typeface="Calibri" panose="020F0502020204030204" pitchFamily="34" charset="0"/>
                        </a:rPr>
                        <a:t>Toutefois, le rachat reste possible si le donateur donne son accord à l’opération, soit : </a:t>
                      </a:r>
                    </a:p>
                    <a:p>
                      <a:pPr marL="360000" lvl="1" indent="-171450">
                        <a:buFont typeface="Wingdings" panose="05000000000000000000" pitchFamily="2" charset="2"/>
                        <a:buChar char="§"/>
                      </a:pPr>
                      <a:r>
                        <a:rPr lang="fr-FR" sz="1050" dirty="0">
                          <a:latin typeface="Calibri" panose="020F0502020204030204" pitchFamily="34" charset="0"/>
                        </a:rPr>
                        <a:t>avec une lettre de dérogation signée du donateur autorisant le rachat (partiel ou total) ; </a:t>
                      </a:r>
                    </a:p>
                    <a:p>
                      <a:r>
                        <a:rPr lang="fr-FR" sz="1050" dirty="0">
                          <a:latin typeface="Calibri" panose="020F0502020204030204" pitchFamily="34" charset="0"/>
                        </a:rPr>
                        <a:t>ou </a:t>
                      </a:r>
                    </a:p>
                    <a:p>
                      <a:pPr marL="360000" lvl="1" indent="-171450">
                        <a:buFont typeface="Wingdings" panose="05000000000000000000" pitchFamily="2" charset="2"/>
                        <a:buChar char="§"/>
                      </a:pPr>
                      <a:r>
                        <a:rPr lang="fr-FR" sz="1050" dirty="0">
                          <a:latin typeface="Calibri" panose="020F0502020204030204" pitchFamily="34" charset="0"/>
                        </a:rPr>
                        <a:t>si le rachat se fait en présence du donateur, qui devra signer la demande de rachat. </a:t>
                      </a:r>
                    </a:p>
                    <a:p>
                      <a:pPr>
                        <a:spcBef>
                          <a:spcPts val="1200"/>
                        </a:spcBef>
                      </a:pPr>
                      <a:r>
                        <a:rPr lang="fr-FR" sz="1050" b="1" dirty="0">
                          <a:latin typeface="Calibri" panose="020F0502020204030204" pitchFamily="34" charset="0"/>
                        </a:rPr>
                        <a:t>En cas de décès du donateur avant que l’âge de déblocage ne soit atteint :</a:t>
                      </a:r>
                    </a:p>
                    <a:p>
                      <a:pPr marL="171450" lvl="0" indent="-171450">
                        <a:spcBef>
                          <a:spcPts val="300"/>
                        </a:spcBef>
                        <a:buFontTx/>
                        <a:buChar char="-"/>
                      </a:pPr>
                      <a:r>
                        <a:rPr lang="fr-FR" sz="1050" dirty="0">
                          <a:latin typeface="Calibri" panose="020F0502020204030204" pitchFamily="34" charset="0"/>
                        </a:rPr>
                        <a:t>soit la clause n° 5 a été choisie, un tiers désigné dans la clause va remplacer le donateur et peut autoriser le rachat à sa place ;</a:t>
                      </a:r>
                    </a:p>
                    <a:p>
                      <a:pPr marL="171450" lvl="0" indent="-171450">
                        <a:spcBef>
                          <a:spcPts val="300"/>
                        </a:spcBef>
                        <a:buFontTx/>
                        <a:buChar char="-"/>
                      </a:pPr>
                      <a:r>
                        <a:rPr lang="fr-FR" sz="1050" dirty="0">
                          <a:latin typeface="Calibri" panose="020F0502020204030204" pitchFamily="34" charset="0"/>
                        </a:rPr>
                        <a:t>soit la clause n° 5 n’a pas été choisie, et la clause d’indisponibilité des fonds reste valide jusqu’à l’atteinte de l’âge de déblocage par le donataire</a:t>
                      </a:r>
                      <a:r>
                        <a:rPr lang="fr-FR" sz="1000" dirty="0">
                          <a:latin typeface="Calibri" panose="020F0502020204030204" pitchFamily="34" charset="0"/>
                        </a:rPr>
                        <a:t>. </a:t>
                      </a:r>
                      <a:r>
                        <a:rPr lang="fr-FR" sz="1000" b="1" dirty="0">
                          <a:solidFill>
                            <a:schemeClr val="tx1"/>
                          </a:solidFill>
                          <a:latin typeface="Calibri" panose="020F0502020204030204" pitchFamily="34" charset="0"/>
                        </a:rPr>
                        <a:t>Le rachat total est donc impossible.</a:t>
                      </a:r>
                    </a:p>
                    <a:p>
                      <a:endParaRPr lang="fr-FR" sz="1000" b="1" u="sng"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endParaRPr lang="fr-FR" sz="1000" dirty="0">
                        <a:latin typeface="Calibri" panose="020F0502020204030204" pitchFamily="34" charset="0"/>
                      </a:endParaRPr>
                    </a:p>
                    <a:p>
                      <a:pPr>
                        <a:spcBef>
                          <a:spcPts val="2400"/>
                        </a:spcBef>
                      </a:pPr>
                      <a:r>
                        <a:rPr lang="fr-FR" sz="1050" b="1" dirty="0">
                          <a:latin typeface="Calibri" panose="020F0502020204030204" pitchFamily="34" charset="0"/>
                        </a:rPr>
                        <a:t>2/ Soit </a:t>
                      </a:r>
                      <a:r>
                        <a:rPr lang="fr-FR" sz="1050" b="1" dirty="0">
                          <a:solidFill>
                            <a:schemeClr val="tx1"/>
                          </a:solidFill>
                          <a:latin typeface="Calibri" panose="020F0502020204030204" pitchFamily="34" charset="0"/>
                        </a:rPr>
                        <a:t>la clause n° 3 n’a pas été choisie ou le pacte adjoint spécifique libre ne prévoir rien à cet effet : </a:t>
                      </a:r>
                      <a:r>
                        <a:rPr lang="fr-FR" sz="1050" dirty="0">
                          <a:solidFill>
                            <a:schemeClr val="tx1"/>
                          </a:solidFill>
                          <a:latin typeface="Calibri" panose="020F0502020204030204" pitchFamily="34" charset="0"/>
                        </a:rPr>
                        <a:t>l’adhérent </a:t>
                      </a:r>
                      <a:r>
                        <a:rPr lang="fr-FR" sz="1050" dirty="0">
                          <a:latin typeface="Calibri" panose="020F0502020204030204" pitchFamily="34" charset="0"/>
                        </a:rPr>
                        <a:t>(ou ses représentants légaux s’il est mineur) peut librement réaliser un rachat sur son contrat</a:t>
                      </a:r>
                    </a:p>
                    <a:p>
                      <a:endParaRPr lang="fr-FR" sz="500" dirty="0">
                        <a:solidFill>
                          <a:schemeClr val="tx1"/>
                        </a:solidFill>
                        <a:latin typeface="Calibri" panose="020F0502020204030204" pitchFamily="34" charset="0"/>
                        <a:cs typeface="Calibri" panose="020F0502020204030204" pitchFamily="34" charset="0"/>
                      </a:endParaRPr>
                    </a:p>
                  </a:txBody>
                  <a:tcPr>
                    <a:solidFill>
                      <a:schemeClr val="tx2">
                        <a:lumMod val="20000"/>
                        <a:lumOff val="80000"/>
                      </a:schemeClr>
                    </a:solidFill>
                  </a:tcPr>
                </a:tc>
                <a:extLst>
                  <a:ext uri="{0D108BD9-81ED-4DB2-BD59-A6C34878D82A}">
                    <a16:rowId xmlns:a16="http://schemas.microsoft.com/office/drawing/2014/main" val="3958741880"/>
                  </a:ext>
                </a:extLst>
              </a:tr>
              <a:tr h="411420">
                <a:tc>
                  <a:txBody>
                    <a:bodyPr/>
                    <a:lstStyle/>
                    <a:p>
                      <a:r>
                        <a:rPr lang="fr-FR" sz="1100" b="1" dirty="0">
                          <a:solidFill>
                            <a:schemeClr val="bg1"/>
                          </a:solidFill>
                          <a:latin typeface="Calibri" panose="020F0502020204030204" pitchFamily="34" charset="0"/>
                          <a:cs typeface="Calibri" panose="020F0502020204030204" pitchFamily="34" charset="0"/>
                        </a:rPr>
                        <a:t>Sans pacte</a:t>
                      </a:r>
                    </a:p>
                  </a:txBody>
                  <a:tcPr anchor="ctr">
                    <a:solidFill>
                      <a:schemeClr val="tx2"/>
                    </a:solidFill>
                  </a:tcPr>
                </a:tc>
                <a:tc>
                  <a:txBody>
                    <a:bodyPr/>
                    <a:lstStyle/>
                    <a:p>
                      <a:pPr algn="just"/>
                      <a:endParaRPr lang="fr-FR" sz="500" b="1" dirty="0">
                        <a:solidFill>
                          <a:schemeClr val="tx1"/>
                        </a:solidFill>
                        <a:latin typeface="Calibri" panose="020F0502020204030204" pitchFamily="34" charset="0"/>
                      </a:endParaRPr>
                    </a:p>
                    <a:p>
                      <a:pPr algn="just"/>
                      <a:r>
                        <a:rPr lang="fr-FR" sz="1050" b="1" dirty="0">
                          <a:latin typeface="Calibri" panose="020F0502020204030204" pitchFamily="34" charset="0"/>
                        </a:rPr>
                        <a:t>L’adhérent</a:t>
                      </a:r>
                      <a:r>
                        <a:rPr lang="fr-FR" sz="1050" dirty="0">
                          <a:latin typeface="Calibri" panose="020F0502020204030204" pitchFamily="34" charset="0"/>
                        </a:rPr>
                        <a:t> (ou ses représentants légaux)</a:t>
                      </a:r>
                      <a:r>
                        <a:rPr lang="fr-FR" sz="1050" b="1" dirty="0">
                          <a:latin typeface="Calibri" panose="020F0502020204030204" pitchFamily="34" charset="0"/>
                        </a:rPr>
                        <a:t> peut réaliser un rachat sur son contrat à tout moment</a:t>
                      </a:r>
                      <a:endParaRPr lang="fr-FR" sz="500" b="1" dirty="0">
                        <a:solidFill>
                          <a:schemeClr val="tx1"/>
                        </a:solidFill>
                        <a:latin typeface="Calibri" panose="020F050202020403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253341228"/>
                  </a:ext>
                </a:extLst>
              </a:tr>
            </a:tbl>
          </a:graphicData>
        </a:graphic>
      </p:graphicFrame>
      <p:sp>
        <p:nvSpPr>
          <p:cNvPr id="24" name="Rectangle 23">
            <a:extLst>
              <a:ext uri="{FF2B5EF4-FFF2-40B4-BE49-F238E27FC236}">
                <a16:creationId xmlns:a16="http://schemas.microsoft.com/office/drawing/2014/main" id="{CEC909FA-0697-4403-8791-E3ADF5F5AA75}"/>
              </a:ext>
            </a:extLst>
          </p:cNvPr>
          <p:cNvSpPr/>
          <p:nvPr/>
        </p:nvSpPr>
        <p:spPr>
          <a:xfrm>
            <a:off x="1457896" y="7650063"/>
            <a:ext cx="5691307" cy="415498"/>
          </a:xfrm>
          <a:prstGeom prst="rect">
            <a:avLst/>
          </a:prstGeom>
          <a:solidFill>
            <a:schemeClr val="accent4">
              <a:lumMod val="20000"/>
              <a:lumOff val="80000"/>
            </a:schemeClr>
          </a:solidFill>
          <a:ln>
            <a:noFill/>
          </a:ln>
        </p:spPr>
        <p:txBody>
          <a:bodyPr wrap="square">
            <a:spAutoFit/>
          </a:bodyPr>
          <a:lstStyle/>
          <a:p>
            <a:pPr algn="just"/>
            <a:r>
              <a:rPr lang="fr-FR" sz="1050" dirty="0">
                <a:latin typeface="Calibri" panose="020F0502020204030204" pitchFamily="34" charset="0"/>
              </a:rPr>
              <a:t>Dès lors que l'adhérent a atteint l'âge de fin d'indisponibilité temporaire des fonds (âge anniversaire), il peut seul effectuer un rachat partiel ou total</a:t>
            </a:r>
            <a:r>
              <a:rPr lang="fr-FR" sz="1000" dirty="0">
                <a:latin typeface="Calibri" panose="020F0502020204030204" pitchFamily="34" charset="0"/>
              </a:rPr>
              <a:t>. </a:t>
            </a:r>
          </a:p>
        </p:txBody>
      </p:sp>
    </p:spTree>
    <p:extLst>
      <p:ext uri="{BB962C8B-B14F-4D97-AF65-F5344CB8AC3E}">
        <p14:creationId xmlns:p14="http://schemas.microsoft.com/office/powerpoint/2010/main" val="4107299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p:cNvGrpSpPr/>
          <p:nvPr/>
        </p:nvGrpSpPr>
        <p:grpSpPr>
          <a:xfrm>
            <a:off x="39812" y="1804643"/>
            <a:ext cx="7178724" cy="8294710"/>
            <a:chOff x="114357" y="5027859"/>
            <a:chExt cx="7178724" cy="5314802"/>
          </a:xfrm>
        </p:grpSpPr>
        <p:sp>
          <p:nvSpPr>
            <p:cNvPr id="22" name="Rectangle 21"/>
            <p:cNvSpPr/>
            <p:nvPr/>
          </p:nvSpPr>
          <p:spPr>
            <a:xfrm>
              <a:off x="114357" y="5149777"/>
              <a:ext cx="7178724" cy="5192884"/>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500" dirty="0">
                <a:latin typeface="Calibri" panose="020F0502020204030204" pitchFamily="34" charset="0"/>
              </a:endParaRPr>
            </a:p>
            <a:p>
              <a:pPr defTabSz="622300">
                <a:spcBef>
                  <a:spcPts val="1200"/>
                </a:spcBef>
              </a:pPr>
              <a:r>
                <a:rPr lang="fr-FR" sz="1050" b="1" u="sng" dirty="0">
                  <a:latin typeface="Calibri" panose="020F0502020204030204" pitchFamily="34" charset="0"/>
                </a:rPr>
                <a:t>Pièces à fournir selon que la clause d’indisponibilité des fonds est active ou non </a:t>
              </a:r>
              <a:r>
                <a:rPr lang="fr-FR" sz="1000" b="1" u="sng" dirty="0">
                  <a:latin typeface="Calibri" panose="020F0502020204030204" pitchFamily="34" charset="0"/>
                </a:rPr>
                <a:t>:</a:t>
              </a: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endParaRPr lang="fr-FR" sz="1000" b="1" u="sng" dirty="0">
                <a:latin typeface="Calibri" panose="020F0502020204030204" pitchFamily="34" charset="0"/>
              </a:endParaRPr>
            </a:p>
            <a:p>
              <a:pPr lvl="0" defTabSz="622300">
                <a:spcBef>
                  <a:spcPts val="1200"/>
                </a:spcBef>
              </a:pPr>
              <a:r>
                <a:rPr lang="fr-FR" sz="1400" b="1" dirty="0">
                  <a:solidFill>
                    <a:srgbClr val="F814A3"/>
                  </a:solidFill>
                  <a:latin typeface="Calibri" panose="020F0502020204030204" pitchFamily="34" charset="0"/>
                </a:rPr>
                <a:t>+</a:t>
              </a:r>
              <a:r>
                <a:rPr lang="fr-FR" sz="1400" b="1" dirty="0">
                  <a:latin typeface="Calibri" panose="020F0502020204030204" pitchFamily="34" charset="0"/>
                </a:rPr>
                <a:t> </a:t>
              </a:r>
              <a:r>
                <a:rPr lang="fr-FR" sz="1050" b="1" u="sng" dirty="0">
                  <a:latin typeface="Calibri" panose="020F0502020204030204" pitchFamily="34" charset="0"/>
                </a:rPr>
                <a:t>Pièces à fournir au titre de la situation familiale du mineur (tant que celui-ci est mineur) </a:t>
              </a:r>
              <a:r>
                <a:rPr lang="fr-FR" sz="1000" b="1" u="sng" dirty="0">
                  <a:latin typeface="Calibri" panose="020F0502020204030204" pitchFamily="34" charset="0"/>
                </a:rPr>
                <a:t>:</a:t>
              </a: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p:txBody>
        </p:sp>
        <p:sp>
          <p:nvSpPr>
            <p:cNvPr id="23" name="Text Box 5">
              <a:hlinkClick r:id="" action="ppaction://noaction"/>
            </p:cNvPr>
            <p:cNvSpPr txBox="1">
              <a:spLocks noChangeArrowheads="1"/>
            </p:cNvSpPr>
            <p:nvPr/>
          </p:nvSpPr>
          <p:spPr bwMode="auto">
            <a:xfrm>
              <a:off x="280997" y="5027859"/>
              <a:ext cx="2532108" cy="211294"/>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Signatures et pièces à fournir</a:t>
              </a:r>
            </a:p>
          </p:txBody>
        </p:sp>
      </p:grpSp>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100181" y="827972"/>
            <a:ext cx="6115249" cy="50674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Réaliser un rachat partiel ou total</a:t>
            </a:r>
          </a:p>
          <a:p>
            <a:pPr algn="l">
              <a:defRPr/>
            </a:pPr>
            <a:r>
              <a:rPr lang="fr-FR" altLang="fr-FR" sz="1400" b="1" cap="all" dirty="0">
                <a:solidFill>
                  <a:srgbClr val="F814A3"/>
                </a:solidFill>
                <a:latin typeface="+mn-lt"/>
              </a:rPr>
              <a:t>Mettre en place des rachats partiels programmés (2/2)</a:t>
            </a:r>
          </a:p>
        </p:txBody>
      </p:sp>
      <p:graphicFrame>
        <p:nvGraphicFramePr>
          <p:cNvPr id="4" name="Tableau 3"/>
          <p:cNvGraphicFramePr>
            <a:graphicFrameLocks noGrp="1"/>
          </p:cNvGraphicFramePr>
          <p:nvPr>
            <p:extLst>
              <p:ext uri="{D42A27DB-BD31-4B8C-83A1-F6EECF244321}">
                <p14:modId xmlns:p14="http://schemas.microsoft.com/office/powerpoint/2010/main" val="1245678840"/>
              </p:ext>
            </p:extLst>
          </p:nvPr>
        </p:nvGraphicFramePr>
        <p:xfrm>
          <a:off x="206452" y="4626744"/>
          <a:ext cx="6940076" cy="5026504"/>
        </p:xfrm>
        <a:graphic>
          <a:graphicData uri="http://schemas.openxmlformats.org/drawingml/2006/table">
            <a:tbl>
              <a:tblPr firstRow="1" firstCol="1" bandRow="1">
                <a:tableStyleId>{5C22544A-7EE6-4342-B048-85BDC9FD1C3A}</a:tableStyleId>
              </a:tblPr>
              <a:tblGrid>
                <a:gridCol w="1177413">
                  <a:extLst>
                    <a:ext uri="{9D8B030D-6E8A-4147-A177-3AD203B41FA5}">
                      <a16:colId xmlns:a16="http://schemas.microsoft.com/office/drawing/2014/main" val="20000"/>
                    </a:ext>
                  </a:extLst>
                </a:gridCol>
                <a:gridCol w="1370175">
                  <a:extLst>
                    <a:ext uri="{9D8B030D-6E8A-4147-A177-3AD203B41FA5}">
                      <a16:colId xmlns:a16="http://schemas.microsoft.com/office/drawing/2014/main" val="20001"/>
                    </a:ext>
                  </a:extLst>
                </a:gridCol>
                <a:gridCol w="1440160">
                  <a:extLst>
                    <a:ext uri="{9D8B030D-6E8A-4147-A177-3AD203B41FA5}">
                      <a16:colId xmlns:a16="http://schemas.microsoft.com/office/drawing/2014/main" val="3296122927"/>
                    </a:ext>
                  </a:extLst>
                </a:gridCol>
                <a:gridCol w="2952328">
                  <a:extLst>
                    <a:ext uri="{9D8B030D-6E8A-4147-A177-3AD203B41FA5}">
                      <a16:colId xmlns:a16="http://schemas.microsoft.com/office/drawing/2014/main" val="20002"/>
                    </a:ext>
                  </a:extLst>
                </a:gridCol>
              </a:tblGrid>
              <a:tr h="288032">
                <a:tc gridSpan="2">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fr-FR" sz="1050" dirty="0">
                          <a:effectLst/>
                          <a:latin typeface="Calibri" panose="020F0502020204030204" pitchFamily="34" charset="0"/>
                        </a:rPr>
                        <a:t>Régime de protection</a:t>
                      </a:r>
                      <a:endParaRPr lang="fr-FR" sz="105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hMerge="1">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endParaRPr lang="fr-FR" sz="105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fr-FR" sz="1050" dirty="0">
                          <a:effectLst/>
                          <a:latin typeface="Calibri" panose="020F0502020204030204" pitchFamily="34" charset="0"/>
                        </a:rPr>
                        <a:t>Signatures</a:t>
                      </a:r>
                      <a:endParaRPr lang="fr-FR" sz="105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ctr">
                        <a:lnSpc>
                          <a:spcPct val="115000"/>
                        </a:lnSpc>
                        <a:spcAft>
                          <a:spcPts val="0"/>
                        </a:spcAft>
                      </a:pPr>
                      <a:r>
                        <a:rPr lang="fr-FR" sz="1050" dirty="0">
                          <a:effectLst/>
                          <a:latin typeface="Calibri" panose="020F0502020204030204" pitchFamily="34" charset="0"/>
                        </a:rPr>
                        <a:t>Pièces à fournir</a:t>
                      </a:r>
                      <a:endParaRPr lang="fr-FR" sz="105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extLst>
                  <a:ext uri="{0D108BD9-81ED-4DB2-BD59-A6C34878D82A}">
                    <a16:rowId xmlns:a16="http://schemas.microsoft.com/office/drawing/2014/main" val="10000"/>
                  </a:ext>
                </a:extLst>
              </a:tr>
              <a:tr h="757212">
                <a:tc>
                  <a: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fr-FR" sz="1000" dirty="0">
                          <a:solidFill>
                            <a:schemeClr val="tx1"/>
                          </a:solidFill>
                          <a:effectLst/>
                          <a:latin typeface="Calibri" panose="020F0502020204030204" pitchFamily="34" charset="0"/>
                          <a:ea typeface="Calibri"/>
                          <a:cs typeface="Times New Roman"/>
                        </a:rPr>
                        <a:t>Adhérent</a:t>
                      </a:r>
                      <a:r>
                        <a:rPr lang="fr-FR" sz="1000" baseline="0" dirty="0">
                          <a:solidFill>
                            <a:schemeClr val="tx1"/>
                          </a:solidFill>
                          <a:effectLst/>
                          <a:latin typeface="Calibri" panose="020F0502020204030204" pitchFamily="34" charset="0"/>
                          <a:ea typeface="Calibri"/>
                          <a:cs typeface="Times New Roman"/>
                        </a:rPr>
                        <a:t> majeur (ou mineur émancipé)</a:t>
                      </a:r>
                      <a:endParaRPr lang="fr-FR" sz="100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fr-FR" sz="1000" dirty="0">
                          <a:solidFill>
                            <a:schemeClr val="tx1"/>
                          </a:solidFill>
                          <a:effectLst/>
                          <a:latin typeface="Calibri" panose="020F0502020204030204" pitchFamily="34" charset="0"/>
                          <a:ea typeface="Calibri"/>
                          <a:cs typeface="Times New Roman"/>
                        </a:rPr>
                        <a:t>Adhérent majeur (ou mineur émancipé)</a:t>
                      </a: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spcAft>
                          <a:spcPts val="0"/>
                        </a:spcAft>
                      </a:pPr>
                      <a:r>
                        <a:rPr lang="fr-FR" sz="1000" dirty="0">
                          <a:effectLst/>
                          <a:latin typeface="Calibri" panose="020F0502020204030204" pitchFamily="34" charset="0"/>
                          <a:ea typeface="Calibri"/>
                          <a:cs typeface="Times New Roman"/>
                        </a:rPr>
                        <a:t>L’adhérent</a:t>
                      </a: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342900" lvl="0" indent="-342900">
                        <a:lnSpc>
                          <a:spcPct val="100000"/>
                        </a:lnSpc>
                        <a:spcBef>
                          <a:spcPts val="300"/>
                        </a:spcBef>
                        <a:spcAft>
                          <a:spcPts val="300"/>
                        </a:spcAft>
                        <a:buFont typeface="Wingdings" panose="05000000000000000000" pitchFamily="2" charset="2"/>
                        <a:buChar char="q"/>
                      </a:pPr>
                      <a:r>
                        <a:rPr lang="fr-FR" sz="1000" dirty="0">
                          <a:effectLst/>
                          <a:latin typeface="Calibri" panose="020F0502020204030204" pitchFamily="34" charset="0"/>
                        </a:rPr>
                        <a:t>Demande de "Rachat partiel / Rachats partiels programmés" ou "Rachat total" ; </a:t>
                      </a:r>
                    </a:p>
                    <a:p>
                      <a:pPr marL="342900" lvl="0" indent="-342900">
                        <a:lnSpc>
                          <a:spcPct val="100000"/>
                        </a:lnSpc>
                        <a:spcBef>
                          <a:spcPts val="300"/>
                        </a:spcBef>
                        <a:spcAft>
                          <a:spcPts val="300"/>
                        </a:spcAft>
                        <a:buFont typeface="Wingdings" panose="05000000000000000000" pitchFamily="2" charset="2"/>
                        <a:buChar char="q"/>
                      </a:pPr>
                      <a:r>
                        <a:rPr lang="fr-FR" sz="1000" dirty="0">
                          <a:effectLst/>
                          <a:latin typeface="Calibri" panose="020F0502020204030204" pitchFamily="34" charset="0"/>
                        </a:rPr>
                        <a:t>RICB d’un compte au nom de  l'adhérent.</a:t>
                      </a:r>
                      <a:endParaRPr lang="fr-FR" sz="1000" dirty="0">
                        <a:effectLst/>
                        <a:latin typeface="Calibri" panose="020F0502020204030204" pitchFamily="34" charset="0"/>
                        <a:ea typeface="Calibri"/>
                        <a:cs typeface="Times New Roman"/>
                      </a:endParaRPr>
                    </a:p>
                  </a:txBody>
                  <a:tcPr marL="3454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4052075"/>
                  </a:ext>
                </a:extLst>
              </a:tr>
              <a:tr h="432048">
                <a:tc>
                  <a: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fr-FR" sz="1000" dirty="0">
                          <a:solidFill>
                            <a:schemeClr val="tx1"/>
                          </a:solidFill>
                          <a:effectLst/>
                          <a:latin typeface="Calibri" panose="020F0502020204030204" pitchFamily="34" charset="0"/>
                        </a:rPr>
                        <a:t>Les 2 parents exercent l’autorité parentale</a:t>
                      </a:r>
                      <a:endParaRPr lang="fr-FR" sz="100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l">
                        <a:lnSpc>
                          <a:spcPct val="115000"/>
                        </a:lnSpc>
                        <a:spcAft>
                          <a:spcPts val="0"/>
                        </a:spcAft>
                      </a:pPr>
                      <a:r>
                        <a:rPr lang="fr-FR" sz="1000" dirty="0">
                          <a:solidFill>
                            <a:schemeClr val="tx1"/>
                          </a:solidFill>
                          <a:effectLst/>
                          <a:latin typeface="Calibri" panose="020F0502020204030204" pitchFamily="34" charset="0"/>
                        </a:rPr>
                        <a:t>Les 2 parents exercent l’autorité parentale</a:t>
                      </a:r>
                      <a:endParaRPr lang="fr-FR" sz="100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0"/>
                        </a:spcAft>
                      </a:pPr>
                      <a:r>
                        <a:rPr lang="fr-FR" sz="1000" dirty="0">
                          <a:effectLst/>
                          <a:latin typeface="Calibri" panose="020F0502020204030204" pitchFamily="34" charset="0"/>
                        </a:rPr>
                        <a:t>Les deux parents</a:t>
                      </a:r>
                      <a:endParaRPr lang="fr-FR" sz="100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Bef>
                          <a:spcPts val="300"/>
                        </a:spcBef>
                        <a:spcAft>
                          <a:spcPts val="300"/>
                        </a:spcAft>
                        <a:buFont typeface="Wingdings" panose="05000000000000000000" pitchFamily="2" charset="2"/>
                        <a:buNone/>
                      </a:pPr>
                      <a:r>
                        <a:rPr lang="fr-FR" sz="1000" dirty="0">
                          <a:effectLst/>
                          <a:latin typeface="Calibri" panose="020F0502020204030204" pitchFamily="34" charset="0"/>
                          <a:ea typeface="Calibri"/>
                          <a:cs typeface="Times New Roman"/>
                        </a:rPr>
                        <a:t>-</a:t>
                      </a:r>
                    </a:p>
                  </a:txBody>
                  <a:tcPr marL="3454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7619533"/>
                  </a:ext>
                </a:extLst>
              </a:tr>
              <a:tr h="786871">
                <a:tc>
                  <a:txBody>
                    <a:bodyPr/>
                    <a:lstStyle/>
                    <a:p>
                      <a:pPr algn="just">
                        <a:lnSpc>
                          <a:spcPct val="115000"/>
                        </a:lnSpc>
                        <a:spcAft>
                          <a:spcPts val="0"/>
                        </a:spcAft>
                      </a:pPr>
                      <a:r>
                        <a:rPr lang="fr-FR" sz="1000" dirty="0">
                          <a:solidFill>
                            <a:schemeClr val="tx1"/>
                          </a:solidFill>
                          <a:effectLst/>
                          <a:latin typeface="Calibri" panose="020F0502020204030204" pitchFamily="34" charset="0"/>
                        </a:rPr>
                        <a:t>1 seul parent exerce l’autorité parentale</a:t>
                      </a:r>
                      <a:endParaRPr lang="fr-FR" sz="100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l">
                        <a:lnSpc>
                          <a:spcPct val="115000"/>
                        </a:lnSpc>
                        <a:spcAft>
                          <a:spcPts val="0"/>
                        </a:spcAft>
                      </a:pPr>
                      <a:r>
                        <a:rPr lang="fr-FR" sz="1000" dirty="0">
                          <a:solidFill>
                            <a:schemeClr val="tx1"/>
                          </a:solidFill>
                          <a:effectLst/>
                          <a:latin typeface="Calibri" panose="020F0502020204030204" pitchFamily="34" charset="0"/>
                        </a:rPr>
                        <a:t>1 seul parent exerce l’autorité parentale</a:t>
                      </a:r>
                      <a:endParaRPr lang="fr-FR" sz="100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fr-FR" sz="1000" dirty="0">
                          <a:effectLst/>
                          <a:latin typeface="Calibri" panose="020F0502020204030204" pitchFamily="34" charset="0"/>
                        </a:rPr>
                        <a:t>Le parent investi de l’autorité parentale</a:t>
                      </a:r>
                      <a:endParaRPr lang="fr-FR" sz="100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nSpc>
                          <a:spcPct val="100000"/>
                        </a:lnSpc>
                        <a:spcBef>
                          <a:spcPts val="0"/>
                        </a:spcBef>
                        <a:spcAft>
                          <a:spcPts val="0"/>
                        </a:spcAft>
                        <a:buFont typeface="Wingdings" panose="05000000000000000000" pitchFamily="2" charset="2"/>
                        <a:buNone/>
                      </a:pPr>
                      <a:endParaRPr lang="fr-FR" sz="300" dirty="0">
                        <a:effectLst/>
                        <a:latin typeface="Calibri" panose="020F0502020204030204" pitchFamily="34" charset="0"/>
                      </a:endParaRPr>
                    </a:p>
                    <a:p>
                      <a:pPr marL="342900" lvl="0" indent="-342900">
                        <a:lnSpc>
                          <a:spcPct val="100000"/>
                        </a:lnSpc>
                        <a:spcBef>
                          <a:spcPts val="300"/>
                        </a:spcBef>
                        <a:spcAft>
                          <a:spcPts val="0"/>
                        </a:spcAft>
                        <a:buFont typeface="Wingdings" panose="05000000000000000000" pitchFamily="2" charset="2"/>
                        <a:buChar char="q"/>
                      </a:pPr>
                      <a:r>
                        <a:rPr lang="fr-FR" sz="1000" dirty="0">
                          <a:effectLst/>
                          <a:latin typeface="Calibri" panose="020F0502020204030204" pitchFamily="34" charset="0"/>
                        </a:rPr>
                        <a:t>Demande de "Rachat partiel / Rachats partiels programmés" ou "Rachat total"; </a:t>
                      </a:r>
                    </a:p>
                    <a:p>
                      <a:pPr marL="342900" lvl="0" indent="-342900">
                        <a:lnSpc>
                          <a:spcPct val="100000"/>
                        </a:lnSpc>
                        <a:spcBef>
                          <a:spcPts val="200"/>
                        </a:spcBef>
                        <a:spcAft>
                          <a:spcPts val="0"/>
                        </a:spcAft>
                        <a:buFont typeface="Wingdings" panose="05000000000000000000" pitchFamily="2" charset="2"/>
                        <a:buChar char="q"/>
                      </a:pPr>
                      <a:r>
                        <a:rPr lang="fr-FR" sz="1000" dirty="0">
                          <a:effectLst/>
                          <a:latin typeface="Calibri" panose="020F0502020204030204" pitchFamily="34" charset="0"/>
                        </a:rPr>
                        <a:t>RICB d’un compte au nom de  l'adhérent ;</a:t>
                      </a:r>
                    </a:p>
                    <a:p>
                      <a:pPr marL="342900" lvl="0" indent="-342900" algn="just">
                        <a:lnSpc>
                          <a:spcPct val="115000"/>
                        </a:lnSpc>
                        <a:spcBef>
                          <a:spcPts val="200"/>
                        </a:spcBef>
                        <a:spcAft>
                          <a:spcPts val="0"/>
                        </a:spcAft>
                        <a:buFont typeface="Wingdings"/>
                        <a:buChar char=""/>
                        <a:tabLst>
                          <a:tab pos="457200" algn="l"/>
                        </a:tabLst>
                      </a:pPr>
                      <a:r>
                        <a:rPr lang="fr-FR" sz="1000" dirty="0">
                          <a:effectLst/>
                          <a:latin typeface="Calibri" panose="020F0502020204030204" pitchFamily="34" charset="0"/>
                        </a:rPr>
                        <a:t>Livret de famille ou acte de naissance du mineur;</a:t>
                      </a:r>
                    </a:p>
                    <a:p>
                      <a:pPr marL="342900" lvl="0" indent="-342900" algn="just">
                        <a:lnSpc>
                          <a:spcPct val="100000"/>
                        </a:lnSpc>
                        <a:spcBef>
                          <a:spcPts val="200"/>
                        </a:spcBef>
                        <a:spcAft>
                          <a:spcPts val="0"/>
                        </a:spcAft>
                        <a:buFont typeface="Wingdings"/>
                        <a:buChar char=""/>
                        <a:tabLst>
                          <a:tab pos="457200" algn="l"/>
                        </a:tabLst>
                      </a:pPr>
                      <a:r>
                        <a:rPr lang="fr-FR" sz="1000" dirty="0">
                          <a:effectLst/>
                          <a:latin typeface="Calibri" panose="020F0502020204030204" pitchFamily="34" charset="0"/>
                        </a:rPr>
                        <a:t>Le cas échéant, copie du jugement de déchéance de l’autorité parentale, si le livret de famille n’en fait pas mention.</a:t>
                      </a:r>
                    </a:p>
                    <a:p>
                      <a:pPr marL="0" lvl="0" indent="0" algn="just">
                        <a:lnSpc>
                          <a:spcPct val="100000"/>
                        </a:lnSpc>
                        <a:spcBef>
                          <a:spcPts val="200"/>
                        </a:spcBef>
                        <a:spcAft>
                          <a:spcPts val="0"/>
                        </a:spcAft>
                        <a:buFont typeface="Wingdings"/>
                        <a:buNone/>
                        <a:tabLst>
                          <a:tab pos="457200" algn="l"/>
                        </a:tabLst>
                      </a:pPr>
                      <a:endParaRPr lang="fr-FR" sz="500" dirty="0">
                        <a:effectLst/>
                        <a:latin typeface="Calibri" panose="020F0502020204030204" pitchFamily="34" charset="0"/>
                      </a:endParaRPr>
                    </a:p>
                  </a:txBody>
                  <a:tcPr marL="3454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97099">
                <a:tc>
                  <a:txBody>
                    <a:bodyPr/>
                    <a:lstStyle/>
                    <a:p>
                      <a:pPr algn="just">
                        <a:lnSpc>
                          <a:spcPct val="115000"/>
                        </a:lnSpc>
                        <a:spcAft>
                          <a:spcPts val="0"/>
                        </a:spcAft>
                      </a:pPr>
                      <a:r>
                        <a:rPr lang="fr-FR" sz="1000" dirty="0">
                          <a:solidFill>
                            <a:schemeClr val="tx1"/>
                          </a:solidFill>
                          <a:effectLst/>
                          <a:latin typeface="Calibri" panose="020F0502020204030204" pitchFamily="34" charset="0"/>
                        </a:rPr>
                        <a:t>Tutelle</a:t>
                      </a:r>
                      <a:endParaRPr lang="fr-FR" sz="100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l">
                        <a:lnSpc>
                          <a:spcPct val="115000"/>
                        </a:lnSpc>
                        <a:spcAft>
                          <a:spcPts val="0"/>
                        </a:spcAft>
                      </a:pPr>
                      <a:r>
                        <a:rPr lang="fr-FR" sz="1000" dirty="0">
                          <a:solidFill>
                            <a:schemeClr val="tx1"/>
                          </a:solidFill>
                          <a:effectLst/>
                          <a:latin typeface="Calibri" panose="020F0502020204030204" pitchFamily="34" charset="0"/>
                        </a:rPr>
                        <a:t>Tutelle</a:t>
                      </a:r>
                      <a:endParaRPr lang="fr-FR" sz="100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fr-FR" sz="1000" dirty="0">
                          <a:effectLst/>
                          <a:latin typeface="Calibri" panose="020F0502020204030204" pitchFamily="34" charset="0"/>
                        </a:rPr>
                        <a:t>Le tuteur avec l’autorisation du Conseil de Famille s’il y en a un,  </a:t>
                      </a:r>
                      <a:r>
                        <a:rPr lang="fr-FR" sz="1000" b="1" dirty="0">
                          <a:effectLst/>
                          <a:latin typeface="Calibri" panose="020F0502020204030204" pitchFamily="34" charset="0"/>
                        </a:rPr>
                        <a:t>et</a:t>
                      </a:r>
                      <a:r>
                        <a:rPr lang="fr-FR" sz="1000" dirty="0">
                          <a:effectLst/>
                          <a:latin typeface="Calibri" panose="020F0502020204030204" pitchFamily="34" charset="0"/>
                        </a:rPr>
                        <a:t> du juge des tutelles (via ordonnance</a:t>
                      </a:r>
                      <a:r>
                        <a:rPr lang="fr-FR" sz="1000" baseline="0" dirty="0">
                          <a:effectLst/>
                          <a:latin typeface="Calibri" panose="020F0502020204030204" pitchFamily="34" charset="0"/>
                        </a:rPr>
                        <a:t> </a:t>
                      </a:r>
                      <a:r>
                        <a:rPr lang="fr-FR" sz="1000" dirty="0">
                          <a:effectLst/>
                          <a:latin typeface="Calibri" panose="020F0502020204030204" pitchFamily="34" charset="0"/>
                        </a:rPr>
                        <a:t>autorisant l’opération).</a:t>
                      </a:r>
                      <a:endParaRPr lang="fr-FR" sz="1000" dirty="0">
                        <a:effectLst/>
                        <a:latin typeface="Calibri" panose="020F0502020204030204" pitchFamily="34" charset="0"/>
                        <a:ea typeface="Calibri"/>
                        <a:cs typeface="Times New Roman"/>
                      </a:endParaRPr>
                    </a:p>
                  </a:txBody>
                  <a:tcPr marL="3454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0000"/>
                        </a:lnSpc>
                        <a:spcBef>
                          <a:spcPts val="0"/>
                        </a:spcBef>
                        <a:spcAft>
                          <a:spcPts val="0"/>
                        </a:spcAft>
                        <a:buFont typeface="Wingdings" panose="05000000000000000000" pitchFamily="2" charset="2"/>
                        <a:buNone/>
                      </a:pPr>
                      <a:endParaRPr lang="fr-FR" sz="300" strike="sngStrike" dirty="0">
                        <a:effectLst/>
                        <a:latin typeface="Calibri" panose="020F0502020204030204" pitchFamily="34" charset="0"/>
                      </a:endParaRPr>
                    </a:p>
                    <a:p>
                      <a:pPr marL="342900" lvl="0" indent="-342900">
                        <a:lnSpc>
                          <a:spcPct val="100000"/>
                        </a:lnSpc>
                        <a:spcBef>
                          <a:spcPts val="200"/>
                        </a:spcBef>
                        <a:spcAft>
                          <a:spcPts val="0"/>
                        </a:spcAft>
                        <a:buFont typeface="Wingdings" panose="05000000000000000000" pitchFamily="2" charset="2"/>
                        <a:buChar char="q"/>
                      </a:pPr>
                      <a:r>
                        <a:rPr lang="fr-FR" sz="1000" dirty="0">
                          <a:effectLst/>
                          <a:latin typeface="Calibri" panose="020F0502020204030204" pitchFamily="34" charset="0"/>
                        </a:rPr>
                        <a:t>Demande de "Rachat partiel / Rachats partiels programmés" ou "Rachat total"; </a:t>
                      </a:r>
                    </a:p>
                    <a:p>
                      <a:pPr marL="342900" lvl="0" indent="-342900">
                        <a:lnSpc>
                          <a:spcPct val="100000"/>
                        </a:lnSpc>
                        <a:spcBef>
                          <a:spcPts val="200"/>
                        </a:spcBef>
                        <a:spcAft>
                          <a:spcPts val="0"/>
                        </a:spcAft>
                        <a:buFont typeface="Wingdings" panose="05000000000000000000" pitchFamily="2" charset="2"/>
                        <a:buChar char="q"/>
                      </a:pPr>
                      <a:r>
                        <a:rPr lang="fr-FR" sz="1000" dirty="0">
                          <a:effectLst/>
                          <a:latin typeface="Calibri" panose="020F0502020204030204" pitchFamily="34" charset="0"/>
                        </a:rPr>
                        <a:t>RICB d’un compte au nom de  l'adhérent ;</a:t>
                      </a:r>
                    </a:p>
                    <a:p>
                      <a:pPr marL="342900" lvl="0" indent="-342900" algn="just">
                        <a:lnSpc>
                          <a:spcPct val="115000"/>
                        </a:lnSpc>
                        <a:spcBef>
                          <a:spcPts val="200"/>
                        </a:spcBef>
                        <a:spcAft>
                          <a:spcPts val="0"/>
                        </a:spcAft>
                        <a:buFont typeface="Wingdings"/>
                        <a:buChar char=""/>
                        <a:tabLst>
                          <a:tab pos="457200" algn="l"/>
                        </a:tabLst>
                      </a:pPr>
                      <a:r>
                        <a:rPr lang="fr-FR" sz="1000" dirty="0">
                          <a:effectLst/>
                          <a:latin typeface="Calibri" panose="020F0502020204030204" pitchFamily="34" charset="0"/>
                        </a:rPr>
                        <a:t>Ordonnance de désignation du tuteur par le juge des tutelles ;</a:t>
                      </a:r>
                    </a:p>
                    <a:p>
                      <a:pPr marL="342900" lvl="0" indent="-342900" algn="just">
                        <a:lnSpc>
                          <a:spcPct val="115000"/>
                        </a:lnSpc>
                        <a:spcBef>
                          <a:spcPts val="200"/>
                        </a:spcBef>
                        <a:spcAft>
                          <a:spcPts val="0"/>
                        </a:spcAft>
                        <a:buFont typeface="Wingdings"/>
                        <a:buChar char=""/>
                        <a:tabLst>
                          <a:tab pos="457200" algn="l"/>
                        </a:tabLst>
                      </a:pPr>
                      <a:r>
                        <a:rPr lang="fr-FR" sz="1000" dirty="0">
                          <a:effectLst/>
                          <a:latin typeface="Calibri" panose="020F0502020204030204" pitchFamily="34" charset="0"/>
                        </a:rPr>
                        <a:t>Ordonnance du juge des tutelles ou PV du conseil de famille autorisant l’opération ;</a:t>
                      </a:r>
                    </a:p>
                    <a:p>
                      <a:pPr marL="342900" lvl="0" indent="-342900" algn="just">
                        <a:lnSpc>
                          <a:spcPct val="115000"/>
                        </a:lnSpc>
                        <a:spcBef>
                          <a:spcPts val="200"/>
                        </a:spcBef>
                        <a:spcAft>
                          <a:spcPts val="0"/>
                        </a:spcAft>
                        <a:buFont typeface="Wingdings"/>
                        <a:buChar char=""/>
                        <a:tabLst>
                          <a:tab pos="457200" algn="l"/>
                        </a:tabLst>
                      </a:pPr>
                      <a:r>
                        <a:rPr lang="fr-FR" sz="1000" dirty="0">
                          <a:effectLst/>
                          <a:latin typeface="Calibri" panose="020F0502020204030204" pitchFamily="34" charset="0"/>
                        </a:rPr>
                        <a:t>Document d’identité du représentant (CNI, passeport, carte de séjour avec photo ou permis de conduire « sécurisé »);</a:t>
                      </a:r>
                    </a:p>
                    <a:p>
                      <a:pPr marL="0" lvl="0" indent="0" algn="just">
                        <a:lnSpc>
                          <a:spcPct val="115000"/>
                        </a:lnSpc>
                        <a:spcBef>
                          <a:spcPts val="0"/>
                        </a:spcBef>
                        <a:spcAft>
                          <a:spcPts val="0"/>
                        </a:spcAft>
                        <a:buFont typeface="Wingdings"/>
                        <a:buNone/>
                        <a:tabLst>
                          <a:tab pos="457200" algn="l"/>
                        </a:tabLst>
                      </a:pPr>
                      <a:endParaRPr lang="fr-FR" sz="500" dirty="0">
                        <a:effectLst/>
                        <a:latin typeface="Calibri" panose="020F0502020204030204" pitchFamily="34" charset="0"/>
                      </a:endParaRPr>
                    </a:p>
                  </a:txBody>
                  <a:tcPr marL="3454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2" name="Tableau 1"/>
          <p:cNvGraphicFramePr>
            <a:graphicFrameLocks noGrp="1"/>
          </p:cNvGraphicFramePr>
          <p:nvPr>
            <p:extLst>
              <p:ext uri="{D42A27DB-BD31-4B8C-83A1-F6EECF244321}">
                <p14:modId xmlns:p14="http://schemas.microsoft.com/office/powerpoint/2010/main" val="2157835321"/>
              </p:ext>
            </p:extLst>
          </p:nvPr>
        </p:nvGraphicFramePr>
        <p:xfrm>
          <a:off x="185712" y="2538512"/>
          <a:ext cx="6907858" cy="1701167"/>
        </p:xfrm>
        <a:graphic>
          <a:graphicData uri="http://schemas.openxmlformats.org/drawingml/2006/table">
            <a:tbl>
              <a:tblPr>
                <a:tableStyleId>{5C22544A-7EE6-4342-B048-85BDC9FD1C3A}</a:tableStyleId>
              </a:tblPr>
              <a:tblGrid>
                <a:gridCol w="3375988">
                  <a:extLst>
                    <a:ext uri="{9D8B030D-6E8A-4147-A177-3AD203B41FA5}">
                      <a16:colId xmlns:a16="http://schemas.microsoft.com/office/drawing/2014/main" val="20000"/>
                    </a:ext>
                  </a:extLst>
                </a:gridCol>
                <a:gridCol w="3531870">
                  <a:extLst>
                    <a:ext uri="{9D8B030D-6E8A-4147-A177-3AD203B41FA5}">
                      <a16:colId xmlns:a16="http://schemas.microsoft.com/office/drawing/2014/main" val="20001"/>
                    </a:ext>
                  </a:extLst>
                </a:gridCol>
              </a:tblGrid>
              <a:tr h="411377">
                <a:tc>
                  <a:txBody>
                    <a:bodyPr/>
                    <a:lstStyle/>
                    <a:p>
                      <a:pPr algn="ctr">
                        <a:lnSpc>
                          <a:spcPct val="100000"/>
                        </a:lnSpc>
                        <a:spcBef>
                          <a:spcPts val="300"/>
                        </a:spcBef>
                        <a:spcAft>
                          <a:spcPts val="300"/>
                        </a:spcAft>
                      </a:pPr>
                      <a:r>
                        <a:rPr lang="fr-FR" sz="1050" b="1" dirty="0">
                          <a:solidFill>
                            <a:schemeClr val="bg1"/>
                          </a:solidFill>
                          <a:effectLst/>
                          <a:latin typeface="Calibri" panose="020F0502020204030204" pitchFamily="34" charset="0"/>
                        </a:rPr>
                        <a:t>Clause d'indisponibilité temporaire des fonds active </a:t>
                      </a:r>
                      <a:endParaRPr lang="fr-FR" sz="1050" b="1" dirty="0">
                        <a:solidFill>
                          <a:schemeClr val="bg1"/>
                        </a:solidFill>
                        <a:effectLst/>
                        <a:latin typeface="Calibri" panose="020F0502020204030204" pitchFamily="34" charset="0"/>
                        <a:ea typeface="Calibri"/>
                        <a:cs typeface="Gill Sans M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ctr">
                        <a:lnSpc>
                          <a:spcPct val="100000"/>
                        </a:lnSpc>
                        <a:spcBef>
                          <a:spcPts val="1200"/>
                        </a:spcBef>
                        <a:spcAft>
                          <a:spcPts val="0"/>
                        </a:spcAft>
                      </a:pPr>
                      <a:r>
                        <a:rPr lang="fr-FR" sz="1050" b="1" dirty="0">
                          <a:solidFill>
                            <a:schemeClr val="bg1"/>
                          </a:solidFill>
                          <a:effectLst/>
                          <a:latin typeface="Calibri" panose="020F0502020204030204" pitchFamily="34" charset="0"/>
                        </a:rPr>
                        <a:t>Clause d'indisponibilité des fonds échue  </a:t>
                      </a:r>
                    </a:p>
                    <a:p>
                      <a:pPr algn="ctr">
                        <a:lnSpc>
                          <a:spcPct val="100000"/>
                        </a:lnSpc>
                        <a:spcBef>
                          <a:spcPts val="0"/>
                        </a:spcBef>
                        <a:spcAft>
                          <a:spcPts val="300"/>
                        </a:spcAft>
                      </a:pPr>
                      <a:r>
                        <a:rPr lang="fr-FR" sz="1050" b="1" dirty="0">
                          <a:solidFill>
                            <a:schemeClr val="bg1"/>
                          </a:solidFill>
                          <a:effectLst/>
                          <a:latin typeface="Calibri" panose="020F0502020204030204" pitchFamily="34" charset="0"/>
                        </a:rPr>
                        <a:t>ou</a:t>
                      </a:r>
                      <a:r>
                        <a:rPr lang="fr-FR" sz="1050" b="1" baseline="0" dirty="0">
                          <a:solidFill>
                            <a:schemeClr val="bg1"/>
                          </a:solidFill>
                          <a:effectLst/>
                          <a:latin typeface="Calibri" panose="020F0502020204030204" pitchFamily="34" charset="0"/>
                        </a:rPr>
                        <a:t> contrat sans pacte adjoint</a:t>
                      </a:r>
                      <a:endParaRPr lang="fr-FR" sz="1050" b="1" dirty="0">
                        <a:solidFill>
                          <a:schemeClr val="bg1"/>
                        </a:solidFill>
                        <a:effectLst/>
                        <a:latin typeface="Calibri" panose="020F0502020204030204" pitchFamily="34" charset="0"/>
                        <a:ea typeface="Calibri"/>
                        <a:cs typeface="Gill Sans M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extLst>
                  <a:ext uri="{0D108BD9-81ED-4DB2-BD59-A6C34878D82A}">
                    <a16:rowId xmlns:a16="http://schemas.microsoft.com/office/drawing/2014/main" val="10000"/>
                  </a:ext>
                </a:extLst>
              </a:tr>
              <a:tr h="1289790">
                <a:tc>
                  <a:txBody>
                    <a:bodyPr/>
                    <a:lstStyle/>
                    <a:p>
                      <a:pPr>
                        <a:lnSpc>
                          <a:spcPct val="100000"/>
                        </a:lnSpc>
                        <a:spcAft>
                          <a:spcPts val="0"/>
                        </a:spcAft>
                      </a:pPr>
                      <a:r>
                        <a:rPr lang="fr-FR" sz="1050" dirty="0">
                          <a:effectLst/>
                          <a:latin typeface="Calibri" panose="020F0502020204030204" pitchFamily="34" charset="0"/>
                        </a:rPr>
                        <a:t> </a:t>
                      </a:r>
                    </a:p>
                    <a:p>
                      <a:pPr marL="342900" lvl="0" indent="-342900">
                        <a:lnSpc>
                          <a:spcPct val="100000"/>
                        </a:lnSpc>
                        <a:spcBef>
                          <a:spcPts val="0"/>
                        </a:spcBef>
                        <a:spcAft>
                          <a:spcPts val="300"/>
                        </a:spcAft>
                        <a:buFont typeface="+mj-lt"/>
                        <a:buAutoNum type="arabicPeriod"/>
                      </a:pPr>
                      <a:r>
                        <a:rPr lang="fr-FR" sz="1050" dirty="0">
                          <a:effectLst/>
                          <a:latin typeface="Calibri" panose="020F0502020204030204" pitchFamily="34" charset="0"/>
                        </a:rPr>
                        <a:t>Demande de « Rachat partiel / Rachats partiels programmés » ou « rachat total » ; </a:t>
                      </a:r>
                    </a:p>
                    <a:p>
                      <a:pPr marL="342900" lvl="0" indent="-342900">
                        <a:lnSpc>
                          <a:spcPct val="100000"/>
                        </a:lnSpc>
                        <a:spcBef>
                          <a:spcPts val="300"/>
                        </a:spcBef>
                        <a:spcAft>
                          <a:spcPts val="300"/>
                        </a:spcAft>
                        <a:buFont typeface="+mj-lt"/>
                        <a:buAutoNum type="arabicPeriod"/>
                      </a:pPr>
                      <a:r>
                        <a:rPr lang="fr-FR" sz="1050" dirty="0">
                          <a:effectLst/>
                          <a:latin typeface="Calibri" panose="020F0502020204030204" pitchFamily="34" charset="0"/>
                        </a:rPr>
                        <a:t>RICB de l'adhérent (donataire) ;</a:t>
                      </a:r>
                    </a:p>
                    <a:p>
                      <a:pPr marL="342900" lvl="0" indent="-342900">
                        <a:lnSpc>
                          <a:spcPct val="100000"/>
                        </a:lnSpc>
                        <a:spcBef>
                          <a:spcPts val="300"/>
                        </a:spcBef>
                        <a:spcAft>
                          <a:spcPts val="300"/>
                        </a:spcAft>
                        <a:buFont typeface="+mj-lt"/>
                        <a:buAutoNum type="arabicPeriod"/>
                      </a:pPr>
                      <a:r>
                        <a:rPr lang="fr-FR" sz="1050" dirty="0">
                          <a:effectLst/>
                          <a:latin typeface="Calibri" panose="020F0502020204030204" pitchFamily="34" charset="0"/>
                        </a:rPr>
                        <a:t>Lettre de dérogation signée par le donateur ou signature du donateur sur la demande de rachat.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fr-FR" sz="1050" dirty="0">
                          <a:effectLst/>
                          <a:latin typeface="Calibri" panose="020F0502020204030204" pitchFamily="34" charset="0"/>
                        </a:rPr>
                        <a:t> </a:t>
                      </a:r>
                    </a:p>
                    <a:p>
                      <a:pPr marL="342900" lvl="0" indent="-342900">
                        <a:lnSpc>
                          <a:spcPct val="100000"/>
                        </a:lnSpc>
                        <a:spcBef>
                          <a:spcPts val="300"/>
                        </a:spcBef>
                        <a:spcAft>
                          <a:spcPts val="300"/>
                        </a:spcAft>
                        <a:buFont typeface="+mj-lt"/>
                        <a:buAutoNum type="arabicPeriod"/>
                      </a:pPr>
                      <a:r>
                        <a:rPr lang="fr-FR" sz="1050" dirty="0">
                          <a:effectLst/>
                          <a:latin typeface="Calibri" panose="020F0502020204030204" pitchFamily="34" charset="0"/>
                        </a:rPr>
                        <a:t>Demande de "Rachat partiel / Rachats partiels programmés" ou "Rachat total"; </a:t>
                      </a:r>
                    </a:p>
                    <a:p>
                      <a:pPr marL="342900" lvl="0" indent="-342900">
                        <a:lnSpc>
                          <a:spcPct val="100000"/>
                        </a:lnSpc>
                        <a:spcBef>
                          <a:spcPts val="1200"/>
                        </a:spcBef>
                        <a:spcAft>
                          <a:spcPts val="300"/>
                        </a:spcAft>
                        <a:buFont typeface="+mj-lt"/>
                        <a:buAutoNum type="arabicPeriod"/>
                      </a:pPr>
                      <a:r>
                        <a:rPr lang="fr-FR" sz="1050" dirty="0">
                          <a:effectLst/>
                          <a:latin typeface="Calibri" panose="020F0502020204030204" pitchFamily="34" charset="0"/>
                        </a:rPr>
                        <a:t>RICB de l'adhérent (donataire).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50" dirty="0">
                          <a:effectLst/>
                          <a:latin typeface="Calibri" panose="020F0502020204030204" pitchFamily="34" charset="0"/>
                        </a:rPr>
                        <a:t> </a:t>
                      </a:r>
                      <a:endParaRPr lang="fr-FR" sz="1050" dirty="0">
                        <a:solidFill>
                          <a:srgbClr val="000000"/>
                        </a:solidFill>
                        <a:effectLst/>
                        <a:latin typeface="Calibri" panose="020F0502020204030204" pitchFamily="34" charset="0"/>
                        <a:ea typeface="Calibri"/>
                        <a:cs typeface="Gill Sans M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6" name="Espace réservé du numéro de diapositive 3">
            <a:extLst>
              <a:ext uri="{FF2B5EF4-FFF2-40B4-BE49-F238E27FC236}">
                <a16:creationId xmlns:a16="http://schemas.microsoft.com/office/drawing/2014/main" id="{DB63C85F-1363-4798-A7AD-72A79CDF5D21}"/>
              </a:ext>
            </a:extLst>
          </p:cNvPr>
          <p:cNvSpPr txBox="1">
            <a:spLocks/>
          </p:cNvSpPr>
          <p:nvPr/>
        </p:nvSpPr>
        <p:spPr>
          <a:xfrm rot="16200000">
            <a:off x="6661431" y="9576338"/>
            <a:ext cx="543154" cy="725088"/>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19</a:t>
            </a:fld>
            <a:endParaRPr lang="fr-FR" dirty="0"/>
          </a:p>
        </p:txBody>
      </p:sp>
    </p:spTree>
    <p:extLst>
      <p:ext uri="{BB962C8B-B14F-4D97-AF65-F5344CB8AC3E}">
        <p14:creationId xmlns:p14="http://schemas.microsoft.com/office/powerpoint/2010/main" val="3710845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133572" y="980309"/>
            <a:ext cx="3055751" cy="416641"/>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Réaliser un arbitrage (1/2)</a:t>
            </a:r>
            <a:endParaRPr lang="fr-FR" altLang="fr-FR" b="1" cap="all" dirty="0">
              <a:solidFill>
                <a:srgbClr val="F814A3"/>
              </a:solidFill>
              <a:latin typeface="+mn-lt"/>
            </a:endParaRPr>
          </a:p>
        </p:txBody>
      </p:sp>
      <p:grpSp>
        <p:nvGrpSpPr>
          <p:cNvPr id="15" name="Groupe 14"/>
          <p:cNvGrpSpPr/>
          <p:nvPr/>
        </p:nvGrpSpPr>
        <p:grpSpPr>
          <a:xfrm>
            <a:off x="28979" y="4770760"/>
            <a:ext cx="7178724" cy="4320480"/>
            <a:chOff x="-20259" y="4872785"/>
            <a:chExt cx="7178724" cy="1157524"/>
          </a:xfrm>
        </p:grpSpPr>
        <p:sp>
          <p:nvSpPr>
            <p:cNvPr id="17" name="Rectangle 16"/>
            <p:cNvSpPr/>
            <p:nvPr/>
          </p:nvSpPr>
          <p:spPr>
            <a:xfrm>
              <a:off x="-20259" y="4925652"/>
              <a:ext cx="7178724" cy="1104657"/>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tIns="108000">
              <a:noAutofit/>
            </a:bodyPr>
            <a:lstStyle/>
            <a:p>
              <a:pPr algn="just"/>
              <a:endParaRPr lang="fr-FR" sz="1000" b="1" dirty="0">
                <a:latin typeface="Calibri" panose="020F0502020204030204" pitchFamily="34" charset="0"/>
              </a:endParaRPr>
            </a:p>
          </p:txBody>
        </p:sp>
        <p:sp>
          <p:nvSpPr>
            <p:cNvPr id="18" name="Text Box 5">
              <a:hlinkClick r:id="" action="ppaction://noaction"/>
            </p:cNvPr>
            <p:cNvSpPr txBox="1">
              <a:spLocks noChangeArrowheads="1"/>
            </p:cNvSpPr>
            <p:nvPr/>
          </p:nvSpPr>
          <p:spPr bwMode="auto">
            <a:xfrm>
              <a:off x="117424" y="4872785"/>
              <a:ext cx="2653839" cy="91918"/>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Qui peut réaliser un arbitrage ?</a:t>
              </a:r>
            </a:p>
          </p:txBody>
        </p:sp>
      </p:grpSp>
      <p:grpSp>
        <p:nvGrpSpPr>
          <p:cNvPr id="21" name="Groupe 20"/>
          <p:cNvGrpSpPr/>
          <p:nvPr/>
        </p:nvGrpSpPr>
        <p:grpSpPr>
          <a:xfrm>
            <a:off x="10150" y="2194840"/>
            <a:ext cx="7178724" cy="2143872"/>
            <a:chOff x="-2" y="5010580"/>
            <a:chExt cx="7178724" cy="2143872"/>
          </a:xfrm>
        </p:grpSpPr>
        <p:sp>
          <p:nvSpPr>
            <p:cNvPr id="22" name="Rectangle 21"/>
            <p:cNvSpPr/>
            <p:nvPr/>
          </p:nvSpPr>
          <p:spPr>
            <a:xfrm>
              <a:off x="-2" y="5149778"/>
              <a:ext cx="7178724" cy="2004674"/>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rIns="108000">
              <a:noAutofit/>
            </a:bodyPr>
            <a:lstStyle/>
            <a:p>
              <a:pPr lvl="0">
                <a:spcBef>
                  <a:spcPts val="600"/>
                </a:spcBef>
              </a:pPr>
              <a:endParaRPr lang="fr-FR" sz="300" dirty="0">
                <a:latin typeface="Calibri" panose="020F0502020204030204" pitchFamily="34" charset="0"/>
              </a:endParaRPr>
            </a:p>
            <a:p>
              <a:pPr lvl="0" defTabSz="622300"/>
              <a:endParaRPr lang="fr-FR" sz="400" dirty="0">
                <a:latin typeface="Calibri" panose="020F0502020204030204" pitchFamily="34" charset="0"/>
              </a:endParaRPr>
            </a:p>
            <a:p>
              <a:pPr marL="171450" indent="-171450" algn="just">
                <a:spcBef>
                  <a:spcPts val="1200"/>
                </a:spcBef>
                <a:buClr>
                  <a:srgbClr val="F814A3"/>
                </a:buClr>
                <a:buFont typeface="Wingdings" panose="05000000000000000000" pitchFamily="2" charset="2"/>
                <a:buChar char="q"/>
              </a:pPr>
              <a:r>
                <a:rPr lang="fr-FR" sz="1050" b="1" dirty="0">
                  <a:latin typeface="Calibri" panose="020F0502020204030204" pitchFamily="34" charset="0"/>
                </a:rPr>
                <a:t>Dimension Liberté </a:t>
              </a:r>
              <a:endParaRPr lang="fr-FR" sz="1050" dirty="0">
                <a:latin typeface="Calibri" panose="020F0502020204030204" pitchFamily="34" charset="0"/>
              </a:endParaRPr>
            </a:p>
            <a:p>
              <a:pPr algn="just">
                <a:spcBef>
                  <a:spcPts val="300"/>
                </a:spcBef>
                <a:buClr>
                  <a:srgbClr val="F814A3"/>
                </a:buClr>
              </a:pPr>
              <a:r>
                <a:rPr lang="fr-FR" sz="1050" dirty="0">
                  <a:latin typeface="Calibri" panose="020F0502020204030204" pitchFamily="34" charset="0"/>
                </a:rPr>
                <a:t>      Les opérations d’arbitrage sont réalisables par l'adhérent ou ses représentants légaux. </a:t>
              </a:r>
              <a:endParaRPr lang="fr-FR" sz="1050" b="1" dirty="0">
                <a:latin typeface="Calibri" panose="020F0502020204030204" pitchFamily="34" charset="0"/>
              </a:endParaRPr>
            </a:p>
            <a:p>
              <a:pPr marL="171450" indent="-171450" algn="just">
                <a:spcBef>
                  <a:spcPts val="1200"/>
                </a:spcBef>
                <a:buClr>
                  <a:srgbClr val="F814A3"/>
                </a:buClr>
                <a:buFont typeface="Wingdings" panose="05000000000000000000" pitchFamily="2" charset="2"/>
                <a:buChar char="q"/>
              </a:pPr>
              <a:r>
                <a:rPr lang="fr-FR" sz="1050" b="1" dirty="0">
                  <a:latin typeface="Calibri" panose="020F0502020204030204" pitchFamily="34" charset="0"/>
                </a:rPr>
                <a:t>Dimension Horizon </a:t>
              </a:r>
              <a:endParaRPr lang="fr-FR" sz="1050" dirty="0">
                <a:latin typeface="Calibri" panose="020F0502020204030204" pitchFamily="34" charset="0"/>
              </a:endParaRPr>
            </a:p>
            <a:p>
              <a:pPr algn="just">
                <a:spcBef>
                  <a:spcPts val="300"/>
                </a:spcBef>
                <a:buClr>
                  <a:srgbClr val="F814A3"/>
                </a:buClr>
              </a:pPr>
              <a:r>
                <a:rPr lang="fr-FR" sz="1050" dirty="0">
                  <a:latin typeface="Calibri" panose="020F0502020204030204" pitchFamily="34" charset="0"/>
                </a:rPr>
                <a:t>      Les opérations d’arbitrage sont réalisées par CNP Assurances (grille Dimension Horizon). </a:t>
              </a:r>
            </a:p>
            <a:p>
              <a:pPr marL="171450" indent="-171450" algn="just">
                <a:spcBef>
                  <a:spcPts val="1200"/>
                </a:spcBef>
                <a:buClr>
                  <a:srgbClr val="F814A3"/>
                </a:buClr>
                <a:buFont typeface="Wingdings" panose="05000000000000000000" pitchFamily="2" charset="2"/>
                <a:buChar char="q"/>
              </a:pPr>
              <a:r>
                <a:rPr lang="fr-FR" sz="1050" b="1" dirty="0">
                  <a:latin typeface="Calibri" panose="020F0502020204030204" pitchFamily="34" charset="0"/>
                </a:rPr>
                <a:t>Dimension Garantie </a:t>
              </a:r>
              <a:endParaRPr lang="fr-FR" sz="1050" dirty="0">
                <a:latin typeface="Calibri" panose="020F0502020204030204" pitchFamily="34" charset="0"/>
              </a:endParaRPr>
            </a:p>
            <a:p>
              <a:pPr algn="just">
                <a:spcBef>
                  <a:spcPts val="300"/>
                </a:spcBef>
              </a:pPr>
              <a:r>
                <a:rPr lang="fr-FR" sz="1050" dirty="0">
                  <a:latin typeface="Calibri" panose="020F0502020204030204" pitchFamily="34" charset="0"/>
                </a:rPr>
                <a:t>      Les opérations d’arbitrage sont réalisables par l'adhérent ou ses représentants légaux et ne portent que sur la part </a:t>
              </a:r>
            </a:p>
            <a:p>
              <a:pPr algn="just"/>
              <a:r>
                <a:rPr lang="fr-FR" sz="1050" dirty="0">
                  <a:latin typeface="Calibri" panose="020F0502020204030204" pitchFamily="34" charset="0"/>
                </a:rPr>
                <a:t>       arbitrable par le client (la « part libre »). </a:t>
              </a:r>
            </a:p>
            <a:p>
              <a:pPr lvl="0"/>
              <a:endParaRPr lang="fr-FR" sz="10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7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a:p>
              <a:pPr lvl="0"/>
              <a:endParaRPr lang="fr-FR" sz="1000" dirty="0">
                <a:latin typeface="Calibri" panose="020F0502020204030204" pitchFamily="34" charset="0"/>
              </a:endParaRPr>
            </a:p>
          </p:txBody>
        </p:sp>
        <p:sp>
          <p:nvSpPr>
            <p:cNvPr id="23" name="Text Box 5">
              <a:hlinkClick r:id="" action="ppaction://noaction"/>
            </p:cNvPr>
            <p:cNvSpPr txBox="1">
              <a:spLocks noChangeArrowheads="1"/>
            </p:cNvSpPr>
            <p:nvPr/>
          </p:nvSpPr>
          <p:spPr bwMode="auto">
            <a:xfrm>
              <a:off x="128382" y="5010580"/>
              <a:ext cx="3057951" cy="278395"/>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Rappel du fonctionnement du contrat</a:t>
              </a:r>
            </a:p>
          </p:txBody>
        </p:sp>
      </p:grpSp>
      <p:sp>
        <p:nvSpPr>
          <p:cNvPr id="27" name="Espace réservé du numéro de diapositive 3">
            <a:extLst>
              <a:ext uri="{FF2B5EF4-FFF2-40B4-BE49-F238E27FC236}">
                <a16:creationId xmlns:a16="http://schemas.microsoft.com/office/drawing/2014/main" id="{73D75FD9-2666-497D-8C36-56FF9545800F}"/>
              </a:ext>
            </a:extLst>
          </p:cNvPr>
          <p:cNvSpPr txBox="1">
            <a:spLocks/>
          </p:cNvSpPr>
          <p:nvPr/>
        </p:nvSpPr>
        <p:spPr>
          <a:xfrm rot="16200000">
            <a:off x="6706194" y="9657359"/>
            <a:ext cx="594295" cy="721739"/>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20</a:t>
            </a:fld>
            <a:endParaRPr lang="fr-FR" dirty="0"/>
          </a:p>
        </p:txBody>
      </p:sp>
      <p:graphicFrame>
        <p:nvGraphicFramePr>
          <p:cNvPr id="24" name="Tableau 23">
            <a:extLst>
              <a:ext uri="{FF2B5EF4-FFF2-40B4-BE49-F238E27FC236}">
                <a16:creationId xmlns:a16="http://schemas.microsoft.com/office/drawing/2014/main" id="{464AF9C6-4B59-4453-BE9A-8CC6487EC15F}"/>
              </a:ext>
            </a:extLst>
          </p:cNvPr>
          <p:cNvGraphicFramePr>
            <a:graphicFrameLocks noGrp="1"/>
          </p:cNvGraphicFramePr>
          <p:nvPr>
            <p:extLst>
              <p:ext uri="{D42A27DB-BD31-4B8C-83A1-F6EECF244321}">
                <p14:modId xmlns:p14="http://schemas.microsoft.com/office/powerpoint/2010/main" val="3854495302"/>
              </p:ext>
            </p:extLst>
          </p:nvPr>
        </p:nvGraphicFramePr>
        <p:xfrm>
          <a:off x="150124" y="5266166"/>
          <a:ext cx="7012062" cy="3537042"/>
        </p:xfrm>
        <a:graphic>
          <a:graphicData uri="http://schemas.openxmlformats.org/drawingml/2006/table">
            <a:tbl>
              <a:tblPr firstRow="1" bandRow="1">
                <a:tableStyleId>{5C22544A-7EE6-4342-B048-85BDC9FD1C3A}</a:tableStyleId>
              </a:tblPr>
              <a:tblGrid>
                <a:gridCol w="1291234">
                  <a:extLst>
                    <a:ext uri="{9D8B030D-6E8A-4147-A177-3AD203B41FA5}">
                      <a16:colId xmlns:a16="http://schemas.microsoft.com/office/drawing/2014/main" val="4128120121"/>
                    </a:ext>
                  </a:extLst>
                </a:gridCol>
                <a:gridCol w="5720828">
                  <a:extLst>
                    <a:ext uri="{9D8B030D-6E8A-4147-A177-3AD203B41FA5}">
                      <a16:colId xmlns:a16="http://schemas.microsoft.com/office/drawing/2014/main" val="1769029974"/>
                    </a:ext>
                  </a:extLst>
                </a:gridCol>
              </a:tblGrid>
              <a:tr h="1304794">
                <a:tc>
                  <a:txBody>
                    <a:bodyPr/>
                    <a:lstStyle/>
                    <a:p>
                      <a:r>
                        <a:rPr lang="fr-FR" sz="1100" b="1" dirty="0">
                          <a:solidFill>
                            <a:schemeClr val="bg1"/>
                          </a:solidFill>
                          <a:latin typeface="Calibri" panose="020F0502020204030204" pitchFamily="34" charset="0"/>
                          <a:cs typeface="Calibri" panose="020F0502020204030204" pitchFamily="34" charset="0"/>
                        </a:rPr>
                        <a:t>Avec pacte adjoint standard</a:t>
                      </a:r>
                    </a:p>
                  </a:txBody>
                  <a:tcPr anchor="ctr">
                    <a:solidFill>
                      <a:schemeClr val="tx2"/>
                    </a:solidFill>
                  </a:tcPr>
                </a:tc>
                <a:tc>
                  <a:txBody>
                    <a:bodyPr/>
                    <a:lstStyle/>
                    <a:p>
                      <a:pPr algn="just">
                        <a:spcBef>
                          <a:spcPts val="0"/>
                        </a:spcBef>
                      </a:pPr>
                      <a:endParaRPr lang="fr-FR" sz="500" b="0" dirty="0">
                        <a:solidFill>
                          <a:schemeClr val="tx1"/>
                        </a:solidFill>
                        <a:latin typeface="Calibri" panose="020F0502020204030204" pitchFamily="34" charset="0"/>
                      </a:endParaRPr>
                    </a:p>
                    <a:p>
                      <a:pPr algn="just"/>
                      <a:endParaRPr lang="fr-FR" sz="400" b="1" u="sng" dirty="0">
                        <a:latin typeface="Calibri" panose="020F0502020204030204" pitchFamily="34" charset="0"/>
                      </a:endParaRPr>
                    </a:p>
                    <a:p>
                      <a:r>
                        <a:rPr lang="fr-FR" sz="1050" b="0" dirty="0">
                          <a:solidFill>
                            <a:schemeClr val="tx1"/>
                          </a:solidFill>
                          <a:latin typeface="Calibri" panose="020F0502020204030204" pitchFamily="34" charset="0"/>
                        </a:rPr>
                        <a:t>Le pacte adjoint standard ne prévoit pas de clause restreignant cet acte de gestion.</a:t>
                      </a:r>
                    </a:p>
                    <a:p>
                      <a:pPr>
                        <a:spcBef>
                          <a:spcPts val="1200"/>
                        </a:spcBef>
                        <a:spcAft>
                          <a:spcPts val="1200"/>
                        </a:spcAft>
                      </a:pPr>
                      <a:r>
                        <a:rPr lang="fr-FR" sz="1050" b="0" dirty="0">
                          <a:solidFill>
                            <a:schemeClr val="tx1"/>
                          </a:solidFill>
                          <a:latin typeface="Calibri" panose="020F0502020204030204" pitchFamily="34" charset="0"/>
                        </a:rPr>
                        <a:t>Aucun accord n'est nécessaire de la part du donateur. </a:t>
                      </a:r>
                    </a:p>
                    <a:p>
                      <a:r>
                        <a:rPr lang="fr-FR" sz="1050" b="0" dirty="0">
                          <a:solidFill>
                            <a:schemeClr val="tx1"/>
                          </a:solidFill>
                          <a:latin typeface="Calibri" panose="020F0502020204030204" pitchFamily="34" charset="0"/>
                        </a:rPr>
                        <a:t>Les arbitrages sont donc possibles par l'adhérent ou ses représentants légaux</a:t>
                      </a:r>
                      <a:r>
                        <a:rPr lang="fr-FR" sz="1000" b="0" dirty="0">
                          <a:solidFill>
                            <a:schemeClr val="tx1"/>
                          </a:solidFill>
                          <a:latin typeface="Calibri" panose="020F0502020204030204" pitchFamily="34" charset="0"/>
                        </a:rPr>
                        <a:t>.</a:t>
                      </a:r>
                    </a:p>
                  </a:txBody>
                  <a:tcPr>
                    <a:solidFill>
                      <a:schemeClr val="bg1">
                        <a:lumMod val="95000"/>
                      </a:schemeClr>
                    </a:solidFill>
                  </a:tcPr>
                </a:tc>
                <a:extLst>
                  <a:ext uri="{0D108BD9-81ED-4DB2-BD59-A6C34878D82A}">
                    <a16:rowId xmlns:a16="http://schemas.microsoft.com/office/drawing/2014/main" val="2164392805"/>
                  </a:ext>
                </a:extLst>
              </a:tr>
              <a:tr h="1497875">
                <a:tc>
                  <a:txBody>
                    <a:bodyPr/>
                    <a:lstStyle/>
                    <a:p>
                      <a:r>
                        <a:rPr lang="fr-FR" sz="1100" b="1" dirty="0">
                          <a:solidFill>
                            <a:schemeClr val="bg1"/>
                          </a:solidFill>
                          <a:latin typeface="Calibri" panose="020F0502020204030204" pitchFamily="34" charset="0"/>
                          <a:cs typeface="Calibri" panose="020F0502020204030204" pitchFamily="34" charset="0"/>
                        </a:rPr>
                        <a:t>Avec pacte adjoint spécifique</a:t>
                      </a:r>
                    </a:p>
                  </a:txBody>
                  <a:tcPr anchor="ctr">
                    <a:solidFill>
                      <a:schemeClr val="tx2"/>
                    </a:solidFill>
                  </a:tcPr>
                </a:tc>
                <a:tc>
                  <a:txBody>
                    <a:bodyPr/>
                    <a:lstStyle/>
                    <a:p>
                      <a:pPr algn="just">
                        <a:spcBef>
                          <a:spcPts val="300"/>
                        </a:spcBef>
                      </a:pPr>
                      <a:endParaRPr lang="fr-FR" sz="500" dirty="0">
                        <a:solidFill>
                          <a:schemeClr val="tx1"/>
                        </a:solidFill>
                        <a:latin typeface="Calibri" panose="020F0502020204030204" pitchFamily="34" charset="0"/>
                      </a:endParaRPr>
                    </a:p>
                    <a:p>
                      <a:pPr>
                        <a:spcBef>
                          <a:spcPts val="300"/>
                        </a:spcBef>
                      </a:pPr>
                      <a:r>
                        <a:rPr lang="fr-FR" sz="1050" dirty="0">
                          <a:latin typeface="Calibri" panose="020F0502020204030204" pitchFamily="34" charset="0"/>
                        </a:rPr>
                        <a:t>Si la </a:t>
                      </a:r>
                      <a:r>
                        <a:rPr lang="fr-FR" sz="1050" b="1" dirty="0">
                          <a:solidFill>
                            <a:schemeClr val="tx1"/>
                          </a:solidFill>
                          <a:latin typeface="Calibri" panose="020F0502020204030204" pitchFamily="34" charset="0"/>
                        </a:rPr>
                        <a:t>clause n° 2 </a:t>
                      </a:r>
                      <a:r>
                        <a:rPr lang="fr-FR" sz="1050" dirty="0">
                          <a:solidFill>
                            <a:schemeClr val="tx1"/>
                          </a:solidFill>
                          <a:latin typeface="Calibri" panose="020F0502020204030204" pitchFamily="34" charset="0"/>
                        </a:rPr>
                        <a:t>« Modalités de gestion » a été choisie ou si le pacte adjoint spécifique libre le  prévoit, seul le </a:t>
                      </a:r>
                      <a:r>
                        <a:rPr lang="fr-FR" sz="1050" b="1" dirty="0">
                          <a:solidFill>
                            <a:schemeClr val="tx1"/>
                          </a:solidFill>
                          <a:latin typeface="Calibri" panose="020F0502020204030204" pitchFamily="34" charset="0"/>
                        </a:rPr>
                        <a:t>donateur </a:t>
                      </a:r>
                      <a:r>
                        <a:rPr lang="fr-FR" sz="1050" dirty="0">
                          <a:solidFill>
                            <a:schemeClr val="tx1"/>
                          </a:solidFill>
                          <a:latin typeface="Calibri" panose="020F0502020204030204" pitchFamily="34" charset="0"/>
                        </a:rPr>
                        <a:t>peut effectuer des arbitrages jusqu'au terme indiqué dans la clause. Au-delà, l’adhérent effectue la demande d’arbitrage. </a:t>
                      </a:r>
                      <a:endParaRPr lang="fr-FR" sz="1050" b="1" dirty="0">
                        <a:solidFill>
                          <a:schemeClr val="tx1"/>
                        </a:solidFill>
                        <a:latin typeface="Calibri" panose="020F0502020204030204" pitchFamily="34" charset="0"/>
                      </a:endParaRPr>
                    </a:p>
                    <a:p>
                      <a:pPr>
                        <a:spcBef>
                          <a:spcPts val="1200"/>
                        </a:spcBef>
                      </a:pPr>
                      <a:r>
                        <a:rPr lang="fr-FR" sz="1050" dirty="0">
                          <a:solidFill>
                            <a:schemeClr val="tx1"/>
                          </a:solidFill>
                          <a:latin typeface="Calibri" panose="020F0502020204030204" pitchFamily="34" charset="0"/>
                        </a:rPr>
                        <a:t>Dans le cas contraire </a:t>
                      </a:r>
                      <a:r>
                        <a:rPr lang="fr-FR" sz="1050" b="1" dirty="0">
                          <a:solidFill>
                            <a:schemeClr val="tx1"/>
                          </a:solidFill>
                          <a:latin typeface="Calibri" panose="020F0502020204030204" pitchFamily="34" charset="0"/>
                        </a:rPr>
                        <a:t>l’adhérent </a:t>
                      </a:r>
                      <a:r>
                        <a:rPr lang="fr-FR" sz="1050" dirty="0">
                          <a:solidFill>
                            <a:schemeClr val="tx1"/>
                          </a:solidFill>
                          <a:latin typeface="Calibri" panose="020F0502020204030204" pitchFamily="34" charset="0"/>
                        </a:rPr>
                        <a:t>(ou ses représentants légaux s’il est mineur) peut librement effectuer un arbitrage.</a:t>
                      </a:r>
                      <a:endParaRPr lang="fr-FR" sz="1000" dirty="0">
                        <a:solidFill>
                          <a:schemeClr val="tx1"/>
                        </a:solidFill>
                        <a:latin typeface="Calibri" panose="020F0502020204030204" pitchFamily="34" charset="0"/>
                      </a:endParaRPr>
                    </a:p>
                    <a:p>
                      <a:endParaRPr lang="fr-FR" sz="1000" dirty="0">
                        <a:solidFill>
                          <a:schemeClr val="tx1"/>
                        </a:solidFill>
                        <a:latin typeface="Calibri" panose="020F0502020204030204" pitchFamily="34" charset="0"/>
                        <a:cs typeface="Calibri" panose="020F0502020204030204" pitchFamily="34" charset="0"/>
                      </a:endParaRPr>
                    </a:p>
                  </a:txBody>
                  <a:tcPr anchor="ctr">
                    <a:solidFill>
                      <a:schemeClr val="tx2">
                        <a:lumMod val="20000"/>
                        <a:lumOff val="80000"/>
                      </a:schemeClr>
                    </a:solidFill>
                  </a:tcPr>
                </a:tc>
                <a:extLst>
                  <a:ext uri="{0D108BD9-81ED-4DB2-BD59-A6C34878D82A}">
                    <a16:rowId xmlns:a16="http://schemas.microsoft.com/office/drawing/2014/main" val="3958741880"/>
                  </a:ext>
                </a:extLst>
              </a:tr>
              <a:tr h="734373">
                <a:tc>
                  <a:txBody>
                    <a:bodyPr/>
                    <a:lstStyle/>
                    <a:p>
                      <a:r>
                        <a:rPr lang="fr-FR" sz="1100" b="1" dirty="0">
                          <a:solidFill>
                            <a:schemeClr val="bg1"/>
                          </a:solidFill>
                          <a:latin typeface="Calibri" panose="020F0502020204030204" pitchFamily="34" charset="0"/>
                          <a:cs typeface="Calibri" panose="020F0502020204030204" pitchFamily="34" charset="0"/>
                        </a:rPr>
                        <a:t>Sans pacte</a:t>
                      </a:r>
                    </a:p>
                  </a:txBody>
                  <a:tcPr anchor="ctr">
                    <a:solidFill>
                      <a:schemeClr val="tx2"/>
                    </a:solidFill>
                  </a:tcPr>
                </a:tc>
                <a:tc>
                  <a:txBody>
                    <a:bodyPr/>
                    <a:lstStyle/>
                    <a:p>
                      <a:pPr algn="just"/>
                      <a:endParaRPr lang="fr-FR" sz="500" b="1" dirty="0">
                        <a:solidFill>
                          <a:schemeClr val="tx1"/>
                        </a:solidFill>
                        <a:latin typeface="Calibri" panose="020F0502020204030204" pitchFamily="34" charset="0"/>
                      </a:endParaRPr>
                    </a:p>
                    <a:p>
                      <a:pPr algn="just"/>
                      <a:r>
                        <a:rPr lang="fr-FR" sz="1050" b="1" dirty="0">
                          <a:latin typeface="Calibri" panose="020F0502020204030204" pitchFamily="34" charset="0"/>
                        </a:rPr>
                        <a:t>L’adhérent</a:t>
                      </a:r>
                      <a:r>
                        <a:rPr lang="fr-FR" sz="1050" dirty="0">
                          <a:latin typeface="Calibri" panose="020F0502020204030204" pitchFamily="34" charset="0"/>
                        </a:rPr>
                        <a:t> (ou ses représentants légaux)</a:t>
                      </a:r>
                      <a:r>
                        <a:rPr lang="fr-FR" sz="1050" b="1" dirty="0">
                          <a:latin typeface="Calibri" panose="020F0502020204030204" pitchFamily="34" charset="0"/>
                        </a:rPr>
                        <a:t> peut réaliser un arbitrage sur son contrat à tout moment.</a:t>
                      </a:r>
                      <a:endParaRPr lang="fr-FR" sz="500" b="1" dirty="0">
                        <a:solidFill>
                          <a:schemeClr val="tx1"/>
                        </a:solidFill>
                        <a:latin typeface="Calibri" panose="020F0502020204030204" pitchFamily="34" charset="0"/>
                        <a:cs typeface="Calibri" panose="020F0502020204030204" pitchFamily="34" charset="0"/>
                      </a:endParaRPr>
                    </a:p>
                  </a:txBody>
                  <a:tcPr anchor="ctr">
                    <a:solidFill>
                      <a:schemeClr val="bg1">
                        <a:lumMod val="95000"/>
                      </a:schemeClr>
                    </a:solidFill>
                  </a:tcPr>
                </a:tc>
                <a:extLst>
                  <a:ext uri="{0D108BD9-81ED-4DB2-BD59-A6C34878D82A}">
                    <a16:rowId xmlns:a16="http://schemas.microsoft.com/office/drawing/2014/main" val="253341228"/>
                  </a:ext>
                </a:extLst>
              </a:tr>
            </a:tbl>
          </a:graphicData>
        </a:graphic>
      </p:graphicFrame>
    </p:spTree>
    <p:extLst>
      <p:ext uri="{BB962C8B-B14F-4D97-AF65-F5344CB8AC3E}">
        <p14:creationId xmlns:p14="http://schemas.microsoft.com/office/powerpoint/2010/main" val="3556929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3"/>
          <p:cNvSpPr txBox="1">
            <a:spLocks noChangeArrowheads="1"/>
          </p:cNvSpPr>
          <p:nvPr/>
        </p:nvSpPr>
        <p:spPr bwMode="auto">
          <a:xfrm rot="21297533">
            <a:off x="29050" y="982732"/>
            <a:ext cx="3205080" cy="416641"/>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Réaliser un arbitrage (2/2)</a:t>
            </a:r>
            <a:endParaRPr lang="fr-FR" altLang="fr-FR" b="1" cap="all" dirty="0">
              <a:solidFill>
                <a:srgbClr val="F814A3"/>
              </a:solidFill>
              <a:latin typeface="+mn-lt"/>
            </a:endParaRPr>
          </a:p>
        </p:txBody>
      </p:sp>
      <p:grpSp>
        <p:nvGrpSpPr>
          <p:cNvPr id="2" name="Groupe 1"/>
          <p:cNvGrpSpPr/>
          <p:nvPr/>
        </p:nvGrpSpPr>
        <p:grpSpPr>
          <a:xfrm>
            <a:off x="31786" y="1962448"/>
            <a:ext cx="7178724" cy="6552728"/>
            <a:chOff x="28979" y="5467282"/>
            <a:chExt cx="7178724" cy="4553354"/>
          </a:xfrm>
        </p:grpSpPr>
        <p:sp>
          <p:nvSpPr>
            <p:cNvPr id="12" name="Rectangle 11"/>
            <p:cNvSpPr/>
            <p:nvPr/>
          </p:nvSpPr>
          <p:spPr>
            <a:xfrm>
              <a:off x="28979" y="5599861"/>
              <a:ext cx="7178724" cy="4420775"/>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180000" tIns="108000">
              <a:noAutofit/>
            </a:bodyPr>
            <a:lstStyle/>
            <a:p>
              <a:pPr algn="just">
                <a:buClr>
                  <a:srgbClr val="FF00FF"/>
                </a:buClr>
              </a:pPr>
              <a:endParaRPr lang="fr-FR" sz="500" dirty="0">
                <a:latin typeface="Calibri" panose="020F0502020204030204" pitchFamily="34" charset="0"/>
              </a:endParaRPr>
            </a:p>
            <a:p>
              <a:pPr marL="171450" indent="-171450" algn="just">
                <a:spcBef>
                  <a:spcPts val="1200"/>
                </a:spcBef>
                <a:buClr>
                  <a:srgbClr val="F814A3"/>
                </a:buClr>
                <a:buFont typeface="Wingdings" panose="05000000000000000000" pitchFamily="2" charset="2"/>
                <a:buChar char="q"/>
              </a:pPr>
              <a:r>
                <a:rPr lang="fr-FR" sz="1050" dirty="0">
                  <a:latin typeface="Calibri" panose="020F0502020204030204" pitchFamily="34" charset="0"/>
                </a:rPr>
                <a:t>Si l’opération d’arbitrage est un acte d’administration (UC vers euro)</a:t>
              </a:r>
              <a:r>
                <a:rPr lang="fr-FR" sz="1050" b="1" dirty="0">
                  <a:latin typeface="Calibri" panose="020F0502020204030204" pitchFamily="34" charset="0"/>
                </a:rPr>
                <a:t>, la seule signature d’un des parents ou du tuteur </a:t>
              </a:r>
              <a:r>
                <a:rPr lang="fr-FR" sz="1050" dirty="0">
                  <a:latin typeface="Calibri" panose="020F0502020204030204" pitchFamily="34" charset="0"/>
                </a:rPr>
                <a:t>suffit à valider l’opération.</a:t>
              </a:r>
              <a:endParaRPr lang="fr-FR" sz="1050" b="1" dirty="0">
                <a:latin typeface="Calibri" panose="020F0502020204030204" pitchFamily="34" charset="0"/>
              </a:endParaRPr>
            </a:p>
            <a:p>
              <a:pPr marL="171450" indent="-171450" algn="just">
                <a:spcBef>
                  <a:spcPts val="2400"/>
                </a:spcBef>
                <a:buClr>
                  <a:srgbClr val="F814A3"/>
                </a:buClr>
                <a:buFont typeface="Wingdings" panose="05000000000000000000" pitchFamily="2" charset="2"/>
                <a:buChar char="q"/>
              </a:pPr>
              <a:r>
                <a:rPr lang="fr-FR" sz="1050" dirty="0">
                  <a:latin typeface="Calibri" panose="020F0502020204030204" pitchFamily="34" charset="0"/>
                </a:rPr>
                <a:t>Si l’opération d’arbitrage est un acte de disposition (euro vers UC ou UC vers UC)</a:t>
              </a:r>
              <a:r>
                <a:rPr lang="fr-FR" sz="1050" b="1" dirty="0">
                  <a:latin typeface="Calibri" panose="020F0502020204030204" pitchFamily="34" charset="0"/>
                </a:rPr>
                <a:t>, se référer au tableau ci-dessous :</a:t>
              </a:r>
            </a:p>
            <a:p>
              <a:pPr algn="just"/>
              <a:endParaRPr lang="fr-FR" sz="1000" b="1" dirty="0">
                <a:latin typeface="Calibri" panose="020F0502020204030204" pitchFamily="34" charset="0"/>
              </a:endParaRPr>
            </a:p>
          </p:txBody>
        </p:sp>
        <p:sp>
          <p:nvSpPr>
            <p:cNvPr id="19" name="Text Box 5">
              <a:hlinkClick r:id="" action="ppaction://noaction"/>
            </p:cNvPr>
            <p:cNvSpPr txBox="1">
              <a:spLocks noChangeArrowheads="1"/>
            </p:cNvSpPr>
            <p:nvPr/>
          </p:nvSpPr>
          <p:spPr bwMode="auto">
            <a:xfrm>
              <a:off x="166662" y="5467282"/>
              <a:ext cx="3013879" cy="210550"/>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Règles de signatures et pièces à fournir</a:t>
              </a:r>
            </a:p>
          </p:txBody>
        </p:sp>
      </p:grpSp>
      <p:graphicFrame>
        <p:nvGraphicFramePr>
          <p:cNvPr id="3" name="Tableau 2"/>
          <p:cNvGraphicFramePr>
            <a:graphicFrameLocks noGrp="1"/>
          </p:cNvGraphicFramePr>
          <p:nvPr>
            <p:extLst>
              <p:ext uri="{D42A27DB-BD31-4B8C-83A1-F6EECF244321}">
                <p14:modId xmlns:p14="http://schemas.microsoft.com/office/powerpoint/2010/main" val="249575801"/>
              </p:ext>
            </p:extLst>
          </p:nvPr>
        </p:nvGraphicFramePr>
        <p:xfrm>
          <a:off x="161752" y="3542883"/>
          <a:ext cx="6922974" cy="4684261"/>
        </p:xfrm>
        <a:graphic>
          <a:graphicData uri="http://schemas.openxmlformats.org/drawingml/2006/table">
            <a:tbl>
              <a:tblPr firstRow="1" firstCol="1" bandRow="1">
                <a:tableStyleId>{5C22544A-7EE6-4342-B048-85BDC9FD1C3A}</a:tableStyleId>
              </a:tblPr>
              <a:tblGrid>
                <a:gridCol w="1005397">
                  <a:extLst>
                    <a:ext uri="{9D8B030D-6E8A-4147-A177-3AD203B41FA5}">
                      <a16:colId xmlns:a16="http://schemas.microsoft.com/office/drawing/2014/main" val="20000"/>
                    </a:ext>
                  </a:extLst>
                </a:gridCol>
                <a:gridCol w="1154649">
                  <a:extLst>
                    <a:ext uri="{9D8B030D-6E8A-4147-A177-3AD203B41FA5}">
                      <a16:colId xmlns:a16="http://schemas.microsoft.com/office/drawing/2014/main" val="20001"/>
                    </a:ext>
                  </a:extLst>
                </a:gridCol>
                <a:gridCol w="1515477">
                  <a:extLst>
                    <a:ext uri="{9D8B030D-6E8A-4147-A177-3AD203B41FA5}">
                      <a16:colId xmlns:a16="http://schemas.microsoft.com/office/drawing/2014/main" val="20002"/>
                    </a:ext>
                  </a:extLst>
                </a:gridCol>
                <a:gridCol w="3247451">
                  <a:extLst>
                    <a:ext uri="{9D8B030D-6E8A-4147-A177-3AD203B41FA5}">
                      <a16:colId xmlns:a16="http://schemas.microsoft.com/office/drawing/2014/main" val="20003"/>
                    </a:ext>
                  </a:extLst>
                </a:gridCol>
              </a:tblGrid>
              <a:tr h="432048">
                <a:tc gridSpan="2">
                  <a:txBody>
                    <a:bodyPr/>
                    <a:lstStyle/>
                    <a:p>
                      <a:pPr algn="ctr">
                        <a:lnSpc>
                          <a:spcPct val="115000"/>
                        </a:lnSpc>
                        <a:spcAft>
                          <a:spcPts val="0"/>
                        </a:spcAft>
                      </a:pPr>
                      <a:r>
                        <a:rPr lang="fr-FR" sz="1100" dirty="0">
                          <a:effectLst/>
                          <a:latin typeface="Calibri" panose="020F0502020204030204" pitchFamily="34" charset="0"/>
                        </a:rPr>
                        <a:t>Régime de protection</a:t>
                      </a:r>
                      <a:endParaRPr lang="fr-FR" sz="110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hMerge="1">
                  <a:txBody>
                    <a:bodyPr/>
                    <a:lstStyle/>
                    <a:p>
                      <a:endParaRPr lang="fr-FR"/>
                    </a:p>
                  </a:txBody>
                  <a:tcPr/>
                </a:tc>
                <a:tc>
                  <a:txBody>
                    <a:bodyPr/>
                    <a:lstStyle/>
                    <a:p>
                      <a:pPr algn="ctr">
                        <a:lnSpc>
                          <a:spcPct val="115000"/>
                        </a:lnSpc>
                        <a:spcAft>
                          <a:spcPts val="0"/>
                        </a:spcAft>
                      </a:pPr>
                      <a:r>
                        <a:rPr lang="fr-FR" sz="1100" dirty="0">
                          <a:effectLst/>
                          <a:latin typeface="Calibri" panose="020F0502020204030204" pitchFamily="34" charset="0"/>
                        </a:rPr>
                        <a:t>Signatures</a:t>
                      </a:r>
                      <a:endParaRPr lang="fr-FR" sz="110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ctr">
                        <a:lnSpc>
                          <a:spcPct val="115000"/>
                        </a:lnSpc>
                        <a:spcAft>
                          <a:spcPts val="0"/>
                        </a:spcAft>
                      </a:pPr>
                      <a:r>
                        <a:rPr lang="fr-FR" sz="1100" dirty="0">
                          <a:effectLst/>
                          <a:latin typeface="Calibri" panose="020F0502020204030204" pitchFamily="34" charset="0"/>
                        </a:rPr>
                        <a:t>Pièces à fournir</a:t>
                      </a:r>
                      <a:endParaRPr lang="fr-FR" sz="1100" dirty="0">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extLst>
                  <a:ext uri="{0D108BD9-81ED-4DB2-BD59-A6C34878D82A}">
                    <a16:rowId xmlns:a16="http://schemas.microsoft.com/office/drawing/2014/main" val="10000"/>
                  </a:ext>
                </a:extLst>
              </a:tr>
              <a:tr h="925670">
                <a:tc rowSpan="2">
                  <a:txBody>
                    <a:bodyPr/>
                    <a:lstStyle/>
                    <a:p>
                      <a:pPr algn="just">
                        <a:lnSpc>
                          <a:spcPct val="115000"/>
                        </a:lnSpc>
                        <a:spcAft>
                          <a:spcPts val="0"/>
                        </a:spcAft>
                      </a:pPr>
                      <a:r>
                        <a:rPr lang="fr-FR" sz="1050" dirty="0">
                          <a:solidFill>
                            <a:schemeClr val="tx1"/>
                          </a:solidFill>
                          <a:effectLst/>
                          <a:latin typeface="Calibri" panose="020F0502020204030204" pitchFamily="34" charset="0"/>
                        </a:rPr>
                        <a:t>Administration légale</a:t>
                      </a:r>
                      <a:endParaRPr lang="fr-FR" sz="105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just">
                        <a:lnSpc>
                          <a:spcPct val="115000"/>
                        </a:lnSpc>
                        <a:spcAft>
                          <a:spcPts val="0"/>
                        </a:spcAft>
                      </a:pPr>
                      <a:r>
                        <a:rPr lang="fr-FR" sz="1050" dirty="0">
                          <a:effectLst/>
                          <a:latin typeface="Calibri" panose="020F0502020204030204" pitchFamily="34" charset="0"/>
                        </a:rPr>
                        <a:t>Les 2 parents exercent l’autorité parentale</a:t>
                      </a:r>
                      <a:endParaRPr lang="fr-FR" sz="1050" dirty="0">
                        <a:effectLst/>
                        <a:latin typeface="Calibri" panose="020F0502020204030204" pitchFamily="34" charset="0"/>
                        <a:ea typeface="Calibri"/>
                        <a:cs typeface="Times New Roman"/>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0"/>
                        </a:spcAft>
                      </a:pPr>
                      <a:r>
                        <a:rPr lang="fr-FR" sz="1050" dirty="0">
                          <a:effectLst/>
                          <a:latin typeface="Calibri" panose="020F0502020204030204" pitchFamily="34" charset="0"/>
                        </a:rPr>
                        <a:t>Les deux parents</a:t>
                      </a:r>
                      <a:endParaRPr lang="fr-FR" sz="1050" dirty="0">
                        <a:effectLst/>
                        <a:latin typeface="Calibri" panose="020F0502020204030204" pitchFamily="34" charset="0"/>
                        <a:ea typeface="Calibri"/>
                        <a:cs typeface="Times New Roman"/>
                      </a:endParaRPr>
                    </a:p>
                  </a:txBody>
                  <a:tcPr marL="108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171450" algn="just" defTabSz="914400" rtl="0" eaLnBrk="1" fontAlgn="auto" latinLnBrk="0" hangingPunct="1">
                        <a:lnSpc>
                          <a:spcPct val="115000"/>
                        </a:lnSpc>
                        <a:spcBef>
                          <a:spcPts val="0"/>
                        </a:spcBef>
                        <a:spcAft>
                          <a:spcPts val="0"/>
                        </a:spcAft>
                        <a:buClrTx/>
                        <a:buSzTx/>
                        <a:buFont typeface="Wingdings" panose="05000000000000000000" pitchFamily="2" charset="2"/>
                        <a:buChar char="q"/>
                        <a:tabLst/>
                        <a:defRPr/>
                      </a:pPr>
                      <a:r>
                        <a:rPr lang="fr-FR" sz="1050" dirty="0">
                          <a:effectLst/>
                          <a:latin typeface="Calibri" panose="020F0502020204030204" pitchFamily="34" charset="0"/>
                        </a:rPr>
                        <a:t>Avenant de demande d’arbitrage</a:t>
                      </a:r>
                      <a:endParaRPr lang="fr-FR" sz="1050" dirty="0">
                        <a:effectLst/>
                        <a:latin typeface="Calibri" panose="020F0502020204030204" pitchFamily="34" charset="0"/>
                        <a:ea typeface="Calibri"/>
                        <a:cs typeface="Times New Roman"/>
                      </a:endParaRPr>
                    </a:p>
                  </a:txBody>
                  <a:tcPr marL="3454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79442">
                <a:tc vMerge="1">
                  <a:txBody>
                    <a:bodyPr/>
                    <a:lstStyle/>
                    <a:p>
                      <a:endParaRPr lang="fr-FR"/>
                    </a:p>
                  </a:txBody>
                  <a:tcPr/>
                </a:tc>
                <a:tc>
                  <a:txBody>
                    <a:bodyPr/>
                    <a:lstStyle/>
                    <a:p>
                      <a:pPr algn="just">
                        <a:lnSpc>
                          <a:spcPct val="115000"/>
                        </a:lnSpc>
                        <a:spcAft>
                          <a:spcPts val="0"/>
                        </a:spcAft>
                      </a:pPr>
                      <a:r>
                        <a:rPr lang="fr-FR" sz="1050" dirty="0">
                          <a:effectLst/>
                          <a:latin typeface="Calibri" panose="020F0502020204030204" pitchFamily="34" charset="0"/>
                        </a:rPr>
                        <a:t>1 seul parent exerce l’autorité parentale</a:t>
                      </a:r>
                      <a:endParaRPr lang="fr-FR" sz="1050" dirty="0">
                        <a:effectLst/>
                        <a:latin typeface="Calibri" panose="020F0502020204030204" pitchFamily="34" charset="0"/>
                        <a:ea typeface="Calibri"/>
                        <a:cs typeface="Times New Roman"/>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fr-FR" sz="1050" dirty="0">
                          <a:effectLst/>
                          <a:latin typeface="Calibri" panose="020F0502020204030204" pitchFamily="34" charset="0"/>
                        </a:rPr>
                        <a:t>Le parent investi de l’autorité parentale</a:t>
                      </a:r>
                      <a:endParaRPr lang="fr-FR" sz="1050" dirty="0">
                        <a:effectLst/>
                        <a:latin typeface="Calibri" panose="020F0502020204030204" pitchFamily="34" charset="0"/>
                        <a:ea typeface="Calibri"/>
                        <a:cs typeface="Times New Roman"/>
                      </a:endParaRPr>
                    </a:p>
                  </a:txBody>
                  <a:tcPr marL="108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just">
                        <a:lnSpc>
                          <a:spcPct val="115000"/>
                        </a:lnSpc>
                        <a:spcAft>
                          <a:spcPts val="0"/>
                        </a:spcAft>
                        <a:buFont typeface="Wingdings"/>
                        <a:buNone/>
                        <a:tabLst>
                          <a:tab pos="457200" algn="l"/>
                        </a:tabLst>
                      </a:pPr>
                      <a:endParaRPr lang="fr-FR" sz="500" dirty="0">
                        <a:effectLst/>
                        <a:latin typeface="Calibri" panose="020F0502020204030204" pitchFamily="34" charset="0"/>
                      </a:endParaRPr>
                    </a:p>
                    <a:p>
                      <a:pPr marL="144000" lvl="0" indent="-144000" algn="just">
                        <a:lnSpc>
                          <a:spcPct val="115000"/>
                        </a:lnSpc>
                        <a:spcAft>
                          <a:spcPts val="0"/>
                        </a:spcAft>
                        <a:buFont typeface="Wingdings"/>
                        <a:buChar char=""/>
                        <a:tabLst>
                          <a:tab pos="457200" algn="l"/>
                        </a:tabLst>
                      </a:pPr>
                      <a:r>
                        <a:rPr lang="fr-FR" sz="1050" dirty="0">
                          <a:effectLst/>
                          <a:latin typeface="Calibri" panose="020F0502020204030204" pitchFamily="34" charset="0"/>
                        </a:rPr>
                        <a:t>Avenant de demande d’arbitrage</a:t>
                      </a:r>
                    </a:p>
                    <a:p>
                      <a:pPr marL="144000" lvl="0" indent="-144000" algn="just">
                        <a:lnSpc>
                          <a:spcPct val="115000"/>
                        </a:lnSpc>
                        <a:spcBef>
                          <a:spcPts val="600"/>
                        </a:spcBef>
                        <a:spcAft>
                          <a:spcPts val="0"/>
                        </a:spcAft>
                        <a:buFont typeface="Wingdings"/>
                        <a:buChar char=""/>
                        <a:tabLst>
                          <a:tab pos="457200" algn="l"/>
                        </a:tabLst>
                      </a:pPr>
                      <a:r>
                        <a:rPr lang="fr-FR" sz="1050" dirty="0">
                          <a:effectLst/>
                          <a:latin typeface="Calibri" panose="020F0502020204030204" pitchFamily="34" charset="0"/>
                        </a:rPr>
                        <a:t>Livret de famille ou acte de naissance du mineur</a:t>
                      </a:r>
                    </a:p>
                    <a:p>
                      <a:pPr marL="144000" lvl="0" indent="-144000" algn="just">
                        <a:lnSpc>
                          <a:spcPct val="115000"/>
                        </a:lnSpc>
                        <a:spcBef>
                          <a:spcPts val="600"/>
                        </a:spcBef>
                        <a:spcAft>
                          <a:spcPts val="0"/>
                        </a:spcAft>
                        <a:buFont typeface="Wingdings"/>
                        <a:buChar char=""/>
                        <a:tabLst>
                          <a:tab pos="457200" algn="l"/>
                        </a:tabLst>
                      </a:pPr>
                      <a:r>
                        <a:rPr lang="fr-FR" sz="1050" dirty="0">
                          <a:effectLst/>
                          <a:latin typeface="Calibri" panose="020F0502020204030204" pitchFamily="34" charset="0"/>
                        </a:rPr>
                        <a:t>Le cas échéant, copie du jugement de déchéance de l’autorité parentale, si le livret de famille n’en fait pas mention.</a:t>
                      </a:r>
                      <a:endParaRPr lang="fr-FR" sz="1050" dirty="0">
                        <a:effectLst/>
                        <a:latin typeface="Calibri" panose="020F0502020204030204" pitchFamily="34" charset="0"/>
                        <a:ea typeface="Calibri"/>
                        <a:cs typeface="Times New Roman"/>
                      </a:endParaRPr>
                    </a:p>
                  </a:txBody>
                  <a:tcPr marL="3454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53763">
                <a:tc gridSpan="2">
                  <a:txBody>
                    <a:bodyPr/>
                    <a:lstStyle/>
                    <a:p>
                      <a:pPr algn="just">
                        <a:lnSpc>
                          <a:spcPct val="115000"/>
                        </a:lnSpc>
                        <a:spcAft>
                          <a:spcPts val="0"/>
                        </a:spcAft>
                      </a:pPr>
                      <a:r>
                        <a:rPr lang="fr-FR" sz="1050" dirty="0">
                          <a:solidFill>
                            <a:schemeClr val="tx1"/>
                          </a:solidFill>
                          <a:effectLst/>
                          <a:latin typeface="Calibri" panose="020F0502020204030204" pitchFamily="34" charset="0"/>
                        </a:rPr>
                        <a:t>Tutelle</a:t>
                      </a:r>
                      <a:endParaRPr lang="fr-FR" sz="1050" dirty="0">
                        <a:solidFill>
                          <a:schemeClr val="tx1"/>
                        </a:solidFill>
                        <a:effectLst/>
                        <a:latin typeface="Calibri" panose="020F0502020204030204" pitchFamily="34" charset="0"/>
                        <a:ea typeface="Calibri"/>
                        <a:cs typeface="Times New Roman"/>
                      </a:endParaRPr>
                    </a:p>
                  </a:txBody>
                  <a:tcPr marL="34540" marR="345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hMerge="1">
                  <a:txBody>
                    <a:bodyPr/>
                    <a:lstStyle/>
                    <a:p>
                      <a:endParaRPr lang="fr-FR"/>
                    </a:p>
                  </a:txBody>
                  <a:tcPr/>
                </a:tc>
                <a:tc>
                  <a:txBody>
                    <a:bodyPr/>
                    <a:lstStyle/>
                    <a:p>
                      <a:pPr algn="l">
                        <a:lnSpc>
                          <a:spcPct val="115000"/>
                        </a:lnSpc>
                        <a:spcAft>
                          <a:spcPts val="0"/>
                        </a:spcAft>
                      </a:pPr>
                      <a:r>
                        <a:rPr lang="fr-FR" sz="1050" dirty="0">
                          <a:effectLst/>
                          <a:latin typeface="Calibri" panose="020F0502020204030204" pitchFamily="34" charset="0"/>
                        </a:rPr>
                        <a:t>Le tuteur avec l’autorisation du Conseil de Famille s’il y en a un,  </a:t>
                      </a:r>
                      <a:r>
                        <a:rPr lang="fr-FR" sz="1050" b="1" dirty="0">
                          <a:effectLst/>
                          <a:latin typeface="Calibri" panose="020F0502020204030204" pitchFamily="34" charset="0"/>
                        </a:rPr>
                        <a:t>et</a:t>
                      </a:r>
                      <a:r>
                        <a:rPr lang="fr-FR" sz="1050" dirty="0">
                          <a:effectLst/>
                          <a:latin typeface="Calibri" panose="020F0502020204030204" pitchFamily="34" charset="0"/>
                        </a:rPr>
                        <a:t> du juge des tutelles (via ordonnance autorisant l’opération).</a:t>
                      </a:r>
                      <a:endParaRPr lang="fr-FR" sz="1050" dirty="0">
                        <a:effectLst/>
                        <a:latin typeface="Calibri" panose="020F0502020204030204" pitchFamily="34" charset="0"/>
                        <a:ea typeface="Calibri"/>
                        <a:cs typeface="Times New Roman"/>
                      </a:endParaRPr>
                    </a:p>
                  </a:txBody>
                  <a:tcPr marL="108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15000"/>
                        </a:lnSpc>
                        <a:spcBef>
                          <a:spcPts val="0"/>
                        </a:spcBef>
                        <a:spcAft>
                          <a:spcPts val="0"/>
                        </a:spcAft>
                        <a:buClrTx/>
                        <a:buSzTx/>
                        <a:buFont typeface="Wingdings"/>
                        <a:buNone/>
                        <a:tabLst>
                          <a:tab pos="457200" algn="l"/>
                        </a:tabLst>
                        <a:defRPr/>
                      </a:pPr>
                      <a:endParaRPr lang="fr-FR" sz="500" dirty="0">
                        <a:effectLst/>
                        <a:latin typeface="Calibri" panose="020F0502020204030204" pitchFamily="34" charset="0"/>
                      </a:endParaRPr>
                    </a:p>
                    <a:p>
                      <a:pPr marL="144000" marR="0" lvl="0" indent="-144000" algn="just" defTabSz="914400" rtl="0" eaLnBrk="1" fontAlgn="auto" latinLnBrk="0" hangingPunct="1">
                        <a:lnSpc>
                          <a:spcPct val="115000"/>
                        </a:lnSpc>
                        <a:spcBef>
                          <a:spcPts val="0"/>
                        </a:spcBef>
                        <a:spcAft>
                          <a:spcPts val="0"/>
                        </a:spcAft>
                        <a:buClrTx/>
                        <a:buSzTx/>
                        <a:buFont typeface="Wingdings"/>
                        <a:buChar char=""/>
                        <a:tabLst>
                          <a:tab pos="457200" algn="l"/>
                        </a:tabLst>
                        <a:defRPr/>
                      </a:pPr>
                      <a:r>
                        <a:rPr lang="fr-FR" sz="1050" dirty="0">
                          <a:effectLst/>
                          <a:latin typeface="Calibri" panose="020F0502020204030204" pitchFamily="34" charset="0"/>
                        </a:rPr>
                        <a:t>Avenant de demande d’arbitrage</a:t>
                      </a:r>
                    </a:p>
                    <a:p>
                      <a:pPr marL="144000" lvl="0" indent="-144000" algn="just">
                        <a:lnSpc>
                          <a:spcPct val="115000"/>
                        </a:lnSpc>
                        <a:spcBef>
                          <a:spcPts val="600"/>
                        </a:spcBef>
                        <a:spcAft>
                          <a:spcPts val="0"/>
                        </a:spcAft>
                        <a:buFont typeface="Wingdings"/>
                        <a:buChar char=""/>
                        <a:tabLst>
                          <a:tab pos="457200" algn="l"/>
                        </a:tabLst>
                      </a:pPr>
                      <a:r>
                        <a:rPr lang="fr-FR" sz="1050" dirty="0">
                          <a:effectLst/>
                          <a:latin typeface="Calibri" panose="020F0502020204030204" pitchFamily="34" charset="0"/>
                        </a:rPr>
                        <a:t>Ordonnance de désignation du tuteur par le juge des tutelles </a:t>
                      </a:r>
                    </a:p>
                    <a:p>
                      <a:pPr marL="144000" lvl="0" indent="-144000" algn="just">
                        <a:lnSpc>
                          <a:spcPct val="115000"/>
                        </a:lnSpc>
                        <a:spcBef>
                          <a:spcPts val="600"/>
                        </a:spcBef>
                        <a:spcAft>
                          <a:spcPts val="0"/>
                        </a:spcAft>
                        <a:buFont typeface="Wingdings"/>
                        <a:buChar char=""/>
                        <a:tabLst>
                          <a:tab pos="457200" algn="l"/>
                        </a:tabLst>
                      </a:pPr>
                      <a:r>
                        <a:rPr lang="fr-FR" sz="1050" dirty="0">
                          <a:effectLst/>
                          <a:latin typeface="Calibri" panose="020F0502020204030204" pitchFamily="34" charset="0"/>
                        </a:rPr>
                        <a:t>Ordonnance du juge des tutelles ou procès verbal du conseil de famille autorisant l’opération </a:t>
                      </a:r>
                    </a:p>
                    <a:p>
                      <a:pPr marL="144000" lvl="0" indent="-144000" algn="just">
                        <a:lnSpc>
                          <a:spcPct val="115000"/>
                        </a:lnSpc>
                        <a:spcBef>
                          <a:spcPts val="600"/>
                        </a:spcBef>
                        <a:spcAft>
                          <a:spcPts val="0"/>
                        </a:spcAft>
                        <a:buFont typeface="Wingdings"/>
                        <a:buChar char=""/>
                        <a:tabLst>
                          <a:tab pos="457200" algn="l"/>
                        </a:tabLst>
                      </a:pPr>
                      <a:r>
                        <a:rPr lang="fr-FR" sz="1050" dirty="0">
                          <a:effectLst/>
                          <a:latin typeface="Calibri" panose="020F0502020204030204" pitchFamily="34" charset="0"/>
                        </a:rPr>
                        <a:t>Document d’identité du représentant (CNI, passeport, carte de séjour avec photo ou permis de conduire « sécurisé »).</a:t>
                      </a:r>
                    </a:p>
                    <a:p>
                      <a:pPr marL="0" lvl="0" indent="0" algn="just">
                        <a:lnSpc>
                          <a:spcPct val="115000"/>
                        </a:lnSpc>
                        <a:spcBef>
                          <a:spcPts val="600"/>
                        </a:spcBef>
                        <a:spcAft>
                          <a:spcPts val="0"/>
                        </a:spcAft>
                        <a:buFont typeface="Wingdings"/>
                        <a:buNone/>
                        <a:tabLst>
                          <a:tab pos="457200" algn="l"/>
                        </a:tabLst>
                      </a:pPr>
                      <a:endParaRPr lang="fr-FR" sz="500" dirty="0">
                        <a:effectLst/>
                        <a:latin typeface="Calibri" panose="020F0502020204030204" pitchFamily="34" charset="0"/>
                      </a:endParaRPr>
                    </a:p>
                  </a:txBody>
                  <a:tcPr marL="3454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27" name="Espace réservé du numéro de diapositive 3">
            <a:extLst>
              <a:ext uri="{FF2B5EF4-FFF2-40B4-BE49-F238E27FC236}">
                <a16:creationId xmlns:a16="http://schemas.microsoft.com/office/drawing/2014/main" id="{73D75FD9-2666-497D-8C36-56FF9545800F}"/>
              </a:ext>
            </a:extLst>
          </p:cNvPr>
          <p:cNvSpPr txBox="1">
            <a:spLocks/>
          </p:cNvSpPr>
          <p:nvPr/>
        </p:nvSpPr>
        <p:spPr>
          <a:xfrm rot="16200000">
            <a:off x="6706194" y="9675591"/>
            <a:ext cx="594295" cy="721739"/>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21</a:t>
            </a:fld>
            <a:endParaRPr lang="fr-FR" dirty="0"/>
          </a:p>
        </p:txBody>
      </p:sp>
    </p:spTree>
    <p:extLst>
      <p:ext uri="{BB962C8B-B14F-4D97-AF65-F5344CB8AC3E}">
        <p14:creationId xmlns:p14="http://schemas.microsoft.com/office/powerpoint/2010/main" val="3514020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1207" y="2081291"/>
            <a:ext cx="7177145" cy="7471276"/>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endParaRPr lang="fr-FR" sz="1100" dirty="0"/>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1100" dirty="0">
              <a:solidFill>
                <a:srgbClr val="404040"/>
              </a:solidFill>
              <a:latin typeface="Calibri" panose="020F0502020204030204" pitchFamily="34" charset="0"/>
              <a:ea typeface="Times New Roman"/>
              <a:cs typeface="Times New Roman"/>
            </a:endParaRPr>
          </a:p>
          <a:p>
            <a:pPr marL="271463" algn="just">
              <a:spcBef>
                <a:spcPts val="300"/>
              </a:spcBef>
              <a:tabLst>
                <a:tab pos="1524000" algn="l"/>
              </a:tabLst>
            </a:pPr>
            <a:endParaRPr lang="fr-FR" sz="700" dirty="0">
              <a:solidFill>
                <a:srgbClr val="404040"/>
              </a:solidFill>
              <a:latin typeface="Calibri" panose="020F0502020204030204" pitchFamily="34" charset="0"/>
              <a:ea typeface="Times New Roman"/>
              <a:cs typeface="Times New Roman"/>
            </a:endParaRPr>
          </a:p>
        </p:txBody>
      </p:sp>
      <p:graphicFrame>
        <p:nvGraphicFramePr>
          <p:cNvPr id="3" name="Tableau 2"/>
          <p:cNvGraphicFramePr>
            <a:graphicFrameLocks noGrp="1"/>
          </p:cNvGraphicFramePr>
          <p:nvPr>
            <p:extLst>
              <p:ext uri="{D42A27DB-BD31-4B8C-83A1-F6EECF244321}">
                <p14:modId xmlns:p14="http://schemas.microsoft.com/office/powerpoint/2010/main" val="2696951083"/>
              </p:ext>
            </p:extLst>
          </p:nvPr>
        </p:nvGraphicFramePr>
        <p:xfrm>
          <a:off x="166662" y="2394496"/>
          <a:ext cx="6907858" cy="6984776"/>
        </p:xfrm>
        <a:graphic>
          <a:graphicData uri="http://schemas.openxmlformats.org/drawingml/2006/table">
            <a:tbl>
              <a:tblPr>
                <a:tableStyleId>{5C22544A-7EE6-4342-B048-85BDC9FD1C3A}</a:tableStyleId>
              </a:tblPr>
              <a:tblGrid>
                <a:gridCol w="1699211">
                  <a:extLst>
                    <a:ext uri="{9D8B030D-6E8A-4147-A177-3AD203B41FA5}">
                      <a16:colId xmlns:a16="http://schemas.microsoft.com/office/drawing/2014/main" val="20000"/>
                    </a:ext>
                  </a:extLst>
                </a:gridCol>
                <a:gridCol w="5208647">
                  <a:extLst>
                    <a:ext uri="{9D8B030D-6E8A-4147-A177-3AD203B41FA5}">
                      <a16:colId xmlns:a16="http://schemas.microsoft.com/office/drawing/2014/main" val="20001"/>
                    </a:ext>
                  </a:extLst>
                </a:gridCol>
              </a:tblGrid>
              <a:tr h="288032">
                <a:tc>
                  <a:txBody>
                    <a:bodyPr/>
                    <a:lstStyle/>
                    <a:p>
                      <a:pPr algn="l">
                        <a:lnSpc>
                          <a:spcPct val="115000"/>
                        </a:lnSpc>
                        <a:spcAft>
                          <a:spcPts val="1000"/>
                        </a:spcAft>
                        <a:tabLst>
                          <a:tab pos="628650" algn="l"/>
                        </a:tabLst>
                      </a:pPr>
                      <a:r>
                        <a:rPr lang="fr-FR" sz="1050" b="1" dirty="0">
                          <a:solidFill>
                            <a:schemeClr val="bg1"/>
                          </a:solidFill>
                          <a:effectLst/>
                          <a:latin typeface="+mn-lt"/>
                        </a:rPr>
                        <a:t>Opérations </a:t>
                      </a:r>
                      <a:endParaRPr lang="fr-FR" sz="1050" b="1" dirty="0">
                        <a:solidFill>
                          <a:schemeClr val="bg1"/>
                        </a:solidFill>
                        <a:effectLst/>
                        <a:latin typeface="+mn-lt"/>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tc>
                  <a:txBody>
                    <a:bodyPr/>
                    <a:lstStyle/>
                    <a:p>
                      <a:pPr algn="l">
                        <a:lnSpc>
                          <a:spcPct val="115000"/>
                        </a:lnSpc>
                        <a:spcAft>
                          <a:spcPts val="1000"/>
                        </a:spcAft>
                        <a:tabLst>
                          <a:tab pos="628650" algn="l"/>
                        </a:tabLst>
                      </a:pPr>
                      <a:r>
                        <a:rPr lang="fr-FR" sz="1050" b="1" dirty="0">
                          <a:solidFill>
                            <a:schemeClr val="bg1"/>
                          </a:solidFill>
                          <a:effectLst/>
                          <a:latin typeface="+mn-lt"/>
                        </a:rPr>
                        <a:t>Pacte adjoint standard </a:t>
                      </a:r>
                      <a:endParaRPr lang="fr-FR" sz="1050" b="1" dirty="0">
                        <a:solidFill>
                          <a:schemeClr val="bg1"/>
                        </a:solidFill>
                        <a:effectLst/>
                        <a:latin typeface="+mn-lt"/>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14A3"/>
                    </a:solidFill>
                  </a:tcPr>
                </a:tc>
                <a:extLst>
                  <a:ext uri="{0D108BD9-81ED-4DB2-BD59-A6C34878D82A}">
                    <a16:rowId xmlns:a16="http://schemas.microsoft.com/office/drawing/2014/main" val="10000"/>
                  </a:ext>
                </a:extLst>
              </a:tr>
              <a:tr h="1194722">
                <a:tc rowSpan="2">
                  <a:txBody>
                    <a:bodyPr/>
                    <a:lstStyle/>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Cotisations complémentaires </a:t>
                      </a:r>
                      <a:endParaRPr lang="fr-FR" sz="1050" b="1"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just">
                        <a:lnSpc>
                          <a:spcPct val="115000"/>
                        </a:lnSpc>
                        <a:spcAft>
                          <a:spcPts val="1000"/>
                        </a:spcAft>
                        <a:tabLst>
                          <a:tab pos="628650" algn="l"/>
                        </a:tabLst>
                      </a:pPr>
                      <a:r>
                        <a:rPr lang="fr-FR" sz="1050" dirty="0">
                          <a:effectLst/>
                          <a:latin typeface="Calibri" panose="020F0502020204030204" pitchFamily="34" charset="0"/>
                        </a:rPr>
                        <a:t>Pour ses propres versements, le donateur est signataire de la demande de cotisation complémentaire et est responsable de la ventilation entre les supports. </a:t>
                      </a:r>
                    </a:p>
                    <a:p>
                      <a:pPr algn="just">
                        <a:lnSpc>
                          <a:spcPct val="115000"/>
                        </a:lnSpc>
                        <a:spcAft>
                          <a:spcPts val="1000"/>
                        </a:spcAft>
                        <a:tabLst>
                          <a:tab pos="628650" algn="l"/>
                        </a:tabLst>
                      </a:pPr>
                      <a:r>
                        <a:rPr lang="fr-FR" sz="1050" dirty="0">
                          <a:effectLst/>
                          <a:latin typeface="Calibri" panose="020F0502020204030204" pitchFamily="34" charset="0"/>
                        </a:rPr>
                        <a:t>Pour les autres versements, c'est l'adhérent ou ses représentants légaux s'il est mineur qui sont signataires de la demande de cotisation complémentaire et responsables de la ventilation entre les supports. </a:t>
                      </a:r>
                      <a:endParaRPr lang="fr-FR" sz="1050"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90043">
                <a:tc vMerge="1">
                  <a:txBody>
                    <a:bodyPr/>
                    <a:lstStyle/>
                    <a:p>
                      <a:endParaRPr lang="fr-FR"/>
                    </a:p>
                  </a:txBody>
                  <a:tcPr/>
                </a:tc>
                <a:tc>
                  <a:txBody>
                    <a:bodyPr/>
                    <a:lstStyle/>
                    <a:p>
                      <a:pPr algn="just">
                        <a:lnSpc>
                          <a:spcPct val="115000"/>
                        </a:lnSpc>
                        <a:spcAft>
                          <a:spcPts val="1000"/>
                        </a:spcAft>
                        <a:tabLst>
                          <a:tab pos="628650" algn="l"/>
                        </a:tabLst>
                      </a:pPr>
                      <a:r>
                        <a:rPr lang="fr-FR" sz="1050" b="1" dirty="0">
                          <a:solidFill>
                            <a:schemeClr val="tx1"/>
                          </a:solidFill>
                          <a:effectLst/>
                          <a:latin typeface="Calibri" panose="020F0502020204030204" pitchFamily="34" charset="0"/>
                        </a:rPr>
                        <a:t>Les fonds doivent obligatoirement transiter par un compte CE au nom</a:t>
                      </a:r>
                      <a:r>
                        <a:rPr lang="fr-FR" sz="1050" b="1" baseline="0" dirty="0">
                          <a:solidFill>
                            <a:schemeClr val="tx1"/>
                          </a:solidFill>
                          <a:effectLst/>
                          <a:latin typeface="Calibri" panose="020F0502020204030204" pitchFamily="34" charset="0"/>
                        </a:rPr>
                        <a:t> </a:t>
                      </a:r>
                      <a:r>
                        <a:rPr lang="fr-FR" sz="1050" b="1" dirty="0">
                          <a:solidFill>
                            <a:schemeClr val="tx1"/>
                          </a:solidFill>
                          <a:effectLst/>
                          <a:latin typeface="Calibri" panose="020F0502020204030204" pitchFamily="34" charset="0"/>
                        </a:rPr>
                        <a:t>du donataire. </a:t>
                      </a:r>
                      <a:endParaRPr lang="fr-FR" sz="1050" b="1" dirty="0">
                        <a:solidFill>
                          <a:schemeClr val="tx1"/>
                        </a:solidFill>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91499">
                <a:tc rowSpan="3">
                  <a:txBody>
                    <a:bodyPr/>
                    <a:lstStyle/>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Cotisations régulières (CR) à l’adhésion </a:t>
                      </a:r>
                    </a:p>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Avenant de cotisations régulières </a:t>
                      </a:r>
                      <a:endParaRPr lang="fr-FR" sz="1050" b="1"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just">
                        <a:lnSpc>
                          <a:spcPct val="115000"/>
                        </a:lnSpc>
                        <a:spcAft>
                          <a:spcPts val="1000"/>
                        </a:spcAft>
                        <a:tabLst>
                          <a:tab pos="628650" algn="l"/>
                        </a:tabLst>
                      </a:pPr>
                      <a:r>
                        <a:rPr lang="fr-FR" sz="1050" dirty="0">
                          <a:solidFill>
                            <a:schemeClr val="tx1"/>
                          </a:solidFill>
                          <a:effectLst/>
                          <a:latin typeface="Calibri" panose="020F0502020204030204" pitchFamily="34" charset="0"/>
                        </a:rPr>
                        <a:t>Le donateur est le signataire des documents et est responsable de la ventilation entre les supports lorsque les CR sont prélevées à partir de son compte. </a:t>
                      </a:r>
                      <a:endParaRPr lang="fr-FR" sz="1050" dirty="0">
                        <a:solidFill>
                          <a:schemeClr val="tx1"/>
                        </a:solidFill>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8072">
                <a:tc vMerge="1">
                  <a:txBody>
                    <a:bodyPr/>
                    <a:lstStyle/>
                    <a:p>
                      <a:endParaRPr lang="fr-FR"/>
                    </a:p>
                  </a:txBody>
                  <a:tcPr/>
                </a:tc>
                <a:tc>
                  <a:txBody>
                    <a:bodyPr/>
                    <a:lstStyle/>
                    <a:p>
                      <a:pPr algn="just">
                        <a:lnSpc>
                          <a:spcPct val="115000"/>
                        </a:lnSpc>
                        <a:spcAft>
                          <a:spcPts val="1000"/>
                        </a:spcAft>
                        <a:tabLst>
                          <a:tab pos="628650" algn="l"/>
                        </a:tabLst>
                      </a:pPr>
                      <a:r>
                        <a:rPr lang="fr-FR" sz="1050" dirty="0">
                          <a:solidFill>
                            <a:schemeClr val="tx1"/>
                          </a:solidFill>
                          <a:effectLst/>
                          <a:latin typeface="Calibri" panose="020F0502020204030204" pitchFamily="34" charset="0"/>
                        </a:rPr>
                        <a:t>Pendant la période d'indisponibilité des fonds, seul</a:t>
                      </a:r>
                      <a:r>
                        <a:rPr lang="fr-FR" sz="1050" baseline="0" dirty="0">
                          <a:solidFill>
                            <a:schemeClr val="tx1"/>
                          </a:solidFill>
                          <a:effectLst/>
                          <a:latin typeface="Calibri" panose="020F0502020204030204" pitchFamily="34" charset="0"/>
                        </a:rPr>
                        <a:t> le donateur peut mettre </a:t>
                      </a:r>
                      <a:r>
                        <a:rPr lang="fr-FR" sz="1050" dirty="0">
                          <a:solidFill>
                            <a:schemeClr val="tx1"/>
                          </a:solidFill>
                          <a:effectLst/>
                          <a:latin typeface="Calibri" panose="020F0502020204030204" pitchFamily="34" charset="0"/>
                        </a:rPr>
                        <a:t>en place ou modifier </a:t>
                      </a:r>
                      <a:r>
                        <a:rPr lang="fr-FR" sz="1050" strike="noStrike" dirty="0">
                          <a:solidFill>
                            <a:schemeClr val="tx1"/>
                          </a:solidFill>
                          <a:effectLst/>
                          <a:latin typeface="Calibri" panose="020F0502020204030204" pitchFamily="34" charset="0"/>
                        </a:rPr>
                        <a:t>les</a:t>
                      </a:r>
                      <a:r>
                        <a:rPr lang="fr-FR" sz="1050" dirty="0">
                          <a:solidFill>
                            <a:schemeClr val="tx1"/>
                          </a:solidFill>
                          <a:effectLst/>
                          <a:latin typeface="Calibri" panose="020F0502020204030204" pitchFamily="34" charset="0"/>
                        </a:rPr>
                        <a:t> CR. Au-delà, elles peuvent être mises en place par le donataire. </a:t>
                      </a:r>
                      <a:endParaRPr lang="fr-FR" sz="1050" dirty="0">
                        <a:solidFill>
                          <a:schemeClr val="tx1"/>
                        </a:solidFill>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864096">
                <a:tc vMerge="1">
                  <a:txBody>
                    <a:bodyPr/>
                    <a:lstStyle/>
                    <a:p>
                      <a:endParaRPr lang="fr-FR"/>
                    </a:p>
                  </a:txBody>
                  <a:tcPr/>
                </a:tc>
                <a:tc>
                  <a:txBody>
                    <a:bodyPr/>
                    <a:lstStyle/>
                    <a:p>
                      <a:pPr algn="just">
                        <a:lnSpc>
                          <a:spcPct val="115000"/>
                        </a:lnSpc>
                        <a:spcAft>
                          <a:spcPts val="1000"/>
                        </a:spcAft>
                        <a:tabLst>
                          <a:tab pos="628650" algn="l"/>
                        </a:tabLst>
                      </a:pPr>
                      <a:r>
                        <a:rPr lang="fr-FR" sz="1050" dirty="0">
                          <a:solidFill>
                            <a:schemeClr val="tx1"/>
                          </a:solidFill>
                          <a:effectLst/>
                          <a:latin typeface="Calibri" panose="020F0502020204030204" pitchFamily="34" charset="0"/>
                        </a:rPr>
                        <a:t>Pendant la période d’indisponibilité,</a:t>
                      </a:r>
                      <a:r>
                        <a:rPr lang="fr-FR" sz="1050" baseline="0" dirty="0">
                          <a:solidFill>
                            <a:schemeClr val="tx1"/>
                          </a:solidFill>
                          <a:effectLst/>
                          <a:latin typeface="Calibri" panose="020F0502020204030204" pitchFamily="34" charset="0"/>
                        </a:rPr>
                        <a:t> l</a:t>
                      </a:r>
                      <a:r>
                        <a:rPr lang="fr-FR" sz="1050" dirty="0">
                          <a:solidFill>
                            <a:schemeClr val="tx1"/>
                          </a:solidFill>
                          <a:effectLst/>
                          <a:latin typeface="Calibri" panose="020F0502020204030204" pitchFamily="34" charset="0"/>
                        </a:rPr>
                        <a:t>es fonds sont prélevés sur le compte du donateur. </a:t>
                      </a:r>
                    </a:p>
                    <a:p>
                      <a:pPr algn="just">
                        <a:lnSpc>
                          <a:spcPct val="115000"/>
                        </a:lnSpc>
                        <a:spcAft>
                          <a:spcPts val="1000"/>
                        </a:spcAft>
                        <a:tabLst>
                          <a:tab pos="628650" algn="l"/>
                        </a:tabLst>
                      </a:pPr>
                      <a:r>
                        <a:rPr lang="fr-FR" sz="1050" dirty="0">
                          <a:solidFill>
                            <a:schemeClr val="tx1"/>
                          </a:solidFill>
                          <a:effectLst/>
                          <a:latin typeface="Calibri" panose="020F0502020204030204" pitchFamily="34" charset="0"/>
                        </a:rPr>
                        <a:t>Après cette période, ils sont prélevés soit sur le compte du</a:t>
                      </a:r>
                      <a:r>
                        <a:rPr lang="fr-FR" sz="1050" baseline="0" dirty="0">
                          <a:solidFill>
                            <a:schemeClr val="tx1"/>
                          </a:solidFill>
                          <a:effectLst/>
                          <a:latin typeface="Calibri" panose="020F0502020204030204" pitchFamily="34" charset="0"/>
                        </a:rPr>
                        <a:t> donateur, </a:t>
                      </a:r>
                      <a:r>
                        <a:rPr lang="fr-FR" sz="1050" dirty="0">
                          <a:solidFill>
                            <a:schemeClr val="tx1"/>
                          </a:solidFill>
                          <a:effectLst/>
                          <a:latin typeface="Calibri" panose="020F0502020204030204" pitchFamily="34" charset="0"/>
                        </a:rPr>
                        <a:t>soit sur le compte du donataire. </a:t>
                      </a:r>
                      <a:endParaRPr lang="fr-FR" sz="1050" dirty="0">
                        <a:solidFill>
                          <a:schemeClr val="tx1"/>
                        </a:solidFill>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224136">
                <a:tc>
                  <a:txBody>
                    <a:bodyPr/>
                    <a:lstStyle/>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Rachat partiel </a:t>
                      </a:r>
                    </a:p>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Rachats partiels programmés </a:t>
                      </a:r>
                    </a:p>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Rachat total </a:t>
                      </a:r>
                      <a:endParaRPr lang="fr-FR" sz="1050" b="1"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just">
                        <a:lnSpc>
                          <a:spcPct val="115000"/>
                        </a:lnSpc>
                        <a:spcAft>
                          <a:spcPts val="1000"/>
                        </a:spcAft>
                        <a:tabLst>
                          <a:tab pos="628650" algn="l"/>
                        </a:tabLst>
                      </a:pPr>
                      <a:r>
                        <a:rPr lang="fr-FR" sz="1050" dirty="0">
                          <a:effectLst/>
                          <a:latin typeface="Calibri" panose="020F0502020204030204" pitchFamily="34" charset="0"/>
                        </a:rPr>
                        <a:t>Pendant la </a:t>
                      </a:r>
                      <a:r>
                        <a:rPr lang="fr-FR" sz="1050" dirty="0">
                          <a:solidFill>
                            <a:schemeClr val="tx1"/>
                          </a:solidFill>
                          <a:effectLst/>
                          <a:latin typeface="Calibri" panose="020F0502020204030204" pitchFamily="34" charset="0"/>
                        </a:rPr>
                        <a:t>période d'indisponibilité des fonds, les rachats (partiels, programmés, ou total) ne sont possibles qu'avec l'accord du donateur </a:t>
                      </a:r>
                      <a:r>
                        <a:rPr lang="fr-FR" sz="1050" b="1" dirty="0">
                          <a:solidFill>
                            <a:schemeClr val="tx1"/>
                          </a:solidFill>
                          <a:effectLst/>
                          <a:latin typeface="Calibri" panose="020F0502020204030204" pitchFamily="34" charset="0"/>
                        </a:rPr>
                        <a:t>et</a:t>
                      </a:r>
                      <a:r>
                        <a:rPr lang="fr-FR" sz="1050" b="1" baseline="0" dirty="0">
                          <a:solidFill>
                            <a:schemeClr val="tx1"/>
                          </a:solidFill>
                          <a:effectLst/>
                          <a:latin typeface="Calibri" panose="020F0502020204030204" pitchFamily="34" charset="0"/>
                        </a:rPr>
                        <a:t> du/des représentant(s) légal/légaux du donataire s’il est mineur</a:t>
                      </a:r>
                      <a:r>
                        <a:rPr lang="fr-FR" sz="1050" dirty="0">
                          <a:solidFill>
                            <a:schemeClr val="tx1"/>
                          </a:solidFill>
                          <a:effectLst/>
                          <a:latin typeface="Calibri" panose="020F0502020204030204" pitchFamily="34" charset="0"/>
                        </a:rPr>
                        <a:t>. Au-delà, le donataire peut effectuer des rachats. </a:t>
                      </a:r>
                    </a:p>
                    <a:p>
                      <a:pPr algn="just">
                        <a:lnSpc>
                          <a:spcPct val="115000"/>
                        </a:lnSpc>
                        <a:spcAft>
                          <a:spcPts val="1000"/>
                        </a:spcAft>
                        <a:tabLst>
                          <a:tab pos="628650" algn="l"/>
                        </a:tabLst>
                      </a:pPr>
                      <a:r>
                        <a:rPr lang="fr-FR" sz="1050" dirty="0">
                          <a:effectLst/>
                          <a:latin typeface="Calibri" panose="020F0502020204030204" pitchFamily="34" charset="0"/>
                        </a:rPr>
                        <a:t>Les fonds sont obligatoirement versés sur le compte du donataire. </a:t>
                      </a:r>
                      <a:endParaRPr lang="fr-FR" sz="1050"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864793">
                <a:tc>
                  <a:txBody>
                    <a:bodyPr/>
                    <a:lstStyle/>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Arbitrage </a:t>
                      </a:r>
                    </a:p>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Avenant de Dimension </a:t>
                      </a:r>
                    </a:p>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Avenant de durée </a:t>
                      </a:r>
                      <a:endParaRPr lang="fr-FR" sz="1050" b="1"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just">
                        <a:lnSpc>
                          <a:spcPct val="115000"/>
                        </a:lnSpc>
                        <a:spcAft>
                          <a:spcPts val="1000"/>
                        </a:spcAft>
                        <a:tabLst>
                          <a:tab pos="628650" algn="l"/>
                        </a:tabLst>
                      </a:pPr>
                      <a:r>
                        <a:rPr lang="fr-FR" sz="1050" dirty="0">
                          <a:effectLst/>
                          <a:latin typeface="Calibri" panose="020F0502020204030204" pitchFamily="34" charset="0"/>
                        </a:rPr>
                        <a:t>Possible à tout moment par le donataire ou les représentants légaux du donataire s'il est mineur. </a:t>
                      </a:r>
                      <a:endParaRPr lang="fr-FR" sz="1050"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719383">
                <a:tc>
                  <a:txBody>
                    <a:bodyPr/>
                    <a:lstStyle/>
                    <a:p>
                      <a:pPr marL="171450" indent="-171450" algn="l">
                        <a:lnSpc>
                          <a:spcPct val="115000"/>
                        </a:lnSpc>
                        <a:spcAft>
                          <a:spcPts val="1000"/>
                        </a:spcAft>
                        <a:buClr>
                          <a:srgbClr val="F814A3"/>
                        </a:buClr>
                        <a:buFont typeface="Wingdings" panose="05000000000000000000" pitchFamily="2" charset="2"/>
                        <a:buChar char="q"/>
                        <a:tabLst>
                          <a:tab pos="628650" algn="l"/>
                        </a:tabLst>
                      </a:pPr>
                      <a:r>
                        <a:rPr lang="fr-FR" sz="1050" b="1" dirty="0">
                          <a:effectLst/>
                          <a:latin typeface="Calibri" panose="020F0502020204030204" pitchFamily="34" charset="0"/>
                        </a:rPr>
                        <a:t>Avenant de clause bénéficiaire </a:t>
                      </a:r>
                      <a:endParaRPr lang="fr-FR" sz="1050" b="1"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E7"/>
                    </a:solidFill>
                  </a:tcPr>
                </a:tc>
                <a:tc>
                  <a:txBody>
                    <a:bodyPr/>
                    <a:lstStyle/>
                    <a:p>
                      <a:pPr algn="just">
                        <a:lnSpc>
                          <a:spcPct val="115000"/>
                        </a:lnSpc>
                        <a:spcAft>
                          <a:spcPts val="1000"/>
                        </a:spcAft>
                        <a:tabLst>
                          <a:tab pos="628650" algn="l"/>
                        </a:tabLst>
                      </a:pPr>
                      <a:r>
                        <a:rPr lang="fr-FR" sz="1050" dirty="0">
                          <a:effectLst/>
                          <a:latin typeface="Calibri" panose="020F0502020204030204" pitchFamily="34" charset="0"/>
                        </a:rPr>
                        <a:t>Possible par le donataire à sa majorité ou s'il est mineur émancipé. </a:t>
                      </a:r>
                      <a:endParaRPr lang="fr-FR" sz="1050" dirty="0">
                        <a:effectLst/>
                        <a:latin typeface="Calibri" panose="020F0502020204030204" pitchFamily="34" charset="0"/>
                        <a:ea typeface="Calibri"/>
                        <a:cs typeface="Times New Roman"/>
                      </a:endParaRPr>
                    </a:p>
                  </a:txBody>
                  <a:tcPr marL="48201" marR="4820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22" name="Text Box 5">
            <a:hlinkClick r:id="" action="ppaction://noaction"/>
          </p:cNvPr>
          <p:cNvSpPr txBox="1">
            <a:spLocks noChangeArrowheads="1"/>
          </p:cNvSpPr>
          <p:nvPr/>
        </p:nvSpPr>
        <p:spPr bwMode="auto">
          <a:xfrm>
            <a:off x="166662" y="1949543"/>
            <a:ext cx="3115020" cy="263496"/>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Quels actes peut réaliser le donateur ? </a:t>
            </a:r>
          </a:p>
        </p:txBody>
      </p:sp>
      <p:pic>
        <p:nvPicPr>
          <p:cNvPr id="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rot="21297533">
            <a:off x="69795" y="810228"/>
            <a:ext cx="7240697" cy="574775"/>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F814A3"/>
                </a:solidFill>
                <a:latin typeface="+mn-lt"/>
              </a:rPr>
              <a:t>Annexe - En résumé : que peut faire le donateur EN CAS</a:t>
            </a:r>
            <a:r>
              <a:rPr lang="fr-FR" altLang="fr-FR" sz="1400" b="1" cap="all" dirty="0">
                <a:solidFill>
                  <a:srgbClr val="0070C0"/>
                </a:solidFill>
                <a:latin typeface="+mn-lt"/>
              </a:rPr>
              <a:t> </a:t>
            </a:r>
            <a:r>
              <a:rPr lang="fr-FR" altLang="fr-FR" sz="1400" b="1" cap="all" dirty="0">
                <a:solidFill>
                  <a:srgbClr val="F814A3"/>
                </a:solidFill>
                <a:latin typeface="+mn-lt"/>
              </a:rPr>
              <a:t>d’existence d’un PACTE ADJOINT  standard ?</a:t>
            </a:r>
          </a:p>
        </p:txBody>
      </p:sp>
      <p:sp>
        <p:nvSpPr>
          <p:cNvPr id="13" name="Espace réservé du numéro de diapositive 3">
            <a:extLst>
              <a:ext uri="{FF2B5EF4-FFF2-40B4-BE49-F238E27FC236}">
                <a16:creationId xmlns:a16="http://schemas.microsoft.com/office/drawing/2014/main" id="{32651907-FEEC-477B-B02F-1EDD1AD58B30}"/>
              </a:ext>
            </a:extLst>
          </p:cNvPr>
          <p:cNvSpPr txBox="1">
            <a:spLocks/>
          </p:cNvSpPr>
          <p:nvPr/>
        </p:nvSpPr>
        <p:spPr>
          <a:xfrm rot="16200000">
            <a:off x="6734488" y="9719305"/>
            <a:ext cx="613068" cy="653083"/>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22</a:t>
            </a:fld>
            <a:endParaRPr lang="fr-FR" dirty="0"/>
          </a:p>
        </p:txBody>
      </p:sp>
    </p:spTree>
    <p:extLst>
      <p:ext uri="{BB962C8B-B14F-4D97-AF65-F5344CB8AC3E}">
        <p14:creationId xmlns:p14="http://schemas.microsoft.com/office/powerpoint/2010/main" val="1109624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 y="2160314"/>
            <a:ext cx="7213626" cy="7361685"/>
          </a:xfrm>
          <a:prstGeom prst="rect">
            <a:avLst/>
          </a:pr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endParaRPr lang="fr-FR" sz="2000" b="1" u="sng" dirty="0">
              <a:effectLst/>
              <a:latin typeface="Calibri" panose="020F0502020204030204" pitchFamily="34" charset="0"/>
              <a:ea typeface="Times New Roman" panose="02020603050405020304" pitchFamily="18" charset="0"/>
            </a:endParaRPr>
          </a:p>
          <a:p>
            <a:pPr algn="ctr"/>
            <a:r>
              <a:rPr lang="fr-FR" sz="2000" b="1" u="sng" dirty="0">
                <a:effectLst/>
                <a:latin typeface="Calibri" panose="020F0502020204030204" pitchFamily="34" charset="0"/>
                <a:ea typeface="Times New Roman" panose="02020603050405020304" pitchFamily="18" charset="0"/>
              </a:rPr>
              <a:t>Attestation sur l’honneur</a:t>
            </a:r>
            <a:endParaRPr lang="fr-FR" sz="2000" dirty="0">
              <a:effectLst/>
              <a:latin typeface="Times New Roman" panose="02020603050405020304" pitchFamily="18" charset="0"/>
              <a:ea typeface="Times New Roman" panose="02020603050405020304" pitchFamily="18" charset="0"/>
            </a:endParaRPr>
          </a:p>
          <a:p>
            <a:pPr algn="ctr"/>
            <a:r>
              <a:rPr lang="fr-FR" sz="1800" b="1" dirty="0">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algn="ctr"/>
            <a:r>
              <a:rPr lang="fr-FR" sz="1800" b="1" dirty="0">
                <a:effectLst/>
                <a:latin typeface="Calibri" panose="020F0502020204030204" pitchFamily="34" charset="0"/>
                <a:ea typeface="Times New Roman" panose="02020603050405020304" pitchFamily="18" charset="0"/>
              </a:rPr>
              <a:t>Opération de versement</a:t>
            </a:r>
            <a:endParaRPr lang="fr-FR" sz="1800" dirty="0">
              <a:effectLst/>
              <a:latin typeface="Times New Roman" panose="02020603050405020304" pitchFamily="18" charset="0"/>
              <a:ea typeface="Times New Roman" panose="02020603050405020304" pitchFamily="18" charset="0"/>
            </a:endParaRPr>
          </a:p>
          <a:p>
            <a:pPr algn="ctr"/>
            <a:r>
              <a:rPr lang="fr-FR" sz="1800" b="1" dirty="0">
                <a:effectLst/>
                <a:latin typeface="Calibri" panose="020F0502020204030204" pitchFamily="34" charset="0"/>
                <a:ea typeface="Times New Roman" panose="02020603050405020304" pitchFamily="18" charset="0"/>
              </a:rPr>
              <a:t>Qualification </a:t>
            </a:r>
            <a:r>
              <a:rPr lang="fr-FR" sz="1800" b="1" dirty="0">
                <a:latin typeface="Calibri" panose="020F0502020204030204" pitchFamily="34" charset="0"/>
                <a:ea typeface="Times New Roman" panose="02020603050405020304" pitchFamily="18" charset="0"/>
              </a:rPr>
              <a:t>de </a:t>
            </a:r>
            <a:r>
              <a:rPr lang="fr-FR" sz="1800" b="1" dirty="0">
                <a:effectLst/>
                <a:latin typeface="Calibri" panose="020F0502020204030204" pitchFamily="34" charset="0"/>
                <a:ea typeface="Times New Roman" panose="02020603050405020304" pitchFamily="18" charset="0"/>
              </a:rPr>
              <a:t>présent d’usage</a:t>
            </a:r>
            <a:r>
              <a:rPr lang="fr-FR" sz="1800" b="1" u="sng" dirty="0">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algn="just"/>
            <a:endParaRPr lang="fr-FR" sz="1800" dirty="0">
              <a:effectLst/>
              <a:latin typeface="Calibri" panose="020F0502020204030204" pitchFamily="34" charset="0"/>
              <a:ea typeface="Times New Roman" panose="02020603050405020304" pitchFamily="18" charset="0"/>
            </a:endParaRPr>
          </a:p>
          <a:p>
            <a:pPr algn="just"/>
            <a:r>
              <a:rPr lang="fr-FR" sz="1800" dirty="0">
                <a:effectLst/>
                <a:latin typeface="Calibri" panose="020F0502020204030204" pitchFamily="34" charset="0"/>
                <a:ea typeface="Times New Roman" panose="02020603050405020304" pitchFamily="18" charset="0"/>
              </a:rPr>
              <a:t> </a:t>
            </a:r>
            <a:br>
              <a:rPr lang="fr-FR" sz="1800" dirty="0">
                <a:effectLst/>
                <a:latin typeface="Calibri" panose="020F0502020204030204" pitchFamily="34" charset="0"/>
                <a:ea typeface="Times New Roman" panose="02020603050405020304" pitchFamily="18" charset="0"/>
              </a:rPr>
            </a:br>
            <a:r>
              <a:rPr lang="fr-FR" sz="1200" dirty="0">
                <a:effectLst/>
                <a:latin typeface="Calibri" panose="020F0502020204030204" pitchFamily="34" charset="0"/>
                <a:ea typeface="Times New Roman" panose="02020603050405020304" pitchFamily="18" charset="0"/>
              </a:rPr>
              <a:t>Je soussigné(e), </a:t>
            </a:r>
            <a:r>
              <a:rPr lang="fr-FR" sz="1200" i="1" dirty="0">
                <a:effectLst/>
                <a:latin typeface="Calibri" panose="020F0502020204030204" pitchFamily="34" charset="0"/>
                <a:ea typeface="Times New Roman" panose="02020603050405020304" pitchFamily="18" charset="0"/>
              </a:rPr>
              <a:t>&lt;Mme/M &gt;</a:t>
            </a:r>
            <a:endParaRPr lang="fr-FR" sz="1200" dirty="0">
              <a:effectLst/>
              <a:latin typeface="Times New Roman" panose="02020603050405020304" pitchFamily="18" charset="0"/>
              <a:ea typeface="Times New Roman" panose="02020603050405020304" pitchFamily="18" charset="0"/>
            </a:endParaRPr>
          </a:p>
          <a:p>
            <a:pPr algn="just"/>
            <a:r>
              <a:rPr lang="fr-FR" sz="1200" dirty="0">
                <a:effectLst/>
                <a:latin typeface="Calibri" panose="020F0502020204030204" pitchFamily="34" charset="0"/>
                <a:ea typeface="Times New Roman" panose="02020603050405020304" pitchFamily="18" charset="0"/>
              </a:rPr>
              <a:t>né(e) le &lt;</a:t>
            </a:r>
            <a:r>
              <a:rPr lang="fr-FR" sz="1200" i="1" dirty="0">
                <a:effectLst/>
                <a:latin typeface="Calibri" panose="020F0502020204030204" pitchFamily="34" charset="0"/>
                <a:ea typeface="Times New Roman" panose="02020603050405020304" pitchFamily="18" charset="0"/>
              </a:rPr>
              <a:t>jj/mm/</a:t>
            </a:r>
            <a:r>
              <a:rPr lang="fr-FR" sz="1200" i="1" dirty="0" err="1">
                <a:effectLst/>
                <a:latin typeface="Calibri" panose="020F0502020204030204" pitchFamily="34" charset="0"/>
                <a:ea typeface="Times New Roman" panose="02020603050405020304" pitchFamily="18" charset="0"/>
              </a:rPr>
              <a:t>aaaa</a:t>
            </a:r>
            <a:r>
              <a:rPr lang="fr-FR" sz="1200" i="1" dirty="0">
                <a:effectLst/>
                <a:latin typeface="Calibri" panose="020F0502020204030204" pitchFamily="34" charset="0"/>
                <a:ea typeface="Times New Roman" panose="02020603050405020304" pitchFamily="18" charset="0"/>
              </a:rPr>
              <a:t>&gt;</a:t>
            </a:r>
            <a:endParaRPr lang="fr-FR" sz="1200" dirty="0">
              <a:effectLst/>
              <a:latin typeface="Times New Roman" panose="02020603050405020304" pitchFamily="18" charset="0"/>
              <a:ea typeface="Times New Roman" panose="02020603050405020304" pitchFamily="18" charset="0"/>
            </a:endParaRPr>
          </a:p>
          <a:p>
            <a:pPr algn="just"/>
            <a:r>
              <a:rPr lang="fr-FR" sz="1200" dirty="0">
                <a:effectLst/>
                <a:latin typeface="Calibri" panose="020F0502020204030204" pitchFamily="34" charset="0"/>
                <a:ea typeface="Times New Roman" panose="02020603050405020304" pitchFamily="18" charset="0"/>
              </a:rPr>
              <a:t>demeurant au </a:t>
            </a:r>
            <a:r>
              <a:rPr lang="fr-FR" sz="1200" i="1" dirty="0">
                <a:effectLst/>
                <a:latin typeface="Calibri" panose="020F0502020204030204" pitchFamily="34" charset="0"/>
                <a:ea typeface="Times New Roman" panose="02020603050405020304" pitchFamily="18" charset="0"/>
              </a:rPr>
              <a:t>&lt;adresse postale</a:t>
            </a:r>
            <a:r>
              <a:rPr lang="fr-FR" sz="1200" dirty="0">
                <a:effectLst/>
                <a:latin typeface="Calibri" panose="020F0502020204030204" pitchFamily="34" charset="0"/>
                <a:ea typeface="Times New Roman" panose="02020603050405020304" pitchFamily="18" charset="0"/>
              </a:rPr>
              <a:t>&gt;</a:t>
            </a:r>
          </a:p>
          <a:p>
            <a:pPr algn="just"/>
            <a:endParaRPr lang="fr-FR" sz="1200" dirty="0">
              <a:effectLst/>
              <a:latin typeface="Times New Roman" panose="02020603050405020304" pitchFamily="18" charset="0"/>
              <a:ea typeface="Times New Roman" panose="02020603050405020304" pitchFamily="18" charset="0"/>
            </a:endParaRPr>
          </a:p>
          <a:p>
            <a:pPr algn="just"/>
            <a:r>
              <a:rPr lang="fr-FR" sz="1200" dirty="0">
                <a:effectLst/>
                <a:latin typeface="Calibri" panose="020F0502020204030204" pitchFamily="34" charset="0"/>
                <a:ea typeface="Times New Roman" panose="02020603050405020304" pitchFamily="18" charset="0"/>
              </a:rPr>
              <a:t>Atteste que l’opération de versement : </a:t>
            </a:r>
            <a:endParaRPr lang="fr-FR" sz="1200" dirty="0">
              <a:effectLst/>
              <a:latin typeface="Times New Roman" panose="02020603050405020304" pitchFamily="18" charset="0"/>
              <a:ea typeface="Times New Roman" panose="02020603050405020304" pitchFamily="18" charset="0"/>
            </a:endParaRPr>
          </a:p>
          <a:p>
            <a:pPr marL="342900" lvl="0" indent="-342900" algn="just">
              <a:spcBef>
                <a:spcPts val="300"/>
              </a:spcBef>
              <a:buFont typeface="Times New Roman" panose="02020603050405020304" pitchFamily="18" charset="0"/>
              <a:buChar char="-"/>
            </a:pPr>
            <a:r>
              <a:rPr lang="fr-FR" sz="1200" dirty="0">
                <a:effectLst/>
                <a:latin typeface="Calibri" panose="020F0502020204030204" pitchFamily="34" charset="0"/>
                <a:ea typeface="Times New Roman" panose="02020603050405020304" pitchFamily="18" charset="0"/>
              </a:rPr>
              <a:t>d’un montant de </a:t>
            </a:r>
            <a:r>
              <a:rPr lang="fr-FR" sz="1200" i="1" dirty="0">
                <a:effectLst/>
                <a:latin typeface="Calibri" panose="020F0502020204030204" pitchFamily="34" charset="0"/>
                <a:ea typeface="Times New Roman" panose="02020603050405020304" pitchFamily="18" charset="0"/>
              </a:rPr>
              <a:t>&lt;montant en chiffres et lettres&gt;</a:t>
            </a:r>
            <a:r>
              <a:rPr lang="fr-FR" sz="1200" dirty="0">
                <a:effectLst/>
                <a:latin typeface="Calibri" panose="020F0502020204030204" pitchFamily="34" charset="0"/>
                <a:ea typeface="Times New Roman" panose="02020603050405020304" pitchFamily="18" charset="0"/>
              </a:rPr>
              <a:t> euros</a:t>
            </a:r>
            <a:endParaRPr lang="fr-FR" sz="1200" dirty="0">
              <a:effectLst/>
              <a:latin typeface="Times New Roman" panose="02020603050405020304" pitchFamily="18" charset="0"/>
              <a:ea typeface="Times New Roman" panose="02020603050405020304" pitchFamily="18" charset="0"/>
            </a:endParaRPr>
          </a:p>
          <a:p>
            <a:pPr marL="342900" lvl="0" indent="-342900" algn="just">
              <a:spcBef>
                <a:spcPts val="300"/>
              </a:spcBef>
              <a:buFont typeface="Times New Roman" panose="02020603050405020304" pitchFamily="18" charset="0"/>
              <a:buChar char="-"/>
            </a:pPr>
            <a:r>
              <a:rPr lang="fr-FR" sz="1200" dirty="0">
                <a:effectLst/>
                <a:latin typeface="Calibri" panose="020F0502020204030204" pitchFamily="34" charset="0"/>
                <a:ea typeface="Times New Roman" panose="02020603050405020304" pitchFamily="18" charset="0"/>
              </a:rPr>
              <a:t>effectuée le </a:t>
            </a:r>
            <a:r>
              <a:rPr lang="fr-FR" sz="1200" i="1" dirty="0">
                <a:effectLst/>
                <a:latin typeface="Calibri" panose="020F0502020204030204" pitchFamily="34" charset="0"/>
                <a:ea typeface="Times New Roman" panose="02020603050405020304" pitchFamily="18" charset="0"/>
              </a:rPr>
              <a:t>&lt;jj/mm/</a:t>
            </a:r>
            <a:r>
              <a:rPr lang="fr-FR" sz="1200" i="1" dirty="0" err="1">
                <a:effectLst/>
                <a:latin typeface="Calibri" panose="020F0502020204030204" pitchFamily="34" charset="0"/>
                <a:ea typeface="Times New Roman" panose="02020603050405020304" pitchFamily="18" charset="0"/>
              </a:rPr>
              <a:t>aaaa</a:t>
            </a:r>
            <a:r>
              <a:rPr lang="fr-FR" sz="1200" i="1" dirty="0">
                <a:effectLst/>
                <a:latin typeface="Calibri" panose="020F0502020204030204" pitchFamily="34" charset="0"/>
                <a:ea typeface="Times New Roman" panose="02020603050405020304" pitchFamily="18" charset="0"/>
              </a:rPr>
              <a:t>&gt;</a:t>
            </a:r>
            <a:endParaRPr lang="fr-FR" sz="1200" dirty="0">
              <a:effectLst/>
              <a:latin typeface="Times New Roman" panose="02020603050405020304" pitchFamily="18" charset="0"/>
              <a:ea typeface="Times New Roman" panose="02020603050405020304" pitchFamily="18" charset="0"/>
            </a:endParaRPr>
          </a:p>
          <a:p>
            <a:pPr marL="342900" lvl="0" indent="-342900" algn="just">
              <a:spcBef>
                <a:spcPts val="300"/>
              </a:spcBef>
              <a:buFont typeface="Times New Roman" panose="02020603050405020304" pitchFamily="18" charset="0"/>
              <a:buChar char="-"/>
            </a:pPr>
            <a:r>
              <a:rPr lang="fr-FR" sz="1200" dirty="0">
                <a:effectLst/>
                <a:latin typeface="Calibri" panose="020F0502020204030204" pitchFamily="34" charset="0"/>
                <a:ea typeface="Times New Roman" panose="02020603050405020304" pitchFamily="18" charset="0"/>
              </a:rPr>
              <a:t>sur le contrat Nuances Grenadine n° </a:t>
            </a:r>
            <a:r>
              <a:rPr lang="fr-FR" sz="1200" i="1" dirty="0">
                <a:effectLst/>
                <a:latin typeface="Calibri" panose="020F0502020204030204" pitchFamily="34" charset="0"/>
                <a:ea typeface="Times New Roman" panose="02020603050405020304" pitchFamily="18" charset="0"/>
              </a:rPr>
              <a:t>&lt;numéro contrat&gt;</a:t>
            </a:r>
            <a:r>
              <a:rPr lang="fr-FR" sz="1200" dirty="0">
                <a:effectLst/>
                <a:latin typeface="Calibri" panose="020F0502020204030204" pitchFamily="34" charset="0"/>
                <a:ea typeface="Times New Roman" panose="02020603050405020304" pitchFamily="18" charset="0"/>
              </a:rPr>
              <a:t> doit être considérée comme un </a:t>
            </a:r>
            <a:r>
              <a:rPr lang="fr-FR" sz="1200" b="1" dirty="0">
                <a:effectLst/>
                <a:latin typeface="Calibri" panose="020F0502020204030204" pitchFamily="34" charset="0"/>
                <a:ea typeface="Times New Roman" panose="02020603050405020304" pitchFamily="18" charset="0"/>
              </a:rPr>
              <a:t>présent d’usage</a:t>
            </a:r>
            <a:r>
              <a:rPr lang="fr-FR" sz="1200" dirty="0">
                <a:effectLst/>
                <a:latin typeface="Calibri" panose="020F0502020204030204" pitchFamily="34" charset="0"/>
                <a:ea typeface="Times New Roman" panose="02020603050405020304" pitchFamily="18" charset="0"/>
              </a:rPr>
              <a:t> et à ce titre, ne doit pas faire l’objet de déclaration auprès de l’administration fiscale.  </a:t>
            </a:r>
            <a:endParaRPr lang="fr-FR" sz="1200" dirty="0">
              <a:effectLst/>
              <a:latin typeface="Times New Roman" panose="02020603050405020304" pitchFamily="18" charset="0"/>
              <a:ea typeface="Times New Roman" panose="02020603050405020304" pitchFamily="18" charset="0"/>
            </a:endParaRPr>
          </a:p>
          <a:p>
            <a:pPr algn="just">
              <a:spcBef>
                <a:spcPts val="1200"/>
              </a:spcBef>
            </a:pPr>
            <a:r>
              <a:rPr lang="fr-FR" sz="1200" dirty="0">
                <a:effectLst/>
                <a:latin typeface="Calibri" panose="020F0502020204030204" pitchFamily="34" charset="0"/>
                <a:ea typeface="Times New Roman" panose="02020603050405020304" pitchFamily="18" charset="0"/>
              </a:rPr>
              <a:t>Je certifie également que le présent d’usage susmentionné est d'une valeur raisonnable compte tenu :</a:t>
            </a:r>
            <a:endParaRPr lang="fr-FR" sz="1200" dirty="0">
              <a:effectLst/>
              <a:latin typeface="Times New Roman" panose="02020603050405020304" pitchFamily="18" charset="0"/>
              <a:ea typeface="Times New Roman" panose="02020603050405020304" pitchFamily="18" charset="0"/>
            </a:endParaRPr>
          </a:p>
          <a:p>
            <a:pPr marL="342900" lvl="0" indent="-342900" algn="just">
              <a:spcBef>
                <a:spcPts val="600"/>
              </a:spcBef>
              <a:buSzPts val="1000"/>
              <a:buFont typeface="Symbol" panose="05050102010706020507" pitchFamily="18" charset="2"/>
              <a:buChar char=""/>
              <a:tabLst>
                <a:tab pos="457200" algn="l"/>
              </a:tabLst>
            </a:pPr>
            <a:r>
              <a:rPr lang="fr-FR" sz="1200" dirty="0">
                <a:effectLst/>
                <a:latin typeface="Calibri" panose="020F0502020204030204" pitchFamily="34" charset="0"/>
                <a:ea typeface="Times New Roman" panose="02020603050405020304" pitchFamily="18" charset="0"/>
                <a:cs typeface="Calibri" panose="020F0502020204030204" pitchFamily="34" charset="0"/>
              </a:rPr>
              <a:t>de la personne à qui il est accordé : </a:t>
            </a:r>
            <a:r>
              <a:rPr lang="fr-FR" sz="1200" i="1" dirty="0">
                <a:effectLst/>
                <a:latin typeface="Calibri" panose="020F0502020204030204" pitchFamily="34" charset="0"/>
                <a:ea typeface="Times New Roman" panose="02020603050405020304" pitchFamily="18" charset="0"/>
                <a:cs typeface="Calibri" panose="020F0502020204030204" pitchFamily="34" charset="0"/>
              </a:rPr>
              <a:t>&lt;NOM, Prénom et qualité&gt;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600"/>
              </a:spcBef>
              <a:buSzPts val="1000"/>
              <a:buFont typeface="Symbol" panose="05050102010706020507" pitchFamily="18" charset="2"/>
              <a:buChar char=""/>
              <a:tabLst>
                <a:tab pos="457200" algn="l"/>
              </a:tabLst>
            </a:pPr>
            <a:r>
              <a:rPr lang="fr-FR" sz="1200" dirty="0">
                <a:effectLst/>
                <a:latin typeface="Calibri" panose="020F0502020204030204" pitchFamily="34" charset="0"/>
                <a:ea typeface="Times New Roman" panose="02020603050405020304" pitchFamily="18" charset="0"/>
                <a:cs typeface="Calibri" panose="020F0502020204030204" pitchFamily="34" charset="0"/>
              </a:rPr>
              <a:t>de l’occasion considérée : </a:t>
            </a:r>
            <a:r>
              <a:rPr lang="fr-FR" sz="1200" i="1" dirty="0">
                <a:effectLst/>
                <a:latin typeface="Calibri" panose="020F0502020204030204" pitchFamily="34" charset="0"/>
                <a:ea typeface="Times New Roman" panose="02020603050405020304" pitchFamily="18" charset="0"/>
                <a:cs typeface="Calibri" panose="020F0502020204030204" pitchFamily="34" charset="0"/>
              </a:rPr>
              <a:t>&lt;renseigner l’événement&gt;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600"/>
              </a:spcBef>
              <a:buSzPts val="1000"/>
              <a:buFont typeface="Symbol" panose="05050102010706020507" pitchFamily="18" charset="2"/>
              <a:buChar char=""/>
              <a:tabLst>
                <a:tab pos="457200" algn="l"/>
              </a:tabLst>
            </a:pPr>
            <a:r>
              <a:rPr lang="fr-FR" sz="1200" dirty="0">
                <a:effectLst/>
                <a:latin typeface="Calibri" panose="020F0502020204030204" pitchFamily="34" charset="0"/>
                <a:ea typeface="Times New Roman" panose="02020603050405020304" pitchFamily="18" charset="0"/>
                <a:cs typeface="Calibri" panose="020F0502020204030204" pitchFamily="34" charset="0"/>
              </a:rPr>
              <a:t>ainsi que de l’importance de mon patrimoine et de mes revenus</a:t>
            </a:r>
            <a:r>
              <a:rPr lang="fr-FR" sz="900" b="1" i="1" dirty="0">
                <a:effectLst/>
                <a:latin typeface="Calibri" panose="020F0502020204030204" pitchFamily="34" charset="0"/>
                <a:ea typeface="Times New Roman" panose="02020603050405020304" pitchFamily="18" charset="0"/>
                <a:cs typeface="Calibri" panose="020F0502020204030204" pitchFamily="34" charset="0"/>
              </a:rPr>
              <a:t>**</a:t>
            </a:r>
            <a:r>
              <a:rPr lang="fr-FR" sz="1200" dirty="0">
                <a:effectLst/>
                <a:latin typeface="Calibri" panose="020F0502020204030204" pitchFamily="34" charset="0"/>
                <a:ea typeface="Times New Roman" panose="02020603050405020304" pitchFamily="18" charset="0"/>
                <a:cs typeface="Calibri" panose="020F0502020204030204" pitchFamily="34" charset="0"/>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800"/>
              </a:spcBef>
            </a:pPr>
            <a:r>
              <a:rPr lang="fr-FR" sz="1000" dirty="0">
                <a:effectLst/>
                <a:latin typeface="Calibri" panose="020F0502020204030204" pitchFamily="34" charset="0"/>
                <a:ea typeface="Times New Roman" panose="02020603050405020304" pitchFamily="18" charset="0"/>
                <a:cs typeface="Calibri" panose="020F0502020204030204" pitchFamily="34" charset="0"/>
              </a:rPr>
              <a:t>** </a:t>
            </a:r>
            <a:r>
              <a:rPr lang="fr-FR" sz="1000" i="1" dirty="0">
                <a:effectLst/>
                <a:latin typeface="Calibri" panose="020F0502020204030204" pitchFamily="34" charset="0"/>
                <a:ea typeface="Calibri" panose="020F0502020204030204" pitchFamily="34" charset="0"/>
              </a:rPr>
              <a:t>Pour cette dernière condition, je joins obligatoirement à la présente attestation l’un des documents suivants, communicables de manière cumulative si nécessaire : dernier avis d’imposition et/ou dernier avis d’imposition à l’IFI si assujetti et/ou relevé(s) de portefeuille de valeurs mobilières et ce, pour permettre d’effectuer un contrôle de cohérence entre la somme versée et mon patrimoine</a:t>
            </a:r>
            <a:r>
              <a:rPr lang="fr-FR" sz="900" i="1" dirty="0">
                <a:effectLst/>
                <a:latin typeface="Calibri" panose="020F0502020204030204" pitchFamily="34" charset="0"/>
                <a:ea typeface="Calibri" panose="020F0502020204030204" pitchFamily="34" charset="0"/>
              </a:rPr>
              <a:t>.</a:t>
            </a:r>
            <a:br>
              <a:rPr lang="fr-FR" sz="900" i="1" dirty="0">
                <a:effectLst/>
                <a:latin typeface="Calibri" panose="020F0502020204030204" pitchFamily="34" charset="0"/>
                <a:ea typeface="Calibri" panose="020F0502020204030204" pitchFamily="34" charset="0"/>
                <a:cs typeface="Calibri" panose="020F0502020204030204" pitchFamily="34" charset="0"/>
              </a:rPr>
            </a:br>
            <a:endParaRPr lang="fr-FR" sz="900" i="1"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200" dirty="0">
              <a:effectLst/>
              <a:latin typeface="Calibri" panose="020F0502020204030204" pitchFamily="34" charset="0"/>
              <a:ea typeface="Calibri" panose="020F0502020204030204" pitchFamily="34" charset="0"/>
            </a:endParaRPr>
          </a:p>
          <a:p>
            <a:br>
              <a:rPr lang="fr-FR" sz="1200" dirty="0">
                <a:effectLst/>
                <a:latin typeface="Calibri" panose="020F0502020204030204" pitchFamily="34" charset="0"/>
                <a:ea typeface="Calibri" panose="020F0502020204030204" pitchFamily="34" charset="0"/>
              </a:rPr>
            </a:br>
            <a:endParaRPr lang="fr-FR" sz="1200" dirty="0">
              <a:effectLst/>
              <a:latin typeface="Calibri" panose="020F0502020204030204" pitchFamily="34" charset="0"/>
              <a:ea typeface="Calibri" panose="020F0502020204030204" pitchFamily="34" charset="0"/>
            </a:endParaRPr>
          </a:p>
          <a:p>
            <a:r>
              <a:rPr lang="fr-FR" sz="1200" dirty="0">
                <a:effectLst/>
                <a:latin typeface="Calibri" panose="020F0502020204030204" pitchFamily="34" charset="0"/>
                <a:ea typeface="Calibri" panose="020F0502020204030204" pitchFamily="34" charset="0"/>
              </a:rPr>
              <a:t>Fait à &lt;</a:t>
            </a:r>
            <a:r>
              <a:rPr lang="fr-FR" sz="1200" i="1" dirty="0">
                <a:effectLst/>
                <a:latin typeface="Calibri" panose="020F0502020204030204" pitchFamily="34" charset="0"/>
                <a:ea typeface="Calibri" panose="020F0502020204030204" pitchFamily="34" charset="0"/>
              </a:rPr>
              <a:t>Lieu de signature&gt;</a:t>
            </a:r>
            <a:r>
              <a:rPr lang="fr-FR" sz="1200" dirty="0">
                <a:effectLst/>
                <a:latin typeface="Calibri" panose="020F0502020204030204" pitchFamily="34" charset="0"/>
                <a:ea typeface="Calibri" panose="020F0502020204030204" pitchFamily="34" charset="0"/>
              </a:rPr>
              <a:t>, le &lt;</a:t>
            </a:r>
            <a:r>
              <a:rPr lang="fr-FR" sz="1200" i="1" dirty="0">
                <a:effectLst/>
                <a:latin typeface="Calibri" panose="020F0502020204030204" pitchFamily="34" charset="0"/>
                <a:ea typeface="Calibri" panose="020F0502020204030204" pitchFamily="34" charset="0"/>
              </a:rPr>
              <a:t>jj/mm/</a:t>
            </a:r>
            <a:r>
              <a:rPr lang="fr-FR" sz="1200" i="1" dirty="0" err="1">
                <a:effectLst/>
                <a:latin typeface="Calibri" panose="020F0502020204030204" pitchFamily="34" charset="0"/>
                <a:ea typeface="Calibri" panose="020F0502020204030204" pitchFamily="34" charset="0"/>
              </a:rPr>
              <a:t>aaaa</a:t>
            </a:r>
            <a:r>
              <a:rPr lang="fr-FR" sz="1200" i="1" dirty="0">
                <a:effectLst/>
                <a:latin typeface="Calibri" panose="020F0502020204030204" pitchFamily="34" charset="0"/>
                <a:ea typeface="Calibri" panose="020F0502020204030204" pitchFamily="34" charset="0"/>
              </a:rPr>
              <a:t>&gt;</a:t>
            </a:r>
            <a:r>
              <a:rPr lang="fr-FR" sz="1200" dirty="0">
                <a:effectLst/>
                <a:latin typeface="Calibri" panose="020F0502020204030204" pitchFamily="34" charset="0"/>
                <a:ea typeface="Calibri" panose="020F0502020204030204" pitchFamily="34" charset="0"/>
              </a:rPr>
              <a:t>                                </a:t>
            </a:r>
          </a:p>
          <a:p>
            <a:endParaRPr lang="fr-FR" sz="1200" dirty="0">
              <a:latin typeface="Calibri" panose="020F0502020204030204" pitchFamily="34" charset="0"/>
              <a:ea typeface="Calibri" panose="020F0502020204030204" pitchFamily="34" charset="0"/>
            </a:endParaRPr>
          </a:p>
          <a:p>
            <a:r>
              <a:rPr lang="fr-FR" sz="1200" dirty="0">
                <a:effectLst/>
                <a:latin typeface="Calibri" panose="020F0502020204030204" pitchFamily="34" charset="0"/>
                <a:ea typeface="Calibri" panose="020F0502020204030204" pitchFamily="34" charset="0"/>
              </a:rPr>
              <a:t>   </a:t>
            </a:r>
          </a:p>
          <a:p>
            <a:r>
              <a:rPr lang="fr-FR" sz="1200" dirty="0">
                <a:effectLst/>
                <a:latin typeface="Calibri" panose="020F0502020204030204" pitchFamily="34" charset="0"/>
                <a:ea typeface="Calibri" panose="020F0502020204030204" pitchFamily="34" charset="0"/>
              </a:rPr>
              <a:t>                                                                                                                                                                          </a:t>
            </a:r>
          </a:p>
          <a:p>
            <a:r>
              <a:rPr lang="fr-FR" sz="1200" dirty="0">
                <a:effectLst/>
                <a:latin typeface="Calibri" panose="020F0502020204030204" pitchFamily="34" charset="0"/>
                <a:ea typeface="Calibri" panose="020F0502020204030204" pitchFamily="34" charset="0"/>
              </a:rPr>
              <a:t>                                                                                                                                                                             Signature</a:t>
            </a:r>
            <a:endParaRPr lang="fr-FR" sz="1200" dirty="0">
              <a:solidFill>
                <a:srgbClr val="404040"/>
              </a:solidFill>
              <a:latin typeface="Calibri" panose="020F0502020204030204" pitchFamily="34" charset="0"/>
              <a:ea typeface="Times New Roman"/>
              <a:cs typeface="Times New Roman"/>
            </a:endParaRPr>
          </a:p>
        </p:txBody>
      </p:sp>
      <p:sp>
        <p:nvSpPr>
          <p:cNvPr id="22" name="Text Box 5">
            <a:hlinkClick r:id="" action="ppaction://noaction"/>
          </p:cNvPr>
          <p:cNvSpPr txBox="1">
            <a:spLocks noChangeArrowheads="1"/>
          </p:cNvSpPr>
          <p:nvPr/>
        </p:nvSpPr>
        <p:spPr bwMode="auto">
          <a:xfrm>
            <a:off x="166662" y="1964517"/>
            <a:ext cx="3115020" cy="300937"/>
          </a:xfrm>
          <a:prstGeom prst="rect">
            <a:avLst/>
          </a:prstGeom>
          <a:solidFill>
            <a:srgbClr val="F814A3"/>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Annexe 1 – Attestation sur l’honneur</a:t>
            </a:r>
          </a:p>
        </p:txBody>
      </p:sp>
      <p:pic>
        <p:nvPicPr>
          <p:cNvPr id="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62" y="57716"/>
            <a:ext cx="1219226" cy="1058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3"/>
          <p:cNvSpPr txBox="1">
            <a:spLocks noChangeArrowheads="1"/>
          </p:cNvSpPr>
          <p:nvPr/>
        </p:nvSpPr>
        <p:spPr bwMode="auto">
          <a:xfrm>
            <a:off x="69795" y="671794"/>
            <a:ext cx="7240697" cy="574775"/>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800" b="1" cap="all" dirty="0">
                <a:solidFill>
                  <a:srgbClr val="F814A3"/>
                </a:solidFill>
                <a:latin typeface="+mn-lt"/>
              </a:rPr>
              <a:t>ANNEXE</a:t>
            </a:r>
          </a:p>
        </p:txBody>
      </p:sp>
      <p:sp>
        <p:nvSpPr>
          <p:cNvPr id="13" name="Espace réservé du numéro de diapositive 3">
            <a:extLst>
              <a:ext uri="{FF2B5EF4-FFF2-40B4-BE49-F238E27FC236}">
                <a16:creationId xmlns:a16="http://schemas.microsoft.com/office/drawing/2014/main" id="{32651907-FEEC-477B-B02F-1EDD1AD58B30}"/>
              </a:ext>
            </a:extLst>
          </p:cNvPr>
          <p:cNvSpPr txBox="1">
            <a:spLocks/>
          </p:cNvSpPr>
          <p:nvPr/>
        </p:nvSpPr>
        <p:spPr>
          <a:xfrm rot="16200000">
            <a:off x="6734488" y="9719305"/>
            <a:ext cx="613068" cy="653083"/>
          </a:xfrm>
          <a:prstGeom prst="rect">
            <a:avLst/>
          </a:prstGeom>
          <a:scene3d>
            <a:camera prst="orthographicFront">
              <a:rot lat="0" lon="0" rev="16200000"/>
            </a:camera>
            <a:lightRig rig="threePt" dir="t"/>
          </a:scene3d>
        </p:spPr>
        <p:txBody>
          <a:bodyPr anchor="ctr"/>
          <a:lstStyle>
            <a:defPPr>
              <a:defRPr lang="fr-FR"/>
            </a:defPPr>
            <a:lvl1pPr marL="0" algn="l" defTabSz="962223" rtl="0" eaLnBrk="1" latinLnBrk="0" hangingPunct="1">
              <a:defRPr sz="2400" b="1" kern="1200">
                <a:solidFill>
                  <a:schemeClr val="tx2"/>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a:lstStyle>
          <a:p>
            <a:pPr fontAlgn="auto">
              <a:spcBef>
                <a:spcPts val="0"/>
              </a:spcBef>
              <a:spcAft>
                <a:spcPts val="0"/>
              </a:spcAft>
              <a:defRPr/>
            </a:pPr>
            <a:fld id="{97B33DD3-D3CA-4EB7-8141-8DBBDB7E80DD}" type="slidenum">
              <a:rPr lang="fr-FR" smtClean="0"/>
              <a:pPr fontAlgn="auto">
                <a:spcBef>
                  <a:spcPts val="0"/>
                </a:spcBef>
                <a:spcAft>
                  <a:spcPts val="0"/>
                </a:spcAft>
                <a:defRPr/>
              </a:pPr>
              <a:t>23</a:t>
            </a:fld>
            <a:endParaRPr lang="fr-FR" dirty="0"/>
          </a:p>
        </p:txBody>
      </p:sp>
      <p:pic>
        <p:nvPicPr>
          <p:cNvPr id="7" name="Image 6">
            <a:extLst>
              <a:ext uri="{FF2B5EF4-FFF2-40B4-BE49-F238E27FC236}">
                <a16:creationId xmlns:a16="http://schemas.microsoft.com/office/drawing/2014/main" id="{9F35754E-5D45-4251-BF7F-CFB8A89059CA}"/>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45327" y="1749664"/>
            <a:ext cx="668299" cy="668299"/>
          </a:xfrm>
          <a:prstGeom prst="rect">
            <a:avLst/>
          </a:prstGeom>
        </p:spPr>
      </p:pic>
    </p:spTree>
    <p:extLst>
      <p:ext uri="{BB962C8B-B14F-4D97-AF65-F5344CB8AC3E}">
        <p14:creationId xmlns:p14="http://schemas.microsoft.com/office/powerpoint/2010/main" val="37705823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el">
  <a:themeElements>
    <a:clrScheme name="Personnalisé 1">
      <a:dk1>
        <a:srgbClr val="474747"/>
      </a:dk1>
      <a:lt1>
        <a:srgbClr val="FFFFFF"/>
      </a:lt1>
      <a:dk2>
        <a:srgbClr val="F814A3"/>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e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e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30314</TotalTime>
  <Words>6409</Words>
  <Application>Microsoft Office PowerPoint</Application>
  <PresentationFormat>Personnalisé</PresentationFormat>
  <Paragraphs>938</Paragraphs>
  <Slides>23</Slides>
  <Notes>8</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Aharoni</vt:lpstr>
      <vt:lpstr>Arial</vt:lpstr>
      <vt:lpstr>Arial Black</vt:lpstr>
      <vt:lpstr>Calibri</vt:lpstr>
      <vt:lpstr>Symbol</vt:lpstr>
      <vt:lpstr>Times New Roman</vt:lpstr>
      <vt:lpstr>Wingdings</vt:lpstr>
      <vt:lpstr>Essentiel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ECUREUIL VIE DEVELOPPEMENT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Arnaud ARQUÉ</dc:creator>
  <cp:lastModifiedBy>Pamela KINIKI</cp:lastModifiedBy>
  <cp:revision>807</cp:revision>
  <cp:lastPrinted>2019-01-25T14:31:02Z</cp:lastPrinted>
  <dcterms:created xsi:type="dcterms:W3CDTF">2015-06-22T14:17:57Z</dcterms:created>
  <dcterms:modified xsi:type="dcterms:W3CDTF">2021-03-12T15:45:53Z</dcterms:modified>
</cp:coreProperties>
</file>