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376" r:id="rId7"/>
    <p:sldId id="342" r:id="rId8"/>
    <p:sldId id="368" r:id="rId9"/>
    <p:sldId id="399" r:id="rId10"/>
    <p:sldId id="403" r:id="rId11"/>
    <p:sldId id="378" r:id="rId12"/>
    <p:sldId id="382" r:id="rId13"/>
    <p:sldId id="367" r:id="rId14"/>
    <p:sldId id="355" r:id="rId15"/>
    <p:sldId id="390" r:id="rId16"/>
    <p:sldId id="391" r:id="rId17"/>
    <p:sldId id="392" r:id="rId18"/>
    <p:sldId id="386" r:id="rId19"/>
    <p:sldId id="388" r:id="rId20"/>
    <p:sldId id="389" r:id="rId21"/>
    <p:sldId id="394" r:id="rId22"/>
    <p:sldId id="400" r:id="rId23"/>
    <p:sldId id="395" r:id="rId24"/>
    <p:sldId id="397" r:id="rId25"/>
    <p:sldId id="401" r:id="rId26"/>
    <p:sldId id="396" r:id="rId27"/>
    <p:sldId id="377" r:id="rId28"/>
    <p:sldId id="338" r:id="rId29"/>
    <p:sldId id="404" r:id="rId30"/>
    <p:sldId id="328" r:id="rId3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FF6D6D"/>
    <a:srgbClr val="FFFF66"/>
    <a:srgbClr val="D5B8EA"/>
    <a:srgbClr val="FF6600"/>
    <a:srgbClr val="FFFF99"/>
    <a:srgbClr val="000000"/>
    <a:srgbClr val="FBDCDD"/>
    <a:srgbClr val="C31632"/>
    <a:srgbClr val="EC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6265" autoAdjust="0"/>
  </p:normalViewPr>
  <p:slideViewPr>
    <p:cSldViewPr snapToGrid="0">
      <p:cViewPr varScale="1">
        <p:scale>
          <a:sx n="69" d="100"/>
          <a:sy n="69" d="100"/>
        </p:scale>
        <p:origin x="576"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partie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9"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commerciaux.celca.caisse-epargne.fr/download/1449/referentiel-des-derogations-commerciales/20609/referentiel-des-derogations-commerciales.pdf"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clickandlearn.bpce.fr/Directory/Home.aspx?idPageData=14909308932" TargetMode="Externa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hyperlink" Target="http://bi4-prod.sigce.caisse-epargne.fr/BOE/OpenDocument/1902131219/OpenDocument/opendoc/openDocument.faces?logonSuccessful=true&amp;shareId=1"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forms.office.com/Pages/ResponsePage.aspx?id=NW271YKKKUO0mlAwvWSXq4Qzym3A8XxPqAOLL4qkJhNUNjJUUERNWDdYNURHWFk3T1cwN0JHUDQyTi4u" TargetMode="External"/><Relationship Id="rId2" Type="http://schemas.openxmlformats.org/officeDocument/2006/relationships/hyperlink" Target="http://commerciaux.celca.caisse-epargne.fr/particuliers/atelier-des-decodeurs-les-marches-financiers/" TargetMode="Externa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bi4-prod.sigce.caisse-epargne.fr/BOE/OpenDocument/1902131219/OpenDocument/opendoc/openDocument.faces?logonSuccessful=true&amp;shareId=1"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myeav.ecuvie.assurances.d.bbg/upload/docs/application/pdf/2021-05/guide_service_de_gestion_deleguee_ce.pdf" TargetMode="External"/><Relationship Id="rId13" Type="http://schemas.openxmlformats.org/officeDocument/2006/relationships/hyperlink" Target="https://myeav.ecuvie.assurances.d.bbg/upload/docs/application/pdf/2021-06/fiche_commerciale_millevie-premium-2.pdf" TargetMode="External"/><Relationship Id="rId18" Type="http://schemas.openxmlformats.org/officeDocument/2006/relationships/hyperlink" Target="https://myeav.ecuvie.assurances.d.bbg/upload/docs/application/pdf/2021-05/millevie_initiale_2_-_notice_it_def.pdf" TargetMode="External"/><Relationship Id="rId3" Type="http://schemas.openxmlformats.org/officeDocument/2006/relationships/hyperlink" Target="https://myeav.ecuvie.assurances.d.bbg/upload/docs/application/vnd.openxmlformats-officedocument.presentationml.presentation/2021-05/kit_reseau_eoasv_20210519_particuliers.pptx" TargetMode="External"/><Relationship Id="rId21" Type="http://schemas.openxmlformats.org/officeDocument/2006/relationships/hyperlink" Target="https://myeav.ecuvie.assurances.d.bbg/upload/docs/application/pdf/2021-06/fiche_commerciale_millevie-capi-2.pdf" TargetMode="External"/><Relationship Id="rId7" Type="http://schemas.openxmlformats.org/officeDocument/2006/relationships/hyperlink" Target="https://myeav.ecuvie.assurances.d.bbg/upload/docs/application/msword/2021-05/fi_2021_-_12_-_commercialisation_offre_millevie_2.doc" TargetMode="External"/><Relationship Id="rId12" Type="http://schemas.openxmlformats.org/officeDocument/2006/relationships/hyperlink" Target="https://myeav.ecuvie.assurances.d.bbg/upload/docs/application/pdf/2021-06/fiche_commerciale_millevie-essentielle-2.pdf" TargetMode="External"/><Relationship Id="rId17" Type="http://schemas.openxmlformats.org/officeDocument/2006/relationships/hyperlink" Target="https://myeav.ecuvie.assurances.d.bbg/upload/docs/application/pdf/2021-06/bat_guide_client_millevie_premium_2.pdf" TargetMode="External"/><Relationship Id="rId25" Type="http://schemas.openxmlformats.org/officeDocument/2006/relationships/hyperlink" Target="https://myeav.ecuvie.assurances.d.bbg/upload/docs/application/pdf/2021-06/bat_guide_client_millevie_infinie_2.pdf" TargetMode="External"/><Relationship Id="rId2" Type="http://schemas.openxmlformats.org/officeDocument/2006/relationships/image" Target="../media/image26.png"/><Relationship Id="rId16" Type="http://schemas.openxmlformats.org/officeDocument/2006/relationships/hyperlink" Target="https://myeav.ecuvie.assurances.d.bbg/upload/docs/application/pdf/2021-06/bat_guide_client_millevie-essentielle_2.pdf" TargetMode="External"/><Relationship Id="rId20" Type="http://schemas.openxmlformats.org/officeDocument/2006/relationships/hyperlink" Target="https://myeav.ecuvie.assurances.d.bbg/upload/docs/application/pdf/2021-06/fiche_commerciale_millevie-initiale-2.pdf" TargetMode="External"/><Relationship Id="rId1" Type="http://schemas.openxmlformats.org/officeDocument/2006/relationships/slideLayout" Target="../slideLayouts/slideLayout4.xml"/><Relationship Id="rId6" Type="http://schemas.openxmlformats.org/officeDocument/2006/relationships/hyperlink" Target="https://myeav.ecuvie.assurances.d.bbg/upload/docs/application/pdf/2021-05/2020-1741-caisse_depargne_millevie.pdf" TargetMode="External"/><Relationship Id="rId11" Type="http://schemas.openxmlformats.org/officeDocument/2006/relationships/hyperlink" Target="https://myeav.ecuvie.assurances.d.bbg/upload/docs/application/pdf/2021-05/millevie_infinie_2_-_notice_it_def.pdf" TargetMode="External"/><Relationship Id="rId24" Type="http://schemas.openxmlformats.org/officeDocument/2006/relationships/hyperlink" Target="https://myeav.ecuvie.assurances.d.bbg/upload/docs/application/pdf/2021-06/bat_guide_client_millevie-initiale_2.pdf" TargetMode="External"/><Relationship Id="rId5" Type="http://schemas.openxmlformats.org/officeDocument/2006/relationships/hyperlink" Target="https://myeav.ecuvie.assurances.d.bbg/upload/docs/application/vnd.openxmlformats-officedocument.presentationml.presentation/2021-05/kit_reseau_gedel_20210519.pptx" TargetMode="External"/><Relationship Id="rId15" Type="http://schemas.openxmlformats.org/officeDocument/2006/relationships/hyperlink" Target="https://myeav.ecuvie.assurances.d.bbg/upload/docs/application/pdf/2021-06/fiche_option_darbitrages_millevie_2_logo2021.pdf" TargetMode="External"/><Relationship Id="rId23" Type="http://schemas.openxmlformats.org/officeDocument/2006/relationships/hyperlink" Target="https://myeav.ecuvie.assurances.d.bbg/upload/docs/application/pdf/2021-06/fiche-client-fonds-millevie2_logo-2021.pdf" TargetMode="External"/><Relationship Id="rId10" Type="http://schemas.openxmlformats.org/officeDocument/2006/relationships/hyperlink" Target="https://myeav.ecuvie.assurances.d.bbg/upload/docs/application/pdf/2021-05/millevie_premium_2_notice_def.pdf" TargetMode="External"/><Relationship Id="rId19" Type="http://schemas.openxmlformats.org/officeDocument/2006/relationships/hyperlink" Target="https://myeav.ecuvie.assurances.d.bbg/upload/docs/application/pdf/2021-05/millevie_capi_2_-_conditions_generales_it_def.pdf" TargetMode="External"/><Relationship Id="rId4" Type="http://schemas.openxmlformats.org/officeDocument/2006/relationships/hyperlink" Target="https://myeav.ecuvie.assurances.d.bbg/upload/docs/application/vnd.openxmlformats-officedocument.presentationml.presentation/2021-05/kit_reseau_eoasv_20210519_banque_privee.pptx" TargetMode="External"/><Relationship Id="rId9" Type="http://schemas.openxmlformats.org/officeDocument/2006/relationships/hyperlink" Target="https://myeav.ecuvie.assurances.d.bbg/upload/docs/application/pdf/2021-05/millevie_essentielle_2_-_notice_it_def.pdf" TargetMode="External"/><Relationship Id="rId14" Type="http://schemas.openxmlformats.org/officeDocument/2006/relationships/hyperlink" Target="https://myeav.ecuvie.assurances.d.bbg/upload/docs/application/pdf/2021-06/fiche_commerciale_millevie-infinie-2.pdf" TargetMode="External"/><Relationship Id="rId22" Type="http://schemas.openxmlformats.org/officeDocument/2006/relationships/hyperlink" Target="https://myeav.ecuvie.assurances.d.bbg/upload/docs/application/pdf/2021-06/fiche_option-transmission-assure_logo202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24 juin 2021</a:t>
            </a:r>
            <a:endParaRPr lang="fr-FR" dirty="0"/>
          </a:p>
        </p:txBody>
      </p:sp>
      <p:sp>
        <p:nvSpPr>
          <p:cNvPr id="4" name="Titre 3"/>
          <p:cNvSpPr>
            <a:spLocks noGrp="1"/>
          </p:cNvSpPr>
          <p:nvPr>
            <p:ph type="ctrTitle"/>
          </p:nvPr>
        </p:nvSpPr>
        <p:spPr/>
        <p:txBody>
          <a:bodyPr>
            <a:normAutofit fontScale="90000"/>
          </a:bodyPr>
          <a:lstStyle/>
          <a:p>
            <a:r>
              <a:rPr lang="fr-FR" dirty="0" smtClean="0"/>
              <a:t>Evolution de la gamme Millevie et gestion déléguée </a:t>
            </a:r>
            <a:endParaRPr lang="fr-FR" dirty="0"/>
          </a:p>
        </p:txBody>
      </p:sp>
      <p:sp>
        <p:nvSpPr>
          <p:cNvPr id="5" name="Espace réservé du texte 4"/>
          <p:cNvSpPr>
            <a:spLocks noGrp="1"/>
          </p:cNvSpPr>
          <p:nvPr>
            <p:ph type="body" sz="quarter" idx="11"/>
          </p:nvPr>
        </p:nvSpPr>
        <p:spPr/>
        <p:txBody>
          <a:bodyPr/>
          <a:lstStyle/>
          <a:p>
            <a:r>
              <a:rPr lang="fr-FR" dirty="0"/>
              <a:t>Direction du Développement BDD et du Marché Grand </a:t>
            </a:r>
            <a:r>
              <a:rPr lang="fr-FR" dirty="0" smtClean="0"/>
              <a:t>Public</a:t>
            </a:r>
            <a:endParaRPr lang="fr-FR" dirty="0"/>
          </a:p>
        </p:txBody>
      </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a:solidFill>
                  <a:srgbClr val="C00000"/>
                </a:solidFill>
                <a:latin typeface="Montserrat Black" panose="00000A00000000000000" pitchFamily="2" charset="0"/>
              </a:rPr>
              <a:t>Contexte</a:t>
            </a:r>
          </a:p>
          <a:p>
            <a:pPr lvl="1"/>
            <a:r>
              <a:rPr lang="fr-FR" sz="1800" dirty="0">
                <a:sym typeface="Wingdings" panose="05000000000000000000" pitchFamily="2" charset="2"/>
              </a:rPr>
              <a:t>L’évolution de la gamme Millevie permet de maintenir la pérennité du fonds en Euros dans le contexte actuel, et de préserver la </a:t>
            </a:r>
            <a:r>
              <a:rPr lang="fr-FR" sz="1800" dirty="0" smtClean="0">
                <a:sym typeface="Wingdings" panose="05000000000000000000" pitchFamily="2" charset="2"/>
              </a:rPr>
              <a:t>nécessaire solvabilité </a:t>
            </a:r>
            <a:r>
              <a:rPr lang="fr-FR" sz="1800" dirty="0">
                <a:sym typeface="Wingdings" panose="05000000000000000000" pitchFamily="2" charset="2"/>
              </a:rPr>
              <a:t>de l’assureur</a:t>
            </a:r>
          </a:p>
          <a:p>
            <a:pPr lvl="1"/>
            <a:r>
              <a:rPr lang="fr-FR" sz="1800" dirty="0" smtClean="0"/>
              <a:t>Le </a:t>
            </a:r>
            <a:r>
              <a:rPr lang="fr-FR" sz="1800" dirty="0"/>
              <a:t>contexte des taux durablement bas impacte directement le fonds en euros </a:t>
            </a:r>
          </a:p>
          <a:p>
            <a:pPr lvl="1"/>
            <a:r>
              <a:rPr lang="fr-FR" sz="1800" dirty="0"/>
              <a:t>L’assurance vie est plus que jamais au cœur des </a:t>
            </a:r>
            <a:r>
              <a:rPr lang="fr-FR" sz="1800" dirty="0" smtClean="0"/>
              <a:t>attentes </a:t>
            </a:r>
            <a:r>
              <a:rPr lang="fr-FR" sz="1800" dirty="0"/>
              <a:t>des Français</a:t>
            </a:r>
          </a:p>
          <a:p>
            <a:pPr lvl="1"/>
            <a:r>
              <a:rPr lang="fr-FR" sz="1800" dirty="0" smtClean="0"/>
              <a:t>La </a:t>
            </a:r>
            <a:r>
              <a:rPr lang="fr-FR" sz="1800" dirty="0"/>
              <a:t>gamme Millevie 2 </a:t>
            </a:r>
            <a:r>
              <a:rPr lang="fr-FR" sz="1800" dirty="0" smtClean="0"/>
              <a:t>évolue autour </a:t>
            </a:r>
            <a:r>
              <a:rPr lang="fr-FR" sz="1800" dirty="0"/>
              <a:t>de 3 grands axes</a:t>
            </a:r>
          </a:p>
          <a:p>
            <a:r>
              <a:rPr lang="fr-FR" sz="2000" b="1" dirty="0" smtClean="0">
                <a:latin typeface="Montserrat Black" panose="00000A00000000000000" pitchFamily="2" charset="0"/>
              </a:rPr>
              <a:t>La nouvelle offre Millevie 2</a:t>
            </a:r>
          </a:p>
          <a:p>
            <a:r>
              <a:rPr lang="fr-FR" sz="2000" b="1" dirty="0">
                <a:latin typeface="Montserrat Black" panose="00000A00000000000000" pitchFamily="2" charset="0"/>
              </a:rPr>
              <a:t>Le service de gestion déléguée</a:t>
            </a:r>
            <a:endParaRPr lang="fr-FR" sz="2000" b="1" dirty="0" smtClean="0">
              <a:latin typeface="Montserrat Black" panose="00000A00000000000000" pitchFamily="2" charset="0"/>
            </a:endParaRPr>
          </a:p>
          <a:p>
            <a:r>
              <a:rPr lang="fr-FR" sz="2000" b="1" dirty="0">
                <a:latin typeface="Montserrat Black" panose="00000A00000000000000" pitchFamily="2" charset="0"/>
              </a:rPr>
              <a:t>Accompagnement et outils</a:t>
            </a:r>
          </a:p>
        </p:txBody>
      </p:sp>
    </p:spTree>
    <p:extLst>
      <p:ext uri="{BB962C8B-B14F-4D97-AF65-F5344CB8AC3E}">
        <p14:creationId xmlns:p14="http://schemas.microsoft.com/office/powerpoint/2010/main" val="4031041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691640"/>
            <a:ext cx="10980738" cy="1302283"/>
          </a:xfrm>
        </p:spPr>
        <p:txBody>
          <a:bodyPr>
            <a:normAutofit/>
          </a:bodyPr>
          <a:lstStyle/>
          <a:p>
            <a:pPr>
              <a:spcBef>
                <a:spcPts val="200"/>
              </a:spcBef>
            </a:pPr>
            <a:r>
              <a:rPr lang="fr-FR" dirty="0" smtClean="0"/>
              <a:t>Le </a:t>
            </a:r>
            <a:r>
              <a:rPr lang="fr-FR" b="1" dirty="0"/>
              <a:t>contexte de taux durablement bas </a:t>
            </a:r>
            <a:r>
              <a:rPr lang="fr-FR" dirty="0" smtClean="0"/>
              <a:t>déstabilise les compagnies d’assurance. Aussi, à l’instar des autres compagnies, BPCE Vie doit faire évoluer son offre pour : </a:t>
            </a:r>
          </a:p>
        </p:txBody>
      </p:sp>
      <p:sp>
        <p:nvSpPr>
          <p:cNvPr id="11" name="Espace réservé du texte 10"/>
          <p:cNvSpPr>
            <a:spLocks noGrp="1"/>
          </p:cNvSpPr>
          <p:nvPr>
            <p:ph type="body" sz="quarter" idx="12"/>
          </p:nvPr>
        </p:nvSpPr>
        <p:spPr/>
        <p:txBody>
          <a:bodyPr>
            <a:normAutofit fontScale="92500"/>
          </a:bodyPr>
          <a:lstStyle/>
          <a:p>
            <a:r>
              <a:rPr lang="fr-FR" dirty="0" smtClean="0">
                <a:sym typeface="Wingdings" panose="05000000000000000000" pitchFamily="2" charset="2"/>
              </a:rPr>
              <a:t>L’évolution de la gamme Millevie permet de maintenir la pérennité du fonds en Euros dans le contexte actuel, et </a:t>
            </a:r>
            <a:r>
              <a:rPr lang="fr-FR" dirty="0">
                <a:sym typeface="Wingdings" panose="05000000000000000000" pitchFamily="2" charset="2"/>
              </a:rPr>
              <a:t>de préserver </a:t>
            </a:r>
            <a:r>
              <a:rPr lang="fr-FR" dirty="0" smtClean="0">
                <a:sym typeface="Wingdings" panose="05000000000000000000" pitchFamily="2" charset="2"/>
              </a:rPr>
              <a:t>la nécessaire solvabilité </a:t>
            </a:r>
            <a:r>
              <a:rPr lang="fr-FR" dirty="0">
                <a:sym typeface="Wingdings" panose="05000000000000000000" pitchFamily="2" charset="2"/>
              </a:rPr>
              <a:t>de </a:t>
            </a:r>
            <a:r>
              <a:rPr lang="fr-FR" dirty="0" smtClean="0">
                <a:sym typeface="Wingdings" panose="05000000000000000000" pitchFamily="2" charset="2"/>
              </a:rPr>
              <a:t>l’assureur</a:t>
            </a:r>
            <a:endParaRPr lang="fr-FR" dirty="0">
              <a:sym typeface="Wingdings" panose="05000000000000000000" pitchFamily="2" charset="2"/>
            </a:endParaRPr>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
        <p:nvSpPr>
          <p:cNvPr id="2" name="Rectangle 1"/>
          <p:cNvSpPr/>
          <p:nvPr/>
        </p:nvSpPr>
        <p:spPr>
          <a:xfrm>
            <a:off x="6931229" y="2993923"/>
            <a:ext cx="2787445" cy="3007725"/>
          </a:xfrm>
          <a:prstGeom prst="rect">
            <a:avLst/>
          </a:prstGeom>
          <a:gradFill flip="none" rotWithShape="1">
            <a:gsLst>
              <a:gs pos="0">
                <a:schemeClr val="bg1">
                  <a:lumMod val="75000"/>
                </a:schemeClr>
              </a:gs>
              <a:gs pos="46000">
                <a:schemeClr val="bg1">
                  <a:lumMod val="95000"/>
                  <a:shade val="67500"/>
                  <a:satMod val="115000"/>
                </a:schemeClr>
              </a:gs>
              <a:gs pos="77000">
                <a:schemeClr val="bg1">
                  <a:lumMod val="95000"/>
                  <a:shade val="100000"/>
                  <a:satMod val="115000"/>
                </a:schemeClr>
              </a:gs>
            </a:gsLst>
            <a:lin ang="2700000" scaled="1"/>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3"/>
                </a:solidFill>
              </a:rPr>
              <a:t>Préserver sa solvabilité </a:t>
            </a:r>
            <a:r>
              <a:rPr lang="fr-FR" dirty="0">
                <a:solidFill>
                  <a:schemeClr val="tx1">
                    <a:lumMod val="75000"/>
                    <a:lumOff val="25000"/>
                  </a:schemeClr>
                </a:solidFill>
              </a:rPr>
              <a:t>pour répondre à la réglementation et aux engagements pris en 2019 auprès de l’ACPR</a:t>
            </a:r>
          </a:p>
        </p:txBody>
      </p:sp>
      <p:sp>
        <p:nvSpPr>
          <p:cNvPr id="14" name="Rectangle 13"/>
          <p:cNvSpPr/>
          <p:nvPr/>
        </p:nvSpPr>
        <p:spPr>
          <a:xfrm>
            <a:off x="2614097" y="2993923"/>
            <a:ext cx="2787445" cy="3007725"/>
          </a:xfrm>
          <a:prstGeom prst="rect">
            <a:avLst/>
          </a:prstGeom>
          <a:gradFill flip="none" rotWithShape="1">
            <a:gsLst>
              <a:gs pos="0">
                <a:schemeClr val="bg1">
                  <a:lumMod val="75000"/>
                </a:schemeClr>
              </a:gs>
              <a:gs pos="46000">
                <a:schemeClr val="bg1">
                  <a:lumMod val="95000"/>
                  <a:shade val="67500"/>
                  <a:satMod val="115000"/>
                </a:schemeClr>
              </a:gs>
              <a:gs pos="77000">
                <a:schemeClr val="bg1">
                  <a:lumMod val="95000"/>
                  <a:shade val="100000"/>
                  <a:satMod val="115000"/>
                </a:schemeClr>
              </a:gs>
            </a:gsLst>
            <a:lin ang="2700000" scaled="1"/>
            <a:tileRect/>
          </a:gra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spcBef>
                <a:spcPts val="200"/>
              </a:spcBef>
            </a:pPr>
            <a:r>
              <a:rPr lang="fr-FR" b="1" dirty="0" smtClean="0">
                <a:solidFill>
                  <a:schemeClr val="accent4">
                    <a:lumMod val="75000"/>
                  </a:schemeClr>
                </a:solidFill>
              </a:rPr>
              <a:t>Maintenir </a:t>
            </a:r>
            <a:r>
              <a:rPr lang="fr-FR" b="1" dirty="0">
                <a:solidFill>
                  <a:schemeClr val="accent4">
                    <a:lumMod val="75000"/>
                  </a:schemeClr>
                </a:solidFill>
              </a:rPr>
              <a:t>la pérennité de son fonds en euros</a:t>
            </a:r>
            <a:r>
              <a:rPr lang="fr-FR" dirty="0">
                <a:solidFill>
                  <a:schemeClr val="tx1">
                    <a:lumMod val="75000"/>
                    <a:lumOff val="25000"/>
                  </a:schemeClr>
                </a:solidFill>
              </a:rPr>
              <a:t>, et ainsi préserver la communauté des assurés</a:t>
            </a:r>
          </a:p>
        </p:txBody>
      </p:sp>
      <p:sp>
        <p:nvSpPr>
          <p:cNvPr id="3" name="Rectangle 2"/>
          <p:cNvSpPr/>
          <p:nvPr/>
        </p:nvSpPr>
        <p:spPr>
          <a:xfrm>
            <a:off x="7824053" y="2428773"/>
            <a:ext cx="1130300" cy="1130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a:extLst>
              <a:ext uri="{FF2B5EF4-FFF2-40B4-BE49-F238E27FC236}">
                <a16:creationId xmlns:a16="http://schemas.microsoft.com/office/drawing/2014/main" id="{1409EBC2-BCD9-4F35-A578-CD5909BF7071}"/>
              </a:ext>
            </a:extLst>
          </p:cNvPr>
          <p:cNvPicPr>
            <a:picLocks noChangeAspect="1"/>
          </p:cNvPicPr>
          <p:nvPr/>
        </p:nvPicPr>
        <p:blipFill>
          <a:blip r:embed="rId2"/>
          <a:stretch>
            <a:fillRect/>
          </a:stretch>
        </p:blipFill>
        <p:spPr>
          <a:xfrm>
            <a:off x="7961433" y="2558134"/>
            <a:ext cx="906340" cy="895151"/>
          </a:xfrm>
          <a:prstGeom prst="rect">
            <a:avLst/>
          </a:prstGeom>
        </p:spPr>
      </p:pic>
      <p:sp>
        <p:nvSpPr>
          <p:cNvPr id="4" name="Rectangle 3"/>
          <p:cNvSpPr/>
          <p:nvPr/>
        </p:nvSpPr>
        <p:spPr>
          <a:xfrm>
            <a:off x="3287887" y="2642950"/>
            <a:ext cx="1490663" cy="756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Image 31">
            <a:extLst>
              <a:ext uri="{FF2B5EF4-FFF2-40B4-BE49-F238E27FC236}">
                <a16:creationId xmlns:a16="http://schemas.microsoft.com/office/drawing/2014/main" id="{23F00546-EE10-4A5E-AEFE-24D7690BB151}"/>
              </a:ext>
            </a:extLst>
          </p:cNvPr>
          <p:cNvPicPr>
            <a:picLocks noChangeAspect="1"/>
          </p:cNvPicPr>
          <p:nvPr/>
        </p:nvPicPr>
        <p:blipFill>
          <a:blip r:embed="rId3">
            <a:duotone>
              <a:schemeClr val="accent4">
                <a:shade val="45000"/>
                <a:satMod val="135000"/>
              </a:schemeClr>
              <a:prstClr val="white"/>
            </a:duotone>
          </a:blip>
          <a:stretch>
            <a:fillRect/>
          </a:stretch>
        </p:blipFill>
        <p:spPr>
          <a:xfrm>
            <a:off x="3912634" y="2687448"/>
            <a:ext cx="736740" cy="660099"/>
          </a:xfrm>
          <a:prstGeom prst="rect">
            <a:avLst/>
          </a:prstGeom>
        </p:spPr>
      </p:pic>
      <p:pic>
        <p:nvPicPr>
          <p:cNvPr id="30" name="Image 29">
            <a:extLst>
              <a:ext uri="{FF2B5EF4-FFF2-40B4-BE49-F238E27FC236}">
                <a16:creationId xmlns:a16="http://schemas.microsoft.com/office/drawing/2014/main" id="{34F64ECF-DBA3-4DF7-A5B7-51F173CA92B1}"/>
              </a:ext>
            </a:extLst>
          </p:cNvPr>
          <p:cNvPicPr>
            <a:picLocks noChangeAspect="1"/>
          </p:cNvPicPr>
          <p:nvPr/>
        </p:nvPicPr>
        <p:blipFill>
          <a:blip r:embed="rId4">
            <a:duotone>
              <a:schemeClr val="accent4">
                <a:shade val="45000"/>
                <a:satMod val="135000"/>
              </a:schemeClr>
              <a:prstClr val="white"/>
            </a:duotone>
          </a:blip>
          <a:stretch>
            <a:fillRect/>
          </a:stretch>
        </p:blipFill>
        <p:spPr>
          <a:xfrm>
            <a:off x="3411197" y="2696324"/>
            <a:ext cx="501438" cy="651223"/>
          </a:xfrm>
          <a:prstGeom prst="rect">
            <a:avLst/>
          </a:prstGeom>
        </p:spPr>
      </p:pic>
    </p:spTree>
    <p:extLst>
      <p:ext uri="{BB962C8B-B14F-4D97-AF65-F5344CB8AC3E}">
        <p14:creationId xmlns:p14="http://schemas.microsoft.com/office/powerpoint/2010/main" val="1573738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10980738" cy="2470175"/>
          </a:xfrm>
        </p:spPr>
        <p:txBody>
          <a:bodyPr>
            <a:normAutofit/>
          </a:bodyPr>
          <a:lstStyle/>
          <a:p>
            <a:r>
              <a:rPr lang="fr-FR" dirty="0" smtClean="0"/>
              <a:t>Le </a:t>
            </a:r>
            <a:r>
              <a:rPr lang="fr-FR" dirty="0"/>
              <a:t>Fonds euros de BPCE Vie est investi à 80 % sur des </a:t>
            </a:r>
            <a:r>
              <a:rPr lang="fr-FR" dirty="0" smtClean="0"/>
              <a:t>obligations afin de respecter la réglementation et de garantir la sécurité des fonds des clients.  </a:t>
            </a:r>
          </a:p>
          <a:p>
            <a:endParaRPr lang="fr-FR" dirty="0" smtClean="0"/>
          </a:p>
          <a:p>
            <a:r>
              <a:rPr lang="fr-FR" dirty="0" smtClean="0"/>
              <a:t>Depuis </a:t>
            </a:r>
            <a:r>
              <a:rPr lang="fr-FR" dirty="0"/>
              <a:t>2010, les taux obligataires subissent une baisse constante. Ils sont même devenus négatifs en 2019. </a:t>
            </a:r>
            <a:endParaRPr lang="fr-FR" dirty="0" smtClean="0"/>
          </a:p>
        </p:txBody>
      </p:sp>
      <p:sp>
        <p:nvSpPr>
          <p:cNvPr id="11" name="Espace réservé du texte 10"/>
          <p:cNvSpPr>
            <a:spLocks noGrp="1"/>
          </p:cNvSpPr>
          <p:nvPr>
            <p:ph type="body" sz="quarter" idx="12"/>
          </p:nvPr>
        </p:nvSpPr>
        <p:spPr/>
        <p:txBody>
          <a:bodyPr>
            <a:normAutofit/>
          </a:bodyPr>
          <a:lstStyle/>
          <a:p>
            <a:r>
              <a:rPr lang="fr-FR" dirty="0" smtClean="0"/>
              <a:t>Le contexte des taux durablement bas impacte directement le fonds en euros </a:t>
            </a:r>
            <a:endParaRPr lang="fr-FR" dirty="0"/>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pic>
        <p:nvPicPr>
          <p:cNvPr id="18" name="Image 17"/>
          <p:cNvPicPr>
            <a:picLocks noChangeAspect="1"/>
          </p:cNvPicPr>
          <p:nvPr/>
        </p:nvPicPr>
        <p:blipFill rotWithShape="1">
          <a:blip r:embed="rId2"/>
          <a:srcRect t="8403"/>
          <a:stretch/>
        </p:blipFill>
        <p:spPr>
          <a:xfrm>
            <a:off x="3953354" y="3790335"/>
            <a:ext cx="3654957" cy="2336951"/>
          </a:xfrm>
          <a:prstGeom prst="rect">
            <a:avLst/>
          </a:prstGeom>
          <a:ln>
            <a:solidFill>
              <a:schemeClr val="bg1">
                <a:lumMod val="85000"/>
              </a:schemeClr>
            </a:solidFill>
          </a:ln>
        </p:spPr>
      </p:pic>
      <p:sp>
        <p:nvSpPr>
          <p:cNvPr id="2" name="ZoneTexte 1"/>
          <p:cNvSpPr txBox="1"/>
          <p:nvPr/>
        </p:nvSpPr>
        <p:spPr>
          <a:xfrm>
            <a:off x="8519961" y="4795618"/>
            <a:ext cx="3278750" cy="307777"/>
          </a:xfrm>
          <a:prstGeom prst="rect">
            <a:avLst/>
          </a:prstGeom>
          <a:noFill/>
        </p:spPr>
        <p:txBody>
          <a:bodyPr wrap="square" rtlCol="0">
            <a:spAutoFit/>
          </a:bodyPr>
          <a:lstStyle/>
          <a:p>
            <a:r>
              <a:rPr lang="fr-FR" sz="1400" dirty="0" smtClean="0">
                <a:solidFill>
                  <a:schemeClr val="tx1">
                    <a:lumMod val="75000"/>
                    <a:lumOff val="25000"/>
                  </a:schemeClr>
                </a:solidFill>
              </a:rPr>
              <a:t>Evolution de l’OAT 10 ans depuis 2010</a:t>
            </a:r>
          </a:p>
        </p:txBody>
      </p:sp>
      <p:pic>
        <p:nvPicPr>
          <p:cNvPr id="7" name="Image 6">
            <a:extLst>
              <a:ext uri="{FF2B5EF4-FFF2-40B4-BE49-F238E27FC236}">
                <a16:creationId xmlns:a16="http://schemas.microsoft.com/office/drawing/2014/main" id="{16CED583-7C77-47F4-8480-87D047546B81}"/>
              </a:ext>
            </a:extLst>
          </p:cNvPr>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9956" b="89602" l="6516" r="94149"/>
                    </a14:imgEffect>
                  </a14:imgLayer>
                </a14:imgProps>
              </a:ext>
            </a:extLst>
          </a:blip>
          <a:stretch>
            <a:fillRect/>
          </a:stretch>
        </p:blipFill>
        <p:spPr>
          <a:xfrm>
            <a:off x="3953354" y="3855039"/>
            <a:ext cx="3888179" cy="2109341"/>
          </a:xfrm>
          <a:prstGeom prst="rect">
            <a:avLst/>
          </a:prstGeom>
          <a:ln w="3175">
            <a:noFill/>
          </a:ln>
        </p:spPr>
      </p:pic>
      <p:cxnSp>
        <p:nvCxnSpPr>
          <p:cNvPr id="4" name="Connecteur droit 3"/>
          <p:cNvCxnSpPr/>
          <p:nvPr/>
        </p:nvCxnSpPr>
        <p:spPr>
          <a:xfrm flipV="1">
            <a:off x="8116113" y="4940711"/>
            <a:ext cx="418706"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flipV="1">
            <a:off x="8118826" y="5507476"/>
            <a:ext cx="418706" cy="1"/>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8534820" y="5231667"/>
            <a:ext cx="3141244" cy="523220"/>
          </a:xfrm>
          <a:prstGeom prst="rect">
            <a:avLst/>
          </a:prstGeom>
        </p:spPr>
        <p:txBody>
          <a:bodyPr wrap="square">
            <a:spAutoFit/>
          </a:bodyPr>
          <a:lstStyle/>
          <a:p>
            <a:r>
              <a:rPr lang="fr-FR" sz="1400" dirty="0">
                <a:solidFill>
                  <a:schemeClr val="tx1">
                    <a:lumMod val="75000"/>
                    <a:lumOff val="25000"/>
                  </a:schemeClr>
                </a:solidFill>
              </a:rPr>
              <a:t>Taux de rendement du </a:t>
            </a:r>
            <a:r>
              <a:rPr lang="fr-FR" sz="1400" dirty="0" smtClean="0">
                <a:solidFill>
                  <a:schemeClr val="tx1">
                    <a:lumMod val="75000"/>
                    <a:lumOff val="25000"/>
                  </a:schemeClr>
                </a:solidFill>
              </a:rPr>
              <a:t>fonds </a:t>
            </a:r>
            <a:r>
              <a:rPr lang="fr-FR" sz="1400" dirty="0">
                <a:solidFill>
                  <a:schemeClr val="tx1">
                    <a:lumMod val="75000"/>
                    <a:lumOff val="25000"/>
                  </a:schemeClr>
                </a:solidFill>
              </a:rPr>
              <a:t>en </a:t>
            </a:r>
            <a:r>
              <a:rPr lang="fr-FR" sz="1400" dirty="0" smtClean="0">
                <a:solidFill>
                  <a:schemeClr val="tx1">
                    <a:lumMod val="75000"/>
                    <a:lumOff val="25000"/>
                  </a:schemeClr>
                </a:solidFill>
              </a:rPr>
              <a:t>euros BPCE Vie</a:t>
            </a:r>
            <a:endParaRPr lang="fr-FR" sz="1400" dirty="0">
              <a:solidFill>
                <a:schemeClr val="tx1">
                  <a:lumMod val="75000"/>
                  <a:lumOff val="25000"/>
                </a:schemeClr>
              </a:solidFill>
            </a:endParaRPr>
          </a:p>
        </p:txBody>
      </p:sp>
      <p:sp>
        <p:nvSpPr>
          <p:cNvPr id="21" name="Espace réservé du contenu 9"/>
          <p:cNvSpPr txBox="1">
            <a:spLocks/>
          </p:cNvSpPr>
          <p:nvPr/>
        </p:nvSpPr>
        <p:spPr>
          <a:xfrm>
            <a:off x="695325" y="3148499"/>
            <a:ext cx="10980738" cy="790244"/>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Les rendements des fonds en euros des contrats d’assurance vie en sont donc mécaniquement affectés et connaissent une baisse équivalente. </a:t>
            </a:r>
            <a:endParaRPr lang="fr-FR" dirty="0"/>
          </a:p>
        </p:txBody>
      </p:sp>
    </p:spTree>
    <p:extLst>
      <p:ext uri="{BB962C8B-B14F-4D97-AF65-F5344CB8AC3E}">
        <p14:creationId xmlns:p14="http://schemas.microsoft.com/office/powerpoint/2010/main" val="232573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L’assurance vie est plus que jamais au cœur des attentes des Français</a:t>
            </a:r>
            <a:endParaRPr lang="fr-FR" dirty="0"/>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a:t>3</a:t>
            </a:r>
          </a:p>
        </p:txBody>
      </p:sp>
      <p:sp>
        <p:nvSpPr>
          <p:cNvPr id="2" name="Espace réservé du contenu 1"/>
          <p:cNvSpPr>
            <a:spLocks noGrp="1"/>
          </p:cNvSpPr>
          <p:nvPr>
            <p:ph idx="1"/>
          </p:nvPr>
        </p:nvSpPr>
        <p:spPr>
          <a:xfrm>
            <a:off x="695325" y="1623567"/>
            <a:ext cx="10980738" cy="4386186"/>
          </a:xfrm>
        </p:spPr>
        <p:txBody>
          <a:bodyPr/>
          <a:lstStyle/>
          <a:p>
            <a:r>
              <a:rPr lang="fr-FR" b="1" dirty="0" smtClean="0"/>
              <a:t>Avec les excédents de collecte records enregistrés en 2020, l’assurance vie renforce son positionnement comme étant l’un des </a:t>
            </a:r>
            <a:r>
              <a:rPr lang="fr-FR" b="1" dirty="0"/>
              <a:t>placements préférés des Français</a:t>
            </a:r>
            <a:r>
              <a:rPr lang="fr-FR" b="1" dirty="0" smtClean="0"/>
              <a:t>. Ce statut s’explique pour les raisons suivantes :</a:t>
            </a:r>
            <a:endParaRPr lang="fr-FR" b="1" dirty="0"/>
          </a:p>
        </p:txBody>
      </p:sp>
      <p:pic>
        <p:nvPicPr>
          <p:cNvPr id="19" name="Espace réservé pour une image  6" descr="Window">
            <a:extLst>
              <a:ext uri="{FF2B5EF4-FFF2-40B4-BE49-F238E27FC236}">
                <a16:creationId xmlns:a16="http://schemas.microsoft.com/office/drawing/2014/main" id="{D239A2A5-D673-4435-9A7A-2CF143E93505}"/>
              </a:ext>
            </a:extLst>
          </p:cNvPr>
          <p:cNvPicPr>
            <a:picLocks noChangeAspect="1"/>
          </p:cNvPicPr>
          <p:nvPr/>
        </p:nvPicPr>
        <p:blipFill rotWithShape="1">
          <a:blip r:embed="rId2">
            <a:duotone>
              <a:schemeClr val="accent1">
                <a:shade val="45000"/>
                <a:satMod val="135000"/>
              </a:schemeClr>
              <a:prstClr val="white"/>
            </a:duotone>
          </a:blip>
          <a:srcRect l="53285"/>
          <a:stretch/>
        </p:blipFill>
        <p:spPr>
          <a:xfrm>
            <a:off x="3946869" y="2561584"/>
            <a:ext cx="820240" cy="834966"/>
          </a:xfrm>
          <a:prstGeom prst="rect">
            <a:avLst/>
          </a:prstGeom>
        </p:spPr>
      </p:pic>
      <p:pic>
        <p:nvPicPr>
          <p:cNvPr id="20" name="Espace réservé pour une image  6" descr="Window">
            <a:extLst>
              <a:ext uri="{FF2B5EF4-FFF2-40B4-BE49-F238E27FC236}">
                <a16:creationId xmlns:a16="http://schemas.microsoft.com/office/drawing/2014/main" id="{F47E5D83-1AEB-45B0-AE8A-FC2EDEEE21B0}"/>
              </a:ext>
            </a:extLst>
          </p:cNvPr>
          <p:cNvPicPr>
            <a:picLocks noChangeAspect="1"/>
          </p:cNvPicPr>
          <p:nvPr/>
        </p:nvPicPr>
        <p:blipFill>
          <a:blip r:embed="rId3">
            <a:duotone>
              <a:schemeClr val="accent1">
                <a:shade val="45000"/>
                <a:satMod val="135000"/>
              </a:schemeClr>
              <a:prstClr val="white"/>
            </a:duotone>
          </a:blip>
          <a:srcRect/>
          <a:stretch>
            <a:fillRect/>
          </a:stretch>
        </p:blipFill>
        <p:spPr>
          <a:xfrm>
            <a:off x="5702197" y="2561584"/>
            <a:ext cx="787596" cy="990687"/>
          </a:xfrm>
          <a:prstGeom prst="rect">
            <a:avLst/>
          </a:prstGeom>
        </p:spPr>
      </p:pic>
      <p:pic>
        <p:nvPicPr>
          <p:cNvPr id="21" name="Espace réservé pour une image  6" descr="Window">
            <a:extLst>
              <a:ext uri="{FF2B5EF4-FFF2-40B4-BE49-F238E27FC236}">
                <a16:creationId xmlns:a16="http://schemas.microsoft.com/office/drawing/2014/main" id="{EED49135-3F86-4013-B8C6-8439149FFBF1}"/>
              </a:ext>
            </a:extLst>
          </p:cNvPr>
          <p:cNvPicPr>
            <a:picLocks noChangeAspect="1"/>
          </p:cNvPicPr>
          <p:nvPr/>
        </p:nvPicPr>
        <p:blipFill rotWithShape="1">
          <a:blip r:embed="rId4">
            <a:duotone>
              <a:schemeClr val="accent1">
                <a:shade val="45000"/>
                <a:satMod val="135000"/>
              </a:schemeClr>
              <a:prstClr val="white"/>
            </a:duotone>
          </a:blip>
          <a:srcRect l="52416"/>
          <a:stretch/>
        </p:blipFill>
        <p:spPr>
          <a:xfrm>
            <a:off x="9504582" y="2544415"/>
            <a:ext cx="871698" cy="869305"/>
          </a:xfrm>
          <a:prstGeom prst="rect">
            <a:avLst/>
          </a:prstGeom>
        </p:spPr>
      </p:pic>
      <p:sp>
        <p:nvSpPr>
          <p:cNvPr id="22" name="ZoneTexte 21">
            <a:extLst>
              <a:ext uri="{FF2B5EF4-FFF2-40B4-BE49-F238E27FC236}">
                <a16:creationId xmlns:a16="http://schemas.microsoft.com/office/drawing/2014/main" id="{3CE66BDE-D569-4327-AE0A-902AAC0C3EA7}"/>
              </a:ext>
            </a:extLst>
          </p:cNvPr>
          <p:cNvSpPr txBox="1"/>
          <p:nvPr/>
        </p:nvSpPr>
        <p:spPr>
          <a:xfrm>
            <a:off x="1279120" y="3574633"/>
            <a:ext cx="2159512" cy="1938992"/>
          </a:xfrm>
          <a:prstGeom prst="rect">
            <a:avLst/>
          </a:prstGeom>
          <a:noFill/>
          <a:ln>
            <a:noFill/>
          </a:ln>
        </p:spPr>
        <p:txBody>
          <a:bodyPr wrap="square" rtlCol="0">
            <a:spAutoFit/>
          </a:bodyPr>
          <a:lstStyle/>
          <a:p>
            <a:pPr algn="just"/>
            <a:r>
              <a:rPr lang="fr-FR" sz="1200" dirty="0">
                <a:solidFill>
                  <a:schemeClr val="tx1">
                    <a:lumMod val="75000"/>
                    <a:lumOff val="25000"/>
                  </a:schemeClr>
                </a:solidFill>
              </a:rPr>
              <a:t>P</a:t>
            </a:r>
            <a:r>
              <a:rPr lang="fr-FR" sz="1200" dirty="0" smtClean="0">
                <a:solidFill>
                  <a:schemeClr val="tx1">
                    <a:lumMod val="75000"/>
                    <a:lumOff val="25000"/>
                  </a:schemeClr>
                </a:solidFill>
              </a:rPr>
              <a:t>ossibilité </a:t>
            </a:r>
            <a:r>
              <a:rPr lang="fr-FR" sz="1200" dirty="0">
                <a:solidFill>
                  <a:schemeClr val="tx1">
                    <a:lumMod val="75000"/>
                    <a:lumOff val="25000"/>
                  </a:schemeClr>
                </a:solidFill>
              </a:rPr>
              <a:t>d’investir sur le support en euros qui offre une protection maitrisée et sur les supports en unités de compte que ce soit en obligations, en immobilier, en actions, …, en fonction du profil d’investisseur du client et de l’évolution de ses besoins.  </a:t>
            </a:r>
          </a:p>
        </p:txBody>
      </p:sp>
      <p:sp>
        <p:nvSpPr>
          <p:cNvPr id="23" name="ZoneTexte 22">
            <a:extLst>
              <a:ext uri="{FF2B5EF4-FFF2-40B4-BE49-F238E27FC236}">
                <a16:creationId xmlns:a16="http://schemas.microsoft.com/office/drawing/2014/main" id="{CA03F46C-CA4A-44DE-B222-531A158ADE48}"/>
              </a:ext>
            </a:extLst>
          </p:cNvPr>
          <p:cNvSpPr txBox="1"/>
          <p:nvPr/>
        </p:nvSpPr>
        <p:spPr>
          <a:xfrm>
            <a:off x="3640889" y="3579998"/>
            <a:ext cx="1361223" cy="1015663"/>
          </a:xfrm>
          <a:prstGeom prst="rect">
            <a:avLst/>
          </a:prstGeom>
          <a:noFill/>
          <a:ln>
            <a:noFill/>
          </a:ln>
        </p:spPr>
        <p:txBody>
          <a:bodyPr wrap="square" rtlCol="0">
            <a:spAutoFit/>
          </a:bodyPr>
          <a:lstStyle/>
          <a:p>
            <a:pPr algn="just"/>
            <a:r>
              <a:rPr lang="fr-FR" sz="1200" dirty="0">
                <a:solidFill>
                  <a:schemeClr val="tx1">
                    <a:lumMod val="75000"/>
                    <a:lumOff val="25000"/>
                  </a:schemeClr>
                </a:solidFill>
              </a:rPr>
              <a:t>Rachats partiels ou programmés à tout moment sur simple demande</a:t>
            </a:r>
            <a:r>
              <a:rPr lang="fr-FR" sz="1200" baseline="30000" dirty="0">
                <a:solidFill>
                  <a:schemeClr val="tx1">
                    <a:lumMod val="75000"/>
                    <a:lumOff val="25000"/>
                  </a:schemeClr>
                </a:solidFill>
              </a:rPr>
              <a:t>(1)</a:t>
            </a:r>
            <a:r>
              <a:rPr lang="fr-FR" sz="1200" dirty="0">
                <a:solidFill>
                  <a:schemeClr val="tx1">
                    <a:lumMod val="75000"/>
                    <a:lumOff val="25000"/>
                  </a:schemeClr>
                </a:solidFill>
              </a:rPr>
              <a:t>.</a:t>
            </a:r>
          </a:p>
        </p:txBody>
      </p:sp>
      <p:sp>
        <p:nvSpPr>
          <p:cNvPr id="24" name="ZoneTexte 23">
            <a:extLst>
              <a:ext uri="{FF2B5EF4-FFF2-40B4-BE49-F238E27FC236}">
                <a16:creationId xmlns:a16="http://schemas.microsoft.com/office/drawing/2014/main" id="{5471A906-9D6B-43C5-B726-EBE595AB749E}"/>
              </a:ext>
            </a:extLst>
          </p:cNvPr>
          <p:cNvSpPr txBox="1"/>
          <p:nvPr/>
        </p:nvSpPr>
        <p:spPr>
          <a:xfrm>
            <a:off x="5201932" y="3579998"/>
            <a:ext cx="1763520" cy="1569660"/>
          </a:xfrm>
          <a:prstGeom prst="rect">
            <a:avLst/>
          </a:prstGeom>
          <a:noFill/>
          <a:ln>
            <a:noFill/>
          </a:ln>
        </p:spPr>
        <p:txBody>
          <a:bodyPr wrap="square" rtlCol="0">
            <a:spAutoFit/>
          </a:bodyPr>
          <a:lstStyle>
            <a:defPPr marR="0" lvl="0" algn="l" rtl="0">
              <a:lnSpc>
                <a:spcPct val="100000"/>
              </a:lnSpc>
              <a:spcBef>
                <a:spcPts val="0"/>
              </a:spcBef>
              <a:spcAft>
                <a:spcPts val="0"/>
              </a:spcAft>
            </a:defPPr>
            <a:lvl1pPr>
              <a:defRPr sz="1100"/>
            </a:lvl1pPr>
          </a:lstStyle>
          <a:p>
            <a:pPr algn="just"/>
            <a:r>
              <a:rPr lang="fr-FR" sz="1200" dirty="0">
                <a:solidFill>
                  <a:schemeClr val="tx1">
                    <a:lumMod val="75000"/>
                    <a:lumOff val="25000"/>
                  </a:schemeClr>
                </a:solidFill>
              </a:rPr>
              <a:t>Réguliers et/ou ponctuels, pour chercher à se constituer et à valoriser un capital à son rythme et l’augmenter lors de rentrées d’argent. Pas de plafond.</a:t>
            </a:r>
          </a:p>
        </p:txBody>
      </p:sp>
      <p:sp>
        <p:nvSpPr>
          <p:cNvPr id="25" name="ZoneTexte 24">
            <a:extLst>
              <a:ext uri="{FF2B5EF4-FFF2-40B4-BE49-F238E27FC236}">
                <a16:creationId xmlns:a16="http://schemas.microsoft.com/office/drawing/2014/main" id="{B4E16B1F-BA16-4280-A45A-2BCA5116372C}"/>
              </a:ext>
            </a:extLst>
          </p:cNvPr>
          <p:cNvSpPr txBox="1"/>
          <p:nvPr/>
        </p:nvSpPr>
        <p:spPr>
          <a:xfrm>
            <a:off x="7166930" y="3574633"/>
            <a:ext cx="1520033" cy="646331"/>
          </a:xfrm>
          <a:prstGeom prst="rect">
            <a:avLst/>
          </a:prstGeom>
          <a:noFill/>
          <a:ln>
            <a:noFill/>
          </a:ln>
        </p:spPr>
        <p:txBody>
          <a:bodyPr wrap="square" rtlCol="0">
            <a:spAutoFit/>
          </a:bodyPr>
          <a:lstStyle>
            <a:defPPr marR="0" lvl="0" algn="l" rtl="0">
              <a:lnSpc>
                <a:spcPct val="100000"/>
              </a:lnSpc>
              <a:spcBef>
                <a:spcPts val="0"/>
              </a:spcBef>
              <a:spcAft>
                <a:spcPts val="0"/>
              </a:spcAft>
              <a:defRPr/>
            </a:defPPr>
            <a:lvl1pPr>
              <a:defRPr sz="1100"/>
            </a:lvl1pPr>
          </a:lstStyle>
          <a:p>
            <a:pPr algn="just"/>
            <a:r>
              <a:rPr lang="fr-FR" sz="1200" dirty="0">
                <a:solidFill>
                  <a:schemeClr val="tx1">
                    <a:lumMod val="75000"/>
                    <a:lumOff val="25000"/>
                  </a:schemeClr>
                </a:solidFill>
              </a:rPr>
              <a:t>Spécifique en cas de rachat comme en cas de décès</a:t>
            </a:r>
          </a:p>
        </p:txBody>
      </p:sp>
      <p:sp>
        <p:nvSpPr>
          <p:cNvPr id="26" name="ZoneTexte 25">
            <a:extLst>
              <a:ext uri="{FF2B5EF4-FFF2-40B4-BE49-F238E27FC236}">
                <a16:creationId xmlns:a16="http://schemas.microsoft.com/office/drawing/2014/main" id="{4E31E29D-7C47-45BE-A6E9-9DF288EACA71}"/>
              </a:ext>
            </a:extLst>
          </p:cNvPr>
          <p:cNvSpPr txBox="1"/>
          <p:nvPr/>
        </p:nvSpPr>
        <p:spPr>
          <a:xfrm>
            <a:off x="8860431" y="3574633"/>
            <a:ext cx="2160000" cy="2123658"/>
          </a:xfrm>
          <a:prstGeom prst="rect">
            <a:avLst/>
          </a:prstGeom>
          <a:noFill/>
          <a:ln>
            <a:noFill/>
          </a:ln>
        </p:spPr>
        <p:txBody>
          <a:bodyPr wrap="square" rtlCol="0">
            <a:spAutoFit/>
          </a:bodyPr>
          <a:lstStyle>
            <a:defPPr marR="0" lvl="0" algn="l" rtl="0">
              <a:lnSpc>
                <a:spcPct val="100000"/>
              </a:lnSpc>
              <a:spcBef>
                <a:spcPts val="0"/>
              </a:spcBef>
              <a:spcAft>
                <a:spcPts val="0"/>
              </a:spcAft>
              <a:defRPr/>
            </a:defPPr>
            <a:lvl1pPr>
              <a:defRPr sz="1100"/>
            </a:lvl1pPr>
          </a:lstStyle>
          <a:p>
            <a:pPr algn="just"/>
            <a:r>
              <a:rPr lang="fr-FR" sz="1200" dirty="0">
                <a:solidFill>
                  <a:schemeClr val="tx1">
                    <a:lumMod val="75000"/>
                    <a:lumOff val="25000"/>
                  </a:schemeClr>
                </a:solidFill>
              </a:rPr>
              <a:t>Choix du bénéficiaire (dans ou hors de la famille).</a:t>
            </a:r>
          </a:p>
          <a:p>
            <a:pPr algn="just"/>
            <a:r>
              <a:rPr lang="fr-FR" sz="1200" dirty="0">
                <a:solidFill>
                  <a:schemeClr val="tx1">
                    <a:lumMod val="75000"/>
                    <a:lumOff val="25000"/>
                  </a:schemeClr>
                </a:solidFill>
              </a:rPr>
              <a:t>Garantie plancher (protection du capital transmis même en cas de moins-values sur les UC selon les limites du contrat).</a:t>
            </a:r>
          </a:p>
          <a:p>
            <a:pPr algn="just"/>
            <a:r>
              <a:rPr lang="fr-FR" sz="1200" dirty="0">
                <a:solidFill>
                  <a:schemeClr val="tx1">
                    <a:lumMod val="75000"/>
                    <a:lumOff val="25000"/>
                  </a:schemeClr>
                </a:solidFill>
              </a:rPr>
              <a:t>Transmission du capital constitué hors </a:t>
            </a:r>
            <a:r>
              <a:rPr lang="fr-FR" sz="1200" dirty="0" smtClean="0">
                <a:solidFill>
                  <a:schemeClr val="tx1">
                    <a:lumMod val="75000"/>
                    <a:lumOff val="25000"/>
                  </a:schemeClr>
                </a:solidFill>
              </a:rPr>
              <a:t>succession (avec fiscalité spécifique).</a:t>
            </a:r>
            <a:endParaRPr lang="fr-FR" sz="1200" dirty="0">
              <a:solidFill>
                <a:schemeClr val="tx1">
                  <a:lumMod val="75000"/>
                  <a:lumOff val="25000"/>
                </a:schemeClr>
              </a:solidFill>
            </a:endParaRPr>
          </a:p>
          <a:p>
            <a:pPr algn="just"/>
            <a:endParaRPr lang="fr-FR" sz="1200" dirty="0">
              <a:solidFill>
                <a:schemeClr val="tx1">
                  <a:lumMod val="75000"/>
                  <a:lumOff val="25000"/>
                </a:schemeClr>
              </a:solidFill>
            </a:endParaRPr>
          </a:p>
        </p:txBody>
      </p:sp>
      <p:sp>
        <p:nvSpPr>
          <p:cNvPr id="27" name="Rectangle 26">
            <a:extLst>
              <a:ext uri="{FF2B5EF4-FFF2-40B4-BE49-F238E27FC236}">
                <a16:creationId xmlns:a16="http://schemas.microsoft.com/office/drawing/2014/main" id="{54BB5644-14B2-4AAF-B43B-2AC300247ECE}"/>
              </a:ext>
            </a:extLst>
          </p:cNvPr>
          <p:cNvSpPr/>
          <p:nvPr/>
        </p:nvSpPr>
        <p:spPr>
          <a:xfrm>
            <a:off x="1279120" y="5737039"/>
            <a:ext cx="9741311" cy="384721"/>
          </a:xfrm>
          <a:prstGeom prst="rect">
            <a:avLst/>
          </a:prstGeom>
        </p:spPr>
        <p:txBody>
          <a:bodyPr wrap="square">
            <a:spAutoFit/>
          </a:bodyPr>
          <a:lstStyle/>
          <a:p>
            <a:r>
              <a:rPr lang="fr-FR" sz="900" baseline="30000" dirty="0">
                <a:solidFill>
                  <a:schemeClr val="tx1">
                    <a:lumMod val="75000"/>
                    <a:lumOff val="25000"/>
                  </a:schemeClr>
                </a:solidFill>
                <a:latin typeface="Segoe UI" panose="020B0502040204020203" pitchFamily="34" charset="0"/>
              </a:rPr>
              <a:t>(1)</a:t>
            </a:r>
            <a:r>
              <a:rPr lang="fr-FR" sz="900" dirty="0">
                <a:solidFill>
                  <a:schemeClr val="tx1">
                    <a:lumMod val="75000"/>
                    <a:lumOff val="25000"/>
                  </a:schemeClr>
                </a:solidFill>
                <a:latin typeface="Segoe UI" panose="020B0502040204020203" pitchFamily="34" charset="0"/>
              </a:rPr>
              <a:t> Sous réserve de l’accord du bénéficiaire acceptant ou du créancier garanti le cas échéant. Sur le fonds en euros, des indemnités de rachat peuvent être appliquées selon les conditions et limites prévues dans les engagements contractuels</a:t>
            </a:r>
            <a:r>
              <a:rPr lang="fr-FR" sz="1000" dirty="0">
                <a:solidFill>
                  <a:schemeClr val="tx1">
                    <a:lumMod val="75000"/>
                    <a:lumOff val="25000"/>
                  </a:schemeClr>
                </a:solidFill>
                <a:latin typeface="Segoe UI" panose="020B0502040204020203" pitchFamily="34" charset="0"/>
              </a:rPr>
              <a:t>.</a:t>
            </a:r>
          </a:p>
        </p:txBody>
      </p:sp>
      <p:pic>
        <p:nvPicPr>
          <p:cNvPr id="28" name="Espace réservé pour une image  6" descr="Window">
            <a:extLst>
              <a:ext uri="{FF2B5EF4-FFF2-40B4-BE49-F238E27FC236}">
                <a16:creationId xmlns:a16="http://schemas.microsoft.com/office/drawing/2014/main" id="{A5D75BCC-6BCB-4525-BD94-A4462B32D9F3}"/>
              </a:ext>
            </a:extLst>
          </p:cNvPr>
          <p:cNvPicPr>
            <a:picLocks noChangeAspect="1"/>
          </p:cNvPicPr>
          <p:nvPr/>
        </p:nvPicPr>
        <p:blipFill rotWithShape="1">
          <a:blip r:embed="rId2">
            <a:duotone>
              <a:schemeClr val="accent1">
                <a:shade val="45000"/>
                <a:satMod val="135000"/>
              </a:schemeClr>
              <a:prstClr val="white"/>
            </a:duotone>
          </a:blip>
          <a:srcRect r="53284"/>
          <a:stretch/>
        </p:blipFill>
        <p:spPr>
          <a:xfrm>
            <a:off x="1948756" y="2561584"/>
            <a:ext cx="820240" cy="834966"/>
          </a:xfrm>
          <a:prstGeom prst="rect">
            <a:avLst/>
          </a:prstGeom>
        </p:spPr>
      </p:pic>
      <p:pic>
        <p:nvPicPr>
          <p:cNvPr id="29" name="Espace réservé pour une image  6" descr="Window">
            <a:extLst>
              <a:ext uri="{FF2B5EF4-FFF2-40B4-BE49-F238E27FC236}">
                <a16:creationId xmlns:a16="http://schemas.microsoft.com/office/drawing/2014/main" id="{2E8BE516-0257-4964-B2D5-7E21741B6BCB}"/>
              </a:ext>
            </a:extLst>
          </p:cNvPr>
          <p:cNvPicPr>
            <a:picLocks noChangeAspect="1"/>
          </p:cNvPicPr>
          <p:nvPr/>
        </p:nvPicPr>
        <p:blipFill rotWithShape="1">
          <a:blip r:embed="rId4">
            <a:duotone>
              <a:schemeClr val="accent1">
                <a:shade val="45000"/>
                <a:satMod val="135000"/>
              </a:schemeClr>
              <a:prstClr val="white"/>
            </a:duotone>
          </a:blip>
          <a:srcRect r="57007"/>
          <a:stretch/>
        </p:blipFill>
        <p:spPr>
          <a:xfrm>
            <a:off x="7580786" y="2546836"/>
            <a:ext cx="787596" cy="869305"/>
          </a:xfrm>
          <a:prstGeom prst="rect">
            <a:avLst/>
          </a:prstGeom>
        </p:spPr>
      </p:pic>
    </p:spTree>
    <p:extLst>
      <p:ext uri="{BB962C8B-B14F-4D97-AF65-F5344CB8AC3E}">
        <p14:creationId xmlns:p14="http://schemas.microsoft.com/office/powerpoint/2010/main" val="4191742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La gamme Millevie 2 évolue autour de 3 grands axes</a:t>
            </a:r>
            <a:endParaRPr lang="fr-FR" dirty="0"/>
          </a:p>
        </p:txBody>
      </p:sp>
      <p:sp>
        <p:nvSpPr>
          <p:cNvPr id="12" name="Espace réservé du texte 11"/>
          <p:cNvSpPr>
            <a:spLocks noGrp="1"/>
          </p:cNvSpPr>
          <p:nvPr>
            <p:ph type="body" sz="quarter" idx="14"/>
          </p:nvPr>
        </p:nvSpPr>
        <p:spPr/>
        <p:txBody>
          <a:bodyPr/>
          <a:lstStyle/>
          <a:p>
            <a:r>
              <a:rPr lang="fr-FR" dirty="0" smtClean="0"/>
              <a:t>Contexte</a:t>
            </a:r>
            <a:endParaRPr lang="fr-FR" dirty="0"/>
          </a:p>
        </p:txBody>
      </p:sp>
      <p:sp>
        <p:nvSpPr>
          <p:cNvPr id="13" name="Espace réservé du texte 12"/>
          <p:cNvSpPr>
            <a:spLocks noGrp="1"/>
          </p:cNvSpPr>
          <p:nvPr>
            <p:ph type="body" sz="quarter" idx="16"/>
          </p:nvPr>
        </p:nvSpPr>
        <p:spPr/>
        <p:txBody>
          <a:bodyPr/>
          <a:lstStyle/>
          <a:p>
            <a:r>
              <a:rPr lang="fr-FR" dirty="0" smtClean="0"/>
              <a:t>4</a:t>
            </a:r>
            <a:endParaRPr lang="fr-FR" dirty="0"/>
          </a:p>
        </p:txBody>
      </p:sp>
      <p:sp>
        <p:nvSpPr>
          <p:cNvPr id="18" name="Espace réservé du contenu 9"/>
          <p:cNvSpPr>
            <a:spLocks noGrp="1"/>
          </p:cNvSpPr>
          <p:nvPr>
            <p:ph idx="1"/>
          </p:nvPr>
        </p:nvSpPr>
        <p:spPr>
          <a:xfrm>
            <a:off x="695325" y="1691640"/>
            <a:ext cx="10980738" cy="1045774"/>
          </a:xfrm>
        </p:spPr>
        <p:txBody>
          <a:bodyPr>
            <a:normAutofit/>
          </a:bodyPr>
          <a:lstStyle/>
          <a:p>
            <a:pPr>
              <a:spcBef>
                <a:spcPts val="200"/>
              </a:spcBef>
            </a:pPr>
            <a:endParaRPr lang="fr-FR" dirty="0"/>
          </a:p>
          <a:p>
            <a:pPr>
              <a:spcBef>
                <a:spcPts val="200"/>
              </a:spcBef>
            </a:pPr>
            <a:r>
              <a:rPr lang="fr-FR" dirty="0" smtClean="0">
                <a:sym typeface="Wingdings" panose="05000000000000000000" pitchFamily="2" charset="2"/>
              </a:rPr>
              <a:t>C’est dans ce contexte, que la gamme M</a:t>
            </a:r>
            <a:r>
              <a:rPr lang="fr-FR" dirty="0" smtClean="0"/>
              <a:t>illevie 2 évolue et se construit autour des </a:t>
            </a:r>
            <a:r>
              <a:rPr lang="fr-FR" dirty="0"/>
              <a:t>3 axes </a:t>
            </a:r>
            <a:r>
              <a:rPr lang="fr-FR" dirty="0" smtClean="0"/>
              <a:t>suivants :  </a:t>
            </a:r>
          </a:p>
          <a:p>
            <a:pPr>
              <a:spcBef>
                <a:spcPts val="200"/>
              </a:spcBef>
            </a:pPr>
            <a:endParaRPr lang="fr-FR" dirty="0" smtClean="0"/>
          </a:p>
          <a:p>
            <a:pPr marL="0" indent="0">
              <a:spcBef>
                <a:spcPts val="200"/>
              </a:spcBef>
              <a:buNone/>
            </a:pPr>
            <a:endParaRPr lang="fr-FR" dirty="0" smtClean="0"/>
          </a:p>
        </p:txBody>
      </p:sp>
      <p:sp>
        <p:nvSpPr>
          <p:cNvPr id="4" name="Rectangle 3"/>
          <p:cNvSpPr/>
          <p:nvPr/>
        </p:nvSpPr>
        <p:spPr>
          <a:xfrm>
            <a:off x="1472672" y="3320353"/>
            <a:ext cx="1970614" cy="236184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75000"/>
                    <a:lumOff val="25000"/>
                  </a:schemeClr>
                </a:solidFill>
              </a:rPr>
              <a:t>L’adaptation des caractéristiques </a:t>
            </a:r>
            <a:r>
              <a:rPr lang="fr-FR" dirty="0">
                <a:solidFill>
                  <a:schemeClr val="tx1">
                    <a:lumMod val="75000"/>
                    <a:lumOff val="25000"/>
                  </a:schemeClr>
                </a:solidFill>
              </a:rPr>
              <a:t>essentielles des produits </a:t>
            </a:r>
          </a:p>
        </p:txBody>
      </p:sp>
      <p:sp>
        <p:nvSpPr>
          <p:cNvPr id="5" name="Rectangle 4"/>
          <p:cNvSpPr/>
          <p:nvPr/>
        </p:nvSpPr>
        <p:spPr>
          <a:xfrm>
            <a:off x="1853904" y="2952999"/>
            <a:ext cx="1244599" cy="793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8" name="Graphique 95">
            <a:extLst>
              <a:ext uri="{FF2B5EF4-FFF2-40B4-BE49-F238E27FC236}">
                <a16:creationId xmlns:a16="http://schemas.microsoft.com/office/drawing/2014/main" id="{3FA17C8E-3548-44F0-A1AE-666D850DE4F1}"/>
              </a:ext>
            </a:extLst>
          </p:cNvPr>
          <p:cNvGrpSpPr/>
          <p:nvPr/>
        </p:nvGrpSpPr>
        <p:grpSpPr>
          <a:xfrm>
            <a:off x="1980604" y="2994288"/>
            <a:ext cx="441649" cy="627883"/>
            <a:chOff x="2447569" y="4423720"/>
            <a:chExt cx="377189" cy="491490"/>
          </a:xfrm>
          <a:solidFill>
            <a:srgbClr val="E52A29"/>
          </a:solidFill>
        </p:grpSpPr>
        <p:sp>
          <p:nvSpPr>
            <p:cNvPr id="179" name="Forme libre : forme 611">
              <a:extLst>
                <a:ext uri="{FF2B5EF4-FFF2-40B4-BE49-F238E27FC236}">
                  <a16:creationId xmlns:a16="http://schemas.microsoft.com/office/drawing/2014/main" id="{D8A87159-FB96-4F31-B384-B3B34A7AEF57}"/>
                </a:ext>
              </a:extLst>
            </p:cNvPr>
            <p:cNvSpPr/>
            <p:nvPr/>
          </p:nvSpPr>
          <p:spPr>
            <a:xfrm>
              <a:off x="2447569" y="4423720"/>
              <a:ext cx="377189" cy="491490"/>
            </a:xfrm>
            <a:custGeom>
              <a:avLst/>
              <a:gdLst>
                <a:gd name="connsiteX0" fmla="*/ 331470 w 377189"/>
                <a:gd name="connsiteY0" fmla="*/ 0 h 491490"/>
                <a:gd name="connsiteX1" fmla="*/ 377190 w 377189"/>
                <a:gd name="connsiteY1" fmla="*/ 45720 h 491490"/>
                <a:gd name="connsiteX2" fmla="*/ 377190 w 377189"/>
                <a:gd name="connsiteY2" fmla="*/ 445770 h 491490"/>
                <a:gd name="connsiteX3" fmla="*/ 331470 w 377189"/>
                <a:gd name="connsiteY3" fmla="*/ 491490 h 491490"/>
                <a:gd name="connsiteX4" fmla="*/ 45720 w 377189"/>
                <a:gd name="connsiteY4" fmla="*/ 491490 h 491490"/>
                <a:gd name="connsiteX5" fmla="*/ 0 w 377189"/>
                <a:gd name="connsiteY5" fmla="*/ 445770 h 491490"/>
                <a:gd name="connsiteX6" fmla="*/ 0 w 377189"/>
                <a:gd name="connsiteY6" fmla="*/ 45720 h 491490"/>
                <a:gd name="connsiteX7" fmla="*/ 45720 w 377189"/>
                <a:gd name="connsiteY7" fmla="*/ 0 h 491490"/>
                <a:gd name="connsiteX8" fmla="*/ 331470 w 377189"/>
                <a:gd name="connsiteY8" fmla="*/ 0 h 491490"/>
                <a:gd name="connsiteX9" fmla="*/ 331470 w 377189"/>
                <a:gd name="connsiteY9" fmla="*/ 15240 h 491490"/>
                <a:gd name="connsiteX10" fmla="*/ 45720 w 377189"/>
                <a:gd name="connsiteY10" fmla="*/ 15240 h 491490"/>
                <a:gd name="connsiteX11" fmla="*/ 15240 w 377189"/>
                <a:gd name="connsiteY11" fmla="*/ 45720 h 491490"/>
                <a:gd name="connsiteX12" fmla="*/ 15240 w 377189"/>
                <a:gd name="connsiteY12" fmla="*/ 445770 h 491490"/>
                <a:gd name="connsiteX13" fmla="*/ 45720 w 377189"/>
                <a:gd name="connsiteY13" fmla="*/ 476250 h 491490"/>
                <a:gd name="connsiteX14" fmla="*/ 331470 w 377189"/>
                <a:gd name="connsiteY14" fmla="*/ 476250 h 491490"/>
                <a:gd name="connsiteX15" fmla="*/ 361950 w 377189"/>
                <a:gd name="connsiteY15" fmla="*/ 445770 h 491490"/>
                <a:gd name="connsiteX16" fmla="*/ 361950 w 377189"/>
                <a:gd name="connsiteY16" fmla="*/ 45720 h 491490"/>
                <a:gd name="connsiteX17" fmla="*/ 331470 w 377189"/>
                <a:gd name="connsiteY17" fmla="*/ 15240 h 49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7189" h="491490">
                  <a:moveTo>
                    <a:pt x="331470" y="0"/>
                  </a:moveTo>
                  <a:cubicBezTo>
                    <a:pt x="356721" y="0"/>
                    <a:pt x="377190" y="20469"/>
                    <a:pt x="377190" y="45720"/>
                  </a:cubicBezTo>
                  <a:lnTo>
                    <a:pt x="377190" y="445770"/>
                  </a:lnTo>
                  <a:cubicBezTo>
                    <a:pt x="377190" y="471021"/>
                    <a:pt x="356721" y="491490"/>
                    <a:pt x="331470" y="491490"/>
                  </a:cubicBezTo>
                  <a:lnTo>
                    <a:pt x="45720" y="491490"/>
                  </a:lnTo>
                  <a:cubicBezTo>
                    <a:pt x="20469" y="491490"/>
                    <a:pt x="0" y="471021"/>
                    <a:pt x="0" y="445770"/>
                  </a:cubicBezTo>
                  <a:lnTo>
                    <a:pt x="0" y="45720"/>
                  </a:lnTo>
                  <a:cubicBezTo>
                    <a:pt x="0" y="20469"/>
                    <a:pt x="20469" y="0"/>
                    <a:pt x="45720" y="0"/>
                  </a:cubicBezTo>
                  <a:lnTo>
                    <a:pt x="331470" y="0"/>
                  </a:lnTo>
                  <a:close/>
                  <a:moveTo>
                    <a:pt x="331470" y="15240"/>
                  </a:moveTo>
                  <a:lnTo>
                    <a:pt x="45720" y="15240"/>
                  </a:lnTo>
                  <a:cubicBezTo>
                    <a:pt x="28886" y="15240"/>
                    <a:pt x="15240" y="28886"/>
                    <a:pt x="15240" y="45720"/>
                  </a:cubicBezTo>
                  <a:lnTo>
                    <a:pt x="15240" y="445770"/>
                  </a:lnTo>
                  <a:cubicBezTo>
                    <a:pt x="15240" y="462604"/>
                    <a:pt x="28886" y="476250"/>
                    <a:pt x="45720" y="476250"/>
                  </a:cubicBezTo>
                  <a:lnTo>
                    <a:pt x="331470" y="476250"/>
                  </a:lnTo>
                  <a:cubicBezTo>
                    <a:pt x="348304" y="476250"/>
                    <a:pt x="361950" y="462604"/>
                    <a:pt x="361950" y="445770"/>
                  </a:cubicBezTo>
                  <a:lnTo>
                    <a:pt x="361950" y="45720"/>
                  </a:lnTo>
                  <a:cubicBezTo>
                    <a:pt x="361950" y="28886"/>
                    <a:pt x="348304" y="15240"/>
                    <a:pt x="331470" y="15240"/>
                  </a:cubicBezTo>
                  <a:close/>
                </a:path>
              </a:pathLst>
            </a:custGeom>
            <a:grpFill/>
            <a:ln w="9525" cap="flat">
              <a:noFill/>
              <a:prstDash val="solid"/>
              <a:miter/>
            </a:ln>
          </p:spPr>
          <p:txBody>
            <a:bodyPr rtlCol="0" anchor="ctr"/>
            <a:lstStyle/>
            <a:p>
              <a:endParaRPr lang="fr-FR" sz="1400"/>
            </a:p>
          </p:txBody>
        </p:sp>
        <p:sp>
          <p:nvSpPr>
            <p:cNvPr id="180" name="Forme libre : forme 612">
              <a:extLst>
                <a:ext uri="{FF2B5EF4-FFF2-40B4-BE49-F238E27FC236}">
                  <a16:creationId xmlns:a16="http://schemas.microsoft.com/office/drawing/2014/main" id="{B6DFABC8-0D7D-4689-8478-128A2D87C792}"/>
                </a:ext>
              </a:extLst>
            </p:cNvPr>
            <p:cNvSpPr/>
            <p:nvPr/>
          </p:nvSpPr>
          <p:spPr>
            <a:xfrm>
              <a:off x="2523769" y="4736141"/>
              <a:ext cx="215264" cy="72389"/>
            </a:xfrm>
            <a:custGeom>
              <a:avLst/>
              <a:gdLst>
                <a:gd name="connsiteX0" fmla="*/ 7620 w 215264"/>
                <a:gd name="connsiteY0" fmla="*/ 15240 h 72389"/>
                <a:gd name="connsiteX1" fmla="*/ 207645 w 215264"/>
                <a:gd name="connsiteY1" fmla="*/ 15240 h 72389"/>
                <a:gd name="connsiteX2" fmla="*/ 215265 w 215264"/>
                <a:gd name="connsiteY2" fmla="*/ 7620 h 72389"/>
                <a:gd name="connsiteX3" fmla="*/ 207645 w 215264"/>
                <a:gd name="connsiteY3" fmla="*/ 0 h 72389"/>
                <a:gd name="connsiteX4" fmla="*/ 7620 w 215264"/>
                <a:gd name="connsiteY4" fmla="*/ 0 h 72389"/>
                <a:gd name="connsiteX5" fmla="*/ 0 w 215264"/>
                <a:gd name="connsiteY5" fmla="*/ 7620 h 72389"/>
                <a:gd name="connsiteX6" fmla="*/ 7620 w 215264"/>
                <a:gd name="connsiteY6" fmla="*/ 15240 h 72389"/>
                <a:gd name="connsiteX7" fmla="*/ 7620 w 215264"/>
                <a:gd name="connsiteY7" fmla="*/ 72390 h 72389"/>
                <a:gd name="connsiteX8" fmla="*/ 207645 w 215264"/>
                <a:gd name="connsiteY8" fmla="*/ 72390 h 72389"/>
                <a:gd name="connsiteX9" fmla="*/ 215265 w 215264"/>
                <a:gd name="connsiteY9" fmla="*/ 64770 h 72389"/>
                <a:gd name="connsiteX10" fmla="*/ 207645 w 215264"/>
                <a:gd name="connsiteY10" fmla="*/ 57150 h 72389"/>
                <a:gd name="connsiteX11" fmla="*/ 7620 w 215264"/>
                <a:gd name="connsiteY11" fmla="*/ 57150 h 72389"/>
                <a:gd name="connsiteX12" fmla="*/ 0 w 215264"/>
                <a:gd name="connsiteY12" fmla="*/ 64770 h 72389"/>
                <a:gd name="connsiteX13" fmla="*/ 7620 w 215264"/>
                <a:gd name="connsiteY13" fmla="*/ 72390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5264" h="72389">
                  <a:moveTo>
                    <a:pt x="7620" y="15240"/>
                  </a:moveTo>
                  <a:lnTo>
                    <a:pt x="207645" y="15240"/>
                  </a:lnTo>
                  <a:cubicBezTo>
                    <a:pt x="211853" y="15240"/>
                    <a:pt x="215265" y="11828"/>
                    <a:pt x="215265" y="7620"/>
                  </a:cubicBezTo>
                  <a:cubicBezTo>
                    <a:pt x="215265" y="3412"/>
                    <a:pt x="211853" y="0"/>
                    <a:pt x="207645" y="0"/>
                  </a:cubicBezTo>
                  <a:lnTo>
                    <a:pt x="7620" y="0"/>
                  </a:lnTo>
                  <a:cubicBezTo>
                    <a:pt x="3412" y="0"/>
                    <a:pt x="0" y="3412"/>
                    <a:pt x="0" y="7620"/>
                  </a:cubicBezTo>
                  <a:cubicBezTo>
                    <a:pt x="0" y="11828"/>
                    <a:pt x="3412" y="15240"/>
                    <a:pt x="7620" y="15240"/>
                  </a:cubicBezTo>
                  <a:close/>
                  <a:moveTo>
                    <a:pt x="7620" y="72390"/>
                  </a:moveTo>
                  <a:lnTo>
                    <a:pt x="207645" y="72390"/>
                  </a:lnTo>
                  <a:cubicBezTo>
                    <a:pt x="211853" y="72390"/>
                    <a:pt x="215265" y="68978"/>
                    <a:pt x="215265" y="64770"/>
                  </a:cubicBezTo>
                  <a:cubicBezTo>
                    <a:pt x="215265" y="60562"/>
                    <a:pt x="211853" y="57150"/>
                    <a:pt x="207645" y="57150"/>
                  </a:cubicBezTo>
                  <a:lnTo>
                    <a:pt x="7620" y="57150"/>
                  </a:lnTo>
                  <a:cubicBezTo>
                    <a:pt x="3412" y="57150"/>
                    <a:pt x="0" y="60562"/>
                    <a:pt x="0" y="64770"/>
                  </a:cubicBezTo>
                  <a:cubicBezTo>
                    <a:pt x="0" y="68978"/>
                    <a:pt x="3412" y="72390"/>
                    <a:pt x="7620" y="72390"/>
                  </a:cubicBezTo>
                  <a:close/>
                </a:path>
              </a:pathLst>
            </a:custGeom>
            <a:grpFill/>
            <a:ln w="9525" cap="flat">
              <a:noFill/>
              <a:prstDash val="solid"/>
              <a:miter/>
            </a:ln>
          </p:spPr>
          <p:txBody>
            <a:bodyPr rtlCol="0" anchor="ctr"/>
            <a:lstStyle/>
            <a:p>
              <a:endParaRPr lang="fr-FR" sz="1400"/>
            </a:p>
          </p:txBody>
        </p:sp>
        <p:sp>
          <p:nvSpPr>
            <p:cNvPr id="181" name="Forme libre : forme 613">
              <a:extLst>
                <a:ext uri="{FF2B5EF4-FFF2-40B4-BE49-F238E27FC236}">
                  <a16:creationId xmlns:a16="http://schemas.microsoft.com/office/drawing/2014/main" id="{E547E6C9-0C0F-48C8-9543-BFABA7828EA8}"/>
                </a:ext>
              </a:extLst>
            </p:cNvPr>
            <p:cNvSpPr/>
            <p:nvPr/>
          </p:nvSpPr>
          <p:spPr>
            <a:xfrm>
              <a:off x="2599969" y="4518971"/>
              <a:ext cx="91440" cy="148589"/>
            </a:xfrm>
            <a:custGeom>
              <a:avLst/>
              <a:gdLst>
                <a:gd name="connsiteX0" fmla="*/ 79340 w 91440"/>
                <a:gd name="connsiteY0" fmla="*/ 125281 h 148589"/>
                <a:gd name="connsiteX1" fmla="*/ 54513 w 91440"/>
                <a:gd name="connsiteY1" fmla="*/ 133350 h 148589"/>
                <a:gd name="connsiteX2" fmla="*/ 45476 w 91440"/>
                <a:gd name="connsiteY2" fmla="*/ 133350 h 148589"/>
                <a:gd name="connsiteX3" fmla="*/ 15240 w 91440"/>
                <a:gd name="connsiteY3" fmla="*/ 100965 h 148589"/>
                <a:gd name="connsiteX4" fmla="*/ 15240 w 91440"/>
                <a:gd name="connsiteY4" fmla="*/ 47625 h 148589"/>
                <a:gd name="connsiteX5" fmla="*/ 45476 w 91440"/>
                <a:gd name="connsiteY5" fmla="*/ 15240 h 148589"/>
                <a:gd name="connsiteX6" fmla="*/ 54513 w 91440"/>
                <a:gd name="connsiteY6" fmla="*/ 15240 h 148589"/>
                <a:gd name="connsiteX7" fmla="*/ 79340 w 91440"/>
                <a:gd name="connsiteY7" fmla="*/ 23309 h 148589"/>
                <a:gd name="connsiteX8" fmla="*/ 89984 w 91440"/>
                <a:gd name="connsiteY8" fmla="*/ 21625 h 148589"/>
                <a:gd name="connsiteX9" fmla="*/ 88300 w 91440"/>
                <a:gd name="connsiteY9" fmla="*/ 10981 h 148589"/>
                <a:gd name="connsiteX10" fmla="*/ 54513 w 91440"/>
                <a:gd name="connsiteY10" fmla="*/ 0 h 148589"/>
                <a:gd name="connsiteX11" fmla="*/ 45476 w 91440"/>
                <a:gd name="connsiteY11" fmla="*/ 0 h 148589"/>
                <a:gd name="connsiteX12" fmla="*/ 0 w 91440"/>
                <a:gd name="connsiteY12" fmla="*/ 47625 h 148589"/>
                <a:gd name="connsiteX13" fmla="*/ 0 w 91440"/>
                <a:gd name="connsiteY13" fmla="*/ 100965 h 148589"/>
                <a:gd name="connsiteX14" fmla="*/ 45476 w 91440"/>
                <a:gd name="connsiteY14" fmla="*/ 148590 h 148589"/>
                <a:gd name="connsiteX15" fmla="*/ 54513 w 91440"/>
                <a:gd name="connsiteY15" fmla="*/ 148590 h 148589"/>
                <a:gd name="connsiteX16" fmla="*/ 88300 w 91440"/>
                <a:gd name="connsiteY16" fmla="*/ 137609 h 148589"/>
                <a:gd name="connsiteX17" fmla="*/ 89984 w 91440"/>
                <a:gd name="connsiteY17" fmla="*/ 126965 h 148589"/>
                <a:gd name="connsiteX18" fmla="*/ 79340 w 91440"/>
                <a:gd name="connsiteY18" fmla="*/ 125281 h 14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440" h="148589">
                  <a:moveTo>
                    <a:pt x="79340" y="125281"/>
                  </a:moveTo>
                  <a:cubicBezTo>
                    <a:pt x="72124" y="130525"/>
                    <a:pt x="63434" y="133350"/>
                    <a:pt x="54513" y="133350"/>
                  </a:cubicBezTo>
                  <a:lnTo>
                    <a:pt x="45476" y="133350"/>
                  </a:lnTo>
                  <a:cubicBezTo>
                    <a:pt x="28874" y="133350"/>
                    <a:pt x="15240" y="118942"/>
                    <a:pt x="15240" y="100965"/>
                  </a:cubicBezTo>
                  <a:lnTo>
                    <a:pt x="15240" y="47625"/>
                  </a:lnTo>
                  <a:cubicBezTo>
                    <a:pt x="15240" y="29648"/>
                    <a:pt x="28874" y="15240"/>
                    <a:pt x="45476" y="15240"/>
                  </a:cubicBezTo>
                  <a:lnTo>
                    <a:pt x="54513" y="15240"/>
                  </a:lnTo>
                  <a:cubicBezTo>
                    <a:pt x="63434" y="15240"/>
                    <a:pt x="72124" y="18065"/>
                    <a:pt x="79340" y="23309"/>
                  </a:cubicBezTo>
                  <a:cubicBezTo>
                    <a:pt x="82745" y="25783"/>
                    <a:pt x="87510" y="25029"/>
                    <a:pt x="89984" y="21625"/>
                  </a:cubicBezTo>
                  <a:cubicBezTo>
                    <a:pt x="92458" y="18220"/>
                    <a:pt x="91704" y="13455"/>
                    <a:pt x="88300" y="10981"/>
                  </a:cubicBezTo>
                  <a:cubicBezTo>
                    <a:pt x="78480" y="3844"/>
                    <a:pt x="66652" y="0"/>
                    <a:pt x="54513" y="0"/>
                  </a:cubicBezTo>
                  <a:lnTo>
                    <a:pt x="45476" y="0"/>
                  </a:lnTo>
                  <a:cubicBezTo>
                    <a:pt x="20263" y="0"/>
                    <a:pt x="0" y="21413"/>
                    <a:pt x="0" y="47625"/>
                  </a:cubicBezTo>
                  <a:lnTo>
                    <a:pt x="0" y="100965"/>
                  </a:lnTo>
                  <a:cubicBezTo>
                    <a:pt x="0" y="127176"/>
                    <a:pt x="20263" y="148590"/>
                    <a:pt x="45476" y="148590"/>
                  </a:cubicBezTo>
                  <a:lnTo>
                    <a:pt x="54513" y="148590"/>
                  </a:lnTo>
                  <a:cubicBezTo>
                    <a:pt x="66652" y="148590"/>
                    <a:pt x="78480" y="144746"/>
                    <a:pt x="88300" y="137609"/>
                  </a:cubicBezTo>
                  <a:cubicBezTo>
                    <a:pt x="91704" y="135135"/>
                    <a:pt x="92458" y="130370"/>
                    <a:pt x="89984" y="126965"/>
                  </a:cubicBezTo>
                  <a:cubicBezTo>
                    <a:pt x="87510" y="123561"/>
                    <a:pt x="82745" y="122807"/>
                    <a:pt x="79340" y="125281"/>
                  </a:cubicBezTo>
                  <a:close/>
                </a:path>
              </a:pathLst>
            </a:custGeom>
            <a:grpFill/>
            <a:ln w="9525" cap="flat">
              <a:noFill/>
              <a:prstDash val="solid"/>
              <a:miter/>
            </a:ln>
          </p:spPr>
          <p:txBody>
            <a:bodyPr rtlCol="0" anchor="ctr"/>
            <a:lstStyle/>
            <a:p>
              <a:endParaRPr lang="fr-FR" sz="1400"/>
            </a:p>
          </p:txBody>
        </p:sp>
        <p:sp>
          <p:nvSpPr>
            <p:cNvPr id="182" name="Forme libre : forme 614">
              <a:extLst>
                <a:ext uri="{FF2B5EF4-FFF2-40B4-BE49-F238E27FC236}">
                  <a16:creationId xmlns:a16="http://schemas.microsoft.com/office/drawing/2014/main" id="{BABF529B-BBE0-4156-897D-F719B05DAC77}"/>
                </a:ext>
              </a:extLst>
            </p:cNvPr>
            <p:cNvSpPr/>
            <p:nvPr/>
          </p:nvSpPr>
          <p:spPr>
            <a:xfrm>
              <a:off x="2576156" y="4564691"/>
              <a:ext cx="72389" cy="53339"/>
            </a:xfrm>
            <a:custGeom>
              <a:avLst/>
              <a:gdLst>
                <a:gd name="connsiteX0" fmla="*/ 7620 w 72389"/>
                <a:gd name="connsiteY0" fmla="*/ 15240 h 53339"/>
                <a:gd name="connsiteX1" fmla="*/ 64770 w 72389"/>
                <a:gd name="connsiteY1" fmla="*/ 15240 h 53339"/>
                <a:gd name="connsiteX2" fmla="*/ 72390 w 72389"/>
                <a:gd name="connsiteY2" fmla="*/ 7620 h 53339"/>
                <a:gd name="connsiteX3" fmla="*/ 64770 w 72389"/>
                <a:gd name="connsiteY3" fmla="*/ 0 h 53339"/>
                <a:gd name="connsiteX4" fmla="*/ 7620 w 72389"/>
                <a:gd name="connsiteY4" fmla="*/ 0 h 53339"/>
                <a:gd name="connsiteX5" fmla="*/ 0 w 72389"/>
                <a:gd name="connsiteY5" fmla="*/ 7620 h 53339"/>
                <a:gd name="connsiteX6" fmla="*/ 7620 w 72389"/>
                <a:gd name="connsiteY6" fmla="*/ 15240 h 53339"/>
                <a:gd name="connsiteX7" fmla="*/ 7620 w 72389"/>
                <a:gd name="connsiteY7" fmla="*/ 53340 h 53339"/>
                <a:gd name="connsiteX8" fmla="*/ 64770 w 72389"/>
                <a:gd name="connsiteY8" fmla="*/ 53340 h 53339"/>
                <a:gd name="connsiteX9" fmla="*/ 72390 w 72389"/>
                <a:gd name="connsiteY9" fmla="*/ 45720 h 53339"/>
                <a:gd name="connsiteX10" fmla="*/ 64770 w 72389"/>
                <a:gd name="connsiteY10" fmla="*/ 38100 h 53339"/>
                <a:gd name="connsiteX11" fmla="*/ 7620 w 72389"/>
                <a:gd name="connsiteY11" fmla="*/ 38100 h 53339"/>
                <a:gd name="connsiteX12" fmla="*/ 0 w 72389"/>
                <a:gd name="connsiteY12" fmla="*/ 45720 h 53339"/>
                <a:gd name="connsiteX13" fmla="*/ 7620 w 72389"/>
                <a:gd name="connsiteY13" fmla="*/ 53340 h 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389" h="53339">
                  <a:moveTo>
                    <a:pt x="7620" y="15240"/>
                  </a:moveTo>
                  <a:lnTo>
                    <a:pt x="64770" y="15240"/>
                  </a:lnTo>
                  <a:cubicBezTo>
                    <a:pt x="68978" y="15240"/>
                    <a:pt x="72390" y="11828"/>
                    <a:pt x="72390" y="7620"/>
                  </a:cubicBezTo>
                  <a:cubicBezTo>
                    <a:pt x="72390" y="3412"/>
                    <a:pt x="68978" y="0"/>
                    <a:pt x="64770" y="0"/>
                  </a:cubicBezTo>
                  <a:lnTo>
                    <a:pt x="7620" y="0"/>
                  </a:lnTo>
                  <a:cubicBezTo>
                    <a:pt x="3412" y="0"/>
                    <a:pt x="0" y="3412"/>
                    <a:pt x="0" y="7620"/>
                  </a:cubicBezTo>
                  <a:cubicBezTo>
                    <a:pt x="0" y="11828"/>
                    <a:pt x="3412" y="15240"/>
                    <a:pt x="7620" y="15240"/>
                  </a:cubicBezTo>
                  <a:close/>
                  <a:moveTo>
                    <a:pt x="7620" y="53340"/>
                  </a:moveTo>
                  <a:lnTo>
                    <a:pt x="64770" y="53340"/>
                  </a:lnTo>
                  <a:cubicBezTo>
                    <a:pt x="68978" y="53340"/>
                    <a:pt x="72390" y="49928"/>
                    <a:pt x="72390" y="45720"/>
                  </a:cubicBezTo>
                  <a:cubicBezTo>
                    <a:pt x="72390" y="41512"/>
                    <a:pt x="68978" y="38100"/>
                    <a:pt x="64770" y="38100"/>
                  </a:cubicBezTo>
                  <a:lnTo>
                    <a:pt x="7620" y="38100"/>
                  </a:lnTo>
                  <a:cubicBezTo>
                    <a:pt x="3412" y="38100"/>
                    <a:pt x="0" y="41512"/>
                    <a:pt x="0" y="45720"/>
                  </a:cubicBezTo>
                  <a:cubicBezTo>
                    <a:pt x="0" y="49928"/>
                    <a:pt x="3412" y="53340"/>
                    <a:pt x="7620" y="53340"/>
                  </a:cubicBezTo>
                  <a:close/>
                </a:path>
              </a:pathLst>
            </a:custGeom>
            <a:grpFill/>
            <a:ln w="9525" cap="flat">
              <a:noFill/>
              <a:prstDash val="solid"/>
              <a:miter/>
            </a:ln>
          </p:spPr>
          <p:txBody>
            <a:bodyPr rtlCol="0" anchor="ctr"/>
            <a:lstStyle/>
            <a:p>
              <a:endParaRPr lang="fr-FR" sz="1400"/>
            </a:p>
          </p:txBody>
        </p:sp>
      </p:grpSp>
      <p:grpSp>
        <p:nvGrpSpPr>
          <p:cNvPr id="183" name="Graphique 109">
            <a:extLst>
              <a:ext uri="{FF2B5EF4-FFF2-40B4-BE49-F238E27FC236}">
                <a16:creationId xmlns:a16="http://schemas.microsoft.com/office/drawing/2014/main" id="{6F34BE95-01D9-4F98-AE84-B681C5414B90}"/>
              </a:ext>
            </a:extLst>
          </p:cNvPr>
          <p:cNvGrpSpPr/>
          <p:nvPr/>
        </p:nvGrpSpPr>
        <p:grpSpPr>
          <a:xfrm>
            <a:off x="2536837" y="2994288"/>
            <a:ext cx="441649" cy="627883"/>
            <a:chOff x="2944086" y="4415577"/>
            <a:chExt cx="377189" cy="491490"/>
          </a:xfrm>
          <a:solidFill>
            <a:srgbClr val="E52A29"/>
          </a:solidFill>
        </p:grpSpPr>
        <p:sp>
          <p:nvSpPr>
            <p:cNvPr id="184" name="Forme libre : forme 616">
              <a:extLst>
                <a:ext uri="{FF2B5EF4-FFF2-40B4-BE49-F238E27FC236}">
                  <a16:creationId xmlns:a16="http://schemas.microsoft.com/office/drawing/2014/main" id="{9FB9CA72-D791-4AE3-96A4-0C2BCC76CC67}"/>
                </a:ext>
              </a:extLst>
            </p:cNvPr>
            <p:cNvSpPr/>
            <p:nvPr/>
          </p:nvSpPr>
          <p:spPr>
            <a:xfrm>
              <a:off x="3020286" y="4756573"/>
              <a:ext cx="215264" cy="72389"/>
            </a:xfrm>
            <a:custGeom>
              <a:avLst/>
              <a:gdLst>
                <a:gd name="connsiteX0" fmla="*/ 207645 w 215264"/>
                <a:gd name="connsiteY0" fmla="*/ 57150 h 72389"/>
                <a:gd name="connsiteX1" fmla="*/ 215265 w 215264"/>
                <a:gd name="connsiteY1" fmla="*/ 64770 h 72389"/>
                <a:gd name="connsiteX2" fmla="*/ 208600 w 215264"/>
                <a:gd name="connsiteY2" fmla="*/ 72331 h 72389"/>
                <a:gd name="connsiteX3" fmla="*/ 207645 w 215264"/>
                <a:gd name="connsiteY3" fmla="*/ 72390 h 72389"/>
                <a:gd name="connsiteX4" fmla="*/ 7620 w 215264"/>
                <a:gd name="connsiteY4" fmla="*/ 72390 h 72389"/>
                <a:gd name="connsiteX5" fmla="*/ 0 w 215264"/>
                <a:gd name="connsiteY5" fmla="*/ 64770 h 72389"/>
                <a:gd name="connsiteX6" fmla="*/ 6665 w 215264"/>
                <a:gd name="connsiteY6" fmla="*/ 57209 h 72389"/>
                <a:gd name="connsiteX7" fmla="*/ 7620 w 215264"/>
                <a:gd name="connsiteY7" fmla="*/ 57150 h 72389"/>
                <a:gd name="connsiteX8" fmla="*/ 207645 w 215264"/>
                <a:gd name="connsiteY8" fmla="*/ 57150 h 72389"/>
                <a:gd name="connsiteX9" fmla="*/ 207645 w 215264"/>
                <a:gd name="connsiteY9" fmla="*/ 0 h 72389"/>
                <a:gd name="connsiteX10" fmla="*/ 215265 w 215264"/>
                <a:gd name="connsiteY10" fmla="*/ 7620 h 72389"/>
                <a:gd name="connsiteX11" fmla="*/ 208600 w 215264"/>
                <a:gd name="connsiteY11" fmla="*/ 15181 h 72389"/>
                <a:gd name="connsiteX12" fmla="*/ 207645 w 215264"/>
                <a:gd name="connsiteY12" fmla="*/ 15240 h 72389"/>
                <a:gd name="connsiteX13" fmla="*/ 7620 w 215264"/>
                <a:gd name="connsiteY13" fmla="*/ 15240 h 72389"/>
                <a:gd name="connsiteX14" fmla="*/ 0 w 215264"/>
                <a:gd name="connsiteY14" fmla="*/ 7620 h 72389"/>
                <a:gd name="connsiteX15" fmla="*/ 6665 w 215264"/>
                <a:gd name="connsiteY15" fmla="*/ 59 h 72389"/>
                <a:gd name="connsiteX16" fmla="*/ 7620 w 215264"/>
                <a:gd name="connsiteY16" fmla="*/ 0 h 72389"/>
                <a:gd name="connsiteX17" fmla="*/ 207645 w 215264"/>
                <a:gd name="connsiteY17" fmla="*/ 0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5264" h="72389">
                  <a:moveTo>
                    <a:pt x="207645" y="57150"/>
                  </a:moveTo>
                  <a:cubicBezTo>
                    <a:pt x="211853" y="57150"/>
                    <a:pt x="215265" y="60562"/>
                    <a:pt x="215265" y="64770"/>
                  </a:cubicBezTo>
                  <a:cubicBezTo>
                    <a:pt x="215265" y="68654"/>
                    <a:pt x="212358" y="71860"/>
                    <a:pt x="208600" y="72331"/>
                  </a:cubicBezTo>
                  <a:lnTo>
                    <a:pt x="207645" y="72390"/>
                  </a:lnTo>
                  <a:lnTo>
                    <a:pt x="7620" y="72390"/>
                  </a:lnTo>
                  <a:cubicBezTo>
                    <a:pt x="3412" y="72390"/>
                    <a:pt x="0" y="68978"/>
                    <a:pt x="0" y="64770"/>
                  </a:cubicBezTo>
                  <a:cubicBezTo>
                    <a:pt x="0" y="60886"/>
                    <a:pt x="2907" y="57680"/>
                    <a:pt x="6665" y="57209"/>
                  </a:cubicBezTo>
                  <a:lnTo>
                    <a:pt x="7620" y="57150"/>
                  </a:lnTo>
                  <a:lnTo>
                    <a:pt x="207645" y="57150"/>
                  </a:lnTo>
                  <a:close/>
                  <a:moveTo>
                    <a:pt x="207645" y="0"/>
                  </a:moveTo>
                  <a:cubicBezTo>
                    <a:pt x="211853" y="0"/>
                    <a:pt x="215265" y="3412"/>
                    <a:pt x="215265" y="7620"/>
                  </a:cubicBezTo>
                  <a:cubicBezTo>
                    <a:pt x="215265" y="11504"/>
                    <a:pt x="212358" y="14710"/>
                    <a:pt x="208600" y="15181"/>
                  </a:cubicBezTo>
                  <a:lnTo>
                    <a:pt x="207645" y="15240"/>
                  </a:lnTo>
                  <a:lnTo>
                    <a:pt x="7620" y="15240"/>
                  </a:lnTo>
                  <a:cubicBezTo>
                    <a:pt x="3412" y="15240"/>
                    <a:pt x="0" y="11828"/>
                    <a:pt x="0" y="7620"/>
                  </a:cubicBezTo>
                  <a:cubicBezTo>
                    <a:pt x="0" y="3736"/>
                    <a:pt x="2907" y="530"/>
                    <a:pt x="6665" y="59"/>
                  </a:cubicBezTo>
                  <a:lnTo>
                    <a:pt x="7620" y="0"/>
                  </a:lnTo>
                  <a:lnTo>
                    <a:pt x="207645" y="0"/>
                  </a:lnTo>
                  <a:close/>
                </a:path>
              </a:pathLst>
            </a:custGeom>
            <a:grpFill/>
            <a:ln w="9525" cap="flat">
              <a:noFill/>
              <a:prstDash val="solid"/>
              <a:miter/>
            </a:ln>
          </p:spPr>
          <p:txBody>
            <a:bodyPr rtlCol="0" anchor="ctr"/>
            <a:lstStyle/>
            <a:p>
              <a:endParaRPr lang="fr-FR" sz="1400"/>
            </a:p>
          </p:txBody>
        </p:sp>
        <p:sp>
          <p:nvSpPr>
            <p:cNvPr id="185" name="Forme libre : forme 617">
              <a:extLst>
                <a:ext uri="{FF2B5EF4-FFF2-40B4-BE49-F238E27FC236}">
                  <a16:creationId xmlns:a16="http://schemas.microsoft.com/office/drawing/2014/main" id="{5ED26E13-BA4B-415C-863E-E0C5EF1CB345}"/>
                </a:ext>
              </a:extLst>
            </p:cNvPr>
            <p:cNvSpPr/>
            <p:nvPr/>
          </p:nvSpPr>
          <p:spPr>
            <a:xfrm>
              <a:off x="2944086" y="4415577"/>
              <a:ext cx="377189" cy="491490"/>
            </a:xfrm>
            <a:custGeom>
              <a:avLst/>
              <a:gdLst>
                <a:gd name="connsiteX0" fmla="*/ 331470 w 377189"/>
                <a:gd name="connsiteY0" fmla="*/ 0 h 491490"/>
                <a:gd name="connsiteX1" fmla="*/ 45720 w 377189"/>
                <a:gd name="connsiteY1" fmla="*/ 0 h 491490"/>
                <a:gd name="connsiteX2" fmla="*/ 0 w 377189"/>
                <a:gd name="connsiteY2" fmla="*/ 45720 h 491490"/>
                <a:gd name="connsiteX3" fmla="*/ 0 w 377189"/>
                <a:gd name="connsiteY3" fmla="*/ 445770 h 491490"/>
                <a:gd name="connsiteX4" fmla="*/ 45720 w 377189"/>
                <a:gd name="connsiteY4" fmla="*/ 491490 h 491490"/>
                <a:gd name="connsiteX5" fmla="*/ 331470 w 377189"/>
                <a:gd name="connsiteY5" fmla="*/ 491490 h 491490"/>
                <a:gd name="connsiteX6" fmla="*/ 377190 w 377189"/>
                <a:gd name="connsiteY6" fmla="*/ 445770 h 491490"/>
                <a:gd name="connsiteX7" fmla="*/ 377190 w 377189"/>
                <a:gd name="connsiteY7" fmla="*/ 45720 h 491490"/>
                <a:gd name="connsiteX8" fmla="*/ 331470 w 377189"/>
                <a:gd name="connsiteY8" fmla="*/ 0 h 491490"/>
                <a:gd name="connsiteX9" fmla="*/ 45720 w 377189"/>
                <a:gd name="connsiteY9" fmla="*/ 15240 h 491490"/>
                <a:gd name="connsiteX10" fmla="*/ 331470 w 377189"/>
                <a:gd name="connsiteY10" fmla="*/ 15240 h 491490"/>
                <a:gd name="connsiteX11" fmla="*/ 361950 w 377189"/>
                <a:gd name="connsiteY11" fmla="*/ 45720 h 491490"/>
                <a:gd name="connsiteX12" fmla="*/ 361950 w 377189"/>
                <a:gd name="connsiteY12" fmla="*/ 445770 h 491490"/>
                <a:gd name="connsiteX13" fmla="*/ 331470 w 377189"/>
                <a:gd name="connsiteY13" fmla="*/ 476250 h 491490"/>
                <a:gd name="connsiteX14" fmla="*/ 45720 w 377189"/>
                <a:gd name="connsiteY14" fmla="*/ 476250 h 491490"/>
                <a:gd name="connsiteX15" fmla="*/ 15240 w 377189"/>
                <a:gd name="connsiteY15" fmla="*/ 445770 h 491490"/>
                <a:gd name="connsiteX16" fmla="*/ 15240 w 377189"/>
                <a:gd name="connsiteY16" fmla="*/ 45720 h 491490"/>
                <a:gd name="connsiteX17" fmla="*/ 45720 w 377189"/>
                <a:gd name="connsiteY17" fmla="*/ 15240 h 49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7189" h="491490">
                  <a:moveTo>
                    <a:pt x="331470" y="0"/>
                  </a:moveTo>
                  <a:lnTo>
                    <a:pt x="45720" y="0"/>
                  </a:lnTo>
                  <a:cubicBezTo>
                    <a:pt x="20469" y="0"/>
                    <a:pt x="0" y="20469"/>
                    <a:pt x="0" y="45720"/>
                  </a:cubicBezTo>
                  <a:lnTo>
                    <a:pt x="0" y="445770"/>
                  </a:lnTo>
                  <a:cubicBezTo>
                    <a:pt x="0" y="471021"/>
                    <a:pt x="20469" y="491490"/>
                    <a:pt x="45720" y="491490"/>
                  </a:cubicBezTo>
                  <a:lnTo>
                    <a:pt x="331470" y="491490"/>
                  </a:lnTo>
                  <a:cubicBezTo>
                    <a:pt x="356721" y="491490"/>
                    <a:pt x="377190" y="471021"/>
                    <a:pt x="377190" y="445770"/>
                  </a:cubicBezTo>
                  <a:lnTo>
                    <a:pt x="377190" y="45720"/>
                  </a:lnTo>
                  <a:cubicBezTo>
                    <a:pt x="377190" y="20469"/>
                    <a:pt x="356721" y="0"/>
                    <a:pt x="331470" y="0"/>
                  </a:cubicBezTo>
                  <a:close/>
                  <a:moveTo>
                    <a:pt x="45720" y="15240"/>
                  </a:moveTo>
                  <a:lnTo>
                    <a:pt x="331470" y="15240"/>
                  </a:lnTo>
                  <a:cubicBezTo>
                    <a:pt x="348304" y="15240"/>
                    <a:pt x="361950" y="28886"/>
                    <a:pt x="361950" y="45720"/>
                  </a:cubicBezTo>
                  <a:lnTo>
                    <a:pt x="361950" y="445770"/>
                  </a:lnTo>
                  <a:cubicBezTo>
                    <a:pt x="361950" y="462604"/>
                    <a:pt x="348304" y="476250"/>
                    <a:pt x="331470" y="476250"/>
                  </a:cubicBezTo>
                  <a:lnTo>
                    <a:pt x="45720" y="476250"/>
                  </a:lnTo>
                  <a:cubicBezTo>
                    <a:pt x="28886" y="476250"/>
                    <a:pt x="15240" y="462604"/>
                    <a:pt x="15240" y="445770"/>
                  </a:cubicBezTo>
                  <a:lnTo>
                    <a:pt x="15240" y="45720"/>
                  </a:lnTo>
                  <a:cubicBezTo>
                    <a:pt x="15240" y="28886"/>
                    <a:pt x="28886" y="15240"/>
                    <a:pt x="45720" y="15240"/>
                  </a:cubicBezTo>
                  <a:close/>
                </a:path>
              </a:pathLst>
            </a:custGeom>
            <a:grpFill/>
            <a:ln w="9525" cap="flat">
              <a:noFill/>
              <a:prstDash val="solid"/>
              <a:miter/>
            </a:ln>
          </p:spPr>
          <p:txBody>
            <a:bodyPr rtlCol="0" anchor="ctr"/>
            <a:lstStyle/>
            <a:p>
              <a:endParaRPr lang="fr-FR" sz="1400"/>
            </a:p>
          </p:txBody>
        </p:sp>
        <p:sp>
          <p:nvSpPr>
            <p:cNvPr id="186" name="Forme libre : forme 618">
              <a:extLst>
                <a:ext uri="{FF2B5EF4-FFF2-40B4-BE49-F238E27FC236}">
                  <a16:creationId xmlns:a16="http://schemas.microsoft.com/office/drawing/2014/main" id="{EA0B8B73-ECD9-450F-8F14-5140C60BF079}"/>
                </a:ext>
              </a:extLst>
            </p:cNvPr>
            <p:cNvSpPr/>
            <p:nvPr/>
          </p:nvSpPr>
          <p:spPr>
            <a:xfrm>
              <a:off x="3029811" y="4472728"/>
              <a:ext cx="205739" cy="234314"/>
            </a:xfrm>
            <a:custGeom>
              <a:avLst/>
              <a:gdLst>
                <a:gd name="connsiteX0" fmla="*/ 96869 w 205739"/>
                <a:gd name="connsiteY0" fmla="*/ 2924 h 234314"/>
                <a:gd name="connsiteX1" fmla="*/ 7620 w 205739"/>
                <a:gd name="connsiteY1" fmla="*/ 36512 h 234314"/>
                <a:gd name="connsiteX2" fmla="*/ 0 w 205739"/>
                <a:gd name="connsiteY2" fmla="*/ 44132 h 234314"/>
                <a:gd name="connsiteX3" fmla="*/ 99852 w 205739"/>
                <a:gd name="connsiteY3" fmla="*/ 233692 h 234314"/>
                <a:gd name="connsiteX4" fmla="*/ 105888 w 205739"/>
                <a:gd name="connsiteY4" fmla="*/ 233692 h 234314"/>
                <a:gd name="connsiteX5" fmla="*/ 205740 w 205739"/>
                <a:gd name="connsiteY5" fmla="*/ 44132 h 234314"/>
                <a:gd name="connsiteX6" fmla="*/ 198120 w 205739"/>
                <a:gd name="connsiteY6" fmla="*/ 36512 h 234314"/>
                <a:gd name="connsiteX7" fmla="*/ 108871 w 205739"/>
                <a:gd name="connsiteY7" fmla="*/ 2924 h 234314"/>
                <a:gd name="connsiteX8" fmla="*/ 96869 w 205739"/>
                <a:gd name="connsiteY8" fmla="*/ 2924 h 234314"/>
                <a:gd name="connsiteX9" fmla="*/ 102870 w 205739"/>
                <a:gd name="connsiteY9" fmla="*/ 19221 h 234314"/>
                <a:gd name="connsiteX10" fmla="*/ 104971 w 205739"/>
                <a:gd name="connsiteY10" fmla="*/ 21331 h 234314"/>
                <a:gd name="connsiteX11" fmla="*/ 185724 w 205739"/>
                <a:gd name="connsiteY11" fmla="*/ 51429 h 234314"/>
                <a:gd name="connsiteX12" fmla="*/ 190424 w 205739"/>
                <a:gd name="connsiteY12" fmla="*/ 51625 h 234314"/>
                <a:gd name="connsiteX13" fmla="*/ 190395 w 205739"/>
                <a:gd name="connsiteY13" fmla="*/ 53325 h 234314"/>
                <a:gd name="connsiteX14" fmla="*/ 102860 w 205739"/>
                <a:gd name="connsiteY14" fmla="*/ 218351 h 234314"/>
                <a:gd name="connsiteX15" fmla="*/ 15345 w 205739"/>
                <a:gd name="connsiteY15" fmla="*/ 53325 h 234314"/>
                <a:gd name="connsiteX16" fmla="*/ 15307 w 205739"/>
                <a:gd name="connsiteY16" fmla="*/ 51625 h 234314"/>
                <a:gd name="connsiteX17" fmla="*/ 15953 w 205739"/>
                <a:gd name="connsiteY17" fmla="*/ 51609 h 234314"/>
                <a:gd name="connsiteX18" fmla="*/ 100769 w 205739"/>
                <a:gd name="connsiteY18" fmla="*/ 21331 h 234314"/>
                <a:gd name="connsiteX19" fmla="*/ 102870 w 205739"/>
                <a:gd name="connsiteY19" fmla="*/ 19221 h 23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5739" h="234314">
                  <a:moveTo>
                    <a:pt x="96869" y="2924"/>
                  </a:moveTo>
                  <a:cubicBezTo>
                    <a:pt x="79439" y="25196"/>
                    <a:pt x="49919" y="36512"/>
                    <a:pt x="7620" y="36512"/>
                  </a:cubicBezTo>
                  <a:cubicBezTo>
                    <a:pt x="3412" y="36512"/>
                    <a:pt x="0" y="39924"/>
                    <a:pt x="0" y="44132"/>
                  </a:cubicBezTo>
                  <a:cubicBezTo>
                    <a:pt x="0" y="141252"/>
                    <a:pt x="33242" y="204966"/>
                    <a:pt x="99852" y="233692"/>
                  </a:cubicBezTo>
                  <a:cubicBezTo>
                    <a:pt x="101778" y="234522"/>
                    <a:pt x="103962" y="234522"/>
                    <a:pt x="105888" y="233692"/>
                  </a:cubicBezTo>
                  <a:cubicBezTo>
                    <a:pt x="172498" y="204966"/>
                    <a:pt x="205740" y="141252"/>
                    <a:pt x="205740" y="44132"/>
                  </a:cubicBezTo>
                  <a:cubicBezTo>
                    <a:pt x="205740" y="39924"/>
                    <a:pt x="202328" y="36512"/>
                    <a:pt x="198120" y="36512"/>
                  </a:cubicBezTo>
                  <a:cubicBezTo>
                    <a:pt x="155821" y="36512"/>
                    <a:pt x="126301" y="25196"/>
                    <a:pt x="108871" y="2924"/>
                  </a:cubicBezTo>
                  <a:cubicBezTo>
                    <a:pt x="105820" y="-975"/>
                    <a:pt x="99920" y="-975"/>
                    <a:pt x="96869" y="2924"/>
                  </a:cubicBezTo>
                  <a:close/>
                  <a:moveTo>
                    <a:pt x="102870" y="19221"/>
                  </a:moveTo>
                  <a:lnTo>
                    <a:pt x="104971" y="21331"/>
                  </a:lnTo>
                  <a:cubicBezTo>
                    <a:pt x="123790" y="39587"/>
                    <a:pt x="150820" y="49561"/>
                    <a:pt x="185724" y="51429"/>
                  </a:cubicBezTo>
                  <a:lnTo>
                    <a:pt x="190424" y="51625"/>
                  </a:lnTo>
                  <a:lnTo>
                    <a:pt x="190395" y="53325"/>
                  </a:lnTo>
                  <a:cubicBezTo>
                    <a:pt x="188448" y="138044"/>
                    <a:pt x="159247" y="192598"/>
                    <a:pt x="102860" y="218351"/>
                  </a:cubicBezTo>
                  <a:cubicBezTo>
                    <a:pt x="46493" y="192598"/>
                    <a:pt x="17292" y="138044"/>
                    <a:pt x="15345" y="53325"/>
                  </a:cubicBezTo>
                  <a:lnTo>
                    <a:pt x="15307" y="51625"/>
                  </a:lnTo>
                  <a:lnTo>
                    <a:pt x="15953" y="51609"/>
                  </a:lnTo>
                  <a:cubicBezTo>
                    <a:pt x="52828" y="50316"/>
                    <a:pt x="81226" y="40289"/>
                    <a:pt x="100769" y="21331"/>
                  </a:cubicBezTo>
                  <a:lnTo>
                    <a:pt x="102870" y="19221"/>
                  </a:lnTo>
                  <a:close/>
                </a:path>
              </a:pathLst>
            </a:custGeom>
            <a:grpFill/>
            <a:ln w="9525" cap="flat">
              <a:noFill/>
              <a:prstDash val="solid"/>
              <a:miter/>
            </a:ln>
          </p:spPr>
          <p:txBody>
            <a:bodyPr rtlCol="0" anchor="ctr"/>
            <a:lstStyle/>
            <a:p>
              <a:endParaRPr lang="fr-FR" sz="1400"/>
            </a:p>
          </p:txBody>
        </p:sp>
      </p:grpSp>
      <p:sp>
        <p:nvSpPr>
          <p:cNvPr id="188" name="Rectangle 187"/>
          <p:cNvSpPr/>
          <p:nvPr/>
        </p:nvSpPr>
        <p:spPr>
          <a:xfrm>
            <a:off x="5015085" y="3320353"/>
            <a:ext cx="1970614" cy="236184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L’intégration de </a:t>
            </a:r>
            <a:r>
              <a:rPr lang="fr-FR" b="1" dirty="0">
                <a:solidFill>
                  <a:schemeClr val="tx1">
                    <a:lumMod val="75000"/>
                    <a:lumOff val="25000"/>
                  </a:schemeClr>
                </a:solidFill>
              </a:rPr>
              <a:t>services à valeur ajoutée</a:t>
            </a:r>
          </a:p>
        </p:txBody>
      </p:sp>
      <p:sp>
        <p:nvSpPr>
          <p:cNvPr id="189" name="Rectangle 188"/>
          <p:cNvSpPr/>
          <p:nvPr/>
        </p:nvSpPr>
        <p:spPr>
          <a:xfrm>
            <a:off x="5411065" y="2952999"/>
            <a:ext cx="1244599" cy="793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9" name="Graphique 1860">
            <a:extLst>
              <a:ext uri="{FF2B5EF4-FFF2-40B4-BE49-F238E27FC236}">
                <a16:creationId xmlns:a16="http://schemas.microsoft.com/office/drawing/2014/main" id="{6D0C316A-40BE-43E9-AE9D-67289195B473}"/>
              </a:ext>
            </a:extLst>
          </p:cNvPr>
          <p:cNvGrpSpPr/>
          <p:nvPr/>
        </p:nvGrpSpPr>
        <p:grpSpPr>
          <a:xfrm>
            <a:off x="5497889" y="3059797"/>
            <a:ext cx="552134" cy="495797"/>
            <a:chOff x="7577139" y="4377153"/>
            <a:chExt cx="533400" cy="323850"/>
          </a:xfrm>
          <a:noFill/>
        </p:grpSpPr>
        <p:grpSp>
          <p:nvGrpSpPr>
            <p:cNvPr id="120" name="Graphique 1860">
              <a:extLst>
                <a:ext uri="{FF2B5EF4-FFF2-40B4-BE49-F238E27FC236}">
                  <a16:creationId xmlns:a16="http://schemas.microsoft.com/office/drawing/2014/main" id="{6D0C316A-40BE-43E9-AE9D-67289195B473}"/>
                </a:ext>
              </a:extLst>
            </p:cNvPr>
            <p:cNvGrpSpPr/>
            <p:nvPr/>
          </p:nvGrpSpPr>
          <p:grpSpPr>
            <a:xfrm>
              <a:off x="7577139" y="4377153"/>
              <a:ext cx="530352" cy="316801"/>
              <a:chOff x="7577139" y="4377153"/>
              <a:chExt cx="530352" cy="316801"/>
            </a:xfrm>
            <a:grpFill/>
          </p:grpSpPr>
          <p:grpSp>
            <p:nvGrpSpPr>
              <p:cNvPr id="144" name="Graphique 1860">
                <a:extLst>
                  <a:ext uri="{FF2B5EF4-FFF2-40B4-BE49-F238E27FC236}">
                    <a16:creationId xmlns:a16="http://schemas.microsoft.com/office/drawing/2014/main" id="{6D0C316A-40BE-43E9-AE9D-67289195B473}"/>
                  </a:ext>
                </a:extLst>
              </p:cNvPr>
              <p:cNvGrpSpPr/>
              <p:nvPr/>
            </p:nvGrpSpPr>
            <p:grpSpPr>
              <a:xfrm>
                <a:off x="7603142" y="4693097"/>
                <a:ext cx="504348" cy="857"/>
                <a:chOff x="7603142" y="4693097"/>
                <a:chExt cx="504348" cy="857"/>
              </a:xfrm>
              <a:grpFill/>
            </p:grpSpPr>
            <p:sp>
              <p:nvSpPr>
                <p:cNvPr id="176" name="Forme libre : forme 5452">
                  <a:extLst>
                    <a:ext uri="{FF2B5EF4-FFF2-40B4-BE49-F238E27FC236}">
                      <a16:creationId xmlns:a16="http://schemas.microsoft.com/office/drawing/2014/main" id="{660370C9-6D17-43EE-8FCC-0E846464B79D}"/>
                    </a:ext>
                  </a:extLst>
                </p:cNvPr>
                <p:cNvSpPr/>
                <p:nvPr/>
              </p:nvSpPr>
              <p:spPr>
                <a:xfrm>
                  <a:off x="7641623" y="4693954"/>
                  <a:ext cx="465867" cy="9525"/>
                </a:xfrm>
                <a:custGeom>
                  <a:avLst/>
                  <a:gdLst>
                    <a:gd name="connsiteX0" fmla="*/ 465868 w 465867"/>
                    <a:gd name="connsiteY0" fmla="*/ 0 h 9525"/>
                    <a:gd name="connsiteX1" fmla="*/ 0 w 465867"/>
                    <a:gd name="connsiteY1" fmla="*/ 0 h 9525"/>
                  </a:gdLst>
                  <a:ahLst/>
                  <a:cxnLst>
                    <a:cxn ang="0">
                      <a:pos x="connsiteX0" y="connsiteY0"/>
                    </a:cxn>
                    <a:cxn ang="0">
                      <a:pos x="connsiteX1" y="connsiteY1"/>
                    </a:cxn>
                  </a:cxnLst>
                  <a:rect l="l" t="t" r="r" b="b"/>
                  <a:pathLst>
                    <a:path w="465867" h="9525">
                      <a:moveTo>
                        <a:pt x="465868" y="0"/>
                      </a:moveTo>
                      <a:lnTo>
                        <a:pt x="0" y="0"/>
                      </a:lnTo>
                    </a:path>
                  </a:pathLst>
                </a:custGeom>
                <a:grpFill/>
                <a:ln w="5715" cap="rnd">
                  <a:solidFill>
                    <a:srgbClr val="E52A29"/>
                  </a:solidFill>
                  <a:prstDash val="solid"/>
                  <a:round/>
                </a:ln>
              </p:spPr>
              <p:txBody>
                <a:bodyPr rtlCol="0" anchor="ctr"/>
                <a:lstStyle/>
                <a:p>
                  <a:endParaRPr lang="fr-FR" sz="1400"/>
                </a:p>
              </p:txBody>
            </p:sp>
            <p:sp>
              <p:nvSpPr>
                <p:cNvPr id="177" name="Forme libre : forme 5453">
                  <a:extLst>
                    <a:ext uri="{FF2B5EF4-FFF2-40B4-BE49-F238E27FC236}">
                      <a16:creationId xmlns:a16="http://schemas.microsoft.com/office/drawing/2014/main" id="{4CE551E0-664F-41FB-B2CD-BCA8B4D38400}"/>
                    </a:ext>
                  </a:extLst>
                </p:cNvPr>
                <p:cNvSpPr/>
                <p:nvPr/>
              </p:nvSpPr>
              <p:spPr>
                <a:xfrm>
                  <a:off x="7603142" y="4693097"/>
                  <a:ext cx="14382" cy="9525"/>
                </a:xfrm>
                <a:custGeom>
                  <a:avLst/>
                  <a:gdLst>
                    <a:gd name="connsiteX0" fmla="*/ 14383 w 14382"/>
                    <a:gd name="connsiteY0" fmla="*/ 0 h 9525"/>
                    <a:gd name="connsiteX1" fmla="*/ 0 w 14382"/>
                    <a:gd name="connsiteY1" fmla="*/ 0 h 9525"/>
                  </a:gdLst>
                  <a:ahLst/>
                  <a:cxnLst>
                    <a:cxn ang="0">
                      <a:pos x="connsiteX0" y="connsiteY0"/>
                    </a:cxn>
                    <a:cxn ang="0">
                      <a:pos x="connsiteX1" y="connsiteY1"/>
                    </a:cxn>
                  </a:cxnLst>
                  <a:rect l="l" t="t" r="r" b="b"/>
                  <a:pathLst>
                    <a:path w="14382" h="9525">
                      <a:moveTo>
                        <a:pt x="14383" y="0"/>
                      </a:moveTo>
                      <a:lnTo>
                        <a:pt x="0" y="0"/>
                      </a:lnTo>
                    </a:path>
                  </a:pathLst>
                </a:custGeom>
                <a:grpFill/>
                <a:ln w="5715" cap="rnd">
                  <a:solidFill>
                    <a:srgbClr val="E52A29"/>
                  </a:solidFill>
                  <a:prstDash val="solid"/>
                  <a:round/>
                </a:ln>
              </p:spPr>
              <p:txBody>
                <a:bodyPr rtlCol="0" anchor="ctr"/>
                <a:lstStyle/>
                <a:p>
                  <a:endParaRPr lang="fr-FR" sz="1400"/>
                </a:p>
              </p:txBody>
            </p:sp>
          </p:grpSp>
          <p:sp>
            <p:nvSpPr>
              <p:cNvPr id="145" name="Forme libre : forme 5454">
                <a:extLst>
                  <a:ext uri="{FF2B5EF4-FFF2-40B4-BE49-F238E27FC236}">
                    <a16:creationId xmlns:a16="http://schemas.microsoft.com/office/drawing/2014/main" id="{DA658631-27E3-42F6-AA9B-4D0CBEE12321}"/>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grpSp>
            <p:nvGrpSpPr>
              <p:cNvPr id="146" name="Graphique 1860">
                <a:extLst>
                  <a:ext uri="{FF2B5EF4-FFF2-40B4-BE49-F238E27FC236}">
                    <a16:creationId xmlns:a16="http://schemas.microsoft.com/office/drawing/2014/main" id="{6D0C316A-40BE-43E9-AE9D-67289195B473}"/>
                  </a:ext>
                </a:extLst>
              </p:cNvPr>
              <p:cNvGrpSpPr/>
              <p:nvPr/>
            </p:nvGrpSpPr>
            <p:grpSpPr>
              <a:xfrm>
                <a:off x="7736873" y="4512026"/>
                <a:ext cx="61055" cy="18859"/>
                <a:chOff x="7736873" y="4512026"/>
                <a:chExt cx="61055" cy="18859"/>
              </a:xfrm>
              <a:grpFill/>
            </p:grpSpPr>
            <p:sp>
              <p:nvSpPr>
                <p:cNvPr id="173" name="Forme libre : forme 5456">
                  <a:extLst>
                    <a:ext uri="{FF2B5EF4-FFF2-40B4-BE49-F238E27FC236}">
                      <a16:creationId xmlns:a16="http://schemas.microsoft.com/office/drawing/2014/main" id="{E95A0A24-C210-4207-973D-B9B2C8A7A46F}"/>
                    </a:ext>
                  </a:extLst>
                </p:cNvPr>
                <p:cNvSpPr/>
                <p:nvPr/>
              </p:nvSpPr>
              <p:spPr>
                <a:xfrm>
                  <a:off x="7736873" y="4512312"/>
                  <a:ext cx="24479" cy="18573"/>
                </a:xfrm>
                <a:custGeom>
                  <a:avLst/>
                  <a:gdLst>
                    <a:gd name="connsiteX0" fmla="*/ 20955 w 24479"/>
                    <a:gd name="connsiteY0" fmla="*/ 18574 h 18573"/>
                    <a:gd name="connsiteX1" fmla="*/ 3524 w 24479"/>
                    <a:gd name="connsiteY1" fmla="*/ 18574 h 18573"/>
                    <a:gd name="connsiteX2" fmla="*/ 0 w 24479"/>
                    <a:gd name="connsiteY2" fmla="*/ 15050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50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50"/>
                      </a:cubicBezTo>
                      <a:lnTo>
                        <a:pt x="0" y="3524"/>
                      </a:lnTo>
                      <a:cubicBezTo>
                        <a:pt x="0" y="1619"/>
                        <a:pt x="1524" y="0"/>
                        <a:pt x="3524" y="0"/>
                      </a:cubicBezTo>
                      <a:lnTo>
                        <a:pt x="20955" y="0"/>
                      </a:lnTo>
                      <a:cubicBezTo>
                        <a:pt x="22860" y="0"/>
                        <a:pt x="24479" y="1524"/>
                        <a:pt x="24479" y="3524"/>
                      </a:cubicBezTo>
                      <a:lnTo>
                        <a:pt x="24479" y="15050"/>
                      </a:lnTo>
                      <a:cubicBezTo>
                        <a:pt x="24384" y="16955"/>
                        <a:pt x="22860" y="18574"/>
                        <a:pt x="20955" y="18574"/>
                      </a:cubicBezTo>
                      <a:close/>
                    </a:path>
                  </a:pathLst>
                </a:custGeom>
                <a:grpFill/>
                <a:ln w="5715" cap="rnd">
                  <a:solidFill>
                    <a:srgbClr val="E52A29"/>
                  </a:solidFill>
                  <a:prstDash val="solid"/>
                  <a:round/>
                </a:ln>
              </p:spPr>
              <p:txBody>
                <a:bodyPr rtlCol="0" anchor="ctr"/>
                <a:lstStyle/>
                <a:p>
                  <a:endParaRPr lang="fr-FR" sz="1400"/>
                </a:p>
              </p:txBody>
            </p:sp>
            <p:sp>
              <p:nvSpPr>
                <p:cNvPr id="174" name="Forme libre : forme 5457">
                  <a:extLst>
                    <a:ext uri="{FF2B5EF4-FFF2-40B4-BE49-F238E27FC236}">
                      <a16:creationId xmlns:a16="http://schemas.microsoft.com/office/drawing/2014/main" id="{8DD255F7-CAE8-4EC4-8DBA-185C4934A705}"/>
                    </a:ext>
                  </a:extLst>
                </p:cNvPr>
                <p:cNvSpPr/>
                <p:nvPr/>
              </p:nvSpPr>
              <p:spPr>
                <a:xfrm>
                  <a:off x="7773449" y="4512026"/>
                  <a:ext cx="24479" cy="18573"/>
                </a:xfrm>
                <a:custGeom>
                  <a:avLst/>
                  <a:gdLst>
                    <a:gd name="connsiteX0" fmla="*/ 20955 w 24479"/>
                    <a:gd name="connsiteY0" fmla="*/ 18574 h 18573"/>
                    <a:gd name="connsiteX1" fmla="*/ 3524 w 24479"/>
                    <a:gd name="connsiteY1" fmla="*/ 18574 h 18573"/>
                    <a:gd name="connsiteX2" fmla="*/ 0 w 24479"/>
                    <a:gd name="connsiteY2" fmla="*/ 15049 h 18573"/>
                    <a:gd name="connsiteX3" fmla="*/ 0 w 24479"/>
                    <a:gd name="connsiteY3" fmla="*/ 3524 h 18573"/>
                    <a:gd name="connsiteX4" fmla="*/ 3524 w 24479"/>
                    <a:gd name="connsiteY4" fmla="*/ 0 h 18573"/>
                    <a:gd name="connsiteX5" fmla="*/ 20955 w 24479"/>
                    <a:gd name="connsiteY5" fmla="*/ 0 h 18573"/>
                    <a:gd name="connsiteX6" fmla="*/ 24479 w 24479"/>
                    <a:gd name="connsiteY6" fmla="*/ 3524 h 18573"/>
                    <a:gd name="connsiteX7" fmla="*/ 24479 w 24479"/>
                    <a:gd name="connsiteY7" fmla="*/ 15049 h 18573"/>
                    <a:gd name="connsiteX8" fmla="*/ 20955 w 24479"/>
                    <a:gd name="connsiteY8" fmla="*/ 18574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 h="18573">
                      <a:moveTo>
                        <a:pt x="20955" y="18574"/>
                      </a:moveTo>
                      <a:lnTo>
                        <a:pt x="3524" y="18574"/>
                      </a:lnTo>
                      <a:cubicBezTo>
                        <a:pt x="1619" y="18574"/>
                        <a:pt x="0" y="17050"/>
                        <a:pt x="0" y="15049"/>
                      </a:cubicBezTo>
                      <a:lnTo>
                        <a:pt x="0" y="3524"/>
                      </a:lnTo>
                      <a:cubicBezTo>
                        <a:pt x="0" y="1619"/>
                        <a:pt x="1524" y="0"/>
                        <a:pt x="3524" y="0"/>
                      </a:cubicBezTo>
                      <a:lnTo>
                        <a:pt x="20955" y="0"/>
                      </a:lnTo>
                      <a:cubicBezTo>
                        <a:pt x="22860" y="0"/>
                        <a:pt x="24479" y="1524"/>
                        <a:pt x="24479" y="3524"/>
                      </a:cubicBezTo>
                      <a:lnTo>
                        <a:pt x="24479" y="15049"/>
                      </a:lnTo>
                      <a:cubicBezTo>
                        <a:pt x="24479" y="17050"/>
                        <a:pt x="22860" y="18574"/>
                        <a:pt x="20955" y="18574"/>
                      </a:cubicBezTo>
                      <a:close/>
                    </a:path>
                  </a:pathLst>
                </a:custGeom>
                <a:grpFill/>
                <a:ln w="5715" cap="rnd">
                  <a:solidFill>
                    <a:srgbClr val="E52A29"/>
                  </a:solidFill>
                  <a:prstDash val="solid"/>
                  <a:round/>
                </a:ln>
              </p:spPr>
              <p:txBody>
                <a:bodyPr rtlCol="0" anchor="ctr"/>
                <a:lstStyle/>
                <a:p>
                  <a:endParaRPr lang="fr-FR" sz="1400"/>
                </a:p>
              </p:txBody>
            </p:sp>
            <p:sp>
              <p:nvSpPr>
                <p:cNvPr id="175" name="Forme libre : forme 5458">
                  <a:extLst>
                    <a:ext uri="{FF2B5EF4-FFF2-40B4-BE49-F238E27FC236}">
                      <a16:creationId xmlns:a16="http://schemas.microsoft.com/office/drawing/2014/main" id="{5E2CC7EE-1DD8-46E8-8AA1-CC21CB2AE467}"/>
                    </a:ext>
                  </a:extLst>
                </p:cNvPr>
                <p:cNvSpPr/>
                <p:nvPr/>
              </p:nvSpPr>
              <p:spPr>
                <a:xfrm>
                  <a:off x="7761257" y="4514520"/>
                  <a:ext cx="12192" cy="1316"/>
                </a:xfrm>
                <a:custGeom>
                  <a:avLst/>
                  <a:gdLst>
                    <a:gd name="connsiteX0" fmla="*/ 0 w 12192"/>
                    <a:gd name="connsiteY0" fmla="*/ 1317 h 1316"/>
                    <a:gd name="connsiteX1" fmla="*/ 12192 w 12192"/>
                    <a:gd name="connsiteY1" fmla="*/ 1031 h 1316"/>
                  </a:gdLst>
                  <a:ahLst/>
                  <a:cxnLst>
                    <a:cxn ang="0">
                      <a:pos x="connsiteX0" y="connsiteY0"/>
                    </a:cxn>
                    <a:cxn ang="0">
                      <a:pos x="connsiteX1" y="connsiteY1"/>
                    </a:cxn>
                  </a:cxnLst>
                  <a:rect l="l" t="t" r="r" b="b"/>
                  <a:pathLst>
                    <a:path w="12192" h="1316">
                      <a:moveTo>
                        <a:pt x="0" y="1317"/>
                      </a:moveTo>
                      <a:cubicBezTo>
                        <a:pt x="0" y="1317"/>
                        <a:pt x="4477" y="-1445"/>
                        <a:pt x="12192" y="1031"/>
                      </a:cubicBezTo>
                    </a:path>
                  </a:pathLst>
                </a:custGeom>
                <a:grpFill/>
                <a:ln w="5715" cap="rnd">
                  <a:solidFill>
                    <a:srgbClr val="E52A29"/>
                  </a:solidFill>
                  <a:prstDash val="solid"/>
                  <a:round/>
                </a:ln>
              </p:spPr>
              <p:txBody>
                <a:bodyPr rtlCol="0" anchor="ctr"/>
                <a:lstStyle/>
                <a:p>
                  <a:endParaRPr lang="fr-FR" sz="1400"/>
                </a:p>
              </p:txBody>
            </p:sp>
          </p:grpSp>
          <p:grpSp>
            <p:nvGrpSpPr>
              <p:cNvPr id="147" name="Graphique 1860">
                <a:extLst>
                  <a:ext uri="{FF2B5EF4-FFF2-40B4-BE49-F238E27FC236}">
                    <a16:creationId xmlns:a16="http://schemas.microsoft.com/office/drawing/2014/main" id="{6D0C316A-40BE-43E9-AE9D-67289195B473}"/>
                  </a:ext>
                </a:extLst>
              </p:cNvPr>
              <p:cNvGrpSpPr/>
              <p:nvPr/>
            </p:nvGrpSpPr>
            <p:grpSpPr>
              <a:xfrm>
                <a:off x="7720871" y="4448238"/>
                <a:ext cx="91489" cy="117890"/>
                <a:chOff x="7720871" y="4448238"/>
                <a:chExt cx="91489" cy="117890"/>
              </a:xfrm>
              <a:grpFill/>
            </p:grpSpPr>
            <p:sp>
              <p:nvSpPr>
                <p:cNvPr id="169" name="Forme libre : forme 5460">
                  <a:extLst>
                    <a:ext uri="{FF2B5EF4-FFF2-40B4-BE49-F238E27FC236}">
                      <a16:creationId xmlns:a16="http://schemas.microsoft.com/office/drawing/2014/main" id="{EEDF0A58-A9FE-4DFD-AAD7-BC75FA0A7033}"/>
                    </a:ext>
                  </a:extLst>
                </p:cNvPr>
                <p:cNvSpPr/>
                <p:nvPr/>
              </p:nvSpPr>
              <p:spPr>
                <a:xfrm>
                  <a:off x="7761257" y="4542887"/>
                  <a:ext cx="11620" cy="3809"/>
                </a:xfrm>
                <a:custGeom>
                  <a:avLst/>
                  <a:gdLst>
                    <a:gd name="connsiteX0" fmla="*/ 0 w 11620"/>
                    <a:gd name="connsiteY0" fmla="*/ 0 h 3809"/>
                    <a:gd name="connsiteX1" fmla="*/ 5810 w 11620"/>
                    <a:gd name="connsiteY1" fmla="*/ 3810 h 3809"/>
                    <a:gd name="connsiteX2" fmla="*/ 11620 w 11620"/>
                    <a:gd name="connsiteY2" fmla="*/ 95 h 3809"/>
                  </a:gdLst>
                  <a:ahLst/>
                  <a:cxnLst>
                    <a:cxn ang="0">
                      <a:pos x="connsiteX0" y="connsiteY0"/>
                    </a:cxn>
                    <a:cxn ang="0">
                      <a:pos x="connsiteX1" y="connsiteY1"/>
                    </a:cxn>
                    <a:cxn ang="0">
                      <a:pos x="connsiteX2" y="connsiteY2"/>
                    </a:cxn>
                  </a:cxnLst>
                  <a:rect l="l" t="t" r="r" b="b"/>
                  <a:pathLst>
                    <a:path w="11620" h="3809">
                      <a:moveTo>
                        <a:pt x="0" y="0"/>
                      </a:moveTo>
                      <a:cubicBezTo>
                        <a:pt x="857" y="2191"/>
                        <a:pt x="3143" y="3810"/>
                        <a:pt x="5810" y="3810"/>
                      </a:cubicBezTo>
                      <a:cubicBezTo>
                        <a:pt x="8477" y="3810"/>
                        <a:pt x="10763" y="2286"/>
                        <a:pt x="11620" y="95"/>
                      </a:cubicBezTo>
                    </a:path>
                  </a:pathLst>
                </a:custGeom>
                <a:grpFill/>
                <a:ln w="5715" cap="rnd">
                  <a:solidFill>
                    <a:srgbClr val="E52A29"/>
                  </a:solidFill>
                  <a:prstDash val="solid"/>
                  <a:round/>
                </a:ln>
              </p:spPr>
              <p:txBody>
                <a:bodyPr rtlCol="0" anchor="ctr"/>
                <a:lstStyle/>
                <a:p>
                  <a:endParaRPr lang="fr-FR" sz="1400"/>
                </a:p>
              </p:txBody>
            </p:sp>
            <p:sp>
              <p:nvSpPr>
                <p:cNvPr id="170" name="Forme libre : forme 5461">
                  <a:extLst>
                    <a:ext uri="{FF2B5EF4-FFF2-40B4-BE49-F238E27FC236}">
                      <a16:creationId xmlns:a16="http://schemas.microsoft.com/office/drawing/2014/main" id="{7FE1BEB0-83CA-41F8-A19A-F1A251F44F20}"/>
                    </a:ext>
                  </a:extLst>
                </p:cNvPr>
                <p:cNvSpPr/>
                <p:nvPr/>
              </p:nvSpPr>
              <p:spPr>
                <a:xfrm>
                  <a:off x="7728586" y="4522980"/>
                  <a:ext cx="76581" cy="43148"/>
                </a:xfrm>
                <a:custGeom>
                  <a:avLst/>
                  <a:gdLst>
                    <a:gd name="connsiteX0" fmla="*/ 0 w 76581"/>
                    <a:gd name="connsiteY0" fmla="*/ 0 h 43148"/>
                    <a:gd name="connsiteX1" fmla="*/ 38291 w 76581"/>
                    <a:gd name="connsiteY1" fmla="*/ 43148 h 43148"/>
                    <a:gd name="connsiteX2" fmla="*/ 76581 w 76581"/>
                    <a:gd name="connsiteY2" fmla="*/ 0 h 43148"/>
                  </a:gdLst>
                  <a:ahLst/>
                  <a:cxnLst>
                    <a:cxn ang="0">
                      <a:pos x="connsiteX0" y="connsiteY0"/>
                    </a:cxn>
                    <a:cxn ang="0">
                      <a:pos x="connsiteX1" y="connsiteY1"/>
                    </a:cxn>
                    <a:cxn ang="0">
                      <a:pos x="connsiteX2" y="connsiteY2"/>
                    </a:cxn>
                  </a:cxnLst>
                  <a:rect l="l" t="t" r="r" b="b"/>
                  <a:pathLst>
                    <a:path w="76581" h="43148">
                      <a:moveTo>
                        <a:pt x="0" y="0"/>
                      </a:moveTo>
                      <a:cubicBezTo>
                        <a:pt x="0" y="23812"/>
                        <a:pt x="17145" y="43148"/>
                        <a:pt x="38291" y="43148"/>
                      </a:cubicBezTo>
                      <a:cubicBezTo>
                        <a:pt x="59436" y="43148"/>
                        <a:pt x="76581" y="23812"/>
                        <a:pt x="76581" y="0"/>
                      </a:cubicBezTo>
                    </a:path>
                  </a:pathLst>
                </a:custGeom>
                <a:grpFill/>
                <a:ln w="5715" cap="rnd">
                  <a:solidFill>
                    <a:srgbClr val="E52A29"/>
                  </a:solidFill>
                  <a:prstDash val="solid"/>
                  <a:round/>
                </a:ln>
              </p:spPr>
              <p:txBody>
                <a:bodyPr rtlCol="0" anchor="ctr"/>
                <a:lstStyle/>
                <a:p>
                  <a:endParaRPr lang="fr-FR" sz="1400"/>
                </a:p>
              </p:txBody>
            </p:sp>
            <p:sp>
              <p:nvSpPr>
                <p:cNvPr id="171" name="Forme libre : forme 5462">
                  <a:extLst>
                    <a:ext uri="{FF2B5EF4-FFF2-40B4-BE49-F238E27FC236}">
                      <a16:creationId xmlns:a16="http://schemas.microsoft.com/office/drawing/2014/main" id="{0ED4E296-3147-4ED1-ABA9-32178E65B18E}"/>
                    </a:ext>
                  </a:extLst>
                </p:cNvPr>
                <p:cNvSpPr/>
                <p:nvPr/>
              </p:nvSpPr>
              <p:spPr>
                <a:xfrm>
                  <a:off x="7729055" y="4478022"/>
                  <a:ext cx="76302" cy="37909"/>
                </a:xfrm>
                <a:custGeom>
                  <a:avLst/>
                  <a:gdLst>
                    <a:gd name="connsiteX0" fmla="*/ 8 w 76302"/>
                    <a:gd name="connsiteY0" fmla="*/ 37909 h 37909"/>
                    <a:gd name="connsiteX1" fmla="*/ 21725 w 76302"/>
                    <a:gd name="connsiteY1" fmla="*/ 0 h 37909"/>
                    <a:gd name="connsiteX2" fmla="*/ 56110 w 76302"/>
                    <a:gd name="connsiteY2" fmla="*/ 286 h 37909"/>
                    <a:gd name="connsiteX3" fmla="*/ 76303 w 76302"/>
                    <a:gd name="connsiteY3" fmla="*/ 37147 h 37909"/>
                  </a:gdLst>
                  <a:ahLst/>
                  <a:cxnLst>
                    <a:cxn ang="0">
                      <a:pos x="connsiteX0" y="connsiteY0"/>
                    </a:cxn>
                    <a:cxn ang="0">
                      <a:pos x="connsiteX1" y="connsiteY1"/>
                    </a:cxn>
                    <a:cxn ang="0">
                      <a:pos x="connsiteX2" y="connsiteY2"/>
                    </a:cxn>
                    <a:cxn ang="0">
                      <a:pos x="connsiteX3" y="connsiteY3"/>
                    </a:cxn>
                  </a:cxnLst>
                  <a:rect l="l" t="t" r="r" b="b"/>
                  <a:pathLst>
                    <a:path w="76302" h="37909">
                      <a:moveTo>
                        <a:pt x="8" y="37909"/>
                      </a:moveTo>
                      <a:cubicBezTo>
                        <a:pt x="-469" y="3239"/>
                        <a:pt x="21725" y="0"/>
                        <a:pt x="21725" y="0"/>
                      </a:cubicBezTo>
                      <a:cubicBezTo>
                        <a:pt x="21725" y="0"/>
                        <a:pt x="35726" y="22670"/>
                        <a:pt x="56110" y="286"/>
                      </a:cubicBezTo>
                      <a:cubicBezTo>
                        <a:pt x="76112" y="6096"/>
                        <a:pt x="76303" y="37147"/>
                        <a:pt x="76303" y="37147"/>
                      </a:cubicBezTo>
                    </a:path>
                  </a:pathLst>
                </a:custGeom>
                <a:grpFill/>
                <a:ln w="5715" cap="rnd">
                  <a:solidFill>
                    <a:srgbClr val="E52A29"/>
                  </a:solidFill>
                  <a:prstDash val="solid"/>
                  <a:round/>
                </a:ln>
              </p:spPr>
              <p:txBody>
                <a:bodyPr rtlCol="0" anchor="ctr"/>
                <a:lstStyle/>
                <a:p>
                  <a:endParaRPr lang="fr-FR" sz="1400"/>
                </a:p>
              </p:txBody>
            </p:sp>
            <p:sp>
              <p:nvSpPr>
                <p:cNvPr id="172" name="Forme libre : forme 5463">
                  <a:extLst>
                    <a:ext uri="{FF2B5EF4-FFF2-40B4-BE49-F238E27FC236}">
                      <a16:creationId xmlns:a16="http://schemas.microsoft.com/office/drawing/2014/main" id="{49950330-A1C1-44B2-A342-9868305C5D72}"/>
                    </a:ext>
                  </a:extLst>
                </p:cNvPr>
                <p:cNvSpPr/>
                <p:nvPr/>
              </p:nvSpPr>
              <p:spPr>
                <a:xfrm>
                  <a:off x="7720871" y="4448238"/>
                  <a:ext cx="91489" cy="67122"/>
                </a:xfrm>
                <a:custGeom>
                  <a:avLst/>
                  <a:gdLst>
                    <a:gd name="connsiteX0" fmla="*/ 88964 w 91489"/>
                    <a:gd name="connsiteY0" fmla="*/ 66741 h 67122"/>
                    <a:gd name="connsiteX1" fmla="*/ 84487 w 91489"/>
                    <a:gd name="connsiteY1" fmla="*/ 28832 h 67122"/>
                    <a:gd name="connsiteX2" fmla="*/ 69056 w 91489"/>
                    <a:gd name="connsiteY2" fmla="*/ 12639 h 67122"/>
                    <a:gd name="connsiteX3" fmla="*/ 69056 w 91489"/>
                    <a:gd name="connsiteY3" fmla="*/ 3876 h 67122"/>
                    <a:gd name="connsiteX4" fmla="*/ 31432 w 91489"/>
                    <a:gd name="connsiteY4" fmla="*/ 6353 h 67122"/>
                    <a:gd name="connsiteX5" fmla="*/ 18955 w 91489"/>
                    <a:gd name="connsiteY5" fmla="*/ 14544 h 67122"/>
                    <a:gd name="connsiteX6" fmla="*/ 0 w 91489"/>
                    <a:gd name="connsiteY6" fmla="*/ 24736 h 67122"/>
                    <a:gd name="connsiteX7" fmla="*/ 5524 w 91489"/>
                    <a:gd name="connsiteY7" fmla="*/ 29213 h 67122"/>
                    <a:gd name="connsiteX8" fmla="*/ 4763 w 91489"/>
                    <a:gd name="connsiteY8" fmla="*/ 67122 h 6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89" h="67122">
                      <a:moveTo>
                        <a:pt x="88964" y="66741"/>
                      </a:moveTo>
                      <a:cubicBezTo>
                        <a:pt x="88964" y="66741"/>
                        <a:pt x="96965" y="37785"/>
                        <a:pt x="84487" y="28832"/>
                      </a:cubicBezTo>
                      <a:cubicBezTo>
                        <a:pt x="84487" y="28832"/>
                        <a:pt x="87725" y="14163"/>
                        <a:pt x="69056" y="12639"/>
                      </a:cubicBezTo>
                      <a:cubicBezTo>
                        <a:pt x="69056" y="12639"/>
                        <a:pt x="66294" y="7686"/>
                        <a:pt x="69056" y="3876"/>
                      </a:cubicBezTo>
                      <a:cubicBezTo>
                        <a:pt x="69056" y="3876"/>
                        <a:pt x="44863" y="-6315"/>
                        <a:pt x="31432" y="6353"/>
                      </a:cubicBezTo>
                      <a:cubicBezTo>
                        <a:pt x="31432" y="6353"/>
                        <a:pt x="20955" y="2829"/>
                        <a:pt x="18955" y="14544"/>
                      </a:cubicBezTo>
                      <a:cubicBezTo>
                        <a:pt x="18955" y="14544"/>
                        <a:pt x="4953" y="14068"/>
                        <a:pt x="0" y="24736"/>
                      </a:cubicBezTo>
                      <a:cubicBezTo>
                        <a:pt x="0" y="24736"/>
                        <a:pt x="4953" y="25689"/>
                        <a:pt x="5524" y="29213"/>
                      </a:cubicBezTo>
                      <a:cubicBezTo>
                        <a:pt x="5524" y="29213"/>
                        <a:pt x="-4191" y="48453"/>
                        <a:pt x="4763" y="67122"/>
                      </a:cubicBezTo>
                    </a:path>
                  </a:pathLst>
                </a:custGeom>
                <a:grpFill/>
                <a:ln w="5715" cap="rnd">
                  <a:solidFill>
                    <a:srgbClr val="E52A29"/>
                  </a:solidFill>
                  <a:prstDash val="solid"/>
                  <a:round/>
                </a:ln>
              </p:spPr>
              <p:txBody>
                <a:bodyPr rtlCol="0" anchor="ctr"/>
                <a:lstStyle/>
                <a:p>
                  <a:endParaRPr lang="fr-FR" sz="1400"/>
                </a:p>
              </p:txBody>
            </p:sp>
          </p:grpSp>
          <p:sp>
            <p:nvSpPr>
              <p:cNvPr id="148" name="Forme libre : forme 5464">
                <a:extLst>
                  <a:ext uri="{FF2B5EF4-FFF2-40B4-BE49-F238E27FC236}">
                    <a16:creationId xmlns:a16="http://schemas.microsoft.com/office/drawing/2014/main" id="{4A8ED011-DC32-4DBD-A950-34332088B011}"/>
                  </a:ext>
                </a:extLst>
              </p:cNvPr>
              <p:cNvSpPr/>
              <p:nvPr/>
            </p:nvSpPr>
            <p:spPr>
              <a:xfrm>
                <a:off x="7811168" y="4637566"/>
                <a:ext cx="761" cy="56197"/>
              </a:xfrm>
              <a:custGeom>
                <a:avLst/>
                <a:gdLst>
                  <a:gd name="connsiteX0" fmla="*/ 762 w 761"/>
                  <a:gd name="connsiteY0" fmla="*/ 56198 h 56197"/>
                  <a:gd name="connsiteX1" fmla="*/ 0 w 761"/>
                  <a:gd name="connsiteY1" fmla="*/ 0 h 56197"/>
                </a:gdLst>
                <a:ahLst/>
                <a:cxnLst>
                  <a:cxn ang="0">
                    <a:pos x="connsiteX0" y="connsiteY0"/>
                  </a:cxn>
                  <a:cxn ang="0">
                    <a:pos x="connsiteX1" y="connsiteY1"/>
                  </a:cxn>
                </a:cxnLst>
                <a:rect l="l" t="t" r="r" b="b"/>
                <a:pathLst>
                  <a:path w="761" h="56197">
                    <a:moveTo>
                      <a:pt x="762" y="56198"/>
                    </a:moveTo>
                    <a:cubicBezTo>
                      <a:pt x="476" y="30575"/>
                      <a:pt x="0" y="21527"/>
                      <a:pt x="0" y="0"/>
                    </a:cubicBezTo>
                  </a:path>
                </a:pathLst>
              </a:custGeom>
              <a:grpFill/>
              <a:ln w="5715" cap="rnd">
                <a:solidFill>
                  <a:srgbClr val="E52A29"/>
                </a:solidFill>
                <a:prstDash val="solid"/>
                <a:round/>
              </a:ln>
            </p:spPr>
            <p:txBody>
              <a:bodyPr rtlCol="0" anchor="ctr"/>
              <a:lstStyle/>
              <a:p>
                <a:endParaRPr lang="fr-FR" sz="1400"/>
              </a:p>
            </p:txBody>
          </p:sp>
          <p:sp>
            <p:nvSpPr>
              <p:cNvPr id="149" name="Forme libre : forme 5465">
                <a:extLst>
                  <a:ext uri="{FF2B5EF4-FFF2-40B4-BE49-F238E27FC236}">
                    <a16:creationId xmlns:a16="http://schemas.microsoft.com/office/drawing/2014/main" id="{745E37FD-9C71-4C67-82D3-C868FBA816DD}"/>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0" name="Forme libre : forme 5466">
                <a:extLst>
                  <a:ext uri="{FF2B5EF4-FFF2-40B4-BE49-F238E27FC236}">
                    <a16:creationId xmlns:a16="http://schemas.microsoft.com/office/drawing/2014/main" id="{DAE0A692-79A3-4B1A-AE46-6DC505C8EF33}"/>
                  </a:ext>
                </a:extLst>
              </p:cNvPr>
              <p:cNvSpPr/>
              <p:nvPr/>
            </p:nvSpPr>
            <p:spPr>
              <a:xfrm>
                <a:off x="7719347" y="4629279"/>
                <a:ext cx="1524" cy="44958"/>
              </a:xfrm>
              <a:custGeom>
                <a:avLst/>
                <a:gdLst>
                  <a:gd name="connsiteX0" fmla="*/ 0 w 1524"/>
                  <a:gd name="connsiteY0" fmla="*/ 0 h 44958"/>
                  <a:gd name="connsiteX1" fmla="*/ 1524 w 1524"/>
                  <a:gd name="connsiteY1" fmla="*/ 44958 h 44958"/>
                </a:gdLst>
                <a:ahLst/>
                <a:cxnLst>
                  <a:cxn ang="0">
                    <a:pos x="connsiteX0" y="connsiteY0"/>
                  </a:cxn>
                  <a:cxn ang="0">
                    <a:pos x="connsiteX1" y="connsiteY1"/>
                  </a:cxn>
                </a:cxnLst>
                <a:rect l="l" t="t" r="r" b="b"/>
                <a:pathLst>
                  <a:path w="1524" h="44958">
                    <a:moveTo>
                      <a:pt x="0" y="0"/>
                    </a:moveTo>
                    <a:lnTo>
                      <a:pt x="1524" y="44958"/>
                    </a:lnTo>
                  </a:path>
                </a:pathLst>
              </a:custGeom>
              <a:grpFill/>
              <a:ln w="5715" cap="rnd">
                <a:solidFill>
                  <a:srgbClr val="E52A29"/>
                </a:solidFill>
                <a:prstDash val="solid"/>
                <a:round/>
              </a:ln>
            </p:spPr>
            <p:txBody>
              <a:bodyPr rtlCol="0" anchor="ctr"/>
              <a:lstStyle/>
              <a:p>
                <a:endParaRPr lang="fr-FR" sz="1400"/>
              </a:p>
            </p:txBody>
          </p:sp>
          <p:sp>
            <p:nvSpPr>
              <p:cNvPr id="151" name="Forme libre : forme 5467">
                <a:extLst>
                  <a:ext uri="{FF2B5EF4-FFF2-40B4-BE49-F238E27FC236}">
                    <a16:creationId xmlns:a16="http://schemas.microsoft.com/office/drawing/2014/main" id="{DFC407EA-0ED8-4B43-9717-8952AC90017E}"/>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2" name="Forme libre : forme 5468">
                <a:extLst>
                  <a:ext uri="{FF2B5EF4-FFF2-40B4-BE49-F238E27FC236}">
                    <a16:creationId xmlns:a16="http://schemas.microsoft.com/office/drawing/2014/main" id="{27F6312C-89E7-457C-BC0A-8F0257C24D63}"/>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3" name="Forme libre : forme 5469">
                <a:extLst>
                  <a:ext uri="{FF2B5EF4-FFF2-40B4-BE49-F238E27FC236}">
                    <a16:creationId xmlns:a16="http://schemas.microsoft.com/office/drawing/2014/main" id="{91A1D68E-B339-47EE-B087-178B447F5D5D}"/>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4" name="Forme libre : forme 5470">
                <a:extLst>
                  <a:ext uri="{FF2B5EF4-FFF2-40B4-BE49-F238E27FC236}">
                    <a16:creationId xmlns:a16="http://schemas.microsoft.com/office/drawing/2014/main" id="{A284BCC9-638F-447D-B704-3CAE95CCC6CC}"/>
                  </a:ext>
                </a:extLst>
              </p:cNvPr>
              <p:cNvSpPr/>
              <p:nvPr/>
            </p:nvSpPr>
            <p:spPr>
              <a:xfrm>
                <a:off x="7758114" y="4592227"/>
                <a:ext cx="19050" cy="22574"/>
              </a:xfrm>
              <a:custGeom>
                <a:avLst/>
                <a:gdLst>
                  <a:gd name="connsiteX0" fmla="*/ 19050 w 19050"/>
                  <a:gd name="connsiteY0" fmla="*/ 22574 h 22574"/>
                  <a:gd name="connsiteX1" fmla="*/ 10001 w 19050"/>
                  <a:gd name="connsiteY1" fmla="*/ 0 h 22574"/>
                  <a:gd name="connsiteX2" fmla="*/ 0 w 19050"/>
                  <a:gd name="connsiteY2" fmla="*/ 17240 h 22574"/>
                </a:gdLst>
                <a:ahLst/>
                <a:cxnLst>
                  <a:cxn ang="0">
                    <a:pos x="connsiteX0" y="connsiteY0"/>
                  </a:cxn>
                  <a:cxn ang="0">
                    <a:pos x="connsiteX1" y="connsiteY1"/>
                  </a:cxn>
                  <a:cxn ang="0">
                    <a:pos x="connsiteX2" y="connsiteY2"/>
                  </a:cxn>
                </a:cxnLst>
                <a:rect l="l" t="t" r="r" b="b"/>
                <a:pathLst>
                  <a:path w="19050" h="22574">
                    <a:moveTo>
                      <a:pt x="19050" y="22574"/>
                    </a:moveTo>
                    <a:lnTo>
                      <a:pt x="10001" y="0"/>
                    </a:lnTo>
                    <a:lnTo>
                      <a:pt x="0" y="17240"/>
                    </a:lnTo>
                  </a:path>
                </a:pathLst>
              </a:custGeom>
              <a:grpFill/>
              <a:ln w="5715" cap="rnd">
                <a:solidFill>
                  <a:srgbClr val="E52A29"/>
                </a:solidFill>
                <a:prstDash val="solid"/>
                <a:round/>
              </a:ln>
            </p:spPr>
            <p:txBody>
              <a:bodyPr rtlCol="0" anchor="ctr"/>
              <a:lstStyle/>
              <a:p>
                <a:endParaRPr lang="fr-FR" sz="1400"/>
              </a:p>
            </p:txBody>
          </p:sp>
          <p:sp>
            <p:nvSpPr>
              <p:cNvPr id="155" name="Forme libre : forme 5471">
                <a:extLst>
                  <a:ext uri="{FF2B5EF4-FFF2-40B4-BE49-F238E27FC236}">
                    <a16:creationId xmlns:a16="http://schemas.microsoft.com/office/drawing/2014/main" id="{729846C5-7D42-40E8-8E29-C1604A5343A2}"/>
                  </a:ext>
                </a:extLst>
              </p:cNvPr>
              <p:cNvSpPr/>
              <p:nvPr/>
            </p:nvSpPr>
            <p:spPr>
              <a:xfrm>
                <a:off x="7760781" y="4577368"/>
                <a:ext cx="14763" cy="14858"/>
              </a:xfrm>
              <a:custGeom>
                <a:avLst/>
                <a:gdLst>
                  <a:gd name="connsiteX0" fmla="*/ 7334 w 14763"/>
                  <a:gd name="connsiteY0" fmla="*/ 14859 h 14858"/>
                  <a:gd name="connsiteX1" fmla="*/ 14764 w 14763"/>
                  <a:gd name="connsiteY1" fmla="*/ 0 h 14858"/>
                  <a:gd name="connsiteX2" fmla="*/ 0 w 14763"/>
                  <a:gd name="connsiteY2" fmla="*/ 0 h 14858"/>
                </a:gdLst>
                <a:ahLst/>
                <a:cxnLst>
                  <a:cxn ang="0">
                    <a:pos x="connsiteX0" y="connsiteY0"/>
                  </a:cxn>
                  <a:cxn ang="0">
                    <a:pos x="connsiteX1" y="connsiteY1"/>
                  </a:cxn>
                  <a:cxn ang="0">
                    <a:pos x="connsiteX2" y="connsiteY2"/>
                  </a:cxn>
                </a:cxnLst>
                <a:rect l="l" t="t" r="r" b="b"/>
                <a:pathLst>
                  <a:path w="14763" h="14858">
                    <a:moveTo>
                      <a:pt x="7334" y="14859"/>
                    </a:moveTo>
                    <a:lnTo>
                      <a:pt x="14764" y="0"/>
                    </a:lnTo>
                    <a:lnTo>
                      <a:pt x="0" y="0"/>
                    </a:lnTo>
                    <a:close/>
                  </a:path>
                </a:pathLst>
              </a:custGeom>
              <a:grpFill/>
              <a:ln w="5715" cap="rnd">
                <a:solidFill>
                  <a:srgbClr val="E52A29"/>
                </a:solidFill>
                <a:prstDash val="solid"/>
                <a:round/>
              </a:ln>
            </p:spPr>
            <p:txBody>
              <a:bodyPr rtlCol="0" anchor="ctr"/>
              <a:lstStyle/>
              <a:p>
                <a:endParaRPr lang="fr-FR" sz="1400"/>
              </a:p>
            </p:txBody>
          </p:sp>
          <p:sp>
            <p:nvSpPr>
              <p:cNvPr id="156" name="Forme libre : forme 5472">
                <a:extLst>
                  <a:ext uri="{FF2B5EF4-FFF2-40B4-BE49-F238E27FC236}">
                    <a16:creationId xmlns:a16="http://schemas.microsoft.com/office/drawing/2014/main" id="{21E2FAF7-1CB9-4611-BCDF-6397F6484AEB}"/>
                  </a:ext>
                </a:extLst>
              </p:cNvPr>
              <p:cNvSpPr/>
              <p:nvPr/>
            </p:nvSpPr>
            <p:spPr>
              <a:xfrm>
                <a:off x="7787736" y="4560985"/>
                <a:ext cx="9525" cy="13525"/>
              </a:xfrm>
              <a:custGeom>
                <a:avLst/>
                <a:gdLst>
                  <a:gd name="connsiteX0" fmla="*/ 0 w 9525"/>
                  <a:gd name="connsiteY0" fmla="*/ 13525 h 13525"/>
                  <a:gd name="connsiteX1" fmla="*/ 0 w 9525"/>
                  <a:gd name="connsiteY1" fmla="*/ 0 h 13525"/>
                </a:gdLst>
                <a:ahLst/>
                <a:cxnLst>
                  <a:cxn ang="0">
                    <a:pos x="connsiteX0" y="connsiteY0"/>
                  </a:cxn>
                  <a:cxn ang="0">
                    <a:pos x="connsiteX1" y="connsiteY1"/>
                  </a:cxn>
                </a:cxnLst>
                <a:rect l="l" t="t" r="r" b="b"/>
                <a:pathLst>
                  <a:path w="9525" h="13525">
                    <a:moveTo>
                      <a:pt x="0" y="13525"/>
                    </a:moveTo>
                    <a:lnTo>
                      <a:pt x="0" y="0"/>
                    </a:lnTo>
                  </a:path>
                </a:pathLst>
              </a:custGeom>
              <a:grpFill/>
              <a:ln w="5715" cap="rnd">
                <a:solidFill>
                  <a:srgbClr val="E52A29"/>
                </a:solidFill>
                <a:prstDash val="solid"/>
                <a:round/>
              </a:ln>
            </p:spPr>
            <p:txBody>
              <a:bodyPr rtlCol="0" anchor="ctr"/>
              <a:lstStyle/>
              <a:p>
                <a:endParaRPr lang="fr-FR" sz="1400"/>
              </a:p>
            </p:txBody>
          </p:sp>
          <p:grpSp>
            <p:nvGrpSpPr>
              <p:cNvPr id="157" name="Graphique 1860">
                <a:extLst>
                  <a:ext uri="{FF2B5EF4-FFF2-40B4-BE49-F238E27FC236}">
                    <a16:creationId xmlns:a16="http://schemas.microsoft.com/office/drawing/2014/main" id="{6D0C316A-40BE-43E9-AE9D-67289195B473}"/>
                  </a:ext>
                </a:extLst>
              </p:cNvPr>
              <p:cNvGrpSpPr/>
              <p:nvPr/>
            </p:nvGrpSpPr>
            <p:grpSpPr>
              <a:xfrm>
                <a:off x="7769258" y="4573823"/>
                <a:ext cx="71246" cy="118416"/>
                <a:chOff x="7769258" y="4573823"/>
                <a:chExt cx="71246" cy="118416"/>
              </a:xfrm>
              <a:grpFill/>
            </p:grpSpPr>
            <p:sp>
              <p:nvSpPr>
                <p:cNvPr id="167" name="Forme libre : forme 5474">
                  <a:extLst>
                    <a:ext uri="{FF2B5EF4-FFF2-40B4-BE49-F238E27FC236}">
                      <a16:creationId xmlns:a16="http://schemas.microsoft.com/office/drawing/2014/main" id="{C1B4429A-EEFA-40E0-BAA5-F2DF7CCBAA03}"/>
                    </a:ext>
                  </a:extLst>
                </p:cNvPr>
                <p:cNvSpPr/>
                <p:nvPr/>
              </p:nvSpPr>
              <p:spPr>
                <a:xfrm>
                  <a:off x="7769258" y="4573823"/>
                  <a:ext cx="70675" cy="73363"/>
                </a:xfrm>
                <a:custGeom>
                  <a:avLst/>
                  <a:gdLst>
                    <a:gd name="connsiteX0" fmla="*/ 0 w 70675"/>
                    <a:gd name="connsiteY0" fmla="*/ 73363 h 73363"/>
                    <a:gd name="connsiteX1" fmla="*/ 18479 w 70675"/>
                    <a:gd name="connsiteY1" fmla="*/ 783 h 73363"/>
                    <a:gd name="connsiteX2" fmla="*/ 70676 w 70675"/>
                    <a:gd name="connsiteY2" fmla="*/ 46788 h 73363"/>
                  </a:gdLst>
                  <a:ahLst/>
                  <a:cxnLst>
                    <a:cxn ang="0">
                      <a:pos x="connsiteX0" y="connsiteY0"/>
                    </a:cxn>
                    <a:cxn ang="0">
                      <a:pos x="connsiteX1" y="connsiteY1"/>
                    </a:cxn>
                    <a:cxn ang="0">
                      <a:pos x="connsiteX2" y="connsiteY2"/>
                    </a:cxn>
                  </a:cxnLst>
                  <a:rect l="l" t="t" r="r" b="b"/>
                  <a:pathLst>
                    <a:path w="70675" h="73363">
                      <a:moveTo>
                        <a:pt x="0" y="73363"/>
                      </a:moveTo>
                      <a:lnTo>
                        <a:pt x="18479" y="783"/>
                      </a:lnTo>
                      <a:cubicBezTo>
                        <a:pt x="18479" y="783"/>
                        <a:pt x="70676" y="-9790"/>
                        <a:pt x="70676" y="46788"/>
                      </a:cubicBezTo>
                    </a:path>
                  </a:pathLst>
                </a:custGeom>
                <a:grpFill/>
                <a:ln w="5715" cap="rnd">
                  <a:solidFill>
                    <a:srgbClr val="E52A29"/>
                  </a:solidFill>
                  <a:prstDash val="solid"/>
                  <a:round/>
                </a:ln>
              </p:spPr>
              <p:txBody>
                <a:bodyPr rtlCol="0" anchor="ctr"/>
                <a:lstStyle/>
                <a:p>
                  <a:endParaRPr lang="fr-FR" sz="1400"/>
                </a:p>
              </p:txBody>
            </p:sp>
            <p:sp>
              <p:nvSpPr>
                <p:cNvPr id="168" name="Forme libre : forme 5475">
                  <a:extLst>
                    <a:ext uri="{FF2B5EF4-FFF2-40B4-BE49-F238E27FC236}">
                      <a16:creationId xmlns:a16="http://schemas.microsoft.com/office/drawing/2014/main" id="{2141CA9C-0DD7-48A0-A54E-2A6F0B1EB18E}"/>
                    </a:ext>
                  </a:extLst>
                </p:cNvPr>
                <p:cNvSpPr/>
                <p:nvPr/>
              </p:nvSpPr>
              <p:spPr>
                <a:xfrm>
                  <a:off x="7840124" y="4621088"/>
                  <a:ext cx="380" cy="71151"/>
                </a:xfrm>
                <a:custGeom>
                  <a:avLst/>
                  <a:gdLst>
                    <a:gd name="connsiteX0" fmla="*/ 0 w 380"/>
                    <a:gd name="connsiteY0" fmla="*/ 0 h 71151"/>
                    <a:gd name="connsiteX1" fmla="*/ 381 w 380"/>
                    <a:gd name="connsiteY1" fmla="*/ 71152 h 71151"/>
                  </a:gdLst>
                  <a:ahLst/>
                  <a:cxnLst>
                    <a:cxn ang="0">
                      <a:pos x="connsiteX0" y="connsiteY0"/>
                    </a:cxn>
                    <a:cxn ang="0">
                      <a:pos x="connsiteX1" y="connsiteY1"/>
                    </a:cxn>
                  </a:cxnLst>
                  <a:rect l="l" t="t" r="r" b="b"/>
                  <a:pathLst>
                    <a:path w="380" h="71151">
                      <a:moveTo>
                        <a:pt x="0" y="0"/>
                      </a:moveTo>
                      <a:cubicBezTo>
                        <a:pt x="0" y="10573"/>
                        <a:pt x="190" y="57817"/>
                        <a:pt x="381" y="71152"/>
                      </a:cubicBezTo>
                    </a:path>
                  </a:pathLst>
                </a:custGeom>
                <a:grpFill/>
                <a:ln w="5715" cap="rnd">
                  <a:solidFill>
                    <a:srgbClr val="E52A29"/>
                  </a:solidFill>
                  <a:prstDash val="solid"/>
                  <a:round/>
                </a:ln>
              </p:spPr>
              <p:txBody>
                <a:bodyPr rtlCol="0" anchor="ctr"/>
                <a:lstStyle/>
                <a:p>
                  <a:endParaRPr lang="fr-FR" sz="1400"/>
                </a:p>
              </p:txBody>
            </p:sp>
          </p:grpSp>
          <p:grpSp>
            <p:nvGrpSpPr>
              <p:cNvPr id="158" name="Graphique 1860">
                <a:extLst>
                  <a:ext uri="{FF2B5EF4-FFF2-40B4-BE49-F238E27FC236}">
                    <a16:creationId xmlns:a16="http://schemas.microsoft.com/office/drawing/2014/main" id="{6D0C316A-40BE-43E9-AE9D-67289195B473}"/>
                  </a:ext>
                </a:extLst>
              </p:cNvPr>
              <p:cNvGrpSpPr/>
              <p:nvPr/>
            </p:nvGrpSpPr>
            <p:grpSpPr>
              <a:xfrm>
                <a:off x="7693343" y="4572299"/>
                <a:ext cx="75914" cy="121464"/>
                <a:chOff x="7693343" y="4572299"/>
                <a:chExt cx="75914" cy="121464"/>
              </a:xfrm>
              <a:grpFill/>
            </p:grpSpPr>
            <p:sp>
              <p:nvSpPr>
                <p:cNvPr id="165" name="Forme libre : forme 5477">
                  <a:extLst>
                    <a:ext uri="{FF2B5EF4-FFF2-40B4-BE49-F238E27FC236}">
                      <a16:creationId xmlns:a16="http://schemas.microsoft.com/office/drawing/2014/main" id="{210B73F2-8D20-4974-AA48-D8819118956B}"/>
                    </a:ext>
                  </a:extLst>
                </p:cNvPr>
                <p:cNvSpPr/>
                <p:nvPr/>
              </p:nvSpPr>
              <p:spPr>
                <a:xfrm>
                  <a:off x="7693915" y="4572299"/>
                  <a:ext cx="75342" cy="121464"/>
                </a:xfrm>
                <a:custGeom>
                  <a:avLst/>
                  <a:gdLst>
                    <a:gd name="connsiteX0" fmla="*/ 0 w 75342"/>
                    <a:gd name="connsiteY0" fmla="*/ 46788 h 121464"/>
                    <a:gd name="connsiteX1" fmla="*/ 52197 w 75342"/>
                    <a:gd name="connsiteY1" fmla="*/ 783 h 121464"/>
                    <a:gd name="connsiteX2" fmla="*/ 75343 w 75342"/>
                    <a:gd name="connsiteY2" fmla="*/ 74887 h 121464"/>
                    <a:gd name="connsiteX3" fmla="*/ 75343 w 75342"/>
                    <a:gd name="connsiteY3" fmla="*/ 121464 h 121464"/>
                  </a:gdLst>
                  <a:ahLst/>
                  <a:cxnLst>
                    <a:cxn ang="0">
                      <a:pos x="connsiteX0" y="connsiteY0"/>
                    </a:cxn>
                    <a:cxn ang="0">
                      <a:pos x="connsiteX1" y="connsiteY1"/>
                    </a:cxn>
                    <a:cxn ang="0">
                      <a:pos x="connsiteX2" y="connsiteY2"/>
                    </a:cxn>
                    <a:cxn ang="0">
                      <a:pos x="connsiteX3" y="connsiteY3"/>
                    </a:cxn>
                  </a:cxnLst>
                  <a:rect l="l" t="t" r="r" b="b"/>
                  <a:pathLst>
                    <a:path w="75342" h="121464">
                      <a:moveTo>
                        <a:pt x="0" y="46788"/>
                      </a:moveTo>
                      <a:cubicBezTo>
                        <a:pt x="0" y="-9790"/>
                        <a:pt x="52197" y="783"/>
                        <a:pt x="52197" y="783"/>
                      </a:cubicBezTo>
                      <a:lnTo>
                        <a:pt x="75343" y="74887"/>
                      </a:lnTo>
                      <a:lnTo>
                        <a:pt x="75343" y="121464"/>
                      </a:lnTo>
                    </a:path>
                  </a:pathLst>
                </a:custGeom>
                <a:grpFill/>
                <a:ln w="5715" cap="rnd">
                  <a:solidFill>
                    <a:srgbClr val="E52A29"/>
                  </a:solidFill>
                  <a:prstDash val="solid"/>
                  <a:round/>
                </a:ln>
              </p:spPr>
              <p:txBody>
                <a:bodyPr rtlCol="0" anchor="ctr"/>
                <a:lstStyle/>
                <a:p>
                  <a:endParaRPr lang="fr-FR" sz="1400"/>
                </a:p>
              </p:txBody>
            </p:sp>
            <p:sp>
              <p:nvSpPr>
                <p:cNvPr id="166" name="Forme libre : forme 5478">
                  <a:extLst>
                    <a:ext uri="{FF2B5EF4-FFF2-40B4-BE49-F238E27FC236}">
                      <a16:creationId xmlns:a16="http://schemas.microsoft.com/office/drawing/2014/main" id="{62980BAA-38A7-43CB-92B1-75D19D0B4B7F}"/>
                    </a:ext>
                  </a:extLst>
                </p:cNvPr>
                <p:cNvSpPr/>
                <p:nvPr/>
              </p:nvSpPr>
              <p:spPr>
                <a:xfrm>
                  <a:off x="7693343" y="4619659"/>
                  <a:ext cx="380" cy="71151"/>
                </a:xfrm>
                <a:custGeom>
                  <a:avLst/>
                  <a:gdLst>
                    <a:gd name="connsiteX0" fmla="*/ 381 w 380"/>
                    <a:gd name="connsiteY0" fmla="*/ 0 h 71151"/>
                    <a:gd name="connsiteX1" fmla="*/ 0 w 380"/>
                    <a:gd name="connsiteY1" fmla="*/ 71152 h 71151"/>
                  </a:gdLst>
                  <a:ahLst/>
                  <a:cxnLst>
                    <a:cxn ang="0">
                      <a:pos x="connsiteX0" y="connsiteY0"/>
                    </a:cxn>
                    <a:cxn ang="0">
                      <a:pos x="connsiteX1" y="connsiteY1"/>
                    </a:cxn>
                  </a:cxnLst>
                  <a:rect l="l" t="t" r="r" b="b"/>
                  <a:pathLst>
                    <a:path w="380" h="71151">
                      <a:moveTo>
                        <a:pt x="381" y="0"/>
                      </a:moveTo>
                      <a:cubicBezTo>
                        <a:pt x="381" y="10573"/>
                        <a:pt x="191" y="57817"/>
                        <a:pt x="0" y="71152"/>
                      </a:cubicBezTo>
                    </a:path>
                  </a:pathLst>
                </a:custGeom>
                <a:grpFill/>
                <a:ln w="5715" cap="rnd">
                  <a:solidFill>
                    <a:srgbClr val="E52A29"/>
                  </a:solidFill>
                  <a:prstDash val="solid"/>
                  <a:round/>
                </a:ln>
              </p:spPr>
              <p:txBody>
                <a:bodyPr rtlCol="0" anchor="ctr"/>
                <a:lstStyle/>
                <a:p>
                  <a:endParaRPr lang="fr-FR" sz="1400"/>
                </a:p>
              </p:txBody>
            </p:sp>
          </p:grpSp>
          <p:grpSp>
            <p:nvGrpSpPr>
              <p:cNvPr id="159" name="Graphique 1860">
                <a:extLst>
                  <a:ext uri="{FF2B5EF4-FFF2-40B4-BE49-F238E27FC236}">
                    <a16:creationId xmlns:a16="http://schemas.microsoft.com/office/drawing/2014/main" id="{6D0C316A-40BE-43E9-AE9D-67289195B473}"/>
                  </a:ext>
                </a:extLst>
              </p:cNvPr>
              <p:cNvGrpSpPr/>
              <p:nvPr/>
            </p:nvGrpSpPr>
            <p:grpSpPr>
              <a:xfrm>
                <a:off x="7579996" y="4380010"/>
                <a:ext cx="133731" cy="104203"/>
                <a:chOff x="7579996" y="4380010"/>
                <a:chExt cx="133731" cy="104203"/>
              </a:xfrm>
              <a:grpFill/>
            </p:grpSpPr>
            <p:sp>
              <p:nvSpPr>
                <p:cNvPr id="161" name="Forme libre : forme 5480">
                  <a:extLst>
                    <a:ext uri="{FF2B5EF4-FFF2-40B4-BE49-F238E27FC236}">
                      <a16:creationId xmlns:a16="http://schemas.microsoft.com/office/drawing/2014/main" id="{A66FFF72-5B5F-4AF6-B756-7861FBC40EFF}"/>
                    </a:ext>
                  </a:extLst>
                </p:cNvPr>
                <p:cNvSpPr/>
                <p:nvPr/>
              </p:nvSpPr>
              <p:spPr>
                <a:xfrm>
                  <a:off x="7602189" y="4380010"/>
                  <a:ext cx="111537" cy="82105"/>
                </a:xfrm>
                <a:custGeom>
                  <a:avLst/>
                  <a:gdLst>
                    <a:gd name="connsiteX0" fmla="*/ 0 w 111537"/>
                    <a:gd name="connsiteY0" fmla="*/ 11716 h 82105"/>
                    <a:gd name="connsiteX1" fmla="*/ 44672 w 111537"/>
                    <a:gd name="connsiteY1" fmla="*/ 0 h 82105"/>
                    <a:gd name="connsiteX2" fmla="*/ 111538 w 111537"/>
                    <a:gd name="connsiteY2" fmla="*/ 46006 h 82105"/>
                    <a:gd name="connsiteX3" fmla="*/ 86106 w 111537"/>
                    <a:gd name="connsiteY3" fmla="*/ 82106 h 82105"/>
                  </a:gdLst>
                  <a:ahLst/>
                  <a:cxnLst>
                    <a:cxn ang="0">
                      <a:pos x="connsiteX0" y="connsiteY0"/>
                    </a:cxn>
                    <a:cxn ang="0">
                      <a:pos x="connsiteX1" y="connsiteY1"/>
                    </a:cxn>
                    <a:cxn ang="0">
                      <a:pos x="connsiteX2" y="connsiteY2"/>
                    </a:cxn>
                    <a:cxn ang="0">
                      <a:pos x="connsiteX3" y="connsiteY3"/>
                    </a:cxn>
                  </a:cxnLst>
                  <a:rect l="l" t="t" r="r" b="b"/>
                  <a:pathLst>
                    <a:path w="111537" h="82105">
                      <a:moveTo>
                        <a:pt x="0" y="11716"/>
                      </a:moveTo>
                      <a:cubicBezTo>
                        <a:pt x="11906" y="4477"/>
                        <a:pt x="27527" y="0"/>
                        <a:pt x="44672" y="0"/>
                      </a:cubicBezTo>
                      <a:cubicBezTo>
                        <a:pt x="81629" y="0"/>
                        <a:pt x="111538" y="20574"/>
                        <a:pt x="111538" y="46006"/>
                      </a:cubicBezTo>
                      <a:cubicBezTo>
                        <a:pt x="111538" y="60674"/>
                        <a:pt x="101632" y="73724"/>
                        <a:pt x="86106" y="82106"/>
                      </a:cubicBezTo>
                    </a:path>
                  </a:pathLst>
                </a:custGeom>
                <a:grpFill/>
                <a:ln w="5715" cap="rnd">
                  <a:solidFill>
                    <a:srgbClr val="E52A29"/>
                  </a:solidFill>
                  <a:prstDash val="solid"/>
                  <a:round/>
                </a:ln>
              </p:spPr>
              <p:txBody>
                <a:bodyPr rtlCol="0" anchor="ctr"/>
                <a:lstStyle/>
                <a:p>
                  <a:endParaRPr lang="fr-FR" sz="1400"/>
                </a:p>
              </p:txBody>
            </p:sp>
            <p:sp>
              <p:nvSpPr>
                <p:cNvPr id="162" name="Forme libre : forme 5481">
                  <a:extLst>
                    <a:ext uri="{FF2B5EF4-FFF2-40B4-BE49-F238E27FC236}">
                      <a16:creationId xmlns:a16="http://schemas.microsoft.com/office/drawing/2014/main" id="{86B28E09-79D4-40D0-A5BB-3C6F881F567E}"/>
                    </a:ext>
                  </a:extLst>
                </p:cNvPr>
                <p:cNvSpPr/>
                <p:nvPr/>
              </p:nvSpPr>
              <p:spPr>
                <a:xfrm>
                  <a:off x="7579996" y="4403727"/>
                  <a:ext cx="83724" cy="68294"/>
                </a:xfrm>
                <a:custGeom>
                  <a:avLst/>
                  <a:gdLst>
                    <a:gd name="connsiteX0" fmla="*/ 83725 w 83724"/>
                    <a:gd name="connsiteY0" fmla="*/ 66866 h 68294"/>
                    <a:gd name="connsiteX1" fmla="*/ 66961 w 83724"/>
                    <a:gd name="connsiteY1" fmla="*/ 68294 h 68294"/>
                    <a:gd name="connsiteX2" fmla="*/ 0 w 83724"/>
                    <a:gd name="connsiteY2" fmla="*/ 22289 h 68294"/>
                    <a:gd name="connsiteX3" fmla="*/ 8382 w 83724"/>
                    <a:gd name="connsiteY3" fmla="*/ 0 h 68294"/>
                  </a:gdLst>
                  <a:ahLst/>
                  <a:cxnLst>
                    <a:cxn ang="0">
                      <a:pos x="connsiteX0" y="connsiteY0"/>
                    </a:cxn>
                    <a:cxn ang="0">
                      <a:pos x="connsiteX1" y="connsiteY1"/>
                    </a:cxn>
                    <a:cxn ang="0">
                      <a:pos x="connsiteX2" y="connsiteY2"/>
                    </a:cxn>
                    <a:cxn ang="0">
                      <a:pos x="connsiteX3" y="connsiteY3"/>
                    </a:cxn>
                  </a:cxnLst>
                  <a:rect l="l" t="t" r="r" b="b"/>
                  <a:pathLst>
                    <a:path w="83724" h="68294">
                      <a:moveTo>
                        <a:pt x="83725" y="66866"/>
                      </a:moveTo>
                      <a:cubicBezTo>
                        <a:pt x="78391" y="67818"/>
                        <a:pt x="72676" y="68294"/>
                        <a:pt x="66961" y="68294"/>
                      </a:cubicBezTo>
                      <a:cubicBezTo>
                        <a:pt x="30004" y="68294"/>
                        <a:pt x="0" y="47720"/>
                        <a:pt x="0" y="22289"/>
                      </a:cubicBezTo>
                      <a:cubicBezTo>
                        <a:pt x="0" y="14192"/>
                        <a:pt x="3048" y="6572"/>
                        <a:pt x="8382" y="0"/>
                      </a:cubicBezTo>
                    </a:path>
                  </a:pathLst>
                </a:custGeom>
                <a:grpFill/>
                <a:ln w="5715" cap="rnd">
                  <a:solidFill>
                    <a:srgbClr val="E52A29"/>
                  </a:solidFill>
                  <a:prstDash val="solid"/>
                  <a:round/>
                </a:ln>
              </p:spPr>
              <p:txBody>
                <a:bodyPr rtlCol="0" anchor="ctr"/>
                <a:lstStyle/>
                <a:p>
                  <a:endParaRPr lang="fr-FR" sz="1400"/>
                </a:p>
              </p:txBody>
            </p:sp>
            <p:sp>
              <p:nvSpPr>
                <p:cNvPr id="163" name="Forme libre : forme 5482">
                  <a:extLst>
                    <a:ext uri="{FF2B5EF4-FFF2-40B4-BE49-F238E27FC236}">
                      <a16:creationId xmlns:a16="http://schemas.microsoft.com/office/drawing/2014/main" id="{5A77A6EB-6C71-4447-9171-D31CC0D1C9A5}"/>
                    </a:ext>
                  </a:extLst>
                </p:cNvPr>
                <p:cNvSpPr/>
                <p:nvPr/>
              </p:nvSpPr>
              <p:spPr>
                <a:xfrm>
                  <a:off x="7663816" y="4461639"/>
                  <a:ext cx="33242" cy="22574"/>
                </a:xfrm>
                <a:custGeom>
                  <a:avLst/>
                  <a:gdLst>
                    <a:gd name="connsiteX0" fmla="*/ 25051 w 33242"/>
                    <a:gd name="connsiteY0" fmla="*/ 0 h 22574"/>
                    <a:gd name="connsiteX1" fmla="*/ 33242 w 33242"/>
                    <a:gd name="connsiteY1" fmla="*/ 22574 h 22574"/>
                    <a:gd name="connsiteX2" fmla="*/ 0 w 33242"/>
                    <a:gd name="connsiteY2" fmla="*/ 9049 h 22574"/>
                  </a:gdLst>
                  <a:ahLst/>
                  <a:cxnLst>
                    <a:cxn ang="0">
                      <a:pos x="connsiteX0" y="connsiteY0"/>
                    </a:cxn>
                    <a:cxn ang="0">
                      <a:pos x="connsiteX1" y="connsiteY1"/>
                    </a:cxn>
                    <a:cxn ang="0">
                      <a:pos x="connsiteX2" y="connsiteY2"/>
                    </a:cxn>
                  </a:cxnLst>
                  <a:rect l="l" t="t" r="r" b="b"/>
                  <a:pathLst>
                    <a:path w="33242" h="22574">
                      <a:moveTo>
                        <a:pt x="25051" y="0"/>
                      </a:moveTo>
                      <a:lnTo>
                        <a:pt x="33242" y="22574"/>
                      </a:lnTo>
                      <a:lnTo>
                        <a:pt x="0" y="9049"/>
                      </a:lnTo>
                    </a:path>
                  </a:pathLst>
                </a:custGeom>
                <a:grpFill/>
                <a:ln w="5715" cap="rnd">
                  <a:solidFill>
                    <a:srgbClr val="E52A29"/>
                  </a:solidFill>
                  <a:prstDash val="solid"/>
                  <a:round/>
                </a:ln>
              </p:spPr>
              <p:txBody>
                <a:bodyPr rtlCol="0" anchor="ctr"/>
                <a:lstStyle/>
                <a:p>
                  <a:endParaRPr lang="fr-FR" sz="1400"/>
                </a:p>
              </p:txBody>
            </p:sp>
            <p:sp>
              <p:nvSpPr>
                <p:cNvPr id="164" name="Forme libre : forme 5483">
                  <a:extLst>
                    <a:ext uri="{FF2B5EF4-FFF2-40B4-BE49-F238E27FC236}">
                      <a16:creationId xmlns:a16="http://schemas.microsoft.com/office/drawing/2014/main" id="{4FC445F0-EE9F-4DA8-9E7D-96327432B637}"/>
                    </a:ext>
                  </a:extLst>
                </p:cNvPr>
                <p:cNvSpPr/>
                <p:nvPr/>
              </p:nvSpPr>
              <p:spPr>
                <a:xfrm>
                  <a:off x="7615429" y="4406585"/>
                  <a:ext cx="66389" cy="40481"/>
                </a:xfrm>
                <a:custGeom>
                  <a:avLst/>
                  <a:gdLst>
                    <a:gd name="connsiteX0" fmla="*/ 0 w 66389"/>
                    <a:gd name="connsiteY0" fmla="*/ 18002 h 40481"/>
                    <a:gd name="connsiteX1" fmla="*/ 23622 w 66389"/>
                    <a:gd name="connsiteY1" fmla="*/ 40481 h 40481"/>
                    <a:gd name="connsiteX2" fmla="*/ 66389 w 66389"/>
                    <a:gd name="connsiteY2" fmla="*/ 0 h 40481"/>
                  </a:gdLst>
                  <a:ahLst/>
                  <a:cxnLst>
                    <a:cxn ang="0">
                      <a:pos x="connsiteX0" y="connsiteY0"/>
                    </a:cxn>
                    <a:cxn ang="0">
                      <a:pos x="connsiteX1" y="connsiteY1"/>
                    </a:cxn>
                    <a:cxn ang="0">
                      <a:pos x="connsiteX2" y="connsiteY2"/>
                    </a:cxn>
                  </a:cxnLst>
                  <a:rect l="l" t="t" r="r" b="b"/>
                  <a:pathLst>
                    <a:path w="66389" h="40481">
                      <a:moveTo>
                        <a:pt x="0" y="18002"/>
                      </a:moveTo>
                      <a:lnTo>
                        <a:pt x="23622" y="40481"/>
                      </a:lnTo>
                      <a:lnTo>
                        <a:pt x="66389" y="0"/>
                      </a:lnTo>
                    </a:path>
                  </a:pathLst>
                </a:custGeom>
                <a:grpFill/>
                <a:ln w="5715" cap="rnd">
                  <a:solidFill>
                    <a:srgbClr val="E52A29"/>
                  </a:solidFill>
                  <a:prstDash val="solid"/>
                  <a:round/>
                </a:ln>
              </p:spPr>
              <p:txBody>
                <a:bodyPr rtlCol="0" anchor="ctr"/>
                <a:lstStyle/>
                <a:p>
                  <a:endParaRPr lang="fr-FR" sz="1400"/>
                </a:p>
              </p:txBody>
            </p:sp>
          </p:grpSp>
          <p:sp>
            <p:nvSpPr>
              <p:cNvPr id="160" name="Forme libre : forme 5484">
                <a:extLst>
                  <a:ext uri="{FF2B5EF4-FFF2-40B4-BE49-F238E27FC236}">
                    <a16:creationId xmlns:a16="http://schemas.microsoft.com/office/drawing/2014/main" id="{E3D1FEA4-076D-4C78-9A93-8FA459CC9C36}"/>
                  </a:ext>
                </a:extLst>
              </p:cNvPr>
              <p:cNvSpPr/>
              <p:nvPr/>
            </p:nvSpPr>
            <p:spPr>
              <a:xfrm>
                <a:off x="7713060" y="4671189"/>
                <a:ext cx="37718" cy="18859"/>
              </a:xfrm>
              <a:custGeom>
                <a:avLst/>
                <a:gdLst>
                  <a:gd name="connsiteX0" fmla="*/ 0 w 37718"/>
                  <a:gd name="connsiteY0" fmla="*/ 18859 h 18859"/>
                  <a:gd name="connsiteX1" fmla="*/ 18859 w 37718"/>
                  <a:gd name="connsiteY1" fmla="*/ 0 h 18859"/>
                  <a:gd name="connsiteX2" fmla="*/ 37719 w 37718"/>
                  <a:gd name="connsiteY2" fmla="*/ 18859 h 18859"/>
                </a:gdLst>
                <a:ahLst/>
                <a:cxnLst>
                  <a:cxn ang="0">
                    <a:pos x="connsiteX0" y="connsiteY0"/>
                  </a:cxn>
                  <a:cxn ang="0">
                    <a:pos x="connsiteX1" y="connsiteY1"/>
                  </a:cxn>
                  <a:cxn ang="0">
                    <a:pos x="connsiteX2" y="connsiteY2"/>
                  </a:cxn>
                </a:cxnLst>
                <a:rect l="l" t="t" r="r" b="b"/>
                <a:pathLst>
                  <a:path w="37718" h="18859">
                    <a:moveTo>
                      <a:pt x="0" y="18859"/>
                    </a:moveTo>
                    <a:cubicBezTo>
                      <a:pt x="0" y="8477"/>
                      <a:pt x="8382" y="0"/>
                      <a:pt x="18859" y="0"/>
                    </a:cubicBezTo>
                    <a:cubicBezTo>
                      <a:pt x="29337" y="0"/>
                      <a:pt x="37719" y="8382"/>
                      <a:pt x="37719" y="18859"/>
                    </a:cubicBezTo>
                  </a:path>
                </a:pathLst>
              </a:custGeom>
              <a:grpFill/>
              <a:ln w="5715" cap="rnd">
                <a:solidFill>
                  <a:srgbClr val="E52A29"/>
                </a:solidFill>
                <a:prstDash val="solid"/>
                <a:round/>
              </a:ln>
            </p:spPr>
            <p:txBody>
              <a:bodyPr rtlCol="0" anchor="ctr"/>
              <a:lstStyle/>
              <a:p>
                <a:endParaRPr lang="fr-FR" sz="1400"/>
              </a:p>
            </p:txBody>
          </p:sp>
        </p:grpSp>
        <p:grpSp>
          <p:nvGrpSpPr>
            <p:cNvPr id="121" name="Graphique 1860">
              <a:extLst>
                <a:ext uri="{FF2B5EF4-FFF2-40B4-BE49-F238E27FC236}">
                  <a16:creationId xmlns:a16="http://schemas.microsoft.com/office/drawing/2014/main" id="{6D0C316A-40BE-43E9-AE9D-67289195B473}"/>
                </a:ext>
              </a:extLst>
            </p:cNvPr>
            <p:cNvGrpSpPr/>
            <p:nvPr/>
          </p:nvGrpSpPr>
          <p:grpSpPr>
            <a:xfrm>
              <a:off x="7577139" y="4377153"/>
              <a:ext cx="474535" cy="315848"/>
              <a:chOff x="7577139" y="4377153"/>
              <a:chExt cx="474535" cy="315848"/>
            </a:xfrm>
            <a:grpFill/>
          </p:grpSpPr>
          <p:sp>
            <p:nvSpPr>
              <p:cNvPr id="125" name="Forme libre : forme 5486">
                <a:extLst>
                  <a:ext uri="{FF2B5EF4-FFF2-40B4-BE49-F238E27FC236}">
                    <a16:creationId xmlns:a16="http://schemas.microsoft.com/office/drawing/2014/main" id="{97CD3A7A-FF94-4F8D-B4C8-831672D9CDAC}"/>
                  </a:ext>
                </a:extLst>
              </p:cNvPr>
              <p:cNvSpPr/>
              <p:nvPr/>
            </p:nvSpPr>
            <p:spPr>
              <a:xfrm>
                <a:off x="7941375" y="4476974"/>
                <a:ext cx="72389" cy="75438"/>
              </a:xfrm>
              <a:custGeom>
                <a:avLst/>
                <a:gdLst>
                  <a:gd name="connsiteX0" fmla="*/ 4572 w 72389"/>
                  <a:gd name="connsiteY0" fmla="*/ 17621 h 75438"/>
                  <a:gd name="connsiteX1" fmla="*/ 0 w 72389"/>
                  <a:gd name="connsiteY1" fmla="*/ 34766 h 75438"/>
                  <a:gd name="connsiteX2" fmla="*/ 36195 w 72389"/>
                  <a:gd name="connsiteY2" fmla="*/ 75438 h 75438"/>
                  <a:gd name="connsiteX3" fmla="*/ 72390 w 72389"/>
                  <a:gd name="connsiteY3" fmla="*/ 34766 h 75438"/>
                  <a:gd name="connsiteX4" fmla="*/ 71628 w 72389"/>
                  <a:gd name="connsiteY4" fmla="*/ 26575 h 75438"/>
                  <a:gd name="connsiteX5" fmla="*/ 22860 w 72389"/>
                  <a:gd name="connsiteY5" fmla="*/ 0 h 7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89" h="75438">
                    <a:moveTo>
                      <a:pt x="4572" y="17621"/>
                    </a:moveTo>
                    <a:cubicBezTo>
                      <a:pt x="1810" y="23336"/>
                      <a:pt x="0" y="27718"/>
                      <a:pt x="0" y="34766"/>
                    </a:cubicBezTo>
                    <a:cubicBezTo>
                      <a:pt x="0" y="57245"/>
                      <a:pt x="16192" y="75438"/>
                      <a:pt x="36195" y="75438"/>
                    </a:cubicBezTo>
                    <a:cubicBezTo>
                      <a:pt x="56197" y="75438"/>
                      <a:pt x="72390" y="57245"/>
                      <a:pt x="72390" y="34766"/>
                    </a:cubicBezTo>
                    <a:cubicBezTo>
                      <a:pt x="72390" y="32004"/>
                      <a:pt x="72104" y="29242"/>
                      <a:pt x="71628" y="26575"/>
                    </a:cubicBezTo>
                    <a:cubicBezTo>
                      <a:pt x="71628" y="26575"/>
                      <a:pt x="49530" y="30004"/>
                      <a:pt x="22860" y="0"/>
                    </a:cubicBezTo>
                  </a:path>
                </a:pathLst>
              </a:custGeom>
              <a:grpFill/>
              <a:ln w="5715" cap="rnd">
                <a:solidFill>
                  <a:srgbClr val="E52A29"/>
                </a:solidFill>
                <a:prstDash val="solid"/>
                <a:round/>
              </a:ln>
            </p:spPr>
            <p:txBody>
              <a:bodyPr rtlCol="0" anchor="ctr"/>
              <a:lstStyle/>
              <a:p>
                <a:endParaRPr lang="fr-FR" sz="1400"/>
              </a:p>
            </p:txBody>
          </p:sp>
          <p:sp>
            <p:nvSpPr>
              <p:cNvPr id="126" name="Forme libre : forme 5487">
                <a:extLst>
                  <a:ext uri="{FF2B5EF4-FFF2-40B4-BE49-F238E27FC236}">
                    <a16:creationId xmlns:a16="http://schemas.microsoft.com/office/drawing/2014/main" id="{5143AB50-D182-446B-9737-A51B35004041}"/>
                  </a:ext>
                </a:extLst>
              </p:cNvPr>
              <p:cNvSpPr/>
              <p:nvPr/>
            </p:nvSpPr>
            <p:spPr>
              <a:xfrm>
                <a:off x="7960329" y="4502692"/>
                <a:ext cx="9525" cy="8000"/>
              </a:xfrm>
              <a:custGeom>
                <a:avLst/>
                <a:gdLst>
                  <a:gd name="connsiteX0" fmla="*/ 0 w 9525"/>
                  <a:gd name="connsiteY0" fmla="*/ 0 h 8000"/>
                  <a:gd name="connsiteX1" fmla="*/ 0 w 9525"/>
                  <a:gd name="connsiteY1" fmla="*/ 8001 h 8000"/>
                </a:gdLst>
                <a:ahLst/>
                <a:cxnLst>
                  <a:cxn ang="0">
                    <a:pos x="connsiteX0" y="connsiteY0"/>
                  </a:cxn>
                  <a:cxn ang="0">
                    <a:pos x="connsiteX1" y="connsiteY1"/>
                  </a:cxn>
                </a:cxnLst>
                <a:rect l="l" t="t" r="r" b="b"/>
                <a:pathLst>
                  <a:path w="9525" h="8000">
                    <a:moveTo>
                      <a:pt x="0" y="0"/>
                    </a:moveTo>
                    <a:lnTo>
                      <a:pt x="0" y="8001"/>
                    </a:lnTo>
                  </a:path>
                </a:pathLst>
              </a:custGeom>
              <a:grpFill/>
              <a:ln w="5715" cap="rnd">
                <a:solidFill>
                  <a:srgbClr val="E52A29"/>
                </a:solidFill>
                <a:prstDash val="solid"/>
                <a:round/>
              </a:ln>
            </p:spPr>
            <p:txBody>
              <a:bodyPr rtlCol="0" anchor="ctr"/>
              <a:lstStyle/>
              <a:p>
                <a:endParaRPr lang="fr-FR" sz="1400"/>
              </a:p>
            </p:txBody>
          </p:sp>
          <p:sp>
            <p:nvSpPr>
              <p:cNvPr id="127" name="Forme libre : forme 5488">
                <a:extLst>
                  <a:ext uri="{FF2B5EF4-FFF2-40B4-BE49-F238E27FC236}">
                    <a16:creationId xmlns:a16="http://schemas.microsoft.com/office/drawing/2014/main" id="{E53D3F7A-3B9A-4FD8-941E-87C890D03623}"/>
                  </a:ext>
                </a:extLst>
              </p:cNvPr>
              <p:cNvSpPr/>
              <p:nvPr/>
            </p:nvSpPr>
            <p:spPr>
              <a:xfrm>
                <a:off x="7995000" y="4503549"/>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5715" cap="rnd">
                <a:solidFill>
                  <a:srgbClr val="E52A29"/>
                </a:solidFill>
                <a:prstDash val="solid"/>
                <a:round/>
              </a:ln>
            </p:spPr>
            <p:txBody>
              <a:bodyPr rtlCol="0" anchor="ctr"/>
              <a:lstStyle/>
              <a:p>
                <a:endParaRPr lang="fr-FR" sz="1400"/>
              </a:p>
            </p:txBody>
          </p:sp>
          <p:sp>
            <p:nvSpPr>
              <p:cNvPr id="128" name="Forme libre : forme 5489">
                <a:extLst>
                  <a:ext uri="{FF2B5EF4-FFF2-40B4-BE49-F238E27FC236}">
                    <a16:creationId xmlns:a16="http://schemas.microsoft.com/office/drawing/2014/main" id="{C37171FD-055F-4CDC-8A45-75184C6AB580}"/>
                  </a:ext>
                </a:extLst>
              </p:cNvPr>
              <p:cNvSpPr/>
              <p:nvPr/>
            </p:nvSpPr>
            <p:spPr>
              <a:xfrm>
                <a:off x="7971378" y="4532791"/>
                <a:ext cx="15240" cy="3143"/>
              </a:xfrm>
              <a:custGeom>
                <a:avLst/>
                <a:gdLst>
                  <a:gd name="connsiteX0" fmla="*/ 15240 w 15240"/>
                  <a:gd name="connsiteY0" fmla="*/ 0 h 3143"/>
                  <a:gd name="connsiteX1" fmla="*/ 0 w 15240"/>
                  <a:gd name="connsiteY1" fmla="*/ 0 h 3143"/>
                </a:gdLst>
                <a:ahLst/>
                <a:cxnLst>
                  <a:cxn ang="0">
                    <a:pos x="connsiteX0" y="connsiteY0"/>
                  </a:cxn>
                  <a:cxn ang="0">
                    <a:pos x="connsiteX1" y="connsiteY1"/>
                  </a:cxn>
                </a:cxnLst>
                <a:rect l="l" t="t" r="r" b="b"/>
                <a:pathLst>
                  <a:path w="15240" h="3143">
                    <a:moveTo>
                      <a:pt x="15240" y="0"/>
                    </a:moveTo>
                    <a:cubicBezTo>
                      <a:pt x="11049" y="4191"/>
                      <a:pt x="4191" y="4191"/>
                      <a:pt x="0" y="0"/>
                    </a:cubicBezTo>
                  </a:path>
                </a:pathLst>
              </a:custGeom>
              <a:grpFill/>
              <a:ln w="5715" cap="rnd">
                <a:solidFill>
                  <a:srgbClr val="E52A29"/>
                </a:solidFill>
                <a:prstDash val="solid"/>
                <a:round/>
              </a:ln>
            </p:spPr>
            <p:txBody>
              <a:bodyPr rtlCol="0" anchor="ctr"/>
              <a:lstStyle/>
              <a:p>
                <a:endParaRPr lang="fr-FR" sz="1400"/>
              </a:p>
            </p:txBody>
          </p:sp>
          <p:sp>
            <p:nvSpPr>
              <p:cNvPr id="129" name="Forme libre : forme 5490">
                <a:extLst>
                  <a:ext uri="{FF2B5EF4-FFF2-40B4-BE49-F238E27FC236}">
                    <a16:creationId xmlns:a16="http://schemas.microsoft.com/office/drawing/2014/main" id="{06C25C82-CCC9-4DCA-BD83-117ABDC4A4AD}"/>
                  </a:ext>
                </a:extLst>
              </p:cNvPr>
              <p:cNvSpPr/>
              <p:nvPr/>
            </p:nvSpPr>
            <p:spPr>
              <a:xfrm>
                <a:off x="7916730" y="4444709"/>
                <a:ext cx="124752" cy="118848"/>
              </a:xfrm>
              <a:custGeom>
                <a:avLst/>
                <a:gdLst>
                  <a:gd name="connsiteX0" fmla="*/ 28931 w 124752"/>
                  <a:gd name="connsiteY0" fmla="*/ 111514 h 118848"/>
                  <a:gd name="connsiteX1" fmla="*/ 19596 w 124752"/>
                  <a:gd name="connsiteY1" fmla="*/ 96941 h 118848"/>
                  <a:gd name="connsiteX2" fmla="*/ 70 w 124752"/>
                  <a:gd name="connsiteY2" fmla="*/ 68651 h 118848"/>
                  <a:gd name="connsiteX3" fmla="*/ 17882 w 124752"/>
                  <a:gd name="connsiteY3" fmla="*/ 32742 h 118848"/>
                  <a:gd name="connsiteX4" fmla="*/ 42647 w 124752"/>
                  <a:gd name="connsiteY4" fmla="*/ 9406 h 118848"/>
                  <a:gd name="connsiteX5" fmla="*/ 83128 w 124752"/>
                  <a:gd name="connsiteY5" fmla="*/ 3500 h 118848"/>
                  <a:gd name="connsiteX6" fmla="*/ 105226 w 124752"/>
                  <a:gd name="connsiteY6" fmla="*/ 38743 h 118848"/>
                  <a:gd name="connsiteX7" fmla="*/ 124752 w 124752"/>
                  <a:gd name="connsiteY7" fmla="*/ 69890 h 118848"/>
                  <a:gd name="connsiteX8" fmla="*/ 103321 w 124752"/>
                  <a:gd name="connsiteY8" fmla="*/ 98179 h 118848"/>
                  <a:gd name="connsiteX9" fmla="*/ 83795 w 124752"/>
                  <a:gd name="connsiteY9" fmla="*/ 118848 h 1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52" h="118848">
                    <a:moveTo>
                      <a:pt x="28931" y="111514"/>
                    </a:moveTo>
                    <a:cubicBezTo>
                      <a:pt x="21025" y="105227"/>
                      <a:pt x="19596" y="96941"/>
                      <a:pt x="19596" y="96941"/>
                    </a:cubicBezTo>
                    <a:cubicBezTo>
                      <a:pt x="19596" y="96941"/>
                      <a:pt x="-1359" y="88368"/>
                      <a:pt x="70" y="68651"/>
                    </a:cubicBezTo>
                    <a:cubicBezTo>
                      <a:pt x="1499" y="48935"/>
                      <a:pt x="16453" y="48458"/>
                      <a:pt x="17882" y="32742"/>
                    </a:cubicBezTo>
                    <a:cubicBezTo>
                      <a:pt x="19310" y="17026"/>
                      <a:pt x="29978" y="9215"/>
                      <a:pt x="42647" y="9406"/>
                    </a:cubicBezTo>
                    <a:cubicBezTo>
                      <a:pt x="42647" y="9406"/>
                      <a:pt x="57887" y="-6977"/>
                      <a:pt x="83128" y="3500"/>
                    </a:cubicBezTo>
                    <a:cubicBezTo>
                      <a:pt x="108369" y="13978"/>
                      <a:pt x="105226" y="38743"/>
                      <a:pt x="105226" y="38743"/>
                    </a:cubicBezTo>
                    <a:cubicBezTo>
                      <a:pt x="105226" y="38743"/>
                      <a:pt x="124752" y="46839"/>
                      <a:pt x="124752" y="69890"/>
                    </a:cubicBezTo>
                    <a:cubicBezTo>
                      <a:pt x="124752" y="92940"/>
                      <a:pt x="103321" y="98179"/>
                      <a:pt x="103321" y="98179"/>
                    </a:cubicBezTo>
                    <a:cubicBezTo>
                      <a:pt x="103321" y="98179"/>
                      <a:pt x="100273" y="116467"/>
                      <a:pt x="83795" y="118848"/>
                    </a:cubicBezTo>
                  </a:path>
                </a:pathLst>
              </a:custGeom>
              <a:grpFill/>
              <a:ln w="5715" cap="rnd">
                <a:solidFill>
                  <a:srgbClr val="E52A29"/>
                </a:solidFill>
                <a:prstDash val="solid"/>
                <a:round/>
              </a:ln>
            </p:spPr>
            <p:txBody>
              <a:bodyPr rtlCol="0" anchor="ctr"/>
              <a:lstStyle/>
              <a:p>
                <a:endParaRPr lang="fr-FR" sz="1400"/>
              </a:p>
            </p:txBody>
          </p:sp>
          <p:sp>
            <p:nvSpPr>
              <p:cNvPr id="130" name="Forme libre : forme 5491">
                <a:extLst>
                  <a:ext uri="{FF2B5EF4-FFF2-40B4-BE49-F238E27FC236}">
                    <a16:creationId xmlns:a16="http://schemas.microsoft.com/office/drawing/2014/main" id="{8A1EAB54-7108-4034-9018-F028557A9E89}"/>
                  </a:ext>
                </a:extLst>
              </p:cNvPr>
              <p:cNvSpPr/>
              <p:nvPr/>
            </p:nvSpPr>
            <p:spPr>
              <a:xfrm>
                <a:off x="802052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5715" cap="rnd">
                <a:solidFill>
                  <a:srgbClr val="E52A29"/>
                </a:solidFill>
                <a:prstDash val="solid"/>
                <a:round/>
              </a:ln>
            </p:spPr>
            <p:txBody>
              <a:bodyPr rtlCol="0" anchor="ctr"/>
              <a:lstStyle/>
              <a:p>
                <a:endParaRPr lang="fr-FR" sz="1400"/>
              </a:p>
            </p:txBody>
          </p:sp>
          <p:sp>
            <p:nvSpPr>
              <p:cNvPr id="131" name="Forme libre : forme 5492">
                <a:extLst>
                  <a:ext uri="{FF2B5EF4-FFF2-40B4-BE49-F238E27FC236}">
                    <a16:creationId xmlns:a16="http://schemas.microsoft.com/office/drawing/2014/main" id="{A086352C-3184-407A-A716-86CD8B3E3FA4}"/>
                  </a:ext>
                </a:extLst>
              </p:cNvPr>
              <p:cNvSpPr/>
              <p:nvPr/>
            </p:nvSpPr>
            <p:spPr>
              <a:xfrm>
                <a:off x="7944137" y="4660521"/>
                <a:ext cx="762" cy="32480"/>
              </a:xfrm>
              <a:custGeom>
                <a:avLst/>
                <a:gdLst>
                  <a:gd name="connsiteX0" fmla="*/ 762 w 762"/>
                  <a:gd name="connsiteY0" fmla="*/ 32480 h 32480"/>
                  <a:gd name="connsiteX1" fmla="*/ 0 w 762"/>
                  <a:gd name="connsiteY1" fmla="*/ 0 h 32480"/>
                </a:gdLst>
                <a:ahLst/>
                <a:cxnLst>
                  <a:cxn ang="0">
                    <a:pos x="connsiteX0" y="connsiteY0"/>
                  </a:cxn>
                  <a:cxn ang="0">
                    <a:pos x="connsiteX1" y="connsiteY1"/>
                  </a:cxn>
                </a:cxnLst>
                <a:rect l="l" t="t" r="r" b="b"/>
                <a:pathLst>
                  <a:path w="762" h="32480">
                    <a:moveTo>
                      <a:pt x="762" y="32480"/>
                    </a:moveTo>
                    <a:cubicBezTo>
                      <a:pt x="476" y="6858"/>
                      <a:pt x="0" y="21526"/>
                      <a:pt x="0" y="0"/>
                    </a:cubicBezTo>
                  </a:path>
                </a:pathLst>
              </a:custGeom>
              <a:grpFill/>
              <a:ln w="5715" cap="rnd">
                <a:solidFill>
                  <a:srgbClr val="E52A29"/>
                </a:solidFill>
                <a:prstDash val="solid"/>
                <a:round/>
              </a:ln>
            </p:spPr>
            <p:txBody>
              <a:bodyPr rtlCol="0" anchor="ctr"/>
              <a:lstStyle/>
              <a:p>
                <a:endParaRPr lang="fr-FR" sz="1400"/>
              </a:p>
            </p:txBody>
          </p:sp>
          <p:sp>
            <p:nvSpPr>
              <p:cNvPr id="132" name="Forme libre : forme 5493">
                <a:extLst>
                  <a:ext uri="{FF2B5EF4-FFF2-40B4-BE49-F238E27FC236}">
                    <a16:creationId xmlns:a16="http://schemas.microsoft.com/office/drawing/2014/main" id="{5586093E-B13E-4220-9DC1-17F42175B010}"/>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33" name="Forme libre : forme 5494">
                <a:extLst>
                  <a:ext uri="{FF2B5EF4-FFF2-40B4-BE49-F238E27FC236}">
                    <a16:creationId xmlns:a16="http://schemas.microsoft.com/office/drawing/2014/main" id="{4861279B-7737-48AF-9EB0-3762A8AA7B0D}"/>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34" name="Forme libre : forme 5495">
                <a:extLst>
                  <a:ext uri="{FF2B5EF4-FFF2-40B4-BE49-F238E27FC236}">
                    <a16:creationId xmlns:a16="http://schemas.microsoft.com/office/drawing/2014/main" id="{ADA1C4A6-C574-4848-A311-65E008BCF3B0}"/>
                  </a:ext>
                </a:extLst>
              </p:cNvPr>
              <p:cNvSpPr/>
              <p:nvPr/>
            </p:nvSpPr>
            <p:spPr>
              <a:xfrm>
                <a:off x="7577139" y="4377153"/>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35" name="Forme libre : forme 5496">
                <a:extLst>
                  <a:ext uri="{FF2B5EF4-FFF2-40B4-BE49-F238E27FC236}">
                    <a16:creationId xmlns:a16="http://schemas.microsoft.com/office/drawing/2014/main" id="{80D3B99E-1541-483D-A923-F8D4DF5B5542}"/>
                  </a:ext>
                </a:extLst>
              </p:cNvPr>
              <p:cNvSpPr/>
              <p:nvPr/>
            </p:nvSpPr>
            <p:spPr>
              <a:xfrm>
                <a:off x="7998810" y="4545936"/>
                <a:ext cx="9525" cy="27813"/>
              </a:xfrm>
              <a:custGeom>
                <a:avLst/>
                <a:gdLst>
                  <a:gd name="connsiteX0" fmla="*/ 0 w 9525"/>
                  <a:gd name="connsiteY0" fmla="*/ 27813 h 27813"/>
                  <a:gd name="connsiteX1" fmla="*/ 0 w 9525"/>
                  <a:gd name="connsiteY1" fmla="*/ 0 h 27813"/>
                </a:gdLst>
                <a:ahLst/>
                <a:cxnLst>
                  <a:cxn ang="0">
                    <a:pos x="connsiteX0" y="connsiteY0"/>
                  </a:cxn>
                  <a:cxn ang="0">
                    <a:pos x="connsiteX1" y="connsiteY1"/>
                  </a:cxn>
                </a:cxnLst>
                <a:rect l="l" t="t" r="r" b="b"/>
                <a:pathLst>
                  <a:path w="9525" h="27813">
                    <a:moveTo>
                      <a:pt x="0" y="27813"/>
                    </a:moveTo>
                    <a:lnTo>
                      <a:pt x="0" y="0"/>
                    </a:lnTo>
                  </a:path>
                </a:pathLst>
              </a:custGeom>
              <a:grpFill/>
              <a:ln w="5715" cap="rnd">
                <a:solidFill>
                  <a:srgbClr val="E52A29"/>
                </a:solidFill>
                <a:prstDash val="solid"/>
                <a:round/>
              </a:ln>
            </p:spPr>
            <p:txBody>
              <a:bodyPr rtlCol="0" anchor="ctr"/>
              <a:lstStyle/>
              <a:p>
                <a:endParaRPr lang="fr-FR" sz="1400"/>
              </a:p>
            </p:txBody>
          </p:sp>
          <p:grpSp>
            <p:nvGrpSpPr>
              <p:cNvPr id="136" name="Graphique 1860">
                <a:extLst>
                  <a:ext uri="{FF2B5EF4-FFF2-40B4-BE49-F238E27FC236}">
                    <a16:creationId xmlns:a16="http://schemas.microsoft.com/office/drawing/2014/main" id="{6D0C316A-40BE-43E9-AE9D-67289195B473}"/>
                  </a:ext>
                </a:extLst>
              </p:cNvPr>
              <p:cNvGrpSpPr/>
              <p:nvPr/>
            </p:nvGrpSpPr>
            <p:grpSpPr>
              <a:xfrm>
                <a:off x="7984904" y="4572966"/>
                <a:ext cx="66770" cy="118606"/>
                <a:chOff x="7984904" y="4572966"/>
                <a:chExt cx="66770" cy="118606"/>
              </a:xfrm>
              <a:grpFill/>
            </p:grpSpPr>
            <p:sp>
              <p:nvSpPr>
                <p:cNvPr id="142" name="Forme libre : forme 5498">
                  <a:extLst>
                    <a:ext uri="{FF2B5EF4-FFF2-40B4-BE49-F238E27FC236}">
                      <a16:creationId xmlns:a16="http://schemas.microsoft.com/office/drawing/2014/main" id="{F8E7C512-20E2-4681-B37D-AB87377185BA}"/>
                    </a:ext>
                  </a:extLst>
                </p:cNvPr>
                <p:cNvSpPr/>
                <p:nvPr/>
              </p:nvSpPr>
              <p:spPr>
                <a:xfrm>
                  <a:off x="7984904" y="4572966"/>
                  <a:ext cx="66103" cy="54408"/>
                </a:xfrm>
                <a:custGeom>
                  <a:avLst/>
                  <a:gdLst>
                    <a:gd name="connsiteX0" fmla="*/ 0 w 66103"/>
                    <a:gd name="connsiteY0" fmla="*/ 54408 h 54408"/>
                    <a:gd name="connsiteX1" fmla="*/ 13906 w 66103"/>
                    <a:gd name="connsiteY1" fmla="*/ 783 h 54408"/>
                    <a:gd name="connsiteX2" fmla="*/ 66103 w 66103"/>
                    <a:gd name="connsiteY2" fmla="*/ 46788 h 54408"/>
                  </a:gdLst>
                  <a:ahLst/>
                  <a:cxnLst>
                    <a:cxn ang="0">
                      <a:pos x="connsiteX0" y="connsiteY0"/>
                    </a:cxn>
                    <a:cxn ang="0">
                      <a:pos x="connsiteX1" y="connsiteY1"/>
                    </a:cxn>
                    <a:cxn ang="0">
                      <a:pos x="connsiteX2" y="connsiteY2"/>
                    </a:cxn>
                  </a:cxnLst>
                  <a:rect l="l" t="t" r="r" b="b"/>
                  <a:pathLst>
                    <a:path w="66103" h="54408">
                      <a:moveTo>
                        <a:pt x="0" y="54408"/>
                      </a:moveTo>
                      <a:lnTo>
                        <a:pt x="13906" y="783"/>
                      </a:lnTo>
                      <a:cubicBezTo>
                        <a:pt x="13906" y="783"/>
                        <a:pt x="66103" y="-9790"/>
                        <a:pt x="66103" y="46788"/>
                      </a:cubicBezTo>
                    </a:path>
                  </a:pathLst>
                </a:custGeom>
                <a:grpFill/>
                <a:ln w="5715" cap="rnd">
                  <a:solidFill>
                    <a:srgbClr val="E52A29"/>
                  </a:solidFill>
                  <a:prstDash val="solid"/>
                  <a:round/>
                </a:ln>
              </p:spPr>
              <p:txBody>
                <a:bodyPr rtlCol="0" anchor="ctr"/>
                <a:lstStyle/>
                <a:p>
                  <a:endParaRPr lang="fr-FR" sz="1400"/>
                </a:p>
              </p:txBody>
            </p:sp>
            <p:sp>
              <p:nvSpPr>
                <p:cNvPr id="143" name="Forme libre : forme 5499">
                  <a:extLst>
                    <a:ext uri="{FF2B5EF4-FFF2-40B4-BE49-F238E27FC236}">
                      <a16:creationId xmlns:a16="http://schemas.microsoft.com/office/drawing/2014/main" id="{EE4F27FC-96DB-4414-99EE-4148719FBC94}"/>
                    </a:ext>
                  </a:extLst>
                </p:cNvPr>
                <p:cNvSpPr/>
                <p:nvPr/>
              </p:nvSpPr>
              <p:spPr>
                <a:xfrm>
                  <a:off x="8051293" y="4620421"/>
                  <a:ext cx="381" cy="71151"/>
                </a:xfrm>
                <a:custGeom>
                  <a:avLst/>
                  <a:gdLst>
                    <a:gd name="connsiteX0" fmla="*/ 0 w 381"/>
                    <a:gd name="connsiteY0" fmla="*/ 0 h 71151"/>
                    <a:gd name="connsiteX1" fmla="*/ 381 w 381"/>
                    <a:gd name="connsiteY1" fmla="*/ 71152 h 71151"/>
                  </a:gdLst>
                  <a:ahLst/>
                  <a:cxnLst>
                    <a:cxn ang="0">
                      <a:pos x="connsiteX0" y="connsiteY0"/>
                    </a:cxn>
                    <a:cxn ang="0">
                      <a:pos x="connsiteX1" y="connsiteY1"/>
                    </a:cxn>
                  </a:cxnLst>
                  <a:rect l="l" t="t" r="r" b="b"/>
                  <a:pathLst>
                    <a:path w="381" h="71151">
                      <a:moveTo>
                        <a:pt x="0" y="0"/>
                      </a:moveTo>
                      <a:cubicBezTo>
                        <a:pt x="0" y="10573"/>
                        <a:pt x="191" y="57817"/>
                        <a:pt x="381" y="71152"/>
                      </a:cubicBezTo>
                    </a:path>
                  </a:pathLst>
                </a:custGeom>
                <a:grpFill/>
                <a:ln w="5715" cap="rnd">
                  <a:solidFill>
                    <a:srgbClr val="E52A29"/>
                  </a:solidFill>
                  <a:prstDash val="solid"/>
                  <a:round/>
                </a:ln>
              </p:spPr>
              <p:txBody>
                <a:bodyPr rtlCol="0" anchor="ctr"/>
                <a:lstStyle/>
                <a:p>
                  <a:endParaRPr lang="fr-FR" sz="1400"/>
                </a:p>
              </p:txBody>
            </p:sp>
          </p:grpSp>
          <p:grpSp>
            <p:nvGrpSpPr>
              <p:cNvPr id="137" name="Graphique 1860">
                <a:extLst>
                  <a:ext uri="{FF2B5EF4-FFF2-40B4-BE49-F238E27FC236}">
                    <a16:creationId xmlns:a16="http://schemas.microsoft.com/office/drawing/2014/main" id="{6D0C316A-40BE-43E9-AE9D-67289195B473}"/>
                  </a:ext>
                </a:extLst>
              </p:cNvPr>
              <p:cNvGrpSpPr/>
              <p:nvPr/>
            </p:nvGrpSpPr>
            <p:grpSpPr>
              <a:xfrm>
                <a:off x="7904418" y="4571537"/>
                <a:ext cx="78866" cy="118511"/>
                <a:chOff x="7904418" y="4571537"/>
                <a:chExt cx="78866" cy="118511"/>
              </a:xfrm>
              <a:grpFill/>
            </p:grpSpPr>
            <p:sp>
              <p:nvSpPr>
                <p:cNvPr id="140" name="Forme libre : forme 5501">
                  <a:extLst>
                    <a:ext uri="{FF2B5EF4-FFF2-40B4-BE49-F238E27FC236}">
                      <a16:creationId xmlns:a16="http://schemas.microsoft.com/office/drawing/2014/main" id="{9DC2AC9E-C785-42EC-B063-AE3B7FA7D05E}"/>
                    </a:ext>
                  </a:extLst>
                </p:cNvPr>
                <p:cNvSpPr/>
                <p:nvPr/>
              </p:nvSpPr>
              <p:spPr>
                <a:xfrm>
                  <a:off x="7904989" y="4571537"/>
                  <a:ext cx="78295" cy="55932"/>
                </a:xfrm>
                <a:custGeom>
                  <a:avLst/>
                  <a:gdLst>
                    <a:gd name="connsiteX0" fmla="*/ 0 w 78295"/>
                    <a:gd name="connsiteY0" fmla="*/ 46788 h 55932"/>
                    <a:gd name="connsiteX1" fmla="*/ 52197 w 78295"/>
                    <a:gd name="connsiteY1" fmla="*/ 783 h 55932"/>
                    <a:gd name="connsiteX2" fmla="*/ 66485 w 78295"/>
                    <a:gd name="connsiteY2" fmla="*/ 55932 h 55932"/>
                    <a:gd name="connsiteX3" fmla="*/ 78296 w 78295"/>
                    <a:gd name="connsiteY3" fmla="*/ 55837 h 55932"/>
                  </a:gdLst>
                  <a:ahLst/>
                  <a:cxnLst>
                    <a:cxn ang="0">
                      <a:pos x="connsiteX0" y="connsiteY0"/>
                    </a:cxn>
                    <a:cxn ang="0">
                      <a:pos x="connsiteX1" y="connsiteY1"/>
                    </a:cxn>
                    <a:cxn ang="0">
                      <a:pos x="connsiteX2" y="connsiteY2"/>
                    </a:cxn>
                    <a:cxn ang="0">
                      <a:pos x="connsiteX3" y="connsiteY3"/>
                    </a:cxn>
                  </a:cxnLst>
                  <a:rect l="l" t="t" r="r" b="b"/>
                  <a:pathLst>
                    <a:path w="78295" h="55932">
                      <a:moveTo>
                        <a:pt x="0" y="46788"/>
                      </a:moveTo>
                      <a:cubicBezTo>
                        <a:pt x="0" y="-9790"/>
                        <a:pt x="52197" y="783"/>
                        <a:pt x="52197" y="783"/>
                      </a:cubicBezTo>
                      <a:lnTo>
                        <a:pt x="66485" y="55932"/>
                      </a:lnTo>
                      <a:lnTo>
                        <a:pt x="78296" y="55837"/>
                      </a:lnTo>
                    </a:path>
                  </a:pathLst>
                </a:custGeom>
                <a:grpFill/>
                <a:ln w="5715" cap="rnd">
                  <a:solidFill>
                    <a:srgbClr val="E52A29"/>
                  </a:solidFill>
                  <a:prstDash val="solid"/>
                  <a:round/>
                </a:ln>
              </p:spPr>
              <p:txBody>
                <a:bodyPr rtlCol="0" anchor="ctr"/>
                <a:lstStyle/>
                <a:p>
                  <a:endParaRPr lang="fr-FR" sz="1400"/>
                </a:p>
              </p:txBody>
            </p:sp>
            <p:sp>
              <p:nvSpPr>
                <p:cNvPr id="141" name="Forme libre : forme 5502">
                  <a:extLst>
                    <a:ext uri="{FF2B5EF4-FFF2-40B4-BE49-F238E27FC236}">
                      <a16:creationId xmlns:a16="http://schemas.microsoft.com/office/drawing/2014/main" id="{9FCB04BB-48C6-4C66-8526-1CA51615ACB0}"/>
                    </a:ext>
                  </a:extLst>
                </p:cNvPr>
                <p:cNvSpPr/>
                <p:nvPr/>
              </p:nvSpPr>
              <p:spPr>
                <a:xfrm>
                  <a:off x="7904418" y="4618897"/>
                  <a:ext cx="381" cy="71151"/>
                </a:xfrm>
                <a:custGeom>
                  <a:avLst/>
                  <a:gdLst>
                    <a:gd name="connsiteX0" fmla="*/ 381 w 381"/>
                    <a:gd name="connsiteY0" fmla="*/ 0 h 71151"/>
                    <a:gd name="connsiteX1" fmla="*/ 0 w 381"/>
                    <a:gd name="connsiteY1" fmla="*/ 71152 h 71151"/>
                  </a:gdLst>
                  <a:ahLst/>
                  <a:cxnLst>
                    <a:cxn ang="0">
                      <a:pos x="connsiteX0" y="connsiteY0"/>
                    </a:cxn>
                    <a:cxn ang="0">
                      <a:pos x="connsiteX1" y="connsiteY1"/>
                    </a:cxn>
                  </a:cxnLst>
                  <a:rect l="l" t="t" r="r" b="b"/>
                  <a:pathLst>
                    <a:path w="381" h="71151">
                      <a:moveTo>
                        <a:pt x="381" y="0"/>
                      </a:moveTo>
                      <a:cubicBezTo>
                        <a:pt x="381" y="10573"/>
                        <a:pt x="191" y="57817"/>
                        <a:pt x="0" y="71152"/>
                      </a:cubicBezTo>
                    </a:path>
                  </a:pathLst>
                </a:custGeom>
                <a:grpFill/>
                <a:ln w="5715" cap="rnd">
                  <a:solidFill>
                    <a:srgbClr val="E52A29"/>
                  </a:solidFill>
                  <a:prstDash val="solid"/>
                  <a:round/>
                </a:ln>
              </p:spPr>
              <p:txBody>
                <a:bodyPr rtlCol="0" anchor="ctr"/>
                <a:lstStyle/>
                <a:p>
                  <a:endParaRPr lang="fr-FR" sz="1400"/>
                </a:p>
              </p:txBody>
            </p:sp>
          </p:grpSp>
          <p:sp>
            <p:nvSpPr>
              <p:cNvPr id="138" name="Forme libre : forme 5503">
                <a:extLst>
                  <a:ext uri="{FF2B5EF4-FFF2-40B4-BE49-F238E27FC236}">
                    <a16:creationId xmlns:a16="http://schemas.microsoft.com/office/drawing/2014/main" id="{4B796916-F607-4E4F-8645-D8B5DDC3417A}"/>
                  </a:ext>
                </a:extLst>
              </p:cNvPr>
              <p:cNvSpPr/>
              <p:nvPr/>
            </p:nvSpPr>
            <p:spPr>
              <a:xfrm>
                <a:off x="8009859" y="4641757"/>
                <a:ext cx="20573" cy="20573"/>
              </a:xfrm>
              <a:custGeom>
                <a:avLst/>
                <a:gdLst>
                  <a:gd name="connsiteX0" fmla="*/ 20574 w 20573"/>
                  <a:gd name="connsiteY0" fmla="*/ 0 h 20573"/>
                  <a:gd name="connsiteX1" fmla="*/ 0 w 20573"/>
                  <a:gd name="connsiteY1" fmla="*/ 20574 h 20573"/>
                </a:gdLst>
                <a:ahLst/>
                <a:cxnLst>
                  <a:cxn ang="0">
                    <a:pos x="connsiteX0" y="connsiteY0"/>
                  </a:cxn>
                  <a:cxn ang="0">
                    <a:pos x="connsiteX1" y="connsiteY1"/>
                  </a:cxn>
                </a:cxnLst>
                <a:rect l="l" t="t" r="r" b="b"/>
                <a:pathLst>
                  <a:path w="20573" h="20573">
                    <a:moveTo>
                      <a:pt x="20574" y="0"/>
                    </a:moveTo>
                    <a:cubicBezTo>
                      <a:pt x="20574" y="11335"/>
                      <a:pt x="11335" y="20574"/>
                      <a:pt x="0" y="20574"/>
                    </a:cubicBezTo>
                  </a:path>
                </a:pathLst>
              </a:custGeom>
              <a:grpFill/>
              <a:ln w="5715" cap="rnd">
                <a:solidFill>
                  <a:srgbClr val="E52A29"/>
                </a:solidFill>
                <a:prstDash val="solid"/>
                <a:round/>
              </a:ln>
            </p:spPr>
            <p:txBody>
              <a:bodyPr rtlCol="0" anchor="ctr"/>
              <a:lstStyle/>
              <a:p>
                <a:endParaRPr lang="fr-FR" sz="1400"/>
              </a:p>
            </p:txBody>
          </p:sp>
          <p:sp>
            <p:nvSpPr>
              <p:cNvPr id="139" name="Forme libre : forme 5504">
                <a:extLst>
                  <a:ext uri="{FF2B5EF4-FFF2-40B4-BE49-F238E27FC236}">
                    <a16:creationId xmlns:a16="http://schemas.microsoft.com/office/drawing/2014/main" id="{9313FAAE-0AEF-480F-A93F-643FD62E7CAF}"/>
                  </a:ext>
                </a:extLst>
              </p:cNvPr>
              <p:cNvSpPr/>
              <p:nvPr/>
            </p:nvSpPr>
            <p:spPr>
              <a:xfrm>
                <a:off x="7933850" y="4641757"/>
                <a:ext cx="20573" cy="20573"/>
              </a:xfrm>
              <a:custGeom>
                <a:avLst/>
                <a:gdLst>
                  <a:gd name="connsiteX0" fmla="*/ 0 w 20573"/>
                  <a:gd name="connsiteY0" fmla="*/ 0 h 20573"/>
                  <a:gd name="connsiteX1" fmla="*/ 20574 w 20573"/>
                  <a:gd name="connsiteY1" fmla="*/ 20574 h 20573"/>
                </a:gdLst>
                <a:ahLst/>
                <a:cxnLst>
                  <a:cxn ang="0">
                    <a:pos x="connsiteX0" y="connsiteY0"/>
                  </a:cxn>
                  <a:cxn ang="0">
                    <a:pos x="connsiteX1" y="connsiteY1"/>
                  </a:cxn>
                </a:cxnLst>
                <a:rect l="l" t="t" r="r" b="b"/>
                <a:pathLst>
                  <a:path w="20573" h="20573">
                    <a:moveTo>
                      <a:pt x="0" y="0"/>
                    </a:moveTo>
                    <a:cubicBezTo>
                      <a:pt x="0" y="11335"/>
                      <a:pt x="9239" y="20574"/>
                      <a:pt x="20574" y="20574"/>
                    </a:cubicBezTo>
                  </a:path>
                </a:pathLst>
              </a:custGeom>
              <a:grpFill/>
              <a:ln w="5715" cap="rnd">
                <a:solidFill>
                  <a:srgbClr val="E52A29"/>
                </a:solidFill>
                <a:prstDash val="solid"/>
                <a:round/>
              </a:ln>
            </p:spPr>
            <p:txBody>
              <a:bodyPr rtlCol="0" anchor="ctr"/>
              <a:lstStyle/>
              <a:p>
                <a:endParaRPr lang="fr-FR" sz="1400"/>
              </a:p>
            </p:txBody>
          </p:sp>
        </p:grpSp>
        <p:sp>
          <p:nvSpPr>
            <p:cNvPr id="122" name="Forme libre : forme 5505">
              <a:extLst>
                <a:ext uri="{FF2B5EF4-FFF2-40B4-BE49-F238E27FC236}">
                  <a16:creationId xmlns:a16="http://schemas.microsoft.com/office/drawing/2014/main" id="{6329047F-659A-4D34-9D8A-5ED93B9367B6}"/>
                </a:ext>
              </a:extLst>
            </p:cNvPr>
            <p:cNvSpPr/>
            <p:nvPr/>
          </p:nvSpPr>
          <p:spPr>
            <a:xfrm>
              <a:off x="7785641" y="4680905"/>
              <a:ext cx="168402" cy="9906"/>
            </a:xfrm>
            <a:custGeom>
              <a:avLst/>
              <a:gdLst>
                <a:gd name="connsiteX0" fmla="*/ 0 w 168402"/>
                <a:gd name="connsiteY0" fmla="*/ 0 h 9906"/>
                <a:gd name="connsiteX1" fmla="*/ 0 w 168402"/>
                <a:gd name="connsiteY1" fmla="*/ 0 h 9906"/>
                <a:gd name="connsiteX2" fmla="*/ 9906 w 168402"/>
                <a:gd name="connsiteY2" fmla="*/ 9906 h 9906"/>
                <a:gd name="connsiteX3" fmla="*/ 158496 w 168402"/>
                <a:gd name="connsiteY3" fmla="*/ 9906 h 9906"/>
                <a:gd name="connsiteX4" fmla="*/ 168402 w 168402"/>
                <a:gd name="connsiteY4" fmla="*/ 0 h 9906"/>
                <a:gd name="connsiteX5" fmla="*/ 168402 w 168402"/>
                <a:gd name="connsiteY5" fmla="*/ 0 h 9906"/>
                <a:gd name="connsiteX6" fmla="*/ 0 w 168402"/>
                <a:gd name="connsiteY6" fmla="*/ 0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02" h="9906">
                  <a:moveTo>
                    <a:pt x="0" y="0"/>
                  </a:moveTo>
                  <a:lnTo>
                    <a:pt x="0" y="0"/>
                  </a:lnTo>
                  <a:cubicBezTo>
                    <a:pt x="0" y="5429"/>
                    <a:pt x="4477" y="9906"/>
                    <a:pt x="9906" y="9906"/>
                  </a:cubicBezTo>
                  <a:lnTo>
                    <a:pt x="158496" y="9906"/>
                  </a:lnTo>
                  <a:cubicBezTo>
                    <a:pt x="163925" y="9906"/>
                    <a:pt x="168402" y="5429"/>
                    <a:pt x="168402" y="0"/>
                  </a:cubicBezTo>
                  <a:lnTo>
                    <a:pt x="168402" y="0"/>
                  </a:lnTo>
                  <a:lnTo>
                    <a:pt x="0" y="0"/>
                  </a:lnTo>
                  <a:close/>
                </a:path>
              </a:pathLst>
            </a:custGeom>
            <a:grpFill/>
            <a:ln w="5715" cap="rnd">
              <a:solidFill>
                <a:srgbClr val="E52A29"/>
              </a:solidFill>
              <a:prstDash val="solid"/>
              <a:round/>
            </a:ln>
          </p:spPr>
          <p:txBody>
            <a:bodyPr rtlCol="0" anchor="ctr"/>
            <a:lstStyle/>
            <a:p>
              <a:endParaRPr lang="fr-FR" sz="1400"/>
            </a:p>
          </p:txBody>
        </p:sp>
        <p:sp>
          <p:nvSpPr>
            <p:cNvPr id="123" name="Forme libre : forme 5506">
              <a:extLst>
                <a:ext uri="{FF2B5EF4-FFF2-40B4-BE49-F238E27FC236}">
                  <a16:creationId xmlns:a16="http://schemas.microsoft.com/office/drawing/2014/main" id="{7578BF26-D7B5-4A8F-ADB0-10715585F16D}"/>
                </a:ext>
              </a:extLst>
            </p:cNvPr>
            <p:cNvSpPr/>
            <p:nvPr/>
          </p:nvSpPr>
          <p:spPr>
            <a:xfrm>
              <a:off x="7810596" y="4597085"/>
              <a:ext cx="147351" cy="94011"/>
            </a:xfrm>
            <a:custGeom>
              <a:avLst/>
              <a:gdLst>
                <a:gd name="connsiteX0" fmla="*/ 142208 w 147351"/>
                <a:gd name="connsiteY0" fmla="*/ 94012 h 94011"/>
                <a:gd name="connsiteX1" fmla="*/ 5143 w 147351"/>
                <a:gd name="connsiteY1" fmla="*/ 94012 h 94011"/>
                <a:gd name="connsiteX2" fmla="*/ 0 w 147351"/>
                <a:gd name="connsiteY2" fmla="*/ 88868 h 94011"/>
                <a:gd name="connsiteX3" fmla="*/ 0 w 147351"/>
                <a:gd name="connsiteY3" fmla="*/ 5143 h 94011"/>
                <a:gd name="connsiteX4" fmla="*/ 5143 w 147351"/>
                <a:gd name="connsiteY4" fmla="*/ 0 h 94011"/>
                <a:gd name="connsiteX5" fmla="*/ 142208 w 147351"/>
                <a:gd name="connsiteY5" fmla="*/ 0 h 94011"/>
                <a:gd name="connsiteX6" fmla="*/ 147352 w 147351"/>
                <a:gd name="connsiteY6" fmla="*/ 5143 h 94011"/>
                <a:gd name="connsiteX7" fmla="*/ 147352 w 147351"/>
                <a:gd name="connsiteY7" fmla="*/ 88868 h 94011"/>
                <a:gd name="connsiteX8" fmla="*/ 142208 w 147351"/>
                <a:gd name="connsiteY8" fmla="*/ 94012 h 9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51" h="94011">
                  <a:moveTo>
                    <a:pt x="142208" y="94012"/>
                  </a:moveTo>
                  <a:lnTo>
                    <a:pt x="5143" y="94012"/>
                  </a:lnTo>
                  <a:cubicBezTo>
                    <a:pt x="2381" y="94012"/>
                    <a:pt x="0" y="91726"/>
                    <a:pt x="0" y="88868"/>
                  </a:cubicBezTo>
                  <a:lnTo>
                    <a:pt x="0" y="5143"/>
                  </a:lnTo>
                  <a:cubicBezTo>
                    <a:pt x="0" y="2381"/>
                    <a:pt x="2286" y="0"/>
                    <a:pt x="5143" y="0"/>
                  </a:cubicBezTo>
                  <a:lnTo>
                    <a:pt x="142208" y="0"/>
                  </a:lnTo>
                  <a:cubicBezTo>
                    <a:pt x="144971" y="0"/>
                    <a:pt x="147352" y="2286"/>
                    <a:pt x="147352" y="5143"/>
                  </a:cubicBezTo>
                  <a:lnTo>
                    <a:pt x="147352" y="88868"/>
                  </a:lnTo>
                  <a:cubicBezTo>
                    <a:pt x="147352" y="91726"/>
                    <a:pt x="145066" y="94012"/>
                    <a:pt x="142208" y="94012"/>
                  </a:cubicBezTo>
                  <a:close/>
                </a:path>
              </a:pathLst>
            </a:custGeom>
            <a:grpFill/>
            <a:ln w="5715" cap="rnd">
              <a:solidFill>
                <a:srgbClr val="E52A29"/>
              </a:solidFill>
              <a:prstDash val="solid"/>
              <a:round/>
            </a:ln>
          </p:spPr>
          <p:txBody>
            <a:bodyPr rtlCol="0" anchor="ctr"/>
            <a:lstStyle/>
            <a:p>
              <a:endParaRPr lang="fr-FR" sz="1400"/>
            </a:p>
          </p:txBody>
        </p:sp>
        <p:sp>
          <p:nvSpPr>
            <p:cNvPr id="124" name="Forme libre : forme 5507">
              <a:extLst>
                <a:ext uri="{FF2B5EF4-FFF2-40B4-BE49-F238E27FC236}">
                  <a16:creationId xmlns:a16="http://schemas.microsoft.com/office/drawing/2014/main" id="{16AAEE41-E209-4AC8-A083-FE9916E07202}"/>
                </a:ext>
              </a:extLst>
            </p:cNvPr>
            <p:cNvSpPr/>
            <p:nvPr/>
          </p:nvSpPr>
          <p:spPr>
            <a:xfrm>
              <a:off x="7870223" y="4630232"/>
              <a:ext cx="28193" cy="28098"/>
            </a:xfrm>
            <a:custGeom>
              <a:avLst/>
              <a:gdLst>
                <a:gd name="connsiteX0" fmla="*/ 23241 w 28193"/>
                <a:gd name="connsiteY0" fmla="*/ 10287 h 28098"/>
                <a:gd name="connsiteX1" fmla="*/ 13335 w 28193"/>
                <a:gd name="connsiteY1" fmla="*/ 381 h 28098"/>
                <a:gd name="connsiteX2" fmla="*/ 13335 w 28193"/>
                <a:gd name="connsiteY2" fmla="*/ 0 h 28098"/>
                <a:gd name="connsiteX3" fmla="*/ 0 w 28193"/>
                <a:gd name="connsiteY3" fmla="*/ 14002 h 28098"/>
                <a:gd name="connsiteX4" fmla="*/ 14097 w 28193"/>
                <a:gd name="connsiteY4" fmla="*/ 28099 h 28098"/>
                <a:gd name="connsiteX5" fmla="*/ 28194 w 28193"/>
                <a:gd name="connsiteY5" fmla="*/ 14002 h 28098"/>
                <a:gd name="connsiteX6" fmla="*/ 27337 w 28193"/>
                <a:gd name="connsiteY6" fmla="*/ 9430 h 28098"/>
                <a:gd name="connsiteX7" fmla="*/ 23241 w 28193"/>
                <a:gd name="connsiteY7" fmla="*/ 10287 h 2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93" h="28098">
                  <a:moveTo>
                    <a:pt x="23241" y="10287"/>
                  </a:moveTo>
                  <a:cubicBezTo>
                    <a:pt x="17717" y="10287"/>
                    <a:pt x="13335" y="5810"/>
                    <a:pt x="13335" y="381"/>
                  </a:cubicBezTo>
                  <a:cubicBezTo>
                    <a:pt x="13335" y="191"/>
                    <a:pt x="13335" y="95"/>
                    <a:pt x="13335" y="0"/>
                  </a:cubicBezTo>
                  <a:cubicBezTo>
                    <a:pt x="5905" y="381"/>
                    <a:pt x="0" y="6477"/>
                    <a:pt x="0" y="14002"/>
                  </a:cubicBezTo>
                  <a:cubicBezTo>
                    <a:pt x="0" y="21812"/>
                    <a:pt x="6286" y="28099"/>
                    <a:pt x="14097" y="28099"/>
                  </a:cubicBezTo>
                  <a:cubicBezTo>
                    <a:pt x="21907" y="28099"/>
                    <a:pt x="28194" y="21812"/>
                    <a:pt x="28194" y="14002"/>
                  </a:cubicBezTo>
                  <a:cubicBezTo>
                    <a:pt x="28194" y="12383"/>
                    <a:pt x="27908" y="10858"/>
                    <a:pt x="27337" y="9430"/>
                  </a:cubicBezTo>
                  <a:cubicBezTo>
                    <a:pt x="26098" y="9906"/>
                    <a:pt x="24670" y="10287"/>
                    <a:pt x="23241" y="10287"/>
                  </a:cubicBezTo>
                  <a:close/>
                </a:path>
              </a:pathLst>
            </a:custGeom>
            <a:grpFill/>
            <a:ln w="5715" cap="rnd">
              <a:solidFill>
                <a:srgbClr val="E52A29"/>
              </a:solidFill>
              <a:prstDash val="solid"/>
              <a:round/>
            </a:ln>
          </p:spPr>
          <p:txBody>
            <a:bodyPr rtlCol="0" anchor="ctr"/>
            <a:lstStyle/>
            <a:p>
              <a:endParaRPr lang="fr-FR" sz="1400"/>
            </a:p>
          </p:txBody>
        </p:sp>
      </p:grpSp>
      <p:grpSp>
        <p:nvGrpSpPr>
          <p:cNvPr id="92" name="Graphique 1778">
            <a:extLst>
              <a:ext uri="{FF2B5EF4-FFF2-40B4-BE49-F238E27FC236}">
                <a16:creationId xmlns:a16="http://schemas.microsoft.com/office/drawing/2014/main" id="{2D9CFF36-B488-41DB-AD08-AA381FCC5395}"/>
              </a:ext>
            </a:extLst>
          </p:cNvPr>
          <p:cNvGrpSpPr/>
          <p:nvPr/>
        </p:nvGrpSpPr>
        <p:grpSpPr>
          <a:xfrm>
            <a:off x="6147787" y="3150066"/>
            <a:ext cx="418206" cy="394765"/>
            <a:chOff x="5881679" y="1328736"/>
            <a:chExt cx="458438" cy="366807"/>
          </a:xfrm>
          <a:noFill/>
        </p:grpSpPr>
        <p:grpSp>
          <p:nvGrpSpPr>
            <p:cNvPr id="93" name="Graphique 1778">
              <a:extLst>
                <a:ext uri="{FF2B5EF4-FFF2-40B4-BE49-F238E27FC236}">
                  <a16:creationId xmlns:a16="http://schemas.microsoft.com/office/drawing/2014/main" id="{2D9CFF36-B488-41DB-AD08-AA381FCC5395}"/>
                </a:ext>
              </a:extLst>
            </p:cNvPr>
            <p:cNvGrpSpPr/>
            <p:nvPr/>
          </p:nvGrpSpPr>
          <p:grpSpPr>
            <a:xfrm>
              <a:off x="5881679" y="1328736"/>
              <a:ext cx="432816" cy="366807"/>
              <a:chOff x="5881679" y="1328736"/>
              <a:chExt cx="432816" cy="366807"/>
            </a:xfrm>
            <a:grpFill/>
          </p:grpSpPr>
          <p:sp>
            <p:nvSpPr>
              <p:cNvPr id="116" name="Forme libre : forme 3079">
                <a:extLst>
                  <a:ext uri="{FF2B5EF4-FFF2-40B4-BE49-F238E27FC236}">
                    <a16:creationId xmlns:a16="http://schemas.microsoft.com/office/drawing/2014/main" id="{3F10F33B-0CAF-45CC-AF41-3D98A7ED48B1}"/>
                  </a:ext>
                </a:extLst>
              </p:cNvPr>
              <p:cNvSpPr/>
              <p:nvPr/>
            </p:nvSpPr>
            <p:spPr>
              <a:xfrm>
                <a:off x="5881679" y="1328736"/>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17" name="Forme libre : forme 3080">
                <a:extLst>
                  <a:ext uri="{FF2B5EF4-FFF2-40B4-BE49-F238E27FC236}">
                    <a16:creationId xmlns:a16="http://schemas.microsoft.com/office/drawing/2014/main" id="{DA0E9E41-8E80-4298-B022-568D10188296}"/>
                  </a:ext>
                </a:extLst>
              </p:cNvPr>
              <p:cNvSpPr/>
              <p:nvPr/>
            </p:nvSpPr>
            <p:spPr>
              <a:xfrm>
                <a:off x="5932542" y="1695543"/>
                <a:ext cx="328326" cy="9525"/>
              </a:xfrm>
              <a:custGeom>
                <a:avLst/>
                <a:gdLst>
                  <a:gd name="connsiteX0" fmla="*/ 328327 w 328326"/>
                  <a:gd name="connsiteY0" fmla="*/ 0 h 9525"/>
                  <a:gd name="connsiteX1" fmla="*/ 0 w 328326"/>
                  <a:gd name="connsiteY1" fmla="*/ 0 h 9525"/>
                </a:gdLst>
                <a:ahLst/>
                <a:cxnLst>
                  <a:cxn ang="0">
                    <a:pos x="connsiteX0" y="connsiteY0"/>
                  </a:cxn>
                  <a:cxn ang="0">
                    <a:pos x="connsiteX1" y="connsiteY1"/>
                  </a:cxn>
                </a:cxnLst>
                <a:rect l="l" t="t" r="r" b="b"/>
                <a:pathLst>
                  <a:path w="328326" h="9525">
                    <a:moveTo>
                      <a:pt x="328327" y="0"/>
                    </a:moveTo>
                    <a:lnTo>
                      <a:pt x="0" y="0"/>
                    </a:lnTo>
                  </a:path>
                </a:pathLst>
              </a:custGeom>
              <a:grpFill/>
              <a:ln w="5715" cap="rnd">
                <a:solidFill>
                  <a:srgbClr val="E52A29"/>
                </a:solidFill>
                <a:prstDash val="solid"/>
                <a:round/>
              </a:ln>
            </p:spPr>
            <p:txBody>
              <a:bodyPr rtlCol="0" anchor="ctr"/>
              <a:lstStyle/>
              <a:p>
                <a:endParaRPr lang="fr-FR" sz="1400"/>
              </a:p>
            </p:txBody>
          </p:sp>
          <p:sp>
            <p:nvSpPr>
              <p:cNvPr id="118" name="Forme libre : forme 3081">
                <a:extLst>
                  <a:ext uri="{FF2B5EF4-FFF2-40B4-BE49-F238E27FC236}">
                    <a16:creationId xmlns:a16="http://schemas.microsoft.com/office/drawing/2014/main" id="{1EDC5F86-3424-4AA2-8A00-AFB678B8CAB5}"/>
                  </a:ext>
                </a:extLst>
              </p:cNvPr>
              <p:cNvSpPr/>
              <p:nvPr/>
            </p:nvSpPr>
            <p:spPr>
              <a:xfrm>
                <a:off x="6296207" y="1695543"/>
                <a:ext cx="18287" cy="9525"/>
              </a:xfrm>
              <a:custGeom>
                <a:avLst/>
                <a:gdLst>
                  <a:gd name="connsiteX0" fmla="*/ 18288 w 18287"/>
                  <a:gd name="connsiteY0" fmla="*/ 0 h 9525"/>
                  <a:gd name="connsiteX1" fmla="*/ 0 w 18287"/>
                  <a:gd name="connsiteY1" fmla="*/ 0 h 9525"/>
                </a:gdLst>
                <a:ahLst/>
                <a:cxnLst>
                  <a:cxn ang="0">
                    <a:pos x="connsiteX0" y="connsiteY0"/>
                  </a:cxn>
                  <a:cxn ang="0">
                    <a:pos x="connsiteX1" y="connsiteY1"/>
                  </a:cxn>
                </a:cxnLst>
                <a:rect l="l" t="t" r="r" b="b"/>
                <a:pathLst>
                  <a:path w="18287" h="9525">
                    <a:moveTo>
                      <a:pt x="18288" y="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94" name="Graphique 1778">
              <a:extLst>
                <a:ext uri="{FF2B5EF4-FFF2-40B4-BE49-F238E27FC236}">
                  <a16:creationId xmlns:a16="http://schemas.microsoft.com/office/drawing/2014/main" id="{2D9CFF36-B488-41DB-AD08-AA381FCC5395}"/>
                </a:ext>
              </a:extLst>
            </p:cNvPr>
            <p:cNvGrpSpPr/>
            <p:nvPr/>
          </p:nvGrpSpPr>
          <p:grpSpPr>
            <a:xfrm>
              <a:off x="5881679" y="1328736"/>
              <a:ext cx="458438" cy="366426"/>
              <a:chOff x="5881679" y="1328736"/>
              <a:chExt cx="458438" cy="366426"/>
            </a:xfrm>
            <a:grpFill/>
          </p:grpSpPr>
          <p:sp>
            <p:nvSpPr>
              <p:cNvPr id="95" name="Forme libre : forme 3083">
                <a:extLst>
                  <a:ext uri="{FF2B5EF4-FFF2-40B4-BE49-F238E27FC236}">
                    <a16:creationId xmlns:a16="http://schemas.microsoft.com/office/drawing/2014/main" id="{A655008B-8A8E-438E-B48A-B55D443A3B03}"/>
                  </a:ext>
                </a:extLst>
              </p:cNvPr>
              <p:cNvSpPr/>
              <p:nvPr/>
            </p:nvSpPr>
            <p:spPr>
              <a:xfrm>
                <a:off x="5919112" y="1421700"/>
                <a:ext cx="97916" cy="92868"/>
              </a:xfrm>
              <a:custGeom>
                <a:avLst/>
                <a:gdLst>
                  <a:gd name="connsiteX0" fmla="*/ 0 w 97916"/>
                  <a:gd name="connsiteY0" fmla="*/ 92869 h 92868"/>
                  <a:gd name="connsiteX1" fmla="*/ 97917 w 97916"/>
                  <a:gd name="connsiteY1" fmla="*/ 0 h 92868"/>
                </a:gdLst>
                <a:ahLst/>
                <a:cxnLst>
                  <a:cxn ang="0">
                    <a:pos x="connsiteX0" y="connsiteY0"/>
                  </a:cxn>
                  <a:cxn ang="0">
                    <a:pos x="connsiteX1" y="connsiteY1"/>
                  </a:cxn>
                </a:cxnLst>
                <a:rect l="l" t="t" r="r" b="b"/>
                <a:pathLst>
                  <a:path w="97916" h="92868">
                    <a:moveTo>
                      <a:pt x="0" y="92869"/>
                    </a:moveTo>
                    <a:cubicBezTo>
                      <a:pt x="10859" y="52007"/>
                      <a:pt x="47815" y="17907"/>
                      <a:pt x="97917" y="0"/>
                    </a:cubicBezTo>
                  </a:path>
                </a:pathLst>
              </a:custGeom>
              <a:grpFill/>
              <a:ln w="5715" cap="rnd">
                <a:solidFill>
                  <a:srgbClr val="E52A29"/>
                </a:solidFill>
                <a:prstDash val="solid"/>
                <a:round/>
              </a:ln>
            </p:spPr>
            <p:txBody>
              <a:bodyPr rtlCol="0" anchor="ctr"/>
              <a:lstStyle/>
              <a:p>
                <a:endParaRPr lang="fr-FR" sz="1400"/>
              </a:p>
            </p:txBody>
          </p:sp>
          <p:sp>
            <p:nvSpPr>
              <p:cNvPr id="96" name="Forme libre : forme 3084">
                <a:extLst>
                  <a:ext uri="{FF2B5EF4-FFF2-40B4-BE49-F238E27FC236}">
                    <a16:creationId xmlns:a16="http://schemas.microsoft.com/office/drawing/2014/main" id="{61AECBD7-7C5D-434F-A0AB-6CB918957356}"/>
                  </a:ext>
                </a:extLst>
              </p:cNvPr>
              <p:cNvSpPr/>
              <p:nvPr/>
            </p:nvSpPr>
            <p:spPr>
              <a:xfrm>
                <a:off x="5916159" y="1547620"/>
                <a:ext cx="72580" cy="97059"/>
              </a:xfrm>
              <a:custGeom>
                <a:avLst/>
                <a:gdLst>
                  <a:gd name="connsiteX0" fmla="*/ 72581 w 72580"/>
                  <a:gd name="connsiteY0" fmla="*/ 97060 h 97059"/>
                  <a:gd name="connsiteX1" fmla="*/ 0 w 72580"/>
                  <a:gd name="connsiteY1" fmla="*/ 0 h 97059"/>
                </a:gdLst>
                <a:ahLst/>
                <a:cxnLst>
                  <a:cxn ang="0">
                    <a:pos x="connsiteX0" y="connsiteY0"/>
                  </a:cxn>
                  <a:cxn ang="0">
                    <a:pos x="connsiteX1" y="connsiteY1"/>
                  </a:cxn>
                </a:cxnLst>
                <a:rect l="l" t="t" r="r" b="b"/>
                <a:pathLst>
                  <a:path w="72580" h="97059">
                    <a:moveTo>
                      <a:pt x="72581" y="97060"/>
                    </a:moveTo>
                    <a:cubicBezTo>
                      <a:pt x="31147" y="74676"/>
                      <a:pt x="3429" y="39719"/>
                      <a:pt x="0" y="0"/>
                    </a:cubicBezTo>
                  </a:path>
                </a:pathLst>
              </a:custGeom>
              <a:grpFill/>
              <a:ln w="5715" cap="rnd">
                <a:solidFill>
                  <a:srgbClr val="E52A29"/>
                </a:solidFill>
                <a:prstDash val="solid"/>
                <a:round/>
              </a:ln>
            </p:spPr>
            <p:txBody>
              <a:bodyPr rtlCol="0" anchor="ctr"/>
              <a:lstStyle/>
              <a:p>
                <a:endParaRPr lang="fr-FR" sz="1400"/>
              </a:p>
            </p:txBody>
          </p:sp>
          <p:sp>
            <p:nvSpPr>
              <p:cNvPr id="97" name="Forme libre : forme 3085">
                <a:extLst>
                  <a:ext uri="{FF2B5EF4-FFF2-40B4-BE49-F238E27FC236}">
                    <a16:creationId xmlns:a16="http://schemas.microsoft.com/office/drawing/2014/main" id="{1105E419-5BA3-4C3D-AF54-00CEAA5F286E}"/>
                  </a:ext>
                </a:extLst>
              </p:cNvPr>
              <p:cNvSpPr/>
              <p:nvPr/>
            </p:nvSpPr>
            <p:spPr>
              <a:xfrm>
                <a:off x="6045889" y="1665349"/>
                <a:ext cx="92868" cy="5238"/>
              </a:xfrm>
              <a:custGeom>
                <a:avLst/>
                <a:gdLst>
                  <a:gd name="connsiteX0" fmla="*/ 92869 w 92868"/>
                  <a:gd name="connsiteY0" fmla="*/ 1715 h 5238"/>
                  <a:gd name="connsiteX1" fmla="*/ 50959 w 92868"/>
                  <a:gd name="connsiteY1" fmla="*/ 5239 h 5238"/>
                  <a:gd name="connsiteX2" fmla="*/ 0 w 92868"/>
                  <a:gd name="connsiteY2" fmla="*/ 0 h 5238"/>
                </a:gdLst>
                <a:ahLst/>
                <a:cxnLst>
                  <a:cxn ang="0">
                    <a:pos x="connsiteX0" y="connsiteY0"/>
                  </a:cxn>
                  <a:cxn ang="0">
                    <a:pos x="connsiteX1" y="connsiteY1"/>
                  </a:cxn>
                  <a:cxn ang="0">
                    <a:pos x="connsiteX2" y="connsiteY2"/>
                  </a:cxn>
                </a:cxnLst>
                <a:rect l="l" t="t" r="r" b="b"/>
                <a:pathLst>
                  <a:path w="92868" h="5238">
                    <a:moveTo>
                      <a:pt x="92869" y="1715"/>
                    </a:moveTo>
                    <a:cubicBezTo>
                      <a:pt x="79439" y="4000"/>
                      <a:pt x="65437" y="5239"/>
                      <a:pt x="50959" y="5239"/>
                    </a:cubicBezTo>
                    <a:cubicBezTo>
                      <a:pt x="33242" y="5239"/>
                      <a:pt x="16097" y="3429"/>
                      <a:pt x="0" y="0"/>
                    </a:cubicBezTo>
                  </a:path>
                </a:pathLst>
              </a:custGeom>
              <a:grpFill/>
              <a:ln w="5715" cap="rnd">
                <a:solidFill>
                  <a:srgbClr val="E52A29"/>
                </a:solidFill>
                <a:prstDash val="solid"/>
                <a:round/>
              </a:ln>
            </p:spPr>
            <p:txBody>
              <a:bodyPr rtlCol="0" anchor="ctr"/>
              <a:lstStyle/>
              <a:p>
                <a:endParaRPr lang="fr-FR" sz="1400"/>
              </a:p>
            </p:txBody>
          </p:sp>
          <p:sp>
            <p:nvSpPr>
              <p:cNvPr id="98" name="Forme libre : forme 3086">
                <a:extLst>
                  <a:ext uri="{FF2B5EF4-FFF2-40B4-BE49-F238E27FC236}">
                    <a16:creationId xmlns:a16="http://schemas.microsoft.com/office/drawing/2014/main" id="{3FB604BC-7EA8-4A48-A607-8CE7DD0E0601}"/>
                  </a:ext>
                </a:extLst>
              </p:cNvPr>
              <p:cNvSpPr/>
              <p:nvPr/>
            </p:nvSpPr>
            <p:spPr>
              <a:xfrm>
                <a:off x="6194480" y="1627440"/>
                <a:ext cx="36671" cy="22479"/>
              </a:xfrm>
              <a:custGeom>
                <a:avLst/>
                <a:gdLst>
                  <a:gd name="connsiteX0" fmla="*/ 36671 w 36671"/>
                  <a:gd name="connsiteY0" fmla="*/ 0 h 22479"/>
                  <a:gd name="connsiteX1" fmla="*/ 0 w 36671"/>
                  <a:gd name="connsiteY1" fmla="*/ 22479 h 22479"/>
                </a:gdLst>
                <a:ahLst/>
                <a:cxnLst>
                  <a:cxn ang="0">
                    <a:pos x="connsiteX0" y="connsiteY0"/>
                  </a:cxn>
                  <a:cxn ang="0">
                    <a:pos x="connsiteX1" y="connsiteY1"/>
                  </a:cxn>
                </a:cxnLst>
                <a:rect l="l" t="t" r="r" b="b"/>
                <a:pathLst>
                  <a:path w="36671" h="22479">
                    <a:moveTo>
                      <a:pt x="36671" y="0"/>
                    </a:moveTo>
                    <a:cubicBezTo>
                      <a:pt x="25908" y="8668"/>
                      <a:pt x="13525" y="16193"/>
                      <a:pt x="0" y="22479"/>
                    </a:cubicBezTo>
                  </a:path>
                </a:pathLst>
              </a:custGeom>
              <a:grpFill/>
              <a:ln w="5715" cap="rnd">
                <a:solidFill>
                  <a:srgbClr val="E52A29"/>
                </a:solidFill>
                <a:prstDash val="solid"/>
                <a:round/>
              </a:ln>
            </p:spPr>
            <p:txBody>
              <a:bodyPr rtlCol="0" anchor="ctr"/>
              <a:lstStyle/>
              <a:p>
                <a:endParaRPr lang="fr-FR" sz="1400"/>
              </a:p>
            </p:txBody>
          </p:sp>
          <p:sp>
            <p:nvSpPr>
              <p:cNvPr id="99" name="Forme libre : forme 3087">
                <a:extLst>
                  <a:ext uri="{FF2B5EF4-FFF2-40B4-BE49-F238E27FC236}">
                    <a16:creationId xmlns:a16="http://schemas.microsoft.com/office/drawing/2014/main" id="{38E1C322-12C8-4446-A6A3-80E647359D99}"/>
                  </a:ext>
                </a:extLst>
              </p:cNvPr>
              <p:cNvSpPr/>
              <p:nvPr/>
            </p:nvSpPr>
            <p:spPr>
              <a:xfrm>
                <a:off x="6239057" y="1458180"/>
                <a:ext cx="38861" cy="138303"/>
              </a:xfrm>
              <a:custGeom>
                <a:avLst/>
                <a:gdLst>
                  <a:gd name="connsiteX0" fmla="*/ 0 w 38861"/>
                  <a:gd name="connsiteY0" fmla="*/ 0 h 138303"/>
                  <a:gd name="connsiteX1" fmla="*/ 38862 w 38861"/>
                  <a:gd name="connsiteY1" fmla="*/ 81248 h 138303"/>
                  <a:gd name="connsiteX2" fmla="*/ 20860 w 38861"/>
                  <a:gd name="connsiteY2" fmla="*/ 138303 h 138303"/>
                </a:gdLst>
                <a:ahLst/>
                <a:cxnLst>
                  <a:cxn ang="0">
                    <a:pos x="connsiteX0" y="connsiteY0"/>
                  </a:cxn>
                  <a:cxn ang="0">
                    <a:pos x="connsiteX1" y="connsiteY1"/>
                  </a:cxn>
                  <a:cxn ang="0">
                    <a:pos x="connsiteX2" y="connsiteY2"/>
                  </a:cxn>
                </a:cxnLst>
                <a:rect l="l" t="t" r="r" b="b"/>
                <a:pathLst>
                  <a:path w="38861" h="138303">
                    <a:moveTo>
                      <a:pt x="0" y="0"/>
                    </a:moveTo>
                    <a:cubicBezTo>
                      <a:pt x="24384" y="22384"/>
                      <a:pt x="38862" y="50578"/>
                      <a:pt x="38862" y="81248"/>
                    </a:cubicBezTo>
                    <a:cubicBezTo>
                      <a:pt x="38862" y="101727"/>
                      <a:pt x="32385" y="121063"/>
                      <a:pt x="20860" y="138303"/>
                    </a:cubicBezTo>
                  </a:path>
                </a:pathLst>
              </a:custGeom>
              <a:grpFill/>
              <a:ln w="5715" cap="rnd">
                <a:solidFill>
                  <a:srgbClr val="E52A29"/>
                </a:solidFill>
                <a:prstDash val="solid"/>
                <a:round/>
              </a:ln>
            </p:spPr>
            <p:txBody>
              <a:bodyPr rtlCol="0" anchor="ctr"/>
              <a:lstStyle/>
              <a:p>
                <a:endParaRPr lang="fr-FR" sz="1400"/>
              </a:p>
            </p:txBody>
          </p:sp>
          <p:sp>
            <p:nvSpPr>
              <p:cNvPr id="100" name="Forme libre : forme 3088">
                <a:extLst>
                  <a:ext uri="{FF2B5EF4-FFF2-40B4-BE49-F238E27FC236}">
                    <a16:creationId xmlns:a16="http://schemas.microsoft.com/office/drawing/2014/main" id="{6C2A41A0-C123-497F-8670-4916A65E1567}"/>
                  </a:ext>
                </a:extLst>
              </p:cNvPr>
              <p:cNvSpPr/>
              <p:nvPr/>
            </p:nvSpPr>
            <p:spPr>
              <a:xfrm>
                <a:off x="6067511" y="1408269"/>
                <a:ext cx="54864" cy="1714"/>
              </a:xfrm>
              <a:custGeom>
                <a:avLst/>
                <a:gdLst>
                  <a:gd name="connsiteX0" fmla="*/ 0 w 54864"/>
                  <a:gd name="connsiteY0" fmla="*/ 1714 h 1714"/>
                  <a:gd name="connsiteX1" fmla="*/ 29337 w 54864"/>
                  <a:gd name="connsiteY1" fmla="*/ 0 h 1714"/>
                  <a:gd name="connsiteX2" fmla="*/ 54864 w 54864"/>
                  <a:gd name="connsiteY2" fmla="*/ 1333 h 1714"/>
                </a:gdLst>
                <a:ahLst/>
                <a:cxnLst>
                  <a:cxn ang="0">
                    <a:pos x="connsiteX0" y="connsiteY0"/>
                  </a:cxn>
                  <a:cxn ang="0">
                    <a:pos x="connsiteX1" y="connsiteY1"/>
                  </a:cxn>
                  <a:cxn ang="0">
                    <a:pos x="connsiteX2" y="connsiteY2"/>
                  </a:cxn>
                </a:cxnLst>
                <a:rect l="l" t="t" r="r" b="b"/>
                <a:pathLst>
                  <a:path w="54864" h="1714">
                    <a:moveTo>
                      <a:pt x="0" y="1714"/>
                    </a:moveTo>
                    <a:cubicBezTo>
                      <a:pt x="9525" y="571"/>
                      <a:pt x="19336" y="0"/>
                      <a:pt x="29337" y="0"/>
                    </a:cubicBezTo>
                    <a:cubicBezTo>
                      <a:pt x="38005" y="0"/>
                      <a:pt x="46577" y="476"/>
                      <a:pt x="54864" y="1333"/>
                    </a:cubicBezTo>
                  </a:path>
                </a:pathLst>
              </a:custGeom>
              <a:grpFill/>
              <a:ln w="5715" cap="rnd">
                <a:solidFill>
                  <a:srgbClr val="E52A29"/>
                </a:solidFill>
                <a:prstDash val="solid"/>
                <a:round/>
              </a:ln>
            </p:spPr>
            <p:txBody>
              <a:bodyPr rtlCol="0" anchor="ctr"/>
              <a:lstStyle/>
              <a:p>
                <a:endParaRPr lang="fr-FR" sz="1400"/>
              </a:p>
            </p:txBody>
          </p:sp>
          <p:sp>
            <p:nvSpPr>
              <p:cNvPr id="101" name="Forme libre : forme 3089">
                <a:extLst>
                  <a:ext uri="{FF2B5EF4-FFF2-40B4-BE49-F238E27FC236}">
                    <a16:creationId xmlns:a16="http://schemas.microsoft.com/office/drawing/2014/main" id="{E7D29CCF-6E61-4B99-90C5-2FE50B3AE21F}"/>
                  </a:ext>
                </a:extLst>
              </p:cNvPr>
              <p:cNvSpPr/>
              <p:nvPr/>
            </p:nvSpPr>
            <p:spPr>
              <a:xfrm>
                <a:off x="5884536" y="1487803"/>
                <a:ext cx="45910" cy="85915"/>
              </a:xfrm>
              <a:custGeom>
                <a:avLst/>
                <a:gdLst>
                  <a:gd name="connsiteX0" fmla="*/ 37052 w 45910"/>
                  <a:gd name="connsiteY0" fmla="*/ 85915 h 85915"/>
                  <a:gd name="connsiteX1" fmla="*/ 23717 w 45910"/>
                  <a:gd name="connsiteY1" fmla="*/ 85915 h 85915"/>
                  <a:gd name="connsiteX2" fmla="*/ 5525 w 45910"/>
                  <a:gd name="connsiteY2" fmla="*/ 67723 h 85915"/>
                  <a:gd name="connsiteX3" fmla="*/ 0 w 45910"/>
                  <a:gd name="connsiteY3" fmla="*/ 18193 h 85915"/>
                  <a:gd name="connsiteX4" fmla="*/ 18193 w 45910"/>
                  <a:gd name="connsiteY4" fmla="*/ 0 h 85915"/>
                  <a:gd name="connsiteX5" fmla="*/ 45911 w 45910"/>
                  <a:gd name="connsiteY5" fmla="*/ 0 h 8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85915">
                    <a:moveTo>
                      <a:pt x="37052" y="85915"/>
                    </a:moveTo>
                    <a:lnTo>
                      <a:pt x="23717" y="85915"/>
                    </a:lnTo>
                    <a:cubicBezTo>
                      <a:pt x="13716" y="85915"/>
                      <a:pt x="5525" y="77724"/>
                      <a:pt x="5525" y="67723"/>
                    </a:cubicBezTo>
                    <a:lnTo>
                      <a:pt x="0" y="18193"/>
                    </a:lnTo>
                    <a:cubicBezTo>
                      <a:pt x="0" y="8191"/>
                      <a:pt x="8191" y="0"/>
                      <a:pt x="18193" y="0"/>
                    </a:cubicBezTo>
                    <a:lnTo>
                      <a:pt x="45911" y="0"/>
                    </a:lnTo>
                  </a:path>
                </a:pathLst>
              </a:custGeom>
              <a:grpFill/>
              <a:ln w="5715" cap="rnd">
                <a:solidFill>
                  <a:srgbClr val="E52A29"/>
                </a:solidFill>
                <a:prstDash val="solid"/>
                <a:round/>
              </a:ln>
            </p:spPr>
            <p:txBody>
              <a:bodyPr rtlCol="0" anchor="ctr"/>
              <a:lstStyle/>
              <a:p>
                <a:endParaRPr lang="fr-FR" sz="1400"/>
              </a:p>
            </p:txBody>
          </p:sp>
          <p:sp>
            <p:nvSpPr>
              <p:cNvPr id="102" name="Forme libre : forme 3090">
                <a:extLst>
                  <a:ext uri="{FF2B5EF4-FFF2-40B4-BE49-F238E27FC236}">
                    <a16:creationId xmlns:a16="http://schemas.microsoft.com/office/drawing/2014/main" id="{16728B80-55C8-4444-AC4C-B3AB26D85126}"/>
                  </a:ext>
                </a:extLst>
              </p:cNvPr>
              <p:cNvSpPr/>
              <p:nvPr/>
            </p:nvSpPr>
            <p:spPr>
              <a:xfrm>
                <a:off x="5995788" y="1358756"/>
                <a:ext cx="79533" cy="87708"/>
              </a:xfrm>
              <a:custGeom>
                <a:avLst/>
                <a:gdLst>
                  <a:gd name="connsiteX0" fmla="*/ 30099 w 79533"/>
                  <a:gd name="connsiteY0" fmla="*/ 87708 h 87708"/>
                  <a:gd name="connsiteX1" fmla="*/ 0 w 79533"/>
                  <a:gd name="connsiteY1" fmla="*/ 936 h 87708"/>
                  <a:gd name="connsiteX2" fmla="*/ 79534 w 79533"/>
                  <a:gd name="connsiteY2" fmla="*/ 70563 h 87708"/>
                </a:gdLst>
                <a:ahLst/>
                <a:cxnLst>
                  <a:cxn ang="0">
                    <a:pos x="connsiteX0" y="connsiteY0"/>
                  </a:cxn>
                  <a:cxn ang="0">
                    <a:pos x="connsiteX1" y="connsiteY1"/>
                  </a:cxn>
                  <a:cxn ang="0">
                    <a:pos x="connsiteX2" y="connsiteY2"/>
                  </a:cxn>
                </a:cxnLst>
                <a:rect l="l" t="t" r="r" b="b"/>
                <a:pathLst>
                  <a:path w="79533" h="87708">
                    <a:moveTo>
                      <a:pt x="30099" y="87708"/>
                    </a:moveTo>
                    <a:lnTo>
                      <a:pt x="0" y="936"/>
                    </a:lnTo>
                    <a:cubicBezTo>
                      <a:pt x="0" y="936"/>
                      <a:pt x="50387" y="-13447"/>
                      <a:pt x="79534" y="70563"/>
                    </a:cubicBezTo>
                  </a:path>
                </a:pathLst>
              </a:custGeom>
              <a:grpFill/>
              <a:ln w="5715" cap="rnd">
                <a:solidFill>
                  <a:srgbClr val="E52A29"/>
                </a:solidFill>
                <a:prstDash val="solid"/>
                <a:round/>
              </a:ln>
            </p:spPr>
            <p:txBody>
              <a:bodyPr rtlCol="0" anchor="ctr"/>
              <a:lstStyle/>
              <a:p>
                <a:endParaRPr lang="fr-FR" sz="1400"/>
              </a:p>
            </p:txBody>
          </p:sp>
          <p:sp>
            <p:nvSpPr>
              <p:cNvPr id="103" name="Forme libre : forme 3091">
                <a:extLst>
                  <a:ext uri="{FF2B5EF4-FFF2-40B4-BE49-F238E27FC236}">
                    <a16:creationId xmlns:a16="http://schemas.microsoft.com/office/drawing/2014/main" id="{019981F1-998D-40C7-8585-64AF7003EDEB}"/>
                  </a:ext>
                </a:extLst>
              </p:cNvPr>
              <p:cNvSpPr/>
              <p:nvPr/>
            </p:nvSpPr>
            <p:spPr>
              <a:xfrm>
                <a:off x="5967213" y="1383541"/>
                <a:ext cx="39052" cy="51969"/>
              </a:xfrm>
              <a:custGeom>
                <a:avLst/>
                <a:gdLst>
                  <a:gd name="connsiteX0" fmla="*/ 19526 w 39052"/>
                  <a:gd name="connsiteY0" fmla="*/ 51969 h 51969"/>
                  <a:gd name="connsiteX1" fmla="*/ 0 w 39052"/>
                  <a:gd name="connsiteY1" fmla="*/ 915 h 51969"/>
                  <a:gd name="connsiteX2" fmla="*/ 39053 w 39052"/>
                  <a:gd name="connsiteY2" fmla="*/ 9869 h 51969"/>
                </a:gdLst>
                <a:ahLst/>
                <a:cxnLst>
                  <a:cxn ang="0">
                    <a:pos x="connsiteX0" y="connsiteY0"/>
                  </a:cxn>
                  <a:cxn ang="0">
                    <a:pos x="connsiteX1" y="connsiteY1"/>
                  </a:cxn>
                  <a:cxn ang="0">
                    <a:pos x="connsiteX2" y="connsiteY2"/>
                  </a:cxn>
                </a:cxnLst>
                <a:rect l="l" t="t" r="r" b="b"/>
                <a:pathLst>
                  <a:path w="39052" h="51969">
                    <a:moveTo>
                      <a:pt x="19526" y="51969"/>
                    </a:moveTo>
                    <a:lnTo>
                      <a:pt x="0" y="915"/>
                    </a:lnTo>
                    <a:cubicBezTo>
                      <a:pt x="0" y="915"/>
                      <a:pt x="18193" y="-4228"/>
                      <a:pt x="39053" y="9869"/>
                    </a:cubicBezTo>
                  </a:path>
                </a:pathLst>
              </a:custGeom>
              <a:grpFill/>
              <a:ln w="5715" cap="rnd">
                <a:solidFill>
                  <a:srgbClr val="E52A29"/>
                </a:solidFill>
                <a:prstDash val="solid"/>
                <a:round/>
              </a:ln>
            </p:spPr>
            <p:txBody>
              <a:bodyPr rtlCol="0" anchor="ctr"/>
              <a:lstStyle/>
              <a:p>
                <a:endParaRPr lang="fr-FR" sz="1400"/>
              </a:p>
            </p:txBody>
          </p:sp>
          <p:sp>
            <p:nvSpPr>
              <p:cNvPr id="104" name="Forme libre : forme 3092">
                <a:extLst>
                  <a:ext uri="{FF2B5EF4-FFF2-40B4-BE49-F238E27FC236}">
                    <a16:creationId xmlns:a16="http://schemas.microsoft.com/office/drawing/2014/main" id="{F1A8CD0C-564C-40DE-8581-97419179D69B}"/>
                  </a:ext>
                </a:extLst>
              </p:cNvPr>
              <p:cNvSpPr/>
              <p:nvPr/>
            </p:nvSpPr>
            <p:spPr>
              <a:xfrm>
                <a:off x="6115041" y="1434490"/>
                <a:ext cx="105632" cy="47502"/>
              </a:xfrm>
              <a:custGeom>
                <a:avLst/>
                <a:gdLst>
                  <a:gd name="connsiteX0" fmla="*/ 0 w 105632"/>
                  <a:gd name="connsiteY0" fmla="*/ 68 h 47502"/>
                  <a:gd name="connsiteX1" fmla="*/ 105632 w 105632"/>
                  <a:gd name="connsiteY1" fmla="*/ 47503 h 47502"/>
                </a:gdLst>
                <a:ahLst/>
                <a:cxnLst>
                  <a:cxn ang="0">
                    <a:pos x="connsiteX0" y="connsiteY0"/>
                  </a:cxn>
                  <a:cxn ang="0">
                    <a:pos x="connsiteX1" y="connsiteY1"/>
                  </a:cxn>
                </a:cxnLst>
                <a:rect l="l" t="t" r="r" b="b"/>
                <a:pathLst>
                  <a:path w="105632" h="47502">
                    <a:moveTo>
                      <a:pt x="0" y="68"/>
                    </a:moveTo>
                    <a:cubicBezTo>
                      <a:pt x="0" y="68"/>
                      <a:pt x="64198" y="-3837"/>
                      <a:pt x="105632" y="47503"/>
                    </a:cubicBezTo>
                  </a:path>
                </a:pathLst>
              </a:custGeom>
              <a:grpFill/>
              <a:ln w="5715" cap="rnd">
                <a:solidFill>
                  <a:srgbClr val="E52A29"/>
                </a:solidFill>
                <a:prstDash val="solid"/>
                <a:round/>
              </a:ln>
            </p:spPr>
            <p:txBody>
              <a:bodyPr rtlCol="0" anchor="ctr"/>
              <a:lstStyle/>
              <a:p>
                <a:endParaRPr lang="fr-FR" sz="1400"/>
              </a:p>
            </p:txBody>
          </p:sp>
          <p:sp>
            <p:nvSpPr>
              <p:cNvPr id="105" name="Forme libre : forme 3093">
                <a:extLst>
                  <a:ext uri="{FF2B5EF4-FFF2-40B4-BE49-F238E27FC236}">
                    <a16:creationId xmlns:a16="http://schemas.microsoft.com/office/drawing/2014/main" id="{F35AC99A-0272-4383-B2C0-856738116362}"/>
                  </a:ext>
                </a:extLst>
              </p:cNvPr>
              <p:cNvSpPr/>
              <p:nvPr/>
            </p:nvSpPr>
            <p:spPr>
              <a:xfrm>
                <a:off x="5987215" y="1481897"/>
                <a:ext cx="17716" cy="8858"/>
              </a:xfrm>
              <a:custGeom>
                <a:avLst/>
                <a:gdLst>
                  <a:gd name="connsiteX0" fmla="*/ 0 w 17716"/>
                  <a:gd name="connsiteY0" fmla="*/ 8858 h 8858"/>
                  <a:gd name="connsiteX1" fmla="*/ 8858 w 17716"/>
                  <a:gd name="connsiteY1" fmla="*/ 0 h 8858"/>
                  <a:gd name="connsiteX2" fmla="*/ 17716 w 17716"/>
                  <a:gd name="connsiteY2" fmla="*/ 8858 h 8858"/>
                </a:gdLst>
                <a:ahLst/>
                <a:cxnLst>
                  <a:cxn ang="0">
                    <a:pos x="connsiteX0" y="connsiteY0"/>
                  </a:cxn>
                  <a:cxn ang="0">
                    <a:pos x="connsiteX1" y="connsiteY1"/>
                  </a:cxn>
                  <a:cxn ang="0">
                    <a:pos x="connsiteX2" y="connsiteY2"/>
                  </a:cxn>
                </a:cxnLst>
                <a:rect l="l" t="t" r="r" b="b"/>
                <a:pathLst>
                  <a:path w="17716" h="8858">
                    <a:moveTo>
                      <a:pt x="0" y="8858"/>
                    </a:moveTo>
                    <a:cubicBezTo>
                      <a:pt x="0" y="3905"/>
                      <a:pt x="4001" y="0"/>
                      <a:pt x="8858" y="0"/>
                    </a:cubicBezTo>
                    <a:cubicBezTo>
                      <a:pt x="13811" y="0"/>
                      <a:pt x="17716" y="4001"/>
                      <a:pt x="17716" y="8858"/>
                    </a:cubicBezTo>
                  </a:path>
                </a:pathLst>
              </a:custGeom>
              <a:grpFill/>
              <a:ln w="5715" cap="rnd">
                <a:solidFill>
                  <a:srgbClr val="E52A29"/>
                </a:solidFill>
                <a:prstDash val="solid"/>
                <a:round/>
              </a:ln>
            </p:spPr>
            <p:txBody>
              <a:bodyPr rtlCol="0" anchor="ctr"/>
              <a:lstStyle/>
              <a:p>
                <a:endParaRPr lang="fr-FR" sz="1400"/>
              </a:p>
            </p:txBody>
          </p:sp>
          <p:grpSp>
            <p:nvGrpSpPr>
              <p:cNvPr id="106" name="Graphique 1778">
                <a:extLst>
                  <a:ext uri="{FF2B5EF4-FFF2-40B4-BE49-F238E27FC236}">
                    <a16:creationId xmlns:a16="http://schemas.microsoft.com/office/drawing/2014/main" id="{2D9CFF36-B488-41DB-AD08-AA381FCC5395}"/>
                  </a:ext>
                </a:extLst>
              </p:cNvPr>
              <p:cNvGrpSpPr/>
              <p:nvPr/>
            </p:nvGrpSpPr>
            <p:grpSpPr>
              <a:xfrm>
                <a:off x="5881679" y="1328736"/>
                <a:ext cx="325469" cy="103822"/>
                <a:chOff x="5881679" y="1328736"/>
                <a:chExt cx="325469" cy="103822"/>
              </a:xfrm>
              <a:grpFill/>
            </p:grpSpPr>
            <p:grpSp>
              <p:nvGrpSpPr>
                <p:cNvPr id="111" name="Graphique 1778">
                  <a:extLst>
                    <a:ext uri="{FF2B5EF4-FFF2-40B4-BE49-F238E27FC236}">
                      <a16:creationId xmlns:a16="http://schemas.microsoft.com/office/drawing/2014/main" id="{2D9CFF36-B488-41DB-AD08-AA381FCC5395}"/>
                    </a:ext>
                  </a:extLst>
                </p:cNvPr>
                <p:cNvGrpSpPr/>
                <p:nvPr/>
              </p:nvGrpSpPr>
              <p:grpSpPr>
                <a:xfrm>
                  <a:off x="6151903" y="1364169"/>
                  <a:ext cx="55244" cy="68389"/>
                  <a:chOff x="6151903" y="1364169"/>
                  <a:chExt cx="55244" cy="68389"/>
                </a:xfrm>
                <a:grpFill/>
              </p:grpSpPr>
              <p:sp>
                <p:nvSpPr>
                  <p:cNvPr id="113" name="Forme libre : forme 3096">
                    <a:extLst>
                      <a:ext uri="{FF2B5EF4-FFF2-40B4-BE49-F238E27FC236}">
                        <a16:creationId xmlns:a16="http://schemas.microsoft.com/office/drawing/2014/main" id="{77762539-A9AB-4C42-B4DE-CD373EA8FA4C}"/>
                      </a:ext>
                    </a:extLst>
                  </p:cNvPr>
                  <p:cNvSpPr/>
                  <p:nvPr/>
                </p:nvSpPr>
                <p:spPr>
                  <a:xfrm>
                    <a:off x="6163047" y="1364169"/>
                    <a:ext cx="44100" cy="68389"/>
                  </a:xfrm>
                  <a:custGeom>
                    <a:avLst/>
                    <a:gdLst>
                      <a:gd name="connsiteX0" fmla="*/ 44101 w 44100"/>
                      <a:gd name="connsiteY0" fmla="*/ 66961 h 68389"/>
                      <a:gd name="connsiteX1" fmla="*/ 34195 w 44100"/>
                      <a:gd name="connsiteY1" fmla="*/ 68390 h 68389"/>
                      <a:gd name="connsiteX2" fmla="*/ 0 w 44100"/>
                      <a:gd name="connsiteY2" fmla="*/ 34195 h 68389"/>
                      <a:gd name="connsiteX3" fmla="*/ 34195 w 44100"/>
                      <a:gd name="connsiteY3" fmla="*/ 0 h 68389"/>
                      <a:gd name="connsiteX4" fmla="*/ 42672 w 44100"/>
                      <a:gd name="connsiteY4" fmla="*/ 1048 h 68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 h="68389">
                        <a:moveTo>
                          <a:pt x="44101" y="66961"/>
                        </a:moveTo>
                        <a:cubicBezTo>
                          <a:pt x="40957" y="67913"/>
                          <a:pt x="37624" y="68390"/>
                          <a:pt x="34195" y="68390"/>
                        </a:cubicBezTo>
                        <a:cubicBezTo>
                          <a:pt x="15335" y="68390"/>
                          <a:pt x="0" y="53054"/>
                          <a:pt x="0" y="34195"/>
                        </a:cubicBezTo>
                        <a:cubicBezTo>
                          <a:pt x="0" y="15335"/>
                          <a:pt x="15335" y="0"/>
                          <a:pt x="34195" y="0"/>
                        </a:cubicBezTo>
                        <a:cubicBezTo>
                          <a:pt x="37147" y="0"/>
                          <a:pt x="39910" y="381"/>
                          <a:pt x="42672" y="1048"/>
                        </a:cubicBezTo>
                      </a:path>
                    </a:pathLst>
                  </a:custGeom>
                  <a:grpFill/>
                  <a:ln w="5715" cap="rnd">
                    <a:solidFill>
                      <a:srgbClr val="E52A29"/>
                    </a:solidFill>
                    <a:prstDash val="solid"/>
                    <a:round/>
                  </a:ln>
                </p:spPr>
                <p:txBody>
                  <a:bodyPr rtlCol="0" anchor="ctr"/>
                  <a:lstStyle/>
                  <a:p>
                    <a:endParaRPr lang="fr-FR" sz="1400"/>
                  </a:p>
                </p:txBody>
              </p:sp>
              <p:sp>
                <p:nvSpPr>
                  <p:cNvPr id="114" name="Forme libre : forme 3097">
                    <a:extLst>
                      <a:ext uri="{FF2B5EF4-FFF2-40B4-BE49-F238E27FC236}">
                        <a16:creationId xmlns:a16="http://schemas.microsoft.com/office/drawing/2014/main" id="{559B21F7-D7B6-499D-9C0E-F1FDA8795635}"/>
                      </a:ext>
                    </a:extLst>
                  </p:cNvPr>
                  <p:cNvSpPr/>
                  <p:nvPr/>
                </p:nvSpPr>
                <p:spPr>
                  <a:xfrm>
                    <a:off x="6152855" y="1391410"/>
                    <a:ext cx="46577" cy="9525"/>
                  </a:xfrm>
                  <a:custGeom>
                    <a:avLst/>
                    <a:gdLst>
                      <a:gd name="connsiteX0" fmla="*/ 0 w 46577"/>
                      <a:gd name="connsiteY0" fmla="*/ 0 h 9525"/>
                      <a:gd name="connsiteX1" fmla="*/ 46577 w 46577"/>
                      <a:gd name="connsiteY1" fmla="*/ 0 h 9525"/>
                    </a:gdLst>
                    <a:ahLst/>
                    <a:cxnLst>
                      <a:cxn ang="0">
                        <a:pos x="connsiteX0" y="connsiteY0"/>
                      </a:cxn>
                      <a:cxn ang="0">
                        <a:pos x="connsiteX1" y="connsiteY1"/>
                      </a:cxn>
                    </a:cxnLst>
                    <a:rect l="l" t="t" r="r" b="b"/>
                    <a:pathLst>
                      <a:path w="46577" h="9525">
                        <a:moveTo>
                          <a:pt x="0" y="0"/>
                        </a:moveTo>
                        <a:lnTo>
                          <a:pt x="46577" y="0"/>
                        </a:lnTo>
                      </a:path>
                    </a:pathLst>
                  </a:custGeom>
                  <a:grpFill/>
                  <a:ln w="5715" cap="rnd">
                    <a:solidFill>
                      <a:srgbClr val="E52A29"/>
                    </a:solidFill>
                    <a:prstDash val="solid"/>
                    <a:round/>
                  </a:ln>
                </p:spPr>
                <p:txBody>
                  <a:bodyPr rtlCol="0" anchor="ctr"/>
                  <a:lstStyle/>
                  <a:p>
                    <a:endParaRPr lang="fr-FR" sz="1400"/>
                  </a:p>
                </p:txBody>
              </p:sp>
              <p:sp>
                <p:nvSpPr>
                  <p:cNvPr id="115" name="Forme libre : forme 3098">
                    <a:extLst>
                      <a:ext uri="{FF2B5EF4-FFF2-40B4-BE49-F238E27FC236}">
                        <a16:creationId xmlns:a16="http://schemas.microsoft.com/office/drawing/2014/main" id="{A57D4DD5-CD2F-4182-B782-38B6FB8E00C3}"/>
                      </a:ext>
                    </a:extLst>
                  </p:cNvPr>
                  <p:cNvSpPr/>
                  <p:nvPr/>
                </p:nvSpPr>
                <p:spPr>
                  <a:xfrm>
                    <a:off x="6151903" y="1403031"/>
                    <a:ext cx="46481" cy="9525"/>
                  </a:xfrm>
                  <a:custGeom>
                    <a:avLst/>
                    <a:gdLst>
                      <a:gd name="connsiteX0" fmla="*/ 0 w 46481"/>
                      <a:gd name="connsiteY0" fmla="*/ 0 h 9525"/>
                      <a:gd name="connsiteX1" fmla="*/ 46482 w 46481"/>
                      <a:gd name="connsiteY1" fmla="*/ 0 h 9525"/>
                    </a:gdLst>
                    <a:ahLst/>
                    <a:cxnLst>
                      <a:cxn ang="0">
                        <a:pos x="connsiteX0" y="connsiteY0"/>
                      </a:cxn>
                      <a:cxn ang="0">
                        <a:pos x="connsiteX1" y="connsiteY1"/>
                      </a:cxn>
                    </a:cxnLst>
                    <a:rect l="l" t="t" r="r" b="b"/>
                    <a:pathLst>
                      <a:path w="46481" h="9525">
                        <a:moveTo>
                          <a:pt x="0" y="0"/>
                        </a:moveTo>
                        <a:lnTo>
                          <a:pt x="46482" y="0"/>
                        </a:lnTo>
                      </a:path>
                    </a:pathLst>
                  </a:custGeom>
                  <a:grpFill/>
                  <a:ln w="5715" cap="rnd">
                    <a:solidFill>
                      <a:srgbClr val="E52A29"/>
                    </a:solidFill>
                    <a:prstDash val="solid"/>
                    <a:round/>
                  </a:ln>
                </p:spPr>
                <p:txBody>
                  <a:bodyPr rtlCol="0" anchor="ctr"/>
                  <a:lstStyle/>
                  <a:p>
                    <a:endParaRPr lang="fr-FR" sz="1400"/>
                  </a:p>
                </p:txBody>
              </p:sp>
            </p:grpSp>
            <p:sp>
              <p:nvSpPr>
                <p:cNvPr id="112" name="Forme libre : forme 3099">
                  <a:extLst>
                    <a:ext uri="{FF2B5EF4-FFF2-40B4-BE49-F238E27FC236}">
                      <a16:creationId xmlns:a16="http://schemas.microsoft.com/office/drawing/2014/main" id="{DC82981D-58EE-44A6-913F-F77DF1575FEE}"/>
                    </a:ext>
                  </a:extLst>
                </p:cNvPr>
                <p:cNvSpPr/>
                <p:nvPr/>
              </p:nvSpPr>
              <p:spPr>
                <a:xfrm>
                  <a:off x="5881679" y="1328736"/>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grpSp>
          <p:sp>
            <p:nvSpPr>
              <p:cNvPr id="107" name="Forme libre : forme 3100">
                <a:extLst>
                  <a:ext uri="{FF2B5EF4-FFF2-40B4-BE49-F238E27FC236}">
                    <a16:creationId xmlns:a16="http://schemas.microsoft.com/office/drawing/2014/main" id="{3F00738A-4DF4-4E2E-8D87-53058AD1DC2C}"/>
                  </a:ext>
                </a:extLst>
              </p:cNvPr>
              <p:cNvSpPr/>
              <p:nvPr/>
            </p:nvSpPr>
            <p:spPr>
              <a:xfrm>
                <a:off x="6122280" y="1331498"/>
                <a:ext cx="142684" cy="140303"/>
              </a:xfrm>
              <a:custGeom>
                <a:avLst/>
                <a:gdLst>
                  <a:gd name="connsiteX0" fmla="*/ 7334 w 142684"/>
                  <a:gd name="connsiteY0" fmla="*/ 102870 h 140303"/>
                  <a:gd name="connsiteX1" fmla="*/ 0 w 142684"/>
                  <a:gd name="connsiteY1" fmla="*/ 71342 h 140303"/>
                  <a:gd name="connsiteX2" fmla="*/ 71342 w 142684"/>
                  <a:gd name="connsiteY2" fmla="*/ 0 h 140303"/>
                  <a:gd name="connsiteX3" fmla="*/ 142685 w 142684"/>
                  <a:gd name="connsiteY3" fmla="*/ 71342 h 140303"/>
                  <a:gd name="connsiteX4" fmla="*/ 89630 w 142684"/>
                  <a:gd name="connsiteY4" fmla="*/ 140303 h 14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84" h="140303">
                    <a:moveTo>
                      <a:pt x="7334" y="102870"/>
                    </a:moveTo>
                    <a:cubicBezTo>
                      <a:pt x="2667" y="93345"/>
                      <a:pt x="0" y="82677"/>
                      <a:pt x="0" y="71342"/>
                    </a:cubicBezTo>
                    <a:cubicBezTo>
                      <a:pt x="0" y="32004"/>
                      <a:pt x="31909" y="0"/>
                      <a:pt x="71342" y="0"/>
                    </a:cubicBezTo>
                    <a:cubicBezTo>
                      <a:pt x="110776" y="0"/>
                      <a:pt x="142685" y="31909"/>
                      <a:pt x="142685" y="71342"/>
                    </a:cubicBezTo>
                    <a:cubicBezTo>
                      <a:pt x="142685" y="104394"/>
                      <a:pt x="120206" y="132207"/>
                      <a:pt x="89630" y="140303"/>
                    </a:cubicBezTo>
                  </a:path>
                </a:pathLst>
              </a:custGeom>
              <a:grpFill/>
              <a:ln w="5715" cap="rnd">
                <a:solidFill>
                  <a:srgbClr val="E52A29"/>
                </a:solidFill>
                <a:prstDash val="solid"/>
                <a:round/>
              </a:ln>
            </p:spPr>
            <p:txBody>
              <a:bodyPr rtlCol="0" anchor="ctr"/>
              <a:lstStyle/>
              <a:p>
                <a:endParaRPr lang="fr-FR" sz="1400"/>
              </a:p>
            </p:txBody>
          </p:sp>
          <p:sp>
            <p:nvSpPr>
              <p:cNvPr id="108" name="Forme libre : forme 3101">
                <a:extLst>
                  <a:ext uri="{FF2B5EF4-FFF2-40B4-BE49-F238E27FC236}">
                    <a16:creationId xmlns:a16="http://schemas.microsoft.com/office/drawing/2014/main" id="{476668AA-EB64-40A7-87FE-8670888740E9}"/>
                  </a:ext>
                </a:extLst>
              </p:cNvPr>
              <p:cNvSpPr/>
              <p:nvPr/>
            </p:nvSpPr>
            <p:spPr>
              <a:xfrm>
                <a:off x="5987692" y="1636869"/>
                <a:ext cx="60198" cy="58293"/>
              </a:xfrm>
              <a:custGeom>
                <a:avLst/>
                <a:gdLst>
                  <a:gd name="connsiteX0" fmla="*/ 0 w 60198"/>
                  <a:gd name="connsiteY0" fmla="*/ 0 h 58293"/>
                  <a:gd name="connsiteX1" fmla="*/ 9811 w 60198"/>
                  <a:gd name="connsiteY1" fmla="*/ 50483 h 58293"/>
                  <a:gd name="connsiteX2" fmla="*/ 19240 w 60198"/>
                  <a:gd name="connsiteY2" fmla="*/ 58293 h 58293"/>
                  <a:gd name="connsiteX3" fmla="*/ 41720 w 60198"/>
                  <a:gd name="connsiteY3" fmla="*/ 58293 h 58293"/>
                  <a:gd name="connsiteX4" fmla="*/ 50959 w 60198"/>
                  <a:gd name="connsiteY4" fmla="*/ 51435 h 58293"/>
                  <a:gd name="connsiteX5" fmla="*/ 60198 w 60198"/>
                  <a:gd name="connsiteY5" fmla="*/ 20765 h 5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98" h="58293">
                    <a:moveTo>
                      <a:pt x="0" y="0"/>
                    </a:moveTo>
                    <a:lnTo>
                      <a:pt x="9811" y="50483"/>
                    </a:lnTo>
                    <a:cubicBezTo>
                      <a:pt x="10668" y="54959"/>
                      <a:pt x="14669" y="58293"/>
                      <a:pt x="19240" y="58293"/>
                    </a:cubicBezTo>
                    <a:lnTo>
                      <a:pt x="41720" y="58293"/>
                    </a:lnTo>
                    <a:cubicBezTo>
                      <a:pt x="46006" y="58293"/>
                      <a:pt x="49721" y="55531"/>
                      <a:pt x="50959" y="51435"/>
                    </a:cubicBezTo>
                    <a:lnTo>
                      <a:pt x="60198" y="20765"/>
                    </a:lnTo>
                  </a:path>
                </a:pathLst>
              </a:custGeom>
              <a:grpFill/>
              <a:ln w="5715" cap="rnd">
                <a:solidFill>
                  <a:srgbClr val="E52A29"/>
                </a:solidFill>
                <a:prstDash val="solid"/>
                <a:round/>
              </a:ln>
            </p:spPr>
            <p:txBody>
              <a:bodyPr rtlCol="0" anchor="ctr"/>
              <a:lstStyle/>
              <a:p>
                <a:endParaRPr lang="fr-FR" sz="1400"/>
              </a:p>
            </p:txBody>
          </p:sp>
          <p:sp>
            <p:nvSpPr>
              <p:cNvPr id="109" name="Forme libre : forme 3102">
                <a:extLst>
                  <a:ext uri="{FF2B5EF4-FFF2-40B4-BE49-F238E27FC236}">
                    <a16:creationId xmlns:a16="http://schemas.microsoft.com/office/drawing/2014/main" id="{8197A80C-1307-4FE7-A29F-F550F0BFFDBA}"/>
                  </a:ext>
                </a:extLst>
              </p:cNvPr>
              <p:cNvSpPr/>
              <p:nvPr/>
            </p:nvSpPr>
            <p:spPr>
              <a:xfrm>
                <a:off x="6136758" y="1636869"/>
                <a:ext cx="60197" cy="58293"/>
              </a:xfrm>
              <a:custGeom>
                <a:avLst/>
                <a:gdLst>
                  <a:gd name="connsiteX0" fmla="*/ 60198 w 60197"/>
                  <a:gd name="connsiteY0" fmla="*/ 0 h 58293"/>
                  <a:gd name="connsiteX1" fmla="*/ 50387 w 60197"/>
                  <a:gd name="connsiteY1" fmla="*/ 50483 h 58293"/>
                  <a:gd name="connsiteX2" fmla="*/ 40957 w 60197"/>
                  <a:gd name="connsiteY2" fmla="*/ 58293 h 58293"/>
                  <a:gd name="connsiteX3" fmla="*/ 18478 w 60197"/>
                  <a:gd name="connsiteY3" fmla="*/ 58293 h 58293"/>
                  <a:gd name="connsiteX4" fmla="*/ 9239 w 60197"/>
                  <a:gd name="connsiteY4" fmla="*/ 51435 h 58293"/>
                  <a:gd name="connsiteX5" fmla="*/ 0 w 60197"/>
                  <a:gd name="connsiteY5" fmla="*/ 20765 h 5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97" h="58293">
                    <a:moveTo>
                      <a:pt x="60198" y="0"/>
                    </a:moveTo>
                    <a:lnTo>
                      <a:pt x="50387" y="50483"/>
                    </a:lnTo>
                    <a:cubicBezTo>
                      <a:pt x="49530" y="54959"/>
                      <a:pt x="45529" y="58293"/>
                      <a:pt x="40957" y="58293"/>
                    </a:cubicBezTo>
                    <a:lnTo>
                      <a:pt x="18478" y="58293"/>
                    </a:lnTo>
                    <a:cubicBezTo>
                      <a:pt x="14192" y="58293"/>
                      <a:pt x="10477" y="55531"/>
                      <a:pt x="9239" y="51435"/>
                    </a:cubicBezTo>
                    <a:lnTo>
                      <a:pt x="0" y="20765"/>
                    </a:lnTo>
                  </a:path>
                </a:pathLst>
              </a:custGeom>
              <a:grpFill/>
              <a:ln w="5715" cap="rnd">
                <a:solidFill>
                  <a:srgbClr val="E52A29"/>
                </a:solidFill>
                <a:prstDash val="solid"/>
                <a:round/>
              </a:ln>
            </p:spPr>
            <p:txBody>
              <a:bodyPr rtlCol="0" anchor="ctr"/>
              <a:lstStyle/>
              <a:p>
                <a:endParaRPr lang="fr-FR" sz="1400"/>
              </a:p>
            </p:txBody>
          </p:sp>
          <p:sp>
            <p:nvSpPr>
              <p:cNvPr id="110" name="Forme libre : forme 3103">
                <a:extLst>
                  <a:ext uri="{FF2B5EF4-FFF2-40B4-BE49-F238E27FC236}">
                    <a16:creationId xmlns:a16="http://schemas.microsoft.com/office/drawing/2014/main" id="{92807F61-812F-488C-BAFF-69B34F73A4ED}"/>
                  </a:ext>
                </a:extLst>
              </p:cNvPr>
              <p:cNvSpPr/>
              <p:nvPr/>
            </p:nvSpPr>
            <p:spPr>
              <a:xfrm>
                <a:off x="6274775" y="1483326"/>
                <a:ext cx="65341" cy="65341"/>
              </a:xfrm>
              <a:custGeom>
                <a:avLst/>
                <a:gdLst>
                  <a:gd name="connsiteX0" fmla="*/ 32956 w 65341"/>
                  <a:gd name="connsiteY0" fmla="*/ 26765 h 65341"/>
                  <a:gd name="connsiteX1" fmla="*/ 13716 w 65341"/>
                  <a:gd name="connsiteY1" fmla="*/ 46006 h 65341"/>
                  <a:gd name="connsiteX2" fmla="*/ 32956 w 65341"/>
                  <a:gd name="connsiteY2" fmla="*/ 65246 h 65341"/>
                  <a:gd name="connsiteX3" fmla="*/ 35623 w 65341"/>
                  <a:gd name="connsiteY3" fmla="*/ 65342 h 65341"/>
                  <a:gd name="connsiteX4" fmla="*/ 65342 w 65341"/>
                  <a:gd name="connsiteY4" fmla="*/ 32671 h 65341"/>
                  <a:gd name="connsiteX5" fmla="*/ 32671 w 65341"/>
                  <a:gd name="connsiteY5" fmla="*/ 0 h 65341"/>
                  <a:gd name="connsiteX6" fmla="*/ 0 w 65341"/>
                  <a:gd name="connsiteY6" fmla="*/ 32671 h 6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41" h="65341">
                    <a:moveTo>
                      <a:pt x="32956" y="26765"/>
                    </a:moveTo>
                    <a:cubicBezTo>
                      <a:pt x="22289" y="26765"/>
                      <a:pt x="13716" y="35338"/>
                      <a:pt x="13716" y="46006"/>
                    </a:cubicBezTo>
                    <a:cubicBezTo>
                      <a:pt x="13716" y="56674"/>
                      <a:pt x="22289" y="65246"/>
                      <a:pt x="32956" y="65246"/>
                    </a:cubicBezTo>
                    <a:lnTo>
                      <a:pt x="35623" y="65342"/>
                    </a:lnTo>
                    <a:cubicBezTo>
                      <a:pt x="53626" y="65342"/>
                      <a:pt x="65342" y="50768"/>
                      <a:pt x="65342" y="32671"/>
                    </a:cubicBezTo>
                    <a:cubicBezTo>
                      <a:pt x="65342" y="14573"/>
                      <a:pt x="50768" y="0"/>
                      <a:pt x="32671" y="0"/>
                    </a:cubicBezTo>
                    <a:cubicBezTo>
                      <a:pt x="14669" y="0"/>
                      <a:pt x="0" y="14573"/>
                      <a:pt x="0" y="32671"/>
                    </a:cubicBezTo>
                  </a:path>
                </a:pathLst>
              </a:custGeom>
              <a:grpFill/>
              <a:ln w="5715" cap="rnd">
                <a:solidFill>
                  <a:srgbClr val="E52A29"/>
                </a:solidFill>
                <a:prstDash val="solid"/>
                <a:round/>
              </a:ln>
            </p:spPr>
            <p:txBody>
              <a:bodyPr rtlCol="0" anchor="ctr"/>
              <a:lstStyle/>
              <a:p>
                <a:endParaRPr lang="fr-FR" sz="1400"/>
              </a:p>
            </p:txBody>
          </p:sp>
        </p:grpSp>
      </p:grpSp>
      <p:sp>
        <p:nvSpPr>
          <p:cNvPr id="200" name="Rectangle 199"/>
          <p:cNvSpPr/>
          <p:nvPr/>
        </p:nvSpPr>
        <p:spPr>
          <a:xfrm>
            <a:off x="8601742" y="3320353"/>
            <a:ext cx="1987600" cy="236184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solidFill>
                <a:schemeClr val="tx1">
                  <a:lumMod val="75000"/>
                  <a:lumOff val="25000"/>
                </a:schemeClr>
              </a:solidFill>
            </a:endParaRPr>
          </a:p>
          <a:p>
            <a:pPr algn="ctr"/>
            <a:r>
              <a:rPr lang="fr-FR" dirty="0" smtClean="0">
                <a:solidFill>
                  <a:schemeClr val="tx1">
                    <a:lumMod val="75000"/>
                    <a:lumOff val="25000"/>
                  </a:schemeClr>
                </a:solidFill>
              </a:rPr>
              <a:t>La </a:t>
            </a:r>
            <a:r>
              <a:rPr lang="fr-FR" b="1" dirty="0">
                <a:solidFill>
                  <a:schemeClr val="tx1">
                    <a:lumMod val="75000"/>
                    <a:lumOff val="25000"/>
                  </a:schemeClr>
                </a:solidFill>
              </a:rPr>
              <a:t>thématisation de l’offre financière </a:t>
            </a:r>
            <a:r>
              <a:rPr lang="fr-FR" dirty="0">
                <a:solidFill>
                  <a:schemeClr val="tx1">
                    <a:lumMod val="75000"/>
                    <a:lumOff val="25000"/>
                  </a:schemeClr>
                </a:solidFill>
              </a:rPr>
              <a:t>pour une épargne qui allie sens et durabilité</a:t>
            </a:r>
          </a:p>
        </p:txBody>
      </p:sp>
      <p:sp>
        <p:nvSpPr>
          <p:cNvPr id="201" name="Rectangle 200"/>
          <p:cNvSpPr/>
          <p:nvPr/>
        </p:nvSpPr>
        <p:spPr>
          <a:xfrm>
            <a:off x="8953478" y="2952999"/>
            <a:ext cx="1296651" cy="793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aphique 1777">
            <a:extLst>
              <a:ext uri="{FF2B5EF4-FFF2-40B4-BE49-F238E27FC236}">
                <a16:creationId xmlns:a16="http://schemas.microsoft.com/office/drawing/2014/main" id="{799BCFFC-1254-495F-ABE4-2893DEB26E0D}"/>
              </a:ext>
            </a:extLst>
          </p:cNvPr>
          <p:cNvGrpSpPr/>
          <p:nvPr/>
        </p:nvGrpSpPr>
        <p:grpSpPr>
          <a:xfrm>
            <a:off x="9090736" y="3077332"/>
            <a:ext cx="452704" cy="497775"/>
            <a:chOff x="5351130" y="1312544"/>
            <a:chExt cx="374903" cy="373475"/>
          </a:xfrm>
          <a:noFill/>
        </p:grpSpPr>
        <p:grpSp>
          <p:nvGrpSpPr>
            <p:cNvPr id="31" name="Graphique 1777">
              <a:extLst>
                <a:ext uri="{FF2B5EF4-FFF2-40B4-BE49-F238E27FC236}">
                  <a16:creationId xmlns:a16="http://schemas.microsoft.com/office/drawing/2014/main" id="{799BCFFC-1254-495F-ABE4-2893DEB26E0D}"/>
                </a:ext>
              </a:extLst>
            </p:cNvPr>
            <p:cNvGrpSpPr/>
            <p:nvPr/>
          </p:nvGrpSpPr>
          <p:grpSpPr>
            <a:xfrm>
              <a:off x="5403137" y="1406460"/>
              <a:ext cx="270795" cy="185642"/>
              <a:chOff x="5403137" y="1406460"/>
              <a:chExt cx="270795" cy="185642"/>
            </a:xfrm>
            <a:grpFill/>
          </p:grpSpPr>
          <p:sp>
            <p:nvSpPr>
              <p:cNvPr id="35" name="Forme libre : forme 3067">
                <a:extLst>
                  <a:ext uri="{FF2B5EF4-FFF2-40B4-BE49-F238E27FC236}">
                    <a16:creationId xmlns:a16="http://schemas.microsoft.com/office/drawing/2014/main" id="{E907EAE6-45F1-4614-92A2-F7D664035020}"/>
                  </a:ext>
                </a:extLst>
              </p:cNvPr>
              <p:cNvSpPr/>
              <p:nvPr/>
            </p:nvSpPr>
            <p:spPr>
              <a:xfrm>
                <a:off x="5416567" y="1567433"/>
                <a:ext cx="25812" cy="24669"/>
              </a:xfrm>
              <a:custGeom>
                <a:avLst/>
                <a:gdLst>
                  <a:gd name="connsiteX0" fmla="*/ 0 w 25812"/>
                  <a:gd name="connsiteY0" fmla="*/ 0 h 24669"/>
                  <a:gd name="connsiteX1" fmla="*/ 25813 w 25812"/>
                  <a:gd name="connsiteY1" fmla="*/ 0 h 24669"/>
                  <a:gd name="connsiteX2" fmla="*/ 25813 w 25812"/>
                  <a:gd name="connsiteY2" fmla="*/ 24670 h 24669"/>
                  <a:gd name="connsiteX3" fmla="*/ 0 w 25812"/>
                  <a:gd name="connsiteY3" fmla="*/ 24670 h 24669"/>
                </a:gdLst>
                <a:ahLst/>
                <a:cxnLst>
                  <a:cxn ang="0">
                    <a:pos x="connsiteX0" y="connsiteY0"/>
                  </a:cxn>
                  <a:cxn ang="0">
                    <a:pos x="connsiteX1" y="connsiteY1"/>
                  </a:cxn>
                  <a:cxn ang="0">
                    <a:pos x="connsiteX2" y="connsiteY2"/>
                  </a:cxn>
                  <a:cxn ang="0">
                    <a:pos x="connsiteX3" y="connsiteY3"/>
                  </a:cxn>
                </a:cxnLst>
                <a:rect l="l" t="t" r="r" b="b"/>
                <a:pathLst>
                  <a:path w="25812" h="24669">
                    <a:moveTo>
                      <a:pt x="0" y="0"/>
                    </a:moveTo>
                    <a:lnTo>
                      <a:pt x="25813" y="0"/>
                    </a:lnTo>
                    <a:lnTo>
                      <a:pt x="25813" y="24670"/>
                    </a:lnTo>
                    <a:lnTo>
                      <a:pt x="0" y="24670"/>
                    </a:lnTo>
                    <a:close/>
                  </a:path>
                </a:pathLst>
              </a:custGeom>
              <a:grpFill/>
              <a:ln w="5715" cap="rnd">
                <a:solidFill>
                  <a:srgbClr val="E52A29"/>
                </a:solidFill>
                <a:prstDash val="solid"/>
                <a:round/>
              </a:ln>
            </p:spPr>
            <p:txBody>
              <a:bodyPr rtlCol="0" anchor="ctr"/>
              <a:lstStyle/>
              <a:p>
                <a:endParaRPr lang="fr-FR" sz="1400"/>
              </a:p>
            </p:txBody>
          </p:sp>
          <p:sp>
            <p:nvSpPr>
              <p:cNvPr id="36" name="Forme libre : forme 3068">
                <a:extLst>
                  <a:ext uri="{FF2B5EF4-FFF2-40B4-BE49-F238E27FC236}">
                    <a16:creationId xmlns:a16="http://schemas.microsoft.com/office/drawing/2014/main" id="{11DA9632-6947-4247-B3F2-3E11C38CC27D}"/>
                  </a:ext>
                </a:extLst>
              </p:cNvPr>
              <p:cNvSpPr/>
              <p:nvPr/>
            </p:nvSpPr>
            <p:spPr>
              <a:xfrm>
                <a:off x="5468764" y="1518951"/>
                <a:ext cx="25812" cy="73056"/>
              </a:xfrm>
              <a:custGeom>
                <a:avLst/>
                <a:gdLst>
                  <a:gd name="connsiteX0" fmla="*/ 0 w 25812"/>
                  <a:gd name="connsiteY0" fmla="*/ 0 h 73056"/>
                  <a:gd name="connsiteX1" fmla="*/ 25813 w 25812"/>
                  <a:gd name="connsiteY1" fmla="*/ 0 h 73056"/>
                  <a:gd name="connsiteX2" fmla="*/ 25813 w 25812"/>
                  <a:gd name="connsiteY2" fmla="*/ 73057 h 73056"/>
                  <a:gd name="connsiteX3" fmla="*/ 0 w 25812"/>
                  <a:gd name="connsiteY3" fmla="*/ 73057 h 73056"/>
                </a:gdLst>
                <a:ahLst/>
                <a:cxnLst>
                  <a:cxn ang="0">
                    <a:pos x="connsiteX0" y="connsiteY0"/>
                  </a:cxn>
                  <a:cxn ang="0">
                    <a:pos x="connsiteX1" y="connsiteY1"/>
                  </a:cxn>
                  <a:cxn ang="0">
                    <a:pos x="connsiteX2" y="connsiteY2"/>
                  </a:cxn>
                  <a:cxn ang="0">
                    <a:pos x="connsiteX3" y="connsiteY3"/>
                  </a:cxn>
                </a:cxnLst>
                <a:rect l="l" t="t" r="r" b="b"/>
                <a:pathLst>
                  <a:path w="25812" h="73056">
                    <a:moveTo>
                      <a:pt x="0" y="0"/>
                    </a:moveTo>
                    <a:lnTo>
                      <a:pt x="25813" y="0"/>
                    </a:lnTo>
                    <a:lnTo>
                      <a:pt x="25813" y="73057"/>
                    </a:lnTo>
                    <a:lnTo>
                      <a:pt x="0" y="73057"/>
                    </a:lnTo>
                    <a:close/>
                  </a:path>
                </a:pathLst>
              </a:custGeom>
              <a:grpFill/>
              <a:ln w="5715" cap="rnd">
                <a:solidFill>
                  <a:srgbClr val="E52A29"/>
                </a:solidFill>
                <a:prstDash val="solid"/>
                <a:round/>
              </a:ln>
            </p:spPr>
            <p:txBody>
              <a:bodyPr rtlCol="0" anchor="ctr"/>
              <a:lstStyle/>
              <a:p>
                <a:endParaRPr lang="fr-FR" sz="1400"/>
              </a:p>
            </p:txBody>
          </p:sp>
          <p:sp>
            <p:nvSpPr>
              <p:cNvPr id="37" name="Forme libre : forme 3069">
                <a:extLst>
                  <a:ext uri="{FF2B5EF4-FFF2-40B4-BE49-F238E27FC236}">
                    <a16:creationId xmlns:a16="http://schemas.microsoft.com/office/drawing/2014/main" id="{739331F9-8A04-4A85-B920-916BCFB7DA6E}"/>
                  </a:ext>
                </a:extLst>
              </p:cNvPr>
              <p:cNvSpPr/>
              <p:nvPr/>
            </p:nvSpPr>
            <p:spPr>
              <a:xfrm>
                <a:off x="5523342" y="1527047"/>
                <a:ext cx="25812" cy="65055"/>
              </a:xfrm>
              <a:custGeom>
                <a:avLst/>
                <a:gdLst>
                  <a:gd name="connsiteX0" fmla="*/ 0 w 25812"/>
                  <a:gd name="connsiteY0" fmla="*/ 0 h 65055"/>
                  <a:gd name="connsiteX1" fmla="*/ 25813 w 25812"/>
                  <a:gd name="connsiteY1" fmla="*/ 0 h 65055"/>
                  <a:gd name="connsiteX2" fmla="*/ 25813 w 25812"/>
                  <a:gd name="connsiteY2" fmla="*/ 65056 h 65055"/>
                  <a:gd name="connsiteX3" fmla="*/ 0 w 25812"/>
                  <a:gd name="connsiteY3" fmla="*/ 65056 h 65055"/>
                </a:gdLst>
                <a:ahLst/>
                <a:cxnLst>
                  <a:cxn ang="0">
                    <a:pos x="connsiteX0" y="connsiteY0"/>
                  </a:cxn>
                  <a:cxn ang="0">
                    <a:pos x="connsiteX1" y="connsiteY1"/>
                  </a:cxn>
                  <a:cxn ang="0">
                    <a:pos x="connsiteX2" y="connsiteY2"/>
                  </a:cxn>
                  <a:cxn ang="0">
                    <a:pos x="connsiteX3" y="connsiteY3"/>
                  </a:cxn>
                </a:cxnLst>
                <a:rect l="l" t="t" r="r" b="b"/>
                <a:pathLst>
                  <a:path w="25812" h="65055">
                    <a:moveTo>
                      <a:pt x="0" y="0"/>
                    </a:moveTo>
                    <a:lnTo>
                      <a:pt x="25813" y="0"/>
                    </a:lnTo>
                    <a:lnTo>
                      <a:pt x="25813" y="65056"/>
                    </a:lnTo>
                    <a:lnTo>
                      <a:pt x="0" y="65056"/>
                    </a:lnTo>
                    <a:close/>
                  </a:path>
                </a:pathLst>
              </a:custGeom>
              <a:grpFill/>
              <a:ln w="5715" cap="rnd">
                <a:solidFill>
                  <a:srgbClr val="E52A29"/>
                </a:solidFill>
                <a:prstDash val="solid"/>
                <a:round/>
              </a:ln>
            </p:spPr>
            <p:txBody>
              <a:bodyPr rtlCol="0" anchor="ctr"/>
              <a:lstStyle/>
              <a:p>
                <a:endParaRPr lang="fr-FR" sz="1400"/>
              </a:p>
            </p:txBody>
          </p:sp>
          <p:sp>
            <p:nvSpPr>
              <p:cNvPr id="38" name="Forme libre : forme 3070">
                <a:extLst>
                  <a:ext uri="{FF2B5EF4-FFF2-40B4-BE49-F238E27FC236}">
                    <a16:creationId xmlns:a16="http://schemas.microsoft.com/office/drawing/2014/main" id="{A8D02D0D-33A9-4044-963B-3761F2F5D032}"/>
                  </a:ext>
                </a:extLst>
              </p:cNvPr>
              <p:cNvSpPr/>
              <p:nvPr/>
            </p:nvSpPr>
            <p:spPr>
              <a:xfrm>
                <a:off x="5575444" y="1487137"/>
                <a:ext cx="25812" cy="104965"/>
              </a:xfrm>
              <a:custGeom>
                <a:avLst/>
                <a:gdLst>
                  <a:gd name="connsiteX0" fmla="*/ 0 w 25812"/>
                  <a:gd name="connsiteY0" fmla="*/ 0 h 104965"/>
                  <a:gd name="connsiteX1" fmla="*/ 25813 w 25812"/>
                  <a:gd name="connsiteY1" fmla="*/ 0 h 104965"/>
                  <a:gd name="connsiteX2" fmla="*/ 25813 w 25812"/>
                  <a:gd name="connsiteY2" fmla="*/ 104966 h 104965"/>
                  <a:gd name="connsiteX3" fmla="*/ 0 w 25812"/>
                  <a:gd name="connsiteY3" fmla="*/ 104966 h 104965"/>
                </a:gdLst>
                <a:ahLst/>
                <a:cxnLst>
                  <a:cxn ang="0">
                    <a:pos x="connsiteX0" y="connsiteY0"/>
                  </a:cxn>
                  <a:cxn ang="0">
                    <a:pos x="connsiteX1" y="connsiteY1"/>
                  </a:cxn>
                  <a:cxn ang="0">
                    <a:pos x="connsiteX2" y="connsiteY2"/>
                  </a:cxn>
                  <a:cxn ang="0">
                    <a:pos x="connsiteX3" y="connsiteY3"/>
                  </a:cxn>
                </a:cxnLst>
                <a:rect l="l" t="t" r="r" b="b"/>
                <a:pathLst>
                  <a:path w="25812" h="104965">
                    <a:moveTo>
                      <a:pt x="0" y="0"/>
                    </a:moveTo>
                    <a:lnTo>
                      <a:pt x="25813" y="0"/>
                    </a:lnTo>
                    <a:lnTo>
                      <a:pt x="25813" y="104966"/>
                    </a:lnTo>
                    <a:lnTo>
                      <a:pt x="0" y="104966"/>
                    </a:lnTo>
                    <a:close/>
                  </a:path>
                </a:pathLst>
              </a:custGeom>
              <a:grpFill/>
              <a:ln w="5715" cap="rnd">
                <a:solidFill>
                  <a:srgbClr val="E52A29"/>
                </a:solidFill>
                <a:prstDash val="solid"/>
                <a:round/>
              </a:ln>
            </p:spPr>
            <p:txBody>
              <a:bodyPr rtlCol="0" anchor="ctr"/>
              <a:lstStyle/>
              <a:p>
                <a:endParaRPr lang="fr-FR" sz="1400"/>
              </a:p>
            </p:txBody>
          </p:sp>
          <p:sp>
            <p:nvSpPr>
              <p:cNvPr id="39" name="Forme libre : forme 3071">
                <a:extLst>
                  <a:ext uri="{FF2B5EF4-FFF2-40B4-BE49-F238E27FC236}">
                    <a16:creationId xmlns:a16="http://schemas.microsoft.com/office/drawing/2014/main" id="{9CAD07C9-0082-4EE5-847E-504D5E27302F}"/>
                  </a:ext>
                </a:extLst>
              </p:cNvPr>
              <p:cNvSpPr/>
              <p:nvPr/>
            </p:nvSpPr>
            <p:spPr>
              <a:xfrm>
                <a:off x="5631165" y="1468468"/>
                <a:ext cx="25812" cy="123634"/>
              </a:xfrm>
              <a:custGeom>
                <a:avLst/>
                <a:gdLst>
                  <a:gd name="connsiteX0" fmla="*/ 0 w 25812"/>
                  <a:gd name="connsiteY0" fmla="*/ 0 h 123634"/>
                  <a:gd name="connsiteX1" fmla="*/ 25813 w 25812"/>
                  <a:gd name="connsiteY1" fmla="*/ 0 h 123634"/>
                  <a:gd name="connsiteX2" fmla="*/ 25813 w 25812"/>
                  <a:gd name="connsiteY2" fmla="*/ 123635 h 123634"/>
                  <a:gd name="connsiteX3" fmla="*/ 0 w 25812"/>
                  <a:gd name="connsiteY3" fmla="*/ 123635 h 123634"/>
                </a:gdLst>
                <a:ahLst/>
                <a:cxnLst>
                  <a:cxn ang="0">
                    <a:pos x="connsiteX0" y="connsiteY0"/>
                  </a:cxn>
                  <a:cxn ang="0">
                    <a:pos x="connsiteX1" y="connsiteY1"/>
                  </a:cxn>
                  <a:cxn ang="0">
                    <a:pos x="connsiteX2" y="connsiteY2"/>
                  </a:cxn>
                  <a:cxn ang="0">
                    <a:pos x="connsiteX3" y="connsiteY3"/>
                  </a:cxn>
                </a:cxnLst>
                <a:rect l="l" t="t" r="r" b="b"/>
                <a:pathLst>
                  <a:path w="25812" h="123634">
                    <a:moveTo>
                      <a:pt x="0" y="0"/>
                    </a:moveTo>
                    <a:lnTo>
                      <a:pt x="25813" y="0"/>
                    </a:lnTo>
                    <a:lnTo>
                      <a:pt x="25813" y="123635"/>
                    </a:lnTo>
                    <a:lnTo>
                      <a:pt x="0" y="123635"/>
                    </a:lnTo>
                    <a:close/>
                  </a:path>
                </a:pathLst>
              </a:custGeom>
              <a:grpFill/>
              <a:ln w="5715" cap="rnd">
                <a:solidFill>
                  <a:srgbClr val="E52A29"/>
                </a:solidFill>
                <a:prstDash val="solid"/>
                <a:round/>
              </a:ln>
            </p:spPr>
            <p:txBody>
              <a:bodyPr rtlCol="0" anchor="ctr"/>
              <a:lstStyle/>
              <a:p>
                <a:endParaRPr lang="fr-FR" sz="1400"/>
              </a:p>
            </p:txBody>
          </p:sp>
          <p:sp>
            <p:nvSpPr>
              <p:cNvPr id="40" name="Forme libre : forme 3072">
                <a:extLst>
                  <a:ext uri="{FF2B5EF4-FFF2-40B4-BE49-F238E27FC236}">
                    <a16:creationId xmlns:a16="http://schemas.microsoft.com/office/drawing/2014/main" id="{43F6EB27-51BF-4DF6-874A-E2BEEB658F8C}"/>
                  </a:ext>
                </a:extLst>
              </p:cNvPr>
              <p:cNvSpPr/>
              <p:nvPr/>
            </p:nvSpPr>
            <p:spPr>
              <a:xfrm>
                <a:off x="5653168" y="1406460"/>
                <a:ext cx="20764" cy="20764"/>
              </a:xfrm>
              <a:custGeom>
                <a:avLst/>
                <a:gdLst>
                  <a:gd name="connsiteX0" fmla="*/ 20765 w 20764"/>
                  <a:gd name="connsiteY0" fmla="*/ 20765 h 20764"/>
                  <a:gd name="connsiteX1" fmla="*/ 10097 w 20764"/>
                  <a:gd name="connsiteY1" fmla="*/ 9811 h 20764"/>
                  <a:gd name="connsiteX2" fmla="*/ 0 w 20764"/>
                  <a:gd name="connsiteY2" fmla="*/ 0 h 20764"/>
                  <a:gd name="connsiteX3" fmla="*/ 20765 w 20764"/>
                  <a:gd name="connsiteY3" fmla="*/ 0 h 20764"/>
                </a:gdLst>
                <a:ahLst/>
                <a:cxnLst>
                  <a:cxn ang="0">
                    <a:pos x="connsiteX0" y="connsiteY0"/>
                  </a:cxn>
                  <a:cxn ang="0">
                    <a:pos x="connsiteX1" y="connsiteY1"/>
                  </a:cxn>
                  <a:cxn ang="0">
                    <a:pos x="connsiteX2" y="connsiteY2"/>
                  </a:cxn>
                  <a:cxn ang="0">
                    <a:pos x="connsiteX3" y="connsiteY3"/>
                  </a:cxn>
                </a:cxnLst>
                <a:rect l="l" t="t" r="r" b="b"/>
                <a:pathLst>
                  <a:path w="20764" h="20764">
                    <a:moveTo>
                      <a:pt x="20765" y="20765"/>
                    </a:moveTo>
                    <a:lnTo>
                      <a:pt x="10097" y="9811"/>
                    </a:lnTo>
                    <a:lnTo>
                      <a:pt x="0" y="0"/>
                    </a:lnTo>
                    <a:lnTo>
                      <a:pt x="20765" y="0"/>
                    </a:lnTo>
                    <a:close/>
                  </a:path>
                </a:pathLst>
              </a:custGeom>
              <a:grpFill/>
              <a:ln w="5715" cap="rnd">
                <a:solidFill>
                  <a:srgbClr val="E52A29"/>
                </a:solidFill>
                <a:prstDash val="solid"/>
                <a:round/>
              </a:ln>
            </p:spPr>
            <p:txBody>
              <a:bodyPr rtlCol="0" anchor="ctr"/>
              <a:lstStyle/>
              <a:p>
                <a:endParaRPr lang="fr-FR" sz="1400"/>
              </a:p>
            </p:txBody>
          </p:sp>
          <p:sp>
            <p:nvSpPr>
              <p:cNvPr id="41" name="Forme libre : forme 3073">
                <a:extLst>
                  <a:ext uri="{FF2B5EF4-FFF2-40B4-BE49-F238E27FC236}">
                    <a16:creationId xmlns:a16="http://schemas.microsoft.com/office/drawing/2014/main" id="{6083CD9C-84BA-400C-91FE-9DE62F0231BC}"/>
                  </a:ext>
                </a:extLst>
              </p:cNvPr>
              <p:cNvSpPr/>
              <p:nvPr/>
            </p:nvSpPr>
            <p:spPr>
              <a:xfrm>
                <a:off x="5403137" y="1415223"/>
                <a:ext cx="262508" cy="140493"/>
              </a:xfrm>
              <a:custGeom>
                <a:avLst/>
                <a:gdLst>
                  <a:gd name="connsiteX0" fmla="*/ 0 w 262508"/>
                  <a:gd name="connsiteY0" fmla="*/ 140494 h 140493"/>
                  <a:gd name="connsiteX1" fmla="*/ 79439 w 262508"/>
                  <a:gd name="connsiteY1" fmla="*/ 69247 h 140493"/>
                  <a:gd name="connsiteX2" fmla="*/ 104299 w 262508"/>
                  <a:gd name="connsiteY2" fmla="*/ 96869 h 140493"/>
                  <a:gd name="connsiteX3" fmla="*/ 176498 w 262508"/>
                  <a:gd name="connsiteY3" fmla="*/ 32004 h 140493"/>
                  <a:gd name="connsiteX4" fmla="*/ 199073 w 262508"/>
                  <a:gd name="connsiteY4" fmla="*/ 57055 h 140493"/>
                  <a:gd name="connsiteX5" fmla="*/ 262509 w 262508"/>
                  <a:gd name="connsiteY5" fmla="*/ 0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508" h="140493">
                    <a:moveTo>
                      <a:pt x="0" y="140494"/>
                    </a:moveTo>
                    <a:lnTo>
                      <a:pt x="79439" y="69247"/>
                    </a:lnTo>
                    <a:lnTo>
                      <a:pt x="104299" y="96869"/>
                    </a:lnTo>
                    <a:lnTo>
                      <a:pt x="176498" y="32004"/>
                    </a:lnTo>
                    <a:lnTo>
                      <a:pt x="199073" y="57055"/>
                    </a:lnTo>
                    <a:lnTo>
                      <a:pt x="262509" y="0"/>
                    </a:lnTo>
                  </a:path>
                </a:pathLst>
              </a:custGeom>
              <a:grpFill/>
              <a:ln w="5715" cap="rnd">
                <a:solidFill>
                  <a:srgbClr val="E52A29"/>
                </a:solidFill>
                <a:prstDash val="solid"/>
                <a:round/>
              </a:ln>
            </p:spPr>
            <p:txBody>
              <a:bodyPr rtlCol="0" anchor="ctr"/>
              <a:lstStyle/>
              <a:p>
                <a:endParaRPr lang="fr-FR" sz="1400"/>
              </a:p>
            </p:txBody>
          </p:sp>
        </p:grpSp>
        <p:sp>
          <p:nvSpPr>
            <p:cNvPr id="32" name="Forme libre : forme 3074">
              <a:extLst>
                <a:ext uri="{FF2B5EF4-FFF2-40B4-BE49-F238E27FC236}">
                  <a16:creationId xmlns:a16="http://schemas.microsoft.com/office/drawing/2014/main" id="{3AF090C6-33AB-4339-A5E1-A4413E574CEA}"/>
                </a:ext>
              </a:extLst>
            </p:cNvPr>
            <p:cNvSpPr/>
            <p:nvPr/>
          </p:nvSpPr>
          <p:spPr>
            <a:xfrm>
              <a:off x="5425711" y="1612772"/>
              <a:ext cx="94011" cy="48196"/>
            </a:xfrm>
            <a:custGeom>
              <a:avLst/>
              <a:gdLst>
                <a:gd name="connsiteX0" fmla="*/ 94012 w 94011"/>
                <a:gd name="connsiteY0" fmla="*/ 48197 h 48196"/>
                <a:gd name="connsiteX1" fmla="*/ 0 w 94011"/>
                <a:gd name="connsiteY1" fmla="*/ 29051 h 48196"/>
                <a:gd name="connsiteX2" fmla="*/ 15430 w 94011"/>
                <a:gd name="connsiteY2" fmla="*/ 0 h 48196"/>
              </a:gdLst>
              <a:ahLst/>
              <a:cxnLst>
                <a:cxn ang="0">
                  <a:pos x="connsiteX0" y="connsiteY0"/>
                </a:cxn>
                <a:cxn ang="0">
                  <a:pos x="connsiteX1" y="connsiteY1"/>
                </a:cxn>
                <a:cxn ang="0">
                  <a:pos x="connsiteX2" y="connsiteY2"/>
                </a:cxn>
              </a:cxnLst>
              <a:rect l="l" t="t" r="r" b="b"/>
              <a:pathLst>
                <a:path w="94011" h="48196">
                  <a:moveTo>
                    <a:pt x="94012" y="48197"/>
                  </a:moveTo>
                  <a:cubicBezTo>
                    <a:pt x="67342" y="38672"/>
                    <a:pt x="33909" y="29908"/>
                    <a:pt x="0" y="29051"/>
                  </a:cubicBezTo>
                  <a:cubicBezTo>
                    <a:pt x="0" y="29051"/>
                    <a:pt x="9430" y="16954"/>
                    <a:pt x="15430" y="0"/>
                  </a:cubicBezTo>
                </a:path>
              </a:pathLst>
            </a:custGeom>
            <a:grpFill/>
            <a:ln w="5715" cap="rnd">
              <a:solidFill>
                <a:srgbClr val="E52A29"/>
              </a:solidFill>
              <a:prstDash val="solid"/>
              <a:round/>
            </a:ln>
          </p:spPr>
          <p:txBody>
            <a:bodyPr rtlCol="0" anchor="ctr"/>
            <a:lstStyle/>
            <a:p>
              <a:endParaRPr lang="fr-FR" sz="1400"/>
            </a:p>
          </p:txBody>
        </p:sp>
        <p:sp>
          <p:nvSpPr>
            <p:cNvPr id="33" name="Forme libre : forme 3075">
              <a:extLst>
                <a:ext uri="{FF2B5EF4-FFF2-40B4-BE49-F238E27FC236}">
                  <a16:creationId xmlns:a16="http://schemas.microsoft.com/office/drawing/2014/main" id="{E3766742-9A4B-46AD-9EFF-FE8D09DD3934}"/>
                </a:ext>
              </a:extLst>
            </p:cNvPr>
            <p:cNvSpPr/>
            <p:nvPr/>
          </p:nvSpPr>
          <p:spPr>
            <a:xfrm>
              <a:off x="5536677" y="1312544"/>
              <a:ext cx="189356" cy="373475"/>
            </a:xfrm>
            <a:custGeom>
              <a:avLst/>
              <a:gdLst>
                <a:gd name="connsiteX0" fmla="*/ 0 w 189356"/>
                <a:gd name="connsiteY0" fmla="*/ 31147 h 373475"/>
                <a:gd name="connsiteX1" fmla="*/ 16764 w 189356"/>
                <a:gd name="connsiteY1" fmla="*/ 0 h 373475"/>
                <a:gd name="connsiteX2" fmla="*/ 36766 w 189356"/>
                <a:gd name="connsiteY2" fmla="*/ 0 h 373475"/>
                <a:gd name="connsiteX3" fmla="*/ 177641 w 189356"/>
                <a:gd name="connsiteY3" fmla="*/ 86963 h 373475"/>
                <a:gd name="connsiteX4" fmla="*/ 170783 w 189356"/>
                <a:gd name="connsiteY4" fmla="*/ 145637 h 373475"/>
                <a:gd name="connsiteX5" fmla="*/ 134874 w 189356"/>
                <a:gd name="connsiteY5" fmla="*/ 197453 h 373475"/>
                <a:gd name="connsiteX6" fmla="*/ 154877 w 189356"/>
                <a:gd name="connsiteY6" fmla="*/ 256794 h 373475"/>
                <a:gd name="connsiteX7" fmla="*/ 189357 w 189356"/>
                <a:gd name="connsiteY7" fmla="*/ 289941 h 373475"/>
                <a:gd name="connsiteX8" fmla="*/ 142399 w 189356"/>
                <a:gd name="connsiteY8" fmla="*/ 338995 h 373475"/>
                <a:gd name="connsiteX9" fmla="*/ 76771 w 189356"/>
                <a:gd name="connsiteY9" fmla="*/ 312039 h 373475"/>
                <a:gd name="connsiteX10" fmla="*/ 39529 w 189356"/>
                <a:gd name="connsiteY10" fmla="*/ 373475 h 373475"/>
                <a:gd name="connsiteX11" fmla="*/ 13906 w 189356"/>
                <a:gd name="connsiteY11" fmla="*/ 360807 h 37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356" h="373475">
                  <a:moveTo>
                    <a:pt x="0" y="31147"/>
                  </a:moveTo>
                  <a:cubicBezTo>
                    <a:pt x="8763" y="21146"/>
                    <a:pt x="15335" y="10382"/>
                    <a:pt x="16764" y="0"/>
                  </a:cubicBezTo>
                  <a:lnTo>
                    <a:pt x="36766" y="0"/>
                  </a:lnTo>
                  <a:cubicBezTo>
                    <a:pt x="36766" y="0"/>
                    <a:pt x="78867" y="79343"/>
                    <a:pt x="177641" y="86963"/>
                  </a:cubicBezTo>
                  <a:lnTo>
                    <a:pt x="170783" y="145637"/>
                  </a:lnTo>
                  <a:lnTo>
                    <a:pt x="134874" y="197453"/>
                  </a:lnTo>
                  <a:cubicBezTo>
                    <a:pt x="134874" y="197453"/>
                    <a:pt x="163830" y="202311"/>
                    <a:pt x="154877" y="256794"/>
                  </a:cubicBezTo>
                  <a:lnTo>
                    <a:pt x="189357" y="289941"/>
                  </a:lnTo>
                  <a:lnTo>
                    <a:pt x="142399" y="338995"/>
                  </a:lnTo>
                  <a:lnTo>
                    <a:pt x="76771" y="312039"/>
                  </a:lnTo>
                  <a:lnTo>
                    <a:pt x="39529" y="373475"/>
                  </a:lnTo>
                  <a:cubicBezTo>
                    <a:pt x="39529" y="373475"/>
                    <a:pt x="29908" y="367951"/>
                    <a:pt x="13906" y="360807"/>
                  </a:cubicBezTo>
                </a:path>
              </a:pathLst>
            </a:custGeom>
            <a:grpFill/>
            <a:ln w="5715" cap="rnd">
              <a:solidFill>
                <a:srgbClr val="E52A29"/>
              </a:solidFill>
              <a:prstDash val="solid"/>
              <a:round/>
            </a:ln>
          </p:spPr>
          <p:txBody>
            <a:bodyPr rtlCol="0" anchor="ctr"/>
            <a:lstStyle/>
            <a:p>
              <a:endParaRPr lang="fr-FR" sz="1400"/>
            </a:p>
          </p:txBody>
        </p:sp>
        <p:sp>
          <p:nvSpPr>
            <p:cNvPr id="34" name="Forme libre : forme 3076">
              <a:extLst>
                <a:ext uri="{FF2B5EF4-FFF2-40B4-BE49-F238E27FC236}">
                  <a16:creationId xmlns:a16="http://schemas.microsoft.com/office/drawing/2014/main" id="{BAF6F033-765E-4DEE-8758-A919668F4D78}"/>
                </a:ext>
              </a:extLst>
            </p:cNvPr>
            <p:cNvSpPr/>
            <p:nvPr/>
          </p:nvSpPr>
          <p:spPr>
            <a:xfrm>
              <a:off x="5351130" y="1362169"/>
              <a:ext cx="166401" cy="138017"/>
            </a:xfrm>
            <a:custGeom>
              <a:avLst/>
              <a:gdLst>
                <a:gd name="connsiteX0" fmla="*/ 89059 w 166401"/>
                <a:gd name="connsiteY0" fmla="*/ 138017 h 138017"/>
                <a:gd name="connsiteX1" fmla="*/ 89059 w 166401"/>
                <a:gd name="connsiteY1" fmla="*/ 123634 h 138017"/>
                <a:gd name="connsiteX2" fmla="*/ 0 w 166401"/>
                <a:gd name="connsiteY2" fmla="*/ 51149 h 138017"/>
                <a:gd name="connsiteX3" fmla="*/ 84868 w 166401"/>
                <a:gd name="connsiteY3" fmla="*/ 54578 h 138017"/>
                <a:gd name="connsiteX4" fmla="*/ 84868 w 166401"/>
                <a:gd name="connsiteY4" fmla="*/ 3524 h 138017"/>
                <a:gd name="connsiteX5" fmla="*/ 127635 w 166401"/>
                <a:gd name="connsiteY5" fmla="*/ 27718 h 138017"/>
                <a:gd name="connsiteX6" fmla="*/ 166402 w 166401"/>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401" h="138017">
                  <a:moveTo>
                    <a:pt x="89059" y="138017"/>
                  </a:moveTo>
                  <a:lnTo>
                    <a:pt x="89059" y="123634"/>
                  </a:lnTo>
                  <a:cubicBezTo>
                    <a:pt x="89059" y="123634"/>
                    <a:pt x="0" y="98774"/>
                    <a:pt x="0" y="51149"/>
                  </a:cubicBezTo>
                  <a:lnTo>
                    <a:pt x="84868" y="54578"/>
                  </a:lnTo>
                  <a:cubicBezTo>
                    <a:pt x="84868" y="54578"/>
                    <a:pt x="78010" y="6286"/>
                    <a:pt x="84868" y="3524"/>
                  </a:cubicBezTo>
                  <a:cubicBezTo>
                    <a:pt x="91726" y="762"/>
                    <a:pt x="127635" y="27718"/>
                    <a:pt x="127635" y="27718"/>
                  </a:cubicBezTo>
                  <a:cubicBezTo>
                    <a:pt x="127635" y="27718"/>
                    <a:pt x="147257" y="16288"/>
                    <a:pt x="166402" y="0"/>
                  </a:cubicBezTo>
                </a:path>
              </a:pathLst>
            </a:custGeom>
            <a:grpFill/>
            <a:ln w="5715" cap="rnd">
              <a:solidFill>
                <a:srgbClr val="E52A29"/>
              </a:solidFill>
              <a:prstDash val="solid"/>
              <a:round/>
            </a:ln>
          </p:spPr>
          <p:txBody>
            <a:bodyPr rtlCol="0" anchor="ctr"/>
            <a:lstStyle/>
            <a:p>
              <a:endParaRPr lang="fr-FR" sz="1400"/>
            </a:p>
          </p:txBody>
        </p:sp>
      </p:grpSp>
      <p:grpSp>
        <p:nvGrpSpPr>
          <p:cNvPr id="42" name="Graphique 1781">
            <a:extLst>
              <a:ext uri="{FF2B5EF4-FFF2-40B4-BE49-F238E27FC236}">
                <a16:creationId xmlns:a16="http://schemas.microsoft.com/office/drawing/2014/main" id="{68DA21AE-10DD-4109-8B90-C6EFA72A022F}"/>
              </a:ext>
            </a:extLst>
          </p:cNvPr>
          <p:cNvGrpSpPr/>
          <p:nvPr/>
        </p:nvGrpSpPr>
        <p:grpSpPr>
          <a:xfrm>
            <a:off x="9835852" y="3096369"/>
            <a:ext cx="238503" cy="292367"/>
            <a:chOff x="7551421" y="1274443"/>
            <a:chExt cx="292512" cy="424243"/>
          </a:xfrm>
          <a:noFill/>
        </p:grpSpPr>
        <p:sp>
          <p:nvSpPr>
            <p:cNvPr id="43" name="Forme libre : forme 3160">
              <a:extLst>
                <a:ext uri="{FF2B5EF4-FFF2-40B4-BE49-F238E27FC236}">
                  <a16:creationId xmlns:a16="http://schemas.microsoft.com/office/drawing/2014/main" id="{62BCFC53-C5D8-4B96-89F4-F3BD67BF2304}"/>
                </a:ext>
              </a:extLst>
            </p:cNvPr>
            <p:cNvSpPr/>
            <p:nvPr/>
          </p:nvSpPr>
          <p:spPr>
            <a:xfrm>
              <a:off x="7694772" y="1539810"/>
              <a:ext cx="9525" cy="158210"/>
            </a:xfrm>
            <a:custGeom>
              <a:avLst/>
              <a:gdLst>
                <a:gd name="connsiteX0" fmla="*/ 0 w 9525"/>
                <a:gd name="connsiteY0" fmla="*/ 0 h 158210"/>
                <a:gd name="connsiteX1" fmla="*/ 0 w 9525"/>
                <a:gd name="connsiteY1" fmla="*/ 158210 h 158210"/>
              </a:gdLst>
              <a:ahLst/>
              <a:cxnLst>
                <a:cxn ang="0">
                  <a:pos x="connsiteX0" y="connsiteY0"/>
                </a:cxn>
                <a:cxn ang="0">
                  <a:pos x="connsiteX1" y="connsiteY1"/>
                </a:cxn>
              </a:cxnLst>
              <a:rect l="l" t="t" r="r" b="b"/>
              <a:pathLst>
                <a:path w="9525" h="158210">
                  <a:moveTo>
                    <a:pt x="0" y="0"/>
                  </a:moveTo>
                  <a:lnTo>
                    <a:pt x="0" y="158210"/>
                  </a:lnTo>
                </a:path>
              </a:pathLst>
            </a:custGeom>
            <a:grpFill/>
            <a:ln w="5715" cap="rnd">
              <a:solidFill>
                <a:srgbClr val="E52A29"/>
              </a:solidFill>
              <a:prstDash val="solid"/>
              <a:round/>
            </a:ln>
          </p:spPr>
          <p:txBody>
            <a:bodyPr rtlCol="0" anchor="ctr"/>
            <a:lstStyle/>
            <a:p>
              <a:endParaRPr lang="fr-FR" sz="1400"/>
            </a:p>
          </p:txBody>
        </p:sp>
        <p:grpSp>
          <p:nvGrpSpPr>
            <p:cNvPr id="44" name="Graphique 1781">
              <a:extLst>
                <a:ext uri="{FF2B5EF4-FFF2-40B4-BE49-F238E27FC236}">
                  <a16:creationId xmlns:a16="http://schemas.microsoft.com/office/drawing/2014/main" id="{68DA21AE-10DD-4109-8B90-C6EFA72A022F}"/>
                </a:ext>
              </a:extLst>
            </p:cNvPr>
            <p:cNvGrpSpPr/>
            <p:nvPr/>
          </p:nvGrpSpPr>
          <p:grpSpPr>
            <a:xfrm>
              <a:off x="7637241" y="1366169"/>
              <a:ext cx="112013" cy="171545"/>
              <a:chOff x="7637241" y="1366169"/>
              <a:chExt cx="112013" cy="171545"/>
            </a:xfrm>
            <a:grpFill/>
          </p:grpSpPr>
          <p:sp>
            <p:nvSpPr>
              <p:cNvPr id="64" name="Forme libre : forme 3162">
                <a:extLst>
                  <a:ext uri="{FF2B5EF4-FFF2-40B4-BE49-F238E27FC236}">
                    <a16:creationId xmlns:a16="http://schemas.microsoft.com/office/drawing/2014/main" id="{3213A768-6CB4-4EB3-BC35-2DD832BA4F40}"/>
                  </a:ext>
                </a:extLst>
              </p:cNvPr>
              <p:cNvSpPr/>
              <p:nvPr/>
            </p:nvSpPr>
            <p:spPr>
              <a:xfrm>
                <a:off x="7637241" y="1366169"/>
                <a:ext cx="112013" cy="171545"/>
              </a:xfrm>
              <a:custGeom>
                <a:avLst/>
                <a:gdLst>
                  <a:gd name="connsiteX0" fmla="*/ 112014 w 112013"/>
                  <a:gd name="connsiteY0" fmla="*/ 56007 h 171545"/>
                  <a:gd name="connsiteX1" fmla="*/ 56007 w 112013"/>
                  <a:gd name="connsiteY1" fmla="*/ 0 h 171545"/>
                  <a:gd name="connsiteX2" fmla="*/ 0 w 112013"/>
                  <a:gd name="connsiteY2" fmla="*/ 56007 h 171545"/>
                  <a:gd name="connsiteX3" fmla="*/ 16097 w 112013"/>
                  <a:gd name="connsiteY3" fmla="*/ 95250 h 171545"/>
                  <a:gd name="connsiteX4" fmla="*/ 16097 w 112013"/>
                  <a:gd name="connsiteY4" fmla="*/ 95250 h 171545"/>
                  <a:gd name="connsiteX5" fmla="*/ 35623 w 112013"/>
                  <a:gd name="connsiteY5" fmla="*/ 171355 h 171545"/>
                  <a:gd name="connsiteX6" fmla="*/ 78867 w 112013"/>
                  <a:gd name="connsiteY6" fmla="*/ 171545 h 171545"/>
                  <a:gd name="connsiteX7" fmla="*/ 95250 w 112013"/>
                  <a:gd name="connsiteY7" fmla="*/ 95821 h 171545"/>
                  <a:gd name="connsiteX8" fmla="*/ 112014 w 112013"/>
                  <a:gd name="connsiteY8" fmla="*/ 56007 h 17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013" h="171545">
                    <a:moveTo>
                      <a:pt x="112014" y="56007"/>
                    </a:moveTo>
                    <a:cubicBezTo>
                      <a:pt x="112014" y="25051"/>
                      <a:pt x="86963" y="0"/>
                      <a:pt x="56007" y="0"/>
                    </a:cubicBezTo>
                    <a:cubicBezTo>
                      <a:pt x="25051" y="0"/>
                      <a:pt x="0" y="25051"/>
                      <a:pt x="0" y="56007"/>
                    </a:cubicBezTo>
                    <a:cubicBezTo>
                      <a:pt x="0" y="71342"/>
                      <a:pt x="6191" y="85154"/>
                      <a:pt x="16097" y="95250"/>
                    </a:cubicBezTo>
                    <a:lnTo>
                      <a:pt x="16097" y="95250"/>
                    </a:lnTo>
                    <a:cubicBezTo>
                      <a:pt x="39910" y="119063"/>
                      <a:pt x="35623" y="171355"/>
                      <a:pt x="35623" y="171355"/>
                    </a:cubicBezTo>
                    <a:lnTo>
                      <a:pt x="78867" y="171545"/>
                    </a:lnTo>
                    <a:cubicBezTo>
                      <a:pt x="78867" y="117062"/>
                      <a:pt x="92393" y="98965"/>
                      <a:pt x="95250" y="95821"/>
                    </a:cubicBezTo>
                    <a:cubicBezTo>
                      <a:pt x="105537" y="85630"/>
                      <a:pt x="112014" y="71628"/>
                      <a:pt x="112014" y="56007"/>
                    </a:cubicBezTo>
                    <a:close/>
                  </a:path>
                </a:pathLst>
              </a:custGeom>
              <a:grpFill/>
              <a:ln w="5715" cap="rnd">
                <a:solidFill>
                  <a:srgbClr val="E52A29"/>
                </a:solidFill>
                <a:prstDash val="solid"/>
                <a:round/>
              </a:ln>
            </p:spPr>
            <p:txBody>
              <a:bodyPr rtlCol="0" anchor="ctr"/>
              <a:lstStyle/>
              <a:p>
                <a:endParaRPr lang="fr-FR" sz="1400"/>
              </a:p>
            </p:txBody>
          </p:sp>
          <p:sp>
            <p:nvSpPr>
              <p:cNvPr id="65" name="Forme libre : forme 3163">
                <a:extLst>
                  <a:ext uri="{FF2B5EF4-FFF2-40B4-BE49-F238E27FC236}">
                    <a16:creationId xmlns:a16="http://schemas.microsoft.com/office/drawing/2014/main" id="{F421A41A-72A9-42B3-9FC3-F7B63D78156B}"/>
                  </a:ext>
                </a:extLst>
              </p:cNvPr>
              <p:cNvSpPr/>
              <p:nvPr/>
            </p:nvSpPr>
            <p:spPr>
              <a:xfrm>
                <a:off x="7672293" y="1506091"/>
                <a:ext cx="43815" cy="9525"/>
              </a:xfrm>
              <a:custGeom>
                <a:avLst/>
                <a:gdLst>
                  <a:gd name="connsiteX0" fmla="*/ 0 w 43815"/>
                  <a:gd name="connsiteY0" fmla="*/ 0 h 9525"/>
                  <a:gd name="connsiteX1" fmla="*/ 43815 w 43815"/>
                  <a:gd name="connsiteY1" fmla="*/ 0 h 9525"/>
                </a:gdLst>
                <a:ahLst/>
                <a:cxnLst>
                  <a:cxn ang="0">
                    <a:pos x="connsiteX0" y="connsiteY0"/>
                  </a:cxn>
                  <a:cxn ang="0">
                    <a:pos x="connsiteX1" y="connsiteY1"/>
                  </a:cxn>
                </a:cxnLst>
                <a:rect l="l" t="t" r="r" b="b"/>
                <a:pathLst>
                  <a:path w="43815" h="9525">
                    <a:moveTo>
                      <a:pt x="0" y="0"/>
                    </a:moveTo>
                    <a:lnTo>
                      <a:pt x="43815" y="0"/>
                    </a:lnTo>
                  </a:path>
                </a:pathLst>
              </a:custGeom>
              <a:grpFill/>
              <a:ln w="5715" cap="rnd">
                <a:solidFill>
                  <a:srgbClr val="E52A29"/>
                </a:solidFill>
                <a:prstDash val="solid"/>
                <a:round/>
              </a:ln>
            </p:spPr>
            <p:txBody>
              <a:bodyPr rtlCol="0" anchor="ctr"/>
              <a:lstStyle/>
              <a:p>
                <a:endParaRPr lang="fr-FR" sz="1400"/>
              </a:p>
            </p:txBody>
          </p:sp>
        </p:grpSp>
        <p:sp>
          <p:nvSpPr>
            <p:cNvPr id="45" name="Forme libre : forme 3164">
              <a:extLst>
                <a:ext uri="{FF2B5EF4-FFF2-40B4-BE49-F238E27FC236}">
                  <a16:creationId xmlns:a16="http://schemas.microsoft.com/office/drawing/2014/main" id="{0F457E28-16CF-40F3-8177-6C3BFC9586B0}"/>
                </a:ext>
              </a:extLst>
            </p:cNvPr>
            <p:cNvSpPr/>
            <p:nvPr/>
          </p:nvSpPr>
          <p:spPr>
            <a:xfrm>
              <a:off x="7637527" y="1588195"/>
              <a:ext cx="54959" cy="54960"/>
            </a:xfrm>
            <a:custGeom>
              <a:avLst/>
              <a:gdLst>
                <a:gd name="connsiteX0" fmla="*/ 0 w 54959"/>
                <a:gd name="connsiteY0" fmla="*/ 1 h 54960"/>
                <a:gd name="connsiteX1" fmla="*/ 54959 w 54959"/>
                <a:gd name="connsiteY1" fmla="*/ 54961 h 54960"/>
                <a:gd name="connsiteX2" fmla="*/ 0 w 54959"/>
                <a:gd name="connsiteY2" fmla="*/ 1 h 54960"/>
              </a:gdLst>
              <a:ahLst/>
              <a:cxnLst>
                <a:cxn ang="0">
                  <a:pos x="connsiteX0" y="connsiteY0"/>
                </a:cxn>
                <a:cxn ang="0">
                  <a:pos x="connsiteX1" y="connsiteY1"/>
                </a:cxn>
                <a:cxn ang="0">
                  <a:pos x="connsiteX2" y="connsiteY2"/>
                </a:cxn>
              </a:cxnLst>
              <a:rect l="l" t="t" r="r" b="b"/>
              <a:pathLst>
                <a:path w="54959" h="54960">
                  <a:moveTo>
                    <a:pt x="0" y="1"/>
                  </a:moveTo>
                  <a:cubicBezTo>
                    <a:pt x="0" y="1"/>
                    <a:pt x="50006" y="-1046"/>
                    <a:pt x="54959" y="54961"/>
                  </a:cubicBezTo>
                  <a:cubicBezTo>
                    <a:pt x="54959" y="54961"/>
                    <a:pt x="6667" y="54294"/>
                    <a:pt x="0" y="1"/>
                  </a:cubicBezTo>
                  <a:close/>
                </a:path>
              </a:pathLst>
            </a:custGeom>
            <a:grpFill/>
            <a:ln w="5715" cap="rnd">
              <a:solidFill>
                <a:srgbClr val="E52A29"/>
              </a:solidFill>
              <a:prstDash val="solid"/>
              <a:round/>
            </a:ln>
          </p:spPr>
          <p:txBody>
            <a:bodyPr rtlCol="0" anchor="ctr"/>
            <a:lstStyle/>
            <a:p>
              <a:endParaRPr lang="fr-FR" sz="1400"/>
            </a:p>
          </p:txBody>
        </p:sp>
        <p:sp>
          <p:nvSpPr>
            <p:cNvPr id="46" name="Forme libre : forme 3165">
              <a:extLst>
                <a:ext uri="{FF2B5EF4-FFF2-40B4-BE49-F238E27FC236}">
                  <a16:creationId xmlns:a16="http://schemas.microsoft.com/office/drawing/2014/main" id="{02B6A73A-5866-404D-9F07-8DD2C955815D}"/>
                </a:ext>
              </a:extLst>
            </p:cNvPr>
            <p:cNvSpPr/>
            <p:nvPr/>
          </p:nvSpPr>
          <p:spPr>
            <a:xfrm>
              <a:off x="7697249" y="1542477"/>
              <a:ext cx="78773" cy="78771"/>
            </a:xfrm>
            <a:custGeom>
              <a:avLst/>
              <a:gdLst>
                <a:gd name="connsiteX0" fmla="*/ 78772 w 78773"/>
                <a:gd name="connsiteY0" fmla="*/ 0 h 78771"/>
                <a:gd name="connsiteX1" fmla="*/ 0 w 78773"/>
                <a:gd name="connsiteY1" fmla="*/ 78772 h 78771"/>
                <a:gd name="connsiteX2" fmla="*/ 78772 w 78773"/>
                <a:gd name="connsiteY2" fmla="*/ 0 h 78771"/>
              </a:gdLst>
              <a:ahLst/>
              <a:cxnLst>
                <a:cxn ang="0">
                  <a:pos x="connsiteX0" y="connsiteY0"/>
                </a:cxn>
                <a:cxn ang="0">
                  <a:pos x="connsiteX1" y="connsiteY1"/>
                </a:cxn>
                <a:cxn ang="0">
                  <a:pos x="connsiteX2" y="connsiteY2"/>
                </a:cxn>
              </a:cxnLst>
              <a:rect l="l" t="t" r="r" b="b"/>
              <a:pathLst>
                <a:path w="78773" h="78771">
                  <a:moveTo>
                    <a:pt x="78772" y="0"/>
                  </a:moveTo>
                  <a:cubicBezTo>
                    <a:pt x="78772" y="0"/>
                    <a:pt x="80296" y="71628"/>
                    <a:pt x="0" y="78772"/>
                  </a:cubicBezTo>
                  <a:cubicBezTo>
                    <a:pt x="0" y="78772"/>
                    <a:pt x="953" y="9715"/>
                    <a:pt x="78772" y="0"/>
                  </a:cubicBezTo>
                  <a:close/>
                </a:path>
              </a:pathLst>
            </a:custGeom>
            <a:grpFill/>
            <a:ln w="5715" cap="rnd">
              <a:solidFill>
                <a:srgbClr val="E52A29"/>
              </a:solidFill>
              <a:prstDash val="solid"/>
              <a:round/>
            </a:ln>
          </p:spPr>
          <p:txBody>
            <a:bodyPr rtlCol="0" anchor="ctr"/>
            <a:lstStyle/>
            <a:p>
              <a:endParaRPr lang="fr-FR" sz="1400"/>
            </a:p>
          </p:txBody>
        </p:sp>
        <p:sp>
          <p:nvSpPr>
            <p:cNvPr id="47" name="Forme libre : forme 3166">
              <a:extLst>
                <a:ext uri="{FF2B5EF4-FFF2-40B4-BE49-F238E27FC236}">
                  <a16:creationId xmlns:a16="http://schemas.microsoft.com/office/drawing/2014/main" id="{BE474F49-66DA-4561-83ED-7C4CA5E0F708}"/>
                </a:ext>
              </a:extLst>
            </p:cNvPr>
            <p:cNvSpPr/>
            <p:nvPr/>
          </p:nvSpPr>
          <p:spPr>
            <a:xfrm>
              <a:off x="7697249" y="1580577"/>
              <a:ext cx="38671" cy="40671"/>
            </a:xfrm>
            <a:custGeom>
              <a:avLst/>
              <a:gdLst>
                <a:gd name="connsiteX0" fmla="*/ 0 w 38671"/>
                <a:gd name="connsiteY0" fmla="*/ 40672 h 40671"/>
                <a:gd name="connsiteX1" fmla="*/ 38672 w 38671"/>
                <a:gd name="connsiteY1" fmla="*/ 0 h 40671"/>
              </a:gdLst>
              <a:ahLst/>
              <a:cxnLst>
                <a:cxn ang="0">
                  <a:pos x="connsiteX0" y="connsiteY0"/>
                </a:cxn>
                <a:cxn ang="0">
                  <a:pos x="connsiteX1" y="connsiteY1"/>
                </a:cxn>
              </a:cxnLst>
              <a:rect l="l" t="t" r="r" b="b"/>
              <a:pathLst>
                <a:path w="38671" h="40671">
                  <a:moveTo>
                    <a:pt x="0" y="40672"/>
                  </a:moveTo>
                  <a:lnTo>
                    <a:pt x="38672" y="0"/>
                  </a:lnTo>
                </a:path>
              </a:pathLst>
            </a:custGeom>
            <a:grpFill/>
            <a:ln w="5715" cap="rnd">
              <a:solidFill>
                <a:srgbClr val="E52A29"/>
              </a:solidFill>
              <a:prstDash val="solid"/>
              <a:round/>
            </a:ln>
          </p:spPr>
          <p:txBody>
            <a:bodyPr rtlCol="0" anchor="ctr"/>
            <a:lstStyle/>
            <a:p>
              <a:endParaRPr lang="fr-FR" sz="1400"/>
            </a:p>
          </p:txBody>
        </p:sp>
        <p:sp>
          <p:nvSpPr>
            <p:cNvPr id="48" name="Forme libre : forme 3167">
              <a:extLst>
                <a:ext uri="{FF2B5EF4-FFF2-40B4-BE49-F238E27FC236}">
                  <a16:creationId xmlns:a16="http://schemas.microsoft.com/office/drawing/2014/main" id="{1CE3D624-6A98-46D3-BEE3-8A916CBF9EFE}"/>
                </a:ext>
              </a:extLst>
            </p:cNvPr>
            <p:cNvSpPr/>
            <p:nvPr/>
          </p:nvSpPr>
          <p:spPr>
            <a:xfrm>
              <a:off x="7664673" y="1613628"/>
              <a:ext cx="27813" cy="29527"/>
            </a:xfrm>
            <a:custGeom>
              <a:avLst/>
              <a:gdLst>
                <a:gd name="connsiteX0" fmla="*/ 27813 w 27813"/>
                <a:gd name="connsiteY0" fmla="*/ 29527 h 29527"/>
                <a:gd name="connsiteX1" fmla="*/ 0 w 27813"/>
                <a:gd name="connsiteY1" fmla="*/ 0 h 29527"/>
              </a:gdLst>
              <a:ahLst/>
              <a:cxnLst>
                <a:cxn ang="0">
                  <a:pos x="connsiteX0" y="connsiteY0"/>
                </a:cxn>
                <a:cxn ang="0">
                  <a:pos x="connsiteX1" y="connsiteY1"/>
                </a:cxn>
              </a:cxnLst>
              <a:rect l="l" t="t" r="r" b="b"/>
              <a:pathLst>
                <a:path w="27813" h="29527">
                  <a:moveTo>
                    <a:pt x="27813" y="29527"/>
                  </a:moveTo>
                  <a:lnTo>
                    <a:pt x="0" y="0"/>
                  </a:lnTo>
                </a:path>
              </a:pathLst>
            </a:custGeom>
            <a:grpFill/>
            <a:ln w="5715" cap="rnd">
              <a:solidFill>
                <a:srgbClr val="E52A29"/>
              </a:solidFill>
              <a:prstDash val="solid"/>
              <a:round/>
            </a:ln>
          </p:spPr>
          <p:txBody>
            <a:bodyPr rtlCol="0" anchor="ctr"/>
            <a:lstStyle/>
            <a:p>
              <a:endParaRPr lang="fr-FR" sz="1400"/>
            </a:p>
          </p:txBody>
        </p:sp>
        <p:sp>
          <p:nvSpPr>
            <p:cNvPr id="49" name="Forme libre : forme 3168">
              <a:extLst>
                <a:ext uri="{FF2B5EF4-FFF2-40B4-BE49-F238E27FC236}">
                  <a16:creationId xmlns:a16="http://schemas.microsoft.com/office/drawing/2014/main" id="{A1A61C90-C442-4DFF-BB3B-3C1B2D8E68CC}"/>
                </a:ext>
              </a:extLst>
            </p:cNvPr>
            <p:cNvSpPr/>
            <p:nvPr/>
          </p:nvSpPr>
          <p:spPr>
            <a:xfrm>
              <a:off x="7669245" y="1698687"/>
              <a:ext cx="71246" cy="9525"/>
            </a:xfrm>
            <a:custGeom>
              <a:avLst/>
              <a:gdLst>
                <a:gd name="connsiteX0" fmla="*/ 0 w 71246"/>
                <a:gd name="connsiteY0" fmla="*/ 0 h 9525"/>
                <a:gd name="connsiteX1" fmla="*/ 71247 w 71246"/>
                <a:gd name="connsiteY1" fmla="*/ 0 h 9525"/>
              </a:gdLst>
              <a:ahLst/>
              <a:cxnLst>
                <a:cxn ang="0">
                  <a:pos x="connsiteX0" y="connsiteY0"/>
                </a:cxn>
                <a:cxn ang="0">
                  <a:pos x="connsiteX1" y="connsiteY1"/>
                </a:cxn>
              </a:cxnLst>
              <a:rect l="l" t="t" r="r" b="b"/>
              <a:pathLst>
                <a:path w="71246" h="9525">
                  <a:moveTo>
                    <a:pt x="0" y="0"/>
                  </a:moveTo>
                  <a:lnTo>
                    <a:pt x="71247" y="0"/>
                  </a:lnTo>
                </a:path>
              </a:pathLst>
            </a:custGeom>
            <a:grpFill/>
            <a:ln w="5715" cap="rnd">
              <a:solidFill>
                <a:srgbClr val="E52A29"/>
              </a:solidFill>
              <a:prstDash val="solid"/>
              <a:round/>
            </a:ln>
          </p:spPr>
          <p:txBody>
            <a:bodyPr rtlCol="0" anchor="ctr"/>
            <a:lstStyle/>
            <a:p>
              <a:endParaRPr lang="fr-FR" sz="1400"/>
            </a:p>
          </p:txBody>
        </p:sp>
        <p:sp>
          <p:nvSpPr>
            <p:cNvPr id="50" name="Forme libre : forme 3169">
              <a:extLst>
                <a:ext uri="{FF2B5EF4-FFF2-40B4-BE49-F238E27FC236}">
                  <a16:creationId xmlns:a16="http://schemas.microsoft.com/office/drawing/2014/main" id="{CAD08130-59B4-4F1F-94E1-882F88C0808A}"/>
                </a:ext>
              </a:extLst>
            </p:cNvPr>
            <p:cNvSpPr/>
            <p:nvPr/>
          </p:nvSpPr>
          <p:spPr>
            <a:xfrm>
              <a:off x="7753732" y="1698020"/>
              <a:ext cx="6572" cy="9525"/>
            </a:xfrm>
            <a:custGeom>
              <a:avLst/>
              <a:gdLst>
                <a:gd name="connsiteX0" fmla="*/ 0 w 6572"/>
                <a:gd name="connsiteY0" fmla="*/ 0 h 9525"/>
                <a:gd name="connsiteX1" fmla="*/ 6572 w 6572"/>
                <a:gd name="connsiteY1" fmla="*/ 0 h 9525"/>
              </a:gdLst>
              <a:ahLst/>
              <a:cxnLst>
                <a:cxn ang="0">
                  <a:pos x="connsiteX0" y="connsiteY0"/>
                </a:cxn>
                <a:cxn ang="0">
                  <a:pos x="connsiteX1" y="connsiteY1"/>
                </a:cxn>
              </a:cxnLst>
              <a:rect l="l" t="t" r="r" b="b"/>
              <a:pathLst>
                <a:path w="6572" h="9525">
                  <a:moveTo>
                    <a:pt x="0" y="0"/>
                  </a:moveTo>
                  <a:lnTo>
                    <a:pt x="6572" y="0"/>
                  </a:lnTo>
                </a:path>
              </a:pathLst>
            </a:custGeom>
            <a:grpFill/>
            <a:ln w="5715" cap="rnd">
              <a:solidFill>
                <a:srgbClr val="E52A29"/>
              </a:solidFill>
              <a:prstDash val="solid"/>
              <a:round/>
            </a:ln>
          </p:spPr>
          <p:txBody>
            <a:bodyPr rtlCol="0" anchor="ctr"/>
            <a:lstStyle/>
            <a:p>
              <a:endParaRPr lang="fr-FR" sz="1400"/>
            </a:p>
          </p:txBody>
        </p:sp>
        <p:sp>
          <p:nvSpPr>
            <p:cNvPr id="51" name="Forme libre : forme 3170">
              <a:extLst>
                <a:ext uri="{FF2B5EF4-FFF2-40B4-BE49-F238E27FC236}">
                  <a16:creationId xmlns:a16="http://schemas.microsoft.com/office/drawing/2014/main" id="{B7FAC8C5-6DC3-485E-9FE9-2C55F6E23408}"/>
                </a:ext>
              </a:extLst>
            </p:cNvPr>
            <p:cNvSpPr/>
            <p:nvPr/>
          </p:nvSpPr>
          <p:spPr>
            <a:xfrm>
              <a:off x="7676294" y="1383314"/>
              <a:ext cx="15430" cy="3333"/>
            </a:xfrm>
            <a:custGeom>
              <a:avLst/>
              <a:gdLst>
                <a:gd name="connsiteX0" fmla="*/ 0 w 15430"/>
                <a:gd name="connsiteY0" fmla="*/ 3334 h 3333"/>
                <a:gd name="connsiteX1" fmla="*/ 15430 w 15430"/>
                <a:gd name="connsiteY1" fmla="*/ 0 h 3333"/>
              </a:gdLst>
              <a:ahLst/>
              <a:cxnLst>
                <a:cxn ang="0">
                  <a:pos x="connsiteX0" y="connsiteY0"/>
                </a:cxn>
                <a:cxn ang="0">
                  <a:pos x="connsiteX1" y="connsiteY1"/>
                </a:cxn>
              </a:cxnLst>
              <a:rect l="l" t="t" r="r" b="b"/>
              <a:pathLst>
                <a:path w="15430" h="3333">
                  <a:moveTo>
                    <a:pt x="0" y="3334"/>
                  </a:moveTo>
                  <a:cubicBezTo>
                    <a:pt x="4763" y="1143"/>
                    <a:pt x="9906" y="0"/>
                    <a:pt x="15430" y="0"/>
                  </a:cubicBezTo>
                </a:path>
              </a:pathLst>
            </a:custGeom>
            <a:grpFill/>
            <a:ln w="5715" cap="rnd">
              <a:solidFill>
                <a:srgbClr val="E52A29"/>
              </a:solidFill>
              <a:prstDash val="solid"/>
              <a:round/>
            </a:ln>
          </p:spPr>
          <p:txBody>
            <a:bodyPr rtlCol="0" anchor="ctr"/>
            <a:lstStyle/>
            <a:p>
              <a:endParaRPr lang="fr-FR" sz="1400"/>
            </a:p>
          </p:txBody>
        </p:sp>
        <p:sp>
          <p:nvSpPr>
            <p:cNvPr id="52" name="Forme libre : forme 3171">
              <a:extLst>
                <a:ext uri="{FF2B5EF4-FFF2-40B4-BE49-F238E27FC236}">
                  <a16:creationId xmlns:a16="http://schemas.microsoft.com/office/drawing/2014/main" id="{AD5F71A9-9989-44B5-B49A-E8CAD459DA02}"/>
                </a:ext>
              </a:extLst>
            </p:cNvPr>
            <p:cNvSpPr/>
            <p:nvPr/>
          </p:nvSpPr>
          <p:spPr>
            <a:xfrm>
              <a:off x="7654100" y="1395315"/>
              <a:ext cx="10096" cy="32956"/>
            </a:xfrm>
            <a:custGeom>
              <a:avLst/>
              <a:gdLst>
                <a:gd name="connsiteX0" fmla="*/ 667 w 10096"/>
                <a:gd name="connsiteY0" fmla="*/ 32957 h 32956"/>
                <a:gd name="connsiteX1" fmla="*/ 0 w 10096"/>
                <a:gd name="connsiteY1" fmla="*/ 25908 h 32956"/>
                <a:gd name="connsiteX2" fmla="*/ 10097 w 10096"/>
                <a:gd name="connsiteY2" fmla="*/ 0 h 32956"/>
              </a:gdLst>
              <a:ahLst/>
              <a:cxnLst>
                <a:cxn ang="0">
                  <a:pos x="connsiteX0" y="connsiteY0"/>
                </a:cxn>
                <a:cxn ang="0">
                  <a:pos x="connsiteX1" y="connsiteY1"/>
                </a:cxn>
                <a:cxn ang="0">
                  <a:pos x="connsiteX2" y="connsiteY2"/>
                </a:cxn>
              </a:cxnLst>
              <a:rect l="l" t="t" r="r" b="b"/>
              <a:pathLst>
                <a:path w="10096" h="32956">
                  <a:moveTo>
                    <a:pt x="667" y="32957"/>
                  </a:moveTo>
                  <a:cubicBezTo>
                    <a:pt x="286" y="30670"/>
                    <a:pt x="0" y="28289"/>
                    <a:pt x="0" y="25908"/>
                  </a:cubicBezTo>
                  <a:cubicBezTo>
                    <a:pt x="0" y="15907"/>
                    <a:pt x="3810" y="6858"/>
                    <a:pt x="10097" y="0"/>
                  </a:cubicBezTo>
                </a:path>
              </a:pathLst>
            </a:custGeom>
            <a:grpFill/>
            <a:ln w="5715" cap="rnd">
              <a:solidFill>
                <a:srgbClr val="E52A29"/>
              </a:solidFill>
              <a:prstDash val="solid"/>
              <a:round/>
            </a:ln>
          </p:spPr>
          <p:txBody>
            <a:bodyPr rtlCol="0" anchor="ctr"/>
            <a:lstStyle/>
            <a:p>
              <a:endParaRPr lang="fr-FR" sz="1400"/>
            </a:p>
          </p:txBody>
        </p:sp>
        <p:sp>
          <p:nvSpPr>
            <p:cNvPr id="53" name="Forme libre : forme 3172">
              <a:extLst>
                <a:ext uri="{FF2B5EF4-FFF2-40B4-BE49-F238E27FC236}">
                  <a16:creationId xmlns:a16="http://schemas.microsoft.com/office/drawing/2014/main" id="{1C9E7024-54B4-41AF-A408-7545ACE139AB}"/>
                </a:ext>
              </a:extLst>
            </p:cNvPr>
            <p:cNvSpPr/>
            <p:nvPr/>
          </p:nvSpPr>
          <p:spPr>
            <a:xfrm>
              <a:off x="7697630" y="1274443"/>
              <a:ext cx="9525" cy="38957"/>
            </a:xfrm>
            <a:custGeom>
              <a:avLst/>
              <a:gdLst>
                <a:gd name="connsiteX0" fmla="*/ 0 w 9525"/>
                <a:gd name="connsiteY0" fmla="*/ 0 h 38957"/>
                <a:gd name="connsiteX1" fmla="*/ 0 w 9525"/>
                <a:gd name="connsiteY1" fmla="*/ 38957 h 38957"/>
              </a:gdLst>
              <a:ahLst/>
              <a:cxnLst>
                <a:cxn ang="0">
                  <a:pos x="connsiteX0" y="connsiteY0"/>
                </a:cxn>
                <a:cxn ang="0">
                  <a:pos x="connsiteX1" y="connsiteY1"/>
                </a:cxn>
              </a:cxnLst>
              <a:rect l="l" t="t" r="r" b="b"/>
              <a:pathLst>
                <a:path w="9525" h="38957">
                  <a:moveTo>
                    <a:pt x="0" y="0"/>
                  </a:moveTo>
                  <a:lnTo>
                    <a:pt x="0" y="38957"/>
                  </a:lnTo>
                </a:path>
              </a:pathLst>
            </a:custGeom>
            <a:grpFill/>
            <a:ln w="5715" cap="rnd">
              <a:solidFill>
                <a:srgbClr val="E52A29"/>
              </a:solidFill>
              <a:prstDash val="solid"/>
              <a:round/>
            </a:ln>
          </p:spPr>
          <p:txBody>
            <a:bodyPr rtlCol="0" anchor="ctr"/>
            <a:lstStyle/>
            <a:p>
              <a:endParaRPr lang="fr-FR" sz="1400"/>
            </a:p>
          </p:txBody>
        </p:sp>
        <p:grpSp>
          <p:nvGrpSpPr>
            <p:cNvPr id="54" name="Graphique 1781">
              <a:extLst>
                <a:ext uri="{FF2B5EF4-FFF2-40B4-BE49-F238E27FC236}">
                  <a16:creationId xmlns:a16="http://schemas.microsoft.com/office/drawing/2014/main" id="{68DA21AE-10DD-4109-8B90-C6EFA72A022F}"/>
                </a:ext>
              </a:extLst>
            </p:cNvPr>
            <p:cNvGrpSpPr/>
            <p:nvPr/>
          </p:nvGrpSpPr>
          <p:grpSpPr>
            <a:xfrm>
              <a:off x="7775068" y="1315782"/>
              <a:ext cx="68865" cy="211169"/>
              <a:chOff x="7775068" y="1315782"/>
              <a:chExt cx="68865" cy="211169"/>
            </a:xfrm>
            <a:grpFill/>
          </p:grpSpPr>
          <p:sp>
            <p:nvSpPr>
              <p:cNvPr id="61" name="Forme libre : forme 3174">
                <a:extLst>
                  <a:ext uri="{FF2B5EF4-FFF2-40B4-BE49-F238E27FC236}">
                    <a16:creationId xmlns:a16="http://schemas.microsoft.com/office/drawing/2014/main" id="{DBF58363-2923-4CD8-956D-1010EC5A7A42}"/>
                  </a:ext>
                </a:extLst>
              </p:cNvPr>
              <p:cNvSpPr/>
              <p:nvPr/>
            </p:nvSpPr>
            <p:spPr>
              <a:xfrm>
                <a:off x="7775640" y="1315782"/>
                <a:ext cx="27527" cy="27527"/>
              </a:xfrm>
              <a:custGeom>
                <a:avLst/>
                <a:gdLst>
                  <a:gd name="connsiteX0" fmla="*/ 27527 w 27527"/>
                  <a:gd name="connsiteY0" fmla="*/ 0 h 27527"/>
                  <a:gd name="connsiteX1" fmla="*/ 0 w 27527"/>
                  <a:gd name="connsiteY1" fmla="*/ 27527 h 27527"/>
                </a:gdLst>
                <a:ahLst/>
                <a:cxnLst>
                  <a:cxn ang="0">
                    <a:pos x="connsiteX0" y="connsiteY0"/>
                  </a:cxn>
                  <a:cxn ang="0">
                    <a:pos x="connsiteX1" y="connsiteY1"/>
                  </a:cxn>
                </a:cxnLst>
                <a:rect l="l" t="t" r="r" b="b"/>
                <a:pathLst>
                  <a:path w="27527" h="27527">
                    <a:moveTo>
                      <a:pt x="27527" y="0"/>
                    </a:moveTo>
                    <a:lnTo>
                      <a:pt x="0" y="27527"/>
                    </a:lnTo>
                  </a:path>
                </a:pathLst>
              </a:custGeom>
              <a:grpFill/>
              <a:ln w="5715" cap="rnd">
                <a:solidFill>
                  <a:srgbClr val="E52A29"/>
                </a:solidFill>
                <a:prstDash val="solid"/>
                <a:round/>
              </a:ln>
            </p:spPr>
            <p:txBody>
              <a:bodyPr rtlCol="0" anchor="ctr"/>
              <a:lstStyle/>
              <a:p>
                <a:endParaRPr lang="fr-FR" sz="1400"/>
              </a:p>
            </p:txBody>
          </p:sp>
          <p:sp>
            <p:nvSpPr>
              <p:cNvPr id="62" name="Forme libre : forme 3175">
                <a:extLst>
                  <a:ext uri="{FF2B5EF4-FFF2-40B4-BE49-F238E27FC236}">
                    <a16:creationId xmlns:a16="http://schemas.microsoft.com/office/drawing/2014/main" id="{3A01E176-5A30-42E3-B3C2-EDA416D6AC2F}"/>
                  </a:ext>
                </a:extLst>
              </p:cNvPr>
              <p:cNvSpPr/>
              <p:nvPr/>
            </p:nvSpPr>
            <p:spPr>
              <a:xfrm>
                <a:off x="7805072" y="1421509"/>
                <a:ext cx="38862" cy="9525"/>
              </a:xfrm>
              <a:custGeom>
                <a:avLst/>
                <a:gdLst>
                  <a:gd name="connsiteX0" fmla="*/ 38862 w 38862"/>
                  <a:gd name="connsiteY0" fmla="*/ 0 h 9525"/>
                  <a:gd name="connsiteX1" fmla="*/ 0 w 38862"/>
                  <a:gd name="connsiteY1" fmla="*/ 0 h 9525"/>
                </a:gdLst>
                <a:ahLst/>
                <a:cxnLst>
                  <a:cxn ang="0">
                    <a:pos x="connsiteX0" y="connsiteY0"/>
                  </a:cxn>
                  <a:cxn ang="0">
                    <a:pos x="connsiteX1" y="connsiteY1"/>
                  </a:cxn>
                </a:cxnLst>
                <a:rect l="l" t="t" r="r" b="b"/>
                <a:pathLst>
                  <a:path w="38862" h="9525">
                    <a:moveTo>
                      <a:pt x="38862" y="0"/>
                    </a:moveTo>
                    <a:lnTo>
                      <a:pt x="0" y="0"/>
                    </a:lnTo>
                  </a:path>
                </a:pathLst>
              </a:custGeom>
              <a:grpFill/>
              <a:ln w="5715" cap="rnd">
                <a:solidFill>
                  <a:srgbClr val="E52A29"/>
                </a:solidFill>
                <a:prstDash val="solid"/>
                <a:round/>
              </a:ln>
            </p:spPr>
            <p:txBody>
              <a:bodyPr rtlCol="0" anchor="ctr"/>
              <a:lstStyle/>
              <a:p>
                <a:endParaRPr lang="fr-FR" sz="1400"/>
              </a:p>
            </p:txBody>
          </p:sp>
          <p:sp>
            <p:nvSpPr>
              <p:cNvPr id="63" name="Forme libre : forme 3176">
                <a:extLst>
                  <a:ext uri="{FF2B5EF4-FFF2-40B4-BE49-F238E27FC236}">
                    <a16:creationId xmlns:a16="http://schemas.microsoft.com/office/drawing/2014/main" id="{204BB510-9913-4909-89D7-D731ECB681C2}"/>
                  </a:ext>
                </a:extLst>
              </p:cNvPr>
              <p:cNvSpPr/>
              <p:nvPr/>
            </p:nvSpPr>
            <p:spPr>
              <a:xfrm>
                <a:off x="7775068" y="1499424"/>
                <a:ext cx="27527" cy="27527"/>
              </a:xfrm>
              <a:custGeom>
                <a:avLst/>
                <a:gdLst>
                  <a:gd name="connsiteX0" fmla="*/ 27527 w 27527"/>
                  <a:gd name="connsiteY0" fmla="*/ 27527 h 27527"/>
                  <a:gd name="connsiteX1" fmla="*/ 0 w 27527"/>
                  <a:gd name="connsiteY1" fmla="*/ 0 h 27527"/>
                </a:gdLst>
                <a:ahLst/>
                <a:cxnLst>
                  <a:cxn ang="0">
                    <a:pos x="connsiteX0" y="connsiteY0"/>
                  </a:cxn>
                  <a:cxn ang="0">
                    <a:pos x="connsiteX1" y="connsiteY1"/>
                  </a:cxn>
                </a:cxnLst>
                <a:rect l="l" t="t" r="r" b="b"/>
                <a:pathLst>
                  <a:path w="27527" h="27527">
                    <a:moveTo>
                      <a:pt x="27527" y="27527"/>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55" name="Graphique 1781">
              <a:extLst>
                <a:ext uri="{FF2B5EF4-FFF2-40B4-BE49-F238E27FC236}">
                  <a16:creationId xmlns:a16="http://schemas.microsoft.com/office/drawing/2014/main" id="{68DA21AE-10DD-4109-8B90-C6EFA72A022F}"/>
                </a:ext>
              </a:extLst>
            </p:cNvPr>
            <p:cNvGrpSpPr/>
            <p:nvPr/>
          </p:nvGrpSpPr>
          <p:grpSpPr>
            <a:xfrm>
              <a:off x="7551421" y="1317115"/>
              <a:ext cx="68865" cy="211169"/>
              <a:chOff x="7551421" y="1317115"/>
              <a:chExt cx="68865" cy="211169"/>
            </a:xfrm>
            <a:grpFill/>
          </p:grpSpPr>
          <p:sp>
            <p:nvSpPr>
              <p:cNvPr id="58" name="Forme libre : forme 3178">
                <a:extLst>
                  <a:ext uri="{FF2B5EF4-FFF2-40B4-BE49-F238E27FC236}">
                    <a16:creationId xmlns:a16="http://schemas.microsoft.com/office/drawing/2014/main" id="{1FE368C3-8048-4D81-8C3D-A731565C8C1D}"/>
                  </a:ext>
                </a:extLst>
              </p:cNvPr>
              <p:cNvSpPr/>
              <p:nvPr/>
            </p:nvSpPr>
            <p:spPr>
              <a:xfrm>
                <a:off x="7592283" y="1317115"/>
                <a:ext cx="27527" cy="27527"/>
              </a:xfrm>
              <a:custGeom>
                <a:avLst/>
                <a:gdLst>
                  <a:gd name="connsiteX0" fmla="*/ 0 w 27527"/>
                  <a:gd name="connsiteY0" fmla="*/ 0 h 27527"/>
                  <a:gd name="connsiteX1" fmla="*/ 27527 w 27527"/>
                  <a:gd name="connsiteY1" fmla="*/ 27527 h 27527"/>
                </a:gdLst>
                <a:ahLst/>
                <a:cxnLst>
                  <a:cxn ang="0">
                    <a:pos x="connsiteX0" y="connsiteY0"/>
                  </a:cxn>
                  <a:cxn ang="0">
                    <a:pos x="connsiteX1" y="connsiteY1"/>
                  </a:cxn>
                </a:cxnLst>
                <a:rect l="l" t="t" r="r" b="b"/>
                <a:pathLst>
                  <a:path w="27527" h="27527">
                    <a:moveTo>
                      <a:pt x="0" y="0"/>
                    </a:moveTo>
                    <a:lnTo>
                      <a:pt x="27527" y="27527"/>
                    </a:lnTo>
                  </a:path>
                </a:pathLst>
              </a:custGeom>
              <a:grpFill/>
              <a:ln w="5715" cap="rnd">
                <a:solidFill>
                  <a:srgbClr val="E52A29"/>
                </a:solidFill>
                <a:prstDash val="solid"/>
                <a:round/>
              </a:ln>
            </p:spPr>
            <p:txBody>
              <a:bodyPr rtlCol="0" anchor="ctr"/>
              <a:lstStyle/>
              <a:p>
                <a:endParaRPr lang="fr-FR" sz="1400"/>
              </a:p>
            </p:txBody>
          </p:sp>
          <p:sp>
            <p:nvSpPr>
              <p:cNvPr id="59" name="Forme libre : forme 3179">
                <a:extLst>
                  <a:ext uri="{FF2B5EF4-FFF2-40B4-BE49-F238E27FC236}">
                    <a16:creationId xmlns:a16="http://schemas.microsoft.com/office/drawing/2014/main" id="{911696F9-F508-447B-A7A9-B814182EDE68}"/>
                  </a:ext>
                </a:extLst>
              </p:cNvPr>
              <p:cNvSpPr/>
              <p:nvPr/>
            </p:nvSpPr>
            <p:spPr>
              <a:xfrm>
                <a:off x="7551421" y="1422843"/>
                <a:ext cx="38957" cy="9525"/>
              </a:xfrm>
              <a:custGeom>
                <a:avLst/>
                <a:gdLst>
                  <a:gd name="connsiteX0" fmla="*/ 0 w 38957"/>
                  <a:gd name="connsiteY0" fmla="*/ 0 h 9525"/>
                  <a:gd name="connsiteX1" fmla="*/ 38957 w 38957"/>
                  <a:gd name="connsiteY1" fmla="*/ 0 h 9525"/>
                </a:gdLst>
                <a:ahLst/>
                <a:cxnLst>
                  <a:cxn ang="0">
                    <a:pos x="connsiteX0" y="connsiteY0"/>
                  </a:cxn>
                  <a:cxn ang="0">
                    <a:pos x="connsiteX1" y="connsiteY1"/>
                  </a:cxn>
                </a:cxnLst>
                <a:rect l="l" t="t" r="r" b="b"/>
                <a:pathLst>
                  <a:path w="38957" h="9525">
                    <a:moveTo>
                      <a:pt x="0" y="0"/>
                    </a:moveTo>
                    <a:lnTo>
                      <a:pt x="38957" y="0"/>
                    </a:lnTo>
                  </a:path>
                </a:pathLst>
              </a:custGeom>
              <a:grpFill/>
              <a:ln w="5715" cap="rnd">
                <a:solidFill>
                  <a:srgbClr val="E52A29"/>
                </a:solidFill>
                <a:prstDash val="solid"/>
                <a:round/>
              </a:ln>
            </p:spPr>
            <p:txBody>
              <a:bodyPr rtlCol="0" anchor="ctr"/>
              <a:lstStyle/>
              <a:p>
                <a:endParaRPr lang="fr-FR" sz="1400"/>
              </a:p>
            </p:txBody>
          </p:sp>
          <p:sp>
            <p:nvSpPr>
              <p:cNvPr id="60" name="Forme libre : forme 3180">
                <a:extLst>
                  <a:ext uri="{FF2B5EF4-FFF2-40B4-BE49-F238E27FC236}">
                    <a16:creationId xmlns:a16="http://schemas.microsoft.com/office/drawing/2014/main" id="{179CD19B-5204-4713-A14C-92CACAD07EEE}"/>
                  </a:ext>
                </a:extLst>
              </p:cNvPr>
              <p:cNvSpPr/>
              <p:nvPr/>
            </p:nvSpPr>
            <p:spPr>
              <a:xfrm>
                <a:off x="7592760" y="1500757"/>
                <a:ext cx="27527" cy="27527"/>
              </a:xfrm>
              <a:custGeom>
                <a:avLst/>
                <a:gdLst>
                  <a:gd name="connsiteX0" fmla="*/ 0 w 27527"/>
                  <a:gd name="connsiteY0" fmla="*/ 27527 h 27527"/>
                  <a:gd name="connsiteX1" fmla="*/ 27527 w 27527"/>
                  <a:gd name="connsiteY1" fmla="*/ 0 h 27527"/>
                </a:gdLst>
                <a:ahLst/>
                <a:cxnLst>
                  <a:cxn ang="0">
                    <a:pos x="connsiteX0" y="connsiteY0"/>
                  </a:cxn>
                  <a:cxn ang="0">
                    <a:pos x="connsiteX1" y="connsiteY1"/>
                  </a:cxn>
                </a:cxnLst>
                <a:rect l="l" t="t" r="r" b="b"/>
                <a:pathLst>
                  <a:path w="27527" h="27527">
                    <a:moveTo>
                      <a:pt x="0" y="27527"/>
                    </a:moveTo>
                    <a:lnTo>
                      <a:pt x="27527" y="0"/>
                    </a:lnTo>
                  </a:path>
                </a:pathLst>
              </a:custGeom>
              <a:grpFill/>
              <a:ln w="5715" cap="rnd">
                <a:solidFill>
                  <a:srgbClr val="E52A29"/>
                </a:solidFill>
                <a:prstDash val="solid"/>
                <a:round/>
              </a:ln>
            </p:spPr>
            <p:txBody>
              <a:bodyPr rtlCol="0" anchor="ctr"/>
              <a:lstStyle/>
              <a:p>
                <a:endParaRPr lang="fr-FR" sz="1400"/>
              </a:p>
            </p:txBody>
          </p:sp>
        </p:grpSp>
        <p:sp>
          <p:nvSpPr>
            <p:cNvPr id="56" name="Forme libre : forme 3181">
              <a:extLst>
                <a:ext uri="{FF2B5EF4-FFF2-40B4-BE49-F238E27FC236}">
                  <a16:creationId xmlns:a16="http://schemas.microsoft.com/office/drawing/2014/main" id="{0F3540E8-F33D-49B9-8752-82C216257750}"/>
                </a:ext>
              </a:extLst>
            </p:cNvPr>
            <p:cNvSpPr/>
            <p:nvPr/>
          </p:nvSpPr>
          <p:spPr>
            <a:xfrm>
              <a:off x="7674579" y="1517616"/>
              <a:ext cx="14477" cy="9525"/>
            </a:xfrm>
            <a:custGeom>
              <a:avLst/>
              <a:gdLst>
                <a:gd name="connsiteX0" fmla="*/ 0 w 14477"/>
                <a:gd name="connsiteY0" fmla="*/ 0 h 9525"/>
                <a:gd name="connsiteX1" fmla="*/ 14478 w 14477"/>
                <a:gd name="connsiteY1" fmla="*/ 0 h 9525"/>
              </a:gdLst>
              <a:ahLst/>
              <a:cxnLst>
                <a:cxn ang="0">
                  <a:pos x="connsiteX0" y="connsiteY0"/>
                </a:cxn>
                <a:cxn ang="0">
                  <a:pos x="connsiteX1" y="connsiteY1"/>
                </a:cxn>
              </a:cxnLst>
              <a:rect l="l" t="t" r="r" b="b"/>
              <a:pathLst>
                <a:path w="14477" h="9525">
                  <a:moveTo>
                    <a:pt x="0" y="0"/>
                  </a:moveTo>
                  <a:lnTo>
                    <a:pt x="14478" y="0"/>
                  </a:lnTo>
                </a:path>
              </a:pathLst>
            </a:custGeom>
            <a:grpFill/>
            <a:ln w="5715" cap="rnd">
              <a:solidFill>
                <a:srgbClr val="E52A29"/>
              </a:solidFill>
              <a:prstDash val="solid"/>
              <a:round/>
            </a:ln>
          </p:spPr>
          <p:txBody>
            <a:bodyPr rtlCol="0" anchor="ctr"/>
            <a:lstStyle/>
            <a:p>
              <a:endParaRPr lang="fr-FR" sz="1400"/>
            </a:p>
          </p:txBody>
        </p:sp>
        <p:sp>
          <p:nvSpPr>
            <p:cNvPr id="57" name="Forme libre : forme 3182">
              <a:extLst>
                <a:ext uri="{FF2B5EF4-FFF2-40B4-BE49-F238E27FC236}">
                  <a16:creationId xmlns:a16="http://schemas.microsoft.com/office/drawing/2014/main" id="{6176F348-CEB1-46B3-B5EE-07C8B31CB63C}"/>
                </a:ext>
              </a:extLst>
            </p:cNvPr>
            <p:cNvSpPr/>
            <p:nvPr/>
          </p:nvSpPr>
          <p:spPr>
            <a:xfrm>
              <a:off x="7675246" y="1527808"/>
              <a:ext cx="23431" cy="9525"/>
            </a:xfrm>
            <a:custGeom>
              <a:avLst/>
              <a:gdLst>
                <a:gd name="connsiteX0" fmla="*/ 0 w 23431"/>
                <a:gd name="connsiteY0" fmla="*/ 0 h 9525"/>
                <a:gd name="connsiteX1" fmla="*/ 23432 w 23431"/>
                <a:gd name="connsiteY1" fmla="*/ 0 h 9525"/>
              </a:gdLst>
              <a:ahLst/>
              <a:cxnLst>
                <a:cxn ang="0">
                  <a:pos x="connsiteX0" y="connsiteY0"/>
                </a:cxn>
                <a:cxn ang="0">
                  <a:pos x="connsiteX1" y="connsiteY1"/>
                </a:cxn>
              </a:cxnLst>
              <a:rect l="l" t="t" r="r" b="b"/>
              <a:pathLst>
                <a:path w="23431" h="9525">
                  <a:moveTo>
                    <a:pt x="0" y="0"/>
                  </a:moveTo>
                  <a:lnTo>
                    <a:pt x="23432" y="0"/>
                  </a:lnTo>
                </a:path>
              </a:pathLst>
            </a:custGeom>
            <a:grpFill/>
            <a:ln w="5715" cap="rnd">
              <a:solidFill>
                <a:srgbClr val="E52A29"/>
              </a:solidFill>
              <a:prstDash val="solid"/>
              <a:round/>
            </a:ln>
          </p:spPr>
          <p:txBody>
            <a:bodyPr rtlCol="0" anchor="ctr"/>
            <a:lstStyle/>
            <a:p>
              <a:endParaRPr lang="fr-FR" sz="1400"/>
            </a:p>
          </p:txBody>
        </p:sp>
      </p:grpSp>
      <p:grpSp>
        <p:nvGrpSpPr>
          <p:cNvPr id="66" name="Graphique 1784">
            <a:extLst>
              <a:ext uri="{FF2B5EF4-FFF2-40B4-BE49-F238E27FC236}">
                <a16:creationId xmlns:a16="http://schemas.microsoft.com/office/drawing/2014/main" id="{071D8059-7EC9-4D60-8EFE-AC68908CD220}"/>
              </a:ext>
            </a:extLst>
          </p:cNvPr>
          <p:cNvGrpSpPr/>
          <p:nvPr/>
        </p:nvGrpSpPr>
        <p:grpSpPr>
          <a:xfrm>
            <a:off x="9681479" y="3383545"/>
            <a:ext cx="430799" cy="168173"/>
            <a:chOff x="8961105" y="1545240"/>
            <a:chExt cx="323407" cy="146220"/>
          </a:xfrm>
          <a:noFill/>
        </p:grpSpPr>
        <p:sp>
          <p:nvSpPr>
            <p:cNvPr id="67" name="Forme libre : forme 3234">
              <a:extLst>
                <a:ext uri="{FF2B5EF4-FFF2-40B4-BE49-F238E27FC236}">
                  <a16:creationId xmlns:a16="http://schemas.microsoft.com/office/drawing/2014/main" id="{5B16EAF2-AB8F-4C96-A8C8-A9554B4A837E}"/>
                </a:ext>
              </a:extLst>
            </p:cNvPr>
            <p:cNvSpPr/>
            <p:nvPr/>
          </p:nvSpPr>
          <p:spPr>
            <a:xfrm>
              <a:off x="8961105" y="1666684"/>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rgbClr val="E52A29"/>
              </a:solidFill>
              <a:prstDash val="solid"/>
              <a:round/>
            </a:ln>
          </p:spPr>
          <p:txBody>
            <a:bodyPr rtlCol="0" anchor="ctr"/>
            <a:lstStyle/>
            <a:p>
              <a:endParaRPr lang="fr-FR" sz="1400"/>
            </a:p>
          </p:txBody>
        </p:sp>
        <p:sp>
          <p:nvSpPr>
            <p:cNvPr id="68" name="Forme libre : forme 3235">
              <a:extLst>
                <a:ext uri="{FF2B5EF4-FFF2-40B4-BE49-F238E27FC236}">
                  <a16:creationId xmlns:a16="http://schemas.microsoft.com/office/drawing/2014/main" id="{F1600133-367E-44F8-A870-62A87C3FA190}"/>
                </a:ext>
              </a:extLst>
            </p:cNvPr>
            <p:cNvSpPr/>
            <p:nvPr/>
          </p:nvSpPr>
          <p:spPr>
            <a:xfrm>
              <a:off x="8983394" y="1627155"/>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rgbClr val="E52A29"/>
              </a:solidFill>
              <a:prstDash val="solid"/>
              <a:round/>
            </a:ln>
          </p:spPr>
          <p:txBody>
            <a:bodyPr rtlCol="0" anchor="ctr"/>
            <a:lstStyle/>
            <a:p>
              <a:endParaRPr lang="fr-FR" sz="1400"/>
            </a:p>
          </p:txBody>
        </p:sp>
        <p:sp>
          <p:nvSpPr>
            <p:cNvPr id="69" name="Forme libre : forme 3236">
              <a:extLst>
                <a:ext uri="{FF2B5EF4-FFF2-40B4-BE49-F238E27FC236}">
                  <a16:creationId xmlns:a16="http://schemas.microsoft.com/office/drawing/2014/main" id="{7599B2D1-8CC5-4B31-847F-F7105993BD36}"/>
                </a:ext>
              </a:extLst>
            </p:cNvPr>
            <p:cNvSpPr/>
            <p:nvPr/>
          </p:nvSpPr>
          <p:spPr>
            <a:xfrm>
              <a:off x="8980250" y="1545240"/>
              <a:ext cx="25908" cy="59150"/>
            </a:xfrm>
            <a:custGeom>
              <a:avLst/>
              <a:gdLst>
                <a:gd name="connsiteX0" fmla="*/ 0 w 25908"/>
                <a:gd name="connsiteY0" fmla="*/ 0 h 59150"/>
                <a:gd name="connsiteX1" fmla="*/ 20764 w 25908"/>
                <a:gd name="connsiteY1" fmla="*/ 0 h 59150"/>
                <a:gd name="connsiteX2" fmla="*/ 25908 w 25908"/>
                <a:gd name="connsiteY2" fmla="*/ 5144 h 59150"/>
                <a:gd name="connsiteX3" fmla="*/ 25908 w 25908"/>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5908" h="59150">
                  <a:moveTo>
                    <a:pt x="0" y="0"/>
                  </a:moveTo>
                  <a:lnTo>
                    <a:pt x="20764" y="0"/>
                  </a:lnTo>
                  <a:cubicBezTo>
                    <a:pt x="23622" y="0"/>
                    <a:pt x="25908" y="2286"/>
                    <a:pt x="25908" y="5144"/>
                  </a:cubicBezTo>
                  <a:lnTo>
                    <a:pt x="25908" y="59150"/>
                  </a:lnTo>
                </a:path>
              </a:pathLst>
            </a:custGeom>
            <a:grpFill/>
            <a:ln w="5715" cap="rnd">
              <a:solidFill>
                <a:srgbClr val="E52A29"/>
              </a:solidFill>
              <a:prstDash val="solid"/>
              <a:round/>
            </a:ln>
          </p:spPr>
          <p:txBody>
            <a:bodyPr rtlCol="0" anchor="ctr"/>
            <a:lstStyle/>
            <a:p>
              <a:endParaRPr lang="fr-FR" sz="1400"/>
            </a:p>
          </p:txBody>
        </p:sp>
        <p:sp>
          <p:nvSpPr>
            <p:cNvPr id="70" name="Forme libre : forme 3237">
              <a:extLst>
                <a:ext uri="{FF2B5EF4-FFF2-40B4-BE49-F238E27FC236}">
                  <a16:creationId xmlns:a16="http://schemas.microsoft.com/office/drawing/2014/main" id="{9D922267-D257-4426-AA3D-D45C2B6A86E6}"/>
                </a:ext>
              </a:extLst>
            </p:cNvPr>
            <p:cNvSpPr/>
            <p:nvPr/>
          </p:nvSpPr>
          <p:spPr>
            <a:xfrm>
              <a:off x="9006158" y="1558659"/>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7"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rgbClr val="E52A29"/>
              </a:solidFill>
              <a:prstDash val="solid"/>
              <a:round/>
            </a:ln>
          </p:spPr>
          <p:txBody>
            <a:bodyPr rtlCol="0" anchor="ctr"/>
            <a:lstStyle/>
            <a:p>
              <a:endParaRPr lang="fr-FR" sz="1400"/>
            </a:p>
          </p:txBody>
        </p:sp>
        <p:sp>
          <p:nvSpPr>
            <p:cNvPr id="71" name="Forme libre : forme 3238">
              <a:extLst>
                <a:ext uri="{FF2B5EF4-FFF2-40B4-BE49-F238E27FC236}">
                  <a16:creationId xmlns:a16="http://schemas.microsoft.com/office/drawing/2014/main" id="{F9B51E9D-DCD3-4D50-97B6-A57A9FF891FA}"/>
                </a:ext>
              </a:extLst>
            </p:cNvPr>
            <p:cNvSpPr/>
            <p:nvPr/>
          </p:nvSpPr>
          <p:spPr>
            <a:xfrm>
              <a:off x="9007968" y="1648110"/>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rgbClr val="E52A29"/>
              </a:solidFill>
              <a:prstDash val="solid"/>
              <a:round/>
            </a:ln>
          </p:spPr>
          <p:txBody>
            <a:bodyPr rtlCol="0" anchor="ctr"/>
            <a:lstStyle/>
            <a:p>
              <a:endParaRPr lang="fr-FR" sz="1400"/>
            </a:p>
          </p:txBody>
        </p:sp>
        <p:sp>
          <p:nvSpPr>
            <p:cNvPr id="72" name="Forme libre : forme 3239">
              <a:extLst>
                <a:ext uri="{FF2B5EF4-FFF2-40B4-BE49-F238E27FC236}">
                  <a16:creationId xmlns:a16="http://schemas.microsoft.com/office/drawing/2014/main" id="{9884F9F4-4A18-4ADB-8649-9A1D1B2B9893}"/>
                </a:ext>
              </a:extLst>
            </p:cNvPr>
            <p:cNvSpPr/>
            <p:nvPr/>
          </p:nvSpPr>
          <p:spPr>
            <a:xfrm>
              <a:off x="9154843" y="1591806"/>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rgbClr val="E52A29"/>
              </a:solidFill>
              <a:prstDash val="solid"/>
              <a:round/>
            </a:ln>
          </p:spPr>
          <p:txBody>
            <a:bodyPr rtlCol="0" anchor="ctr"/>
            <a:lstStyle/>
            <a:p>
              <a:endParaRPr lang="fr-FR" sz="1400"/>
            </a:p>
          </p:txBody>
        </p:sp>
      </p:grpSp>
    </p:spTree>
    <p:extLst>
      <p:ext uri="{BB962C8B-B14F-4D97-AF65-F5344CB8AC3E}">
        <p14:creationId xmlns:p14="http://schemas.microsoft.com/office/powerpoint/2010/main" val="99664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a:latin typeface="Montserrat Black" panose="00000A00000000000000" pitchFamily="2" charset="0"/>
              </a:rPr>
              <a:t>Contexte</a:t>
            </a:r>
          </a:p>
          <a:p>
            <a:r>
              <a:rPr lang="fr-FR" sz="2000" b="1" dirty="0" smtClean="0">
                <a:solidFill>
                  <a:srgbClr val="C00000"/>
                </a:solidFill>
                <a:latin typeface="Montserrat Black" panose="00000A00000000000000" pitchFamily="2" charset="0"/>
              </a:rPr>
              <a:t>La nouvelle offre Millevie 2</a:t>
            </a:r>
            <a:endParaRPr lang="fr-FR" sz="2000" b="1" dirty="0">
              <a:solidFill>
                <a:srgbClr val="C00000"/>
              </a:solidFill>
              <a:latin typeface="Montserrat Black" panose="00000A00000000000000" pitchFamily="2" charset="0"/>
            </a:endParaRPr>
          </a:p>
          <a:p>
            <a:pPr lvl="1"/>
            <a:r>
              <a:rPr lang="fr-FR" sz="1800" dirty="0"/>
              <a:t>Le 28 juin, la gamme Millevie va évoluer pour devenir Millevie 2</a:t>
            </a:r>
          </a:p>
          <a:p>
            <a:pPr lvl="1"/>
            <a:r>
              <a:rPr lang="fr-FR" sz="1800" dirty="0" smtClean="0"/>
              <a:t>Ce </a:t>
            </a:r>
            <a:r>
              <a:rPr lang="fr-FR" sz="1800" dirty="0"/>
              <a:t>qui change avec la gamme Millevie 2</a:t>
            </a:r>
          </a:p>
          <a:p>
            <a:pPr lvl="1"/>
            <a:r>
              <a:rPr lang="fr-FR" sz="1800" dirty="0"/>
              <a:t>Les évolutions de Millevie 2 </a:t>
            </a:r>
            <a:r>
              <a:rPr lang="fr-FR" sz="1800" dirty="0" smtClean="0"/>
              <a:t>: </a:t>
            </a:r>
            <a:endParaRPr lang="fr-FR" sz="1800" dirty="0"/>
          </a:p>
          <a:p>
            <a:pPr lvl="2"/>
            <a:r>
              <a:rPr lang="fr-FR" sz="1600" dirty="0"/>
              <a:t>intègrent des mesures de sécurisation de l’ensemble des assurés</a:t>
            </a:r>
          </a:p>
          <a:p>
            <a:pPr lvl="2"/>
            <a:r>
              <a:rPr lang="fr-FR" sz="1600" dirty="0"/>
              <a:t>prévoient une nouvelle tarification</a:t>
            </a:r>
          </a:p>
          <a:p>
            <a:pPr lvl="2"/>
            <a:r>
              <a:rPr lang="fr-FR" sz="1600" dirty="0"/>
              <a:t>favorisent l’orientation de l’épargne de nos clients vers les UC</a:t>
            </a:r>
          </a:p>
          <a:p>
            <a:pPr lvl="2"/>
            <a:r>
              <a:rPr lang="fr-FR" sz="1600" dirty="0"/>
              <a:t>incluent des services à valeur ajoutée pour les </a:t>
            </a:r>
            <a:r>
              <a:rPr lang="fr-FR" sz="1600" dirty="0" smtClean="0"/>
              <a:t>clients</a:t>
            </a:r>
            <a:endParaRPr lang="fr-FR" sz="1600" dirty="0"/>
          </a:p>
          <a:p>
            <a:pPr lvl="1"/>
            <a:r>
              <a:rPr lang="fr-FR" sz="1800" dirty="0"/>
              <a:t>Périmètre des </a:t>
            </a:r>
            <a:r>
              <a:rPr lang="fr-FR" sz="1800" dirty="0" smtClean="0"/>
              <a:t>évolutions</a:t>
            </a:r>
            <a:endParaRPr lang="fr-FR" sz="1800" dirty="0"/>
          </a:p>
          <a:p>
            <a:r>
              <a:rPr lang="fr-FR" sz="2000" b="1" dirty="0" smtClean="0">
                <a:latin typeface="Montserrat Black" panose="00000A00000000000000" pitchFamily="2" charset="0"/>
              </a:rPr>
              <a:t>Le service de gestion déléguée</a:t>
            </a:r>
          </a:p>
          <a:p>
            <a:r>
              <a:rPr lang="fr-FR" sz="2000" b="1" dirty="0">
                <a:latin typeface="Montserrat Black" panose="00000A00000000000000" pitchFamily="2" charset="0"/>
              </a:rPr>
              <a:t>Accompagnement et outils</a:t>
            </a:r>
          </a:p>
        </p:txBody>
      </p:sp>
    </p:spTree>
    <p:extLst>
      <p:ext uri="{BB962C8B-B14F-4D97-AF65-F5344CB8AC3E}">
        <p14:creationId xmlns:p14="http://schemas.microsoft.com/office/powerpoint/2010/main" val="880381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Le 28 juin, la gamme Millevie va évoluer pour devenir Millevie 2</a:t>
            </a:r>
            <a:endParaRPr lang="fr-FR" dirty="0"/>
          </a:p>
        </p:txBody>
      </p:sp>
      <p:sp>
        <p:nvSpPr>
          <p:cNvPr id="12" name="Espace réservé du texte 11"/>
          <p:cNvSpPr>
            <a:spLocks noGrp="1"/>
          </p:cNvSpPr>
          <p:nvPr>
            <p:ph type="body" sz="quarter" idx="14"/>
          </p:nvPr>
        </p:nvSpPr>
        <p:spPr/>
        <p:txBody>
          <a:bodyPr/>
          <a:lstStyle/>
          <a:p>
            <a:r>
              <a:rPr lang="fr-FR" dirty="0" smtClean="0"/>
              <a:t>Nouvelle offre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
        <p:nvSpPr>
          <p:cNvPr id="8" name="Espace réservé du contenu 9"/>
          <p:cNvSpPr>
            <a:spLocks noGrp="1"/>
          </p:cNvSpPr>
          <p:nvPr>
            <p:ph idx="1"/>
          </p:nvPr>
        </p:nvSpPr>
        <p:spPr>
          <a:xfrm>
            <a:off x="695324" y="1525933"/>
            <a:ext cx="10662957" cy="4948609"/>
          </a:xfrm>
          <a:noFill/>
        </p:spPr>
        <p:txBody>
          <a:bodyPr>
            <a:normAutofit lnSpcReduction="10000"/>
          </a:bodyPr>
          <a:lstStyle/>
          <a:p>
            <a:r>
              <a:rPr lang="fr-FR" b="1" dirty="0" smtClean="0">
                <a:sym typeface="Wingdings" panose="05000000000000000000" pitchFamily="2" charset="2"/>
              </a:rPr>
              <a:t>À compter du 28 juin, la gamme Millevie va évoluer pour devenir Millevie 2</a:t>
            </a:r>
            <a:endParaRPr lang="fr-FR" dirty="0" smtClean="0"/>
          </a:p>
          <a:p>
            <a:endParaRPr lang="fr-FR" dirty="0"/>
          </a:p>
          <a:p>
            <a:endParaRPr lang="fr-FR" dirty="0" smtClean="0"/>
          </a:p>
          <a:p>
            <a:endParaRPr lang="fr-FR" dirty="0"/>
          </a:p>
          <a:p>
            <a:endParaRPr lang="fr-FR" dirty="0" smtClean="0"/>
          </a:p>
          <a:p>
            <a:endParaRPr lang="fr-FR" dirty="0" smtClean="0"/>
          </a:p>
          <a:p>
            <a:endParaRPr lang="fr-FR" dirty="0"/>
          </a:p>
          <a:p>
            <a:endParaRPr lang="fr-FR" dirty="0" smtClean="0"/>
          </a:p>
          <a:p>
            <a:endParaRPr lang="fr-FR" dirty="0" smtClean="0"/>
          </a:p>
          <a:p>
            <a:endParaRPr lang="fr-FR" dirty="0"/>
          </a:p>
          <a:p>
            <a:endParaRPr lang="fr-FR" dirty="0" smtClean="0"/>
          </a:p>
          <a:p>
            <a:endParaRPr lang="fr-FR" dirty="0"/>
          </a:p>
          <a:p>
            <a:r>
              <a:rPr lang="fr-FR" b="1" dirty="0" smtClean="0"/>
              <a:t>Que deviennent les contrats Millevie ? </a:t>
            </a:r>
          </a:p>
          <a:p>
            <a:pPr lvl="1"/>
            <a:r>
              <a:rPr lang="fr-FR" dirty="0" smtClean="0"/>
              <a:t>A compter de cette date, il ne sera plus possible de souscrire à l’ancienne gamme.  </a:t>
            </a:r>
          </a:p>
          <a:p>
            <a:pPr lvl="1"/>
            <a:r>
              <a:rPr lang="fr-FR" dirty="0" smtClean="0"/>
              <a:t>Les </a:t>
            </a:r>
            <a:r>
              <a:rPr lang="fr-FR" dirty="0"/>
              <a:t>contrats Millevie en stock restent ouverts et fonctionnels, mais ils feront toutefois l’objet de quelques adaptations.</a:t>
            </a:r>
          </a:p>
          <a:p>
            <a:pPr lvl="1"/>
            <a:r>
              <a:rPr lang="fr-FR" dirty="0"/>
              <a:t>Les contrats Millevie Revenus, Millevie PER ne sont pas concernés par ces évolutions. </a:t>
            </a:r>
          </a:p>
        </p:txBody>
      </p:sp>
      <p:sp>
        <p:nvSpPr>
          <p:cNvPr id="14" name="Rectangle 13">
            <a:extLst>
              <a:ext uri="{FF2B5EF4-FFF2-40B4-BE49-F238E27FC236}">
                <a16:creationId xmlns:a16="http://schemas.microsoft.com/office/drawing/2014/main" id="{8FA7CE92-537E-498C-A080-DD914FC86731}"/>
              </a:ext>
            </a:extLst>
          </p:cNvPr>
          <p:cNvSpPr/>
          <p:nvPr/>
        </p:nvSpPr>
        <p:spPr>
          <a:xfrm>
            <a:off x="2595716" y="2580534"/>
            <a:ext cx="2299587" cy="2326313"/>
          </a:xfrm>
          <a:prstGeom prst="rect">
            <a:avLst/>
          </a:prstGeom>
          <a:gradFill>
            <a:gsLst>
              <a:gs pos="97000">
                <a:schemeClr val="bg1">
                  <a:lumMod val="50000"/>
                </a:schemeClr>
              </a:gs>
              <a:gs pos="41000">
                <a:schemeClr val="bg1">
                  <a:lumMod val="75000"/>
                </a:schemeClr>
              </a:gs>
            </a:gsLst>
            <a:path path="circle">
              <a:fillToRect l="100000" t="100000"/>
            </a:path>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b="1" dirty="0">
                <a:solidFill>
                  <a:schemeClr val="bg1"/>
                </a:solidFill>
                <a:cs typeface="Arial"/>
              </a:rPr>
              <a:t>Millevie </a:t>
            </a:r>
            <a:r>
              <a:rPr lang="fr-FR" sz="1400" b="1" dirty="0" smtClean="0">
                <a:solidFill>
                  <a:schemeClr val="bg1"/>
                </a:solidFill>
                <a:cs typeface="Arial"/>
              </a:rPr>
              <a:t>Essentielle</a:t>
            </a:r>
          </a:p>
          <a:p>
            <a:pPr algn="ctr"/>
            <a:endParaRPr lang="fr-FR" sz="1400" b="1" dirty="0">
              <a:solidFill>
                <a:schemeClr val="bg1"/>
              </a:solidFill>
              <a:cs typeface="Arial"/>
            </a:endParaRPr>
          </a:p>
          <a:p>
            <a:pPr algn="ctr"/>
            <a:r>
              <a:rPr lang="fr-FR" sz="1400" b="1" dirty="0">
                <a:solidFill>
                  <a:schemeClr val="bg1"/>
                </a:solidFill>
                <a:cs typeface="Arial"/>
              </a:rPr>
              <a:t>Millevie </a:t>
            </a:r>
            <a:r>
              <a:rPr lang="fr-FR" sz="1400" b="1" dirty="0" smtClean="0">
                <a:solidFill>
                  <a:schemeClr val="bg1"/>
                </a:solidFill>
                <a:cs typeface="Arial"/>
              </a:rPr>
              <a:t>Initiale</a:t>
            </a:r>
          </a:p>
          <a:p>
            <a:pPr algn="ctr"/>
            <a:endParaRPr lang="fr-FR" sz="1400" b="1" dirty="0">
              <a:solidFill>
                <a:schemeClr val="bg1"/>
              </a:solidFill>
              <a:cs typeface="Arial"/>
            </a:endParaRPr>
          </a:p>
          <a:p>
            <a:pPr algn="ctr"/>
            <a:r>
              <a:rPr lang="fr-FR" sz="1400" b="1" dirty="0">
                <a:solidFill>
                  <a:schemeClr val="bg1"/>
                </a:solidFill>
                <a:cs typeface="Arial"/>
              </a:rPr>
              <a:t>Millevie </a:t>
            </a:r>
            <a:r>
              <a:rPr lang="fr-FR" sz="1400" b="1" dirty="0" smtClean="0">
                <a:solidFill>
                  <a:schemeClr val="bg1"/>
                </a:solidFill>
                <a:cs typeface="Arial"/>
              </a:rPr>
              <a:t>Premium</a:t>
            </a:r>
          </a:p>
          <a:p>
            <a:pPr algn="ctr"/>
            <a:endParaRPr lang="fr-FR" sz="1400" b="1" dirty="0">
              <a:solidFill>
                <a:schemeClr val="bg1"/>
              </a:solidFill>
              <a:cs typeface="Arial"/>
            </a:endParaRPr>
          </a:p>
          <a:p>
            <a:pPr algn="ctr"/>
            <a:r>
              <a:rPr lang="fr-FR" sz="1400" b="1" dirty="0">
                <a:solidFill>
                  <a:schemeClr val="bg1"/>
                </a:solidFill>
                <a:cs typeface="Arial"/>
              </a:rPr>
              <a:t>Millevie </a:t>
            </a:r>
            <a:r>
              <a:rPr lang="fr-FR" sz="1400" b="1" dirty="0" smtClean="0">
                <a:solidFill>
                  <a:schemeClr val="bg1"/>
                </a:solidFill>
                <a:cs typeface="Arial"/>
              </a:rPr>
              <a:t>Capi</a:t>
            </a:r>
          </a:p>
          <a:p>
            <a:pPr algn="ctr"/>
            <a:endParaRPr lang="fr-FR" sz="1400" b="1" dirty="0">
              <a:solidFill>
                <a:schemeClr val="bg1"/>
              </a:solidFill>
              <a:cs typeface="Arial"/>
            </a:endParaRPr>
          </a:p>
          <a:p>
            <a:pPr algn="ctr"/>
            <a:r>
              <a:rPr lang="fr-FR" sz="1400" b="1" dirty="0">
                <a:solidFill>
                  <a:schemeClr val="bg1"/>
                </a:solidFill>
                <a:cs typeface="Arial"/>
              </a:rPr>
              <a:t>Millevie Infinie  </a:t>
            </a:r>
          </a:p>
        </p:txBody>
      </p:sp>
      <p:sp>
        <p:nvSpPr>
          <p:cNvPr id="15" name="Rectangle 14">
            <a:extLst>
              <a:ext uri="{FF2B5EF4-FFF2-40B4-BE49-F238E27FC236}">
                <a16:creationId xmlns:a16="http://schemas.microsoft.com/office/drawing/2014/main" id="{9B7A97B7-715F-4FE8-8A52-8DD7698A5A77}"/>
              </a:ext>
            </a:extLst>
          </p:cNvPr>
          <p:cNvSpPr/>
          <p:nvPr/>
        </p:nvSpPr>
        <p:spPr>
          <a:xfrm>
            <a:off x="7848120" y="2576950"/>
            <a:ext cx="2299587" cy="2329897"/>
          </a:xfrm>
          <a:prstGeom prst="rect">
            <a:avLst/>
          </a:prstGeom>
          <a:gradFill flip="none" rotWithShape="1">
            <a:gsLst>
              <a:gs pos="77000">
                <a:schemeClr val="accent4">
                  <a:lumMod val="60000"/>
                  <a:lumOff val="40000"/>
                </a:schemeClr>
              </a:gs>
              <a:gs pos="50000">
                <a:schemeClr val="accent4">
                  <a:lumMod val="75000"/>
                </a:schemeClr>
              </a:gs>
            </a:gsLst>
            <a:path path="circle">
              <a:fillToRect l="100000" t="100000"/>
            </a:path>
            <a:tileRect r="-100000" b="-100000"/>
          </a:gradFill>
          <a:ln w="28575">
            <a:noFill/>
          </a:ln>
        </p:spPr>
        <p:txBody>
          <a:bodyPr wrap="none" lIns="0" tIns="0" rIns="0" bIns="0" rtlCol="0" anchor="ctr" anchorCtr="0">
            <a:noAutofit/>
          </a:bodyPr>
          <a:lstStyle/>
          <a:p>
            <a:pPr algn="ctr"/>
            <a:r>
              <a:rPr lang="fr-FR" sz="1400" b="1" dirty="0">
                <a:solidFill>
                  <a:schemeClr val="bg1"/>
                </a:solidFill>
              </a:rPr>
              <a:t>Millevie Essentielle </a:t>
            </a:r>
            <a:r>
              <a:rPr lang="fr-FR" sz="1400" b="1" dirty="0" smtClean="0">
                <a:solidFill>
                  <a:schemeClr val="bg1"/>
                </a:solidFill>
              </a:rPr>
              <a:t>2</a:t>
            </a:r>
          </a:p>
          <a:p>
            <a:pPr algn="ctr"/>
            <a:endParaRPr lang="fr-FR" sz="1400" b="1" dirty="0">
              <a:solidFill>
                <a:schemeClr val="bg1"/>
              </a:solidFill>
            </a:endParaRPr>
          </a:p>
          <a:p>
            <a:pPr algn="ctr"/>
            <a:r>
              <a:rPr lang="fr-FR" sz="1400" b="1" dirty="0">
                <a:solidFill>
                  <a:schemeClr val="bg1"/>
                </a:solidFill>
              </a:rPr>
              <a:t>Millevie Initiale </a:t>
            </a:r>
            <a:r>
              <a:rPr lang="fr-FR" sz="1400" b="1" dirty="0" smtClean="0">
                <a:solidFill>
                  <a:schemeClr val="bg1"/>
                </a:solidFill>
              </a:rPr>
              <a:t>2</a:t>
            </a:r>
          </a:p>
          <a:p>
            <a:pPr algn="ctr"/>
            <a:endParaRPr lang="fr-FR" sz="1400" b="1" dirty="0">
              <a:solidFill>
                <a:schemeClr val="bg1"/>
              </a:solidFill>
            </a:endParaRPr>
          </a:p>
          <a:p>
            <a:pPr algn="ctr"/>
            <a:r>
              <a:rPr lang="fr-FR" sz="1400" b="1" dirty="0">
                <a:solidFill>
                  <a:schemeClr val="bg1"/>
                </a:solidFill>
              </a:rPr>
              <a:t>Millevie Premium </a:t>
            </a:r>
            <a:r>
              <a:rPr lang="fr-FR" sz="1400" b="1" dirty="0" smtClean="0">
                <a:solidFill>
                  <a:schemeClr val="bg1"/>
                </a:solidFill>
              </a:rPr>
              <a:t>2</a:t>
            </a:r>
          </a:p>
          <a:p>
            <a:pPr algn="ctr"/>
            <a:endParaRPr lang="fr-FR" sz="1400" b="1" dirty="0">
              <a:solidFill>
                <a:schemeClr val="bg1"/>
              </a:solidFill>
            </a:endParaRPr>
          </a:p>
          <a:p>
            <a:pPr algn="ctr"/>
            <a:r>
              <a:rPr lang="fr-FR" sz="1400" b="1" dirty="0">
                <a:solidFill>
                  <a:schemeClr val="bg1"/>
                </a:solidFill>
              </a:rPr>
              <a:t>Millevie Capi </a:t>
            </a:r>
            <a:r>
              <a:rPr lang="fr-FR" sz="1400" b="1" dirty="0" smtClean="0">
                <a:solidFill>
                  <a:schemeClr val="bg1"/>
                </a:solidFill>
              </a:rPr>
              <a:t>2</a:t>
            </a:r>
          </a:p>
          <a:p>
            <a:pPr algn="ctr"/>
            <a:endParaRPr lang="fr-FR" sz="1400" b="1" dirty="0">
              <a:solidFill>
                <a:schemeClr val="bg1"/>
              </a:solidFill>
            </a:endParaRPr>
          </a:p>
          <a:p>
            <a:pPr algn="ctr"/>
            <a:r>
              <a:rPr lang="fr-FR" sz="1400" b="1" dirty="0">
                <a:solidFill>
                  <a:schemeClr val="bg1"/>
                </a:solidFill>
              </a:rPr>
              <a:t>Millevie Infinie 2 </a:t>
            </a:r>
            <a:endParaRPr lang="fr-FR" sz="1400" b="1" dirty="0" smtClean="0">
              <a:solidFill>
                <a:schemeClr val="bg1"/>
              </a:solidFill>
            </a:endParaRPr>
          </a:p>
          <a:p>
            <a:pPr algn="ctr"/>
            <a:endParaRPr lang="fr-FR" sz="1400" b="1" dirty="0">
              <a:solidFill>
                <a:schemeClr val="bg1"/>
              </a:solidFill>
            </a:endParaRPr>
          </a:p>
        </p:txBody>
      </p:sp>
      <p:sp>
        <p:nvSpPr>
          <p:cNvPr id="16" name="Flèche : droite 20">
            <a:extLst>
              <a:ext uri="{FF2B5EF4-FFF2-40B4-BE49-F238E27FC236}">
                <a16:creationId xmlns:a16="http://schemas.microsoft.com/office/drawing/2014/main" id="{28049F20-58F9-4E10-BB77-F0FBDC250D6E}"/>
              </a:ext>
            </a:extLst>
          </p:cNvPr>
          <p:cNvSpPr/>
          <p:nvPr/>
        </p:nvSpPr>
        <p:spPr>
          <a:xfrm>
            <a:off x="5525380" y="2576950"/>
            <a:ext cx="1693825" cy="2329897"/>
          </a:xfrm>
          <a:prstGeom prst="rightArrow">
            <a:avLst>
              <a:gd name="adj1" fmla="val 67916"/>
              <a:gd name="adj2" fmla="val 38681"/>
            </a:avLst>
          </a:prstGeom>
          <a:gradFill flip="none" rotWithShape="1">
            <a:gsLst>
              <a:gs pos="26000">
                <a:schemeClr val="bg1">
                  <a:lumMod val="75000"/>
                </a:schemeClr>
              </a:gs>
              <a:gs pos="60000">
                <a:schemeClr val="accent1">
                  <a:lumMod val="60000"/>
                  <a:lumOff val="40000"/>
                </a:schemeClr>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400" b="1" dirty="0">
              <a:solidFill>
                <a:schemeClr val="accent4">
                  <a:lumMod val="75000"/>
                </a:schemeClr>
              </a:solidFill>
            </a:endParaRPr>
          </a:p>
        </p:txBody>
      </p:sp>
      <p:sp>
        <p:nvSpPr>
          <p:cNvPr id="2" name="ZoneTexte 1"/>
          <p:cNvSpPr txBox="1"/>
          <p:nvPr/>
        </p:nvSpPr>
        <p:spPr>
          <a:xfrm>
            <a:off x="2595716" y="2109019"/>
            <a:ext cx="2299587" cy="369332"/>
          </a:xfrm>
          <a:prstGeom prst="rect">
            <a:avLst/>
          </a:prstGeom>
          <a:gradFill>
            <a:gsLst>
              <a:gs pos="82000">
                <a:schemeClr val="bg1">
                  <a:lumMod val="50000"/>
                </a:schemeClr>
              </a:gs>
              <a:gs pos="41000">
                <a:schemeClr val="bg1">
                  <a:lumMod val="75000"/>
                </a:schemeClr>
              </a:gs>
            </a:gsLst>
            <a:path path="circle">
              <a:fillToRect l="100000" t="100000"/>
            </a:path>
          </a:gradFill>
        </p:spPr>
        <p:txBody>
          <a:bodyPr wrap="square" rtlCol="0">
            <a:spAutoFit/>
          </a:bodyPr>
          <a:lstStyle/>
          <a:p>
            <a:pPr algn="ctr"/>
            <a:r>
              <a:rPr lang="fr-FR" dirty="0" smtClean="0">
                <a:solidFill>
                  <a:schemeClr val="bg1"/>
                </a:solidFill>
              </a:rPr>
              <a:t>Gamme Millevie</a:t>
            </a:r>
            <a:endParaRPr lang="fr-FR" dirty="0">
              <a:solidFill>
                <a:schemeClr val="bg1"/>
              </a:solidFill>
            </a:endParaRPr>
          </a:p>
        </p:txBody>
      </p:sp>
      <p:sp>
        <p:nvSpPr>
          <p:cNvPr id="10" name="ZoneTexte 9"/>
          <p:cNvSpPr txBox="1"/>
          <p:nvPr/>
        </p:nvSpPr>
        <p:spPr>
          <a:xfrm>
            <a:off x="7848120" y="2045545"/>
            <a:ext cx="2299587" cy="369332"/>
          </a:xfrm>
          <a:prstGeom prst="rect">
            <a:avLst/>
          </a:prstGeom>
          <a:gradFill>
            <a:gsLst>
              <a:gs pos="68000">
                <a:schemeClr val="accent4">
                  <a:lumMod val="60000"/>
                  <a:lumOff val="40000"/>
                </a:schemeClr>
              </a:gs>
              <a:gs pos="42000">
                <a:schemeClr val="accent4">
                  <a:lumMod val="75000"/>
                </a:schemeClr>
              </a:gs>
            </a:gsLst>
            <a:path path="circle">
              <a:fillToRect l="100000" t="100000"/>
            </a:path>
          </a:gradFill>
        </p:spPr>
        <p:txBody>
          <a:bodyPr wrap="square" rtlCol="0">
            <a:spAutoFit/>
          </a:bodyPr>
          <a:lstStyle/>
          <a:p>
            <a:pPr algn="ctr"/>
            <a:r>
              <a:rPr lang="fr-FR" dirty="0" smtClean="0">
                <a:solidFill>
                  <a:schemeClr val="bg1"/>
                </a:solidFill>
              </a:rPr>
              <a:t>Gamme Millevie 2</a:t>
            </a:r>
            <a:endParaRPr lang="fr-FR" dirty="0">
              <a:solidFill>
                <a:schemeClr val="bg1"/>
              </a:solidFill>
            </a:endParaRPr>
          </a:p>
        </p:txBody>
      </p:sp>
      <p:sp>
        <p:nvSpPr>
          <p:cNvPr id="3" name="ZoneTexte 2"/>
          <p:cNvSpPr txBox="1"/>
          <p:nvPr/>
        </p:nvSpPr>
        <p:spPr>
          <a:xfrm>
            <a:off x="5620180" y="3429000"/>
            <a:ext cx="1599025" cy="646331"/>
          </a:xfrm>
          <a:prstGeom prst="rect">
            <a:avLst/>
          </a:prstGeom>
          <a:noFill/>
        </p:spPr>
        <p:txBody>
          <a:bodyPr wrap="square" rtlCol="0">
            <a:spAutoFit/>
          </a:bodyPr>
          <a:lstStyle/>
          <a:p>
            <a:r>
              <a:rPr lang="fr-FR" b="1" dirty="0">
                <a:solidFill>
                  <a:schemeClr val="bg1"/>
                </a:solidFill>
              </a:rPr>
              <a:t>Dès le 28 juin </a:t>
            </a:r>
            <a:r>
              <a:rPr lang="fr-FR" b="1" dirty="0" smtClean="0">
                <a:solidFill>
                  <a:schemeClr val="bg1"/>
                </a:solidFill>
              </a:rPr>
              <a:t>2021</a:t>
            </a:r>
            <a:endParaRPr lang="fr-FR" b="1" dirty="0">
              <a:solidFill>
                <a:schemeClr val="bg1"/>
              </a:solidFill>
            </a:endParaRPr>
          </a:p>
        </p:txBody>
      </p:sp>
    </p:spTree>
    <p:extLst>
      <p:ext uri="{BB962C8B-B14F-4D97-AF65-F5344CB8AC3E}">
        <p14:creationId xmlns:p14="http://schemas.microsoft.com/office/powerpoint/2010/main" val="29308364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Ce qui change avec la gamme Millevie 2</a:t>
            </a:r>
            <a:endParaRPr lang="fr-FR" dirty="0"/>
          </a:p>
        </p:txBody>
      </p:sp>
      <p:sp>
        <p:nvSpPr>
          <p:cNvPr id="12" name="Espace réservé du texte 11"/>
          <p:cNvSpPr>
            <a:spLocks noGrp="1"/>
          </p:cNvSpPr>
          <p:nvPr>
            <p:ph type="body" sz="quarter" idx="14"/>
          </p:nvPr>
        </p:nvSpPr>
        <p:spPr/>
        <p:txBody>
          <a:bodyPr/>
          <a:lstStyle/>
          <a:p>
            <a:r>
              <a:rPr lang="fr-FR" dirty="0" smtClean="0"/>
              <a:t>Nouvelle offre</a:t>
            </a:r>
            <a:endParaRPr lang="fr-FR" dirty="0"/>
          </a:p>
        </p:txBody>
      </p:sp>
      <p:sp>
        <p:nvSpPr>
          <p:cNvPr id="13" name="Espace réservé du texte 12"/>
          <p:cNvSpPr>
            <a:spLocks noGrp="1"/>
          </p:cNvSpPr>
          <p:nvPr>
            <p:ph type="body" sz="quarter" idx="16"/>
          </p:nvPr>
        </p:nvSpPr>
        <p:spPr/>
        <p:txBody>
          <a:bodyPr/>
          <a:lstStyle/>
          <a:p>
            <a:r>
              <a:rPr lang="fr-FR" dirty="0" smtClean="0"/>
              <a:t>2</a:t>
            </a:r>
            <a:endParaRPr lang="fr-FR" dirty="0"/>
          </a:p>
        </p:txBody>
      </p:sp>
      <p:sp>
        <p:nvSpPr>
          <p:cNvPr id="21" name="Hexagone 20"/>
          <p:cNvSpPr/>
          <p:nvPr/>
        </p:nvSpPr>
        <p:spPr>
          <a:xfrm rot="5400000">
            <a:off x="1273621" y="1060109"/>
            <a:ext cx="1242383" cy="2536754"/>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Des mesures de sécurisation de l’ensemble des assurés</a:t>
            </a:r>
          </a:p>
        </p:txBody>
      </p:sp>
      <p:sp>
        <p:nvSpPr>
          <p:cNvPr id="22" name="Hexagone 21"/>
          <p:cNvSpPr/>
          <p:nvPr/>
        </p:nvSpPr>
        <p:spPr>
          <a:xfrm rot="5400000">
            <a:off x="4112124" y="1060109"/>
            <a:ext cx="1242383" cy="2536753"/>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Une nouvelle tarification</a:t>
            </a:r>
          </a:p>
        </p:txBody>
      </p:sp>
      <p:sp>
        <p:nvSpPr>
          <p:cNvPr id="23" name="Hexagone 22"/>
          <p:cNvSpPr/>
          <p:nvPr/>
        </p:nvSpPr>
        <p:spPr>
          <a:xfrm rot="5400000">
            <a:off x="9786494" y="1060108"/>
            <a:ext cx="1242384" cy="2536753"/>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Des services à valeur ajoutée pour les clients</a:t>
            </a:r>
          </a:p>
        </p:txBody>
      </p:sp>
      <p:sp>
        <p:nvSpPr>
          <p:cNvPr id="24" name="Hexagone 23"/>
          <p:cNvSpPr/>
          <p:nvPr/>
        </p:nvSpPr>
        <p:spPr>
          <a:xfrm rot="5400000">
            <a:off x="6950626" y="1060108"/>
            <a:ext cx="1242384" cy="2536753"/>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L’orientation de l’épargne de nos clients vers les UC est favorisée</a:t>
            </a:r>
          </a:p>
        </p:txBody>
      </p:sp>
      <p:sp>
        <p:nvSpPr>
          <p:cNvPr id="19" name="Rectangle 18"/>
          <p:cNvSpPr/>
          <p:nvPr/>
        </p:nvSpPr>
        <p:spPr>
          <a:xfrm>
            <a:off x="626438" y="2979173"/>
            <a:ext cx="2536753" cy="32741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fr-FR" sz="1400" b="1" dirty="0" smtClean="0">
              <a:solidFill>
                <a:schemeClr val="tx1">
                  <a:lumMod val="75000"/>
                  <a:lumOff val="25000"/>
                </a:schemeClr>
              </a:solidFill>
            </a:endParaRPr>
          </a:p>
          <a:p>
            <a:pPr lvl="0" algn="ctr">
              <a:defRPr/>
            </a:pPr>
            <a:r>
              <a:rPr lang="fr-FR" sz="1400" b="1" dirty="0" smtClean="0">
                <a:solidFill>
                  <a:srgbClr val="C00000"/>
                </a:solidFill>
              </a:rPr>
              <a:t>La </a:t>
            </a:r>
            <a:r>
              <a:rPr lang="fr-FR" sz="1400" b="1" dirty="0">
                <a:solidFill>
                  <a:srgbClr val="C00000"/>
                </a:solidFill>
              </a:rPr>
              <a:t>garantie en capital du fonds €  est minorée des frais de gestion </a:t>
            </a:r>
            <a:r>
              <a:rPr lang="fr-FR" sz="1400" dirty="0">
                <a:solidFill>
                  <a:schemeClr val="tx1">
                    <a:lumMod val="75000"/>
                    <a:lumOff val="25000"/>
                  </a:schemeClr>
                </a:solidFill>
              </a:rPr>
              <a:t>: les frais de gestion ne seront plus prélevés sur la </a:t>
            </a:r>
            <a:r>
              <a:rPr lang="fr-FR" sz="1400" dirty="0" smtClean="0">
                <a:solidFill>
                  <a:schemeClr val="tx1">
                    <a:lumMod val="75000"/>
                    <a:lumOff val="25000"/>
                  </a:schemeClr>
                </a:solidFill>
              </a:rPr>
              <a:t>participation aux bénéfices </a:t>
            </a:r>
            <a:r>
              <a:rPr lang="fr-FR" sz="1400" dirty="0">
                <a:solidFill>
                  <a:schemeClr val="tx1">
                    <a:lumMod val="75000"/>
                    <a:lumOff val="25000"/>
                  </a:schemeClr>
                </a:solidFill>
              </a:rPr>
              <a:t>mais sur les </a:t>
            </a:r>
            <a:r>
              <a:rPr lang="fr-FR" sz="1400" dirty="0" smtClean="0">
                <a:solidFill>
                  <a:schemeClr val="tx1">
                    <a:lumMod val="75000"/>
                    <a:lumOff val="25000"/>
                  </a:schemeClr>
                </a:solidFill>
              </a:rPr>
              <a:t>encours.</a:t>
            </a:r>
            <a:endParaRPr lang="fr-FR" sz="1400" dirty="0">
              <a:solidFill>
                <a:schemeClr val="tx1">
                  <a:lumMod val="75000"/>
                  <a:lumOff val="25000"/>
                </a:schemeClr>
              </a:solidFill>
            </a:endParaRPr>
          </a:p>
          <a:p>
            <a:pPr lvl="0" algn="ctr">
              <a:defRPr/>
            </a:pPr>
            <a:endParaRPr lang="fr-FR" sz="1400" dirty="0">
              <a:solidFill>
                <a:schemeClr val="tx1">
                  <a:lumMod val="75000"/>
                  <a:lumOff val="25000"/>
                </a:schemeClr>
              </a:solidFill>
            </a:endParaRPr>
          </a:p>
          <a:p>
            <a:pPr lvl="0" algn="ctr">
              <a:defRPr/>
            </a:pPr>
            <a:r>
              <a:rPr lang="fr-FR" sz="1400" i="1" u="sng" dirty="0">
                <a:solidFill>
                  <a:schemeClr val="tx1">
                    <a:lumMod val="75000"/>
                    <a:lumOff val="25000"/>
                  </a:schemeClr>
                </a:solidFill>
              </a:rPr>
              <a:t>Contrats </a:t>
            </a:r>
            <a:r>
              <a:rPr lang="fr-FR" sz="1400" i="1" u="sng" dirty="0" smtClean="0">
                <a:solidFill>
                  <a:schemeClr val="tx1">
                    <a:lumMod val="75000"/>
                    <a:lumOff val="25000"/>
                  </a:schemeClr>
                </a:solidFill>
              </a:rPr>
              <a:t>Millevie en </a:t>
            </a:r>
            <a:r>
              <a:rPr lang="fr-FR" sz="1400" i="1" u="sng" dirty="0">
                <a:solidFill>
                  <a:schemeClr val="tx1">
                    <a:lumMod val="75000"/>
                    <a:lumOff val="25000"/>
                  </a:schemeClr>
                </a:solidFill>
              </a:rPr>
              <a:t>stock</a:t>
            </a:r>
            <a:r>
              <a:rPr lang="fr-FR" sz="1400" i="1" dirty="0">
                <a:solidFill>
                  <a:schemeClr val="tx1">
                    <a:lumMod val="75000"/>
                    <a:lumOff val="25000"/>
                  </a:schemeClr>
                </a:solidFill>
              </a:rPr>
              <a:t> : </a:t>
            </a:r>
            <a:r>
              <a:rPr lang="fr-FR" sz="1400" dirty="0">
                <a:solidFill>
                  <a:schemeClr val="tx1">
                    <a:lumMod val="75000"/>
                    <a:lumOff val="25000"/>
                  </a:schemeClr>
                </a:solidFill>
              </a:rPr>
              <a:t>application aux </a:t>
            </a:r>
            <a:r>
              <a:rPr lang="fr-FR" sz="1400" dirty="0" smtClean="0">
                <a:solidFill>
                  <a:schemeClr val="tx1">
                    <a:lumMod val="75000"/>
                    <a:lumOff val="25000"/>
                  </a:schemeClr>
                </a:solidFill>
              </a:rPr>
              <a:t>versements / arbitrages </a:t>
            </a:r>
            <a:r>
              <a:rPr lang="fr-FR" sz="1400" dirty="0">
                <a:solidFill>
                  <a:schemeClr val="tx1">
                    <a:lumMod val="75000"/>
                    <a:lumOff val="25000"/>
                  </a:schemeClr>
                </a:solidFill>
              </a:rPr>
              <a:t>réalisés </a:t>
            </a:r>
            <a:r>
              <a:rPr lang="fr-FR" sz="1400" dirty="0" smtClean="0">
                <a:solidFill>
                  <a:schemeClr val="tx1">
                    <a:lumMod val="75000"/>
                    <a:lumOff val="25000"/>
                  </a:schemeClr>
                </a:solidFill>
              </a:rPr>
              <a:t>vers </a:t>
            </a:r>
            <a:r>
              <a:rPr lang="fr-FR" sz="1400" dirty="0">
                <a:solidFill>
                  <a:schemeClr val="tx1">
                    <a:lumMod val="75000"/>
                    <a:lumOff val="25000"/>
                  </a:schemeClr>
                </a:solidFill>
              </a:rPr>
              <a:t>le fonds en euros à compter du 01/01/2022</a:t>
            </a:r>
          </a:p>
        </p:txBody>
      </p:sp>
      <p:sp>
        <p:nvSpPr>
          <p:cNvPr id="27" name="Rectangle 26"/>
          <p:cNvSpPr/>
          <p:nvPr/>
        </p:nvSpPr>
        <p:spPr>
          <a:xfrm>
            <a:off x="3464940" y="2979173"/>
            <a:ext cx="2536753" cy="32741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fr-FR" sz="1400" dirty="0" smtClean="0">
              <a:solidFill>
                <a:schemeClr val="tx1">
                  <a:lumMod val="75000"/>
                  <a:lumOff val="25000"/>
                </a:schemeClr>
              </a:solidFill>
            </a:endParaRPr>
          </a:p>
          <a:p>
            <a:pPr lvl="0" algn="ctr">
              <a:defRPr/>
            </a:pPr>
            <a:r>
              <a:rPr lang="fr-FR" sz="1400" b="1" dirty="0" smtClean="0">
                <a:solidFill>
                  <a:srgbClr val="C00000"/>
                </a:solidFill>
              </a:rPr>
              <a:t>Harmonisation </a:t>
            </a:r>
            <a:r>
              <a:rPr lang="fr-FR" sz="1400" b="1" dirty="0">
                <a:solidFill>
                  <a:srgbClr val="C00000"/>
                </a:solidFill>
              </a:rPr>
              <a:t>des frais sur versement </a:t>
            </a:r>
            <a:r>
              <a:rPr lang="fr-FR" sz="1400" dirty="0" smtClean="0">
                <a:solidFill>
                  <a:schemeClr val="tx1">
                    <a:lumMod val="75000"/>
                    <a:lumOff val="25000"/>
                  </a:schemeClr>
                </a:solidFill>
              </a:rPr>
              <a:t>contractuels à 3% pour tous les produits commercialisés.</a:t>
            </a:r>
          </a:p>
          <a:p>
            <a:pPr lvl="0" algn="ctr">
              <a:defRPr/>
            </a:pPr>
            <a:endParaRPr lang="fr-FR" sz="1400" dirty="0">
              <a:solidFill>
                <a:schemeClr val="tx1">
                  <a:lumMod val="75000"/>
                  <a:lumOff val="25000"/>
                </a:schemeClr>
              </a:solidFill>
            </a:endParaRPr>
          </a:p>
          <a:p>
            <a:pPr lvl="0" algn="ctr">
              <a:defRPr/>
            </a:pPr>
            <a:r>
              <a:rPr lang="fr-FR" sz="1400" dirty="0">
                <a:solidFill>
                  <a:schemeClr val="tx1">
                    <a:lumMod val="75000"/>
                    <a:lumOff val="25000"/>
                  </a:schemeClr>
                </a:solidFill>
              </a:rPr>
              <a:t>Les grilles dérogatoires </a:t>
            </a:r>
            <a:r>
              <a:rPr lang="fr-FR" sz="1400" dirty="0" smtClean="0">
                <a:solidFill>
                  <a:schemeClr val="tx1">
                    <a:lumMod val="75000"/>
                    <a:lumOff val="25000"/>
                  </a:schemeClr>
                </a:solidFill>
              </a:rPr>
              <a:t>continuent à s’appliquer.</a:t>
            </a:r>
            <a:endParaRPr lang="fr-FR" sz="1400" dirty="0">
              <a:solidFill>
                <a:schemeClr val="tx1">
                  <a:lumMod val="75000"/>
                  <a:lumOff val="25000"/>
                </a:schemeClr>
              </a:solidFill>
            </a:endParaRPr>
          </a:p>
        </p:txBody>
      </p:sp>
      <p:sp>
        <p:nvSpPr>
          <p:cNvPr id="28" name="Rectangle 27"/>
          <p:cNvSpPr/>
          <p:nvPr/>
        </p:nvSpPr>
        <p:spPr>
          <a:xfrm>
            <a:off x="6300806" y="2979173"/>
            <a:ext cx="2536753" cy="32741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endParaRPr lang="fr-FR" sz="1400" b="1" dirty="0" smtClean="0">
              <a:solidFill>
                <a:schemeClr val="tx1">
                  <a:lumMod val="75000"/>
                  <a:lumOff val="25000"/>
                </a:schemeClr>
              </a:solidFill>
            </a:endParaRPr>
          </a:p>
          <a:p>
            <a:pPr lvl="0" algn="ctr">
              <a:defRPr/>
            </a:pPr>
            <a:r>
              <a:rPr lang="fr-FR" sz="1400" b="1" dirty="0" smtClean="0">
                <a:solidFill>
                  <a:srgbClr val="C00000"/>
                </a:solidFill>
              </a:rPr>
              <a:t>Orienter </a:t>
            </a:r>
            <a:r>
              <a:rPr lang="fr-FR" sz="1400" b="1" dirty="0">
                <a:solidFill>
                  <a:srgbClr val="C00000"/>
                </a:solidFill>
              </a:rPr>
              <a:t>l'épargne vers les UC </a:t>
            </a:r>
            <a:r>
              <a:rPr lang="fr-FR" sz="1400" b="1" dirty="0">
                <a:solidFill>
                  <a:schemeClr val="tx1">
                    <a:lumMod val="75000"/>
                    <a:lumOff val="25000"/>
                  </a:schemeClr>
                </a:solidFill>
              </a:rPr>
              <a:t>:</a:t>
            </a:r>
          </a:p>
          <a:p>
            <a:pPr marL="171450" lvl="0" indent="-171450" algn="ctr">
              <a:buFont typeface="Arial" panose="020B0604020202020204" pitchFamily="34" charset="0"/>
              <a:buChar char="•"/>
              <a:defRPr/>
            </a:pPr>
            <a:r>
              <a:rPr lang="fr-FR" sz="1400" dirty="0">
                <a:solidFill>
                  <a:schemeClr val="tx1">
                    <a:lumMod val="75000"/>
                    <a:lumOff val="25000"/>
                  </a:schemeClr>
                </a:solidFill>
              </a:rPr>
              <a:t>Tous les arbitrages vers UC (€ et UC) sont gratuits</a:t>
            </a:r>
          </a:p>
          <a:p>
            <a:pPr marL="171450" lvl="0" indent="-171450" algn="ctr">
              <a:buFont typeface="Arial" panose="020B0604020202020204" pitchFamily="34" charset="0"/>
              <a:buChar char="•"/>
              <a:defRPr/>
            </a:pPr>
            <a:r>
              <a:rPr lang="fr-FR" sz="1400" dirty="0">
                <a:solidFill>
                  <a:schemeClr val="tx1">
                    <a:lumMod val="75000"/>
                    <a:lumOff val="25000"/>
                  </a:schemeClr>
                </a:solidFill>
              </a:rPr>
              <a:t>Les arbitrages UC vers € seront tarifés à 1 </a:t>
            </a:r>
            <a:r>
              <a:rPr lang="fr-FR" sz="1400" dirty="0" smtClean="0">
                <a:solidFill>
                  <a:schemeClr val="tx1">
                    <a:lumMod val="75000"/>
                    <a:lumOff val="25000"/>
                  </a:schemeClr>
                </a:solidFill>
              </a:rPr>
              <a:t>%.</a:t>
            </a:r>
            <a:endParaRPr lang="fr-FR" sz="1400" dirty="0">
              <a:solidFill>
                <a:schemeClr val="tx1">
                  <a:lumMod val="75000"/>
                  <a:lumOff val="25000"/>
                </a:schemeClr>
              </a:solidFill>
            </a:endParaRPr>
          </a:p>
          <a:p>
            <a:pPr lvl="0" algn="ctr">
              <a:defRPr/>
            </a:pPr>
            <a:endParaRPr lang="fr-FR" sz="1400" dirty="0">
              <a:solidFill>
                <a:schemeClr val="tx1">
                  <a:lumMod val="75000"/>
                  <a:lumOff val="25000"/>
                </a:schemeClr>
              </a:solidFill>
            </a:endParaRPr>
          </a:p>
          <a:p>
            <a:pPr lvl="0" algn="ctr">
              <a:defRPr/>
            </a:pPr>
            <a:r>
              <a:rPr lang="fr-FR" sz="1400" b="1" dirty="0">
                <a:solidFill>
                  <a:srgbClr val="C00000"/>
                </a:solidFill>
              </a:rPr>
              <a:t>Instaurer des mesures </a:t>
            </a:r>
            <a:r>
              <a:rPr lang="fr-FR" sz="1400" b="1" dirty="0" smtClean="0">
                <a:solidFill>
                  <a:srgbClr val="C00000"/>
                </a:solidFill>
              </a:rPr>
              <a:t>défensives </a:t>
            </a:r>
            <a:r>
              <a:rPr lang="fr-FR" sz="1400" dirty="0" smtClean="0">
                <a:solidFill>
                  <a:schemeClr val="tx1">
                    <a:lumMod val="75000"/>
                    <a:lumOff val="25000"/>
                  </a:schemeClr>
                </a:solidFill>
              </a:rPr>
              <a:t>en cas de besoin et sur décision de l’assureur</a:t>
            </a:r>
            <a:r>
              <a:rPr lang="fr-FR" sz="1400" b="1" dirty="0">
                <a:solidFill>
                  <a:schemeClr val="tx1">
                    <a:lumMod val="75000"/>
                    <a:lumOff val="25000"/>
                  </a:schemeClr>
                </a:solidFill>
              </a:rPr>
              <a:t> :</a:t>
            </a:r>
          </a:p>
          <a:p>
            <a:pPr marL="171450" lvl="0" indent="-171450" algn="ctr">
              <a:buFont typeface="Arial" panose="020B0604020202020204" pitchFamily="34" charset="0"/>
              <a:buChar char="•"/>
              <a:defRPr/>
            </a:pPr>
            <a:r>
              <a:rPr lang="fr-FR" sz="1400" dirty="0">
                <a:solidFill>
                  <a:schemeClr val="tx1">
                    <a:lumMod val="75000"/>
                    <a:lumOff val="25000"/>
                  </a:schemeClr>
                </a:solidFill>
              </a:rPr>
              <a:t>Blocage des arbitrages en sortie du fonds </a:t>
            </a:r>
            <a:r>
              <a:rPr lang="fr-FR" sz="1400" dirty="0" smtClean="0">
                <a:solidFill>
                  <a:schemeClr val="tx1">
                    <a:lumMod val="75000"/>
                    <a:lumOff val="25000"/>
                  </a:schemeClr>
                </a:solidFill>
              </a:rPr>
              <a:t>€,</a:t>
            </a:r>
            <a:endParaRPr lang="fr-FR" sz="1400" dirty="0">
              <a:solidFill>
                <a:schemeClr val="tx1">
                  <a:lumMod val="75000"/>
                  <a:lumOff val="25000"/>
                </a:schemeClr>
              </a:solidFill>
            </a:endParaRPr>
          </a:p>
          <a:p>
            <a:pPr marL="171450" lvl="0" indent="-171450" algn="ctr">
              <a:buFont typeface="Arial" panose="020B0604020202020204" pitchFamily="34" charset="0"/>
              <a:buChar char="•"/>
              <a:defRPr/>
            </a:pPr>
            <a:r>
              <a:rPr lang="fr-FR" sz="1400" dirty="0">
                <a:solidFill>
                  <a:schemeClr val="tx1">
                    <a:lumMod val="75000"/>
                    <a:lumOff val="25000"/>
                  </a:schemeClr>
                </a:solidFill>
              </a:rPr>
              <a:t>Pénalités de </a:t>
            </a:r>
            <a:r>
              <a:rPr lang="fr-FR" sz="1400" dirty="0" smtClean="0">
                <a:solidFill>
                  <a:schemeClr val="tx1">
                    <a:lumMod val="75000"/>
                    <a:lumOff val="25000"/>
                  </a:schemeClr>
                </a:solidFill>
              </a:rPr>
              <a:t>rachat des fonds en €.</a:t>
            </a:r>
            <a:endParaRPr lang="fr-FR" sz="1400" dirty="0">
              <a:solidFill>
                <a:schemeClr val="tx1">
                  <a:lumMod val="75000"/>
                  <a:lumOff val="25000"/>
                </a:schemeClr>
              </a:solidFill>
            </a:endParaRPr>
          </a:p>
        </p:txBody>
      </p:sp>
      <p:sp>
        <p:nvSpPr>
          <p:cNvPr id="29" name="Rectangle 28"/>
          <p:cNvSpPr/>
          <p:nvPr/>
        </p:nvSpPr>
        <p:spPr>
          <a:xfrm>
            <a:off x="9139310" y="2979173"/>
            <a:ext cx="2536753" cy="32741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b="1" dirty="0" smtClean="0">
              <a:solidFill>
                <a:srgbClr val="C00000"/>
              </a:solidFill>
            </a:endParaRPr>
          </a:p>
          <a:p>
            <a:pPr algn="ctr"/>
            <a:r>
              <a:rPr lang="fr-FR" sz="1400" b="1" dirty="0" smtClean="0">
                <a:solidFill>
                  <a:srgbClr val="C00000"/>
                </a:solidFill>
              </a:rPr>
              <a:t>Service </a:t>
            </a:r>
            <a:r>
              <a:rPr lang="fr-FR" sz="1400" b="1" dirty="0">
                <a:solidFill>
                  <a:srgbClr val="C00000"/>
                </a:solidFill>
              </a:rPr>
              <a:t>de gestion Déléguée</a:t>
            </a:r>
            <a:r>
              <a:rPr lang="fr-FR" sz="1400" b="1" dirty="0">
                <a:solidFill>
                  <a:schemeClr val="tx1">
                    <a:lumMod val="75000"/>
                    <a:lumOff val="25000"/>
                  </a:schemeClr>
                </a:solidFill>
              </a:rPr>
              <a:t> </a:t>
            </a:r>
            <a:r>
              <a:rPr lang="fr-FR" sz="1400" dirty="0">
                <a:solidFill>
                  <a:schemeClr val="tx1">
                    <a:lumMod val="75000"/>
                    <a:lumOff val="25000"/>
                  </a:schemeClr>
                </a:solidFill>
              </a:rPr>
              <a:t>pour les contrats Millevie Essentielle et Millevie Essentielle </a:t>
            </a:r>
            <a:r>
              <a:rPr lang="fr-FR" sz="1400" dirty="0" smtClean="0">
                <a:solidFill>
                  <a:schemeClr val="tx1">
                    <a:lumMod val="75000"/>
                    <a:lumOff val="25000"/>
                  </a:schemeClr>
                </a:solidFill>
              </a:rPr>
              <a:t>2.</a:t>
            </a:r>
            <a:endParaRPr lang="fr-FR" sz="1400" dirty="0">
              <a:solidFill>
                <a:schemeClr val="tx1">
                  <a:lumMod val="75000"/>
                  <a:lumOff val="25000"/>
                </a:schemeClr>
              </a:solidFill>
            </a:endParaRPr>
          </a:p>
          <a:p>
            <a:pPr algn="ctr"/>
            <a:endParaRPr lang="fr-FR" sz="1400" b="1" dirty="0" smtClean="0">
              <a:solidFill>
                <a:srgbClr val="C00000"/>
              </a:solidFill>
            </a:endParaRPr>
          </a:p>
          <a:p>
            <a:pPr algn="ctr"/>
            <a:r>
              <a:rPr lang="fr-FR" sz="1400" b="1" dirty="0" smtClean="0">
                <a:solidFill>
                  <a:srgbClr val="C00000"/>
                </a:solidFill>
              </a:rPr>
              <a:t>Thématisation </a:t>
            </a:r>
            <a:r>
              <a:rPr lang="fr-FR" sz="1400" b="1" dirty="0">
                <a:solidFill>
                  <a:srgbClr val="C00000"/>
                </a:solidFill>
              </a:rPr>
              <a:t>de l’offre </a:t>
            </a:r>
            <a:r>
              <a:rPr lang="fr-FR" sz="1400" b="1" dirty="0" smtClean="0">
                <a:solidFill>
                  <a:srgbClr val="C00000"/>
                </a:solidFill>
              </a:rPr>
              <a:t>financière </a:t>
            </a:r>
            <a:r>
              <a:rPr lang="fr-FR" sz="1400" dirty="0" smtClean="0">
                <a:solidFill>
                  <a:schemeClr val="tx1">
                    <a:lumMod val="75000"/>
                    <a:lumOff val="25000"/>
                  </a:schemeClr>
                </a:solidFill>
              </a:rPr>
              <a:t>avec une sélection de fonds ISR / ESG et fonds « label Relance ».</a:t>
            </a:r>
            <a:endParaRPr lang="fr-FR" sz="1400" dirty="0">
              <a:solidFill>
                <a:schemeClr val="tx1">
                  <a:lumMod val="75000"/>
                  <a:lumOff val="25000"/>
                </a:schemeClr>
              </a:solidFill>
            </a:endParaRPr>
          </a:p>
        </p:txBody>
      </p:sp>
    </p:spTree>
    <p:extLst>
      <p:ext uri="{BB962C8B-B14F-4D97-AF65-F5344CB8AC3E}">
        <p14:creationId xmlns:p14="http://schemas.microsoft.com/office/powerpoint/2010/main" val="3335312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809496" y="1747647"/>
            <a:ext cx="8100000" cy="5110354"/>
          </a:xfrm>
          <a:solidFill>
            <a:schemeClr val="bg1">
              <a:lumMod val="95000"/>
            </a:schemeClr>
          </a:solidFill>
        </p:spPr>
        <p:txBody>
          <a:bodyPr>
            <a:noAutofit/>
          </a:bodyPr>
          <a:lstStyle/>
          <a:p>
            <a:r>
              <a:rPr lang="fr-FR" sz="1400" dirty="0"/>
              <a:t>Conformément à la pratique de </a:t>
            </a:r>
            <a:r>
              <a:rPr lang="fr-FR" sz="1400" dirty="0" smtClean="0"/>
              <a:t>marché </a:t>
            </a:r>
            <a:r>
              <a:rPr lang="fr-FR" sz="1400" dirty="0"/>
              <a:t>et à nos engagements pris vis-à-vis de l’ACPR, </a:t>
            </a:r>
            <a:r>
              <a:rPr lang="fr-FR" sz="1400" b="1" dirty="0">
                <a:solidFill>
                  <a:srgbClr val="C00000"/>
                </a:solidFill>
              </a:rPr>
              <a:t>la garantie en capital du fonds € est minorée des frais de gestion</a:t>
            </a:r>
            <a:r>
              <a:rPr lang="fr-FR" sz="1400" dirty="0"/>
              <a:t>. </a:t>
            </a:r>
            <a:endParaRPr lang="fr-FR" sz="1400" dirty="0" smtClean="0"/>
          </a:p>
          <a:p>
            <a:r>
              <a:rPr lang="fr-FR" sz="1400" dirty="0" smtClean="0"/>
              <a:t>Ainsi, les </a:t>
            </a:r>
            <a:r>
              <a:rPr lang="fr-FR" sz="1400" dirty="0"/>
              <a:t>frais de gestion </a:t>
            </a:r>
            <a:r>
              <a:rPr lang="fr-FR" sz="1400" dirty="0" smtClean="0"/>
              <a:t>ne seront plus prélevés sur la participation aux bénéfices, mais sur les encours. Le calcul est le suivant : </a:t>
            </a:r>
            <a:endParaRPr lang="fr-FR" sz="1400" dirty="0"/>
          </a:p>
          <a:p>
            <a:endParaRPr lang="fr-FR" sz="1400" dirty="0" smtClean="0"/>
          </a:p>
          <a:p>
            <a:endParaRPr lang="fr-FR" sz="1400" dirty="0"/>
          </a:p>
          <a:p>
            <a:endParaRPr lang="fr-FR" sz="1400" dirty="0" smtClean="0"/>
          </a:p>
          <a:p>
            <a:endParaRPr lang="fr-FR" sz="1400" dirty="0"/>
          </a:p>
          <a:p>
            <a:endParaRPr lang="fr-FR" sz="1400" dirty="0" smtClean="0"/>
          </a:p>
          <a:p>
            <a:endParaRPr lang="fr-FR" sz="1400" dirty="0" smtClean="0"/>
          </a:p>
          <a:p>
            <a:endParaRPr lang="fr-FR" sz="900" dirty="0"/>
          </a:p>
          <a:p>
            <a:endParaRPr lang="fr-FR" sz="900" b="1" dirty="0" smtClean="0"/>
          </a:p>
          <a:p>
            <a:r>
              <a:rPr lang="fr-FR" sz="1400" b="1" dirty="0" smtClean="0"/>
              <a:t>En </a:t>
            </a:r>
            <a:r>
              <a:rPr lang="fr-FR" sz="1400" b="1" dirty="0"/>
              <a:t>pratique :</a:t>
            </a:r>
            <a:r>
              <a:rPr lang="fr-FR" sz="1400" dirty="0"/>
              <a:t> pour un versement de 100€ réalisé, le client était auparavant assuré de récupérer 100€ en sortie. Désormais, cette somme de 100€ sera minorée des frais de gestion sur l’encours. Sur une hypothèse de frais de gestion à 1%, le client percevrait donc 99€ l’année suivante (si le rendement du fonds en euros est de </a:t>
            </a:r>
            <a:r>
              <a:rPr lang="fr-FR" sz="1400" dirty="0" smtClean="0"/>
              <a:t>zéro).</a:t>
            </a:r>
            <a:endParaRPr lang="fr-FR" sz="1400" dirty="0"/>
          </a:p>
          <a:p>
            <a:r>
              <a:rPr lang="fr-FR" sz="1400" b="1" dirty="0" smtClean="0"/>
              <a:t>Contrats concernés </a:t>
            </a:r>
            <a:r>
              <a:rPr lang="fr-FR" sz="1400" dirty="0" smtClean="0"/>
              <a:t>: </a:t>
            </a:r>
          </a:p>
          <a:p>
            <a:pPr lvl="1"/>
            <a:r>
              <a:rPr lang="fr-FR" sz="1200" dirty="0" smtClean="0"/>
              <a:t>Dès le 28 juin toute la gamme Millevie 2 </a:t>
            </a:r>
          </a:p>
          <a:p>
            <a:pPr lvl="1"/>
            <a:r>
              <a:rPr lang="fr-FR" sz="1200" dirty="0" smtClean="0"/>
              <a:t>A partir du 01/01/2022, application aux versements et/ou arbitrages </a:t>
            </a:r>
            <a:r>
              <a:rPr lang="fr-FR" sz="1200" dirty="0"/>
              <a:t>réalisés </a:t>
            </a:r>
            <a:r>
              <a:rPr lang="fr-FR" sz="1200" dirty="0" smtClean="0"/>
              <a:t>vers </a:t>
            </a:r>
            <a:r>
              <a:rPr lang="fr-FR" sz="1200" dirty="0"/>
              <a:t>le fonds en </a:t>
            </a:r>
            <a:r>
              <a:rPr lang="fr-FR" sz="1200" dirty="0" smtClean="0"/>
              <a:t>euros pour les contrats Millevie Initiale, Essentielle, Premium et Infinie en stock.</a:t>
            </a:r>
            <a:endParaRPr lang="fr-FR" sz="1200" dirty="0"/>
          </a:p>
        </p:txBody>
      </p:sp>
      <p:sp>
        <p:nvSpPr>
          <p:cNvPr id="11" name="Espace réservé du texte 10"/>
          <p:cNvSpPr>
            <a:spLocks noGrp="1"/>
          </p:cNvSpPr>
          <p:nvPr>
            <p:ph type="body" sz="quarter" idx="12"/>
          </p:nvPr>
        </p:nvSpPr>
        <p:spPr/>
        <p:txBody>
          <a:bodyPr>
            <a:normAutofit/>
          </a:bodyPr>
          <a:lstStyle/>
          <a:p>
            <a:r>
              <a:rPr lang="fr-FR" dirty="0" smtClean="0"/>
              <a:t>Les évolutions de Millevie 2 intègrent des mesures de sécurisation de l’ensemble des assurés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3</a:t>
            </a:r>
            <a:endParaRPr lang="fr-FR" dirty="0"/>
          </a:p>
        </p:txBody>
      </p:sp>
      <p:sp>
        <p:nvSpPr>
          <p:cNvPr id="7" name="Hexagone 6"/>
          <p:cNvSpPr/>
          <p:nvPr/>
        </p:nvSpPr>
        <p:spPr>
          <a:xfrm rot="5400000">
            <a:off x="1631219" y="569209"/>
            <a:ext cx="1242383" cy="3114170"/>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Des mesures de sécurisation de l’ensemble des assurés</a:t>
            </a:r>
          </a:p>
        </p:txBody>
      </p:sp>
      <p:sp>
        <p:nvSpPr>
          <p:cNvPr id="8" name="Hexagone 7"/>
          <p:cNvSpPr/>
          <p:nvPr/>
        </p:nvSpPr>
        <p:spPr>
          <a:xfrm rot="5400000">
            <a:off x="1342510" y="2100299"/>
            <a:ext cx="1242383"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Une nouvelle tarification</a:t>
            </a:r>
          </a:p>
        </p:txBody>
      </p:sp>
      <p:sp>
        <p:nvSpPr>
          <p:cNvPr id="9" name="Hexagone 8"/>
          <p:cNvSpPr/>
          <p:nvPr/>
        </p:nvSpPr>
        <p:spPr>
          <a:xfrm rot="5400000">
            <a:off x="1342509" y="4584107"/>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services à valeur ajoutée pour les clients</a:t>
            </a:r>
          </a:p>
        </p:txBody>
      </p:sp>
      <p:sp>
        <p:nvSpPr>
          <p:cNvPr id="14" name="Hexagone 13"/>
          <p:cNvSpPr/>
          <p:nvPr/>
        </p:nvSpPr>
        <p:spPr>
          <a:xfrm rot="5400000">
            <a:off x="1342509" y="3341725"/>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L’orientation de l’épargne de nos clients vers les UC est favorisée</a:t>
            </a:r>
          </a:p>
        </p:txBody>
      </p:sp>
      <p:sp>
        <p:nvSpPr>
          <p:cNvPr id="2" name="Rectangle 1"/>
          <p:cNvSpPr/>
          <p:nvPr/>
        </p:nvSpPr>
        <p:spPr>
          <a:xfrm>
            <a:off x="5520073" y="2851277"/>
            <a:ext cx="2499360" cy="792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fr-FR" sz="1400" b="1" dirty="0" smtClean="0">
                <a:solidFill>
                  <a:schemeClr val="accent3">
                    <a:lumMod val="50000"/>
                  </a:schemeClr>
                </a:solidFill>
              </a:rPr>
              <a:t>Versements</a:t>
            </a:r>
          </a:p>
          <a:p>
            <a:pPr marL="285750" indent="-285750">
              <a:buFont typeface="Wingdings" panose="05000000000000000000" pitchFamily="2" charset="2"/>
              <a:buChar char="§"/>
            </a:pPr>
            <a:r>
              <a:rPr lang="fr-FR" sz="1400" b="1" dirty="0" smtClean="0">
                <a:solidFill>
                  <a:schemeClr val="accent3">
                    <a:lumMod val="50000"/>
                  </a:schemeClr>
                </a:solidFill>
              </a:rPr>
              <a:t>Arbitrages en entrée</a:t>
            </a:r>
            <a:endParaRPr lang="fr-FR" sz="1400" b="1" dirty="0">
              <a:solidFill>
                <a:schemeClr val="accent3">
                  <a:lumMod val="50000"/>
                </a:schemeClr>
              </a:solidFill>
            </a:endParaRPr>
          </a:p>
        </p:txBody>
      </p:sp>
      <p:sp>
        <p:nvSpPr>
          <p:cNvPr id="3" name="Rectangle 2"/>
          <p:cNvSpPr/>
          <p:nvPr/>
        </p:nvSpPr>
        <p:spPr>
          <a:xfrm>
            <a:off x="7367037" y="3286332"/>
            <a:ext cx="4221479" cy="161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buFont typeface="Wingdings" panose="05000000000000000000" pitchFamily="2" charset="2"/>
              <a:buChar char="§"/>
            </a:pPr>
            <a:r>
              <a:rPr lang="fr-FR" sz="1400" b="1" dirty="0" smtClean="0">
                <a:solidFill>
                  <a:srgbClr val="C00000"/>
                </a:solidFill>
              </a:rPr>
              <a:t>Frais</a:t>
            </a:r>
            <a:r>
              <a:rPr lang="fr-FR" sz="1200" dirty="0" smtClean="0">
                <a:solidFill>
                  <a:schemeClr val="tx1">
                    <a:lumMod val="75000"/>
                    <a:lumOff val="25000"/>
                  </a:schemeClr>
                </a:solidFill>
              </a:rPr>
              <a:t> (frais à l’entrée, frais sur versements, </a:t>
            </a:r>
            <a:r>
              <a:rPr lang="fr-FR" sz="1200" b="1" dirty="0" smtClean="0">
                <a:solidFill>
                  <a:schemeClr val="tx1">
                    <a:lumMod val="75000"/>
                    <a:lumOff val="25000"/>
                  </a:schemeClr>
                </a:solidFill>
              </a:rPr>
              <a:t>frais de gestion des encours</a:t>
            </a:r>
            <a:r>
              <a:rPr lang="fr-FR" sz="1200" dirty="0" smtClean="0">
                <a:solidFill>
                  <a:schemeClr val="tx1">
                    <a:lumMod val="75000"/>
                    <a:lumOff val="25000"/>
                  </a:schemeClr>
                </a:solidFill>
              </a:rPr>
              <a:t>, frais d’arbitrage)</a:t>
            </a:r>
          </a:p>
          <a:p>
            <a:pPr marL="266700" indent="-266700">
              <a:buFont typeface="Wingdings" panose="05000000000000000000" pitchFamily="2" charset="2"/>
              <a:buChar char="§"/>
            </a:pPr>
            <a:r>
              <a:rPr lang="fr-FR" sz="1400" b="1" dirty="0" smtClean="0">
                <a:solidFill>
                  <a:srgbClr val="C00000"/>
                </a:solidFill>
              </a:rPr>
              <a:t>Rachats partiels effectués </a:t>
            </a:r>
            <a:r>
              <a:rPr lang="fr-FR" sz="1200" dirty="0" smtClean="0">
                <a:solidFill>
                  <a:schemeClr val="tx1">
                    <a:lumMod val="75000"/>
                    <a:lumOff val="25000"/>
                  </a:schemeClr>
                </a:solidFill>
              </a:rPr>
              <a:t>(avant impôts, prélèvements sociaux et indemnités de rachat le cas échéant)</a:t>
            </a:r>
          </a:p>
          <a:p>
            <a:pPr marL="266700" indent="-266700">
              <a:buFont typeface="Wingdings" panose="05000000000000000000" pitchFamily="2" charset="2"/>
              <a:buChar char="§"/>
            </a:pPr>
            <a:r>
              <a:rPr lang="fr-FR" sz="1400" b="1" dirty="0" smtClean="0">
                <a:solidFill>
                  <a:srgbClr val="C00000"/>
                </a:solidFill>
              </a:rPr>
              <a:t>Arbitrage en sortie</a:t>
            </a:r>
            <a:r>
              <a:rPr lang="fr-FR" sz="1200" b="1" dirty="0" smtClean="0">
                <a:solidFill>
                  <a:srgbClr val="C00000"/>
                </a:solidFill>
              </a:rPr>
              <a:t> </a:t>
            </a:r>
            <a:r>
              <a:rPr lang="fr-FR" sz="1200" dirty="0" smtClean="0">
                <a:solidFill>
                  <a:schemeClr val="tx1">
                    <a:lumMod val="75000"/>
                    <a:lumOff val="25000"/>
                  </a:schemeClr>
                </a:solidFill>
              </a:rPr>
              <a:t>(avant frais d’arbitrage).</a:t>
            </a:r>
            <a:endParaRPr lang="fr-FR" sz="1200" dirty="0">
              <a:solidFill>
                <a:schemeClr val="tx1">
                  <a:lumMod val="75000"/>
                  <a:lumOff val="25000"/>
                </a:schemeClr>
              </a:solidFill>
            </a:endParaRPr>
          </a:p>
        </p:txBody>
      </p:sp>
      <p:sp>
        <p:nvSpPr>
          <p:cNvPr id="29" name="ZoneTexte 28"/>
          <p:cNvSpPr txBox="1"/>
          <p:nvPr/>
        </p:nvSpPr>
        <p:spPr>
          <a:xfrm>
            <a:off x="6064391" y="3248024"/>
            <a:ext cx="1409074" cy="1292662"/>
          </a:xfrm>
          <a:prstGeom prst="rect">
            <a:avLst/>
          </a:prstGeom>
          <a:noFill/>
        </p:spPr>
        <p:txBody>
          <a:bodyPr wrap="square" rtlCol="0">
            <a:spAutoFit/>
          </a:bodyPr>
          <a:lstStyle/>
          <a:p>
            <a:pPr algn="ctr"/>
            <a:r>
              <a:rPr lang="fr-FR" sz="4800" b="1" dirty="0" smtClean="0">
                <a:solidFill>
                  <a:schemeClr val="accent4">
                    <a:lumMod val="75000"/>
                  </a:schemeClr>
                </a:solidFill>
              </a:rPr>
              <a:t>_</a:t>
            </a:r>
            <a:endParaRPr lang="fr-FR" sz="1000" b="1" dirty="0" smtClean="0">
              <a:solidFill>
                <a:schemeClr val="accent4">
                  <a:lumMod val="75000"/>
                </a:schemeClr>
              </a:solidFill>
            </a:endParaRPr>
          </a:p>
          <a:p>
            <a:pPr algn="ctr"/>
            <a:endParaRPr lang="fr-FR" sz="1000" b="1" dirty="0" smtClean="0">
              <a:solidFill>
                <a:schemeClr val="accent4">
                  <a:lumMod val="75000"/>
                </a:schemeClr>
              </a:solidFill>
            </a:endParaRPr>
          </a:p>
          <a:p>
            <a:pPr algn="ctr"/>
            <a:r>
              <a:rPr lang="fr-FR" sz="1000" b="1" dirty="0" smtClean="0">
                <a:solidFill>
                  <a:srgbClr val="C00000"/>
                </a:solidFill>
              </a:rPr>
              <a:t>Evènements venant diminuer le capital</a:t>
            </a:r>
            <a:endParaRPr lang="fr-FR" sz="1000" b="1" dirty="0">
              <a:solidFill>
                <a:srgbClr val="C00000"/>
              </a:solidFill>
            </a:endParaRPr>
          </a:p>
        </p:txBody>
      </p:sp>
      <p:sp>
        <p:nvSpPr>
          <p:cNvPr id="30" name="ZoneTexte 29"/>
          <p:cNvSpPr txBox="1"/>
          <p:nvPr/>
        </p:nvSpPr>
        <p:spPr>
          <a:xfrm>
            <a:off x="4259968" y="2709148"/>
            <a:ext cx="1353951" cy="1384995"/>
          </a:xfrm>
          <a:prstGeom prst="rect">
            <a:avLst/>
          </a:prstGeom>
          <a:noFill/>
        </p:spPr>
        <p:txBody>
          <a:bodyPr wrap="square" rtlCol="0">
            <a:spAutoFit/>
          </a:bodyPr>
          <a:lstStyle/>
          <a:p>
            <a:pPr algn="ctr"/>
            <a:r>
              <a:rPr lang="fr-FR" sz="5400" b="1" dirty="0" smtClean="0">
                <a:solidFill>
                  <a:schemeClr val="accent3">
                    <a:lumMod val="50000"/>
                  </a:schemeClr>
                </a:solidFill>
              </a:rPr>
              <a:t>+</a:t>
            </a:r>
            <a:endParaRPr lang="fr-FR" sz="1000" b="1" dirty="0" smtClean="0">
              <a:solidFill>
                <a:schemeClr val="accent3">
                  <a:lumMod val="50000"/>
                </a:schemeClr>
              </a:solidFill>
            </a:endParaRPr>
          </a:p>
          <a:p>
            <a:pPr algn="ctr"/>
            <a:r>
              <a:rPr lang="fr-FR" sz="1000" b="1" dirty="0" smtClean="0">
                <a:solidFill>
                  <a:schemeClr val="accent3">
                    <a:lumMod val="50000"/>
                  </a:schemeClr>
                </a:solidFill>
              </a:rPr>
              <a:t>Evènements venant augmenter le capital</a:t>
            </a:r>
            <a:endParaRPr lang="fr-FR" sz="1000" b="1" dirty="0">
              <a:solidFill>
                <a:schemeClr val="accent3">
                  <a:lumMod val="50000"/>
                </a:schemeClr>
              </a:solidFill>
            </a:endParaRPr>
          </a:p>
        </p:txBody>
      </p:sp>
      <p:sp>
        <p:nvSpPr>
          <p:cNvPr id="31" name="Demi-cadre 30"/>
          <p:cNvSpPr/>
          <p:nvPr/>
        </p:nvSpPr>
        <p:spPr>
          <a:xfrm>
            <a:off x="4259969" y="2810976"/>
            <a:ext cx="3550130" cy="1283167"/>
          </a:xfrm>
          <a:prstGeom prst="halfFrame">
            <a:avLst>
              <a:gd name="adj1" fmla="val 6046"/>
              <a:gd name="adj2" fmla="val 4959"/>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2" name="Demi-cadre 31"/>
          <p:cNvSpPr/>
          <p:nvPr/>
        </p:nvSpPr>
        <p:spPr>
          <a:xfrm rot="10800000">
            <a:off x="6064391" y="3449052"/>
            <a:ext cx="5646046" cy="1362321"/>
          </a:xfrm>
          <a:prstGeom prst="halfFrame">
            <a:avLst>
              <a:gd name="adj1" fmla="val 4514"/>
              <a:gd name="adj2" fmla="val 56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Étoile à 10 branches 17"/>
          <p:cNvSpPr/>
          <p:nvPr/>
        </p:nvSpPr>
        <p:spPr>
          <a:xfrm>
            <a:off x="9994896" y="1074156"/>
            <a:ext cx="807888" cy="644079"/>
          </a:xfrm>
          <a:prstGeom prst="star10">
            <a:avLst>
              <a:gd name="adj" fmla="val 44824"/>
              <a:gd name="hf" fmla="val 10514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rgbClr val="C00000"/>
              </a:solidFill>
            </a:endParaRPr>
          </a:p>
        </p:txBody>
      </p:sp>
      <p:sp>
        <p:nvSpPr>
          <p:cNvPr id="19" name="Étoile à 10 branches 18"/>
          <p:cNvSpPr/>
          <p:nvPr/>
        </p:nvSpPr>
        <p:spPr>
          <a:xfrm>
            <a:off x="11101608" y="1075483"/>
            <a:ext cx="790234" cy="644079"/>
          </a:xfrm>
          <a:prstGeom prst="star10">
            <a:avLst>
              <a:gd name="adj" fmla="val 44824"/>
              <a:gd name="hf" fmla="val 1051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rgbClr val="C00000"/>
                </a:solidFill>
              </a:rPr>
              <a:t> </a:t>
            </a:r>
          </a:p>
          <a:p>
            <a:pPr algn="ctr"/>
            <a:r>
              <a:rPr lang="fr-FR" sz="1400" b="1" dirty="0">
                <a:solidFill>
                  <a:srgbClr val="C00000"/>
                </a:solidFill>
              </a:rPr>
              <a:t>2</a:t>
            </a:r>
          </a:p>
        </p:txBody>
      </p:sp>
      <p:sp>
        <p:nvSpPr>
          <p:cNvPr id="20" name="ZoneTexte 19"/>
          <p:cNvSpPr txBox="1"/>
          <p:nvPr/>
        </p:nvSpPr>
        <p:spPr>
          <a:xfrm>
            <a:off x="10217805" y="1295115"/>
            <a:ext cx="383458" cy="356856"/>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
        <p:nvSpPr>
          <p:cNvPr id="21" name="ZoneTexte 20"/>
          <p:cNvSpPr txBox="1"/>
          <p:nvPr/>
        </p:nvSpPr>
        <p:spPr>
          <a:xfrm>
            <a:off x="11313823" y="1282900"/>
            <a:ext cx="383458" cy="381285"/>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Tree>
    <p:extLst>
      <p:ext uri="{BB962C8B-B14F-4D97-AF65-F5344CB8AC3E}">
        <p14:creationId xmlns:p14="http://schemas.microsoft.com/office/powerpoint/2010/main" val="168427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809496" y="1740310"/>
            <a:ext cx="8100000" cy="4733366"/>
          </a:xfrm>
          <a:solidFill>
            <a:schemeClr val="bg1">
              <a:lumMod val="95000"/>
            </a:schemeClr>
          </a:solidFill>
        </p:spPr>
        <p:txBody>
          <a:bodyPr>
            <a:normAutofit/>
          </a:bodyPr>
          <a:lstStyle/>
          <a:p>
            <a:r>
              <a:rPr lang="fr-FR" sz="1400" dirty="0"/>
              <a:t>Pour une meilleure visibilité, la </a:t>
            </a:r>
            <a:r>
              <a:rPr lang="fr-FR" sz="1400" b="1" dirty="0">
                <a:solidFill>
                  <a:srgbClr val="C00000"/>
                </a:solidFill>
              </a:rPr>
              <a:t>tarification pour les frais sur versements </a:t>
            </a:r>
            <a:r>
              <a:rPr lang="fr-FR" sz="1400" b="1" dirty="0" smtClean="0">
                <a:solidFill>
                  <a:srgbClr val="C00000"/>
                </a:solidFill>
              </a:rPr>
              <a:t>sera </a:t>
            </a:r>
            <a:r>
              <a:rPr lang="fr-FR" sz="1400" b="1" dirty="0">
                <a:solidFill>
                  <a:srgbClr val="C00000"/>
                </a:solidFill>
              </a:rPr>
              <a:t>homogénéisée</a:t>
            </a:r>
            <a:r>
              <a:rPr lang="fr-FR" sz="1400" dirty="0">
                <a:solidFill>
                  <a:srgbClr val="C00000"/>
                </a:solidFill>
              </a:rPr>
              <a:t> </a:t>
            </a:r>
            <a:r>
              <a:rPr lang="fr-FR" sz="1400" dirty="0"/>
              <a:t>sur l’ensemble de la gamme Millevie 2 </a:t>
            </a:r>
            <a:r>
              <a:rPr lang="fr-FR" sz="1400" dirty="0" smtClean="0"/>
              <a:t>de </a:t>
            </a:r>
            <a:r>
              <a:rPr lang="fr-FR" sz="1400" dirty="0"/>
              <a:t>la façon suivante : </a:t>
            </a:r>
          </a:p>
        </p:txBody>
      </p:sp>
      <p:sp>
        <p:nvSpPr>
          <p:cNvPr id="11" name="Espace réservé du texte 10"/>
          <p:cNvSpPr>
            <a:spLocks noGrp="1"/>
          </p:cNvSpPr>
          <p:nvPr>
            <p:ph type="body" sz="quarter" idx="12"/>
          </p:nvPr>
        </p:nvSpPr>
        <p:spPr/>
        <p:txBody>
          <a:bodyPr>
            <a:normAutofit/>
          </a:bodyPr>
          <a:lstStyle/>
          <a:p>
            <a:r>
              <a:rPr lang="fr-FR" dirty="0"/>
              <a:t>Les évolutions de Millevie 2 </a:t>
            </a:r>
            <a:r>
              <a:rPr lang="fr-FR" dirty="0" smtClean="0"/>
              <a:t>prévoient une nouvelle tarification</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7" name="Hexagone 6"/>
          <p:cNvSpPr/>
          <p:nvPr/>
        </p:nvSpPr>
        <p:spPr>
          <a:xfrm rot="5400000">
            <a:off x="1342510" y="857919"/>
            <a:ext cx="1242383" cy="2536752"/>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mesures de sécurisation de l’ensemble des assurés</a:t>
            </a:r>
          </a:p>
        </p:txBody>
      </p:sp>
      <p:sp>
        <p:nvSpPr>
          <p:cNvPr id="8" name="Hexagone 7"/>
          <p:cNvSpPr/>
          <p:nvPr/>
        </p:nvSpPr>
        <p:spPr>
          <a:xfrm rot="5400000">
            <a:off x="1631218" y="1811590"/>
            <a:ext cx="1242383" cy="3114171"/>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Une nouvelle tarification</a:t>
            </a:r>
          </a:p>
        </p:txBody>
      </p:sp>
      <p:sp>
        <p:nvSpPr>
          <p:cNvPr id="9" name="Hexagone 8"/>
          <p:cNvSpPr/>
          <p:nvPr/>
        </p:nvSpPr>
        <p:spPr>
          <a:xfrm rot="5400000">
            <a:off x="1342509" y="4584107"/>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services à valeur ajoutée pour les clients</a:t>
            </a:r>
          </a:p>
        </p:txBody>
      </p:sp>
      <p:sp>
        <p:nvSpPr>
          <p:cNvPr id="14" name="Hexagone 13"/>
          <p:cNvSpPr/>
          <p:nvPr/>
        </p:nvSpPr>
        <p:spPr>
          <a:xfrm rot="5400000">
            <a:off x="1342509" y="3341725"/>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L’orientation de l’épargne de nos clients vers les UC est favorisée</a:t>
            </a:r>
          </a:p>
        </p:txBody>
      </p:sp>
      <p:sp>
        <p:nvSpPr>
          <p:cNvPr id="2" name="Espace réservé du texte 1"/>
          <p:cNvSpPr>
            <a:spLocks noGrp="1"/>
          </p:cNvSpPr>
          <p:nvPr>
            <p:ph type="body" sz="quarter" idx="16"/>
          </p:nvPr>
        </p:nvSpPr>
        <p:spPr/>
        <p:txBody>
          <a:bodyPr/>
          <a:lstStyle/>
          <a:p>
            <a:r>
              <a:rPr lang="fr-FR" dirty="0" smtClean="0"/>
              <a:t>4</a:t>
            </a:r>
            <a:endParaRPr lang="fr-FR" dirty="0"/>
          </a:p>
        </p:txBody>
      </p:sp>
      <p:sp>
        <p:nvSpPr>
          <p:cNvPr id="3" name="Rectangle 2"/>
          <p:cNvSpPr/>
          <p:nvPr/>
        </p:nvSpPr>
        <p:spPr>
          <a:xfrm>
            <a:off x="4902588" y="2954499"/>
            <a:ext cx="1806504" cy="516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4">
                    <a:lumMod val="75000"/>
                  </a:schemeClr>
                </a:solidFill>
              </a:rPr>
              <a:t>Millevie Essentielle, </a:t>
            </a:r>
          </a:p>
          <a:p>
            <a:pPr algn="ctr"/>
            <a:r>
              <a:rPr lang="fr-FR" sz="1400" dirty="0" smtClean="0">
                <a:solidFill>
                  <a:schemeClr val="accent4">
                    <a:lumMod val="75000"/>
                  </a:schemeClr>
                </a:solidFill>
              </a:rPr>
              <a:t>Millevie Initiale</a:t>
            </a:r>
            <a:endParaRPr lang="fr-FR" sz="1400" dirty="0">
              <a:solidFill>
                <a:schemeClr val="accent4">
                  <a:lumMod val="75000"/>
                </a:schemeClr>
              </a:solidFill>
            </a:endParaRPr>
          </a:p>
        </p:txBody>
      </p:sp>
      <p:sp>
        <p:nvSpPr>
          <p:cNvPr id="15" name="Rectangle 14"/>
          <p:cNvSpPr/>
          <p:nvPr/>
        </p:nvSpPr>
        <p:spPr>
          <a:xfrm>
            <a:off x="7286509" y="2954499"/>
            <a:ext cx="1806504" cy="516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4">
                    <a:lumMod val="75000"/>
                  </a:schemeClr>
                </a:solidFill>
              </a:rPr>
              <a:t>Millevie Premium, </a:t>
            </a:r>
          </a:p>
          <a:p>
            <a:pPr algn="ctr"/>
            <a:r>
              <a:rPr lang="fr-FR" sz="1400" dirty="0" smtClean="0">
                <a:solidFill>
                  <a:schemeClr val="accent4">
                    <a:lumMod val="75000"/>
                  </a:schemeClr>
                </a:solidFill>
              </a:rPr>
              <a:t>Millevie Capi</a:t>
            </a:r>
            <a:endParaRPr lang="fr-FR" sz="1400" dirty="0">
              <a:solidFill>
                <a:schemeClr val="accent4">
                  <a:lumMod val="75000"/>
                </a:schemeClr>
              </a:solidFill>
            </a:endParaRPr>
          </a:p>
        </p:txBody>
      </p:sp>
      <p:sp>
        <p:nvSpPr>
          <p:cNvPr id="16" name="Rectangle 15"/>
          <p:cNvSpPr/>
          <p:nvPr/>
        </p:nvSpPr>
        <p:spPr>
          <a:xfrm>
            <a:off x="9274170" y="2939208"/>
            <a:ext cx="1806504" cy="516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accent4">
                    <a:lumMod val="75000"/>
                  </a:schemeClr>
                </a:solidFill>
              </a:rPr>
              <a:t>Millevie Infinie</a:t>
            </a:r>
            <a:endParaRPr lang="fr-FR" sz="1400" dirty="0">
              <a:solidFill>
                <a:schemeClr val="accent4">
                  <a:lumMod val="75000"/>
                </a:schemeClr>
              </a:solidFill>
            </a:endParaRPr>
          </a:p>
        </p:txBody>
      </p:sp>
      <p:sp>
        <p:nvSpPr>
          <p:cNvPr id="4" name="ZoneTexte 3"/>
          <p:cNvSpPr txBox="1"/>
          <p:nvPr/>
        </p:nvSpPr>
        <p:spPr>
          <a:xfrm>
            <a:off x="5409580" y="3382205"/>
            <a:ext cx="792520" cy="553998"/>
          </a:xfrm>
          <a:prstGeom prst="rect">
            <a:avLst/>
          </a:prstGeom>
          <a:noFill/>
        </p:spPr>
        <p:txBody>
          <a:bodyPr wrap="square" rtlCol="0">
            <a:spAutoFit/>
          </a:bodyPr>
          <a:lstStyle/>
          <a:p>
            <a:pPr algn="ctr"/>
            <a:r>
              <a:rPr lang="fr-FR" b="1" dirty="0" smtClean="0">
                <a:solidFill>
                  <a:schemeClr val="accent3">
                    <a:lumMod val="75000"/>
                  </a:schemeClr>
                </a:solidFill>
              </a:rPr>
              <a:t>3,5% </a:t>
            </a:r>
            <a:r>
              <a:rPr lang="fr-FR" sz="1200" dirty="0" smtClean="0">
                <a:solidFill>
                  <a:schemeClr val="accent3">
                    <a:lumMod val="75000"/>
                  </a:schemeClr>
                </a:solidFill>
              </a:rPr>
              <a:t>MAX</a:t>
            </a:r>
            <a:endParaRPr lang="fr-FR" sz="1200" dirty="0">
              <a:solidFill>
                <a:schemeClr val="accent3">
                  <a:lumMod val="75000"/>
                </a:schemeClr>
              </a:solidFill>
            </a:endParaRPr>
          </a:p>
        </p:txBody>
      </p:sp>
      <p:sp>
        <p:nvSpPr>
          <p:cNvPr id="17" name="ZoneTexte 16"/>
          <p:cNvSpPr txBox="1"/>
          <p:nvPr/>
        </p:nvSpPr>
        <p:spPr>
          <a:xfrm>
            <a:off x="7793501" y="3382205"/>
            <a:ext cx="792520" cy="553998"/>
          </a:xfrm>
          <a:prstGeom prst="rect">
            <a:avLst/>
          </a:prstGeom>
          <a:noFill/>
        </p:spPr>
        <p:txBody>
          <a:bodyPr wrap="square" rtlCol="0">
            <a:spAutoFit/>
          </a:bodyPr>
          <a:lstStyle/>
          <a:p>
            <a:pPr algn="ctr"/>
            <a:r>
              <a:rPr lang="fr-FR" b="1" dirty="0" smtClean="0">
                <a:solidFill>
                  <a:schemeClr val="accent3">
                    <a:lumMod val="75000"/>
                  </a:schemeClr>
                </a:solidFill>
              </a:rPr>
              <a:t>3% </a:t>
            </a:r>
            <a:r>
              <a:rPr lang="fr-FR" sz="1200" dirty="0" smtClean="0">
                <a:solidFill>
                  <a:schemeClr val="accent3">
                    <a:lumMod val="75000"/>
                  </a:schemeClr>
                </a:solidFill>
              </a:rPr>
              <a:t>MAX</a:t>
            </a:r>
            <a:endParaRPr lang="fr-FR" sz="1200" dirty="0">
              <a:solidFill>
                <a:schemeClr val="accent3">
                  <a:lumMod val="75000"/>
                </a:schemeClr>
              </a:solidFill>
            </a:endParaRPr>
          </a:p>
        </p:txBody>
      </p:sp>
      <p:sp>
        <p:nvSpPr>
          <p:cNvPr id="18" name="ZoneTexte 17"/>
          <p:cNvSpPr txBox="1"/>
          <p:nvPr/>
        </p:nvSpPr>
        <p:spPr>
          <a:xfrm>
            <a:off x="9781163" y="3382205"/>
            <a:ext cx="792520" cy="553998"/>
          </a:xfrm>
          <a:prstGeom prst="rect">
            <a:avLst/>
          </a:prstGeom>
          <a:noFill/>
        </p:spPr>
        <p:txBody>
          <a:bodyPr wrap="square" rtlCol="0">
            <a:spAutoFit/>
          </a:bodyPr>
          <a:lstStyle/>
          <a:p>
            <a:pPr algn="ctr"/>
            <a:r>
              <a:rPr lang="fr-FR" b="1" dirty="0" smtClean="0">
                <a:solidFill>
                  <a:schemeClr val="accent3">
                    <a:lumMod val="75000"/>
                  </a:schemeClr>
                </a:solidFill>
              </a:rPr>
              <a:t>2% </a:t>
            </a:r>
            <a:r>
              <a:rPr lang="fr-FR" sz="1200" dirty="0" smtClean="0">
                <a:solidFill>
                  <a:schemeClr val="accent3">
                    <a:lumMod val="75000"/>
                  </a:schemeClr>
                </a:solidFill>
              </a:rPr>
              <a:t>MAX</a:t>
            </a:r>
            <a:endParaRPr lang="fr-FR" sz="1200" dirty="0">
              <a:solidFill>
                <a:schemeClr val="accent3">
                  <a:lumMod val="75000"/>
                </a:schemeClr>
              </a:solidFill>
            </a:endParaRPr>
          </a:p>
        </p:txBody>
      </p:sp>
      <p:sp>
        <p:nvSpPr>
          <p:cNvPr id="5" name="Rectangle 4"/>
          <p:cNvSpPr/>
          <p:nvPr/>
        </p:nvSpPr>
        <p:spPr>
          <a:xfrm>
            <a:off x="4902587" y="2654705"/>
            <a:ext cx="6040716" cy="28450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ANCIENNE GAMME MILLEVIE</a:t>
            </a:r>
            <a:endParaRPr lang="fr-FR" sz="1600" b="1" dirty="0">
              <a:solidFill>
                <a:schemeClr val="bg1"/>
              </a:solidFill>
            </a:endParaRPr>
          </a:p>
        </p:txBody>
      </p:sp>
      <p:sp>
        <p:nvSpPr>
          <p:cNvPr id="19" name="Rectangle 18"/>
          <p:cNvSpPr/>
          <p:nvPr/>
        </p:nvSpPr>
        <p:spPr>
          <a:xfrm>
            <a:off x="4902587" y="4425851"/>
            <a:ext cx="6040716" cy="33625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LA GAMME MILLEVIE 2</a:t>
            </a:r>
            <a:endParaRPr lang="fr-FR" b="1" dirty="0">
              <a:solidFill>
                <a:schemeClr val="bg1"/>
              </a:solidFill>
            </a:endParaRPr>
          </a:p>
        </p:txBody>
      </p:sp>
      <p:sp>
        <p:nvSpPr>
          <p:cNvPr id="6" name="Rectangle 5"/>
          <p:cNvSpPr/>
          <p:nvPr/>
        </p:nvSpPr>
        <p:spPr>
          <a:xfrm>
            <a:off x="4902587" y="4762108"/>
            <a:ext cx="6040716" cy="14764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smtClean="0">
                <a:solidFill>
                  <a:schemeClr val="bg1"/>
                </a:solidFill>
                <a:sym typeface="Wingdings" panose="05000000000000000000" pitchFamily="2" charset="2"/>
              </a:rPr>
              <a:t>Un taux unique de frais</a:t>
            </a:r>
          </a:p>
          <a:p>
            <a:r>
              <a:rPr lang="fr-FR" sz="1600" dirty="0" smtClean="0">
                <a:solidFill>
                  <a:schemeClr val="bg1"/>
                </a:solidFill>
                <a:sym typeface="Wingdings" panose="05000000000000000000" pitchFamily="2" charset="2"/>
              </a:rPr>
              <a:t>sur versements pour tous les contrats</a:t>
            </a:r>
          </a:p>
          <a:p>
            <a:endParaRPr lang="fr-FR" sz="1600" dirty="0" smtClean="0">
              <a:solidFill>
                <a:schemeClr val="bg1"/>
              </a:solidFill>
              <a:sym typeface="Wingdings" panose="05000000000000000000" pitchFamily="2" charset="2"/>
            </a:endParaRPr>
          </a:p>
          <a:p>
            <a:pPr algn="ctr"/>
            <a:r>
              <a:rPr lang="fr-FR" sz="1600" dirty="0" smtClean="0">
                <a:solidFill>
                  <a:schemeClr val="bg1"/>
                </a:solidFill>
                <a:sym typeface="Wingdings" panose="05000000000000000000" pitchFamily="2" charset="2"/>
              </a:rPr>
              <a:t>Les dérogations sont possibles selon le référentiel des dérogations commerciales (</a:t>
            </a:r>
            <a:r>
              <a:rPr lang="fr-FR" sz="1600" dirty="0" smtClean="0">
                <a:solidFill>
                  <a:schemeClr val="bg1"/>
                </a:solidFill>
                <a:sym typeface="Wingdings" panose="05000000000000000000" pitchFamily="2" charset="2"/>
                <a:hlinkClick r:id="rId2"/>
              </a:rPr>
              <a:t>à retrouver ici</a:t>
            </a:r>
            <a:r>
              <a:rPr lang="fr-FR" sz="1600" dirty="0" smtClean="0">
                <a:solidFill>
                  <a:schemeClr val="bg1"/>
                </a:solidFill>
                <a:sym typeface="Wingdings" panose="05000000000000000000" pitchFamily="2" charset="2"/>
              </a:rPr>
              <a:t>)</a:t>
            </a:r>
            <a:endParaRPr lang="fr-FR" sz="1600" dirty="0">
              <a:solidFill>
                <a:schemeClr val="bg1"/>
              </a:solidFill>
              <a:sym typeface="Wingdings" panose="05000000000000000000" pitchFamily="2" charset="2"/>
            </a:endParaRPr>
          </a:p>
        </p:txBody>
      </p:sp>
      <p:sp>
        <p:nvSpPr>
          <p:cNvPr id="21" name="Rectangle 20"/>
          <p:cNvSpPr/>
          <p:nvPr/>
        </p:nvSpPr>
        <p:spPr>
          <a:xfrm>
            <a:off x="4902587" y="4089594"/>
            <a:ext cx="6040716" cy="33625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NOUVEAU</a:t>
            </a:r>
            <a:endParaRPr lang="fr-FR" b="1" dirty="0">
              <a:solidFill>
                <a:schemeClr val="bg1"/>
              </a:solidFill>
            </a:endParaRPr>
          </a:p>
        </p:txBody>
      </p:sp>
      <p:sp>
        <p:nvSpPr>
          <p:cNvPr id="22" name="ZoneTexte 21"/>
          <p:cNvSpPr txBox="1"/>
          <p:nvPr/>
        </p:nvSpPr>
        <p:spPr>
          <a:xfrm>
            <a:off x="9093013" y="4717803"/>
            <a:ext cx="994884" cy="769441"/>
          </a:xfrm>
          <a:prstGeom prst="rect">
            <a:avLst/>
          </a:prstGeom>
          <a:noFill/>
        </p:spPr>
        <p:txBody>
          <a:bodyPr wrap="square" rtlCol="0">
            <a:spAutoFit/>
          </a:bodyPr>
          <a:lstStyle/>
          <a:p>
            <a:r>
              <a:rPr lang="fr-FR" sz="4400" b="1" dirty="0" smtClean="0">
                <a:solidFill>
                  <a:schemeClr val="bg1"/>
                </a:solidFill>
              </a:rPr>
              <a:t>3%</a:t>
            </a:r>
            <a:endParaRPr lang="fr-FR" sz="4400" b="1" dirty="0">
              <a:solidFill>
                <a:schemeClr val="bg1"/>
              </a:solidFill>
            </a:endParaRPr>
          </a:p>
        </p:txBody>
      </p:sp>
      <p:sp>
        <p:nvSpPr>
          <p:cNvPr id="26" name="Étoile à 10 branches 25"/>
          <p:cNvSpPr/>
          <p:nvPr/>
        </p:nvSpPr>
        <p:spPr>
          <a:xfrm>
            <a:off x="11101608" y="1075483"/>
            <a:ext cx="790234" cy="644079"/>
          </a:xfrm>
          <a:prstGeom prst="star10">
            <a:avLst>
              <a:gd name="adj" fmla="val 44824"/>
              <a:gd name="hf" fmla="val 1051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rgbClr val="C00000"/>
                </a:solidFill>
              </a:rPr>
              <a:t> </a:t>
            </a:r>
          </a:p>
          <a:p>
            <a:pPr algn="ctr"/>
            <a:r>
              <a:rPr lang="fr-FR" sz="1400" b="1" dirty="0">
                <a:solidFill>
                  <a:srgbClr val="C00000"/>
                </a:solidFill>
              </a:rPr>
              <a:t>2</a:t>
            </a:r>
          </a:p>
        </p:txBody>
      </p:sp>
      <p:sp>
        <p:nvSpPr>
          <p:cNvPr id="28" name="ZoneTexte 27"/>
          <p:cNvSpPr txBox="1"/>
          <p:nvPr/>
        </p:nvSpPr>
        <p:spPr>
          <a:xfrm>
            <a:off x="11313823" y="1282900"/>
            <a:ext cx="383458" cy="381285"/>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Tree>
    <p:extLst>
      <p:ext uri="{BB962C8B-B14F-4D97-AF65-F5344CB8AC3E}">
        <p14:creationId xmlns:p14="http://schemas.microsoft.com/office/powerpoint/2010/main" val="2565058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809496" y="1740310"/>
            <a:ext cx="8281668" cy="5117690"/>
          </a:xfrm>
          <a:solidFill>
            <a:schemeClr val="bg1">
              <a:lumMod val="95000"/>
            </a:schemeClr>
          </a:solidFill>
        </p:spPr>
        <p:txBody>
          <a:bodyPr>
            <a:noAutofit/>
          </a:bodyPr>
          <a:lstStyle/>
          <a:p>
            <a:pPr algn="just">
              <a:defRPr/>
            </a:pPr>
            <a:r>
              <a:rPr lang="fr-FR" sz="1400" b="1" dirty="0">
                <a:solidFill>
                  <a:srgbClr val="C00000"/>
                </a:solidFill>
              </a:rPr>
              <a:t>Les conditions d’arbitrages sur la gamme Millevie 2</a:t>
            </a:r>
            <a:r>
              <a:rPr lang="fr-FR" sz="1400" dirty="0">
                <a:solidFill>
                  <a:srgbClr val="C00000"/>
                </a:solidFill>
              </a:rPr>
              <a:t> </a:t>
            </a:r>
            <a:r>
              <a:rPr lang="fr-FR" sz="1400" dirty="0" smtClean="0"/>
              <a:t>ont été prévues de façon à orienter </a:t>
            </a:r>
            <a:r>
              <a:rPr lang="fr-FR" sz="1400" dirty="0"/>
              <a:t>l'épargne de nos clients vers les </a:t>
            </a:r>
            <a:r>
              <a:rPr lang="fr-FR" sz="1400" dirty="0" smtClean="0"/>
              <a:t>UC</a:t>
            </a:r>
          </a:p>
          <a:p>
            <a:pPr>
              <a:defRPr/>
            </a:pPr>
            <a:endParaRPr lang="fr-FR" sz="1400" dirty="0"/>
          </a:p>
          <a:p>
            <a:pPr>
              <a:defRPr/>
            </a:pPr>
            <a:endParaRPr lang="fr-FR" sz="1400" dirty="0" smtClean="0"/>
          </a:p>
          <a:p>
            <a:pPr>
              <a:defRPr/>
            </a:pPr>
            <a:endParaRPr lang="fr-FR" sz="1400" dirty="0"/>
          </a:p>
          <a:p>
            <a:pPr>
              <a:defRPr/>
            </a:pPr>
            <a:endParaRPr lang="fr-FR" sz="1400" dirty="0" smtClean="0"/>
          </a:p>
          <a:p>
            <a:pPr>
              <a:defRPr/>
            </a:pPr>
            <a:endParaRPr lang="fr-FR" sz="1400" dirty="0"/>
          </a:p>
          <a:p>
            <a:pPr>
              <a:defRPr/>
            </a:pPr>
            <a:endParaRPr lang="fr-FR" sz="1400" dirty="0" smtClean="0"/>
          </a:p>
          <a:p>
            <a:pPr>
              <a:defRPr/>
            </a:pPr>
            <a:endParaRPr lang="fr-FR" sz="1400" dirty="0"/>
          </a:p>
          <a:p>
            <a:pPr>
              <a:defRPr/>
            </a:pPr>
            <a:endParaRPr lang="fr-FR" sz="1400" dirty="0" smtClean="0"/>
          </a:p>
          <a:p>
            <a:pPr algn="just">
              <a:defRPr/>
            </a:pPr>
            <a:r>
              <a:rPr lang="fr-FR" sz="1400" dirty="0" smtClean="0"/>
              <a:t>De plus, dans le contexte économique actuel, la Gamme Millevie 2 prévoit </a:t>
            </a:r>
            <a:r>
              <a:rPr lang="fr-FR" sz="1400" b="1" dirty="0" smtClean="0">
                <a:solidFill>
                  <a:srgbClr val="C00000"/>
                </a:solidFill>
              </a:rPr>
              <a:t>l’instauration de mesures de protection en cas de </a:t>
            </a:r>
            <a:r>
              <a:rPr lang="fr-FR" sz="1400" b="1" dirty="0">
                <a:solidFill>
                  <a:srgbClr val="C00000"/>
                </a:solidFill>
              </a:rPr>
              <a:t>remontée </a:t>
            </a:r>
            <a:r>
              <a:rPr lang="fr-FR" sz="1400" b="1" dirty="0" smtClean="0">
                <a:solidFill>
                  <a:srgbClr val="C00000"/>
                </a:solidFill>
              </a:rPr>
              <a:t>brutale et importante des </a:t>
            </a:r>
            <a:r>
              <a:rPr lang="fr-FR" sz="1400" b="1" dirty="0">
                <a:solidFill>
                  <a:srgbClr val="C00000"/>
                </a:solidFill>
              </a:rPr>
              <a:t>taux </a:t>
            </a:r>
            <a:r>
              <a:rPr lang="fr-FR" sz="1400" dirty="0"/>
              <a:t>pour protéger les assurés</a:t>
            </a:r>
            <a:r>
              <a:rPr lang="fr-FR" sz="1400" dirty="0" smtClean="0"/>
              <a:t>. Dans ce cas, les </a:t>
            </a:r>
            <a:r>
              <a:rPr lang="fr-FR" sz="1400" dirty="0"/>
              <a:t>2 mesures exceptionnelles suivantes pourraient être mises en œuvre par BPCE Vie </a:t>
            </a:r>
            <a:r>
              <a:rPr lang="fr-FR" sz="1400" dirty="0" smtClean="0"/>
              <a:t>(et </a:t>
            </a:r>
            <a:r>
              <a:rPr lang="fr-FR" sz="1400" dirty="0"/>
              <a:t>par l’ensemble des </a:t>
            </a:r>
            <a:r>
              <a:rPr lang="fr-FR" sz="1400" dirty="0" smtClean="0"/>
              <a:t>assureurs) </a:t>
            </a:r>
            <a:r>
              <a:rPr lang="fr-FR" sz="1400" dirty="0"/>
              <a:t>: </a:t>
            </a:r>
          </a:p>
          <a:p>
            <a:pPr lvl="1">
              <a:defRPr/>
            </a:pPr>
            <a:r>
              <a:rPr lang="fr-FR" dirty="0" smtClean="0"/>
              <a:t>Suspension </a:t>
            </a:r>
            <a:r>
              <a:rPr lang="fr-FR" dirty="0"/>
              <a:t>temporaire des arbitrages en sortie du fonds </a:t>
            </a:r>
            <a:r>
              <a:rPr lang="fr-FR" dirty="0" smtClean="0"/>
              <a:t>€</a:t>
            </a:r>
          </a:p>
          <a:p>
            <a:pPr lvl="1" algn="just">
              <a:defRPr/>
            </a:pPr>
            <a:r>
              <a:rPr lang="fr-FR" dirty="0" smtClean="0"/>
              <a:t>Application d’indemnités </a:t>
            </a:r>
            <a:r>
              <a:rPr lang="fr-FR" dirty="0"/>
              <a:t>de rachat de 5% maximum sur le montant racheté sur le fonds en euros. Ces indemnités ne seront pas appliquées au-delà d’une période de 10 ans </a:t>
            </a:r>
            <a:r>
              <a:rPr lang="fr-FR" dirty="0" smtClean="0"/>
              <a:t>après la </a:t>
            </a:r>
            <a:r>
              <a:rPr lang="fr-FR" dirty="0"/>
              <a:t>date d’effet de la conclusion à l’un des contrats de la gamme Millevie 2. </a:t>
            </a:r>
          </a:p>
        </p:txBody>
      </p:sp>
      <p:sp>
        <p:nvSpPr>
          <p:cNvPr id="11" name="Espace réservé du texte 10"/>
          <p:cNvSpPr>
            <a:spLocks noGrp="1"/>
          </p:cNvSpPr>
          <p:nvPr>
            <p:ph type="body" sz="quarter" idx="12"/>
          </p:nvPr>
        </p:nvSpPr>
        <p:spPr/>
        <p:txBody>
          <a:bodyPr>
            <a:normAutofit/>
          </a:bodyPr>
          <a:lstStyle/>
          <a:p>
            <a:r>
              <a:rPr lang="fr-FR" dirty="0"/>
              <a:t>Les évolutions de Millevie 2 </a:t>
            </a:r>
            <a:r>
              <a:rPr lang="fr-FR" dirty="0" smtClean="0"/>
              <a:t>favorisent l’orientation </a:t>
            </a:r>
            <a:r>
              <a:rPr lang="fr-FR" dirty="0"/>
              <a:t>de l’épargne de nos clients vers les </a:t>
            </a:r>
            <a:r>
              <a:rPr lang="fr-FR" dirty="0" smtClean="0"/>
              <a:t>UC</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5</a:t>
            </a:r>
            <a:endParaRPr lang="fr-FR" dirty="0"/>
          </a:p>
        </p:txBody>
      </p:sp>
      <p:sp>
        <p:nvSpPr>
          <p:cNvPr id="7" name="Hexagone 6"/>
          <p:cNvSpPr/>
          <p:nvPr/>
        </p:nvSpPr>
        <p:spPr>
          <a:xfrm rot="5400000">
            <a:off x="1342510" y="857919"/>
            <a:ext cx="1242383" cy="2536752"/>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mesures de sécurisation de l’ensemble des assurés</a:t>
            </a:r>
          </a:p>
        </p:txBody>
      </p:sp>
      <p:sp>
        <p:nvSpPr>
          <p:cNvPr id="8" name="Hexagone 7"/>
          <p:cNvSpPr/>
          <p:nvPr/>
        </p:nvSpPr>
        <p:spPr>
          <a:xfrm rot="5400000">
            <a:off x="1342509" y="2100299"/>
            <a:ext cx="1242383" cy="2536754"/>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Une nouvelle tarification</a:t>
            </a:r>
          </a:p>
        </p:txBody>
      </p:sp>
      <p:sp>
        <p:nvSpPr>
          <p:cNvPr id="9" name="Hexagone 8"/>
          <p:cNvSpPr/>
          <p:nvPr/>
        </p:nvSpPr>
        <p:spPr>
          <a:xfrm rot="5400000">
            <a:off x="1342509" y="4584107"/>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services à valeur ajoutée pour les clients</a:t>
            </a:r>
          </a:p>
        </p:txBody>
      </p:sp>
      <p:sp>
        <p:nvSpPr>
          <p:cNvPr id="14" name="Hexagone 13"/>
          <p:cNvSpPr/>
          <p:nvPr/>
        </p:nvSpPr>
        <p:spPr>
          <a:xfrm rot="5400000">
            <a:off x="1631218" y="3053016"/>
            <a:ext cx="1242384" cy="3114171"/>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L’orientation de l’épargne de nos clients vers les UC est favorisée</a:t>
            </a:r>
          </a:p>
        </p:txBody>
      </p:sp>
      <p:sp>
        <p:nvSpPr>
          <p:cNvPr id="23" name="Rectangle 22"/>
          <p:cNvSpPr/>
          <p:nvPr/>
        </p:nvSpPr>
        <p:spPr>
          <a:xfrm>
            <a:off x="4506347" y="3466089"/>
            <a:ext cx="6773476" cy="34352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LA GAMME MILLEVIE 2</a:t>
            </a:r>
            <a:endParaRPr lang="fr-FR" b="1" dirty="0">
              <a:solidFill>
                <a:schemeClr val="bg1"/>
              </a:solidFill>
            </a:endParaRPr>
          </a:p>
        </p:txBody>
      </p:sp>
      <p:sp>
        <p:nvSpPr>
          <p:cNvPr id="24" name="Rectangle 23"/>
          <p:cNvSpPr/>
          <p:nvPr/>
        </p:nvSpPr>
        <p:spPr>
          <a:xfrm>
            <a:off x="4506347" y="3809609"/>
            <a:ext cx="6773476" cy="7005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dirty="0">
              <a:solidFill>
                <a:schemeClr val="bg1"/>
              </a:solidFill>
              <a:sym typeface="Wingdings" panose="05000000000000000000" pitchFamily="2" charset="2"/>
            </a:endParaRPr>
          </a:p>
        </p:txBody>
      </p:sp>
      <p:sp>
        <p:nvSpPr>
          <p:cNvPr id="25" name="Rectangle 24"/>
          <p:cNvSpPr/>
          <p:nvPr/>
        </p:nvSpPr>
        <p:spPr>
          <a:xfrm>
            <a:off x="4506347" y="3129832"/>
            <a:ext cx="6773476" cy="34352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NOUVEAU</a:t>
            </a:r>
            <a:endParaRPr lang="fr-FR" b="1" dirty="0">
              <a:solidFill>
                <a:schemeClr val="bg1"/>
              </a:solidFill>
            </a:endParaRPr>
          </a:p>
        </p:txBody>
      </p:sp>
      <p:sp>
        <p:nvSpPr>
          <p:cNvPr id="27" name="Rectangle 26"/>
          <p:cNvSpPr/>
          <p:nvPr/>
        </p:nvSpPr>
        <p:spPr>
          <a:xfrm>
            <a:off x="4506347" y="2550639"/>
            <a:ext cx="6773476" cy="5161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bg1"/>
                </a:solidFill>
              </a:rPr>
              <a:t>1 arbitrage GRATUIT / an </a:t>
            </a:r>
            <a:r>
              <a:rPr lang="fr-FR" sz="1400" dirty="0" smtClean="0">
                <a:solidFill>
                  <a:schemeClr val="bg1"/>
                </a:solidFill>
              </a:rPr>
              <a:t>quel que soit le contrat concerné </a:t>
            </a:r>
          </a:p>
          <a:p>
            <a:pPr algn="ctr"/>
            <a:r>
              <a:rPr lang="fr-FR" sz="1400" b="1" dirty="0" smtClean="0">
                <a:solidFill>
                  <a:schemeClr val="bg1"/>
                </a:solidFill>
              </a:rPr>
              <a:t>0,5% pour les arbitrages suivants </a:t>
            </a:r>
            <a:endParaRPr lang="fr-FR" sz="1400" b="1" dirty="0">
              <a:solidFill>
                <a:schemeClr val="bg1"/>
              </a:solidFill>
            </a:endParaRPr>
          </a:p>
        </p:txBody>
      </p:sp>
      <p:sp>
        <p:nvSpPr>
          <p:cNvPr id="33" name="Rectangle 32"/>
          <p:cNvSpPr/>
          <p:nvPr/>
        </p:nvSpPr>
        <p:spPr>
          <a:xfrm>
            <a:off x="4506347" y="2250845"/>
            <a:ext cx="6773476" cy="2997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bg1"/>
                </a:solidFill>
              </a:rPr>
              <a:t>ANCIENNE GAMME MILLEVIE</a:t>
            </a:r>
            <a:endParaRPr lang="fr-FR" sz="1600" b="1" dirty="0">
              <a:solidFill>
                <a:schemeClr val="bg1"/>
              </a:solidFill>
            </a:endParaRPr>
          </a:p>
        </p:txBody>
      </p:sp>
      <p:sp>
        <p:nvSpPr>
          <p:cNvPr id="2" name="ZoneTexte 1"/>
          <p:cNvSpPr txBox="1"/>
          <p:nvPr/>
        </p:nvSpPr>
        <p:spPr>
          <a:xfrm>
            <a:off x="4506347" y="3880966"/>
            <a:ext cx="2203961" cy="584775"/>
          </a:xfrm>
          <a:prstGeom prst="rect">
            <a:avLst/>
          </a:prstGeom>
          <a:noFill/>
        </p:spPr>
        <p:txBody>
          <a:bodyPr wrap="square" rtlCol="0">
            <a:spAutoFit/>
          </a:bodyPr>
          <a:lstStyle/>
          <a:p>
            <a:pPr algn="ctr"/>
            <a:r>
              <a:rPr lang="fr-FR" sz="1600" dirty="0" smtClean="0">
                <a:solidFill>
                  <a:schemeClr val="bg1"/>
                </a:solidFill>
              </a:rPr>
              <a:t>Arbitrage € vers UC </a:t>
            </a:r>
          </a:p>
          <a:p>
            <a:pPr algn="ctr"/>
            <a:r>
              <a:rPr lang="fr-FR" sz="1600" b="1" dirty="0" smtClean="0">
                <a:solidFill>
                  <a:schemeClr val="bg1"/>
                </a:solidFill>
              </a:rPr>
              <a:t>0%</a:t>
            </a:r>
            <a:endParaRPr lang="fr-FR" sz="1600" b="1" dirty="0">
              <a:solidFill>
                <a:schemeClr val="bg1"/>
              </a:solidFill>
            </a:endParaRPr>
          </a:p>
        </p:txBody>
      </p:sp>
      <p:sp>
        <p:nvSpPr>
          <p:cNvPr id="34" name="ZoneTexte 33"/>
          <p:cNvSpPr txBox="1"/>
          <p:nvPr/>
        </p:nvSpPr>
        <p:spPr>
          <a:xfrm>
            <a:off x="6710308" y="3880966"/>
            <a:ext cx="2282523" cy="584775"/>
          </a:xfrm>
          <a:prstGeom prst="rect">
            <a:avLst/>
          </a:prstGeom>
          <a:noFill/>
        </p:spPr>
        <p:txBody>
          <a:bodyPr wrap="square" rtlCol="0">
            <a:spAutoFit/>
          </a:bodyPr>
          <a:lstStyle/>
          <a:p>
            <a:pPr algn="ctr"/>
            <a:r>
              <a:rPr lang="fr-FR" sz="1600" dirty="0" smtClean="0">
                <a:solidFill>
                  <a:schemeClr val="bg1"/>
                </a:solidFill>
              </a:rPr>
              <a:t>Arbitrage UC vers UC </a:t>
            </a:r>
          </a:p>
          <a:p>
            <a:pPr algn="ctr"/>
            <a:r>
              <a:rPr lang="fr-FR" sz="1600" b="1" dirty="0" smtClean="0">
                <a:solidFill>
                  <a:schemeClr val="bg1"/>
                </a:solidFill>
              </a:rPr>
              <a:t>0%</a:t>
            </a:r>
            <a:endParaRPr lang="fr-FR" sz="1600" b="1" dirty="0">
              <a:solidFill>
                <a:schemeClr val="bg1"/>
              </a:solidFill>
            </a:endParaRPr>
          </a:p>
        </p:txBody>
      </p:sp>
      <p:sp>
        <p:nvSpPr>
          <p:cNvPr id="35" name="ZoneTexte 34"/>
          <p:cNvSpPr txBox="1"/>
          <p:nvPr/>
        </p:nvSpPr>
        <p:spPr>
          <a:xfrm>
            <a:off x="8992831" y="3880966"/>
            <a:ext cx="2262443" cy="584775"/>
          </a:xfrm>
          <a:prstGeom prst="rect">
            <a:avLst/>
          </a:prstGeom>
          <a:noFill/>
        </p:spPr>
        <p:txBody>
          <a:bodyPr wrap="square" rtlCol="0">
            <a:spAutoFit/>
          </a:bodyPr>
          <a:lstStyle/>
          <a:p>
            <a:pPr algn="ctr"/>
            <a:r>
              <a:rPr lang="fr-FR" sz="1600" dirty="0" smtClean="0">
                <a:solidFill>
                  <a:schemeClr val="bg1"/>
                </a:solidFill>
              </a:rPr>
              <a:t>Arbitrage UC vers € </a:t>
            </a:r>
          </a:p>
          <a:p>
            <a:pPr algn="ctr"/>
            <a:r>
              <a:rPr lang="fr-FR" sz="1600" b="1" dirty="0">
                <a:solidFill>
                  <a:schemeClr val="bg1"/>
                </a:solidFill>
              </a:rPr>
              <a:t>1</a:t>
            </a:r>
            <a:r>
              <a:rPr lang="fr-FR" sz="1600" b="1" dirty="0" smtClean="0">
                <a:solidFill>
                  <a:schemeClr val="bg1"/>
                </a:solidFill>
              </a:rPr>
              <a:t>%</a:t>
            </a:r>
            <a:r>
              <a:rPr lang="fr-FR" sz="1600" dirty="0" smtClean="0">
                <a:solidFill>
                  <a:schemeClr val="bg1"/>
                </a:solidFill>
              </a:rPr>
              <a:t> </a:t>
            </a:r>
            <a:r>
              <a:rPr lang="fr-FR" sz="1400" dirty="0" smtClean="0">
                <a:solidFill>
                  <a:schemeClr val="bg1"/>
                </a:solidFill>
              </a:rPr>
              <a:t>du montant arbitré</a:t>
            </a:r>
            <a:endParaRPr lang="fr-FR" sz="1400" dirty="0">
              <a:solidFill>
                <a:schemeClr val="bg1"/>
              </a:solidFill>
            </a:endParaRPr>
          </a:p>
        </p:txBody>
      </p:sp>
      <p:sp>
        <p:nvSpPr>
          <p:cNvPr id="40" name="Rectangle 39">
            <a:extLst>
              <a:ext uri="{FF2B5EF4-FFF2-40B4-BE49-F238E27FC236}">
                <a16:creationId xmlns:a16="http://schemas.microsoft.com/office/drawing/2014/main" id="{035E8452-B278-40C9-861F-EEF4F0E4CC8E}"/>
              </a:ext>
            </a:extLst>
          </p:cNvPr>
          <p:cNvSpPr/>
          <p:nvPr/>
        </p:nvSpPr>
        <p:spPr>
          <a:xfrm>
            <a:off x="3960955" y="6473676"/>
            <a:ext cx="8130209" cy="400110"/>
          </a:xfrm>
          <a:prstGeom prst="rect">
            <a:avLst/>
          </a:prstGeom>
        </p:spPr>
        <p:txBody>
          <a:bodyPr wrap="square">
            <a:spAutoFit/>
          </a:bodyPr>
          <a:lstStyle/>
          <a:p>
            <a:pPr algn="just"/>
            <a:r>
              <a:rPr lang="fr-FR" sz="1000" i="1" dirty="0" smtClean="0">
                <a:solidFill>
                  <a:schemeClr val="tx1">
                    <a:lumMod val="75000"/>
                    <a:lumOff val="25000"/>
                  </a:schemeClr>
                </a:solidFill>
              </a:rPr>
              <a:t>Ces </a:t>
            </a:r>
            <a:r>
              <a:rPr lang="fr-FR" sz="1000" i="1" dirty="0">
                <a:solidFill>
                  <a:schemeClr val="tx1">
                    <a:lumMod val="75000"/>
                    <a:lumOff val="25000"/>
                  </a:schemeClr>
                </a:solidFill>
              </a:rPr>
              <a:t>deux mesures exceptionnelles cessent de s’appliquer au plus tard un mois après que la valeur de marché (« valeur de vente ») du fonds en euros soit redevenue supérieure à sa valeur comptable (« valeur d’achat »).</a:t>
            </a:r>
          </a:p>
        </p:txBody>
      </p:sp>
      <p:cxnSp>
        <p:nvCxnSpPr>
          <p:cNvPr id="5" name="Connecteur droit 4"/>
          <p:cNvCxnSpPr/>
          <p:nvPr/>
        </p:nvCxnSpPr>
        <p:spPr>
          <a:xfrm>
            <a:off x="6710308" y="3937903"/>
            <a:ext cx="0" cy="5278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a:off x="8982791" y="3925210"/>
            <a:ext cx="0" cy="5278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Étoile à 10 branches 27"/>
          <p:cNvSpPr/>
          <p:nvPr/>
        </p:nvSpPr>
        <p:spPr>
          <a:xfrm>
            <a:off x="11101608" y="1075483"/>
            <a:ext cx="790234" cy="644079"/>
          </a:xfrm>
          <a:prstGeom prst="star10">
            <a:avLst>
              <a:gd name="adj" fmla="val 44824"/>
              <a:gd name="hf" fmla="val 1051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rgbClr val="C00000"/>
                </a:solidFill>
              </a:rPr>
              <a:t> </a:t>
            </a:r>
          </a:p>
          <a:p>
            <a:pPr algn="ctr"/>
            <a:r>
              <a:rPr lang="fr-FR" sz="1400" b="1" dirty="0">
                <a:solidFill>
                  <a:srgbClr val="C00000"/>
                </a:solidFill>
              </a:rPr>
              <a:t>2</a:t>
            </a:r>
          </a:p>
        </p:txBody>
      </p:sp>
      <p:sp>
        <p:nvSpPr>
          <p:cNvPr id="30" name="ZoneTexte 29"/>
          <p:cNvSpPr txBox="1"/>
          <p:nvPr/>
        </p:nvSpPr>
        <p:spPr>
          <a:xfrm>
            <a:off x="11313823" y="1282900"/>
            <a:ext cx="383458" cy="381285"/>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Tree>
    <p:extLst>
      <p:ext uri="{BB962C8B-B14F-4D97-AF65-F5344CB8AC3E}">
        <p14:creationId xmlns:p14="http://schemas.microsoft.com/office/powerpoint/2010/main" val="4112307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3809496" y="1740310"/>
            <a:ext cx="8100000" cy="2538515"/>
          </a:xfrm>
          <a:solidFill>
            <a:schemeClr val="bg1">
              <a:lumMod val="95000"/>
            </a:schemeClr>
          </a:solidFill>
        </p:spPr>
        <p:txBody>
          <a:bodyPr>
            <a:normAutofit/>
          </a:bodyPr>
          <a:lstStyle/>
          <a:p>
            <a:pPr lvl="0">
              <a:defRPr/>
            </a:pPr>
            <a:r>
              <a:rPr lang="fr-FR" sz="1400" b="1" dirty="0" smtClean="0">
                <a:solidFill>
                  <a:srgbClr val="C00000"/>
                </a:solidFill>
              </a:rPr>
              <a:t>La mise en place du service de gestion déléguée</a:t>
            </a:r>
            <a:endParaRPr lang="fr-FR" sz="1400" dirty="0" smtClean="0">
              <a:solidFill>
                <a:srgbClr val="C00000"/>
              </a:solidFill>
            </a:endParaRPr>
          </a:p>
          <a:p>
            <a:pPr lvl="1">
              <a:defRPr/>
            </a:pPr>
            <a:r>
              <a:rPr lang="fr-FR" dirty="0" smtClean="0"/>
              <a:t>Voir présentation détaillée à partir de la slide14</a:t>
            </a:r>
          </a:p>
          <a:p>
            <a:pPr lvl="0">
              <a:defRPr/>
            </a:pPr>
            <a:endParaRPr lang="fr-FR" sz="1400" b="1" dirty="0">
              <a:sym typeface="Wingdings" panose="05000000000000000000" pitchFamily="2" charset="2"/>
            </a:endParaRPr>
          </a:p>
          <a:p>
            <a:pPr lvl="0">
              <a:defRPr/>
            </a:pPr>
            <a:r>
              <a:rPr lang="fr-FR" sz="1400" b="1" dirty="0" smtClean="0">
                <a:solidFill>
                  <a:srgbClr val="C00000"/>
                </a:solidFill>
                <a:sym typeface="Wingdings" panose="05000000000000000000" pitchFamily="2" charset="2"/>
              </a:rPr>
              <a:t>La thématisation de l’offre financière</a:t>
            </a:r>
          </a:p>
          <a:p>
            <a:pPr marL="0" indent="0" algn="just">
              <a:buNone/>
            </a:pPr>
            <a:r>
              <a:rPr lang="fr-FR" sz="1400" dirty="0"/>
              <a:t>En cohérence avec les attentes de nos clients, </a:t>
            </a:r>
            <a:r>
              <a:rPr lang="fr-FR" sz="1400" dirty="0" smtClean="0"/>
              <a:t>la gamme Millevie 2 propose </a:t>
            </a:r>
            <a:r>
              <a:rPr lang="fr-FR" sz="1400" dirty="0"/>
              <a:t>une sélection de fonds ISR / ESG (Investissement Socialement Responsable / Environnementaux, Sociaux, et de Gouvernance), et de fonds « label Relance ». </a:t>
            </a:r>
          </a:p>
          <a:p>
            <a:pPr marL="0" indent="0">
              <a:buNone/>
            </a:pPr>
            <a:r>
              <a:rPr lang="fr-FR" sz="1400" dirty="0"/>
              <a:t>Ces fonds ont pour objectifs de </a:t>
            </a:r>
            <a:r>
              <a:rPr lang="fr-FR" sz="1400" dirty="0" smtClean="0"/>
              <a:t>:</a:t>
            </a:r>
            <a:endParaRPr lang="fr-FR" sz="1400" b="1" dirty="0">
              <a:sym typeface="Wingdings" panose="05000000000000000000" pitchFamily="2" charset="2"/>
            </a:endParaRPr>
          </a:p>
        </p:txBody>
      </p:sp>
      <p:sp>
        <p:nvSpPr>
          <p:cNvPr id="11" name="Espace réservé du texte 10"/>
          <p:cNvSpPr>
            <a:spLocks noGrp="1"/>
          </p:cNvSpPr>
          <p:nvPr>
            <p:ph type="body" sz="quarter" idx="12"/>
          </p:nvPr>
        </p:nvSpPr>
        <p:spPr/>
        <p:txBody>
          <a:bodyPr>
            <a:normAutofit/>
          </a:bodyPr>
          <a:lstStyle/>
          <a:p>
            <a:r>
              <a:rPr lang="fr-FR" dirty="0"/>
              <a:t>Les évolutions de Millevie 2 </a:t>
            </a:r>
            <a:r>
              <a:rPr lang="fr-FR" dirty="0" smtClean="0"/>
              <a:t>incluent des </a:t>
            </a:r>
            <a:r>
              <a:rPr lang="fr-FR" dirty="0"/>
              <a:t>services à valeur ajoutée pour les clients</a:t>
            </a:r>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smtClean="0"/>
              <a:t>6</a:t>
            </a:r>
            <a:endParaRPr lang="fr-FR" dirty="0"/>
          </a:p>
        </p:txBody>
      </p:sp>
      <p:sp>
        <p:nvSpPr>
          <p:cNvPr id="7" name="Hexagone 6"/>
          <p:cNvSpPr/>
          <p:nvPr/>
        </p:nvSpPr>
        <p:spPr>
          <a:xfrm rot="5400000">
            <a:off x="1342510" y="857919"/>
            <a:ext cx="1242383" cy="2536752"/>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Des mesures de sécurisation de l’ensemble des assurés</a:t>
            </a:r>
          </a:p>
        </p:txBody>
      </p:sp>
      <p:sp>
        <p:nvSpPr>
          <p:cNvPr id="8" name="Hexagone 7"/>
          <p:cNvSpPr/>
          <p:nvPr/>
        </p:nvSpPr>
        <p:spPr>
          <a:xfrm rot="5400000">
            <a:off x="1342509" y="2100299"/>
            <a:ext cx="1242383" cy="2536754"/>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Une nouvelle tarification</a:t>
            </a:r>
          </a:p>
        </p:txBody>
      </p:sp>
      <p:sp>
        <p:nvSpPr>
          <p:cNvPr id="9" name="Hexagone 8"/>
          <p:cNvSpPr/>
          <p:nvPr/>
        </p:nvSpPr>
        <p:spPr>
          <a:xfrm rot="5400000">
            <a:off x="1631218" y="4295398"/>
            <a:ext cx="1242384" cy="3114171"/>
          </a:xfrm>
          <a:prstGeom prst="hexagon">
            <a:avLst>
              <a:gd name="adj" fmla="val 19536"/>
              <a:gd name="vf" fmla="val 11547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Des services à valeur ajoutée pour les clients</a:t>
            </a:r>
          </a:p>
        </p:txBody>
      </p:sp>
      <p:sp>
        <p:nvSpPr>
          <p:cNvPr id="14" name="Hexagone 13"/>
          <p:cNvSpPr/>
          <p:nvPr/>
        </p:nvSpPr>
        <p:spPr>
          <a:xfrm rot="5400000">
            <a:off x="1342509" y="3341725"/>
            <a:ext cx="1242384" cy="2536753"/>
          </a:xfrm>
          <a:prstGeom prst="hexagon">
            <a:avLst>
              <a:gd name="adj" fmla="val 19536"/>
              <a:gd name="vf" fmla="val 1154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dirty="0">
                <a:solidFill>
                  <a:schemeClr val="bg1">
                    <a:lumMod val="50000"/>
                  </a:schemeClr>
                </a:solidFill>
              </a:rPr>
              <a:t>L’orientation de l’épargne de nos clients vers les UC est favorisée</a:t>
            </a:r>
          </a:p>
        </p:txBody>
      </p:sp>
      <p:sp>
        <p:nvSpPr>
          <p:cNvPr id="26" name="Espace réservé du contenu 9"/>
          <p:cNvSpPr txBox="1">
            <a:spLocks/>
          </p:cNvSpPr>
          <p:nvPr/>
        </p:nvSpPr>
        <p:spPr>
          <a:xfrm>
            <a:off x="3809495" y="3976596"/>
            <a:ext cx="8086311" cy="2497080"/>
          </a:xfrm>
          <a:prstGeom prst="rect">
            <a:avLst/>
          </a:prstGeom>
          <a:solidFill>
            <a:schemeClr val="bg1">
              <a:lumMod val="95000"/>
            </a:schemeClr>
          </a:solidFill>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fr-FR" sz="1200" dirty="0" smtClean="0"/>
              <a:t>Concilier performance économique et impact social et environnemental en finançant les entreprises et les entités publiques qui contribuent au développement durable, quel que soit le secteur d’activité.</a:t>
            </a:r>
          </a:p>
          <a:p>
            <a:pPr lvl="1" algn="just"/>
            <a:r>
              <a:rPr lang="fr-FR" sz="1200" dirty="0" smtClean="0"/>
              <a:t>Rechercher un potentiel de performance sur les marchés financiers, en contrepartie d’une prise de risque en capital.</a:t>
            </a:r>
          </a:p>
          <a:p>
            <a:pPr lvl="1" algn="just">
              <a:defRPr/>
            </a:pPr>
            <a:endParaRPr lang="fr-FR" sz="1200" b="1" dirty="0">
              <a:sym typeface="Wingdings" panose="05000000000000000000" pitchFamily="2" charset="2"/>
            </a:endParaRPr>
          </a:p>
        </p:txBody>
      </p:sp>
      <p:pic>
        <p:nvPicPr>
          <p:cNvPr id="2" name="Image 1"/>
          <p:cNvPicPr>
            <a:picLocks noChangeAspect="1"/>
          </p:cNvPicPr>
          <p:nvPr/>
        </p:nvPicPr>
        <p:blipFill>
          <a:blip r:embed="rId2"/>
          <a:stretch>
            <a:fillRect/>
          </a:stretch>
        </p:blipFill>
        <p:spPr>
          <a:xfrm>
            <a:off x="10409534" y="4972110"/>
            <a:ext cx="1200653" cy="1179589"/>
          </a:xfrm>
          <a:prstGeom prst="rect">
            <a:avLst/>
          </a:prstGeom>
        </p:spPr>
      </p:pic>
      <p:pic>
        <p:nvPicPr>
          <p:cNvPr id="3" name="Image 2"/>
          <p:cNvPicPr>
            <a:picLocks noChangeAspect="1"/>
          </p:cNvPicPr>
          <p:nvPr/>
        </p:nvPicPr>
        <p:blipFill>
          <a:blip r:embed="rId3"/>
          <a:stretch>
            <a:fillRect/>
          </a:stretch>
        </p:blipFill>
        <p:spPr>
          <a:xfrm>
            <a:off x="4034040" y="5388043"/>
            <a:ext cx="2686050" cy="752475"/>
          </a:xfrm>
          <a:prstGeom prst="rect">
            <a:avLst/>
          </a:prstGeom>
        </p:spPr>
      </p:pic>
      <p:pic>
        <p:nvPicPr>
          <p:cNvPr id="4" name="Image 3"/>
          <p:cNvPicPr>
            <a:picLocks noChangeAspect="1"/>
          </p:cNvPicPr>
          <p:nvPr/>
        </p:nvPicPr>
        <p:blipFill>
          <a:blip r:embed="rId4"/>
          <a:stretch>
            <a:fillRect/>
          </a:stretch>
        </p:blipFill>
        <p:spPr>
          <a:xfrm>
            <a:off x="7421199" y="5176298"/>
            <a:ext cx="2287225" cy="949713"/>
          </a:xfrm>
          <a:prstGeom prst="rect">
            <a:avLst/>
          </a:prstGeom>
        </p:spPr>
      </p:pic>
      <p:sp>
        <p:nvSpPr>
          <p:cNvPr id="15" name="Étoile à 10 branches 14"/>
          <p:cNvSpPr/>
          <p:nvPr/>
        </p:nvSpPr>
        <p:spPr>
          <a:xfrm>
            <a:off x="9994896" y="1074156"/>
            <a:ext cx="807888" cy="644079"/>
          </a:xfrm>
          <a:prstGeom prst="star10">
            <a:avLst>
              <a:gd name="adj" fmla="val 44824"/>
              <a:gd name="hf" fmla="val 10514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rgbClr val="C00000"/>
              </a:solidFill>
            </a:endParaRPr>
          </a:p>
        </p:txBody>
      </p:sp>
      <p:sp>
        <p:nvSpPr>
          <p:cNvPr id="16" name="Étoile à 10 branches 15"/>
          <p:cNvSpPr/>
          <p:nvPr/>
        </p:nvSpPr>
        <p:spPr>
          <a:xfrm>
            <a:off x="11101608" y="1075483"/>
            <a:ext cx="790234" cy="644079"/>
          </a:xfrm>
          <a:prstGeom prst="star10">
            <a:avLst>
              <a:gd name="adj" fmla="val 44824"/>
              <a:gd name="hf" fmla="val 10514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rgbClr val="C00000"/>
                </a:solidFill>
              </a:rPr>
              <a:t> </a:t>
            </a:r>
          </a:p>
          <a:p>
            <a:pPr algn="ctr"/>
            <a:r>
              <a:rPr lang="fr-FR" sz="1400" b="1" dirty="0">
                <a:solidFill>
                  <a:srgbClr val="C00000"/>
                </a:solidFill>
              </a:rPr>
              <a:t>2</a:t>
            </a:r>
          </a:p>
        </p:txBody>
      </p:sp>
      <p:sp>
        <p:nvSpPr>
          <p:cNvPr id="5" name="ZoneTexte 4"/>
          <p:cNvSpPr txBox="1"/>
          <p:nvPr/>
        </p:nvSpPr>
        <p:spPr>
          <a:xfrm>
            <a:off x="10217805" y="1295115"/>
            <a:ext cx="383458" cy="356856"/>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
        <p:nvSpPr>
          <p:cNvPr id="19" name="ZoneTexte 18"/>
          <p:cNvSpPr txBox="1"/>
          <p:nvPr/>
        </p:nvSpPr>
        <p:spPr>
          <a:xfrm>
            <a:off x="11313823" y="1282900"/>
            <a:ext cx="383458" cy="381285"/>
          </a:xfrm>
          <a:prstGeom prst="rect">
            <a:avLst/>
          </a:prstGeom>
          <a:noFill/>
        </p:spPr>
        <p:txBody>
          <a:bodyPr wrap="square" rtlCol="0">
            <a:prstTxWarp prst="textArchUp">
              <a:avLst/>
            </a:prstTxWarp>
            <a:spAutoFit/>
          </a:bodyPr>
          <a:lstStyle/>
          <a:p>
            <a:r>
              <a:rPr lang="fr-FR" dirty="0" smtClean="0">
                <a:solidFill>
                  <a:srgbClr val="C00000"/>
                </a:solidFill>
              </a:rPr>
              <a:t>Millevie</a:t>
            </a:r>
            <a:endParaRPr lang="fr-FR" dirty="0">
              <a:solidFill>
                <a:srgbClr val="C00000"/>
              </a:solidFill>
            </a:endParaRPr>
          </a:p>
        </p:txBody>
      </p:sp>
    </p:spTree>
    <p:extLst>
      <p:ext uri="{BB962C8B-B14F-4D97-AF65-F5344CB8AC3E}">
        <p14:creationId xmlns:p14="http://schemas.microsoft.com/office/powerpoint/2010/main" val="3503247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6" y="5760361"/>
            <a:ext cx="10742576" cy="655188"/>
          </a:xfrm>
        </p:spPr>
        <p:txBody>
          <a:bodyPr>
            <a:normAutofit/>
          </a:bodyPr>
          <a:lstStyle/>
          <a:p>
            <a:pPr marL="0" indent="0">
              <a:buNone/>
            </a:pPr>
            <a:r>
              <a:rPr lang="fr-FR" sz="1200" dirty="0" smtClean="0"/>
              <a:t>*Hors </a:t>
            </a:r>
            <a:r>
              <a:rPr lang="fr-FR" sz="1200" dirty="0"/>
              <a:t>périmètre : contrats bénéficiant d’une fiscalité </a:t>
            </a:r>
            <a:r>
              <a:rPr lang="fr-FR" sz="1200" dirty="0" smtClean="0"/>
              <a:t>particulière : Plan </a:t>
            </a:r>
            <a:r>
              <a:rPr lang="fr-FR" sz="1200" dirty="0"/>
              <a:t>Epargne Populaire (PEP), contrats de capitalisation, contrats </a:t>
            </a:r>
            <a:r>
              <a:rPr lang="fr-FR" sz="1200" dirty="0" smtClean="0"/>
              <a:t>d’épargne-retraite</a:t>
            </a:r>
            <a:endParaRPr lang="fr-FR" sz="1100" dirty="0"/>
          </a:p>
        </p:txBody>
      </p:sp>
      <p:sp>
        <p:nvSpPr>
          <p:cNvPr id="11" name="Espace réservé du texte 10"/>
          <p:cNvSpPr>
            <a:spLocks noGrp="1"/>
          </p:cNvSpPr>
          <p:nvPr>
            <p:ph type="body" sz="quarter" idx="12"/>
          </p:nvPr>
        </p:nvSpPr>
        <p:spPr/>
        <p:txBody>
          <a:bodyPr>
            <a:normAutofit/>
          </a:bodyPr>
          <a:lstStyle/>
          <a:p>
            <a:r>
              <a:rPr lang="fr-FR" dirty="0" smtClean="0"/>
              <a:t>Périmètre des évolutions</a:t>
            </a:r>
            <a:endParaRPr lang="fr-FR" dirty="0"/>
          </a:p>
        </p:txBody>
      </p:sp>
      <p:sp>
        <p:nvSpPr>
          <p:cNvPr id="12" name="Espace réservé du texte 11"/>
          <p:cNvSpPr>
            <a:spLocks noGrp="1"/>
          </p:cNvSpPr>
          <p:nvPr>
            <p:ph type="body" sz="quarter" idx="14"/>
          </p:nvPr>
        </p:nvSpPr>
        <p:spPr/>
        <p:txBody>
          <a:bodyPr/>
          <a:lstStyle/>
          <a:p>
            <a:r>
              <a:rPr lang="fr-FR" dirty="0"/>
              <a:t>Nouvelle </a:t>
            </a:r>
            <a:r>
              <a:rPr lang="fr-FR" dirty="0" smtClean="0"/>
              <a:t>offre</a:t>
            </a:r>
            <a:endParaRPr lang="fr-FR" dirty="0"/>
          </a:p>
        </p:txBody>
      </p:sp>
      <p:sp>
        <p:nvSpPr>
          <p:cNvPr id="13" name="Espace réservé du texte 12"/>
          <p:cNvSpPr>
            <a:spLocks noGrp="1"/>
          </p:cNvSpPr>
          <p:nvPr>
            <p:ph type="body" sz="quarter" idx="16"/>
          </p:nvPr>
        </p:nvSpPr>
        <p:spPr/>
        <p:txBody>
          <a:bodyPr/>
          <a:lstStyle/>
          <a:p>
            <a:r>
              <a:rPr lang="fr-FR" dirty="0"/>
              <a:t>7</a:t>
            </a:r>
          </a:p>
        </p:txBody>
      </p:sp>
      <p:graphicFrame>
        <p:nvGraphicFramePr>
          <p:cNvPr id="15" name="Tableau 3">
            <a:extLst>
              <a:ext uri="{FF2B5EF4-FFF2-40B4-BE49-F238E27FC236}">
                <a16:creationId xmlns:a16="http://schemas.microsoft.com/office/drawing/2014/main" id="{97EBD193-0187-42F7-90E9-E1D66C5A4D54}"/>
              </a:ext>
            </a:extLst>
          </p:cNvPr>
          <p:cNvGraphicFramePr>
            <a:graphicFrameLocks noGrp="1"/>
          </p:cNvGraphicFramePr>
          <p:nvPr>
            <p:extLst>
              <p:ext uri="{D42A27DB-BD31-4B8C-83A1-F6EECF244321}">
                <p14:modId xmlns:p14="http://schemas.microsoft.com/office/powerpoint/2010/main" val="2770154516"/>
              </p:ext>
            </p:extLst>
          </p:nvPr>
        </p:nvGraphicFramePr>
        <p:xfrm>
          <a:off x="695325" y="1660056"/>
          <a:ext cx="10742577" cy="3761775"/>
        </p:xfrm>
        <a:graphic>
          <a:graphicData uri="http://schemas.openxmlformats.org/drawingml/2006/table">
            <a:tbl>
              <a:tblPr firstRow="1" bandRow="1"/>
              <a:tblGrid>
                <a:gridCol w="3369009">
                  <a:extLst>
                    <a:ext uri="{9D8B030D-6E8A-4147-A177-3AD203B41FA5}">
                      <a16:colId xmlns:a16="http://schemas.microsoft.com/office/drawing/2014/main" val="2818474571"/>
                    </a:ext>
                  </a:extLst>
                </a:gridCol>
                <a:gridCol w="1502821">
                  <a:extLst>
                    <a:ext uri="{9D8B030D-6E8A-4147-A177-3AD203B41FA5}">
                      <a16:colId xmlns:a16="http://schemas.microsoft.com/office/drawing/2014/main" val="905193571"/>
                    </a:ext>
                  </a:extLst>
                </a:gridCol>
                <a:gridCol w="1256744">
                  <a:extLst>
                    <a:ext uri="{9D8B030D-6E8A-4147-A177-3AD203B41FA5}">
                      <a16:colId xmlns:a16="http://schemas.microsoft.com/office/drawing/2014/main" val="3894423330"/>
                    </a:ext>
                  </a:extLst>
                </a:gridCol>
                <a:gridCol w="1309474">
                  <a:extLst>
                    <a:ext uri="{9D8B030D-6E8A-4147-A177-3AD203B41FA5}">
                      <a16:colId xmlns:a16="http://schemas.microsoft.com/office/drawing/2014/main" val="3100837747"/>
                    </a:ext>
                  </a:extLst>
                </a:gridCol>
                <a:gridCol w="1251519">
                  <a:extLst>
                    <a:ext uri="{9D8B030D-6E8A-4147-A177-3AD203B41FA5}">
                      <a16:colId xmlns:a16="http://schemas.microsoft.com/office/drawing/2014/main" val="3508958500"/>
                    </a:ext>
                  </a:extLst>
                </a:gridCol>
                <a:gridCol w="1026505">
                  <a:extLst>
                    <a:ext uri="{9D8B030D-6E8A-4147-A177-3AD203B41FA5}">
                      <a16:colId xmlns:a16="http://schemas.microsoft.com/office/drawing/2014/main" val="126670173"/>
                    </a:ext>
                  </a:extLst>
                </a:gridCol>
                <a:gridCol w="1026505">
                  <a:extLst>
                    <a:ext uri="{9D8B030D-6E8A-4147-A177-3AD203B41FA5}">
                      <a16:colId xmlns:a16="http://schemas.microsoft.com/office/drawing/2014/main" val="952591660"/>
                    </a:ext>
                  </a:extLst>
                </a:gridCol>
              </a:tblGrid>
              <a:tr h="582834">
                <a:tc rowSpan="2">
                  <a:txBody>
                    <a:bodyPr/>
                    <a:lstStyle>
                      <a:lvl1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1pPr>
                      <a:lvl2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2pPr>
                      <a:lvl3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3pPr>
                      <a:lvl4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4pPr>
                      <a:lvl5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5pPr>
                      <a:lvl6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6pPr>
                      <a:lvl7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7pPr>
                      <a:lvl8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8pPr>
                      <a:lvl9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9pPr>
                    </a:lstStyle>
                    <a:p>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rowSpan="2">
                  <a:txBody>
                    <a:bodyPr/>
                    <a:lstStyle>
                      <a:lvl1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1pPr>
                      <a:lvl2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2pPr>
                      <a:lvl3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3pPr>
                      <a:lvl4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4pPr>
                      <a:lvl5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5pPr>
                      <a:lvl6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6pPr>
                      <a:lvl7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7pPr>
                      <a:lvl8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8pPr>
                      <a:lvl9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0" dirty="0"/>
                        <a:t>Produits en stock*</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gridSpan="5">
                  <a:txBody>
                    <a:bodyPr/>
                    <a:lstStyle>
                      <a:lvl1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1pPr>
                      <a:lvl2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2pPr>
                      <a:lvl3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3pPr>
                      <a:lvl4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4pPr>
                      <a:lvl5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5pPr>
                      <a:lvl6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6pPr>
                      <a:lvl7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7pPr>
                      <a:lvl8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8pPr>
                      <a:lvl9pPr marR="0" algn="l" rtl="0" eaLnBrk="1" hangingPunct="1">
                        <a:lnSpc>
                          <a:spcPct val="100000"/>
                        </a:lnSpc>
                        <a:spcBef>
                          <a:spcPts val="0"/>
                        </a:spcBef>
                        <a:spcAft>
                          <a:spcPts val="0"/>
                        </a:spcAft>
                        <a:buNone/>
                        <a:defRPr sz="1400" b="1" i="0" u="none" strike="noStrike" cap="none">
                          <a:solidFill>
                            <a:schemeClr val="lt1"/>
                          </a:solidFill>
                          <a:latin typeface="Arial" panose="020B0604020202020204"/>
                          <a:sym typeface="Arial"/>
                        </a:defRPr>
                      </a:lvl9pPr>
                    </a:lstStyle>
                    <a:p>
                      <a:pPr algn="ctr"/>
                      <a:r>
                        <a:rPr lang="fr-FR" sz="1200" b="0" dirty="0"/>
                        <a:t>Nouveaux produits </a:t>
                      </a:r>
                      <a:r>
                        <a:rPr lang="fr-FR" sz="1200" b="0" dirty="0" smtClean="0"/>
                        <a:t>commercialisés dès le 28 juin</a:t>
                      </a:r>
                      <a:endParaRPr lang="fr-FR" sz="1200" b="0" dirty="0"/>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hMerge="1">
                  <a:txBody>
                    <a:bodyPr/>
                    <a:lstStyle/>
                    <a:p>
                      <a:pPr algn="ctr"/>
                      <a:endParaRPr lang="fr-FR" sz="800" dirty="0"/>
                    </a:p>
                  </a:txBody>
                  <a:tcPr anchor="ctr">
                    <a:solidFill>
                      <a:srgbClr val="FF0000"/>
                    </a:solidFill>
                  </a:tcPr>
                </a:tc>
                <a:tc hMerge="1">
                  <a:txBody>
                    <a:bodyPr/>
                    <a:lstStyle/>
                    <a:p>
                      <a:pPr algn="ctr"/>
                      <a:endParaRPr lang="fr-FR" sz="800" dirty="0"/>
                    </a:p>
                  </a:txBody>
                  <a:tcPr anchor="ctr">
                    <a:solidFill>
                      <a:srgbClr val="FF0000"/>
                    </a:solidFill>
                  </a:tcPr>
                </a:tc>
                <a:tc hMerge="1">
                  <a:txBody>
                    <a:bodyPr/>
                    <a:lstStyle/>
                    <a:p>
                      <a:pPr algn="ctr"/>
                      <a:endParaRPr lang="fr-FR" sz="800" dirty="0"/>
                    </a:p>
                  </a:txBody>
                  <a:tcPr anchor="ctr">
                    <a:solidFill>
                      <a:srgbClr val="FF0000"/>
                    </a:solidFill>
                  </a:tcPr>
                </a:tc>
                <a:tc hMerge="1">
                  <a:txBody>
                    <a:bodyPr/>
                    <a:lstStyle/>
                    <a:p>
                      <a:pPr algn="ctr"/>
                      <a:endParaRPr lang="fr-FR" sz="800" dirty="0"/>
                    </a:p>
                  </a:txBody>
                  <a:tcPr anchor="ctr">
                    <a:solidFill>
                      <a:srgbClr val="FF0000"/>
                    </a:solidFill>
                  </a:tcPr>
                </a:tc>
                <a:extLst>
                  <a:ext uri="{0D108BD9-81ED-4DB2-BD59-A6C34878D82A}">
                    <a16:rowId xmlns:a16="http://schemas.microsoft.com/office/drawing/2014/main" val="2408832720"/>
                  </a:ext>
                </a:extLst>
              </a:tr>
              <a:tr h="604342">
                <a:tc vMerge="1">
                  <a:txBody>
                    <a:bodyPr/>
                    <a:lstStyle/>
                    <a:p>
                      <a:endParaRPr lang="fr-FR"/>
                    </a:p>
                  </a:txBody>
                  <a:tcPr/>
                </a:tc>
                <a:tc vMerge="1">
                  <a:txBody>
                    <a:bodyPr/>
                    <a:lstStyle/>
                    <a:p>
                      <a:pPr algn="ctr"/>
                      <a:endParaRPr lang="fr-FR" sz="1200" dirty="0">
                        <a:solidFill>
                          <a:schemeClr val="bg1"/>
                        </a:solidFill>
                      </a:endParaRPr>
                    </a:p>
                  </a:txBody>
                  <a:tcPr anchor="ctr">
                    <a:solidFill>
                      <a:srgbClr val="FF0000"/>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Initiale 2</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Essentielle 2</a:t>
                      </a:r>
                    </a:p>
                  </a:txBody>
                  <a:tcPr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Premium 2</a:t>
                      </a:r>
                    </a:p>
                  </a:txBody>
                  <a:tcPr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Infinie 2</a:t>
                      </a:r>
                    </a:p>
                  </a:txBody>
                  <a:tcPr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r>
                        <a:rPr lang="fr-FR" sz="1200" dirty="0">
                          <a:solidFill>
                            <a:schemeClr val="bg1"/>
                          </a:solidFill>
                        </a:rPr>
                        <a:t>Millevie Capi 2</a:t>
                      </a:r>
                    </a:p>
                  </a:txBody>
                  <a:tcPr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val="419273006"/>
                  </a:ext>
                </a:extLst>
              </a:tr>
              <a:tr h="1208683">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l" defTabSz="685726" rtl="0" eaLnBrk="1" fontAlgn="auto" latinLnBrk="0" hangingPunct="1">
                        <a:lnSpc>
                          <a:spcPct val="100000"/>
                        </a:lnSpc>
                        <a:spcBef>
                          <a:spcPts val="0"/>
                        </a:spcBef>
                        <a:spcAft>
                          <a:spcPts val="0"/>
                        </a:spcAft>
                        <a:buClrTx/>
                        <a:buSzTx/>
                        <a:buFontTx/>
                        <a:buNone/>
                        <a:tabLst/>
                        <a:defRPr/>
                      </a:pPr>
                      <a:r>
                        <a:rPr lang="fr-FR" sz="1200" b="1" kern="1200" dirty="0">
                          <a:solidFill>
                            <a:schemeClr val="tx1">
                              <a:lumMod val="75000"/>
                              <a:lumOff val="25000"/>
                            </a:schemeClr>
                          </a:solidFill>
                          <a:latin typeface="+mn-lt"/>
                          <a:ea typeface="+mn-ea"/>
                          <a:cs typeface="+mn-cs"/>
                        </a:rPr>
                        <a:t>Garantie minorée des Frais de Gestion sur le fonds €</a:t>
                      </a:r>
                      <a:endParaRPr lang="fr-FR" sz="1200" dirty="0">
                        <a:solidFill>
                          <a:schemeClr val="tx1">
                            <a:lumMod val="75000"/>
                            <a:lumOff val="25000"/>
                          </a:schemeClr>
                        </a:solidFill>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smtClean="0">
                          <a:solidFill>
                            <a:srgbClr val="92D050"/>
                          </a:solidFill>
                          <a:latin typeface="Segoe UI Symbol" panose="020B0502040204020203" pitchFamily="34" charset="0"/>
                          <a:ea typeface="Segoe UI Symbol" panose="020B0502040204020203" pitchFamily="34" charset="0"/>
                        </a:rPr>
                        <a:t>✅</a:t>
                      </a:r>
                      <a:endParaRPr lang="fr-FR" sz="1200" b="1" dirty="0" smtClean="0">
                        <a:solidFill>
                          <a:srgbClr val="92D050"/>
                        </a:solidFill>
                      </a:endParaRPr>
                    </a:p>
                    <a:p>
                      <a:pPr marL="0" marR="0" lvl="0" indent="0" algn="ctr" defTabSz="685726" rtl="0" eaLnBrk="1" fontAlgn="auto" latinLnBrk="0" hangingPunct="1">
                        <a:lnSpc>
                          <a:spcPct val="100000"/>
                        </a:lnSpc>
                        <a:spcBef>
                          <a:spcPts val="0"/>
                        </a:spcBef>
                        <a:spcAft>
                          <a:spcPts val="0"/>
                        </a:spcAft>
                        <a:buClrTx/>
                        <a:buSzTx/>
                        <a:buFontTx/>
                        <a:buNone/>
                        <a:tabLst/>
                        <a:defRPr/>
                      </a:pPr>
                      <a:r>
                        <a:rPr lang="fr-FR" sz="900" b="0" dirty="0" smtClean="0">
                          <a:solidFill>
                            <a:schemeClr val="tx1"/>
                          </a:solidFill>
                        </a:rPr>
                        <a:t>Pour</a:t>
                      </a:r>
                      <a:r>
                        <a:rPr lang="fr-FR" sz="900" b="0" baseline="0" dirty="0" smtClean="0">
                          <a:solidFill>
                            <a:schemeClr val="tx1"/>
                          </a:solidFill>
                        </a:rPr>
                        <a:t> </a:t>
                      </a:r>
                      <a:r>
                        <a:rPr lang="fr-FR" sz="900" b="0" dirty="0" smtClean="0">
                          <a:solidFill>
                            <a:schemeClr val="tx1"/>
                          </a:solidFill>
                        </a:rPr>
                        <a:t>les nouveaux</a:t>
                      </a:r>
                      <a:r>
                        <a:rPr lang="fr-FR" sz="900" b="0" baseline="0" dirty="0" smtClean="0">
                          <a:solidFill>
                            <a:schemeClr val="tx1"/>
                          </a:solidFill>
                        </a:rPr>
                        <a:t> </a:t>
                      </a:r>
                      <a:r>
                        <a:rPr lang="fr-FR" sz="900" b="0" dirty="0" smtClean="0">
                          <a:solidFill>
                            <a:schemeClr val="tx1"/>
                          </a:solidFill>
                        </a:rPr>
                        <a:t>investissements réalisés à partir du 01/01/2022 </a:t>
                      </a:r>
                      <a:endParaRPr lang="fr-FR" sz="900" b="0" dirty="0">
                        <a:solidFill>
                          <a:schemeClr val="tx1"/>
                        </a:solidFill>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900" b="1" dirty="0">
                        <a:solidFill>
                          <a:srgbClr val="92D050"/>
                        </a:solidFill>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405686941"/>
                  </a:ext>
                </a:extLst>
              </a:tr>
              <a:tr h="403170">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r>
                        <a:rPr lang="fr-FR" sz="1200" b="1" i="0" u="none" strike="noStrike" kern="1200" cap="none" dirty="0">
                          <a:solidFill>
                            <a:schemeClr val="tx1">
                              <a:lumMod val="75000"/>
                              <a:lumOff val="25000"/>
                            </a:schemeClr>
                          </a:solidFill>
                          <a:latin typeface="+mn-lt"/>
                          <a:ea typeface="+mn-ea"/>
                          <a:cs typeface="+mn-cs"/>
                          <a:sym typeface="Arial"/>
                        </a:rPr>
                        <a:t>Frais de versement et d’arbitrage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no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mpd="sng">
                      <a:no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mpd="sng">
                      <a:no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387750159"/>
                  </a:ext>
                </a:extLst>
              </a:tr>
              <a:tr h="403170">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algn="l" defTabSz="685783" rtl="0" eaLnBrk="1" latinLnBrk="0" hangingPunct="1"/>
                      <a:r>
                        <a:rPr lang="fr-FR" sz="1200" b="1" kern="1200" dirty="0">
                          <a:solidFill>
                            <a:schemeClr val="tx1">
                              <a:lumMod val="75000"/>
                              <a:lumOff val="25000"/>
                            </a:schemeClr>
                          </a:solidFill>
                          <a:latin typeface="+mn-lt"/>
                          <a:ea typeface="+mn-ea"/>
                          <a:cs typeface="+mn-cs"/>
                        </a:rPr>
                        <a:t>Mesures en cas de remontée des taux</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599848511"/>
                  </a:ext>
                </a:extLst>
              </a:tr>
              <a:tr h="559576">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r>
                        <a:rPr lang="fr-FR" sz="1200" b="1" kern="1200" dirty="0">
                          <a:solidFill>
                            <a:schemeClr val="tx1">
                              <a:lumMod val="75000"/>
                              <a:lumOff val="25000"/>
                            </a:schemeClr>
                          </a:solidFill>
                          <a:latin typeface="+mn-lt"/>
                          <a:ea typeface="+mn-ea"/>
                          <a:cs typeface="+mn-cs"/>
                        </a:rPr>
                        <a:t>Service de gestion déléguée</a:t>
                      </a:r>
                    </a:p>
                    <a:p>
                      <a:r>
                        <a:rPr lang="fr-FR" sz="1200" b="0" i="1" u="none" strike="noStrike" kern="1200" cap="none" dirty="0">
                          <a:solidFill>
                            <a:schemeClr val="tx1">
                              <a:lumMod val="75000"/>
                              <a:lumOff val="25000"/>
                            </a:schemeClr>
                          </a:solidFill>
                          <a:latin typeface="+mn-lt"/>
                          <a:ea typeface="+mn-ea"/>
                          <a:cs typeface="+mn-cs"/>
                          <a:sym typeface="Arial"/>
                        </a:rPr>
                        <a:t>Lot 2 : Millevie Initiale et Nuances</a:t>
                      </a:r>
                      <a:r>
                        <a:rPr lang="fr-FR" sz="1200" b="0" i="1" u="none" strike="noStrike" kern="1200" cap="none" baseline="0" dirty="0">
                          <a:solidFill>
                            <a:schemeClr val="tx1">
                              <a:lumMod val="75000"/>
                              <a:lumOff val="25000"/>
                            </a:schemeClr>
                          </a:solidFill>
                          <a:latin typeface="+mn-lt"/>
                          <a:ea typeface="+mn-ea"/>
                          <a:cs typeface="+mn-cs"/>
                          <a:sym typeface="Arial"/>
                        </a:rPr>
                        <a:t> 3D</a:t>
                      </a:r>
                      <a:endParaRPr lang="fr-FR" sz="1200" b="0" i="1" u="none" strike="noStrike" kern="1200" cap="none" dirty="0">
                        <a:solidFill>
                          <a:schemeClr val="tx1">
                            <a:lumMod val="75000"/>
                            <a:lumOff val="25000"/>
                          </a:schemeClr>
                        </a:solidFill>
                        <a:latin typeface="+mn-lt"/>
                        <a:ea typeface="+mn-ea"/>
                        <a:cs typeface="+mn-cs"/>
                        <a:sym typeface="Aria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p>
                      <a:pPr marL="0" marR="0" lvl="0" indent="0" algn="ctr">
                        <a:lnSpc>
                          <a:spcPct val="100000"/>
                        </a:lnSpc>
                        <a:spcBef>
                          <a:spcPts val="0"/>
                        </a:spcBef>
                        <a:spcAft>
                          <a:spcPts val="0"/>
                        </a:spcAft>
                        <a:buClrTx/>
                        <a:buSzTx/>
                        <a:buFontTx/>
                        <a:buNone/>
                      </a:pPr>
                      <a:r>
                        <a:rPr lang="fr-FR" sz="900" b="0" dirty="0" err="1">
                          <a:solidFill>
                            <a:schemeClr val="tx1"/>
                          </a:solidFill>
                          <a:latin typeface="Segoe UI Symbol"/>
                          <a:ea typeface="Segoe UI Symbol"/>
                        </a:rPr>
                        <a:t>Millevie</a:t>
                      </a:r>
                      <a:r>
                        <a:rPr lang="fr-FR" sz="900" b="0" dirty="0">
                          <a:solidFill>
                            <a:schemeClr val="tx1"/>
                          </a:solidFill>
                          <a:latin typeface="Segoe UI Symbol"/>
                          <a:ea typeface="Segoe UI Symbol"/>
                        </a:rPr>
                        <a:t> Essentielle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12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marL="0" marR="0" lvl="0" indent="0" algn="ctr" defTabSz="685726" rtl="0" eaLnBrk="1" fontAlgn="auto" latinLnBrk="0" hangingPunct="1">
                        <a:lnSpc>
                          <a:spcPct val="100000"/>
                        </a:lnSpc>
                        <a:spcBef>
                          <a:spcPts val="0"/>
                        </a:spcBef>
                        <a:spcAft>
                          <a:spcPts val="0"/>
                        </a:spcAft>
                        <a:buClrTx/>
                        <a:buSzTx/>
                        <a:buFontTx/>
                        <a:buNone/>
                        <a:tabLst/>
                        <a:defRPr/>
                      </a:pPr>
                      <a:r>
                        <a:rPr lang="fr-FR" sz="1200" b="1" dirty="0">
                          <a:solidFill>
                            <a:srgbClr val="92D050"/>
                          </a:solidFill>
                          <a:latin typeface="Segoe UI Symbol" panose="020B0502040204020203" pitchFamily="34" charset="0"/>
                          <a:ea typeface="Segoe UI Symbol" panose="020B0502040204020203" pitchFamily="34" charset="0"/>
                        </a:rPr>
                        <a:t>✅</a:t>
                      </a:r>
                      <a:endParaRPr lang="fr-FR" sz="1200" b="1" dirty="0">
                        <a:solidFill>
                          <a:srgbClr val="92D050"/>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tc>
                  <a:txBody>
                    <a:bodyPr/>
                    <a:lstStyle>
                      <a:lvl1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1pPr>
                      <a:lvl2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2pPr>
                      <a:lvl3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3pPr>
                      <a:lvl4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4pPr>
                      <a:lvl5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5pPr>
                      <a:lvl6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6pPr>
                      <a:lvl7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7pPr>
                      <a:lvl8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8pPr>
                      <a:lvl9pPr marR="0" algn="l" rtl="0" eaLnBrk="1" hangingPunct="1">
                        <a:lnSpc>
                          <a:spcPct val="100000"/>
                        </a:lnSpc>
                        <a:spcBef>
                          <a:spcPts val="0"/>
                        </a:spcBef>
                        <a:spcAft>
                          <a:spcPts val="0"/>
                        </a:spcAft>
                        <a:buNone/>
                        <a:defRPr sz="1400" b="0" i="0" u="none" strike="noStrike" cap="none">
                          <a:solidFill>
                            <a:schemeClr val="dk1"/>
                          </a:solidFill>
                          <a:latin typeface="Arial" panose="020B0604020202020204"/>
                          <a:sym typeface="Arial"/>
                        </a:defRPr>
                      </a:lvl9pPr>
                    </a:lstStyle>
                    <a:p>
                      <a:pPr algn="ctr"/>
                      <a:endParaRPr lang="fr-FR" sz="9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pattFill prst="wdUpDiag">
                      <a:fgClr>
                        <a:sysClr val="window" lastClr="FFFFFF">
                          <a:lumMod val="95000"/>
                        </a:sysClr>
                      </a:fgClr>
                      <a:bgClr>
                        <a:sysClr val="window" lastClr="FFFFFF"/>
                      </a:bgClr>
                    </a:pattFill>
                  </a:tcPr>
                </a:tc>
                <a:extLst>
                  <a:ext uri="{0D108BD9-81ED-4DB2-BD59-A6C34878D82A}">
                    <a16:rowId xmlns:a16="http://schemas.microsoft.com/office/drawing/2014/main" val="4207626059"/>
                  </a:ext>
                </a:extLst>
              </a:tr>
            </a:tbl>
          </a:graphicData>
        </a:graphic>
      </p:graphicFrame>
      <p:sp>
        <p:nvSpPr>
          <p:cNvPr id="16" name="ZoneTexte 15">
            <a:extLst>
              <a:ext uri="{FF2B5EF4-FFF2-40B4-BE49-F238E27FC236}">
                <a16:creationId xmlns:a16="http://schemas.microsoft.com/office/drawing/2014/main" id="{19C69C14-6A24-4D0C-AF49-E099F71F5B60}"/>
              </a:ext>
            </a:extLst>
          </p:cNvPr>
          <p:cNvSpPr txBox="1"/>
          <p:nvPr/>
        </p:nvSpPr>
        <p:spPr>
          <a:xfrm>
            <a:off x="2198585" y="1871326"/>
            <a:ext cx="200337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schemeClr val="bg1"/>
                </a:solidFill>
                <a:effectLst/>
                <a:uLnTx/>
                <a:uFillTx/>
                <a:ea typeface="+mn-ea"/>
                <a:cs typeface="+mn-cs"/>
              </a:rPr>
              <a:t>Périmètre produits</a:t>
            </a:r>
          </a:p>
        </p:txBody>
      </p:sp>
      <p:sp>
        <p:nvSpPr>
          <p:cNvPr id="17" name="ZoneTexte 16">
            <a:extLst>
              <a:ext uri="{FF2B5EF4-FFF2-40B4-BE49-F238E27FC236}">
                <a16:creationId xmlns:a16="http://schemas.microsoft.com/office/drawing/2014/main" id="{410EAF6B-AEFE-4736-A6B9-06E6A166E3A9}"/>
              </a:ext>
            </a:extLst>
          </p:cNvPr>
          <p:cNvSpPr txBox="1"/>
          <p:nvPr/>
        </p:nvSpPr>
        <p:spPr>
          <a:xfrm>
            <a:off x="872306" y="2231125"/>
            <a:ext cx="2652559"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bg1"/>
                </a:solidFill>
                <a:effectLst/>
                <a:uLnTx/>
                <a:uFillTx/>
                <a:ea typeface="+mn-ea"/>
                <a:cs typeface="+mn-cs"/>
              </a:rPr>
              <a:t>Evolutions</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bg1"/>
                </a:solidFill>
                <a:effectLst/>
                <a:uLnTx/>
                <a:uFillTx/>
                <a:ea typeface="+mn-ea"/>
                <a:cs typeface="+mn-cs"/>
              </a:rPr>
              <a:t>et impacts clients</a:t>
            </a:r>
          </a:p>
        </p:txBody>
      </p:sp>
      <p:cxnSp>
        <p:nvCxnSpPr>
          <p:cNvPr id="4" name="Connecteur droit 3"/>
          <p:cNvCxnSpPr/>
          <p:nvPr/>
        </p:nvCxnSpPr>
        <p:spPr>
          <a:xfrm>
            <a:off x="695325" y="1660056"/>
            <a:ext cx="3418316" cy="11421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944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a:latin typeface="Montserrat Black" panose="00000A00000000000000" pitchFamily="2" charset="0"/>
              </a:rPr>
              <a:t>Contexte</a:t>
            </a:r>
          </a:p>
          <a:p>
            <a:r>
              <a:rPr lang="fr-FR" sz="2000" b="1" dirty="0" smtClean="0">
                <a:latin typeface="Montserrat Black" panose="00000A00000000000000" pitchFamily="2" charset="0"/>
              </a:rPr>
              <a:t>La nouvelle </a:t>
            </a:r>
            <a:r>
              <a:rPr lang="fr-FR" sz="2000" b="1" dirty="0">
                <a:latin typeface="Montserrat Black" panose="00000A00000000000000" pitchFamily="2" charset="0"/>
              </a:rPr>
              <a:t>offre Millevie 2</a:t>
            </a:r>
            <a:endParaRPr lang="fr-FR" sz="2000" b="1" dirty="0" smtClean="0">
              <a:latin typeface="Montserrat Black" panose="00000A00000000000000" pitchFamily="2" charset="0"/>
            </a:endParaRPr>
          </a:p>
          <a:p>
            <a:r>
              <a:rPr lang="fr-FR" sz="2000" b="1" dirty="0">
                <a:solidFill>
                  <a:srgbClr val="C00000"/>
                </a:solidFill>
                <a:latin typeface="Montserrat Black" panose="00000A00000000000000" pitchFamily="2" charset="0"/>
              </a:rPr>
              <a:t>Le service de gestion </a:t>
            </a:r>
            <a:r>
              <a:rPr lang="fr-FR" sz="2000" b="1" dirty="0" smtClean="0">
                <a:solidFill>
                  <a:srgbClr val="C00000"/>
                </a:solidFill>
                <a:latin typeface="Montserrat Black" panose="00000A00000000000000" pitchFamily="2" charset="0"/>
              </a:rPr>
              <a:t>déléguée</a:t>
            </a:r>
          </a:p>
          <a:p>
            <a:pPr lvl="1"/>
            <a:r>
              <a:rPr lang="fr-FR" sz="1800" dirty="0"/>
              <a:t>Vidéo de présentation d’un entretien clientèle présentant le service de gestion déléguée</a:t>
            </a:r>
          </a:p>
          <a:p>
            <a:pPr lvl="1"/>
            <a:r>
              <a:rPr lang="fr-FR" sz="1800" dirty="0" smtClean="0"/>
              <a:t>La </a:t>
            </a:r>
            <a:r>
              <a:rPr lang="fr-FR" sz="1800" dirty="0"/>
              <a:t>gestion déléguée, qu’est ce-que c’est ? </a:t>
            </a:r>
          </a:p>
          <a:p>
            <a:pPr lvl="1"/>
            <a:r>
              <a:rPr lang="fr-FR" sz="1800" dirty="0"/>
              <a:t>Un service de gestion déléguée adapté et accessible à l’ensemble de notre clientèle</a:t>
            </a:r>
          </a:p>
          <a:p>
            <a:pPr lvl="1"/>
            <a:r>
              <a:rPr lang="fr-FR" sz="1800" dirty="0" smtClean="0"/>
              <a:t>Ce </a:t>
            </a:r>
            <a:r>
              <a:rPr lang="fr-FR" sz="1800" dirty="0"/>
              <a:t>service apporte de multiples avantages aussi bien pour les clients que pour les conseillers</a:t>
            </a:r>
          </a:p>
          <a:p>
            <a:pPr lvl="1"/>
            <a:r>
              <a:rPr lang="fr-FR" sz="1800" dirty="0"/>
              <a:t>Le service de gestion déléguée nous permet de répondre à toutes les situations et attentes des </a:t>
            </a:r>
            <a:r>
              <a:rPr lang="fr-FR" sz="1800" dirty="0" smtClean="0"/>
              <a:t>clients</a:t>
            </a:r>
            <a:endParaRPr lang="fr-FR" sz="1800" dirty="0"/>
          </a:p>
          <a:p>
            <a:pPr lvl="1"/>
            <a:r>
              <a:rPr lang="fr-FR" sz="1800" dirty="0"/>
              <a:t>Les 3 profils sont adaptés à nos clients</a:t>
            </a:r>
          </a:p>
          <a:p>
            <a:pPr lvl="1"/>
            <a:r>
              <a:rPr lang="fr-FR" sz="1800" dirty="0" smtClean="0"/>
              <a:t>Les </a:t>
            </a:r>
            <a:r>
              <a:rPr lang="fr-FR" sz="1800" dirty="0"/>
              <a:t>caractéristiques du service de gestion déléguée en </a:t>
            </a:r>
            <a:r>
              <a:rPr lang="fr-FR" sz="1800" dirty="0" smtClean="0"/>
              <a:t>détail</a:t>
            </a:r>
          </a:p>
          <a:p>
            <a:r>
              <a:rPr lang="fr-FR" sz="2000" b="1" dirty="0" smtClean="0">
                <a:latin typeface="Montserrat Black" panose="00000A00000000000000" pitchFamily="2" charset="0"/>
              </a:rPr>
              <a:t>Accompagnement </a:t>
            </a:r>
            <a:r>
              <a:rPr lang="fr-FR" sz="2000" b="1" dirty="0">
                <a:latin typeface="Montserrat Black" panose="00000A00000000000000" pitchFamily="2" charset="0"/>
              </a:rPr>
              <a:t>et outils</a:t>
            </a:r>
          </a:p>
        </p:txBody>
      </p:sp>
    </p:spTree>
    <p:extLst>
      <p:ext uri="{BB962C8B-B14F-4D97-AF65-F5344CB8AC3E}">
        <p14:creationId xmlns:p14="http://schemas.microsoft.com/office/powerpoint/2010/main" val="3087265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Vidéo de présentation d’un entretien clientèle présentant le service de gestion déléguée</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13" name="Espace réservé du texte 12"/>
          <p:cNvSpPr>
            <a:spLocks noGrp="1"/>
          </p:cNvSpPr>
          <p:nvPr>
            <p:ph type="body" sz="quarter" idx="16"/>
          </p:nvPr>
        </p:nvSpPr>
        <p:spPr/>
        <p:txBody>
          <a:bodyPr/>
          <a:lstStyle/>
          <a:p>
            <a:r>
              <a:rPr lang="fr-FR" dirty="0" smtClean="0"/>
              <a:t>1</a:t>
            </a:r>
            <a:endParaRPr lang="fr-FR" dirty="0"/>
          </a:p>
        </p:txBody>
      </p:sp>
      <p:sp>
        <p:nvSpPr>
          <p:cNvPr id="20" name="Rectangle à coins arrondis 19"/>
          <p:cNvSpPr/>
          <p:nvPr/>
        </p:nvSpPr>
        <p:spPr>
          <a:xfrm>
            <a:off x="2302234" y="6120354"/>
            <a:ext cx="7668000" cy="3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rgbClr val="C00000"/>
                </a:solidFill>
                <a:sym typeface="Webdings" panose="05030102010509060703" pitchFamily="18" charset="2"/>
              </a:rPr>
              <a:t></a:t>
            </a:r>
            <a:r>
              <a:rPr lang="fr-FR" sz="1400" dirty="0" smtClean="0">
                <a:sym typeface="Webdings" panose="05030102010509060703" pitchFamily="18" charset="2"/>
              </a:rPr>
              <a:t> </a:t>
            </a:r>
            <a:r>
              <a:rPr lang="fr-FR" sz="1400" dirty="0" smtClean="0">
                <a:solidFill>
                  <a:schemeClr val="tx1">
                    <a:lumMod val="75000"/>
                    <a:lumOff val="25000"/>
                  </a:schemeClr>
                </a:solidFill>
                <a:sym typeface="Webdings" panose="05030102010509060703" pitchFamily="18" charset="2"/>
              </a:rPr>
              <a:t>cliquez sur la vidéo pour la lancer </a:t>
            </a:r>
            <a:r>
              <a:rPr lang="fr-FR" sz="1200" dirty="0" smtClean="0">
                <a:solidFill>
                  <a:schemeClr val="tx1">
                    <a:lumMod val="75000"/>
                    <a:lumOff val="25000"/>
                  </a:schemeClr>
                </a:solidFill>
                <a:sym typeface="Webdings" panose="05030102010509060703" pitchFamily="18" charset="2"/>
              </a:rPr>
              <a:t>[il est nécessaire d’avoir activé le contenu à l’ouverture du fichier]</a:t>
            </a:r>
            <a:endParaRPr lang="fr-FR" sz="1200" dirty="0">
              <a:solidFill>
                <a:schemeClr val="tx1">
                  <a:lumMod val="75000"/>
                  <a:lumOff val="25000"/>
                </a:schemeClr>
              </a:solidFill>
            </a:endParaRPr>
          </a:p>
        </p:txBody>
      </p:sp>
      <p:pic>
        <p:nvPicPr>
          <p:cNvPr id="2" name="Video GEDEL ligh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02234" y="1576052"/>
            <a:ext cx="7624917" cy="4289016"/>
          </a:xfrm>
          <a:prstGeom prst="rect">
            <a:avLst/>
          </a:prstGeom>
        </p:spPr>
      </p:pic>
    </p:spTree>
    <p:extLst>
      <p:ext uri="{BB962C8B-B14F-4D97-AF65-F5344CB8AC3E}">
        <p14:creationId xmlns:p14="http://schemas.microsoft.com/office/powerpoint/2010/main" val="33191895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525933"/>
            <a:ext cx="10980738" cy="4711355"/>
          </a:xfrm>
        </p:spPr>
        <p:txBody>
          <a:bodyPr>
            <a:normAutofit lnSpcReduction="10000"/>
          </a:bodyPr>
          <a:lstStyle/>
          <a:p>
            <a:pPr algn="just"/>
            <a:r>
              <a:rPr lang="fr-FR" dirty="0"/>
              <a:t>Le service de gestion déléguée </a:t>
            </a:r>
            <a:r>
              <a:rPr lang="fr-FR" dirty="0" smtClean="0"/>
              <a:t>consiste à confier, à un professionnel des marchés financiers, la sélection et la gestion </a:t>
            </a:r>
            <a:r>
              <a:rPr lang="fr-FR" dirty="0"/>
              <a:t>des supports en unités de compte </a:t>
            </a:r>
            <a:r>
              <a:rPr lang="fr-FR" dirty="0" smtClean="0"/>
              <a:t>permanents du client. C’est le gestionnaire qui prendra les décisions de répartition et d’arbitrage entre les différents supports d’un contrat d’assurance vie, </a:t>
            </a:r>
            <a:r>
              <a:rPr lang="fr-FR" dirty="0"/>
              <a:t>selon </a:t>
            </a:r>
            <a:r>
              <a:rPr lang="fr-FR" dirty="0" smtClean="0"/>
              <a:t>le profil du client. </a:t>
            </a:r>
          </a:p>
          <a:p>
            <a:pPr algn="just"/>
            <a:endParaRPr lang="fr-FR" dirty="0"/>
          </a:p>
          <a:p>
            <a:r>
              <a:rPr lang="fr-FR" b="1" dirty="0" smtClean="0"/>
              <a:t>Comment cela fonctionne ?</a:t>
            </a:r>
          </a:p>
          <a:p>
            <a:pPr lvl="1" algn="just"/>
            <a:r>
              <a:rPr lang="fr-FR" dirty="0"/>
              <a:t>Le client confie à l’assureur, la sélection des supports en UC permanents et la répartition de l'encours entre </a:t>
            </a:r>
            <a:r>
              <a:rPr lang="fr-FR" dirty="0" smtClean="0"/>
              <a:t>eux, selon les </a:t>
            </a:r>
            <a:r>
              <a:rPr lang="fr-FR" dirty="0"/>
              <a:t>caractéristiques du profil de gestion retenu avec le client. </a:t>
            </a:r>
          </a:p>
          <a:p>
            <a:pPr lvl="1" algn="just"/>
            <a:r>
              <a:rPr lang="fr-FR" dirty="0" smtClean="0"/>
              <a:t>L’assureur </a:t>
            </a:r>
            <a:r>
              <a:rPr lang="fr-FR" dirty="0"/>
              <a:t>délègue la gestion financière des profils de gestion à </a:t>
            </a:r>
            <a:r>
              <a:rPr lang="fr-FR" dirty="0">
                <a:solidFill>
                  <a:srgbClr val="7030A0"/>
                </a:solidFill>
              </a:rPr>
              <a:t>VEGA Investment </a:t>
            </a:r>
            <a:r>
              <a:rPr lang="fr-FR" dirty="0" smtClean="0">
                <a:solidFill>
                  <a:srgbClr val="7030A0"/>
                </a:solidFill>
              </a:rPr>
              <a:t>Managers</a:t>
            </a:r>
            <a:r>
              <a:rPr lang="fr-FR" dirty="0" smtClean="0"/>
              <a:t>             . La </a:t>
            </a:r>
            <a:r>
              <a:rPr lang="fr-FR" dirty="0"/>
              <a:t>gestion du Fonds en euros, des supports immobiliers </a:t>
            </a:r>
            <a:r>
              <a:rPr lang="fr-FR" dirty="0" smtClean="0"/>
              <a:t>ou </a:t>
            </a:r>
            <a:r>
              <a:rPr lang="fr-FR" dirty="0"/>
              <a:t>temporaires reste à la main du client accompagné de son conseiller. </a:t>
            </a:r>
            <a:endParaRPr lang="fr-FR" dirty="0" smtClean="0"/>
          </a:p>
          <a:p>
            <a:pPr lvl="1" algn="just"/>
            <a:r>
              <a:rPr lang="fr-FR" dirty="0" smtClean="0"/>
              <a:t>3 </a:t>
            </a:r>
            <a:r>
              <a:rPr lang="fr-FR" dirty="0"/>
              <a:t>profils de gestion sont disponibles. Le client est orienté vers l’un de ces 3 profils en fonction de ses réponses au questionnaire QCF / QR et de son parcours conseil LEA. Le service de gestion déléguée peut être accessible à tous les profils </a:t>
            </a:r>
            <a:r>
              <a:rPr lang="fr-FR" dirty="0" smtClean="0"/>
              <a:t>investisseurs</a:t>
            </a:r>
          </a:p>
          <a:p>
            <a:pPr algn="just"/>
            <a:r>
              <a:rPr lang="fr-FR" b="1" dirty="0" smtClean="0"/>
              <a:t>Gestion du contrat : </a:t>
            </a:r>
          </a:p>
          <a:p>
            <a:pPr lvl="1" algn="just"/>
            <a:r>
              <a:rPr lang="fr-FR" dirty="0"/>
              <a:t>Le gestionnaire financier – </a:t>
            </a:r>
            <a:r>
              <a:rPr lang="fr-FR" dirty="0" smtClean="0"/>
              <a:t>          – </a:t>
            </a:r>
            <a:r>
              <a:rPr lang="fr-FR" dirty="0"/>
              <a:t>gère les profils de gestion en fonction de l’actualité des marchés et des opportunités qu’ils présentent. Quand cela est nécessaire, l’allocation de chaque profil de gestion est ajustée : des arbitrages collectifs sont réalisés. </a:t>
            </a:r>
            <a:endParaRPr lang="fr-FR" dirty="0" smtClean="0"/>
          </a:p>
          <a:p>
            <a:pPr algn="just"/>
            <a:r>
              <a:rPr lang="fr-FR" b="1" dirty="0" smtClean="0"/>
              <a:t>Vie du contrat : </a:t>
            </a:r>
          </a:p>
          <a:p>
            <a:pPr lvl="1" algn="just"/>
            <a:r>
              <a:rPr lang="fr-FR" dirty="0"/>
              <a:t>L’investissement du client est suivi dans la durée par des spécialistes. Le client et son conseiller sont régulièrement informés de l’évolution du profil de gestion </a:t>
            </a:r>
            <a:r>
              <a:rPr lang="fr-FR" dirty="0" smtClean="0"/>
              <a:t>retenu.</a:t>
            </a:r>
          </a:p>
        </p:txBody>
      </p:sp>
      <p:sp>
        <p:nvSpPr>
          <p:cNvPr id="11" name="Espace réservé du texte 10"/>
          <p:cNvSpPr>
            <a:spLocks noGrp="1"/>
          </p:cNvSpPr>
          <p:nvPr>
            <p:ph type="body" sz="quarter" idx="12"/>
          </p:nvPr>
        </p:nvSpPr>
        <p:spPr/>
        <p:txBody>
          <a:bodyPr>
            <a:normAutofit/>
          </a:bodyPr>
          <a:lstStyle/>
          <a:p>
            <a:r>
              <a:rPr lang="fr-FR" dirty="0" smtClean="0"/>
              <a:t>La gestion déléguée, qu’est ce-que c’est ? </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13" name="Espace réservé du texte 12"/>
          <p:cNvSpPr>
            <a:spLocks noGrp="1"/>
          </p:cNvSpPr>
          <p:nvPr>
            <p:ph type="body" sz="quarter" idx="16"/>
          </p:nvPr>
        </p:nvSpPr>
        <p:spPr/>
        <p:txBody>
          <a:bodyPr/>
          <a:lstStyle/>
          <a:p>
            <a:r>
              <a:rPr lang="fr-FR" dirty="0"/>
              <a:t>2</a:t>
            </a:r>
          </a:p>
        </p:txBody>
      </p:sp>
      <p:pic>
        <p:nvPicPr>
          <p:cNvPr id="6" name="Imag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4945" y="3361481"/>
            <a:ext cx="584429" cy="187317"/>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4061" y="4597727"/>
            <a:ext cx="495300" cy="15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3506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Un service de gestion déléguée adapté et accessible à l’ensemble de notre clientèle</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29" name="ZoneTexte 28">
            <a:extLst>
              <a:ext uri="{FF2B5EF4-FFF2-40B4-BE49-F238E27FC236}">
                <a16:creationId xmlns:a16="http://schemas.microsoft.com/office/drawing/2014/main" id="{252DA543-346C-4895-B982-5DC378817607}"/>
              </a:ext>
            </a:extLst>
          </p:cNvPr>
          <p:cNvSpPr txBox="1"/>
          <p:nvPr/>
        </p:nvSpPr>
        <p:spPr>
          <a:xfrm>
            <a:off x="2580197" y="4215861"/>
            <a:ext cx="400110" cy="1987343"/>
          </a:xfrm>
          <a:prstGeom prst="rect">
            <a:avLst/>
          </a:prstGeom>
          <a:noFill/>
        </p:spPr>
        <p:txBody>
          <a:bodyPr vert="vert270" wrap="square" rtlCol="0">
            <a:spAutoFit/>
          </a:bodyPr>
          <a:lstStyle/>
          <a:p>
            <a:pPr algn="ctr"/>
            <a:r>
              <a:rPr lang="fr-FR" sz="1400" dirty="0" smtClean="0">
                <a:solidFill>
                  <a:schemeClr val="tx1">
                    <a:lumMod val="75000"/>
                    <a:lumOff val="25000"/>
                  </a:schemeClr>
                </a:solidFill>
                <a:cs typeface="Aharoni" panose="02010803020104030203" pitchFamily="2" charset="-79"/>
              </a:rPr>
              <a:t>Niveau de service</a:t>
            </a:r>
            <a:endParaRPr lang="fr-FR" sz="1400" dirty="0">
              <a:solidFill>
                <a:schemeClr val="tx1">
                  <a:lumMod val="75000"/>
                  <a:lumOff val="25000"/>
                </a:schemeClr>
              </a:solidFill>
              <a:cs typeface="Aharoni" panose="02010803020104030203" pitchFamily="2" charset="-79"/>
            </a:endParaRPr>
          </a:p>
        </p:txBody>
      </p:sp>
      <p:sp>
        <p:nvSpPr>
          <p:cNvPr id="31" name="Espace réservé du contenu 9"/>
          <p:cNvSpPr txBox="1">
            <a:spLocks/>
          </p:cNvSpPr>
          <p:nvPr/>
        </p:nvSpPr>
        <p:spPr>
          <a:xfrm>
            <a:off x="695325" y="1676773"/>
            <a:ext cx="10980738" cy="2734397"/>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Le </a:t>
            </a:r>
            <a:r>
              <a:rPr lang="fr-FR" b="1" dirty="0" smtClean="0"/>
              <a:t>nouveau service de gestion déléguée, </a:t>
            </a:r>
            <a:r>
              <a:rPr lang="fr-FR" dirty="0" smtClean="0"/>
              <a:t>accessible à notre </a:t>
            </a:r>
            <a:r>
              <a:rPr lang="fr-FR" b="1" dirty="0" smtClean="0"/>
              <a:t>clientèle grand public</a:t>
            </a:r>
            <a:r>
              <a:rPr lang="fr-FR" dirty="0" smtClean="0"/>
              <a:t>, nous permet de compléter </a:t>
            </a:r>
            <a:r>
              <a:rPr lang="fr-FR" dirty="0"/>
              <a:t>notre gamme </a:t>
            </a:r>
            <a:r>
              <a:rPr lang="fr-FR" dirty="0" smtClean="0"/>
              <a:t>avec une </a:t>
            </a:r>
            <a:r>
              <a:rPr lang="fr-FR" dirty="0"/>
              <a:t>offre </a:t>
            </a:r>
            <a:r>
              <a:rPr lang="fr-FR" dirty="0" smtClean="0"/>
              <a:t>adaptée </a:t>
            </a:r>
            <a:r>
              <a:rPr lang="fr-FR" dirty="0"/>
              <a:t>à chaque segment de </a:t>
            </a:r>
            <a:r>
              <a:rPr lang="fr-FR" dirty="0" smtClean="0"/>
              <a:t>clientèle.</a:t>
            </a:r>
          </a:p>
          <a:p>
            <a:endParaRPr lang="fr-FR" dirty="0" smtClean="0"/>
          </a:p>
          <a:p>
            <a:r>
              <a:rPr lang="fr-FR" dirty="0" smtClean="0"/>
              <a:t>Ce service nous permet </a:t>
            </a:r>
            <a:r>
              <a:rPr lang="fr-FR" b="1" dirty="0" smtClean="0"/>
              <a:t>d’accompagner </a:t>
            </a:r>
            <a:r>
              <a:rPr lang="fr-FR" b="1" dirty="0"/>
              <a:t>tous nos clients dans la </a:t>
            </a:r>
            <a:r>
              <a:rPr lang="fr-FR" b="1" dirty="0" smtClean="0"/>
              <a:t>diversification</a:t>
            </a:r>
            <a:r>
              <a:rPr lang="fr-FR" dirty="0" smtClean="0"/>
              <a:t>.</a:t>
            </a:r>
            <a:endParaRPr lang="fr-FR" dirty="0"/>
          </a:p>
          <a:p>
            <a:endParaRPr lang="fr-FR" dirty="0"/>
          </a:p>
          <a:p>
            <a:r>
              <a:rPr lang="fr-FR" dirty="0" smtClean="0"/>
              <a:t>Cette évolution nous permet de pouvoir proposer </a:t>
            </a:r>
            <a:r>
              <a:rPr lang="fr-FR" dirty="0"/>
              <a:t>une </a:t>
            </a:r>
            <a:r>
              <a:rPr lang="fr-FR" b="1" dirty="0"/>
              <a:t>g</a:t>
            </a:r>
            <a:r>
              <a:rPr lang="fr-FR" b="1" dirty="0" smtClean="0"/>
              <a:t>estion déléguée </a:t>
            </a:r>
            <a:r>
              <a:rPr lang="fr-FR" b="1" dirty="0"/>
              <a:t>différenciée par segment de clientèle </a:t>
            </a:r>
            <a:r>
              <a:rPr lang="fr-FR" dirty="0"/>
              <a:t>et par </a:t>
            </a:r>
            <a:r>
              <a:rPr lang="fr-FR" b="1" dirty="0"/>
              <a:t>niveau de </a:t>
            </a:r>
            <a:r>
              <a:rPr lang="fr-FR" b="1" dirty="0" smtClean="0"/>
              <a:t>service</a:t>
            </a:r>
            <a:r>
              <a:rPr lang="fr-FR" dirty="0" smtClean="0"/>
              <a:t>.</a:t>
            </a:r>
            <a:endParaRPr lang="fr-FR" dirty="0"/>
          </a:p>
          <a:p>
            <a:pPr marL="0" indent="0">
              <a:buNone/>
            </a:pPr>
            <a:endParaRPr lang="fr-FR" dirty="0" smtClean="0"/>
          </a:p>
        </p:txBody>
      </p:sp>
      <p:sp>
        <p:nvSpPr>
          <p:cNvPr id="3" name="Rectangle 2"/>
          <p:cNvSpPr/>
          <p:nvPr/>
        </p:nvSpPr>
        <p:spPr>
          <a:xfrm>
            <a:off x="3351424" y="4191352"/>
            <a:ext cx="1630680"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75000"/>
                    <a:lumOff val="25000"/>
                  </a:schemeClr>
                </a:solidFill>
              </a:rPr>
              <a:t>Gestion conseillée</a:t>
            </a:r>
            <a:endParaRPr lang="fr-FR" sz="1600" dirty="0">
              <a:solidFill>
                <a:schemeClr val="tx1">
                  <a:lumMod val="75000"/>
                  <a:lumOff val="25000"/>
                </a:schemeClr>
              </a:solidFill>
            </a:endParaRPr>
          </a:p>
        </p:txBody>
      </p:sp>
      <p:sp>
        <p:nvSpPr>
          <p:cNvPr id="32" name="Rectangle 31"/>
          <p:cNvSpPr/>
          <p:nvPr/>
        </p:nvSpPr>
        <p:spPr>
          <a:xfrm>
            <a:off x="5194809" y="4191352"/>
            <a:ext cx="1630680"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75000"/>
                    <a:lumOff val="25000"/>
                  </a:schemeClr>
                </a:solidFill>
              </a:rPr>
              <a:t>Gestion personnalisée</a:t>
            </a:r>
            <a:endParaRPr lang="fr-FR" sz="1600" dirty="0">
              <a:solidFill>
                <a:schemeClr val="tx1">
                  <a:lumMod val="75000"/>
                  <a:lumOff val="25000"/>
                </a:schemeClr>
              </a:solidFill>
            </a:endParaRPr>
          </a:p>
        </p:txBody>
      </p:sp>
      <p:sp>
        <p:nvSpPr>
          <p:cNvPr id="33" name="Rectangle 32"/>
          <p:cNvSpPr/>
          <p:nvPr/>
        </p:nvSpPr>
        <p:spPr>
          <a:xfrm>
            <a:off x="7100464" y="4208037"/>
            <a:ext cx="2585114"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lumMod val="75000"/>
                    <a:lumOff val="25000"/>
                  </a:schemeClr>
                </a:solidFill>
              </a:rPr>
              <a:t>Banque privée </a:t>
            </a:r>
            <a:endParaRPr lang="fr-FR" b="1" dirty="0">
              <a:solidFill>
                <a:schemeClr val="tx1">
                  <a:lumMod val="75000"/>
                  <a:lumOff val="25000"/>
                </a:schemeClr>
              </a:solidFill>
            </a:endParaRPr>
          </a:p>
        </p:txBody>
      </p:sp>
      <p:sp>
        <p:nvSpPr>
          <p:cNvPr id="4" name="Rectangle 3"/>
          <p:cNvSpPr/>
          <p:nvPr/>
        </p:nvSpPr>
        <p:spPr>
          <a:xfrm>
            <a:off x="3351424" y="4812221"/>
            <a:ext cx="3474065"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75000"/>
                    <a:lumOff val="25000"/>
                  </a:schemeClr>
                </a:solidFill>
              </a:rPr>
              <a:t>Orientation de gestion / Gestion sous mandat</a:t>
            </a:r>
            <a:endParaRPr lang="fr-FR" sz="1600" dirty="0">
              <a:solidFill>
                <a:schemeClr val="tx1">
                  <a:lumMod val="75000"/>
                  <a:lumOff val="25000"/>
                </a:schemeClr>
              </a:solidFill>
            </a:endParaRPr>
          </a:p>
        </p:txBody>
      </p:sp>
      <p:sp>
        <p:nvSpPr>
          <p:cNvPr id="34" name="Rectangle 33"/>
          <p:cNvSpPr/>
          <p:nvPr/>
        </p:nvSpPr>
        <p:spPr>
          <a:xfrm>
            <a:off x="7100464" y="4812221"/>
            <a:ext cx="2585114" cy="515344"/>
          </a:xfrm>
          <a:prstGeom prst="rect">
            <a:avLst/>
          </a:prstGeom>
          <a:gradFill flip="none" rotWithShape="1">
            <a:gsLst>
              <a:gs pos="43000">
                <a:schemeClr val="bg1">
                  <a:lumMod val="95000"/>
                </a:schemeClr>
              </a:gs>
              <a:gs pos="64000">
                <a:schemeClr val="accent5">
                  <a:lumMod val="45000"/>
                  <a:lumOff val="55000"/>
                </a:schemeClr>
              </a:gs>
              <a:gs pos="98000">
                <a:schemeClr val="accent5">
                  <a:lumMod val="45000"/>
                  <a:lumOff val="55000"/>
                </a:schemeClr>
              </a:gs>
              <a:gs pos="100000">
                <a:schemeClr val="accent5">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lumMod val="75000"/>
                    <a:lumOff val="25000"/>
                  </a:schemeClr>
                </a:solidFill>
              </a:rPr>
              <a:t>HDG et GP</a:t>
            </a:r>
            <a:endParaRPr lang="fr-FR" b="1" dirty="0">
              <a:solidFill>
                <a:schemeClr val="tx1">
                  <a:lumMod val="75000"/>
                  <a:lumOff val="25000"/>
                </a:schemeClr>
              </a:solidFill>
            </a:endParaRPr>
          </a:p>
        </p:txBody>
      </p:sp>
      <p:sp>
        <p:nvSpPr>
          <p:cNvPr id="35" name="Rectangle 34"/>
          <p:cNvSpPr/>
          <p:nvPr/>
        </p:nvSpPr>
        <p:spPr>
          <a:xfrm>
            <a:off x="3351424" y="5467791"/>
            <a:ext cx="3474065" cy="515344"/>
          </a:xfrm>
          <a:prstGeom prst="rect">
            <a:avLst/>
          </a:prstGeom>
          <a:gradFill flip="none" rotWithShape="1">
            <a:gsLst>
              <a:gs pos="0">
                <a:schemeClr val="accent4">
                  <a:lumMod val="5000"/>
                  <a:lumOff val="95000"/>
                </a:schemeClr>
              </a:gs>
              <a:gs pos="50000">
                <a:schemeClr val="accent4">
                  <a:lumMod val="45000"/>
                  <a:lumOff val="55000"/>
                </a:schemeClr>
              </a:gs>
              <a:gs pos="56000">
                <a:schemeClr val="accent4">
                  <a:lumMod val="45000"/>
                  <a:lumOff val="55000"/>
                </a:schemeClr>
              </a:gs>
              <a:gs pos="73000">
                <a:schemeClr val="accent4">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lumMod val="75000"/>
                    <a:lumOff val="25000"/>
                  </a:schemeClr>
                </a:solidFill>
              </a:rPr>
              <a:t>      Service de gestion déléguée</a:t>
            </a:r>
            <a:endParaRPr lang="fr-FR" sz="1600" dirty="0">
              <a:solidFill>
                <a:schemeClr val="tx1">
                  <a:lumMod val="75000"/>
                  <a:lumOff val="25000"/>
                </a:schemeClr>
              </a:solidFill>
            </a:endParaRPr>
          </a:p>
        </p:txBody>
      </p:sp>
      <p:sp>
        <p:nvSpPr>
          <p:cNvPr id="36" name="Rectangle 35"/>
          <p:cNvSpPr/>
          <p:nvPr/>
        </p:nvSpPr>
        <p:spPr>
          <a:xfrm>
            <a:off x="7100464" y="5467791"/>
            <a:ext cx="2585114" cy="515344"/>
          </a:xfrm>
          <a:prstGeom prst="rect">
            <a:avLst/>
          </a:prstGeom>
          <a:gradFill flip="none" rotWithShape="1">
            <a:gsLst>
              <a:gs pos="0">
                <a:schemeClr val="accent4">
                  <a:lumMod val="5000"/>
                  <a:lumOff val="95000"/>
                </a:schemeClr>
              </a:gs>
              <a:gs pos="50000">
                <a:schemeClr val="accent4">
                  <a:lumMod val="45000"/>
                  <a:lumOff val="55000"/>
                </a:schemeClr>
              </a:gs>
              <a:gs pos="56000">
                <a:schemeClr val="accent4">
                  <a:lumMod val="45000"/>
                  <a:lumOff val="55000"/>
                </a:schemeClr>
              </a:gs>
              <a:gs pos="73000">
                <a:schemeClr val="accent4">
                  <a:lumMod val="30000"/>
                  <a:lumOff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lumMod val="75000"/>
                    <a:lumOff val="25000"/>
                  </a:schemeClr>
                </a:solidFill>
              </a:rPr>
              <a:t>Grand public</a:t>
            </a:r>
            <a:endParaRPr lang="fr-FR" b="1" dirty="0">
              <a:solidFill>
                <a:schemeClr val="tx1">
                  <a:lumMod val="75000"/>
                  <a:lumOff val="25000"/>
                </a:schemeClr>
              </a:solidFill>
            </a:endParaRPr>
          </a:p>
        </p:txBody>
      </p:sp>
      <p:sp>
        <p:nvSpPr>
          <p:cNvPr id="5" name="Flèche droite 4"/>
          <p:cNvSpPr/>
          <p:nvPr/>
        </p:nvSpPr>
        <p:spPr>
          <a:xfrm rot="16200000">
            <a:off x="2120637" y="4888128"/>
            <a:ext cx="1767272" cy="422740"/>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Picture 4" descr="New Rubber Stamp Royalty Free Cliparts, Vectors, And Stock Illustration.  Image 15355864."/>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6876" t="10138" r="9089" b="12607"/>
          <a:stretch/>
        </p:blipFill>
        <p:spPr bwMode="auto">
          <a:xfrm>
            <a:off x="3358100" y="5491023"/>
            <a:ext cx="611789" cy="374661"/>
          </a:xfrm>
          <a:prstGeom prst="rect">
            <a:avLst/>
          </a:prstGeom>
          <a:gradFill flip="none" rotWithShape="1">
            <a:gsLst>
              <a:gs pos="0">
                <a:schemeClr val="accent4">
                  <a:lumMod val="5000"/>
                  <a:lumOff val="95000"/>
                </a:schemeClr>
              </a:gs>
              <a:gs pos="84000">
                <a:schemeClr val="accent4">
                  <a:lumMod val="45000"/>
                  <a:lumOff val="55000"/>
                </a:schemeClr>
              </a:gs>
              <a:gs pos="64000">
                <a:schemeClr val="accent4">
                  <a:lumMod val="45000"/>
                  <a:lumOff val="55000"/>
                </a:schemeClr>
              </a:gs>
              <a:gs pos="47000">
                <a:schemeClr val="accent4">
                  <a:lumMod val="30000"/>
                  <a:lumOff val="70000"/>
                </a:schemeClr>
              </a:gs>
            </a:gsLst>
            <a:lin ang="2700000" scaled="1"/>
            <a:tileRect/>
          </a:gradFill>
          <a:extLst/>
        </p:spPr>
      </p:pic>
      <p:sp>
        <p:nvSpPr>
          <p:cNvPr id="6" name="Espace réservé du texte 5"/>
          <p:cNvSpPr>
            <a:spLocks noGrp="1"/>
          </p:cNvSpPr>
          <p:nvPr>
            <p:ph type="body" sz="quarter" idx="16"/>
          </p:nvPr>
        </p:nvSpPr>
        <p:spPr/>
        <p:txBody>
          <a:bodyPr/>
          <a:lstStyle/>
          <a:p>
            <a:r>
              <a:rPr lang="fr-FR" dirty="0" smtClean="0"/>
              <a:t>3</a:t>
            </a:r>
            <a:endParaRPr lang="fr-FR" dirty="0"/>
          </a:p>
        </p:txBody>
      </p:sp>
    </p:spTree>
    <p:extLst>
      <p:ext uri="{BB962C8B-B14F-4D97-AF65-F5344CB8AC3E}">
        <p14:creationId xmlns:p14="http://schemas.microsoft.com/office/powerpoint/2010/main" val="1682145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Ce service apporte de multiples avantages aussi bien pour les clients que pour les conseillers</a:t>
            </a:r>
            <a:endParaRPr lang="fr-FR" dirty="0"/>
          </a:p>
        </p:txBody>
      </p:sp>
      <p:sp>
        <p:nvSpPr>
          <p:cNvPr id="12" name="Espace réservé du texte 11"/>
          <p:cNvSpPr>
            <a:spLocks noGrp="1"/>
          </p:cNvSpPr>
          <p:nvPr>
            <p:ph type="body" sz="quarter" idx="14"/>
          </p:nvPr>
        </p:nvSpPr>
        <p:spPr/>
        <p:txBody>
          <a:bodyPr/>
          <a:lstStyle/>
          <a:p>
            <a:r>
              <a:rPr lang="fr-FR" dirty="0"/>
              <a:t>Le service de gestion déléguée</a:t>
            </a:r>
          </a:p>
        </p:txBody>
      </p:sp>
      <p:sp>
        <p:nvSpPr>
          <p:cNvPr id="13" name="Espace réservé du texte 12"/>
          <p:cNvSpPr>
            <a:spLocks noGrp="1"/>
          </p:cNvSpPr>
          <p:nvPr>
            <p:ph type="body" sz="quarter" idx="16"/>
          </p:nvPr>
        </p:nvSpPr>
        <p:spPr/>
        <p:txBody>
          <a:bodyPr/>
          <a:lstStyle/>
          <a:p>
            <a:r>
              <a:rPr lang="fr-FR" dirty="0"/>
              <a:t>4</a:t>
            </a:r>
          </a:p>
        </p:txBody>
      </p:sp>
      <p:sp>
        <p:nvSpPr>
          <p:cNvPr id="18" name="Rectangle 17">
            <a:extLst>
              <a:ext uri="{FF2B5EF4-FFF2-40B4-BE49-F238E27FC236}">
                <a16:creationId xmlns:a16="http://schemas.microsoft.com/office/drawing/2014/main" id="{E03934B0-CF1B-48D5-B2FB-F73D3992DAAD}"/>
              </a:ext>
            </a:extLst>
          </p:cNvPr>
          <p:cNvSpPr/>
          <p:nvPr/>
        </p:nvSpPr>
        <p:spPr>
          <a:xfrm>
            <a:off x="1116296" y="1999699"/>
            <a:ext cx="4869130" cy="4348403"/>
          </a:xfrm>
          <a:prstGeom prst="rect">
            <a:avLst/>
          </a:prstGeom>
          <a:solidFill>
            <a:schemeClr val="bg1">
              <a:lumMod val="95000"/>
            </a:schemeClr>
          </a:solidFill>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grpSp>
        <p:nvGrpSpPr>
          <p:cNvPr id="19" name="Groupe 18">
            <a:extLst>
              <a:ext uri="{FF2B5EF4-FFF2-40B4-BE49-F238E27FC236}">
                <a16:creationId xmlns:a16="http://schemas.microsoft.com/office/drawing/2014/main" id="{D093CFE0-ED8C-4635-AF61-49431404C4DB}"/>
              </a:ext>
            </a:extLst>
          </p:cNvPr>
          <p:cNvGrpSpPr/>
          <p:nvPr/>
        </p:nvGrpSpPr>
        <p:grpSpPr>
          <a:xfrm>
            <a:off x="3114981" y="1416062"/>
            <a:ext cx="1037411" cy="1032751"/>
            <a:chOff x="1374743" y="1184311"/>
            <a:chExt cx="1294288" cy="1154563"/>
          </a:xfrm>
        </p:grpSpPr>
        <p:sp>
          <p:nvSpPr>
            <p:cNvPr id="20" name="Ellipse 19">
              <a:extLst>
                <a:ext uri="{FF2B5EF4-FFF2-40B4-BE49-F238E27FC236}">
                  <a16:creationId xmlns:a16="http://schemas.microsoft.com/office/drawing/2014/main" id="{A9087DBE-5B1C-46C9-875D-7096A3F3F13B}"/>
                </a:ext>
              </a:extLst>
            </p:cNvPr>
            <p:cNvSpPr/>
            <p:nvPr/>
          </p:nvSpPr>
          <p:spPr>
            <a:xfrm>
              <a:off x="1616650" y="1295129"/>
              <a:ext cx="810475" cy="696389"/>
            </a:xfrm>
            <a:prstGeom prst="ellipse">
              <a:avLst/>
            </a:prstGeom>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pic>
          <p:nvPicPr>
            <p:cNvPr id="21" name="Image 20">
              <a:extLst>
                <a:ext uri="{FF2B5EF4-FFF2-40B4-BE49-F238E27FC236}">
                  <a16:creationId xmlns:a16="http://schemas.microsoft.com/office/drawing/2014/main" id="{8AA6A8A3-3F09-4A3D-86F6-CC264E89A0D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60572" y="1452708"/>
              <a:ext cx="329819" cy="337557"/>
            </a:xfrm>
            <a:prstGeom prst="rect">
              <a:avLst/>
            </a:prstGeom>
          </p:spPr>
        </p:pic>
        <p:pic>
          <p:nvPicPr>
            <p:cNvPr id="22" name="Image 21">
              <a:extLst>
                <a:ext uri="{FF2B5EF4-FFF2-40B4-BE49-F238E27FC236}">
                  <a16:creationId xmlns:a16="http://schemas.microsoft.com/office/drawing/2014/main" id="{1A09FF25-053B-4A90-9782-5CB89C8870AD}"/>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90391" y="1452708"/>
              <a:ext cx="329819" cy="337557"/>
            </a:xfrm>
            <a:prstGeom prst="rect">
              <a:avLst/>
            </a:prstGeom>
          </p:spPr>
        </p:pic>
        <p:sp>
          <p:nvSpPr>
            <p:cNvPr id="23" name="Rectangle 22">
              <a:extLst>
                <a:ext uri="{FF2B5EF4-FFF2-40B4-BE49-F238E27FC236}">
                  <a16:creationId xmlns:a16="http://schemas.microsoft.com/office/drawing/2014/main" id="{738B35C6-A9E1-4EAF-BF95-49244C783B29}"/>
                </a:ext>
              </a:extLst>
            </p:cNvPr>
            <p:cNvSpPr/>
            <p:nvPr/>
          </p:nvSpPr>
          <p:spPr>
            <a:xfrm>
              <a:off x="1374743" y="1184311"/>
              <a:ext cx="1294288" cy="1154563"/>
            </a:xfrm>
            <a:prstGeom prst="rect">
              <a:avLst/>
            </a:prstGeom>
            <a:noFill/>
          </p:spPr>
          <p:txBody>
            <a:bodyPr spcFirstLastPara="1" wrap="none" lIns="91440" tIns="45720" rIns="91440" bIns="45720" numCol="1">
              <a:prstTxWarp prst="textArchUp">
                <a:avLst>
                  <a:gd name="adj" fmla="val 9460334"/>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w="0"/>
                  <a:solidFill>
                    <a:srgbClr val="C00000"/>
                  </a:solidFill>
                  <a:effectLst/>
                  <a:uLnTx/>
                  <a:uFillTx/>
                  <a:latin typeface="Arial" panose="020B0604020202020204"/>
                  <a:ea typeface="+mn-ea"/>
                  <a:cs typeface="Arial"/>
                  <a:sym typeface="Arial"/>
                </a:rPr>
                <a:t>CLIENTS</a:t>
              </a:r>
            </a:p>
          </p:txBody>
        </p:sp>
      </p:grpSp>
      <p:sp>
        <p:nvSpPr>
          <p:cNvPr id="25" name="Rectangle 24">
            <a:extLst>
              <a:ext uri="{FF2B5EF4-FFF2-40B4-BE49-F238E27FC236}">
                <a16:creationId xmlns:a16="http://schemas.microsoft.com/office/drawing/2014/main" id="{85CBA0F4-EE87-4B89-A872-4AD6A5608EA7}"/>
              </a:ext>
            </a:extLst>
          </p:cNvPr>
          <p:cNvSpPr/>
          <p:nvPr/>
        </p:nvSpPr>
        <p:spPr>
          <a:xfrm>
            <a:off x="6450923" y="1993283"/>
            <a:ext cx="4869130" cy="4354819"/>
          </a:xfrm>
          <a:prstGeom prst="rect">
            <a:avLst/>
          </a:prstGeom>
          <a:solidFill>
            <a:schemeClr val="bg1">
              <a:lumMod val="9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26" name="Ellipse 25">
            <a:extLst>
              <a:ext uri="{FF2B5EF4-FFF2-40B4-BE49-F238E27FC236}">
                <a16:creationId xmlns:a16="http://schemas.microsoft.com/office/drawing/2014/main" id="{DC500F4D-6BC9-492E-9789-CF7E85FC22A0}"/>
              </a:ext>
            </a:extLst>
          </p:cNvPr>
          <p:cNvSpPr/>
          <p:nvPr/>
        </p:nvSpPr>
        <p:spPr>
          <a:xfrm>
            <a:off x="8635421" y="1474699"/>
            <a:ext cx="647648" cy="622918"/>
          </a:xfrm>
          <a:prstGeom prst="ellipse">
            <a:avLst/>
          </a:prstGeom>
          <a:solidFill>
            <a:schemeClr val="bg1"/>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pic>
        <p:nvPicPr>
          <p:cNvPr id="27" name="Image 26">
            <a:extLst>
              <a:ext uri="{FF2B5EF4-FFF2-40B4-BE49-F238E27FC236}">
                <a16:creationId xmlns:a16="http://schemas.microsoft.com/office/drawing/2014/main" id="{BEF3B271-2E89-41EE-9837-8BBC19CF73A3}"/>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t="24922" b="25012"/>
          <a:stretch/>
        </p:blipFill>
        <p:spPr>
          <a:xfrm>
            <a:off x="8708168" y="1634729"/>
            <a:ext cx="502155" cy="267020"/>
          </a:xfrm>
          <a:prstGeom prst="rect">
            <a:avLst/>
          </a:prstGeom>
          <a:ln>
            <a:noFill/>
          </a:ln>
        </p:spPr>
      </p:pic>
      <p:sp>
        <p:nvSpPr>
          <p:cNvPr id="28" name="Rectangle 27">
            <a:extLst>
              <a:ext uri="{FF2B5EF4-FFF2-40B4-BE49-F238E27FC236}">
                <a16:creationId xmlns:a16="http://schemas.microsoft.com/office/drawing/2014/main" id="{7106681E-B85C-4297-B64F-4CEFB566FE59}"/>
              </a:ext>
            </a:extLst>
          </p:cNvPr>
          <p:cNvSpPr/>
          <p:nvPr/>
        </p:nvSpPr>
        <p:spPr>
          <a:xfrm>
            <a:off x="8474694" y="1361650"/>
            <a:ext cx="969102" cy="1122120"/>
          </a:xfrm>
          <a:prstGeom prst="rect">
            <a:avLst/>
          </a:prstGeom>
          <a:noFill/>
        </p:spPr>
        <p:txBody>
          <a:bodyPr spcFirstLastPara="1" wrap="none" lIns="91440" tIns="45720" rIns="91440" bIns="45720" numCol="1">
            <a:prstTxWarp prst="textArchUp">
              <a:avLst>
                <a:gd name="adj" fmla="val 10813663"/>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w="0"/>
                <a:solidFill>
                  <a:schemeClr val="accent3">
                    <a:lumMod val="50000"/>
                  </a:schemeClr>
                </a:solidFill>
                <a:effectLst/>
                <a:uLnTx/>
                <a:uFillTx/>
                <a:latin typeface="Arial" panose="020B0604020202020204"/>
                <a:ea typeface="+mn-ea"/>
                <a:cs typeface="Arial"/>
                <a:sym typeface="Arial"/>
              </a:rPr>
              <a:t>CONSEILLERS</a:t>
            </a:r>
          </a:p>
        </p:txBody>
      </p:sp>
      <p:sp>
        <p:nvSpPr>
          <p:cNvPr id="17" name="Espace réservé du contenu 9"/>
          <p:cNvSpPr>
            <a:spLocks noGrp="1"/>
          </p:cNvSpPr>
          <p:nvPr>
            <p:ph idx="1"/>
          </p:nvPr>
        </p:nvSpPr>
        <p:spPr>
          <a:xfrm>
            <a:off x="1116294" y="2237231"/>
            <a:ext cx="4869131" cy="4075673"/>
          </a:xfrm>
        </p:spPr>
        <p:txBody>
          <a:bodyPr>
            <a:noAutofit/>
          </a:bodyPr>
          <a:lstStyle/>
          <a:p>
            <a:pPr algn="just"/>
            <a:r>
              <a:rPr lang="fr-FR" sz="1400" dirty="0" smtClean="0"/>
              <a:t>Une </a:t>
            </a:r>
            <a:r>
              <a:rPr lang="fr-FR" sz="1400" b="1" dirty="0">
                <a:solidFill>
                  <a:srgbClr val="C00000"/>
                </a:solidFill>
              </a:rPr>
              <a:t>offre complète, lisible et simple </a:t>
            </a:r>
            <a:r>
              <a:rPr lang="fr-FR" sz="1400" dirty="0"/>
              <a:t>avec 3 profils de </a:t>
            </a:r>
            <a:r>
              <a:rPr lang="fr-FR" sz="1400" dirty="0" smtClean="0"/>
              <a:t>gestion</a:t>
            </a:r>
          </a:p>
          <a:p>
            <a:pPr algn="just"/>
            <a:endParaRPr lang="fr-FR" sz="600" dirty="0"/>
          </a:p>
          <a:p>
            <a:pPr algn="just"/>
            <a:r>
              <a:rPr lang="fr-FR" sz="1400" dirty="0" smtClean="0"/>
              <a:t>Une </a:t>
            </a:r>
            <a:r>
              <a:rPr lang="fr-FR" sz="1400" b="1" dirty="0">
                <a:solidFill>
                  <a:srgbClr val="C00000"/>
                </a:solidFill>
              </a:rPr>
              <a:t>liberté d’esprit </a:t>
            </a:r>
            <a:r>
              <a:rPr lang="fr-FR" sz="1400" dirty="0"/>
              <a:t>: l’allocation d’actifs du client est pilotée avec rigueur, dans le </a:t>
            </a:r>
            <a:r>
              <a:rPr lang="fr-FR" sz="1400" b="1" dirty="0">
                <a:solidFill>
                  <a:srgbClr val="C00000"/>
                </a:solidFill>
              </a:rPr>
              <a:t>respect du couple risque/rendement </a:t>
            </a:r>
            <a:r>
              <a:rPr lang="fr-FR" sz="1400" b="1" dirty="0" smtClean="0">
                <a:solidFill>
                  <a:srgbClr val="C00000"/>
                </a:solidFill>
              </a:rPr>
              <a:t>défini</a:t>
            </a:r>
          </a:p>
          <a:p>
            <a:pPr algn="just"/>
            <a:endParaRPr lang="fr-FR" sz="600" dirty="0"/>
          </a:p>
          <a:p>
            <a:pPr algn="just"/>
            <a:r>
              <a:rPr lang="fr-FR" sz="1400" dirty="0" smtClean="0"/>
              <a:t>Un </a:t>
            </a:r>
            <a:r>
              <a:rPr lang="fr-FR" sz="1400" dirty="0"/>
              <a:t>accès à un </a:t>
            </a:r>
            <a:r>
              <a:rPr lang="fr-FR" sz="1400" b="1" dirty="0">
                <a:solidFill>
                  <a:srgbClr val="C00000"/>
                </a:solidFill>
              </a:rPr>
              <a:t>univers d’investissement large et thématisé ISR / </a:t>
            </a:r>
            <a:r>
              <a:rPr lang="fr-FR" sz="1400" b="1" dirty="0" smtClean="0">
                <a:solidFill>
                  <a:srgbClr val="C00000"/>
                </a:solidFill>
              </a:rPr>
              <a:t>ESG</a:t>
            </a:r>
          </a:p>
          <a:p>
            <a:pPr algn="just"/>
            <a:endParaRPr lang="fr-FR" sz="600" dirty="0"/>
          </a:p>
          <a:p>
            <a:pPr algn="just"/>
            <a:r>
              <a:rPr lang="fr-FR" sz="1400" dirty="0" smtClean="0"/>
              <a:t>Un </a:t>
            </a:r>
            <a:r>
              <a:rPr lang="fr-FR" sz="1400" dirty="0"/>
              <a:t>accès à une </a:t>
            </a:r>
            <a:r>
              <a:rPr lang="fr-FR" sz="1400" b="1" dirty="0">
                <a:solidFill>
                  <a:srgbClr val="C00000"/>
                </a:solidFill>
              </a:rPr>
              <a:t>expertise haut de gamme </a:t>
            </a:r>
            <a:r>
              <a:rPr lang="fr-FR" sz="1400" dirty="0"/>
              <a:t>: la gestion financière est assurée par les équipes de gérants expérimentés </a:t>
            </a:r>
            <a:r>
              <a:rPr lang="fr-FR" sz="1400" dirty="0" smtClean="0"/>
              <a:t>de </a:t>
            </a:r>
          </a:p>
          <a:p>
            <a:pPr algn="just"/>
            <a:endParaRPr lang="fr-FR" sz="600" dirty="0" smtClean="0"/>
          </a:p>
          <a:p>
            <a:pPr algn="just"/>
            <a:r>
              <a:rPr lang="fr-FR" sz="1400" dirty="0" smtClean="0"/>
              <a:t>Un </a:t>
            </a:r>
            <a:r>
              <a:rPr lang="fr-FR" sz="1400" dirty="0"/>
              <a:t>accès à une </a:t>
            </a:r>
            <a:r>
              <a:rPr lang="fr-FR" sz="1400" b="1" dirty="0">
                <a:solidFill>
                  <a:srgbClr val="C00000"/>
                </a:solidFill>
              </a:rPr>
              <a:t>information claire et régulière </a:t>
            </a:r>
            <a:r>
              <a:rPr lang="fr-FR" sz="1400" dirty="0"/>
              <a:t>: chaque trimestre, le client reçoit un rapport de gestion lui indiquant les mouvements réalisés par les </a:t>
            </a:r>
            <a:r>
              <a:rPr lang="fr-FR" sz="1400" dirty="0" smtClean="0"/>
              <a:t>gérants</a:t>
            </a:r>
            <a:endParaRPr lang="fr-FR" sz="1400" dirty="0"/>
          </a:p>
        </p:txBody>
      </p:sp>
      <p:pic>
        <p:nvPicPr>
          <p:cNvPr id="30" name="Imag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4852" y="4957797"/>
            <a:ext cx="589010" cy="188785"/>
          </a:xfrm>
          <a:prstGeom prst="rect">
            <a:avLst/>
          </a:prstGeom>
          <a:noFill/>
          <a:extLst>
            <a:ext uri="{909E8E84-426E-40DD-AFC4-6F175D3DCCD1}">
              <a14:hiddenFill xmlns:a14="http://schemas.microsoft.com/office/drawing/2010/main">
                <a:solidFill>
                  <a:srgbClr val="FFFFFF"/>
                </a:solidFill>
              </a14:hiddenFill>
            </a:ext>
          </a:extLst>
        </p:spPr>
      </p:pic>
      <p:sp>
        <p:nvSpPr>
          <p:cNvPr id="32" name="Espace réservé du contenu 9"/>
          <p:cNvSpPr txBox="1">
            <a:spLocks/>
          </p:cNvSpPr>
          <p:nvPr/>
        </p:nvSpPr>
        <p:spPr>
          <a:xfrm>
            <a:off x="6450924" y="2237231"/>
            <a:ext cx="4869131" cy="4110871"/>
          </a:xfrm>
          <a:prstGeom prst="rect">
            <a:avLst/>
          </a:prstGeom>
        </p:spPr>
        <p:txBody>
          <a:bodyPr vert="horz" lIns="91440" tIns="45720" rIns="91440" bIns="45720" rtlCol="0">
            <a:no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chemeClr val="accent3">
                  <a:lumMod val="50000"/>
                </a:schemeClr>
              </a:buClr>
            </a:pPr>
            <a:r>
              <a:rPr lang="fr-FR" sz="1400" dirty="0"/>
              <a:t>Une </a:t>
            </a:r>
            <a:r>
              <a:rPr lang="fr-FR" sz="1400" b="1" dirty="0">
                <a:solidFill>
                  <a:schemeClr val="accent3">
                    <a:lumMod val="50000"/>
                  </a:schemeClr>
                </a:solidFill>
              </a:rPr>
              <a:t>offre simple à appréhender </a:t>
            </a:r>
            <a:r>
              <a:rPr lang="fr-FR" sz="1400" dirty="0"/>
              <a:t>et à présenter aux clients : 3 profils de gestion disponibles pour s’adapter au profil de risque du client</a:t>
            </a:r>
          </a:p>
          <a:p>
            <a:pPr algn="just">
              <a:buClr>
                <a:schemeClr val="accent3">
                  <a:lumMod val="50000"/>
                </a:schemeClr>
              </a:buClr>
            </a:pPr>
            <a:endParaRPr lang="fr-FR" sz="600" dirty="0"/>
          </a:p>
          <a:p>
            <a:pPr algn="just">
              <a:buClr>
                <a:schemeClr val="accent3">
                  <a:lumMod val="50000"/>
                </a:schemeClr>
              </a:buClr>
            </a:pPr>
            <a:r>
              <a:rPr lang="fr-FR" sz="1400" dirty="0" smtClean="0"/>
              <a:t>Une </a:t>
            </a:r>
            <a:r>
              <a:rPr lang="fr-FR" sz="1400" b="1" dirty="0">
                <a:solidFill>
                  <a:schemeClr val="accent3">
                    <a:lumMod val="50000"/>
                  </a:schemeClr>
                </a:solidFill>
              </a:rPr>
              <a:t>maîtrise des risques commerciaux </a:t>
            </a:r>
            <a:r>
              <a:rPr lang="fr-FR" sz="1400" dirty="0"/>
              <a:t>: en cas de mouvement des marchés, les arbitrages sont réalisés par les équipes de gestion, </a:t>
            </a:r>
            <a:r>
              <a:rPr lang="fr-FR" sz="1400" b="1" dirty="0">
                <a:solidFill>
                  <a:schemeClr val="accent3">
                    <a:lumMod val="50000"/>
                  </a:schemeClr>
                </a:solidFill>
              </a:rPr>
              <a:t>réduisant ainsi le risque de suivi des portefeuilles</a:t>
            </a:r>
          </a:p>
          <a:p>
            <a:pPr marL="0" indent="0" algn="just">
              <a:buClr>
                <a:schemeClr val="accent3">
                  <a:lumMod val="50000"/>
                </a:schemeClr>
              </a:buClr>
              <a:buNone/>
            </a:pPr>
            <a:endParaRPr lang="fr-FR" sz="600" dirty="0"/>
          </a:p>
          <a:p>
            <a:pPr algn="just">
              <a:buClr>
                <a:schemeClr val="accent3">
                  <a:lumMod val="50000"/>
                </a:schemeClr>
              </a:buClr>
            </a:pPr>
            <a:r>
              <a:rPr lang="fr-FR" sz="1400" dirty="0" smtClean="0"/>
              <a:t>Un </a:t>
            </a:r>
            <a:r>
              <a:rPr lang="fr-FR" sz="1400" b="1" dirty="0">
                <a:solidFill>
                  <a:schemeClr val="accent3">
                    <a:lumMod val="50000"/>
                  </a:schemeClr>
                </a:solidFill>
              </a:rPr>
              <a:t>gain de temps commercial </a:t>
            </a:r>
            <a:r>
              <a:rPr lang="fr-FR" sz="1400" dirty="0"/>
              <a:t>pour se consacrer au développement et à l’équipement des portefeuilles clients</a:t>
            </a:r>
          </a:p>
          <a:p>
            <a:pPr algn="just">
              <a:buClr>
                <a:schemeClr val="accent3">
                  <a:lumMod val="50000"/>
                </a:schemeClr>
              </a:buClr>
            </a:pPr>
            <a:endParaRPr lang="fr-FR" sz="600" dirty="0"/>
          </a:p>
          <a:p>
            <a:pPr algn="just">
              <a:buClr>
                <a:schemeClr val="accent3">
                  <a:lumMod val="50000"/>
                </a:schemeClr>
              </a:buClr>
            </a:pPr>
            <a:r>
              <a:rPr lang="fr-FR" sz="1400" dirty="0" smtClean="0"/>
              <a:t>Une </a:t>
            </a:r>
            <a:r>
              <a:rPr lang="fr-FR" sz="1400" b="1" dirty="0">
                <a:solidFill>
                  <a:schemeClr val="accent3">
                    <a:lumMod val="50000"/>
                  </a:schemeClr>
                </a:solidFill>
              </a:rPr>
              <a:t>information spécifique mensuelle </a:t>
            </a:r>
            <a:r>
              <a:rPr lang="fr-FR" sz="1400" dirty="0"/>
              <a:t>: des arguments simples et compréhensibles pour expliquer les arbitrages et les performances</a:t>
            </a:r>
          </a:p>
          <a:p>
            <a:pPr algn="just">
              <a:buClr>
                <a:schemeClr val="accent3">
                  <a:lumMod val="50000"/>
                </a:schemeClr>
              </a:buClr>
            </a:pPr>
            <a:endParaRPr lang="fr-FR" sz="600" dirty="0"/>
          </a:p>
          <a:p>
            <a:pPr algn="just">
              <a:buClr>
                <a:schemeClr val="accent3">
                  <a:lumMod val="50000"/>
                </a:schemeClr>
              </a:buClr>
            </a:pPr>
            <a:r>
              <a:rPr lang="fr-FR" sz="1400" dirty="0" smtClean="0"/>
              <a:t>Une </a:t>
            </a:r>
            <a:r>
              <a:rPr lang="fr-FR" sz="1400" b="1" dirty="0">
                <a:solidFill>
                  <a:schemeClr val="accent3">
                    <a:lumMod val="50000"/>
                  </a:schemeClr>
                </a:solidFill>
              </a:rPr>
              <a:t>tarification simple et compétitive </a:t>
            </a:r>
            <a:r>
              <a:rPr lang="fr-FR" sz="1400" dirty="0"/>
              <a:t>pour un service à haute valeur ajoutée</a:t>
            </a:r>
          </a:p>
          <a:p>
            <a:pPr algn="just">
              <a:buClr>
                <a:schemeClr val="accent3">
                  <a:lumMod val="50000"/>
                </a:schemeClr>
              </a:buClr>
            </a:pPr>
            <a:endParaRPr lang="fr-FR" sz="1400" dirty="0"/>
          </a:p>
        </p:txBody>
      </p:sp>
    </p:spTree>
    <p:extLst>
      <p:ext uri="{BB962C8B-B14F-4D97-AF65-F5344CB8AC3E}">
        <p14:creationId xmlns:p14="http://schemas.microsoft.com/office/powerpoint/2010/main" val="2517434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sz="1800" dirty="0" smtClean="0"/>
              <a:t>Le service de gestion déléguée nous permet de répondre à toutes les situations et attentes des clients</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13" name="Espace réservé du texte 12"/>
          <p:cNvSpPr>
            <a:spLocks noGrp="1"/>
          </p:cNvSpPr>
          <p:nvPr>
            <p:ph type="body" sz="quarter" idx="16"/>
          </p:nvPr>
        </p:nvSpPr>
        <p:spPr/>
        <p:txBody>
          <a:bodyPr/>
          <a:lstStyle/>
          <a:p>
            <a:r>
              <a:rPr lang="fr-FR" dirty="0" smtClean="0"/>
              <a:t>5</a:t>
            </a:r>
            <a:endParaRPr lang="fr-FR" dirty="0"/>
          </a:p>
        </p:txBody>
      </p:sp>
      <p:sp>
        <p:nvSpPr>
          <p:cNvPr id="34" name="Rectangle 33">
            <a:extLst>
              <a:ext uri="{FF2B5EF4-FFF2-40B4-BE49-F238E27FC236}">
                <a16:creationId xmlns:a16="http://schemas.microsoft.com/office/drawing/2014/main" id="{E0960B05-E9AB-42E0-A1C3-17E6C475BCDF}"/>
              </a:ext>
            </a:extLst>
          </p:cNvPr>
          <p:cNvSpPr/>
          <p:nvPr/>
        </p:nvSpPr>
        <p:spPr>
          <a:xfrm>
            <a:off x="6792308" y="2697671"/>
            <a:ext cx="2444385" cy="38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fr-FR" sz="1100" b="1" dirty="0">
                <a:solidFill>
                  <a:schemeClr val="accent4">
                    <a:lumMod val="75000"/>
                  </a:schemeClr>
                </a:solidFill>
                <a:latin typeface="+mj-lt"/>
                <a:ea typeface="Calibri" panose="020F0502020204030204" pitchFamily="34" charset="0"/>
              </a:rPr>
              <a:t>Plus de 1 500€ en poche gérée </a:t>
            </a:r>
            <a:r>
              <a:rPr lang="fr-FR" sz="1100" dirty="0">
                <a:solidFill>
                  <a:schemeClr val="accent4">
                    <a:lumMod val="75000"/>
                  </a:schemeClr>
                </a:solidFill>
                <a:latin typeface="+mj-lt"/>
                <a:ea typeface="Calibri" panose="020F0502020204030204" pitchFamily="34" charset="0"/>
              </a:rPr>
              <a:t>(soit plus de 4 000€ à placer en produit financier)</a:t>
            </a:r>
            <a:r>
              <a:rPr lang="fr-FR" sz="1100" b="1" dirty="0">
                <a:solidFill>
                  <a:schemeClr val="accent4">
                    <a:lumMod val="75000"/>
                  </a:schemeClr>
                </a:solidFill>
                <a:latin typeface="+mj-lt"/>
                <a:ea typeface="Calibri" panose="020F0502020204030204" pitchFamily="34" charset="0"/>
              </a:rPr>
              <a:t> </a:t>
            </a:r>
            <a:endParaRPr lang="fr-FR" sz="1100" dirty="0">
              <a:solidFill>
                <a:schemeClr val="accent4">
                  <a:lumMod val="75000"/>
                </a:schemeClr>
              </a:solidFill>
              <a:latin typeface="+mj-lt"/>
              <a:ea typeface="Calibri" panose="020F0502020204030204" pitchFamily="34" charset="0"/>
            </a:endParaRPr>
          </a:p>
        </p:txBody>
      </p:sp>
      <p:pic>
        <p:nvPicPr>
          <p:cNvPr id="35" name="Picture 2" descr="Icône De utilisateur, homme, client, personne Gratuit de Infographic Icon  Set">
            <a:extLst>
              <a:ext uri="{FF2B5EF4-FFF2-40B4-BE49-F238E27FC236}">
                <a16:creationId xmlns:a16="http://schemas.microsoft.com/office/drawing/2014/main" id="{C085788F-95CD-4417-B0BA-9DBE3BB5656B}"/>
              </a:ext>
            </a:extLst>
          </p:cNvPr>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76474" y="3589428"/>
            <a:ext cx="592904" cy="763588"/>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Connecteur droit avec flèche 35">
            <a:extLst>
              <a:ext uri="{FF2B5EF4-FFF2-40B4-BE49-F238E27FC236}">
                <a16:creationId xmlns:a16="http://schemas.microsoft.com/office/drawing/2014/main" id="{A3538E39-BC05-40BF-9C02-571CFD90DDE6}"/>
              </a:ext>
            </a:extLst>
          </p:cNvPr>
          <p:cNvCxnSpPr>
            <a:cxnSpLocks/>
            <a:endCxn id="34" idx="1"/>
          </p:cNvCxnSpPr>
          <p:nvPr/>
        </p:nvCxnSpPr>
        <p:spPr>
          <a:xfrm flipV="1">
            <a:off x="6387149" y="2890666"/>
            <a:ext cx="405159" cy="636087"/>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FBCDA2E5-0746-4552-A7CB-08F7B031A40D}"/>
              </a:ext>
            </a:extLst>
          </p:cNvPr>
          <p:cNvCxnSpPr>
            <a:cxnSpLocks/>
            <a:endCxn id="39" idx="1"/>
          </p:cNvCxnSpPr>
          <p:nvPr/>
        </p:nvCxnSpPr>
        <p:spPr>
          <a:xfrm flipV="1">
            <a:off x="6504718" y="4345358"/>
            <a:ext cx="737232" cy="820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6B4E0AE0-54A6-439C-9DA6-F2D8FBCBF45D}"/>
              </a:ext>
            </a:extLst>
          </p:cNvPr>
          <p:cNvCxnSpPr>
            <a:cxnSpLocks/>
            <a:endCxn id="51" idx="1"/>
          </p:cNvCxnSpPr>
          <p:nvPr/>
        </p:nvCxnSpPr>
        <p:spPr>
          <a:xfrm>
            <a:off x="6378494" y="4557304"/>
            <a:ext cx="838056" cy="396232"/>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4DF67D90-F9B9-451C-A55E-E3F3D466CED1}"/>
              </a:ext>
            </a:extLst>
          </p:cNvPr>
          <p:cNvSpPr/>
          <p:nvPr/>
        </p:nvSpPr>
        <p:spPr>
          <a:xfrm>
            <a:off x="7241950" y="4045276"/>
            <a:ext cx="2393587" cy="600164"/>
          </a:xfrm>
          <a:prstGeom prst="rect">
            <a:avLst/>
          </a:prstGeom>
        </p:spPr>
        <p:txBody>
          <a:bodyPr wrap="square">
            <a:spAutoFit/>
          </a:bodyPr>
          <a:lstStyle/>
          <a:p>
            <a:pPr>
              <a:spcAft>
                <a:spcPts val="0"/>
              </a:spcAft>
            </a:pPr>
            <a:r>
              <a:rPr lang="fr-FR" sz="1100" b="1" dirty="0">
                <a:solidFill>
                  <a:schemeClr val="accent4">
                    <a:lumMod val="75000"/>
                  </a:schemeClr>
                </a:solidFill>
                <a:latin typeface="+mj-lt"/>
                <a:ea typeface="Calibri" panose="020F0502020204030204" pitchFamily="34" charset="0"/>
              </a:rPr>
              <a:t>Souhaitant bénéficier d’un suivi dans la durée </a:t>
            </a:r>
            <a:r>
              <a:rPr lang="fr-FR" sz="1100" dirty="0">
                <a:solidFill>
                  <a:schemeClr val="accent4">
                    <a:lumMod val="75000"/>
                  </a:schemeClr>
                </a:solidFill>
                <a:latin typeface="+mj-lt"/>
                <a:ea typeface="Calibri" panose="020F0502020204030204" pitchFamily="34" charset="0"/>
              </a:rPr>
              <a:t>(opportunités de marché, reporting financier…)</a:t>
            </a:r>
          </a:p>
        </p:txBody>
      </p:sp>
      <p:sp>
        <p:nvSpPr>
          <p:cNvPr id="40" name="Rectangle 39">
            <a:extLst>
              <a:ext uri="{FF2B5EF4-FFF2-40B4-BE49-F238E27FC236}">
                <a16:creationId xmlns:a16="http://schemas.microsoft.com/office/drawing/2014/main" id="{1941DA93-0176-4895-99DE-3E5CA6ED5878}"/>
              </a:ext>
            </a:extLst>
          </p:cNvPr>
          <p:cNvSpPr/>
          <p:nvPr/>
        </p:nvSpPr>
        <p:spPr>
          <a:xfrm>
            <a:off x="7153780" y="3179159"/>
            <a:ext cx="2444385" cy="769441"/>
          </a:xfrm>
          <a:prstGeom prst="rect">
            <a:avLst/>
          </a:prstGeom>
          <a:noFill/>
        </p:spPr>
        <p:txBody>
          <a:bodyPr wrap="square">
            <a:spAutoFit/>
          </a:bodyPr>
          <a:lstStyle/>
          <a:p>
            <a:pPr>
              <a:spcAft>
                <a:spcPts val="0"/>
              </a:spcAft>
            </a:pPr>
            <a:r>
              <a:rPr lang="fr-FR" sz="1100" b="1" dirty="0">
                <a:solidFill>
                  <a:schemeClr val="accent4">
                    <a:lumMod val="75000"/>
                  </a:schemeClr>
                </a:solidFill>
                <a:latin typeface="+mj-lt"/>
                <a:ea typeface="Calibri" panose="020F0502020204030204" pitchFamily="34" charset="0"/>
              </a:rPr>
              <a:t>Pas le temps, l’envie ou les compétences </a:t>
            </a:r>
            <a:r>
              <a:rPr lang="fr-FR" sz="1100" dirty="0">
                <a:solidFill>
                  <a:schemeClr val="accent4">
                    <a:lumMod val="75000"/>
                  </a:schemeClr>
                </a:solidFill>
                <a:latin typeface="+mj-lt"/>
                <a:ea typeface="Calibri" panose="020F0502020204030204" pitchFamily="34" charset="0"/>
              </a:rPr>
              <a:t>pour gérer </a:t>
            </a:r>
            <a:r>
              <a:rPr lang="fr-FR" sz="1100" dirty="0" smtClean="0">
                <a:solidFill>
                  <a:schemeClr val="accent4">
                    <a:lumMod val="75000"/>
                  </a:schemeClr>
                </a:solidFill>
                <a:latin typeface="+mj-lt"/>
                <a:ea typeface="Calibri" panose="020F0502020204030204" pitchFamily="34" charset="0"/>
              </a:rPr>
              <a:t>lui-même son contrat, </a:t>
            </a:r>
            <a:r>
              <a:rPr lang="fr-FR" sz="1100" b="1" dirty="0">
                <a:solidFill>
                  <a:schemeClr val="accent4">
                    <a:lumMod val="75000"/>
                  </a:schemeClr>
                </a:solidFill>
                <a:latin typeface="+mj-lt"/>
                <a:ea typeface="Calibri" panose="020F0502020204030204" pitchFamily="34" charset="0"/>
              </a:rPr>
              <a:t>et préférant ainsi la délégation à un expert</a:t>
            </a:r>
            <a:endParaRPr lang="fr-FR" sz="1100" dirty="0">
              <a:solidFill>
                <a:schemeClr val="accent4">
                  <a:lumMod val="75000"/>
                </a:schemeClr>
              </a:solidFill>
              <a:latin typeface="+mj-lt"/>
              <a:ea typeface="Calibri" panose="020F0502020204030204" pitchFamily="34" charset="0"/>
            </a:endParaRPr>
          </a:p>
        </p:txBody>
      </p:sp>
      <p:cxnSp>
        <p:nvCxnSpPr>
          <p:cNvPr id="41" name="Connecteur droit avec flèche 40">
            <a:extLst>
              <a:ext uri="{FF2B5EF4-FFF2-40B4-BE49-F238E27FC236}">
                <a16:creationId xmlns:a16="http://schemas.microsoft.com/office/drawing/2014/main" id="{CC6B352E-6787-4016-A1D0-F4CD43DC190E}"/>
              </a:ext>
            </a:extLst>
          </p:cNvPr>
          <p:cNvCxnSpPr>
            <a:cxnSpLocks/>
            <a:stCxn id="57" idx="3"/>
          </p:cNvCxnSpPr>
          <p:nvPr/>
        </p:nvCxnSpPr>
        <p:spPr>
          <a:xfrm flipV="1">
            <a:off x="5291674" y="4658966"/>
            <a:ext cx="534010" cy="737021"/>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4D5DEC1D-428F-41DF-9EA4-47A4F5F10FB8}"/>
              </a:ext>
            </a:extLst>
          </p:cNvPr>
          <p:cNvCxnSpPr>
            <a:cxnSpLocks/>
            <a:stCxn id="48" idx="3"/>
          </p:cNvCxnSpPr>
          <p:nvPr/>
        </p:nvCxnSpPr>
        <p:spPr>
          <a:xfrm flipV="1">
            <a:off x="4820808" y="4297430"/>
            <a:ext cx="746029" cy="84638"/>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3F4EF3F3-F434-4A5F-B86C-E5E62A7C717D}"/>
              </a:ext>
            </a:extLst>
          </p:cNvPr>
          <p:cNvCxnSpPr>
            <a:cxnSpLocks/>
            <a:stCxn id="47" idx="3"/>
          </p:cNvCxnSpPr>
          <p:nvPr/>
        </p:nvCxnSpPr>
        <p:spPr>
          <a:xfrm>
            <a:off x="4790517" y="3574349"/>
            <a:ext cx="776320" cy="324327"/>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853C5A9E-C6C4-49D6-A0DC-40BB5B68B746}"/>
              </a:ext>
            </a:extLst>
          </p:cNvPr>
          <p:cNvCxnSpPr>
            <a:cxnSpLocks/>
            <a:stCxn id="45" idx="3"/>
          </p:cNvCxnSpPr>
          <p:nvPr/>
        </p:nvCxnSpPr>
        <p:spPr>
          <a:xfrm>
            <a:off x="5148161" y="2940025"/>
            <a:ext cx="693838" cy="599011"/>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2DCF322B-0E5B-426F-8EBF-82E29FEE2CD0}"/>
              </a:ext>
            </a:extLst>
          </p:cNvPr>
          <p:cNvSpPr/>
          <p:nvPr/>
        </p:nvSpPr>
        <p:spPr>
          <a:xfrm>
            <a:off x="2703776" y="2747030"/>
            <a:ext cx="2444385" cy="38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Aft>
                <a:spcPts val="0"/>
              </a:spcAft>
            </a:pPr>
            <a:r>
              <a:rPr lang="fr-FR" sz="1100" dirty="0">
                <a:solidFill>
                  <a:schemeClr val="tx1">
                    <a:lumMod val="75000"/>
                    <a:lumOff val="25000"/>
                  </a:schemeClr>
                </a:solidFill>
                <a:latin typeface="+mj-lt"/>
                <a:ea typeface="Calibri" panose="020F0502020204030204" pitchFamily="34" charset="0"/>
              </a:rPr>
              <a:t>Moins de 1 500€ en poche gérée (des contrats de moins de 4 000€) </a:t>
            </a:r>
          </a:p>
        </p:txBody>
      </p:sp>
      <p:sp>
        <p:nvSpPr>
          <p:cNvPr id="46" name="Rectangle 45">
            <a:extLst>
              <a:ext uri="{FF2B5EF4-FFF2-40B4-BE49-F238E27FC236}">
                <a16:creationId xmlns:a16="http://schemas.microsoft.com/office/drawing/2014/main" id="{C3D684C1-2017-4DA8-AD49-39CC24F3F503}"/>
              </a:ext>
            </a:extLst>
          </p:cNvPr>
          <p:cNvSpPr/>
          <p:nvPr/>
        </p:nvSpPr>
        <p:spPr>
          <a:xfrm>
            <a:off x="2960878" y="4744271"/>
            <a:ext cx="1846973" cy="430887"/>
          </a:xfrm>
          <a:prstGeom prst="rect">
            <a:avLst/>
          </a:prstGeom>
        </p:spPr>
        <p:txBody>
          <a:bodyPr wrap="square">
            <a:spAutoFit/>
          </a:bodyPr>
          <a:lstStyle/>
          <a:p>
            <a:pPr algn="r">
              <a:spcAft>
                <a:spcPts val="0"/>
              </a:spcAft>
            </a:pPr>
            <a:r>
              <a:rPr lang="fr-FR" sz="1100" dirty="0">
                <a:solidFill>
                  <a:schemeClr val="tx1">
                    <a:lumMod val="75000"/>
                    <a:lumOff val="25000"/>
                  </a:schemeClr>
                </a:solidFill>
                <a:ea typeface="Calibri" panose="020F0502020204030204" pitchFamily="34" charset="0"/>
              </a:rPr>
              <a:t>Des profils de risque adaptés</a:t>
            </a:r>
            <a:endParaRPr lang="fr-FR" sz="1100" dirty="0">
              <a:solidFill>
                <a:schemeClr val="tx1">
                  <a:lumMod val="75000"/>
                  <a:lumOff val="25000"/>
                </a:schemeClr>
              </a:solidFill>
              <a:latin typeface="+mj-lt"/>
              <a:ea typeface="Calibri" panose="020F0502020204030204" pitchFamily="34" charset="0"/>
            </a:endParaRPr>
          </a:p>
        </p:txBody>
      </p:sp>
      <p:sp>
        <p:nvSpPr>
          <p:cNvPr id="47" name="Rectangle 46">
            <a:extLst>
              <a:ext uri="{FF2B5EF4-FFF2-40B4-BE49-F238E27FC236}">
                <a16:creationId xmlns:a16="http://schemas.microsoft.com/office/drawing/2014/main" id="{B4F1A588-E33B-406E-BD9B-687A0A64F393}"/>
              </a:ext>
            </a:extLst>
          </p:cNvPr>
          <p:cNvSpPr/>
          <p:nvPr/>
        </p:nvSpPr>
        <p:spPr>
          <a:xfrm>
            <a:off x="3267462" y="3189628"/>
            <a:ext cx="1523055" cy="769441"/>
          </a:xfrm>
          <a:prstGeom prst="rect">
            <a:avLst/>
          </a:prstGeom>
          <a:noFill/>
        </p:spPr>
        <p:txBody>
          <a:bodyPr wrap="square">
            <a:spAutoFit/>
          </a:bodyPr>
          <a:lstStyle/>
          <a:p>
            <a:pPr algn="r">
              <a:spcAft>
                <a:spcPts val="0"/>
              </a:spcAft>
            </a:pPr>
            <a:r>
              <a:rPr lang="fr-FR" sz="1100" dirty="0">
                <a:solidFill>
                  <a:schemeClr val="tx1">
                    <a:lumMod val="75000"/>
                    <a:lumOff val="25000"/>
                  </a:schemeClr>
                </a:solidFill>
                <a:latin typeface="+mj-lt"/>
                <a:ea typeface="Calibri" panose="020F0502020204030204" pitchFamily="34" charset="0"/>
              </a:rPr>
              <a:t>Potentielle meilleure compréhension des marchés financiers et des PTFM </a:t>
            </a:r>
          </a:p>
        </p:txBody>
      </p:sp>
      <p:sp>
        <p:nvSpPr>
          <p:cNvPr id="48" name="Rectangle 47">
            <a:extLst>
              <a:ext uri="{FF2B5EF4-FFF2-40B4-BE49-F238E27FC236}">
                <a16:creationId xmlns:a16="http://schemas.microsoft.com/office/drawing/2014/main" id="{2E00A453-7560-408B-B3F9-7D2D380A49D9}"/>
              </a:ext>
            </a:extLst>
          </p:cNvPr>
          <p:cNvSpPr/>
          <p:nvPr/>
        </p:nvSpPr>
        <p:spPr>
          <a:xfrm>
            <a:off x="3025895" y="4081986"/>
            <a:ext cx="1794913" cy="600164"/>
          </a:xfrm>
          <a:prstGeom prst="rect">
            <a:avLst/>
          </a:prstGeom>
        </p:spPr>
        <p:txBody>
          <a:bodyPr wrap="square">
            <a:spAutoFit/>
          </a:bodyPr>
          <a:lstStyle/>
          <a:p>
            <a:pPr algn="r">
              <a:spcAft>
                <a:spcPts val="0"/>
              </a:spcAft>
            </a:pPr>
            <a:r>
              <a:rPr lang="fr-FR" sz="1100" dirty="0">
                <a:solidFill>
                  <a:schemeClr val="tx1">
                    <a:lumMod val="75000"/>
                    <a:lumOff val="25000"/>
                  </a:schemeClr>
                </a:solidFill>
                <a:latin typeface="+mj-lt"/>
                <a:ea typeface="Calibri" panose="020F0502020204030204" pitchFamily="34" charset="0"/>
              </a:rPr>
              <a:t>Souhaitant gérer lui-même ses avoirs, peu sensible au service </a:t>
            </a:r>
          </a:p>
        </p:txBody>
      </p:sp>
      <p:sp>
        <p:nvSpPr>
          <p:cNvPr id="49" name="Triangle isocèle 48">
            <a:extLst>
              <a:ext uri="{FF2B5EF4-FFF2-40B4-BE49-F238E27FC236}">
                <a16:creationId xmlns:a16="http://schemas.microsoft.com/office/drawing/2014/main" id="{A9BF609C-8527-4646-9967-D7F53E642903}"/>
              </a:ext>
            </a:extLst>
          </p:cNvPr>
          <p:cNvSpPr/>
          <p:nvPr/>
        </p:nvSpPr>
        <p:spPr>
          <a:xfrm rot="16200000">
            <a:off x="1220316" y="4077814"/>
            <a:ext cx="3004629" cy="24433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75000"/>
                </a:schemeClr>
              </a:solidFill>
              <a:latin typeface="+mj-lt"/>
            </a:endParaRPr>
          </a:p>
        </p:txBody>
      </p:sp>
      <p:sp>
        <p:nvSpPr>
          <p:cNvPr id="50" name="ZoneTexte 49">
            <a:extLst>
              <a:ext uri="{FF2B5EF4-FFF2-40B4-BE49-F238E27FC236}">
                <a16:creationId xmlns:a16="http://schemas.microsoft.com/office/drawing/2014/main" id="{EC2AB2CC-51AA-4C97-931E-EB9890649FFC}"/>
              </a:ext>
            </a:extLst>
          </p:cNvPr>
          <p:cNvSpPr txBox="1"/>
          <p:nvPr/>
        </p:nvSpPr>
        <p:spPr>
          <a:xfrm>
            <a:off x="874772" y="3597752"/>
            <a:ext cx="1729972" cy="1061829"/>
          </a:xfrm>
          <a:prstGeom prst="rect">
            <a:avLst/>
          </a:prstGeom>
          <a:noFill/>
        </p:spPr>
        <p:txBody>
          <a:bodyPr wrap="square" rtlCol="0">
            <a:spAutoFit/>
          </a:bodyPr>
          <a:lstStyle/>
          <a:p>
            <a:pPr algn="ctr">
              <a:lnSpc>
                <a:spcPct val="150000"/>
              </a:lnSpc>
            </a:pPr>
            <a:r>
              <a:rPr lang="fr-FR" sz="1400" b="1" dirty="0">
                <a:solidFill>
                  <a:schemeClr val="tx1">
                    <a:lumMod val="75000"/>
                    <a:lumOff val="25000"/>
                  </a:schemeClr>
                </a:solidFill>
                <a:latin typeface="+mj-lt"/>
              </a:rPr>
              <a:t>Proposition d’un </a:t>
            </a:r>
            <a:r>
              <a:rPr lang="fr-FR" sz="1400" b="1" dirty="0" smtClean="0">
                <a:solidFill>
                  <a:schemeClr val="tx1">
                    <a:lumMod val="75000"/>
                    <a:lumOff val="25000"/>
                  </a:schemeClr>
                </a:solidFill>
                <a:latin typeface="+mj-lt"/>
              </a:rPr>
              <a:t>portefeuille modèle</a:t>
            </a:r>
            <a:endParaRPr lang="fr-FR" sz="1400" b="1" dirty="0">
              <a:solidFill>
                <a:schemeClr val="tx1">
                  <a:lumMod val="75000"/>
                  <a:lumOff val="25000"/>
                </a:schemeClr>
              </a:solidFill>
              <a:latin typeface="+mj-lt"/>
            </a:endParaRPr>
          </a:p>
        </p:txBody>
      </p:sp>
      <p:sp>
        <p:nvSpPr>
          <p:cNvPr id="51" name="Rectangle 50">
            <a:extLst>
              <a:ext uri="{FF2B5EF4-FFF2-40B4-BE49-F238E27FC236}">
                <a16:creationId xmlns:a16="http://schemas.microsoft.com/office/drawing/2014/main" id="{EA48F477-C193-4B36-9634-50E6293D7F9A}"/>
              </a:ext>
            </a:extLst>
          </p:cNvPr>
          <p:cNvSpPr/>
          <p:nvPr/>
        </p:nvSpPr>
        <p:spPr>
          <a:xfrm>
            <a:off x="7216550" y="4738092"/>
            <a:ext cx="2444385" cy="430887"/>
          </a:xfrm>
          <a:prstGeom prst="rect">
            <a:avLst/>
          </a:prstGeom>
          <a:noFill/>
        </p:spPr>
        <p:txBody>
          <a:bodyPr wrap="square">
            <a:spAutoFit/>
          </a:bodyPr>
          <a:lstStyle/>
          <a:p>
            <a:pPr>
              <a:spcAft>
                <a:spcPts val="0"/>
              </a:spcAft>
            </a:pPr>
            <a:r>
              <a:rPr lang="fr-FR" sz="1100" b="1" dirty="0">
                <a:solidFill>
                  <a:schemeClr val="accent4">
                    <a:lumMod val="75000"/>
                  </a:schemeClr>
                </a:solidFill>
                <a:latin typeface="+mj-lt"/>
                <a:ea typeface="Calibri" panose="020F0502020204030204" pitchFamily="34" charset="0"/>
              </a:rPr>
              <a:t>Un profil de risque adapté </a:t>
            </a:r>
            <a:r>
              <a:rPr lang="fr-FR" sz="1100" dirty="0">
                <a:solidFill>
                  <a:schemeClr val="accent4">
                    <a:lumMod val="75000"/>
                  </a:schemeClr>
                </a:solidFill>
                <a:latin typeface="+mj-lt"/>
                <a:ea typeface="Calibri" panose="020F0502020204030204" pitchFamily="34" charset="0"/>
              </a:rPr>
              <a:t>(équilibré, dynamique ou audacieux) </a:t>
            </a:r>
          </a:p>
        </p:txBody>
      </p:sp>
      <p:sp>
        <p:nvSpPr>
          <p:cNvPr id="52" name="ZoneTexte 51">
            <a:extLst>
              <a:ext uri="{FF2B5EF4-FFF2-40B4-BE49-F238E27FC236}">
                <a16:creationId xmlns:a16="http://schemas.microsoft.com/office/drawing/2014/main" id="{D01103D4-2887-439F-A6D1-396FA132A07E}"/>
              </a:ext>
            </a:extLst>
          </p:cNvPr>
          <p:cNvSpPr txBox="1"/>
          <p:nvPr/>
        </p:nvSpPr>
        <p:spPr>
          <a:xfrm>
            <a:off x="9946091" y="3597136"/>
            <a:ext cx="1729972" cy="1061829"/>
          </a:xfrm>
          <a:prstGeom prst="rect">
            <a:avLst/>
          </a:prstGeom>
          <a:noFill/>
        </p:spPr>
        <p:txBody>
          <a:bodyPr wrap="square" rtlCol="0" anchor="ctr">
            <a:spAutoFit/>
          </a:bodyPr>
          <a:lstStyle/>
          <a:p>
            <a:pPr algn="ctr">
              <a:lnSpc>
                <a:spcPct val="150000"/>
              </a:lnSpc>
            </a:pPr>
            <a:r>
              <a:rPr lang="fr-FR" sz="1400" b="1" dirty="0">
                <a:solidFill>
                  <a:schemeClr val="accent4">
                    <a:lumMod val="75000"/>
                  </a:schemeClr>
                </a:solidFill>
                <a:latin typeface="+mj-lt"/>
              </a:rPr>
              <a:t>Proposition du Service de Gestion Déléguée</a:t>
            </a:r>
          </a:p>
        </p:txBody>
      </p:sp>
      <p:cxnSp>
        <p:nvCxnSpPr>
          <p:cNvPr id="53" name="Connecteur droit avec flèche 52">
            <a:extLst>
              <a:ext uri="{FF2B5EF4-FFF2-40B4-BE49-F238E27FC236}">
                <a16:creationId xmlns:a16="http://schemas.microsoft.com/office/drawing/2014/main" id="{6B9879D7-8B0C-4464-8009-65BC4E0D986B}"/>
              </a:ext>
            </a:extLst>
          </p:cNvPr>
          <p:cNvCxnSpPr>
            <a:cxnSpLocks/>
            <a:endCxn id="40" idx="1"/>
          </p:cNvCxnSpPr>
          <p:nvPr/>
        </p:nvCxnSpPr>
        <p:spPr>
          <a:xfrm flipV="1">
            <a:off x="6570865" y="3563880"/>
            <a:ext cx="582915" cy="417979"/>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E76FBC25-9442-473D-AEEA-1D4868418B11}"/>
              </a:ext>
            </a:extLst>
          </p:cNvPr>
          <p:cNvSpPr txBox="1"/>
          <p:nvPr/>
        </p:nvSpPr>
        <p:spPr>
          <a:xfrm>
            <a:off x="5681575" y="4092900"/>
            <a:ext cx="776626" cy="276999"/>
          </a:xfrm>
          <a:prstGeom prst="rect">
            <a:avLst/>
          </a:prstGeom>
          <a:noFill/>
        </p:spPr>
        <p:txBody>
          <a:bodyPr wrap="square" rtlCol="0">
            <a:spAutoFit/>
          </a:bodyPr>
          <a:lstStyle/>
          <a:p>
            <a:pPr algn="ctr"/>
            <a:r>
              <a:rPr lang="fr-FR" sz="1200" b="1" dirty="0">
                <a:solidFill>
                  <a:schemeClr val="bg1"/>
                </a:solidFill>
                <a:latin typeface="+mj-lt"/>
              </a:rPr>
              <a:t>Client</a:t>
            </a:r>
          </a:p>
        </p:txBody>
      </p:sp>
      <p:cxnSp>
        <p:nvCxnSpPr>
          <p:cNvPr id="56" name="Connecteur droit avec flèche 55">
            <a:extLst>
              <a:ext uri="{FF2B5EF4-FFF2-40B4-BE49-F238E27FC236}">
                <a16:creationId xmlns:a16="http://schemas.microsoft.com/office/drawing/2014/main" id="{26502846-8389-4F0A-94E0-36E4042801A9}"/>
              </a:ext>
            </a:extLst>
          </p:cNvPr>
          <p:cNvCxnSpPr>
            <a:stCxn id="46" idx="3"/>
          </p:cNvCxnSpPr>
          <p:nvPr/>
        </p:nvCxnSpPr>
        <p:spPr>
          <a:xfrm flipV="1">
            <a:off x="4807851" y="4496053"/>
            <a:ext cx="728399" cy="463662"/>
          </a:xfrm>
          <a:prstGeom prst="straightConnector1">
            <a:avLst/>
          </a:prstGeom>
          <a:ln>
            <a:solidFill>
              <a:schemeClr val="tx1">
                <a:lumMod val="75000"/>
                <a:lumOff val="2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326C8F26-69F2-40A5-BA30-784DD0111BA0}"/>
              </a:ext>
            </a:extLst>
          </p:cNvPr>
          <p:cNvSpPr/>
          <p:nvPr/>
        </p:nvSpPr>
        <p:spPr>
          <a:xfrm>
            <a:off x="3781960" y="5265182"/>
            <a:ext cx="1509714" cy="261610"/>
          </a:xfrm>
          <a:prstGeom prst="rect">
            <a:avLst/>
          </a:prstGeom>
        </p:spPr>
        <p:txBody>
          <a:bodyPr wrap="square">
            <a:spAutoFit/>
          </a:bodyPr>
          <a:lstStyle/>
          <a:p>
            <a:pPr algn="r">
              <a:spcAft>
                <a:spcPts val="0"/>
              </a:spcAft>
            </a:pPr>
            <a:r>
              <a:rPr lang="fr-FR" sz="1100" dirty="0">
                <a:solidFill>
                  <a:schemeClr val="tx1">
                    <a:lumMod val="75000"/>
                    <a:lumOff val="25000"/>
                  </a:schemeClr>
                </a:solidFill>
                <a:latin typeface="+mj-lt"/>
                <a:ea typeface="Calibri" panose="020F0502020204030204" pitchFamily="34" charset="0"/>
              </a:rPr>
              <a:t>Sensible ISR / ESG </a:t>
            </a:r>
          </a:p>
        </p:txBody>
      </p:sp>
      <p:cxnSp>
        <p:nvCxnSpPr>
          <p:cNvPr id="58" name="Connecteur droit avec flèche 57">
            <a:extLst>
              <a:ext uri="{FF2B5EF4-FFF2-40B4-BE49-F238E27FC236}">
                <a16:creationId xmlns:a16="http://schemas.microsoft.com/office/drawing/2014/main" id="{5203F295-A08A-471F-B6C8-C425A375AC18}"/>
              </a:ext>
            </a:extLst>
          </p:cNvPr>
          <p:cNvCxnSpPr>
            <a:cxnSpLocks/>
            <a:endCxn id="59" idx="1"/>
          </p:cNvCxnSpPr>
          <p:nvPr/>
        </p:nvCxnSpPr>
        <p:spPr>
          <a:xfrm>
            <a:off x="6354727" y="4709612"/>
            <a:ext cx="887223" cy="68282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20EF32E2-32AB-4532-B348-112FD3D0A89C}"/>
              </a:ext>
            </a:extLst>
          </p:cNvPr>
          <p:cNvSpPr/>
          <p:nvPr/>
        </p:nvSpPr>
        <p:spPr>
          <a:xfrm>
            <a:off x="7241950" y="5261631"/>
            <a:ext cx="1375698" cy="261610"/>
          </a:xfrm>
          <a:prstGeom prst="rect">
            <a:avLst/>
          </a:prstGeom>
        </p:spPr>
        <p:txBody>
          <a:bodyPr wrap="none">
            <a:spAutoFit/>
          </a:bodyPr>
          <a:lstStyle/>
          <a:p>
            <a:r>
              <a:rPr lang="fr-FR" sz="1100" b="1" dirty="0">
                <a:solidFill>
                  <a:schemeClr val="accent4">
                    <a:lumMod val="75000"/>
                  </a:schemeClr>
                </a:solidFill>
                <a:latin typeface="+mj-lt"/>
              </a:rPr>
              <a:t>Sensible ISR/ESG</a:t>
            </a:r>
          </a:p>
        </p:txBody>
      </p:sp>
      <p:sp>
        <p:nvSpPr>
          <p:cNvPr id="60" name="Triangle isocèle 59">
            <a:extLst>
              <a:ext uri="{FF2B5EF4-FFF2-40B4-BE49-F238E27FC236}">
                <a16:creationId xmlns:a16="http://schemas.microsoft.com/office/drawing/2014/main" id="{A9BF609C-8527-4646-9967-D7F53E642903}"/>
              </a:ext>
            </a:extLst>
          </p:cNvPr>
          <p:cNvSpPr/>
          <p:nvPr/>
        </p:nvSpPr>
        <p:spPr>
          <a:xfrm rot="16200000" flipV="1">
            <a:off x="8337751" y="3956163"/>
            <a:ext cx="3004629" cy="25164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75000"/>
                </a:schemeClr>
              </a:solidFill>
              <a:latin typeface="+mj-lt"/>
            </a:endParaRPr>
          </a:p>
        </p:txBody>
      </p:sp>
      <p:sp>
        <p:nvSpPr>
          <p:cNvPr id="61" name="Espace réservé du contenu 9"/>
          <p:cNvSpPr>
            <a:spLocks noGrp="1"/>
          </p:cNvSpPr>
          <p:nvPr>
            <p:ph idx="1"/>
          </p:nvPr>
        </p:nvSpPr>
        <p:spPr>
          <a:xfrm>
            <a:off x="691623" y="1779278"/>
            <a:ext cx="10980738" cy="617871"/>
          </a:xfrm>
        </p:spPr>
        <p:txBody>
          <a:bodyPr>
            <a:normAutofit/>
          </a:bodyPr>
          <a:lstStyle/>
          <a:p>
            <a:pPr algn="just"/>
            <a:r>
              <a:rPr lang="fr-FR" dirty="0" smtClean="0"/>
              <a:t>Proposition du service de gestion déléguée en fonction des attentes et besoins du client</a:t>
            </a:r>
          </a:p>
        </p:txBody>
      </p:sp>
    </p:spTree>
    <p:extLst>
      <p:ext uri="{BB962C8B-B14F-4D97-AF65-F5344CB8AC3E}">
        <p14:creationId xmlns:p14="http://schemas.microsoft.com/office/powerpoint/2010/main" val="547618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Les 3 profils sont adaptés à nos clients</a:t>
            </a:r>
            <a:endParaRPr lang="fr-FR" dirty="0"/>
          </a:p>
        </p:txBody>
      </p:sp>
      <p:sp>
        <p:nvSpPr>
          <p:cNvPr id="12" name="Espace réservé du texte 11"/>
          <p:cNvSpPr>
            <a:spLocks noGrp="1"/>
          </p:cNvSpPr>
          <p:nvPr>
            <p:ph type="body" sz="quarter" idx="14"/>
          </p:nvPr>
        </p:nvSpPr>
        <p:spPr/>
        <p:txBody>
          <a:bodyPr/>
          <a:lstStyle/>
          <a:p>
            <a:r>
              <a:rPr lang="fr-FR" dirty="0"/>
              <a:t>Le service de gestion </a:t>
            </a:r>
            <a:r>
              <a:rPr lang="fr-FR" dirty="0" smtClean="0"/>
              <a:t>déléguée</a:t>
            </a:r>
            <a:endParaRPr lang="fr-FR" dirty="0"/>
          </a:p>
        </p:txBody>
      </p:sp>
      <p:sp>
        <p:nvSpPr>
          <p:cNvPr id="13" name="Espace réservé du texte 12"/>
          <p:cNvSpPr>
            <a:spLocks noGrp="1"/>
          </p:cNvSpPr>
          <p:nvPr>
            <p:ph type="body" sz="quarter" idx="16"/>
          </p:nvPr>
        </p:nvSpPr>
        <p:spPr/>
        <p:txBody>
          <a:bodyPr/>
          <a:lstStyle/>
          <a:p>
            <a:r>
              <a:rPr lang="fr-FR" dirty="0" smtClean="0"/>
              <a:t>6</a:t>
            </a:r>
            <a:endParaRPr lang="fr-FR" dirty="0"/>
          </a:p>
        </p:txBody>
      </p:sp>
      <p:sp>
        <p:nvSpPr>
          <p:cNvPr id="3" name="Rectangle 2"/>
          <p:cNvSpPr/>
          <p:nvPr/>
        </p:nvSpPr>
        <p:spPr>
          <a:xfrm>
            <a:off x="1447800" y="1922780"/>
            <a:ext cx="2525598" cy="2649220"/>
          </a:xfrm>
          <a:prstGeom prst="rect">
            <a:avLst/>
          </a:prstGeom>
          <a:gradFill flip="none" rotWithShape="1">
            <a:gsLst>
              <a:gs pos="0">
                <a:schemeClr val="bg1"/>
              </a:gs>
              <a:gs pos="86000">
                <a:schemeClr val="bg2">
                  <a:lumMod val="20000"/>
                  <a:lumOff val="80000"/>
                  <a:shade val="67500"/>
                  <a:satMod val="115000"/>
                </a:schemeClr>
              </a:gs>
              <a:gs pos="100000">
                <a:schemeClr val="bg2">
                  <a:lumMod val="20000"/>
                  <a:lumOff val="8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solidFill>
                <a:srgbClr val="7030A0"/>
              </a:solidFill>
            </a:endParaRPr>
          </a:p>
          <a:p>
            <a:pPr algn="ctr"/>
            <a:endParaRPr lang="fr-FR" b="1" dirty="0">
              <a:solidFill>
                <a:srgbClr val="7030A0"/>
              </a:solidFill>
            </a:endParaRPr>
          </a:p>
          <a:p>
            <a:pPr algn="ctr"/>
            <a:endParaRPr lang="fr-FR" sz="2400" b="1" dirty="0">
              <a:solidFill>
                <a:srgbClr val="7030A0"/>
              </a:solidFill>
            </a:endParaRPr>
          </a:p>
          <a:p>
            <a:pPr algn="ctr"/>
            <a:r>
              <a:rPr lang="fr-FR" sz="2400" b="1" dirty="0" smtClean="0">
                <a:solidFill>
                  <a:srgbClr val="7030A0"/>
                </a:solidFill>
              </a:rPr>
              <a:t>Profil Equilibre</a:t>
            </a:r>
          </a:p>
          <a:p>
            <a:pPr algn="ctr"/>
            <a:endParaRPr lang="fr-FR" dirty="0" smtClean="0">
              <a:solidFill>
                <a:srgbClr val="7030A0"/>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Dans une </a:t>
            </a:r>
            <a:r>
              <a:rPr lang="fr-FR" sz="1400" b="1" dirty="0" smtClean="0">
                <a:solidFill>
                  <a:srgbClr val="7030A0"/>
                </a:solidFill>
              </a:rPr>
              <a:t>optique de moyen terme </a:t>
            </a:r>
            <a:r>
              <a:rPr lang="fr-FR" sz="1400" dirty="0" smtClean="0">
                <a:solidFill>
                  <a:schemeClr val="tx1">
                    <a:lumMod val="75000"/>
                    <a:lumOff val="25000"/>
                  </a:schemeClr>
                </a:solidFill>
              </a:rPr>
              <a:t>(5 ans minimum conseillés)</a:t>
            </a:r>
          </a:p>
          <a:p>
            <a:pPr marL="285750" indent="-285750">
              <a:buFont typeface="Arial" panose="020B0604020202020204" pitchFamily="34" charset="0"/>
              <a:buChar char="•"/>
            </a:pPr>
            <a:endParaRPr lang="fr-FR" sz="1400" dirty="0" smtClean="0">
              <a:solidFill>
                <a:schemeClr val="tx1"/>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Exposition Actions : </a:t>
            </a:r>
            <a:r>
              <a:rPr lang="fr-FR" sz="1400" b="1" dirty="0" smtClean="0">
                <a:solidFill>
                  <a:srgbClr val="7030A0"/>
                </a:solidFill>
              </a:rPr>
              <a:t>entre 20 et 50%</a:t>
            </a:r>
          </a:p>
          <a:p>
            <a:endParaRPr lang="fr-FR" sz="1400" b="1" dirty="0" smtClean="0">
              <a:solidFill>
                <a:srgbClr val="7030A0"/>
              </a:solidFill>
            </a:endParaRPr>
          </a:p>
          <a:p>
            <a:r>
              <a:rPr lang="fr-FR" sz="1200" dirty="0" smtClean="0">
                <a:solidFill>
                  <a:srgbClr val="7030A0"/>
                </a:solidFill>
              </a:rPr>
              <a:t>Indicateur de risque synthétique (SRI) :</a:t>
            </a:r>
            <a:endParaRPr lang="fr-FR" sz="1200" dirty="0">
              <a:solidFill>
                <a:srgbClr val="7030A0"/>
              </a:solidFill>
            </a:endParaRPr>
          </a:p>
        </p:txBody>
      </p:sp>
      <p:sp>
        <p:nvSpPr>
          <p:cNvPr id="5" name="Rectangle 4"/>
          <p:cNvSpPr/>
          <p:nvPr/>
        </p:nvSpPr>
        <p:spPr>
          <a:xfrm>
            <a:off x="1447800" y="512586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1</a:t>
            </a:r>
            <a:endParaRPr lang="fr-FR" sz="1000" dirty="0">
              <a:solidFill>
                <a:schemeClr val="tx1">
                  <a:lumMod val="75000"/>
                  <a:lumOff val="25000"/>
                </a:schemeClr>
              </a:solidFill>
            </a:endParaRPr>
          </a:p>
        </p:txBody>
      </p:sp>
      <p:sp>
        <p:nvSpPr>
          <p:cNvPr id="32" name="Rectangle 31"/>
          <p:cNvSpPr/>
          <p:nvPr/>
        </p:nvSpPr>
        <p:spPr>
          <a:xfrm>
            <a:off x="1818589" y="5127399"/>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2</a:t>
            </a:r>
            <a:endParaRPr lang="fr-FR" sz="1000" dirty="0">
              <a:solidFill>
                <a:schemeClr val="tx1">
                  <a:lumMod val="75000"/>
                  <a:lumOff val="25000"/>
                </a:schemeClr>
              </a:solidFill>
            </a:endParaRPr>
          </a:p>
        </p:txBody>
      </p:sp>
      <p:sp>
        <p:nvSpPr>
          <p:cNvPr id="33" name="Rectangle 32"/>
          <p:cNvSpPr/>
          <p:nvPr/>
        </p:nvSpPr>
        <p:spPr>
          <a:xfrm>
            <a:off x="2189378" y="5127398"/>
            <a:ext cx="304402" cy="20284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bg1">
                    <a:lumMod val="95000"/>
                  </a:schemeClr>
                </a:solidFill>
              </a:rPr>
              <a:t>3</a:t>
            </a:r>
            <a:endParaRPr lang="fr-FR" sz="1000" dirty="0">
              <a:solidFill>
                <a:schemeClr val="bg1">
                  <a:lumMod val="95000"/>
                </a:schemeClr>
              </a:solidFill>
            </a:endParaRPr>
          </a:p>
        </p:txBody>
      </p:sp>
      <p:sp>
        <p:nvSpPr>
          <p:cNvPr id="34" name="Rectangle 33"/>
          <p:cNvSpPr/>
          <p:nvPr/>
        </p:nvSpPr>
        <p:spPr>
          <a:xfrm>
            <a:off x="2556630" y="5127397"/>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4</a:t>
            </a:r>
          </a:p>
        </p:txBody>
      </p:sp>
      <p:sp>
        <p:nvSpPr>
          <p:cNvPr id="35" name="Rectangle 34"/>
          <p:cNvSpPr/>
          <p:nvPr/>
        </p:nvSpPr>
        <p:spPr>
          <a:xfrm>
            <a:off x="2927419" y="5127396"/>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5</a:t>
            </a:r>
            <a:endParaRPr lang="fr-FR" sz="1000" dirty="0">
              <a:solidFill>
                <a:schemeClr val="tx1">
                  <a:lumMod val="75000"/>
                  <a:lumOff val="25000"/>
                </a:schemeClr>
              </a:solidFill>
            </a:endParaRPr>
          </a:p>
        </p:txBody>
      </p:sp>
      <p:sp>
        <p:nvSpPr>
          <p:cNvPr id="36" name="Rectangle 35"/>
          <p:cNvSpPr/>
          <p:nvPr/>
        </p:nvSpPr>
        <p:spPr>
          <a:xfrm>
            <a:off x="3291231" y="513062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6</a:t>
            </a:r>
            <a:endParaRPr lang="fr-FR" sz="1000" dirty="0">
              <a:solidFill>
                <a:schemeClr val="tx1">
                  <a:lumMod val="75000"/>
                  <a:lumOff val="25000"/>
                </a:schemeClr>
              </a:solidFill>
            </a:endParaRPr>
          </a:p>
        </p:txBody>
      </p:sp>
      <p:sp>
        <p:nvSpPr>
          <p:cNvPr id="38" name="Rectangle 37"/>
          <p:cNvSpPr/>
          <p:nvPr/>
        </p:nvSpPr>
        <p:spPr>
          <a:xfrm>
            <a:off x="3668997" y="5129836"/>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7</a:t>
            </a:r>
            <a:endParaRPr lang="fr-FR" sz="1000" dirty="0">
              <a:solidFill>
                <a:schemeClr val="tx1">
                  <a:lumMod val="75000"/>
                  <a:lumOff val="25000"/>
                </a:schemeClr>
              </a:solidFill>
            </a:endParaRPr>
          </a:p>
        </p:txBody>
      </p:sp>
      <p:sp>
        <p:nvSpPr>
          <p:cNvPr id="7" name="ZoneTexte 6"/>
          <p:cNvSpPr txBox="1"/>
          <p:nvPr/>
        </p:nvSpPr>
        <p:spPr>
          <a:xfrm>
            <a:off x="3158948" y="5382775"/>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élevé</a:t>
            </a:r>
            <a:endParaRPr lang="fr-FR" sz="1000" dirty="0">
              <a:solidFill>
                <a:schemeClr val="tx1">
                  <a:lumMod val="75000"/>
                  <a:lumOff val="25000"/>
                </a:schemeClr>
              </a:solidFill>
            </a:endParaRPr>
          </a:p>
        </p:txBody>
      </p:sp>
      <p:sp>
        <p:nvSpPr>
          <p:cNvPr id="39" name="ZoneTexte 38"/>
          <p:cNvSpPr txBox="1"/>
          <p:nvPr/>
        </p:nvSpPr>
        <p:spPr>
          <a:xfrm>
            <a:off x="1353869" y="5382775"/>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faible</a:t>
            </a:r>
            <a:endParaRPr lang="fr-FR" sz="1000" dirty="0">
              <a:solidFill>
                <a:schemeClr val="tx1">
                  <a:lumMod val="75000"/>
                  <a:lumOff val="25000"/>
                </a:schemeClr>
              </a:solidFill>
            </a:endParaRPr>
          </a:p>
        </p:txBody>
      </p:sp>
      <p:sp>
        <p:nvSpPr>
          <p:cNvPr id="51" name="Rectangle 50"/>
          <p:cNvSpPr/>
          <p:nvPr/>
        </p:nvSpPr>
        <p:spPr>
          <a:xfrm>
            <a:off x="5018302" y="1922780"/>
            <a:ext cx="2525598" cy="2649220"/>
          </a:xfrm>
          <a:prstGeom prst="rect">
            <a:avLst/>
          </a:prstGeom>
          <a:gradFill flip="none" rotWithShape="1">
            <a:gsLst>
              <a:gs pos="0">
                <a:schemeClr val="bg1"/>
              </a:gs>
              <a:gs pos="86000">
                <a:schemeClr val="bg2">
                  <a:lumMod val="20000"/>
                  <a:lumOff val="80000"/>
                  <a:shade val="67500"/>
                  <a:satMod val="115000"/>
                </a:schemeClr>
              </a:gs>
              <a:gs pos="100000">
                <a:schemeClr val="bg2">
                  <a:lumMod val="20000"/>
                  <a:lumOff val="8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solidFill>
                <a:srgbClr val="7030A0"/>
              </a:solidFill>
            </a:endParaRPr>
          </a:p>
          <a:p>
            <a:pPr algn="ctr"/>
            <a:endParaRPr lang="fr-FR" b="1" dirty="0" smtClean="0">
              <a:solidFill>
                <a:srgbClr val="7030A0"/>
              </a:solidFill>
            </a:endParaRPr>
          </a:p>
          <a:p>
            <a:pPr algn="ctr"/>
            <a:endParaRPr lang="fr-FR" sz="2400" b="1" dirty="0">
              <a:solidFill>
                <a:srgbClr val="7030A0"/>
              </a:solidFill>
            </a:endParaRPr>
          </a:p>
          <a:p>
            <a:pPr algn="ctr"/>
            <a:r>
              <a:rPr lang="fr-FR" sz="2400" b="1" dirty="0" smtClean="0">
                <a:solidFill>
                  <a:srgbClr val="7030A0"/>
                </a:solidFill>
              </a:rPr>
              <a:t>Profil Vitalité</a:t>
            </a:r>
          </a:p>
          <a:p>
            <a:pPr algn="ctr"/>
            <a:endParaRPr lang="fr-FR" dirty="0" smtClean="0">
              <a:solidFill>
                <a:srgbClr val="7030A0"/>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Dans une </a:t>
            </a:r>
            <a:r>
              <a:rPr lang="fr-FR" sz="1400" b="1" dirty="0" smtClean="0">
                <a:solidFill>
                  <a:srgbClr val="7030A0"/>
                </a:solidFill>
              </a:rPr>
              <a:t>optique de moyen-long terme </a:t>
            </a:r>
            <a:r>
              <a:rPr lang="fr-FR" sz="1400" dirty="0" smtClean="0">
                <a:solidFill>
                  <a:schemeClr val="tx1">
                    <a:lumMod val="75000"/>
                    <a:lumOff val="25000"/>
                  </a:schemeClr>
                </a:solidFill>
              </a:rPr>
              <a:t>(7 ans minimum conseillés)</a:t>
            </a:r>
          </a:p>
          <a:p>
            <a:pPr marL="285750" indent="-285750">
              <a:buFont typeface="Arial" panose="020B0604020202020204" pitchFamily="34" charset="0"/>
              <a:buChar char="•"/>
            </a:pPr>
            <a:endParaRPr lang="fr-FR" sz="1400" dirty="0" smtClean="0">
              <a:solidFill>
                <a:schemeClr val="tx1"/>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Exposition Actions : </a:t>
            </a:r>
            <a:r>
              <a:rPr lang="fr-FR" sz="1400" b="1" dirty="0" smtClean="0">
                <a:solidFill>
                  <a:srgbClr val="7030A0"/>
                </a:solidFill>
              </a:rPr>
              <a:t>entre 50 et 80%</a:t>
            </a:r>
          </a:p>
          <a:p>
            <a:endParaRPr lang="fr-FR" sz="1400" b="1" dirty="0" smtClean="0">
              <a:solidFill>
                <a:srgbClr val="7030A0"/>
              </a:solidFill>
            </a:endParaRPr>
          </a:p>
          <a:p>
            <a:r>
              <a:rPr lang="fr-FR" sz="1200" dirty="0" smtClean="0">
                <a:solidFill>
                  <a:srgbClr val="7030A0"/>
                </a:solidFill>
              </a:rPr>
              <a:t>Indicateur de risque synthétique (SRI) :</a:t>
            </a:r>
            <a:endParaRPr lang="fr-FR" sz="1200" dirty="0">
              <a:solidFill>
                <a:srgbClr val="7030A0"/>
              </a:solidFill>
            </a:endParaRPr>
          </a:p>
        </p:txBody>
      </p:sp>
      <p:sp>
        <p:nvSpPr>
          <p:cNvPr id="53" name="Rectangle 52"/>
          <p:cNvSpPr/>
          <p:nvPr/>
        </p:nvSpPr>
        <p:spPr>
          <a:xfrm>
            <a:off x="5018302" y="512586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1</a:t>
            </a:r>
            <a:endParaRPr lang="fr-FR" sz="1000" dirty="0">
              <a:solidFill>
                <a:schemeClr val="tx1">
                  <a:lumMod val="75000"/>
                  <a:lumOff val="25000"/>
                </a:schemeClr>
              </a:solidFill>
            </a:endParaRPr>
          </a:p>
        </p:txBody>
      </p:sp>
      <p:sp>
        <p:nvSpPr>
          <p:cNvPr id="54" name="Rectangle 53"/>
          <p:cNvSpPr/>
          <p:nvPr/>
        </p:nvSpPr>
        <p:spPr>
          <a:xfrm>
            <a:off x="5389091" y="5127399"/>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2</a:t>
            </a:r>
          </a:p>
        </p:txBody>
      </p:sp>
      <p:sp>
        <p:nvSpPr>
          <p:cNvPr id="55" name="Rectangle 54"/>
          <p:cNvSpPr/>
          <p:nvPr/>
        </p:nvSpPr>
        <p:spPr>
          <a:xfrm>
            <a:off x="5759880" y="512739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3</a:t>
            </a:r>
          </a:p>
        </p:txBody>
      </p:sp>
      <p:sp>
        <p:nvSpPr>
          <p:cNvPr id="56" name="Rectangle 55"/>
          <p:cNvSpPr/>
          <p:nvPr/>
        </p:nvSpPr>
        <p:spPr>
          <a:xfrm>
            <a:off x="6127132" y="5127397"/>
            <a:ext cx="304402" cy="20284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lumMod val="95000"/>
                  </a:schemeClr>
                </a:solidFill>
              </a:rPr>
              <a:t>4</a:t>
            </a:r>
          </a:p>
        </p:txBody>
      </p:sp>
      <p:sp>
        <p:nvSpPr>
          <p:cNvPr id="57" name="Rectangle 56"/>
          <p:cNvSpPr/>
          <p:nvPr/>
        </p:nvSpPr>
        <p:spPr>
          <a:xfrm>
            <a:off x="6497921" y="5127396"/>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5</a:t>
            </a:r>
            <a:endParaRPr lang="fr-FR" sz="1000" dirty="0">
              <a:solidFill>
                <a:schemeClr val="tx1">
                  <a:lumMod val="75000"/>
                  <a:lumOff val="25000"/>
                </a:schemeClr>
              </a:solidFill>
            </a:endParaRPr>
          </a:p>
        </p:txBody>
      </p:sp>
      <p:sp>
        <p:nvSpPr>
          <p:cNvPr id="58" name="Rectangle 57"/>
          <p:cNvSpPr/>
          <p:nvPr/>
        </p:nvSpPr>
        <p:spPr>
          <a:xfrm>
            <a:off x="6861733" y="5130628"/>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6</a:t>
            </a:r>
            <a:endParaRPr lang="fr-FR" sz="1000" dirty="0">
              <a:solidFill>
                <a:schemeClr val="tx1">
                  <a:lumMod val="75000"/>
                  <a:lumOff val="25000"/>
                </a:schemeClr>
              </a:solidFill>
            </a:endParaRPr>
          </a:p>
        </p:txBody>
      </p:sp>
      <p:sp>
        <p:nvSpPr>
          <p:cNvPr id="59" name="Rectangle 58"/>
          <p:cNvSpPr/>
          <p:nvPr/>
        </p:nvSpPr>
        <p:spPr>
          <a:xfrm>
            <a:off x="7239499" y="5129836"/>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7</a:t>
            </a:r>
            <a:endParaRPr lang="fr-FR" sz="1000" dirty="0">
              <a:solidFill>
                <a:schemeClr val="tx1">
                  <a:lumMod val="75000"/>
                  <a:lumOff val="25000"/>
                </a:schemeClr>
              </a:solidFill>
            </a:endParaRPr>
          </a:p>
        </p:txBody>
      </p:sp>
      <p:sp>
        <p:nvSpPr>
          <p:cNvPr id="60" name="ZoneTexte 59"/>
          <p:cNvSpPr txBox="1"/>
          <p:nvPr/>
        </p:nvSpPr>
        <p:spPr>
          <a:xfrm>
            <a:off x="6729450" y="5382775"/>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élevé</a:t>
            </a:r>
            <a:endParaRPr lang="fr-FR" sz="1000" dirty="0">
              <a:solidFill>
                <a:schemeClr val="tx1">
                  <a:lumMod val="75000"/>
                  <a:lumOff val="25000"/>
                </a:schemeClr>
              </a:solidFill>
            </a:endParaRPr>
          </a:p>
        </p:txBody>
      </p:sp>
      <p:sp>
        <p:nvSpPr>
          <p:cNvPr id="61" name="ZoneTexte 60"/>
          <p:cNvSpPr txBox="1"/>
          <p:nvPr/>
        </p:nvSpPr>
        <p:spPr>
          <a:xfrm>
            <a:off x="4924371" y="5382775"/>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faible</a:t>
            </a:r>
            <a:endParaRPr lang="fr-FR" sz="1000" dirty="0">
              <a:solidFill>
                <a:schemeClr val="tx1">
                  <a:lumMod val="75000"/>
                  <a:lumOff val="25000"/>
                </a:schemeClr>
              </a:solidFill>
            </a:endParaRPr>
          </a:p>
        </p:txBody>
      </p:sp>
      <p:sp>
        <p:nvSpPr>
          <p:cNvPr id="62" name="Rectangle 61"/>
          <p:cNvSpPr/>
          <p:nvPr/>
        </p:nvSpPr>
        <p:spPr>
          <a:xfrm>
            <a:off x="8403057" y="1903065"/>
            <a:ext cx="2525598" cy="2649220"/>
          </a:xfrm>
          <a:prstGeom prst="rect">
            <a:avLst/>
          </a:prstGeom>
          <a:gradFill flip="none" rotWithShape="1">
            <a:gsLst>
              <a:gs pos="0">
                <a:schemeClr val="bg1"/>
              </a:gs>
              <a:gs pos="86000">
                <a:schemeClr val="bg2">
                  <a:lumMod val="20000"/>
                  <a:lumOff val="80000"/>
                  <a:shade val="67500"/>
                  <a:satMod val="115000"/>
                </a:schemeClr>
              </a:gs>
              <a:gs pos="100000">
                <a:schemeClr val="bg2">
                  <a:lumMod val="20000"/>
                  <a:lumOff val="8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solidFill>
                <a:srgbClr val="7030A0"/>
              </a:solidFill>
            </a:endParaRPr>
          </a:p>
          <a:p>
            <a:pPr algn="ctr"/>
            <a:endParaRPr lang="fr-FR" b="1" dirty="0" smtClean="0">
              <a:solidFill>
                <a:srgbClr val="7030A0"/>
              </a:solidFill>
            </a:endParaRPr>
          </a:p>
          <a:p>
            <a:pPr algn="ctr"/>
            <a:endParaRPr lang="fr-FR" sz="2400" b="1" dirty="0">
              <a:solidFill>
                <a:srgbClr val="7030A0"/>
              </a:solidFill>
            </a:endParaRPr>
          </a:p>
          <a:p>
            <a:pPr algn="ctr"/>
            <a:r>
              <a:rPr lang="fr-FR" sz="2400" b="1" dirty="0" smtClean="0">
                <a:solidFill>
                  <a:srgbClr val="7030A0"/>
                </a:solidFill>
              </a:rPr>
              <a:t>Profil Audace</a:t>
            </a:r>
          </a:p>
          <a:p>
            <a:pPr algn="ctr"/>
            <a:endParaRPr lang="fr-FR" dirty="0" smtClean="0">
              <a:solidFill>
                <a:srgbClr val="7030A0"/>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Dans une </a:t>
            </a:r>
            <a:r>
              <a:rPr lang="fr-FR" sz="1400" b="1" dirty="0" smtClean="0">
                <a:solidFill>
                  <a:srgbClr val="7030A0"/>
                </a:solidFill>
              </a:rPr>
              <a:t>optique de long terme </a:t>
            </a:r>
            <a:r>
              <a:rPr lang="fr-FR" sz="1400" dirty="0" smtClean="0">
                <a:solidFill>
                  <a:schemeClr val="tx1">
                    <a:lumMod val="75000"/>
                    <a:lumOff val="25000"/>
                  </a:schemeClr>
                </a:solidFill>
              </a:rPr>
              <a:t>(8 ans minimum conseillés)</a:t>
            </a:r>
          </a:p>
          <a:p>
            <a:pPr marL="285750" indent="-285750">
              <a:buFont typeface="Arial" panose="020B0604020202020204" pitchFamily="34" charset="0"/>
              <a:buChar char="•"/>
            </a:pPr>
            <a:endParaRPr lang="fr-FR" sz="1400" dirty="0" smtClean="0">
              <a:solidFill>
                <a:schemeClr val="tx1"/>
              </a:solidFill>
            </a:endParaRPr>
          </a:p>
          <a:p>
            <a:pPr marL="285750" indent="-285750">
              <a:buFont typeface="Arial" panose="020B0604020202020204" pitchFamily="34" charset="0"/>
              <a:buChar char="•"/>
            </a:pPr>
            <a:r>
              <a:rPr lang="fr-FR" sz="1400" dirty="0" smtClean="0">
                <a:solidFill>
                  <a:schemeClr val="tx1">
                    <a:lumMod val="75000"/>
                    <a:lumOff val="25000"/>
                  </a:schemeClr>
                </a:solidFill>
              </a:rPr>
              <a:t>Exposition Actions : </a:t>
            </a:r>
            <a:r>
              <a:rPr lang="fr-FR" sz="1400" b="1" dirty="0" smtClean="0">
                <a:solidFill>
                  <a:srgbClr val="7030A0"/>
                </a:solidFill>
              </a:rPr>
              <a:t>entre 80 et 100%</a:t>
            </a:r>
          </a:p>
          <a:p>
            <a:endParaRPr lang="fr-FR" sz="1400" b="1" dirty="0" smtClean="0">
              <a:solidFill>
                <a:srgbClr val="7030A0"/>
              </a:solidFill>
            </a:endParaRPr>
          </a:p>
          <a:p>
            <a:r>
              <a:rPr lang="fr-FR" sz="1200" dirty="0" smtClean="0">
                <a:solidFill>
                  <a:srgbClr val="7030A0"/>
                </a:solidFill>
              </a:rPr>
              <a:t>Indicateur de risque synthétique (SRI) :</a:t>
            </a:r>
            <a:endParaRPr lang="fr-FR" sz="1200" dirty="0">
              <a:solidFill>
                <a:srgbClr val="7030A0"/>
              </a:solidFill>
            </a:endParaRPr>
          </a:p>
        </p:txBody>
      </p:sp>
      <p:sp>
        <p:nvSpPr>
          <p:cNvPr id="64" name="Rectangle 63"/>
          <p:cNvSpPr/>
          <p:nvPr/>
        </p:nvSpPr>
        <p:spPr>
          <a:xfrm>
            <a:off x="8403057" y="5106153"/>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1</a:t>
            </a:r>
            <a:endParaRPr lang="fr-FR" sz="1000" dirty="0">
              <a:solidFill>
                <a:schemeClr val="tx1">
                  <a:lumMod val="75000"/>
                  <a:lumOff val="25000"/>
                </a:schemeClr>
              </a:solidFill>
            </a:endParaRPr>
          </a:p>
        </p:txBody>
      </p:sp>
      <p:sp>
        <p:nvSpPr>
          <p:cNvPr id="65" name="Rectangle 64"/>
          <p:cNvSpPr/>
          <p:nvPr/>
        </p:nvSpPr>
        <p:spPr>
          <a:xfrm>
            <a:off x="8773846" y="5107684"/>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2</a:t>
            </a:r>
          </a:p>
        </p:txBody>
      </p:sp>
      <p:sp>
        <p:nvSpPr>
          <p:cNvPr id="66" name="Rectangle 65"/>
          <p:cNvSpPr/>
          <p:nvPr/>
        </p:nvSpPr>
        <p:spPr>
          <a:xfrm>
            <a:off x="9144635" y="5107683"/>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3</a:t>
            </a:r>
          </a:p>
        </p:txBody>
      </p:sp>
      <p:sp>
        <p:nvSpPr>
          <p:cNvPr id="67" name="Rectangle 66"/>
          <p:cNvSpPr/>
          <p:nvPr/>
        </p:nvSpPr>
        <p:spPr>
          <a:xfrm>
            <a:off x="9511887" y="5107682"/>
            <a:ext cx="304402" cy="20284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lumMod val="95000"/>
                  </a:schemeClr>
                </a:solidFill>
              </a:rPr>
              <a:t>4</a:t>
            </a:r>
          </a:p>
        </p:txBody>
      </p:sp>
      <p:sp>
        <p:nvSpPr>
          <p:cNvPr id="68" name="Rectangle 67"/>
          <p:cNvSpPr/>
          <p:nvPr/>
        </p:nvSpPr>
        <p:spPr>
          <a:xfrm>
            <a:off x="9882676" y="5107681"/>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5</a:t>
            </a:r>
            <a:endParaRPr lang="fr-FR" sz="1000" dirty="0">
              <a:solidFill>
                <a:schemeClr val="tx1">
                  <a:lumMod val="75000"/>
                  <a:lumOff val="25000"/>
                </a:schemeClr>
              </a:solidFill>
            </a:endParaRPr>
          </a:p>
        </p:txBody>
      </p:sp>
      <p:sp>
        <p:nvSpPr>
          <p:cNvPr id="69" name="Rectangle 68"/>
          <p:cNvSpPr/>
          <p:nvPr/>
        </p:nvSpPr>
        <p:spPr>
          <a:xfrm>
            <a:off x="10246488" y="5110913"/>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6</a:t>
            </a:r>
            <a:endParaRPr lang="fr-FR" sz="1000" dirty="0">
              <a:solidFill>
                <a:schemeClr val="tx1">
                  <a:lumMod val="75000"/>
                  <a:lumOff val="25000"/>
                </a:schemeClr>
              </a:solidFill>
            </a:endParaRPr>
          </a:p>
        </p:txBody>
      </p:sp>
      <p:sp>
        <p:nvSpPr>
          <p:cNvPr id="70" name="Rectangle 69"/>
          <p:cNvSpPr/>
          <p:nvPr/>
        </p:nvSpPr>
        <p:spPr>
          <a:xfrm>
            <a:off x="10624254" y="5110121"/>
            <a:ext cx="304402" cy="202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smtClean="0">
                <a:solidFill>
                  <a:schemeClr val="tx1">
                    <a:lumMod val="75000"/>
                    <a:lumOff val="25000"/>
                  </a:schemeClr>
                </a:solidFill>
              </a:rPr>
              <a:t>7</a:t>
            </a:r>
            <a:endParaRPr lang="fr-FR" sz="1000" dirty="0">
              <a:solidFill>
                <a:schemeClr val="tx1">
                  <a:lumMod val="75000"/>
                  <a:lumOff val="25000"/>
                </a:schemeClr>
              </a:solidFill>
            </a:endParaRPr>
          </a:p>
        </p:txBody>
      </p:sp>
      <p:sp>
        <p:nvSpPr>
          <p:cNvPr id="71" name="ZoneTexte 70"/>
          <p:cNvSpPr txBox="1"/>
          <p:nvPr/>
        </p:nvSpPr>
        <p:spPr>
          <a:xfrm>
            <a:off x="10114205" y="5363060"/>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élevé</a:t>
            </a:r>
            <a:endParaRPr lang="fr-FR" sz="1000" dirty="0">
              <a:solidFill>
                <a:schemeClr val="tx1">
                  <a:lumMod val="75000"/>
                  <a:lumOff val="25000"/>
                </a:schemeClr>
              </a:solidFill>
            </a:endParaRPr>
          </a:p>
        </p:txBody>
      </p:sp>
      <p:sp>
        <p:nvSpPr>
          <p:cNvPr id="72" name="ZoneTexte 71"/>
          <p:cNvSpPr txBox="1"/>
          <p:nvPr/>
        </p:nvSpPr>
        <p:spPr>
          <a:xfrm>
            <a:off x="8309126" y="5363060"/>
            <a:ext cx="1020097" cy="246221"/>
          </a:xfrm>
          <a:prstGeom prst="rect">
            <a:avLst/>
          </a:prstGeom>
          <a:noFill/>
        </p:spPr>
        <p:txBody>
          <a:bodyPr wrap="square" rtlCol="0">
            <a:spAutoFit/>
          </a:bodyPr>
          <a:lstStyle/>
          <a:p>
            <a:r>
              <a:rPr lang="fr-FR" sz="1000" dirty="0" smtClean="0">
                <a:solidFill>
                  <a:schemeClr val="tx1">
                    <a:lumMod val="75000"/>
                    <a:lumOff val="25000"/>
                  </a:schemeClr>
                </a:solidFill>
              </a:rPr>
              <a:t>Risque faible</a:t>
            </a:r>
            <a:endParaRPr lang="fr-FR" sz="1000" dirty="0">
              <a:solidFill>
                <a:schemeClr val="tx1">
                  <a:lumMod val="75000"/>
                  <a:lumOff val="25000"/>
                </a:schemeClr>
              </a:solidFill>
            </a:endParaRPr>
          </a:p>
        </p:txBody>
      </p:sp>
      <p:sp>
        <p:nvSpPr>
          <p:cNvPr id="14" name="Double flèche horizontale 13"/>
          <p:cNvSpPr/>
          <p:nvPr/>
        </p:nvSpPr>
        <p:spPr>
          <a:xfrm>
            <a:off x="2122991" y="5787471"/>
            <a:ext cx="8123497" cy="624840"/>
          </a:xfrm>
          <a:prstGeom prst="leftRightArrow">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7030A0"/>
                </a:solidFill>
              </a:rPr>
              <a:t>Niveau de risque</a:t>
            </a:r>
            <a:endParaRPr lang="fr-FR" b="1" dirty="0">
              <a:solidFill>
                <a:srgbClr val="7030A0"/>
              </a:solidFill>
            </a:endParaRPr>
          </a:p>
        </p:txBody>
      </p:sp>
      <p:sp>
        <p:nvSpPr>
          <p:cNvPr id="15" name="ZoneTexte 14"/>
          <p:cNvSpPr txBox="1"/>
          <p:nvPr/>
        </p:nvSpPr>
        <p:spPr>
          <a:xfrm>
            <a:off x="1404383" y="5262302"/>
            <a:ext cx="806721" cy="1446550"/>
          </a:xfrm>
          <a:prstGeom prst="rect">
            <a:avLst/>
          </a:prstGeom>
          <a:noFill/>
        </p:spPr>
        <p:txBody>
          <a:bodyPr wrap="square" rtlCol="0">
            <a:spAutoFit/>
          </a:bodyPr>
          <a:lstStyle/>
          <a:p>
            <a:r>
              <a:rPr lang="fr-FR" sz="8800" b="1" dirty="0" smtClean="0">
                <a:solidFill>
                  <a:srgbClr val="D5B8EA"/>
                </a:solidFill>
              </a:rPr>
              <a:t>-</a:t>
            </a:r>
            <a:endParaRPr lang="fr-FR" sz="3600" b="1" dirty="0">
              <a:solidFill>
                <a:srgbClr val="D5B8EA"/>
              </a:solidFill>
            </a:endParaRPr>
          </a:p>
        </p:txBody>
      </p:sp>
      <p:sp>
        <p:nvSpPr>
          <p:cNvPr id="73" name="ZoneTexte 72"/>
          <p:cNvSpPr txBox="1"/>
          <p:nvPr/>
        </p:nvSpPr>
        <p:spPr>
          <a:xfrm>
            <a:off x="10277067" y="5545893"/>
            <a:ext cx="806721" cy="1107996"/>
          </a:xfrm>
          <a:prstGeom prst="rect">
            <a:avLst/>
          </a:prstGeom>
          <a:noFill/>
        </p:spPr>
        <p:txBody>
          <a:bodyPr wrap="square" rtlCol="0">
            <a:spAutoFit/>
          </a:bodyPr>
          <a:lstStyle/>
          <a:p>
            <a:r>
              <a:rPr lang="fr-FR" sz="6600" b="1" dirty="0" smtClean="0">
                <a:solidFill>
                  <a:srgbClr val="7030A0"/>
                </a:solidFill>
              </a:rPr>
              <a:t>+</a:t>
            </a:r>
            <a:endParaRPr lang="fr-FR" sz="2400" b="1" dirty="0">
              <a:solidFill>
                <a:srgbClr val="7030A0"/>
              </a:solidFill>
            </a:endParaRPr>
          </a:p>
        </p:txBody>
      </p:sp>
      <p:pic>
        <p:nvPicPr>
          <p:cNvPr id="16" name="Image 15"/>
          <p:cNvPicPr>
            <a:picLocks noChangeAspect="1"/>
          </p:cNvPicPr>
          <p:nvPr/>
        </p:nvPicPr>
        <p:blipFill rotWithShape="1">
          <a:blip r:embed="rId2"/>
          <a:srcRect l="37416" r="37723"/>
          <a:stretch/>
        </p:blipFill>
        <p:spPr>
          <a:xfrm>
            <a:off x="5853176" y="1416613"/>
            <a:ext cx="840660" cy="895350"/>
          </a:xfrm>
          <a:prstGeom prst="rect">
            <a:avLst/>
          </a:prstGeom>
        </p:spPr>
      </p:pic>
      <p:pic>
        <p:nvPicPr>
          <p:cNvPr id="74" name="Image 73"/>
          <p:cNvPicPr>
            <a:picLocks noChangeAspect="1"/>
          </p:cNvPicPr>
          <p:nvPr/>
        </p:nvPicPr>
        <p:blipFill rotWithShape="1">
          <a:blip r:embed="rId2"/>
          <a:srcRect r="74574"/>
          <a:stretch/>
        </p:blipFill>
        <p:spPr>
          <a:xfrm>
            <a:off x="2278958" y="1448075"/>
            <a:ext cx="859746" cy="895350"/>
          </a:xfrm>
          <a:prstGeom prst="rect">
            <a:avLst/>
          </a:prstGeom>
        </p:spPr>
      </p:pic>
      <p:pic>
        <p:nvPicPr>
          <p:cNvPr id="75" name="Image 74"/>
          <p:cNvPicPr>
            <a:picLocks noChangeAspect="1"/>
          </p:cNvPicPr>
          <p:nvPr/>
        </p:nvPicPr>
        <p:blipFill rotWithShape="1">
          <a:blip r:embed="rId2"/>
          <a:srcRect l="73512" r="1626"/>
          <a:stretch/>
        </p:blipFill>
        <p:spPr>
          <a:xfrm>
            <a:off x="9243759" y="1416613"/>
            <a:ext cx="840658" cy="895350"/>
          </a:xfrm>
          <a:prstGeom prst="rect">
            <a:avLst/>
          </a:prstGeom>
        </p:spPr>
      </p:pic>
    </p:spTree>
    <p:extLst>
      <p:ext uri="{BB962C8B-B14F-4D97-AF65-F5344CB8AC3E}">
        <p14:creationId xmlns:p14="http://schemas.microsoft.com/office/powerpoint/2010/main" val="14270516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Les caractéristiques du service de gestion déléguée en détail</a:t>
            </a:r>
            <a:endParaRPr lang="fr-FR" dirty="0"/>
          </a:p>
        </p:txBody>
      </p:sp>
      <p:sp>
        <p:nvSpPr>
          <p:cNvPr id="12" name="Espace réservé du texte 11"/>
          <p:cNvSpPr>
            <a:spLocks noGrp="1"/>
          </p:cNvSpPr>
          <p:nvPr>
            <p:ph type="body" sz="quarter" idx="14"/>
          </p:nvPr>
        </p:nvSpPr>
        <p:spPr/>
        <p:txBody>
          <a:bodyPr/>
          <a:lstStyle/>
          <a:p>
            <a:r>
              <a:rPr lang="fr-FR" dirty="0"/>
              <a:t>Le service de gestion déléguée</a:t>
            </a:r>
          </a:p>
        </p:txBody>
      </p:sp>
      <p:sp>
        <p:nvSpPr>
          <p:cNvPr id="13" name="Espace réservé du texte 12"/>
          <p:cNvSpPr>
            <a:spLocks noGrp="1"/>
          </p:cNvSpPr>
          <p:nvPr>
            <p:ph type="body" sz="quarter" idx="16"/>
          </p:nvPr>
        </p:nvSpPr>
        <p:spPr/>
        <p:txBody>
          <a:bodyPr/>
          <a:lstStyle/>
          <a:p>
            <a:r>
              <a:rPr lang="fr-FR" dirty="0"/>
              <a:t>7</a:t>
            </a:r>
          </a:p>
        </p:txBody>
      </p:sp>
      <p:sp>
        <p:nvSpPr>
          <p:cNvPr id="18" name="Rectangle 17">
            <a:extLst>
              <a:ext uri="{FF2B5EF4-FFF2-40B4-BE49-F238E27FC236}">
                <a16:creationId xmlns:a16="http://schemas.microsoft.com/office/drawing/2014/main" id="{C343354A-FE44-4881-9F6B-AD1FA2916DB4}"/>
              </a:ext>
            </a:extLst>
          </p:cNvPr>
          <p:cNvSpPr/>
          <p:nvPr/>
        </p:nvSpPr>
        <p:spPr>
          <a:xfrm>
            <a:off x="1143001" y="5810436"/>
            <a:ext cx="9144000" cy="157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CB3D4725-E4A1-4B54-BDED-DCB734389CF7}"/>
              </a:ext>
            </a:extLst>
          </p:cNvPr>
          <p:cNvSpPr/>
          <p:nvPr/>
        </p:nvSpPr>
        <p:spPr>
          <a:xfrm>
            <a:off x="1143001" y="5810437"/>
            <a:ext cx="9144000" cy="157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350">
              <a:solidFill>
                <a:prstClr val="white"/>
              </a:solidFill>
              <a:latin typeface="Arial" panose="020B0604020202020204"/>
            </a:endParaRPr>
          </a:p>
        </p:txBody>
      </p:sp>
      <p:pic>
        <p:nvPicPr>
          <p:cNvPr id="30" name="Image 29">
            <a:extLst>
              <a:ext uri="{FF2B5EF4-FFF2-40B4-BE49-F238E27FC236}">
                <a16:creationId xmlns:a16="http://schemas.microsoft.com/office/drawing/2014/main" id="{89EF1A67-2635-4DA3-A4DA-0FD481D1E001}"/>
              </a:ext>
            </a:extLst>
          </p:cNvPr>
          <p:cNvPicPr>
            <a:picLocks noChangeAspect="1"/>
          </p:cNvPicPr>
          <p:nvPr/>
        </p:nvPicPr>
        <p:blipFill>
          <a:blip r:embed="rId2"/>
          <a:stretch>
            <a:fillRect/>
          </a:stretch>
        </p:blipFill>
        <p:spPr>
          <a:xfrm>
            <a:off x="7659269" y="3251294"/>
            <a:ext cx="881709" cy="174404"/>
          </a:xfrm>
          <a:prstGeom prst="rect">
            <a:avLst/>
          </a:prstGeom>
        </p:spPr>
      </p:pic>
      <p:graphicFrame>
        <p:nvGraphicFramePr>
          <p:cNvPr id="32" name="Tableau 31"/>
          <p:cNvGraphicFramePr>
            <a:graphicFrameLocks noGrp="1"/>
          </p:cNvGraphicFramePr>
          <p:nvPr>
            <p:extLst>
              <p:ext uri="{D42A27DB-BD31-4B8C-83A1-F6EECF244321}">
                <p14:modId xmlns:p14="http://schemas.microsoft.com/office/powerpoint/2010/main" val="2628688505"/>
              </p:ext>
            </p:extLst>
          </p:nvPr>
        </p:nvGraphicFramePr>
        <p:xfrm>
          <a:off x="695325" y="1517589"/>
          <a:ext cx="11354107" cy="4696968"/>
        </p:xfrm>
        <a:graphic>
          <a:graphicData uri="http://schemas.openxmlformats.org/drawingml/2006/table">
            <a:tbl>
              <a:tblPr firstRow="1" firstCol="1" bandRow="1">
                <a:tableStyleId>{5C22544A-7EE6-4342-B048-85BDC9FD1C3A}</a:tableStyleId>
              </a:tblPr>
              <a:tblGrid>
                <a:gridCol w="2241445">
                  <a:extLst>
                    <a:ext uri="{9D8B030D-6E8A-4147-A177-3AD203B41FA5}">
                      <a16:colId xmlns:a16="http://schemas.microsoft.com/office/drawing/2014/main" val="3552894543"/>
                    </a:ext>
                  </a:extLst>
                </a:gridCol>
                <a:gridCol w="9112662">
                  <a:extLst>
                    <a:ext uri="{9D8B030D-6E8A-4147-A177-3AD203B41FA5}">
                      <a16:colId xmlns:a16="http://schemas.microsoft.com/office/drawing/2014/main" val="3024351358"/>
                    </a:ext>
                  </a:extLst>
                </a:gridCol>
              </a:tblGrid>
              <a:tr h="0">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200" dirty="0" smtClean="0">
                          <a:solidFill>
                            <a:schemeClr val="tx1">
                              <a:lumMod val="75000"/>
                              <a:lumOff val="25000"/>
                            </a:schemeClr>
                          </a:solidFill>
                          <a:effectLst/>
                        </a:rPr>
                        <a:t>Produits concernés</a:t>
                      </a:r>
                      <a:endPar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0" algn="just" defTabSz="914400" rtl="0" eaLnBrk="1" latinLnBrk="0" hangingPunct="1">
                        <a:lnSpc>
                          <a:spcPct val="107000"/>
                        </a:lnSpc>
                        <a:spcAft>
                          <a:spcPts val="0"/>
                        </a:spcAft>
                      </a:pPr>
                      <a:r>
                        <a:rPr lang="fr-FR" sz="1200" b="1" kern="1200" dirty="0" smtClean="0">
                          <a:solidFill>
                            <a:schemeClr val="tx1">
                              <a:lumMod val="75000"/>
                              <a:lumOff val="25000"/>
                            </a:schemeClr>
                          </a:solidFill>
                          <a:effectLst/>
                          <a:latin typeface="+mn-lt"/>
                          <a:ea typeface="+mn-ea"/>
                          <a:cs typeface="+mn-cs"/>
                        </a:rPr>
                        <a:t>Millevie Essentielle 2</a:t>
                      </a:r>
                    </a:p>
                    <a:p>
                      <a:pPr marL="0" algn="just" defTabSz="914400" rtl="0" eaLnBrk="1" latinLnBrk="0" hangingPunct="1">
                        <a:lnSpc>
                          <a:spcPct val="107000"/>
                        </a:lnSpc>
                        <a:spcAft>
                          <a:spcPts val="0"/>
                        </a:spcAft>
                      </a:pPr>
                      <a:r>
                        <a:rPr lang="fr-FR" sz="1200" b="1" kern="1200" dirty="0" smtClean="0">
                          <a:solidFill>
                            <a:schemeClr val="tx1">
                              <a:lumMod val="75000"/>
                              <a:lumOff val="25000"/>
                            </a:schemeClr>
                          </a:solidFill>
                          <a:effectLst/>
                          <a:latin typeface="+mn-lt"/>
                          <a:ea typeface="+mn-ea"/>
                          <a:cs typeface="+mn-cs"/>
                        </a:rPr>
                        <a:t>Millevie Essentielle</a:t>
                      </a:r>
                    </a:p>
                    <a:p>
                      <a:pPr marL="0" algn="just" defTabSz="914400" rtl="0" eaLnBrk="1" latinLnBrk="0" hangingPunct="1">
                        <a:lnSpc>
                          <a:spcPct val="107000"/>
                        </a:lnSpc>
                        <a:spcAft>
                          <a:spcPts val="0"/>
                        </a:spcAft>
                      </a:pPr>
                      <a:r>
                        <a:rPr lang="fr-FR" sz="1200" b="0" kern="1200" dirty="0" smtClean="0">
                          <a:solidFill>
                            <a:schemeClr val="tx1">
                              <a:lumMod val="75000"/>
                              <a:lumOff val="25000"/>
                            </a:schemeClr>
                          </a:solidFill>
                          <a:effectLst/>
                          <a:latin typeface="+mn-lt"/>
                          <a:ea typeface="+mn-ea"/>
                          <a:cs typeface="+mn-cs"/>
                        </a:rPr>
                        <a:t>(Millevie Initiale et Nuances 3D en cours d’étude)</a:t>
                      </a:r>
                    </a:p>
                  </a:txBody>
                  <a:tcPr marL="68580" marR="68580" marT="0" marB="0">
                    <a:noFill/>
                  </a:tcPr>
                </a:tc>
                <a:extLst>
                  <a:ext uri="{0D108BD9-81ED-4DB2-BD59-A6C34878D82A}">
                    <a16:rowId xmlns:a16="http://schemas.microsoft.com/office/drawing/2014/main" val="3865734633"/>
                  </a:ext>
                </a:extLst>
              </a:tr>
              <a:tr h="0">
                <a:tc>
                  <a:txBody>
                    <a:bodyPr/>
                    <a:lstStyle/>
                    <a:p>
                      <a:pPr>
                        <a:lnSpc>
                          <a:spcPct val="107000"/>
                        </a:lnSpc>
                        <a:spcAft>
                          <a:spcPts val="0"/>
                        </a:spcAft>
                      </a:pPr>
                      <a:r>
                        <a:rPr lang="fr-FR" sz="1200" dirty="0">
                          <a:solidFill>
                            <a:schemeClr val="tx1">
                              <a:lumMod val="75000"/>
                              <a:lumOff val="25000"/>
                            </a:schemeClr>
                          </a:solidFill>
                          <a:effectLst/>
                        </a:rPr>
                        <a:t>Gestionnaire financier</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a:lnSpc>
                          <a:spcPct val="107000"/>
                        </a:lnSpc>
                        <a:spcAft>
                          <a:spcPts val="0"/>
                        </a:spcAft>
                      </a:pPr>
                      <a:r>
                        <a:rPr lang="fr-FR" sz="1200" b="1" dirty="0">
                          <a:solidFill>
                            <a:schemeClr val="tx1">
                              <a:lumMod val="75000"/>
                              <a:lumOff val="25000"/>
                            </a:schemeClr>
                          </a:solidFill>
                          <a:effectLst/>
                        </a:rPr>
                        <a:t>VEGA Investment Managers</a:t>
                      </a:r>
                      <a:endParaRPr lang="fr-FR" sz="12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357874899"/>
                  </a:ext>
                </a:extLst>
              </a:tr>
              <a:tr h="0">
                <a:tc>
                  <a:txBody>
                    <a:bodyPr/>
                    <a:lstStyle/>
                    <a:p>
                      <a:pPr>
                        <a:lnSpc>
                          <a:spcPct val="107000"/>
                        </a:lnSpc>
                        <a:spcAft>
                          <a:spcPts val="0"/>
                        </a:spcAft>
                      </a:pPr>
                      <a:r>
                        <a:rPr lang="fr-FR" sz="1200" dirty="0">
                          <a:solidFill>
                            <a:schemeClr val="tx1">
                              <a:lumMod val="75000"/>
                              <a:lumOff val="25000"/>
                            </a:schemeClr>
                          </a:solidFill>
                          <a:effectLst/>
                        </a:rPr>
                        <a:t>Conditions d’accès </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415" algn="just">
                        <a:lnSpc>
                          <a:spcPct val="107000"/>
                        </a:lnSpc>
                        <a:spcAft>
                          <a:spcPts val="0"/>
                        </a:spcAft>
                      </a:pPr>
                      <a:r>
                        <a:rPr lang="fr-FR" sz="1200" b="1" dirty="0">
                          <a:solidFill>
                            <a:schemeClr val="tx1">
                              <a:lumMod val="75000"/>
                              <a:lumOff val="25000"/>
                            </a:schemeClr>
                          </a:solidFill>
                          <a:effectLst/>
                        </a:rPr>
                        <a:t>Accessible à tous les clients </a:t>
                      </a:r>
                      <a:r>
                        <a:rPr lang="fr-FR" sz="1200" dirty="0">
                          <a:solidFill>
                            <a:schemeClr val="tx1">
                              <a:lumMod val="75000"/>
                              <a:lumOff val="25000"/>
                            </a:schemeClr>
                          </a:solidFill>
                          <a:effectLst/>
                        </a:rPr>
                        <a:t>(sans condition de segmentation) </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093586335"/>
                  </a:ext>
                </a:extLst>
              </a:tr>
              <a:tr h="0">
                <a:tc>
                  <a:txBody>
                    <a:bodyPr/>
                    <a:lstStyle/>
                    <a:p>
                      <a:pPr>
                        <a:lnSpc>
                          <a:spcPct val="107000"/>
                        </a:lnSpc>
                        <a:spcAft>
                          <a:spcPts val="0"/>
                        </a:spcAft>
                      </a:pPr>
                      <a:r>
                        <a:rPr lang="fr-FR" sz="1200" dirty="0">
                          <a:solidFill>
                            <a:schemeClr val="tx1">
                              <a:lumMod val="75000"/>
                              <a:lumOff val="25000"/>
                            </a:schemeClr>
                          </a:solidFill>
                          <a:effectLst/>
                        </a:rPr>
                        <a:t>Profils des clients </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2563" lvl="0" indent="-182563"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 </a:t>
                      </a:r>
                      <a:r>
                        <a:rPr lang="fr-FR" sz="1200" b="1" dirty="0">
                          <a:solidFill>
                            <a:schemeClr val="tx1">
                              <a:lumMod val="75000"/>
                              <a:lumOff val="25000"/>
                            </a:schemeClr>
                          </a:solidFill>
                          <a:effectLst/>
                        </a:rPr>
                        <a:t>3 profils de gestion </a:t>
                      </a:r>
                      <a:r>
                        <a:rPr lang="fr-FR" sz="1200" dirty="0">
                          <a:solidFill>
                            <a:schemeClr val="tx1">
                              <a:lumMod val="75000"/>
                              <a:lumOff val="25000"/>
                            </a:schemeClr>
                          </a:solidFill>
                          <a:effectLst/>
                        </a:rPr>
                        <a:t>disponibles en fonction de l’horizon de placement, des objectifs et du profil de risque du client.</a:t>
                      </a:r>
                    </a:p>
                    <a:p>
                      <a:pPr marL="182563" lvl="0" indent="-182563"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Changement de profil de gestion possible en cas d’évolution de situation du client</a:t>
                      </a:r>
                      <a:r>
                        <a:rPr lang="fr-FR" sz="1200" dirty="0" smtClean="0">
                          <a:solidFill>
                            <a:schemeClr val="tx1">
                              <a:lumMod val="75000"/>
                              <a:lumOff val="25000"/>
                            </a:schemeClr>
                          </a:solidFill>
                          <a:effectLst/>
                        </a:rPr>
                        <a:t>.</a:t>
                      </a:r>
                    </a:p>
                    <a:p>
                      <a:pPr marL="182563" marR="0" lvl="0" indent="-182563"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FR" sz="1200" dirty="0" smtClean="0">
                          <a:solidFill>
                            <a:schemeClr val="tx1">
                              <a:lumMod val="75000"/>
                              <a:lumOff val="25000"/>
                            </a:schemeClr>
                          </a:solidFill>
                          <a:latin typeface="+mn-lt"/>
                        </a:rPr>
                        <a:t>Orientations de gestion adaptées aux sensibilités client (avec une thématisation ESG/ISR) : un univers d’investissement de plus de 50% de fonds ISG/ESR, avec un taux qui augmentera en cohérence avec le développement de la profondeur d’UC éligibles</a:t>
                      </a:r>
                      <a:endParaRPr lang="fr-FR" sz="1200" b="1" dirty="0" smtClean="0">
                        <a:solidFill>
                          <a:schemeClr val="tx1">
                            <a:lumMod val="75000"/>
                            <a:lumOff val="25000"/>
                          </a:schemeClr>
                        </a:solidFill>
                        <a:latin typeface="+mn-lt"/>
                      </a:endParaRPr>
                    </a:p>
                  </a:txBody>
                  <a:tcPr marL="68580" marR="68580" marT="0" marB="0">
                    <a:noFill/>
                  </a:tcPr>
                </a:tc>
                <a:extLst>
                  <a:ext uri="{0D108BD9-81ED-4DB2-BD59-A6C34878D82A}">
                    <a16:rowId xmlns:a16="http://schemas.microsoft.com/office/drawing/2014/main" val="2675101986"/>
                  </a:ext>
                </a:extLst>
              </a:tr>
              <a:tr h="0">
                <a:tc>
                  <a:txBody>
                    <a:bodyPr/>
                    <a:lstStyle/>
                    <a:p>
                      <a:pPr>
                        <a:lnSpc>
                          <a:spcPct val="107000"/>
                        </a:lnSpc>
                        <a:spcAft>
                          <a:spcPts val="0"/>
                        </a:spcAft>
                      </a:pPr>
                      <a:r>
                        <a:rPr lang="fr-FR" sz="1200" dirty="0">
                          <a:solidFill>
                            <a:schemeClr val="tx1">
                              <a:lumMod val="75000"/>
                              <a:lumOff val="25000"/>
                            </a:schemeClr>
                          </a:solidFill>
                          <a:effectLst/>
                        </a:rPr>
                        <a:t>Gestion des contrats avec la nouvelle offre de service </a:t>
                      </a:r>
                    </a:p>
                  </a:txBody>
                  <a:tcPr marL="68580" marR="68580" marT="0" marB="0">
                    <a:solidFill>
                      <a:schemeClr val="bg1">
                        <a:lumMod val="95000"/>
                      </a:schemeClr>
                    </a:solidFill>
                  </a:tcPr>
                </a:tc>
                <a:tc>
                  <a:txBody>
                    <a:bodyPr/>
                    <a:lstStyle/>
                    <a:p>
                      <a:pPr marL="188913" indent="-188913" algn="just">
                        <a:lnSpc>
                          <a:spcPct val="107000"/>
                        </a:lnSpc>
                        <a:spcAft>
                          <a:spcPts val="0"/>
                        </a:spcAft>
                        <a:buFont typeface="Arial" panose="020B0604020202020204" pitchFamily="34" charset="0"/>
                        <a:buChar char="•"/>
                      </a:pPr>
                      <a:r>
                        <a:rPr lang="fr-FR" sz="1200" b="1" dirty="0">
                          <a:solidFill>
                            <a:schemeClr val="tx1">
                              <a:lumMod val="75000"/>
                              <a:lumOff val="25000"/>
                            </a:schemeClr>
                          </a:solidFill>
                          <a:effectLst/>
                        </a:rPr>
                        <a:t>Poche gérée </a:t>
                      </a:r>
                      <a:r>
                        <a:rPr lang="fr-FR" sz="1200" dirty="0">
                          <a:solidFill>
                            <a:schemeClr val="tx1">
                              <a:lumMod val="75000"/>
                              <a:lumOff val="25000"/>
                            </a:schemeClr>
                          </a:solidFill>
                          <a:effectLst/>
                        </a:rPr>
                        <a:t>(en gestion déléguée) : toutes les UC permanentes</a:t>
                      </a:r>
                    </a:p>
                    <a:p>
                      <a:pPr marL="171450" indent="-171450" algn="just">
                        <a:lnSpc>
                          <a:spcPct val="107000"/>
                        </a:lnSpc>
                        <a:spcAft>
                          <a:spcPts val="0"/>
                        </a:spcAft>
                        <a:buFont typeface="Arial" panose="020B0604020202020204" pitchFamily="34" charset="0"/>
                        <a:buChar char="•"/>
                      </a:pPr>
                      <a:r>
                        <a:rPr lang="fr-FR" sz="1200" b="1" dirty="0">
                          <a:solidFill>
                            <a:schemeClr val="tx1">
                              <a:lumMod val="75000"/>
                              <a:lumOff val="25000"/>
                            </a:schemeClr>
                          </a:solidFill>
                          <a:effectLst/>
                        </a:rPr>
                        <a:t>Poche neutralisée </a:t>
                      </a:r>
                      <a:r>
                        <a:rPr lang="fr-FR" sz="1200" dirty="0">
                          <a:solidFill>
                            <a:schemeClr val="tx1">
                              <a:lumMod val="75000"/>
                              <a:lumOff val="25000"/>
                            </a:schemeClr>
                          </a:solidFill>
                          <a:effectLst/>
                        </a:rPr>
                        <a:t>(en gestion libre) : Fonds Garantis, UC temporaires, UC Immo, Emprunts</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908223124"/>
                  </a:ext>
                </a:extLst>
              </a:tr>
              <a:tr h="0">
                <a:tc>
                  <a:txBody>
                    <a:bodyPr/>
                    <a:lstStyle/>
                    <a:p>
                      <a:pPr>
                        <a:lnSpc>
                          <a:spcPct val="107000"/>
                        </a:lnSpc>
                        <a:spcAft>
                          <a:spcPts val="0"/>
                        </a:spcAft>
                      </a:pPr>
                      <a:r>
                        <a:rPr lang="fr-FR" sz="1200" dirty="0">
                          <a:solidFill>
                            <a:schemeClr val="tx1">
                              <a:lumMod val="75000"/>
                              <a:lumOff val="25000"/>
                            </a:schemeClr>
                          </a:solidFill>
                          <a:effectLst/>
                        </a:rPr>
                        <a:t>Univers d’investissement</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71450" indent="-171450"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Fonds gérés exclusivement par NIMI &amp; </a:t>
                      </a:r>
                      <a:r>
                        <a:rPr lang="fr-FR" sz="1200" dirty="0" err="1">
                          <a:solidFill>
                            <a:schemeClr val="tx1">
                              <a:lumMod val="75000"/>
                              <a:lumOff val="25000"/>
                            </a:schemeClr>
                          </a:solidFill>
                          <a:effectLst/>
                        </a:rPr>
                        <a:t>Affiliates</a:t>
                      </a:r>
                      <a:r>
                        <a:rPr lang="fr-FR" sz="1200" dirty="0">
                          <a:solidFill>
                            <a:schemeClr val="tx1">
                              <a:lumMod val="75000"/>
                              <a:lumOff val="25000"/>
                            </a:schemeClr>
                          </a:solidFill>
                          <a:effectLst/>
                        </a:rPr>
                        <a:t> et VEGA : des portefeuilles identiques (une offre violette pour tous les établissements et les deux réseaux)</a:t>
                      </a:r>
                    </a:p>
                    <a:p>
                      <a:pPr marL="171450" indent="-171450"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8 à 14 fonds selon le profil de gestion, avec allocation automatique par grille d’arbitrages collectifs cibles</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38183632"/>
                  </a:ext>
                </a:extLst>
              </a:tr>
              <a:tr h="0">
                <a:tc>
                  <a:txBody>
                    <a:bodyPr/>
                    <a:lstStyle/>
                    <a:p>
                      <a:pPr>
                        <a:lnSpc>
                          <a:spcPct val="107000"/>
                        </a:lnSpc>
                        <a:spcAft>
                          <a:spcPts val="0"/>
                        </a:spcAft>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Arbitrage &amp; passage d’ordres </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8913" indent="-188913" algn="just">
                        <a:lnSpc>
                          <a:spcPct val="107000"/>
                        </a:lnSpc>
                        <a:spcAft>
                          <a:spcPts val="0"/>
                        </a:spcAft>
                        <a:buFont typeface="Arial" panose="020B0604020202020204" pitchFamily="34" charset="0"/>
                        <a:buChar char="•"/>
                      </a:pPr>
                      <a:r>
                        <a:rPr lang="fr-FR" sz="1200" b="1"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Fréquence d’arbitrage</a:t>
                      </a: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 : selon la volatilité, 5 à 10 fois par an</a:t>
                      </a:r>
                    </a:p>
                    <a:p>
                      <a:pPr marL="188913" indent="-188913" algn="just">
                        <a:lnSpc>
                          <a:spcPct val="107000"/>
                        </a:lnSpc>
                        <a:spcAft>
                          <a:spcPts val="0"/>
                        </a:spcAft>
                        <a:buFont typeface="Arial" panose="020B0604020202020204" pitchFamily="34" charset="0"/>
                        <a:buChar char="•"/>
                      </a:pPr>
                      <a:r>
                        <a:rPr lang="fr-FR" sz="1200" b="1"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Passage d’ordre </a:t>
                      </a: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 Réallocation d’actifs via de nouvelles grilles d’arbitrages collectifs cibles intégrées dans l’outil</a:t>
                      </a:r>
                    </a:p>
                  </a:txBody>
                  <a:tcPr marL="68580" marR="68580" marT="0" marB="0">
                    <a:noFill/>
                  </a:tcPr>
                </a:tc>
                <a:extLst>
                  <a:ext uri="{0D108BD9-81ED-4DB2-BD59-A6C34878D82A}">
                    <a16:rowId xmlns:a16="http://schemas.microsoft.com/office/drawing/2014/main" val="875088768"/>
                  </a:ext>
                </a:extLst>
              </a:tr>
              <a:tr h="0">
                <a:tc>
                  <a:txBody>
                    <a:bodyPr/>
                    <a:lstStyle/>
                    <a:p>
                      <a:pPr>
                        <a:lnSpc>
                          <a:spcPct val="107000"/>
                        </a:lnSpc>
                        <a:spcAft>
                          <a:spcPts val="0"/>
                        </a:spcAft>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Suivi du Contrat et reporting</a:t>
                      </a:r>
                    </a:p>
                  </a:txBody>
                  <a:tcPr marL="68580" marR="68580" marT="0" marB="0">
                    <a:solidFill>
                      <a:schemeClr val="bg1">
                        <a:lumMod val="95000"/>
                      </a:schemeClr>
                    </a:solidFill>
                  </a:tcPr>
                </a:tc>
                <a:tc>
                  <a:txBody>
                    <a:bodyPr/>
                    <a:lstStyle/>
                    <a:p>
                      <a:pPr marL="188913" indent="-188913" algn="just">
                        <a:lnSpc>
                          <a:spcPct val="107000"/>
                        </a:lnSpc>
                        <a:spcAft>
                          <a:spcPts val="0"/>
                        </a:spcAft>
                        <a:buFont typeface="Arial" panose="020B0604020202020204" pitchFamily="34" charset="0"/>
                        <a:buChar char="•"/>
                      </a:pPr>
                      <a:r>
                        <a:rPr lang="fr-FR" sz="1200" b="1"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Pour client</a:t>
                      </a:r>
                    </a:p>
                    <a:p>
                      <a:pPr marL="17463" indent="158750" algn="just">
                        <a:lnSpc>
                          <a:spcPct val="107000"/>
                        </a:lnSpc>
                        <a:spcAft>
                          <a:spcPts val="0"/>
                        </a:spcAft>
                        <a:buFont typeface="Arial" panose="020B0604020202020204" pitchFamily="34" charset="0"/>
                        <a:buNone/>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Relevé de gestion Client : Trimestriel (envoi dématérialisé sur l’espace assurance du client )</a:t>
                      </a:r>
                    </a:p>
                    <a:p>
                      <a:pPr marL="17463" indent="158750" algn="just">
                        <a:lnSpc>
                          <a:spcPct val="107000"/>
                        </a:lnSpc>
                        <a:spcAft>
                          <a:spcPts val="0"/>
                        </a:spcAft>
                        <a:buFont typeface="Arial" panose="020B0604020202020204" pitchFamily="34" charset="0"/>
                        <a:buNone/>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Relevé d’arbitrages collectifs : après chaque arbitrage</a:t>
                      </a:r>
                    </a:p>
                    <a:p>
                      <a:pPr marL="188913" indent="-188913" algn="just">
                        <a:lnSpc>
                          <a:spcPct val="107000"/>
                        </a:lnSpc>
                        <a:spcAft>
                          <a:spcPts val="0"/>
                        </a:spcAft>
                        <a:buFont typeface="Arial" panose="020B0604020202020204" pitchFamily="34" charset="0"/>
                        <a:buChar char="•"/>
                      </a:pPr>
                      <a:r>
                        <a:rPr lang="fr-FR" sz="1200" b="1"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Pour le conseiller</a:t>
                      </a:r>
                    </a:p>
                    <a:p>
                      <a:pPr marL="17463" indent="158750" algn="just">
                        <a:lnSpc>
                          <a:spcPct val="107000"/>
                        </a:lnSpc>
                        <a:spcAft>
                          <a:spcPts val="0"/>
                        </a:spcAft>
                        <a:buFont typeface="Arial" panose="020B0604020202020204" pitchFamily="34" charset="0"/>
                        <a:buNone/>
                      </a:pPr>
                      <a:r>
                        <a:rPr lang="fr-FR" sz="1200" dirty="0" smtClean="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Rapport de gestion Conseiller : Mensuel</a:t>
                      </a:r>
                    </a:p>
                  </a:txBody>
                  <a:tcPr marL="68580" marR="68580" marT="0" marB="0">
                    <a:noFill/>
                  </a:tcPr>
                </a:tc>
                <a:extLst>
                  <a:ext uri="{0D108BD9-81ED-4DB2-BD59-A6C34878D82A}">
                    <a16:rowId xmlns:a16="http://schemas.microsoft.com/office/drawing/2014/main" val="444939012"/>
                  </a:ext>
                </a:extLst>
              </a:tr>
              <a:tr h="0">
                <a:tc>
                  <a:txBody>
                    <a:bodyPr/>
                    <a:lstStyle/>
                    <a:p>
                      <a:pPr>
                        <a:lnSpc>
                          <a:spcPct val="107000"/>
                        </a:lnSpc>
                        <a:spcAft>
                          <a:spcPts val="0"/>
                        </a:spcAft>
                      </a:pPr>
                      <a:r>
                        <a:rPr lang="fr-FR" sz="1200" dirty="0">
                          <a:solidFill>
                            <a:schemeClr val="tx1">
                              <a:lumMod val="75000"/>
                              <a:lumOff val="25000"/>
                            </a:schemeClr>
                          </a:solidFill>
                          <a:effectLst/>
                        </a:rPr>
                        <a:t>Seuil d’accès au service</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415" algn="just">
                        <a:lnSpc>
                          <a:spcPct val="107000"/>
                        </a:lnSpc>
                        <a:spcAft>
                          <a:spcPts val="0"/>
                        </a:spcAft>
                      </a:pPr>
                      <a:r>
                        <a:rPr lang="fr-FR" sz="1200" dirty="0">
                          <a:solidFill>
                            <a:schemeClr val="tx1">
                              <a:lumMod val="75000"/>
                              <a:lumOff val="25000"/>
                            </a:schemeClr>
                          </a:solidFill>
                          <a:effectLst/>
                        </a:rPr>
                        <a:t>1 500 € sur la poche gérée</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77300045"/>
                  </a:ext>
                </a:extLst>
              </a:tr>
              <a:tr h="0">
                <a:tc>
                  <a:txBody>
                    <a:bodyPr/>
                    <a:lstStyle/>
                    <a:p>
                      <a:pPr>
                        <a:lnSpc>
                          <a:spcPct val="107000"/>
                        </a:lnSpc>
                        <a:spcAft>
                          <a:spcPts val="0"/>
                        </a:spcAft>
                      </a:pPr>
                      <a:r>
                        <a:rPr lang="fr-FR" sz="1200" dirty="0">
                          <a:solidFill>
                            <a:schemeClr val="tx1">
                              <a:lumMod val="75000"/>
                              <a:lumOff val="25000"/>
                            </a:schemeClr>
                          </a:solidFill>
                          <a:effectLst/>
                        </a:rPr>
                        <a:t>Tarification</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188913" indent="-188913" algn="just">
                        <a:lnSpc>
                          <a:spcPct val="107000"/>
                        </a:lnSpc>
                        <a:spcAft>
                          <a:spcPts val="0"/>
                        </a:spcAft>
                        <a:buFont typeface="Arial" panose="020B0604020202020204" pitchFamily="34" charset="0"/>
                        <a:buChar char="•"/>
                      </a:pPr>
                      <a:r>
                        <a:rPr lang="fr-FR" sz="1200" b="1" dirty="0">
                          <a:solidFill>
                            <a:schemeClr val="tx1">
                              <a:lumMod val="75000"/>
                              <a:lumOff val="25000"/>
                            </a:schemeClr>
                          </a:solidFill>
                          <a:effectLst/>
                        </a:rPr>
                        <a:t>Frais de gestion UC annuels 0,95% </a:t>
                      </a:r>
                      <a:r>
                        <a:rPr lang="fr-FR" sz="1200" dirty="0" smtClean="0">
                          <a:solidFill>
                            <a:schemeClr val="tx1">
                              <a:lumMod val="75000"/>
                              <a:lumOff val="25000"/>
                            </a:schemeClr>
                          </a:solidFill>
                          <a:effectLst/>
                        </a:rPr>
                        <a:t>(</a:t>
                      </a:r>
                      <a:r>
                        <a:rPr lang="fr-FR" sz="1200" dirty="0">
                          <a:solidFill>
                            <a:schemeClr val="tx1">
                              <a:lumMod val="75000"/>
                              <a:lumOff val="25000"/>
                            </a:schemeClr>
                          </a:solidFill>
                          <a:effectLst/>
                        </a:rPr>
                        <a:t>soit 0,80% de frais de gestion UC + 0,15% au titre du mode de gestion) </a:t>
                      </a:r>
                    </a:p>
                    <a:p>
                      <a:pPr marL="188913" indent="-188913" algn="just">
                        <a:lnSpc>
                          <a:spcPct val="107000"/>
                        </a:lnSpc>
                        <a:spcAft>
                          <a:spcPts val="0"/>
                        </a:spcAft>
                        <a:buFont typeface="Arial" panose="020B0604020202020204" pitchFamily="34" charset="0"/>
                        <a:buChar char="•"/>
                      </a:pPr>
                      <a:r>
                        <a:rPr lang="fr-FR" sz="1200" dirty="0">
                          <a:solidFill>
                            <a:schemeClr val="tx1">
                              <a:lumMod val="75000"/>
                              <a:lumOff val="25000"/>
                            </a:schemeClr>
                          </a:solidFill>
                          <a:effectLst/>
                        </a:rPr>
                        <a:t>Frais d’Arbitrages au sein de la poche gérée : gratuit</a:t>
                      </a:r>
                      <a:endParaRPr lang="fr-FR"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957935173"/>
                  </a:ext>
                </a:extLst>
              </a:tr>
            </a:tbl>
          </a:graphicData>
        </a:graphic>
      </p:graphicFrame>
      <p:pic>
        <p:nvPicPr>
          <p:cNvPr id="33" name="Imag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1061" y="2133927"/>
            <a:ext cx="495300" cy="15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6456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779051"/>
            <a:ext cx="7620201" cy="4320000"/>
          </a:xfrm>
        </p:spPr>
        <p:txBody>
          <a:bodyPr>
            <a:normAutofit/>
          </a:bodyPr>
          <a:lstStyle/>
          <a:p>
            <a:r>
              <a:rPr lang="fr-FR" sz="2000" b="1" dirty="0">
                <a:latin typeface="Montserrat Black" panose="00000A00000000000000" pitchFamily="2" charset="0"/>
              </a:rPr>
              <a:t>Contexte</a:t>
            </a:r>
          </a:p>
          <a:p>
            <a:r>
              <a:rPr lang="fr-FR" sz="2000" b="1" dirty="0" smtClean="0">
                <a:latin typeface="Montserrat Black" panose="00000A00000000000000" pitchFamily="2" charset="0"/>
              </a:rPr>
              <a:t>La nouvelle </a:t>
            </a:r>
            <a:r>
              <a:rPr lang="fr-FR" sz="2000" b="1" dirty="0">
                <a:latin typeface="Montserrat Black" panose="00000A00000000000000" pitchFamily="2" charset="0"/>
              </a:rPr>
              <a:t>offre Millevie 2</a:t>
            </a:r>
          </a:p>
          <a:p>
            <a:r>
              <a:rPr lang="fr-FR" sz="2000" b="1" dirty="0">
                <a:latin typeface="Montserrat Black" panose="00000A00000000000000" pitchFamily="2" charset="0"/>
              </a:rPr>
              <a:t>Le service de gestion déléguée</a:t>
            </a:r>
          </a:p>
          <a:p>
            <a:r>
              <a:rPr lang="fr-FR" sz="2000" b="1" dirty="0" smtClean="0">
                <a:solidFill>
                  <a:srgbClr val="C00000"/>
                </a:solidFill>
                <a:latin typeface="Montserrat Black" panose="00000A00000000000000" pitchFamily="2" charset="0"/>
              </a:rPr>
              <a:t>Accompagnement et outils</a:t>
            </a:r>
            <a:endParaRPr lang="fr-FR" sz="2000" b="1" dirty="0">
              <a:solidFill>
                <a:srgbClr val="C00000"/>
              </a:solidFill>
              <a:latin typeface="Montserrat Black" panose="00000A00000000000000" pitchFamily="2" charset="0"/>
            </a:endParaRPr>
          </a:p>
          <a:p>
            <a:pPr lvl="1"/>
            <a:r>
              <a:rPr lang="fr-FR" sz="1800" dirty="0"/>
              <a:t>Pour s’approprier et maîtriser la nouvelle offre, nous avons déployé un parcours complet</a:t>
            </a:r>
          </a:p>
          <a:p>
            <a:pPr lvl="1"/>
            <a:r>
              <a:rPr lang="fr-FR" sz="1800" dirty="0" smtClean="0"/>
              <a:t>Un </a:t>
            </a:r>
            <a:r>
              <a:rPr lang="fr-FR" sz="1800" dirty="0"/>
              <a:t>Atelier des Décodeurs spécifique vous permet d’initier vos clients aux marchés </a:t>
            </a:r>
            <a:r>
              <a:rPr lang="fr-FR" sz="1800" dirty="0" smtClean="0"/>
              <a:t>financiers</a:t>
            </a:r>
            <a:endParaRPr lang="fr-FR" sz="1800" dirty="0"/>
          </a:p>
          <a:p>
            <a:pPr lvl="1"/>
            <a:r>
              <a:rPr lang="fr-FR" sz="1800" dirty="0"/>
              <a:t>Les outils à votre disposition </a:t>
            </a:r>
            <a:r>
              <a:rPr lang="fr-FR" sz="1800" dirty="0" smtClean="0"/>
              <a:t>dans </a:t>
            </a:r>
            <a:r>
              <a:rPr lang="fr-FR" sz="1800" dirty="0" err="1" smtClean="0"/>
              <a:t>MyEAV</a:t>
            </a:r>
            <a:endParaRPr lang="fr-FR" sz="1800" dirty="0"/>
          </a:p>
        </p:txBody>
      </p:sp>
    </p:spTree>
    <p:extLst>
      <p:ext uri="{BB962C8B-B14F-4D97-AF65-F5344CB8AC3E}">
        <p14:creationId xmlns:p14="http://schemas.microsoft.com/office/powerpoint/2010/main" val="2319344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10980738" cy="2022398"/>
          </a:xfrm>
        </p:spPr>
        <p:txBody>
          <a:bodyPr>
            <a:normAutofit/>
          </a:bodyPr>
          <a:lstStyle/>
          <a:p>
            <a:r>
              <a:rPr lang="fr-FR" dirty="0" smtClean="0"/>
              <a:t>L’assurance vie est l’un des placements préférés des Français. Il s’agit ainsi de l’un des domaines essentiels de la relation bancaire avec nos clients. </a:t>
            </a:r>
          </a:p>
          <a:p>
            <a:r>
              <a:rPr lang="fr-FR" dirty="0" smtClean="0"/>
              <a:t>L’accompagnement de tous pour une bonne appropriation des évolutions de la gamme Millevie Vie 2 et le service de gestion déléguée est donc essentiel. </a:t>
            </a:r>
          </a:p>
          <a:p>
            <a:endParaRPr lang="fr-FR" dirty="0" smtClean="0"/>
          </a:p>
          <a:p>
            <a:r>
              <a:rPr lang="fr-FR" dirty="0" smtClean="0"/>
              <a:t>Aussi, un dispositif de formation et d’accompagnement à destination de tous a été construit, avec : </a:t>
            </a:r>
          </a:p>
        </p:txBody>
      </p:sp>
      <p:sp>
        <p:nvSpPr>
          <p:cNvPr id="11" name="Espace réservé du texte 10"/>
          <p:cNvSpPr>
            <a:spLocks noGrp="1"/>
          </p:cNvSpPr>
          <p:nvPr>
            <p:ph type="body" sz="quarter" idx="12"/>
          </p:nvPr>
        </p:nvSpPr>
        <p:spPr/>
        <p:txBody>
          <a:bodyPr>
            <a:normAutofit/>
          </a:bodyPr>
          <a:lstStyle/>
          <a:p>
            <a:r>
              <a:rPr lang="fr-FR" dirty="0" smtClean="0"/>
              <a:t>Pour s’approprier et maîtriser la </a:t>
            </a:r>
            <a:r>
              <a:rPr lang="fr-FR" dirty="0"/>
              <a:t>nouvelle </a:t>
            </a:r>
            <a:r>
              <a:rPr lang="fr-FR" dirty="0" smtClean="0"/>
              <a:t>offre, nous avons déployé un </a:t>
            </a:r>
            <a:r>
              <a:rPr lang="fr-FR" dirty="0"/>
              <a:t>parcours </a:t>
            </a:r>
            <a:r>
              <a:rPr lang="fr-FR" dirty="0" smtClean="0"/>
              <a:t>complet</a:t>
            </a:r>
            <a:endParaRPr lang="fr-FR" dirty="0"/>
          </a:p>
        </p:txBody>
      </p:sp>
      <p:sp>
        <p:nvSpPr>
          <p:cNvPr id="12" name="Espace réservé du texte 11"/>
          <p:cNvSpPr>
            <a:spLocks noGrp="1"/>
          </p:cNvSpPr>
          <p:nvPr>
            <p:ph type="body" sz="quarter" idx="14"/>
          </p:nvPr>
        </p:nvSpPr>
        <p:spPr/>
        <p:txBody>
          <a:bodyPr/>
          <a:lstStyle/>
          <a:p>
            <a:r>
              <a:rPr lang="fr-FR" dirty="0"/>
              <a:t>Accompagnement et outils</a:t>
            </a:r>
          </a:p>
        </p:txBody>
      </p:sp>
      <p:sp>
        <p:nvSpPr>
          <p:cNvPr id="13" name="Espace réservé du texte 12"/>
          <p:cNvSpPr>
            <a:spLocks noGrp="1"/>
          </p:cNvSpPr>
          <p:nvPr>
            <p:ph type="body" sz="quarter" idx="16"/>
          </p:nvPr>
        </p:nvSpPr>
        <p:spPr/>
        <p:txBody>
          <a:bodyPr/>
          <a:lstStyle/>
          <a:p>
            <a:r>
              <a:rPr lang="fr-FR" dirty="0" smtClean="0"/>
              <a:t>1</a:t>
            </a:r>
            <a:endParaRPr lang="fr-FR" dirty="0"/>
          </a:p>
        </p:txBody>
      </p:sp>
      <p:pic>
        <p:nvPicPr>
          <p:cNvPr id="2" name="Image 1">
            <a:hlinkClick r:id="rId2"/>
          </p:cNvPr>
          <p:cNvPicPr>
            <a:picLocks noChangeAspect="1"/>
          </p:cNvPicPr>
          <p:nvPr/>
        </p:nvPicPr>
        <p:blipFill>
          <a:blip r:embed="rId3"/>
          <a:stretch>
            <a:fillRect/>
          </a:stretch>
        </p:blipFill>
        <p:spPr>
          <a:xfrm>
            <a:off x="9018588" y="5513388"/>
            <a:ext cx="2657475" cy="647700"/>
          </a:xfrm>
          <a:prstGeom prst="rect">
            <a:avLst/>
          </a:prstGeom>
        </p:spPr>
      </p:pic>
      <p:pic>
        <p:nvPicPr>
          <p:cNvPr id="8" name="Picture 13" descr="Résultat de recherche d'images pour &quot;clic&quot;">
            <a:hlinkClick r:id="rId4"/>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33715" y="6043724"/>
            <a:ext cx="351520" cy="35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9018588" y="4929188"/>
            <a:ext cx="2657474" cy="1231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600" dirty="0">
                <a:solidFill>
                  <a:srgbClr val="7030A0"/>
                </a:solidFill>
              </a:rPr>
              <a:t>Raccourci pour accéder au module e-learning : </a:t>
            </a:r>
          </a:p>
        </p:txBody>
      </p:sp>
      <p:sp>
        <p:nvSpPr>
          <p:cNvPr id="14" name="Espace réservé du contenu 9"/>
          <p:cNvSpPr txBox="1">
            <a:spLocks/>
          </p:cNvSpPr>
          <p:nvPr/>
        </p:nvSpPr>
        <p:spPr>
          <a:xfrm>
            <a:off x="695324" y="3556000"/>
            <a:ext cx="7799842" cy="2260600"/>
          </a:xfrm>
          <a:prstGeom prst="rect">
            <a:avLst/>
          </a:prstGeom>
        </p:spPr>
        <p:txBody>
          <a:bodyPr vert="horz" lIns="91440" tIns="45720" rIns="91440" bIns="45720" rtlCol="0">
            <a:normAutofit fontScale="92500"/>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a:buNone/>
            </a:pPr>
            <a:endParaRPr lang="fr-FR" dirty="0" smtClean="0"/>
          </a:p>
          <a:p>
            <a:pPr lvl="1"/>
            <a:r>
              <a:rPr lang="fr-FR" dirty="0" smtClean="0"/>
              <a:t>Un module e-learning et d’ores et déjà accessible à l’ensemble du réseau </a:t>
            </a:r>
          </a:p>
          <a:p>
            <a:pPr marL="468000" lvl="1" indent="0">
              <a:buFont typeface="Arial" panose="020B0604020202020204" pitchFamily="34" charset="0"/>
              <a:buNone/>
            </a:pPr>
            <a:endParaRPr lang="fr-FR" dirty="0" smtClean="0"/>
          </a:p>
          <a:p>
            <a:pPr lvl="1"/>
            <a:r>
              <a:rPr lang="fr-FR" dirty="0" smtClean="0"/>
              <a:t>Des sessions de formations </a:t>
            </a:r>
            <a:r>
              <a:rPr lang="fr-FR" dirty="0" err="1" smtClean="0"/>
              <a:t>webex</a:t>
            </a:r>
            <a:r>
              <a:rPr lang="fr-FR" dirty="0" smtClean="0"/>
              <a:t> d’1h30 par groupe de 12 collaborateurs maximum sont dispensées à l’ensemble </a:t>
            </a:r>
            <a:r>
              <a:rPr lang="fr-FR" dirty="0"/>
              <a:t>des collaborateurs du </a:t>
            </a:r>
            <a:r>
              <a:rPr lang="fr-FR" dirty="0" smtClean="0"/>
              <a:t>réseau.</a:t>
            </a:r>
          </a:p>
          <a:p>
            <a:pPr marL="698500" lvl="1" indent="-12700">
              <a:buNone/>
            </a:pPr>
            <a:r>
              <a:rPr lang="fr-FR" dirty="0"/>
              <a:t>C</a:t>
            </a:r>
            <a:r>
              <a:rPr lang="fr-FR" dirty="0" smtClean="0"/>
              <a:t>es formations ont été réalisées courant du mois de juin pour les DA et une partie des GC les plus aguerris en assurance vie. </a:t>
            </a:r>
          </a:p>
          <a:p>
            <a:pPr marL="698500" lvl="1" indent="-12700">
              <a:buNone/>
            </a:pPr>
            <a:r>
              <a:rPr lang="fr-FR" dirty="0" smtClean="0"/>
              <a:t>L’ensemble des collaborateurs du réseau seront concernés à partir d’octobre. Les GCP ont quant à eux déjà été formés dès l’an dernier aux orientations de gestion (gestion déléguée).</a:t>
            </a:r>
          </a:p>
        </p:txBody>
      </p:sp>
    </p:spTree>
    <p:extLst>
      <p:ext uri="{BB962C8B-B14F-4D97-AF65-F5344CB8AC3E}">
        <p14:creationId xmlns:p14="http://schemas.microsoft.com/office/powerpoint/2010/main" val="10070536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6" y="1726406"/>
            <a:ext cx="5636202" cy="4535844"/>
          </a:xfrm>
        </p:spPr>
        <p:txBody>
          <a:bodyPr>
            <a:normAutofit fontScale="92500" lnSpcReduction="10000"/>
          </a:bodyPr>
          <a:lstStyle/>
          <a:p>
            <a:r>
              <a:rPr lang="fr-FR" dirty="0" smtClean="0"/>
              <a:t>Vous pouvez présenter </a:t>
            </a:r>
            <a:r>
              <a:rPr lang="fr-FR" b="1" dirty="0" smtClean="0"/>
              <a:t>l’Atelier des Décodeurs « Et si c’était simple d’investir sur les marchés financiers ? » </a:t>
            </a:r>
            <a:r>
              <a:rPr lang="fr-FR" dirty="0" smtClean="0"/>
              <a:t>à vos clients. </a:t>
            </a:r>
          </a:p>
          <a:p>
            <a:r>
              <a:rPr lang="fr-FR" dirty="0" smtClean="0"/>
              <a:t>L’objectif de ce support est de démystifier les marchés financiers et d’aborder, le plus simplement possible cette thématique avec vos clients. </a:t>
            </a:r>
          </a:p>
          <a:p>
            <a:r>
              <a:rPr lang="fr-FR" dirty="0" smtClean="0"/>
              <a:t>Il vous permet de lever leurs potentiels freins et de leur distiller les bonnes pratiques pour investir sur les marchés financiers. </a:t>
            </a:r>
          </a:p>
          <a:p>
            <a:r>
              <a:rPr lang="fr-FR" dirty="0" smtClean="0"/>
              <a:t>Les sujets abordés dans cet Atelier : </a:t>
            </a:r>
          </a:p>
          <a:p>
            <a:pPr lvl="1"/>
            <a:r>
              <a:rPr lang="fr-FR" dirty="0" smtClean="0"/>
              <a:t>L’économie et la politique monétaire de la BCE</a:t>
            </a:r>
          </a:p>
          <a:p>
            <a:pPr lvl="1"/>
            <a:r>
              <a:rPr lang="fr-FR" dirty="0" smtClean="0"/>
              <a:t>Les différents marchés : monétaire, obligataire et action</a:t>
            </a:r>
          </a:p>
          <a:p>
            <a:pPr lvl="1"/>
            <a:r>
              <a:rPr lang="fr-FR" dirty="0"/>
              <a:t>Les différents supports : CTO, PEA, Assurance-vie et leurs </a:t>
            </a:r>
            <a:r>
              <a:rPr lang="fr-FR" dirty="0" smtClean="0"/>
              <a:t>caractéristiques</a:t>
            </a:r>
          </a:p>
          <a:p>
            <a:pPr lvl="1"/>
            <a:r>
              <a:rPr lang="fr-FR" dirty="0" smtClean="0"/>
              <a:t>Les astuces « ou règles d’or » pour investir sur les marchés financiers (abonnement, diversification…). </a:t>
            </a:r>
          </a:p>
          <a:p>
            <a:r>
              <a:rPr lang="fr-FR" dirty="0" smtClean="0"/>
              <a:t>Retrouvez ce support dans la Rubrique des Commerciaux &gt; Particuliers &gt; Ateliers des décodeurs &gt; </a:t>
            </a:r>
            <a:r>
              <a:rPr lang="fr-FR" dirty="0" smtClean="0">
                <a:hlinkClick r:id="rId2"/>
              </a:rPr>
              <a:t>les Marchés financiers.</a:t>
            </a:r>
            <a:endParaRPr lang="fr-FR" dirty="0" smtClean="0"/>
          </a:p>
        </p:txBody>
      </p:sp>
      <p:sp>
        <p:nvSpPr>
          <p:cNvPr id="11" name="Espace réservé du texte 10"/>
          <p:cNvSpPr>
            <a:spLocks noGrp="1"/>
          </p:cNvSpPr>
          <p:nvPr>
            <p:ph type="body" sz="quarter" idx="12"/>
          </p:nvPr>
        </p:nvSpPr>
        <p:spPr/>
        <p:txBody>
          <a:bodyPr>
            <a:normAutofit/>
          </a:bodyPr>
          <a:lstStyle/>
          <a:p>
            <a:r>
              <a:rPr lang="fr-FR" dirty="0" smtClean="0"/>
              <a:t>Un Atelier des Décodeurs spécifique vous permet d’initier vos clients aux marchés financiers</a:t>
            </a:r>
            <a:endParaRPr lang="fr-FR" dirty="0"/>
          </a:p>
        </p:txBody>
      </p:sp>
      <p:sp>
        <p:nvSpPr>
          <p:cNvPr id="12" name="Espace réservé du texte 11"/>
          <p:cNvSpPr>
            <a:spLocks noGrp="1"/>
          </p:cNvSpPr>
          <p:nvPr>
            <p:ph type="body" sz="quarter" idx="14"/>
          </p:nvPr>
        </p:nvSpPr>
        <p:spPr/>
        <p:txBody>
          <a:bodyPr/>
          <a:lstStyle/>
          <a:p>
            <a:r>
              <a:rPr lang="fr-FR" dirty="0"/>
              <a:t>Accompagnement et outils</a:t>
            </a:r>
          </a:p>
        </p:txBody>
      </p:sp>
      <p:sp>
        <p:nvSpPr>
          <p:cNvPr id="13" name="Espace réservé du texte 12"/>
          <p:cNvSpPr>
            <a:spLocks noGrp="1"/>
          </p:cNvSpPr>
          <p:nvPr>
            <p:ph type="body" sz="quarter" idx="16"/>
          </p:nvPr>
        </p:nvSpPr>
        <p:spPr/>
        <p:txBody>
          <a:bodyPr/>
          <a:lstStyle/>
          <a:p>
            <a:r>
              <a:rPr lang="fr-FR" dirty="0" smtClean="0"/>
              <a:t>2</a:t>
            </a:r>
            <a:endParaRPr lang="fr-FR" dirty="0"/>
          </a:p>
        </p:txBody>
      </p:sp>
      <p:sp>
        <p:nvSpPr>
          <p:cNvPr id="5" name="Rectangle 4">
            <a:hlinkClick r:id="rId3"/>
          </p:cNvPr>
          <p:cNvSpPr/>
          <p:nvPr/>
        </p:nvSpPr>
        <p:spPr>
          <a:xfrm>
            <a:off x="6665277" y="1726406"/>
            <a:ext cx="5010786" cy="4258758"/>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solidFill>
                <a:schemeClr val="tx1">
                  <a:lumMod val="75000"/>
                  <a:lumOff val="25000"/>
                </a:schemeClr>
              </a:solidFill>
            </a:endParaRPr>
          </a:p>
          <a:p>
            <a:pPr algn="ctr"/>
            <a:endParaRPr lang="fr-FR" dirty="0">
              <a:solidFill>
                <a:schemeClr val="tx1">
                  <a:lumMod val="75000"/>
                  <a:lumOff val="25000"/>
                </a:schemeClr>
              </a:solidFill>
            </a:endParaRPr>
          </a:p>
          <a:p>
            <a:pPr algn="ctr"/>
            <a:endParaRPr lang="fr-FR" dirty="0" smtClean="0">
              <a:solidFill>
                <a:schemeClr val="tx1">
                  <a:lumMod val="75000"/>
                  <a:lumOff val="25000"/>
                </a:schemeClr>
              </a:solidFill>
            </a:endParaRPr>
          </a:p>
          <a:p>
            <a:pPr algn="ctr"/>
            <a:endParaRPr lang="fr-FR" dirty="0">
              <a:solidFill>
                <a:schemeClr val="tx1">
                  <a:lumMod val="75000"/>
                  <a:lumOff val="25000"/>
                </a:schemeClr>
              </a:solidFill>
            </a:endParaRPr>
          </a:p>
          <a:p>
            <a:pPr algn="ctr"/>
            <a:endParaRPr lang="fr-FR" dirty="0" smtClean="0">
              <a:solidFill>
                <a:schemeClr val="tx1">
                  <a:lumMod val="75000"/>
                  <a:lumOff val="25000"/>
                </a:schemeClr>
              </a:solidFill>
            </a:endParaRPr>
          </a:p>
          <a:p>
            <a:pPr algn="ctr"/>
            <a:endParaRPr lang="fr-FR" dirty="0">
              <a:solidFill>
                <a:schemeClr val="tx1">
                  <a:lumMod val="75000"/>
                  <a:lumOff val="25000"/>
                </a:schemeClr>
              </a:solidFill>
            </a:endParaRPr>
          </a:p>
          <a:p>
            <a:pPr algn="ctr"/>
            <a:endParaRPr lang="fr-FR" dirty="0" smtClean="0">
              <a:solidFill>
                <a:schemeClr val="tx1">
                  <a:lumMod val="75000"/>
                  <a:lumOff val="25000"/>
                </a:schemeClr>
              </a:solidFill>
            </a:endParaRPr>
          </a:p>
          <a:p>
            <a:pPr algn="ctr"/>
            <a:r>
              <a:rPr lang="fr-FR" dirty="0" smtClean="0">
                <a:solidFill>
                  <a:schemeClr val="tx1">
                    <a:lumMod val="75000"/>
                    <a:lumOff val="25000"/>
                  </a:schemeClr>
                </a:solidFill>
              </a:rPr>
              <a:t>Nous vous proposons de découvrir </a:t>
            </a:r>
          </a:p>
          <a:p>
            <a:pPr algn="ctr"/>
            <a:r>
              <a:rPr lang="fr-FR" dirty="0" smtClean="0">
                <a:solidFill>
                  <a:schemeClr val="tx1">
                    <a:lumMod val="75000"/>
                    <a:lumOff val="25000"/>
                  </a:schemeClr>
                </a:solidFill>
              </a:rPr>
              <a:t>cet Atelier en assistant à une session </a:t>
            </a:r>
          </a:p>
          <a:p>
            <a:pPr algn="ctr"/>
            <a:r>
              <a:rPr lang="fr-FR" dirty="0" smtClean="0">
                <a:solidFill>
                  <a:schemeClr val="tx1">
                    <a:lumMod val="75000"/>
                    <a:lumOff val="25000"/>
                  </a:schemeClr>
                </a:solidFill>
              </a:rPr>
              <a:t>de présentation (</a:t>
            </a:r>
            <a:r>
              <a:rPr lang="fr-FR" dirty="0" err="1" smtClean="0">
                <a:solidFill>
                  <a:schemeClr val="tx1">
                    <a:lumMod val="75000"/>
                    <a:lumOff val="25000"/>
                  </a:schemeClr>
                </a:solidFill>
              </a:rPr>
              <a:t>visio</a:t>
            </a:r>
            <a:r>
              <a:rPr lang="fr-FR" dirty="0" smtClean="0">
                <a:solidFill>
                  <a:schemeClr val="tx1">
                    <a:lumMod val="75000"/>
                    <a:lumOff val="25000"/>
                  </a:schemeClr>
                </a:solidFill>
              </a:rPr>
              <a:t>), le 2 juillet à 11 h 30. </a:t>
            </a:r>
            <a:r>
              <a:rPr lang="fr-FR" dirty="0" smtClean="0">
                <a:solidFill>
                  <a:schemeClr val="tx1">
                    <a:lumMod val="75000"/>
                    <a:lumOff val="25000"/>
                  </a:schemeClr>
                </a:solidFill>
                <a:hlinkClick r:id="rId3"/>
              </a:rPr>
              <a:t>cliquez ici pour vous inscrire </a:t>
            </a:r>
            <a:endParaRPr lang="fr-FR" dirty="0" smtClean="0">
              <a:solidFill>
                <a:schemeClr val="tx1">
                  <a:lumMod val="75000"/>
                  <a:lumOff val="25000"/>
                </a:schemeClr>
              </a:solidFill>
            </a:endParaRPr>
          </a:p>
          <a:p>
            <a:pPr algn="ctr"/>
            <a:r>
              <a:rPr lang="fr-FR" sz="1400" dirty="0" smtClean="0">
                <a:solidFill>
                  <a:schemeClr val="tx1">
                    <a:lumMod val="75000"/>
                    <a:lumOff val="25000"/>
                  </a:schemeClr>
                </a:solidFill>
              </a:rPr>
              <a:t>durée de l’Atelier environ 30 minutes.</a:t>
            </a:r>
          </a:p>
          <a:p>
            <a:pPr algn="ctr"/>
            <a:endParaRPr lang="fr-FR" sz="1400" dirty="0">
              <a:solidFill>
                <a:schemeClr val="tx1">
                  <a:lumMod val="75000"/>
                  <a:lumOff val="25000"/>
                </a:schemeClr>
              </a:solidFill>
            </a:endParaRPr>
          </a:p>
          <a:p>
            <a:pPr algn="ctr"/>
            <a:r>
              <a:rPr lang="fr-FR" sz="1500" dirty="0">
                <a:solidFill>
                  <a:schemeClr val="tx1">
                    <a:lumMod val="75000"/>
                    <a:lumOff val="25000"/>
                  </a:schemeClr>
                </a:solidFill>
              </a:rPr>
              <a:t>A la fin de la présentation, Romain DEHLINGER (</a:t>
            </a:r>
            <a:r>
              <a:rPr lang="fr-FR" sz="1500" dirty="0" err="1">
                <a:solidFill>
                  <a:schemeClr val="tx1">
                    <a:lumMod val="75000"/>
                    <a:lumOff val="25000"/>
                  </a:schemeClr>
                </a:solidFill>
              </a:rPr>
              <a:t>Natixis</a:t>
            </a:r>
            <a:r>
              <a:rPr lang="fr-FR" sz="1500" dirty="0">
                <a:solidFill>
                  <a:schemeClr val="tx1">
                    <a:lumMod val="75000"/>
                    <a:lumOff val="25000"/>
                  </a:schemeClr>
                </a:solidFill>
              </a:rPr>
              <a:t> Investment) répondra à toutes vos questions relatives aux marchés financiers. </a:t>
            </a:r>
          </a:p>
        </p:txBody>
      </p:sp>
      <p:pic>
        <p:nvPicPr>
          <p:cNvPr id="8" name="Picture 13" descr="Résultat de recherche d'images pour &quot;clic&quot;">
            <a:hlinkClick r:id="rId4"/>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05829" y="4617978"/>
            <a:ext cx="428132" cy="42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p:cNvPicPr>
            <a:picLocks noChangeAspect="1"/>
          </p:cNvPicPr>
          <p:nvPr/>
        </p:nvPicPr>
        <p:blipFill>
          <a:blip r:embed="rId6"/>
          <a:stretch>
            <a:fillRect/>
          </a:stretch>
        </p:blipFill>
        <p:spPr>
          <a:xfrm>
            <a:off x="7777155" y="1835931"/>
            <a:ext cx="3045755" cy="1718299"/>
          </a:xfrm>
          <a:prstGeom prst="rect">
            <a:avLst/>
          </a:prstGeom>
          <a:ln>
            <a:solidFill>
              <a:schemeClr val="bg1">
                <a:lumMod val="95000"/>
              </a:schemeClr>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6213729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p:txBody>
          <a:bodyPr>
            <a:normAutofit/>
          </a:bodyPr>
          <a:lstStyle/>
          <a:p>
            <a:r>
              <a:rPr lang="fr-FR" dirty="0" smtClean="0"/>
              <a:t>Les outils à votre disposition dans</a:t>
            </a:r>
            <a:endParaRPr lang="fr-FR" dirty="0"/>
          </a:p>
        </p:txBody>
      </p:sp>
      <p:sp>
        <p:nvSpPr>
          <p:cNvPr id="12" name="Espace réservé du texte 11"/>
          <p:cNvSpPr>
            <a:spLocks noGrp="1"/>
          </p:cNvSpPr>
          <p:nvPr>
            <p:ph type="body" sz="quarter" idx="14"/>
          </p:nvPr>
        </p:nvSpPr>
        <p:spPr/>
        <p:txBody>
          <a:bodyPr/>
          <a:lstStyle/>
          <a:p>
            <a:r>
              <a:rPr lang="fr-FR" dirty="0"/>
              <a:t>Accompagnement et outils</a:t>
            </a:r>
          </a:p>
        </p:txBody>
      </p:sp>
      <p:sp>
        <p:nvSpPr>
          <p:cNvPr id="13" name="Espace réservé du texte 12"/>
          <p:cNvSpPr>
            <a:spLocks noGrp="1"/>
          </p:cNvSpPr>
          <p:nvPr>
            <p:ph type="body" sz="quarter" idx="16"/>
          </p:nvPr>
        </p:nvSpPr>
        <p:spPr/>
        <p:txBody>
          <a:bodyPr/>
          <a:lstStyle/>
          <a:p>
            <a:r>
              <a:rPr lang="fr-FR" dirty="0" smtClean="0"/>
              <a:t>3</a:t>
            </a:r>
            <a:endParaRPr lang="fr-FR" dirty="0"/>
          </a:p>
        </p:txBody>
      </p:sp>
      <p:pic>
        <p:nvPicPr>
          <p:cNvPr id="2" name="Image 1"/>
          <p:cNvPicPr>
            <a:picLocks noChangeAspect="1"/>
          </p:cNvPicPr>
          <p:nvPr/>
        </p:nvPicPr>
        <p:blipFill>
          <a:blip r:embed="rId2"/>
          <a:stretch>
            <a:fillRect/>
          </a:stretch>
        </p:blipFill>
        <p:spPr>
          <a:xfrm>
            <a:off x="5395913" y="644510"/>
            <a:ext cx="877887" cy="508251"/>
          </a:xfrm>
          <a:prstGeom prst="rect">
            <a:avLst/>
          </a:prstGeom>
        </p:spPr>
      </p:pic>
      <p:sp>
        <p:nvSpPr>
          <p:cNvPr id="4" name="Espace réservé du contenu 3"/>
          <p:cNvSpPr>
            <a:spLocks noGrp="1"/>
          </p:cNvSpPr>
          <p:nvPr>
            <p:ph idx="1"/>
          </p:nvPr>
        </p:nvSpPr>
        <p:spPr>
          <a:xfrm>
            <a:off x="695325" y="1851102"/>
            <a:ext cx="4864818" cy="4386186"/>
          </a:xfrm>
        </p:spPr>
        <p:txBody>
          <a:bodyPr/>
          <a:lstStyle/>
          <a:p>
            <a:r>
              <a:rPr lang="fr-FR" b="1" u="sng" dirty="0" smtClean="0"/>
              <a:t>Documentation à destination des conseillers</a:t>
            </a:r>
          </a:p>
          <a:p>
            <a:endParaRPr lang="fr-FR" dirty="0" smtClean="0"/>
          </a:p>
          <a:p>
            <a:r>
              <a:rPr lang="fr-FR" b="1" dirty="0" smtClean="0"/>
              <a:t>Kits de mise en marché </a:t>
            </a:r>
            <a:endParaRPr lang="fr-FR" b="1" dirty="0" smtClean="0">
              <a:hlinkClick r:id="rId3"/>
            </a:endParaRPr>
          </a:p>
          <a:p>
            <a:pPr lvl="1"/>
            <a:r>
              <a:rPr lang="fr-FR" dirty="0" smtClean="0">
                <a:hlinkClick r:id="rId3"/>
              </a:rPr>
              <a:t>les </a:t>
            </a:r>
            <a:r>
              <a:rPr lang="fr-FR" dirty="0">
                <a:hlinkClick r:id="rId3"/>
              </a:rPr>
              <a:t>évolutions (</a:t>
            </a:r>
            <a:r>
              <a:rPr lang="fr-FR" dirty="0" smtClean="0">
                <a:hlinkClick r:id="rId3"/>
              </a:rPr>
              <a:t>particuliers)</a:t>
            </a:r>
            <a:endParaRPr lang="fr-FR" dirty="0"/>
          </a:p>
          <a:p>
            <a:pPr lvl="1"/>
            <a:r>
              <a:rPr lang="fr-FR" dirty="0" smtClean="0">
                <a:hlinkClick r:id="rId4"/>
              </a:rPr>
              <a:t>les </a:t>
            </a:r>
            <a:r>
              <a:rPr lang="fr-FR" dirty="0">
                <a:hlinkClick r:id="rId4"/>
              </a:rPr>
              <a:t>évolutions (banque </a:t>
            </a:r>
            <a:r>
              <a:rPr lang="fr-FR" dirty="0" smtClean="0">
                <a:hlinkClick r:id="rId4"/>
              </a:rPr>
              <a:t>privée)</a:t>
            </a:r>
            <a:endParaRPr lang="fr-FR" dirty="0"/>
          </a:p>
          <a:p>
            <a:pPr lvl="1"/>
            <a:r>
              <a:rPr lang="fr-FR" dirty="0" smtClean="0">
                <a:hlinkClick r:id="rId5"/>
              </a:rPr>
              <a:t>Service </a:t>
            </a:r>
            <a:r>
              <a:rPr lang="fr-FR" dirty="0">
                <a:hlinkClick r:id="rId5"/>
              </a:rPr>
              <a:t>de gestion </a:t>
            </a:r>
            <a:r>
              <a:rPr lang="fr-FR" dirty="0" smtClean="0">
                <a:hlinkClick r:id="rId5"/>
              </a:rPr>
              <a:t>déléguée</a:t>
            </a:r>
            <a:endParaRPr lang="fr-FR" dirty="0"/>
          </a:p>
          <a:p>
            <a:pPr lvl="2"/>
            <a:endParaRPr lang="fr-FR" dirty="0">
              <a:hlinkClick r:id="rId6"/>
            </a:endParaRPr>
          </a:p>
          <a:p>
            <a:r>
              <a:rPr lang="fr-FR" b="1" dirty="0" smtClean="0">
                <a:hlinkClick r:id="rId6"/>
              </a:rPr>
              <a:t>Document </a:t>
            </a:r>
            <a:r>
              <a:rPr lang="fr-FR" b="1" dirty="0">
                <a:hlinkClick r:id="rId6"/>
              </a:rPr>
              <a:t>évolution gamme </a:t>
            </a:r>
            <a:r>
              <a:rPr lang="fr-FR" b="1" dirty="0" smtClean="0">
                <a:hlinkClick r:id="rId6"/>
              </a:rPr>
              <a:t>Millevie</a:t>
            </a:r>
            <a:endParaRPr lang="fr-FR" b="1" dirty="0" smtClean="0"/>
          </a:p>
          <a:p>
            <a:endParaRPr lang="fr-FR" dirty="0"/>
          </a:p>
          <a:p>
            <a:r>
              <a:rPr lang="fr-FR" b="1" dirty="0" smtClean="0">
                <a:hlinkClick r:id="rId7"/>
              </a:rPr>
              <a:t>Flash info</a:t>
            </a:r>
            <a:endParaRPr lang="fr-FR" b="1" dirty="0" smtClean="0"/>
          </a:p>
          <a:p>
            <a:endParaRPr lang="fr-FR" b="1" dirty="0"/>
          </a:p>
          <a:p>
            <a:r>
              <a:rPr lang="fr-FR" b="1" dirty="0" smtClean="0">
                <a:hlinkClick r:id="rId8"/>
              </a:rPr>
              <a:t>Guide </a:t>
            </a:r>
            <a:r>
              <a:rPr lang="fr-FR" b="1" dirty="0">
                <a:hlinkClick r:id="rId8"/>
              </a:rPr>
              <a:t>service de gestion déléguée</a:t>
            </a:r>
            <a:endParaRPr lang="fr-FR" b="1" dirty="0"/>
          </a:p>
          <a:p>
            <a:pPr marL="0" indent="0">
              <a:buNone/>
            </a:pPr>
            <a:endParaRPr lang="fr-FR" dirty="0"/>
          </a:p>
        </p:txBody>
      </p:sp>
      <p:sp>
        <p:nvSpPr>
          <p:cNvPr id="15" name="Espace réservé du contenu 3"/>
          <p:cNvSpPr txBox="1">
            <a:spLocks/>
          </p:cNvSpPr>
          <p:nvPr/>
        </p:nvSpPr>
        <p:spPr>
          <a:xfrm>
            <a:off x="5560143" y="1851102"/>
            <a:ext cx="6631858" cy="4704376"/>
          </a:xfrm>
          <a:prstGeom prst="rect">
            <a:avLst/>
          </a:prstGeom>
        </p:spPr>
        <p:txBody>
          <a:bodyPr vert="horz" lIns="91440" tIns="45720" rIns="91440" bIns="45720" rtlCol="0">
            <a:normAutofit lnSpcReduction="10000"/>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u="sng" dirty="0" smtClean="0"/>
              <a:t>Documentation à destination des clients</a:t>
            </a:r>
          </a:p>
          <a:p>
            <a:endParaRPr lang="fr-FR" b="1" dirty="0"/>
          </a:p>
          <a:p>
            <a:r>
              <a:rPr lang="fr-FR" b="1" dirty="0"/>
              <a:t>Conditions générales </a:t>
            </a:r>
            <a:endParaRPr lang="fr-FR" b="1" dirty="0">
              <a:hlinkClick r:id="rId9"/>
            </a:endParaRPr>
          </a:p>
          <a:p>
            <a:pPr lvl="1">
              <a:tabLst>
                <a:tab pos="3952875" algn="l"/>
              </a:tabLst>
            </a:pPr>
            <a:r>
              <a:rPr lang="fr-FR" u="sng" dirty="0" smtClean="0">
                <a:hlinkClick r:id="rId9"/>
              </a:rPr>
              <a:t>CG </a:t>
            </a:r>
            <a:r>
              <a:rPr lang="fr-FR" u="sng" dirty="0">
                <a:hlinkClick r:id="rId9"/>
              </a:rPr>
              <a:t>Millevie Essentielle </a:t>
            </a:r>
            <a:r>
              <a:rPr lang="fr-FR" u="sng" dirty="0" smtClean="0">
                <a:hlinkClick r:id="rId9"/>
              </a:rPr>
              <a:t>2</a:t>
            </a:r>
            <a:r>
              <a:rPr lang="fr-FR" u="sng" dirty="0" smtClean="0"/>
              <a:t> </a:t>
            </a:r>
            <a:endParaRPr lang="fr-FR" dirty="0" smtClean="0"/>
          </a:p>
          <a:p>
            <a:pPr lvl="1">
              <a:tabLst>
                <a:tab pos="3952875" algn="l"/>
              </a:tabLst>
            </a:pPr>
            <a:r>
              <a:rPr lang="fr-FR" dirty="0" smtClean="0">
                <a:hlinkClick r:id="rId10"/>
              </a:rPr>
              <a:t>CG Millevie Premium 2</a:t>
            </a:r>
            <a:r>
              <a:rPr lang="fr-FR" dirty="0" smtClean="0"/>
              <a:t>  </a:t>
            </a:r>
          </a:p>
          <a:p>
            <a:pPr lvl="1">
              <a:tabLst>
                <a:tab pos="3952875" algn="l"/>
              </a:tabLst>
            </a:pPr>
            <a:r>
              <a:rPr lang="fr-FR" dirty="0" smtClean="0">
                <a:hlinkClick r:id="rId11"/>
              </a:rPr>
              <a:t>CG </a:t>
            </a:r>
            <a:r>
              <a:rPr lang="fr-FR" dirty="0">
                <a:hlinkClick r:id="rId11"/>
              </a:rPr>
              <a:t>Millevie Infinie </a:t>
            </a:r>
            <a:r>
              <a:rPr lang="fr-FR" dirty="0" smtClean="0">
                <a:hlinkClick r:id="rId11"/>
              </a:rPr>
              <a:t>2</a:t>
            </a:r>
            <a:endParaRPr lang="fr-FR" dirty="0" smtClean="0"/>
          </a:p>
          <a:p>
            <a:pPr lvl="1">
              <a:tabLst>
                <a:tab pos="3952875" algn="l"/>
              </a:tabLst>
            </a:pPr>
            <a:endParaRPr lang="fr-FR" dirty="0"/>
          </a:p>
          <a:p>
            <a:pPr>
              <a:tabLst>
                <a:tab pos="3952875" algn="l"/>
              </a:tabLst>
            </a:pPr>
            <a:r>
              <a:rPr lang="fr-FR" b="1" dirty="0" smtClean="0"/>
              <a:t>Fiches commerciales </a:t>
            </a:r>
            <a:endParaRPr lang="fr-FR" b="1" dirty="0" smtClean="0">
              <a:hlinkClick r:id="rId12"/>
            </a:endParaRPr>
          </a:p>
          <a:p>
            <a:pPr lvl="1">
              <a:tabLst>
                <a:tab pos="3952875" algn="l"/>
              </a:tabLst>
            </a:pPr>
            <a:r>
              <a:rPr lang="fr-FR" u="sng" dirty="0" smtClean="0">
                <a:hlinkClick r:id="rId12"/>
              </a:rPr>
              <a:t>Millevie </a:t>
            </a:r>
            <a:r>
              <a:rPr lang="fr-FR" u="sng" dirty="0">
                <a:hlinkClick r:id="rId12"/>
              </a:rPr>
              <a:t>Essentielle </a:t>
            </a:r>
            <a:r>
              <a:rPr lang="fr-FR" u="sng" dirty="0" smtClean="0">
                <a:hlinkClick r:id="rId12"/>
              </a:rPr>
              <a:t>2</a:t>
            </a:r>
            <a:r>
              <a:rPr lang="fr-FR" u="sng" dirty="0" smtClean="0"/>
              <a:t> </a:t>
            </a:r>
            <a:endParaRPr lang="fr-FR" dirty="0"/>
          </a:p>
          <a:p>
            <a:pPr lvl="1">
              <a:tabLst>
                <a:tab pos="3952875" algn="l"/>
              </a:tabLst>
            </a:pPr>
            <a:r>
              <a:rPr lang="fr-FR" dirty="0" smtClean="0">
                <a:hlinkClick r:id="rId13"/>
              </a:rPr>
              <a:t>Millevie </a:t>
            </a:r>
            <a:r>
              <a:rPr lang="fr-FR" dirty="0">
                <a:hlinkClick r:id="rId13"/>
              </a:rPr>
              <a:t>Premium </a:t>
            </a:r>
            <a:r>
              <a:rPr lang="fr-FR" dirty="0" smtClean="0">
                <a:hlinkClick r:id="rId13"/>
              </a:rPr>
              <a:t>2</a:t>
            </a:r>
            <a:r>
              <a:rPr lang="fr-FR" dirty="0" smtClean="0"/>
              <a:t> </a:t>
            </a:r>
            <a:endParaRPr lang="fr-FR" dirty="0"/>
          </a:p>
          <a:p>
            <a:pPr lvl="1">
              <a:tabLst>
                <a:tab pos="3952875" algn="l"/>
              </a:tabLst>
            </a:pPr>
            <a:r>
              <a:rPr lang="fr-FR" dirty="0" smtClean="0">
                <a:hlinkClick r:id="rId14"/>
              </a:rPr>
              <a:t>Millevie </a:t>
            </a:r>
            <a:r>
              <a:rPr lang="fr-FR" dirty="0">
                <a:hlinkClick r:id="rId14"/>
              </a:rPr>
              <a:t>Infinie </a:t>
            </a:r>
            <a:r>
              <a:rPr lang="fr-FR" dirty="0" smtClean="0">
                <a:hlinkClick r:id="rId14"/>
              </a:rPr>
              <a:t>2</a:t>
            </a:r>
            <a:r>
              <a:rPr lang="fr-FR" dirty="0" smtClean="0"/>
              <a:t> </a:t>
            </a:r>
            <a:endParaRPr lang="fr-FR" dirty="0"/>
          </a:p>
          <a:p>
            <a:pPr lvl="1">
              <a:tabLst>
                <a:tab pos="3952875" algn="l"/>
              </a:tabLst>
            </a:pPr>
            <a:r>
              <a:rPr lang="fr-FR" dirty="0" smtClean="0">
                <a:hlinkClick r:id="rId15"/>
              </a:rPr>
              <a:t>Options d'Arbitrages Automatiques</a:t>
            </a:r>
            <a:endParaRPr lang="fr-FR" dirty="0" smtClean="0"/>
          </a:p>
          <a:p>
            <a:pPr>
              <a:tabLst>
                <a:tab pos="3952875" algn="l"/>
              </a:tabLst>
            </a:pPr>
            <a:endParaRPr lang="fr-FR" u="sng" dirty="0" smtClean="0">
              <a:hlinkClick r:id="rId16"/>
            </a:endParaRPr>
          </a:p>
          <a:p>
            <a:pPr>
              <a:tabLst>
                <a:tab pos="3952875" algn="l"/>
              </a:tabLst>
            </a:pPr>
            <a:r>
              <a:rPr lang="fr-FR" b="1" dirty="0" smtClean="0"/>
              <a:t>Guides client </a:t>
            </a:r>
            <a:endParaRPr lang="fr-FR" b="1" dirty="0" smtClean="0">
              <a:hlinkClick r:id="rId16"/>
            </a:endParaRPr>
          </a:p>
          <a:p>
            <a:pPr lvl="1">
              <a:tabLst>
                <a:tab pos="3952875" algn="l"/>
              </a:tabLst>
            </a:pPr>
            <a:r>
              <a:rPr lang="fr-FR" u="sng" dirty="0" smtClean="0">
                <a:hlinkClick r:id="rId16"/>
              </a:rPr>
              <a:t>Millevie </a:t>
            </a:r>
            <a:r>
              <a:rPr lang="fr-FR" dirty="0">
                <a:hlinkClick r:id="rId16"/>
              </a:rPr>
              <a:t>Essentielle </a:t>
            </a:r>
            <a:r>
              <a:rPr lang="fr-FR" dirty="0" smtClean="0">
                <a:hlinkClick r:id="rId16"/>
              </a:rPr>
              <a:t>2</a:t>
            </a:r>
            <a:r>
              <a:rPr lang="fr-FR" dirty="0"/>
              <a:t> </a:t>
            </a:r>
          </a:p>
          <a:p>
            <a:pPr lvl="1">
              <a:tabLst>
                <a:tab pos="3952875" algn="l"/>
              </a:tabLst>
            </a:pPr>
            <a:r>
              <a:rPr lang="fr-FR" dirty="0" smtClean="0">
                <a:hlinkClick r:id="rId17"/>
              </a:rPr>
              <a:t>Millevie </a:t>
            </a:r>
            <a:r>
              <a:rPr lang="fr-FR" dirty="0">
                <a:hlinkClick r:id="rId17"/>
              </a:rPr>
              <a:t>Premium </a:t>
            </a:r>
            <a:r>
              <a:rPr lang="fr-FR" dirty="0" smtClean="0">
                <a:hlinkClick r:id="rId17"/>
              </a:rPr>
              <a:t>2</a:t>
            </a:r>
            <a:endParaRPr lang="fr-FR" dirty="0"/>
          </a:p>
          <a:p>
            <a:pPr>
              <a:tabLst>
                <a:tab pos="3952875" algn="l"/>
              </a:tabLst>
            </a:pPr>
            <a:endParaRPr lang="fr-FR" dirty="0"/>
          </a:p>
        </p:txBody>
      </p:sp>
      <p:sp>
        <p:nvSpPr>
          <p:cNvPr id="17" name="Espace réservé du contenu 3"/>
          <p:cNvSpPr txBox="1">
            <a:spLocks/>
          </p:cNvSpPr>
          <p:nvPr/>
        </p:nvSpPr>
        <p:spPr>
          <a:xfrm>
            <a:off x="8763000" y="2392680"/>
            <a:ext cx="3429000" cy="406908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pPr lvl="1">
              <a:tabLst>
                <a:tab pos="3952875" algn="l"/>
              </a:tabLst>
            </a:pPr>
            <a:r>
              <a:rPr lang="fr-FR" dirty="0" smtClean="0">
                <a:hlinkClick r:id="rId18"/>
              </a:rPr>
              <a:t>CG </a:t>
            </a:r>
            <a:r>
              <a:rPr lang="fr-FR" dirty="0">
                <a:hlinkClick r:id="rId18"/>
              </a:rPr>
              <a:t>Millevie Initiale 2</a:t>
            </a:r>
            <a:endParaRPr lang="fr-FR" dirty="0"/>
          </a:p>
          <a:p>
            <a:pPr lvl="1">
              <a:tabLst>
                <a:tab pos="3952875" algn="l"/>
              </a:tabLst>
            </a:pPr>
            <a:r>
              <a:rPr lang="fr-FR" dirty="0" smtClean="0">
                <a:hlinkClick r:id="rId19"/>
              </a:rPr>
              <a:t>CG </a:t>
            </a:r>
            <a:r>
              <a:rPr lang="fr-FR" dirty="0">
                <a:hlinkClick r:id="rId19"/>
              </a:rPr>
              <a:t>Millevie Capi 2</a:t>
            </a:r>
            <a:endParaRPr lang="fr-FR" sz="1100" dirty="0"/>
          </a:p>
          <a:p>
            <a:pPr lvl="1">
              <a:tabLst>
                <a:tab pos="3952875" algn="l"/>
              </a:tabLst>
            </a:pPr>
            <a:endParaRPr lang="fr-FR" sz="1100" dirty="0"/>
          </a:p>
          <a:p>
            <a:pPr marL="0" indent="0">
              <a:buNone/>
              <a:tabLst>
                <a:tab pos="3952875" algn="l"/>
              </a:tabLst>
            </a:pPr>
            <a:r>
              <a:rPr lang="fr-FR" sz="1100" u="sng" dirty="0" smtClean="0">
                <a:hlinkClick r:id="rId12"/>
              </a:rPr>
              <a:t> </a:t>
            </a:r>
          </a:p>
          <a:p>
            <a:pPr marL="0" indent="0">
              <a:buNone/>
              <a:tabLst>
                <a:tab pos="3952875" algn="l"/>
              </a:tabLst>
            </a:pPr>
            <a:endParaRPr lang="fr-FR" sz="1100" u="sng" dirty="0" smtClean="0">
              <a:hlinkClick r:id="rId12"/>
            </a:endParaRPr>
          </a:p>
          <a:p>
            <a:pPr lvl="1">
              <a:tabLst>
                <a:tab pos="3952875" algn="l"/>
              </a:tabLst>
            </a:pPr>
            <a:r>
              <a:rPr lang="fr-FR" dirty="0" smtClean="0">
                <a:hlinkClick r:id="rId20"/>
              </a:rPr>
              <a:t>Millevie </a:t>
            </a:r>
            <a:r>
              <a:rPr lang="fr-FR" dirty="0">
                <a:hlinkClick r:id="rId20"/>
              </a:rPr>
              <a:t>Initiale 2</a:t>
            </a:r>
            <a:endParaRPr lang="fr-FR" dirty="0"/>
          </a:p>
          <a:p>
            <a:pPr lvl="1">
              <a:tabLst>
                <a:tab pos="3952875" algn="l"/>
              </a:tabLst>
            </a:pPr>
            <a:r>
              <a:rPr lang="fr-FR" dirty="0" smtClean="0">
                <a:hlinkClick r:id="rId21"/>
              </a:rPr>
              <a:t>Millevie </a:t>
            </a:r>
            <a:r>
              <a:rPr lang="fr-FR" dirty="0">
                <a:hlinkClick r:id="rId21"/>
              </a:rPr>
              <a:t>Capi 2</a:t>
            </a:r>
            <a:endParaRPr lang="fr-FR" dirty="0"/>
          </a:p>
          <a:p>
            <a:pPr lvl="1">
              <a:tabLst>
                <a:tab pos="3952875" algn="l"/>
              </a:tabLst>
            </a:pPr>
            <a:r>
              <a:rPr lang="fr-FR" dirty="0" smtClean="0">
                <a:hlinkClick r:id="rId22"/>
              </a:rPr>
              <a:t>Option </a:t>
            </a:r>
            <a:r>
              <a:rPr lang="fr-FR" dirty="0">
                <a:hlinkClick r:id="rId22"/>
              </a:rPr>
              <a:t>Transmission</a:t>
            </a:r>
            <a:endParaRPr lang="fr-FR" dirty="0"/>
          </a:p>
          <a:p>
            <a:pPr lvl="1">
              <a:tabLst>
                <a:tab pos="3952875" algn="l"/>
              </a:tabLst>
            </a:pPr>
            <a:r>
              <a:rPr lang="fr-FR" dirty="0" smtClean="0">
                <a:hlinkClick r:id="rId23"/>
              </a:rPr>
              <a:t>Fiche </a:t>
            </a:r>
            <a:r>
              <a:rPr lang="fr-FR" u="sng" dirty="0" smtClean="0">
                <a:hlinkClick r:id="rId23"/>
              </a:rPr>
              <a:t>fonds euros Millevie 2</a:t>
            </a:r>
            <a:endParaRPr lang="fr-FR" dirty="0" smtClean="0"/>
          </a:p>
          <a:p>
            <a:pPr>
              <a:tabLst>
                <a:tab pos="3952875" algn="l"/>
              </a:tabLst>
            </a:pPr>
            <a:endParaRPr lang="fr-FR" sz="2800" u="sng" dirty="0" smtClean="0">
              <a:hlinkClick r:id="rId16"/>
            </a:endParaRPr>
          </a:p>
          <a:p>
            <a:pPr lvl="1">
              <a:tabLst>
                <a:tab pos="3952875" algn="l"/>
              </a:tabLst>
            </a:pPr>
            <a:r>
              <a:rPr lang="fr-FR" dirty="0" smtClean="0">
                <a:hlinkClick r:id="rId24"/>
              </a:rPr>
              <a:t>Millevie </a:t>
            </a:r>
            <a:r>
              <a:rPr lang="fr-FR" dirty="0">
                <a:hlinkClick r:id="rId24"/>
              </a:rPr>
              <a:t>Initiale 2</a:t>
            </a:r>
            <a:r>
              <a:rPr lang="fr-FR" dirty="0"/>
              <a:t> </a:t>
            </a:r>
          </a:p>
          <a:p>
            <a:pPr lvl="1">
              <a:tabLst>
                <a:tab pos="3952875" algn="l"/>
              </a:tabLst>
            </a:pPr>
            <a:r>
              <a:rPr lang="fr-FR" dirty="0" smtClean="0">
                <a:hlinkClick r:id="rId25"/>
              </a:rPr>
              <a:t>Millevie </a:t>
            </a:r>
            <a:r>
              <a:rPr lang="fr-FR" u="sng" dirty="0">
                <a:hlinkClick r:id="rId25"/>
              </a:rPr>
              <a:t>Infinie 2</a:t>
            </a:r>
            <a:endParaRPr lang="fr-FR" dirty="0"/>
          </a:p>
          <a:p>
            <a:pPr>
              <a:tabLst>
                <a:tab pos="3952875" algn="l"/>
              </a:tabLst>
            </a:pPr>
            <a:endParaRPr lang="fr-FR" dirty="0"/>
          </a:p>
        </p:txBody>
      </p:sp>
    </p:spTree>
    <p:extLst>
      <p:ext uri="{BB962C8B-B14F-4D97-AF65-F5344CB8AC3E}">
        <p14:creationId xmlns:p14="http://schemas.microsoft.com/office/powerpoint/2010/main" val="182761773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purl.org/dc/term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402bd0e2-1d78-4f7d-9dde-91cd55d66e87"/>
    <ds:schemaRef ds:uri="http://www.w3.org/XML/1998/namespace"/>
    <ds:schemaRef ds:uri="http://purl.org/dc/dcmityp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11455</TotalTime>
  <Words>3895</Words>
  <Application>Microsoft Office PowerPoint</Application>
  <PresentationFormat>Grand écran</PresentationFormat>
  <Paragraphs>553</Paragraphs>
  <Slides>26</Slides>
  <Notes>0</Notes>
  <HiddenSlides>0</HiddenSlides>
  <MMClips>1</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26</vt:i4>
      </vt:variant>
    </vt:vector>
  </HeadingPairs>
  <TitlesOfParts>
    <vt:vector size="38" baseType="lpstr">
      <vt:lpstr>Aharoni</vt:lpstr>
      <vt:lpstr>Arial</vt:lpstr>
      <vt:lpstr>Arial Black</vt:lpstr>
      <vt:lpstr>Calibri</vt:lpstr>
      <vt:lpstr>Helvetica Neue Medium</vt:lpstr>
      <vt:lpstr>Montserrat Black</vt:lpstr>
      <vt:lpstr>Segoe UI</vt:lpstr>
      <vt:lpstr>Segoe UI Symbol</vt:lpstr>
      <vt:lpstr>Times New Roman</vt:lpstr>
      <vt:lpstr>Webdings</vt:lpstr>
      <vt:lpstr>Wingdings</vt:lpstr>
      <vt:lpstr>Thème Office</vt:lpstr>
      <vt:lpstr>Evolution de la gamme Millevie et gestion déléguée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1283</cp:revision>
  <cp:lastPrinted>2021-05-20T14:40:39Z</cp:lastPrinted>
  <dcterms:created xsi:type="dcterms:W3CDTF">2020-06-24T09:20:11Z</dcterms:created>
  <dcterms:modified xsi:type="dcterms:W3CDTF">2021-06-22T06:59:39Z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