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78" r:id="rId13"/>
    <p:sldId id="288" r:id="rId14"/>
    <p:sldId id="289" r:id="rId15"/>
    <p:sldId id="291" r:id="rId16"/>
    <p:sldId id="292" r:id="rId17"/>
    <p:sldId id="290" r:id="rId18"/>
    <p:sldId id="293" r:id="rId19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4645" autoAdjust="0"/>
  </p:normalViewPr>
  <p:slideViewPr>
    <p:cSldViewPr snapToGrid="0">
      <p:cViewPr>
        <p:scale>
          <a:sx n="90" d="100"/>
          <a:sy n="90" d="100"/>
        </p:scale>
        <p:origin x="-486" y="390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026" name="Picture 2" descr="C:\Users\A5700294\Desktop\Logo_CE_Horizontal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396726"/>
            <a:ext cx="1581150" cy="3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Assurance Vie : la clause bénéficiaire libre</a:t>
            </a:r>
          </a:p>
        </p:txBody>
      </p:sp>
      <p:pic>
        <p:nvPicPr>
          <p:cNvPr id="2050" name="Picture 2" descr="C:\Users\A5700294\Desktop\Logo_CE_Horizontal.jp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473254"/>
            <a:ext cx="1028700" cy="23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rédaction de la </a:t>
            </a:r>
            <a:r>
              <a:rPr lang="fr-FR" dirty="0" smtClean="0">
                <a:solidFill>
                  <a:srgbClr val="C00000"/>
                </a:solidFill>
              </a:rPr>
              <a:t>clause bénéficiaire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Pour les contrats BPCE Vie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7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309747"/>
            <a:ext cx="8542338" cy="494901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Il existe </a:t>
            </a:r>
            <a:r>
              <a:rPr lang="fr-FR" dirty="0" smtClean="0"/>
              <a:t>deux grandes catégories de clauses </a:t>
            </a:r>
            <a:r>
              <a:rPr lang="fr-FR" dirty="0"/>
              <a:t>:</a:t>
            </a:r>
          </a:p>
          <a:p>
            <a:pPr lvl="1"/>
            <a:r>
              <a:rPr lang="fr-FR" dirty="0"/>
              <a:t>L</a:t>
            </a:r>
            <a:r>
              <a:rPr lang="fr-FR" dirty="0" smtClean="0"/>
              <a:t>es </a:t>
            </a:r>
            <a:r>
              <a:rPr lang="fr-FR" dirty="0"/>
              <a:t>clauses </a:t>
            </a:r>
            <a:r>
              <a:rPr lang="fr-FR" dirty="0" smtClean="0"/>
              <a:t>bénéficiaires standards.</a:t>
            </a:r>
            <a:endParaRPr lang="fr-FR" dirty="0"/>
          </a:p>
          <a:p>
            <a:pPr lvl="1"/>
            <a:r>
              <a:rPr lang="fr-FR" dirty="0" smtClean="0"/>
              <a:t>Les clauses libres.</a:t>
            </a:r>
          </a:p>
          <a:p>
            <a:pPr marL="457200" lvl="1" indent="0">
              <a:buNone/>
            </a:pPr>
            <a:endParaRPr lang="fr-FR" sz="1000" b="1" dirty="0"/>
          </a:p>
          <a:p>
            <a:r>
              <a:rPr lang="fr-FR" b="1" dirty="0" smtClean="0"/>
              <a:t>Les clauses bénéficiaires standards</a:t>
            </a:r>
          </a:p>
          <a:p>
            <a:pPr marL="0" indent="0">
              <a:buNone/>
            </a:pPr>
            <a:r>
              <a:rPr lang="fr-FR" dirty="0" smtClean="0"/>
              <a:t>3</a:t>
            </a:r>
            <a:r>
              <a:rPr lang="fr-FR" b="1" dirty="0" smtClean="0"/>
              <a:t> </a:t>
            </a:r>
            <a:r>
              <a:rPr lang="fr-FR" dirty="0" smtClean="0"/>
              <a:t>clauses sont proposées sous </a:t>
            </a:r>
            <a:r>
              <a:rPr lang="fr-FR" dirty="0" err="1" smtClean="0"/>
              <a:t>My</a:t>
            </a:r>
            <a:r>
              <a:rPr lang="fr-FR" dirty="0" smtClean="0"/>
              <a:t> Assur par défaut : </a:t>
            </a:r>
          </a:p>
          <a:p>
            <a:pPr lvl="1"/>
            <a:r>
              <a:rPr lang="fr-FR" dirty="0" smtClean="0"/>
              <a:t>Mon </a:t>
            </a:r>
            <a:r>
              <a:rPr lang="fr-FR" dirty="0"/>
              <a:t>conjoint à la date du décès, à défaut mes enfants nés ou à naître, vivants ou représentés, à défaut mes </a:t>
            </a:r>
            <a:r>
              <a:rPr lang="fr-FR" dirty="0" smtClean="0"/>
              <a:t>héritiers selon </a:t>
            </a:r>
            <a:r>
              <a:rPr lang="fr-FR" dirty="0"/>
              <a:t>les règles de la dévolution successorale.</a:t>
            </a:r>
          </a:p>
          <a:p>
            <a:pPr lvl="1"/>
            <a:r>
              <a:rPr lang="fr-FR" dirty="0" smtClean="0"/>
              <a:t>Mes </a:t>
            </a:r>
            <a:r>
              <a:rPr lang="fr-FR" dirty="0"/>
              <a:t>enfants, nés ou à naître, vivants ou représentés, à défaut mes héritiers selon les règles de la </a:t>
            </a:r>
            <a:r>
              <a:rPr lang="fr-FR" dirty="0" smtClean="0"/>
              <a:t>dévolution successorale</a:t>
            </a:r>
            <a:r>
              <a:rPr lang="fr-FR" dirty="0"/>
              <a:t>.</a:t>
            </a:r>
          </a:p>
          <a:p>
            <a:pPr lvl="1"/>
            <a:r>
              <a:rPr lang="fr-FR" dirty="0" smtClean="0"/>
              <a:t>Mes </a:t>
            </a:r>
            <a:r>
              <a:rPr lang="fr-FR" dirty="0"/>
              <a:t>héritiers selon les règles de la dévolution successorale</a:t>
            </a:r>
            <a:r>
              <a:rPr lang="fr-FR" dirty="0" smtClean="0"/>
              <a:t>.</a:t>
            </a:r>
          </a:p>
          <a:p>
            <a:pPr lvl="1"/>
            <a:endParaRPr lang="fr-FR" dirty="0"/>
          </a:p>
          <a:p>
            <a:r>
              <a:rPr lang="fr-FR" b="1" dirty="0" smtClean="0"/>
              <a:t>La clause en libre rédaction </a:t>
            </a:r>
          </a:p>
          <a:p>
            <a:pPr marL="0" indent="0">
              <a:buNone/>
            </a:pPr>
            <a:r>
              <a:rPr lang="fr-FR" dirty="0" smtClean="0"/>
              <a:t>Elle doit </a:t>
            </a:r>
            <a:r>
              <a:rPr lang="fr-FR" dirty="0"/>
              <a:t>être rédigée sur </a:t>
            </a:r>
            <a:r>
              <a:rPr lang="fr-FR" b="1" dirty="0">
                <a:solidFill>
                  <a:srgbClr val="C00000"/>
                </a:solidFill>
              </a:rPr>
              <a:t>papier libre</a:t>
            </a:r>
            <a:r>
              <a:rPr lang="fr-FR" dirty="0"/>
              <a:t>, </a:t>
            </a:r>
            <a:r>
              <a:rPr lang="fr-FR" dirty="0" smtClean="0"/>
              <a:t>et jointe à la demande d’adhésion réalisée exclusivement sous </a:t>
            </a:r>
            <a:r>
              <a:rPr lang="fr-FR" dirty="0" err="1" smtClean="0">
                <a:solidFill>
                  <a:srgbClr val="C00000"/>
                </a:solidFill>
              </a:rPr>
              <a:t>WebAssur</a:t>
            </a:r>
            <a:endParaRPr lang="fr-F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Elle est </a:t>
            </a:r>
            <a:r>
              <a:rPr lang="fr-FR" b="1" dirty="0" smtClean="0">
                <a:solidFill>
                  <a:srgbClr val="C00000"/>
                </a:solidFill>
              </a:rPr>
              <a:t>systématiquement contrôlée par l’assureur</a:t>
            </a:r>
            <a:r>
              <a:rPr lang="fr-FR" dirty="0" smtClean="0"/>
              <a:t>. Si elle n’est pas conforme, le conseiller est informé des modifications à apporter via la DSB Assurance Vie</a:t>
            </a:r>
            <a:endParaRPr lang="fr-FR" dirty="0"/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différents types de clauses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0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256479"/>
            <a:ext cx="8542338" cy="4957885"/>
          </a:xfrm>
        </p:spPr>
        <p:txBody>
          <a:bodyPr>
            <a:normAutofit/>
          </a:bodyPr>
          <a:lstStyle/>
          <a:p>
            <a:r>
              <a:rPr lang="fr-FR" dirty="0" smtClean="0"/>
              <a:t>Elle doit être claire et précise, pour garantir le respect des volontés de l’assuré (aucune interprétation ne doit </a:t>
            </a:r>
            <a:r>
              <a:rPr lang="fr-FR" dirty="0"/>
              <a:t>ê</a:t>
            </a:r>
            <a:r>
              <a:rPr lang="fr-FR" dirty="0" smtClean="0"/>
              <a:t>tre envisageable).</a:t>
            </a:r>
          </a:p>
          <a:p>
            <a:pPr marL="0" indent="0">
              <a:buNone/>
            </a:pPr>
            <a:endParaRPr lang="fr-FR" sz="1400" dirty="0" smtClean="0"/>
          </a:p>
          <a:p>
            <a:r>
              <a:rPr lang="fr-FR" dirty="0" smtClean="0"/>
              <a:t>Elle </a:t>
            </a:r>
            <a:r>
              <a:rPr lang="fr-FR" dirty="0"/>
              <a:t>doit obligatoirement comporter :</a:t>
            </a:r>
          </a:p>
          <a:p>
            <a:pPr lvl="1"/>
            <a:r>
              <a:rPr lang="fr-FR" dirty="0"/>
              <a:t>l</a:t>
            </a:r>
            <a:r>
              <a:rPr lang="fr-FR" dirty="0" smtClean="0"/>
              <a:t>’état </a:t>
            </a:r>
            <a:r>
              <a:rPr lang="fr-FR" dirty="0"/>
              <a:t>civil de l’adhérent</a:t>
            </a:r>
          </a:p>
          <a:p>
            <a:pPr lvl="1"/>
            <a:r>
              <a:rPr lang="fr-FR" dirty="0" smtClean="0"/>
              <a:t>la </a:t>
            </a:r>
            <a:r>
              <a:rPr lang="fr-FR" dirty="0"/>
              <a:t>référence du contrat (pour </a:t>
            </a:r>
            <a:r>
              <a:rPr lang="fr-FR" dirty="0" err="1"/>
              <a:t>WebAssur</a:t>
            </a:r>
            <a:r>
              <a:rPr lang="fr-FR" dirty="0"/>
              <a:t>, indiquer la référence du contrat située en bas à gauche </a:t>
            </a:r>
            <a:r>
              <a:rPr lang="fr-FR" dirty="0" smtClean="0"/>
              <a:t>du bulletin d’adhésion par </a:t>
            </a:r>
            <a:r>
              <a:rPr lang="fr-FR" dirty="0"/>
              <a:t>exemple)</a:t>
            </a:r>
          </a:p>
          <a:p>
            <a:pPr lvl="1"/>
            <a:r>
              <a:rPr lang="fr-FR" dirty="0" smtClean="0"/>
              <a:t>la date et la signature de l’adhérent</a:t>
            </a:r>
          </a:p>
          <a:p>
            <a:pPr marL="457200" lvl="1" indent="0">
              <a:buNone/>
            </a:pPr>
            <a:endParaRPr lang="fr-FR" sz="1000" dirty="0"/>
          </a:p>
          <a:p>
            <a:r>
              <a:rPr lang="fr-FR" dirty="0"/>
              <a:t>La désignation </a:t>
            </a:r>
            <a:r>
              <a:rPr lang="fr-FR" dirty="0" smtClean="0"/>
              <a:t>du bénéficiaire </a:t>
            </a:r>
            <a:r>
              <a:rPr lang="fr-FR" dirty="0"/>
              <a:t>peut se faire :</a:t>
            </a:r>
          </a:p>
          <a:p>
            <a:pPr lvl="1"/>
            <a:r>
              <a:rPr lang="fr-FR" dirty="0" smtClean="0"/>
              <a:t>soit </a:t>
            </a:r>
            <a:r>
              <a:rPr lang="fr-FR" dirty="0"/>
              <a:t>par la qualité : mon conjoint, mon fils, …</a:t>
            </a:r>
          </a:p>
          <a:p>
            <a:pPr lvl="1"/>
            <a:r>
              <a:rPr lang="fr-FR" dirty="0" smtClean="0"/>
              <a:t>soit </a:t>
            </a:r>
            <a:r>
              <a:rPr lang="fr-FR" dirty="0"/>
              <a:t>par l’état civil : nom, prénom, date et lieu de naissance, coordonnées de </a:t>
            </a:r>
            <a:r>
              <a:rPr lang="fr-FR" dirty="0" smtClean="0"/>
              <a:t>domiciliation</a:t>
            </a:r>
          </a:p>
          <a:p>
            <a:pPr marL="457200" lvl="1" indent="0">
              <a:buNone/>
            </a:pPr>
            <a:endParaRPr lang="fr-FR" sz="1000" dirty="0" smtClean="0"/>
          </a:p>
          <a:p>
            <a:r>
              <a:rPr lang="fr-FR" dirty="0"/>
              <a:t>Il est impératif </a:t>
            </a:r>
          </a:p>
          <a:p>
            <a:pPr lvl="1"/>
            <a:r>
              <a:rPr lang="fr-FR" dirty="0" smtClean="0"/>
              <a:t>De prévoir un bénéficiaire par défaut ( « à défaut mes héritiers »)</a:t>
            </a:r>
          </a:p>
          <a:p>
            <a:pPr lvl="1"/>
            <a:r>
              <a:rPr lang="fr-FR" dirty="0" smtClean="0"/>
              <a:t>De prévoir la représentation (voir </a:t>
            </a:r>
            <a:r>
              <a:rPr lang="fr-FR" dirty="0" err="1" smtClean="0"/>
              <a:t>slide</a:t>
            </a:r>
            <a:r>
              <a:rPr lang="fr-FR" dirty="0" smtClean="0"/>
              <a:t> 4)</a:t>
            </a:r>
          </a:p>
          <a:p>
            <a:pPr lvl="1"/>
            <a:r>
              <a:rPr lang="fr-FR" dirty="0" smtClean="0"/>
              <a:t>D’indiquer la répartition du capital (avec un total qui fasse bien 100%)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rédaction de la clause libre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548543" y="3977196"/>
            <a:ext cx="3329125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Indiquer soit l’état civil, soit la qualité des bénéficiaires, </a:t>
            </a:r>
            <a:r>
              <a:rPr lang="fr-FR" sz="1200" b="1" dirty="0" smtClean="0"/>
              <a:t>mais pas les deux à la fois.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52577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52819" y="1041811"/>
            <a:ext cx="8943204" cy="1739489"/>
          </a:xfrm>
        </p:spPr>
        <p:txBody>
          <a:bodyPr>
            <a:normAutofit/>
          </a:bodyPr>
          <a:lstStyle/>
          <a:p>
            <a:r>
              <a:rPr lang="fr-FR" sz="1600" dirty="0" smtClean="0"/>
              <a:t>La représentation  permet </a:t>
            </a:r>
            <a:r>
              <a:rPr lang="fr-FR" sz="1600" dirty="0"/>
              <a:t>aux </a:t>
            </a:r>
            <a:r>
              <a:rPr lang="fr-FR" sz="1600" dirty="0" smtClean="0"/>
              <a:t>descendants d’une </a:t>
            </a:r>
            <a:r>
              <a:rPr lang="fr-FR" sz="1600" dirty="0"/>
              <a:t>personne décédée de prendre sa place dans la succession</a:t>
            </a:r>
            <a:r>
              <a:rPr lang="fr-FR" sz="1600" dirty="0" smtClean="0"/>
              <a:t>.</a:t>
            </a:r>
          </a:p>
          <a:p>
            <a:pPr lvl="1"/>
            <a:r>
              <a:rPr lang="fr-FR" sz="1400" dirty="0"/>
              <a:t>Ainsi, si un héritier est déjà décédé, ses enfants touchent sa part</a:t>
            </a:r>
            <a:r>
              <a:rPr lang="fr-FR" sz="1400" dirty="0" smtClean="0"/>
              <a:t>.</a:t>
            </a:r>
          </a:p>
          <a:p>
            <a:r>
              <a:rPr lang="fr-FR" sz="1600" dirty="0" smtClean="0"/>
              <a:t>Pour que la représentation s’applique il faut expressément la mentionner dans la clause.</a:t>
            </a:r>
          </a:p>
          <a:p>
            <a:r>
              <a:rPr lang="fr-FR" sz="1600" dirty="0" smtClean="0"/>
              <a:t>Exemples avec un contrat d’assurance vie de 100 000 €: </a:t>
            </a:r>
          </a:p>
          <a:p>
            <a:pPr lvl="1"/>
            <a:r>
              <a:rPr lang="fr-FR" sz="1400" i="1" dirty="0"/>
              <a:t>Avec représentation : «Mes enfants nés ou à naître, à défaut de l’un, ses descendants, à défaut mes héritiers»</a:t>
            </a:r>
          </a:p>
          <a:p>
            <a:pPr lvl="1"/>
            <a:r>
              <a:rPr lang="fr-FR" sz="1400" i="1" dirty="0" smtClean="0"/>
              <a:t>Sans représentation : Mes </a:t>
            </a:r>
            <a:r>
              <a:rPr lang="fr-FR" sz="1400" i="1" dirty="0"/>
              <a:t>enfants nés ou à naître, à défaut </a:t>
            </a:r>
            <a:r>
              <a:rPr lang="fr-FR" sz="1400" i="1" dirty="0" smtClean="0"/>
              <a:t>mes héritiers.</a:t>
            </a:r>
            <a:endParaRPr lang="fr-FR" sz="1400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la représentation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1310926" y="3356955"/>
            <a:ext cx="1162975" cy="541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Assuré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248544" y="4112982"/>
            <a:ext cx="1162975" cy="54153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Enfant A</a:t>
            </a:r>
            <a:endParaRPr lang="fr-FR" sz="1600" dirty="0"/>
          </a:p>
        </p:txBody>
      </p:sp>
      <p:sp>
        <p:nvSpPr>
          <p:cNvPr id="7" name="Ellipse 6"/>
          <p:cNvSpPr/>
          <p:nvPr/>
        </p:nvSpPr>
        <p:spPr>
          <a:xfrm>
            <a:off x="2169846" y="4124810"/>
            <a:ext cx="1162975" cy="54153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Enfant B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80633" y="4799722"/>
            <a:ext cx="712424" cy="433513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80633" y="5529498"/>
            <a:ext cx="4128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400" i="1" dirty="0"/>
              <a:t>Mes enfants nés ou à naître, à défaut de l’un, ses descendants, à défaut mes </a:t>
            </a:r>
            <a:r>
              <a:rPr lang="fr-FR" sz="1400" i="1" dirty="0" smtClean="0"/>
              <a:t>héritiers</a:t>
            </a:r>
            <a:endParaRPr lang="fr-FR" sz="1400" i="1" dirty="0"/>
          </a:p>
          <a:p>
            <a:pPr algn="ctr"/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4617853" y="5529498"/>
            <a:ext cx="4514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1400" i="1" dirty="0"/>
              <a:t>Mes enfants nés ou à naître, à défaut mes </a:t>
            </a:r>
            <a:r>
              <a:rPr lang="fr-FR" sz="1400" i="1" dirty="0" smtClean="0"/>
              <a:t>héritiers</a:t>
            </a:r>
          </a:p>
          <a:p>
            <a:pPr marL="0" lvl="1" algn="ctr"/>
            <a:r>
              <a:rPr lang="fr-FR" sz="1200" b="1" dirty="0"/>
              <a:t>Dans ce cas sans représentation, la totalité  du capital est reversé aux enfants encore vivants et rien aux petits enfants</a:t>
            </a:r>
          </a:p>
          <a:p>
            <a:pPr marL="0" lvl="1" algn="ctr"/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552623" y="4163284"/>
            <a:ext cx="480869" cy="44093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H="1">
            <a:off x="534125" y="4141034"/>
            <a:ext cx="480869" cy="5415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2276754" y="3825254"/>
            <a:ext cx="261150" cy="2995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2223115" y="4425364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1"/>
                </a:solidFill>
              </a:rPr>
              <a:t>50 000 €</a:t>
            </a:r>
            <a:endParaRPr lang="fr-FR" sz="1100" b="1" dirty="0">
              <a:solidFill>
                <a:schemeClr val="accent1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-113249" y="4885673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25 000 €</a:t>
            </a:r>
            <a:endParaRPr lang="fr-FR" sz="1100" dirty="0"/>
          </a:p>
        </p:txBody>
      </p:sp>
      <p:sp>
        <p:nvSpPr>
          <p:cNvPr id="53" name="Ellipse 52"/>
          <p:cNvSpPr/>
          <p:nvPr/>
        </p:nvSpPr>
        <p:spPr>
          <a:xfrm>
            <a:off x="1055307" y="4907801"/>
            <a:ext cx="712424" cy="433513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935850" y="4980923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25 000 €</a:t>
            </a:r>
            <a:endParaRPr lang="fr-FR" sz="1100" dirty="0"/>
          </a:p>
        </p:txBody>
      </p:sp>
      <p:cxnSp>
        <p:nvCxnSpPr>
          <p:cNvPr id="56" name="Connecteur droit avec flèche 55"/>
          <p:cNvCxnSpPr>
            <a:endCxn id="6" idx="7"/>
          </p:cNvCxnSpPr>
          <p:nvPr/>
        </p:nvCxnSpPr>
        <p:spPr>
          <a:xfrm flipH="1">
            <a:off x="1241205" y="3827876"/>
            <a:ext cx="206195" cy="3644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 flipH="1">
            <a:off x="530502" y="4654520"/>
            <a:ext cx="103096" cy="2660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>
            <a:off x="1118586" y="4640807"/>
            <a:ext cx="122620" cy="29835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lipse 62"/>
          <p:cNvSpPr/>
          <p:nvPr/>
        </p:nvSpPr>
        <p:spPr>
          <a:xfrm>
            <a:off x="6017740" y="3312098"/>
            <a:ext cx="1162975" cy="541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Assuré</a:t>
            </a:r>
            <a:endParaRPr lang="fr-FR" dirty="0"/>
          </a:p>
        </p:txBody>
      </p:sp>
      <p:sp>
        <p:nvSpPr>
          <p:cNvPr id="64" name="Ellipse 63"/>
          <p:cNvSpPr/>
          <p:nvPr/>
        </p:nvSpPr>
        <p:spPr>
          <a:xfrm>
            <a:off x="4955358" y="4068125"/>
            <a:ext cx="1162975" cy="54153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Enfant A</a:t>
            </a:r>
            <a:endParaRPr lang="fr-FR" sz="1600" dirty="0"/>
          </a:p>
        </p:txBody>
      </p:sp>
      <p:sp>
        <p:nvSpPr>
          <p:cNvPr id="65" name="Ellipse 64"/>
          <p:cNvSpPr/>
          <p:nvPr/>
        </p:nvSpPr>
        <p:spPr>
          <a:xfrm>
            <a:off x="6876660" y="4079953"/>
            <a:ext cx="1162975" cy="54153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Enfant B</a:t>
            </a:r>
            <a:endParaRPr lang="fr-FR" sz="1600" dirty="0"/>
          </a:p>
        </p:txBody>
      </p:sp>
      <p:sp>
        <p:nvSpPr>
          <p:cNvPr id="66" name="Ellipse 65"/>
          <p:cNvSpPr/>
          <p:nvPr/>
        </p:nvSpPr>
        <p:spPr>
          <a:xfrm>
            <a:off x="4824421" y="4833298"/>
            <a:ext cx="712424" cy="433513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7" name="Connecteur droit 66"/>
          <p:cNvCxnSpPr/>
          <p:nvPr/>
        </p:nvCxnSpPr>
        <p:spPr>
          <a:xfrm>
            <a:off x="5259437" y="4118427"/>
            <a:ext cx="480869" cy="44093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flipH="1">
            <a:off x="5240939" y="4096177"/>
            <a:ext cx="480869" cy="5415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>
            <a:off x="6983568" y="3780397"/>
            <a:ext cx="261150" cy="2995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6929929" y="4380507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1"/>
                </a:solidFill>
              </a:rPr>
              <a:t>100 000 €</a:t>
            </a:r>
            <a:endParaRPr lang="fr-FR" sz="1100" b="1" dirty="0">
              <a:solidFill>
                <a:schemeClr val="accent1"/>
              </a:solidFill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5762121" y="4862944"/>
            <a:ext cx="712424" cy="433513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5598274" y="4936066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0 €</a:t>
            </a:r>
            <a:endParaRPr lang="fr-FR" sz="1100" dirty="0"/>
          </a:p>
        </p:txBody>
      </p:sp>
      <p:cxnSp>
        <p:nvCxnSpPr>
          <p:cNvPr id="73" name="Connecteur droit avec flèche 72"/>
          <p:cNvCxnSpPr>
            <a:endCxn id="64" idx="7"/>
          </p:cNvCxnSpPr>
          <p:nvPr/>
        </p:nvCxnSpPr>
        <p:spPr>
          <a:xfrm flipH="1">
            <a:off x="5948019" y="3783019"/>
            <a:ext cx="206195" cy="3644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H="1">
            <a:off x="5237316" y="4609663"/>
            <a:ext cx="103096" cy="2660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>
            <a:off x="5825400" y="4595950"/>
            <a:ext cx="122620" cy="29835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4672767" y="4919250"/>
            <a:ext cx="1083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0 €</a:t>
            </a:r>
            <a:endParaRPr lang="fr-FR" sz="1100" dirty="0"/>
          </a:p>
        </p:txBody>
      </p:sp>
      <p:sp>
        <p:nvSpPr>
          <p:cNvPr id="5" name="ZoneTexte 4"/>
          <p:cNvSpPr txBox="1"/>
          <p:nvPr/>
        </p:nvSpPr>
        <p:spPr>
          <a:xfrm>
            <a:off x="830031" y="2868340"/>
            <a:ext cx="2265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 smtClean="0"/>
              <a:t>Avec représentation</a:t>
            </a:r>
            <a:endParaRPr lang="fr-FR" sz="1600" u="sng" dirty="0"/>
          </a:p>
        </p:txBody>
      </p:sp>
      <p:sp>
        <p:nvSpPr>
          <p:cNvPr id="35" name="ZoneTexte 34"/>
          <p:cNvSpPr txBox="1"/>
          <p:nvPr/>
        </p:nvSpPr>
        <p:spPr>
          <a:xfrm>
            <a:off x="5591490" y="2868340"/>
            <a:ext cx="2265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 smtClean="0"/>
              <a:t>Sans représentation</a:t>
            </a:r>
            <a:endParaRPr lang="fr-FR" sz="1600" u="sng" dirty="0"/>
          </a:p>
        </p:txBody>
      </p:sp>
    </p:spTree>
    <p:extLst>
      <p:ext uri="{BB962C8B-B14F-4D97-AF65-F5344CB8AC3E}">
        <p14:creationId xmlns:p14="http://schemas.microsoft.com/office/powerpoint/2010/main" val="354220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12850" y="1235184"/>
            <a:ext cx="7461250" cy="1147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/>
              <a:t>A parts égales,</a:t>
            </a:r>
          </a:p>
          <a:p>
            <a:pPr lvl="1"/>
            <a:r>
              <a:rPr lang="fr-FR" dirty="0" smtClean="0"/>
              <a:t>Mr Durand né le 25/11/1951</a:t>
            </a:r>
          </a:p>
          <a:p>
            <a:pPr lvl="1"/>
            <a:r>
              <a:rPr lang="fr-FR" dirty="0" smtClean="0"/>
              <a:t>Mme Martin née le 02/01/1966, à défaut de l’un des descendants, à défaut mes héritiers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212850" y="2509838"/>
            <a:ext cx="7588250" cy="11477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A parts égales,</a:t>
            </a:r>
          </a:p>
          <a:p>
            <a:pPr lvl="1"/>
            <a:r>
              <a:rPr lang="fr-FR" dirty="0" smtClean="0"/>
              <a:t>Mr Durand né le 25/11/1951</a:t>
            </a:r>
          </a:p>
          <a:p>
            <a:pPr lvl="1"/>
            <a:r>
              <a:rPr lang="fr-FR" dirty="0" smtClean="0"/>
              <a:t>Mme Martin née </a:t>
            </a:r>
            <a:r>
              <a:rPr lang="fr-FR" smtClean="0"/>
              <a:t>le 02/01/1966</a:t>
            </a:r>
            <a:r>
              <a:rPr lang="fr-FR" dirty="0" smtClean="0"/>
              <a:t>, à défaut de l’un </a:t>
            </a:r>
            <a:r>
              <a:rPr lang="fr-FR" b="1" dirty="0" smtClean="0">
                <a:solidFill>
                  <a:srgbClr val="FF0000"/>
                </a:solidFill>
              </a:rPr>
              <a:t>ses</a:t>
            </a:r>
            <a:r>
              <a:rPr lang="fr-FR" dirty="0" smtClean="0"/>
              <a:t> descendants, à défaut mes héritiers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485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Version refusée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50" y="2628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Version acceptée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4500" y="4159934"/>
            <a:ext cx="835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clause de représentation était mal formulée: </a:t>
            </a:r>
            <a:r>
              <a:rPr lang="fr-FR" b="1" dirty="0" smtClean="0"/>
              <a:t>des</a:t>
            </a:r>
            <a:r>
              <a:rPr lang="fr-FR" dirty="0" smtClean="0"/>
              <a:t> descendants laisse à interprétation, alors que </a:t>
            </a:r>
            <a:r>
              <a:rPr lang="fr-FR" b="1" dirty="0" smtClean="0"/>
              <a:t>ses </a:t>
            </a:r>
            <a:r>
              <a:rPr lang="fr-FR" dirty="0" smtClean="0"/>
              <a:t> descendants est sans équivoque.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763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12850" y="1235184"/>
            <a:ext cx="7461250" cy="1147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/>
              <a:t>Mr </a:t>
            </a:r>
            <a:r>
              <a:rPr lang="fr-FR" dirty="0" err="1" smtClean="0"/>
              <a:t>Bizart</a:t>
            </a:r>
            <a:r>
              <a:rPr lang="fr-FR" dirty="0" smtClean="0"/>
              <a:t> né le 07/08/1954 à </a:t>
            </a:r>
            <a:r>
              <a:rPr lang="fr-FR" dirty="0" err="1" smtClean="0"/>
              <a:t>Fouquières</a:t>
            </a:r>
            <a:r>
              <a:rPr lang="fr-FR" dirty="0" smtClean="0"/>
              <a:t> (62740) </a:t>
            </a:r>
            <a:r>
              <a:rPr lang="fr-FR" dirty="0" err="1" smtClean="0"/>
              <a:t>domicité</a:t>
            </a:r>
            <a:r>
              <a:rPr lang="fr-FR" dirty="0" smtClean="0"/>
              <a:t> 26 rue du </a:t>
            </a:r>
            <a:r>
              <a:rPr lang="fr-FR" dirty="0" err="1" smtClean="0"/>
              <a:t>Seu</a:t>
            </a:r>
            <a:r>
              <a:rPr lang="fr-FR" dirty="0" smtClean="0"/>
              <a:t> 88160 Le Ménil, à défaut ma fille Mme </a:t>
            </a:r>
            <a:r>
              <a:rPr lang="fr-FR" dirty="0" err="1" smtClean="0"/>
              <a:t>Cheneau</a:t>
            </a:r>
            <a:r>
              <a:rPr lang="fr-FR" dirty="0" smtClean="0"/>
              <a:t> Sandrine née le 27/02/1967 à Henin  domiciliée…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206500" y="2470369"/>
            <a:ext cx="7588250" cy="11477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Mr </a:t>
            </a:r>
            <a:r>
              <a:rPr lang="fr-FR" dirty="0" err="1"/>
              <a:t>Bizart</a:t>
            </a:r>
            <a:r>
              <a:rPr lang="fr-FR" dirty="0"/>
              <a:t> né le 07/08/1954 à </a:t>
            </a:r>
            <a:r>
              <a:rPr lang="fr-FR" dirty="0" err="1"/>
              <a:t>Fouquières</a:t>
            </a:r>
            <a:r>
              <a:rPr lang="fr-FR" dirty="0"/>
              <a:t> (62740) </a:t>
            </a:r>
            <a:r>
              <a:rPr lang="fr-FR" dirty="0" err="1"/>
              <a:t>domicité</a:t>
            </a:r>
            <a:r>
              <a:rPr lang="fr-FR" dirty="0"/>
              <a:t> 26 rue du </a:t>
            </a:r>
            <a:r>
              <a:rPr lang="fr-FR" dirty="0" err="1"/>
              <a:t>Seu</a:t>
            </a:r>
            <a:r>
              <a:rPr lang="fr-FR" dirty="0"/>
              <a:t> 88160 Le Ménil, à défaut </a:t>
            </a:r>
            <a:r>
              <a:rPr lang="fr-FR" dirty="0" smtClean="0"/>
              <a:t>Mme </a:t>
            </a:r>
            <a:r>
              <a:rPr lang="fr-FR" dirty="0" err="1"/>
              <a:t>Cheneau</a:t>
            </a:r>
            <a:r>
              <a:rPr lang="fr-FR" dirty="0"/>
              <a:t> Sandrine née le 27/02/1967 à Henin  domiciliée…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485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Version refusée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50" y="2628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Version acceptée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4500" y="4159934"/>
            <a:ext cx="835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doit </a:t>
            </a:r>
            <a:r>
              <a:rPr lang="fr-FR" dirty="0"/>
              <a:t>ê</a:t>
            </a:r>
            <a:r>
              <a:rPr lang="fr-FR" dirty="0" smtClean="0"/>
              <a:t>tre indiqué </a:t>
            </a:r>
            <a:r>
              <a:rPr lang="fr-FR" dirty="0"/>
              <a:t>soit l’état civil, soit la qualité des bénéficiaires, </a:t>
            </a:r>
            <a:r>
              <a:rPr lang="fr-FR" b="1" dirty="0"/>
              <a:t>mais pas les deux à la fois</a:t>
            </a:r>
            <a:r>
              <a:rPr lang="fr-FR" b="1" dirty="0" smtClean="0"/>
              <a:t>. </a:t>
            </a:r>
            <a:r>
              <a:rPr lang="fr-FR" dirty="0" smtClean="0"/>
              <a:t>« Ma fille » a donc dû </a:t>
            </a:r>
            <a:r>
              <a:rPr lang="fr-FR" dirty="0"/>
              <a:t>ê</a:t>
            </a:r>
            <a:r>
              <a:rPr lang="fr-FR" dirty="0" smtClean="0"/>
              <a:t>tre retiré de la clause.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47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12850" y="1235184"/>
            <a:ext cx="7461250" cy="1147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/>
              <a:t>Mon concubin Mr Collignon Jean Marc, né le 18/08/1951, vivant ou représenté par Melle </a:t>
            </a:r>
            <a:r>
              <a:rPr lang="fr-FR" dirty="0" err="1" smtClean="0"/>
              <a:t>Pecavet</a:t>
            </a:r>
            <a:r>
              <a:rPr lang="fr-FR" dirty="0" smtClean="0"/>
              <a:t> Anne Sophie née le 09/01/1973 (ma nièce)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206500" y="2470369"/>
            <a:ext cx="7588250" cy="11477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Mr Collignon Jean Marc né </a:t>
            </a:r>
            <a:r>
              <a:rPr lang="fr-FR" dirty="0"/>
              <a:t>le 18/08/1951, </a:t>
            </a:r>
            <a:r>
              <a:rPr lang="fr-FR" dirty="0" smtClean="0"/>
              <a:t>à défaut Melle </a:t>
            </a:r>
            <a:r>
              <a:rPr lang="fr-FR" dirty="0" err="1"/>
              <a:t>Pecavet</a:t>
            </a:r>
            <a:r>
              <a:rPr lang="fr-FR" dirty="0"/>
              <a:t> Anne Sophie née le 09/01/1973 </a:t>
            </a:r>
          </a:p>
          <a:p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485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Version refusée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50" y="2628900"/>
            <a:ext cx="120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Version acceptée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4500" y="4159934"/>
            <a:ext cx="835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Deux motifs de refus sur cette clause :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L’utilisation simultanée de la qualité du bénéficiaire en même temps que l’état civil.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La représentation : cette dernière ne joue qu’en ligne direct (d’un parent à son enfant), il n’est donc pas possible de désigner Mme </a:t>
            </a:r>
            <a:r>
              <a:rPr lang="fr-FR" dirty="0" err="1" smtClean="0"/>
              <a:t>Pecavet</a:t>
            </a:r>
            <a:r>
              <a:rPr lang="fr-FR" dirty="0" smtClean="0"/>
              <a:t> comme « représentante » de Mr Collignon. Dans ce cas, la formulation « à Défaut » convient mieux.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781496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1FA6F9392CB64E9D4021852E738070" ma:contentTypeVersion="0" ma:contentTypeDescription="Crée un document." ma:contentTypeScope="" ma:versionID="74717570c61cc7042e3f3475f8b716f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7B5A76-3B52-4A9B-B049-6DE12E5176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3350</TotalTime>
  <Words>752</Words>
  <Application>Microsoft Office PowerPoint</Application>
  <PresentationFormat>Affichage à l'écran (4:3)</PresentationFormat>
  <Paragraphs>82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La rédaction de la clause bénéficiaire</vt:lpstr>
      <vt:lpstr>Les différents types de clauses</vt:lpstr>
      <vt:lpstr>La rédaction de la clause libre</vt:lpstr>
      <vt:lpstr>Zoom sur la représentation</vt:lpstr>
      <vt:lpstr>Quelques exemples</vt:lpstr>
      <vt:lpstr>Quelques exemples</vt:lpstr>
      <vt:lpstr>Quelques exemples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A5700294</cp:lastModifiedBy>
  <cp:revision>317</cp:revision>
  <cp:lastPrinted>2016-06-22T11:00:56Z</cp:lastPrinted>
  <dcterms:created xsi:type="dcterms:W3CDTF">2016-06-03T08:10:53Z</dcterms:created>
  <dcterms:modified xsi:type="dcterms:W3CDTF">2018-06-05T06:33:19Z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0x0101004B1FA6F9392CB64E9D4021852E738070</vt:lpwstr>
  </property>
</Properties>
</file>