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5"/>
  </p:sldMasterIdLst>
  <p:notesMasterIdLst>
    <p:notesMasterId r:id="rId7"/>
  </p:notesMasterIdLst>
  <p:handoutMasterIdLst>
    <p:handoutMasterId r:id="rId8"/>
  </p:handoutMasterIdLst>
  <p:sldIdLst>
    <p:sldId id="213480632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7302A"/>
    <a:srgbClr val="C31632"/>
    <a:srgbClr val="EC1B24"/>
    <a:srgbClr val="F5F5F5"/>
    <a:srgbClr val="D11921"/>
    <a:srgbClr val="E3322C"/>
    <a:srgbClr val="EEEEEE"/>
    <a:srgbClr val="000000"/>
    <a:srgbClr val="E33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6" autoAdjust="0"/>
    <p:restoredTop sz="96224" autoAdjust="0"/>
  </p:normalViewPr>
  <p:slideViewPr>
    <p:cSldViewPr snapToGrid="0">
      <p:cViewPr varScale="1">
        <p:scale>
          <a:sx n="114" d="100"/>
          <a:sy n="114" d="100"/>
        </p:scale>
        <p:origin x="4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5156"/>
    </p:cViewPr>
  </p:sorterViewPr>
  <p:notesViewPr>
    <p:cSldViewPr snapToGrid="0">
      <p:cViewPr varScale="1">
        <p:scale>
          <a:sx n="82" d="100"/>
          <a:sy n="82" d="100"/>
        </p:scale>
        <p:origin x="38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F7027-DEF7-46E6-B396-6B583B8FA07B}" type="datetimeFigureOut">
              <a:rPr lang="fr-FR" smtClean="0"/>
              <a:t>05/06/2024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514F2-997E-497E-9D72-89F1B59FF6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2022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A8B54-7336-4532-AE60-ECF8D5F97720}" type="datetimeFigureOut">
              <a:rPr lang="fr-FR" smtClean="0"/>
              <a:t>05/06/2024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A8E73-07A4-493B-AAA0-C6432E08FAC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3087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FA8E73-07A4-493B-AAA0-C6432E08FAC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108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026C0EE-23DE-4C80-915C-6ED5A18E9D45}"/>
              </a:ext>
            </a:extLst>
          </p:cNvPr>
          <p:cNvSpPr/>
          <p:nvPr userDrawn="1"/>
        </p:nvSpPr>
        <p:spPr>
          <a:xfrm>
            <a:off x="0" y="434975"/>
            <a:ext cx="12192000" cy="598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B8F3515C-1E53-4868-ACD1-A540CBAF475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900" y="6249988"/>
            <a:ext cx="41116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7BDFF14-5219-40C0-82B3-C3079F95A46B}"/>
              </a:ext>
            </a:extLst>
          </p:cNvPr>
          <p:cNvSpPr/>
          <p:nvPr userDrawn="1"/>
        </p:nvSpPr>
        <p:spPr>
          <a:xfrm>
            <a:off x="2230438" y="3700463"/>
            <a:ext cx="887412" cy="1000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22D173-3C69-4615-9D60-11444F8B9477}"/>
              </a:ext>
            </a:extLst>
          </p:cNvPr>
          <p:cNvSpPr/>
          <p:nvPr userDrawn="1"/>
        </p:nvSpPr>
        <p:spPr>
          <a:xfrm>
            <a:off x="0" y="6051550"/>
            <a:ext cx="958850" cy="8064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C0C430-94A1-4FA4-8D31-A18178043C67}"/>
              </a:ext>
            </a:extLst>
          </p:cNvPr>
          <p:cNvSpPr/>
          <p:nvPr userDrawn="1"/>
        </p:nvSpPr>
        <p:spPr>
          <a:xfrm>
            <a:off x="0" y="5262563"/>
            <a:ext cx="958850" cy="8064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>
          <a:xfrm>
            <a:off x="2230015" y="4987266"/>
            <a:ext cx="7893700" cy="304887"/>
          </a:xfrm>
        </p:spPr>
        <p:txBody>
          <a:bodyPr anchor="ctr"/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48613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A0A0BE-F097-4899-B94F-0EC182B7CB80}"/>
              </a:ext>
            </a:extLst>
          </p:cNvPr>
          <p:cNvSpPr/>
          <p:nvPr userDrawn="1"/>
        </p:nvSpPr>
        <p:spPr>
          <a:xfrm>
            <a:off x="0" y="463550"/>
            <a:ext cx="12192000" cy="5989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93EFE6-8D67-4C8F-9106-C03C221441CF}"/>
              </a:ext>
            </a:extLst>
          </p:cNvPr>
          <p:cNvSpPr/>
          <p:nvPr userDrawn="1"/>
        </p:nvSpPr>
        <p:spPr>
          <a:xfrm>
            <a:off x="695325" y="2919413"/>
            <a:ext cx="887413" cy="698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5325" y="2103024"/>
            <a:ext cx="7476218" cy="679976"/>
          </a:xfrm>
        </p:spPr>
        <p:txBody>
          <a:bodyPr>
            <a:normAutofit/>
          </a:bodyPr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695325" y="3311912"/>
            <a:ext cx="7476218" cy="292537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1"/>
          </p:nvPr>
        </p:nvSpPr>
        <p:spPr>
          <a:xfrm>
            <a:off x="8653346" y="2103023"/>
            <a:ext cx="2854713" cy="4134265"/>
          </a:xfr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2438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4D188B-43CA-4319-8653-C6B8DF24BB22}"/>
              </a:ext>
            </a:extLst>
          </p:cNvPr>
          <p:cNvSpPr/>
          <p:nvPr userDrawn="1"/>
        </p:nvSpPr>
        <p:spPr>
          <a:xfrm>
            <a:off x="515938" y="0"/>
            <a:ext cx="406717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BCE007-A93E-47E5-BA4A-1FA1A03C9DE1}"/>
              </a:ext>
            </a:extLst>
          </p:cNvPr>
          <p:cNvSpPr txBox="1"/>
          <p:nvPr userDrawn="1"/>
        </p:nvSpPr>
        <p:spPr>
          <a:xfrm>
            <a:off x="1465263" y="2189163"/>
            <a:ext cx="1773237" cy="21240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3D95AD-9BB8-486B-BEC1-E4A1F1200AB6}"/>
              </a:ext>
            </a:extLst>
          </p:cNvPr>
          <p:cNvSpPr/>
          <p:nvPr userDrawn="1"/>
        </p:nvSpPr>
        <p:spPr>
          <a:xfrm>
            <a:off x="1571625" y="4479925"/>
            <a:ext cx="889000" cy="1016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8F4187-EF71-41B8-B2DE-65E39CBF6FE0}"/>
              </a:ext>
            </a:extLst>
          </p:cNvPr>
          <p:cNvSpPr/>
          <p:nvPr userDrawn="1"/>
        </p:nvSpPr>
        <p:spPr>
          <a:xfrm>
            <a:off x="0" y="6051550"/>
            <a:ext cx="958850" cy="8064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98B436-28AC-4424-BFC4-A22C219FD751}"/>
              </a:ext>
            </a:extLst>
          </p:cNvPr>
          <p:cNvSpPr/>
          <p:nvPr userDrawn="1"/>
        </p:nvSpPr>
        <p:spPr>
          <a:xfrm>
            <a:off x="0" y="5262563"/>
            <a:ext cx="958850" cy="8064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4874756" y="2189250"/>
            <a:ext cx="6446387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956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6E8CAFA-178B-46CD-A1DF-2F53AA784D07}"/>
              </a:ext>
            </a:extLst>
          </p:cNvPr>
          <p:cNvSpPr/>
          <p:nvPr userDrawn="1"/>
        </p:nvSpPr>
        <p:spPr>
          <a:xfrm>
            <a:off x="515938" y="0"/>
            <a:ext cx="406717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42FC67-F392-4BE9-9FCA-2630D9EBE015}"/>
              </a:ext>
            </a:extLst>
          </p:cNvPr>
          <p:cNvSpPr/>
          <p:nvPr userDrawn="1"/>
        </p:nvSpPr>
        <p:spPr>
          <a:xfrm>
            <a:off x="682625" y="5054600"/>
            <a:ext cx="887413" cy="10001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BD4C7-2898-40ED-997B-51B2D5CA3EF8}"/>
              </a:ext>
            </a:extLst>
          </p:cNvPr>
          <p:cNvSpPr/>
          <p:nvPr userDrawn="1"/>
        </p:nvSpPr>
        <p:spPr>
          <a:xfrm>
            <a:off x="4230688" y="649288"/>
            <a:ext cx="1069975" cy="80803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6BB5CE-8FA0-4168-B6D4-75628FDB74FB}"/>
              </a:ext>
            </a:extLst>
          </p:cNvPr>
          <p:cNvSpPr/>
          <p:nvPr userDrawn="1"/>
        </p:nvSpPr>
        <p:spPr>
          <a:xfrm>
            <a:off x="4230688" y="-19050"/>
            <a:ext cx="1069975" cy="68738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4675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AE65CF2-8D09-42DA-8807-040987EFBECC}"/>
              </a:ext>
            </a:extLst>
          </p:cNvPr>
          <p:cNvSpPr/>
          <p:nvPr userDrawn="1"/>
        </p:nvSpPr>
        <p:spPr>
          <a:xfrm>
            <a:off x="0" y="463550"/>
            <a:ext cx="12192000" cy="5989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CE321F-1D20-4AE8-A452-D3564372134F}"/>
              </a:ext>
            </a:extLst>
          </p:cNvPr>
          <p:cNvSpPr/>
          <p:nvPr userDrawn="1"/>
        </p:nvSpPr>
        <p:spPr>
          <a:xfrm>
            <a:off x="695325" y="1416050"/>
            <a:ext cx="887413" cy="714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856619"/>
          </a:xfrm>
        </p:spPr>
        <p:txBody>
          <a:bodyPr anchor="ctr"/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517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BB9BF55-7FB0-4C5A-88F8-2DB0948A2625}"/>
              </a:ext>
            </a:extLst>
          </p:cNvPr>
          <p:cNvSpPr/>
          <p:nvPr userDrawn="1"/>
        </p:nvSpPr>
        <p:spPr>
          <a:xfrm>
            <a:off x="5362575" y="1414463"/>
            <a:ext cx="887413" cy="698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Espace réservé du numéro de diapositive 1">
            <a:extLst>
              <a:ext uri="{FF2B5EF4-FFF2-40B4-BE49-F238E27FC236}">
                <a16:creationId xmlns:a16="http://schemas.microsoft.com/office/drawing/2014/main" id="{238EB372-055C-4C15-8236-89AD9B73A74C}"/>
              </a:ext>
            </a:extLst>
          </p:cNvPr>
          <p:cNvSpPr txBox="1">
            <a:spLocks/>
          </p:cNvSpPr>
          <p:nvPr userDrawn="1"/>
        </p:nvSpPr>
        <p:spPr>
          <a:xfrm>
            <a:off x="11172825" y="6542088"/>
            <a:ext cx="488950" cy="244475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29D73FC-9FD8-4AE3-BB59-7254F30CF745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8" name="Image 9">
            <a:extLst>
              <a:ext uri="{FF2B5EF4-FFF2-40B4-BE49-F238E27FC236}">
                <a16:creationId xmlns:a16="http://schemas.microsoft.com/office/drawing/2014/main" id="{27EF20B3-8CBE-4040-BA35-520ED0C664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>
            <a:fillRect/>
          </a:stretch>
        </p:blipFill>
        <p:spPr bwMode="auto">
          <a:xfrm>
            <a:off x="792163" y="6505575"/>
            <a:ext cx="9969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11" descr="logoterritoiredavenir2.png">
            <a:extLst>
              <a:ext uri="{FF2B5EF4-FFF2-40B4-BE49-F238E27FC236}">
                <a16:creationId xmlns:a16="http://schemas.microsoft.com/office/drawing/2014/main" id="{FB034E36-8A9B-4167-A1D6-F48C92CFB5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6524625"/>
            <a:ext cx="214313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pour une image  1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5362037" y="464148"/>
            <a:ext cx="6314026" cy="869823"/>
          </a:xfrm>
        </p:spPr>
        <p:txBody>
          <a:bodyPr anchor="ctr"/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5775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90FCE6-E3F8-41FD-B481-A26FD958915B}"/>
              </a:ext>
            </a:extLst>
          </p:cNvPr>
          <p:cNvSpPr/>
          <p:nvPr userDrawn="1"/>
        </p:nvSpPr>
        <p:spPr>
          <a:xfrm>
            <a:off x="0" y="434975"/>
            <a:ext cx="12192000" cy="5988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4" name="Image 8" descr="logoterritoiredavenir2.png">
            <a:extLst>
              <a:ext uri="{FF2B5EF4-FFF2-40B4-BE49-F238E27FC236}">
                <a16:creationId xmlns:a16="http://schemas.microsoft.com/office/drawing/2014/main" id="{A50B0AD3-15B5-498A-9BA1-3699407D14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6063" y="95250"/>
            <a:ext cx="18732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80709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 descr="logoterritoiredavenir2.png">
            <a:extLst>
              <a:ext uri="{FF2B5EF4-FFF2-40B4-BE49-F238E27FC236}">
                <a16:creationId xmlns:a16="http://schemas.microsoft.com/office/drawing/2014/main" id="{A17FE055-3C64-493D-8F59-6F9E979074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6063" y="95250"/>
            <a:ext cx="18732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961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F12A5A-E5D8-4EFD-9D50-FF9EDA4FD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975" y="1484313"/>
            <a:ext cx="1097280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dirty="0"/>
              <a:t>Modifier le texte</a:t>
            </a:r>
          </a:p>
          <a:p>
            <a:pPr lvl="1"/>
            <a:r>
              <a:rPr lang="fr-FR" noProof="0" dirty="0"/>
              <a:t>Deuxième niveau </a:t>
            </a:r>
          </a:p>
          <a:p>
            <a:pPr lvl="2"/>
            <a:r>
              <a:rPr lang="fr-FR" noProof="0" dirty="0"/>
              <a:t>Troisième niveau </a:t>
            </a:r>
          </a:p>
          <a:p>
            <a:pPr lvl="3"/>
            <a:r>
              <a:rPr lang="fr-FR" noProof="0" dirty="0"/>
              <a:t>Quatrième niveau </a:t>
            </a:r>
          </a:p>
          <a:p>
            <a:pPr lvl="4"/>
            <a:r>
              <a:rPr lang="fr-FR" noProof="0" dirty="0"/>
              <a:t>Cinquième niveau </a:t>
            </a:r>
          </a:p>
        </p:txBody>
      </p:sp>
      <p:sp>
        <p:nvSpPr>
          <p:cNvPr id="1027" name="Espace réservé du titre 1">
            <a:extLst>
              <a:ext uri="{FF2B5EF4-FFF2-40B4-BE49-F238E27FC236}">
                <a16:creationId xmlns:a16="http://schemas.microsoft.com/office/drawing/2014/main" id="{336416DF-7B50-4808-965B-6FF91F3D29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365125"/>
            <a:ext cx="108727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1" name="Espace réservé du numéro de diapositive 1">
            <a:extLst>
              <a:ext uri="{FF2B5EF4-FFF2-40B4-BE49-F238E27FC236}">
                <a16:creationId xmlns:a16="http://schemas.microsoft.com/office/drawing/2014/main" id="{C36F0853-96C8-4090-A915-F3993E7D313E}"/>
              </a:ext>
            </a:extLst>
          </p:cNvPr>
          <p:cNvSpPr txBox="1">
            <a:spLocks/>
          </p:cNvSpPr>
          <p:nvPr userDrawn="1"/>
        </p:nvSpPr>
        <p:spPr>
          <a:xfrm>
            <a:off x="11172825" y="6542088"/>
            <a:ext cx="488950" cy="244475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650C5D4-F044-4F35-9E9F-24104A278917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029" name="Image 3">
            <a:extLst>
              <a:ext uri="{FF2B5EF4-FFF2-40B4-BE49-F238E27FC236}">
                <a16:creationId xmlns:a16="http://schemas.microsoft.com/office/drawing/2014/main" id="{7323C3B3-DF64-4EEE-8B68-DFE524D596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>
            <a:fillRect/>
          </a:stretch>
        </p:blipFill>
        <p:spPr bwMode="auto">
          <a:xfrm>
            <a:off x="792163" y="6505575"/>
            <a:ext cx="9969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2" descr="image022">
            <a:extLst>
              <a:ext uri="{FF2B5EF4-FFF2-40B4-BE49-F238E27FC236}">
                <a16:creationId xmlns:a16="http://schemas.microsoft.com/office/drawing/2014/main" id="{AA57799F-DCF7-4469-9C55-80D8B7CF38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6448425"/>
            <a:ext cx="627062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415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 kern="1200">
          <a:solidFill>
            <a:srgbClr val="404040"/>
          </a:solidFill>
          <a:latin typeface="Montserrat Black" panose="00000A00000000000000" pitchFamily="2" charset="0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9pPr>
    </p:titleStyle>
    <p:bodyStyle>
      <a:lvl1pPr algn="l" rtl="0" fontAlgn="base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28600" algn="l" rtl="0" fontAlgn="base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□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ts val="600"/>
        </a:spcBef>
        <a:spcAft>
          <a:spcPct val="0"/>
        </a:spcAft>
        <a:buClr>
          <a:srgbClr val="EA4E55"/>
        </a:buClr>
        <a:buFont typeface="Wingdings" panose="05000000000000000000" pitchFamily="2" charset="2"/>
        <a:buChar char="§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▫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▪"/>
        <a:defRPr sz="10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10">
            <a:extLst>
              <a:ext uri="{FF2B5EF4-FFF2-40B4-BE49-F238E27FC236}">
                <a16:creationId xmlns:a16="http://schemas.microsoft.com/office/drawing/2014/main" id="{68F1C8AD-B243-4193-9E2E-12D323B64091}"/>
              </a:ext>
            </a:extLst>
          </p:cNvPr>
          <p:cNvSpPr/>
          <p:nvPr/>
        </p:nvSpPr>
        <p:spPr>
          <a:xfrm>
            <a:off x="153915" y="5076491"/>
            <a:ext cx="1344736" cy="13373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 defTabSz="514350">
              <a:defRPr/>
            </a:pPr>
            <a:endParaRPr lang="fr-FR" sz="800" kern="0" dirty="0">
              <a:solidFill>
                <a:srgbClr val="E7E6E6">
                  <a:lumMod val="25000"/>
                </a:srgbClr>
              </a:solidFill>
              <a:latin typeface="+mj-lt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8922212-F97A-4DA0-9423-9626CFBDB006}"/>
              </a:ext>
            </a:extLst>
          </p:cNvPr>
          <p:cNvSpPr/>
          <p:nvPr/>
        </p:nvSpPr>
        <p:spPr>
          <a:xfrm>
            <a:off x="159902" y="3807448"/>
            <a:ext cx="1346957" cy="9529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algn="ctr">
              <a:defRPr/>
            </a:pPr>
            <a:endParaRPr lang="fr-FR" sz="800" kern="0" dirty="0">
              <a:solidFill>
                <a:srgbClr val="E7E6E6">
                  <a:lumMod val="25000"/>
                </a:srgbClr>
              </a:solidFill>
              <a:latin typeface="+mj-lt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4489A9C-90A7-4A28-80DE-EB3B3FFEA805}"/>
              </a:ext>
            </a:extLst>
          </p:cNvPr>
          <p:cNvSpPr/>
          <p:nvPr/>
        </p:nvSpPr>
        <p:spPr>
          <a:xfrm>
            <a:off x="162954" y="1746560"/>
            <a:ext cx="1346957" cy="175722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514350">
              <a:defRPr/>
            </a:pPr>
            <a:endParaRPr lang="fr-FR" sz="800" kern="0" dirty="0">
              <a:solidFill>
                <a:srgbClr val="E7E6E6">
                  <a:lumMod val="25000"/>
                </a:srgbClr>
              </a:solidFill>
              <a:latin typeface="+mj-lt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altLang="fr-FR" sz="1800" dirty="0">
                <a:solidFill>
                  <a:srgbClr val="404040"/>
                </a:solidFill>
              </a:rPr>
              <a:t>Il est important de mettre en perspective les 3 catégories d’horizons d’épargne complémentaires</a:t>
            </a:r>
            <a:endParaRPr lang="fr-FR" altLang="fr-FR" sz="1800" dirty="0"/>
          </a:p>
        </p:txBody>
      </p:sp>
      <p:pic>
        <p:nvPicPr>
          <p:cNvPr id="2050" name="Picture 2" descr="Modern cottage houses set">
            <a:extLst>
              <a:ext uri="{FF2B5EF4-FFF2-40B4-BE49-F238E27FC236}">
                <a16:creationId xmlns:a16="http://schemas.microsoft.com/office/drawing/2014/main" id="{6C567824-81A2-4BAF-92E0-4C5C83A5DA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4" t="6186" r="67257" b="66819"/>
          <a:stretch/>
        </p:blipFill>
        <p:spPr bwMode="auto">
          <a:xfrm>
            <a:off x="219091" y="3914989"/>
            <a:ext cx="956639" cy="734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Espace réservé du pied de page 58">
            <a:extLst>
              <a:ext uri="{FF2B5EF4-FFF2-40B4-BE49-F238E27FC236}">
                <a16:creationId xmlns:a16="http://schemas.microsoft.com/office/drawing/2014/main" id="{37E767B2-F972-402F-B122-2F327D58FA1A}"/>
              </a:ext>
            </a:extLst>
          </p:cNvPr>
          <p:cNvSpPr txBox="1">
            <a:spLocks/>
          </p:cNvSpPr>
          <p:nvPr/>
        </p:nvSpPr>
        <p:spPr>
          <a:xfrm>
            <a:off x="10284443" y="6464428"/>
            <a:ext cx="1240619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ea typeface="+mn-ea"/>
                <a:cs typeface="+mn-cs"/>
              </a:rPr>
              <a:t>* : Taux au 01/06/2024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FD240D6-6A6E-4B17-9536-739D48C91E70}"/>
              </a:ext>
            </a:extLst>
          </p:cNvPr>
          <p:cNvSpPr/>
          <p:nvPr/>
        </p:nvSpPr>
        <p:spPr>
          <a:xfrm>
            <a:off x="2592390" y="1239325"/>
            <a:ext cx="1080000" cy="2083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Nom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E6BA2C0-1C7D-46D3-BD88-A478F2ADF399}"/>
              </a:ext>
            </a:extLst>
          </p:cNvPr>
          <p:cNvSpPr/>
          <p:nvPr/>
        </p:nvSpPr>
        <p:spPr>
          <a:xfrm>
            <a:off x="3751093" y="1239325"/>
            <a:ext cx="4849669" cy="2083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Valeur d’usage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6AE2B01-980F-4EFE-B40C-7AB7610C3941}"/>
              </a:ext>
            </a:extLst>
          </p:cNvPr>
          <p:cNvSpPr/>
          <p:nvPr/>
        </p:nvSpPr>
        <p:spPr>
          <a:xfrm>
            <a:off x="10577223" y="1239325"/>
            <a:ext cx="1296000" cy="20549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Fiscalité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B64709A-A334-4991-80E4-B7707AA8A8D7}"/>
              </a:ext>
            </a:extLst>
          </p:cNvPr>
          <p:cNvSpPr/>
          <p:nvPr/>
        </p:nvSpPr>
        <p:spPr>
          <a:xfrm>
            <a:off x="9626162" y="1239325"/>
            <a:ext cx="893664" cy="20548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Plafond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FA17B84-0F4B-480A-B445-F76C3F42A3E6}"/>
              </a:ext>
            </a:extLst>
          </p:cNvPr>
          <p:cNvSpPr/>
          <p:nvPr/>
        </p:nvSpPr>
        <p:spPr>
          <a:xfrm>
            <a:off x="2592390" y="1753113"/>
            <a:ext cx="1080000" cy="4074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LDDS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AA98FD5-4665-45FD-AB70-910E05997969}"/>
              </a:ext>
            </a:extLst>
          </p:cNvPr>
          <p:cNvSpPr/>
          <p:nvPr/>
        </p:nvSpPr>
        <p:spPr>
          <a:xfrm>
            <a:off x="3751093" y="1753113"/>
            <a:ext cx="4849669" cy="4074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A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: une partie des fonds collectés sont centralisés par la Caisse des dépôts et consignations. </a:t>
            </a: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L’épargne collectée p</a:t>
            </a:r>
            <a:r>
              <a:rPr kumimoji="0" lang="fr-FR" sz="800" b="0" i="0" u="none" strike="noStrike" kern="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articipe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au financement du logement social et </a:t>
            </a: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au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renouvellement urbain.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LDDS : 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pour contribuer au financement des PME ainsi qu'à l'économie sociale et solidaire.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1EE068B-B7BE-469F-A6C6-F61F65A49D35}"/>
              </a:ext>
            </a:extLst>
          </p:cNvPr>
          <p:cNvSpPr/>
          <p:nvPr/>
        </p:nvSpPr>
        <p:spPr>
          <a:xfrm>
            <a:off x="1179724" y="1752587"/>
            <a:ext cx="1346957" cy="175037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514350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Quel montant souhaitez vous conserver en cas d’urgence ou d’imprévu ? </a:t>
            </a:r>
          </a:p>
          <a:p>
            <a:pPr lvl="0" algn="ctr" defTabSz="514350">
              <a:defRPr/>
            </a:pPr>
            <a:endParaRPr lang="fr-FR" sz="800" kern="0" dirty="0">
              <a:solidFill>
                <a:srgbClr val="E7E6E6">
                  <a:lumMod val="25000"/>
                </a:srgbClr>
              </a:solidFill>
              <a:latin typeface="+mj-lt"/>
            </a:endParaRPr>
          </a:p>
          <a:p>
            <a:pPr lvl="0" algn="ctr" defTabSz="514350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En général, nous conseillons 2 à 3 mois de revenus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2FCEB6D-0879-490E-9405-EA25F5437277}"/>
              </a:ext>
            </a:extLst>
          </p:cNvPr>
          <p:cNvSpPr/>
          <p:nvPr/>
        </p:nvSpPr>
        <p:spPr>
          <a:xfrm>
            <a:off x="8664159" y="1753113"/>
            <a:ext cx="896294" cy="4074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1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3,00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% *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FB97ADB-E700-4666-87AE-BFE74D9C5367}"/>
              </a:ext>
            </a:extLst>
          </p:cNvPr>
          <p:cNvSpPr/>
          <p:nvPr/>
        </p:nvSpPr>
        <p:spPr>
          <a:xfrm>
            <a:off x="159902" y="1523161"/>
            <a:ext cx="11713321" cy="20229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1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Epargne </a:t>
            </a:r>
            <a:r>
              <a:rPr lang="fr-FR" sz="900" b="1" i="1" kern="0" dirty="0">
                <a:solidFill>
                  <a:srgbClr val="D7000F"/>
                </a:solidFill>
                <a:latin typeface="+mj-lt"/>
              </a:rPr>
              <a:t>C</a:t>
            </a:r>
            <a:r>
              <a:rPr kumimoji="0" lang="fr-FR" sz="900" b="1" i="1" u="none" strike="noStrike" kern="0" cap="none" spc="0" normalizeH="0" baseline="0" noProof="0" dirty="0" err="1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ourt</a:t>
            </a:r>
            <a:r>
              <a:rPr kumimoji="0" lang="fr-FR" sz="900" b="1" i="1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Terme / Epargne de Précaution : Financer ses petits plaisirs et faire face aux imprévus.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4047489-E0BD-4BB6-88FB-16CD34DE58F6}"/>
              </a:ext>
            </a:extLst>
          </p:cNvPr>
          <p:cNvSpPr/>
          <p:nvPr/>
        </p:nvSpPr>
        <p:spPr>
          <a:xfrm>
            <a:off x="2592390" y="2193402"/>
            <a:ext cx="1080000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4067ACA-7B9B-4E4C-9E91-2BCC4A3F0B3D}"/>
              </a:ext>
            </a:extLst>
          </p:cNvPr>
          <p:cNvSpPr/>
          <p:nvPr/>
        </p:nvSpPr>
        <p:spPr>
          <a:xfrm>
            <a:off x="3751093" y="2193402"/>
            <a:ext cx="4849669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Destiné aux personnes aux revenus modestes, il est soumis à un plafond de revenus (RFR). Il permet à ses titulaires de placer leurs économies tout en leur assurant un maintien de leur pouvoir d'achat.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67ADEB9-D92B-42D8-A240-2751C7FD62B5}"/>
              </a:ext>
            </a:extLst>
          </p:cNvPr>
          <p:cNvSpPr/>
          <p:nvPr/>
        </p:nvSpPr>
        <p:spPr>
          <a:xfrm>
            <a:off x="8664159" y="2193402"/>
            <a:ext cx="896294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5,00% *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2F53DFF-2D95-4951-BB44-ABDE56768170}"/>
              </a:ext>
            </a:extLst>
          </p:cNvPr>
          <p:cNvSpPr/>
          <p:nvPr/>
        </p:nvSpPr>
        <p:spPr>
          <a:xfrm>
            <a:off x="2592390" y="2488771"/>
            <a:ext cx="1080000" cy="20251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Jeune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5BACFCB-75C7-4B05-A2F4-19164DE61295}"/>
              </a:ext>
            </a:extLst>
          </p:cNvPr>
          <p:cNvSpPr/>
          <p:nvPr/>
        </p:nvSpPr>
        <p:spPr>
          <a:xfrm>
            <a:off x="3751093" y="2488771"/>
            <a:ext cx="4849669" cy="46070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Livrets pédagogiques de gestion de budget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Permettre aux jeunes de disposer d'un livret pour déposer ou retirer de l'argent.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Apprendre au jeune à gérer son budget, en déposant et retirant des fonds avant sa majorité.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3A3106C-7EB4-4D0B-8485-82FC4C0949A5}"/>
              </a:ext>
            </a:extLst>
          </p:cNvPr>
          <p:cNvSpPr/>
          <p:nvPr/>
        </p:nvSpPr>
        <p:spPr>
          <a:xfrm>
            <a:off x="8664159" y="2488771"/>
            <a:ext cx="896294" cy="46070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4,00%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F2C4879-7E64-43A8-86F7-225E3E30E97D}"/>
              </a:ext>
            </a:extLst>
          </p:cNvPr>
          <p:cNvSpPr/>
          <p:nvPr/>
        </p:nvSpPr>
        <p:spPr>
          <a:xfrm>
            <a:off x="2592390" y="3803975"/>
            <a:ext cx="1080000" cy="3260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PEL / Quadreto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6193519-4073-45ED-99EF-55EFB1BA8094}"/>
              </a:ext>
            </a:extLst>
          </p:cNvPr>
          <p:cNvSpPr/>
          <p:nvPr/>
        </p:nvSpPr>
        <p:spPr>
          <a:xfrm>
            <a:off x="3751093" y="3803975"/>
            <a:ext cx="4849669" cy="3260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Pour épargner jusqu'à 15 ans et bénéficier d'un prêt à taux préférentiel pour financer une acquisition, une construction ou des travaux. 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6906FDC-3D1C-4671-B00D-12B4677C590E}"/>
              </a:ext>
            </a:extLst>
          </p:cNvPr>
          <p:cNvSpPr/>
          <p:nvPr/>
        </p:nvSpPr>
        <p:spPr>
          <a:xfrm>
            <a:off x="10577223" y="3803975"/>
            <a:ext cx="1296000" cy="9564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</a:rPr>
              <a:t>PFU 30% ou sur option barème de l’impôt 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116E82F-FCFC-48EC-B062-18D90312ED35}"/>
              </a:ext>
            </a:extLst>
          </p:cNvPr>
          <p:cNvSpPr/>
          <p:nvPr/>
        </p:nvSpPr>
        <p:spPr>
          <a:xfrm>
            <a:off x="8664159" y="3803975"/>
            <a:ext cx="896294" cy="3260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Entre 2,00 et 3,50%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922393D-85C3-4BAF-AB93-661C789F5156}"/>
              </a:ext>
            </a:extLst>
          </p:cNvPr>
          <p:cNvSpPr/>
          <p:nvPr/>
        </p:nvSpPr>
        <p:spPr>
          <a:xfrm>
            <a:off x="159903" y="3555309"/>
            <a:ext cx="11713320" cy="2110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1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Epargne Moyen Terme : Anticiper ses projets de demain.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FA07FDC-1502-4ADE-AA0C-F081C58D74B5}"/>
              </a:ext>
            </a:extLst>
          </p:cNvPr>
          <p:cNvSpPr/>
          <p:nvPr/>
        </p:nvSpPr>
        <p:spPr>
          <a:xfrm>
            <a:off x="2592390" y="4178723"/>
            <a:ext cx="1080000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>
              <a:defRPr/>
            </a:pPr>
            <a:r>
              <a:rPr lang="fr-FR" sz="900" b="1" kern="0" dirty="0">
                <a:solidFill>
                  <a:srgbClr val="E7E6E6">
                    <a:lumMod val="25000"/>
                  </a:srgbClr>
                </a:solidFill>
              </a:rPr>
              <a:t>Emprunt</a:t>
            </a: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978052A-F032-4066-BD45-91295BE7E5C1}"/>
              </a:ext>
            </a:extLst>
          </p:cNvPr>
          <p:cNvSpPr/>
          <p:nvPr/>
        </p:nvSpPr>
        <p:spPr>
          <a:xfrm>
            <a:off x="3751093" y="4178723"/>
            <a:ext cx="4849669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Bénéficier de revenus complémentaires réguliers à un taux garanti pendant une durée fixe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85D0A3A-E2C9-4D28-B4F5-AB6FC1F4E4C3}"/>
              </a:ext>
            </a:extLst>
          </p:cNvPr>
          <p:cNvSpPr/>
          <p:nvPr/>
        </p:nvSpPr>
        <p:spPr>
          <a:xfrm>
            <a:off x="8664159" y="4178723"/>
            <a:ext cx="896294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b="1" kern="0" dirty="0">
                <a:solidFill>
                  <a:srgbClr val="E7E6E6">
                    <a:lumMod val="25000"/>
                  </a:srgbClr>
                </a:solidFill>
              </a:rPr>
              <a:t>A venir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25086C3-1872-482C-91C8-D40E2DE6035D}"/>
              </a:ext>
            </a:extLst>
          </p:cNvPr>
          <p:cNvSpPr/>
          <p:nvPr/>
        </p:nvSpPr>
        <p:spPr>
          <a:xfrm>
            <a:off x="2592390" y="4497221"/>
            <a:ext cx="1080000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Compte à terme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FCBEB20-3390-4F76-9204-2DAF8E3AC058}"/>
              </a:ext>
            </a:extLst>
          </p:cNvPr>
          <p:cNvSpPr/>
          <p:nvPr/>
        </p:nvSpPr>
        <p:spPr>
          <a:xfrm>
            <a:off x="3751093" y="4497221"/>
            <a:ext cx="4849669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Bénéficier de taux d’intérêts plus élevés que ceux des livrets d’épargne réglementée en échange du blocage de la somme déposée pendant un certain temps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2F152C7-7C6D-43F2-8803-DF122E4A0FDD}"/>
              </a:ext>
            </a:extLst>
          </p:cNvPr>
          <p:cNvSpPr/>
          <p:nvPr/>
        </p:nvSpPr>
        <p:spPr>
          <a:xfrm>
            <a:off x="8664159" y="4497221"/>
            <a:ext cx="896294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1" kern="0" dirty="0">
                <a:solidFill>
                  <a:srgbClr val="3E454A"/>
                </a:solidFill>
                <a:latin typeface="+mj-lt"/>
              </a:rPr>
              <a:t>CAT 3 ans : 1,90%*</a:t>
            </a:r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BF8D231-92A1-44BC-9069-B6650239BE5D}"/>
              </a:ext>
            </a:extLst>
          </p:cNvPr>
          <p:cNvSpPr/>
          <p:nvPr/>
        </p:nvSpPr>
        <p:spPr>
          <a:xfrm>
            <a:off x="2592390" y="5079516"/>
            <a:ext cx="1080000" cy="3239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Assurance-Vie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10AAEAE-3C68-4907-A553-A324EF6B237D}"/>
              </a:ext>
            </a:extLst>
          </p:cNvPr>
          <p:cNvSpPr/>
          <p:nvPr/>
        </p:nvSpPr>
        <p:spPr>
          <a:xfrm>
            <a:off x="3751093" y="5079516"/>
            <a:ext cx="4849669" cy="3239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 couteau suisse de l'épargnant pour préparer ses projets (financer les études des enfants, compléter ses revenus, protéger ses proches…)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13FCCDD-75F3-4C25-9B60-7822E9A898C1}"/>
              </a:ext>
            </a:extLst>
          </p:cNvPr>
          <p:cNvSpPr/>
          <p:nvPr/>
        </p:nvSpPr>
        <p:spPr>
          <a:xfrm>
            <a:off x="10577223" y="5079516"/>
            <a:ext cx="1296000" cy="13373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Fiscalité allégée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(conditions particulières pour chaque produit)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DA53BB3-2C26-4036-903F-0FB53D57A5FE}"/>
              </a:ext>
            </a:extLst>
          </p:cNvPr>
          <p:cNvSpPr/>
          <p:nvPr/>
        </p:nvSpPr>
        <p:spPr>
          <a:xfrm>
            <a:off x="8664159" y="5079517"/>
            <a:ext cx="893664" cy="13373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Variable selon les supports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Actions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Obligations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Immo</a:t>
            </a:r>
            <a:endParaRPr kumimoji="0" lang="fr-FR" sz="70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Structurés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1" i="1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Risque de perte en capital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0E96536-5CE0-4748-8C42-6988E26B0A25}"/>
              </a:ext>
            </a:extLst>
          </p:cNvPr>
          <p:cNvSpPr/>
          <p:nvPr/>
        </p:nvSpPr>
        <p:spPr>
          <a:xfrm>
            <a:off x="147653" y="4812727"/>
            <a:ext cx="11725570" cy="2291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1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Epargne long Terme : Préparer son avenir.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14C999B-C5C8-4337-BC1D-6E6D5902FC29}"/>
              </a:ext>
            </a:extLst>
          </p:cNvPr>
          <p:cNvSpPr/>
          <p:nvPr/>
        </p:nvSpPr>
        <p:spPr>
          <a:xfrm>
            <a:off x="2592390" y="5436728"/>
            <a:ext cx="1080000" cy="3045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PERI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3CA8986-EED5-49B7-AB94-BF2B8D44630B}"/>
              </a:ext>
            </a:extLst>
          </p:cNvPr>
          <p:cNvSpPr/>
          <p:nvPr/>
        </p:nvSpPr>
        <p:spPr>
          <a:xfrm>
            <a:off x="3751093" y="5436728"/>
            <a:ext cx="4849669" cy="2878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Idéal pour préparer sa retraite.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1497E03-296B-42FD-8FAE-D42DBAF71642}"/>
              </a:ext>
            </a:extLst>
          </p:cNvPr>
          <p:cNvSpPr/>
          <p:nvPr/>
        </p:nvSpPr>
        <p:spPr>
          <a:xfrm>
            <a:off x="2592390" y="5773840"/>
            <a:ext cx="1080000" cy="3045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PEA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5F356A0-C147-4055-A247-A7F1467075D6}"/>
              </a:ext>
            </a:extLst>
          </p:cNvPr>
          <p:cNvSpPr/>
          <p:nvPr/>
        </p:nvSpPr>
        <p:spPr>
          <a:xfrm>
            <a:off x="3751093" y="5773840"/>
            <a:ext cx="4849669" cy="3045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Pour acquérir des actions d’entreprises françaises ou européennes tout en bénéficiant d’une fiscalité avantageuse. 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6E511D4-4C03-41F8-8BB5-9BD04B18F0E5}"/>
              </a:ext>
            </a:extLst>
          </p:cNvPr>
          <p:cNvSpPr/>
          <p:nvPr/>
        </p:nvSpPr>
        <p:spPr>
          <a:xfrm>
            <a:off x="8664159" y="1239325"/>
            <a:ext cx="896294" cy="2083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Rémunération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BC29240-3E39-4320-8ACD-ED0E0A22176A}"/>
              </a:ext>
            </a:extLst>
          </p:cNvPr>
          <p:cNvSpPr/>
          <p:nvPr/>
        </p:nvSpPr>
        <p:spPr>
          <a:xfrm>
            <a:off x="9626162" y="1753112"/>
            <a:ext cx="893664" cy="40186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LA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22 950 €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LDDS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12 000 € 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BB8C269-965C-4B50-A46C-D07E69A9063F}"/>
              </a:ext>
            </a:extLst>
          </p:cNvPr>
          <p:cNvSpPr/>
          <p:nvPr/>
        </p:nvSpPr>
        <p:spPr>
          <a:xfrm>
            <a:off x="9626162" y="2193403"/>
            <a:ext cx="893664" cy="25104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10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000 €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D37D68B-D6DA-473B-90E4-21C1C0A58C4A}"/>
              </a:ext>
            </a:extLst>
          </p:cNvPr>
          <p:cNvSpPr/>
          <p:nvPr/>
        </p:nvSpPr>
        <p:spPr>
          <a:xfrm>
            <a:off x="9626162" y="2488772"/>
            <a:ext cx="893664" cy="20130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1 600 €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199B238-DAB1-4447-A630-852626C73FAD}"/>
              </a:ext>
            </a:extLst>
          </p:cNvPr>
          <p:cNvSpPr/>
          <p:nvPr/>
        </p:nvSpPr>
        <p:spPr>
          <a:xfrm>
            <a:off x="9626162" y="3803975"/>
            <a:ext cx="893664" cy="3216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61 200 €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5EC3652-3E69-40CD-996C-A17E224EBDE8}"/>
              </a:ext>
            </a:extLst>
          </p:cNvPr>
          <p:cNvSpPr/>
          <p:nvPr/>
        </p:nvSpPr>
        <p:spPr>
          <a:xfrm>
            <a:off x="9626162" y="4178724"/>
            <a:ext cx="893664" cy="2631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A venir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E4442F1-0E81-49E7-A238-C3B4A4E3FE17}"/>
              </a:ext>
            </a:extLst>
          </p:cNvPr>
          <p:cNvSpPr/>
          <p:nvPr/>
        </p:nvSpPr>
        <p:spPr>
          <a:xfrm>
            <a:off x="9626162" y="4497222"/>
            <a:ext cx="893664" cy="2631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3B3838"/>
                </a:solidFill>
              </a:rPr>
              <a:t>illimité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16E0691-2530-4423-80BF-40C90A52D997}"/>
              </a:ext>
            </a:extLst>
          </p:cNvPr>
          <p:cNvSpPr/>
          <p:nvPr/>
        </p:nvSpPr>
        <p:spPr>
          <a:xfrm>
            <a:off x="2592390" y="2977655"/>
            <a:ext cx="1080000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CSL vert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616A563-8109-4FB8-81AD-C4F0F729A4CA}"/>
              </a:ext>
            </a:extLst>
          </p:cNvPr>
          <p:cNvSpPr/>
          <p:nvPr/>
        </p:nvSpPr>
        <p:spPr>
          <a:xfrm>
            <a:off x="3751093" y="2977655"/>
            <a:ext cx="4849669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dont l’encours est orienté vers des financements de projets respectueux de l’environnement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F6A3172-F19E-46A7-A2D3-439A4C6539F1}"/>
              </a:ext>
            </a:extLst>
          </p:cNvPr>
          <p:cNvSpPr/>
          <p:nvPr/>
        </p:nvSpPr>
        <p:spPr>
          <a:xfrm>
            <a:off x="8664159" y="2977655"/>
            <a:ext cx="896294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1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1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,20%*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8194AE2-AF19-405F-A844-8001DF20736E}"/>
              </a:ext>
            </a:extLst>
          </p:cNvPr>
          <p:cNvSpPr/>
          <p:nvPr/>
        </p:nvSpPr>
        <p:spPr>
          <a:xfrm>
            <a:off x="9626162" y="2977656"/>
            <a:ext cx="893664" cy="25104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3B3838"/>
                </a:solidFill>
              </a:rPr>
              <a:t>Illimité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6A5E54E-4009-4F2A-A5AD-592E2B24F88F}"/>
              </a:ext>
            </a:extLst>
          </p:cNvPr>
          <p:cNvSpPr/>
          <p:nvPr/>
        </p:nvSpPr>
        <p:spPr>
          <a:xfrm>
            <a:off x="9626162" y="5079516"/>
            <a:ext cx="893664" cy="3195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</a:rPr>
              <a:t>Illimité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7644194-F2F6-4AAA-9411-EFA5C09EF9B8}"/>
              </a:ext>
            </a:extLst>
          </p:cNvPr>
          <p:cNvSpPr/>
          <p:nvPr/>
        </p:nvSpPr>
        <p:spPr>
          <a:xfrm>
            <a:off x="9626162" y="5436728"/>
            <a:ext cx="893664" cy="300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</a:rPr>
              <a:t>Illimité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DB52974-C7D7-4AF1-9EC6-7AF25230AC55}"/>
              </a:ext>
            </a:extLst>
          </p:cNvPr>
          <p:cNvSpPr/>
          <p:nvPr/>
        </p:nvSpPr>
        <p:spPr>
          <a:xfrm>
            <a:off x="9626162" y="5768682"/>
            <a:ext cx="893664" cy="3088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150 000 €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05B2B48-1E20-407B-879D-1FDA773DB65C}"/>
              </a:ext>
            </a:extLst>
          </p:cNvPr>
          <p:cNvSpPr/>
          <p:nvPr/>
        </p:nvSpPr>
        <p:spPr>
          <a:xfrm>
            <a:off x="0" y="6445250"/>
            <a:ext cx="749300" cy="412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5" name="Picture 2" descr="Old people making photo selfie illustration. cartoon elderly man and woman smiling">
            <a:extLst>
              <a:ext uri="{FF2B5EF4-FFF2-40B4-BE49-F238E27FC236}">
                <a16:creationId xmlns:a16="http://schemas.microsoft.com/office/drawing/2014/main" id="{FC289D8A-88F1-492D-A36E-405F6FE377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3" t="6461" r="2867"/>
          <a:stretch/>
        </p:blipFill>
        <p:spPr bwMode="auto">
          <a:xfrm>
            <a:off x="300472" y="5176977"/>
            <a:ext cx="800141" cy="103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Rectangle 101">
            <a:extLst>
              <a:ext uri="{FF2B5EF4-FFF2-40B4-BE49-F238E27FC236}">
                <a16:creationId xmlns:a16="http://schemas.microsoft.com/office/drawing/2014/main" id="{9AB0F083-C3D5-4641-A12A-4EB44C0D7095}"/>
              </a:ext>
            </a:extLst>
          </p:cNvPr>
          <p:cNvSpPr/>
          <p:nvPr/>
        </p:nvSpPr>
        <p:spPr>
          <a:xfrm>
            <a:off x="2592390" y="2728289"/>
            <a:ext cx="1080000" cy="21577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</a:t>
            </a:r>
            <a:r>
              <a:rPr lang="fr-FR" sz="900" b="1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6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- 12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DE64121-E645-44AF-B092-923A77AA454D}"/>
              </a:ext>
            </a:extLst>
          </p:cNvPr>
          <p:cNvSpPr/>
          <p:nvPr/>
        </p:nvSpPr>
        <p:spPr>
          <a:xfrm>
            <a:off x="10577223" y="2741603"/>
            <a:ext cx="1296000" cy="76136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</a:rPr>
              <a:t>PFU 30% ou sur option barème de l’impôt 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6FF44B89-4B1C-435E-BCFB-66FA22C8C0EE}"/>
              </a:ext>
            </a:extLst>
          </p:cNvPr>
          <p:cNvSpPr/>
          <p:nvPr/>
        </p:nvSpPr>
        <p:spPr>
          <a:xfrm>
            <a:off x="9626162" y="2738942"/>
            <a:ext cx="893664" cy="2105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1 400 €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ADFE3E-1E79-4FFE-B085-743F5A1A3F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96196" l="9333" r="92889">
                        <a14:foregroundMark x1="84889" y1="17935" x2="86667" y2="9239"/>
                        <a14:foregroundMark x1="93333" y1="12500" x2="92000" y2="41848"/>
                        <a14:foregroundMark x1="92000" y1="41848" x2="71111" y2="91304"/>
                        <a14:foregroundMark x1="71111" y1="91304" x2="22222" y2="90761"/>
                        <a14:foregroundMark x1="22222" y1="90761" x2="13778" y2="76087"/>
                        <a14:foregroundMark x1="90222" y1="79348" x2="89778" y2="87500"/>
                        <a14:foregroundMark x1="92889" y1="76630" x2="91556" y2="86413"/>
                        <a14:foregroundMark x1="83556" y1="96196" x2="9333" y2="929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954" y="1952266"/>
            <a:ext cx="822846" cy="6729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46A0CA-A91F-490D-8829-3A074D7D2A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06" b="96694" l="6316" r="96316">
                        <a14:foregroundMark x1="19474" y1="73554" x2="7368" y2="42149"/>
                        <a14:foregroundMark x1="30526" y1="91736" x2="30526" y2="91736"/>
                        <a14:foregroundMark x1="91579" y1="56198" x2="96842" y2="49587"/>
                        <a14:foregroundMark x1="82632" y1="22314" x2="68421" y2="4132"/>
                        <a14:foregroundMark x1="83684" y1="96694" x2="83158" y2="83471"/>
                        <a14:foregroundMark x1="90000" y1="91736" x2="11053" y2="876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495" y="2843065"/>
            <a:ext cx="833235" cy="530639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8B71FD1D-7E7A-449B-B787-AE52B78BCEDE}"/>
              </a:ext>
            </a:extLst>
          </p:cNvPr>
          <p:cNvSpPr/>
          <p:nvPr/>
        </p:nvSpPr>
        <p:spPr>
          <a:xfrm>
            <a:off x="2592390" y="6113193"/>
            <a:ext cx="1080000" cy="3045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Parts sociales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E1B06F4-6DE0-46F3-871E-7AD156CFE1E8}"/>
              </a:ext>
            </a:extLst>
          </p:cNvPr>
          <p:cNvSpPr/>
          <p:nvPr/>
        </p:nvSpPr>
        <p:spPr>
          <a:xfrm>
            <a:off x="3751093" y="6113193"/>
            <a:ext cx="4849669" cy="3045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Pour investir dans l’une des 12 SLE et être acteur de l’économie locale 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9FB5065-3F5E-4B7F-86BC-F2FF80EB80F2}"/>
              </a:ext>
            </a:extLst>
          </p:cNvPr>
          <p:cNvSpPr/>
          <p:nvPr/>
        </p:nvSpPr>
        <p:spPr>
          <a:xfrm>
            <a:off x="9626162" y="6108035"/>
            <a:ext cx="893664" cy="3088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50 000 €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01412B6-81DA-4CBB-B329-A6C586F99479}"/>
              </a:ext>
            </a:extLst>
          </p:cNvPr>
          <p:cNvSpPr/>
          <p:nvPr/>
        </p:nvSpPr>
        <p:spPr>
          <a:xfrm>
            <a:off x="1179723" y="3807448"/>
            <a:ext cx="1346957" cy="9529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Quel montant souhaitez vous consacrer à l’achat de votre future voiture et/ou des travaux dans votre maison ?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164779E-3939-4E41-8B9C-4192765A0C93}"/>
              </a:ext>
            </a:extLst>
          </p:cNvPr>
          <p:cNvSpPr/>
          <p:nvPr/>
        </p:nvSpPr>
        <p:spPr>
          <a:xfrm>
            <a:off x="1179315" y="5077308"/>
            <a:ext cx="1344736" cy="13373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 defTabSz="514350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Parlez moi de vos projets ?</a:t>
            </a:r>
          </a:p>
          <a:p>
            <a:pPr lvl="0" algn="ctr" defTabSz="514350">
              <a:defRPr/>
            </a:pPr>
            <a:b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</a:b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Qu’avez-vous mis en place pour les préparer ?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76F4D49-AFBA-4DC9-8935-5C859BA45BD4}"/>
              </a:ext>
            </a:extLst>
          </p:cNvPr>
          <p:cNvSpPr/>
          <p:nvPr/>
        </p:nvSpPr>
        <p:spPr>
          <a:xfrm>
            <a:off x="10577223" y="1753101"/>
            <a:ext cx="1296000" cy="9369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Exonéré d'impôts et de prélèvements sociaux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01C85AB-030D-4F80-A3FA-88A9C9E71F20}"/>
              </a:ext>
            </a:extLst>
          </p:cNvPr>
          <p:cNvSpPr/>
          <p:nvPr/>
        </p:nvSpPr>
        <p:spPr>
          <a:xfrm>
            <a:off x="2592390" y="3265762"/>
            <a:ext cx="1080000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CSL Régional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07BA0B2-296C-4776-B982-F636D144EBB2}"/>
              </a:ext>
            </a:extLst>
          </p:cNvPr>
          <p:cNvSpPr/>
          <p:nvPr/>
        </p:nvSpPr>
        <p:spPr>
          <a:xfrm>
            <a:off x="3751093" y="3265762"/>
            <a:ext cx="4849669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Alsace, Lorraine ou Champagne-Ardenne, les clients peuvent choisir l’un des 3 livrets dont l’encours est orienté vers des financements de projets localisés dans le territoire choisi. 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B333571-9DA6-4223-AD20-0FF21FCCD483}"/>
              </a:ext>
            </a:extLst>
          </p:cNvPr>
          <p:cNvSpPr/>
          <p:nvPr/>
        </p:nvSpPr>
        <p:spPr>
          <a:xfrm>
            <a:off x="8664159" y="3265762"/>
            <a:ext cx="896294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0,50%*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61956BE-4880-4C36-A37C-06D229B4F063}"/>
              </a:ext>
            </a:extLst>
          </p:cNvPr>
          <p:cNvSpPr/>
          <p:nvPr/>
        </p:nvSpPr>
        <p:spPr>
          <a:xfrm>
            <a:off x="9626162" y="3265763"/>
            <a:ext cx="893664" cy="25104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3B3838"/>
                </a:solidFill>
              </a:rPr>
              <a:t>750 000€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6334453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9447</TotalTime>
  <Words>532</Words>
  <Application>Microsoft Office PowerPoint</Application>
  <PresentationFormat>Grand écran</PresentationFormat>
  <Paragraphs>79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Montserrat Black</vt:lpstr>
      <vt:lpstr>Wingdings</vt:lpstr>
      <vt:lpstr>1_Thème Office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LOSSER Fabien [CEGEE]</cp:lastModifiedBy>
  <cp:revision>653</cp:revision>
  <dcterms:created xsi:type="dcterms:W3CDTF">2020-06-24T09:20:11Z</dcterms:created>
  <dcterms:modified xsi:type="dcterms:W3CDTF">2024-06-05T13:14:50Z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2023-01-12T08:03:08Z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