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0"/>
  </p:notesMasterIdLst>
  <p:sldIdLst>
    <p:sldId id="256" r:id="rId6"/>
    <p:sldId id="1381" r:id="rId7"/>
    <p:sldId id="1382" r:id="rId8"/>
    <p:sldId id="1385" r:id="rId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C8A14C5-B9FD-4B77-AE48-C92926355317}">
          <p14:sldIdLst>
            <p14:sldId id="256"/>
            <p14:sldId id="1381"/>
            <p14:sldId id="1382"/>
            <p14:sldId id="138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T Thierry [CEGEE]" initials="LT[" lastIdx="5" clrIdx="0">
    <p:extLst>
      <p:ext uri="{19B8F6BF-5375-455C-9EA6-DF929625EA0E}">
        <p15:presenceInfo xmlns:p15="http://schemas.microsoft.com/office/powerpoint/2012/main" userId="S::thierry.laurent@cegee.caisse-epargne.fr::25fd8ea5-8ec8-477d-a03d-3961a3cd62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31632"/>
    <a:srgbClr val="E7302A"/>
    <a:srgbClr val="000000"/>
    <a:srgbClr val="FBDCDD"/>
    <a:srgbClr val="EC1B24"/>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6265" autoAdjust="0"/>
  </p:normalViewPr>
  <p:slideViewPr>
    <p:cSldViewPr snapToGrid="0">
      <p:cViewPr>
        <p:scale>
          <a:sx n="66" d="100"/>
          <a:sy n="66" d="100"/>
        </p:scale>
        <p:origin x="784"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2943858-CD4A-44B7-96D4-F0361D360733}" type="datetimeFigureOut">
              <a:rPr lang="fr-FR" smtClean="0"/>
              <a:t>25/01/2024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F3A393B-CB11-4BEB-BE99-6F3D985EDB35}" type="slidenum">
              <a:rPr lang="fr-FR" smtClean="0"/>
              <a:t>‹N°›</a:t>
            </a:fld>
            <a:endParaRPr lang="fr-FR"/>
          </a:p>
        </p:txBody>
      </p:sp>
    </p:spTree>
    <p:extLst>
      <p:ext uri="{BB962C8B-B14F-4D97-AF65-F5344CB8AC3E}">
        <p14:creationId xmlns:p14="http://schemas.microsoft.com/office/powerpoint/2010/main" val="2517842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458A02B-FE50-495A-8F14-8F649DE541E9}"/>
              </a:ext>
            </a:extLst>
          </p:cNvPr>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Sous-titre 2">
            <a:extLst>
              <a:ext uri="{FF2B5EF4-FFF2-40B4-BE49-F238E27FC236}">
                <a16:creationId xmlns:a16="http://schemas.microsoft.com/office/drawing/2014/main" id="{555A6F16-253F-4486-A4A4-C81022406A60}"/>
              </a:ext>
            </a:extLst>
          </p:cNvPr>
          <p:cNvSpPr>
            <a:spLocks noGrp="1"/>
          </p:cNvSpPr>
          <p:nvPr>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6" name="Espace réservé du texte 12">
            <a:extLst>
              <a:ext uri="{FF2B5EF4-FFF2-40B4-BE49-F238E27FC236}">
                <a16:creationId xmlns:a16="http://schemas.microsoft.com/office/drawing/2014/main" id="{BF4783DF-83B8-43B7-9AE6-98C6BE2900A9}"/>
              </a:ext>
            </a:extLst>
          </p:cNvPr>
          <p:cNvSpPr>
            <a:spLocks noGrp="1"/>
          </p:cNvSpPr>
          <p:nvPr>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17" name="Titre 1">
            <a:extLst>
              <a:ext uri="{FF2B5EF4-FFF2-40B4-BE49-F238E27FC236}">
                <a16:creationId xmlns:a16="http://schemas.microsoft.com/office/drawing/2014/main" id="{2F11C78E-DE18-43B7-B0E2-2068AEE982C7}"/>
              </a:ext>
            </a:extLst>
          </p:cNvPr>
          <p:cNvSpPr>
            <a:spLocks noGrp="1"/>
          </p:cNvSpPr>
          <p:nvPr>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18" name="Rectangle 17">
            <a:extLst>
              <a:ext uri="{FF2B5EF4-FFF2-40B4-BE49-F238E27FC236}">
                <a16:creationId xmlns:a16="http://schemas.microsoft.com/office/drawing/2014/main" id="{CDA87451-396F-4515-909A-FA4DC5E831BB}"/>
              </a:ext>
            </a:extLst>
          </p:cNvPr>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9" name="Espace réservé du texte 5">
            <a:extLst>
              <a:ext uri="{FF2B5EF4-FFF2-40B4-BE49-F238E27FC236}">
                <a16:creationId xmlns:a16="http://schemas.microsoft.com/office/drawing/2014/main" id="{7118D4D9-AD37-4E7E-930F-B5741EC6C4B9}"/>
              </a:ext>
            </a:extLst>
          </p:cNvPr>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0" name="Ellipse 19">
            <a:extLst>
              <a:ext uri="{FF2B5EF4-FFF2-40B4-BE49-F238E27FC236}">
                <a16:creationId xmlns:a16="http://schemas.microsoft.com/office/drawing/2014/main" id="{6A440A45-2C32-46C2-B76F-C35987118928}"/>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EA6B426D-57E6-4B1E-8BA0-A0B5AFC77DDF}"/>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Groupe 21">
            <a:extLst>
              <a:ext uri="{FF2B5EF4-FFF2-40B4-BE49-F238E27FC236}">
                <a16:creationId xmlns:a16="http://schemas.microsoft.com/office/drawing/2014/main" id="{3EDD7546-607F-4770-8634-FECEE8AF7446}"/>
              </a:ext>
            </a:extLst>
          </p:cNvPr>
          <p:cNvGrpSpPr/>
          <p:nvPr userDrawn="1"/>
        </p:nvGrpSpPr>
        <p:grpSpPr>
          <a:xfrm>
            <a:off x="9626600" y="4661677"/>
            <a:ext cx="3534904" cy="3269163"/>
            <a:chOff x="10157374" y="5152550"/>
            <a:chExt cx="3004130" cy="2778291"/>
          </a:xfrm>
        </p:grpSpPr>
        <p:sp>
          <p:nvSpPr>
            <p:cNvPr id="23" name="Ellipse 22">
              <a:extLst>
                <a:ext uri="{FF2B5EF4-FFF2-40B4-BE49-F238E27FC236}">
                  <a16:creationId xmlns:a16="http://schemas.microsoft.com/office/drawing/2014/main" id="{1C95C866-736F-47E5-866A-795EFBF84F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4" name="Connecteur droit 23">
              <a:extLst>
                <a:ext uri="{FF2B5EF4-FFF2-40B4-BE49-F238E27FC236}">
                  <a16:creationId xmlns:a16="http://schemas.microsoft.com/office/drawing/2014/main" id="{A31FB8FB-5434-40D8-87E3-6CFA78A7676F}"/>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7BB05487-082C-43E4-A68B-DF5D0187A1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Ellipse 27">
              <a:extLst>
                <a:ext uri="{FF2B5EF4-FFF2-40B4-BE49-F238E27FC236}">
                  <a16:creationId xmlns:a16="http://schemas.microsoft.com/office/drawing/2014/main" id="{FBCB370E-909D-4C63-B01C-8111AB50F2BD}"/>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0" name="Rectangle 29">
            <a:extLst>
              <a:ext uri="{FF2B5EF4-FFF2-40B4-BE49-F238E27FC236}">
                <a16:creationId xmlns:a16="http://schemas.microsoft.com/office/drawing/2014/main" id="{16D84C2D-56FB-415A-8B11-40B50B44D285}"/>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12E97D2-8400-4128-A030-73A7045EDCB3}"/>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9" name="Espace réservé du texte 3">
            <a:extLst>
              <a:ext uri="{FF2B5EF4-FFF2-40B4-BE49-F238E27FC236}">
                <a16:creationId xmlns:a16="http://schemas.microsoft.com/office/drawing/2014/main" id="{DF25AF4A-44EA-44F5-9EAB-0ED393619F93}"/>
              </a:ext>
            </a:extLst>
          </p:cNvPr>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2" name="ZoneTexte 11">
            <a:extLst>
              <a:ext uri="{FF2B5EF4-FFF2-40B4-BE49-F238E27FC236}">
                <a16:creationId xmlns:a16="http://schemas.microsoft.com/office/drawing/2014/main" id="{3820821B-1C3B-439D-BF18-BF3DD62A5372}"/>
              </a:ext>
            </a:extLst>
          </p:cNvPr>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3" name="Rectangle 12">
            <a:extLst>
              <a:ext uri="{FF2B5EF4-FFF2-40B4-BE49-F238E27FC236}">
                <a16:creationId xmlns:a16="http://schemas.microsoft.com/office/drawing/2014/main" id="{F02AB49A-8F64-4FDA-98AF-95AA66CCBE48}"/>
              </a:ext>
            </a:extLst>
          </p:cNvPr>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139515" y="1988598"/>
            <a:ext cx="7989902" cy="1713396"/>
          </a:xfrm>
        </p:spPr>
        <p:txBody>
          <a:bodyPr>
            <a:normAutofit fontScale="90000"/>
          </a:bodyPr>
          <a:lstStyle/>
          <a:p>
            <a:r>
              <a:rPr lang="fr-FR" sz="4400" dirty="0"/>
              <a:t>Value For Money :</a:t>
            </a:r>
            <a:br>
              <a:rPr lang="fr-FR" sz="3800" dirty="0"/>
            </a:br>
            <a:br>
              <a:rPr lang="fr-FR" sz="3800" dirty="0"/>
            </a:br>
            <a:r>
              <a:rPr lang="fr-FR" sz="3800" dirty="0"/>
              <a:t>FAQ et Communications Clients</a:t>
            </a:r>
          </a:p>
        </p:txBody>
      </p:sp>
      <p:sp>
        <p:nvSpPr>
          <p:cNvPr id="5" name="Espace réservé du texte 4"/>
          <p:cNvSpPr>
            <a:spLocks noGrp="1"/>
          </p:cNvSpPr>
          <p:nvPr>
            <p:ph type="body" sz="quarter" idx="4294967295"/>
          </p:nvPr>
        </p:nvSpPr>
        <p:spPr>
          <a:xfrm>
            <a:off x="1091821" y="72985"/>
            <a:ext cx="10686197" cy="303679"/>
          </a:xfrm>
          <a:prstGeom prst="rect">
            <a:avLst/>
          </a:prstGeom>
        </p:spPr>
        <p:txBody>
          <a:bodyPr/>
          <a:lstStyle/>
          <a:p>
            <a:pPr algn="r"/>
            <a:r>
              <a:rPr lang="fr-FR" sz="1400" dirty="0"/>
              <a:t>Direction Marketing</a:t>
            </a:r>
          </a:p>
        </p:txBody>
      </p:sp>
      <p:sp>
        <p:nvSpPr>
          <p:cNvPr id="7" name="Sous-titre 1">
            <a:extLst>
              <a:ext uri="{FF2B5EF4-FFF2-40B4-BE49-F238E27FC236}">
                <a16:creationId xmlns:a16="http://schemas.microsoft.com/office/drawing/2014/main" id="{0AFA2691-6F2F-401D-B476-B274FDF34743}"/>
              </a:ext>
            </a:extLst>
          </p:cNvPr>
          <p:cNvSpPr>
            <a:spLocks noGrp="1"/>
          </p:cNvSpPr>
          <p:nvPr>
            <p:ph type="subTitle" idx="1"/>
          </p:nvPr>
        </p:nvSpPr>
        <p:spPr>
          <a:xfrm>
            <a:off x="2230015" y="4617691"/>
            <a:ext cx="7893700" cy="282887"/>
          </a:xfrm>
        </p:spPr>
        <p:txBody>
          <a:bodyPr/>
          <a:lstStyle/>
          <a:p>
            <a:r>
              <a:rPr lang="fr-FR" dirty="0"/>
              <a:t>Document interne – ne pas remettre au client</a:t>
            </a:r>
          </a:p>
        </p:txBody>
      </p:sp>
      <p:sp>
        <p:nvSpPr>
          <p:cNvPr id="8" name="Espace réservé du texte 2">
            <a:extLst>
              <a:ext uri="{FF2B5EF4-FFF2-40B4-BE49-F238E27FC236}">
                <a16:creationId xmlns:a16="http://schemas.microsoft.com/office/drawing/2014/main" id="{2D420B5B-D8AC-4FB2-ABA9-432BD750C115}"/>
              </a:ext>
            </a:extLst>
          </p:cNvPr>
          <p:cNvSpPr>
            <a:spLocks noGrp="1"/>
          </p:cNvSpPr>
          <p:nvPr>
            <p:ph type="body" sz="quarter" idx="10"/>
          </p:nvPr>
        </p:nvSpPr>
        <p:spPr>
          <a:xfrm>
            <a:off x="2230015" y="4987266"/>
            <a:ext cx="7893700" cy="304887"/>
          </a:xfrm>
        </p:spPr>
        <p:txBody>
          <a:bodyPr>
            <a:normAutofit fontScale="92500" lnSpcReduction="10000"/>
          </a:bodyPr>
          <a:lstStyle/>
          <a:p>
            <a:r>
              <a:rPr lang="fr-FR" dirty="0"/>
              <a:t>25 janvier 2024</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75C9F9C-BF1E-477F-9242-A8BA4C3D6DC0}"/>
              </a:ext>
            </a:extLst>
          </p:cNvPr>
          <p:cNvSpPr>
            <a:spLocks noGrp="1"/>
          </p:cNvSpPr>
          <p:nvPr>
            <p:ph idx="17"/>
          </p:nvPr>
        </p:nvSpPr>
        <p:spPr>
          <a:xfrm>
            <a:off x="695325" y="1388668"/>
            <a:ext cx="10980738" cy="5079865"/>
          </a:xfrm>
        </p:spPr>
        <p:txBody>
          <a:bodyPr/>
          <a:lstStyle/>
          <a:p>
            <a:pPr marL="216000" lvl="1">
              <a:buFont typeface="Arial" panose="020B0604020202020204" pitchFamily="34" charset="0"/>
              <a:buChar char="■"/>
            </a:pPr>
            <a:r>
              <a:rPr lang="fr-FR" sz="1600" b="1" dirty="0"/>
              <a:t>Pour quelles raisons un support d’investissement est-il déréférencé ? </a:t>
            </a:r>
          </a:p>
          <a:p>
            <a:pPr lvl="1"/>
            <a:r>
              <a:rPr lang="fr-FR" dirty="0"/>
              <a:t>Pour simplifier, les critères qui aboutissent au déréférencement d’un support d’investissement sont les suivants : </a:t>
            </a:r>
          </a:p>
          <a:p>
            <a:pPr lvl="2"/>
            <a:r>
              <a:rPr lang="fr-FR" dirty="0"/>
              <a:t>Le support présente des frais supérieurs de plus de 33% à la moyenne du marché, </a:t>
            </a:r>
          </a:p>
          <a:p>
            <a:pPr lvl="2"/>
            <a:r>
              <a:rPr lang="fr-FR" dirty="0"/>
              <a:t>La performance du support sur les 5 dernières années a été inférieure à la performance moyenne observée sur le marché pour un support de même catégorie,</a:t>
            </a:r>
          </a:p>
          <a:p>
            <a:pPr lvl="2"/>
            <a:r>
              <a:rPr lang="fr-FR" dirty="0"/>
              <a:t>La société de gestion du support concerné n’a pas souhaité réduire ses frais de manière satisfaisante. </a:t>
            </a:r>
          </a:p>
          <a:p>
            <a:pPr lvl="2"/>
            <a:r>
              <a:rPr lang="fr-FR" dirty="0"/>
              <a:t>C’est dans le cas où l’ensemble de ces critères sont réunis que le support peut être déréférencé. </a:t>
            </a:r>
          </a:p>
          <a:p>
            <a:pPr marL="216000" lvl="1">
              <a:buFont typeface="Arial" panose="020B0604020202020204" pitchFamily="34" charset="0"/>
              <a:buChar char="■"/>
            </a:pPr>
            <a:endParaRPr lang="fr-FR" sz="1200" dirty="0"/>
          </a:p>
          <a:p>
            <a:pPr marL="216000" lvl="1">
              <a:buFont typeface="Arial" panose="020B0604020202020204" pitchFamily="34" charset="0"/>
              <a:buChar char="■"/>
            </a:pPr>
            <a:r>
              <a:rPr lang="fr-FR" sz="1600" b="1" dirty="0"/>
              <a:t>Q : Quelles sont les actions à mener en cas de sollicitation d’un client ? </a:t>
            </a:r>
          </a:p>
          <a:p>
            <a:pPr lvl="1"/>
            <a:r>
              <a:rPr lang="fr-FR" dirty="0"/>
              <a:t>Le client peut réaliser en toute autonomie ces opérations via DEI (sous réserve de son éligibilité et d’une connaissance client à jour) ou se rapprocher de son conseiller, qui devra alors réaliser un nouveau parcours conseil (voir question suivante) avec son client, afin de lui proposer soit : </a:t>
            </a:r>
          </a:p>
          <a:p>
            <a:pPr lvl="2"/>
            <a:r>
              <a:rPr lang="fr-FR" dirty="0"/>
              <a:t>Pour les versements programmés : Modifier son plan de versement programmé en remplaçant ou en supprimant le support à déréférencer.</a:t>
            </a:r>
          </a:p>
          <a:p>
            <a:pPr lvl="2"/>
            <a:r>
              <a:rPr lang="fr-FR" dirty="0"/>
              <a:t>Pour les arbitrages automatiques, choisir un nouveau support d’investissement éligible à son contrat et à cette option. </a:t>
            </a:r>
          </a:p>
          <a:p>
            <a:pPr lvl="2"/>
            <a:r>
              <a:rPr lang="fr-FR" dirty="0"/>
              <a:t>Pour la détention en UC libre sans versement programmé ou arbitrage automatiques : </a:t>
            </a:r>
          </a:p>
          <a:p>
            <a:pPr lvl="3"/>
            <a:r>
              <a:rPr lang="fr-FR" dirty="0"/>
              <a:t>Proposer au client un arbitrage vers les portefeuilles modèles</a:t>
            </a:r>
          </a:p>
          <a:p>
            <a:pPr lvl="3"/>
            <a:r>
              <a:rPr lang="fr-FR" dirty="0"/>
              <a:t>Proposer au client de déléguer la gestion de son contrat</a:t>
            </a:r>
            <a:r>
              <a:rPr lang="en-GB" dirty="0"/>
              <a:t>.</a:t>
            </a:r>
            <a:r>
              <a:rPr lang="fr-FR" dirty="0"/>
              <a:t> Confier le portefeuille du client à un gérant lui permettra d’être mieux conseillé et d’éviter les souscriptions vers des fonds avec une mauvaise performance nette de frais</a:t>
            </a:r>
            <a:r>
              <a:rPr lang="en-GB" dirty="0"/>
              <a:t>.</a:t>
            </a:r>
          </a:p>
          <a:p>
            <a:pPr lvl="1">
              <a:defRPr/>
            </a:pPr>
            <a:r>
              <a:rPr lang="fr-FR" dirty="0"/>
              <a:t>Dans tous les cas, il convient de rassurer le client sur le fait qu’il n’y a pas d’urgence à arbitrer ses fonds</a:t>
            </a:r>
            <a:r>
              <a:rPr lang="en-GB" dirty="0"/>
              <a:t> si cela répond à ses besoins et objectifs</a:t>
            </a:r>
          </a:p>
        </p:txBody>
      </p:sp>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lstStyle/>
          <a:p>
            <a:r>
              <a:rPr lang="fr-FR" dirty="0"/>
              <a:t>FAQ</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Value For Money</a:t>
            </a:r>
          </a:p>
        </p:txBody>
      </p:sp>
    </p:spTree>
    <p:extLst>
      <p:ext uri="{BB962C8B-B14F-4D97-AF65-F5344CB8AC3E}">
        <p14:creationId xmlns:p14="http://schemas.microsoft.com/office/powerpoint/2010/main" val="1676765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75C9F9C-BF1E-477F-9242-A8BA4C3D6DC0}"/>
              </a:ext>
            </a:extLst>
          </p:cNvPr>
          <p:cNvSpPr>
            <a:spLocks noGrp="1"/>
          </p:cNvSpPr>
          <p:nvPr>
            <p:ph idx="17"/>
          </p:nvPr>
        </p:nvSpPr>
        <p:spPr>
          <a:xfrm>
            <a:off x="695325" y="1388668"/>
            <a:ext cx="10980738" cy="5332278"/>
          </a:xfrm>
        </p:spPr>
        <p:txBody>
          <a:bodyPr/>
          <a:lstStyle/>
          <a:p>
            <a:pPr marL="216000" lvl="1">
              <a:buFont typeface="Arial" panose="020B0604020202020204" pitchFamily="34" charset="0"/>
              <a:buChar char="■"/>
            </a:pPr>
            <a:r>
              <a:rPr lang="fr-FR" sz="1600" b="1" kern="1200" dirty="0">
                <a:ea typeface="Times New Roman" panose="02020603050405020304" pitchFamily="18" charset="0"/>
                <a:cs typeface="Times New Roman" panose="02020603050405020304" pitchFamily="18" charset="0"/>
              </a:rPr>
              <a:t>Q : Dois-je réaliser un parcours conseil via l’outil LEA/O2S ?</a:t>
            </a:r>
          </a:p>
          <a:p>
            <a:pPr lvl="1" defTabSz="685800">
              <a:spcAft>
                <a:spcPts val="600"/>
              </a:spcAft>
            </a:pPr>
            <a:r>
              <a:rPr lang="fr-FR" kern="1200" dirty="0">
                <a:ea typeface="+mn-ea"/>
                <a:cs typeface="Times New Roman" panose="02020603050405020304" pitchFamily="18" charset="0"/>
              </a:rPr>
              <a:t>Oui, le devoir de conseil en assurance vie doit être mis à jour lors de chaque modification significative du contrat. Il conviendra de vérifier l’adéquation du placement avec la situation patrimoniale et fiscale, l’horizon de placement ou de projet, l’expérience et la connaissance du client en matière financière, sa sensibilité aux sujets de la finance durable, sa tolérance au risque et sa capacité à subir des pertes. </a:t>
            </a:r>
          </a:p>
          <a:p>
            <a:pPr lvl="1" defTabSz="685800">
              <a:spcBef>
                <a:spcPts val="0"/>
              </a:spcBef>
              <a:spcAft>
                <a:spcPts val="600"/>
              </a:spcAft>
            </a:pPr>
            <a:r>
              <a:rPr lang="fr-FR" kern="1200" dirty="0">
                <a:ea typeface="+mn-ea"/>
                <a:cs typeface="Times New Roman" panose="02020603050405020304" pitchFamily="18" charset="0"/>
              </a:rPr>
              <a:t>De plus, le parcours LEA/O2S permet de satisfaire les obligations règlementaires en matière de conseil.</a:t>
            </a:r>
            <a:br>
              <a:rPr lang="fr-FR" kern="1200" dirty="0">
                <a:ea typeface="+mn-ea"/>
                <a:cs typeface="Times New Roman" panose="02020603050405020304" pitchFamily="18" charset="0"/>
              </a:rPr>
            </a:br>
            <a:r>
              <a:rPr lang="fr-FR" i="1" kern="1200" dirty="0">
                <a:ea typeface="+mn-ea"/>
                <a:cs typeface="Times New Roman" panose="02020603050405020304" pitchFamily="18" charset="0"/>
              </a:rPr>
              <a:t>Compléter ou actualiser si besoin le Document de Connaissance Client remis au client en phase </a:t>
            </a:r>
            <a:r>
              <a:rPr lang="fr-FR" i="1" kern="1200" dirty="0" err="1">
                <a:ea typeface="+mn-ea"/>
                <a:cs typeface="Times New Roman" panose="02020603050405020304" pitchFamily="18" charset="0"/>
              </a:rPr>
              <a:t>pre</a:t>
            </a:r>
            <a:r>
              <a:rPr lang="fr-FR" i="1" kern="1200" dirty="0">
                <a:ea typeface="+mn-ea"/>
                <a:cs typeface="Times New Roman" panose="02020603050405020304" pitchFamily="18" charset="0"/>
              </a:rPr>
              <a:t>́-contractuelle. </a:t>
            </a:r>
            <a:endParaRPr lang="fr-FR" b="1" kern="1200" dirty="0">
              <a:ea typeface="Times New Roman" panose="02020603050405020304" pitchFamily="18" charset="0"/>
              <a:cs typeface="Times New Roman" panose="02020603050405020304" pitchFamily="18" charset="0"/>
            </a:endParaRPr>
          </a:p>
          <a:p>
            <a:pPr defTabSz="685800">
              <a:lnSpc>
                <a:spcPct val="107000"/>
              </a:lnSpc>
            </a:pPr>
            <a:r>
              <a:rPr lang="fr-FR" b="1" kern="1200" dirty="0">
                <a:ea typeface="Times New Roman" panose="02020603050405020304" pitchFamily="18" charset="0"/>
                <a:cs typeface="Times New Roman" panose="02020603050405020304" pitchFamily="18" charset="0"/>
              </a:rPr>
              <a:t>Q : Que se passe-t-il si le client ne fait rien ? </a:t>
            </a:r>
            <a:endParaRPr lang="fr-FR" kern="1200" dirty="0">
              <a:ea typeface="Calibri" panose="020F0502020204030204" pitchFamily="34" charset="0"/>
              <a:cs typeface="Times New Roman" panose="02020603050405020304" pitchFamily="18" charset="0"/>
            </a:endParaRPr>
          </a:p>
          <a:p>
            <a:pPr lvl="1" defTabSz="685800">
              <a:lnSpc>
                <a:spcPct val="107000"/>
              </a:lnSpc>
              <a:spcAft>
                <a:spcPts val="600"/>
              </a:spcAft>
            </a:pPr>
            <a:r>
              <a:rPr lang="fr-FR" kern="1200" dirty="0">
                <a:ea typeface="Times New Roman" panose="02020603050405020304" pitchFamily="18" charset="0"/>
                <a:cs typeface="Times New Roman" panose="02020603050405020304" pitchFamily="18" charset="0"/>
              </a:rPr>
              <a:t> L’option programmée est maintenue, toutefois il convient de l’inciter à modifier ou supprimer le ou les supports déréférencés puisqu’il(s) ne présente(nt) pas un rapport frais/performance satisfaisant. </a:t>
            </a:r>
          </a:p>
          <a:p>
            <a:pPr defTabSz="685800">
              <a:lnSpc>
                <a:spcPct val="107000"/>
              </a:lnSpc>
            </a:pPr>
            <a:r>
              <a:rPr lang="fr-FR" b="1" kern="1200" dirty="0">
                <a:ea typeface="Times New Roman" panose="02020603050405020304" pitchFamily="18" charset="0"/>
                <a:cs typeface="Times New Roman" panose="02020603050405020304" pitchFamily="18" charset="0"/>
              </a:rPr>
              <a:t>Q : Les fonds déjà investis sur un support déréférencé doivent-ils être arbitrés vers d’autres supports ? </a:t>
            </a:r>
            <a:endParaRPr lang="fr-FR" kern="1200" dirty="0">
              <a:ea typeface="Calibri" panose="020F0502020204030204" pitchFamily="34" charset="0"/>
              <a:cs typeface="Times New Roman" panose="02020603050405020304" pitchFamily="18" charset="0"/>
            </a:endParaRPr>
          </a:p>
          <a:p>
            <a:pPr lvl="1" defTabSz="685800">
              <a:lnSpc>
                <a:spcPct val="107000"/>
              </a:lnSpc>
              <a:spcAft>
                <a:spcPts val="600"/>
              </a:spcAft>
            </a:pPr>
            <a:r>
              <a:rPr lang="fr-FR" kern="1200" dirty="0">
                <a:ea typeface="Times New Roman" panose="02020603050405020304" pitchFamily="18" charset="0"/>
                <a:cs typeface="Times New Roman" panose="02020603050405020304" pitchFamily="18" charset="0"/>
              </a:rPr>
              <a:t> Il n’y a pas d’obligation réglementaire à procéder à l’arbitrage des fonds investis sur des supports déréférencés, toutefois pour les mêmes raisons indiquées à la question précédente, il peut être opportun de procéder à une réallocation du capital constitué sur le contrat. </a:t>
            </a:r>
            <a:endParaRPr lang="fr-FR" b="1" kern="1200" dirty="0">
              <a:ea typeface="+mn-ea"/>
              <a:cs typeface="Times New Roman" panose="02020603050405020304" pitchFamily="18" charset="0"/>
            </a:endParaRPr>
          </a:p>
          <a:p>
            <a:pPr defTabSz="685800">
              <a:lnSpc>
                <a:spcPct val="107000"/>
              </a:lnSpc>
            </a:pPr>
            <a:r>
              <a:rPr lang="fr-FR" b="1" kern="1200" dirty="0">
                <a:ea typeface="+mn-ea"/>
                <a:cs typeface="Times New Roman" panose="02020603050405020304" pitchFamily="18" charset="0"/>
              </a:rPr>
              <a:t>Q : Est-ce que le client peut réaliser de nouveaux versements/arbitrages sur un support déréférencé ? </a:t>
            </a:r>
          </a:p>
          <a:p>
            <a:pPr lvl="1" defTabSz="685800">
              <a:lnSpc>
                <a:spcPct val="107000"/>
              </a:lnSpc>
              <a:spcAft>
                <a:spcPts val="600"/>
              </a:spcAft>
            </a:pPr>
            <a:r>
              <a:rPr lang="fr-FR" kern="1200" dirty="0">
                <a:ea typeface="+mn-ea"/>
                <a:cs typeface="Times New Roman" panose="02020603050405020304" pitchFamily="18" charset="0"/>
              </a:rPr>
              <a:t>Non, le déréférencement d’un support d’investissement signifie qu’il ne peut plus faire l’objet de nouveaux versements libres ni d’arbitrage en entrée</a:t>
            </a:r>
            <a:r>
              <a:rPr lang="fr-FR" kern="1200" dirty="0">
                <a:ea typeface="Calibri" panose="020F0502020204030204" pitchFamily="34" charset="0"/>
                <a:cs typeface="Times New Roman" panose="02020603050405020304" pitchFamily="18" charset="0"/>
              </a:rPr>
              <a:t>. </a:t>
            </a:r>
            <a:r>
              <a:rPr lang="fr-FR" kern="1200" dirty="0">
                <a:ea typeface="Times New Roman" panose="02020603050405020304" pitchFamily="18" charset="0"/>
                <a:cs typeface="Times New Roman" panose="02020603050405020304" pitchFamily="18" charset="0"/>
              </a:rPr>
              <a:t> </a:t>
            </a:r>
            <a:endParaRPr lang="fr-FR" dirty="0"/>
          </a:p>
          <a:p>
            <a:endParaRPr lang="fr-FR" dirty="0"/>
          </a:p>
        </p:txBody>
      </p:sp>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lstStyle/>
          <a:p>
            <a:r>
              <a:rPr lang="fr-FR" dirty="0"/>
              <a:t>FAQ</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Value For Money</a:t>
            </a:r>
          </a:p>
        </p:txBody>
      </p:sp>
    </p:spTree>
    <p:extLst>
      <p:ext uri="{BB962C8B-B14F-4D97-AF65-F5344CB8AC3E}">
        <p14:creationId xmlns:p14="http://schemas.microsoft.com/office/powerpoint/2010/main" val="332525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5777356-43E4-4352-915C-372210FC3F76}"/>
              </a:ext>
            </a:extLst>
          </p:cNvPr>
          <p:cNvSpPr>
            <a:spLocks noGrp="1"/>
          </p:cNvSpPr>
          <p:nvPr>
            <p:ph type="body" sz="quarter" idx="12"/>
          </p:nvPr>
        </p:nvSpPr>
        <p:spPr/>
        <p:txBody>
          <a:bodyPr/>
          <a:lstStyle/>
          <a:p>
            <a:r>
              <a:rPr lang="fr-FR" dirty="0"/>
              <a:t>Communications </a:t>
            </a:r>
          </a:p>
        </p:txBody>
      </p:sp>
      <p:sp>
        <p:nvSpPr>
          <p:cNvPr id="4" name="Espace réservé du texte 3">
            <a:extLst>
              <a:ext uri="{FF2B5EF4-FFF2-40B4-BE49-F238E27FC236}">
                <a16:creationId xmlns:a16="http://schemas.microsoft.com/office/drawing/2014/main" id="{27B633AD-EE9D-42D7-8CE2-528B832F3C58}"/>
              </a:ext>
            </a:extLst>
          </p:cNvPr>
          <p:cNvSpPr>
            <a:spLocks noGrp="1"/>
          </p:cNvSpPr>
          <p:nvPr>
            <p:ph type="body" sz="quarter" idx="14"/>
          </p:nvPr>
        </p:nvSpPr>
        <p:spPr/>
        <p:txBody>
          <a:bodyPr/>
          <a:lstStyle/>
          <a:p>
            <a:r>
              <a:rPr lang="fr-FR" dirty="0"/>
              <a:t>Value For Money</a:t>
            </a:r>
          </a:p>
        </p:txBody>
      </p:sp>
      <p:sp>
        <p:nvSpPr>
          <p:cNvPr id="2" name="ZoneTexte 1">
            <a:extLst>
              <a:ext uri="{FF2B5EF4-FFF2-40B4-BE49-F238E27FC236}">
                <a16:creationId xmlns:a16="http://schemas.microsoft.com/office/drawing/2014/main" id="{FE21B0F9-F818-5B68-A00A-6266F934CE17}"/>
              </a:ext>
            </a:extLst>
          </p:cNvPr>
          <p:cNvSpPr txBox="1"/>
          <p:nvPr/>
        </p:nvSpPr>
        <p:spPr>
          <a:xfrm>
            <a:off x="4538107" y="599039"/>
            <a:ext cx="2769278" cy="293607"/>
          </a:xfrm>
          <a:prstGeom prst="rect">
            <a:avLst/>
          </a:prstGeom>
          <a:noFill/>
        </p:spPr>
        <p:txBody>
          <a:bodyPr wrap="square">
            <a:spAutoFit/>
          </a:bodyPr>
          <a:lstStyle/>
          <a:p>
            <a:pPr defTabSz="685800">
              <a:lnSpc>
                <a:spcPct val="120000"/>
              </a:lnSpc>
              <a:buClr>
                <a:srgbClr val="581D74"/>
              </a:buClr>
            </a:pPr>
            <a:r>
              <a:rPr lang="fr-FR" sz="1200" b="1" dirty="0">
                <a:solidFill>
                  <a:srgbClr val="B34A8C"/>
                </a:solidFill>
                <a:ea typeface="+mn-ea"/>
                <a:cs typeface="+mn-cs"/>
              </a:rPr>
              <a:t>Courrier d’information BPCE vie</a:t>
            </a:r>
          </a:p>
        </p:txBody>
      </p:sp>
      <p:pic>
        <p:nvPicPr>
          <p:cNvPr id="6" name="Image 5">
            <a:extLst>
              <a:ext uri="{FF2B5EF4-FFF2-40B4-BE49-F238E27FC236}">
                <a16:creationId xmlns:a16="http://schemas.microsoft.com/office/drawing/2014/main" id="{31008E0F-7869-5A28-A037-5E2BC7899E76}"/>
              </a:ext>
            </a:extLst>
          </p:cNvPr>
          <p:cNvPicPr>
            <a:picLocks noChangeAspect="1"/>
          </p:cNvPicPr>
          <p:nvPr/>
        </p:nvPicPr>
        <p:blipFill rotWithShape="1">
          <a:blip r:embed="rId2"/>
          <a:srcRect l="8355" t="1555" r="5180" b="5523"/>
          <a:stretch/>
        </p:blipFill>
        <p:spPr>
          <a:xfrm>
            <a:off x="3968404" y="919746"/>
            <a:ext cx="3587427" cy="5522093"/>
          </a:xfrm>
          <a:prstGeom prst="rect">
            <a:avLst/>
          </a:prstGeom>
        </p:spPr>
      </p:pic>
      <p:pic>
        <p:nvPicPr>
          <p:cNvPr id="7" name="Image 6">
            <a:extLst>
              <a:ext uri="{FF2B5EF4-FFF2-40B4-BE49-F238E27FC236}">
                <a16:creationId xmlns:a16="http://schemas.microsoft.com/office/drawing/2014/main" id="{34CA5761-8DFD-B1D5-8E2C-999AD8780BFF}"/>
              </a:ext>
            </a:extLst>
          </p:cNvPr>
          <p:cNvPicPr>
            <a:picLocks noChangeAspect="1"/>
          </p:cNvPicPr>
          <p:nvPr/>
        </p:nvPicPr>
        <p:blipFill>
          <a:blip r:embed="rId3"/>
          <a:stretch>
            <a:fillRect/>
          </a:stretch>
        </p:blipFill>
        <p:spPr>
          <a:xfrm>
            <a:off x="7653330" y="1353038"/>
            <a:ext cx="4317286" cy="4655508"/>
          </a:xfrm>
          <a:prstGeom prst="rect">
            <a:avLst/>
          </a:prstGeom>
        </p:spPr>
      </p:pic>
      <p:pic>
        <p:nvPicPr>
          <p:cNvPr id="8" name="Image 7">
            <a:extLst>
              <a:ext uri="{FF2B5EF4-FFF2-40B4-BE49-F238E27FC236}">
                <a16:creationId xmlns:a16="http://schemas.microsoft.com/office/drawing/2014/main" id="{AF7CF3D5-D8C8-3A5E-4E31-E37637FA63C9}"/>
              </a:ext>
            </a:extLst>
          </p:cNvPr>
          <p:cNvPicPr>
            <a:picLocks noChangeAspect="1"/>
          </p:cNvPicPr>
          <p:nvPr/>
        </p:nvPicPr>
        <p:blipFill rotWithShape="1">
          <a:blip r:embed="rId4"/>
          <a:srcRect l="4283" t="6710" r="6904" b="2122"/>
          <a:stretch/>
        </p:blipFill>
        <p:spPr>
          <a:xfrm>
            <a:off x="433136" y="1802601"/>
            <a:ext cx="3420587" cy="4591252"/>
          </a:xfrm>
          <a:prstGeom prst="rect">
            <a:avLst/>
          </a:prstGeom>
        </p:spPr>
      </p:pic>
      <p:sp>
        <p:nvSpPr>
          <p:cNvPr id="5" name="ZoneTexte 4">
            <a:extLst>
              <a:ext uri="{FF2B5EF4-FFF2-40B4-BE49-F238E27FC236}">
                <a16:creationId xmlns:a16="http://schemas.microsoft.com/office/drawing/2014/main" id="{F86EDE35-E0CA-A3DC-51A4-A3F22D349075}"/>
              </a:ext>
            </a:extLst>
          </p:cNvPr>
          <p:cNvSpPr txBox="1"/>
          <p:nvPr/>
        </p:nvSpPr>
        <p:spPr>
          <a:xfrm>
            <a:off x="730586" y="1303019"/>
            <a:ext cx="3123137" cy="293607"/>
          </a:xfrm>
          <a:prstGeom prst="rect">
            <a:avLst/>
          </a:prstGeom>
          <a:noFill/>
        </p:spPr>
        <p:txBody>
          <a:bodyPr wrap="square">
            <a:spAutoFit/>
          </a:bodyPr>
          <a:lstStyle/>
          <a:p>
            <a:pPr defTabSz="685800">
              <a:lnSpc>
                <a:spcPct val="120000"/>
              </a:lnSpc>
              <a:buClr>
                <a:srgbClr val="581D74"/>
              </a:buClr>
            </a:pPr>
            <a:r>
              <a:rPr lang="fr-FR" sz="1200" b="1" kern="0" dirty="0">
                <a:solidFill>
                  <a:srgbClr val="8AB973"/>
                </a:solidFill>
                <a:cs typeface="Arial"/>
                <a:sym typeface="Arial"/>
              </a:rPr>
              <a:t>Courrier d’information CNP assurances </a:t>
            </a:r>
          </a:p>
        </p:txBody>
      </p:sp>
      <p:sp>
        <p:nvSpPr>
          <p:cNvPr id="9" name="ZoneTexte 8">
            <a:extLst>
              <a:ext uri="{FF2B5EF4-FFF2-40B4-BE49-F238E27FC236}">
                <a16:creationId xmlns:a16="http://schemas.microsoft.com/office/drawing/2014/main" id="{9DE25529-8801-99F4-AFB4-AF62FEFF0FAD}"/>
              </a:ext>
            </a:extLst>
          </p:cNvPr>
          <p:cNvSpPr txBox="1"/>
          <p:nvPr/>
        </p:nvSpPr>
        <p:spPr>
          <a:xfrm>
            <a:off x="7597451" y="906755"/>
            <a:ext cx="4315415" cy="276999"/>
          </a:xfrm>
          <a:prstGeom prst="rect">
            <a:avLst/>
          </a:prstGeom>
          <a:noFill/>
        </p:spPr>
        <p:txBody>
          <a:bodyPr wrap="square">
            <a:spAutoFit/>
          </a:bodyPr>
          <a:lstStyle/>
          <a:p>
            <a:pPr algn="ctr" defTabSz="685800"/>
            <a:r>
              <a:rPr lang="fr-FR" sz="1200" b="1" kern="0">
                <a:solidFill>
                  <a:srgbClr val="41B8EB"/>
                </a:solidFill>
                <a:cs typeface="Arial"/>
                <a:sym typeface="Arial"/>
              </a:rPr>
              <a:t>Exemple relevés de situation annuelle BPCE vie</a:t>
            </a:r>
            <a:endParaRPr lang="fr-FR" sz="1200">
              <a:solidFill>
                <a:srgbClr val="41B8EB"/>
              </a:solidFill>
              <a:cs typeface="Arial"/>
              <a:sym typeface="Arial"/>
            </a:endParaRPr>
          </a:p>
        </p:txBody>
      </p:sp>
    </p:spTree>
    <p:extLst>
      <p:ext uri="{BB962C8B-B14F-4D97-AF65-F5344CB8AC3E}">
        <p14:creationId xmlns:p14="http://schemas.microsoft.com/office/powerpoint/2010/main" val="161882043"/>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75000"/>
          </a:schemeClr>
        </a:solidFill>
        <a:ln w="19050">
          <a:noFill/>
        </a:ln>
      </a:spPr>
      <a:bodyPr rtlCol="0" anchor="ctr"/>
      <a:lstStyle>
        <a:defPPr algn="ctr">
          <a:defRPr dirty="0">
            <a:solidFill>
              <a:srgbClr val="C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402bd0e2-1d78-4f7d-9dde-91cd55d66e87"/>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26265</TotalTime>
  <Words>632</Words>
  <Application>Microsoft Office PowerPoint</Application>
  <PresentationFormat>Grand écran</PresentationFormat>
  <Paragraphs>37</Paragraphs>
  <Slides>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vt:i4>
      </vt:variant>
    </vt:vector>
  </HeadingPairs>
  <TitlesOfParts>
    <vt:vector size="10" baseType="lpstr">
      <vt:lpstr>Arial</vt:lpstr>
      <vt:lpstr>Arial Black</vt:lpstr>
      <vt:lpstr>Calibri</vt:lpstr>
      <vt:lpstr>Montserrat Black</vt:lpstr>
      <vt:lpstr>Wingdings</vt:lpstr>
      <vt:lpstr>Thème Office</vt:lpstr>
      <vt:lpstr>Value For Money :  FAQ et Communications Clients</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LOSSER Fabien [CEGEE]</cp:lastModifiedBy>
  <cp:revision>4219</cp:revision>
  <cp:lastPrinted>2023-01-19T17:25:37Z</cp:lastPrinted>
  <dcterms:created xsi:type="dcterms:W3CDTF">2020-06-24T09:20:11Z</dcterms:created>
  <dcterms:modified xsi:type="dcterms:W3CDTF">2024-01-25T14:02:40Z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2022-12-07T07:16:55Z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