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5"/>
  </p:sldMasterIdLst>
  <p:notesMasterIdLst>
    <p:notesMasterId r:id="rId14"/>
  </p:notesMasterIdLst>
  <p:handoutMasterIdLst>
    <p:handoutMasterId r:id="rId15"/>
  </p:handoutMasterIdLst>
  <p:sldIdLst>
    <p:sldId id="284" r:id="rId6"/>
    <p:sldId id="2147482454" r:id="rId7"/>
    <p:sldId id="320" r:id="rId8"/>
    <p:sldId id="2147479742" r:id="rId9"/>
    <p:sldId id="2147482453" r:id="rId10"/>
    <p:sldId id="2147482457" r:id="rId11"/>
    <p:sldId id="2147482455" r:id="rId12"/>
    <p:sldId id="2147482456" r:id="rId13"/>
  </p:sldIdLst>
  <p:sldSz cx="9144000" cy="5143500" type="screen16x9"/>
  <p:notesSz cx="6797675" cy="9872663"/>
  <p:defaultTextStyle>
    <a:defPPr>
      <a:defRPr lang="fr-FR"/>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BBB500-FC62-A880-1F58-00D5C89F9879}" name="TIKHONOVA Anastasiya" initials="TA" userId="S::anastasiya.tikhonova@natixis.com::76d4449a-f007-4cb9-85d1-450f50df6962" providerId="AD"/>
  <p188:author id="{CE302A16-93BD-B45C-A0B4-C7BB7383F3CF}" name="SAULNIER Cécile" initials="SC" userId="S::cecile.saulnier@ecureuilvie.fr::1819dc48-e500-42d1-a624-cc7440cfa2f4" providerId="AD"/>
  <p188:author id="{127D8ABD-14AB-0DD8-97C2-0F3B288C348C}" name="OULAD ALI Souliman" initials="OAS" userId="S::souliman.ouladali@ecureuilvie.fr::4fc2e6fc-e44b-4fdf-b116-e42d24a2ed55"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000F"/>
    <a:srgbClr val="DB4B4B"/>
    <a:srgbClr val="F08050"/>
    <a:srgbClr val="581D74"/>
    <a:srgbClr val="FB1E83"/>
    <a:srgbClr val="DCE288"/>
    <a:srgbClr val="EB624A"/>
    <a:srgbClr val="2DA294"/>
    <a:srgbClr val="D676AD"/>
    <a:srgbClr val="6694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autoAdjust="0"/>
  </p:normalViewPr>
  <p:slideViewPr>
    <p:cSldViewPr showGuides="1">
      <p:cViewPr varScale="1">
        <p:scale>
          <a:sx n="150" d="100"/>
          <a:sy n="150" d="100"/>
        </p:scale>
        <p:origin x="510" y="120"/>
      </p:cViewPr>
      <p:guideLst>
        <p:guide orient="horz" pos="1620"/>
        <p:guide pos="2880"/>
      </p:guideLst>
    </p:cSldViewPr>
  </p:slideViewPr>
  <p:notesTextViewPr>
    <p:cViewPr>
      <p:scale>
        <a:sx n="1" d="1"/>
        <a:sy n="1" d="1"/>
      </p:scale>
      <p:origin x="0" y="0"/>
    </p:cViewPr>
  </p:notesTextViewPr>
  <p:notesViewPr>
    <p:cSldViewPr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Espace réservé de l'en-tête 1">
            <a:extLst>
              <a:ext uri="{FF2B5EF4-FFF2-40B4-BE49-F238E27FC236}">
                <a16:creationId xmlns:a16="http://schemas.microsoft.com/office/drawing/2014/main" id="{45F6BA2F-B17C-D901-01BF-0AA87326B635}"/>
              </a:ext>
            </a:extLst>
          </p:cNvPr>
          <p:cNvSpPr>
            <a:spLocks noGrp="1" noChangeArrowheads="1"/>
          </p:cNvSpPr>
          <p:nvPr>
            <p:ph type="hdr" sz="quarter"/>
          </p:nvPr>
        </p:nvSpPr>
        <p:spPr bwMode="auto">
          <a:xfrm>
            <a:off x="0" y="0"/>
            <a:ext cx="29464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fr-FR" altLang="fr-FR"/>
          </a:p>
        </p:txBody>
      </p:sp>
      <p:sp>
        <p:nvSpPr>
          <p:cNvPr id="24579" name="Espace réservé de la date 2">
            <a:extLst>
              <a:ext uri="{FF2B5EF4-FFF2-40B4-BE49-F238E27FC236}">
                <a16:creationId xmlns:a16="http://schemas.microsoft.com/office/drawing/2014/main" id="{41B7F048-71B1-6334-84FF-CCD9EDF8AEE5}"/>
              </a:ext>
            </a:extLst>
          </p:cNvPr>
          <p:cNvSpPr>
            <a:spLocks noGrp="1" noChangeArrowheads="1"/>
          </p:cNvSpPr>
          <p:nvPr>
            <p:ph type="dt" sz="quarter" idx="1"/>
          </p:nvPr>
        </p:nvSpPr>
        <p:spPr bwMode="auto">
          <a:xfrm>
            <a:off x="3849688" y="0"/>
            <a:ext cx="29464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C6779C5F-7E8E-46C2-992E-4027B1B7B1A0}" type="datetimeFigureOut">
              <a:rPr lang="fr-FR" altLang="fr-FR"/>
              <a:pPr/>
              <a:t>05/06/2024</a:t>
            </a:fld>
            <a:endParaRPr lang="fr-FR" altLang="fr-FR"/>
          </a:p>
        </p:txBody>
      </p:sp>
      <p:sp>
        <p:nvSpPr>
          <p:cNvPr id="24580" name="Espace réservé du pied de page 3">
            <a:extLst>
              <a:ext uri="{FF2B5EF4-FFF2-40B4-BE49-F238E27FC236}">
                <a16:creationId xmlns:a16="http://schemas.microsoft.com/office/drawing/2014/main" id="{7C045245-4F04-AC8F-E87B-EEBB571E6A8F}"/>
              </a:ext>
            </a:extLst>
          </p:cNvPr>
          <p:cNvSpPr>
            <a:spLocks noGrp="1" noChangeArrowheads="1"/>
          </p:cNvSpPr>
          <p:nvPr>
            <p:ph type="ftr" sz="quarter" idx="2"/>
          </p:nvPr>
        </p:nvSpPr>
        <p:spPr bwMode="auto">
          <a:xfrm>
            <a:off x="0" y="9377363"/>
            <a:ext cx="29464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fr-FR" altLang="fr-FR"/>
          </a:p>
        </p:txBody>
      </p:sp>
      <p:sp>
        <p:nvSpPr>
          <p:cNvPr id="24581" name="Espace réservé du numéro de diapositive 4">
            <a:extLst>
              <a:ext uri="{FF2B5EF4-FFF2-40B4-BE49-F238E27FC236}">
                <a16:creationId xmlns:a16="http://schemas.microsoft.com/office/drawing/2014/main" id="{D0223D33-5431-1375-4ECC-E9E2438BD5F0}"/>
              </a:ext>
            </a:extLst>
          </p:cNvPr>
          <p:cNvSpPr>
            <a:spLocks noGrp="1" noChangeArrowheads="1"/>
          </p:cNvSpPr>
          <p:nvPr>
            <p:ph type="sldNum" sz="quarter" idx="3"/>
          </p:nvPr>
        </p:nvSpPr>
        <p:spPr bwMode="auto">
          <a:xfrm>
            <a:off x="3849688" y="9377363"/>
            <a:ext cx="29464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B30B7FAB-9C6B-4396-9524-B28AE7F7E52D}"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Shape 3">
            <a:extLst>
              <a:ext uri="{FF2B5EF4-FFF2-40B4-BE49-F238E27FC236}">
                <a16:creationId xmlns:a16="http://schemas.microsoft.com/office/drawing/2014/main" id="{4A5212CE-F7CA-EB0C-0A05-DD03BF924B90}"/>
              </a:ext>
            </a:extLst>
          </p:cNvPr>
          <p:cNvSpPr>
            <a:spLocks noGrp="1" noRot="1" noChangeAspect="1"/>
          </p:cNvSpPr>
          <p:nvPr>
            <p:ph type="sldImg" idx="2"/>
          </p:nvPr>
        </p:nvSpPr>
        <p:spPr bwMode="auto">
          <a:xfrm>
            <a:off x="103188" y="738188"/>
            <a:ext cx="6591300" cy="37084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 name="Shape 4">
            <a:extLst>
              <a:ext uri="{FF2B5EF4-FFF2-40B4-BE49-F238E27FC236}">
                <a16:creationId xmlns:a16="http://schemas.microsoft.com/office/drawing/2014/main" id="{F76A11B3-023D-CFAB-99AD-E2A516FF1A9A}"/>
              </a:ext>
            </a:extLst>
          </p:cNvPr>
          <p:cNvSpPr txBox="1">
            <a:spLocks noGrp="1"/>
          </p:cNvSpPr>
          <p:nvPr>
            <p:ph type="body" idx="1"/>
          </p:nvPr>
        </p:nvSpPr>
        <p:spPr>
          <a:xfrm>
            <a:off x="679450" y="4689475"/>
            <a:ext cx="5438775" cy="4443413"/>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pPr lvl="0"/>
            <a:endParaRPr noProof="0"/>
          </a:p>
        </p:txBody>
      </p:sp>
    </p:spTree>
  </p:cSld>
  <p:clrMap bg1="lt1" tx1="dk1" bg2="dk2" tx2="lt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742950" indent="-285750" algn="l" rtl="0" fontAlgn="base">
      <a:spcBef>
        <a:spcPct val="30000"/>
      </a:spcBef>
      <a:spcAft>
        <a:spcPct val="0"/>
      </a:spcAft>
      <a:defRPr sz="1200" kern="1200">
        <a:solidFill>
          <a:schemeClr val="tx1"/>
        </a:solidFill>
        <a:latin typeface="+mn-lt"/>
        <a:ea typeface="+mn-ea"/>
        <a:cs typeface="+mn-cs"/>
      </a:defRPr>
    </a:lvl2pPr>
    <a:lvl3pPr marL="1143000" indent="-228600" algn="l" rtl="0" fontAlgn="base">
      <a:spcBef>
        <a:spcPct val="30000"/>
      </a:spcBef>
      <a:spcAft>
        <a:spcPct val="0"/>
      </a:spcAft>
      <a:defRPr sz="1200" kern="1200">
        <a:solidFill>
          <a:schemeClr val="tx1"/>
        </a:solidFill>
        <a:latin typeface="+mn-lt"/>
        <a:ea typeface="+mn-ea"/>
        <a:cs typeface="+mn-cs"/>
      </a:defRPr>
    </a:lvl3pPr>
    <a:lvl4pPr marL="1600200" indent="-228600" algn="l" rtl="0" fontAlgn="base">
      <a:spcBef>
        <a:spcPct val="30000"/>
      </a:spcBef>
      <a:spcAft>
        <a:spcPct val="0"/>
      </a:spcAft>
      <a:defRPr sz="1200" kern="1200">
        <a:solidFill>
          <a:schemeClr val="tx1"/>
        </a:solidFill>
        <a:latin typeface="+mn-lt"/>
        <a:ea typeface="+mn-ea"/>
        <a:cs typeface="+mn-cs"/>
      </a:defRPr>
    </a:lvl4pPr>
    <a:lvl5pPr marL="2057400" indent="-2286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F3749576-6F2D-0923-1DCC-A2BCF358E94E}"/>
              </a:ext>
            </a:extLst>
          </p:cNvPr>
          <p:cNvSpPr>
            <a:spLocks noGrp="1" noRot="1" noChangeAspect="1" noTextEdit="1"/>
          </p:cNvSpPr>
          <p:nvPr>
            <p:ph type="sldImg"/>
          </p:nvPr>
        </p:nvSpPr>
        <p:spPr>
          <a:ln>
            <a:headEnd/>
            <a:tailEnd/>
          </a:ln>
        </p:spPr>
      </p:sp>
      <p:sp>
        <p:nvSpPr>
          <p:cNvPr id="28675" name="Espace réservé des notes 2">
            <a:extLst>
              <a:ext uri="{FF2B5EF4-FFF2-40B4-BE49-F238E27FC236}">
                <a16:creationId xmlns:a16="http://schemas.microsoft.com/office/drawing/2014/main" id="{5BB863E8-2462-1FEB-4C1C-54718351BF5D}"/>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groupebpce.fr/" TargetMode="External"/><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3_Titre">
    <p:spTree>
      <p:nvGrpSpPr>
        <p:cNvPr id="1" name="Shape 8"/>
        <p:cNvGrpSpPr/>
        <p:nvPr/>
      </p:nvGrpSpPr>
      <p:grpSpPr>
        <a:xfrm>
          <a:off x="0" y="0"/>
          <a:ext cx="0" cy="0"/>
          <a:chOff x="0" y="0"/>
          <a:chExt cx="0" cy="0"/>
        </a:xfrm>
      </p:grpSpPr>
      <p:pic>
        <p:nvPicPr>
          <p:cNvPr id="3" name="Image 1">
            <a:extLst>
              <a:ext uri="{FF2B5EF4-FFF2-40B4-BE49-F238E27FC236}">
                <a16:creationId xmlns:a16="http://schemas.microsoft.com/office/drawing/2014/main" id="{04B4AE74-3A28-5208-E1F7-4FDDC78FC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4565650"/>
            <a:ext cx="19018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2">
            <a:extLst>
              <a:ext uri="{FF2B5EF4-FFF2-40B4-BE49-F238E27FC236}">
                <a16:creationId xmlns:a16="http://schemas.microsoft.com/office/drawing/2014/main" id="{64DAFD83-FD8B-E89A-E6B9-59E3B9899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813" y="442913"/>
            <a:ext cx="243363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space réservé pour une image  18"/>
          <p:cNvSpPr>
            <a:spLocks noGrp="1"/>
          </p:cNvSpPr>
          <p:nvPr>
            <p:ph type="pic" sz="quarter" idx="14"/>
          </p:nvPr>
        </p:nvSpPr>
        <p:spPr>
          <a:xfrm>
            <a:off x="3635896" y="0"/>
            <a:ext cx="5508104" cy="5164138"/>
          </a:xfrm>
          <a:prstGeom prst="rect">
            <a:avLst/>
          </a:prstGeom>
          <a:solidFill>
            <a:schemeClr val="accent2"/>
          </a:solidFill>
        </p:spPr>
        <p:txBody>
          <a:bodyPr rtlCol="0">
            <a:noAutofit/>
          </a:bodyPr>
          <a:lstStyle/>
          <a:p>
            <a:pPr lvl="0"/>
            <a:r>
              <a:rPr lang="fr-FR" noProof="0"/>
              <a:t>Cliquez sur l'icône pour ajouter une image</a:t>
            </a:r>
            <a:endParaRPr lang="en-US" noProof="0" dirty="0"/>
          </a:p>
        </p:txBody>
      </p:sp>
      <p:sp>
        <p:nvSpPr>
          <p:cNvPr id="10" name="Shape 10"/>
          <p:cNvSpPr txBox="1">
            <a:spLocks noGrp="1"/>
          </p:cNvSpPr>
          <p:nvPr>
            <p:ph type="ctrTitle"/>
          </p:nvPr>
        </p:nvSpPr>
        <p:spPr>
          <a:xfrm>
            <a:off x="864000" y="1851670"/>
            <a:ext cx="4896544" cy="1159799"/>
          </a:xfrm>
          <a:prstGeom prst="rect">
            <a:avLst/>
          </a:prstGeom>
        </p:spPr>
        <p:txBody>
          <a:bodyPr tIns="0" bIns="0" anchor="b"/>
          <a:lstStyle>
            <a:lvl1pPr lvl="0" algn="l">
              <a:lnSpc>
                <a:spcPct val="85000"/>
              </a:lnSpc>
              <a:spcBef>
                <a:spcPts val="0"/>
              </a:spcBef>
              <a:buClr>
                <a:srgbClr val="FFFFFF"/>
              </a:buClr>
              <a:buSzPct val="100000"/>
              <a:buFont typeface="Cabin Condensed"/>
              <a:defRPr sz="44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p:nvPr>
        </p:nvSpPr>
        <p:spPr>
          <a:xfrm>
            <a:off x="864000" y="3031409"/>
            <a:ext cx="4896544" cy="249299"/>
          </a:xfrm>
          <a:prstGeom prst="rect">
            <a:avLst/>
          </a:prstGeom>
          <a:noFill/>
          <a:ln>
            <a:noFill/>
          </a:ln>
        </p:spPr>
        <p:txBody>
          <a:bodyPr lIns="0" tIns="0" rIns="0" bIns="0">
            <a:spAutoFit/>
          </a:bodyPr>
          <a:lstStyle>
            <a:lvl1pPr marL="0" indent="0" algn="l">
              <a:buNone/>
              <a:defRPr sz="1800" b="0" i="0" cap="none" baseline="0">
                <a:solidFill>
                  <a:schemeClr val="tx1"/>
                </a:solidFill>
                <a:effectLst/>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17" name="Espace réservé du texte 52"/>
          <p:cNvSpPr>
            <a:spLocks noGrp="1"/>
          </p:cNvSpPr>
          <p:nvPr>
            <p:ph type="body" sz="quarter" idx="13"/>
          </p:nvPr>
        </p:nvSpPr>
        <p:spPr>
          <a:xfrm rot="16200000">
            <a:off x="-966508" y="2510250"/>
            <a:ext cx="2095903" cy="123000"/>
          </a:xfrm>
          <a:prstGeom prst="rect">
            <a:avLst/>
          </a:prstGeom>
        </p:spPr>
        <p:txBody>
          <a:bodyPr wrap="none" lIns="0" tIns="0" rIns="0" bIns="0" anchor="ctr">
            <a:noAutofit/>
          </a:bodyPr>
          <a:lstStyle>
            <a:lvl1pPr marL="0" indent="0" algn="ctr">
              <a:buNone/>
              <a:defRPr sz="700" b="0" i="0" spc="100" baseline="0">
                <a:solidFill>
                  <a:schemeClr val="bg1">
                    <a:lumMod val="75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2" name="Espace réservé du texte 52"/>
          <p:cNvSpPr>
            <a:spLocks noGrp="1"/>
          </p:cNvSpPr>
          <p:nvPr>
            <p:ph type="body" sz="quarter" idx="12"/>
          </p:nvPr>
        </p:nvSpPr>
        <p:spPr>
          <a:xfrm rot="16200000">
            <a:off x="-2375938" y="2512789"/>
            <a:ext cx="5163673" cy="138096"/>
          </a:xfrm>
          <a:prstGeom prst="rect">
            <a:avLst/>
          </a:prstGeom>
          <a:solidFill>
            <a:srgbClr val="F08050"/>
          </a:solidFill>
        </p:spPr>
        <p:txBody>
          <a:bodyPr lIns="0" tIns="0" rIns="0" bIns="0" anchor="ctr">
            <a:normAutofit/>
          </a:bodyPr>
          <a:lstStyle>
            <a:lvl1pPr marL="0" indent="0" algn="ctr">
              <a:buNone/>
              <a:defRPr sz="800" b="0" i="0" cap="all" spc="100" baseline="0">
                <a:solidFill>
                  <a:schemeClr val="bg1"/>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199075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sp>
        <p:nvSpPr>
          <p:cNvPr id="19" name="Espace réservé pour une image  18"/>
          <p:cNvSpPr>
            <a:spLocks noGrp="1"/>
          </p:cNvSpPr>
          <p:nvPr>
            <p:ph type="pic" sz="quarter" idx="14"/>
          </p:nvPr>
        </p:nvSpPr>
        <p:spPr>
          <a:xfrm>
            <a:off x="142944" y="0"/>
            <a:ext cx="3276929" cy="5164138"/>
          </a:xfrm>
          <a:prstGeom prst="rect">
            <a:avLst/>
          </a:prstGeom>
          <a:solidFill>
            <a:schemeClr val="accent2"/>
          </a:solidFill>
        </p:spPr>
        <p:txBody>
          <a:bodyPr rtlCol="0">
            <a:noAutofit/>
          </a:bodyPr>
          <a:lstStyle/>
          <a:p>
            <a:pPr lvl="0"/>
            <a:r>
              <a:rPr lang="fr-FR" noProof="0"/>
              <a:t>Cliquez sur l'icône pour ajouter une image</a:t>
            </a:r>
            <a:endParaRPr lang="en-US" noProof="0"/>
          </a:p>
        </p:txBody>
      </p:sp>
      <p:sp>
        <p:nvSpPr>
          <p:cNvPr id="10" name="Shape 10"/>
          <p:cNvSpPr txBox="1">
            <a:spLocks noGrp="1"/>
          </p:cNvSpPr>
          <p:nvPr>
            <p:ph type="ctrTitle"/>
          </p:nvPr>
        </p:nvSpPr>
        <p:spPr>
          <a:xfrm>
            <a:off x="4067944" y="1991851"/>
            <a:ext cx="4536504" cy="1159799"/>
          </a:xfrm>
          <a:prstGeom prst="rect">
            <a:avLst/>
          </a:prstGeom>
        </p:spPr>
        <p:txBody>
          <a:bodyPr tIns="0" bIns="0" anchor="ctr"/>
          <a:lstStyle>
            <a:lvl1pPr lvl="0" algn="l">
              <a:lnSpc>
                <a:spcPct val="85000"/>
              </a:lnSpc>
              <a:spcBef>
                <a:spcPts val="0"/>
              </a:spcBef>
              <a:buClr>
                <a:srgbClr val="FFFFFF"/>
              </a:buClr>
              <a:buSzPct val="100000"/>
              <a:buFont typeface="Cabin Condensed"/>
              <a:defRPr sz="36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5" name="Espace réservé du texte 4"/>
          <p:cNvSpPr>
            <a:spLocks noGrp="1"/>
          </p:cNvSpPr>
          <p:nvPr>
            <p:ph type="body" sz="quarter" idx="15"/>
          </p:nvPr>
        </p:nvSpPr>
        <p:spPr>
          <a:xfrm>
            <a:off x="2483075" y="2067719"/>
            <a:ext cx="1296838" cy="1008062"/>
          </a:xfrm>
        </p:spPr>
        <p:txBody>
          <a:bodyPr anchor="ctr">
            <a:noAutofit/>
          </a:bodyPr>
          <a:lstStyle>
            <a:lvl1pPr marL="0" indent="0" algn="r">
              <a:buNone/>
              <a:defRPr sz="3600" b="1" i="0">
                <a:solidFill>
                  <a:schemeClr val="accent1"/>
                </a:solidFill>
                <a:latin typeface="Montserrat ExtraBold" pitchFamily="2" charset="77"/>
              </a:defRPr>
            </a:lvl1pPr>
          </a:lstStyle>
          <a:p>
            <a:pPr lvl="0"/>
            <a:r>
              <a:rPr lang="fr-FR"/>
              <a:t>Cliquez pour modifier les styles du texte du masque</a:t>
            </a:r>
          </a:p>
        </p:txBody>
      </p:sp>
    </p:spTree>
    <p:extLst>
      <p:ext uri="{BB962C8B-B14F-4D97-AF65-F5344CB8AC3E}">
        <p14:creationId xmlns:p14="http://schemas.microsoft.com/office/powerpoint/2010/main" val="2612644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pic>
        <p:nvPicPr>
          <p:cNvPr id="2" name="Image 1">
            <a:extLst>
              <a:ext uri="{FF2B5EF4-FFF2-40B4-BE49-F238E27FC236}">
                <a16:creationId xmlns:a16="http://schemas.microsoft.com/office/drawing/2014/main" id="{1F79E222-117A-3322-58F9-C236C12FD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4565650"/>
            <a:ext cx="19018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C64AA199-BA0C-E12C-89BD-8562E17B1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42913"/>
            <a:ext cx="243363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10"/>
          <p:cNvSpPr txBox="1">
            <a:spLocks noGrp="1"/>
          </p:cNvSpPr>
          <p:nvPr>
            <p:ph type="ctrTitle"/>
          </p:nvPr>
        </p:nvSpPr>
        <p:spPr>
          <a:xfrm>
            <a:off x="864000" y="1545613"/>
            <a:ext cx="7523602" cy="1159799"/>
          </a:xfrm>
          <a:prstGeom prst="rect">
            <a:avLst/>
          </a:prstGeom>
        </p:spPr>
        <p:txBody>
          <a:bodyPr tIns="0" bIns="0" anchor="b"/>
          <a:lstStyle>
            <a:lvl1pPr lvl="0" algn="l">
              <a:lnSpc>
                <a:spcPct val="85000"/>
              </a:lnSpc>
              <a:spcBef>
                <a:spcPts val="0"/>
              </a:spcBef>
              <a:buClr>
                <a:srgbClr val="FFFFFF"/>
              </a:buClr>
              <a:buSzPct val="100000"/>
              <a:buFont typeface="Cabin Condensed"/>
              <a:defRPr sz="44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p:nvPr>
        </p:nvSpPr>
        <p:spPr>
          <a:xfrm>
            <a:off x="864000" y="2705412"/>
            <a:ext cx="7523602" cy="249299"/>
          </a:xfrm>
          <a:prstGeom prst="rect">
            <a:avLst/>
          </a:prstGeom>
          <a:noFill/>
          <a:ln>
            <a:noFill/>
          </a:ln>
        </p:spPr>
        <p:txBody>
          <a:bodyPr lIns="0" tIns="0" rIns="0" bIns="0">
            <a:spAutoFit/>
          </a:bodyPr>
          <a:lstStyle>
            <a:lvl1pPr marL="0" indent="0" algn="l">
              <a:buNone/>
              <a:defRPr sz="1800" b="0" i="0" cap="none" baseline="0">
                <a:solidFill>
                  <a:schemeClr val="tx1"/>
                </a:solidFill>
                <a:effectLst/>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17" name="Espace réservé du texte 52"/>
          <p:cNvSpPr>
            <a:spLocks noGrp="1"/>
          </p:cNvSpPr>
          <p:nvPr>
            <p:ph type="body" sz="quarter" idx="13"/>
          </p:nvPr>
        </p:nvSpPr>
        <p:spPr>
          <a:xfrm rot="16200000">
            <a:off x="-966508" y="2510250"/>
            <a:ext cx="2095903" cy="123000"/>
          </a:xfrm>
          <a:prstGeom prst="rect">
            <a:avLst/>
          </a:prstGeom>
        </p:spPr>
        <p:txBody>
          <a:bodyPr wrap="none" lIns="0" tIns="0" rIns="0" bIns="0" anchor="ctr">
            <a:noAutofit/>
          </a:bodyPr>
          <a:lstStyle>
            <a:lvl1pPr marL="0" indent="0" algn="ctr">
              <a:buNone/>
              <a:defRPr sz="700" b="0" i="0" spc="100" baseline="0">
                <a:solidFill>
                  <a:schemeClr val="bg1">
                    <a:lumMod val="75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4" name="Espace réservé du texte 52"/>
          <p:cNvSpPr>
            <a:spLocks noGrp="1"/>
          </p:cNvSpPr>
          <p:nvPr>
            <p:ph type="body" sz="quarter" idx="12"/>
          </p:nvPr>
        </p:nvSpPr>
        <p:spPr>
          <a:xfrm rot="16200000">
            <a:off x="-2375938" y="2512789"/>
            <a:ext cx="5163673" cy="138096"/>
          </a:xfrm>
          <a:prstGeom prst="rect">
            <a:avLst/>
          </a:prstGeom>
          <a:solidFill>
            <a:srgbClr val="F08050"/>
          </a:solidFill>
        </p:spPr>
        <p:txBody>
          <a:bodyPr lIns="0" tIns="0" rIns="0" bIns="0" anchor="ctr">
            <a:normAutofit/>
          </a:bodyPr>
          <a:lstStyle>
            <a:lvl1pPr marL="0" indent="0" algn="ctr">
              <a:buNone/>
              <a:defRPr sz="800" b="0" i="0" cap="all" spc="100" baseline="0">
                <a:solidFill>
                  <a:schemeClr val="bg1"/>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pic>
        <p:nvPicPr>
          <p:cNvPr id="5" name="Image 4" descr="Une image contenant texte, Police, capture d’écran, Graphique&#10;&#10;Description générée automatiquement">
            <a:extLst>
              <a:ext uri="{FF2B5EF4-FFF2-40B4-BE49-F238E27FC236}">
                <a16:creationId xmlns:a16="http://schemas.microsoft.com/office/drawing/2014/main" id="{D2538DA0-6293-29A6-8C26-8655FCD70ADD}"/>
              </a:ext>
            </a:extLst>
          </p:cNvPr>
          <p:cNvPicPr>
            <a:picLocks noChangeAspect="1"/>
          </p:cNvPicPr>
          <p:nvPr userDrawn="1"/>
        </p:nvPicPr>
        <p:blipFill>
          <a:blip r:embed="rId4"/>
          <a:stretch>
            <a:fillRect/>
          </a:stretch>
        </p:blipFill>
        <p:spPr>
          <a:xfrm>
            <a:off x="5940152" y="371123"/>
            <a:ext cx="3124085" cy="755650"/>
          </a:xfrm>
          <a:prstGeom prst="rect">
            <a:avLst/>
          </a:prstGeom>
        </p:spPr>
      </p:pic>
      <p:sp>
        <p:nvSpPr>
          <p:cNvPr id="7" name="Espace réservé de la date 3">
            <a:extLst>
              <a:ext uri="{FF2B5EF4-FFF2-40B4-BE49-F238E27FC236}">
                <a16:creationId xmlns:a16="http://schemas.microsoft.com/office/drawing/2014/main" id="{826DC770-19BD-BF9B-FA65-58B4E04E8229}"/>
              </a:ext>
            </a:extLst>
          </p:cNvPr>
          <p:cNvSpPr txBox="1">
            <a:spLocks noGrp="1"/>
          </p:cNvSpPr>
          <p:nvPr userDrawn="1"/>
        </p:nvSpPr>
        <p:spPr bwMode="auto">
          <a:xfrm>
            <a:off x="684213" y="4959350"/>
            <a:ext cx="2588850" cy="92333"/>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fontAlgn="auto" hangingPunct="1">
              <a:spcBef>
                <a:spcPts val="0"/>
              </a:spcBef>
              <a:spcAft>
                <a:spcPts val="0"/>
              </a:spcAft>
              <a:defRPr/>
            </a:pPr>
            <a:r>
              <a:rPr lang="fr-FR" sz="600" spc="100" dirty="0">
                <a:solidFill>
                  <a:schemeClr val="bg1">
                    <a:lumMod val="75000"/>
                  </a:schemeClr>
                </a:solidFill>
                <a:latin typeface="Arial" panose="020B0604020202020204" pitchFamily="34" charset="0"/>
                <a:sym typeface="Arial"/>
              </a:rPr>
              <a:t>Document à usage strictement interne – ne pas diffuser</a:t>
            </a:r>
          </a:p>
        </p:txBody>
      </p:sp>
    </p:spTree>
    <p:extLst>
      <p:ext uri="{BB962C8B-B14F-4D97-AF65-F5344CB8AC3E}">
        <p14:creationId xmlns:p14="http://schemas.microsoft.com/office/powerpoint/2010/main" val="3778194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9807DD-BA6B-D2FC-382D-C5B95DEF2327}"/>
              </a:ext>
            </a:extLst>
          </p:cNvPr>
          <p:cNvSpPr/>
          <p:nvPr/>
        </p:nvSpPr>
        <p:spPr>
          <a:xfrm>
            <a:off x="3054350" y="227013"/>
            <a:ext cx="5838825" cy="4462462"/>
          </a:xfrm>
          <a:prstGeom prst="rect">
            <a:avLst/>
          </a:prstGeom>
          <a:solidFill>
            <a:schemeClr val="bg1"/>
          </a:solidFill>
          <a:ln>
            <a:noFill/>
          </a:ln>
          <a:effectLst>
            <a:outerShdw blurRad="460253" sx="102000" sy="102000" algn="ctr"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anchor="ctr"/>
          <a:lstStyle/>
          <a:p>
            <a:pPr algn="ctr" eaLnBrk="1" fontAlgn="auto" hangingPunct="1">
              <a:spcBef>
                <a:spcPts val="0"/>
              </a:spcBef>
              <a:spcAft>
                <a:spcPts val="0"/>
              </a:spcAft>
              <a:defRPr/>
            </a:pPr>
            <a:endParaRPr lang="en-US" kern="0" dirty="0">
              <a:solidFill>
                <a:sysClr val="windowText" lastClr="000000"/>
              </a:solidFill>
              <a:sym typeface="Arial"/>
            </a:endParaRPr>
          </a:p>
        </p:txBody>
      </p:sp>
      <p:sp>
        <p:nvSpPr>
          <p:cNvPr id="3" name="Rectangle 2">
            <a:extLst>
              <a:ext uri="{FF2B5EF4-FFF2-40B4-BE49-F238E27FC236}">
                <a16:creationId xmlns:a16="http://schemas.microsoft.com/office/drawing/2014/main" id="{30C4D813-4478-1885-1E42-42A6AEBACE14}"/>
              </a:ext>
            </a:extLst>
          </p:cNvPr>
          <p:cNvSpPr/>
          <p:nvPr/>
        </p:nvSpPr>
        <p:spPr>
          <a:xfrm>
            <a:off x="0" y="50800"/>
            <a:ext cx="1638300" cy="1276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a:sym typeface="Arial"/>
            </a:endParaRPr>
          </a:p>
        </p:txBody>
      </p:sp>
      <p:cxnSp>
        <p:nvCxnSpPr>
          <p:cNvPr id="4" name="Connecteur droit 3">
            <a:extLst>
              <a:ext uri="{FF2B5EF4-FFF2-40B4-BE49-F238E27FC236}">
                <a16:creationId xmlns:a16="http://schemas.microsoft.com/office/drawing/2014/main" id="{232A3BE8-D842-AA19-C14E-34843763CD64}"/>
              </a:ext>
            </a:extLst>
          </p:cNvPr>
          <p:cNvCxnSpPr>
            <a:cxnSpLocks/>
          </p:cNvCxnSpPr>
          <p:nvPr/>
        </p:nvCxnSpPr>
        <p:spPr>
          <a:xfrm>
            <a:off x="1365250" y="2643188"/>
            <a:ext cx="3698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space réservé du texte 2"/>
          <p:cNvSpPr>
            <a:spLocks noGrp="1"/>
          </p:cNvSpPr>
          <p:nvPr>
            <p:ph type="body" sz="quarter" idx="11"/>
          </p:nvPr>
        </p:nvSpPr>
        <p:spPr>
          <a:xfrm>
            <a:off x="3995936" y="437378"/>
            <a:ext cx="4608512" cy="540883"/>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400"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3995936" y="1137883"/>
            <a:ext cx="4608512" cy="540883"/>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400"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3995936" y="1838388"/>
            <a:ext cx="4608512" cy="540883"/>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400"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3995936" y="2538893"/>
            <a:ext cx="4608512" cy="540883"/>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400"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3995936" y="3239398"/>
            <a:ext cx="4608512" cy="540883"/>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400"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3995936" y="3939902"/>
            <a:ext cx="4608512" cy="540883"/>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400"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6" name="Espace réservé du texte 52"/>
          <p:cNvSpPr>
            <a:spLocks noGrp="1"/>
          </p:cNvSpPr>
          <p:nvPr>
            <p:ph type="body" sz="quarter" idx="10"/>
          </p:nvPr>
        </p:nvSpPr>
        <p:spPr>
          <a:xfrm>
            <a:off x="3300736" y="453258"/>
            <a:ext cx="509122" cy="509122"/>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accent1"/>
                </a:solidFill>
                <a:latin typeface="Montserrat ExtraBold" pitchFamily="2" charset="77"/>
                <a:ea typeface="Montserrat ExtraBold" pitchFamily="2" charset="77"/>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28" name="Espace réservé du texte 52"/>
          <p:cNvSpPr>
            <a:spLocks noGrp="1"/>
          </p:cNvSpPr>
          <p:nvPr>
            <p:ph type="body" sz="quarter" idx="12"/>
          </p:nvPr>
        </p:nvSpPr>
        <p:spPr>
          <a:xfrm>
            <a:off x="3300736" y="1153763"/>
            <a:ext cx="509122" cy="509122"/>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tx2"/>
                </a:solidFill>
                <a:latin typeface="Montserrat ExtraBold" pitchFamily="2" charset="77"/>
                <a:ea typeface="Montserrat ExtraBold" pitchFamily="2" charset="77"/>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30" name="Espace réservé du texte 52"/>
          <p:cNvSpPr>
            <a:spLocks noGrp="1"/>
          </p:cNvSpPr>
          <p:nvPr>
            <p:ph type="body" sz="quarter" idx="14"/>
          </p:nvPr>
        </p:nvSpPr>
        <p:spPr>
          <a:xfrm>
            <a:off x="3300736" y="1854268"/>
            <a:ext cx="509122" cy="509122"/>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accent2"/>
                </a:solidFill>
                <a:latin typeface="Montserrat ExtraBold" pitchFamily="2" charset="77"/>
                <a:ea typeface="Montserrat ExtraBold" pitchFamily="2" charset="77"/>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32" name="Espace réservé du texte 52"/>
          <p:cNvSpPr>
            <a:spLocks noGrp="1"/>
          </p:cNvSpPr>
          <p:nvPr>
            <p:ph type="body" sz="quarter" idx="16"/>
          </p:nvPr>
        </p:nvSpPr>
        <p:spPr>
          <a:xfrm>
            <a:off x="3300736" y="2554773"/>
            <a:ext cx="509122" cy="509122"/>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accent3"/>
                </a:solidFill>
                <a:latin typeface="Montserrat ExtraBold" pitchFamily="2" charset="77"/>
                <a:ea typeface="Montserrat ExtraBold" pitchFamily="2" charset="77"/>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34" name="Espace réservé du texte 52"/>
          <p:cNvSpPr>
            <a:spLocks noGrp="1"/>
          </p:cNvSpPr>
          <p:nvPr>
            <p:ph type="body" sz="quarter" idx="18"/>
          </p:nvPr>
        </p:nvSpPr>
        <p:spPr>
          <a:xfrm>
            <a:off x="3300736" y="3255278"/>
            <a:ext cx="509122" cy="509122"/>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accent4"/>
                </a:solidFill>
                <a:latin typeface="Montserrat ExtraBold" pitchFamily="2" charset="77"/>
                <a:ea typeface="Montserrat ExtraBold" pitchFamily="2" charset="77"/>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36" name="Espace réservé du texte 52"/>
          <p:cNvSpPr>
            <a:spLocks noGrp="1"/>
          </p:cNvSpPr>
          <p:nvPr>
            <p:ph type="body" sz="quarter" idx="20"/>
          </p:nvPr>
        </p:nvSpPr>
        <p:spPr>
          <a:xfrm>
            <a:off x="3300736" y="3955782"/>
            <a:ext cx="509122" cy="509122"/>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accent6"/>
                </a:solidFill>
                <a:latin typeface="Montserrat ExtraBold" pitchFamily="2" charset="77"/>
                <a:ea typeface="Montserrat ExtraBold" pitchFamily="2" charset="77"/>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7" name="Titre 6"/>
          <p:cNvSpPr>
            <a:spLocks noGrp="1"/>
          </p:cNvSpPr>
          <p:nvPr>
            <p:ph type="title"/>
          </p:nvPr>
        </p:nvSpPr>
        <p:spPr>
          <a:xfrm>
            <a:off x="395536" y="2169876"/>
            <a:ext cx="2308999" cy="432000"/>
          </a:xfrm>
        </p:spPr>
        <p:txBody>
          <a:bodyPr anchor="b"/>
          <a:lstStyle>
            <a:lvl1pPr>
              <a:defRPr sz="2800"/>
            </a:lvl1pPr>
          </a:lstStyle>
          <a:p>
            <a:r>
              <a:rPr lang="fr-FR"/>
              <a:t>Modifiez le style du titre</a:t>
            </a:r>
            <a:endParaRPr lang="en-US" dirty="0"/>
          </a:p>
        </p:txBody>
      </p:sp>
    </p:spTree>
    <p:extLst>
      <p:ext uri="{BB962C8B-B14F-4D97-AF65-F5344CB8AC3E}">
        <p14:creationId xmlns:p14="http://schemas.microsoft.com/office/powerpoint/2010/main" val="3186674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A15C802-14D3-4461-C336-AA2E3F98DF48}"/>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7" name="Espace réservé du contenu 5"/>
          <p:cNvSpPr>
            <a:spLocks noGrp="1"/>
          </p:cNvSpPr>
          <p:nvPr>
            <p:ph sz="quarter" idx="13"/>
          </p:nvPr>
        </p:nvSpPr>
        <p:spPr>
          <a:xfrm>
            <a:off x="719572" y="1131589"/>
            <a:ext cx="7704856" cy="3712563"/>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846343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4D6088D5-49E6-BE18-5403-9193E8DFA4FB}"/>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14" name="Espace réservé pour une image  13"/>
          <p:cNvSpPr>
            <a:spLocks noGrp="1"/>
          </p:cNvSpPr>
          <p:nvPr>
            <p:ph type="pic" sz="quarter" idx="23"/>
          </p:nvPr>
        </p:nvSpPr>
        <p:spPr>
          <a:xfrm>
            <a:off x="2412207" y="1276350"/>
            <a:ext cx="4319587" cy="2738438"/>
          </a:xfrm>
        </p:spPr>
        <p:txBody>
          <a:bodyPr rtlCol="0">
            <a:normAutofit/>
          </a:bodyPr>
          <a:lstStyle/>
          <a:p>
            <a:pPr lvl="0"/>
            <a:r>
              <a:rPr lang="fr-FR" noProof="0"/>
              <a:t>Cliquez sur l'icône pour ajouter une image</a:t>
            </a:r>
            <a:endParaRPr lang="en-US" noProof="0"/>
          </a:p>
        </p:txBody>
      </p:sp>
      <p:sp>
        <p:nvSpPr>
          <p:cNvPr id="5" name="Espace réservé de la date 11">
            <a:extLst>
              <a:ext uri="{FF2B5EF4-FFF2-40B4-BE49-F238E27FC236}">
                <a16:creationId xmlns:a16="http://schemas.microsoft.com/office/drawing/2014/main" id="{BB73B953-55D9-FCFB-C63E-7F3CE91F4BFE}"/>
              </a:ext>
            </a:extLst>
          </p:cNvPr>
          <p:cNvSpPr>
            <a:spLocks noGrp="1" noChangeArrowheads="1"/>
          </p:cNvSpPr>
          <p:nvPr>
            <p:ph type="dt" sz="half" idx="2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1F5D6FC4-9DA6-4543-843D-23CEE5782EE4}" type="datetime6">
              <a:rPr lang="fr-FR" altLang="fr-FR"/>
              <a:pPr/>
              <a:t>juin 24</a:t>
            </a:fld>
            <a:endParaRPr lang="fr-FR" altLang="fr-FR"/>
          </a:p>
        </p:txBody>
      </p:sp>
      <p:sp>
        <p:nvSpPr>
          <p:cNvPr id="6" name="Espace réservé du pied de page 12">
            <a:extLst>
              <a:ext uri="{FF2B5EF4-FFF2-40B4-BE49-F238E27FC236}">
                <a16:creationId xmlns:a16="http://schemas.microsoft.com/office/drawing/2014/main" id="{1257D3FD-ADC2-2FCB-2865-1E2537C8D75A}"/>
              </a:ext>
            </a:extLst>
          </p:cNvPr>
          <p:cNvSpPr>
            <a:spLocks noGrp="1" noChangeArrowheads="1"/>
          </p:cNvSpPr>
          <p:nvPr>
            <p:ph type="ftr" sz="quarter" idx="2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7" name="Espace réservé du numéro de diapositive 14">
            <a:extLst>
              <a:ext uri="{FF2B5EF4-FFF2-40B4-BE49-F238E27FC236}">
                <a16:creationId xmlns:a16="http://schemas.microsoft.com/office/drawing/2014/main" id="{B1540187-E273-6823-C4DD-20561A4F66EB}"/>
              </a:ext>
            </a:extLst>
          </p:cNvPr>
          <p:cNvSpPr>
            <a:spLocks noGrp="1" noChangeArrowheads="1"/>
          </p:cNvSpPr>
          <p:nvPr>
            <p:ph type="sldNum" sz="quarter" idx="2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4DE26F1A-A6AC-451A-A5ED-0ED34AC924B4}" type="slidenum">
              <a:rPr lang="fr-FR" altLang="fr-FR"/>
              <a:pPr/>
              <a:t>‹N°›</a:t>
            </a:fld>
            <a:endParaRPr lang="fr-FR" altLang="fr-FR"/>
          </a:p>
        </p:txBody>
      </p:sp>
    </p:spTree>
    <p:extLst>
      <p:ext uri="{BB962C8B-B14F-4D97-AF65-F5344CB8AC3E}">
        <p14:creationId xmlns:p14="http://schemas.microsoft.com/office/powerpoint/2010/main" val="1388889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CE3AFB9E-6B12-134E-53FF-AF751EBE5571}"/>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AA29E9E9-4780-96B5-AB52-10A4BE8EC809}"/>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Espace réservé pour une image  28"/>
          <p:cNvSpPr>
            <a:spLocks noGrp="1"/>
          </p:cNvSpPr>
          <p:nvPr>
            <p:ph type="pic" sz="quarter" idx="10"/>
          </p:nvPr>
        </p:nvSpPr>
        <p:spPr>
          <a:xfrm>
            <a:off x="0" y="-2"/>
            <a:ext cx="4870427" cy="4879569"/>
          </a:xfrm>
          <a:custGeom>
            <a:avLst/>
            <a:gdLst>
              <a:gd name="connsiteX0" fmla="*/ 3696012 w 4870427"/>
              <a:gd name="connsiteY0" fmla="*/ 3719852 h 4879569"/>
              <a:gd name="connsiteX1" fmla="*/ 4870427 w 4870427"/>
              <a:gd name="connsiteY1" fmla="*/ 3719852 h 4879569"/>
              <a:gd name="connsiteX2" fmla="*/ 4870427 w 4870427"/>
              <a:gd name="connsiteY2" fmla="*/ 4879569 h 4879569"/>
              <a:gd name="connsiteX3" fmla="*/ 3696012 w 4870427"/>
              <a:gd name="connsiteY3" fmla="*/ 4879569 h 4879569"/>
              <a:gd name="connsiteX4" fmla="*/ 1219347 w 4870427"/>
              <a:gd name="connsiteY4" fmla="*/ 3719852 h 4879569"/>
              <a:gd name="connsiteX5" fmla="*/ 2377747 w 4870427"/>
              <a:gd name="connsiteY5" fmla="*/ 3719852 h 4879569"/>
              <a:gd name="connsiteX6" fmla="*/ 2377747 w 4870427"/>
              <a:gd name="connsiteY6" fmla="*/ 4879569 h 4879569"/>
              <a:gd name="connsiteX7" fmla="*/ 1219347 w 4870427"/>
              <a:gd name="connsiteY7" fmla="*/ 4879569 h 4879569"/>
              <a:gd name="connsiteX8" fmla="*/ 0 w 4870427"/>
              <a:gd name="connsiteY8" fmla="*/ 3719852 h 4879569"/>
              <a:gd name="connsiteX9" fmla="*/ 1139415 w 4870427"/>
              <a:gd name="connsiteY9" fmla="*/ 3719852 h 4879569"/>
              <a:gd name="connsiteX10" fmla="*/ 1139415 w 4870427"/>
              <a:gd name="connsiteY10" fmla="*/ 4879569 h 4879569"/>
              <a:gd name="connsiteX11" fmla="*/ 0 w 4870427"/>
              <a:gd name="connsiteY11" fmla="*/ 4879569 h 4879569"/>
              <a:gd name="connsiteX12" fmla="*/ 2457679 w 4870427"/>
              <a:gd name="connsiteY12" fmla="*/ 2479315 h 4879569"/>
              <a:gd name="connsiteX13" fmla="*/ 3616080 w 4870427"/>
              <a:gd name="connsiteY13" fmla="*/ 2479315 h 4879569"/>
              <a:gd name="connsiteX14" fmla="*/ 3616080 w 4870427"/>
              <a:gd name="connsiteY14" fmla="*/ 3639920 h 4879569"/>
              <a:gd name="connsiteX15" fmla="*/ 2457679 w 4870427"/>
              <a:gd name="connsiteY15" fmla="*/ 3639920 h 4879569"/>
              <a:gd name="connsiteX16" fmla="*/ 0 w 4870427"/>
              <a:gd name="connsiteY16" fmla="*/ 2479315 h 4879569"/>
              <a:gd name="connsiteX17" fmla="*/ 1139415 w 4870427"/>
              <a:gd name="connsiteY17" fmla="*/ 2479315 h 4879569"/>
              <a:gd name="connsiteX18" fmla="*/ 1139415 w 4870427"/>
              <a:gd name="connsiteY18" fmla="*/ 3639920 h 4879569"/>
              <a:gd name="connsiteX19" fmla="*/ 0 w 4870427"/>
              <a:gd name="connsiteY19" fmla="*/ 3639920 h 4879569"/>
              <a:gd name="connsiteX20" fmla="*/ 3696012 w 4870427"/>
              <a:gd name="connsiteY20" fmla="*/ 1239657 h 4879569"/>
              <a:gd name="connsiteX21" fmla="*/ 4870427 w 4870427"/>
              <a:gd name="connsiteY21" fmla="*/ 1239657 h 4879569"/>
              <a:gd name="connsiteX22" fmla="*/ 4870427 w 4870427"/>
              <a:gd name="connsiteY22" fmla="*/ 2399383 h 4879569"/>
              <a:gd name="connsiteX23" fmla="*/ 3696012 w 4870427"/>
              <a:gd name="connsiteY23" fmla="*/ 2399383 h 4879569"/>
              <a:gd name="connsiteX24" fmla="*/ 2457679 w 4870427"/>
              <a:gd name="connsiteY24" fmla="*/ 1239657 h 4879569"/>
              <a:gd name="connsiteX25" fmla="*/ 3616080 w 4870427"/>
              <a:gd name="connsiteY25" fmla="*/ 1239657 h 4879569"/>
              <a:gd name="connsiteX26" fmla="*/ 3616080 w 4870427"/>
              <a:gd name="connsiteY26" fmla="*/ 2399383 h 4879569"/>
              <a:gd name="connsiteX27" fmla="*/ 2457679 w 4870427"/>
              <a:gd name="connsiteY27" fmla="*/ 2399383 h 4879569"/>
              <a:gd name="connsiteX28" fmla="*/ 1219347 w 4870427"/>
              <a:gd name="connsiteY28" fmla="*/ 1239657 h 4879569"/>
              <a:gd name="connsiteX29" fmla="*/ 2377747 w 4870427"/>
              <a:gd name="connsiteY29" fmla="*/ 1239657 h 4879569"/>
              <a:gd name="connsiteX30" fmla="*/ 2377747 w 4870427"/>
              <a:gd name="connsiteY30" fmla="*/ 2399383 h 4879569"/>
              <a:gd name="connsiteX31" fmla="*/ 1219347 w 4870427"/>
              <a:gd name="connsiteY31" fmla="*/ 2399383 h 4879569"/>
              <a:gd name="connsiteX32" fmla="*/ 0 w 4870427"/>
              <a:gd name="connsiteY32" fmla="*/ 1239657 h 4879569"/>
              <a:gd name="connsiteX33" fmla="*/ 1139415 w 4870427"/>
              <a:gd name="connsiteY33" fmla="*/ 1239657 h 4879569"/>
              <a:gd name="connsiteX34" fmla="*/ 1139415 w 4870427"/>
              <a:gd name="connsiteY34" fmla="*/ 2399383 h 4879569"/>
              <a:gd name="connsiteX35" fmla="*/ 0 w 4870427"/>
              <a:gd name="connsiteY35" fmla="*/ 2399383 h 4879569"/>
              <a:gd name="connsiteX36" fmla="*/ 1219347 w 4870427"/>
              <a:gd name="connsiteY36" fmla="*/ 0 h 4879569"/>
              <a:gd name="connsiteX37" fmla="*/ 2377747 w 4870427"/>
              <a:gd name="connsiteY37" fmla="*/ 0 h 4879569"/>
              <a:gd name="connsiteX38" fmla="*/ 2377747 w 4870427"/>
              <a:gd name="connsiteY38" fmla="*/ 1159725 h 4879569"/>
              <a:gd name="connsiteX39" fmla="*/ 1219347 w 4870427"/>
              <a:gd name="connsiteY39" fmla="*/ 1159725 h 4879569"/>
              <a:gd name="connsiteX40" fmla="*/ 0 w 4870427"/>
              <a:gd name="connsiteY40" fmla="*/ 0 h 4879569"/>
              <a:gd name="connsiteX41" fmla="*/ 1139415 w 4870427"/>
              <a:gd name="connsiteY41" fmla="*/ 0 h 4879569"/>
              <a:gd name="connsiteX42" fmla="*/ 1139415 w 4870427"/>
              <a:gd name="connsiteY42" fmla="*/ 1159725 h 4879569"/>
              <a:gd name="connsiteX43" fmla="*/ 0 w 4870427"/>
              <a:gd name="connsiteY43" fmla="*/ 1159725 h 487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870427" h="4879569">
                <a:moveTo>
                  <a:pt x="3696012" y="3719852"/>
                </a:moveTo>
                <a:lnTo>
                  <a:pt x="4870427" y="3719852"/>
                </a:lnTo>
                <a:lnTo>
                  <a:pt x="4870427" y="4879569"/>
                </a:lnTo>
                <a:lnTo>
                  <a:pt x="3696012" y="4879569"/>
                </a:lnTo>
                <a:close/>
                <a:moveTo>
                  <a:pt x="1219347" y="3719852"/>
                </a:moveTo>
                <a:lnTo>
                  <a:pt x="2377747" y="3719852"/>
                </a:lnTo>
                <a:lnTo>
                  <a:pt x="2377747" y="4879569"/>
                </a:lnTo>
                <a:lnTo>
                  <a:pt x="1219347" y="4879569"/>
                </a:lnTo>
                <a:close/>
                <a:moveTo>
                  <a:pt x="0" y="3719852"/>
                </a:moveTo>
                <a:lnTo>
                  <a:pt x="1139415" y="3719852"/>
                </a:lnTo>
                <a:lnTo>
                  <a:pt x="1139415" y="4879569"/>
                </a:lnTo>
                <a:lnTo>
                  <a:pt x="0" y="4879569"/>
                </a:lnTo>
                <a:close/>
                <a:moveTo>
                  <a:pt x="2457679" y="2479315"/>
                </a:moveTo>
                <a:lnTo>
                  <a:pt x="3616080" y="2479315"/>
                </a:lnTo>
                <a:lnTo>
                  <a:pt x="3616080" y="3639920"/>
                </a:lnTo>
                <a:lnTo>
                  <a:pt x="2457679" y="3639920"/>
                </a:lnTo>
                <a:close/>
                <a:moveTo>
                  <a:pt x="0" y="2479315"/>
                </a:moveTo>
                <a:lnTo>
                  <a:pt x="1139415" y="2479315"/>
                </a:lnTo>
                <a:lnTo>
                  <a:pt x="1139415" y="3639920"/>
                </a:lnTo>
                <a:lnTo>
                  <a:pt x="0" y="3639920"/>
                </a:lnTo>
                <a:close/>
                <a:moveTo>
                  <a:pt x="3696012" y="1239657"/>
                </a:moveTo>
                <a:lnTo>
                  <a:pt x="4870427" y="1239657"/>
                </a:lnTo>
                <a:lnTo>
                  <a:pt x="4870427" y="2399383"/>
                </a:lnTo>
                <a:lnTo>
                  <a:pt x="3696012" y="2399383"/>
                </a:lnTo>
                <a:close/>
                <a:moveTo>
                  <a:pt x="2457679" y="1239657"/>
                </a:moveTo>
                <a:lnTo>
                  <a:pt x="3616080" y="1239657"/>
                </a:lnTo>
                <a:lnTo>
                  <a:pt x="3616080" y="2399383"/>
                </a:lnTo>
                <a:lnTo>
                  <a:pt x="2457679" y="2399383"/>
                </a:lnTo>
                <a:close/>
                <a:moveTo>
                  <a:pt x="1219347" y="1239657"/>
                </a:moveTo>
                <a:lnTo>
                  <a:pt x="2377747" y="1239657"/>
                </a:lnTo>
                <a:lnTo>
                  <a:pt x="2377747" y="2399383"/>
                </a:lnTo>
                <a:lnTo>
                  <a:pt x="1219347" y="2399383"/>
                </a:lnTo>
                <a:close/>
                <a:moveTo>
                  <a:pt x="0" y="1239657"/>
                </a:moveTo>
                <a:lnTo>
                  <a:pt x="1139415" y="1239657"/>
                </a:lnTo>
                <a:lnTo>
                  <a:pt x="1139415" y="2399383"/>
                </a:lnTo>
                <a:lnTo>
                  <a:pt x="0" y="2399383"/>
                </a:lnTo>
                <a:close/>
                <a:moveTo>
                  <a:pt x="1219347" y="0"/>
                </a:moveTo>
                <a:lnTo>
                  <a:pt x="2377747" y="0"/>
                </a:lnTo>
                <a:lnTo>
                  <a:pt x="2377747" y="1159725"/>
                </a:lnTo>
                <a:lnTo>
                  <a:pt x="1219347" y="1159725"/>
                </a:lnTo>
                <a:close/>
                <a:moveTo>
                  <a:pt x="0" y="0"/>
                </a:moveTo>
                <a:lnTo>
                  <a:pt x="1139415" y="0"/>
                </a:lnTo>
                <a:lnTo>
                  <a:pt x="1139415" y="1159725"/>
                </a:lnTo>
                <a:lnTo>
                  <a:pt x="0" y="1159725"/>
                </a:lnTo>
                <a:close/>
              </a:path>
            </a:pathLst>
          </a:custGeom>
          <a:solidFill>
            <a:schemeClr val="bg1">
              <a:lumMod val="95000"/>
            </a:schemeClr>
          </a:solidFill>
        </p:spPr>
      </p: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30" name="Espace réservé du contenu 5"/>
          <p:cNvSpPr>
            <a:spLocks noGrp="1"/>
          </p:cNvSpPr>
          <p:nvPr>
            <p:ph sz="quarter" idx="23"/>
          </p:nvPr>
        </p:nvSpPr>
        <p:spPr>
          <a:xfrm>
            <a:off x="5436096" y="1131589"/>
            <a:ext cx="3321028" cy="3712563"/>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6" name="Espace réservé de la date 3">
            <a:extLst>
              <a:ext uri="{FF2B5EF4-FFF2-40B4-BE49-F238E27FC236}">
                <a16:creationId xmlns:a16="http://schemas.microsoft.com/office/drawing/2014/main" id="{33711682-A427-8C6A-CEAA-89EF91D600D4}"/>
              </a:ext>
            </a:extLst>
          </p:cNvPr>
          <p:cNvSpPr>
            <a:spLocks noGrp="1" noChangeArrowheads="1"/>
          </p:cNvSpPr>
          <p:nvPr>
            <p:ph type="dt" sz="half" idx="2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46CF75B2-77D6-448C-A152-6885866E33E3}" type="datetime6">
              <a:rPr lang="fr-FR" altLang="fr-FR"/>
              <a:pPr/>
              <a:t>juin 24</a:t>
            </a:fld>
            <a:endParaRPr lang="fr-FR" altLang="fr-FR"/>
          </a:p>
        </p:txBody>
      </p:sp>
      <p:sp>
        <p:nvSpPr>
          <p:cNvPr id="7" name="Espace réservé du pied de page 5">
            <a:extLst>
              <a:ext uri="{FF2B5EF4-FFF2-40B4-BE49-F238E27FC236}">
                <a16:creationId xmlns:a16="http://schemas.microsoft.com/office/drawing/2014/main" id="{F8015678-BAF8-4F17-A242-C350860C051F}"/>
              </a:ext>
            </a:extLst>
          </p:cNvPr>
          <p:cNvSpPr>
            <a:spLocks noGrp="1" noChangeArrowheads="1"/>
          </p:cNvSpPr>
          <p:nvPr>
            <p:ph type="ftr" sz="quarter" idx="2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6">
            <a:extLst>
              <a:ext uri="{FF2B5EF4-FFF2-40B4-BE49-F238E27FC236}">
                <a16:creationId xmlns:a16="http://schemas.microsoft.com/office/drawing/2014/main" id="{77A1DD18-F0D2-D8C1-B8B6-7113A4C2A5F7}"/>
              </a:ext>
            </a:extLst>
          </p:cNvPr>
          <p:cNvSpPr>
            <a:spLocks noGrp="1" noChangeArrowheads="1"/>
          </p:cNvSpPr>
          <p:nvPr>
            <p:ph type="sldNum" sz="quarter" idx="2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71A10803-7CF4-4873-908F-599F50D14CAA}" type="slidenum">
              <a:rPr lang="fr-FR" altLang="fr-FR"/>
              <a:pPr/>
              <a:t>‹N°›</a:t>
            </a:fld>
            <a:endParaRPr lang="fr-FR" altLang="fr-FR"/>
          </a:p>
        </p:txBody>
      </p:sp>
    </p:spTree>
    <p:extLst>
      <p:ext uri="{BB962C8B-B14F-4D97-AF65-F5344CB8AC3E}">
        <p14:creationId xmlns:p14="http://schemas.microsoft.com/office/powerpoint/2010/main" val="2130822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57A87645-6BB4-34A6-5D3F-FB64EF115ECC}"/>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E58B1896-0E71-4480-6B13-7037720B0AAE}"/>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12" name="Espace réservé du contenu 5"/>
          <p:cNvSpPr>
            <a:spLocks noGrp="1"/>
          </p:cNvSpPr>
          <p:nvPr>
            <p:ph sz="quarter" idx="13"/>
          </p:nvPr>
        </p:nvSpPr>
        <p:spPr>
          <a:xfrm>
            <a:off x="381485" y="1131589"/>
            <a:ext cx="4036842" cy="3712563"/>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6" name="Espace réservé de la date 3">
            <a:extLst>
              <a:ext uri="{FF2B5EF4-FFF2-40B4-BE49-F238E27FC236}">
                <a16:creationId xmlns:a16="http://schemas.microsoft.com/office/drawing/2014/main" id="{D6DCBAFB-950D-150B-E4A1-F39684961344}"/>
              </a:ext>
            </a:extLst>
          </p:cNvPr>
          <p:cNvSpPr>
            <a:spLocks noGrp="1" noChangeArrowheads="1"/>
          </p:cNvSpPr>
          <p:nvPr>
            <p:ph type="dt" sz="half" idx="1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AFCEE68A-5091-4ABD-8D2B-B97B74A9EA40}" type="datetime6">
              <a:rPr lang="fr-FR" altLang="fr-FR"/>
              <a:pPr/>
              <a:t>juin 24</a:t>
            </a:fld>
            <a:endParaRPr lang="fr-FR" altLang="fr-FR"/>
          </a:p>
        </p:txBody>
      </p:sp>
      <p:sp>
        <p:nvSpPr>
          <p:cNvPr id="7" name="Espace réservé du pied de page 5">
            <a:extLst>
              <a:ext uri="{FF2B5EF4-FFF2-40B4-BE49-F238E27FC236}">
                <a16:creationId xmlns:a16="http://schemas.microsoft.com/office/drawing/2014/main" id="{A7308BB5-68C7-7217-551D-ACD91682AF5E}"/>
              </a:ext>
            </a:extLst>
          </p:cNvPr>
          <p:cNvSpPr>
            <a:spLocks noGrp="1" noChangeArrowheads="1"/>
          </p:cNvSpPr>
          <p:nvPr>
            <p:ph type="ftr" sz="quarter" idx="1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6">
            <a:extLst>
              <a:ext uri="{FF2B5EF4-FFF2-40B4-BE49-F238E27FC236}">
                <a16:creationId xmlns:a16="http://schemas.microsoft.com/office/drawing/2014/main" id="{99B37DEB-EB25-75C4-34CA-8D995D3CE6D8}"/>
              </a:ext>
            </a:extLst>
          </p:cNvPr>
          <p:cNvSpPr>
            <a:spLocks noGrp="1" noChangeArrowheads="1"/>
          </p:cNvSpPr>
          <p:nvPr>
            <p:ph type="sldNum" sz="quarter" idx="1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C3A3A408-FEBE-4CC8-9127-EE3A27E6CEFB}" type="slidenum">
              <a:rPr lang="fr-FR" altLang="fr-FR"/>
              <a:pPr/>
              <a:t>‹N°›</a:t>
            </a:fld>
            <a:endParaRPr lang="fr-FR" altLang="fr-FR"/>
          </a:p>
        </p:txBody>
      </p:sp>
    </p:spTree>
    <p:extLst>
      <p:ext uri="{BB962C8B-B14F-4D97-AF65-F5344CB8AC3E}">
        <p14:creationId xmlns:p14="http://schemas.microsoft.com/office/powerpoint/2010/main" val="1619221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54AE54-5B80-FC10-3EC9-CD9ADC171892}"/>
              </a:ext>
            </a:extLst>
          </p:cNvPr>
          <p:cNvSpPr/>
          <p:nvPr/>
        </p:nvSpPr>
        <p:spPr>
          <a:xfrm>
            <a:off x="6732588" y="0"/>
            <a:ext cx="2087562" cy="500538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dirty="0" err="1">
              <a:solidFill>
                <a:schemeClr val="bg1"/>
              </a:solidFill>
              <a:sym typeface="Arial"/>
            </a:endParaRPr>
          </a:p>
        </p:txBody>
      </p:sp>
      <p:cxnSp>
        <p:nvCxnSpPr>
          <p:cNvPr id="5" name="Connecteur droit 4">
            <a:extLst>
              <a:ext uri="{FF2B5EF4-FFF2-40B4-BE49-F238E27FC236}">
                <a16:creationId xmlns:a16="http://schemas.microsoft.com/office/drawing/2014/main" id="{9AC3ACFE-21DB-E24A-91D4-789FCB88B98D}"/>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AFAE1C6D-0FFA-47E5-FA18-ED3E3E5BCCE0}"/>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12" name="Espace réservé du contenu 5"/>
          <p:cNvSpPr>
            <a:spLocks noGrp="1"/>
          </p:cNvSpPr>
          <p:nvPr>
            <p:ph sz="quarter" idx="13"/>
          </p:nvPr>
        </p:nvSpPr>
        <p:spPr>
          <a:xfrm>
            <a:off x="381485" y="1131590"/>
            <a:ext cx="4620366" cy="3469660"/>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pour une image  6"/>
          <p:cNvSpPr>
            <a:spLocks noGrp="1"/>
          </p:cNvSpPr>
          <p:nvPr>
            <p:ph type="pic" sz="quarter" idx="23"/>
          </p:nvPr>
        </p:nvSpPr>
        <p:spPr>
          <a:xfrm>
            <a:off x="5398274" y="1131888"/>
            <a:ext cx="3025775" cy="3455987"/>
          </a:xfr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8" name="Espace réservé de la date 5">
            <a:extLst>
              <a:ext uri="{FF2B5EF4-FFF2-40B4-BE49-F238E27FC236}">
                <a16:creationId xmlns:a16="http://schemas.microsoft.com/office/drawing/2014/main" id="{BE55AB8C-DDB9-306A-68D6-3183C56501C6}"/>
              </a:ext>
            </a:extLst>
          </p:cNvPr>
          <p:cNvSpPr>
            <a:spLocks noGrp="1" noChangeArrowheads="1"/>
          </p:cNvSpPr>
          <p:nvPr>
            <p:ph type="dt" sz="half" idx="2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554CFE42-D62F-40F1-98CA-EA82A8C52CDD}" type="datetime6">
              <a:rPr lang="fr-FR" altLang="fr-FR"/>
              <a:pPr/>
              <a:t>juin 24</a:t>
            </a:fld>
            <a:endParaRPr lang="fr-FR" altLang="fr-FR"/>
          </a:p>
        </p:txBody>
      </p:sp>
      <p:sp>
        <p:nvSpPr>
          <p:cNvPr id="9" name="Espace réservé du pied de page 12">
            <a:extLst>
              <a:ext uri="{FF2B5EF4-FFF2-40B4-BE49-F238E27FC236}">
                <a16:creationId xmlns:a16="http://schemas.microsoft.com/office/drawing/2014/main" id="{5327A6E7-D9EF-C641-14F4-7A26488A461B}"/>
              </a:ext>
            </a:extLst>
          </p:cNvPr>
          <p:cNvSpPr>
            <a:spLocks noGrp="1" noChangeArrowheads="1"/>
          </p:cNvSpPr>
          <p:nvPr>
            <p:ph type="ftr" sz="quarter" idx="2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10" name="Espace réservé du numéro de diapositive 13">
            <a:extLst>
              <a:ext uri="{FF2B5EF4-FFF2-40B4-BE49-F238E27FC236}">
                <a16:creationId xmlns:a16="http://schemas.microsoft.com/office/drawing/2014/main" id="{4E44AC3A-C8F0-6042-0979-819C4C0880C7}"/>
              </a:ext>
            </a:extLst>
          </p:cNvPr>
          <p:cNvSpPr>
            <a:spLocks noGrp="1" noChangeArrowheads="1"/>
          </p:cNvSpPr>
          <p:nvPr>
            <p:ph type="sldNum" sz="quarter" idx="2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B1D5EA1A-72C4-4621-B4A4-D7B0456DFFCD}" type="slidenum">
              <a:rPr lang="fr-FR" altLang="fr-FR"/>
              <a:pPr/>
              <a:t>‹N°›</a:t>
            </a:fld>
            <a:endParaRPr lang="fr-FR" altLang="fr-FR"/>
          </a:p>
        </p:txBody>
      </p:sp>
    </p:spTree>
    <p:extLst>
      <p:ext uri="{BB962C8B-B14F-4D97-AF65-F5344CB8AC3E}">
        <p14:creationId xmlns:p14="http://schemas.microsoft.com/office/powerpoint/2010/main" val="2144831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EEE41C4-744E-CAF5-4FF2-8CCAC0EBAF02}"/>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F12DF8BF-B99F-49B4-B507-E882E4068188}"/>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6" name="Espace réservé de la date 3">
            <a:extLst>
              <a:ext uri="{FF2B5EF4-FFF2-40B4-BE49-F238E27FC236}">
                <a16:creationId xmlns:a16="http://schemas.microsoft.com/office/drawing/2014/main" id="{5C248609-52E6-3AC2-B062-E044733A61AE}"/>
              </a:ext>
            </a:extLst>
          </p:cNvPr>
          <p:cNvSpPr>
            <a:spLocks noGrp="1" noChangeArrowheads="1"/>
          </p:cNvSpPr>
          <p:nvPr>
            <p:ph type="dt" sz="half" idx="13"/>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4D2D0AD0-6FB3-4CB2-A650-CBC439E431D4}" type="datetime6">
              <a:rPr lang="fr-FR" altLang="fr-FR"/>
              <a:pPr/>
              <a:t>juin 24</a:t>
            </a:fld>
            <a:endParaRPr lang="fr-FR" altLang="fr-FR"/>
          </a:p>
        </p:txBody>
      </p:sp>
      <p:sp>
        <p:nvSpPr>
          <p:cNvPr id="7" name="Espace réservé du pied de page 5">
            <a:extLst>
              <a:ext uri="{FF2B5EF4-FFF2-40B4-BE49-F238E27FC236}">
                <a16:creationId xmlns:a16="http://schemas.microsoft.com/office/drawing/2014/main" id="{AA8167B8-D493-A12B-449B-06B8122FEC06}"/>
              </a:ext>
            </a:extLst>
          </p:cNvPr>
          <p:cNvSpPr>
            <a:spLocks noGrp="1" noChangeArrowheads="1"/>
          </p:cNvSpPr>
          <p:nvPr>
            <p:ph type="ftr" sz="quarter" idx="14"/>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6">
            <a:extLst>
              <a:ext uri="{FF2B5EF4-FFF2-40B4-BE49-F238E27FC236}">
                <a16:creationId xmlns:a16="http://schemas.microsoft.com/office/drawing/2014/main" id="{FF9AA5B6-D490-C645-B587-931A7C490C05}"/>
              </a:ext>
            </a:extLst>
          </p:cNvPr>
          <p:cNvSpPr>
            <a:spLocks noGrp="1" noChangeArrowheads="1"/>
          </p:cNvSpPr>
          <p:nvPr>
            <p:ph type="sldNum" sz="quarter" idx="15"/>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934F3CC0-817E-4218-9565-F30A43F7F8E2}" type="slidenum">
              <a:rPr lang="fr-FR" altLang="fr-FR"/>
              <a:pPr/>
              <a:t>‹N°›</a:t>
            </a:fld>
            <a:endParaRPr lang="fr-FR" altLang="fr-FR"/>
          </a:p>
        </p:txBody>
      </p:sp>
    </p:spTree>
    <p:extLst>
      <p:ext uri="{BB962C8B-B14F-4D97-AF65-F5344CB8AC3E}">
        <p14:creationId xmlns:p14="http://schemas.microsoft.com/office/powerpoint/2010/main" val="2671721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grpSp>
        <p:nvGrpSpPr>
          <p:cNvPr id="4" name="Groupe 1">
            <a:extLst>
              <a:ext uri="{FF2B5EF4-FFF2-40B4-BE49-F238E27FC236}">
                <a16:creationId xmlns:a16="http://schemas.microsoft.com/office/drawing/2014/main" id="{0195AF1A-0270-9939-9AFD-E3AA01889CCC}"/>
              </a:ext>
            </a:extLst>
          </p:cNvPr>
          <p:cNvGrpSpPr>
            <a:grpSpLocks/>
          </p:cNvGrpSpPr>
          <p:nvPr/>
        </p:nvGrpSpPr>
        <p:grpSpPr bwMode="auto">
          <a:xfrm>
            <a:off x="3519488" y="1119188"/>
            <a:ext cx="2112962" cy="2114550"/>
            <a:chOff x="899592" y="1275606"/>
            <a:chExt cx="2112361" cy="2113676"/>
          </a:xfrm>
        </p:grpSpPr>
        <p:sp>
          <p:nvSpPr>
            <p:cNvPr id="5" name="Oval 80">
              <a:extLst>
                <a:ext uri="{FF2B5EF4-FFF2-40B4-BE49-F238E27FC236}">
                  <a16:creationId xmlns:a16="http://schemas.microsoft.com/office/drawing/2014/main" id="{751C1017-3F4A-1FDA-3753-D8BBCA9DB4C9}"/>
                </a:ext>
              </a:extLst>
            </p:cNvPr>
            <p:cNvSpPr>
              <a:spLocks noChangeArrowheads="1"/>
            </p:cNvSpPr>
            <p:nvPr/>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8" name="Oval 80">
              <a:extLst>
                <a:ext uri="{FF2B5EF4-FFF2-40B4-BE49-F238E27FC236}">
                  <a16:creationId xmlns:a16="http://schemas.microsoft.com/office/drawing/2014/main" id="{7E16A1FE-3A56-6EF3-8C6F-CECBC2971396}"/>
                </a:ext>
              </a:extLst>
            </p:cNvPr>
            <p:cNvSpPr>
              <a:spLocks noChangeArrowheads="1"/>
            </p:cNvSpPr>
            <p:nvPr/>
          </p:nvSpPr>
          <p:spPr bwMode="auto">
            <a:xfrm>
              <a:off x="1034491" y="1410487"/>
              <a:ext cx="1842564" cy="1843913"/>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grpSp>
        <p:nvGrpSpPr>
          <p:cNvPr id="9" name="Groupe 4">
            <a:extLst>
              <a:ext uri="{FF2B5EF4-FFF2-40B4-BE49-F238E27FC236}">
                <a16:creationId xmlns:a16="http://schemas.microsoft.com/office/drawing/2014/main" id="{46F7829A-D013-08BD-B6DD-2BBAC5FBB6D9}"/>
              </a:ext>
            </a:extLst>
          </p:cNvPr>
          <p:cNvGrpSpPr>
            <a:grpSpLocks/>
          </p:cNvGrpSpPr>
          <p:nvPr/>
        </p:nvGrpSpPr>
        <p:grpSpPr bwMode="auto">
          <a:xfrm>
            <a:off x="6151563" y="1119188"/>
            <a:ext cx="2111375" cy="2114550"/>
            <a:chOff x="899592" y="1275606"/>
            <a:chExt cx="2112361" cy="2113676"/>
          </a:xfrm>
        </p:grpSpPr>
        <p:sp>
          <p:nvSpPr>
            <p:cNvPr id="10" name="Oval 80">
              <a:extLst>
                <a:ext uri="{FF2B5EF4-FFF2-40B4-BE49-F238E27FC236}">
                  <a16:creationId xmlns:a16="http://schemas.microsoft.com/office/drawing/2014/main" id="{72CDDBBD-B0C8-14BE-7CC9-992C7BB9ED2F}"/>
                </a:ext>
              </a:extLst>
            </p:cNvPr>
            <p:cNvSpPr>
              <a:spLocks noChangeArrowheads="1"/>
            </p:cNvSpPr>
            <p:nvPr/>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11" name="Oval 80">
              <a:extLst>
                <a:ext uri="{FF2B5EF4-FFF2-40B4-BE49-F238E27FC236}">
                  <a16:creationId xmlns:a16="http://schemas.microsoft.com/office/drawing/2014/main" id="{53DBEBE1-B4FC-01E4-8C6F-7C79C093EBD8}"/>
                </a:ext>
              </a:extLst>
            </p:cNvPr>
            <p:cNvSpPr>
              <a:spLocks noChangeArrowheads="1"/>
            </p:cNvSpPr>
            <p:nvPr/>
          </p:nvSpPr>
          <p:spPr bwMode="auto">
            <a:xfrm>
              <a:off x="1034592" y="1410487"/>
              <a:ext cx="1842360" cy="1843913"/>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grpSp>
        <p:nvGrpSpPr>
          <p:cNvPr id="13" name="Groupe 11">
            <a:extLst>
              <a:ext uri="{FF2B5EF4-FFF2-40B4-BE49-F238E27FC236}">
                <a16:creationId xmlns:a16="http://schemas.microsoft.com/office/drawing/2014/main" id="{FB63548E-3B06-DDB4-0FEE-691458DC9EE2}"/>
              </a:ext>
            </a:extLst>
          </p:cNvPr>
          <p:cNvGrpSpPr>
            <a:grpSpLocks/>
          </p:cNvGrpSpPr>
          <p:nvPr/>
        </p:nvGrpSpPr>
        <p:grpSpPr bwMode="auto">
          <a:xfrm>
            <a:off x="887413" y="1119188"/>
            <a:ext cx="2112962" cy="2114550"/>
            <a:chOff x="899592" y="1275606"/>
            <a:chExt cx="2112361" cy="2113676"/>
          </a:xfrm>
        </p:grpSpPr>
        <p:sp>
          <p:nvSpPr>
            <p:cNvPr id="14" name="Oval 80">
              <a:extLst>
                <a:ext uri="{FF2B5EF4-FFF2-40B4-BE49-F238E27FC236}">
                  <a16:creationId xmlns:a16="http://schemas.microsoft.com/office/drawing/2014/main" id="{F2EFC38A-DDCE-0A46-4635-AAB957D4B4F4}"/>
                </a:ext>
              </a:extLst>
            </p:cNvPr>
            <p:cNvSpPr>
              <a:spLocks noChangeArrowheads="1"/>
            </p:cNvSpPr>
            <p:nvPr/>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15" name="Oval 80">
              <a:extLst>
                <a:ext uri="{FF2B5EF4-FFF2-40B4-BE49-F238E27FC236}">
                  <a16:creationId xmlns:a16="http://schemas.microsoft.com/office/drawing/2014/main" id="{54C34D6E-EF03-E1EC-6BA8-F7D3FB53AC62}"/>
                </a:ext>
              </a:extLst>
            </p:cNvPr>
            <p:cNvSpPr>
              <a:spLocks noChangeArrowheads="1"/>
            </p:cNvSpPr>
            <p:nvPr/>
          </p:nvSpPr>
          <p:spPr bwMode="auto">
            <a:xfrm>
              <a:off x="1034491" y="1410487"/>
              <a:ext cx="1842564" cy="1843913"/>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cxnSp>
        <p:nvCxnSpPr>
          <p:cNvPr id="16" name="Connecteur droit 15">
            <a:extLst>
              <a:ext uri="{FF2B5EF4-FFF2-40B4-BE49-F238E27FC236}">
                <a16:creationId xmlns:a16="http://schemas.microsoft.com/office/drawing/2014/main" id="{EF202D49-CCA1-B7DD-D8B3-A1ACC6A07C5D}"/>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D3D6E196-EE0F-E407-4A98-BA366EF5E018}"/>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6" name="Espace réservé pour une image  5"/>
          <p:cNvSpPr>
            <a:spLocks noGrp="1"/>
          </p:cNvSpPr>
          <p:nvPr>
            <p:ph type="pic" sz="quarter" idx="23"/>
          </p:nvPr>
        </p:nvSpPr>
        <p:spPr>
          <a:xfrm>
            <a:off x="1115616" y="1347614"/>
            <a:ext cx="1657350" cy="1657350"/>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7" name="Espace réservé pour une image  5"/>
          <p:cNvSpPr>
            <a:spLocks noGrp="1"/>
          </p:cNvSpPr>
          <p:nvPr>
            <p:ph type="pic" sz="quarter" idx="24"/>
          </p:nvPr>
        </p:nvSpPr>
        <p:spPr>
          <a:xfrm>
            <a:off x="3743325" y="1347614"/>
            <a:ext cx="1657350" cy="1657350"/>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12" name="Espace réservé pour une image  5"/>
          <p:cNvSpPr>
            <a:spLocks noGrp="1"/>
          </p:cNvSpPr>
          <p:nvPr>
            <p:ph type="pic" sz="quarter" idx="25"/>
          </p:nvPr>
        </p:nvSpPr>
        <p:spPr>
          <a:xfrm>
            <a:off x="6371034" y="1347614"/>
            <a:ext cx="1657350" cy="1657350"/>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18" name="Espace réservé de la date 3">
            <a:extLst>
              <a:ext uri="{FF2B5EF4-FFF2-40B4-BE49-F238E27FC236}">
                <a16:creationId xmlns:a16="http://schemas.microsoft.com/office/drawing/2014/main" id="{5BDB2E5D-8AA6-765F-FED3-695E651C8D8E}"/>
              </a:ext>
            </a:extLst>
          </p:cNvPr>
          <p:cNvSpPr>
            <a:spLocks noGrp="1" noChangeArrowheads="1"/>
          </p:cNvSpPr>
          <p:nvPr>
            <p:ph type="dt" sz="half" idx="26"/>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9E7A48D7-9338-43EA-9815-50ECE4E014D0}" type="datetime6">
              <a:rPr lang="fr-FR" altLang="fr-FR"/>
              <a:pPr/>
              <a:t>juin 24</a:t>
            </a:fld>
            <a:endParaRPr lang="fr-FR" altLang="fr-FR"/>
          </a:p>
        </p:txBody>
      </p:sp>
      <p:sp>
        <p:nvSpPr>
          <p:cNvPr id="19" name="Espace réservé du pied de page 12">
            <a:extLst>
              <a:ext uri="{FF2B5EF4-FFF2-40B4-BE49-F238E27FC236}">
                <a16:creationId xmlns:a16="http://schemas.microsoft.com/office/drawing/2014/main" id="{CE9C07AA-DD4D-0549-AB21-090F2C1F2FE2}"/>
              </a:ext>
            </a:extLst>
          </p:cNvPr>
          <p:cNvSpPr>
            <a:spLocks noGrp="1" noChangeArrowheads="1"/>
          </p:cNvSpPr>
          <p:nvPr>
            <p:ph type="ftr" sz="quarter" idx="27"/>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20" name="Espace réservé du numéro de diapositive 22">
            <a:extLst>
              <a:ext uri="{FF2B5EF4-FFF2-40B4-BE49-F238E27FC236}">
                <a16:creationId xmlns:a16="http://schemas.microsoft.com/office/drawing/2014/main" id="{9F36C7DB-EDD9-3CF6-A646-4E141C160375}"/>
              </a:ext>
            </a:extLst>
          </p:cNvPr>
          <p:cNvSpPr>
            <a:spLocks noGrp="1" noChangeArrowheads="1"/>
          </p:cNvSpPr>
          <p:nvPr>
            <p:ph type="sldNum" sz="quarter" idx="28"/>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E2FEE1AF-C151-437B-AA43-1D74E82E7726}" type="slidenum">
              <a:rPr lang="fr-FR" altLang="fr-FR"/>
              <a:pPr/>
              <a:t>‹N°›</a:t>
            </a:fld>
            <a:endParaRPr lang="fr-FR" altLang="fr-FR"/>
          </a:p>
        </p:txBody>
      </p:sp>
    </p:spTree>
    <p:extLst>
      <p:ext uri="{BB962C8B-B14F-4D97-AF65-F5344CB8AC3E}">
        <p14:creationId xmlns:p14="http://schemas.microsoft.com/office/powerpoint/2010/main" val="3449776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grpSp>
        <p:nvGrpSpPr>
          <p:cNvPr id="4" name="Groupe 1">
            <a:extLst>
              <a:ext uri="{FF2B5EF4-FFF2-40B4-BE49-F238E27FC236}">
                <a16:creationId xmlns:a16="http://schemas.microsoft.com/office/drawing/2014/main" id="{46A0D531-8D53-74F1-1682-5C17EA13EA16}"/>
              </a:ext>
            </a:extLst>
          </p:cNvPr>
          <p:cNvGrpSpPr>
            <a:grpSpLocks/>
          </p:cNvGrpSpPr>
          <p:nvPr/>
        </p:nvGrpSpPr>
        <p:grpSpPr bwMode="auto">
          <a:xfrm>
            <a:off x="450850" y="1165225"/>
            <a:ext cx="8242300" cy="1722438"/>
            <a:chOff x="888110" y="1119451"/>
            <a:chExt cx="10118441" cy="2113676"/>
          </a:xfrm>
        </p:grpSpPr>
        <p:grpSp>
          <p:nvGrpSpPr>
            <p:cNvPr id="5" name="Groupe 2">
              <a:extLst>
                <a:ext uri="{FF2B5EF4-FFF2-40B4-BE49-F238E27FC236}">
                  <a16:creationId xmlns:a16="http://schemas.microsoft.com/office/drawing/2014/main" id="{76F72184-C8E5-8EE8-8E30-20BE8DEDE81E}"/>
                </a:ext>
              </a:extLst>
            </p:cNvPr>
            <p:cNvGrpSpPr>
              <a:grpSpLocks/>
            </p:cNvGrpSpPr>
            <p:nvPr/>
          </p:nvGrpSpPr>
          <p:grpSpPr bwMode="auto">
            <a:xfrm>
              <a:off x="3519550" y="1119451"/>
              <a:ext cx="2112361" cy="2113676"/>
              <a:chOff x="899592" y="1275606"/>
              <a:chExt cx="2112361" cy="2113676"/>
            </a:xfrm>
          </p:grpSpPr>
          <p:sp>
            <p:nvSpPr>
              <p:cNvPr id="16" name="Oval 80">
                <a:extLst>
                  <a:ext uri="{FF2B5EF4-FFF2-40B4-BE49-F238E27FC236}">
                    <a16:creationId xmlns:a16="http://schemas.microsoft.com/office/drawing/2014/main" id="{9386FF05-5AE0-A612-F136-7E71EC0ED0BB}"/>
                  </a:ext>
                </a:extLst>
              </p:cNvPr>
              <p:cNvSpPr>
                <a:spLocks noChangeArrowheads="1"/>
              </p:cNvSpPr>
              <p:nvPr/>
            </p:nvSpPr>
            <p:spPr bwMode="auto">
              <a:xfrm>
                <a:off x="899102" y="1275606"/>
                <a:ext cx="2112556"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17" name="Oval 80">
                <a:extLst>
                  <a:ext uri="{FF2B5EF4-FFF2-40B4-BE49-F238E27FC236}">
                    <a16:creationId xmlns:a16="http://schemas.microsoft.com/office/drawing/2014/main" id="{8DFC6EC0-393D-CF33-57B8-D0A7DBF6ED54}"/>
                  </a:ext>
                </a:extLst>
              </p:cNvPr>
              <p:cNvSpPr>
                <a:spLocks noChangeArrowheads="1"/>
              </p:cNvSpPr>
              <p:nvPr/>
            </p:nvSpPr>
            <p:spPr bwMode="auto">
              <a:xfrm>
                <a:off x="1033574" y="1411972"/>
                <a:ext cx="1843615" cy="184094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grpSp>
          <p:nvGrpSpPr>
            <p:cNvPr id="7" name="Groupe 3">
              <a:extLst>
                <a:ext uri="{FF2B5EF4-FFF2-40B4-BE49-F238E27FC236}">
                  <a16:creationId xmlns:a16="http://schemas.microsoft.com/office/drawing/2014/main" id="{751D64FC-1534-62F6-BAAC-02B6F2138669}"/>
                </a:ext>
              </a:extLst>
            </p:cNvPr>
            <p:cNvGrpSpPr>
              <a:grpSpLocks/>
            </p:cNvGrpSpPr>
            <p:nvPr/>
          </p:nvGrpSpPr>
          <p:grpSpPr bwMode="auto">
            <a:xfrm>
              <a:off x="6150990" y="1119451"/>
              <a:ext cx="2112361" cy="2113676"/>
              <a:chOff x="899592" y="1275606"/>
              <a:chExt cx="2112361" cy="2113676"/>
            </a:xfrm>
          </p:grpSpPr>
          <p:sp>
            <p:nvSpPr>
              <p:cNvPr id="14" name="Oval 80">
                <a:extLst>
                  <a:ext uri="{FF2B5EF4-FFF2-40B4-BE49-F238E27FC236}">
                    <a16:creationId xmlns:a16="http://schemas.microsoft.com/office/drawing/2014/main" id="{79557C5D-BEAF-AB1A-900F-2E8938473F8A}"/>
                  </a:ext>
                </a:extLst>
              </p:cNvPr>
              <p:cNvSpPr>
                <a:spLocks noChangeArrowheads="1"/>
              </p:cNvSpPr>
              <p:nvPr/>
            </p:nvSpPr>
            <p:spPr bwMode="auto">
              <a:xfrm>
                <a:off x="900563" y="1275606"/>
                <a:ext cx="2110607"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15" name="Oval 80">
                <a:extLst>
                  <a:ext uri="{FF2B5EF4-FFF2-40B4-BE49-F238E27FC236}">
                    <a16:creationId xmlns:a16="http://schemas.microsoft.com/office/drawing/2014/main" id="{147EF59D-253B-800E-1D64-513A17D354B4}"/>
                  </a:ext>
                </a:extLst>
              </p:cNvPr>
              <p:cNvSpPr>
                <a:spLocks noChangeArrowheads="1"/>
              </p:cNvSpPr>
              <p:nvPr/>
            </p:nvSpPr>
            <p:spPr bwMode="auto">
              <a:xfrm>
                <a:off x="1035033" y="1411972"/>
                <a:ext cx="1841666" cy="184094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grpSp>
          <p:nvGrpSpPr>
            <p:cNvPr id="8" name="Groupe 4">
              <a:extLst>
                <a:ext uri="{FF2B5EF4-FFF2-40B4-BE49-F238E27FC236}">
                  <a16:creationId xmlns:a16="http://schemas.microsoft.com/office/drawing/2014/main" id="{EE9F06CA-600E-AED7-44C0-95FF3F876EB3}"/>
                </a:ext>
              </a:extLst>
            </p:cNvPr>
            <p:cNvGrpSpPr>
              <a:grpSpLocks/>
            </p:cNvGrpSpPr>
            <p:nvPr/>
          </p:nvGrpSpPr>
          <p:grpSpPr bwMode="auto">
            <a:xfrm>
              <a:off x="888110" y="1119451"/>
              <a:ext cx="2112361" cy="2113676"/>
              <a:chOff x="899592" y="1275606"/>
              <a:chExt cx="2112361" cy="2113676"/>
            </a:xfrm>
          </p:grpSpPr>
          <p:sp>
            <p:nvSpPr>
              <p:cNvPr id="12" name="Oval 80">
                <a:extLst>
                  <a:ext uri="{FF2B5EF4-FFF2-40B4-BE49-F238E27FC236}">
                    <a16:creationId xmlns:a16="http://schemas.microsoft.com/office/drawing/2014/main" id="{D1287398-2C10-64E9-66FB-B6C317AA6158}"/>
                  </a:ext>
                </a:extLst>
              </p:cNvPr>
              <p:cNvSpPr>
                <a:spLocks noChangeArrowheads="1"/>
              </p:cNvSpPr>
              <p:nvPr/>
            </p:nvSpPr>
            <p:spPr bwMode="auto">
              <a:xfrm>
                <a:off x="899592" y="1275606"/>
                <a:ext cx="2112556"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13" name="Oval 80">
                <a:extLst>
                  <a:ext uri="{FF2B5EF4-FFF2-40B4-BE49-F238E27FC236}">
                    <a16:creationId xmlns:a16="http://schemas.microsoft.com/office/drawing/2014/main" id="{96AF7601-0188-A0EA-FE76-129FC836D75A}"/>
                  </a:ext>
                </a:extLst>
              </p:cNvPr>
              <p:cNvSpPr>
                <a:spLocks noChangeArrowheads="1"/>
              </p:cNvSpPr>
              <p:nvPr/>
            </p:nvSpPr>
            <p:spPr bwMode="auto">
              <a:xfrm>
                <a:off x="1034063" y="1411972"/>
                <a:ext cx="1843615" cy="184094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grpSp>
          <p:nvGrpSpPr>
            <p:cNvPr id="9" name="Groupe 9">
              <a:extLst>
                <a:ext uri="{FF2B5EF4-FFF2-40B4-BE49-F238E27FC236}">
                  <a16:creationId xmlns:a16="http://schemas.microsoft.com/office/drawing/2014/main" id="{C5287D4A-5372-8145-2777-8DD1C13E481A}"/>
                </a:ext>
              </a:extLst>
            </p:cNvPr>
            <p:cNvGrpSpPr>
              <a:grpSpLocks/>
            </p:cNvGrpSpPr>
            <p:nvPr/>
          </p:nvGrpSpPr>
          <p:grpSpPr bwMode="auto">
            <a:xfrm>
              <a:off x="8894190" y="1119451"/>
              <a:ext cx="2112361" cy="2113676"/>
              <a:chOff x="899592" y="1275606"/>
              <a:chExt cx="2112361" cy="2113676"/>
            </a:xfrm>
          </p:grpSpPr>
          <p:sp>
            <p:nvSpPr>
              <p:cNvPr id="10" name="Oval 80">
                <a:extLst>
                  <a:ext uri="{FF2B5EF4-FFF2-40B4-BE49-F238E27FC236}">
                    <a16:creationId xmlns:a16="http://schemas.microsoft.com/office/drawing/2014/main" id="{D7C458CC-528D-30E2-3C32-2F9A995FF772}"/>
                  </a:ext>
                </a:extLst>
              </p:cNvPr>
              <p:cNvSpPr>
                <a:spLocks noChangeArrowheads="1"/>
              </p:cNvSpPr>
              <p:nvPr/>
            </p:nvSpPr>
            <p:spPr bwMode="auto">
              <a:xfrm>
                <a:off x="899397" y="1275606"/>
                <a:ext cx="2112556"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a:ea typeface="Arial"/>
                  <a:sym typeface="Arial"/>
                </a:endParaRPr>
              </a:p>
            </p:txBody>
          </p:sp>
          <p:sp>
            <p:nvSpPr>
              <p:cNvPr id="11" name="Oval 80">
                <a:extLst>
                  <a:ext uri="{FF2B5EF4-FFF2-40B4-BE49-F238E27FC236}">
                    <a16:creationId xmlns:a16="http://schemas.microsoft.com/office/drawing/2014/main" id="{30224E2B-FA83-C98F-E613-85F09D349C23}"/>
                  </a:ext>
                </a:extLst>
              </p:cNvPr>
              <p:cNvSpPr>
                <a:spLocks noChangeArrowheads="1"/>
              </p:cNvSpPr>
              <p:nvPr/>
            </p:nvSpPr>
            <p:spPr bwMode="auto">
              <a:xfrm>
                <a:off x="1033868" y="1411972"/>
                <a:ext cx="1843615" cy="184094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grpSp>
      </p:grpSp>
      <p:cxnSp>
        <p:nvCxnSpPr>
          <p:cNvPr id="18" name="Connecteur droit 17">
            <a:extLst>
              <a:ext uri="{FF2B5EF4-FFF2-40B4-BE49-F238E27FC236}">
                <a16:creationId xmlns:a16="http://schemas.microsoft.com/office/drawing/2014/main" id="{3F26B1A0-072A-2CD8-4EEC-C4058397511D}"/>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DDA82545-9BF9-3850-828A-3533B8243B01}"/>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6" name="Espace réservé pour une image  5"/>
          <p:cNvSpPr>
            <a:spLocks noGrp="1"/>
          </p:cNvSpPr>
          <p:nvPr>
            <p:ph type="pic" sz="quarter" idx="23"/>
          </p:nvPr>
        </p:nvSpPr>
        <p:spPr>
          <a:xfrm>
            <a:off x="662514" y="1378792"/>
            <a:ext cx="1296144" cy="1296144"/>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27" name="Espace réservé pour une image  5"/>
          <p:cNvSpPr>
            <a:spLocks noGrp="1"/>
          </p:cNvSpPr>
          <p:nvPr>
            <p:ph type="pic" sz="quarter" idx="24"/>
          </p:nvPr>
        </p:nvSpPr>
        <p:spPr>
          <a:xfrm>
            <a:off x="2806439" y="1378792"/>
            <a:ext cx="1296144" cy="1296144"/>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28" name="Espace réservé pour une image  5"/>
          <p:cNvSpPr>
            <a:spLocks noGrp="1"/>
          </p:cNvSpPr>
          <p:nvPr>
            <p:ph type="pic" sz="quarter" idx="25"/>
          </p:nvPr>
        </p:nvSpPr>
        <p:spPr>
          <a:xfrm>
            <a:off x="4950363" y="1378792"/>
            <a:ext cx="1296144" cy="1296144"/>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29" name="Espace réservé pour une image  5"/>
          <p:cNvSpPr>
            <a:spLocks noGrp="1"/>
          </p:cNvSpPr>
          <p:nvPr>
            <p:ph type="pic" sz="quarter" idx="26"/>
          </p:nvPr>
        </p:nvSpPr>
        <p:spPr>
          <a:xfrm>
            <a:off x="7185343" y="1378792"/>
            <a:ext cx="1296144" cy="1296144"/>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20" name="Espace réservé de la date 6">
            <a:extLst>
              <a:ext uri="{FF2B5EF4-FFF2-40B4-BE49-F238E27FC236}">
                <a16:creationId xmlns:a16="http://schemas.microsoft.com/office/drawing/2014/main" id="{8BA52341-69C6-B482-5879-B6BCE4F05C37}"/>
              </a:ext>
            </a:extLst>
          </p:cNvPr>
          <p:cNvSpPr>
            <a:spLocks noGrp="1" noChangeArrowheads="1"/>
          </p:cNvSpPr>
          <p:nvPr>
            <p:ph type="dt" sz="half" idx="27"/>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6BB85E4F-856D-41FB-9E39-E6A67A1F62AC}" type="datetime6">
              <a:rPr lang="fr-FR" altLang="fr-FR"/>
              <a:pPr/>
              <a:t>juin 24</a:t>
            </a:fld>
            <a:endParaRPr lang="fr-FR" altLang="fr-FR"/>
          </a:p>
        </p:txBody>
      </p:sp>
      <p:sp>
        <p:nvSpPr>
          <p:cNvPr id="21" name="Espace réservé du pied de page 11">
            <a:extLst>
              <a:ext uri="{FF2B5EF4-FFF2-40B4-BE49-F238E27FC236}">
                <a16:creationId xmlns:a16="http://schemas.microsoft.com/office/drawing/2014/main" id="{59D6E638-8E7E-9EE3-51E1-0AE258622E1F}"/>
              </a:ext>
            </a:extLst>
          </p:cNvPr>
          <p:cNvSpPr>
            <a:spLocks noGrp="1" noChangeArrowheads="1"/>
          </p:cNvSpPr>
          <p:nvPr>
            <p:ph type="ftr" sz="quarter" idx="28"/>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22" name="Espace réservé du numéro de diapositive 12">
            <a:extLst>
              <a:ext uri="{FF2B5EF4-FFF2-40B4-BE49-F238E27FC236}">
                <a16:creationId xmlns:a16="http://schemas.microsoft.com/office/drawing/2014/main" id="{C0105AC2-1D84-3715-94CD-30D73450D45B}"/>
              </a:ext>
            </a:extLst>
          </p:cNvPr>
          <p:cNvSpPr>
            <a:spLocks noGrp="1" noChangeArrowheads="1"/>
          </p:cNvSpPr>
          <p:nvPr>
            <p:ph type="sldNum" sz="quarter" idx="29"/>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87EB1065-1879-429A-8AFD-065A7E14B3D4}" type="slidenum">
              <a:rPr lang="fr-FR" altLang="fr-FR"/>
              <a:pPr/>
              <a:t>‹N°›</a:t>
            </a:fld>
            <a:endParaRPr lang="fr-FR" altLang="fr-FR"/>
          </a:p>
        </p:txBody>
      </p:sp>
    </p:spTree>
    <p:extLst>
      <p:ext uri="{BB962C8B-B14F-4D97-AF65-F5344CB8AC3E}">
        <p14:creationId xmlns:p14="http://schemas.microsoft.com/office/powerpoint/2010/main" val="1904442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4" name="Forme libre 16">
            <a:extLst>
              <a:ext uri="{FF2B5EF4-FFF2-40B4-BE49-F238E27FC236}">
                <a16:creationId xmlns:a16="http://schemas.microsoft.com/office/drawing/2014/main" id="{748E55FF-D2AC-9F5A-6021-D8E12B444DE4}"/>
              </a:ext>
            </a:extLst>
          </p:cNvPr>
          <p:cNvSpPr/>
          <p:nvPr/>
        </p:nvSpPr>
        <p:spPr>
          <a:xfrm>
            <a:off x="0" y="2254250"/>
            <a:ext cx="9144000" cy="2405063"/>
          </a:xfrm>
          <a:custGeom>
            <a:avLst/>
            <a:gdLst>
              <a:gd name="connsiteX0" fmla="*/ 0 w 9144000"/>
              <a:gd name="connsiteY0" fmla="*/ 0 h 2405896"/>
              <a:gd name="connsiteX1" fmla="*/ 978148 w 9144000"/>
              <a:gd name="connsiteY1" fmla="*/ 0 h 2405896"/>
              <a:gd name="connsiteX2" fmla="*/ 1034029 w 9144000"/>
              <a:gd name="connsiteY2" fmla="*/ 180020 h 2405896"/>
              <a:gd name="connsiteX3" fmla="*/ 1944291 w 9144000"/>
              <a:gd name="connsiteY3" fmla="*/ 783382 h 2405896"/>
              <a:gd name="connsiteX4" fmla="*/ 2854553 w 9144000"/>
              <a:gd name="connsiteY4" fmla="*/ 180020 h 2405896"/>
              <a:gd name="connsiteX5" fmla="*/ 2910435 w 9144000"/>
              <a:gd name="connsiteY5" fmla="*/ 0 h 2405896"/>
              <a:gd name="connsiteX6" fmla="*/ 3609588 w 9144000"/>
              <a:gd name="connsiteY6" fmla="*/ 0 h 2405896"/>
              <a:gd name="connsiteX7" fmla="*/ 3665469 w 9144000"/>
              <a:gd name="connsiteY7" fmla="*/ 180020 h 2405896"/>
              <a:gd name="connsiteX8" fmla="*/ 4575731 w 9144000"/>
              <a:gd name="connsiteY8" fmla="*/ 783382 h 2405896"/>
              <a:gd name="connsiteX9" fmla="*/ 5485994 w 9144000"/>
              <a:gd name="connsiteY9" fmla="*/ 180020 h 2405896"/>
              <a:gd name="connsiteX10" fmla="*/ 5541875 w 9144000"/>
              <a:gd name="connsiteY10" fmla="*/ 0 h 2405896"/>
              <a:gd name="connsiteX11" fmla="*/ 6241028 w 9144000"/>
              <a:gd name="connsiteY11" fmla="*/ 0 h 2405896"/>
              <a:gd name="connsiteX12" fmla="*/ 6296909 w 9144000"/>
              <a:gd name="connsiteY12" fmla="*/ 180020 h 2405896"/>
              <a:gd name="connsiteX13" fmla="*/ 7207171 w 9144000"/>
              <a:gd name="connsiteY13" fmla="*/ 783382 h 2405896"/>
              <a:gd name="connsiteX14" fmla="*/ 8117434 w 9144000"/>
              <a:gd name="connsiteY14" fmla="*/ 180020 h 2405896"/>
              <a:gd name="connsiteX15" fmla="*/ 8173315 w 9144000"/>
              <a:gd name="connsiteY15" fmla="*/ 0 h 2405896"/>
              <a:gd name="connsiteX16" fmla="*/ 9144000 w 9144000"/>
              <a:gd name="connsiteY16" fmla="*/ 0 h 2405896"/>
              <a:gd name="connsiteX17" fmla="*/ 9144000 w 9144000"/>
              <a:gd name="connsiteY17" fmla="*/ 2405896 h 2405896"/>
              <a:gd name="connsiteX18" fmla="*/ 0 w 9144000"/>
              <a:gd name="connsiteY18" fmla="*/ 2405896 h 240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4000" h="2405896">
                <a:moveTo>
                  <a:pt x="0" y="0"/>
                </a:moveTo>
                <a:lnTo>
                  <a:pt x="978148" y="0"/>
                </a:lnTo>
                <a:lnTo>
                  <a:pt x="1034029" y="180020"/>
                </a:lnTo>
                <a:cubicBezTo>
                  <a:pt x="1184000" y="534591"/>
                  <a:pt x="1535091" y="783382"/>
                  <a:pt x="1944291" y="783382"/>
                </a:cubicBezTo>
                <a:cubicBezTo>
                  <a:pt x="2353491" y="783382"/>
                  <a:pt x="2704583" y="534591"/>
                  <a:pt x="2854553" y="180020"/>
                </a:cubicBezTo>
                <a:lnTo>
                  <a:pt x="2910435" y="0"/>
                </a:lnTo>
                <a:lnTo>
                  <a:pt x="3609588" y="0"/>
                </a:lnTo>
                <a:lnTo>
                  <a:pt x="3665469" y="180020"/>
                </a:lnTo>
                <a:cubicBezTo>
                  <a:pt x="3815440" y="534591"/>
                  <a:pt x="4166531" y="783382"/>
                  <a:pt x="4575731" y="783382"/>
                </a:cubicBezTo>
                <a:cubicBezTo>
                  <a:pt x="4984931" y="783382"/>
                  <a:pt x="5336023" y="534591"/>
                  <a:pt x="5485994" y="180020"/>
                </a:cubicBezTo>
                <a:lnTo>
                  <a:pt x="5541875" y="0"/>
                </a:lnTo>
                <a:lnTo>
                  <a:pt x="6241028" y="0"/>
                </a:lnTo>
                <a:lnTo>
                  <a:pt x="6296909" y="180020"/>
                </a:lnTo>
                <a:cubicBezTo>
                  <a:pt x="6446880" y="534591"/>
                  <a:pt x="6797971" y="783382"/>
                  <a:pt x="7207171" y="783382"/>
                </a:cubicBezTo>
                <a:cubicBezTo>
                  <a:pt x="7616371" y="783382"/>
                  <a:pt x="7967463" y="534591"/>
                  <a:pt x="8117434" y="180020"/>
                </a:cubicBezTo>
                <a:lnTo>
                  <a:pt x="8173315" y="0"/>
                </a:lnTo>
                <a:lnTo>
                  <a:pt x="9144000" y="0"/>
                </a:lnTo>
                <a:lnTo>
                  <a:pt x="9144000" y="2405896"/>
                </a:lnTo>
                <a:lnTo>
                  <a:pt x="0" y="240589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dirty="0" err="1">
              <a:solidFill>
                <a:schemeClr val="bg1"/>
              </a:solidFill>
              <a:sym typeface="Arial"/>
            </a:endParaRPr>
          </a:p>
        </p:txBody>
      </p:sp>
      <p:cxnSp>
        <p:nvCxnSpPr>
          <p:cNvPr id="5" name="Connecteur droit 4">
            <a:extLst>
              <a:ext uri="{FF2B5EF4-FFF2-40B4-BE49-F238E27FC236}">
                <a16:creationId xmlns:a16="http://schemas.microsoft.com/office/drawing/2014/main" id="{D2E75626-6281-1416-9F0F-84A678A3E033}"/>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6" name="Espace réservé pour une image  5"/>
          <p:cNvSpPr>
            <a:spLocks noGrp="1"/>
          </p:cNvSpPr>
          <p:nvPr>
            <p:ph type="pic" sz="quarter" idx="23"/>
          </p:nvPr>
        </p:nvSpPr>
        <p:spPr>
          <a:xfrm>
            <a:off x="1115616" y="1220897"/>
            <a:ext cx="1657350" cy="1657350"/>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7" name="Espace réservé pour une image  5"/>
          <p:cNvSpPr>
            <a:spLocks noGrp="1"/>
          </p:cNvSpPr>
          <p:nvPr>
            <p:ph type="pic" sz="quarter" idx="24"/>
          </p:nvPr>
        </p:nvSpPr>
        <p:spPr>
          <a:xfrm>
            <a:off x="3743325" y="1220897"/>
            <a:ext cx="1657350" cy="1657350"/>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12" name="Espace réservé pour une image  5"/>
          <p:cNvSpPr>
            <a:spLocks noGrp="1"/>
          </p:cNvSpPr>
          <p:nvPr>
            <p:ph type="pic" sz="quarter" idx="25"/>
          </p:nvPr>
        </p:nvSpPr>
        <p:spPr>
          <a:xfrm>
            <a:off x="6371034" y="1220897"/>
            <a:ext cx="1657350" cy="1657350"/>
          </a:xfrm>
          <a:prstGeom prst="ellipse">
            <a:avLst/>
          </a:prstGeom>
          <a:solidFill>
            <a:schemeClr val="bg1">
              <a:lumMod val="95000"/>
            </a:schemeClr>
          </a:solidFill>
        </p:spPr>
        <p:txBody>
          <a:bodyPr rtlCol="0">
            <a:normAutofit/>
          </a:bodyPr>
          <a:lstStyle/>
          <a:p>
            <a:pPr lvl="0"/>
            <a:r>
              <a:rPr lang="fr-FR" noProof="0"/>
              <a:t>Cliquez sur l'icône pour ajouter une image</a:t>
            </a:r>
            <a:endParaRPr lang="en-US" noProof="0"/>
          </a:p>
        </p:txBody>
      </p:sp>
      <p:sp>
        <p:nvSpPr>
          <p:cNvPr id="8" name="Espace réservé de la date 3">
            <a:extLst>
              <a:ext uri="{FF2B5EF4-FFF2-40B4-BE49-F238E27FC236}">
                <a16:creationId xmlns:a16="http://schemas.microsoft.com/office/drawing/2014/main" id="{4910F8C2-82D5-96F9-4028-DFA54A65857B}"/>
              </a:ext>
            </a:extLst>
          </p:cNvPr>
          <p:cNvSpPr>
            <a:spLocks noGrp="1" noChangeArrowheads="1"/>
          </p:cNvSpPr>
          <p:nvPr>
            <p:ph type="dt" sz="half" idx="26"/>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BC71194F-45D4-4AF1-87B2-7AE0AC4A1BDD}" type="datetime6">
              <a:rPr lang="fr-FR" altLang="fr-FR"/>
              <a:pPr/>
              <a:t>juin 24</a:t>
            </a:fld>
            <a:endParaRPr lang="fr-FR" altLang="fr-FR"/>
          </a:p>
        </p:txBody>
      </p:sp>
      <p:sp>
        <p:nvSpPr>
          <p:cNvPr id="9" name="Espace réservé du pied de page 12">
            <a:extLst>
              <a:ext uri="{FF2B5EF4-FFF2-40B4-BE49-F238E27FC236}">
                <a16:creationId xmlns:a16="http://schemas.microsoft.com/office/drawing/2014/main" id="{FB1929D3-6FA4-80A5-1977-F7E97A63FC24}"/>
              </a:ext>
            </a:extLst>
          </p:cNvPr>
          <p:cNvSpPr>
            <a:spLocks noGrp="1" noChangeArrowheads="1"/>
          </p:cNvSpPr>
          <p:nvPr>
            <p:ph type="ftr" sz="quarter" idx="27"/>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10" name="Espace réservé du numéro de diapositive 13">
            <a:extLst>
              <a:ext uri="{FF2B5EF4-FFF2-40B4-BE49-F238E27FC236}">
                <a16:creationId xmlns:a16="http://schemas.microsoft.com/office/drawing/2014/main" id="{625BB741-7F37-298C-AE80-BFDF10C23574}"/>
              </a:ext>
            </a:extLst>
          </p:cNvPr>
          <p:cNvSpPr>
            <a:spLocks noGrp="1" noChangeArrowheads="1"/>
          </p:cNvSpPr>
          <p:nvPr>
            <p:ph type="sldNum" sz="quarter" idx="28"/>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F700565C-3C9E-42A7-9AA9-FE17DC7CADEB}" type="slidenum">
              <a:rPr lang="fr-FR" altLang="fr-FR"/>
              <a:pPr/>
              <a:t>‹N°›</a:t>
            </a:fld>
            <a:endParaRPr lang="fr-FR" altLang="fr-FR"/>
          </a:p>
        </p:txBody>
      </p:sp>
    </p:spTree>
    <p:extLst>
      <p:ext uri="{BB962C8B-B14F-4D97-AF65-F5344CB8AC3E}">
        <p14:creationId xmlns:p14="http://schemas.microsoft.com/office/powerpoint/2010/main" val="1004990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cxnSp>
        <p:nvCxnSpPr>
          <p:cNvPr id="5" name="Connecteur droit 4">
            <a:extLst>
              <a:ext uri="{FF2B5EF4-FFF2-40B4-BE49-F238E27FC236}">
                <a16:creationId xmlns:a16="http://schemas.microsoft.com/office/drawing/2014/main" id="{0F0F825E-4869-535E-4B0B-625537F0AD7C}"/>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4" name="Espace réservé du contenu 5"/>
          <p:cNvSpPr>
            <a:spLocks noGrp="1"/>
          </p:cNvSpPr>
          <p:nvPr>
            <p:ph sz="quarter" idx="23"/>
          </p:nvPr>
        </p:nvSpPr>
        <p:spPr>
          <a:xfrm>
            <a:off x="4720282" y="1131589"/>
            <a:ext cx="4036842" cy="3712563"/>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6" name="Espace réservé de la date 5">
            <a:extLst>
              <a:ext uri="{FF2B5EF4-FFF2-40B4-BE49-F238E27FC236}">
                <a16:creationId xmlns:a16="http://schemas.microsoft.com/office/drawing/2014/main" id="{5D20F1A3-871A-531D-8667-4B43E2993EB4}"/>
              </a:ext>
            </a:extLst>
          </p:cNvPr>
          <p:cNvSpPr>
            <a:spLocks noGrp="1" noChangeArrowheads="1"/>
          </p:cNvSpPr>
          <p:nvPr>
            <p:ph type="dt" sz="half" idx="2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D30CCCE0-3BE5-4658-9C1B-E8D5B68811FB}" type="datetime6">
              <a:rPr lang="fr-FR" altLang="fr-FR"/>
              <a:pPr/>
              <a:t>juin 24</a:t>
            </a:fld>
            <a:endParaRPr lang="fr-FR" altLang="fr-FR"/>
          </a:p>
        </p:txBody>
      </p:sp>
      <p:sp>
        <p:nvSpPr>
          <p:cNvPr id="7" name="Espace réservé du pied de page 6">
            <a:extLst>
              <a:ext uri="{FF2B5EF4-FFF2-40B4-BE49-F238E27FC236}">
                <a16:creationId xmlns:a16="http://schemas.microsoft.com/office/drawing/2014/main" id="{AB500C68-B10F-0813-6969-7AF2A6038C16}"/>
              </a:ext>
            </a:extLst>
          </p:cNvPr>
          <p:cNvSpPr>
            <a:spLocks noGrp="1" noChangeArrowheads="1"/>
          </p:cNvSpPr>
          <p:nvPr>
            <p:ph type="ftr" sz="quarter" idx="2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11">
            <a:extLst>
              <a:ext uri="{FF2B5EF4-FFF2-40B4-BE49-F238E27FC236}">
                <a16:creationId xmlns:a16="http://schemas.microsoft.com/office/drawing/2014/main" id="{18506992-CE13-06C8-7D7F-5F42D5DFFD67}"/>
              </a:ext>
            </a:extLst>
          </p:cNvPr>
          <p:cNvSpPr>
            <a:spLocks noGrp="1" noChangeArrowheads="1"/>
          </p:cNvSpPr>
          <p:nvPr>
            <p:ph type="sldNum" sz="quarter" idx="2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1425B780-C298-4AF6-B739-C8CD84FA97DE}" type="slidenum">
              <a:rPr lang="fr-FR" altLang="fr-FR"/>
              <a:pPr/>
              <a:t>‹N°›</a:t>
            </a:fld>
            <a:endParaRPr lang="fr-FR" altLang="fr-FR"/>
          </a:p>
        </p:txBody>
      </p:sp>
    </p:spTree>
    <p:extLst>
      <p:ext uri="{BB962C8B-B14F-4D97-AF65-F5344CB8AC3E}">
        <p14:creationId xmlns:p14="http://schemas.microsoft.com/office/powerpoint/2010/main" val="1740851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cxnSp>
        <p:nvCxnSpPr>
          <p:cNvPr id="5" name="Connecteur droit 4">
            <a:extLst>
              <a:ext uri="{FF2B5EF4-FFF2-40B4-BE49-F238E27FC236}">
                <a16:creationId xmlns:a16="http://schemas.microsoft.com/office/drawing/2014/main" id="{9CF60206-A6BA-4AD6-42BC-5A02E9A99856}"/>
              </a:ext>
            </a:extLst>
          </p:cNvPr>
          <p:cNvCxnSpPr>
            <a:cxnSpLocks/>
          </p:cNvCxnSpPr>
          <p:nvPr/>
        </p:nvCxnSpPr>
        <p:spPr>
          <a:xfrm>
            <a:off x="43878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4" name="Espace réservé du contenu 5"/>
          <p:cNvSpPr>
            <a:spLocks noGrp="1"/>
          </p:cNvSpPr>
          <p:nvPr>
            <p:ph sz="quarter" idx="23"/>
          </p:nvPr>
        </p:nvSpPr>
        <p:spPr>
          <a:xfrm>
            <a:off x="5796136" y="1131589"/>
            <a:ext cx="2960988" cy="3712563"/>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6" name="Espace réservé de la date 5">
            <a:extLst>
              <a:ext uri="{FF2B5EF4-FFF2-40B4-BE49-F238E27FC236}">
                <a16:creationId xmlns:a16="http://schemas.microsoft.com/office/drawing/2014/main" id="{743E76EE-DAAB-F779-1C99-D142E367D53D}"/>
              </a:ext>
            </a:extLst>
          </p:cNvPr>
          <p:cNvSpPr>
            <a:spLocks noGrp="1" noChangeArrowheads="1"/>
          </p:cNvSpPr>
          <p:nvPr>
            <p:ph type="dt" sz="half" idx="2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15AE6B1E-B316-490C-A016-16A9CC691323}" type="datetime6">
              <a:rPr lang="fr-FR" altLang="fr-FR"/>
              <a:pPr/>
              <a:t>juin 24</a:t>
            </a:fld>
            <a:endParaRPr lang="fr-FR" altLang="fr-FR"/>
          </a:p>
        </p:txBody>
      </p:sp>
      <p:sp>
        <p:nvSpPr>
          <p:cNvPr id="7" name="Espace réservé du pied de page 6">
            <a:extLst>
              <a:ext uri="{FF2B5EF4-FFF2-40B4-BE49-F238E27FC236}">
                <a16:creationId xmlns:a16="http://schemas.microsoft.com/office/drawing/2014/main" id="{C2E0606D-F776-A0D9-5546-BD8906C3636D}"/>
              </a:ext>
            </a:extLst>
          </p:cNvPr>
          <p:cNvSpPr>
            <a:spLocks noGrp="1" noChangeArrowheads="1"/>
          </p:cNvSpPr>
          <p:nvPr>
            <p:ph type="ftr" sz="quarter" idx="2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11">
            <a:extLst>
              <a:ext uri="{FF2B5EF4-FFF2-40B4-BE49-F238E27FC236}">
                <a16:creationId xmlns:a16="http://schemas.microsoft.com/office/drawing/2014/main" id="{8828ED5C-9A5E-C6E3-FC4C-498CD016E619}"/>
              </a:ext>
            </a:extLst>
          </p:cNvPr>
          <p:cNvSpPr>
            <a:spLocks noGrp="1" noChangeArrowheads="1"/>
          </p:cNvSpPr>
          <p:nvPr>
            <p:ph type="sldNum" sz="quarter" idx="2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A5AA8A49-23A1-4BD6-8AED-24580D9338F3}" type="slidenum">
              <a:rPr lang="fr-FR" altLang="fr-FR"/>
              <a:pPr/>
              <a:t>‹N°›</a:t>
            </a:fld>
            <a:endParaRPr lang="fr-FR" altLang="fr-FR"/>
          </a:p>
        </p:txBody>
      </p:sp>
    </p:spTree>
    <p:extLst>
      <p:ext uri="{BB962C8B-B14F-4D97-AF65-F5344CB8AC3E}">
        <p14:creationId xmlns:p14="http://schemas.microsoft.com/office/powerpoint/2010/main" val="1789431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5966BBA8-862E-13B5-F674-5A684D5F2350}"/>
              </a:ext>
            </a:extLst>
          </p:cNvPr>
          <p:cNvCxnSpPr>
            <a:cxnSpLocks/>
          </p:cNvCxnSpPr>
          <p:nvPr/>
        </p:nvCxnSpPr>
        <p:spPr>
          <a:xfrm>
            <a:off x="23177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431540" y="194400"/>
            <a:ext cx="4140460"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431919" y="612000"/>
            <a:ext cx="4140053"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7" name="Espace réservé du contenu 5"/>
          <p:cNvSpPr>
            <a:spLocks noGrp="1"/>
          </p:cNvSpPr>
          <p:nvPr>
            <p:ph sz="quarter" idx="13"/>
          </p:nvPr>
        </p:nvSpPr>
        <p:spPr>
          <a:xfrm>
            <a:off x="431540" y="1131590"/>
            <a:ext cx="4140052" cy="3527724"/>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0" name="Espace réservé pour une image  9"/>
          <p:cNvSpPr>
            <a:spLocks noGrp="1"/>
          </p:cNvSpPr>
          <p:nvPr>
            <p:ph type="pic" sz="quarter" idx="24"/>
          </p:nvPr>
        </p:nvSpPr>
        <p:spPr>
          <a:xfrm>
            <a:off x="4787900" y="193675"/>
            <a:ext cx="4105275" cy="4465638"/>
          </a:xfrm>
        </p:spPr>
        <p:txBody>
          <a:bodyPr rtlCol="0">
            <a:normAutofit/>
          </a:bodyPr>
          <a:lstStyle/>
          <a:p>
            <a:pPr lvl="0"/>
            <a:r>
              <a:rPr lang="fr-FR" noProof="0"/>
              <a:t>Cliquez sur l'icône pour ajouter une image</a:t>
            </a:r>
            <a:endParaRPr lang="en-US" noProof="0"/>
          </a:p>
        </p:txBody>
      </p:sp>
      <p:sp>
        <p:nvSpPr>
          <p:cNvPr id="5" name="Espace réservé de la date 3">
            <a:extLst>
              <a:ext uri="{FF2B5EF4-FFF2-40B4-BE49-F238E27FC236}">
                <a16:creationId xmlns:a16="http://schemas.microsoft.com/office/drawing/2014/main" id="{7E4D5090-E017-E4D4-8B95-5359DC2C2B76}"/>
              </a:ext>
            </a:extLst>
          </p:cNvPr>
          <p:cNvSpPr>
            <a:spLocks noGrp="1" noChangeArrowheads="1"/>
          </p:cNvSpPr>
          <p:nvPr>
            <p:ph type="dt" sz="half" idx="25"/>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AE7FB5BC-BC0A-450B-A1A5-54663F201F49}" type="datetime6">
              <a:rPr lang="fr-FR" altLang="fr-FR"/>
              <a:pPr/>
              <a:t>juin 24</a:t>
            </a:fld>
            <a:endParaRPr lang="fr-FR" altLang="fr-FR"/>
          </a:p>
        </p:txBody>
      </p:sp>
      <p:sp>
        <p:nvSpPr>
          <p:cNvPr id="6" name="Espace réservé du pied de page 5">
            <a:extLst>
              <a:ext uri="{FF2B5EF4-FFF2-40B4-BE49-F238E27FC236}">
                <a16:creationId xmlns:a16="http://schemas.microsoft.com/office/drawing/2014/main" id="{C3C2AE8B-C827-6FF3-BCDC-9AA1BB8992DD}"/>
              </a:ext>
            </a:extLst>
          </p:cNvPr>
          <p:cNvSpPr>
            <a:spLocks noGrp="1" noChangeArrowheads="1"/>
          </p:cNvSpPr>
          <p:nvPr>
            <p:ph type="ftr" sz="quarter" idx="26"/>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8">
            <a:extLst>
              <a:ext uri="{FF2B5EF4-FFF2-40B4-BE49-F238E27FC236}">
                <a16:creationId xmlns:a16="http://schemas.microsoft.com/office/drawing/2014/main" id="{1B49370D-450E-039A-CCC8-409E8BB19DC7}"/>
              </a:ext>
            </a:extLst>
          </p:cNvPr>
          <p:cNvSpPr>
            <a:spLocks noGrp="1" noChangeArrowheads="1"/>
          </p:cNvSpPr>
          <p:nvPr>
            <p:ph type="sldNum" sz="quarter" idx="27"/>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C00CF91E-FC5E-480D-A2C6-C774F994B932}" type="slidenum">
              <a:rPr lang="fr-FR" altLang="fr-FR"/>
              <a:pPr/>
              <a:t>‹N°›</a:t>
            </a:fld>
            <a:endParaRPr lang="fr-FR" altLang="fr-FR"/>
          </a:p>
        </p:txBody>
      </p:sp>
    </p:spTree>
    <p:extLst>
      <p:ext uri="{BB962C8B-B14F-4D97-AF65-F5344CB8AC3E}">
        <p14:creationId xmlns:p14="http://schemas.microsoft.com/office/powerpoint/2010/main" val="2490938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53B8C0C8-5653-E0A1-B106-9554220694FD}"/>
              </a:ext>
            </a:extLst>
          </p:cNvPr>
          <p:cNvCxnSpPr>
            <a:cxnSpLocks/>
          </p:cNvCxnSpPr>
          <p:nvPr/>
        </p:nvCxnSpPr>
        <p:spPr>
          <a:xfrm>
            <a:off x="2317750" y="555625"/>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431540" y="194400"/>
            <a:ext cx="4140460"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431919" y="612000"/>
            <a:ext cx="4140053"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7" name="Espace réservé du contenu 5"/>
          <p:cNvSpPr>
            <a:spLocks noGrp="1"/>
          </p:cNvSpPr>
          <p:nvPr>
            <p:ph sz="quarter" idx="13"/>
          </p:nvPr>
        </p:nvSpPr>
        <p:spPr>
          <a:xfrm>
            <a:off x="431540" y="1131590"/>
            <a:ext cx="4140052" cy="3527724"/>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3714F475-A6C3-372D-0A4D-7D8EEF608ADA}"/>
              </a:ext>
            </a:extLst>
          </p:cNvPr>
          <p:cNvSpPr>
            <a:spLocks noGrp="1" noChangeArrowheads="1"/>
          </p:cNvSpPr>
          <p:nvPr>
            <p:ph type="dt" sz="half" idx="1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1897CAF7-168B-40C9-8078-F825A12D39F2}" type="datetime6">
              <a:rPr lang="fr-FR" altLang="fr-FR"/>
              <a:pPr/>
              <a:t>juin 24</a:t>
            </a:fld>
            <a:endParaRPr lang="fr-FR" altLang="fr-FR"/>
          </a:p>
        </p:txBody>
      </p:sp>
      <p:sp>
        <p:nvSpPr>
          <p:cNvPr id="6" name="Espace réservé du pied de page 5">
            <a:extLst>
              <a:ext uri="{FF2B5EF4-FFF2-40B4-BE49-F238E27FC236}">
                <a16:creationId xmlns:a16="http://schemas.microsoft.com/office/drawing/2014/main" id="{57AB55C6-312F-AD7D-F7DE-18B4431C8ACF}"/>
              </a:ext>
            </a:extLst>
          </p:cNvPr>
          <p:cNvSpPr>
            <a:spLocks noGrp="1" noChangeArrowheads="1"/>
          </p:cNvSpPr>
          <p:nvPr>
            <p:ph type="ftr" sz="quarter" idx="1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9">
            <a:extLst>
              <a:ext uri="{FF2B5EF4-FFF2-40B4-BE49-F238E27FC236}">
                <a16:creationId xmlns:a16="http://schemas.microsoft.com/office/drawing/2014/main" id="{EBAFCCD5-2B88-489A-F053-4523D6F66F61}"/>
              </a:ext>
            </a:extLst>
          </p:cNvPr>
          <p:cNvSpPr>
            <a:spLocks noGrp="1" noChangeArrowheads="1"/>
          </p:cNvSpPr>
          <p:nvPr>
            <p:ph type="sldNum" sz="quarter" idx="1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49C92148-4A2C-488C-B273-8C98C643E4E3}" type="slidenum">
              <a:rPr lang="fr-FR" altLang="fr-FR"/>
              <a:pPr/>
              <a:t>‹N°›</a:t>
            </a:fld>
            <a:endParaRPr lang="fr-FR" altLang="fr-FR"/>
          </a:p>
        </p:txBody>
      </p:sp>
    </p:spTree>
    <p:extLst>
      <p:ext uri="{BB962C8B-B14F-4D97-AF65-F5344CB8AC3E}">
        <p14:creationId xmlns:p14="http://schemas.microsoft.com/office/powerpoint/2010/main" val="39634887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D56BEF77-9C4A-36E2-1716-A3A0EB65EBE7}"/>
              </a:ext>
            </a:extLst>
          </p:cNvPr>
          <p:cNvCxnSpPr>
            <a:cxnSpLocks/>
          </p:cNvCxnSpPr>
          <p:nvPr/>
        </p:nvCxnSpPr>
        <p:spPr>
          <a:xfrm>
            <a:off x="1882775" y="555625"/>
            <a:ext cx="30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323563" y="194400"/>
            <a:ext cx="3421868"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323906" y="612000"/>
            <a:ext cx="3421532"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7" name="Espace réservé du contenu 5"/>
          <p:cNvSpPr>
            <a:spLocks noGrp="1"/>
          </p:cNvSpPr>
          <p:nvPr>
            <p:ph sz="quarter" idx="13"/>
          </p:nvPr>
        </p:nvSpPr>
        <p:spPr>
          <a:xfrm>
            <a:off x="323528" y="1131590"/>
            <a:ext cx="3421531" cy="3527724"/>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A0FF22BF-8BF2-716B-B40F-94F16A43094A}"/>
              </a:ext>
            </a:extLst>
          </p:cNvPr>
          <p:cNvSpPr>
            <a:spLocks noGrp="1" noChangeArrowheads="1"/>
          </p:cNvSpPr>
          <p:nvPr>
            <p:ph type="dt" sz="half" idx="1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0E61A701-5E18-4BC8-9504-8505BA97F2AE}" type="datetime6">
              <a:rPr lang="fr-FR" altLang="fr-FR"/>
              <a:pPr/>
              <a:t>juin 24</a:t>
            </a:fld>
            <a:endParaRPr lang="fr-FR" altLang="fr-FR"/>
          </a:p>
        </p:txBody>
      </p:sp>
      <p:sp>
        <p:nvSpPr>
          <p:cNvPr id="6" name="Espace réservé du pied de page 5">
            <a:extLst>
              <a:ext uri="{FF2B5EF4-FFF2-40B4-BE49-F238E27FC236}">
                <a16:creationId xmlns:a16="http://schemas.microsoft.com/office/drawing/2014/main" id="{DADF18F1-F070-C1FE-76A7-C2261D0EB5C3}"/>
              </a:ext>
            </a:extLst>
          </p:cNvPr>
          <p:cNvSpPr>
            <a:spLocks noGrp="1" noChangeArrowheads="1"/>
          </p:cNvSpPr>
          <p:nvPr>
            <p:ph type="ftr" sz="quarter" idx="1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9">
            <a:extLst>
              <a:ext uri="{FF2B5EF4-FFF2-40B4-BE49-F238E27FC236}">
                <a16:creationId xmlns:a16="http://schemas.microsoft.com/office/drawing/2014/main" id="{31FAD8F6-B38E-3DEB-241F-C6A2733886CE}"/>
              </a:ext>
            </a:extLst>
          </p:cNvPr>
          <p:cNvSpPr>
            <a:spLocks noGrp="1" noChangeArrowheads="1"/>
          </p:cNvSpPr>
          <p:nvPr>
            <p:ph type="sldNum" sz="quarter" idx="1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6FA14186-BB8B-49FD-A6B4-D9C026BC7DF8}" type="slidenum">
              <a:rPr lang="fr-FR" altLang="fr-FR"/>
              <a:pPr/>
              <a:t>‹N°›</a:t>
            </a:fld>
            <a:endParaRPr lang="fr-FR" altLang="fr-FR"/>
          </a:p>
        </p:txBody>
      </p:sp>
    </p:spTree>
    <p:extLst>
      <p:ext uri="{BB962C8B-B14F-4D97-AF65-F5344CB8AC3E}">
        <p14:creationId xmlns:p14="http://schemas.microsoft.com/office/powerpoint/2010/main" val="1682059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F9228F40-293A-141C-150B-2C69A41DAD0F}"/>
              </a:ext>
            </a:extLst>
          </p:cNvPr>
          <p:cNvCxnSpPr>
            <a:cxnSpLocks/>
          </p:cNvCxnSpPr>
          <p:nvPr/>
        </p:nvCxnSpPr>
        <p:spPr>
          <a:xfrm>
            <a:off x="2982913" y="555625"/>
            <a:ext cx="3349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646034" y="194400"/>
            <a:ext cx="5009957"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646280" y="612000"/>
            <a:ext cx="5009464"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Cliquez pour modifier les styles du texte du masque</a:t>
            </a:r>
          </a:p>
        </p:txBody>
      </p:sp>
      <p:sp>
        <p:nvSpPr>
          <p:cNvPr id="6" name="Picture Placeholder 5"/>
          <p:cNvSpPr>
            <a:spLocks noGrp="1"/>
          </p:cNvSpPr>
          <p:nvPr>
            <p:ph type="pic" sz="quarter" idx="10"/>
          </p:nvPr>
        </p:nvSpPr>
        <p:spPr>
          <a:xfrm>
            <a:off x="6299259" y="530050"/>
            <a:ext cx="1816041" cy="3926632"/>
          </a:xfrm>
          <a:custGeom>
            <a:avLst/>
            <a:gdLst>
              <a:gd name="connsiteX0" fmla="*/ 1997791 w 2516552"/>
              <a:gd name="connsiteY0" fmla="*/ 12 h 5441271"/>
              <a:gd name="connsiteX1" fmla="*/ 2004211 w 2516552"/>
              <a:gd name="connsiteY1" fmla="*/ 566 h 5441271"/>
              <a:gd name="connsiteX2" fmla="*/ 2267990 w 2516552"/>
              <a:gd name="connsiteY2" fmla="*/ 566 h 5441271"/>
              <a:gd name="connsiteX3" fmla="*/ 2516552 w 2516552"/>
              <a:gd name="connsiteY3" fmla="*/ 261335 h 5441271"/>
              <a:gd name="connsiteX4" fmla="*/ 2516552 w 2516552"/>
              <a:gd name="connsiteY4" fmla="*/ 5170375 h 5441271"/>
              <a:gd name="connsiteX5" fmla="*/ 2255309 w 2516552"/>
              <a:gd name="connsiteY5" fmla="*/ 5441271 h 5441271"/>
              <a:gd name="connsiteX6" fmla="*/ 269354 w 2516552"/>
              <a:gd name="connsiteY6" fmla="*/ 5441271 h 5441271"/>
              <a:gd name="connsiteX7" fmla="*/ 501 w 2516552"/>
              <a:gd name="connsiteY7" fmla="*/ 5157717 h 5441271"/>
              <a:gd name="connsiteX8" fmla="*/ 501 w 2516552"/>
              <a:gd name="connsiteY8" fmla="*/ 317034 h 5441271"/>
              <a:gd name="connsiteX9" fmla="*/ 61373 w 2516552"/>
              <a:gd name="connsiteY9" fmla="*/ 101836 h 5441271"/>
              <a:gd name="connsiteX10" fmla="*/ 269354 w 2516552"/>
              <a:gd name="connsiteY10" fmla="*/ 566 h 5441271"/>
              <a:gd name="connsiteX11" fmla="*/ 512842 w 2516552"/>
              <a:gd name="connsiteY11" fmla="*/ 566 h 5441271"/>
              <a:gd name="connsiteX12" fmla="*/ 566105 w 2516552"/>
              <a:gd name="connsiteY12" fmla="*/ 41074 h 5441271"/>
              <a:gd name="connsiteX13" fmla="*/ 566105 w 2516552"/>
              <a:gd name="connsiteY13" fmla="*/ 81582 h 5441271"/>
              <a:gd name="connsiteX14" fmla="*/ 713213 w 2516552"/>
              <a:gd name="connsiteY14" fmla="*/ 200574 h 5441271"/>
              <a:gd name="connsiteX15" fmla="*/ 1824131 w 2516552"/>
              <a:gd name="connsiteY15" fmla="*/ 200574 h 5441271"/>
              <a:gd name="connsiteX16" fmla="*/ 1958557 w 2516552"/>
              <a:gd name="connsiteY16" fmla="*/ 73987 h 5441271"/>
              <a:gd name="connsiteX17" fmla="*/ 1958557 w 2516552"/>
              <a:gd name="connsiteY17" fmla="*/ 33479 h 5441271"/>
              <a:gd name="connsiteX18" fmla="*/ 1997791 w 2516552"/>
              <a:gd name="connsiteY18" fmla="*/ 12 h 544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16552" h="5441271">
                <a:moveTo>
                  <a:pt x="1997791" y="12"/>
                </a:moveTo>
                <a:cubicBezTo>
                  <a:pt x="2001675" y="92"/>
                  <a:pt x="2004211" y="566"/>
                  <a:pt x="2004211" y="566"/>
                </a:cubicBezTo>
                <a:cubicBezTo>
                  <a:pt x="2004211" y="566"/>
                  <a:pt x="2006747" y="566"/>
                  <a:pt x="2267990" y="566"/>
                </a:cubicBezTo>
                <a:cubicBezTo>
                  <a:pt x="2511479" y="23352"/>
                  <a:pt x="2516552" y="261335"/>
                  <a:pt x="2516552" y="261335"/>
                </a:cubicBezTo>
                <a:cubicBezTo>
                  <a:pt x="2516552" y="261335"/>
                  <a:pt x="2516552" y="4904543"/>
                  <a:pt x="2516552" y="5170375"/>
                </a:cubicBezTo>
                <a:cubicBezTo>
                  <a:pt x="2501334" y="5438740"/>
                  <a:pt x="2255309" y="5441271"/>
                  <a:pt x="2255309" y="5441271"/>
                </a:cubicBezTo>
                <a:cubicBezTo>
                  <a:pt x="2255309" y="5441271"/>
                  <a:pt x="558496" y="5441271"/>
                  <a:pt x="269354" y="5441271"/>
                </a:cubicBezTo>
                <a:cubicBezTo>
                  <a:pt x="-14717" y="5410890"/>
                  <a:pt x="501" y="5157717"/>
                  <a:pt x="501" y="5157717"/>
                </a:cubicBezTo>
                <a:cubicBezTo>
                  <a:pt x="501" y="5157717"/>
                  <a:pt x="501" y="372732"/>
                  <a:pt x="501" y="317034"/>
                </a:cubicBezTo>
                <a:cubicBezTo>
                  <a:pt x="501" y="258804"/>
                  <a:pt x="-9644" y="195510"/>
                  <a:pt x="61373" y="101836"/>
                </a:cubicBezTo>
                <a:cubicBezTo>
                  <a:pt x="134927" y="-1965"/>
                  <a:pt x="269354" y="566"/>
                  <a:pt x="269354" y="566"/>
                </a:cubicBezTo>
                <a:cubicBezTo>
                  <a:pt x="269354" y="566"/>
                  <a:pt x="457043" y="566"/>
                  <a:pt x="512842" y="566"/>
                </a:cubicBezTo>
                <a:cubicBezTo>
                  <a:pt x="566105" y="566"/>
                  <a:pt x="566105" y="41074"/>
                  <a:pt x="566105" y="41074"/>
                </a:cubicBezTo>
                <a:cubicBezTo>
                  <a:pt x="566105" y="41074"/>
                  <a:pt x="566105" y="38542"/>
                  <a:pt x="566105" y="81582"/>
                </a:cubicBezTo>
                <a:cubicBezTo>
                  <a:pt x="583860" y="205637"/>
                  <a:pt x="713213" y="200574"/>
                  <a:pt x="713213" y="200574"/>
                </a:cubicBezTo>
                <a:cubicBezTo>
                  <a:pt x="713213" y="200574"/>
                  <a:pt x="1702386" y="200574"/>
                  <a:pt x="1824131" y="200574"/>
                </a:cubicBezTo>
                <a:cubicBezTo>
                  <a:pt x="1943339" y="192978"/>
                  <a:pt x="1958557" y="73987"/>
                  <a:pt x="1958557" y="73987"/>
                </a:cubicBezTo>
                <a:cubicBezTo>
                  <a:pt x="1958557" y="73987"/>
                  <a:pt x="1958557" y="73987"/>
                  <a:pt x="1958557" y="33479"/>
                </a:cubicBezTo>
                <a:cubicBezTo>
                  <a:pt x="1962362" y="3098"/>
                  <a:pt x="1986140" y="-225"/>
                  <a:pt x="1997791" y="12"/>
                </a:cubicBezTo>
                <a:close/>
              </a:path>
            </a:pathLst>
          </a:custGeom>
        </p:spPr>
        <p:txBody>
          <a:bodyPr rtlCol="0">
            <a:noAutofit/>
          </a:bodyPr>
          <a:lstStyle/>
          <a:p>
            <a:pPr lvl="0"/>
            <a:r>
              <a:rPr lang="fr-FR" noProof="0"/>
              <a:t>Cliquez sur l'icône pour ajouter une image</a:t>
            </a:r>
            <a:endParaRPr lang="en-GB" noProof="0"/>
          </a:p>
        </p:txBody>
      </p:sp>
      <p:sp>
        <p:nvSpPr>
          <p:cNvPr id="10" name="Espace réservé du contenu 5"/>
          <p:cNvSpPr>
            <a:spLocks noGrp="1"/>
          </p:cNvSpPr>
          <p:nvPr>
            <p:ph sz="quarter" idx="13"/>
          </p:nvPr>
        </p:nvSpPr>
        <p:spPr>
          <a:xfrm>
            <a:off x="431540" y="1130245"/>
            <a:ext cx="5436604" cy="3527724"/>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010E4527-CA7B-8659-4EEF-A8E6FAE80318}"/>
              </a:ext>
            </a:extLst>
          </p:cNvPr>
          <p:cNvSpPr>
            <a:spLocks noGrp="1" noChangeArrowheads="1"/>
          </p:cNvSpPr>
          <p:nvPr>
            <p:ph type="dt" sz="half" idx="14"/>
          </p:nvPr>
        </p:nvSpPr>
        <p:spPr bwMode="auto">
          <a:xfrm>
            <a:off x="3543300" y="4943475"/>
            <a:ext cx="2057400" cy="155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000"/>
              </a:spcBef>
              <a:buClr>
                <a:schemeClr val="tx2"/>
              </a:buClr>
              <a:buFont typeface="Cambria Math" panose="02040503050406030204" pitchFamily="18" charset="0"/>
              <a:buNone/>
              <a:defRPr/>
            </a:lvl1pPr>
          </a:lstStyle>
          <a:p>
            <a:fld id="{B464DC8F-A5EA-450E-B6BC-FD13922E5224}" type="datetime6">
              <a:rPr lang="fr-FR" altLang="fr-FR"/>
              <a:pPr/>
              <a:t>juin 24</a:t>
            </a:fld>
            <a:endParaRPr lang="fr-FR" altLang="fr-FR"/>
          </a:p>
        </p:txBody>
      </p:sp>
      <p:sp>
        <p:nvSpPr>
          <p:cNvPr id="7" name="Espace réservé du pied de page 6">
            <a:extLst>
              <a:ext uri="{FF2B5EF4-FFF2-40B4-BE49-F238E27FC236}">
                <a16:creationId xmlns:a16="http://schemas.microsoft.com/office/drawing/2014/main" id="{976D9092-63A6-37B5-21B8-D29A5525D6E1}"/>
              </a:ext>
            </a:extLst>
          </p:cNvPr>
          <p:cNvSpPr>
            <a:spLocks noGrp="1" noChangeArrowheads="1"/>
          </p:cNvSpPr>
          <p:nvPr>
            <p:ph type="ftr" sz="quarter" idx="15"/>
          </p:nvPr>
        </p:nvSpPr>
        <p:spPr bwMode="auto">
          <a:xfrm>
            <a:off x="679450" y="4951413"/>
            <a:ext cx="3086100" cy="1381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000"/>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12">
            <a:extLst>
              <a:ext uri="{FF2B5EF4-FFF2-40B4-BE49-F238E27FC236}">
                <a16:creationId xmlns:a16="http://schemas.microsoft.com/office/drawing/2014/main" id="{45289A5B-989D-4508-F958-86F4E7BB37DA}"/>
              </a:ext>
            </a:extLst>
          </p:cNvPr>
          <p:cNvSpPr>
            <a:spLocks noGrp="1" noChangeArrowheads="1"/>
          </p:cNvSpPr>
          <p:nvPr>
            <p:ph type="sldNum" sz="quarter" idx="16"/>
          </p:nvPr>
        </p:nvSpPr>
        <p:spPr bwMode="auto">
          <a:xfrm>
            <a:off x="7086600" y="4964113"/>
            <a:ext cx="2057400" cy="114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3AFC2BBD-CB78-493C-BC00-C5976ABFD8FE}" type="slidenum">
              <a:rPr lang="fr-FR" altLang="fr-FR"/>
              <a:pPr/>
              <a:t>‹N°›</a:t>
            </a:fld>
            <a:endParaRPr lang="fr-FR" altLang="fr-FR"/>
          </a:p>
        </p:txBody>
      </p:sp>
    </p:spTree>
    <p:extLst>
      <p:ext uri="{BB962C8B-B14F-4D97-AF65-F5344CB8AC3E}">
        <p14:creationId xmlns:p14="http://schemas.microsoft.com/office/powerpoint/2010/main" val="1627600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D2BDB170-8C22-2CA9-AC1A-2E78247BEDA6}"/>
              </a:ext>
            </a:extLst>
          </p:cNvPr>
          <p:cNvGrpSpPr>
            <a:grpSpLocks/>
          </p:cNvGrpSpPr>
          <p:nvPr/>
        </p:nvGrpSpPr>
        <p:grpSpPr bwMode="auto">
          <a:xfrm>
            <a:off x="254000" y="3516313"/>
            <a:ext cx="8636000" cy="1514475"/>
            <a:chOff x="254503" y="3516214"/>
            <a:chExt cx="8634995" cy="1515240"/>
          </a:xfrm>
        </p:grpSpPr>
        <p:pic>
          <p:nvPicPr>
            <p:cNvPr id="3" name="Image 2">
              <a:extLst>
                <a:ext uri="{FF2B5EF4-FFF2-40B4-BE49-F238E27FC236}">
                  <a16:creationId xmlns:a16="http://schemas.microsoft.com/office/drawing/2014/main" id="{C69BB522-A69C-C6D9-E35E-40519C163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3965"/>
            <a:stretch>
              <a:fillRect/>
            </a:stretch>
          </p:blipFill>
          <p:spPr bwMode="auto">
            <a:xfrm>
              <a:off x="254503" y="4324739"/>
              <a:ext cx="8634995" cy="70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hape 190">
              <a:hlinkClick r:id="rId3"/>
              <a:extLst>
                <a:ext uri="{FF2B5EF4-FFF2-40B4-BE49-F238E27FC236}">
                  <a16:creationId xmlns:a16="http://schemas.microsoft.com/office/drawing/2014/main" id="{2BB3767A-9F61-FD29-9D2E-9AA2CBEB998C}"/>
                </a:ext>
              </a:extLst>
            </p:cNvPr>
            <p:cNvSpPr txBox="1">
              <a:spLocks noChangeArrowheads="1"/>
            </p:cNvSpPr>
            <p:nvPr/>
          </p:nvSpPr>
          <p:spPr bwMode="auto">
            <a:xfrm>
              <a:off x="3861869" y="3516214"/>
              <a:ext cx="1420261" cy="14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pPr>
              <a:r>
                <a:rPr lang="fr-FR" altLang="fr-FR" sz="1200" b="1">
                  <a:solidFill>
                    <a:schemeClr val="accent1"/>
                  </a:solidFill>
                  <a:latin typeface="Montserrat SemiBold" panose="00000700000000000000" pitchFamily="2" charset="0"/>
                  <a:ea typeface="Cabin"/>
                  <a:cs typeface="Cabin"/>
                  <a:sym typeface="Cabin"/>
                </a:rPr>
                <a:t>groupeBPCE.com</a:t>
              </a:r>
            </a:p>
          </p:txBody>
        </p:sp>
      </p:grpSp>
      <p:pic>
        <p:nvPicPr>
          <p:cNvPr id="5" name="Image 4" descr="Une image contenant Police, logo, Graphique, conception&#10;&#10;Description générée automatiquement">
            <a:extLst>
              <a:ext uri="{FF2B5EF4-FFF2-40B4-BE49-F238E27FC236}">
                <a16:creationId xmlns:a16="http://schemas.microsoft.com/office/drawing/2014/main" id="{DCB8C5A7-6ADF-C82C-63EF-59B9746CAE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3350" y="2260600"/>
            <a:ext cx="37973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729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Espace réservé du titre 9">
            <a:extLst>
              <a:ext uri="{FF2B5EF4-FFF2-40B4-BE49-F238E27FC236}">
                <a16:creationId xmlns:a16="http://schemas.microsoft.com/office/drawing/2014/main" id="{89403369-7ABA-48A6-131C-380C8DE67CAE}"/>
              </a:ext>
            </a:extLst>
          </p:cNvPr>
          <p:cNvSpPr>
            <a:spLocks noGrp="1"/>
          </p:cNvSpPr>
          <p:nvPr>
            <p:ph type="title"/>
          </p:nvPr>
        </p:nvSpPr>
        <p:spPr>
          <a:xfrm>
            <a:off x="720725" y="195263"/>
            <a:ext cx="7702550" cy="431800"/>
          </a:xfrm>
          <a:prstGeom prst="rect">
            <a:avLst/>
          </a:prstGeom>
        </p:spPr>
        <p:txBody>
          <a:bodyPr vert="horz" lIns="0" tIns="45720" rIns="0" bIns="45720" rtlCol="0" anchor="t" anchorCtr="0">
            <a:noAutofit/>
          </a:bodyPr>
          <a:lstStyle/>
          <a:p>
            <a:r>
              <a:rPr lang="fr-FR" dirty="0"/>
              <a:t>Modifiez le style du titre</a:t>
            </a:r>
          </a:p>
        </p:txBody>
      </p:sp>
      <p:sp>
        <p:nvSpPr>
          <p:cNvPr id="1027" name="Espace réservé du texte 12">
            <a:extLst>
              <a:ext uri="{FF2B5EF4-FFF2-40B4-BE49-F238E27FC236}">
                <a16:creationId xmlns:a16="http://schemas.microsoft.com/office/drawing/2014/main" id="{E1486D75-540D-6341-91B4-85A46310FAAB}"/>
              </a:ext>
            </a:extLst>
          </p:cNvPr>
          <p:cNvSpPr>
            <a:spLocks noGrp="1" noChangeArrowheads="1"/>
          </p:cNvSpPr>
          <p:nvPr>
            <p:ph type="body" idx="1"/>
          </p:nvPr>
        </p:nvSpPr>
        <p:spPr bwMode="auto">
          <a:xfrm>
            <a:off x="719138" y="909638"/>
            <a:ext cx="7705725" cy="364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pic>
        <p:nvPicPr>
          <p:cNvPr id="1028" name="Image 5" descr="Une image contenant Police, capture d’écran, noir, Graphique&#10;&#10;Description générée automatiquement">
            <a:extLst>
              <a:ext uri="{FF2B5EF4-FFF2-40B4-BE49-F238E27FC236}">
                <a16:creationId xmlns:a16="http://schemas.microsoft.com/office/drawing/2014/main" id="{37107CCB-44C0-D2C0-6793-05BA135BAFA3}"/>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4925" y="4875213"/>
            <a:ext cx="6445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cteur droit 8">
            <a:extLst>
              <a:ext uri="{FF2B5EF4-FFF2-40B4-BE49-F238E27FC236}">
                <a16:creationId xmlns:a16="http://schemas.microsoft.com/office/drawing/2014/main" id="{85345235-F4A8-75B6-B5EA-46C0CD4573BD}"/>
              </a:ext>
            </a:extLst>
          </p:cNvPr>
          <p:cNvCxnSpPr>
            <a:cxnSpLocks/>
          </p:cNvCxnSpPr>
          <p:nvPr/>
        </p:nvCxnSpPr>
        <p:spPr>
          <a:xfrm flipH="1">
            <a:off x="0" y="4883150"/>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3">
            <a:extLst>
              <a:ext uri="{FF2B5EF4-FFF2-40B4-BE49-F238E27FC236}">
                <a16:creationId xmlns:a16="http://schemas.microsoft.com/office/drawing/2014/main" id="{213F0CF6-A17C-39CC-0878-715C07E9B212}"/>
              </a:ext>
            </a:extLst>
          </p:cNvPr>
          <p:cNvSpPr txBox="1">
            <a:spLocks noChangeAspect="1" noChangeArrowheads="1"/>
          </p:cNvSpPr>
          <p:nvPr/>
        </p:nvSpPr>
        <p:spPr bwMode="auto">
          <a:xfrm>
            <a:off x="8820150" y="4959350"/>
            <a:ext cx="188913" cy="92075"/>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CF8D095A-60CA-4950-BFDC-E27AFB9F46E6}" type="slidenum">
              <a:rPr lang="fr-FR" sz="600" b="0" spc="100">
                <a:solidFill>
                  <a:schemeClr val="bg1">
                    <a:lumMod val="75000"/>
                  </a:schemeClr>
                </a:solidFill>
                <a:cs typeface="Arial" panose="020B0604020202020204" pitchFamily="34" charset="0"/>
                <a:sym typeface="Arial"/>
              </a:rPr>
              <a:pPr algn="r">
                <a:defRPr/>
              </a:pPr>
              <a:t>‹N°›</a:t>
            </a:fld>
            <a:endParaRPr lang="fr-FR" sz="600" b="0" spc="100" dirty="0">
              <a:solidFill>
                <a:schemeClr val="bg1">
                  <a:lumMod val="75000"/>
                </a:schemeClr>
              </a:solidFill>
              <a:cs typeface="Arial" panose="020B0604020202020204" pitchFamily="34" charset="0"/>
              <a:sym typeface="Arial"/>
            </a:endParaRPr>
          </a:p>
        </p:txBody>
      </p:sp>
      <p:sp>
        <p:nvSpPr>
          <p:cNvPr id="17" name="Espace réservé de la date 3">
            <a:extLst>
              <a:ext uri="{FF2B5EF4-FFF2-40B4-BE49-F238E27FC236}">
                <a16:creationId xmlns:a16="http://schemas.microsoft.com/office/drawing/2014/main" id="{8B2A35C5-22BD-4FA9-02FE-491E2354D9DF}"/>
              </a:ext>
            </a:extLst>
          </p:cNvPr>
          <p:cNvSpPr txBox="1">
            <a:spLocks noGrp="1"/>
          </p:cNvSpPr>
          <p:nvPr/>
        </p:nvSpPr>
        <p:spPr bwMode="auto">
          <a:xfrm>
            <a:off x="684213" y="4959350"/>
            <a:ext cx="2588850" cy="92333"/>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fontAlgn="auto" hangingPunct="1">
              <a:spcBef>
                <a:spcPts val="0"/>
              </a:spcBef>
              <a:spcAft>
                <a:spcPts val="0"/>
              </a:spcAft>
              <a:defRPr/>
            </a:pPr>
            <a:r>
              <a:rPr lang="fr-FR" sz="600" spc="100" dirty="0">
                <a:solidFill>
                  <a:schemeClr val="bg1">
                    <a:lumMod val="75000"/>
                  </a:schemeClr>
                </a:solidFill>
                <a:latin typeface="Arial" panose="020B0604020202020204" pitchFamily="34" charset="0"/>
                <a:sym typeface="Arial"/>
              </a:rPr>
              <a:t>Document à usage strictement interne – ne pas diffuser</a:t>
            </a:r>
          </a:p>
        </p:txBody>
      </p:sp>
      <p:sp>
        <p:nvSpPr>
          <p:cNvPr id="18" name="Espace réservé de la date 3">
            <a:extLst>
              <a:ext uri="{FF2B5EF4-FFF2-40B4-BE49-F238E27FC236}">
                <a16:creationId xmlns:a16="http://schemas.microsoft.com/office/drawing/2014/main" id="{0D07C41B-9C13-60EC-0473-CE8CF4C20D9B}"/>
              </a:ext>
            </a:extLst>
          </p:cNvPr>
          <p:cNvSpPr txBox="1">
            <a:spLocks noGrp="1"/>
          </p:cNvSpPr>
          <p:nvPr/>
        </p:nvSpPr>
        <p:spPr bwMode="auto">
          <a:xfrm>
            <a:off x="4467225" y="4959350"/>
            <a:ext cx="214313" cy="92075"/>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fontAlgn="auto" hangingPunct="1">
              <a:spcBef>
                <a:spcPts val="0"/>
              </a:spcBef>
              <a:spcAft>
                <a:spcPts val="0"/>
              </a:spcAft>
              <a:defRPr/>
            </a:pPr>
            <a:r>
              <a:rPr lang="fr-FR" sz="600" spc="100" dirty="0">
                <a:solidFill>
                  <a:schemeClr val="bg1">
                    <a:lumMod val="75000"/>
                  </a:schemeClr>
                </a:solidFill>
                <a:latin typeface="Arial" panose="020B0604020202020204" pitchFamily="34" charset="0"/>
                <a:sym typeface="Arial"/>
              </a:rPr>
              <a:t>Date</a:t>
            </a:r>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20" r:id="rId20"/>
  </p:sldLayoutIdLst>
  <p:hf hdr="0"/>
  <p:txStyles>
    <p:titleStyle>
      <a:lvl1pPr algn="ctr" rtl="0" eaLnBrk="1" fontAlgn="base" hangingPunct="1">
        <a:lnSpc>
          <a:spcPct val="90000"/>
        </a:lnSpc>
        <a:spcBef>
          <a:spcPct val="0"/>
        </a:spcBef>
        <a:spcAft>
          <a:spcPct val="0"/>
        </a:spcAft>
        <a:defRPr sz="2000" b="1" kern="1200" cap="all">
          <a:solidFill>
            <a:schemeClr val="tx1"/>
          </a:solidFill>
          <a:latin typeface="Montserrat ExtraBold" pitchFamily="2" charset="77"/>
          <a:ea typeface="+mj-ea"/>
          <a:cs typeface="Arial" panose="020B0604020202020204" pitchFamily="34" charset="0"/>
        </a:defRPr>
      </a:lvl1pPr>
      <a:lvl2pPr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2pPr>
      <a:lvl3pPr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3pPr>
      <a:lvl4pPr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4pPr>
      <a:lvl5pPr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5pPr>
      <a:lvl6pPr marL="457200"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6pPr>
      <a:lvl7pPr marL="914400"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7pPr>
      <a:lvl8pPr marL="1371600"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8pPr>
      <a:lvl9pPr marL="1828800" algn="ctr" rtl="0" eaLnBrk="1" fontAlgn="base" hangingPunct="1">
        <a:lnSpc>
          <a:spcPct val="90000"/>
        </a:lnSpc>
        <a:spcBef>
          <a:spcPct val="0"/>
        </a:spcBef>
        <a:spcAft>
          <a:spcPct val="0"/>
        </a:spcAft>
        <a:defRPr sz="2000" b="1">
          <a:solidFill>
            <a:schemeClr val="tx1"/>
          </a:solidFill>
          <a:latin typeface="Montserrat ExtraBold" panose="00000900000000000000" pitchFamily="2" charset="0"/>
          <a:cs typeface="Arial" panose="020B0604020202020204" pitchFamily="34" charset="0"/>
        </a:defRPr>
      </a:lvl9pPr>
    </p:titleStyle>
    <p:bodyStyle>
      <a:lvl1pPr algn="l" rtl="0" eaLnBrk="1" fontAlgn="base" hangingPunct="1">
        <a:lnSpc>
          <a:spcPct val="90000"/>
        </a:lnSpc>
        <a:spcBef>
          <a:spcPts val="1000"/>
        </a:spcBef>
        <a:spcAft>
          <a:spcPct val="0"/>
        </a:spcAft>
        <a:buClr>
          <a:schemeClr val="tx2"/>
        </a:buClr>
        <a:buFont typeface="Cambria Math" panose="02040503050406030204" pitchFamily="18" charset="0"/>
        <a:defRPr sz="1600" kern="1200">
          <a:solidFill>
            <a:schemeClr val="tx1"/>
          </a:solidFill>
          <a:latin typeface="Arial" panose="020B0604020202020204" pitchFamily="34" charset="0"/>
          <a:ea typeface="+mn-ea"/>
          <a:cs typeface="Arial" panose="020B0604020202020204" pitchFamily="34" charset="0"/>
        </a:defRPr>
      </a:lvl1pPr>
      <a:lvl2pPr marL="180975" indent="-174625" algn="l" rtl="0" eaLnBrk="1" fontAlgn="base" hangingPunct="1">
        <a:lnSpc>
          <a:spcPct val="90000"/>
        </a:lnSpc>
        <a:spcBef>
          <a:spcPts val="500"/>
        </a:spcBef>
        <a:spcAft>
          <a:spcPct val="0"/>
        </a:spcAft>
        <a:buClr>
          <a:schemeClr val="accent1"/>
        </a:buClr>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357188" indent="-176213" algn="l" rtl="0" eaLnBrk="1" fontAlgn="base" hangingPunct="1">
        <a:lnSpc>
          <a:spcPct val="90000"/>
        </a:lnSpc>
        <a:spcBef>
          <a:spcPts val="500"/>
        </a:spcBef>
        <a:spcAft>
          <a:spcPct val="0"/>
        </a:spcAft>
        <a:buClr>
          <a:srgbClr val="DB4B4B"/>
        </a:buClr>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3pPr>
      <a:lvl4pPr marL="579438" indent="-222250" algn="l" rtl="0" eaLnBrk="1" fontAlgn="base" hangingPunct="1">
        <a:lnSpc>
          <a:spcPct val="90000"/>
        </a:lnSpc>
        <a:spcBef>
          <a:spcPts val="500"/>
        </a:spcBef>
        <a:spcAft>
          <a:spcPct val="0"/>
        </a:spcAft>
        <a:buClr>
          <a:schemeClr val="accent2"/>
        </a:buClr>
        <a:buFont typeface="Wingdings" panose="05000000000000000000" pitchFamily="2" charset="2"/>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hyperlink" Target="https://groupebpce.sharepoint.com/sites/Caisse-Epargne-marche-Particuliers/Jeunes%20%20Animation%20Commerciale/Forms/AllItems.aspx?id=%2Fsites%2FCaisse%2DEpargne%2Dmarche%2DParticuliers%2FJeunes%20%20Animation%20Commerciale%2FQuestions%20Cash%20%2D%20Prog%20relationnel&amp;viewid=8695c1d2%2D4700%2D4037%2Dbbd5%2D7d692b596c73" TargetMode="External"/><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svg"/><Relationship Id="rId2" Type="http://schemas.openxmlformats.org/officeDocument/2006/relationships/image" Target="../media/image24.jpg"/><Relationship Id="rId1" Type="http://schemas.openxmlformats.org/officeDocument/2006/relationships/slideLayout" Target="../slideLayouts/slideLayout10.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1.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C03B3-E005-7326-B717-7DA9C4E9E564}"/>
              </a:ext>
            </a:extLst>
          </p:cNvPr>
          <p:cNvSpPr>
            <a:spLocks noGrp="1"/>
          </p:cNvSpPr>
          <p:nvPr>
            <p:ph type="ctrTitle"/>
          </p:nvPr>
        </p:nvSpPr>
        <p:spPr>
          <a:xfrm>
            <a:off x="863600" y="1862138"/>
            <a:ext cx="7524750" cy="1160462"/>
          </a:xfrm>
        </p:spPr>
        <p:txBody>
          <a:bodyPr/>
          <a:lstStyle/>
          <a:p>
            <a:pPr fontAlgn="auto">
              <a:spcAft>
                <a:spcPts val="0"/>
              </a:spcAft>
              <a:defRPr/>
            </a:pPr>
            <a:r>
              <a:rPr lang="fr-FR" dirty="0"/>
              <a:t>OFFRE </a:t>
            </a:r>
            <a:r>
              <a:rPr lang="fr-FR" dirty="0" err="1"/>
              <a:t>CONQUête</a:t>
            </a:r>
            <a:r>
              <a:rPr lang="fr-FR" dirty="0"/>
              <a:t> JEUNES </a:t>
            </a:r>
          </a:p>
        </p:txBody>
      </p:sp>
      <p:sp>
        <p:nvSpPr>
          <p:cNvPr id="27651" name="Espace réservé du texte 2">
            <a:extLst>
              <a:ext uri="{FF2B5EF4-FFF2-40B4-BE49-F238E27FC236}">
                <a16:creationId xmlns:a16="http://schemas.microsoft.com/office/drawing/2014/main" id="{CAA21589-4B82-B7BB-F97C-174C09DABBD4}"/>
              </a:ext>
            </a:extLst>
          </p:cNvPr>
          <p:cNvSpPr>
            <a:spLocks noGrp="1" noChangeArrowheads="1"/>
          </p:cNvSpPr>
          <p:nvPr>
            <p:ph type="body" sz="quarter" idx="11"/>
          </p:nvPr>
        </p:nvSpPr>
        <p:spPr>
          <a:xfrm>
            <a:off x="863600" y="3043238"/>
            <a:ext cx="7524750" cy="249299"/>
          </a:xfrm>
        </p:spPr>
        <p:txBody>
          <a:bodyPr/>
          <a:lstStyle/>
          <a:p>
            <a:r>
              <a:rPr lang="fr-FR" altLang="fr-FR" dirty="0">
                <a:latin typeface="Montserrat" panose="00000500000000000000" pitchFamily="2" charset="0"/>
              </a:rPr>
              <a:t>Assurance vie et Retraite du 01/06 au 15/07/2024</a:t>
            </a:r>
          </a:p>
        </p:txBody>
      </p:sp>
      <p:sp>
        <p:nvSpPr>
          <p:cNvPr id="7" name="Espace réservé du texte 6">
            <a:extLst>
              <a:ext uri="{FF2B5EF4-FFF2-40B4-BE49-F238E27FC236}">
                <a16:creationId xmlns:a16="http://schemas.microsoft.com/office/drawing/2014/main" id="{A3F46D2B-E056-E4B5-4877-25DA0AB89B80}"/>
              </a:ext>
            </a:extLst>
          </p:cNvPr>
          <p:cNvSpPr>
            <a:spLocks noGrp="1"/>
          </p:cNvSpPr>
          <p:nvPr>
            <p:ph type="body" sz="quarter" idx="13"/>
          </p:nvPr>
        </p:nvSpPr>
        <p:spPr>
          <a:xfrm rot="16200000">
            <a:off x="-965993" y="2510631"/>
            <a:ext cx="2095500" cy="122237"/>
          </a:xfrm>
        </p:spPr>
        <p:txBody>
          <a:bodyPr rtlCol="0">
            <a:normAutofit/>
          </a:bodyPr>
          <a:lstStyle/>
          <a:p>
            <a:pPr fontAlgn="auto">
              <a:spcAft>
                <a:spcPts val="0"/>
              </a:spcAft>
              <a:defRPr/>
            </a:pPr>
            <a:r>
              <a:rPr lang="fr-FR" dirty="0"/>
              <a:t>Mai 2024</a:t>
            </a:r>
          </a:p>
        </p:txBody>
      </p:sp>
      <p:sp>
        <p:nvSpPr>
          <p:cNvPr id="8" name="Espace réservé du texte 7">
            <a:extLst>
              <a:ext uri="{FF2B5EF4-FFF2-40B4-BE49-F238E27FC236}">
                <a16:creationId xmlns:a16="http://schemas.microsoft.com/office/drawing/2014/main" id="{A7BA36A8-D527-1DDD-1A9A-90C36BE91422}"/>
              </a:ext>
            </a:extLst>
          </p:cNvPr>
          <p:cNvSpPr>
            <a:spLocks noGrp="1"/>
          </p:cNvSpPr>
          <p:nvPr>
            <p:ph type="body" sz="quarter" idx="12"/>
          </p:nvPr>
        </p:nvSpPr>
        <p:spPr>
          <a:xfrm rot="16200000">
            <a:off x="-2376487" y="2513012"/>
            <a:ext cx="5164138" cy="138113"/>
          </a:xfrm>
        </p:spPr>
        <p:txBody>
          <a:bodyPr rtlCol="0"/>
          <a:lstStyle/>
          <a:p>
            <a:pPr fontAlgn="auto">
              <a:spcAft>
                <a:spcPts val="0"/>
              </a:spcAft>
              <a:defRPr/>
            </a:pPr>
            <a:r>
              <a:rPr lang="fr-FR"/>
              <a:t>ASSURANCES DE PERSONNES</a:t>
            </a:r>
            <a:endParaRPr lang="fr-FR" dirty="0"/>
          </a:p>
        </p:txBody>
      </p:sp>
      <p:cxnSp>
        <p:nvCxnSpPr>
          <p:cNvPr id="13" name="Connecteur droit 12">
            <a:extLst>
              <a:ext uri="{FF2B5EF4-FFF2-40B4-BE49-F238E27FC236}">
                <a16:creationId xmlns:a16="http://schemas.microsoft.com/office/drawing/2014/main" id="{D302969D-9939-78A8-1E27-4B1D9DB4DD14}"/>
              </a:ext>
            </a:extLst>
          </p:cNvPr>
          <p:cNvCxnSpPr>
            <a:cxnSpLocks/>
          </p:cNvCxnSpPr>
          <p:nvPr/>
        </p:nvCxnSpPr>
        <p:spPr>
          <a:xfrm>
            <a:off x="576263" y="1884363"/>
            <a:ext cx="0" cy="135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0B0E3D-C5EC-CE26-E45A-7A5C431DA251}"/>
              </a:ext>
            </a:extLst>
          </p:cNvPr>
          <p:cNvSpPr>
            <a:spLocks noGrp="1"/>
          </p:cNvSpPr>
          <p:nvPr>
            <p:ph type="title"/>
          </p:nvPr>
        </p:nvSpPr>
        <p:spPr/>
        <p:txBody>
          <a:bodyPr/>
          <a:lstStyle/>
          <a:p>
            <a:r>
              <a:rPr lang="fr-FR" dirty="0"/>
              <a:t>Contexte et enjeux</a:t>
            </a:r>
          </a:p>
        </p:txBody>
      </p:sp>
      <p:sp>
        <p:nvSpPr>
          <p:cNvPr id="4" name="Espace réservé du contenu 3">
            <a:extLst>
              <a:ext uri="{FF2B5EF4-FFF2-40B4-BE49-F238E27FC236}">
                <a16:creationId xmlns:a16="http://schemas.microsoft.com/office/drawing/2014/main" id="{8552C3C2-2C13-D455-7F77-7CAFDD338332}"/>
              </a:ext>
            </a:extLst>
          </p:cNvPr>
          <p:cNvSpPr>
            <a:spLocks noGrp="1"/>
          </p:cNvSpPr>
          <p:nvPr>
            <p:ph sz="quarter" idx="13"/>
          </p:nvPr>
        </p:nvSpPr>
        <p:spPr>
          <a:xfrm>
            <a:off x="1157742" y="747551"/>
            <a:ext cx="4410490" cy="119637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p>
            <a:pPr algn="ctr"/>
            <a:r>
              <a:rPr lang="fr-FR" dirty="0">
                <a:solidFill>
                  <a:srgbClr val="B24388"/>
                </a:solidFill>
                <a:latin typeface="Montserrat" pitchFamily="2" charset="77"/>
              </a:rPr>
              <a:t>7 Millions clients bancarisés principaux dont 1 Million âgés de 16 à 25 ans, </a:t>
            </a:r>
          </a:p>
        </p:txBody>
      </p:sp>
      <p:sp>
        <p:nvSpPr>
          <p:cNvPr id="16" name="Ellipse 15">
            <a:extLst>
              <a:ext uri="{FF2B5EF4-FFF2-40B4-BE49-F238E27FC236}">
                <a16:creationId xmlns:a16="http://schemas.microsoft.com/office/drawing/2014/main" id="{B197C63F-E89A-B4FE-2315-AA47E204B6B4}"/>
              </a:ext>
            </a:extLst>
          </p:cNvPr>
          <p:cNvSpPr/>
          <p:nvPr/>
        </p:nvSpPr>
        <p:spPr>
          <a:xfrm>
            <a:off x="695306" y="2290067"/>
            <a:ext cx="1548000" cy="1548000"/>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2400" b="1" dirty="0">
                <a:solidFill>
                  <a:schemeClr val="bg1"/>
                </a:solidFill>
              </a:rPr>
              <a:t>~ 33%</a:t>
            </a:r>
          </a:p>
        </p:txBody>
      </p:sp>
      <p:sp>
        <p:nvSpPr>
          <p:cNvPr id="17" name="Ellipse 16">
            <a:extLst>
              <a:ext uri="{FF2B5EF4-FFF2-40B4-BE49-F238E27FC236}">
                <a16:creationId xmlns:a16="http://schemas.microsoft.com/office/drawing/2014/main" id="{51CB75B6-1032-ED44-59E8-7D163E4F36D8}"/>
              </a:ext>
            </a:extLst>
          </p:cNvPr>
          <p:cNvSpPr/>
          <p:nvPr/>
        </p:nvSpPr>
        <p:spPr>
          <a:xfrm>
            <a:off x="4823089" y="2290067"/>
            <a:ext cx="1548000" cy="1548000"/>
          </a:xfrm>
          <a:prstGeom prst="ellipse">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2400" b="1" dirty="0">
                <a:solidFill>
                  <a:schemeClr val="bg1"/>
                </a:solidFill>
              </a:rPr>
              <a:t>15%</a:t>
            </a:r>
          </a:p>
        </p:txBody>
      </p:sp>
      <p:cxnSp>
        <p:nvCxnSpPr>
          <p:cNvPr id="19" name="Connecteur : en angle 18">
            <a:extLst>
              <a:ext uri="{FF2B5EF4-FFF2-40B4-BE49-F238E27FC236}">
                <a16:creationId xmlns:a16="http://schemas.microsoft.com/office/drawing/2014/main" id="{E8D9E782-ED4B-2BDF-AF15-B3354C439C86}"/>
              </a:ext>
            </a:extLst>
          </p:cNvPr>
          <p:cNvCxnSpPr>
            <a:cxnSpLocks/>
            <a:stCxn id="16" idx="0"/>
            <a:endCxn id="17" idx="0"/>
          </p:cNvCxnSpPr>
          <p:nvPr/>
        </p:nvCxnSpPr>
        <p:spPr>
          <a:xfrm rot="5400000" flipH="1" flipV="1">
            <a:off x="3533197" y="226176"/>
            <a:ext cx="12700" cy="4127783"/>
          </a:xfrm>
          <a:prstGeom prst="bentConnector3">
            <a:avLst>
              <a:gd name="adj1" fmla="val 6064622"/>
            </a:avLst>
          </a:prstGeom>
          <a:ln w="28575">
            <a:solidFill>
              <a:schemeClr val="tx1"/>
            </a:solidFill>
          </a:ln>
        </p:spPr>
        <p:style>
          <a:lnRef idx="1">
            <a:schemeClr val="accent6"/>
          </a:lnRef>
          <a:fillRef idx="0">
            <a:schemeClr val="accent6"/>
          </a:fillRef>
          <a:effectRef idx="0">
            <a:schemeClr val="accent6"/>
          </a:effectRef>
          <a:fontRef idx="minor">
            <a:schemeClr val="tx1"/>
          </a:fontRef>
        </p:style>
      </p:cxnSp>
      <p:sp>
        <p:nvSpPr>
          <p:cNvPr id="15" name="ZoneTexte 14">
            <a:extLst>
              <a:ext uri="{FF2B5EF4-FFF2-40B4-BE49-F238E27FC236}">
                <a16:creationId xmlns:a16="http://schemas.microsoft.com/office/drawing/2014/main" id="{CA98A6FF-9A7F-AFF2-9633-1A4D2199F760}"/>
              </a:ext>
            </a:extLst>
          </p:cNvPr>
          <p:cNvSpPr txBox="1"/>
          <p:nvPr/>
        </p:nvSpPr>
        <p:spPr>
          <a:xfrm>
            <a:off x="430601" y="1775629"/>
            <a:ext cx="2221860" cy="369332"/>
          </a:xfrm>
          <a:prstGeom prst="rect">
            <a:avLst/>
          </a:prstGeom>
          <a:solidFill>
            <a:schemeClr val="bg1"/>
          </a:solidFill>
        </p:spPr>
        <p:txBody>
          <a:bodyPr wrap="square">
            <a:spAutoFit/>
          </a:bodyPr>
          <a:lstStyle>
            <a:defPPr>
              <a:defRPr lang="fr-FR"/>
            </a:defPPr>
            <a:lvl1pPr algn="ctr">
              <a:defRPr kumimoji="0" sz="1800" b="1" u="none" strike="noStrike" cap="none" spc="0" normalizeH="0" baseline="0">
                <a:ln>
                  <a:noFill/>
                </a:ln>
                <a:solidFill>
                  <a:schemeClr val="tx1"/>
                </a:solidFill>
                <a:effectLst/>
                <a:uLnTx/>
                <a:uFillTx/>
              </a:defRPr>
            </a:lvl1pPr>
          </a:lstStyle>
          <a:p>
            <a:r>
              <a:rPr lang="fr-FR" dirty="0"/>
              <a:t>les </a:t>
            </a:r>
            <a:r>
              <a:rPr lang="fr-FR" dirty="0">
                <a:solidFill>
                  <a:schemeClr val="accent5"/>
                </a:solidFill>
              </a:rPr>
              <a:t>plus</a:t>
            </a:r>
            <a:r>
              <a:rPr lang="fr-FR" dirty="0"/>
              <a:t> de 25 ans</a:t>
            </a:r>
          </a:p>
        </p:txBody>
      </p:sp>
      <p:sp>
        <p:nvSpPr>
          <p:cNvPr id="13" name="ZoneTexte 12">
            <a:extLst>
              <a:ext uri="{FF2B5EF4-FFF2-40B4-BE49-F238E27FC236}">
                <a16:creationId xmlns:a16="http://schemas.microsoft.com/office/drawing/2014/main" id="{B45CC8F5-A33D-B250-352A-2D90F25F47F6}"/>
              </a:ext>
            </a:extLst>
          </p:cNvPr>
          <p:cNvSpPr txBox="1"/>
          <p:nvPr/>
        </p:nvSpPr>
        <p:spPr>
          <a:xfrm>
            <a:off x="4239855" y="1775629"/>
            <a:ext cx="2714466" cy="369332"/>
          </a:xfrm>
          <a:prstGeom prst="rect">
            <a:avLst/>
          </a:prstGeom>
          <a:solidFill>
            <a:schemeClr val="bg1"/>
          </a:solidFill>
        </p:spPr>
        <p:txBody>
          <a:bodyPr wrap="square">
            <a:spAutoFit/>
          </a:bodyPr>
          <a:lstStyle>
            <a:defPPr>
              <a:defRPr lang="fr-FR"/>
            </a:defPPr>
            <a:lvl1pPr algn="ctr">
              <a:defRPr kumimoji="0" sz="1800" b="1" u="none" strike="noStrike" cap="none" spc="0" normalizeH="0" baseline="0">
                <a:ln>
                  <a:noFill/>
                </a:ln>
                <a:solidFill>
                  <a:schemeClr val="accent6"/>
                </a:solidFill>
                <a:effectLst/>
                <a:uLnTx/>
                <a:uFillTx/>
              </a:defRPr>
            </a:lvl1pPr>
          </a:lstStyle>
          <a:p>
            <a:r>
              <a:rPr lang="fr-FR" dirty="0">
                <a:solidFill>
                  <a:schemeClr val="tx1"/>
                </a:solidFill>
              </a:rPr>
              <a:t>les </a:t>
            </a:r>
            <a:r>
              <a:rPr lang="fr-FR" dirty="0">
                <a:solidFill>
                  <a:schemeClr val="tx2"/>
                </a:solidFill>
              </a:rPr>
              <a:t>16-25</a:t>
            </a:r>
            <a:r>
              <a:rPr lang="fr-FR" dirty="0">
                <a:solidFill>
                  <a:schemeClr val="tx1"/>
                </a:solidFill>
              </a:rPr>
              <a:t> ans</a:t>
            </a:r>
          </a:p>
        </p:txBody>
      </p:sp>
      <p:sp>
        <p:nvSpPr>
          <p:cNvPr id="3" name="Espace réservé du texte 2">
            <a:extLst>
              <a:ext uri="{FF2B5EF4-FFF2-40B4-BE49-F238E27FC236}">
                <a16:creationId xmlns:a16="http://schemas.microsoft.com/office/drawing/2014/main" id="{B230DB36-C1C3-1252-5281-F5E9C4C063BC}"/>
              </a:ext>
            </a:extLst>
          </p:cNvPr>
          <p:cNvSpPr>
            <a:spLocks noGrp="1"/>
          </p:cNvSpPr>
          <p:nvPr>
            <p:ph type="body" sz="quarter" idx="12"/>
          </p:nvPr>
        </p:nvSpPr>
        <p:spPr>
          <a:xfrm>
            <a:off x="1973888" y="1290911"/>
            <a:ext cx="2733127" cy="484718"/>
          </a:xfrm>
          <a:solidFill>
            <a:schemeClr val="bg1"/>
          </a:solidFill>
        </p:spPr>
        <p:txBody>
          <a:bodyPr>
            <a:normAutofit lnSpcReduction="10000"/>
          </a:bodyPr>
          <a:lstStyle/>
          <a:p>
            <a:pPr>
              <a:lnSpc>
                <a:spcPct val="120000"/>
              </a:lnSpc>
              <a:spcBef>
                <a:spcPts val="600"/>
              </a:spcBef>
            </a:pPr>
            <a:r>
              <a:rPr lang="fr-FR" b="1" dirty="0">
                <a:solidFill>
                  <a:schemeClr val="accent1"/>
                </a:solidFill>
              </a:rPr>
              <a:t>Taux équipement en assurance vie </a:t>
            </a:r>
          </a:p>
        </p:txBody>
      </p:sp>
      <p:sp>
        <p:nvSpPr>
          <p:cNvPr id="25" name="ZoneTexte 24">
            <a:extLst>
              <a:ext uri="{FF2B5EF4-FFF2-40B4-BE49-F238E27FC236}">
                <a16:creationId xmlns:a16="http://schemas.microsoft.com/office/drawing/2014/main" id="{E386BADF-3AD9-AFA5-CB9D-28322E0446BB}"/>
              </a:ext>
            </a:extLst>
          </p:cNvPr>
          <p:cNvSpPr txBox="1"/>
          <p:nvPr/>
        </p:nvSpPr>
        <p:spPr>
          <a:xfrm>
            <a:off x="278523" y="4053856"/>
            <a:ext cx="8856984" cy="797141"/>
          </a:xfrm>
          <a:prstGeom prst="rect">
            <a:avLst/>
          </a:prstGeom>
          <a:solidFill>
            <a:schemeClr val="bg1">
              <a:lumMod val="95000"/>
            </a:schemeClr>
          </a:solidFill>
        </p:spPr>
        <p:txBody>
          <a:bodyPr wrap="square" rtlCol="0">
            <a:spAutoFit/>
          </a:bodyPr>
          <a:lstStyle/>
          <a:p>
            <a:pPr algn="ctr">
              <a:lnSpc>
                <a:spcPct val="85000"/>
              </a:lnSpc>
              <a:spcAft>
                <a:spcPts val="600"/>
              </a:spcAft>
            </a:pPr>
            <a:r>
              <a:rPr lang="fr-FR" sz="1200" dirty="0"/>
              <a:t>Les enfants de nos clients constituent une cible prioritaire de notre stratégie de conquête. </a:t>
            </a:r>
            <a:br>
              <a:rPr lang="fr-FR" sz="1200" dirty="0"/>
            </a:br>
            <a:r>
              <a:rPr lang="fr-FR" sz="1200" dirty="0"/>
              <a:t>L’assurance-vie peut être un levier de conquête et d’équipement (notamment grâce à l’appui de l’Option Transmission.) </a:t>
            </a:r>
          </a:p>
          <a:p>
            <a:pPr algn="ctr">
              <a:lnSpc>
                <a:spcPct val="85000"/>
              </a:lnSpc>
              <a:spcAft>
                <a:spcPts val="600"/>
              </a:spcAft>
            </a:pPr>
            <a:r>
              <a:rPr lang="fr-FR" sz="1200" dirty="0"/>
              <a:t>Afin de vous accompagner, une </a:t>
            </a:r>
            <a:r>
              <a:rPr lang="fr-FR" sz="1200" dirty="0">
                <a:solidFill>
                  <a:schemeClr val="tx2"/>
                </a:solidFill>
              </a:rPr>
              <a:t>offre commerciale </a:t>
            </a:r>
            <a:r>
              <a:rPr lang="fr-FR" sz="1200" dirty="0">
                <a:solidFill>
                  <a:schemeClr val="tx1"/>
                </a:solidFill>
              </a:rPr>
              <a:t>de conquête est mise à disposition </a:t>
            </a:r>
            <a:r>
              <a:rPr lang="fr-FR" sz="1200" dirty="0">
                <a:solidFill>
                  <a:schemeClr val="tx2"/>
                </a:solidFill>
              </a:rPr>
              <a:t>du 1</a:t>
            </a:r>
            <a:r>
              <a:rPr lang="fr-FR" sz="1200" baseline="30000" dirty="0">
                <a:solidFill>
                  <a:schemeClr val="tx2"/>
                </a:solidFill>
              </a:rPr>
              <a:t>er</a:t>
            </a:r>
            <a:r>
              <a:rPr lang="fr-FR" sz="1200" dirty="0">
                <a:solidFill>
                  <a:schemeClr val="tx2"/>
                </a:solidFill>
              </a:rPr>
              <a:t> juin au 15 juillet 2024 </a:t>
            </a:r>
            <a:r>
              <a:rPr lang="fr-FR" sz="1200" dirty="0">
                <a:solidFill>
                  <a:schemeClr val="tx1"/>
                </a:solidFill>
              </a:rPr>
              <a:t>(voir conditions de l’offre)</a:t>
            </a:r>
          </a:p>
        </p:txBody>
      </p:sp>
      <p:sp>
        <p:nvSpPr>
          <p:cNvPr id="5" name="Ellipse 4">
            <a:extLst>
              <a:ext uri="{FF2B5EF4-FFF2-40B4-BE49-F238E27FC236}">
                <a16:creationId xmlns:a16="http://schemas.microsoft.com/office/drawing/2014/main" id="{DCDBBBDC-D548-59D9-1B49-33BFA529A575}"/>
              </a:ext>
            </a:extLst>
          </p:cNvPr>
          <p:cNvSpPr/>
          <p:nvPr/>
        </p:nvSpPr>
        <p:spPr>
          <a:xfrm>
            <a:off x="7212258" y="2290067"/>
            <a:ext cx="1548000" cy="15480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2400" b="1" dirty="0">
                <a:solidFill>
                  <a:schemeClr val="bg1"/>
                </a:solidFill>
              </a:rPr>
              <a:t>12%</a:t>
            </a:r>
          </a:p>
        </p:txBody>
      </p:sp>
      <p:sp>
        <p:nvSpPr>
          <p:cNvPr id="9" name="Espace réservé du contenu 3">
            <a:extLst>
              <a:ext uri="{FF2B5EF4-FFF2-40B4-BE49-F238E27FC236}">
                <a16:creationId xmlns:a16="http://schemas.microsoft.com/office/drawing/2014/main" id="{4BF0B802-DCAF-74EE-4764-0CEEE09AB952}"/>
              </a:ext>
            </a:extLst>
          </p:cNvPr>
          <p:cNvSpPr txBox="1">
            <a:spLocks/>
          </p:cNvSpPr>
          <p:nvPr/>
        </p:nvSpPr>
        <p:spPr bwMode="auto">
          <a:xfrm>
            <a:off x="6982114" y="747552"/>
            <a:ext cx="2008288" cy="54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algn="ctr" eaLnBrk="1" hangingPunct="1">
              <a:lnSpc>
                <a:spcPct val="90000"/>
              </a:lnSpc>
              <a:spcBef>
                <a:spcPts val="1000"/>
              </a:spcBef>
              <a:buClr>
                <a:schemeClr val="tx2"/>
              </a:buClr>
              <a:buFont typeface="Cambria Math" panose="02040503050406030204" pitchFamily="18" charset="0"/>
              <a:defRPr sz="1600">
                <a:solidFill>
                  <a:srgbClr val="B24388"/>
                </a:solidFill>
                <a:latin typeface="Montserrat" pitchFamily="2" charset="77"/>
              </a:defRPr>
            </a:lvl1pPr>
            <a:lvl2pPr marL="180975" indent="-174625" eaLnBrk="1" hangingPunct="1">
              <a:lnSpc>
                <a:spcPct val="90000"/>
              </a:lnSpc>
              <a:spcBef>
                <a:spcPts val="500"/>
              </a:spcBef>
              <a:buClr>
                <a:schemeClr val="accent1"/>
              </a:buClr>
              <a:buFont typeface="Wingdings" panose="05000000000000000000" pitchFamily="2" charset="2"/>
              <a:buChar char="§"/>
              <a:defRPr>
                <a:solidFill>
                  <a:schemeClr val="tx1"/>
                </a:solidFill>
              </a:defRPr>
            </a:lvl2pPr>
            <a:lvl3pPr marL="357188" indent="-176213" eaLnBrk="1" hangingPunct="1">
              <a:lnSpc>
                <a:spcPct val="90000"/>
              </a:lnSpc>
              <a:spcBef>
                <a:spcPts val="500"/>
              </a:spcBef>
              <a:buClr>
                <a:srgbClr val="DB4B4B"/>
              </a:buClr>
              <a:buFont typeface="Wingdings" panose="05000000000000000000" pitchFamily="2" charset="2"/>
              <a:buChar char="§"/>
              <a:defRPr sz="1200">
                <a:solidFill>
                  <a:schemeClr val="tx1"/>
                </a:solidFill>
              </a:defRPr>
            </a:lvl3pPr>
            <a:lvl4pPr marL="579438" indent="-222250" eaLnBrk="1" hangingPunct="1">
              <a:lnSpc>
                <a:spcPct val="90000"/>
              </a:lnSpc>
              <a:spcBef>
                <a:spcPts val="500"/>
              </a:spcBef>
              <a:buClr>
                <a:schemeClr val="accent2"/>
              </a:buClr>
              <a:buFont typeface="Wingdings" panose="05000000000000000000" pitchFamily="2" charset="2"/>
              <a:buChar char="§"/>
              <a:defRPr sz="1100">
                <a:solidFill>
                  <a:schemeClr val="tx1"/>
                </a:solidFill>
              </a:defRPr>
            </a:lvl4pPr>
            <a:lvl5pPr marL="2057400" indent="-228600" eaLnBrk="1" hangingPunct="1">
              <a:lnSpc>
                <a:spcPct val="90000"/>
              </a:lnSpc>
              <a:spcBef>
                <a:spcPts val="500"/>
              </a:spcBef>
              <a:buFont typeface="Arial" panose="020B0604020202020204" pitchFamily="34" charset="0"/>
              <a:buChar char="•"/>
              <a:defRPr>
                <a:solidFill>
                  <a:schemeClr val="tx1"/>
                </a:solidFill>
                <a:latin typeface="+mn-lt"/>
              </a:defRPr>
            </a:lvl5pPr>
            <a:lvl6pPr marL="2514600" indent="-228600">
              <a:lnSpc>
                <a:spcPct val="90000"/>
              </a:lnSpc>
              <a:spcBef>
                <a:spcPts val="500"/>
              </a:spcBef>
              <a:buFont typeface="Arial" panose="020B0604020202020204" pitchFamily="34" charset="0"/>
              <a:buChar char="•"/>
              <a:defRPr sz="1800">
                <a:solidFill>
                  <a:schemeClr val="tx1"/>
                </a:solidFill>
                <a:latin typeface="+mn-lt"/>
                <a:cs typeface="+mn-cs"/>
              </a:defRPr>
            </a:lvl6pPr>
            <a:lvl7pPr marL="2971800" indent="-228600">
              <a:lnSpc>
                <a:spcPct val="90000"/>
              </a:lnSpc>
              <a:spcBef>
                <a:spcPts val="500"/>
              </a:spcBef>
              <a:buFont typeface="Arial" panose="020B0604020202020204" pitchFamily="34" charset="0"/>
              <a:buChar char="•"/>
              <a:defRPr sz="1800">
                <a:solidFill>
                  <a:schemeClr val="tx1"/>
                </a:solidFill>
                <a:latin typeface="+mn-lt"/>
                <a:cs typeface="+mn-cs"/>
              </a:defRPr>
            </a:lvl7pPr>
            <a:lvl8pPr marL="3429000" indent="-228600">
              <a:lnSpc>
                <a:spcPct val="90000"/>
              </a:lnSpc>
              <a:spcBef>
                <a:spcPts val="500"/>
              </a:spcBef>
              <a:buFont typeface="Arial" panose="020B0604020202020204" pitchFamily="34" charset="0"/>
              <a:buChar char="•"/>
              <a:defRPr sz="1800">
                <a:solidFill>
                  <a:schemeClr val="tx1"/>
                </a:solidFill>
                <a:latin typeface="+mn-lt"/>
                <a:cs typeface="+mn-cs"/>
              </a:defRPr>
            </a:lvl8pPr>
            <a:lvl9pPr marL="3886200" indent="-228600">
              <a:lnSpc>
                <a:spcPct val="90000"/>
              </a:lnSpc>
              <a:spcBef>
                <a:spcPts val="500"/>
              </a:spcBef>
              <a:buFont typeface="Arial" panose="020B0604020202020204" pitchFamily="34" charset="0"/>
              <a:buChar char="•"/>
              <a:defRPr sz="1800">
                <a:solidFill>
                  <a:schemeClr val="tx1"/>
                </a:solidFill>
                <a:latin typeface="+mn-lt"/>
                <a:cs typeface="+mn-cs"/>
              </a:defRPr>
            </a:lvl9pPr>
          </a:lstStyle>
          <a:p>
            <a:r>
              <a:rPr lang="fr-FR" dirty="0"/>
              <a:t>+ 1,5 millions clients âgés de 0 à 15 ans</a:t>
            </a:r>
          </a:p>
        </p:txBody>
      </p:sp>
      <p:cxnSp>
        <p:nvCxnSpPr>
          <p:cNvPr id="11" name="Connecteur droit 10">
            <a:extLst>
              <a:ext uri="{FF2B5EF4-FFF2-40B4-BE49-F238E27FC236}">
                <a16:creationId xmlns:a16="http://schemas.microsoft.com/office/drawing/2014/main" id="{35D7C400-CB79-7D1B-B097-16D1CF4DD5C2}"/>
              </a:ext>
            </a:extLst>
          </p:cNvPr>
          <p:cNvCxnSpPr>
            <a:stCxn id="9" idx="2"/>
            <a:endCxn id="5" idx="0"/>
          </p:cNvCxnSpPr>
          <p:nvPr/>
        </p:nvCxnSpPr>
        <p:spPr>
          <a:xfrm>
            <a:off x="7986258" y="1290912"/>
            <a:ext cx="0" cy="999155"/>
          </a:xfrm>
          <a:prstGeom prst="line">
            <a:avLst/>
          </a:prstGeom>
          <a:ln w="28575">
            <a:solidFill>
              <a:schemeClr val="tx1"/>
            </a:solidFill>
          </a:ln>
        </p:spPr>
        <p:style>
          <a:lnRef idx="1">
            <a:schemeClr val="accent6"/>
          </a:lnRef>
          <a:fillRef idx="0">
            <a:schemeClr val="accent6"/>
          </a:fillRef>
          <a:effectRef idx="0">
            <a:schemeClr val="accent6"/>
          </a:effectRef>
          <a:fontRef idx="minor">
            <a:schemeClr val="tx1"/>
          </a:fontRef>
        </p:style>
      </p:cxnSp>
      <p:sp>
        <p:nvSpPr>
          <p:cNvPr id="7" name="ZoneTexte 6">
            <a:extLst>
              <a:ext uri="{FF2B5EF4-FFF2-40B4-BE49-F238E27FC236}">
                <a16:creationId xmlns:a16="http://schemas.microsoft.com/office/drawing/2014/main" id="{F62DF34D-6671-062E-8B5A-0B0EBF8591DC}"/>
              </a:ext>
            </a:extLst>
          </p:cNvPr>
          <p:cNvSpPr txBox="1"/>
          <p:nvPr/>
        </p:nvSpPr>
        <p:spPr>
          <a:xfrm>
            <a:off x="7092280" y="1628175"/>
            <a:ext cx="1979881" cy="369332"/>
          </a:xfrm>
          <a:prstGeom prst="rect">
            <a:avLst/>
          </a:prstGeom>
          <a:solidFill>
            <a:schemeClr val="bg1"/>
          </a:solidFill>
        </p:spPr>
        <p:txBody>
          <a:bodyPr wrap="square">
            <a:spAutoFit/>
          </a:bodyPr>
          <a:lstStyle>
            <a:defPPr>
              <a:defRPr lang="fr-FR"/>
            </a:defPPr>
            <a:lvl1pPr algn="ctr">
              <a:defRPr kumimoji="0" sz="1800" b="1" u="none" strike="noStrike" cap="none" spc="0" normalizeH="0" baseline="0">
                <a:ln>
                  <a:noFill/>
                </a:ln>
                <a:solidFill>
                  <a:schemeClr val="accent6"/>
                </a:solidFill>
                <a:effectLst/>
                <a:uLnTx/>
                <a:uFillTx/>
              </a:defRPr>
            </a:lvl1pPr>
          </a:lstStyle>
          <a:p>
            <a:r>
              <a:rPr lang="fr-FR" dirty="0">
                <a:solidFill>
                  <a:schemeClr val="tx1"/>
                </a:solidFill>
              </a:rPr>
              <a:t>les </a:t>
            </a:r>
            <a:r>
              <a:rPr lang="fr-FR" dirty="0">
                <a:solidFill>
                  <a:schemeClr val="tx2"/>
                </a:solidFill>
              </a:rPr>
              <a:t>0- 15</a:t>
            </a:r>
            <a:r>
              <a:rPr lang="fr-FR" dirty="0">
                <a:solidFill>
                  <a:schemeClr val="tx1"/>
                </a:solidFill>
              </a:rPr>
              <a:t> ans</a:t>
            </a:r>
          </a:p>
        </p:txBody>
      </p:sp>
    </p:spTree>
    <p:extLst>
      <p:ext uri="{BB962C8B-B14F-4D97-AF65-F5344CB8AC3E}">
        <p14:creationId xmlns:p14="http://schemas.microsoft.com/office/powerpoint/2010/main" val="171201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0637077B-F10E-B3D9-E28E-2ABD45892770}"/>
              </a:ext>
            </a:extLst>
          </p:cNvPr>
          <p:cNvSpPr/>
          <p:nvPr/>
        </p:nvSpPr>
        <p:spPr>
          <a:xfrm>
            <a:off x="0" y="2355850"/>
            <a:ext cx="9144000" cy="25304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kern="0">
              <a:sym typeface="Arial"/>
            </a:endParaRPr>
          </a:p>
        </p:txBody>
      </p:sp>
      <p:sp>
        <p:nvSpPr>
          <p:cNvPr id="2" name="Titre 1">
            <a:extLst>
              <a:ext uri="{FF2B5EF4-FFF2-40B4-BE49-F238E27FC236}">
                <a16:creationId xmlns:a16="http://schemas.microsoft.com/office/drawing/2014/main" id="{D24963B3-3C12-ACCC-7DB2-CEB6B61D3F26}"/>
              </a:ext>
            </a:extLst>
          </p:cNvPr>
          <p:cNvSpPr>
            <a:spLocks noGrp="1"/>
          </p:cNvSpPr>
          <p:nvPr>
            <p:ph type="title"/>
          </p:nvPr>
        </p:nvSpPr>
        <p:spPr>
          <a:xfrm>
            <a:off x="719138" y="193675"/>
            <a:ext cx="7705725" cy="338138"/>
          </a:xfrm>
        </p:spPr>
        <p:txBody>
          <a:bodyPr/>
          <a:lstStyle/>
          <a:p>
            <a:pPr fontAlgn="auto">
              <a:spcAft>
                <a:spcPts val="0"/>
              </a:spcAft>
              <a:defRPr/>
            </a:pPr>
            <a:r>
              <a:rPr lang="en-US" dirty="0" err="1"/>
              <a:t>Conquête</a:t>
            </a:r>
            <a:r>
              <a:rPr lang="en-US" dirty="0"/>
              <a:t> JEUNES</a:t>
            </a:r>
          </a:p>
        </p:txBody>
      </p:sp>
      <p:sp>
        <p:nvSpPr>
          <p:cNvPr id="36868" name="Espace réservé du texte 2">
            <a:extLst>
              <a:ext uri="{FF2B5EF4-FFF2-40B4-BE49-F238E27FC236}">
                <a16:creationId xmlns:a16="http://schemas.microsoft.com/office/drawing/2014/main" id="{F90AFACC-5D48-0299-0EB5-A78EB0E47DC1}"/>
              </a:ext>
            </a:extLst>
          </p:cNvPr>
          <p:cNvSpPr>
            <a:spLocks noGrp="1" noChangeArrowheads="1"/>
          </p:cNvSpPr>
          <p:nvPr>
            <p:ph type="body" sz="quarter" idx="12"/>
          </p:nvPr>
        </p:nvSpPr>
        <p:spPr>
          <a:xfrm>
            <a:off x="720725" y="612775"/>
            <a:ext cx="7702550" cy="287338"/>
          </a:xfrm>
        </p:spPr>
        <p:txBody>
          <a:bodyPr/>
          <a:lstStyle/>
          <a:p>
            <a:r>
              <a:rPr lang="en-US" altLang="fr-FR" dirty="0">
                <a:latin typeface="Montserrat" panose="00000500000000000000" pitchFamily="2" charset="0"/>
              </a:rPr>
              <a:t>KIT COMMERCIAL Q2</a:t>
            </a:r>
          </a:p>
        </p:txBody>
      </p:sp>
      <p:grpSp>
        <p:nvGrpSpPr>
          <p:cNvPr id="36869" name="Groupe 132">
            <a:extLst>
              <a:ext uri="{FF2B5EF4-FFF2-40B4-BE49-F238E27FC236}">
                <a16:creationId xmlns:a16="http://schemas.microsoft.com/office/drawing/2014/main" id="{DEB84635-B167-50A8-DDFC-0D3DCFD3E87F}"/>
              </a:ext>
            </a:extLst>
          </p:cNvPr>
          <p:cNvGrpSpPr>
            <a:grpSpLocks/>
          </p:cNvGrpSpPr>
          <p:nvPr/>
        </p:nvGrpSpPr>
        <p:grpSpPr bwMode="auto">
          <a:xfrm>
            <a:off x="873125" y="1674813"/>
            <a:ext cx="2097088" cy="2641600"/>
            <a:chOff x="437089" y="1460107"/>
            <a:chExt cx="1878592" cy="2640991"/>
          </a:xfrm>
        </p:grpSpPr>
        <p:sp>
          <p:nvSpPr>
            <p:cNvPr id="134" name="Oval 80">
              <a:extLst>
                <a:ext uri="{FF2B5EF4-FFF2-40B4-BE49-F238E27FC236}">
                  <a16:creationId xmlns:a16="http://schemas.microsoft.com/office/drawing/2014/main" id="{7153339C-75BA-6CA0-67F4-3D0E2FDD2ACA}"/>
                </a:ext>
              </a:extLst>
            </p:cNvPr>
            <p:cNvSpPr>
              <a:spLocks noChangeArrowheads="1"/>
            </p:cNvSpPr>
            <p:nvPr/>
          </p:nvSpPr>
          <p:spPr bwMode="auto">
            <a:xfrm>
              <a:off x="439933" y="1460107"/>
              <a:ext cx="1875748" cy="264099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36882" name="ZoneTexte 134">
              <a:extLst>
                <a:ext uri="{FF2B5EF4-FFF2-40B4-BE49-F238E27FC236}">
                  <a16:creationId xmlns:a16="http://schemas.microsoft.com/office/drawing/2014/main" id="{8502661F-CDAC-853C-C9E9-5F2E354B820A}"/>
                </a:ext>
              </a:extLst>
            </p:cNvPr>
            <p:cNvSpPr txBox="1">
              <a:spLocks noChangeArrowheads="1"/>
            </p:cNvSpPr>
            <p:nvPr/>
          </p:nvSpPr>
          <p:spPr bwMode="auto">
            <a:xfrm>
              <a:off x="437089" y="2835793"/>
              <a:ext cx="1872986" cy="45848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5000"/>
                </a:lnSpc>
                <a:spcAft>
                  <a:spcPts val="600"/>
                </a:spcAft>
              </a:pPr>
              <a:r>
                <a:rPr lang="en-US" altLang="fr-FR" b="1" dirty="0" err="1">
                  <a:solidFill>
                    <a:schemeClr val="bg1"/>
                  </a:solidFill>
                  <a:latin typeface="Montserrat" panose="00000500000000000000" pitchFamily="2" charset="0"/>
                </a:rPr>
                <a:t>Dispositif</a:t>
              </a:r>
              <a:r>
                <a:rPr lang="en-US" altLang="fr-FR" b="1" dirty="0">
                  <a:solidFill>
                    <a:schemeClr val="bg1"/>
                  </a:solidFill>
                  <a:latin typeface="Montserrat" panose="00000500000000000000" pitchFamily="2" charset="0"/>
                </a:rPr>
                <a:t> Animation</a:t>
              </a:r>
            </a:p>
          </p:txBody>
        </p:sp>
        <p:sp>
          <p:nvSpPr>
            <p:cNvPr id="36883" name="ZoneTexte 135">
              <a:extLst>
                <a:ext uri="{FF2B5EF4-FFF2-40B4-BE49-F238E27FC236}">
                  <a16:creationId xmlns:a16="http://schemas.microsoft.com/office/drawing/2014/main" id="{B31081D0-C2EF-708E-0842-A4E6CA29971A}"/>
                </a:ext>
              </a:extLst>
            </p:cNvPr>
            <p:cNvSpPr txBox="1">
              <a:spLocks noChangeArrowheads="1"/>
            </p:cNvSpPr>
            <p:nvPr/>
          </p:nvSpPr>
          <p:spPr bwMode="auto">
            <a:xfrm>
              <a:off x="437089" y="3385214"/>
              <a:ext cx="1814087" cy="64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171450" lvl="1" indent="-171450" eaLnBrk="1" hangingPunct="1">
                <a:lnSpc>
                  <a:spcPct val="85000"/>
                </a:lnSpc>
                <a:spcAft>
                  <a:spcPts val="600"/>
                </a:spcAft>
                <a:buFont typeface="Arial" panose="020B0604020202020204" pitchFamily="34" charset="0"/>
                <a:buChar char="•"/>
              </a:pPr>
              <a:r>
                <a:rPr lang="en-US" altLang="fr-FR" sz="1200" dirty="0"/>
                <a:t>Kit reseau (</a:t>
              </a:r>
              <a:r>
                <a:rPr lang="en-US" altLang="fr-FR" sz="1200" dirty="0" err="1"/>
                <a:t>offre</a:t>
              </a:r>
              <a:r>
                <a:rPr lang="en-US" altLang="fr-FR" sz="1200" dirty="0"/>
                <a:t>, </a:t>
              </a:r>
              <a:r>
                <a:rPr lang="en-US" altLang="fr-FR" sz="1200" dirty="0" err="1"/>
                <a:t>argumentaires</a:t>
              </a:r>
              <a:r>
                <a:rPr lang="en-US" altLang="fr-FR" sz="1200" dirty="0"/>
                <a:t>, </a:t>
              </a:r>
              <a:r>
                <a:rPr lang="en-US" altLang="fr-FR" sz="1200" dirty="0" err="1"/>
                <a:t>freins</a:t>
              </a:r>
              <a:r>
                <a:rPr lang="en-US" altLang="fr-FR" sz="1200" dirty="0"/>
                <a:t>…)</a:t>
              </a:r>
            </a:p>
            <a:p>
              <a:pPr marL="171450" lvl="1" indent="-171450" eaLnBrk="1" hangingPunct="1">
                <a:lnSpc>
                  <a:spcPct val="85000"/>
                </a:lnSpc>
                <a:spcAft>
                  <a:spcPts val="600"/>
                </a:spcAft>
                <a:buFont typeface="Arial" panose="020B0604020202020204" pitchFamily="34" charset="0"/>
                <a:buChar char="•"/>
              </a:pPr>
              <a:r>
                <a:rPr lang="en-US" altLang="fr-FR" sz="1200" dirty="0"/>
                <a:t>Pilotage </a:t>
              </a:r>
              <a:r>
                <a:rPr lang="en-US" altLang="fr-FR" sz="1200" dirty="0" err="1"/>
                <a:t>hebdomadaire</a:t>
              </a:r>
              <a:endParaRPr lang="en-US" altLang="fr-FR" sz="1200" dirty="0"/>
            </a:p>
          </p:txBody>
        </p:sp>
      </p:grpSp>
      <p:grpSp>
        <p:nvGrpSpPr>
          <p:cNvPr id="36870" name="Groupe 136">
            <a:extLst>
              <a:ext uri="{FF2B5EF4-FFF2-40B4-BE49-F238E27FC236}">
                <a16:creationId xmlns:a16="http://schemas.microsoft.com/office/drawing/2014/main" id="{CBFA3D72-7FFC-CCE0-E984-22CFDCC0A795}"/>
              </a:ext>
            </a:extLst>
          </p:cNvPr>
          <p:cNvGrpSpPr>
            <a:grpSpLocks/>
          </p:cNvGrpSpPr>
          <p:nvPr/>
        </p:nvGrpSpPr>
        <p:grpSpPr bwMode="auto">
          <a:xfrm>
            <a:off x="3241769" y="1174750"/>
            <a:ext cx="2657382" cy="3341688"/>
            <a:chOff x="434908" y="1460107"/>
            <a:chExt cx="1880773" cy="2640991"/>
          </a:xfrm>
        </p:grpSpPr>
        <p:sp>
          <p:nvSpPr>
            <p:cNvPr id="138" name="Oval 80">
              <a:extLst>
                <a:ext uri="{FF2B5EF4-FFF2-40B4-BE49-F238E27FC236}">
                  <a16:creationId xmlns:a16="http://schemas.microsoft.com/office/drawing/2014/main" id="{D5FBDD11-D3FC-86C7-42D9-54E93AD62922}"/>
                </a:ext>
              </a:extLst>
            </p:cNvPr>
            <p:cNvSpPr>
              <a:spLocks noChangeArrowheads="1"/>
            </p:cNvSpPr>
            <p:nvPr/>
          </p:nvSpPr>
          <p:spPr bwMode="auto">
            <a:xfrm>
              <a:off x="439336" y="1460107"/>
              <a:ext cx="1876345" cy="264099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36879" name="ZoneTexte 138">
              <a:extLst>
                <a:ext uri="{FF2B5EF4-FFF2-40B4-BE49-F238E27FC236}">
                  <a16:creationId xmlns:a16="http://schemas.microsoft.com/office/drawing/2014/main" id="{3EBBE453-4712-B127-BD7A-C7CC0FAD120C}"/>
                </a:ext>
              </a:extLst>
            </p:cNvPr>
            <p:cNvSpPr txBox="1">
              <a:spLocks noChangeArrowheads="1"/>
            </p:cNvSpPr>
            <p:nvPr/>
          </p:nvSpPr>
          <p:spPr bwMode="auto">
            <a:xfrm>
              <a:off x="437089" y="2883819"/>
              <a:ext cx="1872986" cy="3624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5000"/>
                </a:lnSpc>
                <a:spcAft>
                  <a:spcPts val="600"/>
                </a:spcAft>
              </a:pPr>
              <a:r>
                <a:rPr lang="en-US" altLang="fr-FR" b="1" dirty="0" err="1">
                  <a:solidFill>
                    <a:schemeClr val="bg1"/>
                  </a:solidFill>
                  <a:latin typeface="Montserrat" panose="00000500000000000000" pitchFamily="2" charset="0"/>
                </a:rPr>
                <a:t>Offre</a:t>
              </a:r>
              <a:br>
                <a:rPr lang="en-US" altLang="fr-FR" b="1" dirty="0">
                  <a:solidFill>
                    <a:schemeClr val="bg1"/>
                  </a:solidFill>
                  <a:latin typeface="Montserrat" panose="00000500000000000000" pitchFamily="2" charset="0"/>
                </a:rPr>
              </a:br>
              <a:r>
                <a:rPr lang="en-US" altLang="fr-FR" b="1" dirty="0" err="1">
                  <a:solidFill>
                    <a:schemeClr val="bg1"/>
                  </a:solidFill>
                  <a:latin typeface="Montserrat" panose="00000500000000000000" pitchFamily="2" charset="0"/>
                </a:rPr>
                <a:t>commerciale</a:t>
              </a:r>
              <a:r>
                <a:rPr lang="en-US" altLang="fr-FR" b="1" dirty="0">
                  <a:solidFill>
                    <a:schemeClr val="bg1"/>
                  </a:solidFill>
                  <a:latin typeface="Montserrat" panose="00000500000000000000" pitchFamily="2" charset="0"/>
                </a:rPr>
                <a:t> </a:t>
              </a:r>
            </a:p>
          </p:txBody>
        </p:sp>
        <p:sp>
          <p:nvSpPr>
            <p:cNvPr id="36880" name="ZoneTexte 139">
              <a:extLst>
                <a:ext uri="{FF2B5EF4-FFF2-40B4-BE49-F238E27FC236}">
                  <a16:creationId xmlns:a16="http://schemas.microsoft.com/office/drawing/2014/main" id="{9C5FFC89-3D76-3841-392C-60D782048CED}"/>
                </a:ext>
              </a:extLst>
            </p:cNvPr>
            <p:cNvSpPr txBox="1">
              <a:spLocks noChangeArrowheads="1"/>
            </p:cNvSpPr>
            <p:nvPr/>
          </p:nvSpPr>
          <p:spPr bwMode="auto">
            <a:xfrm>
              <a:off x="434908" y="3385214"/>
              <a:ext cx="1880773" cy="53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lvl="1" algn="ctr" eaLnBrk="1" hangingPunct="1">
                <a:lnSpc>
                  <a:spcPct val="85000"/>
                </a:lnSpc>
                <a:spcAft>
                  <a:spcPts val="600"/>
                </a:spcAft>
              </a:pPr>
              <a:r>
                <a:rPr lang="en-US" altLang="fr-FR" sz="1200" dirty="0" err="1"/>
                <a:t>Offre</a:t>
              </a:r>
              <a:r>
                <a:rPr lang="en-US" altLang="fr-FR" sz="1200" dirty="0"/>
                <a:t> 50€ pour </a:t>
              </a:r>
              <a:r>
                <a:rPr lang="en-US" altLang="fr-FR" sz="1200" dirty="0" err="1"/>
                <a:t>une</a:t>
              </a:r>
              <a:r>
                <a:rPr lang="en-US" altLang="fr-FR" sz="1200" dirty="0"/>
                <a:t> </a:t>
              </a:r>
              <a:r>
                <a:rPr lang="en-US" altLang="fr-FR" sz="1200" dirty="0" err="1"/>
                <a:t>adhésion</a:t>
              </a:r>
              <a:r>
                <a:rPr lang="en-US" altLang="fr-FR" sz="1200" dirty="0"/>
                <a:t> ASV </a:t>
              </a:r>
              <a:r>
                <a:rPr lang="en-US" altLang="fr-FR" sz="1200" dirty="0" err="1"/>
                <a:t>ou</a:t>
              </a:r>
              <a:r>
                <a:rPr lang="en-US" altLang="fr-FR" sz="1200" dirty="0"/>
                <a:t> PER pour les </a:t>
              </a:r>
              <a:r>
                <a:rPr lang="en-US" altLang="fr-FR" sz="1200" dirty="0" err="1"/>
                <a:t>moins</a:t>
              </a:r>
              <a:r>
                <a:rPr lang="en-US" altLang="fr-FR" sz="1200" dirty="0"/>
                <a:t> de 30 </a:t>
              </a:r>
              <a:r>
                <a:rPr lang="en-US" altLang="fr-FR" sz="1200" dirty="0" err="1"/>
                <a:t>ans</a:t>
              </a:r>
              <a:r>
                <a:rPr lang="en-US" altLang="fr-FR" sz="1200" dirty="0"/>
                <a:t> </a:t>
              </a:r>
              <a:r>
                <a:rPr lang="en-US" altLang="fr-FR" sz="1050" b="1" i="1" dirty="0"/>
                <a:t>(</a:t>
              </a:r>
              <a:r>
                <a:rPr lang="en-US" altLang="fr-FR" sz="1050" b="1" i="1" dirty="0" err="1"/>
                <a:t>voir</a:t>
              </a:r>
              <a:r>
                <a:rPr lang="en-US" altLang="fr-FR" sz="1050" b="1" i="1" dirty="0"/>
                <a:t> conditions de </a:t>
              </a:r>
              <a:r>
                <a:rPr lang="en-US" altLang="fr-FR" sz="1050" b="1" i="1" dirty="0" err="1"/>
                <a:t>l’offre</a:t>
              </a:r>
              <a:r>
                <a:rPr lang="en-US" altLang="fr-FR" sz="1050" b="1" i="1" dirty="0"/>
                <a:t> sur </a:t>
              </a:r>
              <a:r>
                <a:rPr lang="en-US" altLang="fr-FR" sz="1050" b="1" i="1" dirty="0" err="1"/>
                <a:t>diapo</a:t>
              </a:r>
              <a:r>
                <a:rPr lang="en-US" altLang="fr-FR" sz="1050" b="1" i="1" dirty="0"/>
                <a:t> </a:t>
              </a:r>
              <a:r>
                <a:rPr lang="en-US" altLang="fr-FR" sz="1050" b="1" i="1" dirty="0" err="1"/>
                <a:t>suivante</a:t>
              </a:r>
              <a:r>
                <a:rPr lang="en-US" altLang="fr-FR" sz="1050" b="1" i="1" dirty="0"/>
                <a:t>)</a:t>
              </a:r>
              <a:endParaRPr lang="en-US" altLang="fr-FR" sz="1200" b="1" i="1" dirty="0"/>
            </a:p>
          </p:txBody>
        </p:sp>
      </p:grpSp>
      <p:grpSp>
        <p:nvGrpSpPr>
          <p:cNvPr id="36871" name="Groupe 140">
            <a:extLst>
              <a:ext uri="{FF2B5EF4-FFF2-40B4-BE49-F238E27FC236}">
                <a16:creationId xmlns:a16="http://schemas.microsoft.com/office/drawing/2014/main" id="{63F8166C-A29B-90EC-E982-84D229920BA8}"/>
              </a:ext>
            </a:extLst>
          </p:cNvPr>
          <p:cNvGrpSpPr>
            <a:grpSpLocks/>
          </p:cNvGrpSpPr>
          <p:nvPr/>
        </p:nvGrpSpPr>
        <p:grpSpPr bwMode="auto">
          <a:xfrm>
            <a:off x="6170706" y="1674813"/>
            <a:ext cx="2100169" cy="2641600"/>
            <a:chOff x="434328" y="1460107"/>
            <a:chExt cx="1881353" cy="2640991"/>
          </a:xfrm>
        </p:grpSpPr>
        <p:sp>
          <p:nvSpPr>
            <p:cNvPr id="142" name="Oval 80">
              <a:extLst>
                <a:ext uri="{FF2B5EF4-FFF2-40B4-BE49-F238E27FC236}">
                  <a16:creationId xmlns:a16="http://schemas.microsoft.com/office/drawing/2014/main" id="{C60CEF49-8832-86E4-A758-F6F37AAE586B}"/>
                </a:ext>
              </a:extLst>
            </p:cNvPr>
            <p:cNvSpPr>
              <a:spLocks noChangeArrowheads="1"/>
            </p:cNvSpPr>
            <p:nvPr/>
          </p:nvSpPr>
          <p:spPr bwMode="auto">
            <a:xfrm>
              <a:off x="439933" y="1460107"/>
              <a:ext cx="1875748" cy="264099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36876" name="ZoneTexte 142">
              <a:extLst>
                <a:ext uri="{FF2B5EF4-FFF2-40B4-BE49-F238E27FC236}">
                  <a16:creationId xmlns:a16="http://schemas.microsoft.com/office/drawing/2014/main" id="{AD4CC40F-451E-55FC-05AE-7E395F9632BD}"/>
                </a:ext>
              </a:extLst>
            </p:cNvPr>
            <p:cNvSpPr txBox="1">
              <a:spLocks noChangeArrowheads="1"/>
            </p:cNvSpPr>
            <p:nvPr/>
          </p:nvSpPr>
          <p:spPr bwMode="auto">
            <a:xfrm>
              <a:off x="437089" y="2835793"/>
              <a:ext cx="1872986" cy="45848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5000"/>
                </a:lnSpc>
                <a:spcAft>
                  <a:spcPts val="600"/>
                </a:spcAft>
              </a:pPr>
              <a:r>
                <a:rPr lang="en-US" altLang="fr-FR" b="1" dirty="0" err="1">
                  <a:solidFill>
                    <a:schemeClr val="bg1"/>
                  </a:solidFill>
                  <a:latin typeface="Montserrat" panose="00000500000000000000" pitchFamily="2" charset="0"/>
                </a:rPr>
                <a:t>Dispositif</a:t>
              </a:r>
              <a:r>
                <a:rPr lang="en-US" altLang="fr-FR" b="1" dirty="0">
                  <a:solidFill>
                    <a:schemeClr val="bg1"/>
                  </a:solidFill>
                  <a:latin typeface="Montserrat" panose="00000500000000000000" pitchFamily="2" charset="0"/>
                </a:rPr>
                <a:t> commercial </a:t>
              </a:r>
            </a:p>
          </p:txBody>
        </p:sp>
        <p:sp>
          <p:nvSpPr>
            <p:cNvPr id="36877" name="ZoneTexte 143">
              <a:extLst>
                <a:ext uri="{FF2B5EF4-FFF2-40B4-BE49-F238E27FC236}">
                  <a16:creationId xmlns:a16="http://schemas.microsoft.com/office/drawing/2014/main" id="{F30F5D1B-6417-CA6A-D677-B3CF48EDC23F}"/>
                </a:ext>
              </a:extLst>
            </p:cNvPr>
            <p:cNvSpPr txBox="1">
              <a:spLocks noChangeArrowheads="1"/>
            </p:cNvSpPr>
            <p:nvPr/>
          </p:nvSpPr>
          <p:spPr bwMode="auto">
            <a:xfrm>
              <a:off x="434328" y="3385214"/>
              <a:ext cx="1875748" cy="563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171450" lvl="1" indent="-171450" eaLnBrk="1" hangingPunct="1">
                <a:lnSpc>
                  <a:spcPct val="85000"/>
                </a:lnSpc>
                <a:spcAft>
                  <a:spcPts val="600"/>
                </a:spcAft>
                <a:buFont typeface="Arial" panose="020B0604020202020204" pitchFamily="34" charset="0"/>
                <a:buChar char="•"/>
              </a:pPr>
              <a:r>
                <a:rPr lang="en-US" altLang="fr-FR" sz="1200" dirty="0"/>
                <a:t>Actions Marketing Direct : emailing, push </a:t>
              </a:r>
              <a:r>
                <a:rPr lang="en-US" altLang="fr-FR" sz="1200" dirty="0" err="1"/>
                <a:t>bannières</a:t>
              </a:r>
              <a:r>
                <a:rPr lang="en-US" altLang="fr-FR" sz="1200" dirty="0"/>
                <a:t>, landing page </a:t>
              </a:r>
            </a:p>
          </p:txBody>
        </p:sp>
      </p:grpSp>
      <p:pic>
        <p:nvPicPr>
          <p:cNvPr id="36872" name="Image 145" descr="Une image contenant habits, dessin humoristique, personne, art&#10;&#10;Description générée automatiquement">
            <a:extLst>
              <a:ext uri="{FF2B5EF4-FFF2-40B4-BE49-F238E27FC236}">
                <a16:creationId xmlns:a16="http://schemas.microsoft.com/office/drawing/2014/main" id="{DF31309F-4460-89DD-0903-F8F613F40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3075" y="1851025"/>
            <a:ext cx="792163" cy="102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Image 147" descr="Une image contenant dessin humoristique, habits, clipart, illustration&#10;&#10;Description générée automatiquement">
            <a:extLst>
              <a:ext uri="{FF2B5EF4-FFF2-40B4-BE49-F238E27FC236}">
                <a16:creationId xmlns:a16="http://schemas.microsoft.com/office/drawing/2014/main" id="{33889B09-784F-2CF9-18FF-32FD531D7A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031" y="1459623"/>
            <a:ext cx="1667938" cy="126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Une image contenant habits, clipart, illustration, Animation&#10;&#10;Description générée automatiquement">
            <a:extLst>
              <a:ext uri="{FF2B5EF4-FFF2-40B4-BE49-F238E27FC236}">
                <a16:creationId xmlns:a16="http://schemas.microsoft.com/office/drawing/2014/main" id="{2A674EF5-AB8B-6AB7-49B3-2632F48EF8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9845" y="1851025"/>
            <a:ext cx="710935" cy="10806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A94CA5-BE81-9439-A5F6-37F982F22351}"/>
              </a:ext>
            </a:extLst>
          </p:cNvPr>
          <p:cNvSpPr>
            <a:spLocks noGrp="1"/>
          </p:cNvSpPr>
          <p:nvPr>
            <p:ph type="title"/>
          </p:nvPr>
        </p:nvSpPr>
        <p:spPr/>
        <p:txBody>
          <a:bodyPr/>
          <a:lstStyle/>
          <a:p>
            <a:r>
              <a:rPr lang="fr-FR" dirty="0"/>
              <a:t>OFFRE commerciale Jeunes </a:t>
            </a:r>
          </a:p>
        </p:txBody>
      </p:sp>
      <p:sp>
        <p:nvSpPr>
          <p:cNvPr id="3" name="Espace réservé du texte 2">
            <a:extLst>
              <a:ext uri="{FF2B5EF4-FFF2-40B4-BE49-F238E27FC236}">
                <a16:creationId xmlns:a16="http://schemas.microsoft.com/office/drawing/2014/main" id="{B03804E4-6F09-7DE9-E25C-14866FD0C7D8}"/>
              </a:ext>
            </a:extLst>
          </p:cNvPr>
          <p:cNvSpPr>
            <a:spLocks noGrp="1"/>
          </p:cNvSpPr>
          <p:nvPr>
            <p:ph type="body" sz="quarter" idx="12"/>
          </p:nvPr>
        </p:nvSpPr>
        <p:spPr/>
        <p:txBody>
          <a:bodyPr>
            <a:normAutofit/>
          </a:bodyPr>
          <a:lstStyle/>
          <a:p>
            <a:r>
              <a:rPr lang="fr-FR" sz="1600" dirty="0">
                <a:sym typeface="Arial"/>
              </a:rPr>
              <a:t>Conquérir et équiper nos clients Jeunes</a:t>
            </a:r>
          </a:p>
        </p:txBody>
      </p:sp>
      <p:sp>
        <p:nvSpPr>
          <p:cNvPr id="7" name="Espace réservé du numéro de diapositive 6">
            <a:extLst>
              <a:ext uri="{FF2B5EF4-FFF2-40B4-BE49-F238E27FC236}">
                <a16:creationId xmlns:a16="http://schemas.microsoft.com/office/drawing/2014/main" id="{657FE2D5-6F68-6CC8-BD56-CEA778E75062}"/>
              </a:ext>
            </a:extLst>
          </p:cNvPr>
          <p:cNvSpPr>
            <a:spLocks noGrp="1"/>
          </p:cNvSpPr>
          <p:nvPr>
            <p:ph type="sldNum" sz="quarter" idx="4294967295"/>
          </p:nvPr>
        </p:nvSpPr>
        <p:spPr>
          <a:xfrm>
            <a:off x="7086600" y="4964113"/>
            <a:ext cx="2057400" cy="114300"/>
          </a:xfrm>
          <a:prstGeom prst="rect">
            <a:avLst/>
          </a:prstGeom>
        </p:spPr>
        <p:txBody>
          <a:bodyPr/>
          <a:lstStyle/>
          <a:p>
            <a:fld id="{050D7F91-91F9-489A-BE16-578FB671BC89}" type="slidenum">
              <a:rPr lang="fr-FR" altLang="fr-FR" smtClean="0"/>
              <a:pPr/>
              <a:t>4</a:t>
            </a:fld>
            <a:endParaRPr lang="fr-FR" altLang="fr-FR"/>
          </a:p>
        </p:txBody>
      </p:sp>
      <p:sp>
        <p:nvSpPr>
          <p:cNvPr id="9" name="Rectangle : coins arrondis 8">
            <a:extLst>
              <a:ext uri="{FF2B5EF4-FFF2-40B4-BE49-F238E27FC236}">
                <a16:creationId xmlns:a16="http://schemas.microsoft.com/office/drawing/2014/main" id="{DDBF9ED7-3F3A-719C-21F7-B9991FDFB858}"/>
              </a:ext>
            </a:extLst>
          </p:cNvPr>
          <p:cNvSpPr/>
          <p:nvPr/>
        </p:nvSpPr>
        <p:spPr>
          <a:xfrm>
            <a:off x="371475" y="915566"/>
            <a:ext cx="8592741" cy="50919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srgbClr val="FFFFFF"/>
              </a:solidFill>
              <a:latin typeface="Arial"/>
            </a:endParaRPr>
          </a:p>
        </p:txBody>
      </p:sp>
      <p:grpSp>
        <p:nvGrpSpPr>
          <p:cNvPr id="10" name="Groupe 9">
            <a:extLst>
              <a:ext uri="{FF2B5EF4-FFF2-40B4-BE49-F238E27FC236}">
                <a16:creationId xmlns:a16="http://schemas.microsoft.com/office/drawing/2014/main" id="{2B7BE774-3373-0792-69DA-4AEA6D71A39B}"/>
              </a:ext>
            </a:extLst>
          </p:cNvPr>
          <p:cNvGrpSpPr/>
          <p:nvPr/>
        </p:nvGrpSpPr>
        <p:grpSpPr>
          <a:xfrm>
            <a:off x="530886" y="970287"/>
            <a:ext cx="353615" cy="342152"/>
            <a:chOff x="5492544" y="2739690"/>
            <a:chExt cx="292119" cy="292120"/>
          </a:xfrm>
        </p:grpSpPr>
        <p:sp>
          <p:nvSpPr>
            <p:cNvPr id="11" name="Freeform 161">
              <a:extLst>
                <a:ext uri="{FF2B5EF4-FFF2-40B4-BE49-F238E27FC236}">
                  <a16:creationId xmlns:a16="http://schemas.microsoft.com/office/drawing/2014/main" id="{E88F33E9-7410-1054-0F98-87594E473334}"/>
                </a:ext>
              </a:extLst>
            </p:cNvPr>
            <p:cNvSpPr>
              <a:spLocks/>
            </p:cNvSpPr>
            <p:nvPr/>
          </p:nvSpPr>
          <p:spPr bwMode="auto">
            <a:xfrm>
              <a:off x="5517946" y="2757683"/>
              <a:ext cx="178870" cy="246608"/>
            </a:xfrm>
            <a:custGeom>
              <a:avLst/>
              <a:gdLst>
                <a:gd name="T0" fmla="*/ 24 w 71"/>
                <a:gd name="T1" fmla="*/ 4 h 97"/>
                <a:gd name="T2" fmla="*/ 40 w 71"/>
                <a:gd name="T3" fmla="*/ 1 h 97"/>
                <a:gd name="T4" fmla="*/ 62 w 71"/>
                <a:gd name="T5" fmla="*/ 4 h 97"/>
                <a:gd name="T6" fmla="*/ 71 w 71"/>
                <a:gd name="T7" fmla="*/ 7 h 97"/>
                <a:gd name="T8" fmla="*/ 70 w 71"/>
                <a:gd name="T9" fmla="*/ 8 h 97"/>
                <a:gd name="T10" fmla="*/ 63 w 71"/>
                <a:gd name="T11" fmla="*/ 16 h 97"/>
                <a:gd name="T12" fmla="*/ 61 w 71"/>
                <a:gd name="T13" fmla="*/ 16 h 97"/>
                <a:gd name="T14" fmla="*/ 43 w 71"/>
                <a:gd name="T15" fmla="*/ 12 h 97"/>
                <a:gd name="T16" fmla="*/ 18 w 71"/>
                <a:gd name="T17" fmla="*/ 21 h 97"/>
                <a:gd name="T18" fmla="*/ 2 w 71"/>
                <a:gd name="T19" fmla="*/ 47 h 97"/>
                <a:gd name="T20" fmla="*/ 10 w 71"/>
                <a:gd name="T21" fmla="*/ 79 h 97"/>
                <a:gd name="T22" fmla="*/ 32 w 71"/>
                <a:gd name="T23" fmla="*/ 95 h 97"/>
                <a:gd name="T24" fmla="*/ 50 w 71"/>
                <a:gd name="T25" fmla="*/ 96 h 97"/>
                <a:gd name="T26" fmla="*/ 61 w 71"/>
                <a:gd name="T27" fmla="*/ 9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97">
                  <a:moveTo>
                    <a:pt x="24" y="4"/>
                  </a:moveTo>
                  <a:cubicBezTo>
                    <a:pt x="29" y="2"/>
                    <a:pt x="34" y="1"/>
                    <a:pt x="40" y="1"/>
                  </a:cubicBezTo>
                  <a:cubicBezTo>
                    <a:pt x="47" y="0"/>
                    <a:pt x="55" y="1"/>
                    <a:pt x="62" y="4"/>
                  </a:cubicBezTo>
                  <a:cubicBezTo>
                    <a:pt x="65" y="5"/>
                    <a:pt x="68" y="6"/>
                    <a:pt x="71" y="7"/>
                  </a:cubicBezTo>
                  <a:cubicBezTo>
                    <a:pt x="70" y="8"/>
                    <a:pt x="70" y="8"/>
                    <a:pt x="70" y="8"/>
                  </a:cubicBezTo>
                  <a:cubicBezTo>
                    <a:pt x="67" y="11"/>
                    <a:pt x="65" y="13"/>
                    <a:pt x="63" y="16"/>
                  </a:cubicBezTo>
                  <a:cubicBezTo>
                    <a:pt x="62" y="16"/>
                    <a:pt x="62" y="16"/>
                    <a:pt x="61" y="16"/>
                  </a:cubicBezTo>
                  <a:cubicBezTo>
                    <a:pt x="55" y="13"/>
                    <a:pt x="50" y="12"/>
                    <a:pt x="43" y="12"/>
                  </a:cubicBezTo>
                  <a:cubicBezTo>
                    <a:pt x="34" y="12"/>
                    <a:pt x="25" y="15"/>
                    <a:pt x="18" y="21"/>
                  </a:cubicBezTo>
                  <a:cubicBezTo>
                    <a:pt x="10" y="28"/>
                    <a:pt x="4" y="36"/>
                    <a:pt x="2" y="47"/>
                  </a:cubicBezTo>
                  <a:cubicBezTo>
                    <a:pt x="0" y="58"/>
                    <a:pt x="3" y="69"/>
                    <a:pt x="10" y="79"/>
                  </a:cubicBezTo>
                  <a:cubicBezTo>
                    <a:pt x="15" y="87"/>
                    <a:pt x="22" y="92"/>
                    <a:pt x="32" y="95"/>
                  </a:cubicBezTo>
                  <a:cubicBezTo>
                    <a:pt x="38" y="97"/>
                    <a:pt x="44" y="97"/>
                    <a:pt x="50" y="96"/>
                  </a:cubicBezTo>
                  <a:cubicBezTo>
                    <a:pt x="54" y="95"/>
                    <a:pt x="58" y="94"/>
                    <a:pt x="61" y="9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2" name="Freeform 162">
              <a:extLst>
                <a:ext uri="{FF2B5EF4-FFF2-40B4-BE49-F238E27FC236}">
                  <a16:creationId xmlns:a16="http://schemas.microsoft.com/office/drawing/2014/main" id="{91D8C305-A4E9-FCD9-A038-ED7D896FEDED}"/>
                </a:ext>
              </a:extLst>
            </p:cNvPr>
            <p:cNvSpPr>
              <a:spLocks/>
            </p:cNvSpPr>
            <p:nvPr/>
          </p:nvSpPr>
          <p:spPr bwMode="auto">
            <a:xfrm>
              <a:off x="5535938" y="2788376"/>
              <a:ext cx="7409" cy="9526"/>
            </a:xfrm>
            <a:custGeom>
              <a:avLst/>
              <a:gdLst>
                <a:gd name="T0" fmla="*/ 0 w 3"/>
                <a:gd name="T1" fmla="*/ 4 h 4"/>
                <a:gd name="T2" fmla="*/ 3 w 3"/>
                <a:gd name="T3" fmla="*/ 0 h 4"/>
              </a:gdLst>
              <a:ahLst/>
              <a:cxnLst>
                <a:cxn ang="0">
                  <a:pos x="T0" y="T1"/>
                </a:cxn>
                <a:cxn ang="0">
                  <a:pos x="T2" y="T3"/>
                </a:cxn>
              </a:cxnLst>
              <a:rect l="0" t="0" r="r" b="b"/>
              <a:pathLst>
                <a:path w="3" h="4">
                  <a:moveTo>
                    <a:pt x="0" y="4"/>
                  </a:moveTo>
                  <a:cubicBezTo>
                    <a:pt x="1" y="2"/>
                    <a:pt x="2" y="1"/>
                    <a:pt x="3"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3" name="Freeform 163">
              <a:extLst>
                <a:ext uri="{FF2B5EF4-FFF2-40B4-BE49-F238E27FC236}">
                  <a16:creationId xmlns:a16="http://schemas.microsoft.com/office/drawing/2014/main" id="{CA4BFD3B-611B-8041-E8BC-5CC8DD9F363C}"/>
                </a:ext>
              </a:extLst>
            </p:cNvPr>
            <p:cNvSpPr>
              <a:spLocks/>
            </p:cNvSpPr>
            <p:nvPr/>
          </p:nvSpPr>
          <p:spPr bwMode="auto">
            <a:xfrm>
              <a:off x="5492544" y="2826479"/>
              <a:ext cx="272009" cy="205330"/>
            </a:xfrm>
            <a:custGeom>
              <a:avLst/>
              <a:gdLst>
                <a:gd name="T0" fmla="*/ 95 w 108"/>
                <a:gd name="T1" fmla="*/ 19 h 81"/>
                <a:gd name="T2" fmla="*/ 92 w 108"/>
                <a:gd name="T3" fmla="*/ 10 h 81"/>
                <a:gd name="T4" fmla="*/ 92 w 108"/>
                <a:gd name="T5" fmla="*/ 9 h 81"/>
                <a:gd name="T6" fmla="*/ 100 w 108"/>
                <a:gd name="T7" fmla="*/ 1 h 81"/>
                <a:gd name="T8" fmla="*/ 101 w 108"/>
                <a:gd name="T9" fmla="*/ 1 h 81"/>
                <a:gd name="T10" fmla="*/ 105 w 108"/>
                <a:gd name="T11" fmla="*/ 11 h 81"/>
                <a:gd name="T12" fmla="*/ 107 w 108"/>
                <a:gd name="T13" fmla="*/ 33 h 81"/>
                <a:gd name="T14" fmla="*/ 69 w 108"/>
                <a:gd name="T15" fmla="*/ 79 h 81"/>
                <a:gd name="T16" fmla="*/ 58 w 108"/>
                <a:gd name="T17" fmla="*/ 81 h 81"/>
                <a:gd name="T18" fmla="*/ 58 w 108"/>
                <a:gd name="T19" fmla="*/ 81 h 81"/>
                <a:gd name="T20" fmla="*/ 50 w 108"/>
                <a:gd name="T21" fmla="*/ 81 h 81"/>
                <a:gd name="T22" fmla="*/ 46 w 108"/>
                <a:gd name="T23" fmla="*/ 81 h 81"/>
                <a:gd name="T24" fmla="*/ 16 w 108"/>
                <a:gd name="T25" fmla="*/ 66 h 81"/>
                <a:gd name="T26" fmla="*/ 1 w 108"/>
                <a:gd name="T27" fmla="*/ 37 h 81"/>
                <a:gd name="T28" fmla="*/ 0 w 108"/>
                <a:gd name="T29" fmla="*/ 31 h 81"/>
                <a:gd name="T30" fmla="*/ 0 w 108"/>
                <a:gd name="T31" fmla="*/ 24 h 81"/>
                <a:gd name="T32" fmla="*/ 1 w 108"/>
                <a:gd name="T33" fmla="*/ 18 h 81"/>
                <a:gd name="T34" fmla="*/ 7 w 108"/>
                <a:gd name="T35"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81">
                  <a:moveTo>
                    <a:pt x="95" y="19"/>
                  </a:moveTo>
                  <a:cubicBezTo>
                    <a:pt x="94" y="16"/>
                    <a:pt x="94" y="13"/>
                    <a:pt x="92" y="10"/>
                  </a:cubicBezTo>
                  <a:cubicBezTo>
                    <a:pt x="92" y="10"/>
                    <a:pt x="92" y="9"/>
                    <a:pt x="92" y="9"/>
                  </a:cubicBezTo>
                  <a:cubicBezTo>
                    <a:pt x="95" y="6"/>
                    <a:pt x="98" y="4"/>
                    <a:pt x="100" y="1"/>
                  </a:cubicBezTo>
                  <a:cubicBezTo>
                    <a:pt x="100" y="1"/>
                    <a:pt x="100" y="1"/>
                    <a:pt x="101" y="1"/>
                  </a:cubicBezTo>
                  <a:cubicBezTo>
                    <a:pt x="102" y="4"/>
                    <a:pt x="104" y="8"/>
                    <a:pt x="105" y="11"/>
                  </a:cubicBezTo>
                  <a:cubicBezTo>
                    <a:pt x="107" y="18"/>
                    <a:pt x="108" y="26"/>
                    <a:pt x="107" y="33"/>
                  </a:cubicBezTo>
                  <a:cubicBezTo>
                    <a:pt x="105" y="55"/>
                    <a:pt x="90" y="73"/>
                    <a:pt x="69" y="79"/>
                  </a:cubicBezTo>
                  <a:cubicBezTo>
                    <a:pt x="66" y="80"/>
                    <a:pt x="62" y="80"/>
                    <a:pt x="58" y="81"/>
                  </a:cubicBezTo>
                  <a:cubicBezTo>
                    <a:pt x="58" y="81"/>
                    <a:pt x="58" y="81"/>
                    <a:pt x="58" y="81"/>
                  </a:cubicBezTo>
                  <a:cubicBezTo>
                    <a:pt x="50" y="81"/>
                    <a:pt x="50" y="81"/>
                    <a:pt x="50" y="81"/>
                  </a:cubicBezTo>
                  <a:cubicBezTo>
                    <a:pt x="49" y="81"/>
                    <a:pt x="47" y="81"/>
                    <a:pt x="46" y="81"/>
                  </a:cubicBezTo>
                  <a:cubicBezTo>
                    <a:pt x="34" y="79"/>
                    <a:pt x="24" y="74"/>
                    <a:pt x="16" y="66"/>
                  </a:cubicBezTo>
                  <a:cubicBezTo>
                    <a:pt x="8" y="58"/>
                    <a:pt x="3" y="48"/>
                    <a:pt x="1" y="37"/>
                  </a:cubicBezTo>
                  <a:cubicBezTo>
                    <a:pt x="0" y="35"/>
                    <a:pt x="0" y="33"/>
                    <a:pt x="0" y="31"/>
                  </a:cubicBezTo>
                  <a:cubicBezTo>
                    <a:pt x="0" y="24"/>
                    <a:pt x="0" y="24"/>
                    <a:pt x="0" y="24"/>
                  </a:cubicBezTo>
                  <a:cubicBezTo>
                    <a:pt x="0" y="22"/>
                    <a:pt x="0" y="20"/>
                    <a:pt x="1" y="18"/>
                  </a:cubicBezTo>
                  <a:cubicBezTo>
                    <a:pt x="2" y="11"/>
                    <a:pt x="4" y="5"/>
                    <a:pt x="7"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4" name="Freeform 164">
              <a:extLst>
                <a:ext uri="{FF2B5EF4-FFF2-40B4-BE49-F238E27FC236}">
                  <a16:creationId xmlns:a16="http://schemas.microsoft.com/office/drawing/2014/main" id="{365F1599-FA6F-543F-1DAD-B6E6B50D3056}"/>
                </a:ext>
              </a:extLst>
            </p:cNvPr>
            <p:cNvSpPr>
              <a:spLocks/>
            </p:cNvSpPr>
            <p:nvPr/>
          </p:nvSpPr>
          <p:spPr bwMode="auto">
            <a:xfrm>
              <a:off x="5704224" y="2958779"/>
              <a:ext cx="10584" cy="11642"/>
            </a:xfrm>
            <a:custGeom>
              <a:avLst/>
              <a:gdLst>
                <a:gd name="T0" fmla="*/ 0 w 4"/>
                <a:gd name="T1" fmla="*/ 5 h 5"/>
                <a:gd name="T2" fmla="*/ 4 w 4"/>
                <a:gd name="T3" fmla="*/ 0 h 5"/>
              </a:gdLst>
              <a:ahLst/>
              <a:cxnLst>
                <a:cxn ang="0">
                  <a:pos x="T0" y="T1"/>
                </a:cxn>
                <a:cxn ang="0">
                  <a:pos x="T2" y="T3"/>
                </a:cxn>
              </a:cxnLst>
              <a:rect l="0" t="0" r="r" b="b"/>
              <a:pathLst>
                <a:path w="4" h="5">
                  <a:moveTo>
                    <a:pt x="0" y="5"/>
                  </a:moveTo>
                  <a:cubicBezTo>
                    <a:pt x="1" y="4"/>
                    <a:pt x="3" y="2"/>
                    <a:pt x="4"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5" name="Freeform 165">
              <a:extLst>
                <a:ext uri="{FF2B5EF4-FFF2-40B4-BE49-F238E27FC236}">
                  <a16:creationId xmlns:a16="http://schemas.microsoft.com/office/drawing/2014/main" id="{359890E4-06C7-3755-D9D4-9AC1352F3A8A}"/>
                </a:ext>
              </a:extLst>
            </p:cNvPr>
            <p:cNvSpPr>
              <a:spLocks/>
            </p:cNvSpPr>
            <p:nvPr/>
          </p:nvSpPr>
          <p:spPr bwMode="auto">
            <a:xfrm>
              <a:off x="5598384" y="2739690"/>
              <a:ext cx="186279" cy="185221"/>
            </a:xfrm>
            <a:custGeom>
              <a:avLst/>
              <a:gdLst>
                <a:gd name="T0" fmla="*/ 32 w 74"/>
                <a:gd name="T1" fmla="*/ 49 h 73"/>
                <a:gd name="T2" fmla="*/ 23 w 74"/>
                <a:gd name="T3" fmla="*/ 58 h 73"/>
                <a:gd name="T4" fmla="*/ 23 w 74"/>
                <a:gd name="T5" fmla="*/ 60 h 73"/>
                <a:gd name="T6" fmla="*/ 11 w 74"/>
                <a:gd name="T7" fmla="*/ 72 h 73"/>
                <a:gd name="T8" fmla="*/ 1 w 74"/>
                <a:gd name="T9" fmla="*/ 60 h 73"/>
                <a:gd name="T10" fmla="*/ 14 w 74"/>
                <a:gd name="T11" fmla="*/ 51 h 73"/>
                <a:gd name="T12" fmla="*/ 15 w 74"/>
                <a:gd name="T13" fmla="*/ 50 h 73"/>
                <a:gd name="T14" fmla="*/ 45 w 74"/>
                <a:gd name="T15" fmla="*/ 21 h 73"/>
                <a:gd name="T16" fmla="*/ 45 w 74"/>
                <a:gd name="T17" fmla="*/ 19 h 73"/>
                <a:gd name="T18" fmla="*/ 45 w 74"/>
                <a:gd name="T19" fmla="*/ 16 h 73"/>
                <a:gd name="T20" fmla="*/ 45 w 74"/>
                <a:gd name="T21" fmla="*/ 14 h 73"/>
                <a:gd name="T22" fmla="*/ 59 w 74"/>
                <a:gd name="T23" fmla="*/ 1 h 73"/>
                <a:gd name="T24" fmla="*/ 60 w 74"/>
                <a:gd name="T25" fmla="*/ 0 h 73"/>
                <a:gd name="T26" fmla="*/ 60 w 74"/>
                <a:gd name="T27" fmla="*/ 0 h 73"/>
                <a:gd name="T28" fmla="*/ 62 w 74"/>
                <a:gd name="T29" fmla="*/ 11 h 73"/>
                <a:gd name="T30" fmla="*/ 74 w 74"/>
                <a:gd name="T31" fmla="*/ 13 h 73"/>
                <a:gd name="T32" fmla="*/ 74 w 74"/>
                <a:gd name="T33" fmla="*/ 13 h 73"/>
                <a:gd name="T34" fmla="*/ 73 w 74"/>
                <a:gd name="T35" fmla="*/ 14 h 73"/>
                <a:gd name="T36" fmla="*/ 59 w 74"/>
                <a:gd name="T37" fmla="*/ 28 h 73"/>
                <a:gd name="T38" fmla="*/ 57 w 74"/>
                <a:gd name="T39" fmla="*/ 28 h 73"/>
                <a:gd name="T40" fmla="*/ 54 w 74"/>
                <a:gd name="T41" fmla="*/ 28 h 73"/>
                <a:gd name="T42" fmla="*/ 52 w 74"/>
                <a:gd name="T43" fmla="*/ 29 h 73"/>
                <a:gd name="T44" fmla="*/ 47 w 74"/>
                <a:gd name="T45" fmla="*/ 34 h 73"/>
                <a:gd name="T46" fmla="*/ 37 w 74"/>
                <a:gd name="T47" fmla="*/ 4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3">
                  <a:moveTo>
                    <a:pt x="32" y="49"/>
                  </a:moveTo>
                  <a:cubicBezTo>
                    <a:pt x="29" y="52"/>
                    <a:pt x="26" y="55"/>
                    <a:pt x="23" y="58"/>
                  </a:cubicBezTo>
                  <a:cubicBezTo>
                    <a:pt x="23" y="58"/>
                    <a:pt x="22" y="59"/>
                    <a:pt x="23" y="60"/>
                  </a:cubicBezTo>
                  <a:cubicBezTo>
                    <a:pt x="24" y="66"/>
                    <a:pt x="18" y="73"/>
                    <a:pt x="11" y="72"/>
                  </a:cubicBezTo>
                  <a:cubicBezTo>
                    <a:pt x="5" y="72"/>
                    <a:pt x="0" y="66"/>
                    <a:pt x="1" y="60"/>
                  </a:cubicBezTo>
                  <a:cubicBezTo>
                    <a:pt x="2" y="54"/>
                    <a:pt x="8" y="50"/>
                    <a:pt x="14" y="51"/>
                  </a:cubicBezTo>
                  <a:cubicBezTo>
                    <a:pt x="14" y="51"/>
                    <a:pt x="15" y="51"/>
                    <a:pt x="15" y="50"/>
                  </a:cubicBezTo>
                  <a:cubicBezTo>
                    <a:pt x="25" y="40"/>
                    <a:pt x="35" y="31"/>
                    <a:pt x="45" y="21"/>
                  </a:cubicBezTo>
                  <a:cubicBezTo>
                    <a:pt x="45" y="20"/>
                    <a:pt x="45" y="20"/>
                    <a:pt x="45" y="19"/>
                  </a:cubicBezTo>
                  <a:cubicBezTo>
                    <a:pt x="45" y="18"/>
                    <a:pt x="45" y="17"/>
                    <a:pt x="45" y="16"/>
                  </a:cubicBezTo>
                  <a:cubicBezTo>
                    <a:pt x="45" y="15"/>
                    <a:pt x="45" y="15"/>
                    <a:pt x="45" y="14"/>
                  </a:cubicBezTo>
                  <a:cubicBezTo>
                    <a:pt x="50" y="10"/>
                    <a:pt x="55" y="5"/>
                    <a:pt x="59" y="1"/>
                  </a:cubicBezTo>
                  <a:cubicBezTo>
                    <a:pt x="60" y="0"/>
                    <a:pt x="60" y="0"/>
                    <a:pt x="60" y="0"/>
                  </a:cubicBezTo>
                  <a:cubicBezTo>
                    <a:pt x="60" y="0"/>
                    <a:pt x="60" y="0"/>
                    <a:pt x="60" y="0"/>
                  </a:cubicBezTo>
                  <a:cubicBezTo>
                    <a:pt x="61" y="3"/>
                    <a:pt x="61" y="7"/>
                    <a:pt x="62" y="11"/>
                  </a:cubicBezTo>
                  <a:cubicBezTo>
                    <a:pt x="66" y="12"/>
                    <a:pt x="70" y="12"/>
                    <a:pt x="74" y="13"/>
                  </a:cubicBezTo>
                  <a:cubicBezTo>
                    <a:pt x="74" y="13"/>
                    <a:pt x="74" y="13"/>
                    <a:pt x="74" y="13"/>
                  </a:cubicBezTo>
                  <a:cubicBezTo>
                    <a:pt x="73" y="13"/>
                    <a:pt x="73" y="14"/>
                    <a:pt x="73" y="14"/>
                  </a:cubicBezTo>
                  <a:cubicBezTo>
                    <a:pt x="68" y="19"/>
                    <a:pt x="63" y="23"/>
                    <a:pt x="59" y="28"/>
                  </a:cubicBezTo>
                  <a:cubicBezTo>
                    <a:pt x="58" y="28"/>
                    <a:pt x="58" y="29"/>
                    <a:pt x="57" y="28"/>
                  </a:cubicBezTo>
                  <a:cubicBezTo>
                    <a:pt x="56" y="28"/>
                    <a:pt x="55" y="28"/>
                    <a:pt x="54" y="28"/>
                  </a:cubicBezTo>
                  <a:cubicBezTo>
                    <a:pt x="53" y="28"/>
                    <a:pt x="53" y="28"/>
                    <a:pt x="52" y="29"/>
                  </a:cubicBezTo>
                  <a:cubicBezTo>
                    <a:pt x="51" y="30"/>
                    <a:pt x="49" y="32"/>
                    <a:pt x="47" y="34"/>
                  </a:cubicBezTo>
                  <a:cubicBezTo>
                    <a:pt x="44" y="37"/>
                    <a:pt x="40" y="41"/>
                    <a:pt x="37" y="44"/>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6" name="Freeform 166">
              <a:extLst>
                <a:ext uri="{FF2B5EF4-FFF2-40B4-BE49-F238E27FC236}">
                  <a16:creationId xmlns:a16="http://schemas.microsoft.com/office/drawing/2014/main" id="{47F066AA-7944-8B19-7430-1C37B683C83B}"/>
                </a:ext>
              </a:extLst>
            </p:cNvPr>
            <p:cNvSpPr>
              <a:spLocks/>
            </p:cNvSpPr>
            <p:nvPr/>
          </p:nvSpPr>
          <p:spPr bwMode="auto">
            <a:xfrm>
              <a:off x="5492544" y="2904801"/>
              <a:ext cx="125950" cy="127009"/>
            </a:xfrm>
            <a:custGeom>
              <a:avLst/>
              <a:gdLst>
                <a:gd name="T0" fmla="*/ 0 w 50"/>
                <a:gd name="T1" fmla="*/ 0 h 50"/>
                <a:gd name="T2" fmla="*/ 1 w 50"/>
                <a:gd name="T3" fmla="*/ 6 h 50"/>
                <a:gd name="T4" fmla="*/ 16 w 50"/>
                <a:gd name="T5" fmla="*/ 35 h 50"/>
                <a:gd name="T6" fmla="*/ 46 w 50"/>
                <a:gd name="T7" fmla="*/ 50 h 50"/>
                <a:gd name="T8" fmla="*/ 50 w 50"/>
                <a:gd name="T9" fmla="*/ 50 h 50"/>
              </a:gdLst>
              <a:ahLst/>
              <a:cxnLst>
                <a:cxn ang="0">
                  <a:pos x="T0" y="T1"/>
                </a:cxn>
                <a:cxn ang="0">
                  <a:pos x="T2" y="T3"/>
                </a:cxn>
                <a:cxn ang="0">
                  <a:pos x="T4" y="T5"/>
                </a:cxn>
                <a:cxn ang="0">
                  <a:pos x="T6" y="T7"/>
                </a:cxn>
                <a:cxn ang="0">
                  <a:pos x="T8" y="T9"/>
                </a:cxn>
              </a:cxnLst>
              <a:rect l="0" t="0" r="r" b="b"/>
              <a:pathLst>
                <a:path w="50" h="50">
                  <a:moveTo>
                    <a:pt x="0" y="0"/>
                  </a:moveTo>
                  <a:cubicBezTo>
                    <a:pt x="0" y="2"/>
                    <a:pt x="0" y="4"/>
                    <a:pt x="1" y="6"/>
                  </a:cubicBezTo>
                  <a:cubicBezTo>
                    <a:pt x="3" y="17"/>
                    <a:pt x="8" y="27"/>
                    <a:pt x="16" y="35"/>
                  </a:cubicBezTo>
                  <a:cubicBezTo>
                    <a:pt x="24" y="43"/>
                    <a:pt x="34" y="48"/>
                    <a:pt x="46" y="50"/>
                  </a:cubicBezTo>
                  <a:cubicBezTo>
                    <a:pt x="47" y="50"/>
                    <a:pt x="49" y="50"/>
                    <a:pt x="50" y="5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7" name="Freeform 167">
              <a:extLst>
                <a:ext uri="{FF2B5EF4-FFF2-40B4-BE49-F238E27FC236}">
                  <a16:creationId xmlns:a16="http://schemas.microsoft.com/office/drawing/2014/main" id="{42CA8957-3C90-88C2-4019-04C4C8B86912}"/>
                </a:ext>
              </a:extLst>
            </p:cNvPr>
            <p:cNvSpPr>
              <a:spLocks/>
            </p:cNvSpPr>
            <p:nvPr/>
          </p:nvSpPr>
          <p:spPr bwMode="auto">
            <a:xfrm>
              <a:off x="5749736" y="2739690"/>
              <a:ext cx="34927" cy="32811"/>
            </a:xfrm>
            <a:custGeom>
              <a:avLst/>
              <a:gdLst>
                <a:gd name="T0" fmla="*/ 14 w 14"/>
                <a:gd name="T1" fmla="*/ 13 h 13"/>
                <a:gd name="T2" fmla="*/ 2 w 14"/>
                <a:gd name="T3" fmla="*/ 11 h 13"/>
                <a:gd name="T4" fmla="*/ 0 w 14"/>
                <a:gd name="T5" fmla="*/ 0 h 13"/>
              </a:gdLst>
              <a:ahLst/>
              <a:cxnLst>
                <a:cxn ang="0">
                  <a:pos x="T0" y="T1"/>
                </a:cxn>
                <a:cxn ang="0">
                  <a:pos x="T2" y="T3"/>
                </a:cxn>
                <a:cxn ang="0">
                  <a:pos x="T4" y="T5"/>
                </a:cxn>
              </a:cxnLst>
              <a:rect l="0" t="0" r="r" b="b"/>
              <a:pathLst>
                <a:path w="14" h="13">
                  <a:moveTo>
                    <a:pt x="14" y="13"/>
                  </a:moveTo>
                  <a:cubicBezTo>
                    <a:pt x="10" y="12"/>
                    <a:pt x="6" y="12"/>
                    <a:pt x="2" y="11"/>
                  </a:cubicBezTo>
                  <a:cubicBezTo>
                    <a:pt x="1" y="7"/>
                    <a:pt x="1" y="3"/>
                    <a:pt x="0"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8" name="Freeform 168">
              <a:extLst>
                <a:ext uri="{FF2B5EF4-FFF2-40B4-BE49-F238E27FC236}">
                  <a16:creationId xmlns:a16="http://schemas.microsoft.com/office/drawing/2014/main" id="{D2012780-AC80-D6CD-156B-06213518774A}"/>
                </a:ext>
              </a:extLst>
            </p:cNvPr>
            <p:cNvSpPr>
              <a:spLocks/>
            </p:cNvSpPr>
            <p:nvPr/>
          </p:nvSpPr>
          <p:spPr bwMode="auto">
            <a:xfrm>
              <a:off x="5614260" y="2948195"/>
              <a:ext cx="9526" cy="2117"/>
            </a:xfrm>
            <a:custGeom>
              <a:avLst/>
              <a:gdLst>
                <a:gd name="T0" fmla="*/ 0 w 4"/>
                <a:gd name="T1" fmla="*/ 0 h 1"/>
                <a:gd name="T2" fmla="*/ 1 w 4"/>
                <a:gd name="T3" fmla="*/ 0 h 1"/>
                <a:gd name="T4" fmla="*/ 4 w 4"/>
                <a:gd name="T5" fmla="*/ 1 h 1"/>
              </a:gdLst>
              <a:ahLst/>
              <a:cxnLst>
                <a:cxn ang="0">
                  <a:pos x="T0" y="T1"/>
                </a:cxn>
                <a:cxn ang="0">
                  <a:pos x="T2" y="T3"/>
                </a:cxn>
                <a:cxn ang="0">
                  <a:pos x="T4" y="T5"/>
                </a:cxn>
              </a:cxnLst>
              <a:rect l="0" t="0" r="r" b="b"/>
              <a:pathLst>
                <a:path w="4" h="1">
                  <a:moveTo>
                    <a:pt x="0" y="0"/>
                  </a:moveTo>
                  <a:cubicBezTo>
                    <a:pt x="0" y="0"/>
                    <a:pt x="1" y="0"/>
                    <a:pt x="1" y="0"/>
                  </a:cubicBezTo>
                  <a:cubicBezTo>
                    <a:pt x="2" y="0"/>
                    <a:pt x="3" y="0"/>
                    <a:pt x="4" y="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19" name="Freeform 169">
              <a:extLst>
                <a:ext uri="{FF2B5EF4-FFF2-40B4-BE49-F238E27FC236}">
                  <a16:creationId xmlns:a16="http://schemas.microsoft.com/office/drawing/2014/main" id="{B9A9E773-2B55-4650-2F4D-AA4B76925BB3}"/>
                </a:ext>
              </a:extLst>
            </p:cNvPr>
            <p:cNvSpPr>
              <a:spLocks/>
            </p:cNvSpPr>
            <p:nvPr/>
          </p:nvSpPr>
          <p:spPr bwMode="auto">
            <a:xfrm>
              <a:off x="5541230" y="2808486"/>
              <a:ext cx="175695" cy="177812"/>
            </a:xfrm>
            <a:custGeom>
              <a:avLst/>
              <a:gdLst>
                <a:gd name="T0" fmla="*/ 43 w 70"/>
                <a:gd name="T1" fmla="*/ 54 h 70"/>
                <a:gd name="T2" fmla="*/ 55 w 70"/>
                <a:gd name="T3" fmla="*/ 39 h 70"/>
                <a:gd name="T4" fmla="*/ 56 w 70"/>
                <a:gd name="T5" fmla="*/ 34 h 70"/>
                <a:gd name="T6" fmla="*/ 56 w 70"/>
                <a:gd name="T7" fmla="*/ 33 h 70"/>
                <a:gd name="T8" fmla="*/ 65 w 70"/>
                <a:gd name="T9" fmla="*/ 24 h 70"/>
                <a:gd name="T10" fmla="*/ 52 w 70"/>
                <a:gd name="T11" fmla="*/ 61 h 70"/>
                <a:gd name="T12" fmla="*/ 12 w 70"/>
                <a:gd name="T13" fmla="*/ 57 h 70"/>
                <a:gd name="T14" fmla="*/ 8 w 70"/>
                <a:gd name="T15" fmla="*/ 17 h 70"/>
                <a:gd name="T16" fmla="*/ 45 w 70"/>
                <a:gd name="T17" fmla="*/ 4 h 70"/>
                <a:gd name="T18" fmla="*/ 44 w 70"/>
                <a:gd name="T19" fmla="*/ 5 h 70"/>
                <a:gd name="T20" fmla="*/ 37 w 70"/>
                <a:gd name="T21" fmla="*/ 12 h 70"/>
                <a:gd name="T22" fmla="*/ 35 w 70"/>
                <a:gd name="T23" fmla="*/ 13 h 70"/>
                <a:gd name="T24" fmla="*/ 16 w 70"/>
                <a:gd name="T25" fmla="*/ 25 h 70"/>
                <a:gd name="T26" fmla="*/ 22 w 70"/>
                <a:gd name="T27" fmla="*/ 5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0">
                  <a:moveTo>
                    <a:pt x="43" y="54"/>
                  </a:moveTo>
                  <a:cubicBezTo>
                    <a:pt x="49" y="51"/>
                    <a:pt x="54" y="46"/>
                    <a:pt x="55" y="39"/>
                  </a:cubicBezTo>
                  <a:cubicBezTo>
                    <a:pt x="56" y="37"/>
                    <a:pt x="56" y="36"/>
                    <a:pt x="56" y="34"/>
                  </a:cubicBezTo>
                  <a:cubicBezTo>
                    <a:pt x="56" y="34"/>
                    <a:pt x="56" y="33"/>
                    <a:pt x="56" y="33"/>
                  </a:cubicBezTo>
                  <a:cubicBezTo>
                    <a:pt x="59" y="30"/>
                    <a:pt x="62" y="27"/>
                    <a:pt x="65" y="24"/>
                  </a:cubicBezTo>
                  <a:cubicBezTo>
                    <a:pt x="70" y="37"/>
                    <a:pt x="65" y="53"/>
                    <a:pt x="52" y="61"/>
                  </a:cubicBezTo>
                  <a:cubicBezTo>
                    <a:pt x="40" y="70"/>
                    <a:pt x="23" y="68"/>
                    <a:pt x="12" y="57"/>
                  </a:cubicBezTo>
                  <a:cubicBezTo>
                    <a:pt x="1" y="46"/>
                    <a:pt x="0" y="30"/>
                    <a:pt x="8" y="17"/>
                  </a:cubicBezTo>
                  <a:cubicBezTo>
                    <a:pt x="16" y="4"/>
                    <a:pt x="32" y="0"/>
                    <a:pt x="45" y="4"/>
                  </a:cubicBezTo>
                  <a:cubicBezTo>
                    <a:pt x="45" y="5"/>
                    <a:pt x="44" y="5"/>
                    <a:pt x="44" y="5"/>
                  </a:cubicBezTo>
                  <a:cubicBezTo>
                    <a:pt x="42" y="8"/>
                    <a:pt x="39" y="10"/>
                    <a:pt x="37" y="12"/>
                  </a:cubicBezTo>
                  <a:cubicBezTo>
                    <a:pt x="36" y="13"/>
                    <a:pt x="36" y="13"/>
                    <a:pt x="35" y="13"/>
                  </a:cubicBezTo>
                  <a:cubicBezTo>
                    <a:pt x="26" y="14"/>
                    <a:pt x="19" y="18"/>
                    <a:pt x="16" y="25"/>
                  </a:cubicBezTo>
                  <a:cubicBezTo>
                    <a:pt x="11" y="35"/>
                    <a:pt x="14" y="45"/>
                    <a:pt x="22" y="5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grpSp>
      <p:sp>
        <p:nvSpPr>
          <p:cNvPr id="20" name="Rectangle : coins arrondis 19">
            <a:extLst>
              <a:ext uri="{FF2B5EF4-FFF2-40B4-BE49-F238E27FC236}">
                <a16:creationId xmlns:a16="http://schemas.microsoft.com/office/drawing/2014/main" id="{6F1558D4-F0F1-3308-AD2D-C23BC6D4568B}"/>
              </a:ext>
            </a:extLst>
          </p:cNvPr>
          <p:cNvSpPr/>
          <p:nvPr/>
        </p:nvSpPr>
        <p:spPr>
          <a:xfrm>
            <a:off x="371475" y="1534759"/>
            <a:ext cx="8592741" cy="1138742"/>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1760" defTabSz="685800">
              <a:defRPr/>
            </a:pPr>
            <a:r>
              <a:rPr lang="fr-FR" sz="1500" b="1" dirty="0">
                <a:solidFill>
                  <a:srgbClr val="FF0000"/>
                </a:solidFill>
                <a:latin typeface="Arial" panose="020B0604020202020204" pitchFamily="34" charset="0"/>
              </a:rPr>
              <a:t>50€ </a:t>
            </a:r>
            <a:r>
              <a:rPr lang="fr-FR" sz="1050" b="1" dirty="0">
                <a:solidFill>
                  <a:srgbClr val="FF0000"/>
                </a:solidFill>
                <a:latin typeface="Arial" panose="020B0604020202020204" pitchFamily="34" charset="0"/>
              </a:rPr>
              <a:t>offerts </a:t>
            </a:r>
            <a:r>
              <a:rPr lang="fr-FR" sz="1050" dirty="0">
                <a:solidFill>
                  <a:srgbClr val="000000"/>
                </a:solidFill>
                <a:latin typeface="Arial" panose="020B0604020202020204" pitchFamily="34" charset="0"/>
              </a:rPr>
              <a:t>pour toute nouvelle adhésion par versement initial</a:t>
            </a:r>
            <a:r>
              <a:rPr lang="fr-FR" sz="1050" baseline="30000" dirty="0">
                <a:solidFill>
                  <a:srgbClr val="000000"/>
                </a:solidFill>
                <a:latin typeface="Arial" panose="020B0604020202020204" pitchFamily="34" charset="0"/>
              </a:rPr>
              <a:t>(1)</a:t>
            </a:r>
            <a:r>
              <a:rPr lang="fr-FR" sz="1050" dirty="0">
                <a:solidFill>
                  <a:srgbClr val="000000"/>
                </a:solidFill>
                <a:latin typeface="Arial" panose="020B0604020202020204" pitchFamily="34" charset="0"/>
              </a:rPr>
              <a:t> selon les minimas de versement prévus par le contrat, avec mise en place simultanée de versements programmés</a:t>
            </a:r>
            <a:r>
              <a:rPr lang="fr-FR" sz="1050" baseline="30000" dirty="0">
                <a:solidFill>
                  <a:srgbClr val="000000"/>
                </a:solidFill>
                <a:latin typeface="Arial" panose="020B0604020202020204" pitchFamily="34" charset="0"/>
              </a:rPr>
              <a:t>(1) </a:t>
            </a:r>
            <a:r>
              <a:rPr lang="fr-FR" sz="1050" dirty="0">
                <a:solidFill>
                  <a:srgbClr val="000000"/>
                </a:solidFill>
                <a:latin typeface="Arial" panose="020B0604020202020204" pitchFamily="34" charset="0"/>
              </a:rPr>
              <a:t>à : </a:t>
            </a:r>
          </a:p>
          <a:p>
            <a:pPr marL="956072" indent="-214313" defTabSz="685800">
              <a:buFont typeface="Arial" panose="020B0604020202020204" pitchFamily="34" charset="0"/>
              <a:buChar char="•"/>
              <a:defRPr/>
            </a:pPr>
            <a:r>
              <a:rPr lang="fr-FR" sz="1200" dirty="0">
                <a:solidFill>
                  <a:srgbClr val="000000"/>
                </a:solidFill>
                <a:latin typeface="Arial" panose="020B0604020202020204" pitchFamily="34" charset="0"/>
              </a:rPr>
              <a:t>un contrat d’assurance vie MILLEVIE Essentielle 2, MILLEVIE Initiale 2 (accessible </a:t>
            </a:r>
            <a:r>
              <a:rPr lang="fr-FR" sz="1200" i="1" dirty="0">
                <a:solidFill>
                  <a:srgbClr val="000000"/>
                </a:solidFill>
                <a:latin typeface="Arial" panose="020B0604020202020204" pitchFamily="34" charset="0"/>
              </a:rPr>
              <a:t>uniquement aux moins de 18 ans), </a:t>
            </a:r>
            <a:r>
              <a:rPr lang="fr-FR" sz="1200" dirty="0">
                <a:solidFill>
                  <a:srgbClr val="000000"/>
                </a:solidFill>
                <a:latin typeface="Arial" panose="020B0604020202020204" pitchFamily="34" charset="0"/>
              </a:rPr>
              <a:t>MILLEVIE Premium 2, MILLEVIE Infinie 2</a:t>
            </a:r>
          </a:p>
          <a:p>
            <a:pPr marL="956072" indent="-214313" defTabSz="685800">
              <a:buFont typeface="Arial" panose="020B0604020202020204" pitchFamily="34" charset="0"/>
              <a:buChar char="•"/>
              <a:defRPr/>
            </a:pPr>
            <a:r>
              <a:rPr lang="fr-FR" sz="1200" dirty="0">
                <a:solidFill>
                  <a:srgbClr val="000000"/>
                </a:solidFill>
                <a:latin typeface="Arial" panose="020B0604020202020204" pitchFamily="34" charset="0"/>
              </a:rPr>
              <a:t>ou  MILLEVIE PER (uniquement accessible à partir de 18 ans)</a:t>
            </a:r>
          </a:p>
          <a:p>
            <a:pPr marL="956072" indent="-214313" defTabSz="685800">
              <a:buFont typeface="Arial" panose="020B0604020202020204" pitchFamily="34" charset="0"/>
              <a:buChar char="•"/>
              <a:defRPr/>
            </a:pPr>
            <a:r>
              <a:rPr lang="fr-FR" sz="1200" dirty="0">
                <a:solidFill>
                  <a:srgbClr val="000000"/>
                </a:solidFill>
                <a:latin typeface="Arial" panose="020B0604020202020204" pitchFamily="34" charset="0"/>
              </a:rPr>
              <a:t>Dans la limite de 50 € par client.</a:t>
            </a:r>
          </a:p>
        </p:txBody>
      </p:sp>
      <p:sp>
        <p:nvSpPr>
          <p:cNvPr id="21" name="ZoneTexte 20">
            <a:extLst>
              <a:ext uri="{FF2B5EF4-FFF2-40B4-BE49-F238E27FC236}">
                <a16:creationId xmlns:a16="http://schemas.microsoft.com/office/drawing/2014/main" id="{B46F819B-69EA-3628-C07C-63722468381F}"/>
              </a:ext>
            </a:extLst>
          </p:cNvPr>
          <p:cNvSpPr txBox="1"/>
          <p:nvPr/>
        </p:nvSpPr>
        <p:spPr>
          <a:xfrm>
            <a:off x="1164625" y="1101272"/>
            <a:ext cx="6265704" cy="300082"/>
          </a:xfrm>
          <a:prstGeom prst="rect">
            <a:avLst/>
          </a:prstGeom>
          <a:noFill/>
        </p:spPr>
        <p:txBody>
          <a:bodyPr wrap="square" rtlCol="0">
            <a:spAutoFit/>
          </a:bodyPr>
          <a:lstStyle/>
          <a:p>
            <a:pPr defTabSz="685800">
              <a:defRPr/>
            </a:pPr>
            <a:r>
              <a:rPr lang="fr-FR" sz="1350" dirty="0">
                <a:cs typeface="+mn-cs"/>
              </a:rPr>
              <a:t>Toute personne physique âgée de </a:t>
            </a:r>
            <a:r>
              <a:rPr lang="fr-FR" sz="1350" b="1" dirty="0">
                <a:solidFill>
                  <a:srgbClr val="581D74"/>
                </a:solidFill>
                <a:cs typeface="+mn-cs"/>
              </a:rPr>
              <a:t>moins de 30 ans </a:t>
            </a:r>
            <a:r>
              <a:rPr lang="fr-FR" sz="1350" dirty="0">
                <a:cs typeface="+mn-cs"/>
              </a:rPr>
              <a:t>(de 0 à 29 ans inclus)</a:t>
            </a:r>
          </a:p>
        </p:txBody>
      </p:sp>
      <p:pic>
        <p:nvPicPr>
          <p:cNvPr id="22" name="Graphique 21" descr="Cadeau contour">
            <a:extLst>
              <a:ext uri="{FF2B5EF4-FFF2-40B4-BE49-F238E27FC236}">
                <a16:creationId xmlns:a16="http://schemas.microsoft.com/office/drawing/2014/main" id="{25FDC195-23C2-AE0A-0153-9F66EFB6A2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3998" y="1689506"/>
            <a:ext cx="485390" cy="485390"/>
          </a:xfrm>
          <a:prstGeom prst="rect">
            <a:avLst/>
          </a:prstGeom>
        </p:spPr>
      </p:pic>
      <p:sp>
        <p:nvSpPr>
          <p:cNvPr id="24" name="Rectangle : coins arrondis 23">
            <a:extLst>
              <a:ext uri="{FF2B5EF4-FFF2-40B4-BE49-F238E27FC236}">
                <a16:creationId xmlns:a16="http://schemas.microsoft.com/office/drawing/2014/main" id="{A2965CC1-AFE2-A9AD-DF19-B513A63BB64B}"/>
              </a:ext>
            </a:extLst>
          </p:cNvPr>
          <p:cNvSpPr/>
          <p:nvPr/>
        </p:nvSpPr>
        <p:spPr>
          <a:xfrm>
            <a:off x="371474" y="2787774"/>
            <a:ext cx="8592741" cy="67555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srgbClr val="FFFFFF"/>
              </a:solidFill>
              <a:latin typeface="Arial"/>
            </a:endParaRPr>
          </a:p>
        </p:txBody>
      </p:sp>
      <p:grpSp>
        <p:nvGrpSpPr>
          <p:cNvPr id="25" name="Groupe 24">
            <a:extLst>
              <a:ext uri="{FF2B5EF4-FFF2-40B4-BE49-F238E27FC236}">
                <a16:creationId xmlns:a16="http://schemas.microsoft.com/office/drawing/2014/main" id="{C9275DA7-CA46-9DF7-0ABA-0018B54ACAC1}"/>
              </a:ext>
            </a:extLst>
          </p:cNvPr>
          <p:cNvGrpSpPr/>
          <p:nvPr/>
        </p:nvGrpSpPr>
        <p:grpSpPr>
          <a:xfrm>
            <a:off x="531244" y="2896559"/>
            <a:ext cx="353615" cy="421137"/>
            <a:chOff x="4799633" y="2662808"/>
            <a:chExt cx="303213" cy="352425"/>
          </a:xfrm>
        </p:grpSpPr>
        <p:sp>
          <p:nvSpPr>
            <p:cNvPr id="26" name="Freeform 128">
              <a:extLst>
                <a:ext uri="{FF2B5EF4-FFF2-40B4-BE49-F238E27FC236}">
                  <a16:creationId xmlns:a16="http://schemas.microsoft.com/office/drawing/2014/main" id="{9EF6E175-A2FD-020F-3719-DE2F8EE577FC}"/>
                </a:ext>
              </a:extLst>
            </p:cNvPr>
            <p:cNvSpPr>
              <a:spLocks noEditPoints="1"/>
            </p:cNvSpPr>
            <p:nvPr/>
          </p:nvSpPr>
          <p:spPr bwMode="auto">
            <a:xfrm>
              <a:off x="4799633" y="2662808"/>
              <a:ext cx="303213" cy="352425"/>
            </a:xfrm>
            <a:custGeom>
              <a:avLst/>
              <a:gdLst>
                <a:gd name="T0" fmla="*/ 40 w 173"/>
                <a:gd name="T1" fmla="*/ 0 h 192"/>
                <a:gd name="T2" fmla="*/ 40 w 173"/>
                <a:gd name="T3" fmla="*/ 29 h 192"/>
                <a:gd name="T4" fmla="*/ 131 w 173"/>
                <a:gd name="T5" fmla="*/ 0 h 192"/>
                <a:gd name="T6" fmla="*/ 131 w 173"/>
                <a:gd name="T7" fmla="*/ 29 h 192"/>
                <a:gd name="T8" fmla="*/ 43 w 173"/>
                <a:gd name="T9" fmla="*/ 192 h 192"/>
                <a:gd name="T10" fmla="*/ 161 w 173"/>
                <a:gd name="T11" fmla="*/ 192 h 192"/>
                <a:gd name="T12" fmla="*/ 173 w 173"/>
                <a:gd name="T13" fmla="*/ 180 h 192"/>
                <a:gd name="T14" fmla="*/ 173 w 173"/>
                <a:gd name="T15" fmla="*/ 31 h 192"/>
                <a:gd name="T16" fmla="*/ 161 w 173"/>
                <a:gd name="T17" fmla="*/ 19 h 192"/>
                <a:gd name="T18" fmla="*/ 12 w 173"/>
                <a:gd name="T19" fmla="*/ 19 h 192"/>
                <a:gd name="T20" fmla="*/ 0 w 173"/>
                <a:gd name="T21" fmla="*/ 31 h 192"/>
                <a:gd name="T22" fmla="*/ 0 w 173"/>
                <a:gd name="T23" fmla="*/ 180 h 192"/>
                <a:gd name="T24" fmla="*/ 12 w 173"/>
                <a:gd name="T25" fmla="*/ 192 h 192"/>
                <a:gd name="T26" fmla="*/ 22 w 173"/>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92">
                  <a:moveTo>
                    <a:pt x="40" y="0"/>
                  </a:moveTo>
                  <a:cubicBezTo>
                    <a:pt x="40" y="29"/>
                    <a:pt x="40" y="29"/>
                    <a:pt x="40" y="29"/>
                  </a:cubicBezTo>
                  <a:moveTo>
                    <a:pt x="131" y="0"/>
                  </a:moveTo>
                  <a:cubicBezTo>
                    <a:pt x="131" y="29"/>
                    <a:pt x="131" y="29"/>
                    <a:pt x="131" y="29"/>
                  </a:cubicBezTo>
                  <a:moveTo>
                    <a:pt x="43" y="192"/>
                  </a:moveTo>
                  <a:cubicBezTo>
                    <a:pt x="161" y="192"/>
                    <a:pt x="161" y="192"/>
                    <a:pt x="161" y="192"/>
                  </a:cubicBezTo>
                  <a:cubicBezTo>
                    <a:pt x="168" y="192"/>
                    <a:pt x="173" y="186"/>
                    <a:pt x="173" y="180"/>
                  </a:cubicBezTo>
                  <a:cubicBezTo>
                    <a:pt x="173" y="31"/>
                    <a:pt x="173" y="31"/>
                    <a:pt x="173" y="31"/>
                  </a:cubicBezTo>
                  <a:cubicBezTo>
                    <a:pt x="173" y="24"/>
                    <a:pt x="168" y="19"/>
                    <a:pt x="161" y="19"/>
                  </a:cubicBezTo>
                  <a:cubicBezTo>
                    <a:pt x="12" y="19"/>
                    <a:pt x="12" y="19"/>
                    <a:pt x="12" y="19"/>
                  </a:cubicBezTo>
                  <a:cubicBezTo>
                    <a:pt x="5" y="19"/>
                    <a:pt x="0" y="24"/>
                    <a:pt x="0" y="31"/>
                  </a:cubicBezTo>
                  <a:cubicBezTo>
                    <a:pt x="0" y="180"/>
                    <a:pt x="0" y="180"/>
                    <a:pt x="0" y="180"/>
                  </a:cubicBezTo>
                  <a:cubicBezTo>
                    <a:pt x="0" y="186"/>
                    <a:pt x="5" y="192"/>
                    <a:pt x="12" y="192"/>
                  </a:cubicBezTo>
                  <a:cubicBezTo>
                    <a:pt x="22" y="192"/>
                    <a:pt x="22" y="192"/>
                    <a:pt x="22" y="192"/>
                  </a:cubicBezTo>
                </a:path>
              </a:pathLst>
            </a:custGeom>
            <a:noFill/>
            <a:ln w="15875"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27" name="Freeform 129">
              <a:extLst>
                <a:ext uri="{FF2B5EF4-FFF2-40B4-BE49-F238E27FC236}">
                  <a16:creationId xmlns:a16="http://schemas.microsoft.com/office/drawing/2014/main" id="{E619D231-DDF9-0D62-D811-2E41DED72F9C}"/>
                </a:ext>
              </a:extLst>
            </p:cNvPr>
            <p:cNvSpPr>
              <a:spLocks noEditPoints="1"/>
            </p:cNvSpPr>
            <p:nvPr/>
          </p:nvSpPr>
          <p:spPr bwMode="auto">
            <a:xfrm>
              <a:off x="4828208" y="2777108"/>
              <a:ext cx="247650" cy="161925"/>
            </a:xfrm>
            <a:custGeom>
              <a:avLst/>
              <a:gdLst>
                <a:gd name="T0" fmla="*/ 0 w 156"/>
                <a:gd name="T1" fmla="*/ 0 h 102"/>
                <a:gd name="T2" fmla="*/ 156 w 156"/>
                <a:gd name="T3" fmla="*/ 0 h 102"/>
                <a:gd name="T4" fmla="*/ 136 w 156"/>
                <a:gd name="T5" fmla="*/ 35 h 102"/>
                <a:gd name="T6" fmla="*/ 118 w 156"/>
                <a:gd name="T7" fmla="*/ 35 h 102"/>
                <a:gd name="T8" fmla="*/ 136 w 156"/>
                <a:gd name="T9" fmla="*/ 69 h 102"/>
                <a:gd name="T10" fmla="*/ 118 w 156"/>
                <a:gd name="T11" fmla="*/ 69 h 102"/>
                <a:gd name="T12" fmla="*/ 136 w 156"/>
                <a:gd name="T13" fmla="*/ 102 h 102"/>
                <a:gd name="T14" fmla="*/ 118 w 156"/>
                <a:gd name="T15" fmla="*/ 102 h 102"/>
                <a:gd name="T16" fmla="*/ 86 w 156"/>
                <a:gd name="T17" fmla="*/ 35 h 102"/>
                <a:gd name="T18" fmla="*/ 67 w 156"/>
                <a:gd name="T19" fmla="*/ 35 h 102"/>
                <a:gd name="T20" fmla="*/ 86 w 156"/>
                <a:gd name="T21" fmla="*/ 69 h 102"/>
                <a:gd name="T22" fmla="*/ 67 w 156"/>
                <a:gd name="T23" fmla="*/ 69 h 102"/>
                <a:gd name="T24" fmla="*/ 86 w 156"/>
                <a:gd name="T25" fmla="*/ 102 h 102"/>
                <a:gd name="T26" fmla="*/ 67 w 156"/>
                <a:gd name="T27" fmla="*/ 102 h 102"/>
                <a:gd name="T28" fmla="*/ 37 w 156"/>
                <a:gd name="T29" fmla="*/ 35 h 102"/>
                <a:gd name="T30" fmla="*/ 18 w 156"/>
                <a:gd name="T31" fmla="*/ 35 h 102"/>
                <a:gd name="T32" fmla="*/ 37 w 156"/>
                <a:gd name="T33" fmla="*/ 73 h 102"/>
                <a:gd name="T34" fmla="*/ 18 w 156"/>
                <a:gd name="T35" fmla="*/ 73 h 102"/>
                <a:gd name="T36" fmla="*/ 37 w 156"/>
                <a:gd name="T37" fmla="*/ 102 h 102"/>
                <a:gd name="T38" fmla="*/ 18 w 156"/>
                <a:gd name="T3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02">
                  <a:moveTo>
                    <a:pt x="0" y="0"/>
                  </a:moveTo>
                  <a:lnTo>
                    <a:pt x="156" y="0"/>
                  </a:lnTo>
                  <a:moveTo>
                    <a:pt x="136" y="35"/>
                  </a:moveTo>
                  <a:lnTo>
                    <a:pt x="118" y="35"/>
                  </a:lnTo>
                  <a:moveTo>
                    <a:pt x="136" y="69"/>
                  </a:moveTo>
                  <a:lnTo>
                    <a:pt x="118" y="69"/>
                  </a:lnTo>
                  <a:moveTo>
                    <a:pt x="136" y="102"/>
                  </a:moveTo>
                  <a:lnTo>
                    <a:pt x="118" y="102"/>
                  </a:lnTo>
                  <a:moveTo>
                    <a:pt x="86" y="35"/>
                  </a:moveTo>
                  <a:lnTo>
                    <a:pt x="67" y="35"/>
                  </a:lnTo>
                  <a:moveTo>
                    <a:pt x="86" y="69"/>
                  </a:moveTo>
                  <a:lnTo>
                    <a:pt x="67" y="69"/>
                  </a:lnTo>
                  <a:moveTo>
                    <a:pt x="86" y="102"/>
                  </a:moveTo>
                  <a:lnTo>
                    <a:pt x="67" y="102"/>
                  </a:lnTo>
                  <a:moveTo>
                    <a:pt x="37" y="35"/>
                  </a:moveTo>
                  <a:lnTo>
                    <a:pt x="18" y="35"/>
                  </a:lnTo>
                  <a:moveTo>
                    <a:pt x="37" y="73"/>
                  </a:moveTo>
                  <a:lnTo>
                    <a:pt x="18" y="73"/>
                  </a:lnTo>
                  <a:moveTo>
                    <a:pt x="37" y="102"/>
                  </a:moveTo>
                  <a:lnTo>
                    <a:pt x="18" y="102"/>
                  </a:lnTo>
                </a:path>
              </a:pathLst>
            </a:custGeom>
            <a:noFill/>
            <a:ln w="15875"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28" name="Line 355">
              <a:extLst>
                <a:ext uri="{FF2B5EF4-FFF2-40B4-BE49-F238E27FC236}">
                  <a16:creationId xmlns:a16="http://schemas.microsoft.com/office/drawing/2014/main" id="{ACF957B5-A146-9BC6-32DE-E25F1724A7F2}"/>
                </a:ext>
              </a:extLst>
            </p:cNvPr>
            <p:cNvSpPr>
              <a:spLocks noChangeShapeType="1"/>
            </p:cNvSpPr>
            <p:nvPr/>
          </p:nvSpPr>
          <p:spPr bwMode="auto">
            <a:xfrm flipH="1">
              <a:off x="4994895" y="2991421"/>
              <a:ext cx="44450" cy="0"/>
            </a:xfrm>
            <a:prstGeom prst="line">
              <a:avLst/>
            </a:prstGeom>
            <a:noFill/>
            <a:ln w="15875"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sp>
          <p:nvSpPr>
            <p:cNvPr id="29" name="Line 356">
              <a:extLst>
                <a:ext uri="{FF2B5EF4-FFF2-40B4-BE49-F238E27FC236}">
                  <a16:creationId xmlns:a16="http://schemas.microsoft.com/office/drawing/2014/main" id="{98B53D20-84F3-A9B8-1E6B-15B47B67D84A}"/>
                </a:ext>
              </a:extLst>
            </p:cNvPr>
            <p:cNvSpPr>
              <a:spLocks noChangeShapeType="1"/>
            </p:cNvSpPr>
            <p:nvPr/>
          </p:nvSpPr>
          <p:spPr bwMode="auto">
            <a:xfrm flipH="1">
              <a:off x="5056807" y="2991421"/>
              <a:ext cx="12700" cy="0"/>
            </a:xfrm>
            <a:prstGeom prst="line">
              <a:avLst/>
            </a:prstGeom>
            <a:noFill/>
            <a:ln w="15875"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defRPr/>
              </a:pPr>
              <a:endParaRPr lang="fr-FR" sz="1350">
                <a:cs typeface="+mn-cs"/>
              </a:endParaRPr>
            </a:p>
          </p:txBody>
        </p:sp>
      </p:grpSp>
      <p:sp>
        <p:nvSpPr>
          <p:cNvPr id="30" name="ZoneTexte 29">
            <a:extLst>
              <a:ext uri="{FF2B5EF4-FFF2-40B4-BE49-F238E27FC236}">
                <a16:creationId xmlns:a16="http://schemas.microsoft.com/office/drawing/2014/main" id="{65DA347E-A3EA-6347-5E3C-3804F5A62C3D}"/>
              </a:ext>
            </a:extLst>
          </p:cNvPr>
          <p:cNvSpPr txBox="1"/>
          <p:nvPr/>
        </p:nvSpPr>
        <p:spPr>
          <a:xfrm>
            <a:off x="1146768" y="2863016"/>
            <a:ext cx="7745711" cy="507831"/>
          </a:xfrm>
          <a:prstGeom prst="rect">
            <a:avLst/>
          </a:prstGeom>
          <a:noFill/>
        </p:spPr>
        <p:txBody>
          <a:bodyPr wrap="square" rtlCol="0">
            <a:spAutoFit/>
          </a:bodyPr>
          <a:lstStyle/>
          <a:p>
            <a:pPr defTabSz="685800">
              <a:defRPr/>
            </a:pPr>
            <a:r>
              <a:rPr lang="fr-FR" sz="1350" dirty="0">
                <a:cs typeface="+mn-cs"/>
              </a:rPr>
              <a:t>Du </a:t>
            </a:r>
            <a:r>
              <a:rPr lang="fr-FR" sz="1350" dirty="0">
                <a:solidFill>
                  <a:schemeClr val="accent5"/>
                </a:solidFill>
                <a:cs typeface="+mn-cs"/>
              </a:rPr>
              <a:t>1</a:t>
            </a:r>
            <a:r>
              <a:rPr lang="fr-FR" sz="1350" baseline="30000" dirty="0">
                <a:solidFill>
                  <a:schemeClr val="accent5"/>
                </a:solidFill>
                <a:cs typeface="+mn-cs"/>
              </a:rPr>
              <a:t>er</a:t>
            </a:r>
            <a:r>
              <a:rPr lang="fr-FR" sz="1350" dirty="0">
                <a:solidFill>
                  <a:schemeClr val="accent5"/>
                </a:solidFill>
                <a:cs typeface="+mn-cs"/>
              </a:rPr>
              <a:t> juin au 15 juillet 2024 </a:t>
            </a:r>
            <a:r>
              <a:rPr lang="fr-FR" sz="1350" dirty="0">
                <a:cs typeface="+mn-cs"/>
              </a:rPr>
              <a:t>– dans la limite des 11 500 premières adhésions et d’une seule adhésion par assuré </a:t>
            </a:r>
          </a:p>
        </p:txBody>
      </p:sp>
      <p:sp>
        <p:nvSpPr>
          <p:cNvPr id="33" name="Rectangle : coins arrondis 32">
            <a:extLst>
              <a:ext uri="{FF2B5EF4-FFF2-40B4-BE49-F238E27FC236}">
                <a16:creationId xmlns:a16="http://schemas.microsoft.com/office/drawing/2014/main" id="{A6B2124F-F89D-16A4-C308-21C1BACF40DD}"/>
              </a:ext>
            </a:extLst>
          </p:cNvPr>
          <p:cNvSpPr/>
          <p:nvPr/>
        </p:nvSpPr>
        <p:spPr>
          <a:xfrm>
            <a:off x="352414" y="3590402"/>
            <a:ext cx="8592741" cy="53574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08000" rtlCol="0" anchor="ctr"/>
          <a:lstStyle/>
          <a:p>
            <a:pPr marL="956072" indent="-214313" defTabSz="685800">
              <a:buFont typeface="Arial" panose="020B0604020202020204" pitchFamily="34" charset="0"/>
              <a:buChar char="•"/>
              <a:defRPr/>
            </a:pPr>
            <a:r>
              <a:rPr lang="fr-FR" sz="1200" dirty="0">
                <a:solidFill>
                  <a:schemeClr val="tx1"/>
                </a:solidFill>
                <a:latin typeface="Arial"/>
              </a:rPr>
              <a:t>Campagnes marketing direct auprès de 2 cibles : e-mail aux parents d’enfants mineurs + e-mail jeunes actifs</a:t>
            </a:r>
          </a:p>
          <a:p>
            <a:pPr marL="956072" indent="-214313" defTabSz="685800">
              <a:buFont typeface="Arial" panose="020B0604020202020204" pitchFamily="34" charset="0"/>
              <a:buChar char="•"/>
              <a:defRPr/>
            </a:pPr>
            <a:r>
              <a:rPr lang="fr-FR" sz="1200" dirty="0">
                <a:solidFill>
                  <a:schemeClr val="tx1"/>
                </a:solidFill>
                <a:latin typeface="Arial"/>
              </a:rPr>
              <a:t>Dispositif d’animation commerciale dédié </a:t>
            </a:r>
          </a:p>
        </p:txBody>
      </p:sp>
      <p:grpSp>
        <p:nvGrpSpPr>
          <p:cNvPr id="34" name="Groupe 514">
            <a:extLst>
              <a:ext uri="{FF2B5EF4-FFF2-40B4-BE49-F238E27FC236}">
                <a16:creationId xmlns:a16="http://schemas.microsoft.com/office/drawing/2014/main" id="{1608779F-D7C6-22BA-B3BB-B61146BB9B6E}"/>
              </a:ext>
            </a:extLst>
          </p:cNvPr>
          <p:cNvGrpSpPr>
            <a:grpSpLocks/>
          </p:cNvGrpSpPr>
          <p:nvPr/>
        </p:nvGrpSpPr>
        <p:grpSpPr bwMode="auto">
          <a:xfrm>
            <a:off x="536957" y="3666522"/>
            <a:ext cx="342188" cy="358979"/>
            <a:chOff x="1729022" y="2876513"/>
            <a:chExt cx="291061" cy="294237"/>
          </a:xfrm>
        </p:grpSpPr>
        <p:sp>
          <p:nvSpPr>
            <p:cNvPr id="35" name="Freeform 125">
              <a:extLst>
                <a:ext uri="{FF2B5EF4-FFF2-40B4-BE49-F238E27FC236}">
                  <a16:creationId xmlns:a16="http://schemas.microsoft.com/office/drawing/2014/main" id="{F73E6B07-3CE1-5B47-9C52-73A2AB149B0C}"/>
                </a:ext>
              </a:extLst>
            </p:cNvPr>
            <p:cNvSpPr>
              <a:spLocks/>
            </p:cNvSpPr>
            <p:nvPr/>
          </p:nvSpPr>
          <p:spPr bwMode="auto">
            <a:xfrm>
              <a:off x="1751249" y="3110420"/>
              <a:ext cx="43395" cy="38102"/>
            </a:xfrm>
            <a:custGeom>
              <a:avLst/>
              <a:gdLst>
                <a:gd name="T0" fmla="*/ 10584 w 41"/>
                <a:gd name="T1" fmla="*/ 38102 h 36"/>
                <a:gd name="T2" fmla="*/ 0 w 41"/>
                <a:gd name="T3" fmla="*/ 17993 h 36"/>
                <a:gd name="T4" fmla="*/ 10584 w 41"/>
                <a:gd name="T5" fmla="*/ 0 h 36"/>
                <a:gd name="T6" fmla="*/ 30694 w 41"/>
                <a:gd name="T7" fmla="*/ 0 h 36"/>
                <a:gd name="T8" fmla="*/ 43395 w 41"/>
                <a:gd name="T9" fmla="*/ 17993 h 36"/>
                <a:gd name="T10" fmla="*/ 30694 w 41"/>
                <a:gd name="T11" fmla="*/ 38102 h 36"/>
                <a:gd name="T12" fmla="*/ 10584 w 41"/>
                <a:gd name="T13" fmla="*/ 38102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 h="36">
                  <a:moveTo>
                    <a:pt x="10" y="36"/>
                  </a:moveTo>
                  <a:lnTo>
                    <a:pt x="0" y="17"/>
                  </a:lnTo>
                  <a:lnTo>
                    <a:pt x="10" y="0"/>
                  </a:lnTo>
                  <a:lnTo>
                    <a:pt x="29" y="0"/>
                  </a:lnTo>
                  <a:lnTo>
                    <a:pt x="41" y="17"/>
                  </a:lnTo>
                  <a:lnTo>
                    <a:pt x="29" y="36"/>
                  </a:lnTo>
                  <a:lnTo>
                    <a:pt x="10" y="36"/>
                  </a:lnTo>
                  <a:close/>
                </a:path>
              </a:pathLst>
            </a:custGeom>
            <a:noFill/>
            <a:ln w="9525"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sz="1050"/>
            </a:p>
          </p:txBody>
        </p:sp>
        <p:sp>
          <p:nvSpPr>
            <p:cNvPr id="36" name="Freeform 126">
              <a:extLst>
                <a:ext uri="{FF2B5EF4-FFF2-40B4-BE49-F238E27FC236}">
                  <a16:creationId xmlns:a16="http://schemas.microsoft.com/office/drawing/2014/main" id="{93A6BEC5-0B09-9A37-3933-5816B4EAAE64}"/>
                </a:ext>
              </a:extLst>
            </p:cNvPr>
            <p:cNvSpPr>
              <a:spLocks/>
            </p:cNvSpPr>
            <p:nvPr/>
          </p:nvSpPr>
          <p:spPr bwMode="auto">
            <a:xfrm>
              <a:off x="1729022" y="2876513"/>
              <a:ext cx="291061" cy="294236"/>
            </a:xfrm>
            <a:custGeom>
              <a:avLst/>
              <a:gdLst>
                <a:gd name="T0" fmla="*/ 288552 w 116"/>
                <a:gd name="T1" fmla="*/ 40584 h 116"/>
                <a:gd name="T2" fmla="*/ 263460 w 116"/>
                <a:gd name="T3" fmla="*/ 65949 h 116"/>
                <a:gd name="T4" fmla="*/ 235860 w 116"/>
                <a:gd name="T5" fmla="*/ 58340 h 116"/>
                <a:gd name="T6" fmla="*/ 225823 w 116"/>
                <a:gd name="T7" fmla="*/ 27902 h 116"/>
                <a:gd name="T8" fmla="*/ 250915 w 116"/>
                <a:gd name="T9" fmla="*/ 2537 h 116"/>
                <a:gd name="T10" fmla="*/ 235860 w 116"/>
                <a:gd name="T11" fmla="*/ 0 h 116"/>
                <a:gd name="T12" fmla="*/ 178149 w 116"/>
                <a:gd name="T13" fmla="*/ 58340 h 116"/>
                <a:gd name="T14" fmla="*/ 180659 w 116"/>
                <a:gd name="T15" fmla="*/ 73559 h 116"/>
                <a:gd name="T16" fmla="*/ 47674 w 116"/>
                <a:gd name="T17" fmla="*/ 210531 h 116"/>
                <a:gd name="T18" fmla="*/ 42655 w 116"/>
                <a:gd name="T19" fmla="*/ 207994 h 116"/>
                <a:gd name="T20" fmla="*/ 0 w 116"/>
                <a:gd name="T21" fmla="*/ 251115 h 116"/>
                <a:gd name="T22" fmla="*/ 42655 w 116"/>
                <a:gd name="T23" fmla="*/ 294236 h 116"/>
                <a:gd name="T24" fmla="*/ 85311 w 116"/>
                <a:gd name="T25" fmla="*/ 251115 h 116"/>
                <a:gd name="T26" fmla="*/ 85311 w 116"/>
                <a:gd name="T27" fmla="*/ 246042 h 116"/>
                <a:gd name="T28" fmla="*/ 218296 w 116"/>
                <a:gd name="T29" fmla="*/ 111607 h 116"/>
                <a:gd name="T30" fmla="*/ 235860 w 116"/>
                <a:gd name="T31" fmla="*/ 114143 h 116"/>
                <a:gd name="T32" fmla="*/ 291061 w 116"/>
                <a:gd name="T33" fmla="*/ 58340 h 116"/>
                <a:gd name="T34" fmla="*/ 288552 w 116"/>
                <a:gd name="T35" fmla="*/ 40584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6" h="116">
                  <a:moveTo>
                    <a:pt x="115" y="16"/>
                  </a:moveTo>
                  <a:cubicBezTo>
                    <a:pt x="105" y="26"/>
                    <a:pt x="105" y="26"/>
                    <a:pt x="105" y="26"/>
                  </a:cubicBezTo>
                  <a:cubicBezTo>
                    <a:pt x="94" y="23"/>
                    <a:pt x="94" y="23"/>
                    <a:pt x="94" y="23"/>
                  </a:cubicBezTo>
                  <a:cubicBezTo>
                    <a:pt x="90" y="11"/>
                    <a:pt x="90" y="11"/>
                    <a:pt x="90" y="11"/>
                  </a:cubicBezTo>
                  <a:cubicBezTo>
                    <a:pt x="100" y="1"/>
                    <a:pt x="100" y="1"/>
                    <a:pt x="100" y="1"/>
                  </a:cubicBezTo>
                  <a:cubicBezTo>
                    <a:pt x="98" y="1"/>
                    <a:pt x="96" y="0"/>
                    <a:pt x="94" y="0"/>
                  </a:cubicBezTo>
                  <a:cubicBezTo>
                    <a:pt x="81" y="0"/>
                    <a:pt x="71" y="10"/>
                    <a:pt x="71" y="23"/>
                  </a:cubicBezTo>
                  <a:cubicBezTo>
                    <a:pt x="71" y="25"/>
                    <a:pt x="72" y="27"/>
                    <a:pt x="72" y="29"/>
                  </a:cubicBezTo>
                  <a:cubicBezTo>
                    <a:pt x="19" y="83"/>
                    <a:pt x="19" y="83"/>
                    <a:pt x="19" y="83"/>
                  </a:cubicBezTo>
                  <a:cubicBezTo>
                    <a:pt x="18" y="82"/>
                    <a:pt x="18" y="82"/>
                    <a:pt x="17" y="82"/>
                  </a:cubicBezTo>
                  <a:cubicBezTo>
                    <a:pt x="8" y="82"/>
                    <a:pt x="0" y="90"/>
                    <a:pt x="0" y="99"/>
                  </a:cubicBezTo>
                  <a:cubicBezTo>
                    <a:pt x="0" y="108"/>
                    <a:pt x="8" y="116"/>
                    <a:pt x="17" y="116"/>
                  </a:cubicBezTo>
                  <a:cubicBezTo>
                    <a:pt x="26" y="116"/>
                    <a:pt x="34" y="108"/>
                    <a:pt x="34" y="99"/>
                  </a:cubicBezTo>
                  <a:cubicBezTo>
                    <a:pt x="34" y="99"/>
                    <a:pt x="34" y="98"/>
                    <a:pt x="34" y="97"/>
                  </a:cubicBezTo>
                  <a:cubicBezTo>
                    <a:pt x="87" y="44"/>
                    <a:pt x="87" y="44"/>
                    <a:pt x="87" y="44"/>
                  </a:cubicBezTo>
                  <a:cubicBezTo>
                    <a:pt x="89" y="45"/>
                    <a:pt x="91" y="45"/>
                    <a:pt x="94" y="45"/>
                  </a:cubicBezTo>
                  <a:cubicBezTo>
                    <a:pt x="106" y="45"/>
                    <a:pt x="116" y="35"/>
                    <a:pt x="116" y="23"/>
                  </a:cubicBezTo>
                  <a:cubicBezTo>
                    <a:pt x="116" y="20"/>
                    <a:pt x="116" y="18"/>
                    <a:pt x="115" y="16"/>
                  </a:cubicBezTo>
                  <a:close/>
                </a:path>
              </a:pathLst>
            </a:custGeom>
            <a:noFill/>
            <a:ln w="9525"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sz="1050"/>
            </a:p>
          </p:txBody>
        </p:sp>
        <p:sp>
          <p:nvSpPr>
            <p:cNvPr id="37" name="Line 127">
              <a:extLst>
                <a:ext uri="{FF2B5EF4-FFF2-40B4-BE49-F238E27FC236}">
                  <a16:creationId xmlns:a16="http://schemas.microsoft.com/office/drawing/2014/main" id="{99F3420B-A8B2-060C-85BB-9F25F0130019}"/>
                </a:ext>
              </a:extLst>
            </p:cNvPr>
            <p:cNvSpPr>
              <a:spLocks noChangeShapeType="1"/>
            </p:cNvSpPr>
            <p:nvPr/>
          </p:nvSpPr>
          <p:spPr bwMode="auto">
            <a:xfrm flipV="1">
              <a:off x="1796760" y="3085019"/>
              <a:ext cx="17993" cy="20110"/>
            </a:xfrm>
            <a:prstGeom prst="line">
              <a:avLst/>
            </a:prstGeom>
            <a:noFill/>
            <a:ln w="9525" cap="rnd">
              <a:solidFill>
                <a:schemeClr val="accent6"/>
              </a:solidFill>
              <a:round/>
              <a:headEnd/>
              <a:tailEnd/>
            </a:ln>
            <a:extLst>
              <a:ext uri="{909E8E84-426E-40DD-AFC4-6F175D3DCCD1}">
                <a14:hiddenFill xmlns:a14="http://schemas.microsoft.com/office/drawing/2010/main">
                  <a:noFill/>
                </a14:hiddenFill>
              </a:ext>
            </a:extLst>
          </p:spPr>
          <p:txBody>
            <a:bodyPr/>
            <a:lstStyle/>
            <a:p>
              <a:endParaRPr lang="fr-FR" sz="1050"/>
            </a:p>
          </p:txBody>
        </p:sp>
        <p:sp>
          <p:nvSpPr>
            <p:cNvPr id="38" name="Line 128">
              <a:extLst>
                <a:ext uri="{FF2B5EF4-FFF2-40B4-BE49-F238E27FC236}">
                  <a16:creationId xmlns:a16="http://schemas.microsoft.com/office/drawing/2014/main" id="{D4AF85AF-C1ED-C3F8-AC44-50EC7E0077A2}"/>
                </a:ext>
              </a:extLst>
            </p:cNvPr>
            <p:cNvSpPr>
              <a:spLocks noChangeShapeType="1"/>
            </p:cNvSpPr>
            <p:nvPr/>
          </p:nvSpPr>
          <p:spPr bwMode="auto">
            <a:xfrm flipV="1">
              <a:off x="1831687" y="3046916"/>
              <a:ext cx="20110" cy="20110"/>
            </a:xfrm>
            <a:prstGeom prst="line">
              <a:avLst/>
            </a:prstGeom>
            <a:noFill/>
            <a:ln w="9525" cap="rnd">
              <a:solidFill>
                <a:schemeClr val="accent6"/>
              </a:solidFill>
              <a:round/>
              <a:headEnd/>
              <a:tailEnd/>
            </a:ln>
            <a:extLst>
              <a:ext uri="{909E8E84-426E-40DD-AFC4-6F175D3DCCD1}">
                <a14:hiddenFill xmlns:a14="http://schemas.microsoft.com/office/drawing/2010/main">
                  <a:noFill/>
                </a14:hiddenFill>
              </a:ext>
            </a:extLst>
          </p:spPr>
          <p:txBody>
            <a:bodyPr/>
            <a:lstStyle/>
            <a:p>
              <a:endParaRPr lang="fr-FR" sz="1050"/>
            </a:p>
          </p:txBody>
        </p:sp>
        <p:sp>
          <p:nvSpPr>
            <p:cNvPr id="39" name="Line 129">
              <a:extLst>
                <a:ext uri="{FF2B5EF4-FFF2-40B4-BE49-F238E27FC236}">
                  <a16:creationId xmlns:a16="http://schemas.microsoft.com/office/drawing/2014/main" id="{37C48184-8712-2B34-2147-6117788D4AEA}"/>
                </a:ext>
              </a:extLst>
            </p:cNvPr>
            <p:cNvSpPr>
              <a:spLocks noChangeShapeType="1"/>
            </p:cNvSpPr>
            <p:nvPr/>
          </p:nvSpPr>
          <p:spPr bwMode="auto">
            <a:xfrm flipV="1">
              <a:off x="1869790" y="3010931"/>
              <a:ext cx="20110" cy="17993"/>
            </a:xfrm>
            <a:prstGeom prst="line">
              <a:avLst/>
            </a:prstGeom>
            <a:noFill/>
            <a:ln w="9525" cap="rnd">
              <a:solidFill>
                <a:schemeClr val="accent6"/>
              </a:solidFill>
              <a:round/>
              <a:headEnd/>
              <a:tailEnd/>
            </a:ln>
            <a:extLst>
              <a:ext uri="{909E8E84-426E-40DD-AFC4-6F175D3DCCD1}">
                <a14:hiddenFill xmlns:a14="http://schemas.microsoft.com/office/drawing/2010/main">
                  <a:noFill/>
                </a14:hiddenFill>
              </a:ext>
            </a:extLst>
          </p:spPr>
          <p:txBody>
            <a:bodyPr/>
            <a:lstStyle/>
            <a:p>
              <a:endParaRPr lang="fr-FR" sz="1050"/>
            </a:p>
          </p:txBody>
        </p:sp>
        <p:sp>
          <p:nvSpPr>
            <p:cNvPr id="40" name="Line 130">
              <a:extLst>
                <a:ext uri="{FF2B5EF4-FFF2-40B4-BE49-F238E27FC236}">
                  <a16:creationId xmlns:a16="http://schemas.microsoft.com/office/drawing/2014/main" id="{7FE47FD9-830C-FBAE-4FBC-DFF73199146E}"/>
                </a:ext>
              </a:extLst>
            </p:cNvPr>
            <p:cNvSpPr>
              <a:spLocks noChangeShapeType="1"/>
            </p:cNvSpPr>
            <p:nvPr/>
          </p:nvSpPr>
          <p:spPr bwMode="auto">
            <a:xfrm flipV="1">
              <a:off x="1906834" y="2972828"/>
              <a:ext cx="20110" cy="17993"/>
            </a:xfrm>
            <a:prstGeom prst="line">
              <a:avLst/>
            </a:prstGeom>
            <a:noFill/>
            <a:ln w="9525" cap="rnd">
              <a:solidFill>
                <a:schemeClr val="accent6"/>
              </a:solidFill>
              <a:round/>
              <a:headEnd/>
              <a:tailEnd/>
            </a:ln>
            <a:extLst>
              <a:ext uri="{909E8E84-426E-40DD-AFC4-6F175D3DCCD1}">
                <a14:hiddenFill xmlns:a14="http://schemas.microsoft.com/office/drawing/2010/main">
                  <a:noFill/>
                </a14:hiddenFill>
              </a:ext>
            </a:extLst>
          </p:spPr>
          <p:txBody>
            <a:bodyPr/>
            <a:lstStyle/>
            <a:p>
              <a:endParaRPr lang="fr-FR" sz="1050"/>
            </a:p>
          </p:txBody>
        </p:sp>
        <p:sp>
          <p:nvSpPr>
            <p:cNvPr id="41" name="Freeform 131">
              <a:extLst>
                <a:ext uri="{FF2B5EF4-FFF2-40B4-BE49-F238E27FC236}">
                  <a16:creationId xmlns:a16="http://schemas.microsoft.com/office/drawing/2014/main" id="{683096ED-4CA7-57F7-7589-13B92C956FB1}"/>
                </a:ext>
              </a:extLst>
            </p:cNvPr>
            <p:cNvSpPr>
              <a:spLocks/>
            </p:cNvSpPr>
            <p:nvPr/>
          </p:nvSpPr>
          <p:spPr bwMode="auto">
            <a:xfrm>
              <a:off x="1866614" y="3014106"/>
              <a:ext cx="153468" cy="156644"/>
            </a:xfrm>
            <a:custGeom>
              <a:avLst/>
              <a:gdLst>
                <a:gd name="T0" fmla="*/ 153468 w 61"/>
                <a:gd name="T1" fmla="*/ 116220 h 62"/>
                <a:gd name="T2" fmla="*/ 153468 w 61"/>
                <a:gd name="T3" fmla="*/ 116220 h 62"/>
                <a:gd name="T4" fmla="*/ 140889 w 61"/>
                <a:gd name="T5" fmla="*/ 88428 h 62"/>
                <a:gd name="T6" fmla="*/ 55349 w 61"/>
                <a:gd name="T7" fmla="*/ 0 h 62"/>
                <a:gd name="T8" fmla="*/ 0 w 61"/>
                <a:gd name="T9" fmla="*/ 58110 h 62"/>
                <a:gd name="T10" fmla="*/ 85540 w 61"/>
                <a:gd name="T11" fmla="*/ 144011 h 62"/>
                <a:gd name="T12" fmla="*/ 113214 w 61"/>
                <a:gd name="T13" fmla="*/ 156644 h 62"/>
                <a:gd name="T14" fmla="*/ 113214 w 61"/>
                <a:gd name="T15" fmla="*/ 156644 h 62"/>
                <a:gd name="T16" fmla="*/ 153468 w 61"/>
                <a:gd name="T17" fmla="*/ 11622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 h="62">
                  <a:moveTo>
                    <a:pt x="61" y="46"/>
                  </a:moveTo>
                  <a:cubicBezTo>
                    <a:pt x="61" y="46"/>
                    <a:pt x="61" y="46"/>
                    <a:pt x="61" y="46"/>
                  </a:cubicBezTo>
                  <a:cubicBezTo>
                    <a:pt x="61" y="42"/>
                    <a:pt x="59" y="38"/>
                    <a:pt x="56" y="35"/>
                  </a:cubicBezTo>
                  <a:cubicBezTo>
                    <a:pt x="22" y="0"/>
                    <a:pt x="22" y="0"/>
                    <a:pt x="22" y="0"/>
                  </a:cubicBezTo>
                  <a:cubicBezTo>
                    <a:pt x="0" y="23"/>
                    <a:pt x="0" y="23"/>
                    <a:pt x="0" y="23"/>
                  </a:cubicBezTo>
                  <a:cubicBezTo>
                    <a:pt x="34" y="57"/>
                    <a:pt x="34" y="57"/>
                    <a:pt x="34" y="57"/>
                  </a:cubicBezTo>
                  <a:cubicBezTo>
                    <a:pt x="37" y="60"/>
                    <a:pt x="41" y="62"/>
                    <a:pt x="45" y="62"/>
                  </a:cubicBezTo>
                  <a:cubicBezTo>
                    <a:pt x="45" y="62"/>
                    <a:pt x="45" y="62"/>
                    <a:pt x="45" y="62"/>
                  </a:cubicBezTo>
                  <a:cubicBezTo>
                    <a:pt x="54" y="62"/>
                    <a:pt x="61" y="55"/>
                    <a:pt x="61" y="46"/>
                  </a:cubicBezTo>
                  <a:close/>
                </a:path>
              </a:pathLst>
            </a:custGeom>
            <a:noFill/>
            <a:ln w="9525"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sz="1050"/>
            </a:p>
          </p:txBody>
        </p:sp>
        <p:sp>
          <p:nvSpPr>
            <p:cNvPr id="42" name="Freeform 132">
              <a:extLst>
                <a:ext uri="{FF2B5EF4-FFF2-40B4-BE49-F238E27FC236}">
                  <a16:creationId xmlns:a16="http://schemas.microsoft.com/office/drawing/2014/main" id="{D37BA95D-36BF-E4C9-5A52-7DC7DF60079B}"/>
                </a:ext>
              </a:extLst>
            </p:cNvPr>
            <p:cNvSpPr>
              <a:spLocks/>
            </p:cNvSpPr>
            <p:nvPr/>
          </p:nvSpPr>
          <p:spPr bwMode="auto">
            <a:xfrm>
              <a:off x="1729022" y="2876513"/>
              <a:ext cx="137592" cy="137592"/>
            </a:xfrm>
            <a:custGeom>
              <a:avLst/>
              <a:gdLst>
                <a:gd name="T0" fmla="*/ 67738 w 130"/>
                <a:gd name="T1" fmla="*/ 48686 h 130"/>
                <a:gd name="T2" fmla="*/ 62446 w 130"/>
                <a:gd name="T3" fmla="*/ 53978 h 130"/>
                <a:gd name="T4" fmla="*/ 47628 w 130"/>
                <a:gd name="T5" fmla="*/ 38102 h 130"/>
                <a:gd name="T6" fmla="*/ 37044 w 130"/>
                <a:gd name="T7" fmla="*/ 21168 h 130"/>
                <a:gd name="T8" fmla="*/ 9526 w 130"/>
                <a:gd name="T9" fmla="*/ 0 h 130"/>
                <a:gd name="T10" fmla="*/ 0 w 130"/>
                <a:gd name="T11" fmla="*/ 10584 h 130"/>
                <a:gd name="T12" fmla="*/ 20110 w 130"/>
                <a:gd name="T13" fmla="*/ 38102 h 130"/>
                <a:gd name="T14" fmla="*/ 37044 w 130"/>
                <a:gd name="T15" fmla="*/ 48686 h 130"/>
                <a:gd name="T16" fmla="*/ 52920 w 130"/>
                <a:gd name="T17" fmla="*/ 63504 h 130"/>
                <a:gd name="T18" fmla="*/ 47628 w 130"/>
                <a:gd name="T19" fmla="*/ 66679 h 130"/>
                <a:gd name="T20" fmla="*/ 117482 w 130"/>
                <a:gd name="T21" fmla="*/ 137592 h 130"/>
                <a:gd name="T22" fmla="*/ 137592 w 130"/>
                <a:gd name="T23" fmla="*/ 119599 h 130"/>
                <a:gd name="T24" fmla="*/ 67738 w 130"/>
                <a:gd name="T25" fmla="*/ 4868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0" h="130">
                  <a:moveTo>
                    <a:pt x="64" y="46"/>
                  </a:moveTo>
                  <a:lnTo>
                    <a:pt x="59" y="51"/>
                  </a:lnTo>
                  <a:lnTo>
                    <a:pt x="45" y="36"/>
                  </a:lnTo>
                  <a:lnTo>
                    <a:pt x="35" y="20"/>
                  </a:lnTo>
                  <a:lnTo>
                    <a:pt x="9" y="0"/>
                  </a:lnTo>
                  <a:lnTo>
                    <a:pt x="0" y="10"/>
                  </a:lnTo>
                  <a:lnTo>
                    <a:pt x="19" y="36"/>
                  </a:lnTo>
                  <a:lnTo>
                    <a:pt x="35" y="46"/>
                  </a:lnTo>
                  <a:lnTo>
                    <a:pt x="50" y="60"/>
                  </a:lnTo>
                  <a:lnTo>
                    <a:pt x="45" y="63"/>
                  </a:lnTo>
                  <a:lnTo>
                    <a:pt x="111" y="130"/>
                  </a:lnTo>
                  <a:lnTo>
                    <a:pt x="130" y="113"/>
                  </a:lnTo>
                  <a:lnTo>
                    <a:pt x="64" y="46"/>
                  </a:lnTo>
                  <a:close/>
                </a:path>
              </a:pathLst>
            </a:custGeom>
            <a:noFill/>
            <a:ln w="9525"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sz="1050"/>
            </a:p>
          </p:txBody>
        </p:sp>
        <p:sp>
          <p:nvSpPr>
            <p:cNvPr id="43" name="Line 133">
              <a:extLst>
                <a:ext uri="{FF2B5EF4-FFF2-40B4-BE49-F238E27FC236}">
                  <a16:creationId xmlns:a16="http://schemas.microsoft.com/office/drawing/2014/main" id="{33034706-4CAD-1296-A8CE-330FB78010A6}"/>
                </a:ext>
              </a:extLst>
            </p:cNvPr>
            <p:cNvSpPr>
              <a:spLocks noChangeShapeType="1"/>
            </p:cNvSpPr>
            <p:nvPr/>
          </p:nvSpPr>
          <p:spPr bwMode="auto">
            <a:xfrm>
              <a:off x="1899425" y="3067026"/>
              <a:ext cx="65621" cy="65621"/>
            </a:xfrm>
            <a:prstGeom prst="line">
              <a:avLst/>
            </a:prstGeom>
            <a:noFill/>
            <a:ln w="9525" cap="rnd">
              <a:solidFill>
                <a:schemeClr val="accent6"/>
              </a:solidFill>
              <a:round/>
              <a:headEnd/>
              <a:tailEnd/>
            </a:ln>
            <a:extLst>
              <a:ext uri="{909E8E84-426E-40DD-AFC4-6F175D3DCCD1}">
                <a14:hiddenFill xmlns:a14="http://schemas.microsoft.com/office/drawing/2010/main">
                  <a:noFill/>
                </a14:hiddenFill>
              </a:ext>
            </a:extLst>
          </p:spPr>
          <p:txBody>
            <a:bodyPr/>
            <a:lstStyle/>
            <a:p>
              <a:endParaRPr lang="fr-FR" sz="1050"/>
            </a:p>
          </p:txBody>
        </p:sp>
        <p:sp>
          <p:nvSpPr>
            <p:cNvPr id="44" name="Line 134">
              <a:extLst>
                <a:ext uri="{FF2B5EF4-FFF2-40B4-BE49-F238E27FC236}">
                  <a16:creationId xmlns:a16="http://schemas.microsoft.com/office/drawing/2014/main" id="{C2B00703-6F7D-5583-D324-1A5979DDE2CD}"/>
                </a:ext>
              </a:extLst>
            </p:cNvPr>
            <p:cNvSpPr>
              <a:spLocks noChangeShapeType="1"/>
            </p:cNvSpPr>
            <p:nvPr/>
          </p:nvSpPr>
          <p:spPr bwMode="auto">
            <a:xfrm>
              <a:off x="1917418" y="3046916"/>
              <a:ext cx="64563" cy="68796"/>
            </a:xfrm>
            <a:prstGeom prst="line">
              <a:avLst/>
            </a:prstGeom>
            <a:noFill/>
            <a:ln w="9525" cap="rnd">
              <a:solidFill>
                <a:schemeClr val="accent6"/>
              </a:solidFill>
              <a:round/>
              <a:headEnd/>
              <a:tailEnd/>
            </a:ln>
            <a:extLst>
              <a:ext uri="{909E8E84-426E-40DD-AFC4-6F175D3DCCD1}">
                <a14:hiddenFill xmlns:a14="http://schemas.microsoft.com/office/drawing/2010/main">
                  <a:noFill/>
                </a14:hiddenFill>
              </a:ext>
            </a:extLst>
          </p:spPr>
          <p:txBody>
            <a:bodyPr/>
            <a:lstStyle/>
            <a:p>
              <a:endParaRPr lang="fr-FR" sz="1050"/>
            </a:p>
          </p:txBody>
        </p:sp>
      </p:grpSp>
      <p:sp>
        <p:nvSpPr>
          <p:cNvPr id="5" name="ZoneTexte 4">
            <a:extLst>
              <a:ext uri="{FF2B5EF4-FFF2-40B4-BE49-F238E27FC236}">
                <a16:creationId xmlns:a16="http://schemas.microsoft.com/office/drawing/2014/main" id="{BC9B7FEE-2DDA-D741-C382-42AFB893CDBA}"/>
              </a:ext>
            </a:extLst>
          </p:cNvPr>
          <p:cNvSpPr txBox="1"/>
          <p:nvPr/>
        </p:nvSpPr>
        <p:spPr>
          <a:xfrm>
            <a:off x="443998" y="4311296"/>
            <a:ext cx="8448481" cy="406265"/>
          </a:xfrm>
          <a:prstGeom prst="rect">
            <a:avLst/>
          </a:prstGeom>
          <a:noFill/>
        </p:spPr>
        <p:txBody>
          <a:bodyPr wrap="square" rtlCol="0">
            <a:spAutoFit/>
          </a:bodyPr>
          <a:lstStyle/>
          <a:p>
            <a:pPr algn="ctr">
              <a:lnSpc>
                <a:spcPct val="85000"/>
              </a:lnSpc>
              <a:spcAft>
                <a:spcPts val="600"/>
              </a:spcAft>
            </a:pPr>
            <a:r>
              <a:rPr lang="fr-FR" sz="1200" dirty="0"/>
              <a:t>La somme de 50 euros sera versée sur le compte courant Caisse d’Epargne ou sur un compte de dépôt ouvert au nom de l’enfant selon les modalités spécifiées par la Caisse d’Epargne </a:t>
            </a:r>
          </a:p>
        </p:txBody>
      </p:sp>
      <p:sp>
        <p:nvSpPr>
          <p:cNvPr id="4" name="ZoneTexte 3">
            <a:extLst>
              <a:ext uri="{FF2B5EF4-FFF2-40B4-BE49-F238E27FC236}">
                <a16:creationId xmlns:a16="http://schemas.microsoft.com/office/drawing/2014/main" id="{3D77FCAD-C1DA-B132-61B1-690ECA13B925}"/>
              </a:ext>
            </a:extLst>
          </p:cNvPr>
          <p:cNvSpPr txBox="1"/>
          <p:nvPr/>
        </p:nvSpPr>
        <p:spPr>
          <a:xfrm>
            <a:off x="443998" y="4717561"/>
            <a:ext cx="8592741" cy="196977"/>
          </a:xfrm>
          <a:prstGeom prst="rect">
            <a:avLst/>
          </a:prstGeom>
          <a:noFill/>
        </p:spPr>
        <p:txBody>
          <a:bodyPr wrap="square" rtlCol="0">
            <a:spAutoFit/>
          </a:bodyPr>
          <a:lstStyle/>
          <a:p>
            <a:pPr>
              <a:lnSpc>
                <a:spcPct val="85000"/>
              </a:lnSpc>
              <a:spcAft>
                <a:spcPts val="600"/>
              </a:spcAft>
            </a:pPr>
            <a:r>
              <a:rPr lang="fr-FR" sz="800" baseline="30000" dirty="0">
                <a:solidFill>
                  <a:srgbClr val="000000"/>
                </a:solidFill>
                <a:latin typeface="Arial" panose="020B0604020202020204" pitchFamily="34" charset="0"/>
              </a:rPr>
              <a:t>(1) </a:t>
            </a:r>
            <a:r>
              <a:rPr lang="fr-FR" sz="800" dirty="0"/>
              <a:t>Soumis à des frais et selon les conditions, limites et exclusions des engagements contractuels en vigueur</a:t>
            </a:r>
          </a:p>
        </p:txBody>
      </p:sp>
    </p:spTree>
    <p:extLst>
      <p:ext uri="{BB962C8B-B14F-4D97-AF65-F5344CB8AC3E}">
        <p14:creationId xmlns:p14="http://schemas.microsoft.com/office/powerpoint/2010/main" val="2480157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000456DF-C38E-3E62-B500-4AC9C462EB86}"/>
              </a:ext>
            </a:extLst>
          </p:cNvPr>
          <p:cNvSpPr>
            <a:spLocks noGrp="1"/>
          </p:cNvSpPr>
          <p:nvPr>
            <p:ph type="title"/>
          </p:nvPr>
        </p:nvSpPr>
        <p:spPr>
          <a:xfrm>
            <a:off x="719138" y="193675"/>
            <a:ext cx="7705725" cy="338138"/>
          </a:xfrm>
        </p:spPr>
        <p:txBody>
          <a:bodyPr/>
          <a:lstStyle/>
          <a:p>
            <a:pPr fontAlgn="auto">
              <a:spcAft>
                <a:spcPts val="0"/>
              </a:spcAft>
              <a:defRPr/>
            </a:pPr>
            <a:r>
              <a:rPr lang="en-US" dirty="0" err="1"/>
              <a:t>Leurs</a:t>
            </a:r>
            <a:r>
              <a:rPr lang="en-US" dirty="0"/>
              <a:t> </a:t>
            </a:r>
            <a:r>
              <a:rPr lang="en-US" dirty="0" err="1"/>
              <a:t>besoins</a:t>
            </a:r>
            <a:r>
              <a:rPr lang="en-US" dirty="0"/>
              <a:t> </a:t>
            </a:r>
          </a:p>
        </p:txBody>
      </p:sp>
      <p:sp>
        <p:nvSpPr>
          <p:cNvPr id="66560" name="Rectangle : coins arrondis 66559">
            <a:extLst>
              <a:ext uri="{FF2B5EF4-FFF2-40B4-BE49-F238E27FC236}">
                <a16:creationId xmlns:a16="http://schemas.microsoft.com/office/drawing/2014/main" id="{7BC87B81-8313-D080-A538-7B99988D8F69}"/>
              </a:ext>
            </a:extLst>
          </p:cNvPr>
          <p:cNvSpPr/>
          <p:nvPr/>
        </p:nvSpPr>
        <p:spPr>
          <a:xfrm>
            <a:off x="215950" y="854906"/>
            <a:ext cx="8700776" cy="1490500"/>
          </a:xfrm>
          <a:prstGeom prst="roundRect">
            <a:avLst>
              <a:gd name="adj" fmla="val 10858"/>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21" name="ZoneTexte 20">
            <a:extLst>
              <a:ext uri="{FF2B5EF4-FFF2-40B4-BE49-F238E27FC236}">
                <a16:creationId xmlns:a16="http://schemas.microsoft.com/office/drawing/2014/main" id="{C3C9C192-A9B0-C60D-1E75-2C43496669E5}"/>
              </a:ext>
            </a:extLst>
          </p:cNvPr>
          <p:cNvSpPr txBox="1"/>
          <p:nvPr/>
        </p:nvSpPr>
        <p:spPr>
          <a:xfrm>
            <a:off x="457993" y="672442"/>
            <a:ext cx="8228014" cy="707886"/>
          </a:xfrm>
          <a:prstGeom prst="rect">
            <a:avLst/>
          </a:prstGeom>
          <a:solidFill>
            <a:schemeClr val="bg1"/>
          </a:solidFill>
        </p:spPr>
        <p:txBody>
          <a:bodyPr wrap="square">
            <a:spAutoFit/>
          </a:bodyPr>
          <a:lstStyle/>
          <a:p>
            <a:pPr algn="ctr"/>
            <a:r>
              <a:rPr lang="fr-FR" sz="1200" dirty="0"/>
              <a:t>Un dispositif de communication axé sur la Caisse d’Epargne comme </a:t>
            </a:r>
            <a:r>
              <a:rPr lang="fr-FR" sz="1600" b="1" dirty="0">
                <a:solidFill>
                  <a:srgbClr val="666666"/>
                </a:solidFill>
                <a:latin typeface="Ubuntu" panose="020B0504030602030204" pitchFamily="34" charset="0"/>
              </a:rPr>
              <a:t>B</a:t>
            </a:r>
            <a:r>
              <a:rPr lang="fr-FR" sz="1600" b="1" i="0" dirty="0">
                <a:solidFill>
                  <a:srgbClr val="666666"/>
                </a:solidFill>
                <a:effectLst/>
                <a:latin typeface="Ubuntu" panose="020B0504030602030204" pitchFamily="34" charset="0"/>
              </a:rPr>
              <a:t>anque qui accompagne </a:t>
            </a:r>
            <a:r>
              <a:rPr lang="fr-FR" sz="1600" b="1" i="0" dirty="0">
                <a:solidFill>
                  <a:srgbClr val="D7000F"/>
                </a:solidFill>
                <a:effectLst/>
                <a:latin typeface="Ubuntu" panose="020B0504030602030204" pitchFamily="34" charset="0"/>
              </a:rPr>
              <a:t>les jeunes,</a:t>
            </a:r>
            <a:r>
              <a:rPr lang="fr-FR" sz="1200" b="1" i="0" dirty="0">
                <a:solidFill>
                  <a:srgbClr val="D7000F"/>
                </a:solidFill>
                <a:effectLst/>
                <a:latin typeface="Ubuntu" panose="020B0504030602030204" pitchFamily="34" charset="0"/>
              </a:rPr>
              <a:t> </a:t>
            </a:r>
            <a:br>
              <a:rPr lang="fr-FR" sz="1200" b="1" i="0" dirty="0">
                <a:solidFill>
                  <a:srgbClr val="D7000F"/>
                </a:solidFill>
                <a:effectLst/>
                <a:latin typeface="Ubuntu" panose="020B0504030602030204" pitchFamily="34" charset="0"/>
              </a:rPr>
            </a:br>
            <a:r>
              <a:rPr lang="fr-FR" sz="1200" dirty="0"/>
              <a:t>visant à mettre en avant les </a:t>
            </a:r>
            <a:r>
              <a:rPr lang="fr-FR" sz="1200" b="1" dirty="0">
                <a:solidFill>
                  <a:srgbClr val="D7000F"/>
                </a:solidFill>
              </a:rPr>
              <a:t>solutions adaptées </a:t>
            </a:r>
            <a:r>
              <a:rPr lang="fr-FR" sz="1200" dirty="0"/>
              <a:t>à chaque étape de la vie des jeunes et donner tous </a:t>
            </a:r>
            <a:r>
              <a:rPr lang="fr-FR" sz="1200" b="1" dirty="0">
                <a:solidFill>
                  <a:srgbClr val="D7000F"/>
                </a:solidFill>
              </a:rPr>
              <a:t>les conseils </a:t>
            </a:r>
            <a:r>
              <a:rPr lang="fr-FR" sz="1200" dirty="0"/>
              <a:t>pour mieux gérer son budget, faire des économies, réaliser ses projets.</a:t>
            </a:r>
          </a:p>
        </p:txBody>
      </p:sp>
      <p:pic>
        <p:nvPicPr>
          <p:cNvPr id="24" name="Image 23">
            <a:extLst>
              <a:ext uri="{FF2B5EF4-FFF2-40B4-BE49-F238E27FC236}">
                <a16:creationId xmlns:a16="http://schemas.microsoft.com/office/drawing/2014/main" id="{3215193E-66D5-8195-7552-C3CF05DC3ECD}"/>
              </a:ext>
            </a:extLst>
          </p:cNvPr>
          <p:cNvPicPr>
            <a:picLocks noChangeAspect="1"/>
          </p:cNvPicPr>
          <p:nvPr/>
        </p:nvPicPr>
        <p:blipFill>
          <a:blip r:embed="rId2"/>
          <a:stretch>
            <a:fillRect/>
          </a:stretch>
        </p:blipFill>
        <p:spPr>
          <a:xfrm>
            <a:off x="3563815" y="1457832"/>
            <a:ext cx="2072820" cy="695004"/>
          </a:xfrm>
          <a:prstGeom prst="rect">
            <a:avLst/>
          </a:prstGeom>
        </p:spPr>
      </p:pic>
      <p:sp>
        <p:nvSpPr>
          <p:cNvPr id="25" name="ZoneTexte 24">
            <a:extLst>
              <a:ext uri="{FF2B5EF4-FFF2-40B4-BE49-F238E27FC236}">
                <a16:creationId xmlns:a16="http://schemas.microsoft.com/office/drawing/2014/main" id="{B35F5E28-C905-1632-E402-E3C8FA5251CF}"/>
              </a:ext>
            </a:extLst>
          </p:cNvPr>
          <p:cNvSpPr txBox="1"/>
          <p:nvPr/>
        </p:nvSpPr>
        <p:spPr>
          <a:xfrm>
            <a:off x="2990308" y="1653798"/>
            <a:ext cx="631793" cy="406265"/>
          </a:xfrm>
          <a:prstGeom prst="rect">
            <a:avLst/>
          </a:prstGeom>
          <a:noFill/>
        </p:spPr>
        <p:txBody>
          <a:bodyPr wrap="square" rtlCol="0">
            <a:spAutoFit/>
          </a:bodyPr>
          <a:lstStyle/>
          <a:p>
            <a:pPr algn="ctr">
              <a:lnSpc>
                <a:spcPct val="85000"/>
              </a:lnSpc>
              <a:spcAft>
                <a:spcPts val="600"/>
              </a:spcAft>
            </a:pPr>
            <a:r>
              <a:rPr lang="fr-FR" sz="2400" b="1" dirty="0">
                <a:solidFill>
                  <a:schemeClr val="tx1"/>
                </a:solidFill>
              </a:rPr>
              <a:t>&amp;</a:t>
            </a:r>
            <a:endParaRPr lang="fr-FR" sz="1200" b="1" dirty="0">
              <a:solidFill>
                <a:schemeClr val="tx1"/>
              </a:solidFill>
            </a:endParaRPr>
          </a:p>
        </p:txBody>
      </p:sp>
      <p:sp>
        <p:nvSpPr>
          <p:cNvPr id="26" name="ZoneTexte 25">
            <a:extLst>
              <a:ext uri="{FF2B5EF4-FFF2-40B4-BE49-F238E27FC236}">
                <a16:creationId xmlns:a16="http://schemas.microsoft.com/office/drawing/2014/main" id="{5DF9A9BF-3F55-272B-605F-CE8BD74AF69F}"/>
              </a:ext>
            </a:extLst>
          </p:cNvPr>
          <p:cNvSpPr txBox="1"/>
          <p:nvPr/>
        </p:nvSpPr>
        <p:spPr>
          <a:xfrm>
            <a:off x="686052" y="1543724"/>
            <a:ext cx="2222273" cy="523220"/>
          </a:xfrm>
          <a:prstGeom prst="rect">
            <a:avLst/>
          </a:prstGeom>
          <a:noFill/>
        </p:spPr>
        <p:txBody>
          <a:bodyPr wrap="square" rtlCol="0">
            <a:spAutoFit/>
          </a:bodyPr>
          <a:lstStyle/>
          <a:p>
            <a:r>
              <a:rPr lang="fr-FR" dirty="0"/>
              <a:t>&gt; </a:t>
            </a:r>
            <a:r>
              <a:rPr lang="fr-FR" dirty="0">
                <a:hlinkClick r:id="rId3"/>
              </a:rPr>
              <a:t>Programme relationnel </a:t>
            </a:r>
            <a:r>
              <a:rPr lang="fr-FR" dirty="0"/>
              <a:t>(fiche CRM, BAT…)</a:t>
            </a:r>
          </a:p>
        </p:txBody>
      </p:sp>
      <p:pic>
        <p:nvPicPr>
          <p:cNvPr id="29" name="Image 28" descr="Une image contenant Graphique, Police, capture d’écran, logo&#10;&#10;Description générée automatiquement">
            <a:extLst>
              <a:ext uri="{FF2B5EF4-FFF2-40B4-BE49-F238E27FC236}">
                <a16:creationId xmlns:a16="http://schemas.microsoft.com/office/drawing/2014/main" id="{07558E51-C5D5-4BE0-DF63-9CE2E7BE46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1882"/>
          <a:stretch/>
        </p:blipFill>
        <p:spPr>
          <a:xfrm>
            <a:off x="321520" y="1513552"/>
            <a:ext cx="322946" cy="522332"/>
          </a:xfrm>
          <a:prstGeom prst="rect">
            <a:avLst/>
          </a:prstGeom>
        </p:spPr>
      </p:pic>
      <p:sp>
        <p:nvSpPr>
          <p:cNvPr id="30" name="ZoneTexte 29">
            <a:extLst>
              <a:ext uri="{FF2B5EF4-FFF2-40B4-BE49-F238E27FC236}">
                <a16:creationId xmlns:a16="http://schemas.microsoft.com/office/drawing/2014/main" id="{0AE70531-E65B-515E-CB98-7E377C5FFC47}"/>
              </a:ext>
            </a:extLst>
          </p:cNvPr>
          <p:cNvSpPr txBox="1"/>
          <p:nvPr/>
        </p:nvSpPr>
        <p:spPr>
          <a:xfrm>
            <a:off x="5768494" y="1653798"/>
            <a:ext cx="631793" cy="406265"/>
          </a:xfrm>
          <a:prstGeom prst="rect">
            <a:avLst/>
          </a:prstGeom>
          <a:noFill/>
        </p:spPr>
        <p:txBody>
          <a:bodyPr wrap="square" rtlCol="0">
            <a:spAutoFit/>
          </a:bodyPr>
          <a:lstStyle/>
          <a:p>
            <a:pPr algn="ctr">
              <a:lnSpc>
                <a:spcPct val="85000"/>
              </a:lnSpc>
              <a:spcAft>
                <a:spcPts val="600"/>
              </a:spcAft>
            </a:pPr>
            <a:r>
              <a:rPr lang="fr-FR" sz="2400" b="1" dirty="0">
                <a:solidFill>
                  <a:schemeClr val="tx1"/>
                </a:solidFill>
              </a:rPr>
              <a:t>&amp;</a:t>
            </a:r>
            <a:endParaRPr lang="fr-FR" sz="1200" b="1" dirty="0">
              <a:solidFill>
                <a:schemeClr val="tx1"/>
              </a:solidFill>
            </a:endParaRPr>
          </a:p>
        </p:txBody>
      </p:sp>
      <p:sp>
        <p:nvSpPr>
          <p:cNvPr id="31" name="Rectangle 30">
            <a:extLst>
              <a:ext uri="{FF2B5EF4-FFF2-40B4-BE49-F238E27FC236}">
                <a16:creationId xmlns:a16="http://schemas.microsoft.com/office/drawing/2014/main" id="{3DF9208F-67C8-7653-625D-9A8E4AE09529}"/>
              </a:ext>
            </a:extLst>
          </p:cNvPr>
          <p:cNvSpPr/>
          <p:nvPr/>
        </p:nvSpPr>
        <p:spPr>
          <a:xfrm>
            <a:off x="6742549" y="1506670"/>
            <a:ext cx="1904356" cy="6461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OFFRE JEUNES  du 1</a:t>
            </a:r>
            <a:r>
              <a:rPr lang="fr-FR" baseline="30000" dirty="0">
                <a:solidFill>
                  <a:schemeClr val="bg1"/>
                </a:solidFill>
              </a:rPr>
              <a:t>er</a:t>
            </a:r>
            <a:r>
              <a:rPr lang="fr-FR" dirty="0">
                <a:solidFill>
                  <a:schemeClr val="bg1"/>
                </a:solidFill>
              </a:rPr>
              <a:t> juin au 15 juillet</a:t>
            </a:r>
          </a:p>
        </p:txBody>
      </p:sp>
      <p:sp>
        <p:nvSpPr>
          <p:cNvPr id="66561" name="ZoneTexte 66560">
            <a:extLst>
              <a:ext uri="{FF2B5EF4-FFF2-40B4-BE49-F238E27FC236}">
                <a16:creationId xmlns:a16="http://schemas.microsoft.com/office/drawing/2014/main" id="{6897E595-AF91-7E28-0B9B-F605FD721997}"/>
              </a:ext>
            </a:extLst>
          </p:cNvPr>
          <p:cNvSpPr txBox="1"/>
          <p:nvPr/>
        </p:nvSpPr>
        <p:spPr>
          <a:xfrm rot="379898">
            <a:off x="7060340" y="1306083"/>
            <a:ext cx="1295309" cy="241092"/>
          </a:xfrm>
          <a:prstGeom prst="rect">
            <a:avLst/>
          </a:prstGeom>
          <a:solidFill>
            <a:schemeClr val="bg1"/>
          </a:solidFill>
          <a:ln>
            <a:solidFill>
              <a:schemeClr val="accent3"/>
            </a:solidFill>
          </a:ln>
        </p:spPr>
        <p:txBody>
          <a:bodyPr wrap="square" lIns="36000" tIns="0" rIns="36000" bIns="0" rtlCol="0" anchor="b">
            <a:noAutofit/>
          </a:bodyPr>
          <a:lstStyle/>
          <a:p>
            <a:pPr algn="ctr">
              <a:lnSpc>
                <a:spcPts val="1000"/>
              </a:lnSpc>
              <a:spcAft>
                <a:spcPts val="0"/>
              </a:spcAft>
            </a:pPr>
            <a:r>
              <a:rPr lang="fr-FR" sz="1800" b="1" dirty="0">
                <a:solidFill>
                  <a:srgbClr val="C00000"/>
                </a:solidFill>
              </a:rPr>
              <a:t>Nouveau !</a:t>
            </a:r>
          </a:p>
        </p:txBody>
      </p:sp>
      <p:sp>
        <p:nvSpPr>
          <p:cNvPr id="4" name="Espace réservé du texte 10">
            <a:extLst>
              <a:ext uri="{FF2B5EF4-FFF2-40B4-BE49-F238E27FC236}">
                <a16:creationId xmlns:a16="http://schemas.microsoft.com/office/drawing/2014/main" id="{B7B9B361-CE59-9516-0369-DBB7C1A447DE}"/>
              </a:ext>
            </a:extLst>
          </p:cNvPr>
          <p:cNvSpPr txBox="1">
            <a:spLocks noChangeArrowheads="1"/>
          </p:cNvSpPr>
          <p:nvPr/>
        </p:nvSpPr>
        <p:spPr bwMode="auto">
          <a:xfrm>
            <a:off x="597007" y="2585898"/>
            <a:ext cx="77025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marL="0" indent="0" algn="ctr" rtl="0" eaLnBrk="1" fontAlgn="base" hangingPunct="1">
              <a:lnSpc>
                <a:spcPct val="90000"/>
              </a:lnSpc>
              <a:spcBef>
                <a:spcPts val="1000"/>
              </a:spcBef>
              <a:spcAft>
                <a:spcPct val="0"/>
              </a:spcAft>
              <a:buClr>
                <a:schemeClr val="tx2"/>
              </a:buClr>
              <a:buFont typeface="Cambria Math" panose="02040503050406030204" pitchFamily="18" charset="0"/>
              <a:buNone/>
              <a:defRPr sz="1400" b="0" i="0" kern="1200" baseline="0">
                <a:solidFill>
                  <a:srgbClr val="B24388"/>
                </a:solidFill>
                <a:latin typeface="Montserrat" pitchFamily="2" charset="77"/>
                <a:ea typeface="+mn-ea"/>
                <a:cs typeface="Arial" panose="020B0604020202020204" pitchFamily="34" charset="0"/>
              </a:defRPr>
            </a:lvl1pPr>
            <a:lvl2pPr marL="457200" indent="0" algn="l" rtl="0" eaLnBrk="1" fontAlgn="base" hangingPunct="1">
              <a:lnSpc>
                <a:spcPct val="90000"/>
              </a:lnSpc>
              <a:spcBef>
                <a:spcPts val="500"/>
              </a:spcBef>
              <a:spcAft>
                <a:spcPct val="0"/>
              </a:spcAft>
              <a:buClr>
                <a:schemeClr val="accent1"/>
              </a:buClr>
              <a:buFont typeface="Wingdings" panose="05000000000000000000" pitchFamily="2"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Clr>
                <a:srgbClr val="DB4B4B"/>
              </a:buClr>
              <a:buFont typeface="Wingdings" panose="05000000000000000000" pitchFamily="2" charset="2"/>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rtl="0" eaLnBrk="1" fontAlgn="base" hangingPunct="1">
              <a:lnSpc>
                <a:spcPct val="90000"/>
              </a:lnSpc>
              <a:spcBef>
                <a:spcPts val="500"/>
              </a:spcBef>
              <a:spcAft>
                <a:spcPct val="0"/>
              </a:spcAft>
              <a:buClr>
                <a:schemeClr val="accent2"/>
              </a:buClr>
              <a:buFont typeface="Wingdings" panose="05000000000000000000" pitchFamily="2" charset="2"/>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1" dirty="0"/>
              <a:t>A chaque âge, de nombreux projets se construisent </a:t>
            </a:r>
          </a:p>
        </p:txBody>
      </p:sp>
      <p:sp>
        <p:nvSpPr>
          <p:cNvPr id="5" name="Notched Right Arrow 2">
            <a:extLst>
              <a:ext uri="{FF2B5EF4-FFF2-40B4-BE49-F238E27FC236}">
                <a16:creationId xmlns:a16="http://schemas.microsoft.com/office/drawing/2014/main" id="{9DE3635A-F98B-8D0E-15E6-ACBFD007A42C}"/>
              </a:ext>
            </a:extLst>
          </p:cNvPr>
          <p:cNvSpPr/>
          <p:nvPr/>
        </p:nvSpPr>
        <p:spPr>
          <a:xfrm>
            <a:off x="648024" y="3009329"/>
            <a:ext cx="8228013" cy="900000"/>
          </a:xfrm>
          <a:prstGeom prst="homePlate">
            <a:avLst/>
          </a:prstGeom>
          <a:solidFill>
            <a:schemeClr val="bg2"/>
          </a:solidFill>
        </p:spPr>
        <p:style>
          <a:lnRef idx="0">
            <a:schemeClr val="dk1">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txBody>
          <a:bodyPr/>
          <a:lstStyle/>
          <a:p>
            <a:pPr eaLnBrk="1" fontAlgn="auto" hangingPunct="1">
              <a:spcBef>
                <a:spcPts val="0"/>
              </a:spcBef>
              <a:spcAft>
                <a:spcPts val="0"/>
              </a:spcAft>
              <a:defRPr/>
            </a:pPr>
            <a:endParaRPr lang="fr-FR" kern="0">
              <a:sym typeface="Arial"/>
            </a:endParaRPr>
          </a:p>
        </p:txBody>
      </p:sp>
      <p:sp>
        <p:nvSpPr>
          <p:cNvPr id="6" name="Oval 80">
            <a:extLst>
              <a:ext uri="{FF2B5EF4-FFF2-40B4-BE49-F238E27FC236}">
                <a16:creationId xmlns:a16="http://schemas.microsoft.com/office/drawing/2014/main" id="{CD23DB59-0A7B-9DE2-B814-B41779BD20DE}"/>
              </a:ext>
            </a:extLst>
          </p:cNvPr>
          <p:cNvSpPr>
            <a:spLocks noChangeArrowheads="1"/>
          </p:cNvSpPr>
          <p:nvPr/>
        </p:nvSpPr>
        <p:spPr bwMode="auto">
          <a:xfrm>
            <a:off x="760409" y="2793177"/>
            <a:ext cx="1296000" cy="1296000"/>
          </a:xfrm>
          <a:prstGeom prst="ellipse">
            <a:avLst/>
          </a:prstGeom>
          <a:noFill/>
          <a:ln>
            <a:solidFill>
              <a:schemeClr val="tx2"/>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a:ea typeface="Arial"/>
              <a:sym typeface="Arial"/>
            </a:endParaRPr>
          </a:p>
        </p:txBody>
      </p:sp>
      <p:sp>
        <p:nvSpPr>
          <p:cNvPr id="7" name="Oval 80">
            <a:extLst>
              <a:ext uri="{FF2B5EF4-FFF2-40B4-BE49-F238E27FC236}">
                <a16:creationId xmlns:a16="http://schemas.microsoft.com/office/drawing/2014/main" id="{6339F9AF-FE04-0A46-94A2-0633390AE2D9}"/>
              </a:ext>
            </a:extLst>
          </p:cNvPr>
          <p:cNvSpPr>
            <a:spLocks noChangeArrowheads="1"/>
          </p:cNvSpPr>
          <p:nvPr/>
        </p:nvSpPr>
        <p:spPr bwMode="auto">
          <a:xfrm>
            <a:off x="832409" y="2860876"/>
            <a:ext cx="1152000" cy="1152000"/>
          </a:xfrm>
          <a:prstGeom prst="ellipse">
            <a:avLst/>
          </a:prstGeom>
          <a:solidFill>
            <a:schemeClr val="tx2"/>
          </a:soli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dirty="0">
              <a:ea typeface="Arial"/>
              <a:sym typeface="Arial"/>
            </a:endParaRPr>
          </a:p>
        </p:txBody>
      </p:sp>
      <p:sp>
        <p:nvSpPr>
          <p:cNvPr id="9" name="Oval 80">
            <a:extLst>
              <a:ext uri="{FF2B5EF4-FFF2-40B4-BE49-F238E27FC236}">
                <a16:creationId xmlns:a16="http://schemas.microsoft.com/office/drawing/2014/main" id="{22CA7DCB-95E5-032B-47FC-73374483DBC1}"/>
              </a:ext>
            </a:extLst>
          </p:cNvPr>
          <p:cNvSpPr>
            <a:spLocks noChangeArrowheads="1"/>
          </p:cNvSpPr>
          <p:nvPr/>
        </p:nvSpPr>
        <p:spPr bwMode="auto">
          <a:xfrm>
            <a:off x="2607149" y="2793177"/>
            <a:ext cx="1296000" cy="1296000"/>
          </a:xfrm>
          <a:prstGeom prst="ellipse">
            <a:avLst/>
          </a:prstGeom>
          <a:noFill/>
          <a:ln>
            <a:solidFill>
              <a:schemeClr val="accent2"/>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a:ea typeface="Arial"/>
              <a:sym typeface="Arial"/>
            </a:endParaRPr>
          </a:p>
        </p:txBody>
      </p:sp>
      <p:sp>
        <p:nvSpPr>
          <p:cNvPr id="13" name="Oval 80">
            <a:extLst>
              <a:ext uri="{FF2B5EF4-FFF2-40B4-BE49-F238E27FC236}">
                <a16:creationId xmlns:a16="http://schemas.microsoft.com/office/drawing/2014/main" id="{98238FB5-9EA1-5D89-DB4A-7AE34A368C98}"/>
              </a:ext>
            </a:extLst>
          </p:cNvPr>
          <p:cNvSpPr>
            <a:spLocks noChangeArrowheads="1"/>
          </p:cNvSpPr>
          <p:nvPr/>
        </p:nvSpPr>
        <p:spPr bwMode="auto">
          <a:xfrm>
            <a:off x="2684225" y="2860876"/>
            <a:ext cx="1152000" cy="1152000"/>
          </a:xfrm>
          <a:prstGeom prst="ellipse">
            <a:avLst/>
          </a:prstGeom>
          <a:solidFill>
            <a:schemeClr val="accent2"/>
          </a:soli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dirty="0">
              <a:ea typeface="Arial"/>
              <a:sym typeface="Arial"/>
            </a:endParaRPr>
          </a:p>
        </p:txBody>
      </p:sp>
      <p:sp>
        <p:nvSpPr>
          <p:cNvPr id="15" name="Oval 80">
            <a:extLst>
              <a:ext uri="{FF2B5EF4-FFF2-40B4-BE49-F238E27FC236}">
                <a16:creationId xmlns:a16="http://schemas.microsoft.com/office/drawing/2014/main" id="{FADD65B9-79D7-BDD4-AF76-18153E0C23F6}"/>
              </a:ext>
            </a:extLst>
          </p:cNvPr>
          <p:cNvSpPr>
            <a:spLocks noChangeArrowheads="1"/>
          </p:cNvSpPr>
          <p:nvPr/>
        </p:nvSpPr>
        <p:spPr bwMode="auto">
          <a:xfrm>
            <a:off x="4448282" y="2763096"/>
            <a:ext cx="1296000" cy="1296000"/>
          </a:xfrm>
          <a:prstGeom prst="ellipse">
            <a:avLst/>
          </a:prstGeom>
          <a:noFill/>
          <a:ln>
            <a:solidFill>
              <a:schemeClr val="accent4"/>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a:ea typeface="Arial"/>
              <a:sym typeface="Arial"/>
            </a:endParaRPr>
          </a:p>
        </p:txBody>
      </p:sp>
      <p:sp>
        <p:nvSpPr>
          <p:cNvPr id="17" name="Oval 80">
            <a:extLst>
              <a:ext uri="{FF2B5EF4-FFF2-40B4-BE49-F238E27FC236}">
                <a16:creationId xmlns:a16="http://schemas.microsoft.com/office/drawing/2014/main" id="{AD93BDF8-0A5B-A0A0-6960-A5D74E869339}"/>
              </a:ext>
            </a:extLst>
          </p:cNvPr>
          <p:cNvSpPr>
            <a:spLocks noChangeArrowheads="1"/>
          </p:cNvSpPr>
          <p:nvPr/>
        </p:nvSpPr>
        <p:spPr bwMode="auto">
          <a:xfrm>
            <a:off x="4520397" y="2830766"/>
            <a:ext cx="1152000" cy="1152000"/>
          </a:xfrm>
          <a:prstGeom prst="ellipse">
            <a:avLst/>
          </a:prstGeom>
          <a:solidFill>
            <a:schemeClr val="accent4"/>
          </a:soli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dirty="0">
              <a:ea typeface="Arial"/>
              <a:sym typeface="Arial"/>
            </a:endParaRPr>
          </a:p>
        </p:txBody>
      </p:sp>
      <p:sp>
        <p:nvSpPr>
          <p:cNvPr id="20" name="Oval 80">
            <a:extLst>
              <a:ext uri="{FF2B5EF4-FFF2-40B4-BE49-F238E27FC236}">
                <a16:creationId xmlns:a16="http://schemas.microsoft.com/office/drawing/2014/main" id="{A1040368-7B8A-3E20-FA84-F77ADBB3D41E}"/>
              </a:ext>
            </a:extLst>
          </p:cNvPr>
          <p:cNvSpPr>
            <a:spLocks noChangeArrowheads="1"/>
          </p:cNvSpPr>
          <p:nvPr/>
        </p:nvSpPr>
        <p:spPr bwMode="auto">
          <a:xfrm>
            <a:off x="6338955" y="2758766"/>
            <a:ext cx="1296000" cy="1296000"/>
          </a:xfrm>
          <a:prstGeom prst="ellipse">
            <a:avLst/>
          </a:prstGeom>
          <a:noFill/>
          <a:ln>
            <a:solidFill>
              <a:schemeClr val="accent3"/>
            </a:solid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a:ea typeface="Arial"/>
              <a:sym typeface="Arial"/>
            </a:endParaRPr>
          </a:p>
        </p:txBody>
      </p:sp>
      <p:grpSp>
        <p:nvGrpSpPr>
          <p:cNvPr id="22" name="Groupe 50">
            <a:extLst>
              <a:ext uri="{FF2B5EF4-FFF2-40B4-BE49-F238E27FC236}">
                <a16:creationId xmlns:a16="http://schemas.microsoft.com/office/drawing/2014/main" id="{CB327BA7-E2A4-27BA-9AC2-B8155D7FE767}"/>
              </a:ext>
            </a:extLst>
          </p:cNvPr>
          <p:cNvGrpSpPr>
            <a:grpSpLocks/>
          </p:cNvGrpSpPr>
          <p:nvPr/>
        </p:nvGrpSpPr>
        <p:grpSpPr bwMode="auto">
          <a:xfrm>
            <a:off x="6758055" y="3169928"/>
            <a:ext cx="692150" cy="715963"/>
            <a:chOff x="4178140" y="2957050"/>
            <a:chExt cx="234933" cy="243307"/>
          </a:xfrm>
        </p:grpSpPr>
        <p:sp>
          <p:nvSpPr>
            <p:cNvPr id="23" name="Forme libre 147">
              <a:extLst>
                <a:ext uri="{FF2B5EF4-FFF2-40B4-BE49-F238E27FC236}">
                  <a16:creationId xmlns:a16="http://schemas.microsoft.com/office/drawing/2014/main" id="{C25CC2B6-D2EC-8A33-262F-6AB0D4C3C0F1}"/>
                </a:ext>
              </a:extLst>
            </p:cNvPr>
            <p:cNvSpPr>
              <a:spLocks/>
            </p:cNvSpPr>
            <p:nvPr/>
          </p:nvSpPr>
          <p:spPr bwMode="auto">
            <a:xfrm>
              <a:off x="4234186" y="3172726"/>
              <a:ext cx="56046" cy="17653"/>
            </a:xfrm>
            <a:custGeom>
              <a:avLst/>
              <a:gdLst>
                <a:gd name="T0" fmla="*/ 56046 w 56046"/>
                <a:gd name="T1" fmla="*/ 17653 h 17653"/>
                <a:gd name="T2" fmla="*/ 0 w 56046"/>
                <a:gd name="T3" fmla="*/ 0 h 17653"/>
                <a:gd name="T4" fmla="*/ 0 60000 65536"/>
                <a:gd name="T5" fmla="*/ 0 60000 65536"/>
              </a:gdLst>
              <a:ahLst/>
              <a:cxnLst>
                <a:cxn ang="T4">
                  <a:pos x="T0" y="T1"/>
                </a:cxn>
                <a:cxn ang="T5">
                  <a:pos x="T2" y="T3"/>
                </a:cxn>
              </a:cxnLst>
              <a:rect l="0" t="0" r="r" b="b"/>
              <a:pathLst>
                <a:path w="56046" h="17653">
                  <a:moveTo>
                    <a:pt x="56046" y="17653"/>
                  </a:moveTo>
                  <a:cubicBezTo>
                    <a:pt x="35317" y="16886"/>
                    <a:pt x="16123" y="9978"/>
                    <a:pt x="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66562" name="Forme libre 148">
              <a:extLst>
                <a:ext uri="{FF2B5EF4-FFF2-40B4-BE49-F238E27FC236}">
                  <a16:creationId xmlns:a16="http://schemas.microsoft.com/office/drawing/2014/main" id="{428AFF62-6C99-7A7C-574C-E6E90913FC33}"/>
                </a:ext>
              </a:extLst>
            </p:cNvPr>
            <p:cNvSpPr>
              <a:spLocks/>
            </p:cNvSpPr>
            <p:nvPr/>
          </p:nvSpPr>
          <p:spPr bwMode="auto">
            <a:xfrm>
              <a:off x="4179675" y="2957050"/>
              <a:ext cx="233398" cy="231026"/>
            </a:xfrm>
            <a:custGeom>
              <a:avLst/>
              <a:gdLst>
                <a:gd name="T0" fmla="*/ 19962 w 233398"/>
                <a:gd name="T1" fmla="*/ 181905 h 231026"/>
                <a:gd name="T2" fmla="*/ 0 w 233398"/>
                <a:gd name="T3" fmla="*/ 116665 h 231026"/>
                <a:gd name="T4" fmla="*/ 116699 w 233398"/>
                <a:gd name="T5" fmla="*/ 0 h 231026"/>
                <a:gd name="T6" fmla="*/ 233398 w 233398"/>
                <a:gd name="T7" fmla="*/ 116665 h 231026"/>
                <a:gd name="T8" fmla="*/ 139732 w 233398"/>
                <a:gd name="T9" fmla="*/ 231027 h 2310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3398" h="231026">
                  <a:moveTo>
                    <a:pt x="19962" y="181905"/>
                  </a:moveTo>
                  <a:cubicBezTo>
                    <a:pt x="7678" y="163484"/>
                    <a:pt x="0" y="140458"/>
                    <a:pt x="0" y="116665"/>
                  </a:cubicBezTo>
                  <a:cubicBezTo>
                    <a:pt x="0" y="52192"/>
                    <a:pt x="52207" y="0"/>
                    <a:pt x="116699" y="0"/>
                  </a:cubicBezTo>
                  <a:cubicBezTo>
                    <a:pt x="181191" y="0"/>
                    <a:pt x="233398" y="52192"/>
                    <a:pt x="233398" y="116665"/>
                  </a:cubicBezTo>
                  <a:cubicBezTo>
                    <a:pt x="233398" y="173462"/>
                    <a:pt x="193475" y="220281"/>
                    <a:pt x="139732" y="231027"/>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66564" name="Forme libre 149">
              <a:extLst>
                <a:ext uri="{FF2B5EF4-FFF2-40B4-BE49-F238E27FC236}">
                  <a16:creationId xmlns:a16="http://schemas.microsoft.com/office/drawing/2014/main" id="{1376B597-8C68-9D22-B3C6-9CF7C6608710}"/>
                </a:ext>
              </a:extLst>
            </p:cNvPr>
            <p:cNvSpPr>
              <a:spLocks/>
            </p:cNvSpPr>
            <p:nvPr/>
          </p:nvSpPr>
          <p:spPr bwMode="auto">
            <a:xfrm>
              <a:off x="4178140" y="3141258"/>
              <a:ext cx="55278" cy="59099"/>
            </a:xfrm>
            <a:custGeom>
              <a:avLst/>
              <a:gdLst>
                <a:gd name="T0" fmla="*/ 19962 w 55278"/>
                <a:gd name="T1" fmla="*/ 0 h 59099"/>
                <a:gd name="T2" fmla="*/ 0 w 55278"/>
                <a:gd name="T3" fmla="*/ 59100 h 59099"/>
                <a:gd name="T4" fmla="*/ 55279 w 55278"/>
                <a:gd name="T5" fmla="*/ 32236 h 59099"/>
                <a:gd name="T6" fmla="*/ 0 60000 65536"/>
                <a:gd name="T7" fmla="*/ 0 60000 65536"/>
                <a:gd name="T8" fmla="*/ 0 60000 65536"/>
              </a:gdLst>
              <a:ahLst/>
              <a:cxnLst>
                <a:cxn ang="T6">
                  <a:pos x="T0" y="T1"/>
                </a:cxn>
                <a:cxn ang="T7">
                  <a:pos x="T2" y="T3"/>
                </a:cxn>
                <a:cxn ang="T8">
                  <a:pos x="T4" y="T5"/>
                </a:cxn>
              </a:cxnLst>
              <a:rect l="0" t="0" r="r" b="b"/>
              <a:pathLst>
                <a:path w="55278" h="59099">
                  <a:moveTo>
                    <a:pt x="19962" y="0"/>
                  </a:moveTo>
                  <a:lnTo>
                    <a:pt x="0" y="59100"/>
                  </a:lnTo>
                  <a:lnTo>
                    <a:pt x="55279" y="32236"/>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66565" name="Forme libre 150">
              <a:extLst>
                <a:ext uri="{FF2B5EF4-FFF2-40B4-BE49-F238E27FC236}">
                  <a16:creationId xmlns:a16="http://schemas.microsoft.com/office/drawing/2014/main" id="{8BB38949-032F-CFFA-FE32-9A94C762D646}"/>
                </a:ext>
              </a:extLst>
            </p:cNvPr>
            <p:cNvSpPr>
              <a:spLocks/>
            </p:cNvSpPr>
            <p:nvPr/>
          </p:nvSpPr>
          <p:spPr bwMode="auto">
            <a:xfrm>
              <a:off x="4230347" y="3062969"/>
              <a:ext cx="23032" cy="23025"/>
            </a:xfrm>
            <a:custGeom>
              <a:avLst/>
              <a:gdLst>
                <a:gd name="T0" fmla="*/ 23033 w 23032"/>
                <a:gd name="T1" fmla="*/ 11513 h 23025"/>
                <a:gd name="T2" fmla="*/ 11516 w 23032"/>
                <a:gd name="T3" fmla="*/ 23026 h 23025"/>
                <a:gd name="T4" fmla="*/ 0 w 23032"/>
                <a:gd name="T5" fmla="*/ 11513 h 23025"/>
                <a:gd name="T6" fmla="*/ 11516 w 23032"/>
                <a:gd name="T7" fmla="*/ 0 h 23025"/>
                <a:gd name="T8" fmla="*/ 23033 w 23032"/>
                <a:gd name="T9" fmla="*/ 11513 h 23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032" h="23025">
                  <a:moveTo>
                    <a:pt x="23033" y="11513"/>
                  </a:moveTo>
                  <a:cubicBezTo>
                    <a:pt x="23033" y="17653"/>
                    <a:pt x="17658" y="23026"/>
                    <a:pt x="11516" y="23026"/>
                  </a:cubicBezTo>
                  <a:cubicBezTo>
                    <a:pt x="5374" y="23026"/>
                    <a:pt x="0" y="17653"/>
                    <a:pt x="0" y="11513"/>
                  </a:cubicBezTo>
                  <a:cubicBezTo>
                    <a:pt x="0" y="5373"/>
                    <a:pt x="5374" y="0"/>
                    <a:pt x="11516" y="0"/>
                  </a:cubicBezTo>
                  <a:cubicBezTo>
                    <a:pt x="17658" y="0"/>
                    <a:pt x="23033" y="4605"/>
                    <a:pt x="23033" y="11513"/>
                  </a:cubicBezTo>
                  <a:close/>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66566" name="Forme libre 151">
              <a:extLst>
                <a:ext uri="{FF2B5EF4-FFF2-40B4-BE49-F238E27FC236}">
                  <a16:creationId xmlns:a16="http://schemas.microsoft.com/office/drawing/2014/main" id="{6F364839-5DF6-0EFB-38B1-68A3B3C48C8C}"/>
                </a:ext>
              </a:extLst>
            </p:cNvPr>
            <p:cNvSpPr>
              <a:spLocks/>
            </p:cNvSpPr>
            <p:nvPr/>
          </p:nvSpPr>
          <p:spPr bwMode="auto">
            <a:xfrm>
              <a:off x="4283323" y="3062969"/>
              <a:ext cx="23032" cy="23025"/>
            </a:xfrm>
            <a:custGeom>
              <a:avLst/>
              <a:gdLst>
                <a:gd name="T0" fmla="*/ 23033 w 23032"/>
                <a:gd name="T1" fmla="*/ 11513 h 23025"/>
                <a:gd name="T2" fmla="*/ 11516 w 23032"/>
                <a:gd name="T3" fmla="*/ 23026 h 23025"/>
                <a:gd name="T4" fmla="*/ 0 w 23032"/>
                <a:gd name="T5" fmla="*/ 11513 h 23025"/>
                <a:gd name="T6" fmla="*/ 11516 w 23032"/>
                <a:gd name="T7" fmla="*/ 0 h 23025"/>
                <a:gd name="T8" fmla="*/ 23033 w 23032"/>
                <a:gd name="T9" fmla="*/ 11513 h 23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032" h="23025">
                  <a:moveTo>
                    <a:pt x="23033" y="11513"/>
                  </a:moveTo>
                  <a:cubicBezTo>
                    <a:pt x="23033" y="17653"/>
                    <a:pt x="17658" y="23026"/>
                    <a:pt x="11516" y="23026"/>
                  </a:cubicBezTo>
                  <a:cubicBezTo>
                    <a:pt x="5374" y="23026"/>
                    <a:pt x="0" y="17653"/>
                    <a:pt x="0" y="11513"/>
                  </a:cubicBezTo>
                  <a:cubicBezTo>
                    <a:pt x="0" y="5373"/>
                    <a:pt x="5374" y="0"/>
                    <a:pt x="11516" y="0"/>
                  </a:cubicBezTo>
                  <a:cubicBezTo>
                    <a:pt x="18426" y="0"/>
                    <a:pt x="23033" y="4605"/>
                    <a:pt x="23033" y="11513"/>
                  </a:cubicBezTo>
                  <a:close/>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66567" name="Forme libre 152">
              <a:extLst>
                <a:ext uri="{FF2B5EF4-FFF2-40B4-BE49-F238E27FC236}">
                  <a16:creationId xmlns:a16="http://schemas.microsoft.com/office/drawing/2014/main" id="{220833D3-6D06-7AE1-85B7-3019BE1B22F2}"/>
                </a:ext>
              </a:extLst>
            </p:cNvPr>
            <p:cNvSpPr>
              <a:spLocks/>
            </p:cNvSpPr>
            <p:nvPr/>
          </p:nvSpPr>
          <p:spPr bwMode="auto">
            <a:xfrm>
              <a:off x="4336298" y="3062969"/>
              <a:ext cx="23032" cy="23025"/>
            </a:xfrm>
            <a:custGeom>
              <a:avLst/>
              <a:gdLst>
                <a:gd name="T0" fmla="*/ 23033 w 23032"/>
                <a:gd name="T1" fmla="*/ 11513 h 23025"/>
                <a:gd name="T2" fmla="*/ 11516 w 23032"/>
                <a:gd name="T3" fmla="*/ 23026 h 23025"/>
                <a:gd name="T4" fmla="*/ 0 w 23032"/>
                <a:gd name="T5" fmla="*/ 11513 h 23025"/>
                <a:gd name="T6" fmla="*/ 11516 w 23032"/>
                <a:gd name="T7" fmla="*/ 0 h 23025"/>
                <a:gd name="T8" fmla="*/ 23033 w 23032"/>
                <a:gd name="T9" fmla="*/ 11513 h 23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032" h="23025">
                  <a:moveTo>
                    <a:pt x="23033" y="11513"/>
                  </a:moveTo>
                  <a:cubicBezTo>
                    <a:pt x="23033" y="17653"/>
                    <a:pt x="17658" y="23026"/>
                    <a:pt x="11516" y="23026"/>
                  </a:cubicBezTo>
                  <a:cubicBezTo>
                    <a:pt x="5374" y="23026"/>
                    <a:pt x="0" y="17653"/>
                    <a:pt x="0" y="11513"/>
                  </a:cubicBezTo>
                  <a:cubicBezTo>
                    <a:pt x="0" y="5373"/>
                    <a:pt x="5374" y="0"/>
                    <a:pt x="11516" y="0"/>
                  </a:cubicBezTo>
                  <a:cubicBezTo>
                    <a:pt x="18426" y="0"/>
                    <a:pt x="23033" y="4605"/>
                    <a:pt x="23033" y="11513"/>
                  </a:cubicBezTo>
                  <a:close/>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grpSp>
      <p:sp>
        <p:nvSpPr>
          <p:cNvPr id="66568" name="Content Placeholder 2">
            <a:extLst>
              <a:ext uri="{FF2B5EF4-FFF2-40B4-BE49-F238E27FC236}">
                <a16:creationId xmlns:a16="http://schemas.microsoft.com/office/drawing/2014/main" id="{611919E4-6C48-5046-7294-60EDD893068B}"/>
              </a:ext>
            </a:extLst>
          </p:cNvPr>
          <p:cNvSpPr txBox="1">
            <a:spLocks noChangeArrowheads="1"/>
          </p:cNvSpPr>
          <p:nvPr/>
        </p:nvSpPr>
        <p:spPr bwMode="auto">
          <a:xfrm>
            <a:off x="492870" y="4149821"/>
            <a:ext cx="1800000" cy="4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rIns="36000">
            <a:spAutoFit/>
          </a:bodyPr>
          <a:lstStyle>
            <a:lvl1pPr>
              <a:lnSpc>
                <a:spcPct val="90000"/>
              </a:lnSpc>
              <a:spcBef>
                <a:spcPts val="1000"/>
              </a:spcBef>
              <a:buClr>
                <a:schemeClr val="tx2"/>
              </a:buClr>
              <a:buFont typeface="Cambria Math" panose="02040503050406030204" pitchFamily="18" charset="0"/>
              <a:defRPr sz="1600">
                <a:solidFill>
                  <a:schemeClr val="tx1"/>
                </a:solidFill>
                <a:latin typeface="Arial" panose="020B0604020202020204" pitchFamily="34" charset="0"/>
                <a:cs typeface="Arial" panose="020B0604020202020204" pitchFamily="34" charset="0"/>
              </a:defRPr>
            </a:lvl1pPr>
            <a:lvl2pPr>
              <a:lnSpc>
                <a:spcPct val="90000"/>
              </a:lnSpc>
              <a:spcBef>
                <a:spcPts val="500"/>
              </a:spcBef>
              <a:buClr>
                <a:schemeClr val="accent1"/>
              </a:buClr>
              <a:buFont typeface="Wingdings" panose="05000000000000000000" pitchFamily="2" charset="2"/>
              <a:buChar char="§"/>
              <a:defRPr sz="1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DB4B4B"/>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Wingdings" panose="05000000000000000000" pitchFamily="2" charset="2"/>
              <a:buChar char="§"/>
              <a:defRPr sz="11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spcBef>
                <a:spcPct val="20000"/>
              </a:spcBef>
              <a:spcAft>
                <a:spcPts val="600"/>
              </a:spcAft>
              <a:buClrTx/>
              <a:buFont typeface="Arial" panose="020B0604020202020204" pitchFamily="34" charset="0"/>
              <a:buNone/>
            </a:pPr>
            <a:r>
              <a:rPr lang="en-US" altLang="fr-FR" sz="1200" b="1" dirty="0">
                <a:solidFill>
                  <a:schemeClr val="tx2"/>
                </a:solidFill>
                <a:latin typeface="Montserrat" panose="00000500000000000000" pitchFamily="2" charset="0"/>
              </a:rPr>
              <a:t>ENFANT </a:t>
            </a:r>
          </a:p>
          <a:p>
            <a:pPr marL="0" lvl="1" algn="ctr" eaLnBrk="1" hangingPunct="1">
              <a:lnSpc>
                <a:spcPct val="85000"/>
              </a:lnSpc>
              <a:spcBef>
                <a:spcPct val="0"/>
              </a:spcBef>
              <a:spcAft>
                <a:spcPts val="600"/>
              </a:spcAft>
              <a:buClrTx/>
              <a:buFontTx/>
              <a:buNone/>
            </a:pPr>
            <a:r>
              <a:rPr lang="en-US" altLang="fr-FR" sz="1000" i="1" dirty="0">
                <a:solidFill>
                  <a:srgbClr val="000000"/>
                </a:solidFill>
              </a:rPr>
              <a:t>1ère </a:t>
            </a:r>
            <a:r>
              <a:rPr lang="en-US" altLang="fr-FR" sz="1000" i="1" dirty="0" err="1">
                <a:solidFill>
                  <a:srgbClr val="000000"/>
                </a:solidFill>
              </a:rPr>
              <a:t>épargne</a:t>
            </a:r>
            <a:r>
              <a:rPr lang="en-US" altLang="fr-FR" sz="1000" i="1" dirty="0">
                <a:solidFill>
                  <a:srgbClr val="000000"/>
                </a:solidFill>
              </a:rPr>
              <a:t>, </a:t>
            </a:r>
            <a:r>
              <a:rPr lang="en-US" altLang="fr-FR" sz="1000" i="1" dirty="0" err="1">
                <a:solidFill>
                  <a:srgbClr val="000000"/>
                </a:solidFill>
              </a:rPr>
              <a:t>etrennes</a:t>
            </a:r>
            <a:r>
              <a:rPr lang="en-US" altLang="fr-FR" sz="1000" i="1" dirty="0">
                <a:solidFill>
                  <a:srgbClr val="000000"/>
                </a:solidFill>
              </a:rPr>
              <a:t> </a:t>
            </a:r>
          </a:p>
        </p:txBody>
      </p:sp>
      <p:sp>
        <p:nvSpPr>
          <p:cNvPr id="66569" name="Content Placeholder 2">
            <a:extLst>
              <a:ext uri="{FF2B5EF4-FFF2-40B4-BE49-F238E27FC236}">
                <a16:creationId xmlns:a16="http://schemas.microsoft.com/office/drawing/2014/main" id="{BB19CB00-F893-D1F3-DA21-37DF59B26D57}"/>
              </a:ext>
            </a:extLst>
          </p:cNvPr>
          <p:cNvSpPr txBox="1">
            <a:spLocks noChangeArrowheads="1"/>
          </p:cNvSpPr>
          <p:nvPr/>
        </p:nvSpPr>
        <p:spPr bwMode="auto">
          <a:xfrm>
            <a:off x="2322392" y="4149821"/>
            <a:ext cx="1800000" cy="71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rIns="36000">
            <a:spAutoFit/>
          </a:bodyPr>
          <a:lstStyle>
            <a:lvl1pPr>
              <a:lnSpc>
                <a:spcPct val="90000"/>
              </a:lnSpc>
              <a:spcBef>
                <a:spcPts val="1000"/>
              </a:spcBef>
              <a:buClr>
                <a:schemeClr val="tx2"/>
              </a:buClr>
              <a:buFont typeface="Cambria Math" panose="02040503050406030204" pitchFamily="18" charset="0"/>
              <a:defRPr sz="1600">
                <a:solidFill>
                  <a:schemeClr val="tx1"/>
                </a:solidFill>
                <a:latin typeface="Arial" panose="020B0604020202020204" pitchFamily="34" charset="0"/>
                <a:cs typeface="Arial" panose="020B0604020202020204" pitchFamily="34" charset="0"/>
              </a:defRPr>
            </a:lvl1pPr>
            <a:lvl2pPr>
              <a:lnSpc>
                <a:spcPct val="90000"/>
              </a:lnSpc>
              <a:spcBef>
                <a:spcPts val="500"/>
              </a:spcBef>
              <a:buClr>
                <a:schemeClr val="accent1"/>
              </a:buClr>
              <a:buFont typeface="Wingdings" panose="05000000000000000000" pitchFamily="2" charset="2"/>
              <a:buChar char="§"/>
              <a:defRPr sz="1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DB4B4B"/>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Wingdings" panose="05000000000000000000" pitchFamily="2" charset="2"/>
              <a:buChar char="§"/>
              <a:defRPr sz="11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spcBef>
                <a:spcPct val="20000"/>
              </a:spcBef>
              <a:spcAft>
                <a:spcPts val="600"/>
              </a:spcAft>
              <a:buClrTx/>
              <a:buFont typeface="Arial" panose="020B0604020202020204" pitchFamily="34" charset="0"/>
              <a:buNone/>
            </a:pPr>
            <a:r>
              <a:rPr lang="en-US" altLang="fr-FR" sz="1200" b="1" dirty="0">
                <a:solidFill>
                  <a:schemeClr val="accent2"/>
                </a:solidFill>
                <a:latin typeface="Montserrat" panose="00000500000000000000" pitchFamily="2" charset="0"/>
              </a:rPr>
              <a:t>ADO</a:t>
            </a:r>
          </a:p>
          <a:p>
            <a:pPr marL="0" lvl="1" algn="ctr" eaLnBrk="1" hangingPunct="1">
              <a:lnSpc>
                <a:spcPct val="85000"/>
              </a:lnSpc>
              <a:spcBef>
                <a:spcPct val="0"/>
              </a:spcBef>
              <a:spcAft>
                <a:spcPts val="600"/>
              </a:spcAft>
              <a:buClrTx/>
              <a:buFontTx/>
              <a:buNone/>
            </a:pPr>
            <a:r>
              <a:rPr lang="en-US" altLang="fr-FR" sz="1000" i="1" dirty="0">
                <a:solidFill>
                  <a:srgbClr val="000000"/>
                </a:solidFill>
              </a:rPr>
              <a:t>1er </a:t>
            </a:r>
            <a:r>
              <a:rPr lang="en-US" altLang="fr-FR" sz="1000" i="1" dirty="0" err="1">
                <a:solidFill>
                  <a:srgbClr val="000000"/>
                </a:solidFill>
              </a:rPr>
              <a:t>compte</a:t>
            </a:r>
            <a:r>
              <a:rPr lang="en-US" altLang="fr-FR" sz="1000" i="1" dirty="0">
                <a:solidFill>
                  <a:srgbClr val="000000"/>
                </a:solidFill>
              </a:rPr>
              <a:t>, 1ers </a:t>
            </a:r>
            <a:r>
              <a:rPr lang="en-US" altLang="fr-FR" sz="1000" i="1" dirty="0" err="1">
                <a:solidFill>
                  <a:srgbClr val="000000"/>
                </a:solidFill>
              </a:rPr>
              <a:t>projets</a:t>
            </a:r>
            <a:r>
              <a:rPr lang="en-US" altLang="fr-FR" sz="1000" i="1" dirty="0">
                <a:solidFill>
                  <a:srgbClr val="000000"/>
                </a:solidFill>
              </a:rPr>
              <a:t> (argent de poche, </a:t>
            </a:r>
            <a:r>
              <a:rPr lang="en-US" altLang="fr-FR" sz="1000" i="1" dirty="0" err="1">
                <a:solidFill>
                  <a:srgbClr val="000000"/>
                </a:solidFill>
              </a:rPr>
              <a:t>conduite</a:t>
            </a:r>
            <a:r>
              <a:rPr lang="en-US" altLang="fr-FR" sz="1000" i="1" dirty="0">
                <a:solidFill>
                  <a:srgbClr val="000000"/>
                </a:solidFill>
              </a:rPr>
              <a:t> </a:t>
            </a:r>
            <a:r>
              <a:rPr lang="en-US" altLang="fr-FR" sz="1000" i="1" dirty="0" err="1">
                <a:solidFill>
                  <a:srgbClr val="000000"/>
                </a:solidFill>
              </a:rPr>
              <a:t>accompagnée</a:t>
            </a:r>
            <a:r>
              <a:rPr lang="en-US" altLang="fr-FR" sz="1000" i="1" dirty="0">
                <a:solidFill>
                  <a:srgbClr val="000000"/>
                </a:solidFill>
              </a:rPr>
              <a:t>, etc.)</a:t>
            </a:r>
          </a:p>
        </p:txBody>
      </p:sp>
      <p:sp>
        <p:nvSpPr>
          <p:cNvPr id="66570" name="Content Placeholder 2">
            <a:extLst>
              <a:ext uri="{FF2B5EF4-FFF2-40B4-BE49-F238E27FC236}">
                <a16:creationId xmlns:a16="http://schemas.microsoft.com/office/drawing/2014/main" id="{2DB89B4F-6210-884A-C73A-764D237FAA9C}"/>
              </a:ext>
            </a:extLst>
          </p:cNvPr>
          <p:cNvSpPr txBox="1">
            <a:spLocks/>
          </p:cNvSpPr>
          <p:nvPr/>
        </p:nvSpPr>
        <p:spPr>
          <a:xfrm>
            <a:off x="4231524" y="4149821"/>
            <a:ext cx="1800000" cy="718658"/>
          </a:xfrm>
          <a:prstGeom prst="rect">
            <a:avLst/>
          </a:prstGeom>
          <a:noFill/>
        </p:spPr>
        <p:txBody>
          <a:bodyPr wrap="square" lIns="36000" rIns="36000">
            <a:spAutoFit/>
          </a:bodyPr>
          <a:lstStyle>
            <a:defPPr marR="0" lvl="0" algn="l" rtl="0">
              <a:lnSpc>
                <a:spcPct val="100000"/>
              </a:lnSpc>
              <a:spcBef>
                <a:spcPts val="0"/>
              </a:spcBef>
              <a:spcAft>
                <a:spcPts val="0"/>
              </a:spcAft>
            </a:defPPr>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a:lnSpc>
                <a:spcPct val="85000"/>
              </a:lnSpc>
              <a:spcAft>
                <a:spcPts val="600"/>
              </a:spcAft>
              <a:defRPr sz="1100"/>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85000"/>
              </a:lnSpc>
              <a:spcAft>
                <a:spcPts val="600"/>
              </a:spcAft>
              <a:buFont typeface="Arial" pitchFamily="34" charset="0"/>
              <a:buNone/>
              <a:defRPr/>
            </a:pPr>
            <a:r>
              <a:rPr lang="en-US" sz="1200" b="1" dirty="0">
                <a:solidFill>
                  <a:schemeClr val="accent4"/>
                </a:solidFill>
                <a:latin typeface="Montserrat" pitchFamily="2" charset="77"/>
                <a:sym typeface="Arial"/>
              </a:rPr>
              <a:t>ETUDIANT</a:t>
            </a:r>
          </a:p>
          <a:p>
            <a:pPr marL="0" lvl="1" algn="ctr" eaLnBrk="1" fontAlgn="auto" hangingPunct="1">
              <a:spcBef>
                <a:spcPts val="0"/>
              </a:spcBef>
              <a:defRPr/>
            </a:pPr>
            <a:r>
              <a:rPr lang="en-US" sz="1000" i="1" kern="0" dirty="0">
                <a:latin typeface="Arial"/>
                <a:ea typeface="Arial"/>
                <a:cs typeface="Arial"/>
                <a:sym typeface="Arial"/>
              </a:rPr>
              <a:t>Etudes, gestion du budget, 1er appartement, séjour à </a:t>
            </a:r>
            <a:r>
              <a:rPr lang="en-US" sz="1000" i="1" kern="0" dirty="0" err="1">
                <a:latin typeface="Arial"/>
                <a:ea typeface="Arial"/>
                <a:cs typeface="Arial"/>
                <a:sym typeface="Arial"/>
              </a:rPr>
              <a:t>l’étranger</a:t>
            </a:r>
            <a:endParaRPr lang="en-US" sz="1000" i="1" kern="0" dirty="0">
              <a:latin typeface="Arial"/>
              <a:ea typeface="Arial"/>
              <a:cs typeface="Arial"/>
              <a:sym typeface="Arial"/>
            </a:endParaRPr>
          </a:p>
        </p:txBody>
      </p:sp>
      <p:sp>
        <p:nvSpPr>
          <p:cNvPr id="66571" name="Content Placeholder 2">
            <a:extLst>
              <a:ext uri="{FF2B5EF4-FFF2-40B4-BE49-F238E27FC236}">
                <a16:creationId xmlns:a16="http://schemas.microsoft.com/office/drawing/2014/main" id="{4C91B6DF-4188-4BE5-107F-C06CC00C85D5}"/>
              </a:ext>
            </a:extLst>
          </p:cNvPr>
          <p:cNvSpPr txBox="1">
            <a:spLocks/>
          </p:cNvSpPr>
          <p:nvPr/>
        </p:nvSpPr>
        <p:spPr>
          <a:xfrm>
            <a:off x="6100851" y="4149821"/>
            <a:ext cx="1800000" cy="600934"/>
          </a:xfrm>
          <a:prstGeom prst="rect">
            <a:avLst/>
          </a:prstGeom>
          <a:noFill/>
        </p:spPr>
        <p:txBody>
          <a:bodyPr wrap="square" lIns="36000" rIns="36000">
            <a:spAutoFit/>
          </a:bodyPr>
          <a:lstStyle>
            <a:defPPr marR="0" lvl="0" algn="l" rtl="0">
              <a:lnSpc>
                <a:spcPct val="100000"/>
              </a:lnSpc>
              <a:spcBef>
                <a:spcPts val="0"/>
              </a:spcBef>
              <a:spcAft>
                <a:spcPts val="0"/>
              </a:spcAft>
            </a:defPPr>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a:lnSpc>
                <a:spcPct val="85000"/>
              </a:lnSpc>
              <a:spcAft>
                <a:spcPts val="600"/>
              </a:spcAft>
              <a:defRPr sz="1100"/>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85000"/>
              </a:lnSpc>
              <a:spcAft>
                <a:spcPts val="600"/>
              </a:spcAft>
              <a:buFont typeface="Arial" pitchFamily="34" charset="0"/>
              <a:buNone/>
              <a:defRPr/>
            </a:pPr>
            <a:r>
              <a:rPr lang="en-US" sz="1200" b="1" dirty="0">
                <a:solidFill>
                  <a:schemeClr val="accent3"/>
                </a:solidFill>
                <a:latin typeface="Montserrat" pitchFamily="2" charset="77"/>
                <a:sym typeface="Arial"/>
              </a:rPr>
              <a:t>JEUNE ACTIF</a:t>
            </a:r>
          </a:p>
          <a:p>
            <a:pPr marL="0" lvl="1" algn="ctr" eaLnBrk="1" fontAlgn="auto" hangingPunct="1">
              <a:spcBef>
                <a:spcPts val="0"/>
              </a:spcBef>
              <a:defRPr/>
            </a:pPr>
            <a:r>
              <a:rPr lang="en-US" sz="1000" i="1" kern="0" dirty="0">
                <a:latin typeface="Arial"/>
                <a:ea typeface="Arial"/>
                <a:cs typeface="Arial"/>
                <a:sym typeface="Arial"/>
              </a:rPr>
              <a:t>Travail, </a:t>
            </a:r>
            <a:r>
              <a:rPr lang="en-US" sz="1000" i="1" kern="0" dirty="0" err="1">
                <a:latin typeface="Arial"/>
                <a:ea typeface="Arial"/>
                <a:cs typeface="Arial"/>
                <a:sym typeface="Arial"/>
              </a:rPr>
              <a:t>logement</a:t>
            </a:r>
            <a:r>
              <a:rPr lang="en-US" sz="1000" i="1" kern="0" dirty="0">
                <a:latin typeface="Arial"/>
                <a:ea typeface="Arial"/>
                <a:cs typeface="Arial"/>
                <a:sym typeface="Arial"/>
              </a:rPr>
              <a:t>, voiture </a:t>
            </a:r>
            <a:r>
              <a:rPr lang="en-US" sz="1000" i="1" kern="0" dirty="0" err="1">
                <a:latin typeface="Arial"/>
                <a:ea typeface="Arial"/>
                <a:cs typeface="Arial"/>
                <a:sym typeface="Arial"/>
              </a:rPr>
              <a:t>ou</a:t>
            </a:r>
            <a:r>
              <a:rPr lang="en-US" sz="1000" i="1" kern="0" dirty="0">
                <a:latin typeface="Arial"/>
                <a:ea typeface="Arial"/>
                <a:cs typeface="Arial"/>
                <a:sym typeface="Arial"/>
              </a:rPr>
              <a:t> </a:t>
            </a:r>
            <a:r>
              <a:rPr lang="en-US" sz="1000" i="1" kern="0" dirty="0" err="1">
                <a:latin typeface="Arial"/>
                <a:ea typeface="Arial"/>
                <a:cs typeface="Arial"/>
                <a:sym typeface="Arial"/>
              </a:rPr>
              <a:t>projets</a:t>
            </a:r>
            <a:r>
              <a:rPr lang="en-US" sz="1000" i="1" kern="0" dirty="0">
                <a:latin typeface="Arial"/>
                <a:ea typeface="Arial"/>
                <a:cs typeface="Arial"/>
                <a:sym typeface="Arial"/>
              </a:rPr>
              <a:t> de vie </a:t>
            </a:r>
          </a:p>
        </p:txBody>
      </p:sp>
      <p:grpSp>
        <p:nvGrpSpPr>
          <p:cNvPr id="66572" name="Groupe 66571">
            <a:extLst>
              <a:ext uri="{FF2B5EF4-FFF2-40B4-BE49-F238E27FC236}">
                <a16:creationId xmlns:a16="http://schemas.microsoft.com/office/drawing/2014/main" id="{B6950CB0-2974-4817-DE95-0E598BEDFCAE}"/>
              </a:ext>
            </a:extLst>
          </p:cNvPr>
          <p:cNvGrpSpPr/>
          <p:nvPr/>
        </p:nvGrpSpPr>
        <p:grpSpPr>
          <a:xfrm>
            <a:off x="786974" y="3021753"/>
            <a:ext cx="1224000" cy="828000"/>
            <a:chOff x="919329" y="1595438"/>
            <a:chExt cx="1346143" cy="914400"/>
          </a:xfrm>
        </p:grpSpPr>
        <p:pic>
          <p:nvPicPr>
            <p:cNvPr id="66573" name="Graphique 66572" descr="Écolière contour">
              <a:extLst>
                <a:ext uri="{FF2B5EF4-FFF2-40B4-BE49-F238E27FC236}">
                  <a16:creationId xmlns:a16="http://schemas.microsoft.com/office/drawing/2014/main" id="{C0D25566-003B-3540-D521-AAAB40CBDF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1072" y="1595438"/>
              <a:ext cx="914400" cy="914400"/>
            </a:xfrm>
            <a:prstGeom prst="rect">
              <a:avLst/>
            </a:prstGeom>
          </p:spPr>
        </p:pic>
        <p:pic>
          <p:nvPicPr>
            <p:cNvPr id="66574" name="Graphique 66573" descr="Écolier contour">
              <a:extLst>
                <a:ext uri="{FF2B5EF4-FFF2-40B4-BE49-F238E27FC236}">
                  <a16:creationId xmlns:a16="http://schemas.microsoft.com/office/drawing/2014/main" id="{3F64E8F5-A0B1-6389-BF25-CD3614FC30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9329" y="1595438"/>
              <a:ext cx="914400" cy="914400"/>
            </a:xfrm>
            <a:prstGeom prst="rect">
              <a:avLst/>
            </a:prstGeom>
          </p:spPr>
        </p:pic>
      </p:grpSp>
      <p:pic>
        <p:nvPicPr>
          <p:cNvPr id="66575" name="Graphique 66574" descr="Skateboard contour">
            <a:extLst>
              <a:ext uri="{FF2B5EF4-FFF2-40B4-BE49-F238E27FC236}">
                <a16:creationId xmlns:a16="http://schemas.microsoft.com/office/drawing/2014/main" id="{F8026F35-7AA2-FE5E-F77B-7F246C06226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79346" y="2949566"/>
            <a:ext cx="914400" cy="914400"/>
          </a:xfrm>
          <a:prstGeom prst="rect">
            <a:avLst/>
          </a:prstGeom>
        </p:spPr>
      </p:pic>
      <p:pic>
        <p:nvPicPr>
          <p:cNvPr id="66577" name="Graphique 66576" descr="Toque d'étudiant contour">
            <a:extLst>
              <a:ext uri="{FF2B5EF4-FFF2-40B4-BE49-F238E27FC236}">
                <a16:creationId xmlns:a16="http://schemas.microsoft.com/office/drawing/2014/main" id="{11C5726D-D710-B396-E9DF-F91108ADE90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81546" y="2961731"/>
            <a:ext cx="914400" cy="914400"/>
          </a:xfrm>
          <a:prstGeom prst="rect">
            <a:avLst/>
          </a:prstGeom>
        </p:spPr>
      </p:pic>
      <p:sp>
        <p:nvSpPr>
          <p:cNvPr id="66578" name="Oval 80">
            <a:extLst>
              <a:ext uri="{FF2B5EF4-FFF2-40B4-BE49-F238E27FC236}">
                <a16:creationId xmlns:a16="http://schemas.microsoft.com/office/drawing/2014/main" id="{869AB7CF-76AC-F188-B0AD-C726B1D65FB3}"/>
              </a:ext>
            </a:extLst>
          </p:cNvPr>
          <p:cNvSpPr>
            <a:spLocks noChangeArrowheads="1"/>
          </p:cNvSpPr>
          <p:nvPr/>
        </p:nvSpPr>
        <p:spPr bwMode="auto">
          <a:xfrm>
            <a:off x="6410955" y="2830766"/>
            <a:ext cx="1152000" cy="1152000"/>
          </a:xfrm>
          <a:prstGeom prst="ellipse">
            <a:avLst/>
          </a:prstGeom>
          <a:solidFill>
            <a:srgbClr val="DB4B4B"/>
          </a:soli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600" kern="0" dirty="0">
              <a:ea typeface="Arial"/>
              <a:sym typeface="Arial"/>
            </a:endParaRPr>
          </a:p>
        </p:txBody>
      </p:sp>
      <p:pic>
        <p:nvPicPr>
          <p:cNvPr id="66579" name="Graphique 66578" descr="Porte-documents contour">
            <a:extLst>
              <a:ext uri="{FF2B5EF4-FFF2-40B4-BE49-F238E27FC236}">
                <a16:creationId xmlns:a16="http://schemas.microsoft.com/office/drawing/2014/main" id="{10C40750-F2FB-6B8F-90A4-98793AAF368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65721" y="3001288"/>
            <a:ext cx="828000" cy="828000"/>
          </a:xfrm>
          <a:prstGeom prst="rect">
            <a:avLst/>
          </a:prstGeom>
        </p:spPr>
      </p:pic>
    </p:spTree>
    <p:extLst>
      <p:ext uri="{BB962C8B-B14F-4D97-AF65-F5344CB8AC3E}">
        <p14:creationId xmlns:p14="http://schemas.microsoft.com/office/powerpoint/2010/main" val="404706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616798-1F7C-C209-E103-C9BF91246091}"/>
              </a:ext>
            </a:extLst>
          </p:cNvPr>
          <p:cNvSpPr>
            <a:spLocks noGrp="1"/>
          </p:cNvSpPr>
          <p:nvPr>
            <p:ph type="title"/>
          </p:nvPr>
        </p:nvSpPr>
        <p:spPr/>
        <p:txBody>
          <a:bodyPr/>
          <a:lstStyle/>
          <a:p>
            <a:r>
              <a:rPr lang="fr-FR" dirty="0"/>
              <a:t>Répondre aux objections </a:t>
            </a:r>
          </a:p>
        </p:txBody>
      </p:sp>
      <p:sp>
        <p:nvSpPr>
          <p:cNvPr id="4" name="Espace réservé du contenu 3">
            <a:extLst>
              <a:ext uri="{FF2B5EF4-FFF2-40B4-BE49-F238E27FC236}">
                <a16:creationId xmlns:a16="http://schemas.microsoft.com/office/drawing/2014/main" id="{8D7559D9-A8E5-C783-722F-A77C8531E13A}"/>
              </a:ext>
            </a:extLst>
          </p:cNvPr>
          <p:cNvSpPr>
            <a:spLocks noGrp="1"/>
          </p:cNvSpPr>
          <p:nvPr>
            <p:ph sz="quarter" idx="13"/>
          </p:nvPr>
        </p:nvSpPr>
        <p:spPr>
          <a:xfrm>
            <a:off x="375177" y="588006"/>
            <a:ext cx="8021063" cy="3712563"/>
          </a:xfrm>
        </p:spPr>
        <p:txBody>
          <a:bodyPr/>
          <a:lstStyle/>
          <a:p>
            <a:pPr algn="ctr"/>
            <a:r>
              <a:rPr lang="fr-FR" dirty="0">
                <a:solidFill>
                  <a:schemeClr val="tx2"/>
                </a:solidFill>
              </a:rPr>
              <a:t>Dans la plupart des cas, nos clients jeunes connaissent mal l’assurance vie et peuvent avoir les objections suivantes : </a:t>
            </a:r>
          </a:p>
        </p:txBody>
      </p:sp>
      <p:sp>
        <p:nvSpPr>
          <p:cNvPr id="8" name="Rectangle : coins arrondis 7">
            <a:extLst>
              <a:ext uri="{FF2B5EF4-FFF2-40B4-BE49-F238E27FC236}">
                <a16:creationId xmlns:a16="http://schemas.microsoft.com/office/drawing/2014/main" id="{6D9DE1C9-7ADC-3E87-2387-457FB2CCB945}"/>
              </a:ext>
            </a:extLst>
          </p:cNvPr>
          <p:cNvSpPr/>
          <p:nvPr/>
        </p:nvSpPr>
        <p:spPr>
          <a:xfrm>
            <a:off x="451792" y="1119328"/>
            <a:ext cx="2736000" cy="1527932"/>
          </a:xfrm>
          <a:prstGeom prst="roundRect">
            <a:avLst>
              <a:gd name="adj" fmla="val 771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rtlCol="0" anchor="t"/>
          <a:lstStyle/>
          <a:p>
            <a:pPr algn="ctr"/>
            <a:r>
              <a:rPr lang="fr-FR" dirty="0">
                <a:solidFill>
                  <a:schemeClr val="bg1"/>
                </a:solidFill>
              </a:rPr>
              <a:t>L’assurance vie, on ne touche le capital qu’au moment du décès</a:t>
            </a:r>
          </a:p>
        </p:txBody>
      </p:sp>
      <p:sp>
        <p:nvSpPr>
          <p:cNvPr id="9" name="Rectangle : coins arrondis 8">
            <a:extLst>
              <a:ext uri="{FF2B5EF4-FFF2-40B4-BE49-F238E27FC236}">
                <a16:creationId xmlns:a16="http://schemas.microsoft.com/office/drawing/2014/main" id="{629BCD6B-460F-D548-8C69-3F03FBBA0DC4}"/>
              </a:ext>
            </a:extLst>
          </p:cNvPr>
          <p:cNvSpPr/>
          <p:nvPr/>
        </p:nvSpPr>
        <p:spPr>
          <a:xfrm>
            <a:off x="3197917" y="1105488"/>
            <a:ext cx="2736000" cy="1527932"/>
          </a:xfrm>
          <a:prstGeom prst="roundRect">
            <a:avLst>
              <a:gd name="adj" fmla="val 771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rtlCol="0" anchor="t"/>
          <a:lstStyle/>
          <a:p>
            <a:pPr algn="ctr"/>
            <a:r>
              <a:rPr lang="fr-FR" dirty="0">
                <a:solidFill>
                  <a:schemeClr val="bg1"/>
                </a:solidFill>
              </a:rPr>
              <a:t>Il faut être riche, je n’ai pas assez d’argent ! </a:t>
            </a:r>
          </a:p>
        </p:txBody>
      </p:sp>
      <p:sp>
        <p:nvSpPr>
          <p:cNvPr id="10" name="Rectangle : coins arrondis 9">
            <a:extLst>
              <a:ext uri="{FF2B5EF4-FFF2-40B4-BE49-F238E27FC236}">
                <a16:creationId xmlns:a16="http://schemas.microsoft.com/office/drawing/2014/main" id="{29831F05-E3BD-8A81-759E-90986F4328C4}"/>
              </a:ext>
            </a:extLst>
          </p:cNvPr>
          <p:cNvSpPr/>
          <p:nvPr/>
        </p:nvSpPr>
        <p:spPr>
          <a:xfrm>
            <a:off x="5952999" y="1105488"/>
            <a:ext cx="2736000" cy="1527932"/>
          </a:xfrm>
          <a:prstGeom prst="roundRect">
            <a:avLst>
              <a:gd name="adj" fmla="val 771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rtlCol="0" anchor="t"/>
          <a:lstStyle/>
          <a:p>
            <a:pPr algn="ctr"/>
            <a:r>
              <a:rPr lang="fr-FR" dirty="0">
                <a:solidFill>
                  <a:schemeClr val="bg1"/>
                </a:solidFill>
              </a:rPr>
              <a:t>Mon argent est bloqué</a:t>
            </a:r>
          </a:p>
        </p:txBody>
      </p:sp>
      <p:sp>
        <p:nvSpPr>
          <p:cNvPr id="11" name="Rectangle : coins arrondis 10">
            <a:extLst>
              <a:ext uri="{FF2B5EF4-FFF2-40B4-BE49-F238E27FC236}">
                <a16:creationId xmlns:a16="http://schemas.microsoft.com/office/drawing/2014/main" id="{3E4F7AFD-03C8-DEBC-2CAD-328BF6655D30}"/>
              </a:ext>
            </a:extLst>
          </p:cNvPr>
          <p:cNvSpPr/>
          <p:nvPr/>
        </p:nvSpPr>
        <p:spPr>
          <a:xfrm>
            <a:off x="1478799" y="2709948"/>
            <a:ext cx="3093201" cy="1527932"/>
          </a:xfrm>
          <a:prstGeom prst="roundRect">
            <a:avLst>
              <a:gd name="adj" fmla="val 771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rtlCol="0" anchor="t"/>
          <a:lstStyle/>
          <a:p>
            <a:pPr algn="ctr"/>
            <a:r>
              <a:rPr lang="fr-FR" dirty="0">
                <a:solidFill>
                  <a:schemeClr val="bg1"/>
                </a:solidFill>
              </a:rPr>
              <a:t>Je suis trop jeune pour penser à cela</a:t>
            </a:r>
          </a:p>
        </p:txBody>
      </p:sp>
      <p:sp>
        <p:nvSpPr>
          <p:cNvPr id="12" name="Rectangle : coins arrondis 11">
            <a:extLst>
              <a:ext uri="{FF2B5EF4-FFF2-40B4-BE49-F238E27FC236}">
                <a16:creationId xmlns:a16="http://schemas.microsoft.com/office/drawing/2014/main" id="{EF666510-4C3F-37D1-2E48-1E3F8E52FE98}"/>
              </a:ext>
            </a:extLst>
          </p:cNvPr>
          <p:cNvSpPr/>
          <p:nvPr/>
        </p:nvSpPr>
        <p:spPr>
          <a:xfrm>
            <a:off x="4702473" y="2702408"/>
            <a:ext cx="3060000" cy="1527932"/>
          </a:xfrm>
          <a:prstGeom prst="roundRect">
            <a:avLst>
              <a:gd name="adj" fmla="val 771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rtlCol="0" anchor="t"/>
          <a:lstStyle/>
          <a:p>
            <a:pPr algn="ctr"/>
            <a:r>
              <a:rPr lang="fr-FR" dirty="0">
                <a:solidFill>
                  <a:schemeClr val="bg1"/>
                </a:solidFill>
              </a:rPr>
              <a:t>J’ai déjà un livret d’épargne, l’assurance vie n’est pas nécessaire</a:t>
            </a:r>
          </a:p>
        </p:txBody>
      </p:sp>
      <p:sp>
        <p:nvSpPr>
          <p:cNvPr id="13" name="Rectangle : coins arrondis 12">
            <a:extLst>
              <a:ext uri="{FF2B5EF4-FFF2-40B4-BE49-F238E27FC236}">
                <a16:creationId xmlns:a16="http://schemas.microsoft.com/office/drawing/2014/main" id="{9D71EEBE-5CE2-6EF8-C2DF-2198FEE1E11D}"/>
              </a:ext>
            </a:extLst>
          </p:cNvPr>
          <p:cNvSpPr/>
          <p:nvPr/>
        </p:nvSpPr>
        <p:spPr>
          <a:xfrm>
            <a:off x="489903" y="1653068"/>
            <a:ext cx="2628000" cy="936000"/>
          </a:xfrm>
          <a:prstGeom prst="roundRect">
            <a:avLst>
              <a:gd name="adj" fmla="val 112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a:solidFill>
                  <a:schemeClr val="tx1">
                    <a:lumMod val="75000"/>
                    <a:lumOff val="25000"/>
                  </a:schemeClr>
                </a:solidFill>
              </a:rPr>
              <a:t>Faux </a:t>
            </a:r>
            <a:r>
              <a:rPr lang="fr-FR" sz="1200" dirty="0">
                <a:solidFill>
                  <a:schemeClr val="tx1">
                    <a:lumMod val="75000"/>
                    <a:lumOff val="25000"/>
                  </a:schemeClr>
                </a:solidFill>
              </a:rPr>
              <a:t>! il s’agit d’une solution pour chercher à se constituer un capital et préparer de nombreux projets. </a:t>
            </a:r>
          </a:p>
        </p:txBody>
      </p:sp>
      <p:sp>
        <p:nvSpPr>
          <p:cNvPr id="14" name="Rectangle : coins arrondis 13">
            <a:extLst>
              <a:ext uri="{FF2B5EF4-FFF2-40B4-BE49-F238E27FC236}">
                <a16:creationId xmlns:a16="http://schemas.microsoft.com/office/drawing/2014/main" id="{A8D40295-C74E-C99E-6C93-593F24F1EA5D}"/>
              </a:ext>
            </a:extLst>
          </p:cNvPr>
          <p:cNvSpPr/>
          <p:nvPr/>
        </p:nvSpPr>
        <p:spPr>
          <a:xfrm>
            <a:off x="3249381" y="1629999"/>
            <a:ext cx="2628000" cy="936000"/>
          </a:xfrm>
          <a:prstGeom prst="roundRect">
            <a:avLst>
              <a:gd name="adj" fmla="val 112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a:solidFill>
                  <a:schemeClr val="tx1">
                    <a:lumMod val="75000"/>
                    <a:lumOff val="25000"/>
                  </a:schemeClr>
                </a:solidFill>
              </a:rPr>
              <a:t>Faux ! </a:t>
            </a:r>
            <a:r>
              <a:rPr lang="fr-FR" sz="1200" dirty="0">
                <a:solidFill>
                  <a:schemeClr val="tx1">
                    <a:lumMod val="75000"/>
                    <a:lumOff val="25000"/>
                  </a:schemeClr>
                </a:solidFill>
              </a:rPr>
              <a:t>Vous pouvez verser à partir de 30€ par mois avec un versement initial de 100€ </a:t>
            </a:r>
          </a:p>
        </p:txBody>
      </p:sp>
      <p:sp>
        <p:nvSpPr>
          <p:cNvPr id="15" name="Rectangle : coins arrondis 14">
            <a:extLst>
              <a:ext uri="{FF2B5EF4-FFF2-40B4-BE49-F238E27FC236}">
                <a16:creationId xmlns:a16="http://schemas.microsoft.com/office/drawing/2014/main" id="{741A51AE-8351-5DE0-F1B6-82E333838196}"/>
              </a:ext>
            </a:extLst>
          </p:cNvPr>
          <p:cNvSpPr/>
          <p:nvPr/>
        </p:nvSpPr>
        <p:spPr>
          <a:xfrm>
            <a:off x="6006999" y="1631362"/>
            <a:ext cx="2628000" cy="936000"/>
          </a:xfrm>
          <a:prstGeom prst="roundRect">
            <a:avLst>
              <a:gd name="adj" fmla="val 112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a:solidFill>
                  <a:schemeClr val="tx1">
                    <a:lumMod val="75000"/>
                    <a:lumOff val="25000"/>
                  </a:schemeClr>
                </a:solidFill>
              </a:rPr>
              <a:t>Faux ! </a:t>
            </a:r>
            <a:r>
              <a:rPr lang="fr-FR" sz="1200" dirty="0">
                <a:solidFill>
                  <a:schemeClr val="tx1">
                    <a:lumMod val="75000"/>
                    <a:lumOff val="25000"/>
                  </a:schemeClr>
                </a:solidFill>
              </a:rPr>
              <a:t>Tout ou partie du capital reste disponible sur simple demande </a:t>
            </a:r>
            <a:br>
              <a:rPr lang="fr-FR" sz="800" dirty="0">
                <a:solidFill>
                  <a:schemeClr val="tx1">
                    <a:lumMod val="75000"/>
                    <a:lumOff val="25000"/>
                  </a:schemeClr>
                </a:solidFill>
              </a:rPr>
            </a:br>
            <a:r>
              <a:rPr lang="fr-FR" sz="900" i="1" dirty="0">
                <a:solidFill>
                  <a:schemeClr val="tx1">
                    <a:lumMod val="75000"/>
                    <a:lumOff val="25000"/>
                  </a:schemeClr>
                </a:solidFill>
              </a:rPr>
              <a:t>sauf bénéficiaire acceptant ou créancier garanti le cas échéant</a:t>
            </a:r>
            <a:endParaRPr lang="fr-FR" sz="900" i="1" dirty="0">
              <a:effectLst/>
              <a:latin typeface="Arial" panose="020B0604020202020204" pitchFamily="34" charset="0"/>
            </a:endParaRPr>
          </a:p>
        </p:txBody>
      </p:sp>
      <p:sp>
        <p:nvSpPr>
          <p:cNvPr id="16" name="Rectangle : coins arrondis 15">
            <a:extLst>
              <a:ext uri="{FF2B5EF4-FFF2-40B4-BE49-F238E27FC236}">
                <a16:creationId xmlns:a16="http://schemas.microsoft.com/office/drawing/2014/main" id="{3FDEAA5B-BE48-7675-A21C-3499432FEE32}"/>
              </a:ext>
            </a:extLst>
          </p:cNvPr>
          <p:cNvSpPr/>
          <p:nvPr/>
        </p:nvSpPr>
        <p:spPr>
          <a:xfrm>
            <a:off x="1560085" y="3268916"/>
            <a:ext cx="2949403" cy="936000"/>
          </a:xfrm>
          <a:prstGeom prst="roundRect">
            <a:avLst>
              <a:gd name="adj" fmla="val 112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a:solidFill>
                  <a:schemeClr val="tx1">
                    <a:lumMod val="75000"/>
                    <a:lumOff val="25000"/>
                  </a:schemeClr>
                </a:solidFill>
              </a:rPr>
              <a:t>Au contraire </a:t>
            </a:r>
            <a:r>
              <a:rPr lang="fr-FR" sz="1200" dirty="0">
                <a:solidFill>
                  <a:schemeClr val="tx1">
                    <a:lumMod val="75000"/>
                    <a:lumOff val="25000"/>
                  </a:schemeClr>
                </a:solidFill>
              </a:rPr>
              <a:t>! l’ouvrir le plus tôt possible est utile pour préparer de futurs projets et profiter de la fiscalité privilégiée après 8 ans</a:t>
            </a:r>
            <a:r>
              <a:rPr lang="fr-FR" sz="1200" b="1" dirty="0">
                <a:solidFill>
                  <a:schemeClr val="tx1">
                    <a:lumMod val="75000"/>
                    <a:lumOff val="25000"/>
                  </a:schemeClr>
                </a:solidFill>
              </a:rPr>
              <a:t>.</a:t>
            </a:r>
          </a:p>
        </p:txBody>
      </p:sp>
      <p:sp>
        <p:nvSpPr>
          <p:cNvPr id="17" name="Rectangle : coins arrondis 16">
            <a:extLst>
              <a:ext uri="{FF2B5EF4-FFF2-40B4-BE49-F238E27FC236}">
                <a16:creationId xmlns:a16="http://schemas.microsoft.com/office/drawing/2014/main" id="{361D7A23-BDE0-9A73-BA98-D4A16D2BAC2F}"/>
              </a:ext>
            </a:extLst>
          </p:cNvPr>
          <p:cNvSpPr/>
          <p:nvPr/>
        </p:nvSpPr>
        <p:spPr>
          <a:xfrm>
            <a:off x="4752360" y="3258486"/>
            <a:ext cx="2960226" cy="936000"/>
          </a:xfrm>
          <a:prstGeom prst="roundRect">
            <a:avLst>
              <a:gd name="adj" fmla="val 112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a:solidFill>
                  <a:schemeClr val="tx1">
                    <a:lumMod val="75000"/>
                    <a:lumOff val="25000"/>
                  </a:schemeClr>
                </a:solidFill>
              </a:rPr>
              <a:t>Faux ! </a:t>
            </a:r>
            <a:r>
              <a:rPr lang="fr-FR" sz="1200" dirty="0">
                <a:solidFill>
                  <a:schemeClr val="tx1">
                    <a:lumMod val="75000"/>
                    <a:lumOff val="25000"/>
                  </a:schemeClr>
                </a:solidFill>
              </a:rPr>
              <a:t>Livrets et assurance vie sont complémentaires ; </a:t>
            </a:r>
            <a:r>
              <a:rPr lang="fr-FR" sz="1200" dirty="0">
                <a:solidFill>
                  <a:schemeClr val="tx1">
                    <a:lumMod val="75000"/>
                    <a:lumOff val="25000"/>
                  </a:schemeClr>
                </a:solidFill>
                <a:sym typeface="Wingdings" panose="05000000000000000000" pitchFamily="2" charset="2"/>
              </a:rPr>
              <a:t>livrets pour les besoins du quotidien + assurance vie pour préparer les projets  (achat immobilier, retraite…)</a:t>
            </a:r>
            <a:endParaRPr lang="fr-FR" sz="1200" b="1" dirty="0">
              <a:solidFill>
                <a:schemeClr val="tx1">
                  <a:lumMod val="75000"/>
                  <a:lumOff val="25000"/>
                </a:schemeClr>
              </a:solidFill>
            </a:endParaRPr>
          </a:p>
        </p:txBody>
      </p:sp>
      <p:sp>
        <p:nvSpPr>
          <p:cNvPr id="3" name="ZoneTexte 2">
            <a:extLst>
              <a:ext uri="{FF2B5EF4-FFF2-40B4-BE49-F238E27FC236}">
                <a16:creationId xmlns:a16="http://schemas.microsoft.com/office/drawing/2014/main" id="{AB2D6EF7-69DB-EF1B-EA72-ADD24D86ED06}"/>
              </a:ext>
            </a:extLst>
          </p:cNvPr>
          <p:cNvSpPr txBox="1"/>
          <p:nvPr/>
        </p:nvSpPr>
        <p:spPr>
          <a:xfrm>
            <a:off x="375177" y="4314408"/>
            <a:ext cx="8589311" cy="563231"/>
          </a:xfrm>
          <a:prstGeom prst="rect">
            <a:avLst/>
          </a:prstGeom>
          <a:noFill/>
        </p:spPr>
        <p:txBody>
          <a:bodyPr wrap="square" rtlCol="0">
            <a:spAutoFit/>
          </a:bodyPr>
          <a:lstStyle/>
          <a:p>
            <a:pPr algn="ctr">
              <a:lnSpc>
                <a:spcPct val="85000"/>
              </a:lnSpc>
              <a:spcAft>
                <a:spcPts val="600"/>
              </a:spcAft>
            </a:pPr>
            <a:r>
              <a:rPr lang="fr-FR" sz="1200" dirty="0">
                <a:latin typeface="Berlin Sans FB Demi" panose="020E0802020502020306" pitchFamily="34" charset="0"/>
              </a:rPr>
              <a:t>Un contrat d’assurance vie doit être considéré comme un placement à moyen ou long terme, dans le cadre d’une approche globale de la situation financière, des besoins, exigences, objectif d’investissement, connaissance et expertise en matière financière des clients ainsi que de leur appétence au risque</a:t>
            </a:r>
          </a:p>
        </p:txBody>
      </p:sp>
    </p:spTree>
    <p:extLst>
      <p:ext uri="{BB962C8B-B14F-4D97-AF65-F5344CB8AC3E}">
        <p14:creationId xmlns:p14="http://schemas.microsoft.com/office/powerpoint/2010/main" val="352945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A0D118-FF53-AFA1-18B8-564C6C79E8B4}"/>
              </a:ext>
            </a:extLst>
          </p:cNvPr>
          <p:cNvSpPr>
            <a:spLocks noGrp="1"/>
          </p:cNvSpPr>
          <p:nvPr>
            <p:ph type="title"/>
          </p:nvPr>
        </p:nvSpPr>
        <p:spPr/>
        <p:txBody>
          <a:bodyPr/>
          <a:lstStyle/>
          <a:p>
            <a:r>
              <a:rPr lang="fr-FR" dirty="0"/>
              <a:t>Le dispositif marketing </a:t>
            </a:r>
          </a:p>
        </p:txBody>
      </p:sp>
      <p:sp>
        <p:nvSpPr>
          <p:cNvPr id="3" name="Espace réservé du texte 2">
            <a:extLst>
              <a:ext uri="{FF2B5EF4-FFF2-40B4-BE49-F238E27FC236}">
                <a16:creationId xmlns:a16="http://schemas.microsoft.com/office/drawing/2014/main" id="{0F423E75-F8B9-BBDA-5742-4B1B50D36D52}"/>
              </a:ext>
            </a:extLst>
          </p:cNvPr>
          <p:cNvSpPr>
            <a:spLocks noGrp="1"/>
          </p:cNvSpPr>
          <p:nvPr>
            <p:ph type="body" sz="quarter" idx="12"/>
          </p:nvPr>
        </p:nvSpPr>
        <p:spPr/>
        <p:txBody>
          <a:bodyPr/>
          <a:lstStyle/>
          <a:p>
            <a:r>
              <a:rPr lang="fr-FR" dirty="0"/>
              <a:t>Axes de communication et cibles </a:t>
            </a:r>
          </a:p>
        </p:txBody>
      </p:sp>
      <p:pic>
        <p:nvPicPr>
          <p:cNvPr id="8" name="Image 7" descr="Une image contenant texte, sourire, Visage humain, personne&#10;&#10;Description générée automatiquement">
            <a:extLst>
              <a:ext uri="{FF2B5EF4-FFF2-40B4-BE49-F238E27FC236}">
                <a16:creationId xmlns:a16="http://schemas.microsoft.com/office/drawing/2014/main" id="{F5D36A7E-6E12-D07B-069F-4288F0A9ACA9}"/>
              </a:ext>
            </a:extLst>
          </p:cNvPr>
          <p:cNvPicPr>
            <a:picLocks noChangeAspect="1"/>
          </p:cNvPicPr>
          <p:nvPr/>
        </p:nvPicPr>
        <p:blipFill>
          <a:blip r:embed="rId2"/>
          <a:stretch>
            <a:fillRect/>
          </a:stretch>
        </p:blipFill>
        <p:spPr>
          <a:xfrm>
            <a:off x="651769" y="1203598"/>
            <a:ext cx="3765550" cy="1412081"/>
          </a:xfrm>
          <a:prstGeom prst="rect">
            <a:avLst/>
          </a:prstGeom>
        </p:spPr>
      </p:pic>
      <p:pic>
        <p:nvPicPr>
          <p:cNvPr id="9" name="Image 8">
            <a:extLst>
              <a:ext uri="{FF2B5EF4-FFF2-40B4-BE49-F238E27FC236}">
                <a16:creationId xmlns:a16="http://schemas.microsoft.com/office/drawing/2014/main" id="{9542BF78-373D-79E6-4B0D-F399EC0ECA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1203598"/>
            <a:ext cx="3697747" cy="1385834"/>
          </a:xfrm>
          <a:prstGeom prst="rect">
            <a:avLst/>
          </a:prstGeom>
          <a:noFill/>
          <a:ln>
            <a:noFill/>
          </a:ln>
        </p:spPr>
      </p:pic>
      <p:sp>
        <p:nvSpPr>
          <p:cNvPr id="10" name="Rectangle : coins arrondis 9">
            <a:extLst>
              <a:ext uri="{FF2B5EF4-FFF2-40B4-BE49-F238E27FC236}">
                <a16:creationId xmlns:a16="http://schemas.microsoft.com/office/drawing/2014/main" id="{0F4A3A98-8946-3A51-0B2D-E17485CC686A}"/>
              </a:ext>
            </a:extLst>
          </p:cNvPr>
          <p:cNvSpPr/>
          <p:nvPr/>
        </p:nvSpPr>
        <p:spPr>
          <a:xfrm>
            <a:off x="899592" y="2499742"/>
            <a:ext cx="3517727" cy="101242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envoi aux parents d’enfants âgés de 0 à 17 ans dont un des parents est équipé en assurance vie </a:t>
            </a:r>
          </a:p>
        </p:txBody>
      </p:sp>
      <p:sp>
        <p:nvSpPr>
          <p:cNvPr id="11" name="Rectangle : coins arrondis 10">
            <a:extLst>
              <a:ext uri="{FF2B5EF4-FFF2-40B4-BE49-F238E27FC236}">
                <a16:creationId xmlns:a16="http://schemas.microsoft.com/office/drawing/2014/main" id="{11E09E7D-4CBC-8519-C1CC-7EB22836B363}"/>
              </a:ext>
            </a:extLst>
          </p:cNvPr>
          <p:cNvSpPr/>
          <p:nvPr/>
        </p:nvSpPr>
        <p:spPr>
          <a:xfrm>
            <a:off x="5004048" y="2499742"/>
            <a:ext cx="4139951" cy="101242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envoi aux jeunes de 18 à 29 ans </a:t>
            </a:r>
            <a:br>
              <a:rPr lang="fr-FR" dirty="0">
                <a:solidFill>
                  <a:schemeClr val="tx1">
                    <a:lumMod val="75000"/>
                    <a:lumOff val="25000"/>
                  </a:schemeClr>
                </a:solidFill>
              </a:rPr>
            </a:br>
            <a:r>
              <a:rPr lang="fr-FR" dirty="0">
                <a:solidFill>
                  <a:schemeClr val="tx1">
                    <a:lumMod val="75000"/>
                    <a:lumOff val="25000"/>
                  </a:schemeClr>
                </a:solidFill>
              </a:rPr>
              <a:t>non détenteurs d’assurance-vie </a:t>
            </a:r>
            <a:br>
              <a:rPr lang="fr-FR" dirty="0">
                <a:solidFill>
                  <a:schemeClr val="tx1">
                    <a:lumMod val="75000"/>
                    <a:lumOff val="25000"/>
                  </a:schemeClr>
                </a:solidFill>
              </a:rPr>
            </a:br>
            <a:r>
              <a:rPr lang="fr-FR" dirty="0">
                <a:solidFill>
                  <a:schemeClr val="tx1">
                    <a:lumMod val="75000"/>
                    <a:lumOff val="25000"/>
                  </a:schemeClr>
                </a:solidFill>
              </a:rPr>
              <a:t>avec flux créditeurs externes mensuels &gt; 1000€ </a:t>
            </a:r>
          </a:p>
        </p:txBody>
      </p:sp>
      <p:sp>
        <p:nvSpPr>
          <p:cNvPr id="12" name="ZoneTexte 11">
            <a:extLst>
              <a:ext uri="{FF2B5EF4-FFF2-40B4-BE49-F238E27FC236}">
                <a16:creationId xmlns:a16="http://schemas.microsoft.com/office/drawing/2014/main" id="{18646DF9-F09B-282A-4E03-3A9CB1603F53}"/>
              </a:ext>
            </a:extLst>
          </p:cNvPr>
          <p:cNvSpPr txBox="1"/>
          <p:nvPr/>
        </p:nvSpPr>
        <p:spPr>
          <a:xfrm>
            <a:off x="380484" y="4357333"/>
            <a:ext cx="2120031" cy="249299"/>
          </a:xfrm>
          <a:prstGeom prst="rect">
            <a:avLst/>
          </a:prstGeom>
          <a:noFill/>
        </p:spPr>
        <p:txBody>
          <a:bodyPr wrap="square" rtlCol="0">
            <a:spAutoFit/>
          </a:bodyPr>
          <a:lstStyle/>
          <a:p>
            <a:pPr algn="ctr">
              <a:lnSpc>
                <a:spcPct val="85000"/>
              </a:lnSpc>
              <a:spcAft>
                <a:spcPts val="600"/>
              </a:spcAft>
            </a:pPr>
            <a:r>
              <a:rPr lang="fr-FR" sz="1200" dirty="0"/>
              <a:t>E-mailing</a:t>
            </a:r>
          </a:p>
        </p:txBody>
      </p:sp>
      <p:pic>
        <p:nvPicPr>
          <p:cNvPr id="14" name="Graphique 13" descr="Adresse de courrier contour">
            <a:extLst>
              <a:ext uri="{FF2B5EF4-FFF2-40B4-BE49-F238E27FC236}">
                <a16:creationId xmlns:a16="http://schemas.microsoft.com/office/drawing/2014/main" id="{ECF3AB6A-B8EE-9A79-C027-3A94F9806D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4971" y="4035410"/>
            <a:ext cx="540060" cy="540060"/>
          </a:xfrm>
          <a:prstGeom prst="rect">
            <a:avLst/>
          </a:prstGeom>
        </p:spPr>
      </p:pic>
      <p:sp>
        <p:nvSpPr>
          <p:cNvPr id="15" name="ZoneTexte 14">
            <a:extLst>
              <a:ext uri="{FF2B5EF4-FFF2-40B4-BE49-F238E27FC236}">
                <a16:creationId xmlns:a16="http://schemas.microsoft.com/office/drawing/2014/main" id="{76EC9243-76A0-DF3C-2E61-A5FE5FEDE2CF}"/>
              </a:ext>
            </a:extLst>
          </p:cNvPr>
          <p:cNvSpPr txBox="1"/>
          <p:nvPr/>
        </p:nvSpPr>
        <p:spPr>
          <a:xfrm>
            <a:off x="4756225" y="4043401"/>
            <a:ext cx="1919383" cy="563231"/>
          </a:xfrm>
          <a:prstGeom prst="rect">
            <a:avLst/>
          </a:prstGeom>
          <a:noFill/>
        </p:spPr>
        <p:txBody>
          <a:bodyPr wrap="square" rtlCol="0">
            <a:spAutoFit/>
          </a:bodyPr>
          <a:lstStyle/>
          <a:p>
            <a:pPr algn="ctr">
              <a:lnSpc>
                <a:spcPct val="85000"/>
              </a:lnSpc>
              <a:spcAft>
                <a:spcPts val="600"/>
              </a:spcAft>
            </a:pPr>
            <a:r>
              <a:rPr lang="fr-FR" sz="1200" dirty="0"/>
              <a:t>Bannières site CE, espace bancaire (lame, native ad, push </a:t>
            </a:r>
            <a:r>
              <a:rPr lang="fr-FR" sz="1200" dirty="0" err="1"/>
              <a:t>edito</a:t>
            </a:r>
            <a:r>
              <a:rPr lang="fr-FR" sz="1200" dirty="0"/>
              <a:t>)</a:t>
            </a:r>
          </a:p>
        </p:txBody>
      </p:sp>
      <p:grpSp>
        <p:nvGrpSpPr>
          <p:cNvPr id="20" name="Groupe 24">
            <a:extLst>
              <a:ext uri="{FF2B5EF4-FFF2-40B4-BE49-F238E27FC236}">
                <a16:creationId xmlns:a16="http://schemas.microsoft.com/office/drawing/2014/main" id="{B5F418BA-1F6E-A5BC-A72F-5D685999C5DF}"/>
              </a:ext>
            </a:extLst>
          </p:cNvPr>
          <p:cNvGrpSpPr>
            <a:grpSpLocks/>
          </p:cNvGrpSpPr>
          <p:nvPr/>
        </p:nvGrpSpPr>
        <p:grpSpPr bwMode="auto">
          <a:xfrm>
            <a:off x="4010227" y="3883091"/>
            <a:ext cx="886457" cy="720126"/>
            <a:chOff x="1336675" y="1316038"/>
            <a:chExt cx="503238" cy="487363"/>
          </a:xfrm>
        </p:grpSpPr>
        <p:grpSp>
          <p:nvGrpSpPr>
            <p:cNvPr id="21" name="Groupe 25">
              <a:extLst>
                <a:ext uri="{FF2B5EF4-FFF2-40B4-BE49-F238E27FC236}">
                  <a16:creationId xmlns:a16="http://schemas.microsoft.com/office/drawing/2014/main" id="{0D3B6682-9FD2-72EC-9AA2-E9EACDD41681}"/>
                </a:ext>
              </a:extLst>
            </p:cNvPr>
            <p:cNvGrpSpPr>
              <a:grpSpLocks/>
            </p:cNvGrpSpPr>
            <p:nvPr/>
          </p:nvGrpSpPr>
          <p:grpSpPr bwMode="auto">
            <a:xfrm>
              <a:off x="1336675" y="1460501"/>
              <a:ext cx="381000" cy="342900"/>
              <a:chOff x="1336675" y="1460501"/>
              <a:chExt cx="381000" cy="342900"/>
            </a:xfrm>
          </p:grpSpPr>
          <p:sp>
            <p:nvSpPr>
              <p:cNvPr id="34" name="Freeform 43">
                <a:extLst>
                  <a:ext uri="{FF2B5EF4-FFF2-40B4-BE49-F238E27FC236}">
                    <a16:creationId xmlns:a16="http://schemas.microsoft.com/office/drawing/2014/main" id="{A55C06D8-7FAE-1100-BB8C-F1B1F106F6CF}"/>
                  </a:ext>
                </a:extLst>
              </p:cNvPr>
              <p:cNvSpPr>
                <a:spLocks/>
              </p:cNvSpPr>
              <p:nvPr/>
            </p:nvSpPr>
            <p:spPr bwMode="auto">
              <a:xfrm>
                <a:off x="1530350" y="1460501"/>
                <a:ext cx="187325" cy="288925"/>
              </a:xfrm>
              <a:custGeom>
                <a:avLst/>
                <a:gdLst>
                  <a:gd name="T0" fmla="*/ 144912 w 106"/>
                  <a:gd name="T1" fmla="*/ 0 h 156"/>
                  <a:gd name="T2" fmla="*/ 164351 w 106"/>
                  <a:gd name="T3" fmla="*/ 0 h 156"/>
                  <a:gd name="T4" fmla="*/ 187325 w 106"/>
                  <a:gd name="T5" fmla="*/ 24077 h 156"/>
                  <a:gd name="T6" fmla="*/ 187325 w 106"/>
                  <a:gd name="T7" fmla="*/ 264848 h 156"/>
                  <a:gd name="T8" fmla="*/ 164351 w 106"/>
                  <a:gd name="T9" fmla="*/ 288925 h 156"/>
                  <a:gd name="T10" fmla="*/ 0 w 106"/>
                  <a:gd name="T11" fmla="*/ 288925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 h="156">
                    <a:moveTo>
                      <a:pt x="82" y="0"/>
                    </a:moveTo>
                    <a:cubicBezTo>
                      <a:pt x="93" y="0"/>
                      <a:pt x="93" y="0"/>
                      <a:pt x="93" y="0"/>
                    </a:cubicBezTo>
                    <a:cubicBezTo>
                      <a:pt x="100" y="0"/>
                      <a:pt x="106" y="6"/>
                      <a:pt x="106" y="13"/>
                    </a:cubicBezTo>
                    <a:cubicBezTo>
                      <a:pt x="106" y="143"/>
                      <a:pt x="106" y="143"/>
                      <a:pt x="106" y="143"/>
                    </a:cubicBezTo>
                    <a:cubicBezTo>
                      <a:pt x="106" y="150"/>
                      <a:pt x="100" y="156"/>
                      <a:pt x="93" y="156"/>
                    </a:cubicBezTo>
                    <a:cubicBezTo>
                      <a:pt x="0" y="156"/>
                      <a:pt x="0" y="156"/>
                      <a:pt x="0" y="156"/>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 name="Freeform 44">
                <a:extLst>
                  <a:ext uri="{FF2B5EF4-FFF2-40B4-BE49-F238E27FC236}">
                    <a16:creationId xmlns:a16="http://schemas.microsoft.com/office/drawing/2014/main" id="{99D315B7-5B42-8735-9995-B19CEFD6ED6A}"/>
                  </a:ext>
                </a:extLst>
              </p:cNvPr>
              <p:cNvSpPr>
                <a:spLocks/>
              </p:cNvSpPr>
              <p:nvPr/>
            </p:nvSpPr>
            <p:spPr bwMode="auto">
              <a:xfrm>
                <a:off x="1336675" y="1460501"/>
                <a:ext cx="317500" cy="288925"/>
              </a:xfrm>
              <a:custGeom>
                <a:avLst/>
                <a:gdLst>
                  <a:gd name="T0" fmla="*/ 170279 w 179"/>
                  <a:gd name="T1" fmla="*/ 288925 h 156"/>
                  <a:gd name="T2" fmla="*/ 21285 w 179"/>
                  <a:gd name="T3" fmla="*/ 288925 h 156"/>
                  <a:gd name="T4" fmla="*/ 0 w 179"/>
                  <a:gd name="T5" fmla="*/ 264848 h 156"/>
                  <a:gd name="T6" fmla="*/ 0 w 179"/>
                  <a:gd name="T7" fmla="*/ 24077 h 156"/>
                  <a:gd name="T8" fmla="*/ 21285 w 179"/>
                  <a:gd name="T9" fmla="*/ 0 h 156"/>
                  <a:gd name="T10" fmla="*/ 317500 w 179"/>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9" h="156">
                    <a:moveTo>
                      <a:pt x="96" y="156"/>
                    </a:moveTo>
                    <a:cubicBezTo>
                      <a:pt x="12" y="156"/>
                      <a:pt x="12" y="156"/>
                      <a:pt x="12" y="156"/>
                    </a:cubicBezTo>
                    <a:cubicBezTo>
                      <a:pt x="6" y="156"/>
                      <a:pt x="0" y="150"/>
                      <a:pt x="0" y="143"/>
                    </a:cubicBezTo>
                    <a:cubicBezTo>
                      <a:pt x="0" y="13"/>
                      <a:pt x="0" y="13"/>
                      <a:pt x="0" y="13"/>
                    </a:cubicBezTo>
                    <a:cubicBezTo>
                      <a:pt x="0" y="6"/>
                      <a:pt x="6" y="0"/>
                      <a:pt x="12" y="0"/>
                    </a:cubicBezTo>
                    <a:cubicBezTo>
                      <a:pt x="179" y="0"/>
                      <a:pt x="179" y="0"/>
                      <a:pt x="179" y="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 name="Line 45">
                <a:extLst>
                  <a:ext uri="{FF2B5EF4-FFF2-40B4-BE49-F238E27FC236}">
                    <a16:creationId xmlns:a16="http://schemas.microsoft.com/office/drawing/2014/main" id="{B04871EB-E5AF-8958-9D56-03D617D0FB1D}"/>
                  </a:ext>
                </a:extLst>
              </p:cNvPr>
              <p:cNvSpPr>
                <a:spLocks noChangeShapeType="1"/>
              </p:cNvSpPr>
              <p:nvPr/>
            </p:nvSpPr>
            <p:spPr bwMode="auto">
              <a:xfrm>
                <a:off x="1339850" y="1689101"/>
                <a:ext cx="355600" cy="0"/>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7" name="Line 46">
                <a:extLst>
                  <a:ext uri="{FF2B5EF4-FFF2-40B4-BE49-F238E27FC236}">
                    <a16:creationId xmlns:a16="http://schemas.microsoft.com/office/drawing/2014/main" id="{6E2AE4A7-98C3-4105-E520-768AA1A1CA43}"/>
                  </a:ext>
                </a:extLst>
              </p:cNvPr>
              <p:cNvSpPr>
                <a:spLocks noChangeShapeType="1"/>
              </p:cNvSpPr>
              <p:nvPr/>
            </p:nvSpPr>
            <p:spPr bwMode="auto">
              <a:xfrm flipH="1">
                <a:off x="1420813" y="1803401"/>
                <a:ext cx="203200" cy="0"/>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8" name="Line 47">
                <a:extLst>
                  <a:ext uri="{FF2B5EF4-FFF2-40B4-BE49-F238E27FC236}">
                    <a16:creationId xmlns:a16="http://schemas.microsoft.com/office/drawing/2014/main" id="{BB94C303-3BFE-3819-FC83-3EB14E41AFAE}"/>
                  </a:ext>
                </a:extLst>
              </p:cNvPr>
              <p:cNvSpPr>
                <a:spLocks noChangeShapeType="1"/>
              </p:cNvSpPr>
              <p:nvPr/>
            </p:nvSpPr>
            <p:spPr bwMode="auto">
              <a:xfrm flipH="1">
                <a:off x="1651000" y="1803401"/>
                <a:ext cx="9525" cy="0"/>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9" name="Freeform 48">
                <a:extLst>
                  <a:ext uri="{FF2B5EF4-FFF2-40B4-BE49-F238E27FC236}">
                    <a16:creationId xmlns:a16="http://schemas.microsoft.com/office/drawing/2014/main" id="{4D98412D-CD64-C7A2-FC01-0BB3E90AF459}"/>
                  </a:ext>
                </a:extLst>
              </p:cNvPr>
              <p:cNvSpPr>
                <a:spLocks/>
              </p:cNvSpPr>
              <p:nvPr/>
            </p:nvSpPr>
            <p:spPr bwMode="auto">
              <a:xfrm>
                <a:off x="1463675" y="1749426"/>
                <a:ext cx="23812" cy="53975"/>
              </a:xfrm>
              <a:custGeom>
                <a:avLst/>
                <a:gdLst>
                  <a:gd name="T0" fmla="*/ 20410 w 14"/>
                  <a:gd name="T1" fmla="*/ 0 h 29"/>
                  <a:gd name="T2" fmla="*/ 0 w 14"/>
                  <a:gd name="T3" fmla="*/ 53975 h 29"/>
                  <a:gd name="T4" fmla="*/ 0 60000 65536"/>
                  <a:gd name="T5" fmla="*/ 0 60000 65536"/>
                </a:gdLst>
                <a:ahLst/>
                <a:cxnLst>
                  <a:cxn ang="T4">
                    <a:pos x="T0" y="T1"/>
                  </a:cxn>
                  <a:cxn ang="T5">
                    <a:pos x="T2" y="T3"/>
                  </a:cxn>
                </a:cxnLst>
                <a:rect l="0" t="0" r="r" b="b"/>
                <a:pathLst>
                  <a:path w="14" h="29">
                    <a:moveTo>
                      <a:pt x="12" y="0"/>
                    </a:moveTo>
                    <a:cubicBezTo>
                      <a:pt x="12" y="0"/>
                      <a:pt x="14" y="29"/>
                      <a:pt x="0" y="29"/>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 name="Freeform 49">
                <a:extLst>
                  <a:ext uri="{FF2B5EF4-FFF2-40B4-BE49-F238E27FC236}">
                    <a16:creationId xmlns:a16="http://schemas.microsoft.com/office/drawing/2014/main" id="{6A3195F7-5DE4-AA6A-9456-D4E4F46DB083}"/>
                  </a:ext>
                </a:extLst>
              </p:cNvPr>
              <p:cNvSpPr>
                <a:spLocks/>
              </p:cNvSpPr>
              <p:nvPr/>
            </p:nvSpPr>
            <p:spPr bwMode="auto">
              <a:xfrm>
                <a:off x="1565275" y="1749426"/>
                <a:ext cx="25400" cy="53975"/>
              </a:xfrm>
              <a:custGeom>
                <a:avLst/>
                <a:gdLst>
                  <a:gd name="T0" fmla="*/ 5443 w 14"/>
                  <a:gd name="T1" fmla="*/ 0 h 29"/>
                  <a:gd name="T2" fmla="*/ 25400 w 14"/>
                  <a:gd name="T3" fmla="*/ 53975 h 29"/>
                  <a:gd name="T4" fmla="*/ 0 60000 65536"/>
                  <a:gd name="T5" fmla="*/ 0 60000 65536"/>
                </a:gdLst>
                <a:ahLst/>
                <a:cxnLst>
                  <a:cxn ang="T4">
                    <a:pos x="T0" y="T1"/>
                  </a:cxn>
                  <a:cxn ang="T5">
                    <a:pos x="T2" y="T3"/>
                  </a:cxn>
                </a:cxnLst>
                <a:rect l="0" t="0" r="r" b="b"/>
                <a:pathLst>
                  <a:path w="14" h="29">
                    <a:moveTo>
                      <a:pt x="3" y="0"/>
                    </a:moveTo>
                    <a:cubicBezTo>
                      <a:pt x="3" y="0"/>
                      <a:pt x="0" y="29"/>
                      <a:pt x="14" y="29"/>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 name="Oval 50">
                <a:extLst>
                  <a:ext uri="{FF2B5EF4-FFF2-40B4-BE49-F238E27FC236}">
                    <a16:creationId xmlns:a16="http://schemas.microsoft.com/office/drawing/2014/main" id="{B3A5DACB-9D82-3F9F-8BB4-438C528D69D0}"/>
                  </a:ext>
                </a:extLst>
              </p:cNvPr>
              <p:cNvSpPr>
                <a:spLocks noChangeArrowheads="1"/>
              </p:cNvSpPr>
              <p:nvPr/>
            </p:nvSpPr>
            <p:spPr bwMode="auto">
              <a:xfrm>
                <a:off x="1516063" y="1706563"/>
                <a:ext cx="20637" cy="22225"/>
              </a:xfrm>
              <a:prstGeom prst="ellipse">
                <a:avLst/>
              </a:prstGeom>
              <a:noFill/>
              <a:ln w="9525" cap="rnd">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fr-FR" altLang="fr-FR"/>
              </a:p>
            </p:txBody>
          </p:sp>
          <p:sp>
            <p:nvSpPr>
              <p:cNvPr id="42" name="Line 51">
                <a:extLst>
                  <a:ext uri="{FF2B5EF4-FFF2-40B4-BE49-F238E27FC236}">
                    <a16:creationId xmlns:a16="http://schemas.microsoft.com/office/drawing/2014/main" id="{466C0B39-5FC3-8C3C-C30D-FF204B0B161D}"/>
                  </a:ext>
                </a:extLst>
              </p:cNvPr>
              <p:cNvSpPr>
                <a:spLocks noChangeShapeType="1"/>
              </p:cNvSpPr>
              <p:nvPr/>
            </p:nvSpPr>
            <p:spPr bwMode="auto">
              <a:xfrm>
                <a:off x="1387475" y="1514476"/>
                <a:ext cx="23812" cy="23813"/>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3" name="Line 52">
                <a:extLst>
                  <a:ext uri="{FF2B5EF4-FFF2-40B4-BE49-F238E27FC236}">
                    <a16:creationId xmlns:a16="http://schemas.microsoft.com/office/drawing/2014/main" id="{DA0261B5-7BC2-602E-8610-391C6AB78223}"/>
                  </a:ext>
                </a:extLst>
              </p:cNvPr>
              <p:cNvSpPr>
                <a:spLocks noChangeShapeType="1"/>
              </p:cNvSpPr>
              <p:nvPr/>
            </p:nvSpPr>
            <p:spPr bwMode="auto">
              <a:xfrm>
                <a:off x="1362075" y="1489076"/>
                <a:ext cx="7937" cy="6350"/>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22" name="Groupe 26">
              <a:extLst>
                <a:ext uri="{FF2B5EF4-FFF2-40B4-BE49-F238E27FC236}">
                  <a16:creationId xmlns:a16="http://schemas.microsoft.com/office/drawing/2014/main" id="{3863B6B5-7B24-5F30-1F87-19F4D14C3469}"/>
                </a:ext>
              </a:extLst>
            </p:cNvPr>
            <p:cNvGrpSpPr>
              <a:grpSpLocks/>
            </p:cNvGrpSpPr>
            <p:nvPr/>
          </p:nvGrpSpPr>
          <p:grpSpPr bwMode="auto">
            <a:xfrm>
              <a:off x="1716088" y="1316038"/>
              <a:ext cx="123825" cy="150813"/>
              <a:chOff x="1716088" y="1316038"/>
              <a:chExt cx="123825" cy="150813"/>
            </a:xfrm>
          </p:grpSpPr>
          <p:sp>
            <p:nvSpPr>
              <p:cNvPr id="31" name="Freeform 53">
                <a:extLst>
                  <a:ext uri="{FF2B5EF4-FFF2-40B4-BE49-F238E27FC236}">
                    <a16:creationId xmlns:a16="http://schemas.microsoft.com/office/drawing/2014/main" id="{5CFA0DC2-D03C-FDDD-1B3A-F7F247C9F621}"/>
                  </a:ext>
                </a:extLst>
              </p:cNvPr>
              <p:cNvSpPr>
                <a:spLocks/>
              </p:cNvSpPr>
              <p:nvPr/>
            </p:nvSpPr>
            <p:spPr bwMode="auto">
              <a:xfrm>
                <a:off x="1725613" y="1368426"/>
                <a:ext cx="73025" cy="92075"/>
              </a:xfrm>
              <a:custGeom>
                <a:avLst/>
                <a:gdLst>
                  <a:gd name="T0" fmla="*/ 73025 w 42"/>
                  <a:gd name="T1" fmla="*/ 92075 h 50"/>
                  <a:gd name="T2" fmla="*/ 0 w 42"/>
                  <a:gd name="T3" fmla="*/ 0 h 50"/>
                  <a:gd name="T4" fmla="*/ 0 60000 65536"/>
                  <a:gd name="T5" fmla="*/ 0 60000 65536"/>
                </a:gdLst>
                <a:ahLst/>
                <a:cxnLst>
                  <a:cxn ang="T4">
                    <a:pos x="T0" y="T1"/>
                  </a:cxn>
                  <a:cxn ang="T5">
                    <a:pos x="T2" y="T3"/>
                  </a:cxn>
                </a:cxnLst>
                <a:rect l="0" t="0" r="r" b="b"/>
                <a:pathLst>
                  <a:path w="42" h="50">
                    <a:moveTo>
                      <a:pt x="42" y="50"/>
                    </a:moveTo>
                    <a:cubicBezTo>
                      <a:pt x="40" y="27"/>
                      <a:pt x="24" y="6"/>
                      <a:pt x="0" y="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2" name="Freeform 54">
                <a:extLst>
                  <a:ext uri="{FF2B5EF4-FFF2-40B4-BE49-F238E27FC236}">
                    <a16:creationId xmlns:a16="http://schemas.microsoft.com/office/drawing/2014/main" id="{452DC026-EA73-68F9-C43B-1691017E03C3}"/>
                  </a:ext>
                </a:extLst>
              </p:cNvPr>
              <p:cNvSpPr>
                <a:spLocks/>
              </p:cNvSpPr>
              <p:nvPr/>
            </p:nvSpPr>
            <p:spPr bwMode="auto">
              <a:xfrm>
                <a:off x="1716088" y="1414463"/>
                <a:ext cx="41275" cy="52388"/>
              </a:xfrm>
              <a:custGeom>
                <a:avLst/>
                <a:gdLst>
                  <a:gd name="T0" fmla="*/ 41275 w 23"/>
                  <a:gd name="T1" fmla="*/ 52388 h 28"/>
                  <a:gd name="T2" fmla="*/ 0 w 23"/>
                  <a:gd name="T3" fmla="*/ 0 h 28"/>
                  <a:gd name="T4" fmla="*/ 0 60000 65536"/>
                  <a:gd name="T5" fmla="*/ 0 60000 65536"/>
                </a:gdLst>
                <a:ahLst/>
                <a:cxnLst>
                  <a:cxn ang="T4">
                    <a:pos x="T0" y="T1"/>
                  </a:cxn>
                  <a:cxn ang="T5">
                    <a:pos x="T2" y="T3"/>
                  </a:cxn>
                </a:cxnLst>
                <a:rect l="0" t="0" r="r" b="b"/>
                <a:pathLst>
                  <a:path w="23" h="28">
                    <a:moveTo>
                      <a:pt x="23" y="28"/>
                    </a:moveTo>
                    <a:cubicBezTo>
                      <a:pt x="22" y="15"/>
                      <a:pt x="13" y="4"/>
                      <a:pt x="0" y="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3" name="Freeform 55">
                <a:extLst>
                  <a:ext uri="{FF2B5EF4-FFF2-40B4-BE49-F238E27FC236}">
                    <a16:creationId xmlns:a16="http://schemas.microsoft.com/office/drawing/2014/main" id="{AEF30AC6-BAF5-E454-8527-5895FAE6A836}"/>
                  </a:ext>
                </a:extLst>
              </p:cNvPr>
              <p:cNvSpPr>
                <a:spLocks/>
              </p:cNvSpPr>
              <p:nvPr/>
            </p:nvSpPr>
            <p:spPr bwMode="auto">
              <a:xfrm>
                <a:off x="1731963" y="1316038"/>
                <a:ext cx="107950" cy="134938"/>
              </a:xfrm>
              <a:custGeom>
                <a:avLst/>
                <a:gdLst>
                  <a:gd name="T0" fmla="*/ 107950 w 61"/>
                  <a:gd name="T1" fmla="*/ 134938 h 73"/>
                  <a:gd name="T2" fmla="*/ 0 w 61"/>
                  <a:gd name="T3" fmla="*/ 0 h 73"/>
                  <a:gd name="T4" fmla="*/ 0 60000 65536"/>
                  <a:gd name="T5" fmla="*/ 0 60000 65536"/>
                </a:gdLst>
                <a:ahLst/>
                <a:cxnLst>
                  <a:cxn ang="T4">
                    <a:pos x="T0" y="T1"/>
                  </a:cxn>
                  <a:cxn ang="T5">
                    <a:pos x="T2" y="T3"/>
                  </a:cxn>
                </a:cxnLst>
                <a:rect l="0" t="0" r="r" b="b"/>
                <a:pathLst>
                  <a:path w="61" h="73">
                    <a:moveTo>
                      <a:pt x="61" y="73"/>
                    </a:moveTo>
                    <a:cubicBezTo>
                      <a:pt x="58" y="40"/>
                      <a:pt x="34" y="10"/>
                      <a:pt x="0" y="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23" name="Groupe 27">
              <a:extLst>
                <a:ext uri="{FF2B5EF4-FFF2-40B4-BE49-F238E27FC236}">
                  <a16:creationId xmlns:a16="http://schemas.microsoft.com/office/drawing/2014/main" id="{61BB7E65-D444-E415-6D3D-983339F94B6E}"/>
                </a:ext>
              </a:extLst>
            </p:cNvPr>
            <p:cNvGrpSpPr>
              <a:grpSpLocks/>
            </p:cNvGrpSpPr>
            <p:nvPr/>
          </p:nvGrpSpPr>
          <p:grpSpPr bwMode="auto">
            <a:xfrm>
              <a:off x="1439863" y="1485901"/>
              <a:ext cx="171450" cy="177800"/>
              <a:chOff x="1439863" y="1485901"/>
              <a:chExt cx="171450" cy="177800"/>
            </a:xfrm>
          </p:grpSpPr>
          <p:sp>
            <p:nvSpPr>
              <p:cNvPr id="24" name="Oval 56">
                <a:extLst>
                  <a:ext uri="{FF2B5EF4-FFF2-40B4-BE49-F238E27FC236}">
                    <a16:creationId xmlns:a16="http://schemas.microsoft.com/office/drawing/2014/main" id="{9AFFA352-0E1B-0273-BAC9-CA04318437C8}"/>
                  </a:ext>
                </a:extLst>
              </p:cNvPr>
              <p:cNvSpPr>
                <a:spLocks noChangeArrowheads="1"/>
              </p:cNvSpPr>
              <p:nvPr/>
            </p:nvSpPr>
            <p:spPr bwMode="auto">
              <a:xfrm>
                <a:off x="1439863" y="1485901"/>
                <a:ext cx="171450" cy="177800"/>
              </a:xfrm>
              <a:prstGeom prst="ellipse">
                <a:avLst/>
              </a:prstGeom>
              <a:noFill/>
              <a:ln w="9525" cap="rnd">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fr-FR" altLang="fr-FR"/>
              </a:p>
            </p:txBody>
          </p:sp>
          <p:sp>
            <p:nvSpPr>
              <p:cNvPr id="25" name="Line 57">
                <a:extLst>
                  <a:ext uri="{FF2B5EF4-FFF2-40B4-BE49-F238E27FC236}">
                    <a16:creationId xmlns:a16="http://schemas.microsoft.com/office/drawing/2014/main" id="{27F82D70-E799-3B77-5F82-28A2A459F0A9}"/>
                  </a:ext>
                </a:extLst>
              </p:cNvPr>
              <p:cNvSpPr>
                <a:spLocks noChangeShapeType="1"/>
              </p:cNvSpPr>
              <p:nvPr/>
            </p:nvSpPr>
            <p:spPr bwMode="auto">
              <a:xfrm>
                <a:off x="1527175" y="1485901"/>
                <a:ext cx="0" cy="177800"/>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6" name="Freeform 58">
                <a:extLst>
                  <a:ext uri="{FF2B5EF4-FFF2-40B4-BE49-F238E27FC236}">
                    <a16:creationId xmlns:a16="http://schemas.microsoft.com/office/drawing/2014/main" id="{0B105CD3-A752-59FF-2936-140C990D91A4}"/>
                  </a:ext>
                </a:extLst>
              </p:cNvPr>
              <p:cNvSpPr>
                <a:spLocks/>
              </p:cNvSpPr>
              <p:nvPr/>
            </p:nvSpPr>
            <p:spPr bwMode="auto">
              <a:xfrm>
                <a:off x="1477963" y="1485901"/>
                <a:ext cx="41275" cy="177800"/>
              </a:xfrm>
              <a:custGeom>
                <a:avLst/>
                <a:gdLst>
                  <a:gd name="T0" fmla="*/ 34396 w 24"/>
                  <a:gd name="T1" fmla="*/ 0 h 96"/>
                  <a:gd name="T2" fmla="*/ 0 w 24"/>
                  <a:gd name="T3" fmla="*/ 88900 h 96"/>
                  <a:gd name="T4" fmla="*/ 41275 w 24"/>
                  <a:gd name="T5" fmla="*/ 177800 h 96"/>
                  <a:gd name="T6" fmla="*/ 0 60000 65536"/>
                  <a:gd name="T7" fmla="*/ 0 60000 65536"/>
                  <a:gd name="T8" fmla="*/ 0 60000 65536"/>
                </a:gdLst>
                <a:ahLst/>
                <a:cxnLst>
                  <a:cxn ang="T6">
                    <a:pos x="T0" y="T1"/>
                  </a:cxn>
                  <a:cxn ang="T7">
                    <a:pos x="T2" y="T3"/>
                  </a:cxn>
                  <a:cxn ang="T8">
                    <a:pos x="T4" y="T5"/>
                  </a:cxn>
                </a:cxnLst>
                <a:rect l="0" t="0" r="r" b="b"/>
                <a:pathLst>
                  <a:path w="24" h="96">
                    <a:moveTo>
                      <a:pt x="20" y="0"/>
                    </a:moveTo>
                    <a:cubicBezTo>
                      <a:pt x="20" y="0"/>
                      <a:pt x="0" y="10"/>
                      <a:pt x="0" y="48"/>
                    </a:cubicBezTo>
                    <a:cubicBezTo>
                      <a:pt x="0" y="87"/>
                      <a:pt x="24" y="96"/>
                      <a:pt x="24" y="96"/>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 name="Freeform 59">
                <a:extLst>
                  <a:ext uri="{FF2B5EF4-FFF2-40B4-BE49-F238E27FC236}">
                    <a16:creationId xmlns:a16="http://schemas.microsoft.com/office/drawing/2014/main" id="{7D1CF7F8-6DCE-453A-6E93-28E39EF3B35A}"/>
                  </a:ext>
                </a:extLst>
              </p:cNvPr>
              <p:cNvSpPr>
                <a:spLocks/>
              </p:cNvSpPr>
              <p:nvPr/>
            </p:nvSpPr>
            <p:spPr bwMode="auto">
              <a:xfrm>
                <a:off x="1531938" y="1485901"/>
                <a:ext cx="42862" cy="177800"/>
              </a:xfrm>
              <a:custGeom>
                <a:avLst/>
                <a:gdLst>
                  <a:gd name="T0" fmla="*/ 7144 w 24"/>
                  <a:gd name="T1" fmla="*/ 0 h 96"/>
                  <a:gd name="T2" fmla="*/ 42862 w 24"/>
                  <a:gd name="T3" fmla="*/ 88900 h 96"/>
                  <a:gd name="T4" fmla="*/ 0 w 24"/>
                  <a:gd name="T5" fmla="*/ 177800 h 96"/>
                  <a:gd name="T6" fmla="*/ 0 60000 65536"/>
                  <a:gd name="T7" fmla="*/ 0 60000 65536"/>
                  <a:gd name="T8" fmla="*/ 0 60000 65536"/>
                </a:gdLst>
                <a:ahLst/>
                <a:cxnLst>
                  <a:cxn ang="T6">
                    <a:pos x="T0" y="T1"/>
                  </a:cxn>
                  <a:cxn ang="T7">
                    <a:pos x="T2" y="T3"/>
                  </a:cxn>
                  <a:cxn ang="T8">
                    <a:pos x="T4" y="T5"/>
                  </a:cxn>
                </a:cxnLst>
                <a:rect l="0" t="0" r="r" b="b"/>
                <a:pathLst>
                  <a:path w="24" h="96">
                    <a:moveTo>
                      <a:pt x="4" y="0"/>
                    </a:moveTo>
                    <a:cubicBezTo>
                      <a:pt x="4" y="0"/>
                      <a:pt x="24" y="10"/>
                      <a:pt x="24" y="48"/>
                    </a:cubicBezTo>
                    <a:cubicBezTo>
                      <a:pt x="24" y="87"/>
                      <a:pt x="0" y="96"/>
                      <a:pt x="0" y="96"/>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8" name="Line 60">
                <a:extLst>
                  <a:ext uri="{FF2B5EF4-FFF2-40B4-BE49-F238E27FC236}">
                    <a16:creationId xmlns:a16="http://schemas.microsoft.com/office/drawing/2014/main" id="{236DDD97-C783-0894-202F-DA5B5CD6ACD9}"/>
                  </a:ext>
                </a:extLst>
              </p:cNvPr>
              <p:cNvSpPr>
                <a:spLocks noChangeShapeType="1"/>
              </p:cNvSpPr>
              <p:nvPr/>
            </p:nvSpPr>
            <p:spPr bwMode="auto">
              <a:xfrm flipH="1">
                <a:off x="1439863" y="1574801"/>
                <a:ext cx="171450" cy="0"/>
              </a:xfrm>
              <a:prstGeom prst="line">
                <a:avLst/>
              </a:prstGeom>
              <a:noFill/>
              <a:ln w="9525" cap="rnd">
                <a:solidFill>
                  <a:schemeClr val="accent3"/>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9" name="Freeform 61">
                <a:extLst>
                  <a:ext uri="{FF2B5EF4-FFF2-40B4-BE49-F238E27FC236}">
                    <a16:creationId xmlns:a16="http://schemas.microsoft.com/office/drawing/2014/main" id="{86D16741-538F-B7F6-CC88-45989F361827}"/>
                  </a:ext>
                </a:extLst>
              </p:cNvPr>
              <p:cNvSpPr>
                <a:spLocks/>
              </p:cNvSpPr>
              <p:nvPr/>
            </p:nvSpPr>
            <p:spPr bwMode="auto">
              <a:xfrm>
                <a:off x="1460500" y="1614488"/>
                <a:ext cx="131762" cy="19050"/>
              </a:xfrm>
              <a:custGeom>
                <a:avLst/>
                <a:gdLst>
                  <a:gd name="T0" fmla="*/ 131762 w 74"/>
                  <a:gd name="T1" fmla="*/ 19050 h 10"/>
                  <a:gd name="T2" fmla="*/ 64100 w 74"/>
                  <a:gd name="T3" fmla="*/ 0 h 10"/>
                  <a:gd name="T4" fmla="*/ 0 w 74"/>
                  <a:gd name="T5" fmla="*/ 19050 h 10"/>
                  <a:gd name="T6" fmla="*/ 0 60000 65536"/>
                  <a:gd name="T7" fmla="*/ 0 60000 65536"/>
                  <a:gd name="T8" fmla="*/ 0 60000 65536"/>
                </a:gdLst>
                <a:ahLst/>
                <a:cxnLst>
                  <a:cxn ang="T6">
                    <a:pos x="T0" y="T1"/>
                  </a:cxn>
                  <a:cxn ang="T7">
                    <a:pos x="T2" y="T3"/>
                  </a:cxn>
                  <a:cxn ang="T8">
                    <a:pos x="T4" y="T5"/>
                  </a:cxn>
                </a:cxnLst>
                <a:rect l="0" t="0" r="r" b="b"/>
                <a:pathLst>
                  <a:path w="74" h="10">
                    <a:moveTo>
                      <a:pt x="74" y="10"/>
                    </a:moveTo>
                    <a:cubicBezTo>
                      <a:pt x="67" y="5"/>
                      <a:pt x="55" y="0"/>
                      <a:pt x="36" y="0"/>
                    </a:cubicBezTo>
                    <a:cubicBezTo>
                      <a:pt x="19" y="0"/>
                      <a:pt x="7" y="5"/>
                      <a:pt x="0" y="1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 name="Freeform 62">
                <a:extLst>
                  <a:ext uri="{FF2B5EF4-FFF2-40B4-BE49-F238E27FC236}">
                    <a16:creationId xmlns:a16="http://schemas.microsoft.com/office/drawing/2014/main" id="{BE0C9D05-5A2C-77D7-BB96-1B4CEB7BACEF}"/>
                  </a:ext>
                </a:extLst>
              </p:cNvPr>
              <p:cNvSpPr>
                <a:spLocks/>
              </p:cNvSpPr>
              <p:nvPr/>
            </p:nvSpPr>
            <p:spPr bwMode="auto">
              <a:xfrm>
                <a:off x="1458913" y="1519238"/>
                <a:ext cx="134937" cy="20638"/>
              </a:xfrm>
              <a:custGeom>
                <a:avLst/>
                <a:gdLst>
                  <a:gd name="T0" fmla="*/ 134937 w 76"/>
                  <a:gd name="T1" fmla="*/ 1876 h 11"/>
                  <a:gd name="T2" fmla="*/ 65693 w 76"/>
                  <a:gd name="T3" fmla="*/ 20638 h 11"/>
                  <a:gd name="T4" fmla="*/ 0 w 76"/>
                  <a:gd name="T5" fmla="*/ 0 h 11"/>
                  <a:gd name="T6" fmla="*/ 0 60000 65536"/>
                  <a:gd name="T7" fmla="*/ 0 60000 65536"/>
                  <a:gd name="T8" fmla="*/ 0 60000 65536"/>
                </a:gdLst>
                <a:ahLst/>
                <a:cxnLst>
                  <a:cxn ang="T6">
                    <a:pos x="T0" y="T1"/>
                  </a:cxn>
                  <a:cxn ang="T7">
                    <a:pos x="T2" y="T3"/>
                  </a:cxn>
                  <a:cxn ang="T8">
                    <a:pos x="T4" y="T5"/>
                  </a:cxn>
                </a:cxnLst>
                <a:rect l="0" t="0" r="r" b="b"/>
                <a:pathLst>
                  <a:path w="76" h="11">
                    <a:moveTo>
                      <a:pt x="76" y="1"/>
                    </a:moveTo>
                    <a:cubicBezTo>
                      <a:pt x="69" y="6"/>
                      <a:pt x="57" y="11"/>
                      <a:pt x="37" y="11"/>
                    </a:cubicBezTo>
                    <a:cubicBezTo>
                      <a:pt x="18" y="11"/>
                      <a:pt x="7" y="5"/>
                      <a:pt x="0" y="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pic>
        <p:nvPicPr>
          <p:cNvPr id="45" name="Graphique 44" descr="Centre d’appels contour">
            <a:extLst>
              <a:ext uri="{FF2B5EF4-FFF2-40B4-BE49-F238E27FC236}">
                <a16:creationId xmlns:a16="http://schemas.microsoft.com/office/drawing/2014/main" id="{9E14B1DD-7C2E-23B9-A5BE-D63D828500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63637" y="4004487"/>
            <a:ext cx="619052" cy="619052"/>
          </a:xfrm>
          <a:prstGeom prst="rect">
            <a:avLst/>
          </a:prstGeom>
        </p:spPr>
      </p:pic>
      <p:sp>
        <p:nvSpPr>
          <p:cNvPr id="46" name="ZoneTexte 45">
            <a:extLst>
              <a:ext uri="{FF2B5EF4-FFF2-40B4-BE49-F238E27FC236}">
                <a16:creationId xmlns:a16="http://schemas.microsoft.com/office/drawing/2014/main" id="{3DBFC37E-E6E2-C113-F28A-9862B20867E5}"/>
              </a:ext>
            </a:extLst>
          </p:cNvPr>
          <p:cNvSpPr txBox="1"/>
          <p:nvPr/>
        </p:nvSpPr>
        <p:spPr>
          <a:xfrm>
            <a:off x="7327940" y="4357333"/>
            <a:ext cx="1435576" cy="249299"/>
          </a:xfrm>
          <a:prstGeom prst="rect">
            <a:avLst/>
          </a:prstGeom>
          <a:noFill/>
        </p:spPr>
        <p:txBody>
          <a:bodyPr wrap="square" rtlCol="0">
            <a:spAutoFit/>
          </a:bodyPr>
          <a:lstStyle/>
          <a:p>
            <a:pPr algn="ctr">
              <a:lnSpc>
                <a:spcPct val="85000"/>
              </a:lnSpc>
              <a:spcAft>
                <a:spcPts val="600"/>
              </a:spcAft>
            </a:pPr>
            <a:r>
              <a:rPr lang="fr-FR" sz="1200" dirty="0"/>
              <a:t>Ciblage PDO</a:t>
            </a:r>
          </a:p>
        </p:txBody>
      </p:sp>
      <p:pic>
        <p:nvPicPr>
          <p:cNvPr id="48" name="Graphique 47" descr="Vibration du téléphone contour">
            <a:extLst>
              <a:ext uri="{FF2B5EF4-FFF2-40B4-BE49-F238E27FC236}">
                <a16:creationId xmlns:a16="http://schemas.microsoft.com/office/drawing/2014/main" id="{089A63AE-867E-590A-1CC2-7542482E2A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21190" y="3950607"/>
            <a:ext cx="688167" cy="688167"/>
          </a:xfrm>
          <a:prstGeom prst="rect">
            <a:avLst/>
          </a:prstGeom>
        </p:spPr>
      </p:pic>
      <p:sp>
        <p:nvSpPr>
          <p:cNvPr id="49" name="Ellipse 48">
            <a:extLst>
              <a:ext uri="{FF2B5EF4-FFF2-40B4-BE49-F238E27FC236}">
                <a16:creationId xmlns:a16="http://schemas.microsoft.com/office/drawing/2014/main" id="{9B9F4CF2-8DF7-5B9E-25B8-CCCFEA6B1DEE}"/>
              </a:ext>
            </a:extLst>
          </p:cNvPr>
          <p:cNvSpPr/>
          <p:nvPr/>
        </p:nvSpPr>
        <p:spPr>
          <a:xfrm rot="1377173">
            <a:off x="2283210" y="4168060"/>
            <a:ext cx="172861" cy="18752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a:t>
            </a:r>
          </a:p>
        </p:txBody>
      </p:sp>
      <p:sp>
        <p:nvSpPr>
          <p:cNvPr id="50" name="ZoneTexte 49">
            <a:extLst>
              <a:ext uri="{FF2B5EF4-FFF2-40B4-BE49-F238E27FC236}">
                <a16:creationId xmlns:a16="http://schemas.microsoft.com/office/drawing/2014/main" id="{25ED9331-9852-0570-F23D-09F1A9FAC522}"/>
              </a:ext>
            </a:extLst>
          </p:cNvPr>
          <p:cNvSpPr txBox="1"/>
          <p:nvPr/>
        </p:nvSpPr>
        <p:spPr>
          <a:xfrm>
            <a:off x="2416344" y="4351899"/>
            <a:ext cx="1435576" cy="249299"/>
          </a:xfrm>
          <a:prstGeom prst="rect">
            <a:avLst/>
          </a:prstGeom>
          <a:noFill/>
        </p:spPr>
        <p:txBody>
          <a:bodyPr wrap="square" rtlCol="0">
            <a:spAutoFit/>
          </a:bodyPr>
          <a:lstStyle/>
          <a:p>
            <a:pPr algn="ctr">
              <a:lnSpc>
                <a:spcPct val="85000"/>
              </a:lnSpc>
              <a:spcAft>
                <a:spcPts val="600"/>
              </a:spcAft>
            </a:pPr>
            <a:r>
              <a:rPr lang="fr-FR" sz="1200" dirty="0"/>
              <a:t>Push hors app</a:t>
            </a:r>
          </a:p>
        </p:txBody>
      </p:sp>
    </p:spTree>
    <p:extLst>
      <p:ext uri="{BB962C8B-B14F-4D97-AF65-F5344CB8AC3E}">
        <p14:creationId xmlns:p14="http://schemas.microsoft.com/office/powerpoint/2010/main" val="2824175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146613"/>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bg1">
              <a:lumMod val="75000"/>
            </a:schemeClr>
          </a:solidFill>
          <a:prstDash val="sysDot"/>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85000"/>
          </a:lnSpc>
          <a:spcAft>
            <a:spcPts val="600"/>
          </a:spcAft>
          <a:defRPr sz="1200" dirty="0" smtClean="0"/>
        </a:defPPr>
      </a:lstStyle>
    </a:txDef>
  </a:objectDefaults>
  <a:extraClrSchemeLst/>
  <a:extLst>
    <a:ext uri="{05A4C25C-085E-4340-85A3-A5531E510DB2}">
      <thm15:themeFamily xmlns:thm15="http://schemas.microsoft.com/office/thememl/2012/main" name="Présentation1" id="{97E4880F-2783-4FBF-A303-CF487BFE7A38}" vid="{9E56AC44-218A-4A59-9D9D-2C3E51CD9E0D}"/>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3046d28-de42-4776-8add-004c83786402" xsi:nil="true"/>
    <lcf76f155ced4ddcb4097134ff3c332f xmlns="570ad2f5-a140-48d1-9606-ded8a76f23e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91A09C12F8484FBDB9125248D0CB97" ma:contentTypeVersion="17" ma:contentTypeDescription="Crée un document." ma:contentTypeScope="" ma:versionID="b660e5a0e7bbd2e63f67713e839b664c">
  <xsd:schema xmlns:xsd="http://www.w3.org/2001/XMLSchema" xmlns:xs="http://www.w3.org/2001/XMLSchema" xmlns:p="http://schemas.microsoft.com/office/2006/metadata/properties" xmlns:ns2="f3046d28-de42-4776-8add-004c83786402" xmlns:ns3="570ad2f5-a140-48d1-9606-ded8a76f23ec" targetNamespace="http://schemas.microsoft.com/office/2006/metadata/properties" ma:root="true" ma:fieldsID="105d51b9db09afe0fd3909f2d88bd530" ns2:_="" ns3:_="">
    <xsd:import namespace="f3046d28-de42-4776-8add-004c83786402"/>
    <xsd:import namespace="570ad2f5-a140-48d1-9606-ded8a76f23e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46d28-de42-4776-8add-004c8378640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4421d7-2352-4458-8e4b-a1747e8fdc89}" ma:internalName="TaxCatchAll" ma:showField="CatchAllData" ma:web="f3046d28-de42-4776-8add-004c8378640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70ad2f5-a140-48d1-9606-ded8a76f23e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4604AC50-A577-46D0-8B9F-6D3C9D53AFF5}">
  <ds:schemaRefs>
    <ds:schemaRef ds:uri="http://schemas.microsoft.com/office/2006/metadata/properties"/>
    <ds:schemaRef ds:uri="http://purl.org/dc/elements/1.1/"/>
    <ds:schemaRef ds:uri="f3046d28-de42-4776-8add-004c83786402"/>
    <ds:schemaRef ds:uri="http://purl.org/dc/terms/"/>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570ad2f5-a140-48d1-9606-ded8a76f23ec"/>
    <ds:schemaRef ds:uri="http://www.w3.org/XML/1998/namespace"/>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5C077A84-69C7-46B9-931B-A4D30664D9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046d28-de42-4776-8add-004c83786402"/>
    <ds:schemaRef ds:uri="570ad2f5-a140-48d1-9606-ded8a76f23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C5C0423-CE39-429E-8C07-48E08853999F}">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Maquette_PPT_BPCE_Assurances_2024</Template>
  <TotalTime>14236</TotalTime>
  <Words>824</Words>
  <Application>Microsoft Office PowerPoint</Application>
  <PresentationFormat>Affichage à l'écran (16:9)</PresentationFormat>
  <Paragraphs>76</Paragraphs>
  <Slides>8</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8</vt:i4>
      </vt:variant>
    </vt:vector>
  </HeadingPairs>
  <TitlesOfParts>
    <vt:vector size="18" baseType="lpstr">
      <vt:lpstr>Arial</vt:lpstr>
      <vt:lpstr>Berlin Sans FB Demi</vt:lpstr>
      <vt:lpstr>Cabin Condensed</vt:lpstr>
      <vt:lpstr>Cambria Math</vt:lpstr>
      <vt:lpstr>Montserrat</vt:lpstr>
      <vt:lpstr>Montserrat ExtraBold</vt:lpstr>
      <vt:lpstr>Montserrat SemiBold</vt:lpstr>
      <vt:lpstr>Ubuntu</vt:lpstr>
      <vt:lpstr>Wingdings</vt:lpstr>
      <vt:lpstr>Conception personnalisée</vt:lpstr>
      <vt:lpstr>OFFRE CONQUête JEUNES </vt:lpstr>
      <vt:lpstr>Contexte et enjeux</vt:lpstr>
      <vt:lpstr>Conquête JEUNES</vt:lpstr>
      <vt:lpstr>OFFRE commerciale Jeunes </vt:lpstr>
      <vt:lpstr>Leurs besoins </vt:lpstr>
      <vt:lpstr>Répondre aux objections </vt:lpstr>
      <vt:lpstr>Le dispositif marketing </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subject/>
  <dc:creator>CARROT Florence</dc:creator>
  <cp:keywords/>
  <dc:description/>
  <cp:lastModifiedBy>LOSSER Fabien [CEGEE]</cp:lastModifiedBy>
  <cp:revision>29</cp:revision>
  <cp:lastPrinted>2020-09-02T14:43:00Z</cp:lastPrinted>
  <dcterms:created xsi:type="dcterms:W3CDTF">2023-11-21T16:50:47Z</dcterms:created>
  <dcterms:modified xsi:type="dcterms:W3CDTF">2024-06-05T13:05:02Z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0x0101002291A09C12F8484FBDB9125248D0CB97</vt:lpwstr>
  </property>
  <property fmtid="{D5CDD505-2E9C-101B-9397-08002B2CF9AE}" pid="11" name="MediaServiceImageTags">
    <vt:lpwstr/>
  </property>
</Properties>
</file>