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1" r:id="rId5"/>
  </p:sldMasterIdLst>
  <p:notesMasterIdLst>
    <p:notesMasterId r:id="rId16"/>
  </p:notesMasterIdLst>
  <p:handoutMasterIdLst>
    <p:handoutMasterId r:id="rId17"/>
  </p:handoutMasterIdLst>
  <p:sldIdLst>
    <p:sldId id="2147478731" r:id="rId6"/>
    <p:sldId id="2147478780" r:id="rId7"/>
    <p:sldId id="2147478782" r:id="rId8"/>
    <p:sldId id="2147478803" r:id="rId9"/>
    <p:sldId id="2147478737" r:id="rId10"/>
    <p:sldId id="2147478797" r:id="rId11"/>
    <p:sldId id="2147478798" r:id="rId12"/>
    <p:sldId id="2147478799" r:id="rId13"/>
    <p:sldId id="2147478800" r:id="rId14"/>
    <p:sldId id="2147478801" r:id="rId15"/>
  </p:sldIdLst>
  <p:sldSz cx="9144000" cy="5143500" type="screen16x9"/>
  <p:notesSz cx="6800850" cy="9807575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79E"/>
    <a:srgbClr val="F5F5F9"/>
    <a:srgbClr val="FBF4E5"/>
    <a:srgbClr val="FEFCF8"/>
    <a:srgbClr val="FDF8E9"/>
    <a:srgbClr val="F4F2F8"/>
    <a:srgbClr val="E5E3ED"/>
    <a:srgbClr val="D5C378"/>
    <a:srgbClr val="FCFCF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49" autoAdjust="0"/>
    <p:restoredTop sz="94694" autoAdjust="0"/>
  </p:normalViewPr>
  <p:slideViewPr>
    <p:cSldViewPr showGuides="1">
      <p:cViewPr varScale="1">
        <p:scale>
          <a:sx n="150" d="100"/>
          <a:sy n="150" d="100"/>
        </p:scale>
        <p:origin x="240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9" d="100"/>
        <a:sy n="99" d="100"/>
      </p:scale>
      <p:origin x="0" y="-2232"/>
    </p:cViewPr>
  </p:sorterViewPr>
  <p:notesViewPr>
    <p:cSldViewPr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ce réservé de l'en-tête 1">
            <a:extLst>
              <a:ext uri="{FF2B5EF4-FFF2-40B4-BE49-F238E27FC236}">
                <a16:creationId xmlns:a16="http://schemas.microsoft.com/office/drawing/2014/main" id="{45F6BA2F-B17C-D901-01BF-0AA87326B63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47776" cy="490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fr-FR" altLang="fr-FR"/>
          </a:p>
        </p:txBody>
      </p:sp>
      <p:sp>
        <p:nvSpPr>
          <p:cNvPr id="24579" name="Espace réservé de la date 2">
            <a:extLst>
              <a:ext uri="{FF2B5EF4-FFF2-40B4-BE49-F238E27FC236}">
                <a16:creationId xmlns:a16="http://schemas.microsoft.com/office/drawing/2014/main" id="{41B7F048-71B1-6334-84FF-CCD9EDF8AEE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486" y="2"/>
            <a:ext cx="2947776" cy="490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C6779C5F-7E8E-46C2-992E-4027B1B7B1A0}" type="datetimeFigureOut">
              <a:rPr lang="fr-FR" altLang="fr-FR"/>
              <a:pPr/>
              <a:t>19/06/2024</a:t>
            </a:fld>
            <a:endParaRPr lang="fr-FR" altLang="fr-FR"/>
          </a:p>
        </p:txBody>
      </p:sp>
      <p:sp>
        <p:nvSpPr>
          <p:cNvPr id="24580" name="Espace réservé du pied de page 3">
            <a:extLst>
              <a:ext uri="{FF2B5EF4-FFF2-40B4-BE49-F238E27FC236}">
                <a16:creationId xmlns:a16="http://schemas.microsoft.com/office/drawing/2014/main" id="{7C045245-4F04-AC8F-E87B-EEBB571E6A8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15541"/>
            <a:ext cx="2947776" cy="490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fr-FR" altLang="fr-FR"/>
          </a:p>
        </p:txBody>
      </p:sp>
      <p:sp>
        <p:nvSpPr>
          <p:cNvPr id="24581" name="Espace réservé du numéro de diapositive 4">
            <a:extLst>
              <a:ext uri="{FF2B5EF4-FFF2-40B4-BE49-F238E27FC236}">
                <a16:creationId xmlns:a16="http://schemas.microsoft.com/office/drawing/2014/main" id="{D0223D33-5431-1375-4ECC-E9E2438BD5F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486" y="9315541"/>
            <a:ext cx="2947776" cy="490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30B7FAB-9C6B-4396-9524-B28AE7F7E52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hape 3">
            <a:extLst>
              <a:ext uri="{FF2B5EF4-FFF2-40B4-BE49-F238E27FC236}">
                <a16:creationId xmlns:a16="http://schemas.microsoft.com/office/drawing/2014/main" id="{4A5212CE-F7CA-EB0C-0A05-DD03BF924B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23825" y="733425"/>
            <a:ext cx="6553200" cy="3686175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  <a:gd name="T10" fmla="*/ 0 w 120000"/>
              <a:gd name="T11" fmla="*/ 0 h 120000"/>
              <a:gd name="T12" fmla="*/ 120000 w 120000"/>
              <a:gd name="T13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F76A11B3-023D-CFAB-99AD-E2A516FF1A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9" y="4658559"/>
            <a:ext cx="5441315" cy="44141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pPr lvl="0"/>
            <a:endParaRPr noProof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>
            <a:extLst>
              <a:ext uri="{FF2B5EF4-FFF2-40B4-BE49-F238E27FC236}">
                <a16:creationId xmlns:a16="http://schemas.microsoft.com/office/drawing/2014/main" id="{C4E2E02C-D0F8-44AD-3DBF-3AE8373AE95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26627" name="Espace réservé des notes 2">
            <a:extLst>
              <a:ext uri="{FF2B5EF4-FFF2-40B4-BE49-F238E27FC236}">
                <a16:creationId xmlns:a16="http://schemas.microsoft.com/office/drawing/2014/main" id="{7C791B8F-5AB0-532E-3A9C-EDD5DE0C08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oupebpce.fr/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7A87645-6BB4-34A6-5D3F-FB64EF115ECC}"/>
              </a:ext>
            </a:extLst>
          </p:cNvPr>
          <p:cNvCxnSpPr>
            <a:cxnSpLocks/>
          </p:cNvCxnSpPr>
          <p:nvPr/>
        </p:nvCxnSpPr>
        <p:spPr>
          <a:xfrm flipH="1">
            <a:off x="0" y="4883150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58B1896-0E71-4480-6B13-7037720B0AAE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2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067944" y="715468"/>
            <a:ext cx="4725048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646810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7A87645-6BB4-34A6-5D3F-FB64EF115ECC}"/>
              </a:ext>
            </a:extLst>
          </p:cNvPr>
          <p:cNvCxnSpPr>
            <a:cxnSpLocks/>
          </p:cNvCxnSpPr>
          <p:nvPr/>
        </p:nvCxnSpPr>
        <p:spPr>
          <a:xfrm flipH="1">
            <a:off x="0" y="4883150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067944" y="715468"/>
            <a:ext cx="4725048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083948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>
            <a:extLst>
              <a:ext uri="{FF2B5EF4-FFF2-40B4-BE49-F238E27FC236}">
                <a16:creationId xmlns:a16="http://schemas.microsoft.com/office/drawing/2014/main" id="{04B4AE74-3A28-5208-E1F7-4FDDC78FC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4565650"/>
            <a:ext cx="1901825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64DAFD83-FD8B-E89A-E6B9-59E3B9899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442913"/>
            <a:ext cx="2433637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Espace réservé pour une image  18"/>
          <p:cNvSpPr>
            <a:spLocks noGrp="1"/>
          </p:cNvSpPr>
          <p:nvPr>
            <p:ph type="pic" sz="quarter" idx="14"/>
          </p:nvPr>
        </p:nvSpPr>
        <p:spPr>
          <a:xfrm>
            <a:off x="3635896" y="0"/>
            <a:ext cx="5508104" cy="5164138"/>
          </a:xfrm>
          <a:prstGeom prst="rect">
            <a:avLst/>
          </a:prstGeom>
          <a:solidFill>
            <a:schemeClr val="accent2"/>
          </a:solidFill>
        </p:spPr>
        <p:txBody>
          <a:bodyPr rtlCol="0">
            <a:no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864000" y="1851670"/>
            <a:ext cx="4896544" cy="1159799"/>
          </a:xfrm>
          <a:prstGeom prst="rect">
            <a:avLst/>
          </a:prstGeom>
        </p:spPr>
        <p:txBody>
          <a:bodyPr tIns="0" bIns="0" anchor="b"/>
          <a:lstStyle>
            <a:lvl1pPr lvl="0" algn="l">
              <a:lnSpc>
                <a:spcPct val="85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1" i="0" cap="all" baseline="0">
                <a:solidFill>
                  <a:schemeClr val="tx1"/>
                </a:solidFill>
                <a:effectLst/>
                <a:latin typeface="Montserrat ExtraBold" pitchFamily="2" charset="77"/>
                <a:ea typeface="Montserrat ExtraBold" pitchFamily="2" charset="77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/>
          </p:nvPr>
        </p:nvSpPr>
        <p:spPr>
          <a:xfrm>
            <a:off x="864000" y="3031409"/>
            <a:ext cx="4896544" cy="249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 b="0" i="0" cap="none" baseline="0">
                <a:solidFill>
                  <a:schemeClr val="tx1"/>
                </a:solidFill>
                <a:effectLst/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7" name="Espace réservé du texte 52"/>
          <p:cNvSpPr>
            <a:spLocks noGrp="1"/>
          </p:cNvSpPr>
          <p:nvPr>
            <p:ph type="body" sz="quarter" idx="13"/>
          </p:nvPr>
        </p:nvSpPr>
        <p:spPr>
          <a:xfrm rot="16200000">
            <a:off x="-966508" y="2510250"/>
            <a:ext cx="2095903" cy="12300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700" b="0" i="0" spc="10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Espace réservé du texte 52"/>
          <p:cNvSpPr>
            <a:spLocks noGrp="1"/>
          </p:cNvSpPr>
          <p:nvPr>
            <p:ph type="body" sz="quarter" idx="12"/>
          </p:nvPr>
        </p:nvSpPr>
        <p:spPr>
          <a:xfrm rot="16200000">
            <a:off x="-2375938" y="2512789"/>
            <a:ext cx="5163673" cy="138096"/>
          </a:xfrm>
          <a:prstGeom prst="rect">
            <a:avLst/>
          </a:prstGeom>
          <a:solidFill>
            <a:srgbClr val="F08050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800" b="0" i="0" cap="all" spc="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90758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pour une image  18"/>
          <p:cNvSpPr>
            <a:spLocks noGrp="1"/>
          </p:cNvSpPr>
          <p:nvPr>
            <p:ph type="pic" sz="quarter" idx="14"/>
          </p:nvPr>
        </p:nvSpPr>
        <p:spPr>
          <a:xfrm>
            <a:off x="142944" y="0"/>
            <a:ext cx="3276929" cy="5164138"/>
          </a:xfrm>
          <a:prstGeom prst="rect">
            <a:avLst/>
          </a:prstGeom>
          <a:solidFill>
            <a:schemeClr val="accent2"/>
          </a:solidFill>
        </p:spPr>
        <p:txBody>
          <a:bodyPr rtlCol="0">
            <a:no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4067944" y="1991851"/>
            <a:ext cx="4536504" cy="1159799"/>
          </a:xfrm>
          <a:prstGeom prst="rect">
            <a:avLst/>
          </a:prstGeom>
        </p:spPr>
        <p:txBody>
          <a:bodyPr tIns="0" bIns="0" anchor="ctr"/>
          <a:lstStyle>
            <a:lvl1pPr lvl="0" algn="l">
              <a:lnSpc>
                <a:spcPct val="85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 b="1" i="0" cap="all" baseline="0">
                <a:solidFill>
                  <a:schemeClr val="tx1"/>
                </a:solidFill>
                <a:effectLst/>
                <a:latin typeface="Montserrat ExtraBold" pitchFamily="2" charset="77"/>
                <a:ea typeface="Montserrat ExtraBold" pitchFamily="2" charset="77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2483075" y="2067719"/>
            <a:ext cx="1296838" cy="1008062"/>
          </a:xfrm>
        </p:spPr>
        <p:txBody>
          <a:bodyPr anchor="ctr">
            <a:noAutofit/>
          </a:bodyPr>
          <a:lstStyle>
            <a:lvl1pPr marL="0" indent="0" algn="r">
              <a:buNone/>
              <a:defRPr sz="3600" b="1" i="0">
                <a:solidFill>
                  <a:schemeClr val="accent1"/>
                </a:solidFill>
                <a:latin typeface="Montserrat ExtraBold" pitchFamily="2" charset="77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12644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F79E222-117A-3322-58F9-C236C12FD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4565650"/>
            <a:ext cx="1901825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4AA199-BA0C-E12C-89BD-8562E17B1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442913"/>
            <a:ext cx="2433637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864000" y="1525673"/>
            <a:ext cx="7523602" cy="1159799"/>
          </a:xfrm>
          <a:prstGeom prst="rect">
            <a:avLst/>
          </a:prstGeom>
        </p:spPr>
        <p:txBody>
          <a:bodyPr tIns="0" bIns="0" anchor="b"/>
          <a:lstStyle>
            <a:lvl1pPr lvl="0" algn="l">
              <a:lnSpc>
                <a:spcPct val="85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1" i="0" cap="all" baseline="0">
                <a:solidFill>
                  <a:schemeClr val="tx1"/>
                </a:solidFill>
                <a:effectLst/>
                <a:latin typeface="Montserrat ExtraBold" pitchFamily="2" charset="77"/>
                <a:ea typeface="Montserrat ExtraBold" pitchFamily="2" charset="77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/>
          </p:nvPr>
        </p:nvSpPr>
        <p:spPr>
          <a:xfrm>
            <a:off x="864000" y="2705412"/>
            <a:ext cx="7523602" cy="249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 b="0" i="0" cap="none" baseline="0">
                <a:solidFill>
                  <a:schemeClr val="tx1"/>
                </a:solidFill>
                <a:effectLst/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7" name="Espace réservé du texte 52"/>
          <p:cNvSpPr>
            <a:spLocks noGrp="1"/>
          </p:cNvSpPr>
          <p:nvPr>
            <p:ph type="body" sz="quarter" idx="13"/>
          </p:nvPr>
        </p:nvSpPr>
        <p:spPr>
          <a:xfrm rot="16200000">
            <a:off x="-966508" y="2510250"/>
            <a:ext cx="2095903" cy="12300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700" b="0" i="0" spc="10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texte 52"/>
          <p:cNvSpPr>
            <a:spLocks noGrp="1"/>
          </p:cNvSpPr>
          <p:nvPr>
            <p:ph type="body" sz="quarter" idx="12"/>
          </p:nvPr>
        </p:nvSpPr>
        <p:spPr>
          <a:xfrm rot="16200000">
            <a:off x="-2375938" y="2512789"/>
            <a:ext cx="5163673" cy="138096"/>
          </a:xfrm>
          <a:prstGeom prst="rect">
            <a:avLst/>
          </a:prstGeom>
          <a:solidFill>
            <a:srgbClr val="F08050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800" b="0" i="0" cap="all" spc="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778194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9807DD-BA6B-D2FC-382D-C5B95DEF2327}"/>
              </a:ext>
            </a:extLst>
          </p:cNvPr>
          <p:cNvSpPr/>
          <p:nvPr/>
        </p:nvSpPr>
        <p:spPr>
          <a:xfrm>
            <a:off x="3054350" y="227013"/>
            <a:ext cx="5838825" cy="44624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60253" sx="102000" sy="102000" algn="c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C4D813-4478-1885-1E42-42A6AEBACE14}"/>
              </a:ext>
            </a:extLst>
          </p:cNvPr>
          <p:cNvSpPr/>
          <p:nvPr/>
        </p:nvSpPr>
        <p:spPr>
          <a:xfrm>
            <a:off x="0" y="50800"/>
            <a:ext cx="1638300" cy="1276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kern="0">
              <a:sym typeface="Arial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32A3BE8-D842-AA19-C14E-34843763CD64}"/>
              </a:ext>
            </a:extLst>
          </p:cNvPr>
          <p:cNvCxnSpPr>
            <a:cxnSpLocks/>
          </p:cNvCxnSpPr>
          <p:nvPr/>
        </p:nvCxnSpPr>
        <p:spPr>
          <a:xfrm>
            <a:off x="1365250" y="2643188"/>
            <a:ext cx="3698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995936" y="437378"/>
            <a:ext cx="4608512" cy="54088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3995936" y="1137883"/>
            <a:ext cx="4608512" cy="54088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3995936" y="1838388"/>
            <a:ext cx="4608512" cy="54088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95936" y="2538893"/>
            <a:ext cx="4608512" cy="54088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3995936" y="3239398"/>
            <a:ext cx="4608512" cy="54088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3995936" y="3939902"/>
            <a:ext cx="4608512" cy="54088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lang="fr-FR" sz="1400" b="0" i="0" u="none" strike="noStrike" cap="none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/>
          </p:nvPr>
        </p:nvSpPr>
        <p:spPr>
          <a:xfrm>
            <a:off x="3300736" y="45325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3300736" y="115376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/>
          </p:nvPr>
        </p:nvSpPr>
        <p:spPr>
          <a:xfrm>
            <a:off x="3300736" y="185426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/>
          </p:nvPr>
        </p:nvSpPr>
        <p:spPr>
          <a:xfrm>
            <a:off x="3300736" y="255477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/>
          </p:nvPr>
        </p:nvSpPr>
        <p:spPr>
          <a:xfrm>
            <a:off x="3300736" y="325527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/>
          </p:nvPr>
        </p:nvSpPr>
        <p:spPr>
          <a:xfrm>
            <a:off x="3300736" y="395578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ExtraBold" pitchFamily="2" charset="77"/>
                <a:ea typeface="Montserrat ExtraBold" pitchFamily="2" charset="77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395536" y="2169876"/>
            <a:ext cx="2308999" cy="4320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674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A15C802-14D3-4461-C336-AA2E3F98DF48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719572" y="1131589"/>
            <a:ext cx="7704856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1C7359FD-C20A-0C21-2995-11E1C66C274F}"/>
              </a:ext>
            </a:extLst>
          </p:cNvPr>
          <p:cNvSpPr>
            <a:spLocks noGrp="1" noChangeArrowheads="1"/>
          </p:cNvSpPr>
          <p:nvPr>
            <p:ph type="dt" sz="half" idx="14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96593EF8-D15A-4C0A-8676-CEF12D8785B5}" type="datetime6">
              <a:rPr lang="fr-FR" altLang="fr-FR"/>
              <a:pPr/>
              <a:t>juin 24</a:t>
            </a:fld>
            <a:endParaRPr lang="fr-FR" alt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3BBCC38-2106-50BE-F643-D24BA96432D1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11">
            <a:extLst>
              <a:ext uri="{FF2B5EF4-FFF2-40B4-BE49-F238E27FC236}">
                <a16:creationId xmlns:a16="http://schemas.microsoft.com/office/drawing/2014/main" id="{AED79B6A-18C3-E3CF-677E-A18079F60032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050D7F91-91F9-489A-BE16-578FB671BC8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46343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D6088D5-49E6-BE18-5403-9193E8DFA4FB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Espace réservé pour une image  13"/>
          <p:cNvSpPr>
            <a:spLocks noGrp="1"/>
          </p:cNvSpPr>
          <p:nvPr>
            <p:ph type="pic" sz="quarter" idx="23"/>
          </p:nvPr>
        </p:nvSpPr>
        <p:spPr>
          <a:xfrm>
            <a:off x="2412207" y="1276350"/>
            <a:ext cx="4319587" cy="2738438"/>
          </a:xfrm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5" name="Espace réservé de la date 11">
            <a:extLst>
              <a:ext uri="{FF2B5EF4-FFF2-40B4-BE49-F238E27FC236}">
                <a16:creationId xmlns:a16="http://schemas.microsoft.com/office/drawing/2014/main" id="{BB73B953-55D9-FCFB-C63E-7F3CE91F4BFE}"/>
              </a:ext>
            </a:extLst>
          </p:cNvPr>
          <p:cNvSpPr>
            <a:spLocks noGrp="1" noChangeArrowheads="1"/>
          </p:cNvSpPr>
          <p:nvPr>
            <p:ph type="dt" sz="half" idx="24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1F5D6FC4-9DA6-4543-843D-23CEE5782EE4}" type="datetime6">
              <a:rPr lang="fr-FR" altLang="fr-FR"/>
              <a:pPr/>
              <a:t>juin 24</a:t>
            </a:fld>
            <a:endParaRPr lang="fr-FR" altLang="fr-FR"/>
          </a:p>
        </p:txBody>
      </p:sp>
      <p:sp>
        <p:nvSpPr>
          <p:cNvPr id="6" name="Espace réservé du pied de page 12">
            <a:extLst>
              <a:ext uri="{FF2B5EF4-FFF2-40B4-BE49-F238E27FC236}">
                <a16:creationId xmlns:a16="http://schemas.microsoft.com/office/drawing/2014/main" id="{1257D3FD-ADC2-2FCB-2865-1E2537C8D75A}"/>
              </a:ext>
            </a:extLst>
          </p:cNvPr>
          <p:cNvSpPr>
            <a:spLocks noGrp="1" noChangeArrowheads="1"/>
          </p:cNvSpPr>
          <p:nvPr>
            <p:ph type="ftr" sz="quarter" idx="25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7" name="Espace réservé du numéro de diapositive 14">
            <a:extLst>
              <a:ext uri="{FF2B5EF4-FFF2-40B4-BE49-F238E27FC236}">
                <a16:creationId xmlns:a16="http://schemas.microsoft.com/office/drawing/2014/main" id="{B1540187-E273-6823-C4DD-20561A4F66EB}"/>
              </a:ext>
            </a:extLst>
          </p:cNvPr>
          <p:cNvSpPr>
            <a:spLocks noGrp="1" noChangeArrowheads="1"/>
          </p:cNvSpPr>
          <p:nvPr>
            <p:ph type="sldNum" sz="quarter" idx="26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4DE26F1A-A6AC-451A-A5ED-0ED34AC924B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88889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CE3AFB9E-6B12-134E-53FF-AF751EBE5571}"/>
              </a:ext>
            </a:extLst>
          </p:cNvPr>
          <p:cNvCxnSpPr>
            <a:cxnSpLocks/>
          </p:cNvCxnSpPr>
          <p:nvPr/>
        </p:nvCxnSpPr>
        <p:spPr>
          <a:xfrm flipH="1">
            <a:off x="0" y="4883150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A29E9E9-4780-96B5-AB52-10A4BE8EC809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space réservé pour une image  28"/>
          <p:cNvSpPr>
            <a:spLocks noGrp="1"/>
          </p:cNvSpPr>
          <p:nvPr>
            <p:ph type="pic" sz="quarter" idx="10"/>
          </p:nvPr>
        </p:nvSpPr>
        <p:spPr>
          <a:xfrm>
            <a:off x="0" y="-2"/>
            <a:ext cx="4870427" cy="4879569"/>
          </a:xfrm>
          <a:custGeom>
            <a:avLst/>
            <a:gdLst>
              <a:gd name="connsiteX0" fmla="*/ 3696012 w 4870427"/>
              <a:gd name="connsiteY0" fmla="*/ 3719852 h 4879569"/>
              <a:gd name="connsiteX1" fmla="*/ 4870427 w 4870427"/>
              <a:gd name="connsiteY1" fmla="*/ 3719852 h 4879569"/>
              <a:gd name="connsiteX2" fmla="*/ 4870427 w 4870427"/>
              <a:gd name="connsiteY2" fmla="*/ 4879569 h 4879569"/>
              <a:gd name="connsiteX3" fmla="*/ 3696012 w 4870427"/>
              <a:gd name="connsiteY3" fmla="*/ 4879569 h 4879569"/>
              <a:gd name="connsiteX4" fmla="*/ 1219347 w 4870427"/>
              <a:gd name="connsiteY4" fmla="*/ 3719852 h 4879569"/>
              <a:gd name="connsiteX5" fmla="*/ 2377747 w 4870427"/>
              <a:gd name="connsiteY5" fmla="*/ 3719852 h 4879569"/>
              <a:gd name="connsiteX6" fmla="*/ 2377747 w 4870427"/>
              <a:gd name="connsiteY6" fmla="*/ 4879569 h 4879569"/>
              <a:gd name="connsiteX7" fmla="*/ 1219347 w 4870427"/>
              <a:gd name="connsiteY7" fmla="*/ 4879569 h 4879569"/>
              <a:gd name="connsiteX8" fmla="*/ 0 w 4870427"/>
              <a:gd name="connsiteY8" fmla="*/ 3719852 h 4879569"/>
              <a:gd name="connsiteX9" fmla="*/ 1139415 w 4870427"/>
              <a:gd name="connsiteY9" fmla="*/ 3719852 h 4879569"/>
              <a:gd name="connsiteX10" fmla="*/ 1139415 w 4870427"/>
              <a:gd name="connsiteY10" fmla="*/ 4879569 h 4879569"/>
              <a:gd name="connsiteX11" fmla="*/ 0 w 4870427"/>
              <a:gd name="connsiteY11" fmla="*/ 4879569 h 4879569"/>
              <a:gd name="connsiteX12" fmla="*/ 2457679 w 4870427"/>
              <a:gd name="connsiteY12" fmla="*/ 2479315 h 4879569"/>
              <a:gd name="connsiteX13" fmla="*/ 3616080 w 4870427"/>
              <a:gd name="connsiteY13" fmla="*/ 2479315 h 4879569"/>
              <a:gd name="connsiteX14" fmla="*/ 3616080 w 4870427"/>
              <a:gd name="connsiteY14" fmla="*/ 3639920 h 4879569"/>
              <a:gd name="connsiteX15" fmla="*/ 2457679 w 4870427"/>
              <a:gd name="connsiteY15" fmla="*/ 3639920 h 4879569"/>
              <a:gd name="connsiteX16" fmla="*/ 0 w 4870427"/>
              <a:gd name="connsiteY16" fmla="*/ 2479315 h 4879569"/>
              <a:gd name="connsiteX17" fmla="*/ 1139415 w 4870427"/>
              <a:gd name="connsiteY17" fmla="*/ 2479315 h 4879569"/>
              <a:gd name="connsiteX18" fmla="*/ 1139415 w 4870427"/>
              <a:gd name="connsiteY18" fmla="*/ 3639920 h 4879569"/>
              <a:gd name="connsiteX19" fmla="*/ 0 w 4870427"/>
              <a:gd name="connsiteY19" fmla="*/ 3639920 h 4879569"/>
              <a:gd name="connsiteX20" fmla="*/ 3696012 w 4870427"/>
              <a:gd name="connsiteY20" fmla="*/ 1239657 h 4879569"/>
              <a:gd name="connsiteX21" fmla="*/ 4870427 w 4870427"/>
              <a:gd name="connsiteY21" fmla="*/ 1239657 h 4879569"/>
              <a:gd name="connsiteX22" fmla="*/ 4870427 w 4870427"/>
              <a:gd name="connsiteY22" fmla="*/ 2399383 h 4879569"/>
              <a:gd name="connsiteX23" fmla="*/ 3696012 w 4870427"/>
              <a:gd name="connsiteY23" fmla="*/ 2399383 h 4879569"/>
              <a:gd name="connsiteX24" fmla="*/ 2457679 w 4870427"/>
              <a:gd name="connsiteY24" fmla="*/ 1239657 h 4879569"/>
              <a:gd name="connsiteX25" fmla="*/ 3616080 w 4870427"/>
              <a:gd name="connsiteY25" fmla="*/ 1239657 h 4879569"/>
              <a:gd name="connsiteX26" fmla="*/ 3616080 w 4870427"/>
              <a:gd name="connsiteY26" fmla="*/ 2399383 h 4879569"/>
              <a:gd name="connsiteX27" fmla="*/ 2457679 w 4870427"/>
              <a:gd name="connsiteY27" fmla="*/ 2399383 h 4879569"/>
              <a:gd name="connsiteX28" fmla="*/ 1219347 w 4870427"/>
              <a:gd name="connsiteY28" fmla="*/ 1239657 h 4879569"/>
              <a:gd name="connsiteX29" fmla="*/ 2377747 w 4870427"/>
              <a:gd name="connsiteY29" fmla="*/ 1239657 h 4879569"/>
              <a:gd name="connsiteX30" fmla="*/ 2377747 w 4870427"/>
              <a:gd name="connsiteY30" fmla="*/ 2399383 h 4879569"/>
              <a:gd name="connsiteX31" fmla="*/ 1219347 w 4870427"/>
              <a:gd name="connsiteY31" fmla="*/ 2399383 h 4879569"/>
              <a:gd name="connsiteX32" fmla="*/ 0 w 4870427"/>
              <a:gd name="connsiteY32" fmla="*/ 1239657 h 4879569"/>
              <a:gd name="connsiteX33" fmla="*/ 1139415 w 4870427"/>
              <a:gd name="connsiteY33" fmla="*/ 1239657 h 4879569"/>
              <a:gd name="connsiteX34" fmla="*/ 1139415 w 4870427"/>
              <a:gd name="connsiteY34" fmla="*/ 2399383 h 4879569"/>
              <a:gd name="connsiteX35" fmla="*/ 0 w 4870427"/>
              <a:gd name="connsiteY35" fmla="*/ 2399383 h 4879569"/>
              <a:gd name="connsiteX36" fmla="*/ 1219347 w 4870427"/>
              <a:gd name="connsiteY36" fmla="*/ 0 h 4879569"/>
              <a:gd name="connsiteX37" fmla="*/ 2377747 w 4870427"/>
              <a:gd name="connsiteY37" fmla="*/ 0 h 4879569"/>
              <a:gd name="connsiteX38" fmla="*/ 2377747 w 4870427"/>
              <a:gd name="connsiteY38" fmla="*/ 1159725 h 4879569"/>
              <a:gd name="connsiteX39" fmla="*/ 1219347 w 4870427"/>
              <a:gd name="connsiteY39" fmla="*/ 1159725 h 4879569"/>
              <a:gd name="connsiteX40" fmla="*/ 0 w 4870427"/>
              <a:gd name="connsiteY40" fmla="*/ 0 h 4879569"/>
              <a:gd name="connsiteX41" fmla="*/ 1139415 w 4870427"/>
              <a:gd name="connsiteY41" fmla="*/ 0 h 4879569"/>
              <a:gd name="connsiteX42" fmla="*/ 1139415 w 4870427"/>
              <a:gd name="connsiteY42" fmla="*/ 1159725 h 4879569"/>
              <a:gd name="connsiteX43" fmla="*/ 0 w 4870427"/>
              <a:gd name="connsiteY43" fmla="*/ 1159725 h 4879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870427" h="4879569">
                <a:moveTo>
                  <a:pt x="3696012" y="3719852"/>
                </a:moveTo>
                <a:lnTo>
                  <a:pt x="4870427" y="3719852"/>
                </a:lnTo>
                <a:lnTo>
                  <a:pt x="4870427" y="4879569"/>
                </a:lnTo>
                <a:lnTo>
                  <a:pt x="3696012" y="4879569"/>
                </a:lnTo>
                <a:close/>
                <a:moveTo>
                  <a:pt x="1219347" y="3719852"/>
                </a:moveTo>
                <a:lnTo>
                  <a:pt x="2377747" y="3719852"/>
                </a:lnTo>
                <a:lnTo>
                  <a:pt x="2377747" y="4879569"/>
                </a:lnTo>
                <a:lnTo>
                  <a:pt x="1219347" y="4879569"/>
                </a:lnTo>
                <a:close/>
                <a:moveTo>
                  <a:pt x="0" y="3719852"/>
                </a:moveTo>
                <a:lnTo>
                  <a:pt x="1139415" y="3719852"/>
                </a:lnTo>
                <a:lnTo>
                  <a:pt x="1139415" y="4879569"/>
                </a:lnTo>
                <a:lnTo>
                  <a:pt x="0" y="4879569"/>
                </a:lnTo>
                <a:close/>
                <a:moveTo>
                  <a:pt x="2457679" y="2479315"/>
                </a:moveTo>
                <a:lnTo>
                  <a:pt x="3616080" y="2479315"/>
                </a:lnTo>
                <a:lnTo>
                  <a:pt x="3616080" y="3639920"/>
                </a:lnTo>
                <a:lnTo>
                  <a:pt x="2457679" y="3639920"/>
                </a:lnTo>
                <a:close/>
                <a:moveTo>
                  <a:pt x="0" y="2479315"/>
                </a:moveTo>
                <a:lnTo>
                  <a:pt x="1139415" y="2479315"/>
                </a:lnTo>
                <a:lnTo>
                  <a:pt x="1139415" y="3639920"/>
                </a:lnTo>
                <a:lnTo>
                  <a:pt x="0" y="3639920"/>
                </a:lnTo>
                <a:close/>
                <a:moveTo>
                  <a:pt x="3696012" y="1239657"/>
                </a:moveTo>
                <a:lnTo>
                  <a:pt x="4870427" y="1239657"/>
                </a:lnTo>
                <a:lnTo>
                  <a:pt x="4870427" y="2399383"/>
                </a:lnTo>
                <a:lnTo>
                  <a:pt x="3696012" y="2399383"/>
                </a:lnTo>
                <a:close/>
                <a:moveTo>
                  <a:pt x="2457679" y="1239657"/>
                </a:moveTo>
                <a:lnTo>
                  <a:pt x="3616080" y="1239657"/>
                </a:lnTo>
                <a:lnTo>
                  <a:pt x="3616080" y="2399383"/>
                </a:lnTo>
                <a:lnTo>
                  <a:pt x="2457679" y="2399383"/>
                </a:lnTo>
                <a:close/>
                <a:moveTo>
                  <a:pt x="1219347" y="1239657"/>
                </a:moveTo>
                <a:lnTo>
                  <a:pt x="2377747" y="1239657"/>
                </a:lnTo>
                <a:lnTo>
                  <a:pt x="2377747" y="2399383"/>
                </a:lnTo>
                <a:lnTo>
                  <a:pt x="1219347" y="2399383"/>
                </a:lnTo>
                <a:close/>
                <a:moveTo>
                  <a:pt x="0" y="1239657"/>
                </a:moveTo>
                <a:lnTo>
                  <a:pt x="1139415" y="1239657"/>
                </a:lnTo>
                <a:lnTo>
                  <a:pt x="1139415" y="2399383"/>
                </a:lnTo>
                <a:lnTo>
                  <a:pt x="0" y="2399383"/>
                </a:lnTo>
                <a:close/>
                <a:moveTo>
                  <a:pt x="1219347" y="0"/>
                </a:moveTo>
                <a:lnTo>
                  <a:pt x="2377747" y="0"/>
                </a:lnTo>
                <a:lnTo>
                  <a:pt x="2377747" y="1159725"/>
                </a:lnTo>
                <a:lnTo>
                  <a:pt x="1219347" y="1159725"/>
                </a:lnTo>
                <a:close/>
                <a:moveTo>
                  <a:pt x="0" y="0"/>
                </a:moveTo>
                <a:lnTo>
                  <a:pt x="1139415" y="0"/>
                </a:lnTo>
                <a:lnTo>
                  <a:pt x="1139415" y="1159725"/>
                </a:lnTo>
                <a:lnTo>
                  <a:pt x="0" y="11597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contenu 5"/>
          <p:cNvSpPr>
            <a:spLocks noGrp="1"/>
          </p:cNvSpPr>
          <p:nvPr>
            <p:ph sz="quarter" idx="23"/>
          </p:nvPr>
        </p:nvSpPr>
        <p:spPr>
          <a:xfrm>
            <a:off x="5436096" y="1131589"/>
            <a:ext cx="3321028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33711682-A427-8C6A-CEAA-89EF91D600D4}"/>
              </a:ext>
            </a:extLst>
          </p:cNvPr>
          <p:cNvSpPr>
            <a:spLocks noGrp="1" noChangeArrowheads="1"/>
          </p:cNvSpPr>
          <p:nvPr>
            <p:ph type="dt" sz="half" idx="24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46CF75B2-77D6-448C-A152-6885866E33E3}" type="datetime6">
              <a:rPr lang="fr-FR" altLang="fr-FR"/>
              <a:pPr/>
              <a:t>juin 24</a:t>
            </a:fld>
            <a:endParaRPr lang="fr-FR" alt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F8015678-BAF8-4F17-A242-C350860C051F}"/>
              </a:ext>
            </a:extLst>
          </p:cNvPr>
          <p:cNvSpPr>
            <a:spLocks noGrp="1" noChangeArrowheads="1"/>
          </p:cNvSpPr>
          <p:nvPr>
            <p:ph type="ftr" sz="quarter" idx="25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6">
            <a:extLst>
              <a:ext uri="{FF2B5EF4-FFF2-40B4-BE49-F238E27FC236}">
                <a16:creationId xmlns:a16="http://schemas.microsoft.com/office/drawing/2014/main" id="{77A1DD18-F0D2-D8C1-B8B6-7113A4C2A5F7}"/>
              </a:ext>
            </a:extLst>
          </p:cNvPr>
          <p:cNvSpPr>
            <a:spLocks noGrp="1" noChangeArrowheads="1"/>
          </p:cNvSpPr>
          <p:nvPr>
            <p:ph type="sldNum" sz="quarter" idx="26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71A10803-7CF4-4873-908F-599F50D14CA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30822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7A87645-6BB4-34A6-5D3F-FB64EF115ECC}"/>
              </a:ext>
            </a:extLst>
          </p:cNvPr>
          <p:cNvCxnSpPr>
            <a:cxnSpLocks/>
          </p:cNvCxnSpPr>
          <p:nvPr/>
        </p:nvCxnSpPr>
        <p:spPr>
          <a:xfrm flipH="1">
            <a:off x="0" y="4883150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58B1896-0E71-4480-6B13-7037720B0AAE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381485" y="1131589"/>
            <a:ext cx="4036842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D6DCBAFB-950D-150B-E4A1-F39684961344}"/>
              </a:ext>
            </a:extLst>
          </p:cNvPr>
          <p:cNvSpPr>
            <a:spLocks noGrp="1" noChangeArrowheads="1"/>
          </p:cNvSpPr>
          <p:nvPr>
            <p:ph type="dt" sz="half" idx="14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AFCEE68A-5091-4ABD-8D2B-B97B74A9EA40}" type="datetime6">
              <a:rPr lang="fr-FR" altLang="fr-FR"/>
              <a:pPr/>
              <a:t>juin 24</a:t>
            </a:fld>
            <a:endParaRPr lang="fr-FR" alt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A7308BB5-68C7-7217-551D-ACD91682AF5E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6">
            <a:extLst>
              <a:ext uri="{FF2B5EF4-FFF2-40B4-BE49-F238E27FC236}">
                <a16:creationId xmlns:a16="http://schemas.microsoft.com/office/drawing/2014/main" id="{99B37DEB-EB25-75C4-34CA-8D995D3CE6D8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C3A3A408-FEBE-4CC8-9127-EE3A27E6CEF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19221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154AE54-5B80-FC10-3EC9-CD9ADC171892}"/>
              </a:ext>
            </a:extLst>
          </p:cNvPr>
          <p:cNvSpPr/>
          <p:nvPr/>
        </p:nvSpPr>
        <p:spPr>
          <a:xfrm>
            <a:off x="6732588" y="0"/>
            <a:ext cx="2087562" cy="50053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 err="1">
              <a:solidFill>
                <a:schemeClr val="bg1"/>
              </a:solidFill>
              <a:sym typeface="Arial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AC3ACFE-21DB-E24A-91D4-789FCB88B98D}"/>
              </a:ext>
            </a:extLst>
          </p:cNvPr>
          <p:cNvCxnSpPr>
            <a:cxnSpLocks/>
          </p:cNvCxnSpPr>
          <p:nvPr/>
        </p:nvCxnSpPr>
        <p:spPr>
          <a:xfrm flipH="1">
            <a:off x="0" y="4883150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AFAE1C6D-0FFA-47E5-FA18-ED3E3E5BCCE0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381485" y="1131590"/>
            <a:ext cx="4620366" cy="34696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pour une image  6"/>
          <p:cNvSpPr>
            <a:spLocks noGrp="1"/>
          </p:cNvSpPr>
          <p:nvPr>
            <p:ph type="pic" sz="quarter" idx="23"/>
          </p:nvPr>
        </p:nvSpPr>
        <p:spPr>
          <a:xfrm>
            <a:off x="5398274" y="1131888"/>
            <a:ext cx="3025775" cy="345598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8" name="Espace réservé de la date 5">
            <a:extLst>
              <a:ext uri="{FF2B5EF4-FFF2-40B4-BE49-F238E27FC236}">
                <a16:creationId xmlns:a16="http://schemas.microsoft.com/office/drawing/2014/main" id="{BE55AB8C-DDB9-306A-68D6-3183C56501C6}"/>
              </a:ext>
            </a:extLst>
          </p:cNvPr>
          <p:cNvSpPr>
            <a:spLocks noGrp="1" noChangeArrowheads="1"/>
          </p:cNvSpPr>
          <p:nvPr>
            <p:ph type="dt" sz="half" idx="24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554CFE42-D62F-40F1-98CA-EA82A8C52CDD}" type="datetime6">
              <a:rPr lang="fr-FR" altLang="fr-FR"/>
              <a:pPr/>
              <a:t>juin 24</a:t>
            </a:fld>
            <a:endParaRPr lang="fr-FR" altLang="fr-FR"/>
          </a:p>
        </p:txBody>
      </p:sp>
      <p:sp>
        <p:nvSpPr>
          <p:cNvPr id="9" name="Espace réservé du pied de page 12">
            <a:extLst>
              <a:ext uri="{FF2B5EF4-FFF2-40B4-BE49-F238E27FC236}">
                <a16:creationId xmlns:a16="http://schemas.microsoft.com/office/drawing/2014/main" id="{5327A6E7-D9EF-C641-14F4-7A26488A461B}"/>
              </a:ext>
            </a:extLst>
          </p:cNvPr>
          <p:cNvSpPr>
            <a:spLocks noGrp="1" noChangeArrowheads="1"/>
          </p:cNvSpPr>
          <p:nvPr>
            <p:ph type="ftr" sz="quarter" idx="25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10" name="Espace réservé du numéro de diapositive 13">
            <a:extLst>
              <a:ext uri="{FF2B5EF4-FFF2-40B4-BE49-F238E27FC236}">
                <a16:creationId xmlns:a16="http://schemas.microsoft.com/office/drawing/2014/main" id="{4E44AC3A-C8F0-6042-0979-819C4C0880C7}"/>
              </a:ext>
            </a:extLst>
          </p:cNvPr>
          <p:cNvSpPr>
            <a:spLocks noGrp="1" noChangeArrowheads="1"/>
          </p:cNvSpPr>
          <p:nvPr>
            <p:ph type="sldNum" sz="quarter" idx="26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B1D5EA1A-72C4-4621-B4A4-D7B0456DFFC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448311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EEE41C4-744E-CAF5-4FF2-8CCAC0EBAF02}"/>
              </a:ext>
            </a:extLst>
          </p:cNvPr>
          <p:cNvCxnSpPr>
            <a:cxnSpLocks/>
          </p:cNvCxnSpPr>
          <p:nvPr/>
        </p:nvCxnSpPr>
        <p:spPr>
          <a:xfrm flipH="1">
            <a:off x="0" y="4883150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12DF8BF-B99F-49B4-B507-E882E4068188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5C248609-52E6-3AC2-B062-E044733A61AE}"/>
              </a:ext>
            </a:extLst>
          </p:cNvPr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4D2D0AD0-6FB3-4CB2-A650-CBC439E431D4}" type="datetime6">
              <a:rPr lang="fr-FR" altLang="fr-FR"/>
              <a:pPr/>
              <a:t>juin 24</a:t>
            </a:fld>
            <a:endParaRPr lang="fr-FR" alt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AA8167B8-D493-A12B-449B-06B8122FEC06}"/>
              </a:ext>
            </a:extLst>
          </p:cNvPr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6">
            <a:extLst>
              <a:ext uri="{FF2B5EF4-FFF2-40B4-BE49-F238E27FC236}">
                <a16:creationId xmlns:a16="http://schemas.microsoft.com/office/drawing/2014/main" id="{FF9AA5B6-D490-C645-B587-931A7C490C05}"/>
              </a:ext>
            </a:extLst>
          </p:cNvPr>
          <p:cNvSpPr>
            <a:spLocks noGrp="1" noChangeArrowheads="1"/>
          </p:cNvSpPr>
          <p:nvPr>
            <p:ph type="sldNum" sz="quarter" idx="15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934F3CC0-817E-4218-9565-F30A43F7F8E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71721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1">
            <a:extLst>
              <a:ext uri="{FF2B5EF4-FFF2-40B4-BE49-F238E27FC236}">
                <a16:creationId xmlns:a16="http://schemas.microsoft.com/office/drawing/2014/main" id="{0195AF1A-0270-9939-9AFD-E3AA01889CCC}"/>
              </a:ext>
            </a:extLst>
          </p:cNvPr>
          <p:cNvGrpSpPr>
            <a:grpSpLocks/>
          </p:cNvGrpSpPr>
          <p:nvPr/>
        </p:nvGrpSpPr>
        <p:grpSpPr bwMode="auto">
          <a:xfrm>
            <a:off x="3519488" y="1119188"/>
            <a:ext cx="2112962" cy="2114550"/>
            <a:chOff x="899592" y="1275606"/>
            <a:chExt cx="2112361" cy="2113676"/>
          </a:xfrm>
        </p:grpSpPr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751C1017-3F4A-1FDA-3753-D8BBCA9DB4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592" y="1275606"/>
              <a:ext cx="2112361" cy="2113676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ea typeface="Arial"/>
                <a:sym typeface="Arial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E16A1FE-3A56-6EF3-8C6F-CECBC2971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4491" y="1410487"/>
              <a:ext cx="1842564" cy="1843913"/>
            </a:xfrm>
            <a:prstGeom prst="ellipse">
              <a:avLst/>
            </a:prstGeom>
            <a:gradFill>
              <a:gsLst>
                <a:gs pos="66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ea typeface="Arial"/>
                <a:sym typeface="Arial"/>
              </a:endParaRPr>
            </a:p>
          </p:txBody>
        </p:sp>
      </p:grpSp>
      <p:grpSp>
        <p:nvGrpSpPr>
          <p:cNvPr id="9" name="Groupe 4">
            <a:extLst>
              <a:ext uri="{FF2B5EF4-FFF2-40B4-BE49-F238E27FC236}">
                <a16:creationId xmlns:a16="http://schemas.microsoft.com/office/drawing/2014/main" id="{46F7829A-D013-08BD-B6DD-2BBAC5FBB6D9}"/>
              </a:ext>
            </a:extLst>
          </p:cNvPr>
          <p:cNvGrpSpPr>
            <a:grpSpLocks/>
          </p:cNvGrpSpPr>
          <p:nvPr/>
        </p:nvGrpSpPr>
        <p:grpSpPr bwMode="auto">
          <a:xfrm>
            <a:off x="6151563" y="1119188"/>
            <a:ext cx="2111375" cy="2114550"/>
            <a:chOff x="899592" y="1275606"/>
            <a:chExt cx="2112361" cy="2113676"/>
          </a:xfrm>
        </p:grpSpPr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72CDDBBD-B0C8-14BE-7CC9-992C7BB9ED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592" y="1275606"/>
              <a:ext cx="2112361" cy="2113676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ea typeface="Arial"/>
                <a:sym typeface="Arial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53DBEBE1-B4FC-01E4-8C6F-7C79C093E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4592" y="1410487"/>
              <a:ext cx="1842360" cy="1843913"/>
            </a:xfrm>
            <a:prstGeom prst="ellipse">
              <a:avLst/>
            </a:prstGeom>
            <a:gradFill>
              <a:gsLst>
                <a:gs pos="66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ea typeface="Arial"/>
                <a:sym typeface="Arial"/>
              </a:endParaRPr>
            </a:p>
          </p:txBody>
        </p:sp>
      </p:grpSp>
      <p:grpSp>
        <p:nvGrpSpPr>
          <p:cNvPr id="13" name="Groupe 11">
            <a:extLst>
              <a:ext uri="{FF2B5EF4-FFF2-40B4-BE49-F238E27FC236}">
                <a16:creationId xmlns:a16="http://schemas.microsoft.com/office/drawing/2014/main" id="{FB63548E-3B06-DDB4-0FEE-691458DC9EE2}"/>
              </a:ext>
            </a:extLst>
          </p:cNvPr>
          <p:cNvGrpSpPr>
            <a:grpSpLocks/>
          </p:cNvGrpSpPr>
          <p:nvPr/>
        </p:nvGrpSpPr>
        <p:grpSpPr bwMode="auto">
          <a:xfrm>
            <a:off x="887413" y="1119188"/>
            <a:ext cx="2112962" cy="2114550"/>
            <a:chOff x="899592" y="1275606"/>
            <a:chExt cx="2112361" cy="2113676"/>
          </a:xfrm>
        </p:grpSpPr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F2EFC38A-DDCE-0A46-4635-AAB957D4B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592" y="1275606"/>
              <a:ext cx="2112361" cy="2113676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ea typeface="Arial"/>
                <a:sym typeface="Arial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54C34D6E-EF03-E1EC-6BA8-F7D3FB53AC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4491" y="1410487"/>
              <a:ext cx="1842564" cy="1843913"/>
            </a:xfrm>
            <a:prstGeom prst="ellipse">
              <a:avLst/>
            </a:prstGeom>
            <a:gradFill>
              <a:gsLst>
                <a:gs pos="66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ea typeface="Arial"/>
                <a:sym typeface="Arial"/>
              </a:endParaRPr>
            </a:p>
          </p:txBody>
        </p:sp>
      </p:grp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F202D49-CCA1-B7DD-D8B3-A1ACC6A07C5D}"/>
              </a:ext>
            </a:extLst>
          </p:cNvPr>
          <p:cNvCxnSpPr>
            <a:cxnSpLocks/>
          </p:cNvCxnSpPr>
          <p:nvPr/>
        </p:nvCxnSpPr>
        <p:spPr>
          <a:xfrm flipH="1">
            <a:off x="0" y="4883150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D3D6E196-EE0F-E407-4A98-BA366EF5E018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23"/>
          </p:nvPr>
        </p:nvSpPr>
        <p:spPr>
          <a:xfrm>
            <a:off x="1115616" y="1347614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7" name="Espace réservé pour une image  5"/>
          <p:cNvSpPr>
            <a:spLocks noGrp="1"/>
          </p:cNvSpPr>
          <p:nvPr>
            <p:ph type="pic" sz="quarter" idx="24"/>
          </p:nvPr>
        </p:nvSpPr>
        <p:spPr>
          <a:xfrm>
            <a:off x="3743325" y="1347614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12" name="Espace réservé pour une image  5"/>
          <p:cNvSpPr>
            <a:spLocks noGrp="1"/>
          </p:cNvSpPr>
          <p:nvPr>
            <p:ph type="pic" sz="quarter" idx="25"/>
          </p:nvPr>
        </p:nvSpPr>
        <p:spPr>
          <a:xfrm>
            <a:off x="6371034" y="1347614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18" name="Espace réservé de la date 3">
            <a:extLst>
              <a:ext uri="{FF2B5EF4-FFF2-40B4-BE49-F238E27FC236}">
                <a16:creationId xmlns:a16="http://schemas.microsoft.com/office/drawing/2014/main" id="{5BDB2E5D-8AA6-765F-FED3-695E651C8D8E}"/>
              </a:ext>
            </a:extLst>
          </p:cNvPr>
          <p:cNvSpPr>
            <a:spLocks noGrp="1" noChangeArrowheads="1"/>
          </p:cNvSpPr>
          <p:nvPr>
            <p:ph type="dt" sz="half" idx="26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9E7A48D7-9338-43EA-9815-50ECE4E014D0}" type="datetime6">
              <a:rPr lang="fr-FR" altLang="fr-FR"/>
              <a:pPr/>
              <a:t>juin 24</a:t>
            </a:fld>
            <a:endParaRPr lang="fr-FR" altLang="fr-FR"/>
          </a:p>
        </p:txBody>
      </p:sp>
      <p:sp>
        <p:nvSpPr>
          <p:cNvPr id="19" name="Espace réservé du pied de page 12">
            <a:extLst>
              <a:ext uri="{FF2B5EF4-FFF2-40B4-BE49-F238E27FC236}">
                <a16:creationId xmlns:a16="http://schemas.microsoft.com/office/drawing/2014/main" id="{CE9C07AA-DD4D-0549-AB21-090F2C1F2FE2}"/>
              </a:ext>
            </a:extLst>
          </p:cNvPr>
          <p:cNvSpPr>
            <a:spLocks noGrp="1" noChangeArrowheads="1"/>
          </p:cNvSpPr>
          <p:nvPr>
            <p:ph type="ftr" sz="quarter" idx="27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20" name="Espace réservé du numéro de diapositive 22">
            <a:extLst>
              <a:ext uri="{FF2B5EF4-FFF2-40B4-BE49-F238E27FC236}">
                <a16:creationId xmlns:a16="http://schemas.microsoft.com/office/drawing/2014/main" id="{9F36C7DB-EDD9-3CF6-A646-4E141C160375}"/>
              </a:ext>
            </a:extLst>
          </p:cNvPr>
          <p:cNvSpPr>
            <a:spLocks noGrp="1" noChangeArrowheads="1"/>
          </p:cNvSpPr>
          <p:nvPr>
            <p:ph type="sldNum" sz="quarter" idx="28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E2FEE1AF-C151-437B-AA43-1D74E82E772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497761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1">
            <a:extLst>
              <a:ext uri="{FF2B5EF4-FFF2-40B4-BE49-F238E27FC236}">
                <a16:creationId xmlns:a16="http://schemas.microsoft.com/office/drawing/2014/main" id="{46A0D531-8D53-74F1-1682-5C17EA13EA16}"/>
              </a:ext>
            </a:extLst>
          </p:cNvPr>
          <p:cNvGrpSpPr>
            <a:grpSpLocks/>
          </p:cNvGrpSpPr>
          <p:nvPr/>
        </p:nvGrpSpPr>
        <p:grpSpPr bwMode="auto">
          <a:xfrm>
            <a:off x="450850" y="1165225"/>
            <a:ext cx="8242300" cy="1722438"/>
            <a:chOff x="888110" y="1119451"/>
            <a:chExt cx="10118441" cy="2113676"/>
          </a:xfrm>
        </p:grpSpPr>
        <p:grpSp>
          <p:nvGrpSpPr>
            <p:cNvPr id="5" name="Groupe 2">
              <a:extLst>
                <a:ext uri="{FF2B5EF4-FFF2-40B4-BE49-F238E27FC236}">
                  <a16:creationId xmlns:a16="http://schemas.microsoft.com/office/drawing/2014/main" id="{76F72184-C8E5-8EE8-8E30-20BE8DEDE8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19550" y="1119451"/>
              <a:ext cx="2112361" cy="2113676"/>
              <a:chOff x="899592" y="1275606"/>
              <a:chExt cx="2112361" cy="2113676"/>
            </a:xfrm>
          </p:grpSpPr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386FF05-5AE0-A612-F136-7E71EC0ED0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102" y="1275606"/>
                <a:ext cx="2112556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ea typeface="Arial"/>
                  <a:sym typeface="Arial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8DFC6EC0-393D-CF33-57B8-D0A7DBF6ED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3574" y="1411972"/>
                <a:ext cx="1843615" cy="184094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 dirty="0">
                  <a:ea typeface="Arial"/>
                  <a:sym typeface="Arial"/>
                </a:endParaRPr>
              </a:p>
            </p:txBody>
          </p:sp>
        </p:grpSp>
        <p:grpSp>
          <p:nvGrpSpPr>
            <p:cNvPr id="7" name="Groupe 3">
              <a:extLst>
                <a:ext uri="{FF2B5EF4-FFF2-40B4-BE49-F238E27FC236}">
                  <a16:creationId xmlns:a16="http://schemas.microsoft.com/office/drawing/2014/main" id="{751D64FC-1534-62F6-BAAC-02B6F21386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50990" y="1119451"/>
              <a:ext cx="2112361" cy="2113676"/>
              <a:chOff x="899592" y="1275606"/>
              <a:chExt cx="2112361" cy="2113676"/>
            </a:xfrm>
          </p:grpSpPr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79557C5D-BEAF-AB1A-900F-2E8938473F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0563" y="1275606"/>
                <a:ext cx="2110607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ea typeface="Arial"/>
                  <a:sym typeface="Arial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147EF59D-253B-800E-1D64-513A17D354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5033" y="1411972"/>
                <a:ext cx="1841666" cy="184094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 dirty="0">
                  <a:ea typeface="Arial"/>
                  <a:sym typeface="Arial"/>
                </a:endParaRPr>
              </a:p>
            </p:txBody>
          </p:sp>
        </p:grpSp>
        <p:grpSp>
          <p:nvGrpSpPr>
            <p:cNvPr id="8" name="Groupe 4">
              <a:extLst>
                <a:ext uri="{FF2B5EF4-FFF2-40B4-BE49-F238E27FC236}">
                  <a16:creationId xmlns:a16="http://schemas.microsoft.com/office/drawing/2014/main" id="{EE9F06CA-600E-AED7-44C0-95FF3F876E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88110" y="1119451"/>
              <a:ext cx="2112361" cy="2113676"/>
              <a:chOff x="899592" y="1275606"/>
              <a:chExt cx="2112361" cy="2113676"/>
            </a:xfrm>
          </p:grpSpPr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D1287398-2C10-64E9-66FB-B6C317AA61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592" y="1275606"/>
                <a:ext cx="2112556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ea typeface="Arial"/>
                  <a:sym typeface="Arial"/>
                </a:endParaRP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96AF7601-0188-A0EA-FE76-129FC836D7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4063" y="1411972"/>
                <a:ext cx="1843615" cy="184094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 dirty="0">
                  <a:ea typeface="Arial"/>
                  <a:sym typeface="Arial"/>
                </a:endParaRPr>
              </a:p>
            </p:txBody>
          </p:sp>
        </p:grpSp>
        <p:grpSp>
          <p:nvGrpSpPr>
            <p:cNvPr id="9" name="Groupe 9">
              <a:extLst>
                <a:ext uri="{FF2B5EF4-FFF2-40B4-BE49-F238E27FC236}">
                  <a16:creationId xmlns:a16="http://schemas.microsoft.com/office/drawing/2014/main" id="{C5287D4A-5372-8145-2777-8DD1C13E48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894190" y="1119451"/>
              <a:ext cx="2112361" cy="2113676"/>
              <a:chOff x="899592" y="1275606"/>
              <a:chExt cx="2112361" cy="2113676"/>
            </a:xfrm>
          </p:grpSpPr>
          <p:sp>
            <p:nvSpPr>
              <p:cNvPr id="10" name="Oval 80">
                <a:extLst>
                  <a:ext uri="{FF2B5EF4-FFF2-40B4-BE49-F238E27FC236}">
                    <a16:creationId xmlns:a16="http://schemas.microsoft.com/office/drawing/2014/main" id="{D7C458CC-528D-30E2-3C32-2F9A995FF7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397" y="1275606"/>
                <a:ext cx="2112556" cy="211367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ea typeface="Arial"/>
                  <a:sym typeface="Arial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30224E2B-FA83-C98F-E613-85F09D349C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3868" y="1411972"/>
                <a:ext cx="1843615" cy="1840944"/>
              </a:xfrm>
              <a:prstGeom prst="ellipse">
                <a:avLst/>
              </a:prstGeom>
              <a:gradFill>
                <a:gsLst>
                  <a:gs pos="66000">
                    <a:schemeClr val="bg1"/>
                  </a:gs>
                  <a:gs pos="0">
                    <a:schemeClr val="bg1">
                      <a:lumMod val="9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235593" sx="102000" sy="102000" algn="ctr" rotWithShape="0">
                  <a:prstClr val="black">
                    <a:alpha val="15912"/>
                  </a:prstClr>
                </a:outerShdw>
              </a:effectLst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 dirty="0">
                  <a:ea typeface="Arial"/>
                  <a:sym typeface="Arial"/>
                </a:endParaRPr>
              </a:p>
            </p:txBody>
          </p:sp>
        </p:grpSp>
      </p:grp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F26B1A0-072A-2CD8-4EEC-C4058397511D}"/>
              </a:ext>
            </a:extLst>
          </p:cNvPr>
          <p:cNvCxnSpPr>
            <a:cxnSpLocks/>
          </p:cNvCxnSpPr>
          <p:nvPr/>
        </p:nvCxnSpPr>
        <p:spPr>
          <a:xfrm flipH="1">
            <a:off x="0" y="4883150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DA82545-9BF9-3850-828A-3533B8243B01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23"/>
          </p:nvPr>
        </p:nvSpPr>
        <p:spPr>
          <a:xfrm>
            <a:off x="662514" y="1378792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27" name="Espace réservé pour une image  5"/>
          <p:cNvSpPr>
            <a:spLocks noGrp="1"/>
          </p:cNvSpPr>
          <p:nvPr>
            <p:ph type="pic" sz="quarter" idx="24"/>
          </p:nvPr>
        </p:nvSpPr>
        <p:spPr>
          <a:xfrm>
            <a:off x="2806439" y="1378792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28" name="Espace réservé pour une image  5"/>
          <p:cNvSpPr>
            <a:spLocks noGrp="1"/>
          </p:cNvSpPr>
          <p:nvPr>
            <p:ph type="pic" sz="quarter" idx="25"/>
          </p:nvPr>
        </p:nvSpPr>
        <p:spPr>
          <a:xfrm>
            <a:off x="4950363" y="1378792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29" name="Espace réservé pour une image  5"/>
          <p:cNvSpPr>
            <a:spLocks noGrp="1"/>
          </p:cNvSpPr>
          <p:nvPr>
            <p:ph type="pic" sz="quarter" idx="26"/>
          </p:nvPr>
        </p:nvSpPr>
        <p:spPr>
          <a:xfrm>
            <a:off x="7185343" y="1378792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20" name="Espace réservé de la date 6">
            <a:extLst>
              <a:ext uri="{FF2B5EF4-FFF2-40B4-BE49-F238E27FC236}">
                <a16:creationId xmlns:a16="http://schemas.microsoft.com/office/drawing/2014/main" id="{8BA52341-69C6-B482-5879-B6BCE4F05C37}"/>
              </a:ext>
            </a:extLst>
          </p:cNvPr>
          <p:cNvSpPr>
            <a:spLocks noGrp="1" noChangeArrowheads="1"/>
          </p:cNvSpPr>
          <p:nvPr>
            <p:ph type="dt" sz="half" idx="27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6BB85E4F-856D-41FB-9E39-E6A67A1F62AC}" type="datetime6">
              <a:rPr lang="fr-FR" altLang="fr-FR"/>
              <a:pPr/>
              <a:t>juin 24</a:t>
            </a:fld>
            <a:endParaRPr lang="fr-FR" altLang="fr-FR"/>
          </a:p>
        </p:txBody>
      </p:sp>
      <p:sp>
        <p:nvSpPr>
          <p:cNvPr id="21" name="Espace réservé du pied de page 11">
            <a:extLst>
              <a:ext uri="{FF2B5EF4-FFF2-40B4-BE49-F238E27FC236}">
                <a16:creationId xmlns:a16="http://schemas.microsoft.com/office/drawing/2014/main" id="{59D6E638-8E7E-9EE3-51E1-0AE258622E1F}"/>
              </a:ext>
            </a:extLst>
          </p:cNvPr>
          <p:cNvSpPr>
            <a:spLocks noGrp="1" noChangeArrowheads="1"/>
          </p:cNvSpPr>
          <p:nvPr>
            <p:ph type="ftr" sz="quarter" idx="28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22" name="Espace réservé du numéro de diapositive 12">
            <a:extLst>
              <a:ext uri="{FF2B5EF4-FFF2-40B4-BE49-F238E27FC236}">
                <a16:creationId xmlns:a16="http://schemas.microsoft.com/office/drawing/2014/main" id="{C0105AC2-1D84-3715-94CD-30D73450D45B}"/>
              </a:ext>
            </a:extLst>
          </p:cNvPr>
          <p:cNvSpPr>
            <a:spLocks noGrp="1" noChangeArrowheads="1"/>
          </p:cNvSpPr>
          <p:nvPr>
            <p:ph type="sldNum" sz="quarter" idx="29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87EB1065-1879-429A-8AFD-065A7E14B3D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044428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16">
            <a:extLst>
              <a:ext uri="{FF2B5EF4-FFF2-40B4-BE49-F238E27FC236}">
                <a16:creationId xmlns:a16="http://schemas.microsoft.com/office/drawing/2014/main" id="{748E55FF-D2AC-9F5A-6021-D8E12B444DE4}"/>
              </a:ext>
            </a:extLst>
          </p:cNvPr>
          <p:cNvSpPr/>
          <p:nvPr/>
        </p:nvSpPr>
        <p:spPr>
          <a:xfrm>
            <a:off x="0" y="2254250"/>
            <a:ext cx="9144000" cy="2405063"/>
          </a:xfrm>
          <a:custGeom>
            <a:avLst/>
            <a:gdLst>
              <a:gd name="connsiteX0" fmla="*/ 0 w 9144000"/>
              <a:gd name="connsiteY0" fmla="*/ 0 h 2405896"/>
              <a:gd name="connsiteX1" fmla="*/ 978148 w 9144000"/>
              <a:gd name="connsiteY1" fmla="*/ 0 h 2405896"/>
              <a:gd name="connsiteX2" fmla="*/ 1034029 w 9144000"/>
              <a:gd name="connsiteY2" fmla="*/ 180020 h 2405896"/>
              <a:gd name="connsiteX3" fmla="*/ 1944291 w 9144000"/>
              <a:gd name="connsiteY3" fmla="*/ 783382 h 2405896"/>
              <a:gd name="connsiteX4" fmla="*/ 2854553 w 9144000"/>
              <a:gd name="connsiteY4" fmla="*/ 180020 h 2405896"/>
              <a:gd name="connsiteX5" fmla="*/ 2910435 w 9144000"/>
              <a:gd name="connsiteY5" fmla="*/ 0 h 2405896"/>
              <a:gd name="connsiteX6" fmla="*/ 3609588 w 9144000"/>
              <a:gd name="connsiteY6" fmla="*/ 0 h 2405896"/>
              <a:gd name="connsiteX7" fmla="*/ 3665469 w 9144000"/>
              <a:gd name="connsiteY7" fmla="*/ 180020 h 2405896"/>
              <a:gd name="connsiteX8" fmla="*/ 4575731 w 9144000"/>
              <a:gd name="connsiteY8" fmla="*/ 783382 h 2405896"/>
              <a:gd name="connsiteX9" fmla="*/ 5485994 w 9144000"/>
              <a:gd name="connsiteY9" fmla="*/ 180020 h 2405896"/>
              <a:gd name="connsiteX10" fmla="*/ 5541875 w 9144000"/>
              <a:gd name="connsiteY10" fmla="*/ 0 h 2405896"/>
              <a:gd name="connsiteX11" fmla="*/ 6241028 w 9144000"/>
              <a:gd name="connsiteY11" fmla="*/ 0 h 2405896"/>
              <a:gd name="connsiteX12" fmla="*/ 6296909 w 9144000"/>
              <a:gd name="connsiteY12" fmla="*/ 180020 h 2405896"/>
              <a:gd name="connsiteX13" fmla="*/ 7207171 w 9144000"/>
              <a:gd name="connsiteY13" fmla="*/ 783382 h 2405896"/>
              <a:gd name="connsiteX14" fmla="*/ 8117434 w 9144000"/>
              <a:gd name="connsiteY14" fmla="*/ 180020 h 2405896"/>
              <a:gd name="connsiteX15" fmla="*/ 8173315 w 9144000"/>
              <a:gd name="connsiteY15" fmla="*/ 0 h 2405896"/>
              <a:gd name="connsiteX16" fmla="*/ 9144000 w 9144000"/>
              <a:gd name="connsiteY16" fmla="*/ 0 h 2405896"/>
              <a:gd name="connsiteX17" fmla="*/ 9144000 w 9144000"/>
              <a:gd name="connsiteY17" fmla="*/ 2405896 h 2405896"/>
              <a:gd name="connsiteX18" fmla="*/ 0 w 9144000"/>
              <a:gd name="connsiteY18" fmla="*/ 2405896 h 2405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144000" h="2405896">
                <a:moveTo>
                  <a:pt x="0" y="0"/>
                </a:moveTo>
                <a:lnTo>
                  <a:pt x="978148" y="0"/>
                </a:lnTo>
                <a:lnTo>
                  <a:pt x="1034029" y="180020"/>
                </a:lnTo>
                <a:cubicBezTo>
                  <a:pt x="1184000" y="534591"/>
                  <a:pt x="1535091" y="783382"/>
                  <a:pt x="1944291" y="783382"/>
                </a:cubicBezTo>
                <a:cubicBezTo>
                  <a:pt x="2353491" y="783382"/>
                  <a:pt x="2704583" y="534591"/>
                  <a:pt x="2854553" y="180020"/>
                </a:cubicBezTo>
                <a:lnTo>
                  <a:pt x="2910435" y="0"/>
                </a:lnTo>
                <a:lnTo>
                  <a:pt x="3609588" y="0"/>
                </a:lnTo>
                <a:lnTo>
                  <a:pt x="3665469" y="180020"/>
                </a:lnTo>
                <a:cubicBezTo>
                  <a:pt x="3815440" y="534591"/>
                  <a:pt x="4166531" y="783382"/>
                  <a:pt x="4575731" y="783382"/>
                </a:cubicBezTo>
                <a:cubicBezTo>
                  <a:pt x="4984931" y="783382"/>
                  <a:pt x="5336023" y="534591"/>
                  <a:pt x="5485994" y="180020"/>
                </a:cubicBezTo>
                <a:lnTo>
                  <a:pt x="5541875" y="0"/>
                </a:lnTo>
                <a:lnTo>
                  <a:pt x="6241028" y="0"/>
                </a:lnTo>
                <a:lnTo>
                  <a:pt x="6296909" y="180020"/>
                </a:lnTo>
                <a:cubicBezTo>
                  <a:pt x="6446880" y="534591"/>
                  <a:pt x="6797971" y="783382"/>
                  <a:pt x="7207171" y="783382"/>
                </a:cubicBezTo>
                <a:cubicBezTo>
                  <a:pt x="7616371" y="783382"/>
                  <a:pt x="7967463" y="534591"/>
                  <a:pt x="8117434" y="180020"/>
                </a:cubicBezTo>
                <a:lnTo>
                  <a:pt x="8173315" y="0"/>
                </a:lnTo>
                <a:lnTo>
                  <a:pt x="9144000" y="0"/>
                </a:lnTo>
                <a:lnTo>
                  <a:pt x="9144000" y="2405896"/>
                </a:lnTo>
                <a:lnTo>
                  <a:pt x="0" y="24058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 err="1">
              <a:solidFill>
                <a:schemeClr val="bg1"/>
              </a:solidFill>
              <a:sym typeface="Arial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2E75626-6281-1416-9F0F-84A678A3E033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23"/>
          </p:nvPr>
        </p:nvSpPr>
        <p:spPr>
          <a:xfrm>
            <a:off x="1115616" y="1220897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7" name="Espace réservé pour une image  5"/>
          <p:cNvSpPr>
            <a:spLocks noGrp="1"/>
          </p:cNvSpPr>
          <p:nvPr>
            <p:ph type="pic" sz="quarter" idx="24"/>
          </p:nvPr>
        </p:nvSpPr>
        <p:spPr>
          <a:xfrm>
            <a:off x="3743325" y="1220897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12" name="Espace réservé pour une image  5"/>
          <p:cNvSpPr>
            <a:spLocks noGrp="1"/>
          </p:cNvSpPr>
          <p:nvPr>
            <p:ph type="pic" sz="quarter" idx="25"/>
          </p:nvPr>
        </p:nvSpPr>
        <p:spPr>
          <a:xfrm>
            <a:off x="6371034" y="1220897"/>
            <a:ext cx="1657350" cy="1657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4910F8C2-82D5-96F9-4028-DFA54A65857B}"/>
              </a:ext>
            </a:extLst>
          </p:cNvPr>
          <p:cNvSpPr>
            <a:spLocks noGrp="1" noChangeArrowheads="1"/>
          </p:cNvSpPr>
          <p:nvPr>
            <p:ph type="dt" sz="half" idx="26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BC71194F-45D4-4AF1-87B2-7AE0AC4A1BDD}" type="datetime6">
              <a:rPr lang="fr-FR" altLang="fr-FR"/>
              <a:pPr/>
              <a:t>juin 24</a:t>
            </a:fld>
            <a:endParaRPr lang="fr-FR" altLang="fr-FR"/>
          </a:p>
        </p:txBody>
      </p:sp>
      <p:sp>
        <p:nvSpPr>
          <p:cNvPr id="9" name="Espace réservé du pied de page 12">
            <a:extLst>
              <a:ext uri="{FF2B5EF4-FFF2-40B4-BE49-F238E27FC236}">
                <a16:creationId xmlns:a16="http://schemas.microsoft.com/office/drawing/2014/main" id="{FB1929D3-6FA4-80A5-1977-F7E97A63FC24}"/>
              </a:ext>
            </a:extLst>
          </p:cNvPr>
          <p:cNvSpPr>
            <a:spLocks noGrp="1" noChangeArrowheads="1"/>
          </p:cNvSpPr>
          <p:nvPr>
            <p:ph type="ftr" sz="quarter" idx="27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10" name="Espace réservé du numéro de diapositive 13">
            <a:extLst>
              <a:ext uri="{FF2B5EF4-FFF2-40B4-BE49-F238E27FC236}">
                <a16:creationId xmlns:a16="http://schemas.microsoft.com/office/drawing/2014/main" id="{625BB741-7F37-298C-AE80-BFDF10C23574}"/>
              </a:ext>
            </a:extLst>
          </p:cNvPr>
          <p:cNvSpPr>
            <a:spLocks noGrp="1" noChangeArrowheads="1"/>
          </p:cNvSpPr>
          <p:nvPr>
            <p:ph type="sldNum" sz="quarter" idx="28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F700565C-3C9E-42A7-9AA9-FE17DC7CADE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04990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F0F825E-4869-535E-4B0B-625537F0AD7C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5"/>
          <p:cNvSpPr>
            <a:spLocks noGrp="1"/>
          </p:cNvSpPr>
          <p:nvPr>
            <p:ph sz="quarter" idx="23"/>
          </p:nvPr>
        </p:nvSpPr>
        <p:spPr>
          <a:xfrm>
            <a:off x="4720282" y="1131589"/>
            <a:ext cx="4036842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5D20F1A3-871A-531D-8667-4B43E2993EB4}"/>
              </a:ext>
            </a:extLst>
          </p:cNvPr>
          <p:cNvSpPr>
            <a:spLocks noGrp="1" noChangeArrowheads="1"/>
          </p:cNvSpPr>
          <p:nvPr>
            <p:ph type="dt" sz="half" idx="24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D30CCCE0-3BE5-4658-9C1B-E8D5B68811FB}" type="datetime6">
              <a:rPr lang="fr-FR" altLang="fr-FR"/>
              <a:pPr/>
              <a:t>juin 24</a:t>
            </a:fld>
            <a:endParaRPr lang="fr-FR" alt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AB500C68-B10F-0813-6969-7AF2A6038C16}"/>
              </a:ext>
            </a:extLst>
          </p:cNvPr>
          <p:cNvSpPr>
            <a:spLocks noGrp="1" noChangeArrowheads="1"/>
          </p:cNvSpPr>
          <p:nvPr>
            <p:ph type="ftr" sz="quarter" idx="25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11">
            <a:extLst>
              <a:ext uri="{FF2B5EF4-FFF2-40B4-BE49-F238E27FC236}">
                <a16:creationId xmlns:a16="http://schemas.microsoft.com/office/drawing/2014/main" id="{18506992-CE13-06C8-7D7F-5F42D5DFFD67}"/>
              </a:ext>
            </a:extLst>
          </p:cNvPr>
          <p:cNvSpPr>
            <a:spLocks noGrp="1" noChangeArrowheads="1"/>
          </p:cNvSpPr>
          <p:nvPr>
            <p:ph type="sldNum" sz="quarter" idx="26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1425B780-C298-4AF6-B739-C8CD84FA97D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40851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CF60206-A6BA-4AD6-42BC-5A02E9A99856}"/>
              </a:ext>
            </a:extLst>
          </p:cNvPr>
          <p:cNvCxnSpPr>
            <a:cxnSpLocks/>
          </p:cNvCxnSpPr>
          <p:nvPr/>
        </p:nvCxnSpPr>
        <p:spPr>
          <a:xfrm>
            <a:off x="43878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57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719951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5"/>
          <p:cNvSpPr>
            <a:spLocks noGrp="1"/>
          </p:cNvSpPr>
          <p:nvPr>
            <p:ph sz="quarter" idx="23"/>
          </p:nvPr>
        </p:nvSpPr>
        <p:spPr>
          <a:xfrm>
            <a:off x="5796136" y="1131589"/>
            <a:ext cx="2960988" cy="371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743E76EE-DAAB-F779-1C99-D142E367D53D}"/>
              </a:ext>
            </a:extLst>
          </p:cNvPr>
          <p:cNvSpPr>
            <a:spLocks noGrp="1" noChangeArrowheads="1"/>
          </p:cNvSpPr>
          <p:nvPr>
            <p:ph type="dt" sz="half" idx="24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15AE6B1E-B316-490C-A016-16A9CC691323}" type="datetime6">
              <a:rPr lang="fr-FR" altLang="fr-FR"/>
              <a:pPr/>
              <a:t>juin 24</a:t>
            </a:fld>
            <a:endParaRPr lang="fr-FR" alt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C2E0606D-F776-A0D9-5546-BD8906C3636D}"/>
              </a:ext>
            </a:extLst>
          </p:cNvPr>
          <p:cNvSpPr>
            <a:spLocks noGrp="1" noChangeArrowheads="1"/>
          </p:cNvSpPr>
          <p:nvPr>
            <p:ph type="ftr" sz="quarter" idx="25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11">
            <a:extLst>
              <a:ext uri="{FF2B5EF4-FFF2-40B4-BE49-F238E27FC236}">
                <a16:creationId xmlns:a16="http://schemas.microsoft.com/office/drawing/2014/main" id="{8828ED5C-9A5E-C6E3-FC4C-498CD016E619}"/>
              </a:ext>
            </a:extLst>
          </p:cNvPr>
          <p:cNvSpPr>
            <a:spLocks noGrp="1" noChangeArrowheads="1"/>
          </p:cNvSpPr>
          <p:nvPr>
            <p:ph type="sldNum" sz="quarter" idx="26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A5AA8A49-23A1-4BD6-8AED-24580D9338F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894314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966BBA8-862E-13B5-F674-5A684D5F2350}"/>
              </a:ext>
            </a:extLst>
          </p:cNvPr>
          <p:cNvCxnSpPr>
            <a:cxnSpLocks/>
          </p:cNvCxnSpPr>
          <p:nvPr/>
        </p:nvCxnSpPr>
        <p:spPr>
          <a:xfrm>
            <a:off x="23177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540" y="194400"/>
            <a:ext cx="4140460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431919" y="612000"/>
            <a:ext cx="4140053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31540" y="1131590"/>
            <a:ext cx="4140052" cy="3527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sz="quarter" idx="24"/>
          </p:nvPr>
        </p:nvSpPr>
        <p:spPr>
          <a:xfrm>
            <a:off x="4787900" y="193675"/>
            <a:ext cx="4105275" cy="4465638"/>
          </a:xfrm>
        </p:spPr>
        <p:txBody>
          <a:bodyPr rtlCol="0">
            <a:norm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E4D5090-E017-E4D4-8B95-5359DC2C2B76}"/>
              </a:ext>
            </a:extLst>
          </p:cNvPr>
          <p:cNvSpPr>
            <a:spLocks noGrp="1" noChangeArrowheads="1"/>
          </p:cNvSpPr>
          <p:nvPr>
            <p:ph type="dt" sz="half" idx="25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AE7FB5BC-BC0A-450B-A1A5-54663F201F49}" type="datetime6">
              <a:rPr lang="fr-FR" altLang="fr-FR"/>
              <a:pPr/>
              <a:t>juin 24</a:t>
            </a:fld>
            <a:endParaRPr lang="fr-FR" alt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C2AE8B-C827-6FF3-BCDC-9AA1BB8992DD}"/>
              </a:ext>
            </a:extLst>
          </p:cNvPr>
          <p:cNvSpPr>
            <a:spLocks noGrp="1" noChangeArrowheads="1"/>
          </p:cNvSpPr>
          <p:nvPr>
            <p:ph type="ftr" sz="quarter" idx="26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8">
            <a:extLst>
              <a:ext uri="{FF2B5EF4-FFF2-40B4-BE49-F238E27FC236}">
                <a16:creationId xmlns:a16="http://schemas.microsoft.com/office/drawing/2014/main" id="{1B49370D-450E-039A-CCC8-409E8BB19DC7}"/>
              </a:ext>
            </a:extLst>
          </p:cNvPr>
          <p:cNvSpPr>
            <a:spLocks noGrp="1" noChangeArrowheads="1"/>
          </p:cNvSpPr>
          <p:nvPr>
            <p:ph type="sldNum" sz="quarter" idx="27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C00CF91E-FC5E-480D-A2C6-C774F994B93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909385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3B8C0C8-5653-E0A1-B106-9554220694FD}"/>
              </a:ext>
            </a:extLst>
          </p:cNvPr>
          <p:cNvCxnSpPr>
            <a:cxnSpLocks/>
          </p:cNvCxnSpPr>
          <p:nvPr/>
        </p:nvCxnSpPr>
        <p:spPr>
          <a:xfrm>
            <a:off x="2317750" y="555625"/>
            <a:ext cx="36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540" y="194400"/>
            <a:ext cx="4140460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431919" y="612000"/>
            <a:ext cx="4140053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31540" y="1131590"/>
            <a:ext cx="4140052" cy="3527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3714F475-A6C3-372D-0A4D-7D8EEF608ADA}"/>
              </a:ext>
            </a:extLst>
          </p:cNvPr>
          <p:cNvSpPr>
            <a:spLocks noGrp="1" noChangeArrowheads="1"/>
          </p:cNvSpPr>
          <p:nvPr>
            <p:ph type="dt" sz="half" idx="14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1897CAF7-168B-40C9-8078-F825A12D39F2}" type="datetime6">
              <a:rPr lang="fr-FR" altLang="fr-FR"/>
              <a:pPr/>
              <a:t>juin 24</a:t>
            </a:fld>
            <a:endParaRPr lang="fr-FR" alt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7AB55C6-312F-AD7D-F7DE-18B4431C8ACF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9">
            <a:extLst>
              <a:ext uri="{FF2B5EF4-FFF2-40B4-BE49-F238E27FC236}">
                <a16:creationId xmlns:a16="http://schemas.microsoft.com/office/drawing/2014/main" id="{EBAFCCD5-2B88-489A-F053-4523D6F66F61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49C92148-4A2C-488C-B273-8C98C643E4E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634887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56BEF77-9C4A-36E2-1716-A3A0EB65EBE7}"/>
              </a:ext>
            </a:extLst>
          </p:cNvPr>
          <p:cNvCxnSpPr>
            <a:cxnSpLocks/>
          </p:cNvCxnSpPr>
          <p:nvPr/>
        </p:nvCxnSpPr>
        <p:spPr>
          <a:xfrm>
            <a:off x="1882775" y="555625"/>
            <a:ext cx="304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63" y="194400"/>
            <a:ext cx="3421868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323906" y="612000"/>
            <a:ext cx="3421532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323528" y="1131590"/>
            <a:ext cx="3421531" cy="3527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A0FF22BF-8BF2-716B-B40F-94F16A43094A}"/>
              </a:ext>
            </a:extLst>
          </p:cNvPr>
          <p:cNvSpPr>
            <a:spLocks noGrp="1" noChangeArrowheads="1"/>
          </p:cNvSpPr>
          <p:nvPr>
            <p:ph type="dt" sz="half" idx="14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0E61A701-5E18-4BC8-9504-8505BA97F2AE}" type="datetime6">
              <a:rPr lang="fr-FR" altLang="fr-FR"/>
              <a:pPr/>
              <a:t>juin 24</a:t>
            </a:fld>
            <a:endParaRPr lang="fr-FR" alt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ADF18F1-F070-C1FE-76A7-C2261D0EB5C3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9">
            <a:extLst>
              <a:ext uri="{FF2B5EF4-FFF2-40B4-BE49-F238E27FC236}">
                <a16:creationId xmlns:a16="http://schemas.microsoft.com/office/drawing/2014/main" id="{31FAD8F6-B38E-3DEB-241F-C6A2733886CE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6FA14186-BB8B-49FD-A6B4-D9C026BC7DF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820594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9228F40-293A-141C-150B-2C69A41DAD0F}"/>
              </a:ext>
            </a:extLst>
          </p:cNvPr>
          <p:cNvCxnSpPr>
            <a:cxnSpLocks/>
          </p:cNvCxnSpPr>
          <p:nvPr/>
        </p:nvCxnSpPr>
        <p:spPr>
          <a:xfrm>
            <a:off x="2982913" y="555625"/>
            <a:ext cx="3349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6034" y="194400"/>
            <a:ext cx="5009957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646280" y="612000"/>
            <a:ext cx="5009464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 b="0" i="0" baseline="0">
                <a:solidFill>
                  <a:srgbClr val="B24388"/>
                </a:solidFill>
                <a:latin typeface="Montserrat" pitchFamily="2" charset="77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299259" y="530050"/>
            <a:ext cx="1816041" cy="3926632"/>
          </a:xfrm>
          <a:custGeom>
            <a:avLst/>
            <a:gdLst>
              <a:gd name="connsiteX0" fmla="*/ 1997791 w 2516552"/>
              <a:gd name="connsiteY0" fmla="*/ 12 h 5441271"/>
              <a:gd name="connsiteX1" fmla="*/ 2004211 w 2516552"/>
              <a:gd name="connsiteY1" fmla="*/ 566 h 5441271"/>
              <a:gd name="connsiteX2" fmla="*/ 2267990 w 2516552"/>
              <a:gd name="connsiteY2" fmla="*/ 566 h 5441271"/>
              <a:gd name="connsiteX3" fmla="*/ 2516552 w 2516552"/>
              <a:gd name="connsiteY3" fmla="*/ 261335 h 5441271"/>
              <a:gd name="connsiteX4" fmla="*/ 2516552 w 2516552"/>
              <a:gd name="connsiteY4" fmla="*/ 5170375 h 5441271"/>
              <a:gd name="connsiteX5" fmla="*/ 2255309 w 2516552"/>
              <a:gd name="connsiteY5" fmla="*/ 5441271 h 5441271"/>
              <a:gd name="connsiteX6" fmla="*/ 269354 w 2516552"/>
              <a:gd name="connsiteY6" fmla="*/ 5441271 h 5441271"/>
              <a:gd name="connsiteX7" fmla="*/ 501 w 2516552"/>
              <a:gd name="connsiteY7" fmla="*/ 5157717 h 5441271"/>
              <a:gd name="connsiteX8" fmla="*/ 501 w 2516552"/>
              <a:gd name="connsiteY8" fmla="*/ 317034 h 5441271"/>
              <a:gd name="connsiteX9" fmla="*/ 61373 w 2516552"/>
              <a:gd name="connsiteY9" fmla="*/ 101836 h 5441271"/>
              <a:gd name="connsiteX10" fmla="*/ 269354 w 2516552"/>
              <a:gd name="connsiteY10" fmla="*/ 566 h 5441271"/>
              <a:gd name="connsiteX11" fmla="*/ 512842 w 2516552"/>
              <a:gd name="connsiteY11" fmla="*/ 566 h 5441271"/>
              <a:gd name="connsiteX12" fmla="*/ 566105 w 2516552"/>
              <a:gd name="connsiteY12" fmla="*/ 41074 h 5441271"/>
              <a:gd name="connsiteX13" fmla="*/ 566105 w 2516552"/>
              <a:gd name="connsiteY13" fmla="*/ 81582 h 5441271"/>
              <a:gd name="connsiteX14" fmla="*/ 713213 w 2516552"/>
              <a:gd name="connsiteY14" fmla="*/ 200574 h 5441271"/>
              <a:gd name="connsiteX15" fmla="*/ 1824131 w 2516552"/>
              <a:gd name="connsiteY15" fmla="*/ 200574 h 5441271"/>
              <a:gd name="connsiteX16" fmla="*/ 1958557 w 2516552"/>
              <a:gd name="connsiteY16" fmla="*/ 73987 h 5441271"/>
              <a:gd name="connsiteX17" fmla="*/ 1958557 w 2516552"/>
              <a:gd name="connsiteY17" fmla="*/ 33479 h 5441271"/>
              <a:gd name="connsiteX18" fmla="*/ 1997791 w 2516552"/>
              <a:gd name="connsiteY18" fmla="*/ 12 h 544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16552" h="5441271">
                <a:moveTo>
                  <a:pt x="1997791" y="12"/>
                </a:moveTo>
                <a:cubicBezTo>
                  <a:pt x="2001675" y="92"/>
                  <a:pt x="2004211" y="566"/>
                  <a:pt x="2004211" y="566"/>
                </a:cubicBezTo>
                <a:cubicBezTo>
                  <a:pt x="2004211" y="566"/>
                  <a:pt x="2006747" y="566"/>
                  <a:pt x="2267990" y="566"/>
                </a:cubicBezTo>
                <a:cubicBezTo>
                  <a:pt x="2511479" y="23352"/>
                  <a:pt x="2516552" y="261335"/>
                  <a:pt x="2516552" y="261335"/>
                </a:cubicBezTo>
                <a:cubicBezTo>
                  <a:pt x="2516552" y="261335"/>
                  <a:pt x="2516552" y="4904543"/>
                  <a:pt x="2516552" y="5170375"/>
                </a:cubicBezTo>
                <a:cubicBezTo>
                  <a:pt x="2501334" y="5438740"/>
                  <a:pt x="2255309" y="5441271"/>
                  <a:pt x="2255309" y="5441271"/>
                </a:cubicBezTo>
                <a:cubicBezTo>
                  <a:pt x="2255309" y="5441271"/>
                  <a:pt x="558496" y="5441271"/>
                  <a:pt x="269354" y="5441271"/>
                </a:cubicBezTo>
                <a:cubicBezTo>
                  <a:pt x="-14717" y="5410890"/>
                  <a:pt x="501" y="5157717"/>
                  <a:pt x="501" y="5157717"/>
                </a:cubicBezTo>
                <a:cubicBezTo>
                  <a:pt x="501" y="5157717"/>
                  <a:pt x="501" y="372732"/>
                  <a:pt x="501" y="317034"/>
                </a:cubicBezTo>
                <a:cubicBezTo>
                  <a:pt x="501" y="258804"/>
                  <a:pt x="-9644" y="195510"/>
                  <a:pt x="61373" y="101836"/>
                </a:cubicBezTo>
                <a:cubicBezTo>
                  <a:pt x="134927" y="-1965"/>
                  <a:pt x="269354" y="566"/>
                  <a:pt x="269354" y="566"/>
                </a:cubicBezTo>
                <a:cubicBezTo>
                  <a:pt x="269354" y="566"/>
                  <a:pt x="457043" y="566"/>
                  <a:pt x="512842" y="566"/>
                </a:cubicBezTo>
                <a:cubicBezTo>
                  <a:pt x="566105" y="566"/>
                  <a:pt x="566105" y="41074"/>
                  <a:pt x="566105" y="41074"/>
                </a:cubicBezTo>
                <a:cubicBezTo>
                  <a:pt x="566105" y="41074"/>
                  <a:pt x="566105" y="38542"/>
                  <a:pt x="566105" y="81582"/>
                </a:cubicBezTo>
                <a:cubicBezTo>
                  <a:pt x="583860" y="205637"/>
                  <a:pt x="713213" y="200574"/>
                  <a:pt x="713213" y="200574"/>
                </a:cubicBezTo>
                <a:cubicBezTo>
                  <a:pt x="713213" y="200574"/>
                  <a:pt x="1702386" y="200574"/>
                  <a:pt x="1824131" y="200574"/>
                </a:cubicBezTo>
                <a:cubicBezTo>
                  <a:pt x="1943339" y="192978"/>
                  <a:pt x="1958557" y="73987"/>
                  <a:pt x="1958557" y="73987"/>
                </a:cubicBezTo>
                <a:cubicBezTo>
                  <a:pt x="1958557" y="73987"/>
                  <a:pt x="1958557" y="73987"/>
                  <a:pt x="1958557" y="33479"/>
                </a:cubicBezTo>
                <a:cubicBezTo>
                  <a:pt x="1962362" y="3098"/>
                  <a:pt x="1986140" y="-225"/>
                  <a:pt x="1997791" y="12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r>
              <a:rPr lang="fr-FR" noProof="0"/>
              <a:t>Cliquez sur l'icône pour ajouter une image</a:t>
            </a:r>
            <a:endParaRPr lang="en-GB" noProof="0"/>
          </a:p>
        </p:txBody>
      </p:sp>
      <p:sp>
        <p:nvSpPr>
          <p:cNvPr id="10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31540" y="1130245"/>
            <a:ext cx="5436604" cy="3527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10E4527-CA7B-8659-4EEF-A8E6FAE80318}"/>
              </a:ext>
            </a:extLst>
          </p:cNvPr>
          <p:cNvSpPr>
            <a:spLocks noGrp="1" noChangeArrowheads="1"/>
          </p:cNvSpPr>
          <p:nvPr>
            <p:ph type="dt" sz="half" idx="14"/>
          </p:nvPr>
        </p:nvSpPr>
        <p:spPr bwMode="auto">
          <a:xfrm>
            <a:off x="3543300" y="4943475"/>
            <a:ext cx="2057400" cy="1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fld id="{B464DC8F-A5EA-450E-B6BC-FD13922E5224}" type="datetime6">
              <a:rPr lang="fr-FR" altLang="fr-FR"/>
              <a:pPr/>
              <a:t>juin 24</a:t>
            </a:fld>
            <a:endParaRPr lang="fr-FR" alt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976D9092-63A6-37B5-21B8-D29A5525D6E1}"/>
              </a:ext>
            </a:extLst>
          </p:cNvPr>
          <p:cNvSpPr>
            <a:spLocks noGrp="1" noChangeArrowheads="1"/>
          </p:cNvSpPr>
          <p:nvPr>
            <p:ph type="ftr" sz="quarter" idx="15"/>
          </p:nvPr>
        </p:nvSpPr>
        <p:spPr bwMode="auto">
          <a:xfrm>
            <a:off x="679450" y="4951413"/>
            <a:ext cx="3086100" cy="1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/>
            </a:lvl1pPr>
          </a:lstStyle>
          <a:p>
            <a:r>
              <a:rPr lang="fr-FR" altLang="fr-FR"/>
              <a:t>Titre du document</a:t>
            </a:r>
          </a:p>
        </p:txBody>
      </p:sp>
      <p:sp>
        <p:nvSpPr>
          <p:cNvPr id="8" name="Espace réservé du numéro de diapositive 12">
            <a:extLst>
              <a:ext uri="{FF2B5EF4-FFF2-40B4-BE49-F238E27FC236}">
                <a16:creationId xmlns:a16="http://schemas.microsoft.com/office/drawing/2014/main" id="{45289A5B-989D-4508-F958-86F4E7BB37DA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xfrm>
            <a:off x="7086600" y="4964113"/>
            <a:ext cx="20574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3AFC2BBD-CB78-493C-BC00-C5976ABFD8F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276005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2BDB170-8C22-2CA9-AC1A-2E78247BEDA6}"/>
              </a:ext>
            </a:extLst>
          </p:cNvPr>
          <p:cNvGrpSpPr>
            <a:grpSpLocks/>
          </p:cNvGrpSpPr>
          <p:nvPr/>
        </p:nvGrpSpPr>
        <p:grpSpPr bwMode="auto">
          <a:xfrm>
            <a:off x="254000" y="3516313"/>
            <a:ext cx="8636000" cy="1514475"/>
            <a:chOff x="254503" y="3516214"/>
            <a:chExt cx="8634995" cy="15152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69BB522-A69C-C6D9-E35E-40519C1632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965"/>
            <a:stretch>
              <a:fillRect/>
            </a:stretch>
          </p:blipFill>
          <p:spPr bwMode="auto">
            <a:xfrm>
              <a:off x="254503" y="4324739"/>
              <a:ext cx="8634995" cy="706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Shape 190">
              <a:hlinkClick r:id="rId3"/>
              <a:extLst>
                <a:ext uri="{FF2B5EF4-FFF2-40B4-BE49-F238E27FC236}">
                  <a16:creationId xmlns:a16="http://schemas.microsoft.com/office/drawing/2014/main" id="{2BB3767A-9F61-FD29-9D2E-9AA2CBEB99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61869" y="3516214"/>
              <a:ext cx="1420261" cy="148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b">
              <a:spAutoFit/>
            </a:bodyPr>
            <a:lstStyle>
              <a:lvl1pPr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fr-FR" altLang="fr-FR" sz="1200" b="1">
                  <a:solidFill>
                    <a:schemeClr val="accent1"/>
                  </a:solidFill>
                  <a:latin typeface="Montserrat SemiBold" panose="00000700000000000000" pitchFamily="2" charset="0"/>
                  <a:ea typeface="Cabin"/>
                  <a:cs typeface="Cabin"/>
                  <a:sym typeface="Cabin"/>
                </a:rPr>
                <a:t>groupeBPCE.com</a:t>
              </a:r>
            </a:p>
          </p:txBody>
        </p:sp>
      </p:grpSp>
      <p:pic>
        <p:nvPicPr>
          <p:cNvPr id="5" name="Image 4" descr="Une image contenant Police, logo, Graphique, conception&#10;&#10;Description générée automatiquement">
            <a:extLst>
              <a:ext uri="{FF2B5EF4-FFF2-40B4-BE49-F238E27FC236}">
                <a16:creationId xmlns:a16="http://schemas.microsoft.com/office/drawing/2014/main" id="{DCB8C5A7-6ADF-C82C-63EF-59B9746CA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350" y="2260600"/>
            <a:ext cx="37973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6729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>
            <a:extLst>
              <a:ext uri="{FF2B5EF4-FFF2-40B4-BE49-F238E27FC236}">
                <a16:creationId xmlns:a16="http://schemas.microsoft.com/office/drawing/2014/main" id="{89403369-7ABA-48A6-131C-380C8DE67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25" y="195263"/>
            <a:ext cx="7702550" cy="4318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027" name="Espace réservé du texte 12">
            <a:extLst>
              <a:ext uri="{FF2B5EF4-FFF2-40B4-BE49-F238E27FC236}">
                <a16:creationId xmlns:a16="http://schemas.microsoft.com/office/drawing/2014/main" id="{E1486D75-540D-6341-91B4-85A46310FA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909638"/>
            <a:ext cx="7705725" cy="364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</p:txBody>
      </p:sp>
      <p:pic>
        <p:nvPicPr>
          <p:cNvPr id="1028" name="Image 5" descr="Une image contenant Police, capture d’écran, noir, Graphique&#10;&#10;Description générée automatiquement">
            <a:extLst>
              <a:ext uri="{FF2B5EF4-FFF2-40B4-BE49-F238E27FC236}">
                <a16:creationId xmlns:a16="http://schemas.microsoft.com/office/drawing/2014/main" id="{37107CCB-44C0-D2C0-6793-05BA135BA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875213"/>
            <a:ext cx="6445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5345235-F4A8-75B6-B5EA-46C0CD4573BD}"/>
              </a:ext>
            </a:extLst>
          </p:cNvPr>
          <p:cNvCxnSpPr>
            <a:cxnSpLocks/>
          </p:cNvCxnSpPr>
          <p:nvPr/>
        </p:nvCxnSpPr>
        <p:spPr>
          <a:xfrm flipH="1">
            <a:off x="0" y="4883150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3">
            <a:extLst>
              <a:ext uri="{FF2B5EF4-FFF2-40B4-BE49-F238E27FC236}">
                <a16:creationId xmlns:a16="http://schemas.microsoft.com/office/drawing/2014/main" id="{213F0CF6-A17C-39CC-0878-715C07E9B212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8820150" y="4959350"/>
            <a:ext cx="188913" cy="920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CF8D095A-60CA-4950-BFDC-E27AFB9F46E6}" type="slidenum">
              <a:rPr lang="fr-FR" sz="600" b="0" spc="100">
                <a:solidFill>
                  <a:schemeClr val="bg1">
                    <a:lumMod val="75000"/>
                  </a:schemeClr>
                </a:solidFill>
                <a:cs typeface="Arial" panose="020B0604020202020204" pitchFamily="34" charset="0"/>
                <a:sym typeface="Arial"/>
              </a:rPr>
              <a:pPr algn="r">
                <a:defRPr/>
              </a:pPr>
              <a:t>‹N°›</a:t>
            </a:fld>
            <a:endParaRPr lang="fr-FR" sz="600" b="0" spc="100" dirty="0">
              <a:solidFill>
                <a:schemeClr val="bg1">
                  <a:lumMod val="75000"/>
                </a:schemeClr>
              </a:solidFill>
              <a:cs typeface="Arial" panose="020B0604020202020204" pitchFamily="34" charset="0"/>
              <a:sym typeface="Arial"/>
            </a:endParaRPr>
          </a:p>
        </p:txBody>
      </p:sp>
      <p:sp>
        <p:nvSpPr>
          <p:cNvPr id="18" name="Espace réservé de la date 3">
            <a:extLst>
              <a:ext uri="{FF2B5EF4-FFF2-40B4-BE49-F238E27FC236}">
                <a16:creationId xmlns:a16="http://schemas.microsoft.com/office/drawing/2014/main" id="{0D07C41B-9C13-60EC-0473-CE8CF4C20D9B}"/>
              </a:ext>
            </a:extLst>
          </p:cNvPr>
          <p:cNvSpPr txBox="1">
            <a:spLocks noGrp="1"/>
          </p:cNvSpPr>
          <p:nvPr/>
        </p:nvSpPr>
        <p:spPr bwMode="auto">
          <a:xfrm>
            <a:off x="3375728" y="4961345"/>
            <a:ext cx="2051844" cy="923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600" spc="1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sym typeface="Arial"/>
              </a:rPr>
              <a:t>SELFCARE – Saisie de plusieurs opérations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  <p:sldLayoutId id="2147483815" r:id="rId18"/>
    <p:sldLayoutId id="2147483816" r:id="rId19"/>
    <p:sldLayoutId id="2147483817" r:id="rId20"/>
    <p:sldLayoutId id="2147483818" r:id="rId21"/>
    <p:sldLayoutId id="2147483820" r:id="rId22"/>
  </p:sldLayoutIdLst>
  <p:hf hdr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 kern="1200" cap="all">
          <a:solidFill>
            <a:schemeClr val="tx1"/>
          </a:solidFill>
          <a:latin typeface="Montserrat ExtraBold" pitchFamily="2" charset="77"/>
          <a:ea typeface="+mj-ea"/>
          <a:cs typeface="Arial" panose="020B0604020202020204" pitchFamily="34" charset="0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Montserrat ExtraBold" panose="00000900000000000000" pitchFamily="2" charset="0"/>
          <a:cs typeface="Arial" panose="020B0604020202020204" pitchFamily="34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Clr>
          <a:schemeClr val="tx2"/>
        </a:buClr>
        <a:buFont typeface="Cambria Math" panose="02040503050406030204" pitchFamily="18" charset="0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80975" indent="-174625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357188" indent="-176213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rgbClr val="DB4B4B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79438" indent="-22225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sv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Espace réservé pour une image  22">
            <a:extLst>
              <a:ext uri="{FF2B5EF4-FFF2-40B4-BE49-F238E27FC236}">
                <a16:creationId xmlns:a16="http://schemas.microsoft.com/office/drawing/2014/main" id="{F7A0FC16-223D-50A0-FC9F-2BD073BE84D6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0" r="6430"/>
          <a:stretch>
            <a:fillRect/>
          </a:stretch>
        </p:blipFill>
        <p:spPr>
          <a:xfrm>
            <a:off x="3635375" y="0"/>
            <a:ext cx="5508625" cy="5164138"/>
          </a:xfr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2AA24-19AB-BF80-FF8F-DF2C616D71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3598" y="1851025"/>
            <a:ext cx="5534515" cy="11604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25604" name="Espace réservé du texte 2">
            <a:extLst>
              <a:ext uri="{FF2B5EF4-FFF2-40B4-BE49-F238E27FC236}">
                <a16:creationId xmlns:a16="http://schemas.microsoft.com/office/drawing/2014/main" id="{0253C851-AFAC-9407-59C9-31CC19040855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863598" y="3032125"/>
            <a:ext cx="5534515" cy="249238"/>
          </a:xfrm>
        </p:spPr>
        <p:txBody>
          <a:bodyPr/>
          <a:lstStyle/>
          <a:p>
            <a:r>
              <a:rPr lang="fr-FR" altLang="fr-FR">
                <a:latin typeface="Montserrat" panose="00000500000000000000" pitchFamily="2" charset="0"/>
              </a:rPr>
              <a:t>Sous-titre de la présentation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2859E3A8-4F85-E7C6-11B6-C45BE15CE6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rot="16200000">
            <a:off x="-2376487" y="2513012"/>
            <a:ext cx="5164138" cy="138113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fr-FR" dirty="0"/>
              <a:t>ASSURANCES DE PERSONNES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A9D363F-3650-0ECE-CAB8-F827D52A7BE6}"/>
              </a:ext>
            </a:extLst>
          </p:cNvPr>
          <p:cNvSpPr/>
          <p:nvPr/>
        </p:nvSpPr>
        <p:spPr>
          <a:xfrm>
            <a:off x="407987" y="1158875"/>
            <a:ext cx="6442281" cy="2825750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3C4A4F-066A-0CC3-8229-3168C13CD7C2}"/>
              </a:ext>
            </a:extLst>
          </p:cNvPr>
          <p:cNvSpPr/>
          <p:nvPr/>
        </p:nvSpPr>
        <p:spPr>
          <a:xfrm>
            <a:off x="501650" y="1254125"/>
            <a:ext cx="6230590" cy="2635250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ym typeface="Arial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39E6642-A064-C567-A4DD-56FBA60B132C}"/>
              </a:ext>
            </a:extLst>
          </p:cNvPr>
          <p:cNvSpPr/>
          <p:nvPr/>
        </p:nvSpPr>
        <p:spPr>
          <a:xfrm>
            <a:off x="588962" y="1352550"/>
            <a:ext cx="6033248" cy="243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ym typeface="Arial"/>
            </a:endParaRP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5160B955-B0F0-89AE-609F-38007BA36FF3}"/>
              </a:ext>
            </a:extLst>
          </p:cNvPr>
          <p:cNvCxnSpPr>
            <a:cxnSpLocks/>
          </p:cNvCxnSpPr>
          <p:nvPr/>
        </p:nvCxnSpPr>
        <p:spPr>
          <a:xfrm>
            <a:off x="576263" y="1893888"/>
            <a:ext cx="0" cy="13557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re 1">
            <a:extLst>
              <a:ext uri="{FF2B5EF4-FFF2-40B4-BE49-F238E27FC236}">
                <a16:creationId xmlns:a16="http://schemas.microsoft.com/office/drawing/2014/main" id="{AB0F44C7-AD49-7632-6819-5F1D3C3EF2F9}"/>
              </a:ext>
            </a:extLst>
          </p:cNvPr>
          <p:cNvSpPr txBox="1">
            <a:spLocks/>
          </p:cNvSpPr>
          <p:nvPr/>
        </p:nvSpPr>
        <p:spPr>
          <a:xfrm>
            <a:off x="863598" y="1635646"/>
            <a:ext cx="5534515" cy="1979612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80975" indent="-174625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57188" indent="-176213">
              <a:lnSpc>
                <a:spcPct val="90000"/>
              </a:lnSpc>
              <a:spcBef>
                <a:spcPts val="500"/>
              </a:spcBef>
              <a:buClr>
                <a:srgbClr val="DB4B4B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79438" indent="-222250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SELFCARE client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>
                <a:srgbClr val="FFFFFF"/>
              </a:buClr>
              <a:buFont typeface="Cabin Condensed"/>
              <a:buNone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2" charset="0"/>
                <a:sym typeface="Cabin Condensed"/>
              </a:rPr>
              <a:t>Actes concomitants  - </a:t>
            </a:r>
            <a:r>
              <a:rPr lang="fr-FR" altLang="fr-FR" sz="2400" b="1" dirty="0">
                <a:solidFill>
                  <a:srgbClr val="000000"/>
                </a:solidFill>
                <a:latin typeface="Montserrat ExtraBold" panose="00000900000000000000" pitchFamily="2" charset="0"/>
                <a:sym typeface="Cabin Condensed"/>
              </a:rPr>
              <a:t> Saisie de plusieurs opérations à la suite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2" charset="0"/>
              <a:sym typeface="Cabin Condensed"/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>
                <a:srgbClr val="FFFFFF"/>
              </a:buClr>
              <a:buFont typeface="Cabin Condensed"/>
              <a:buNone/>
            </a:pPr>
            <a:endParaRPr kumimoji="0" lang="fr-FR" alt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BPCE Vie - Direction Expérience Utilisateur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30 mai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e 467">
            <a:extLst>
              <a:ext uri="{FF2B5EF4-FFF2-40B4-BE49-F238E27FC236}">
                <a16:creationId xmlns:a16="http://schemas.microsoft.com/office/drawing/2014/main" id="{E989BCD3-C522-D2AC-319B-A31A6346062B}"/>
              </a:ext>
            </a:extLst>
          </p:cNvPr>
          <p:cNvGrpSpPr>
            <a:grpSpLocks/>
          </p:cNvGrpSpPr>
          <p:nvPr/>
        </p:nvGrpSpPr>
        <p:grpSpPr bwMode="auto">
          <a:xfrm>
            <a:off x="539552" y="1491630"/>
            <a:ext cx="2487489" cy="3240360"/>
            <a:chOff x="438675" y="1460107"/>
            <a:chExt cx="1882991" cy="2543663"/>
          </a:xfrm>
        </p:grpSpPr>
        <p:sp>
          <p:nvSpPr>
            <p:cNvPr id="71" name="Oval 80">
              <a:extLst>
                <a:ext uri="{FF2B5EF4-FFF2-40B4-BE49-F238E27FC236}">
                  <a16:creationId xmlns:a16="http://schemas.microsoft.com/office/drawing/2014/main" id="{0854F4C1-448D-7A29-F867-6DFD000AE7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675" y="1460107"/>
              <a:ext cx="1877006" cy="2543663"/>
            </a:xfrm>
            <a:prstGeom prst="roundRect">
              <a:avLst/>
            </a:prstGeom>
            <a:gradFill>
              <a:gsLst>
                <a:gs pos="66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ea typeface="Arial"/>
                <a:sym typeface="Arial"/>
              </a:endParaRPr>
            </a:p>
          </p:txBody>
        </p:sp>
        <p:sp>
          <p:nvSpPr>
            <p:cNvPr id="72" name="ZoneTexte 422">
              <a:extLst>
                <a:ext uri="{FF2B5EF4-FFF2-40B4-BE49-F238E27FC236}">
                  <a16:creationId xmlns:a16="http://schemas.microsoft.com/office/drawing/2014/main" id="{96B7576C-A0E4-9BEF-610E-B91D2A0AB6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660" y="2206408"/>
              <a:ext cx="1872986" cy="3716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Autofit/>
            </a:bodyPr>
            <a:lstStyle>
              <a:lvl1pPr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Aft>
                  <a:spcPts val="600"/>
                </a:spcAft>
              </a:pPr>
              <a:r>
                <a:rPr lang="en-US" altLang="fr-FR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Les enjeux</a:t>
              </a:r>
            </a:p>
          </p:txBody>
        </p:sp>
        <p:sp>
          <p:nvSpPr>
            <p:cNvPr id="73" name="ZoneTexte 37">
              <a:extLst>
                <a:ext uri="{FF2B5EF4-FFF2-40B4-BE49-F238E27FC236}">
                  <a16:creationId xmlns:a16="http://schemas.microsoft.com/office/drawing/2014/main" id="{8DF8170B-0FB0-7111-7A59-790FDEF018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660" y="2618774"/>
              <a:ext cx="1877006" cy="471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171450" lvl="1" indent="-171450" eaLnBrk="1" hangingPunct="1">
                <a:lnSpc>
                  <a:spcPct val="85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fr-FR" altLang="fr-FR" sz="1100" dirty="0"/>
                <a:t>Répondre à une demande forte des </a:t>
              </a:r>
              <a:r>
                <a:rPr lang="fr-FR" altLang="fr-FR" sz="1100" b="1" dirty="0"/>
                <a:t>Réseaux </a:t>
              </a:r>
            </a:p>
            <a:p>
              <a:pPr marL="171450" lvl="1" indent="-171450" eaLnBrk="1" hangingPunct="1">
                <a:lnSpc>
                  <a:spcPct val="85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fr-FR" altLang="fr-FR" sz="1100" dirty="0"/>
                <a:t>Répondre à un irritant des </a:t>
              </a:r>
              <a:r>
                <a:rPr lang="fr-FR" altLang="fr-FR" sz="1100" b="1" dirty="0"/>
                <a:t>clients</a:t>
              </a: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8D5BAF89-B795-0EF6-498F-33B01D9C9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Saisie de plusieurs opérations consécutives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5C1A72D-1607-9B77-261E-A9225CE3C4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enjeux – vision </a:t>
            </a:r>
            <a:r>
              <a:rPr lang="fr-FR" dirty="0" err="1"/>
              <a:t>Selfcare</a:t>
            </a:r>
            <a:endParaRPr lang="fr-FR" dirty="0"/>
          </a:p>
        </p:txBody>
      </p:sp>
      <p:grpSp>
        <p:nvGrpSpPr>
          <p:cNvPr id="85" name="Groupe 467">
            <a:extLst>
              <a:ext uri="{FF2B5EF4-FFF2-40B4-BE49-F238E27FC236}">
                <a16:creationId xmlns:a16="http://schemas.microsoft.com/office/drawing/2014/main" id="{EE0CD71B-FE2F-1BE7-69AF-DABE28C3E8C0}"/>
              </a:ext>
            </a:extLst>
          </p:cNvPr>
          <p:cNvGrpSpPr>
            <a:grpSpLocks/>
          </p:cNvGrpSpPr>
          <p:nvPr/>
        </p:nvGrpSpPr>
        <p:grpSpPr bwMode="auto">
          <a:xfrm>
            <a:off x="3334558" y="1516301"/>
            <a:ext cx="2487489" cy="3215689"/>
            <a:chOff x="438675" y="1460107"/>
            <a:chExt cx="1882991" cy="2524296"/>
          </a:xfrm>
        </p:grpSpPr>
        <p:sp>
          <p:nvSpPr>
            <p:cNvPr id="86" name="Oval 80">
              <a:extLst>
                <a:ext uri="{FF2B5EF4-FFF2-40B4-BE49-F238E27FC236}">
                  <a16:creationId xmlns:a16="http://schemas.microsoft.com/office/drawing/2014/main" id="{2C98C701-086A-36CF-655D-C86752E9EE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675" y="1460107"/>
              <a:ext cx="1877006" cy="2524296"/>
            </a:xfrm>
            <a:prstGeom prst="roundRect">
              <a:avLst/>
            </a:prstGeom>
            <a:gradFill>
              <a:gsLst>
                <a:gs pos="66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ea typeface="Arial"/>
                <a:sym typeface="Arial"/>
              </a:endParaRPr>
            </a:p>
          </p:txBody>
        </p:sp>
        <p:sp>
          <p:nvSpPr>
            <p:cNvPr id="87" name="ZoneTexte 422">
              <a:extLst>
                <a:ext uri="{FF2B5EF4-FFF2-40B4-BE49-F238E27FC236}">
                  <a16:creationId xmlns:a16="http://schemas.microsoft.com/office/drawing/2014/main" id="{6FA06BDC-B04F-42F8-3A6B-DB589FA018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660" y="2206408"/>
              <a:ext cx="1872986" cy="3523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Autofit/>
            </a:bodyPr>
            <a:lstStyle>
              <a:lvl1pPr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Aft>
                  <a:spcPts val="600"/>
                </a:spcAft>
              </a:pPr>
              <a:r>
                <a:rPr lang="en-US" altLang="fr-FR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Les </a:t>
              </a:r>
              <a:r>
                <a:rPr lang="en-US" altLang="fr-FR" b="1" dirty="0" err="1">
                  <a:solidFill>
                    <a:schemeClr val="bg1"/>
                  </a:solidFill>
                  <a:latin typeface="Montserrat" panose="00000500000000000000" pitchFamily="2" charset="0"/>
                </a:rPr>
                <a:t>objectifs</a:t>
              </a:r>
              <a:endParaRPr lang="en-US" altLang="fr-FR" b="1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88" name="ZoneTexte 37">
              <a:extLst>
                <a:ext uri="{FF2B5EF4-FFF2-40B4-BE49-F238E27FC236}">
                  <a16:creationId xmlns:a16="http://schemas.microsoft.com/office/drawing/2014/main" id="{088D1773-BE8B-4D85-7704-A1CD8DE9E0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660" y="2618774"/>
              <a:ext cx="1877006" cy="750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lvl="1" algn="ctr" eaLnBrk="1" hangingPunct="1">
                <a:lnSpc>
                  <a:spcPct val="85000"/>
                </a:lnSpc>
                <a:spcAft>
                  <a:spcPts val="600"/>
                </a:spcAft>
              </a:pPr>
              <a:r>
                <a:rPr lang="fr-FR" altLang="fr-FR" sz="1100" dirty="0"/>
                <a:t>Rendre possible la </a:t>
              </a:r>
              <a:r>
                <a:rPr lang="fr-FR" altLang="fr-FR" sz="1100" b="1" dirty="0"/>
                <a:t>saisie de plusieurs opérations </a:t>
              </a:r>
              <a:r>
                <a:rPr lang="fr-FR" altLang="fr-FR" sz="1100" dirty="0"/>
                <a:t>(saisie par le conseiller ou le client ou opération automatiques) à la suite, sans attendre que la 1ère opération soit débouclée</a:t>
              </a:r>
            </a:p>
          </p:txBody>
        </p:sp>
      </p:grpSp>
      <p:grpSp>
        <p:nvGrpSpPr>
          <p:cNvPr id="93" name="Groupe 467">
            <a:extLst>
              <a:ext uri="{FF2B5EF4-FFF2-40B4-BE49-F238E27FC236}">
                <a16:creationId xmlns:a16="http://schemas.microsoft.com/office/drawing/2014/main" id="{12F9DB44-BBCA-747E-F88F-02FDFB74070F}"/>
              </a:ext>
            </a:extLst>
          </p:cNvPr>
          <p:cNvGrpSpPr>
            <a:grpSpLocks/>
          </p:cNvGrpSpPr>
          <p:nvPr/>
        </p:nvGrpSpPr>
        <p:grpSpPr bwMode="auto">
          <a:xfrm>
            <a:off x="6129564" y="1516301"/>
            <a:ext cx="2487489" cy="3215689"/>
            <a:chOff x="438675" y="1460107"/>
            <a:chExt cx="1882991" cy="2524296"/>
          </a:xfrm>
        </p:grpSpPr>
        <p:sp>
          <p:nvSpPr>
            <p:cNvPr id="94" name="Oval 80">
              <a:extLst>
                <a:ext uri="{FF2B5EF4-FFF2-40B4-BE49-F238E27FC236}">
                  <a16:creationId xmlns:a16="http://schemas.microsoft.com/office/drawing/2014/main" id="{EA0D6BCE-2528-A097-213D-DE465917C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675" y="1460107"/>
              <a:ext cx="1877006" cy="2524296"/>
            </a:xfrm>
            <a:prstGeom prst="roundRect">
              <a:avLst/>
            </a:prstGeom>
            <a:gradFill>
              <a:gsLst>
                <a:gs pos="66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35593" sx="102000" sy="102000" algn="ctr" rotWithShape="0">
                <a:prstClr val="black">
                  <a:alpha val="15912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ea typeface="Arial"/>
                <a:sym typeface="Arial"/>
              </a:endParaRPr>
            </a:p>
          </p:txBody>
        </p:sp>
        <p:sp>
          <p:nvSpPr>
            <p:cNvPr id="95" name="ZoneTexte 422">
              <a:extLst>
                <a:ext uri="{FF2B5EF4-FFF2-40B4-BE49-F238E27FC236}">
                  <a16:creationId xmlns:a16="http://schemas.microsoft.com/office/drawing/2014/main" id="{7F399212-3DA1-41A9-C271-03FE103EDF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660" y="2206408"/>
              <a:ext cx="1872986" cy="3656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Autofit/>
            </a:bodyPr>
            <a:lstStyle>
              <a:lvl1pPr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Aft>
                  <a:spcPts val="0"/>
                </a:spcAft>
              </a:pPr>
              <a:r>
                <a:rPr lang="fr-FR" altLang="fr-FR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Les bénéfices</a:t>
              </a:r>
            </a:p>
            <a:p>
              <a:pPr algn="ctr" eaLnBrk="1" hangingPunct="1">
                <a:lnSpc>
                  <a:spcPct val="85000"/>
                </a:lnSpc>
                <a:spcAft>
                  <a:spcPts val="0"/>
                </a:spcAft>
              </a:pPr>
              <a:r>
                <a:rPr lang="fr-FR" altLang="fr-FR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pour le client</a:t>
              </a:r>
            </a:p>
          </p:txBody>
        </p:sp>
        <p:sp>
          <p:nvSpPr>
            <p:cNvPr id="96" name="ZoneTexte 37">
              <a:extLst>
                <a:ext uri="{FF2B5EF4-FFF2-40B4-BE49-F238E27FC236}">
                  <a16:creationId xmlns:a16="http://schemas.microsoft.com/office/drawing/2014/main" id="{A4785DCF-09A1-FC1C-B689-FA65501994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660" y="2618774"/>
              <a:ext cx="1877006" cy="1209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171450" lvl="1" indent="-171450" eaLnBrk="1" hangingPunct="1">
                <a:lnSpc>
                  <a:spcPct val="85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fr-FR" altLang="fr-FR" sz="1100" dirty="0"/>
                <a:t>Possibilité de </a:t>
              </a:r>
              <a:r>
                <a:rPr lang="fr-FR" altLang="fr-FR" sz="1100" b="1" dirty="0"/>
                <a:t>saisir à la suite deux opérations en ligne</a:t>
              </a:r>
              <a:r>
                <a:rPr lang="fr-FR" altLang="fr-FR" sz="1100" dirty="0"/>
                <a:t> ou </a:t>
              </a:r>
              <a:r>
                <a:rPr lang="fr-FR" altLang="fr-FR" sz="1100" b="1" dirty="0"/>
                <a:t>réaliser une 2ème opération en ligne</a:t>
              </a:r>
              <a:r>
                <a:rPr lang="fr-FR" altLang="fr-FR" sz="1100" dirty="0"/>
                <a:t> lorsque la 1ère a été réalisée par son conseiller</a:t>
              </a:r>
            </a:p>
            <a:p>
              <a:pPr marL="171450" lvl="1" indent="-171450" eaLnBrk="1" hangingPunct="1">
                <a:lnSpc>
                  <a:spcPct val="85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fr-FR" altLang="fr-FR" sz="1100" dirty="0"/>
                <a:t>Diminuer le </a:t>
              </a:r>
              <a:r>
                <a:rPr lang="fr-FR" altLang="fr-FR" sz="1100" b="1" dirty="0"/>
                <a:t>temps</a:t>
              </a:r>
              <a:r>
                <a:rPr lang="fr-FR" altLang="fr-FR" sz="1100" dirty="0"/>
                <a:t> de prise en compte entre deux demandes</a:t>
              </a:r>
            </a:p>
            <a:p>
              <a:pPr marL="171450" lvl="1" indent="-171450" eaLnBrk="1" hangingPunct="1">
                <a:lnSpc>
                  <a:spcPct val="85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fr-FR" altLang="fr-FR" sz="1100" dirty="0"/>
                <a:t>Visualiser les opérations en cours dans l'onglet </a:t>
              </a:r>
              <a:r>
                <a:rPr lang="fr-FR" altLang="fr-FR" sz="1100" b="1" dirty="0"/>
                <a:t>Historique</a:t>
              </a:r>
            </a:p>
          </p:txBody>
        </p:sp>
      </p:grpSp>
      <p:grpSp>
        <p:nvGrpSpPr>
          <p:cNvPr id="7" name="Groupe 13">
            <a:extLst>
              <a:ext uri="{FF2B5EF4-FFF2-40B4-BE49-F238E27FC236}">
                <a16:creationId xmlns:a16="http://schemas.microsoft.com/office/drawing/2014/main" id="{1A369262-3496-3CE9-D8AE-7FDA009C446D}"/>
              </a:ext>
            </a:extLst>
          </p:cNvPr>
          <p:cNvGrpSpPr>
            <a:grpSpLocks/>
          </p:cNvGrpSpPr>
          <p:nvPr/>
        </p:nvGrpSpPr>
        <p:grpSpPr bwMode="auto">
          <a:xfrm>
            <a:off x="7118003" y="1752212"/>
            <a:ext cx="536575" cy="519112"/>
            <a:chOff x="4929651" y="3033235"/>
            <a:chExt cx="535961" cy="519073"/>
          </a:xfrm>
        </p:grpSpPr>
        <p:sp>
          <p:nvSpPr>
            <p:cNvPr id="8" name="Forme libre 6776">
              <a:extLst>
                <a:ext uri="{FF2B5EF4-FFF2-40B4-BE49-F238E27FC236}">
                  <a16:creationId xmlns:a16="http://schemas.microsoft.com/office/drawing/2014/main" id="{047B7320-83F6-EE68-47FE-EB98BFF47109}"/>
                </a:ext>
              </a:extLst>
            </p:cNvPr>
            <p:cNvSpPr/>
            <p:nvPr/>
          </p:nvSpPr>
          <p:spPr>
            <a:xfrm>
              <a:off x="4929651" y="3217371"/>
              <a:ext cx="334579" cy="334937"/>
            </a:xfrm>
            <a:custGeom>
              <a:avLst/>
              <a:gdLst>
                <a:gd name="connsiteX0" fmla="*/ 31855 w 335062"/>
                <a:gd name="connsiteY0" fmla="*/ 266056 h 335140"/>
                <a:gd name="connsiteX1" fmla="*/ 0 w 335062"/>
                <a:gd name="connsiteY1" fmla="*/ 167570 h 335140"/>
                <a:gd name="connsiteX2" fmla="*/ 167531 w 335062"/>
                <a:gd name="connsiteY2" fmla="*/ 0 h 335140"/>
                <a:gd name="connsiteX3" fmla="*/ 335063 w 335062"/>
                <a:gd name="connsiteY3" fmla="*/ 167570 h 335140"/>
                <a:gd name="connsiteX4" fmla="*/ 167531 w 335062"/>
                <a:gd name="connsiteY4" fmla="*/ 335140 h 335140"/>
                <a:gd name="connsiteX5" fmla="*/ 86300 w 335062"/>
                <a:gd name="connsiteY5" fmla="*/ 314140 h 335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5062" h="335140">
                  <a:moveTo>
                    <a:pt x="31855" y="266056"/>
                  </a:moveTo>
                  <a:cubicBezTo>
                    <a:pt x="11729" y="238393"/>
                    <a:pt x="0" y="204358"/>
                    <a:pt x="0" y="167570"/>
                  </a:cubicBezTo>
                  <a:cubicBezTo>
                    <a:pt x="0" y="75023"/>
                    <a:pt x="75005" y="0"/>
                    <a:pt x="167531" y="0"/>
                  </a:cubicBezTo>
                  <a:cubicBezTo>
                    <a:pt x="260057" y="0"/>
                    <a:pt x="335063" y="75023"/>
                    <a:pt x="335063" y="167570"/>
                  </a:cubicBezTo>
                  <a:cubicBezTo>
                    <a:pt x="335063" y="260117"/>
                    <a:pt x="260057" y="335140"/>
                    <a:pt x="167531" y="335140"/>
                  </a:cubicBezTo>
                  <a:cubicBezTo>
                    <a:pt x="137993" y="335140"/>
                    <a:pt x="110336" y="327465"/>
                    <a:pt x="86300" y="31414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</a:endParaRPr>
            </a:p>
          </p:txBody>
        </p:sp>
        <p:sp>
          <p:nvSpPr>
            <p:cNvPr id="9" name="Forme libre 6778">
              <a:extLst>
                <a:ext uri="{FF2B5EF4-FFF2-40B4-BE49-F238E27FC236}">
                  <a16:creationId xmlns:a16="http://schemas.microsoft.com/office/drawing/2014/main" id="{74EC6658-3C2C-F6D0-FA8E-87204B586B51}"/>
                </a:ext>
              </a:extLst>
            </p:cNvPr>
            <p:cNvSpPr/>
            <p:nvPr/>
          </p:nvSpPr>
          <p:spPr>
            <a:xfrm>
              <a:off x="5064434" y="3523735"/>
              <a:ext cx="33300" cy="4763"/>
            </a:xfrm>
            <a:custGeom>
              <a:avLst/>
              <a:gdLst>
                <a:gd name="connsiteX0" fmla="*/ 34172 w 34172"/>
                <a:gd name="connsiteY0" fmla="*/ 4055 h 4054"/>
                <a:gd name="connsiteX1" fmla="*/ 0 w 34172"/>
                <a:gd name="connsiteY1" fmla="*/ 0 h 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172" h="4054">
                  <a:moveTo>
                    <a:pt x="34172" y="4055"/>
                  </a:moveTo>
                  <a:cubicBezTo>
                    <a:pt x="22444" y="4055"/>
                    <a:pt x="11004" y="2607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</a:endParaRPr>
            </a:p>
          </p:txBody>
        </p:sp>
        <p:sp>
          <p:nvSpPr>
            <p:cNvPr id="10" name="Forme libre 6779">
              <a:extLst>
                <a:ext uri="{FF2B5EF4-FFF2-40B4-BE49-F238E27FC236}">
                  <a16:creationId xmlns:a16="http://schemas.microsoft.com/office/drawing/2014/main" id="{0CB529FA-718E-9CEC-B763-7C880F4218CC}"/>
                </a:ext>
              </a:extLst>
            </p:cNvPr>
            <p:cNvSpPr/>
            <p:nvPr/>
          </p:nvSpPr>
          <p:spPr>
            <a:xfrm>
              <a:off x="5175431" y="3384046"/>
              <a:ext cx="66599" cy="122229"/>
            </a:xfrm>
            <a:custGeom>
              <a:avLst/>
              <a:gdLst>
                <a:gd name="connsiteX0" fmla="*/ 67620 w 67620"/>
                <a:gd name="connsiteY0" fmla="*/ 0 h 122382"/>
                <a:gd name="connsiteX1" fmla="*/ 0 w 67620"/>
                <a:gd name="connsiteY1" fmla="*/ 122382 h 122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620" h="122382">
                  <a:moveTo>
                    <a:pt x="67620" y="0"/>
                  </a:moveTo>
                  <a:cubicBezTo>
                    <a:pt x="67620" y="51560"/>
                    <a:pt x="40543" y="96747"/>
                    <a:pt x="0" y="12238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</a:endParaRPr>
            </a:p>
          </p:txBody>
        </p:sp>
        <p:sp>
          <p:nvSpPr>
            <p:cNvPr id="11" name="Forme libre 6780">
              <a:extLst>
                <a:ext uri="{FF2B5EF4-FFF2-40B4-BE49-F238E27FC236}">
                  <a16:creationId xmlns:a16="http://schemas.microsoft.com/office/drawing/2014/main" id="{D121A07E-E35B-813C-C171-BFA923683610}"/>
                </a:ext>
              </a:extLst>
            </p:cNvPr>
            <p:cNvSpPr/>
            <p:nvPr/>
          </p:nvSpPr>
          <p:spPr>
            <a:xfrm>
              <a:off x="5070776" y="3239594"/>
              <a:ext cx="26957" cy="1587"/>
            </a:xfrm>
            <a:custGeom>
              <a:avLst/>
              <a:gdLst>
                <a:gd name="connsiteX0" fmla="*/ 0 w 26932"/>
                <a:gd name="connsiteY0" fmla="*/ 2462 h 2461"/>
                <a:gd name="connsiteX1" fmla="*/ 26932 w 26932"/>
                <a:gd name="connsiteY1" fmla="*/ 0 h 2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932" h="2461">
                  <a:moveTo>
                    <a:pt x="0" y="2462"/>
                  </a:moveTo>
                  <a:cubicBezTo>
                    <a:pt x="8688" y="869"/>
                    <a:pt x="17810" y="0"/>
                    <a:pt x="26932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</a:endParaRPr>
            </a:p>
          </p:txBody>
        </p:sp>
        <p:sp>
          <p:nvSpPr>
            <p:cNvPr id="12" name="Forme libre 6781">
              <a:extLst>
                <a:ext uri="{FF2B5EF4-FFF2-40B4-BE49-F238E27FC236}">
                  <a16:creationId xmlns:a16="http://schemas.microsoft.com/office/drawing/2014/main" id="{D47C4059-0F4D-B8C7-A58C-0A37EDEF3172}"/>
                </a:ext>
              </a:extLst>
            </p:cNvPr>
            <p:cNvSpPr/>
            <p:nvPr/>
          </p:nvSpPr>
          <p:spPr>
            <a:xfrm>
              <a:off x="4955022" y="3258643"/>
              <a:ext cx="69770" cy="107942"/>
            </a:xfrm>
            <a:custGeom>
              <a:avLst/>
              <a:gdLst>
                <a:gd name="connsiteX0" fmla="*/ 0 w 70227"/>
                <a:gd name="connsiteY0" fmla="*/ 106741 h 106740"/>
                <a:gd name="connsiteX1" fmla="*/ 70227 w 70227"/>
                <a:gd name="connsiteY1" fmla="*/ 0 h 106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227" h="106740">
                  <a:moveTo>
                    <a:pt x="0" y="106741"/>
                  </a:moveTo>
                  <a:cubicBezTo>
                    <a:pt x="5647" y="61119"/>
                    <a:pt x="32435" y="22160"/>
                    <a:pt x="70227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</a:endParaRPr>
            </a:p>
          </p:txBody>
        </p:sp>
        <p:sp>
          <p:nvSpPr>
            <p:cNvPr id="13" name="Forme libre 6782">
              <a:extLst>
                <a:ext uri="{FF2B5EF4-FFF2-40B4-BE49-F238E27FC236}">
                  <a16:creationId xmlns:a16="http://schemas.microsoft.com/office/drawing/2014/main" id="{F1DF1B71-58F2-9556-940D-4D93DF2579B9}"/>
                </a:ext>
              </a:extLst>
            </p:cNvPr>
            <p:cNvSpPr/>
            <p:nvPr/>
          </p:nvSpPr>
          <p:spPr>
            <a:xfrm>
              <a:off x="4996250" y="3317376"/>
              <a:ext cx="210895" cy="157151"/>
            </a:xfrm>
            <a:custGeom>
              <a:avLst/>
              <a:gdLst>
                <a:gd name="connsiteX0" fmla="*/ 159618 w 210876"/>
                <a:gd name="connsiteY0" fmla="*/ 84293 h 157866"/>
                <a:gd name="connsiteX1" fmla="*/ 93734 w 210876"/>
                <a:gd name="connsiteY1" fmla="*/ 151060 h 157866"/>
                <a:gd name="connsiteX2" fmla="*/ 77372 w 210876"/>
                <a:gd name="connsiteY2" fmla="*/ 157867 h 157866"/>
                <a:gd name="connsiteX3" fmla="*/ 62023 w 210876"/>
                <a:gd name="connsiteY3" fmla="*/ 151929 h 157866"/>
                <a:gd name="connsiteX4" fmla="*/ 7580 w 210876"/>
                <a:gd name="connsiteY4" fmla="*/ 102831 h 157866"/>
                <a:gd name="connsiteX5" fmla="*/ 5842 w 210876"/>
                <a:gd name="connsiteY5" fmla="*/ 70389 h 157866"/>
                <a:gd name="connsiteX6" fmla="*/ 38277 w 210876"/>
                <a:gd name="connsiteY6" fmla="*/ 68651 h 157866"/>
                <a:gd name="connsiteX7" fmla="*/ 76503 w 210876"/>
                <a:gd name="connsiteY7" fmla="*/ 102976 h 157866"/>
                <a:gd name="connsiteX8" fmla="*/ 171491 w 210876"/>
                <a:gd name="connsiteY8" fmla="*/ 6808 h 157866"/>
                <a:gd name="connsiteX9" fmla="*/ 204071 w 210876"/>
                <a:gd name="connsiteY9" fmla="*/ 6663 h 157866"/>
                <a:gd name="connsiteX10" fmla="*/ 204215 w 210876"/>
                <a:gd name="connsiteY10" fmla="*/ 39250 h 157866"/>
                <a:gd name="connsiteX11" fmla="*/ 184233 w 210876"/>
                <a:gd name="connsiteY11" fmla="*/ 59526 h 15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0876" h="157866">
                  <a:moveTo>
                    <a:pt x="159618" y="84293"/>
                  </a:moveTo>
                  <a:lnTo>
                    <a:pt x="93734" y="151060"/>
                  </a:lnTo>
                  <a:cubicBezTo>
                    <a:pt x="89245" y="155550"/>
                    <a:pt x="83309" y="157867"/>
                    <a:pt x="77372" y="157867"/>
                  </a:cubicBezTo>
                  <a:cubicBezTo>
                    <a:pt x="71870" y="157867"/>
                    <a:pt x="66368" y="155840"/>
                    <a:pt x="62023" y="151929"/>
                  </a:cubicBezTo>
                  <a:lnTo>
                    <a:pt x="7580" y="102831"/>
                  </a:lnTo>
                  <a:cubicBezTo>
                    <a:pt x="-1832" y="94286"/>
                    <a:pt x="-2557" y="79803"/>
                    <a:pt x="5842" y="70389"/>
                  </a:cubicBezTo>
                  <a:cubicBezTo>
                    <a:pt x="14385" y="60974"/>
                    <a:pt x="28865" y="60250"/>
                    <a:pt x="38277" y="68651"/>
                  </a:cubicBezTo>
                  <a:lnTo>
                    <a:pt x="76503" y="102976"/>
                  </a:lnTo>
                  <a:lnTo>
                    <a:pt x="171491" y="6808"/>
                  </a:lnTo>
                  <a:cubicBezTo>
                    <a:pt x="180468" y="-2172"/>
                    <a:pt x="194948" y="-2317"/>
                    <a:pt x="204071" y="6663"/>
                  </a:cubicBezTo>
                  <a:cubicBezTo>
                    <a:pt x="213048" y="15642"/>
                    <a:pt x="213193" y="30125"/>
                    <a:pt x="204215" y="39250"/>
                  </a:cubicBezTo>
                  <a:lnTo>
                    <a:pt x="184233" y="59526"/>
                  </a:lnTo>
                </a:path>
              </a:pathLst>
            </a:custGeom>
            <a:noFill/>
            <a:ln w="12700" cap="rnd">
              <a:solidFill>
                <a:schemeClr val="accent3"/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</a:endParaRPr>
            </a:p>
          </p:txBody>
        </p:sp>
        <p:sp>
          <p:nvSpPr>
            <p:cNvPr id="14" name="Forme libre 6783">
              <a:extLst>
                <a:ext uri="{FF2B5EF4-FFF2-40B4-BE49-F238E27FC236}">
                  <a16:creationId xmlns:a16="http://schemas.microsoft.com/office/drawing/2014/main" id="{E988F0B2-4539-697D-858B-85F31210A122}"/>
                </a:ext>
              </a:extLst>
            </p:cNvPr>
            <p:cNvSpPr/>
            <p:nvPr/>
          </p:nvSpPr>
          <p:spPr>
            <a:xfrm>
              <a:off x="5188117" y="3114191"/>
              <a:ext cx="277495" cy="417482"/>
            </a:xfrm>
            <a:custGeom>
              <a:avLst/>
              <a:gdLst>
                <a:gd name="connsiteX0" fmla="*/ 114825 w 277352"/>
                <a:gd name="connsiteY0" fmla="*/ 0 h 418128"/>
                <a:gd name="connsiteX1" fmla="*/ 79060 w 277352"/>
                <a:gd name="connsiteY1" fmla="*/ 108768 h 418128"/>
                <a:gd name="connsiteX2" fmla="*/ 233704 w 277352"/>
                <a:gd name="connsiteY2" fmla="*/ 108768 h 418128"/>
                <a:gd name="connsiteX3" fmla="*/ 276420 w 277352"/>
                <a:gd name="connsiteY3" fmla="*/ 161343 h 418128"/>
                <a:gd name="connsiteX4" fmla="*/ 271641 w 277352"/>
                <a:gd name="connsiteY4" fmla="*/ 184515 h 418128"/>
                <a:gd name="connsiteX5" fmla="*/ 228926 w 277352"/>
                <a:gd name="connsiteY5" fmla="*/ 219130 h 418128"/>
                <a:gd name="connsiteX6" fmla="*/ 228926 w 277352"/>
                <a:gd name="connsiteY6" fmla="*/ 219130 h 418128"/>
                <a:gd name="connsiteX7" fmla="*/ 204889 w 277352"/>
                <a:gd name="connsiteY7" fmla="*/ 344409 h 418128"/>
                <a:gd name="connsiteX8" fmla="*/ 115694 w 277352"/>
                <a:gd name="connsiteY8" fmla="*/ 418129 h 418128"/>
                <a:gd name="connsiteX9" fmla="*/ 0 w 277352"/>
                <a:gd name="connsiteY9" fmla="*/ 418129 h 41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7352" h="418128">
                  <a:moveTo>
                    <a:pt x="114825" y="0"/>
                  </a:moveTo>
                  <a:cubicBezTo>
                    <a:pt x="114390" y="26793"/>
                    <a:pt x="104544" y="62132"/>
                    <a:pt x="79060" y="108768"/>
                  </a:cubicBezTo>
                  <a:lnTo>
                    <a:pt x="233704" y="108768"/>
                  </a:lnTo>
                  <a:cubicBezTo>
                    <a:pt x="261360" y="108768"/>
                    <a:pt x="282067" y="134259"/>
                    <a:pt x="276420" y="161343"/>
                  </a:cubicBezTo>
                  <a:lnTo>
                    <a:pt x="271641" y="184515"/>
                  </a:lnTo>
                  <a:cubicBezTo>
                    <a:pt x="267442" y="204792"/>
                    <a:pt x="249632" y="219130"/>
                    <a:pt x="228926" y="219130"/>
                  </a:cubicBezTo>
                  <a:lnTo>
                    <a:pt x="228926" y="219130"/>
                  </a:lnTo>
                  <a:lnTo>
                    <a:pt x="204889" y="344409"/>
                  </a:lnTo>
                  <a:cubicBezTo>
                    <a:pt x="196636" y="387135"/>
                    <a:pt x="159278" y="418129"/>
                    <a:pt x="115694" y="418129"/>
                  </a:cubicBezTo>
                  <a:lnTo>
                    <a:pt x="0" y="418129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</a:endParaRPr>
            </a:p>
          </p:txBody>
        </p:sp>
        <p:sp>
          <p:nvSpPr>
            <p:cNvPr id="15" name="Forme libre 6784">
              <a:extLst>
                <a:ext uri="{FF2B5EF4-FFF2-40B4-BE49-F238E27FC236}">
                  <a16:creationId xmlns:a16="http://schemas.microsoft.com/office/drawing/2014/main" id="{124C87BC-99DC-F08B-BDF5-0C0CAD90D703}"/>
                </a:ext>
              </a:extLst>
            </p:cNvPr>
            <p:cNvSpPr/>
            <p:nvPr/>
          </p:nvSpPr>
          <p:spPr>
            <a:xfrm>
              <a:off x="5088219" y="3033235"/>
              <a:ext cx="207724" cy="180961"/>
            </a:xfrm>
            <a:custGeom>
              <a:avLst/>
              <a:gdLst>
                <a:gd name="connsiteX0" fmla="*/ 0 w 206337"/>
                <a:gd name="connsiteY0" fmla="*/ 181182 h 181181"/>
                <a:gd name="connsiteX1" fmla="*/ 104834 w 206337"/>
                <a:gd name="connsiteY1" fmla="*/ 100800 h 181181"/>
                <a:gd name="connsiteX2" fmla="*/ 129884 w 206337"/>
                <a:gd name="connsiteY2" fmla="*/ 14336 h 181181"/>
                <a:gd name="connsiteX3" fmla="*/ 154210 w 206337"/>
                <a:gd name="connsiteY3" fmla="*/ 722 h 181181"/>
                <a:gd name="connsiteX4" fmla="*/ 206337 w 206337"/>
                <a:gd name="connsiteY4" fmla="*/ 40985 h 181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337" h="181181">
                  <a:moveTo>
                    <a:pt x="0" y="181182"/>
                  </a:moveTo>
                  <a:lnTo>
                    <a:pt x="104834" y="100800"/>
                  </a:lnTo>
                  <a:lnTo>
                    <a:pt x="129884" y="14336"/>
                  </a:lnTo>
                  <a:cubicBezTo>
                    <a:pt x="132925" y="3908"/>
                    <a:pt x="143784" y="-2175"/>
                    <a:pt x="154210" y="722"/>
                  </a:cubicBezTo>
                  <a:cubicBezTo>
                    <a:pt x="171007" y="5356"/>
                    <a:pt x="194319" y="16219"/>
                    <a:pt x="206337" y="4098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</a:endParaRPr>
            </a:p>
          </p:txBody>
        </p:sp>
        <p:sp>
          <p:nvSpPr>
            <p:cNvPr id="16" name="Forme libre 6786">
              <a:extLst>
                <a:ext uri="{FF2B5EF4-FFF2-40B4-BE49-F238E27FC236}">
                  <a16:creationId xmlns:a16="http://schemas.microsoft.com/office/drawing/2014/main" id="{A0DCA537-9059-0E18-998D-7985A2A22E3C}"/>
                </a:ext>
              </a:extLst>
            </p:cNvPr>
            <p:cNvSpPr/>
            <p:nvPr/>
          </p:nvSpPr>
          <p:spPr>
            <a:xfrm>
              <a:off x="5302286" y="3411032"/>
              <a:ext cx="68185" cy="88893"/>
            </a:xfrm>
            <a:custGeom>
              <a:avLst/>
              <a:gdLst>
                <a:gd name="connsiteX0" fmla="*/ 69213 w 69213"/>
                <a:gd name="connsiteY0" fmla="*/ 0 h 88925"/>
                <a:gd name="connsiteX1" fmla="*/ 61974 w 69213"/>
                <a:gd name="connsiteY1" fmla="*/ 37656 h 88925"/>
                <a:gd name="connsiteX2" fmla="*/ 0 w 69213"/>
                <a:gd name="connsiteY2" fmla="*/ 88926 h 8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213" h="88925">
                  <a:moveTo>
                    <a:pt x="69213" y="0"/>
                  </a:moveTo>
                  <a:lnTo>
                    <a:pt x="61974" y="37656"/>
                  </a:lnTo>
                  <a:cubicBezTo>
                    <a:pt x="56327" y="67346"/>
                    <a:pt x="30263" y="88926"/>
                    <a:pt x="0" y="8892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</a:endParaRPr>
            </a:p>
          </p:txBody>
        </p:sp>
        <p:sp>
          <p:nvSpPr>
            <p:cNvPr id="17" name="Forme libre 6787">
              <a:extLst>
                <a:ext uri="{FF2B5EF4-FFF2-40B4-BE49-F238E27FC236}">
                  <a16:creationId xmlns:a16="http://schemas.microsoft.com/office/drawing/2014/main" id="{24EB4A83-4840-24F1-95D5-AFA09ED0603E}"/>
                </a:ext>
              </a:extLst>
            </p:cNvPr>
            <p:cNvSpPr/>
            <p:nvPr/>
          </p:nvSpPr>
          <p:spPr>
            <a:xfrm>
              <a:off x="5378399" y="3361822"/>
              <a:ext cx="1586" cy="14287"/>
            </a:xfrm>
            <a:custGeom>
              <a:avLst/>
              <a:gdLst>
                <a:gd name="connsiteX0" fmla="*/ 2606 w 2606"/>
                <a:gd name="connsiteY0" fmla="*/ 0 h 13035"/>
                <a:gd name="connsiteX1" fmla="*/ 2606 w 2606"/>
                <a:gd name="connsiteY1" fmla="*/ 0 h 13035"/>
                <a:gd name="connsiteX2" fmla="*/ 0 w 2606"/>
                <a:gd name="connsiteY2" fmla="*/ 13035 h 13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06" h="13035">
                  <a:moveTo>
                    <a:pt x="2606" y="0"/>
                  </a:moveTo>
                  <a:lnTo>
                    <a:pt x="2606" y="0"/>
                  </a:lnTo>
                  <a:lnTo>
                    <a:pt x="0" y="13035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</a:endParaRPr>
            </a:p>
          </p:txBody>
        </p:sp>
        <p:sp>
          <p:nvSpPr>
            <p:cNvPr id="18" name="Forme libre 6788">
              <a:extLst>
                <a:ext uri="{FF2B5EF4-FFF2-40B4-BE49-F238E27FC236}">
                  <a16:creationId xmlns:a16="http://schemas.microsoft.com/office/drawing/2014/main" id="{450CF2D2-B426-1457-4B06-FCE3D0FFBF24}"/>
                </a:ext>
              </a:extLst>
            </p:cNvPr>
            <p:cNvSpPr/>
            <p:nvPr/>
          </p:nvSpPr>
          <p:spPr>
            <a:xfrm>
              <a:off x="5360957" y="3333249"/>
              <a:ext cx="55498" cy="14287"/>
            </a:xfrm>
            <a:custGeom>
              <a:avLst/>
              <a:gdLst>
                <a:gd name="connsiteX0" fmla="*/ 56326 w 56326"/>
                <a:gd name="connsiteY0" fmla="*/ 0 h 14483"/>
                <a:gd name="connsiteX1" fmla="*/ 0 w 56326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26" h="14483">
                  <a:moveTo>
                    <a:pt x="56326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</a:endParaRPr>
            </a:p>
          </p:txBody>
        </p:sp>
        <p:sp>
          <p:nvSpPr>
            <p:cNvPr id="19" name="Forme libre 6789">
              <a:extLst>
                <a:ext uri="{FF2B5EF4-FFF2-40B4-BE49-F238E27FC236}">
                  <a16:creationId xmlns:a16="http://schemas.microsoft.com/office/drawing/2014/main" id="{5AE450D5-4C5F-FB8F-01CF-CD78F65187CF}"/>
                </a:ext>
              </a:extLst>
            </p:cNvPr>
            <p:cNvSpPr/>
            <p:nvPr/>
          </p:nvSpPr>
          <p:spPr>
            <a:xfrm>
              <a:off x="5238859" y="3222133"/>
              <a:ext cx="28542" cy="14287"/>
            </a:xfrm>
            <a:custGeom>
              <a:avLst/>
              <a:gdLst>
                <a:gd name="connsiteX0" fmla="*/ 27946 w 27946"/>
                <a:gd name="connsiteY0" fmla="*/ 0 h 14483"/>
                <a:gd name="connsiteX1" fmla="*/ 0 w 27946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946" h="14483">
                  <a:moveTo>
                    <a:pt x="27946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</a:endParaRPr>
            </a:p>
          </p:txBody>
        </p:sp>
      </p:grpSp>
      <p:grpSp>
        <p:nvGrpSpPr>
          <p:cNvPr id="34" name="Groupe 558">
            <a:extLst>
              <a:ext uri="{FF2B5EF4-FFF2-40B4-BE49-F238E27FC236}">
                <a16:creationId xmlns:a16="http://schemas.microsoft.com/office/drawing/2014/main" id="{C42DE6D3-A5AC-536F-8C5A-4B2C9F062602}"/>
              </a:ext>
            </a:extLst>
          </p:cNvPr>
          <p:cNvGrpSpPr>
            <a:grpSpLocks/>
          </p:cNvGrpSpPr>
          <p:nvPr/>
        </p:nvGrpSpPr>
        <p:grpSpPr bwMode="auto">
          <a:xfrm>
            <a:off x="1455343" y="1745556"/>
            <a:ext cx="648000" cy="504000"/>
            <a:chOff x="4883133" y="2509837"/>
            <a:chExt cx="550867" cy="427043"/>
          </a:xfrm>
        </p:grpSpPr>
        <p:sp>
          <p:nvSpPr>
            <p:cNvPr id="35" name="Freeform 174">
              <a:extLst>
                <a:ext uri="{FF2B5EF4-FFF2-40B4-BE49-F238E27FC236}">
                  <a16:creationId xmlns:a16="http://schemas.microsoft.com/office/drawing/2014/main" id="{70DF7108-6589-A36D-56DB-4691814606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9168" y="2792417"/>
              <a:ext cx="230187" cy="144463"/>
            </a:xfrm>
            <a:custGeom>
              <a:avLst/>
              <a:gdLst>
                <a:gd name="T0" fmla="*/ 230187 w 60"/>
                <a:gd name="T1" fmla="*/ 106446 h 38"/>
                <a:gd name="T2" fmla="*/ 230187 w 60"/>
                <a:gd name="T3" fmla="*/ 106446 h 38"/>
                <a:gd name="T4" fmla="*/ 34528 w 60"/>
                <a:gd name="T5" fmla="*/ 53223 h 38"/>
                <a:gd name="T6" fmla="*/ 0 w 60"/>
                <a:gd name="T7" fmla="*/ 0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0" h="38">
                  <a:moveTo>
                    <a:pt x="60" y="28"/>
                  </a:moveTo>
                  <a:cubicBezTo>
                    <a:pt x="60" y="28"/>
                    <a:pt x="60" y="28"/>
                    <a:pt x="60" y="28"/>
                  </a:cubicBezTo>
                  <a:cubicBezTo>
                    <a:pt x="42" y="38"/>
                    <a:pt x="19" y="32"/>
                    <a:pt x="9" y="1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Freeform 175">
              <a:extLst>
                <a:ext uri="{FF2B5EF4-FFF2-40B4-BE49-F238E27FC236}">
                  <a16:creationId xmlns:a16="http://schemas.microsoft.com/office/drawing/2014/main" id="{CF4AC219-4DBF-87F9-7C33-D61BBBCAA4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33" y="2566992"/>
              <a:ext cx="138113" cy="231776"/>
            </a:xfrm>
            <a:custGeom>
              <a:avLst/>
              <a:gdLst>
                <a:gd name="T0" fmla="*/ 115094 w 36"/>
                <a:gd name="T1" fmla="*/ 231776 h 61"/>
                <a:gd name="T2" fmla="*/ 7673 w 36"/>
                <a:gd name="T3" fmla="*/ 45595 h 61"/>
                <a:gd name="T4" fmla="*/ 19182 w 36"/>
                <a:gd name="T5" fmla="*/ 7599 h 61"/>
                <a:gd name="T6" fmla="*/ 57547 w 36"/>
                <a:gd name="T7" fmla="*/ 15198 h 61"/>
                <a:gd name="T8" fmla="*/ 138113 w 36"/>
                <a:gd name="T9" fmla="*/ 155784 h 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" h="61">
                  <a:moveTo>
                    <a:pt x="30" y="61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0" y="8"/>
                    <a:pt x="1" y="4"/>
                    <a:pt x="5" y="2"/>
                  </a:cubicBezTo>
                  <a:cubicBezTo>
                    <a:pt x="8" y="0"/>
                    <a:pt x="13" y="1"/>
                    <a:pt x="15" y="4"/>
                  </a:cubicBezTo>
                  <a:cubicBezTo>
                    <a:pt x="36" y="41"/>
                    <a:pt x="36" y="41"/>
                    <a:pt x="36" y="41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Freeform 176">
              <a:extLst>
                <a:ext uri="{FF2B5EF4-FFF2-40B4-BE49-F238E27FC236}">
                  <a16:creationId xmlns:a16="http://schemas.microsoft.com/office/drawing/2014/main" id="{38FE979A-CB63-9513-BF3E-9FD1EBD04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6320" y="2513017"/>
              <a:ext cx="133350" cy="149226"/>
            </a:xfrm>
            <a:custGeom>
              <a:avLst/>
              <a:gdLst>
                <a:gd name="T0" fmla="*/ 60960 w 35"/>
                <a:gd name="T1" fmla="*/ 145400 h 39"/>
                <a:gd name="T2" fmla="*/ 7620 w 35"/>
                <a:gd name="T3" fmla="*/ 45916 h 39"/>
                <a:gd name="T4" fmla="*/ 19050 w 35"/>
                <a:gd name="T5" fmla="*/ 7653 h 39"/>
                <a:gd name="T6" fmla="*/ 57150 w 35"/>
                <a:gd name="T7" fmla="*/ 19132 h 39"/>
                <a:gd name="T8" fmla="*/ 133350 w 35"/>
                <a:gd name="T9" fmla="*/ 149226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" h="39">
                  <a:moveTo>
                    <a:pt x="16" y="38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0" y="9"/>
                    <a:pt x="1" y="4"/>
                    <a:pt x="5" y="2"/>
                  </a:cubicBezTo>
                  <a:cubicBezTo>
                    <a:pt x="8" y="0"/>
                    <a:pt x="13" y="1"/>
                    <a:pt x="15" y="5"/>
                  </a:cubicBezTo>
                  <a:cubicBezTo>
                    <a:pt x="35" y="39"/>
                    <a:pt x="35" y="39"/>
                    <a:pt x="35" y="39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Freeform 177">
              <a:extLst>
                <a:ext uri="{FF2B5EF4-FFF2-40B4-BE49-F238E27FC236}">
                  <a16:creationId xmlns:a16="http://schemas.microsoft.com/office/drawing/2014/main" id="{AB7F72D1-D7DB-6548-21F5-9D9E4BC45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4582" y="2517779"/>
              <a:ext cx="130175" cy="144463"/>
            </a:xfrm>
            <a:custGeom>
              <a:avLst/>
              <a:gdLst>
                <a:gd name="T0" fmla="*/ 65088 w 34"/>
                <a:gd name="T1" fmla="*/ 144463 h 38"/>
                <a:gd name="T2" fmla="*/ 7657 w 34"/>
                <a:gd name="T3" fmla="*/ 45620 h 38"/>
                <a:gd name="T4" fmla="*/ 15315 w 34"/>
                <a:gd name="T5" fmla="*/ 7603 h 38"/>
                <a:gd name="T6" fmla="*/ 57430 w 34"/>
                <a:gd name="T7" fmla="*/ 19008 h 38"/>
                <a:gd name="T8" fmla="*/ 130175 w 34"/>
                <a:gd name="T9" fmla="*/ 144463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38">
                  <a:moveTo>
                    <a:pt x="17" y="38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0" y="8"/>
                    <a:pt x="1" y="4"/>
                    <a:pt x="4" y="2"/>
                  </a:cubicBezTo>
                  <a:cubicBezTo>
                    <a:pt x="8" y="0"/>
                    <a:pt x="13" y="1"/>
                    <a:pt x="15" y="5"/>
                  </a:cubicBezTo>
                  <a:cubicBezTo>
                    <a:pt x="34" y="38"/>
                    <a:pt x="34" y="38"/>
                    <a:pt x="34" y="38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Freeform 178">
              <a:extLst>
                <a:ext uri="{FF2B5EF4-FFF2-40B4-BE49-F238E27FC236}">
                  <a16:creationId xmlns:a16="http://schemas.microsoft.com/office/drawing/2014/main" id="{7B5CB63E-DB76-0485-E171-4C50B6A9A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8058" y="2509842"/>
              <a:ext cx="103188" cy="212725"/>
            </a:xfrm>
            <a:custGeom>
              <a:avLst/>
              <a:gdLst>
                <a:gd name="T0" fmla="*/ 103188 w 27"/>
                <a:gd name="T1" fmla="*/ 212725 h 56"/>
                <a:gd name="T2" fmla="*/ 7644 w 27"/>
                <a:gd name="T3" fmla="*/ 49383 h 56"/>
                <a:gd name="T4" fmla="*/ 19109 w 27"/>
                <a:gd name="T5" fmla="*/ 7597 h 56"/>
                <a:gd name="T6" fmla="*/ 57327 w 27"/>
                <a:gd name="T7" fmla="*/ 18993 h 56"/>
                <a:gd name="T8" fmla="*/ 95544 w 27"/>
                <a:gd name="T9" fmla="*/ 87369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" h="56">
                  <a:moveTo>
                    <a:pt x="27" y="56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1" y="4"/>
                    <a:pt x="5" y="2"/>
                  </a:cubicBezTo>
                  <a:cubicBezTo>
                    <a:pt x="8" y="0"/>
                    <a:pt x="13" y="1"/>
                    <a:pt x="15" y="5"/>
                  </a:cubicBezTo>
                  <a:cubicBezTo>
                    <a:pt x="25" y="23"/>
                    <a:pt x="25" y="23"/>
                    <a:pt x="25" y="2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Freeform 179">
              <a:extLst>
                <a:ext uri="{FF2B5EF4-FFF2-40B4-BE49-F238E27FC236}">
                  <a16:creationId xmlns:a16="http://schemas.microsoft.com/office/drawing/2014/main" id="{67FBD50E-2815-1CC4-EC17-13E68ED21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6309" y="2697167"/>
              <a:ext cx="92074" cy="95250"/>
            </a:xfrm>
            <a:custGeom>
              <a:avLst/>
              <a:gdLst>
                <a:gd name="T0" fmla="*/ 92074 w 24"/>
                <a:gd name="T1" fmla="*/ 68580 h 25"/>
                <a:gd name="T2" fmla="*/ 69056 w 24"/>
                <a:gd name="T3" fmla="*/ 26670 h 25"/>
                <a:gd name="T4" fmla="*/ 7673 w 24"/>
                <a:gd name="T5" fmla="*/ 11430 h 25"/>
                <a:gd name="T6" fmla="*/ 7673 w 24"/>
                <a:gd name="T7" fmla="*/ 11430 h 25"/>
                <a:gd name="T8" fmla="*/ 3836 w 24"/>
                <a:gd name="T9" fmla="*/ 26670 h 25"/>
                <a:gd name="T10" fmla="*/ 42201 w 24"/>
                <a:gd name="T11" fmla="*/ 952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25">
                  <a:moveTo>
                    <a:pt x="24" y="18"/>
                  </a:moveTo>
                  <a:cubicBezTo>
                    <a:pt x="18" y="7"/>
                    <a:pt x="18" y="7"/>
                    <a:pt x="18" y="7"/>
                  </a:cubicBezTo>
                  <a:cubicBezTo>
                    <a:pt x="15" y="2"/>
                    <a:pt x="7" y="0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4"/>
                    <a:pt x="0" y="5"/>
                    <a:pt x="1" y="7"/>
                  </a:cubicBezTo>
                  <a:cubicBezTo>
                    <a:pt x="11" y="25"/>
                    <a:pt x="11" y="25"/>
                    <a:pt x="11" y="25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Freeform 180">
              <a:extLst>
                <a:ext uri="{FF2B5EF4-FFF2-40B4-BE49-F238E27FC236}">
                  <a16:creationId xmlns:a16="http://schemas.microsoft.com/office/drawing/2014/main" id="{3F548CC2-CCBB-D117-09AB-F5BC3B47E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358" y="2792414"/>
              <a:ext cx="225424" cy="144462"/>
            </a:xfrm>
            <a:custGeom>
              <a:avLst/>
              <a:gdLst>
                <a:gd name="T0" fmla="*/ 0 w 59"/>
                <a:gd name="T1" fmla="*/ 106446 h 38"/>
                <a:gd name="T2" fmla="*/ 0 w 59"/>
                <a:gd name="T3" fmla="*/ 106446 h 38"/>
                <a:gd name="T4" fmla="*/ 194858 w 59"/>
                <a:gd name="T5" fmla="*/ 53223 h 38"/>
                <a:gd name="T6" fmla="*/ 225424 w 59"/>
                <a:gd name="T7" fmla="*/ 0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9" h="38"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18" y="38"/>
                    <a:pt x="41" y="32"/>
                    <a:pt x="51" y="14"/>
                  </a:cubicBezTo>
                  <a:cubicBezTo>
                    <a:pt x="59" y="0"/>
                    <a:pt x="59" y="0"/>
                    <a:pt x="59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Freeform 181">
              <a:extLst>
                <a:ext uri="{FF2B5EF4-FFF2-40B4-BE49-F238E27FC236}">
                  <a16:creationId xmlns:a16="http://schemas.microsoft.com/office/drawing/2014/main" id="{0F9B2A8A-5324-C776-C211-B35DE5FF6F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5887" y="2566989"/>
              <a:ext cx="138113" cy="231775"/>
            </a:xfrm>
            <a:custGeom>
              <a:avLst/>
              <a:gdLst>
                <a:gd name="T0" fmla="*/ 23019 w 36"/>
                <a:gd name="T1" fmla="*/ 231775 h 61"/>
                <a:gd name="T2" fmla="*/ 130440 w 36"/>
                <a:gd name="T3" fmla="*/ 45595 h 61"/>
                <a:gd name="T4" fmla="*/ 118931 w 36"/>
                <a:gd name="T5" fmla="*/ 7599 h 61"/>
                <a:gd name="T6" fmla="*/ 80566 w 36"/>
                <a:gd name="T7" fmla="*/ 15198 h 61"/>
                <a:gd name="T8" fmla="*/ 0 w 36"/>
                <a:gd name="T9" fmla="*/ 155783 h 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" h="61">
                  <a:moveTo>
                    <a:pt x="6" y="61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6" y="8"/>
                    <a:pt x="35" y="4"/>
                    <a:pt x="31" y="2"/>
                  </a:cubicBezTo>
                  <a:cubicBezTo>
                    <a:pt x="27" y="0"/>
                    <a:pt x="23" y="1"/>
                    <a:pt x="21" y="4"/>
                  </a:cubicBezTo>
                  <a:cubicBezTo>
                    <a:pt x="0" y="41"/>
                    <a:pt x="0" y="41"/>
                    <a:pt x="0" y="41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Freeform 182">
              <a:extLst>
                <a:ext uri="{FF2B5EF4-FFF2-40B4-BE49-F238E27FC236}">
                  <a16:creationId xmlns:a16="http://schemas.microsoft.com/office/drawing/2014/main" id="{7D75FE66-7625-F87A-4B6B-4EB20FC02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1751" y="2513015"/>
              <a:ext cx="119063" cy="119062"/>
            </a:xfrm>
            <a:custGeom>
              <a:avLst/>
              <a:gdLst>
                <a:gd name="T0" fmla="*/ 111382 w 31"/>
                <a:gd name="T1" fmla="*/ 46089 h 31"/>
                <a:gd name="T2" fmla="*/ 99859 w 31"/>
                <a:gd name="T3" fmla="*/ 7681 h 31"/>
                <a:gd name="T4" fmla="*/ 61452 w 31"/>
                <a:gd name="T5" fmla="*/ 19204 h 31"/>
                <a:gd name="T6" fmla="*/ 0 w 31"/>
                <a:gd name="T7" fmla="*/ 119062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1" h="31">
                  <a:moveTo>
                    <a:pt x="29" y="12"/>
                  </a:moveTo>
                  <a:cubicBezTo>
                    <a:pt x="31" y="9"/>
                    <a:pt x="30" y="4"/>
                    <a:pt x="26" y="2"/>
                  </a:cubicBezTo>
                  <a:cubicBezTo>
                    <a:pt x="22" y="0"/>
                    <a:pt x="18" y="1"/>
                    <a:pt x="16" y="5"/>
                  </a:cubicBezTo>
                  <a:cubicBezTo>
                    <a:pt x="0" y="31"/>
                    <a:pt x="0" y="31"/>
                    <a:pt x="0" y="31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Freeform 183">
              <a:extLst>
                <a:ext uri="{FF2B5EF4-FFF2-40B4-BE49-F238E27FC236}">
                  <a16:creationId xmlns:a16="http://schemas.microsoft.com/office/drawing/2014/main" id="{F84A51C2-8DAB-7DAB-4575-DFF65A1C7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2539" y="2517776"/>
              <a:ext cx="100013" cy="90487"/>
            </a:xfrm>
            <a:custGeom>
              <a:avLst/>
              <a:gdLst>
                <a:gd name="T0" fmla="*/ 92320 w 26"/>
                <a:gd name="T1" fmla="*/ 45244 h 24"/>
                <a:gd name="T2" fmla="*/ 80780 w 26"/>
                <a:gd name="T3" fmla="*/ 7541 h 24"/>
                <a:gd name="T4" fmla="*/ 42313 w 26"/>
                <a:gd name="T5" fmla="*/ 18851 h 24"/>
                <a:gd name="T6" fmla="*/ 0 w 26"/>
                <a:gd name="T7" fmla="*/ 90487 h 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24">
                  <a:moveTo>
                    <a:pt x="24" y="12"/>
                  </a:moveTo>
                  <a:cubicBezTo>
                    <a:pt x="26" y="8"/>
                    <a:pt x="25" y="4"/>
                    <a:pt x="21" y="2"/>
                  </a:cubicBezTo>
                  <a:cubicBezTo>
                    <a:pt x="18" y="0"/>
                    <a:pt x="13" y="1"/>
                    <a:pt x="11" y="5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Freeform 184">
              <a:extLst>
                <a:ext uri="{FF2B5EF4-FFF2-40B4-BE49-F238E27FC236}">
                  <a16:creationId xmlns:a16="http://schemas.microsoft.com/office/drawing/2014/main" id="{9F1B1856-20E8-C074-B87D-8D0F4C5C3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2551" y="2509837"/>
              <a:ext cx="136525" cy="212725"/>
            </a:xfrm>
            <a:custGeom>
              <a:avLst/>
              <a:gdLst>
                <a:gd name="T0" fmla="*/ 34131 w 36"/>
                <a:gd name="T1" fmla="*/ 212725 h 56"/>
                <a:gd name="T2" fmla="*/ 128940 w 36"/>
                <a:gd name="T3" fmla="*/ 49383 h 56"/>
                <a:gd name="T4" fmla="*/ 117563 w 36"/>
                <a:gd name="T5" fmla="*/ 7597 h 56"/>
                <a:gd name="T6" fmla="*/ 79640 w 36"/>
                <a:gd name="T7" fmla="*/ 18993 h 56"/>
                <a:gd name="T8" fmla="*/ 0 w 36"/>
                <a:gd name="T9" fmla="*/ 151946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" h="56">
                  <a:moveTo>
                    <a:pt x="9" y="56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6" y="9"/>
                    <a:pt x="35" y="4"/>
                    <a:pt x="31" y="2"/>
                  </a:cubicBezTo>
                  <a:cubicBezTo>
                    <a:pt x="27" y="0"/>
                    <a:pt x="23" y="1"/>
                    <a:pt x="21" y="5"/>
                  </a:cubicBezTo>
                  <a:cubicBezTo>
                    <a:pt x="0" y="40"/>
                    <a:pt x="0" y="40"/>
                    <a:pt x="0" y="4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Freeform 185">
              <a:extLst>
                <a:ext uri="{FF2B5EF4-FFF2-40B4-BE49-F238E27FC236}">
                  <a16:creationId xmlns:a16="http://schemas.microsoft.com/office/drawing/2014/main" id="{44CFB5E7-F51D-B8F6-C28D-A20C78B5A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8759" y="2697162"/>
              <a:ext cx="92075" cy="95250"/>
            </a:xfrm>
            <a:custGeom>
              <a:avLst/>
              <a:gdLst>
                <a:gd name="T0" fmla="*/ 0 w 24"/>
                <a:gd name="T1" fmla="*/ 68580 h 25"/>
                <a:gd name="T2" fmla="*/ 23019 w 24"/>
                <a:gd name="T3" fmla="*/ 26670 h 25"/>
                <a:gd name="T4" fmla="*/ 84402 w 24"/>
                <a:gd name="T5" fmla="*/ 11430 h 25"/>
                <a:gd name="T6" fmla="*/ 84402 w 24"/>
                <a:gd name="T7" fmla="*/ 11430 h 25"/>
                <a:gd name="T8" fmla="*/ 88239 w 24"/>
                <a:gd name="T9" fmla="*/ 26670 h 25"/>
                <a:gd name="T10" fmla="*/ 46038 w 24"/>
                <a:gd name="T11" fmla="*/ 952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25">
                  <a:moveTo>
                    <a:pt x="0" y="18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9" y="2"/>
                    <a:pt x="16" y="0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3" y="4"/>
                    <a:pt x="24" y="5"/>
                    <a:pt x="23" y="7"/>
                  </a:cubicBezTo>
                  <a:cubicBezTo>
                    <a:pt x="12" y="25"/>
                    <a:pt x="12" y="25"/>
                    <a:pt x="12" y="25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Freeform 186">
              <a:extLst>
                <a:ext uri="{FF2B5EF4-FFF2-40B4-BE49-F238E27FC236}">
                  <a16:creationId xmlns:a16="http://schemas.microsoft.com/office/drawing/2014/main" id="{D5BF3E9D-D72C-F884-ECB4-25F80E8EB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318" y="2697167"/>
              <a:ext cx="233363" cy="101600"/>
            </a:xfrm>
            <a:custGeom>
              <a:avLst/>
              <a:gdLst>
                <a:gd name="T0" fmla="*/ 218061 w 61"/>
                <a:gd name="T1" fmla="*/ 97837 h 27"/>
                <a:gd name="T2" fmla="*/ 210409 w 61"/>
                <a:gd name="T3" fmla="*/ 22578 h 27"/>
                <a:gd name="T4" fmla="*/ 126246 w 61"/>
                <a:gd name="T5" fmla="*/ 22578 h 27"/>
                <a:gd name="T6" fmla="*/ 118594 w 61"/>
                <a:gd name="T7" fmla="*/ 33867 h 27"/>
                <a:gd name="T8" fmla="*/ 110943 w 61"/>
                <a:gd name="T9" fmla="*/ 22578 h 27"/>
                <a:gd name="T10" fmla="*/ 22954 w 61"/>
                <a:gd name="T11" fmla="*/ 22578 h 27"/>
                <a:gd name="T12" fmla="*/ 19128 w 61"/>
                <a:gd name="T13" fmla="*/ 101600 h 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1" h="27">
                  <a:moveTo>
                    <a:pt x="57" y="26"/>
                  </a:moveTo>
                  <a:cubicBezTo>
                    <a:pt x="61" y="20"/>
                    <a:pt x="61" y="12"/>
                    <a:pt x="55" y="6"/>
                  </a:cubicBezTo>
                  <a:cubicBezTo>
                    <a:pt x="49" y="0"/>
                    <a:pt x="39" y="0"/>
                    <a:pt x="33" y="6"/>
                  </a:cubicBezTo>
                  <a:cubicBezTo>
                    <a:pt x="32" y="7"/>
                    <a:pt x="32" y="8"/>
                    <a:pt x="31" y="9"/>
                  </a:cubicBezTo>
                  <a:cubicBezTo>
                    <a:pt x="30" y="8"/>
                    <a:pt x="30" y="7"/>
                    <a:pt x="29" y="6"/>
                  </a:cubicBezTo>
                  <a:cubicBezTo>
                    <a:pt x="22" y="0"/>
                    <a:pt x="13" y="0"/>
                    <a:pt x="6" y="6"/>
                  </a:cubicBezTo>
                  <a:cubicBezTo>
                    <a:pt x="1" y="12"/>
                    <a:pt x="0" y="20"/>
                    <a:pt x="5" y="27"/>
                  </a:cubicBezTo>
                </a:path>
              </a:pathLst>
            </a:custGeom>
            <a:noFill/>
            <a:ln w="12700" cap="rnd">
              <a:solidFill>
                <a:schemeClr val="accent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48" name="Freeform 187">
              <a:extLst>
                <a:ext uri="{FF2B5EF4-FFF2-40B4-BE49-F238E27FC236}">
                  <a16:creationId xmlns:a16="http://schemas.microsoft.com/office/drawing/2014/main" id="{C0559A6A-CD70-1FD4-5735-5AB1D0FB3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9363" y="2795588"/>
              <a:ext cx="198438" cy="103187"/>
            </a:xfrm>
            <a:custGeom>
              <a:avLst/>
              <a:gdLst>
                <a:gd name="T0" fmla="*/ 0 w 125"/>
                <a:gd name="T1" fmla="*/ 3175 h 65"/>
                <a:gd name="T2" fmla="*/ 100013 w 125"/>
                <a:gd name="T3" fmla="*/ 103187 h 65"/>
                <a:gd name="T4" fmla="*/ 198438 w 125"/>
                <a:gd name="T5" fmla="*/ 0 h 6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5" h="65">
                  <a:moveTo>
                    <a:pt x="0" y="2"/>
                  </a:moveTo>
                  <a:lnTo>
                    <a:pt x="63" y="65"/>
                  </a:lnTo>
                  <a:lnTo>
                    <a:pt x="125" y="0"/>
                  </a:lnTo>
                </a:path>
              </a:pathLst>
            </a:custGeom>
            <a:noFill/>
            <a:ln w="12700" cap="rnd">
              <a:solidFill>
                <a:schemeClr val="accent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1" name="Groupe 410">
            <a:extLst>
              <a:ext uri="{FF2B5EF4-FFF2-40B4-BE49-F238E27FC236}">
                <a16:creationId xmlns:a16="http://schemas.microsoft.com/office/drawing/2014/main" id="{747FB56C-B534-2473-4876-DD6B784CEE9B}"/>
              </a:ext>
            </a:extLst>
          </p:cNvPr>
          <p:cNvGrpSpPr>
            <a:grpSpLocks/>
          </p:cNvGrpSpPr>
          <p:nvPr/>
        </p:nvGrpSpPr>
        <p:grpSpPr bwMode="auto">
          <a:xfrm>
            <a:off x="4281297" y="1715797"/>
            <a:ext cx="601916" cy="563519"/>
            <a:chOff x="915701" y="1392274"/>
            <a:chExt cx="306847" cy="308602"/>
          </a:xfrm>
        </p:grpSpPr>
        <p:sp>
          <p:nvSpPr>
            <p:cNvPr id="62" name="Line 6">
              <a:extLst>
                <a:ext uri="{FF2B5EF4-FFF2-40B4-BE49-F238E27FC236}">
                  <a16:creationId xmlns:a16="http://schemas.microsoft.com/office/drawing/2014/main" id="{AE26F840-CD6E-4424-11C7-91F0F4C64F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5701" y="1675451"/>
              <a:ext cx="8767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Freeform 7">
              <a:extLst>
                <a:ext uri="{FF2B5EF4-FFF2-40B4-BE49-F238E27FC236}">
                  <a16:creationId xmlns:a16="http://schemas.microsoft.com/office/drawing/2014/main" id="{9399BFB7-3597-63EF-F5AC-DE6FACF5716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742" y="1640383"/>
              <a:ext cx="21041" cy="35068"/>
            </a:xfrm>
            <a:custGeom>
              <a:avLst/>
              <a:gdLst>
                <a:gd name="T0" fmla="*/ 21041 w 10"/>
                <a:gd name="T1" fmla="*/ 0 h 17"/>
                <a:gd name="T2" fmla="*/ 21041 w 10"/>
                <a:gd name="T3" fmla="*/ 28880 h 17"/>
                <a:gd name="T4" fmla="*/ 16833 w 10"/>
                <a:gd name="T5" fmla="*/ 35068 h 17"/>
                <a:gd name="T6" fmla="*/ 0 w 10"/>
                <a:gd name="T7" fmla="*/ 35068 h 1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" h="17">
                  <a:moveTo>
                    <a:pt x="10" y="0"/>
                  </a:moveTo>
                  <a:cubicBezTo>
                    <a:pt x="10" y="14"/>
                    <a:pt x="10" y="14"/>
                    <a:pt x="10" y="14"/>
                  </a:cubicBezTo>
                  <a:cubicBezTo>
                    <a:pt x="10" y="16"/>
                    <a:pt x="9" y="17"/>
                    <a:pt x="8" y="17"/>
                  </a:cubicBezTo>
                  <a:cubicBezTo>
                    <a:pt x="0" y="17"/>
                    <a:pt x="0" y="17"/>
                    <a:pt x="0" y="17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Freeform 8">
              <a:extLst>
                <a:ext uri="{FF2B5EF4-FFF2-40B4-BE49-F238E27FC236}">
                  <a16:creationId xmlns:a16="http://schemas.microsoft.com/office/drawing/2014/main" id="{1E0ED0DC-F987-724F-AFD8-E6A4A9F5C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989" y="1566739"/>
              <a:ext cx="22794" cy="52603"/>
            </a:xfrm>
            <a:custGeom>
              <a:avLst/>
              <a:gdLst>
                <a:gd name="T0" fmla="*/ 0 w 11"/>
                <a:gd name="T1" fmla="*/ 0 h 25"/>
                <a:gd name="T2" fmla="*/ 18650 w 11"/>
                <a:gd name="T3" fmla="*/ 0 h 25"/>
                <a:gd name="T4" fmla="*/ 22794 w 11"/>
                <a:gd name="T5" fmla="*/ 4208 h 25"/>
                <a:gd name="T6" fmla="*/ 22794 w 11"/>
                <a:gd name="T7" fmla="*/ 52603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" h="25">
                  <a:moveTo>
                    <a:pt x="0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1"/>
                    <a:pt x="11" y="2"/>
                  </a:cubicBezTo>
                  <a:cubicBezTo>
                    <a:pt x="11" y="25"/>
                    <a:pt x="11" y="25"/>
                    <a:pt x="11" y="25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Freeform 9">
              <a:extLst>
                <a:ext uri="{FF2B5EF4-FFF2-40B4-BE49-F238E27FC236}">
                  <a16:creationId xmlns:a16="http://schemas.microsoft.com/office/drawing/2014/main" id="{9C54DCFE-9319-ADAE-D91B-4A09124C8ABD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783" y="1572876"/>
              <a:ext cx="156930" cy="69260"/>
            </a:xfrm>
            <a:custGeom>
              <a:avLst/>
              <a:gdLst>
                <a:gd name="T0" fmla="*/ 0 w 74"/>
                <a:gd name="T1" fmla="*/ 6296 h 33"/>
                <a:gd name="T2" fmla="*/ 86948 w 74"/>
                <a:gd name="T3" fmla="*/ 23087 h 33"/>
                <a:gd name="T4" fmla="*/ 139965 w 74"/>
                <a:gd name="T5" fmla="*/ 23087 h 33"/>
                <a:gd name="T6" fmla="*/ 156930 w 74"/>
                <a:gd name="T7" fmla="*/ 39877 h 33"/>
                <a:gd name="T8" fmla="*/ 137844 w 74"/>
                <a:gd name="T9" fmla="*/ 54568 h 33"/>
                <a:gd name="T10" fmla="*/ 95430 w 74"/>
                <a:gd name="T11" fmla="*/ 54568 h 33"/>
                <a:gd name="T12" fmla="*/ 82706 w 74"/>
                <a:gd name="T13" fmla="*/ 69260 h 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4" h="33">
                  <a:moveTo>
                    <a:pt x="0" y="3"/>
                  </a:moveTo>
                  <a:cubicBezTo>
                    <a:pt x="0" y="3"/>
                    <a:pt x="25" y="0"/>
                    <a:pt x="41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74" y="11"/>
                    <a:pt x="74" y="19"/>
                  </a:cubicBezTo>
                  <a:cubicBezTo>
                    <a:pt x="74" y="27"/>
                    <a:pt x="65" y="26"/>
                    <a:pt x="6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39" y="33"/>
                    <a:pt x="39" y="33"/>
                    <a:pt x="39" y="3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Freeform 10">
              <a:extLst>
                <a:ext uri="{FF2B5EF4-FFF2-40B4-BE49-F238E27FC236}">
                  <a16:creationId xmlns:a16="http://schemas.microsoft.com/office/drawing/2014/main" id="{2890DB4F-A159-F3A5-43B7-9E46F9A0F1C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413" y="1658794"/>
              <a:ext cx="118355" cy="42082"/>
            </a:xfrm>
            <a:custGeom>
              <a:avLst/>
              <a:gdLst>
                <a:gd name="T0" fmla="*/ 118355 w 56"/>
                <a:gd name="T1" fmla="*/ 37874 h 20"/>
                <a:gd name="T2" fmla="*/ 97220 w 56"/>
                <a:gd name="T3" fmla="*/ 33666 h 20"/>
                <a:gd name="T4" fmla="*/ 29589 w 56"/>
                <a:gd name="T5" fmla="*/ 0 h 20"/>
                <a:gd name="T6" fmla="*/ 0 w 56"/>
                <a:gd name="T7" fmla="*/ 0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" h="20">
                  <a:moveTo>
                    <a:pt x="56" y="18"/>
                  </a:moveTo>
                  <a:cubicBezTo>
                    <a:pt x="56" y="18"/>
                    <a:pt x="52" y="20"/>
                    <a:pt x="46" y="16"/>
                  </a:cubicBezTo>
                  <a:cubicBezTo>
                    <a:pt x="40" y="13"/>
                    <a:pt x="14" y="0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Freeform 11">
              <a:extLst>
                <a:ext uri="{FF2B5EF4-FFF2-40B4-BE49-F238E27FC236}">
                  <a16:creationId xmlns:a16="http://schemas.microsoft.com/office/drawing/2014/main" id="{F1222E46-8CFD-BCC1-8BF3-E121FAA02C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3672" y="1595671"/>
              <a:ext cx="128876" cy="94685"/>
            </a:xfrm>
            <a:custGeom>
              <a:avLst/>
              <a:gdLst>
                <a:gd name="T0" fmla="*/ 42254 w 61"/>
                <a:gd name="T1" fmla="*/ 31562 h 45"/>
                <a:gd name="T2" fmla="*/ 114087 w 61"/>
                <a:gd name="T3" fmla="*/ 16833 h 45"/>
                <a:gd name="T4" fmla="*/ 0 w 61"/>
                <a:gd name="T5" fmla="*/ 94685 h 4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1" h="45">
                  <a:moveTo>
                    <a:pt x="20" y="15"/>
                  </a:moveTo>
                  <a:cubicBezTo>
                    <a:pt x="20" y="15"/>
                    <a:pt x="46" y="0"/>
                    <a:pt x="54" y="8"/>
                  </a:cubicBezTo>
                  <a:cubicBezTo>
                    <a:pt x="61" y="16"/>
                    <a:pt x="17" y="37"/>
                    <a:pt x="0" y="45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Oval 12">
              <a:extLst>
                <a:ext uri="{FF2B5EF4-FFF2-40B4-BE49-F238E27FC236}">
                  <a16:creationId xmlns:a16="http://schemas.microsoft.com/office/drawing/2014/main" id="{8755E8DC-E33A-1F69-E016-D5E2D4B26C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7591" y="1392274"/>
              <a:ext cx="179725" cy="178849"/>
            </a:xfrm>
            <a:prstGeom prst="ellipse">
              <a:avLst/>
            </a:prstGeom>
            <a:noFill/>
            <a:ln w="9525" cap="rnd">
              <a:solidFill>
                <a:srgbClr val="57575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69" name="Freeform 13">
              <a:extLst>
                <a:ext uri="{FF2B5EF4-FFF2-40B4-BE49-F238E27FC236}">
                  <a16:creationId xmlns:a16="http://schemas.microsoft.com/office/drawing/2014/main" id="{32F5C7DE-0662-CE72-D376-3486205B1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06" y="1422082"/>
              <a:ext cx="114848" cy="108712"/>
            </a:xfrm>
            <a:custGeom>
              <a:avLst/>
              <a:gdLst>
                <a:gd name="T0" fmla="*/ 57862 w 131"/>
                <a:gd name="T1" fmla="*/ 0 h 124"/>
                <a:gd name="T2" fmla="*/ 74520 w 131"/>
                <a:gd name="T3" fmla="*/ 37699 h 124"/>
                <a:gd name="T4" fmla="*/ 114848 w 131"/>
                <a:gd name="T5" fmla="*/ 42082 h 124"/>
                <a:gd name="T6" fmla="*/ 85040 w 131"/>
                <a:gd name="T7" fmla="*/ 69260 h 124"/>
                <a:gd name="T8" fmla="*/ 93807 w 131"/>
                <a:gd name="T9" fmla="*/ 108712 h 124"/>
                <a:gd name="T10" fmla="*/ 57862 w 131"/>
                <a:gd name="T11" fmla="*/ 90301 h 124"/>
                <a:gd name="T12" fmla="*/ 21918 w 131"/>
                <a:gd name="T13" fmla="*/ 108712 h 124"/>
                <a:gd name="T14" fmla="*/ 29808 w 131"/>
                <a:gd name="T15" fmla="*/ 69260 h 124"/>
                <a:gd name="T16" fmla="*/ 0 w 131"/>
                <a:gd name="T17" fmla="*/ 42082 h 124"/>
                <a:gd name="T18" fmla="*/ 40328 w 131"/>
                <a:gd name="T19" fmla="*/ 37699 h 124"/>
                <a:gd name="T20" fmla="*/ 47342 w 131"/>
                <a:gd name="T21" fmla="*/ 22794 h 124"/>
                <a:gd name="T22" fmla="*/ 57862 w 131"/>
                <a:gd name="T23" fmla="*/ 0 h 1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1" h="124">
                  <a:moveTo>
                    <a:pt x="66" y="0"/>
                  </a:moveTo>
                  <a:lnTo>
                    <a:pt x="85" y="43"/>
                  </a:lnTo>
                  <a:lnTo>
                    <a:pt x="131" y="48"/>
                  </a:lnTo>
                  <a:lnTo>
                    <a:pt x="97" y="79"/>
                  </a:lnTo>
                  <a:lnTo>
                    <a:pt x="107" y="124"/>
                  </a:lnTo>
                  <a:lnTo>
                    <a:pt x="66" y="103"/>
                  </a:lnTo>
                  <a:lnTo>
                    <a:pt x="25" y="124"/>
                  </a:lnTo>
                  <a:lnTo>
                    <a:pt x="34" y="79"/>
                  </a:lnTo>
                  <a:lnTo>
                    <a:pt x="0" y="48"/>
                  </a:lnTo>
                  <a:lnTo>
                    <a:pt x="46" y="43"/>
                  </a:lnTo>
                  <a:lnTo>
                    <a:pt x="54" y="26"/>
                  </a:lnTo>
                  <a:lnTo>
                    <a:pt x="6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7" name="Graphique 7">
            <a:extLst>
              <a:ext uri="{FF2B5EF4-FFF2-40B4-BE49-F238E27FC236}">
                <a16:creationId xmlns:a16="http://schemas.microsoft.com/office/drawing/2014/main" id="{D169B264-8219-8EFD-C032-82FCA44B894F}"/>
              </a:ext>
            </a:extLst>
          </p:cNvPr>
          <p:cNvSpPr>
            <a:spLocks/>
          </p:cNvSpPr>
          <p:nvPr/>
        </p:nvSpPr>
        <p:spPr bwMode="auto">
          <a:xfrm>
            <a:off x="2657091" y="3795886"/>
            <a:ext cx="252000" cy="144000"/>
          </a:xfrm>
          <a:custGeom>
            <a:avLst/>
            <a:gdLst>
              <a:gd name="T0" fmla="*/ 47855 w 612506"/>
              <a:gd name="T1" fmla="*/ 260722 h 415933"/>
              <a:gd name="T2" fmla="*/ 90068 w 612506"/>
              <a:gd name="T3" fmla="*/ 176072 h 415933"/>
              <a:gd name="T4" fmla="*/ 0 w 612506"/>
              <a:gd name="T5" fmla="*/ 88066 h 415933"/>
              <a:gd name="T6" fmla="*/ 90007 w 612506"/>
              <a:gd name="T7" fmla="*/ 0 h 415933"/>
              <a:gd name="T8" fmla="*/ 179985 w 612506"/>
              <a:gd name="T9" fmla="*/ 84125 h 415933"/>
              <a:gd name="T10" fmla="*/ 179985 w 612506"/>
              <a:gd name="T11" fmla="*/ 95801 h 415933"/>
              <a:gd name="T12" fmla="*/ 47855 w 612506"/>
              <a:gd name="T13" fmla="*/ 260722 h 415933"/>
              <a:gd name="T14" fmla="*/ 383941 w 612506"/>
              <a:gd name="T15" fmla="*/ 95567 h 415933"/>
              <a:gd name="T16" fmla="*/ 383941 w 612506"/>
              <a:gd name="T17" fmla="*/ 83891 h 415933"/>
              <a:gd name="T18" fmla="*/ 293904 w 612506"/>
              <a:gd name="T19" fmla="*/ 58 h 415933"/>
              <a:gd name="T20" fmla="*/ 201579 w 612506"/>
              <a:gd name="T21" fmla="*/ 85798 h 415933"/>
              <a:gd name="T22" fmla="*/ 289267 w 612506"/>
              <a:gd name="T23" fmla="*/ 176072 h 415933"/>
              <a:gd name="T24" fmla="*/ 293904 w 612506"/>
              <a:gd name="T25" fmla="*/ 176072 h 415933"/>
              <a:gd name="T26" fmla="*/ 251632 w 612506"/>
              <a:gd name="T27" fmla="*/ 260722 h 415933"/>
              <a:gd name="T28" fmla="*/ 383941 w 612506"/>
              <a:gd name="T29" fmla="*/ 95567 h 41593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612506" h="415933">
                <a:moveTo>
                  <a:pt x="76344" y="415933"/>
                </a:moveTo>
                <a:cubicBezTo>
                  <a:pt x="76344" y="415933"/>
                  <a:pt x="133494" y="371695"/>
                  <a:pt x="143686" y="280890"/>
                </a:cubicBezTo>
                <a:cubicBezTo>
                  <a:pt x="64357" y="280916"/>
                  <a:pt x="27" y="218059"/>
                  <a:pt x="0" y="140493"/>
                </a:cubicBezTo>
                <a:cubicBezTo>
                  <a:pt x="-27" y="62927"/>
                  <a:pt x="64260" y="26"/>
                  <a:pt x="143589" y="0"/>
                </a:cubicBezTo>
                <a:cubicBezTo>
                  <a:pt x="220454" y="-25"/>
                  <a:pt x="283717" y="59122"/>
                  <a:pt x="287132" y="134205"/>
                </a:cubicBezTo>
                <a:cubicBezTo>
                  <a:pt x="287132" y="140352"/>
                  <a:pt x="287132" y="146499"/>
                  <a:pt x="287132" y="152832"/>
                </a:cubicBezTo>
                <a:cubicBezTo>
                  <a:pt x="284751" y="268224"/>
                  <a:pt x="194644" y="391253"/>
                  <a:pt x="76344" y="415933"/>
                </a:cubicBezTo>
                <a:close/>
                <a:moveTo>
                  <a:pt x="612506" y="152459"/>
                </a:moveTo>
                <a:cubicBezTo>
                  <a:pt x="612506" y="146499"/>
                  <a:pt x="612506" y="140352"/>
                  <a:pt x="612506" y="133833"/>
                </a:cubicBezTo>
                <a:cubicBezTo>
                  <a:pt x="608142" y="59213"/>
                  <a:pt x="545307" y="707"/>
                  <a:pt x="468869" y="93"/>
                </a:cubicBezTo>
                <a:cubicBezTo>
                  <a:pt x="389567" y="-1904"/>
                  <a:pt x="323624" y="59335"/>
                  <a:pt x="321581" y="136875"/>
                </a:cubicBezTo>
                <a:cubicBezTo>
                  <a:pt x="319538" y="214415"/>
                  <a:pt x="382170" y="278892"/>
                  <a:pt x="461472" y="280890"/>
                </a:cubicBezTo>
                <a:cubicBezTo>
                  <a:pt x="463937" y="280953"/>
                  <a:pt x="466404" y="280953"/>
                  <a:pt x="468869" y="280890"/>
                </a:cubicBezTo>
                <a:cubicBezTo>
                  <a:pt x="458487" y="371695"/>
                  <a:pt x="401432" y="415933"/>
                  <a:pt x="401432" y="415933"/>
                </a:cubicBezTo>
                <a:cubicBezTo>
                  <a:pt x="519733" y="391253"/>
                  <a:pt x="609744" y="268224"/>
                  <a:pt x="612506" y="15245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709F1CB8-B673-142D-8669-E7E4EDF66B35}"/>
              </a:ext>
            </a:extLst>
          </p:cNvPr>
          <p:cNvSpPr txBox="1"/>
          <p:nvPr/>
        </p:nvSpPr>
        <p:spPr>
          <a:xfrm>
            <a:off x="795332" y="3830540"/>
            <a:ext cx="19442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ctr">
              <a:spcBef>
                <a:spcPts val="0"/>
              </a:spcBef>
              <a:spcAft>
                <a:spcPts val="0"/>
              </a:spcAft>
            </a:pPr>
            <a:r>
              <a:rPr lang="fr-FR" sz="900" i="1" dirty="0">
                <a:effectLst/>
                <a:latin typeface="+mj-lt"/>
              </a:rPr>
              <a:t>Lorsqu'un versement programmé est en cours d'investissement, les opérations ne sont pas disponibles pendant quelques jours. </a:t>
            </a:r>
          </a:p>
        </p:txBody>
      </p:sp>
      <p:sp>
        <p:nvSpPr>
          <p:cNvPr id="101" name="Graphique 7">
            <a:extLst>
              <a:ext uri="{FF2B5EF4-FFF2-40B4-BE49-F238E27FC236}">
                <a16:creationId xmlns:a16="http://schemas.microsoft.com/office/drawing/2014/main" id="{1992896B-0EF7-5516-716B-D20575EDBED4}"/>
              </a:ext>
            </a:extLst>
          </p:cNvPr>
          <p:cNvSpPr>
            <a:spLocks/>
          </p:cNvSpPr>
          <p:nvPr/>
        </p:nvSpPr>
        <p:spPr bwMode="auto">
          <a:xfrm rot="10800000">
            <a:off x="723324" y="4332919"/>
            <a:ext cx="252000" cy="144000"/>
          </a:xfrm>
          <a:custGeom>
            <a:avLst/>
            <a:gdLst>
              <a:gd name="T0" fmla="*/ 47855 w 612506"/>
              <a:gd name="T1" fmla="*/ 260722 h 415933"/>
              <a:gd name="T2" fmla="*/ 90068 w 612506"/>
              <a:gd name="T3" fmla="*/ 176072 h 415933"/>
              <a:gd name="T4" fmla="*/ 0 w 612506"/>
              <a:gd name="T5" fmla="*/ 88066 h 415933"/>
              <a:gd name="T6" fmla="*/ 90007 w 612506"/>
              <a:gd name="T7" fmla="*/ 0 h 415933"/>
              <a:gd name="T8" fmla="*/ 179985 w 612506"/>
              <a:gd name="T9" fmla="*/ 84125 h 415933"/>
              <a:gd name="T10" fmla="*/ 179985 w 612506"/>
              <a:gd name="T11" fmla="*/ 95801 h 415933"/>
              <a:gd name="T12" fmla="*/ 47855 w 612506"/>
              <a:gd name="T13" fmla="*/ 260722 h 415933"/>
              <a:gd name="T14" fmla="*/ 383941 w 612506"/>
              <a:gd name="T15" fmla="*/ 95567 h 415933"/>
              <a:gd name="T16" fmla="*/ 383941 w 612506"/>
              <a:gd name="T17" fmla="*/ 83891 h 415933"/>
              <a:gd name="T18" fmla="*/ 293904 w 612506"/>
              <a:gd name="T19" fmla="*/ 58 h 415933"/>
              <a:gd name="T20" fmla="*/ 201579 w 612506"/>
              <a:gd name="T21" fmla="*/ 85798 h 415933"/>
              <a:gd name="T22" fmla="*/ 289267 w 612506"/>
              <a:gd name="T23" fmla="*/ 176072 h 415933"/>
              <a:gd name="T24" fmla="*/ 293904 w 612506"/>
              <a:gd name="T25" fmla="*/ 176072 h 415933"/>
              <a:gd name="T26" fmla="*/ 251632 w 612506"/>
              <a:gd name="T27" fmla="*/ 260722 h 415933"/>
              <a:gd name="T28" fmla="*/ 383941 w 612506"/>
              <a:gd name="T29" fmla="*/ 95567 h 41593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612506" h="415933">
                <a:moveTo>
                  <a:pt x="76344" y="415933"/>
                </a:moveTo>
                <a:cubicBezTo>
                  <a:pt x="76344" y="415933"/>
                  <a:pt x="133494" y="371695"/>
                  <a:pt x="143686" y="280890"/>
                </a:cubicBezTo>
                <a:cubicBezTo>
                  <a:pt x="64357" y="280916"/>
                  <a:pt x="27" y="218059"/>
                  <a:pt x="0" y="140493"/>
                </a:cubicBezTo>
                <a:cubicBezTo>
                  <a:pt x="-27" y="62927"/>
                  <a:pt x="64260" y="26"/>
                  <a:pt x="143589" y="0"/>
                </a:cubicBezTo>
                <a:cubicBezTo>
                  <a:pt x="220454" y="-25"/>
                  <a:pt x="283717" y="59122"/>
                  <a:pt x="287132" y="134205"/>
                </a:cubicBezTo>
                <a:cubicBezTo>
                  <a:pt x="287132" y="140352"/>
                  <a:pt x="287132" y="146499"/>
                  <a:pt x="287132" y="152832"/>
                </a:cubicBezTo>
                <a:cubicBezTo>
                  <a:pt x="284751" y="268224"/>
                  <a:pt x="194644" y="391253"/>
                  <a:pt x="76344" y="415933"/>
                </a:cubicBezTo>
                <a:close/>
                <a:moveTo>
                  <a:pt x="612506" y="152459"/>
                </a:moveTo>
                <a:cubicBezTo>
                  <a:pt x="612506" y="146499"/>
                  <a:pt x="612506" y="140352"/>
                  <a:pt x="612506" y="133833"/>
                </a:cubicBezTo>
                <a:cubicBezTo>
                  <a:pt x="608142" y="59213"/>
                  <a:pt x="545307" y="707"/>
                  <a:pt x="468869" y="93"/>
                </a:cubicBezTo>
                <a:cubicBezTo>
                  <a:pt x="389567" y="-1904"/>
                  <a:pt x="323624" y="59335"/>
                  <a:pt x="321581" y="136875"/>
                </a:cubicBezTo>
                <a:cubicBezTo>
                  <a:pt x="319538" y="214415"/>
                  <a:pt x="382170" y="278892"/>
                  <a:pt x="461472" y="280890"/>
                </a:cubicBezTo>
                <a:cubicBezTo>
                  <a:pt x="463937" y="280953"/>
                  <a:pt x="466404" y="280953"/>
                  <a:pt x="468869" y="280890"/>
                </a:cubicBezTo>
                <a:cubicBezTo>
                  <a:pt x="458487" y="371695"/>
                  <a:pt x="401432" y="415933"/>
                  <a:pt x="401432" y="415933"/>
                </a:cubicBezTo>
                <a:cubicBezTo>
                  <a:pt x="519733" y="391253"/>
                  <a:pt x="609744" y="268224"/>
                  <a:pt x="612506" y="15245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9663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AC62CC-3FF8-8819-D4CF-BD1D6C861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opérations possibles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1692BFC-7CF5-20D3-162A-1E288B1206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Définition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F093F2-46A9-5A52-CFC0-05865B52A46C}"/>
              </a:ext>
            </a:extLst>
          </p:cNvPr>
          <p:cNvSpPr/>
          <p:nvPr/>
        </p:nvSpPr>
        <p:spPr>
          <a:xfrm>
            <a:off x="4715031" y="1553030"/>
            <a:ext cx="3912284" cy="3178960"/>
          </a:xfrm>
          <a:prstGeom prst="rect">
            <a:avLst/>
          </a:prstGeom>
          <a:ln w="9525" cap="rnd">
            <a:solidFill>
              <a:schemeClr val="tx2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tserrat" pitchFamily="2" charset="77"/>
                <a:ea typeface="Arial"/>
                <a:cs typeface="Arial"/>
                <a:sym typeface="Arial"/>
              </a:rPr>
              <a:t>Les </a:t>
            </a:r>
            <a:r>
              <a:rPr kumimoji="0" lang="en-US" sz="800" b="1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tserrat" pitchFamily="2" charset="77"/>
                <a:ea typeface="Arial"/>
                <a:cs typeface="Arial"/>
                <a:sym typeface="Arial"/>
              </a:rPr>
              <a:t>actes</a:t>
            </a: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tserrat" pitchFamily="2" charset="77"/>
                <a:ea typeface="Arial"/>
                <a:cs typeface="Arial"/>
                <a:sym typeface="Arial"/>
              </a:rPr>
              <a:t> </a:t>
            </a:r>
            <a:r>
              <a:rPr kumimoji="0" lang="en-US" sz="800" b="1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tserrat" pitchFamily="2" charset="77"/>
                <a:ea typeface="Arial"/>
                <a:cs typeface="Arial"/>
                <a:sym typeface="Arial"/>
              </a:rPr>
              <a:t>dits</a:t>
            </a: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tserrat" pitchFamily="2" charset="77"/>
                <a:ea typeface="Arial"/>
                <a:cs typeface="Arial"/>
                <a:sym typeface="Arial"/>
              </a:rPr>
              <a:t> </a:t>
            </a:r>
            <a:r>
              <a:rPr kumimoji="0" lang="en-US" sz="800" b="1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tserrat" pitchFamily="2" charset="77"/>
                <a:ea typeface="Arial"/>
                <a:cs typeface="Arial"/>
                <a:sym typeface="Arial"/>
              </a:rPr>
              <a:t>administratifs</a:t>
            </a: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tserrat" pitchFamily="2" charset="77"/>
                <a:ea typeface="Arial"/>
                <a:cs typeface="Arial"/>
                <a:sym typeface="Arial"/>
              </a:rPr>
              <a:t> (A)</a:t>
            </a:r>
          </a:p>
          <a:p>
            <a:pPr marL="266700" marR="0" lvl="1" indent="-1778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Modification de clause bénéficiaire</a:t>
            </a:r>
          </a:p>
          <a:p>
            <a:pPr marL="266700" marR="0" lvl="1" indent="-1778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Rachats partiels programmés (mise en place, modification ou arrêt, sauf déclenchement)</a:t>
            </a:r>
          </a:p>
          <a:p>
            <a:pPr marL="266700" marR="0" lvl="1" indent="-1778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Versements programmés (mise en place, modification ou arrêt, sauf déclenchement)</a:t>
            </a:r>
          </a:p>
          <a:p>
            <a:pPr marL="180975" marR="0" lvl="1" indent="-174625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581D7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fr-FR" sz="75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180975" marR="0" lvl="1" indent="-174625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581D7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fr-FR" sz="75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tserrat" pitchFamily="2" charset="77"/>
                <a:ea typeface="Arial"/>
                <a:cs typeface="Arial"/>
                <a:sym typeface="Arial"/>
              </a:rPr>
              <a:t>Les </a:t>
            </a:r>
            <a:r>
              <a:rPr kumimoji="0" lang="en-US" sz="800" b="1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tserrat" pitchFamily="2" charset="77"/>
                <a:ea typeface="Arial"/>
                <a:cs typeface="Arial"/>
                <a:sym typeface="Arial"/>
              </a:rPr>
              <a:t>actes</a:t>
            </a: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tserrat" pitchFamily="2" charset="77"/>
                <a:ea typeface="Arial"/>
                <a:cs typeface="Arial"/>
                <a:sym typeface="Arial"/>
              </a:rPr>
              <a:t> </a:t>
            </a:r>
            <a:r>
              <a:rPr kumimoji="0" lang="en-US" sz="800" b="1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tserrat" pitchFamily="2" charset="77"/>
                <a:ea typeface="Arial"/>
                <a:cs typeface="Arial"/>
                <a:sym typeface="Arial"/>
              </a:rPr>
              <a:t>dits</a:t>
            </a: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tserrat" pitchFamily="2" charset="77"/>
                <a:ea typeface="Arial"/>
                <a:cs typeface="Arial"/>
                <a:sym typeface="Arial"/>
              </a:rPr>
              <a:t> financiers (F)</a:t>
            </a:r>
          </a:p>
          <a:p>
            <a:pPr marL="266700" lvl="1" indent="-177800" eaLnBrk="1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Rachat partiel</a:t>
            </a:r>
          </a:p>
          <a:p>
            <a:pPr marL="266700" lvl="1" indent="-177800" eaLnBrk="1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Rachat total</a:t>
            </a:r>
          </a:p>
          <a:p>
            <a:pPr marL="266700" lvl="1" indent="-177800" eaLnBrk="1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Changement de mode de gestion</a:t>
            </a:r>
          </a:p>
          <a:p>
            <a:pPr marL="266700" lvl="1" indent="-177800" eaLnBrk="1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Versement complémentaire</a:t>
            </a:r>
          </a:p>
          <a:p>
            <a:pPr marL="266700" lvl="1" indent="-177800" eaLnBrk="1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Arbitrage </a:t>
            </a:r>
          </a:p>
          <a:p>
            <a:pPr marL="266700" lvl="1" indent="-177800" eaLnBrk="1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Option d’arbitrages automatiques (mise en place, modification ou arrêt)</a:t>
            </a:r>
          </a:p>
          <a:p>
            <a:pPr marL="266700" lvl="1" indent="-177800" eaLnBrk="1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Déclenchement automatique d’un versement programmé, arbitrage collectif, rachat partiel programmé ou option d’arbitrages automatiques</a:t>
            </a:r>
          </a:p>
          <a:p>
            <a:pPr marL="180975" marR="0" lvl="1" indent="-174625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581D7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fr-FR" sz="75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180975" lvl="1" indent="-174625" eaLnBrk="1" hangingPunct="1">
              <a:spcBef>
                <a:spcPts val="0"/>
              </a:spcBef>
              <a:buClr>
                <a:srgbClr val="581D74"/>
              </a:buClr>
              <a:buFont typeface="Wingdings" panose="05000000000000000000" pitchFamily="2" charset="2"/>
              <a:buChar char="§"/>
              <a:defRPr/>
            </a:pPr>
            <a:r>
              <a:rPr lang="en-US" sz="700" b="1" kern="0" dirty="0" err="1">
                <a:solidFill>
                  <a:schemeClr val="tx2"/>
                </a:solidFill>
                <a:latin typeface="Montserrat" pitchFamily="2" charset="77"/>
                <a:ea typeface="Arial"/>
                <a:cs typeface="Arial"/>
                <a:sym typeface="Arial"/>
              </a:rPr>
              <a:t>Exemple</a:t>
            </a:r>
            <a:r>
              <a:rPr lang="en-US" sz="700" b="1" kern="0" dirty="0">
                <a:solidFill>
                  <a:schemeClr val="tx2"/>
                </a:solidFill>
                <a:latin typeface="Montserrat" pitchFamily="2" charset="77"/>
                <a:ea typeface="Arial"/>
                <a:cs typeface="Arial"/>
                <a:sym typeface="Arial"/>
              </a:rPr>
              <a:t> </a:t>
            </a:r>
            <a:r>
              <a:rPr lang="en-US" sz="700" b="1" kern="0" dirty="0" err="1">
                <a:solidFill>
                  <a:schemeClr val="tx2"/>
                </a:solidFill>
                <a:latin typeface="Montserrat" pitchFamily="2" charset="77"/>
                <a:ea typeface="Arial"/>
                <a:cs typeface="Arial"/>
                <a:sym typeface="Arial"/>
              </a:rPr>
              <a:t>d’enchainement</a:t>
            </a:r>
            <a:r>
              <a:rPr lang="en-US" sz="700" b="1" kern="0" dirty="0">
                <a:solidFill>
                  <a:schemeClr val="tx2"/>
                </a:solidFill>
                <a:latin typeface="Montserrat" pitchFamily="2" charset="77"/>
                <a:ea typeface="Arial"/>
                <a:cs typeface="Arial"/>
                <a:sym typeface="Arial"/>
              </a:rPr>
              <a:t> </a:t>
            </a:r>
            <a:r>
              <a:rPr lang="en-US" sz="700" b="1" kern="0" dirty="0" err="1">
                <a:solidFill>
                  <a:schemeClr val="tx2"/>
                </a:solidFill>
                <a:latin typeface="Montserrat" pitchFamily="2" charset="77"/>
                <a:ea typeface="Arial"/>
                <a:cs typeface="Arial"/>
                <a:sym typeface="Arial"/>
              </a:rPr>
              <a:t>d’opérations</a:t>
            </a:r>
            <a:endParaRPr lang="en-US" sz="700" b="1" kern="0" dirty="0">
              <a:solidFill>
                <a:schemeClr val="tx2"/>
              </a:solidFill>
              <a:latin typeface="Montserrat" pitchFamily="2" charset="77"/>
              <a:ea typeface="Arial"/>
              <a:cs typeface="Arial"/>
              <a:sym typeface="Arial"/>
            </a:endParaRPr>
          </a:p>
          <a:p>
            <a:pPr marL="180975" marR="0" lvl="1" indent="-174625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581D7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266700" lvl="1" indent="-177800" eaLnBrk="1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Mise en place d’un plan de versements programmés (A) puis arbitrage (F)</a:t>
            </a:r>
          </a:p>
          <a:p>
            <a:pPr marL="266700" lvl="1" indent="-177800" eaLnBrk="1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Versement complémentaire (F) puis Arbitrage (F)</a:t>
            </a:r>
          </a:p>
          <a:p>
            <a:pPr marL="266700" lvl="1" indent="-177800" eaLnBrk="1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Versement complémentaire (F) puis Mise en place d’un plan de versements programmés (A) puis arbitrage (F)</a:t>
            </a:r>
          </a:p>
        </p:txBody>
      </p:sp>
      <p:sp>
        <p:nvSpPr>
          <p:cNvPr id="4" name="Rectangle : avec coin rogné 3">
            <a:extLst>
              <a:ext uri="{FF2B5EF4-FFF2-40B4-BE49-F238E27FC236}">
                <a16:creationId xmlns:a16="http://schemas.microsoft.com/office/drawing/2014/main" id="{F440587C-D073-0B3A-E725-BCB4DBF7A62B}"/>
              </a:ext>
            </a:extLst>
          </p:cNvPr>
          <p:cNvSpPr/>
          <p:nvPr/>
        </p:nvSpPr>
        <p:spPr>
          <a:xfrm>
            <a:off x="883366" y="1132548"/>
            <a:ext cx="7743950" cy="303408"/>
          </a:xfrm>
          <a:prstGeom prst="snip1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" rtlCol="0" anchor="ctr"/>
          <a:lstStyle/>
          <a:p>
            <a:pPr marL="889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B34A8C"/>
              </a:buClr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  <a:sym typeface="Arial" panose="020B0604020202020204" pitchFamily="34" charset="0"/>
              </a:rPr>
              <a:t>Plusieurs opérations pourront désormais être saisies à la suite, sans attendre que la précédente soit débouclée.</a:t>
            </a:r>
            <a:endParaRPr lang="fr-FR" sz="700" dirty="0">
              <a:solidFill>
                <a:schemeClr val="bg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89541A-431C-0FFA-8011-0FC2955998BF}"/>
              </a:ext>
            </a:extLst>
          </p:cNvPr>
          <p:cNvSpPr/>
          <p:nvPr/>
        </p:nvSpPr>
        <p:spPr>
          <a:xfrm>
            <a:off x="883365" y="2796839"/>
            <a:ext cx="3768269" cy="1935151"/>
          </a:xfrm>
          <a:prstGeom prst="rect">
            <a:avLst/>
          </a:prstGeom>
          <a:solidFill>
            <a:srgbClr val="FFFFFF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B34A8C"/>
              </a:buClr>
              <a:buSzTx/>
              <a:buFontTx/>
              <a:buNone/>
              <a:tabLst/>
              <a:defRPr/>
            </a:pPr>
            <a:r>
              <a:rPr lang="fr-FR" sz="800" b="1" dirty="0">
                <a:solidFill>
                  <a:schemeClr val="tx2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Les principes de fonctionnement</a:t>
            </a:r>
          </a:p>
          <a:p>
            <a:pPr marL="2603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B34A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La </a:t>
            </a:r>
            <a:r>
              <a:rPr lang="fr-F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combinaison des opérations </a:t>
            </a: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à saisir successivement doit être autorisée. Elle sera livrée en deux lots (23 juin et octobre 2024) - cf. tableau en slides suivantes.</a:t>
            </a:r>
          </a:p>
          <a:p>
            <a:pPr marL="446088" lvl="1" indent="-171450" eaLnBrk="1" fontAlgn="auto" hangingPunct="1">
              <a:spcBef>
                <a:spcPts val="0"/>
              </a:spcBef>
              <a:spcAft>
                <a:spcPts val="300"/>
              </a:spcAft>
              <a:buClr>
                <a:srgbClr val="B34A8C"/>
              </a:buClr>
              <a:buFont typeface="Arial" panose="020B0604020202020204" pitchFamily="34" charset="0"/>
              <a:buChar char="•"/>
              <a:defRPr/>
            </a:pP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Seuls deux </a:t>
            </a:r>
            <a:r>
              <a:rPr lang="fr-F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actes financiers </a:t>
            </a: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peuvent être saisis à la suite.</a:t>
            </a:r>
          </a:p>
          <a:p>
            <a:pPr marL="446088" lvl="1" indent="-171450" eaLnBrk="1" fontAlgn="auto" hangingPunct="1">
              <a:spcBef>
                <a:spcPts val="0"/>
              </a:spcBef>
              <a:spcAft>
                <a:spcPts val="300"/>
              </a:spcAft>
              <a:buClr>
                <a:srgbClr val="B34A8C"/>
              </a:buClr>
              <a:buFont typeface="Arial" panose="020B0604020202020204" pitchFamily="34" charset="0"/>
              <a:buChar char="•"/>
              <a:defRPr/>
            </a:pP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Il n’y a pas de restriction sur le nombre de saisie d’</a:t>
            </a:r>
            <a:r>
              <a:rPr lang="fr-F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actes administratifs</a:t>
            </a: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.</a:t>
            </a:r>
          </a:p>
          <a:p>
            <a:pPr marL="2603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B34A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Lorsque l’opération est saisie depuis MyAssur, celle-ci doit être obligatoirement signée avant de pouvoir saisir une nouvelle opération </a:t>
            </a:r>
          </a:p>
          <a:p>
            <a:pPr marL="2603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B34A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Aucune signature n’est attendue pour une opération saisie via son espace personnel en ligne.</a:t>
            </a:r>
          </a:p>
          <a:p>
            <a:pPr marL="2603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B34A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Les deux opérations sont débouclées automatiquement, dans l’ordre chronologique de leur saisie.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6D4E733-5A70-326B-706E-72A9B993F8C1}"/>
              </a:ext>
            </a:extLst>
          </p:cNvPr>
          <p:cNvSpPr/>
          <p:nvPr/>
        </p:nvSpPr>
        <p:spPr>
          <a:xfrm>
            <a:off x="883365" y="1553029"/>
            <a:ext cx="3768269" cy="1188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B34A8C"/>
              </a:buClr>
              <a:buSzTx/>
              <a:buFontTx/>
              <a:buNone/>
              <a:tabLst/>
              <a:defRPr/>
            </a:pPr>
            <a:r>
              <a:rPr lang="fr-FR" sz="800" b="1" dirty="0">
                <a:solidFill>
                  <a:schemeClr val="tx2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Le périmètre</a:t>
            </a:r>
          </a:p>
          <a:p>
            <a:pPr marL="2603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B34A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Les opérations peuvent être saisies :</a:t>
            </a:r>
          </a:p>
          <a:p>
            <a:pPr marL="450850" lvl="1" indent="-171450" eaLnBrk="1" fontAlgn="auto" hangingPunct="1">
              <a:spcBef>
                <a:spcPts val="0"/>
              </a:spcBef>
              <a:spcAft>
                <a:spcPts val="300"/>
              </a:spcAft>
              <a:buClr>
                <a:srgbClr val="B34A8C"/>
              </a:buClr>
              <a:buFont typeface="Wingdings" panose="05000000000000000000" pitchFamily="2" charset="2"/>
              <a:buChar char="§"/>
              <a:defRPr/>
            </a:pP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par le conseiller via </a:t>
            </a:r>
            <a:r>
              <a:rPr lang="fr-FR" sz="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MyAssur</a:t>
            </a:r>
            <a:endParaRPr lang="fr-FR" sz="700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marL="450850" lvl="1" indent="-171450" eaLnBrk="1" fontAlgn="auto" hangingPunct="1">
              <a:spcBef>
                <a:spcPts val="0"/>
              </a:spcBef>
              <a:spcAft>
                <a:spcPts val="300"/>
              </a:spcAft>
              <a:buClr>
                <a:srgbClr val="B34A8C"/>
              </a:buClr>
              <a:buFont typeface="Wingdings" panose="05000000000000000000" pitchFamily="2" charset="2"/>
              <a:buChar char="§"/>
              <a:defRPr/>
            </a:pP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ou </a:t>
            </a:r>
            <a:r>
              <a:rPr lang="fr-F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par le client via son espace personnel en ligne</a:t>
            </a:r>
          </a:p>
          <a:p>
            <a:pPr marL="2603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B34A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Pour tous les contrats d’Assurance Vie et de Retraite</a:t>
            </a:r>
          </a:p>
          <a:p>
            <a:pPr marL="2603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B34A8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A l’exception des souscriptions et des opérations réalisées via </a:t>
            </a:r>
            <a:r>
              <a:rPr lang="fr-FR" sz="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WebAssur</a:t>
            </a:r>
            <a:endParaRPr lang="fr-FR" sz="700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9E393501-7552-A6FC-7BF3-E2C0E196DF39}"/>
              </a:ext>
            </a:extLst>
          </p:cNvPr>
          <p:cNvSpPr/>
          <p:nvPr/>
        </p:nvSpPr>
        <p:spPr>
          <a:xfrm>
            <a:off x="751102" y="1059582"/>
            <a:ext cx="432000" cy="432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err="1">
              <a:solidFill>
                <a:schemeClr val="bg1"/>
              </a:solidFill>
            </a:endParaRPr>
          </a:p>
        </p:txBody>
      </p:sp>
      <p:grpSp>
        <p:nvGrpSpPr>
          <p:cNvPr id="95" name="Groupe 482">
            <a:extLst>
              <a:ext uri="{FF2B5EF4-FFF2-40B4-BE49-F238E27FC236}">
                <a16:creationId xmlns:a16="http://schemas.microsoft.com/office/drawing/2014/main" id="{C9429139-96F4-06AE-8DE3-3E2B6A9A376E}"/>
              </a:ext>
            </a:extLst>
          </p:cNvPr>
          <p:cNvGrpSpPr>
            <a:grpSpLocks/>
          </p:cNvGrpSpPr>
          <p:nvPr/>
        </p:nvGrpSpPr>
        <p:grpSpPr bwMode="auto">
          <a:xfrm>
            <a:off x="864230" y="1149582"/>
            <a:ext cx="252000" cy="252000"/>
            <a:chOff x="1200151" y="2789767"/>
            <a:chExt cx="477340" cy="389493"/>
          </a:xfrm>
        </p:grpSpPr>
        <p:sp>
          <p:nvSpPr>
            <p:cNvPr id="96" name="Freeform 93">
              <a:extLst>
                <a:ext uri="{FF2B5EF4-FFF2-40B4-BE49-F238E27FC236}">
                  <a16:creationId xmlns:a16="http://schemas.microsoft.com/office/drawing/2014/main" id="{CBD75F83-7642-3EEF-7A52-78301A8BA0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006" y="2789767"/>
              <a:ext cx="193688" cy="165111"/>
            </a:xfrm>
            <a:custGeom>
              <a:avLst/>
              <a:gdLst>
                <a:gd name="T0" fmla="*/ 0 w 183"/>
                <a:gd name="T1" fmla="*/ 43395 h 156"/>
                <a:gd name="T2" fmla="*/ 103724 w 183"/>
                <a:gd name="T3" fmla="*/ 43395 h 156"/>
                <a:gd name="T4" fmla="*/ 103724 w 183"/>
                <a:gd name="T5" fmla="*/ 0 h 156"/>
                <a:gd name="T6" fmla="*/ 193688 w 183"/>
                <a:gd name="T7" fmla="*/ 83614 h 156"/>
                <a:gd name="T8" fmla="*/ 103724 w 183"/>
                <a:gd name="T9" fmla="*/ 165111 h 156"/>
                <a:gd name="T10" fmla="*/ 103724 w 183"/>
                <a:gd name="T11" fmla="*/ 123833 h 156"/>
                <a:gd name="T12" fmla="*/ 30694 w 183"/>
                <a:gd name="T13" fmla="*/ 123833 h 1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3" h="156">
                  <a:moveTo>
                    <a:pt x="0" y="41"/>
                  </a:moveTo>
                  <a:lnTo>
                    <a:pt x="98" y="41"/>
                  </a:lnTo>
                  <a:lnTo>
                    <a:pt x="98" y="0"/>
                  </a:lnTo>
                  <a:lnTo>
                    <a:pt x="183" y="79"/>
                  </a:lnTo>
                  <a:lnTo>
                    <a:pt x="98" y="156"/>
                  </a:lnTo>
                  <a:lnTo>
                    <a:pt x="98" y="117"/>
                  </a:lnTo>
                  <a:lnTo>
                    <a:pt x="29" y="117"/>
                  </a:ln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>
                <a:solidFill>
                  <a:schemeClr val="tx2"/>
                </a:solidFill>
              </a:endParaRPr>
            </a:p>
          </p:txBody>
        </p:sp>
        <p:sp>
          <p:nvSpPr>
            <p:cNvPr id="97" name="Freeform 94">
              <a:extLst>
                <a:ext uri="{FF2B5EF4-FFF2-40B4-BE49-F238E27FC236}">
                  <a16:creationId xmlns:a16="http://schemas.microsoft.com/office/drawing/2014/main" id="{55C523D9-1524-2EEC-3B6C-75FF0AE42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4387" y="2883965"/>
              <a:ext cx="183104" cy="141826"/>
            </a:xfrm>
            <a:custGeom>
              <a:avLst/>
              <a:gdLst>
                <a:gd name="T0" fmla="*/ 0 w 173"/>
                <a:gd name="T1" fmla="*/ 40219 h 134"/>
                <a:gd name="T2" fmla="*/ 100548 w 173"/>
                <a:gd name="T3" fmla="*/ 40219 h 134"/>
                <a:gd name="T4" fmla="*/ 100548 w 173"/>
                <a:gd name="T5" fmla="*/ 0 h 134"/>
                <a:gd name="T6" fmla="*/ 183104 w 173"/>
                <a:gd name="T7" fmla="*/ 70913 h 134"/>
                <a:gd name="T8" fmla="*/ 100548 w 173"/>
                <a:gd name="T9" fmla="*/ 141826 h 134"/>
                <a:gd name="T10" fmla="*/ 100548 w 173"/>
                <a:gd name="T11" fmla="*/ 100548 h 134"/>
                <a:gd name="T12" fmla="*/ 60329 w 173"/>
                <a:gd name="T13" fmla="*/ 100548 h 1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3" h="134">
                  <a:moveTo>
                    <a:pt x="0" y="38"/>
                  </a:moveTo>
                  <a:lnTo>
                    <a:pt x="95" y="38"/>
                  </a:lnTo>
                  <a:lnTo>
                    <a:pt x="95" y="0"/>
                  </a:lnTo>
                  <a:lnTo>
                    <a:pt x="173" y="67"/>
                  </a:lnTo>
                  <a:lnTo>
                    <a:pt x="95" y="134"/>
                  </a:lnTo>
                  <a:lnTo>
                    <a:pt x="95" y="95"/>
                  </a:lnTo>
                  <a:lnTo>
                    <a:pt x="57" y="95"/>
                  </a:ln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>
                <a:solidFill>
                  <a:schemeClr val="tx2"/>
                </a:solidFill>
              </a:endParaRPr>
            </a:p>
          </p:txBody>
        </p:sp>
        <p:sp>
          <p:nvSpPr>
            <p:cNvPr id="98" name="Line 95">
              <a:extLst>
                <a:ext uri="{FF2B5EF4-FFF2-40B4-BE49-F238E27FC236}">
                  <a16:creationId xmlns:a16="http://schemas.microsoft.com/office/drawing/2014/main" id="{E43D965E-E4D6-9AF3-4BBB-598FE961FA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40370" y="2873381"/>
              <a:ext cx="73030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solidFill>
                  <a:schemeClr val="tx2"/>
                </a:solidFill>
              </a:endParaRPr>
            </a:p>
          </p:txBody>
        </p:sp>
        <p:sp>
          <p:nvSpPr>
            <p:cNvPr id="99" name="Line 96">
              <a:extLst>
                <a:ext uri="{FF2B5EF4-FFF2-40B4-BE49-F238E27FC236}">
                  <a16:creationId xmlns:a16="http://schemas.microsoft.com/office/drawing/2014/main" id="{3BA6D9CB-E68F-8ED7-0940-BA0409D180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00151" y="2873381"/>
              <a:ext cx="20110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solidFill>
                  <a:schemeClr val="tx2"/>
                </a:solidFill>
              </a:endParaRPr>
            </a:p>
          </p:txBody>
        </p:sp>
        <p:sp>
          <p:nvSpPr>
            <p:cNvPr id="100" name="Line 97">
              <a:extLst>
                <a:ext uri="{FF2B5EF4-FFF2-40B4-BE49-F238E27FC236}">
                  <a16:creationId xmlns:a16="http://schemas.microsoft.com/office/drawing/2014/main" id="{889C0EFB-6908-BE4E-4D7A-3D794DE4CD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13400" y="3045900"/>
              <a:ext cx="80439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solidFill>
                  <a:schemeClr val="tx2"/>
                </a:solidFill>
              </a:endParaRPr>
            </a:p>
          </p:txBody>
        </p:sp>
        <p:sp>
          <p:nvSpPr>
            <p:cNvPr id="101" name="Line 98">
              <a:extLst>
                <a:ext uri="{FF2B5EF4-FFF2-40B4-BE49-F238E27FC236}">
                  <a16:creationId xmlns:a16="http://schemas.microsoft.com/office/drawing/2014/main" id="{F3A218D4-9069-432F-5540-53FE3F5801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70006" y="3045900"/>
              <a:ext cx="20110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solidFill>
                  <a:schemeClr val="tx2"/>
                </a:solidFill>
              </a:endParaRPr>
            </a:p>
          </p:txBody>
        </p:sp>
        <p:sp>
          <p:nvSpPr>
            <p:cNvPr id="102" name="Line 99">
              <a:extLst>
                <a:ext uri="{FF2B5EF4-FFF2-40B4-BE49-F238E27FC236}">
                  <a16:creationId xmlns:a16="http://schemas.microsoft.com/office/drawing/2014/main" id="{6162B15E-2280-E156-5356-C6C73E4FB1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9786" y="3045900"/>
              <a:ext cx="20110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solidFill>
                  <a:schemeClr val="tx2"/>
                </a:solidFill>
              </a:endParaRPr>
            </a:p>
          </p:txBody>
        </p:sp>
        <p:sp>
          <p:nvSpPr>
            <p:cNvPr id="103" name="Line 100">
              <a:extLst>
                <a:ext uri="{FF2B5EF4-FFF2-40B4-BE49-F238E27FC236}">
                  <a16:creationId xmlns:a16="http://schemas.microsoft.com/office/drawing/2014/main" id="{73E81A5D-C9D4-A68E-462F-2C525608E0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9786" y="3106229"/>
              <a:ext cx="20110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solidFill>
                  <a:schemeClr val="tx2"/>
                </a:solidFill>
              </a:endParaRPr>
            </a:p>
          </p:txBody>
        </p:sp>
        <p:sp>
          <p:nvSpPr>
            <p:cNvPr id="104" name="Freeform 101">
              <a:extLst>
                <a:ext uri="{FF2B5EF4-FFF2-40B4-BE49-F238E27FC236}">
                  <a16:creationId xmlns:a16="http://schemas.microsoft.com/office/drawing/2014/main" id="{A9322CD6-EFE2-E298-E29E-17D7DF5AF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006" y="2944294"/>
              <a:ext cx="304820" cy="234966"/>
            </a:xfrm>
            <a:custGeom>
              <a:avLst/>
              <a:gdLst>
                <a:gd name="T0" fmla="*/ 83614 w 288"/>
                <a:gd name="T1" fmla="*/ 60329 h 222"/>
                <a:gd name="T2" fmla="*/ 184162 w 288"/>
                <a:gd name="T3" fmla="*/ 60329 h 222"/>
                <a:gd name="T4" fmla="*/ 184162 w 288"/>
                <a:gd name="T5" fmla="*/ 0 h 222"/>
                <a:gd name="T6" fmla="*/ 304820 w 288"/>
                <a:gd name="T7" fmla="*/ 111133 h 222"/>
                <a:gd name="T8" fmla="*/ 184162 w 288"/>
                <a:gd name="T9" fmla="*/ 234966 h 222"/>
                <a:gd name="T10" fmla="*/ 184162 w 288"/>
                <a:gd name="T11" fmla="*/ 161936 h 222"/>
                <a:gd name="T12" fmla="*/ 0 w 288"/>
                <a:gd name="T13" fmla="*/ 161936 h 2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8" h="222">
                  <a:moveTo>
                    <a:pt x="79" y="57"/>
                  </a:moveTo>
                  <a:lnTo>
                    <a:pt x="174" y="57"/>
                  </a:lnTo>
                  <a:lnTo>
                    <a:pt x="174" y="0"/>
                  </a:lnTo>
                  <a:lnTo>
                    <a:pt x="288" y="105"/>
                  </a:lnTo>
                  <a:lnTo>
                    <a:pt x="174" y="222"/>
                  </a:lnTo>
                  <a:lnTo>
                    <a:pt x="174" y="153"/>
                  </a:lnTo>
                  <a:lnTo>
                    <a:pt x="0" y="153"/>
                  </a:ln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6364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845D73-03D3-CE23-7773-E504B157C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opérations possibles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C5C4C62-631B-264D-C7EF-A1977C206C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liste des combinaisons – vision SELFCARE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0FC84C5-2D3B-3F50-DD67-86A569F85E73}"/>
              </a:ext>
            </a:extLst>
          </p:cNvPr>
          <p:cNvGraphicFramePr>
            <a:graphicFrameLocks noGrp="1"/>
          </p:cNvGraphicFramePr>
          <p:nvPr/>
        </p:nvGraphicFramePr>
        <p:xfrm>
          <a:off x="755576" y="1158674"/>
          <a:ext cx="7125607" cy="2065020"/>
        </p:xfrm>
        <a:graphic>
          <a:graphicData uri="http://schemas.openxmlformats.org/drawingml/2006/table">
            <a:tbl>
              <a:tblPr firstRow="1" bandRow="1">
                <a:tableStyleId>{F66A9B51-AE3E-4324-8CB2-79743BB350C3}</a:tableStyleId>
              </a:tblPr>
              <a:tblGrid>
                <a:gridCol w="2794602">
                  <a:extLst>
                    <a:ext uri="{9D8B030D-6E8A-4147-A177-3AD203B41FA5}">
                      <a16:colId xmlns:a16="http://schemas.microsoft.com/office/drawing/2014/main" val="322518525"/>
                    </a:ext>
                  </a:extLst>
                </a:gridCol>
                <a:gridCol w="1176773">
                  <a:extLst>
                    <a:ext uri="{9D8B030D-6E8A-4147-A177-3AD203B41FA5}">
                      <a16:colId xmlns:a16="http://schemas.microsoft.com/office/drawing/2014/main" val="2246220694"/>
                    </a:ext>
                  </a:extLst>
                </a:gridCol>
                <a:gridCol w="1066000">
                  <a:extLst>
                    <a:ext uri="{9D8B030D-6E8A-4147-A177-3AD203B41FA5}">
                      <a16:colId xmlns:a16="http://schemas.microsoft.com/office/drawing/2014/main" val="410077885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7972626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860610728"/>
                    </a:ext>
                  </a:extLst>
                </a:gridCol>
              </a:tblGrid>
              <a:tr h="176116">
                <a:tc>
                  <a:txBody>
                    <a:bodyPr/>
                    <a:lstStyle/>
                    <a:p>
                      <a:pPr algn="r"/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2</a:t>
                      </a:r>
                      <a:r>
                        <a:rPr lang="fr-FR" sz="650" b="1" baseline="30000" dirty="0">
                          <a:solidFill>
                            <a:srgbClr val="002060"/>
                          </a:solidFill>
                        </a:rPr>
                        <a:t>ème</a:t>
                      </a:r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 opération</a:t>
                      </a:r>
                    </a:p>
                    <a:p>
                      <a:pPr algn="l"/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1</a:t>
                      </a:r>
                      <a:r>
                        <a:rPr lang="fr-FR" sz="650" b="1" baseline="30000" dirty="0">
                          <a:solidFill>
                            <a:srgbClr val="002060"/>
                          </a:solidFill>
                        </a:rPr>
                        <a:t>ère</a:t>
                      </a:r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 opération 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Versement complémentaire</a:t>
                      </a:r>
                      <a:r>
                        <a:rPr lang="fr-FR" sz="800" b="1" baseline="300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700" b="1" baseline="30000" dirty="0">
                          <a:solidFill>
                            <a:srgbClr val="002060"/>
                          </a:solidFill>
                        </a:rPr>
                        <a:t>(2)</a:t>
                      </a:r>
                      <a:endParaRPr lang="fr-FR" sz="650" b="1" baseline="300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Arbitrage individuel</a:t>
                      </a:r>
                      <a:r>
                        <a:rPr lang="fr-FR" sz="700" b="1" baseline="30000" dirty="0">
                          <a:solidFill>
                            <a:srgbClr val="002060"/>
                          </a:solidFill>
                        </a:rPr>
                        <a:t> (2)</a:t>
                      </a:r>
                      <a:endParaRPr lang="fr-FR" sz="65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Versements programmés</a:t>
                      </a:r>
                      <a:r>
                        <a:rPr lang="fr-FR" sz="700" b="1" baseline="30000" dirty="0">
                          <a:solidFill>
                            <a:srgbClr val="002060"/>
                          </a:solidFill>
                        </a:rPr>
                        <a:t> (2)</a:t>
                      </a:r>
                      <a:endParaRPr lang="fr-FR" sz="65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Option d’arbitrages automatiques</a:t>
                      </a:r>
                      <a:r>
                        <a:rPr lang="fr-FR" sz="700" b="1" baseline="30000" dirty="0">
                          <a:solidFill>
                            <a:srgbClr val="002060"/>
                          </a:solidFill>
                        </a:rPr>
                        <a:t> (2)</a:t>
                      </a:r>
                      <a:endParaRPr lang="fr-FR" sz="65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311954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algn="l"/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Versement complémentaire</a:t>
                      </a:r>
                      <a:r>
                        <a:rPr lang="fr-FR" sz="700" b="1" baseline="30000" dirty="0">
                          <a:solidFill>
                            <a:srgbClr val="002060"/>
                          </a:solidFill>
                        </a:rPr>
                        <a:t> (1) (2)</a:t>
                      </a:r>
                      <a:endParaRPr lang="fr-FR" sz="650" b="1" baseline="30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50" b="1" u="none" dirty="0">
                          <a:solidFill>
                            <a:schemeClr val="accent5"/>
                          </a:solidFill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6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Wingdings 2" panose="05020102010507070707" pitchFamily="18" charset="2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959984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algn="l"/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Arbitrage individuel</a:t>
                      </a:r>
                      <a:r>
                        <a:rPr kumimoji="0" lang="fr-FR" sz="7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(1) (2)</a:t>
                      </a:r>
                      <a:endParaRPr lang="fr-FR" sz="650" b="1" baseline="30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50" b="1" dirty="0">
                          <a:solidFill>
                            <a:schemeClr val="tx2"/>
                          </a:solidFill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6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6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Wingdings 2" panose="05020102010507070707" pitchFamily="18" charset="2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9763529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algn="l"/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Versement complémentaire + Versements programmés</a:t>
                      </a:r>
                      <a:r>
                        <a:rPr kumimoji="0" lang="fr-FR" sz="7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(1)</a:t>
                      </a:r>
                      <a:endParaRPr lang="fr-FR" sz="65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34A8C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6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34A8C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Wingdings 2" panose="05020102010507070707" pitchFamily="18" charset="2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55731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Versement complémentaire + Option d’arbitrages automatiques</a:t>
                      </a:r>
                      <a:r>
                        <a:rPr kumimoji="0" lang="fr-FR" sz="7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(1)</a:t>
                      </a:r>
                      <a:endParaRPr lang="fr-FR" sz="65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34A8C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6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34A8C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Wingdings 2" panose="05020102010507070707" pitchFamily="18" charset="2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121460"/>
                  </a:ext>
                </a:extLst>
              </a:tr>
              <a:tr h="152909">
                <a:tc>
                  <a:txBody>
                    <a:bodyPr/>
                    <a:lstStyle/>
                    <a:p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Rachat partiel</a:t>
                      </a:r>
                      <a:r>
                        <a:rPr kumimoji="0" lang="fr-FR" sz="7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(1)</a:t>
                      </a:r>
                      <a:endParaRPr lang="fr-FR" sz="65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6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50000"/>
                            <a:lumOff val="50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34A8C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6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34A8C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Wingdings 2" panose="05020102010507070707" pitchFamily="18" charset="2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22093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indent="0" algn="l"/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Versements programmés</a:t>
                      </a:r>
                      <a:r>
                        <a:rPr kumimoji="0" lang="fr-FR" sz="7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(1) (2)</a:t>
                      </a:r>
                      <a:endParaRPr lang="fr-FR" sz="65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34A8C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6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34A8C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Wingdings 2" panose="05020102010507070707" pitchFamily="18" charset="2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279996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algn="l"/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Option d’arbitrages automatiques</a:t>
                      </a:r>
                      <a:r>
                        <a:rPr kumimoji="0" lang="fr-FR" sz="7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(1) (2)</a:t>
                      </a:r>
                      <a:endParaRPr lang="fr-FR" sz="65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34A8C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6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34A8C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Wingdings 2" panose="05020102010507070707" pitchFamily="18" charset="2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339141"/>
                  </a:ext>
                </a:extLst>
              </a:tr>
              <a:tr h="152909">
                <a:tc>
                  <a:txBody>
                    <a:bodyPr/>
                    <a:lstStyle/>
                    <a:p>
                      <a:r>
                        <a:rPr lang="fr-FR" sz="650" b="1" strike="noStrike" dirty="0">
                          <a:solidFill>
                            <a:srgbClr val="002060"/>
                          </a:solidFill>
                        </a:rPr>
                        <a:t>Modification de clause bénéficiaire</a:t>
                      </a:r>
                      <a:r>
                        <a:rPr kumimoji="0" lang="fr-FR" sz="7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(1)</a:t>
                      </a:r>
                      <a:endParaRPr lang="fr-FR" sz="650" b="1" strike="noStrike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34A8C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6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34A8C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Wingdings 2" panose="05020102010507070707" pitchFamily="18" charset="2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781303"/>
                  </a:ext>
                </a:extLst>
              </a:tr>
              <a:tr h="152909">
                <a:tc>
                  <a:txBody>
                    <a:bodyPr/>
                    <a:lstStyle/>
                    <a:p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Changement de mode de gestion</a:t>
                      </a:r>
                      <a:r>
                        <a:rPr kumimoji="0" lang="fr-FR" sz="7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(1)</a:t>
                      </a:r>
                      <a:endParaRPr lang="fr-FR" sz="65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6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50000"/>
                            <a:lumOff val="50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6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50000"/>
                            <a:lumOff val="50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6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50000"/>
                            <a:lumOff val="50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6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50000"/>
                            <a:lumOff val="50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8975420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EBFE1B2-0D5A-5B11-563D-E717542F7B97}"/>
              </a:ext>
            </a:extLst>
          </p:cNvPr>
          <p:cNvGraphicFramePr>
            <a:graphicFrameLocks noGrp="1"/>
          </p:cNvGraphicFramePr>
          <p:nvPr/>
        </p:nvGraphicFramePr>
        <p:xfrm>
          <a:off x="7164288" y="48912"/>
          <a:ext cx="1944216" cy="889200"/>
        </p:xfrm>
        <a:graphic>
          <a:graphicData uri="http://schemas.openxmlformats.org/drawingml/2006/table">
            <a:tbl>
              <a:tblPr firstRow="1" bandRow="1">
                <a:tableStyleId>{F66A9B51-AE3E-4324-8CB2-79743BB350C3}</a:tableStyleId>
              </a:tblPr>
              <a:tblGrid>
                <a:gridCol w="324036">
                  <a:extLst>
                    <a:ext uri="{9D8B030D-6E8A-4147-A177-3AD203B41FA5}">
                      <a16:colId xmlns:a16="http://schemas.microsoft.com/office/drawing/2014/main" val="1088461037"/>
                    </a:ext>
                  </a:extLst>
                </a:gridCol>
                <a:gridCol w="1620180">
                  <a:extLst>
                    <a:ext uri="{9D8B030D-6E8A-4147-A177-3AD203B41FA5}">
                      <a16:colId xmlns:a16="http://schemas.microsoft.com/office/drawing/2014/main" val="39159122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 marT="36000" marB="36000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500" b="1" dirty="0">
                          <a:solidFill>
                            <a:srgbClr val="002060"/>
                          </a:solidFill>
                          <a:sym typeface="Wingdings 2" panose="05020102010507070707" pitchFamily="18" charset="2"/>
                        </a:rPr>
                        <a:t>Lot 1 –23 juin 2024 *</a:t>
                      </a:r>
                    </a:p>
                  </a:txBody>
                  <a:tcPr marT="36000" marB="36000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06570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500" b="1" dirty="0">
                          <a:solidFill>
                            <a:schemeClr val="accent5"/>
                          </a:solidFill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 marT="36000" marB="36000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500" b="1" dirty="0">
                          <a:solidFill>
                            <a:srgbClr val="002060"/>
                          </a:solidFill>
                          <a:sym typeface="Wingdings 2" panose="05020102010507070707" pitchFamily="18" charset="2"/>
                        </a:rPr>
                        <a:t>Lot 2 – octobre 2024 *</a:t>
                      </a:r>
                    </a:p>
                  </a:txBody>
                  <a:tcPr marT="36000" marB="36000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7935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5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(1)</a:t>
                      </a:r>
                    </a:p>
                  </a:txBody>
                  <a:tcPr marT="36000" marB="36000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500" b="1" dirty="0">
                          <a:solidFill>
                            <a:srgbClr val="002060"/>
                          </a:solidFill>
                          <a:sym typeface="Wingdings 2" panose="05020102010507070707" pitchFamily="18" charset="2"/>
                        </a:rPr>
                        <a:t>Opération réalisée par le conseiller</a:t>
                      </a:r>
                    </a:p>
                  </a:txBody>
                  <a:tcPr marT="36000" marB="36000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7322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5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(2)</a:t>
                      </a:r>
                    </a:p>
                  </a:txBody>
                  <a:tcPr marT="36000" marB="36000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500" b="1" dirty="0">
                          <a:solidFill>
                            <a:srgbClr val="002060"/>
                          </a:solidFill>
                          <a:sym typeface="Wingdings 2" panose="05020102010507070707" pitchFamily="18" charset="2"/>
                        </a:rPr>
                        <a:t>Opération en ligne par le client</a:t>
                      </a:r>
                    </a:p>
                  </a:txBody>
                  <a:tcPr marT="36000" marB="36000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0606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500" b="1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  <a:sym typeface="Wingdings 2" panose="05020102010507070707" pitchFamily="18" charset="2"/>
                      </a:endParaRPr>
                    </a:p>
                  </a:txBody>
                  <a:tcPr marT="36000" marB="36000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500" b="1" dirty="0">
                          <a:solidFill>
                            <a:srgbClr val="002060"/>
                          </a:solidFill>
                          <a:sym typeface="Wingdings 2" panose="05020102010507070707" pitchFamily="18" charset="2"/>
                        </a:rPr>
                        <a:t>Actes financiers</a:t>
                      </a:r>
                    </a:p>
                  </a:txBody>
                  <a:tcPr marT="36000" marB="36000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7820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500" b="1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  <a:sym typeface="Wingdings 2" panose="05020102010507070707" pitchFamily="18" charset="2"/>
                      </a:endParaRPr>
                    </a:p>
                  </a:txBody>
                  <a:tcPr marT="36000" marB="36000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500" b="1" dirty="0">
                          <a:solidFill>
                            <a:srgbClr val="002060"/>
                          </a:solidFill>
                          <a:sym typeface="Wingdings 2" panose="05020102010507070707" pitchFamily="18" charset="2"/>
                        </a:rPr>
                        <a:t>Actes administratifs</a:t>
                      </a:r>
                    </a:p>
                  </a:txBody>
                  <a:tcPr marT="36000" marB="36000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9229840"/>
                  </a:ext>
                </a:extLst>
              </a:tr>
            </a:tbl>
          </a:graphicData>
        </a:graphic>
      </p:graphicFrame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33E6C91-FBC4-FA4D-942D-19D438CB9EFC}"/>
              </a:ext>
            </a:extLst>
          </p:cNvPr>
          <p:cNvCxnSpPr>
            <a:cxnSpLocks/>
          </p:cNvCxnSpPr>
          <p:nvPr/>
        </p:nvCxnSpPr>
        <p:spPr>
          <a:xfrm>
            <a:off x="1131315" y="1158674"/>
            <a:ext cx="2429388" cy="28800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3782FF3F-73F6-0ED6-2731-AB1199B4742D}"/>
              </a:ext>
            </a:extLst>
          </p:cNvPr>
          <p:cNvSpPr txBox="1"/>
          <p:nvPr/>
        </p:nvSpPr>
        <p:spPr>
          <a:xfrm>
            <a:off x="5654945" y="4916640"/>
            <a:ext cx="2140331" cy="1838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</a:pPr>
            <a:r>
              <a:rPr lang="fr-FR" sz="700" i="1" dirty="0">
                <a:solidFill>
                  <a:schemeClr val="accent5"/>
                </a:solidFill>
              </a:rPr>
              <a:t>* Sous réserve de la bonne livraison informatique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314DC538-515C-911F-7102-965184F036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227378"/>
              </p:ext>
            </p:extLst>
          </p:nvPr>
        </p:nvGraphicFramePr>
        <p:xfrm>
          <a:off x="774460" y="3505237"/>
          <a:ext cx="7109908" cy="1059180"/>
        </p:xfrm>
        <a:graphic>
          <a:graphicData uri="http://schemas.openxmlformats.org/drawingml/2006/table">
            <a:tbl>
              <a:tblPr firstRow="1" bandRow="1">
                <a:tableStyleId>{F66A9B51-AE3E-4324-8CB2-79743BB350C3}</a:tableStyleId>
              </a:tblPr>
              <a:tblGrid>
                <a:gridCol w="2788039">
                  <a:extLst>
                    <a:ext uri="{9D8B030D-6E8A-4147-A177-3AD203B41FA5}">
                      <a16:colId xmlns:a16="http://schemas.microsoft.com/office/drawing/2014/main" val="322518525"/>
                    </a:ext>
                  </a:extLst>
                </a:gridCol>
                <a:gridCol w="1153517">
                  <a:extLst>
                    <a:ext uri="{9D8B030D-6E8A-4147-A177-3AD203B41FA5}">
                      <a16:colId xmlns:a16="http://schemas.microsoft.com/office/drawing/2014/main" val="224622069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410077885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7972626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4291437498"/>
                    </a:ext>
                  </a:extLst>
                </a:gridCol>
              </a:tblGrid>
              <a:tr h="146633">
                <a:tc>
                  <a:txBody>
                    <a:bodyPr/>
                    <a:lstStyle/>
                    <a:p>
                      <a:pPr algn="r"/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2</a:t>
                      </a:r>
                      <a:r>
                        <a:rPr lang="fr-FR" sz="650" b="1" baseline="30000" dirty="0">
                          <a:solidFill>
                            <a:srgbClr val="002060"/>
                          </a:solidFill>
                        </a:rPr>
                        <a:t>ème</a:t>
                      </a:r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 opération</a:t>
                      </a:r>
                    </a:p>
                    <a:p>
                      <a:pPr algn="l"/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1</a:t>
                      </a:r>
                      <a:r>
                        <a:rPr lang="fr-FR" sz="650" b="1" baseline="30000" dirty="0">
                          <a:solidFill>
                            <a:srgbClr val="002060"/>
                          </a:solidFill>
                        </a:rPr>
                        <a:t>ère</a:t>
                      </a:r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 opération </a:t>
                      </a:r>
                      <a:r>
                        <a:rPr lang="fr-FR" sz="650" b="1" u="sng" dirty="0">
                          <a:solidFill>
                            <a:srgbClr val="002060"/>
                          </a:solidFill>
                        </a:rPr>
                        <a:t>automatique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Versement complémentaire</a:t>
                      </a:r>
                      <a:r>
                        <a:rPr lang="fr-FR" sz="800" b="1" baseline="30000" dirty="0">
                          <a:solidFill>
                            <a:srgbClr val="002060"/>
                          </a:solidFill>
                        </a:rPr>
                        <a:t> (2)</a:t>
                      </a:r>
                      <a:endParaRPr lang="fr-FR" sz="650" b="1" baseline="300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Arbitrage individuel</a:t>
                      </a:r>
                      <a:r>
                        <a:rPr lang="fr-FR" sz="700" b="1" baseline="30000" dirty="0">
                          <a:solidFill>
                            <a:srgbClr val="002060"/>
                          </a:solidFill>
                        </a:rPr>
                        <a:t> (2)</a:t>
                      </a:r>
                      <a:endParaRPr lang="fr-FR" sz="65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Versements programmés </a:t>
                      </a:r>
                      <a:r>
                        <a:rPr lang="fr-FR" sz="700" b="1" baseline="30000" dirty="0">
                          <a:solidFill>
                            <a:srgbClr val="002060"/>
                          </a:solidFill>
                        </a:rPr>
                        <a:t> (2)</a:t>
                      </a:r>
                      <a:endParaRPr lang="fr-FR" sz="65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50" b="1" dirty="0">
                          <a:solidFill>
                            <a:srgbClr val="002060"/>
                          </a:solidFill>
                        </a:rPr>
                        <a:t>Option d’arbitrages automatiques</a:t>
                      </a:r>
                      <a:r>
                        <a:rPr lang="fr-FR" sz="700" b="1" baseline="30000" dirty="0">
                          <a:solidFill>
                            <a:srgbClr val="002060"/>
                          </a:solidFill>
                        </a:rPr>
                        <a:t> (2)</a:t>
                      </a:r>
                      <a:endParaRPr lang="fr-FR" sz="65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311954"/>
                  </a:ext>
                </a:extLst>
              </a:tr>
              <a:tr h="1448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Déclenchement d’un versement programmé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50" b="1" u="none" dirty="0">
                          <a:solidFill>
                            <a:schemeClr val="tx2"/>
                          </a:solidFill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6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50000"/>
                            <a:lumOff val="50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959984"/>
                  </a:ext>
                </a:extLst>
              </a:tr>
              <a:tr h="156034">
                <a:tc>
                  <a:txBody>
                    <a:bodyPr/>
                    <a:lstStyle/>
                    <a:p>
                      <a:r>
                        <a:rPr lang="fr-FR" sz="65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Déclenchement d’un rachat partiel programmé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50" b="1" u="none" dirty="0">
                          <a:solidFill>
                            <a:schemeClr val="tx2"/>
                          </a:solidFill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6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Wingdings 2" panose="05020102010507070707" pitchFamily="18" charset="2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9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50000"/>
                            <a:lumOff val="50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9763529"/>
                  </a:ext>
                </a:extLst>
              </a:tr>
              <a:tr h="169354">
                <a:tc>
                  <a:txBody>
                    <a:bodyPr/>
                    <a:lstStyle/>
                    <a:p>
                      <a:r>
                        <a:rPr lang="fr-FR" sz="65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Déclenchement d’une option d’arbitrages automatiques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9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50000"/>
                            <a:lumOff val="50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220932"/>
                  </a:ext>
                </a:extLst>
              </a:tr>
              <a:tr h="156034">
                <a:tc>
                  <a:txBody>
                    <a:bodyPr/>
                    <a:lstStyle/>
                    <a:p>
                      <a:r>
                        <a:rPr lang="fr-FR" sz="65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Arbitrage collectif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6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  <a:sym typeface="Wingdings 2" panose="05020102010507070707" pitchFamily="18" charset="2"/>
                        </a:rPr>
                        <a:t></a:t>
                      </a: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50000"/>
                            <a:lumOff val="50000"/>
                          </a:srgb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8975420"/>
                  </a:ext>
                </a:extLst>
              </a:tr>
            </a:tbl>
          </a:graphicData>
        </a:graphic>
      </p:graphicFrame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15D5AFB-4550-C1CF-3A1C-D6E1881ADE29}"/>
              </a:ext>
            </a:extLst>
          </p:cNvPr>
          <p:cNvCxnSpPr>
            <a:cxnSpLocks/>
          </p:cNvCxnSpPr>
          <p:nvPr/>
        </p:nvCxnSpPr>
        <p:spPr>
          <a:xfrm>
            <a:off x="774460" y="3516826"/>
            <a:ext cx="2786243" cy="27906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827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402A23-272B-5623-3675-E378FB590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/>
              <a:t>Ce que le client visualise dans son espace personnel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88B274-6D66-728F-66BD-D26756BB0D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macro-étapes lors de la saisie des deux opérations</a:t>
            </a:r>
          </a:p>
        </p:txBody>
      </p:sp>
      <p:sp>
        <p:nvSpPr>
          <p:cNvPr id="7" name="Flèche : virage 6">
            <a:extLst>
              <a:ext uri="{FF2B5EF4-FFF2-40B4-BE49-F238E27FC236}">
                <a16:creationId xmlns:a16="http://schemas.microsoft.com/office/drawing/2014/main" id="{8B72869A-4D46-A218-5994-46A9454793CD}"/>
              </a:ext>
            </a:extLst>
          </p:cNvPr>
          <p:cNvSpPr/>
          <p:nvPr/>
        </p:nvSpPr>
        <p:spPr>
          <a:xfrm rot="16200000" flipV="1">
            <a:off x="1842154" y="2111864"/>
            <a:ext cx="1003360" cy="3592236"/>
          </a:xfrm>
          <a:prstGeom prst="bentArrow">
            <a:avLst>
              <a:gd name="adj1" fmla="val 15636"/>
              <a:gd name="adj2" fmla="val 13256"/>
              <a:gd name="adj3" fmla="val 510"/>
              <a:gd name="adj4" fmla="val 27643"/>
            </a:avLst>
          </a:prstGeom>
          <a:solidFill>
            <a:srgbClr val="F4F2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Flèche : virage 7">
            <a:extLst>
              <a:ext uri="{FF2B5EF4-FFF2-40B4-BE49-F238E27FC236}">
                <a16:creationId xmlns:a16="http://schemas.microsoft.com/office/drawing/2014/main" id="{8B83DBE7-D34A-7ED8-BC90-A3401F7A8CFD}"/>
              </a:ext>
            </a:extLst>
          </p:cNvPr>
          <p:cNvSpPr/>
          <p:nvPr/>
        </p:nvSpPr>
        <p:spPr>
          <a:xfrm rot="5400000">
            <a:off x="1842154" y="1367463"/>
            <a:ext cx="1003360" cy="3592235"/>
          </a:xfrm>
          <a:prstGeom prst="bentArrow">
            <a:avLst>
              <a:gd name="adj1" fmla="val 15636"/>
              <a:gd name="adj2" fmla="val 13256"/>
              <a:gd name="adj3" fmla="val 510"/>
              <a:gd name="adj4" fmla="val 27643"/>
            </a:avLst>
          </a:prstGeom>
          <a:solidFill>
            <a:srgbClr val="F4F2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3EE3914-C7ED-301F-8154-096B0DEBE61F}"/>
              </a:ext>
            </a:extLst>
          </p:cNvPr>
          <p:cNvSpPr txBox="1"/>
          <p:nvPr/>
        </p:nvSpPr>
        <p:spPr>
          <a:xfrm>
            <a:off x="2159897" y="2210476"/>
            <a:ext cx="1908047" cy="432000"/>
          </a:xfrm>
          <a:prstGeom prst="roundRect">
            <a:avLst/>
          </a:prstGeom>
          <a:noFill/>
          <a:ln w="127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fr-FR" sz="800" b="1" dirty="0">
                <a:solidFill>
                  <a:schemeClr val="accent5"/>
                </a:solidFill>
              </a:rPr>
              <a:t>Le client doit signer la 1</a:t>
            </a:r>
            <a:r>
              <a:rPr lang="fr-FR" sz="800" b="1" baseline="30000" dirty="0">
                <a:solidFill>
                  <a:schemeClr val="accent5"/>
                </a:solidFill>
              </a:rPr>
              <a:t>ère</a:t>
            </a:r>
            <a:r>
              <a:rPr lang="fr-FR" sz="800" b="1" dirty="0">
                <a:solidFill>
                  <a:schemeClr val="accent5"/>
                </a:solidFill>
              </a:rPr>
              <a:t> opération saisie par son conseiller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9E8F51A-67CE-7065-074A-4D0D2555FB8F}"/>
              </a:ext>
            </a:extLst>
          </p:cNvPr>
          <p:cNvSpPr txBox="1"/>
          <p:nvPr/>
        </p:nvSpPr>
        <p:spPr>
          <a:xfrm>
            <a:off x="4499992" y="2999092"/>
            <a:ext cx="2187580" cy="432000"/>
          </a:xfrm>
          <a:prstGeom prst="roundRect">
            <a:avLst/>
          </a:prstGeom>
          <a:noFill/>
          <a:ln w="12700"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fr-FR" sz="800" b="1" dirty="0">
                <a:solidFill>
                  <a:schemeClr val="accent5"/>
                </a:solidFill>
              </a:rPr>
              <a:t>Le client souhaite saisir une 2</a:t>
            </a:r>
            <a:r>
              <a:rPr lang="fr-FR" sz="800" b="1" baseline="30000" dirty="0">
                <a:solidFill>
                  <a:schemeClr val="accent5"/>
                </a:solidFill>
              </a:rPr>
              <a:t>ème</a:t>
            </a:r>
            <a:r>
              <a:rPr lang="fr-FR" sz="800" b="1" dirty="0">
                <a:solidFill>
                  <a:schemeClr val="accent5"/>
                </a:solidFill>
              </a:rPr>
              <a:t> opération via son espace personnel </a:t>
            </a:r>
            <a:r>
              <a:rPr lang="fr-FR" sz="800" i="1" dirty="0">
                <a:solidFill>
                  <a:schemeClr val="accent5"/>
                </a:solidFill>
              </a:rPr>
              <a:t>(la saisie de la 1</a:t>
            </a:r>
            <a:r>
              <a:rPr lang="fr-FR" sz="800" i="1" baseline="30000" dirty="0">
                <a:solidFill>
                  <a:schemeClr val="accent5"/>
                </a:solidFill>
              </a:rPr>
              <a:t>ème</a:t>
            </a:r>
            <a:r>
              <a:rPr lang="fr-FR" sz="800" i="1" dirty="0">
                <a:solidFill>
                  <a:schemeClr val="accent5"/>
                </a:solidFill>
              </a:rPr>
              <a:t>  opération est finalisée)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274F1BD-3B11-2257-4147-1314E8FD82BE}"/>
              </a:ext>
            </a:extLst>
          </p:cNvPr>
          <p:cNvSpPr txBox="1"/>
          <p:nvPr/>
        </p:nvSpPr>
        <p:spPr>
          <a:xfrm>
            <a:off x="6964803" y="3045373"/>
            <a:ext cx="1476000" cy="432000"/>
          </a:xfrm>
          <a:prstGeom prst="roundRect">
            <a:avLst/>
          </a:prstGeom>
          <a:noFill/>
          <a:ln w="127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fr-FR" sz="800" b="1" dirty="0">
                <a:solidFill>
                  <a:schemeClr val="accent5"/>
                </a:solidFill>
              </a:rPr>
              <a:t>La saisie de la 2</a:t>
            </a:r>
            <a:r>
              <a:rPr lang="fr-FR" sz="800" b="1" baseline="30000" dirty="0">
                <a:solidFill>
                  <a:schemeClr val="accent5"/>
                </a:solidFill>
              </a:rPr>
              <a:t>ème</a:t>
            </a:r>
            <a:r>
              <a:rPr lang="fr-FR" sz="800" b="1" dirty="0">
                <a:solidFill>
                  <a:schemeClr val="accent5"/>
                </a:solidFill>
              </a:rPr>
              <a:t>  opération via son espace personnel est finalisée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E4ACBCC-793C-EAE5-9DD6-BC93E24D5B5C}"/>
              </a:ext>
            </a:extLst>
          </p:cNvPr>
          <p:cNvSpPr txBox="1"/>
          <p:nvPr/>
        </p:nvSpPr>
        <p:spPr>
          <a:xfrm>
            <a:off x="1151784" y="3825459"/>
            <a:ext cx="1908048" cy="374571"/>
          </a:xfrm>
          <a:prstGeom prst="roundRect">
            <a:avLst/>
          </a:prstGeom>
          <a:noFill/>
          <a:ln w="12700">
            <a:noFill/>
          </a:ln>
        </p:spPr>
        <p:txBody>
          <a:bodyPr wrap="square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2pPr algn="ctr">
              <a:defRPr sz="800" b="1">
                <a:solidFill>
                  <a:schemeClr val="accent1"/>
                </a:solidFill>
              </a:defRPr>
            </a:lvl2pPr>
          </a:lstStyle>
          <a:p>
            <a:pPr marL="0" lvl="1"/>
            <a:r>
              <a:rPr lang="fr-FR" dirty="0">
                <a:solidFill>
                  <a:schemeClr val="accent5"/>
                </a:solidFill>
              </a:rPr>
              <a:t>Le client saisit la 1ère opération via son espace </a:t>
            </a:r>
            <a:r>
              <a:rPr lang="fr-FR" b="1" dirty="0">
                <a:solidFill>
                  <a:schemeClr val="accent5"/>
                </a:solidFill>
              </a:rPr>
              <a:t>personnel</a:t>
            </a:r>
            <a:endParaRPr lang="fr-FR" dirty="0">
              <a:solidFill>
                <a:schemeClr val="accent5"/>
              </a:solidFill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16A788CF-58D8-5B26-33C2-59CFD2C0144D}"/>
              </a:ext>
            </a:extLst>
          </p:cNvPr>
          <p:cNvSpPr/>
          <p:nvPr/>
        </p:nvSpPr>
        <p:spPr>
          <a:xfrm>
            <a:off x="3014111" y="2648511"/>
            <a:ext cx="180000" cy="18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549C34A-1CFF-A46B-669B-CDD6EF0CF55C}"/>
              </a:ext>
            </a:extLst>
          </p:cNvPr>
          <p:cNvSpPr/>
          <p:nvPr/>
        </p:nvSpPr>
        <p:spPr>
          <a:xfrm>
            <a:off x="2015808" y="4229662"/>
            <a:ext cx="180000" cy="18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E5193FCF-95C2-092A-1592-D910DB26B591}"/>
              </a:ext>
            </a:extLst>
          </p:cNvPr>
          <p:cNvSpPr/>
          <p:nvPr/>
        </p:nvSpPr>
        <p:spPr>
          <a:xfrm>
            <a:off x="3981024" y="3432497"/>
            <a:ext cx="4767440" cy="295200"/>
          </a:xfrm>
          <a:prstGeom prst="rightArrow">
            <a:avLst>
              <a:gd name="adj1" fmla="val 50000"/>
              <a:gd name="adj2" fmla="val 78751"/>
            </a:avLst>
          </a:prstGeom>
          <a:solidFill>
            <a:srgbClr val="F4F2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31DFE453-AF19-B2C0-09EA-10FC04A4A2D4}"/>
              </a:ext>
            </a:extLst>
          </p:cNvPr>
          <p:cNvSpPr/>
          <p:nvPr/>
        </p:nvSpPr>
        <p:spPr>
          <a:xfrm>
            <a:off x="5528599" y="3490097"/>
            <a:ext cx="180000" cy="18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2967784-8313-2B38-C87E-28B4BDABE51C}"/>
              </a:ext>
            </a:extLst>
          </p:cNvPr>
          <p:cNvSpPr/>
          <p:nvPr/>
        </p:nvSpPr>
        <p:spPr>
          <a:xfrm>
            <a:off x="7612803" y="3490097"/>
            <a:ext cx="180000" cy="18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9D25F8-694F-093B-0D60-539D8013426E}"/>
              </a:ext>
            </a:extLst>
          </p:cNvPr>
          <p:cNvSpPr/>
          <p:nvPr/>
        </p:nvSpPr>
        <p:spPr>
          <a:xfrm>
            <a:off x="539553" y="1347614"/>
            <a:ext cx="3722307" cy="3279169"/>
          </a:xfrm>
          <a:prstGeom prst="rect">
            <a:avLst/>
          </a:prstGeom>
          <a:noFill/>
          <a:ln w="952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/>
          <a:lstStyle/>
          <a:p>
            <a:pPr algn="ctr"/>
            <a:r>
              <a:rPr lang="fr-FR" sz="1200" b="1" dirty="0">
                <a:solidFill>
                  <a:schemeClr val="accent2"/>
                </a:solidFill>
                <a:latin typeface="Montserrat" panose="00000500000000000000" pitchFamily="2" charset="0"/>
              </a:rPr>
              <a:t>Saisie de la 1</a:t>
            </a:r>
            <a:r>
              <a:rPr lang="fr-FR" sz="1200" b="1" baseline="30000" dirty="0">
                <a:solidFill>
                  <a:schemeClr val="accent2"/>
                </a:solidFill>
                <a:latin typeface="Montserrat" panose="00000500000000000000" pitchFamily="2" charset="0"/>
              </a:rPr>
              <a:t>ère</a:t>
            </a:r>
            <a:r>
              <a:rPr lang="fr-FR" sz="1200" b="1" dirty="0">
                <a:solidFill>
                  <a:schemeClr val="accent2"/>
                </a:solidFill>
                <a:latin typeface="Montserrat" panose="00000500000000000000" pitchFamily="2" charset="0"/>
              </a:rPr>
              <a:t> opération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36AD5E-77FB-9878-A67F-635C0759877F}"/>
              </a:ext>
            </a:extLst>
          </p:cNvPr>
          <p:cNvSpPr/>
          <p:nvPr/>
        </p:nvSpPr>
        <p:spPr>
          <a:xfrm>
            <a:off x="4460311" y="1347614"/>
            <a:ext cx="4288153" cy="3279169"/>
          </a:xfrm>
          <a:prstGeom prst="rect">
            <a:avLst/>
          </a:prstGeom>
          <a:noFill/>
          <a:ln w="9525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/>
          <a:lstStyle/>
          <a:p>
            <a:pPr algn="ctr"/>
            <a:r>
              <a:rPr lang="fr-FR" sz="1200" b="1">
                <a:solidFill>
                  <a:schemeClr val="accent5"/>
                </a:solidFill>
                <a:latin typeface="Montserrat" panose="00000500000000000000" pitchFamily="2" charset="0"/>
              </a:rPr>
              <a:t>Saisie de la 2ème opération</a:t>
            </a:r>
            <a:endParaRPr lang="fr-FR" sz="1200" b="1" dirty="0">
              <a:solidFill>
                <a:schemeClr val="accent5"/>
              </a:solidFill>
              <a:latin typeface="Montserrat" panose="00000500000000000000" pitchFamily="2" charset="0"/>
            </a:endParaRPr>
          </a:p>
        </p:txBody>
      </p:sp>
      <p:pic>
        <p:nvPicPr>
          <p:cNvPr id="173" name="Image 172" descr="Une image contenant clipart, croquis, Graphique, dessin&#10;&#10;Description générée automatiquement">
            <a:extLst>
              <a:ext uri="{FF2B5EF4-FFF2-40B4-BE49-F238E27FC236}">
                <a16:creationId xmlns:a16="http://schemas.microsoft.com/office/drawing/2014/main" id="{EA05BB3D-3A1B-7D5D-AFE1-6DEE14521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288" y="1849715"/>
            <a:ext cx="637672" cy="446370"/>
          </a:xfrm>
          <a:prstGeom prst="rect">
            <a:avLst/>
          </a:prstGeom>
        </p:spPr>
      </p:pic>
      <p:pic>
        <p:nvPicPr>
          <p:cNvPr id="174" name="Image 173" descr="Une image contenant clipart, croquis, dessin humoristique, dessin&#10;&#10;Description générée automatiquement">
            <a:extLst>
              <a:ext uri="{FF2B5EF4-FFF2-40B4-BE49-F238E27FC236}">
                <a16:creationId xmlns:a16="http://schemas.microsoft.com/office/drawing/2014/main" id="{0ABF340B-79C8-EE4B-B640-05FCB34C5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986" y="3321813"/>
            <a:ext cx="661945" cy="463362"/>
          </a:xfrm>
          <a:prstGeom prst="rect">
            <a:avLst/>
          </a:prstGeom>
        </p:spPr>
      </p:pic>
      <p:pic>
        <p:nvPicPr>
          <p:cNvPr id="177" name="Image 176" descr="Une image contenant clipart, croquis, dessin humoristique, dessin&#10;&#10;Description générée automatiquement">
            <a:extLst>
              <a:ext uri="{FF2B5EF4-FFF2-40B4-BE49-F238E27FC236}">
                <a16:creationId xmlns:a16="http://schemas.microsoft.com/office/drawing/2014/main" id="{0E012846-4EF2-32F7-A483-6CE5A3319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7626" y="2597748"/>
            <a:ext cx="661945" cy="46336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9E6E146-1BF8-B84F-068F-538B67187DC0}"/>
              </a:ext>
            </a:extLst>
          </p:cNvPr>
          <p:cNvSpPr txBox="1"/>
          <p:nvPr/>
        </p:nvSpPr>
        <p:spPr>
          <a:xfrm>
            <a:off x="467544" y="2209945"/>
            <a:ext cx="1589150" cy="432000"/>
          </a:xfrm>
          <a:prstGeom prst="roundRect">
            <a:avLst/>
          </a:prstGeom>
          <a:noFill/>
          <a:ln w="127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fr-FR" sz="800" b="1" dirty="0">
                <a:solidFill>
                  <a:schemeClr val="accent5"/>
                </a:solidFill>
              </a:rPr>
              <a:t>Le conseiller saisit </a:t>
            </a:r>
          </a:p>
          <a:p>
            <a:pPr algn="ctr"/>
            <a:r>
              <a:rPr lang="fr-FR" sz="800" b="1" dirty="0">
                <a:solidFill>
                  <a:schemeClr val="accent5"/>
                </a:solidFill>
              </a:rPr>
              <a:t>la 1</a:t>
            </a:r>
            <a:r>
              <a:rPr lang="fr-FR" sz="800" b="1" baseline="30000" dirty="0">
                <a:solidFill>
                  <a:schemeClr val="accent5"/>
                </a:solidFill>
              </a:rPr>
              <a:t>ère</a:t>
            </a:r>
            <a:r>
              <a:rPr lang="fr-FR" sz="800" b="1" dirty="0">
                <a:solidFill>
                  <a:schemeClr val="accent5"/>
                </a:solidFill>
              </a:rPr>
              <a:t> opération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AB392216-1BE9-8259-AE10-7CA1ECD90296}"/>
              </a:ext>
            </a:extLst>
          </p:cNvPr>
          <p:cNvSpPr/>
          <p:nvPr/>
        </p:nvSpPr>
        <p:spPr>
          <a:xfrm>
            <a:off x="1175211" y="2646727"/>
            <a:ext cx="180000" cy="18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clipart, croquis, Graphique, dessin&#10;&#10;Description générée automatiquement">
            <a:extLst>
              <a:ext uri="{FF2B5EF4-FFF2-40B4-BE49-F238E27FC236}">
                <a16:creationId xmlns:a16="http://schemas.microsoft.com/office/drawing/2014/main" id="{320F7621-4054-E39F-BB3D-2D288ED43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375" y="1825161"/>
            <a:ext cx="637672" cy="446370"/>
          </a:xfrm>
          <a:prstGeom prst="rect">
            <a:avLst/>
          </a:prstGeom>
        </p:spPr>
      </p:pic>
      <p:pic>
        <p:nvPicPr>
          <p:cNvPr id="13" name="Image 12" descr="Une image contenant clipart, croquis, dessin humoristique, dessin&#10;&#10;Description générée automatiquement">
            <a:extLst>
              <a:ext uri="{FF2B5EF4-FFF2-40B4-BE49-F238E27FC236}">
                <a16:creationId xmlns:a16="http://schemas.microsoft.com/office/drawing/2014/main" id="{8C7A1866-388E-15B9-338A-A289B35AA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1830" y="2595046"/>
            <a:ext cx="661945" cy="463362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447BC9E-6114-EDBF-AED2-2B87048B7085}"/>
              </a:ext>
            </a:extLst>
          </p:cNvPr>
          <p:cNvSpPr/>
          <p:nvPr/>
        </p:nvSpPr>
        <p:spPr>
          <a:xfrm>
            <a:off x="1198588" y="1424404"/>
            <a:ext cx="2460685" cy="28803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 panose="020B0604020202020204" pitchFamily="34" charset="0"/>
              </a:rPr>
              <a:t>Saisie de la 1</a:t>
            </a:r>
            <a:r>
              <a:rPr kumimoji="0" lang="fr-FR" sz="1200" b="1" i="0" u="none" strike="noStrike" kern="1200" cap="none" spc="0" normalizeH="0" baseline="30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 panose="020B0604020202020204" pitchFamily="34" charset="0"/>
              </a:rPr>
              <a:t>ère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 panose="020B0604020202020204" pitchFamily="34" charset="0"/>
              </a:rPr>
              <a:t> opération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09F731B-475B-6455-5393-49434D6EA09A}"/>
              </a:ext>
            </a:extLst>
          </p:cNvPr>
          <p:cNvSpPr/>
          <p:nvPr/>
        </p:nvSpPr>
        <p:spPr>
          <a:xfrm>
            <a:off x="5357706" y="1424404"/>
            <a:ext cx="2659731" cy="28803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  <a:sym typeface="Arial" panose="020B0604020202020204" pitchFamily="34" charset="0"/>
              </a:rPr>
              <a:t>Saisie de la 2ème opération</a:t>
            </a:r>
          </a:p>
        </p:txBody>
      </p:sp>
    </p:spTree>
    <p:extLst>
      <p:ext uri="{BB962C8B-B14F-4D97-AF65-F5344CB8AC3E}">
        <p14:creationId xmlns:p14="http://schemas.microsoft.com/office/powerpoint/2010/main" val="2294448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 170">
            <a:extLst>
              <a:ext uri="{FF2B5EF4-FFF2-40B4-BE49-F238E27FC236}">
                <a16:creationId xmlns:a16="http://schemas.microsoft.com/office/drawing/2014/main" id="{F620E1DF-4FAA-3A68-D4A5-7C93A9B7F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7075" y="1857004"/>
            <a:ext cx="1586329" cy="207407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BCF5656-53BE-6457-6478-4D1C8F75221D}"/>
              </a:ext>
            </a:extLst>
          </p:cNvPr>
          <p:cNvSpPr/>
          <p:nvPr/>
        </p:nvSpPr>
        <p:spPr>
          <a:xfrm>
            <a:off x="2120157" y="1261298"/>
            <a:ext cx="3375660" cy="3212277"/>
          </a:xfrm>
          <a:prstGeom prst="rect">
            <a:avLst/>
          </a:prstGeom>
          <a:noFill/>
          <a:ln w="952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err="1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3402A23-272B-5623-3675-E378FB590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/>
              <a:t>Ce que le client visualise dans son espace personnel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88B274-6D66-728F-66BD-D26756BB0D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Lorsqu’il consulte son contrat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050192A-39D6-1DD2-E398-2466F35A26B2}"/>
              </a:ext>
            </a:extLst>
          </p:cNvPr>
          <p:cNvSpPr/>
          <p:nvPr/>
        </p:nvSpPr>
        <p:spPr>
          <a:xfrm>
            <a:off x="2120157" y="1200090"/>
            <a:ext cx="3375661" cy="513272"/>
          </a:xfrm>
          <a:prstGeom prst="rect">
            <a:avLst/>
          </a:prstGeom>
          <a:solidFill>
            <a:srgbClr val="F5F5F9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27063" algn="l"/>
              </a:tabLst>
            </a:pPr>
            <a:r>
              <a:rPr lang="fr-FR" sz="9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en </a:t>
            </a:r>
            <a:r>
              <a:rPr lang="fr-FR" sz="900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attente de signature </a:t>
            </a:r>
            <a:r>
              <a:rPr lang="fr-FR" sz="9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(saisie par son conseiller)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CD5658E-209F-74FD-BB16-FF8532AB79A1}"/>
              </a:ext>
            </a:extLst>
          </p:cNvPr>
          <p:cNvSpPr txBox="1"/>
          <p:nvPr/>
        </p:nvSpPr>
        <p:spPr>
          <a:xfrm>
            <a:off x="6096353" y="4927484"/>
            <a:ext cx="2565126" cy="1838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</a:pPr>
            <a:r>
              <a:rPr lang="fr-FR" sz="7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Ecrans issus de maquettes - en attente des écrans définitifs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85F72600-C4C6-1A45-BD8B-B675E84C13D2}"/>
              </a:ext>
            </a:extLst>
          </p:cNvPr>
          <p:cNvSpPr/>
          <p:nvPr/>
        </p:nvSpPr>
        <p:spPr>
          <a:xfrm>
            <a:off x="3988319" y="3217025"/>
            <a:ext cx="1326757" cy="22227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80E460B2-BB71-018B-441B-D1F2FA1B5E13}"/>
              </a:ext>
            </a:extLst>
          </p:cNvPr>
          <p:cNvSpPr/>
          <p:nvPr/>
        </p:nvSpPr>
        <p:spPr>
          <a:xfrm>
            <a:off x="179512" y="1200090"/>
            <a:ext cx="1706173" cy="7073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27063" algn="l"/>
              </a:tabLst>
            </a:pPr>
            <a:r>
              <a:rPr lang="fr-FR" sz="9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Le client est informé lorsqu’une </a:t>
            </a:r>
            <a:r>
              <a:rPr lang="fr-FR" sz="900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opération </a:t>
            </a:r>
            <a:r>
              <a:rPr lang="fr-FR" sz="9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est :</a:t>
            </a:r>
          </a:p>
        </p:txBody>
      </p:sp>
      <p:sp>
        <p:nvSpPr>
          <p:cNvPr id="170" name="ZoneTexte 169">
            <a:extLst>
              <a:ext uri="{FF2B5EF4-FFF2-40B4-BE49-F238E27FC236}">
                <a16:creationId xmlns:a16="http://schemas.microsoft.com/office/drawing/2014/main" id="{5DD9FB35-26E5-E1F6-3C49-127650AEB6DC}"/>
              </a:ext>
            </a:extLst>
          </p:cNvPr>
          <p:cNvSpPr txBox="1"/>
          <p:nvPr/>
        </p:nvSpPr>
        <p:spPr>
          <a:xfrm>
            <a:off x="2226557" y="4018025"/>
            <a:ext cx="30885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  <a:defRPr/>
            </a:pPr>
            <a:r>
              <a:rPr lang="fr-FR" sz="8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Dans l’attente de sa signature, </a:t>
            </a:r>
            <a:r>
              <a:rPr lang="fr-FR" sz="800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aucune autre opération </a:t>
            </a:r>
            <a:r>
              <a:rPr lang="fr-FR" sz="8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ne peut être saisie.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D87F3F8D-863F-727C-CCE6-E0A087614CC9}"/>
              </a:ext>
            </a:extLst>
          </p:cNvPr>
          <p:cNvSpPr/>
          <p:nvPr/>
        </p:nvSpPr>
        <p:spPr>
          <a:xfrm>
            <a:off x="5681686" y="1261298"/>
            <a:ext cx="3375660" cy="3212277"/>
          </a:xfrm>
          <a:prstGeom prst="rect">
            <a:avLst/>
          </a:prstGeom>
          <a:noFill/>
          <a:ln w="952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err="1">
              <a:solidFill>
                <a:schemeClr val="bg1"/>
              </a:solidFill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E36D0784-816E-A688-03ED-217DCD99BAE9}"/>
              </a:ext>
            </a:extLst>
          </p:cNvPr>
          <p:cNvSpPr/>
          <p:nvPr/>
        </p:nvSpPr>
        <p:spPr>
          <a:xfrm>
            <a:off x="5681687" y="1200090"/>
            <a:ext cx="3378708" cy="513272"/>
          </a:xfrm>
          <a:prstGeom prst="rect">
            <a:avLst/>
          </a:prstGeom>
          <a:solidFill>
            <a:srgbClr val="F5F5F9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27063" algn="l"/>
              </a:tabLst>
            </a:pPr>
            <a:r>
              <a:rPr lang="fr-FR" sz="9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ou en </a:t>
            </a:r>
            <a:r>
              <a:rPr lang="fr-FR" sz="900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attente de traitement </a:t>
            </a:r>
          </a:p>
          <a:p>
            <a:pPr algn="ctr">
              <a:tabLst>
                <a:tab pos="627063" algn="l"/>
              </a:tabLst>
            </a:pPr>
            <a:r>
              <a:rPr lang="fr-FR" sz="9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(saisie par son conseiller ou par le client </a:t>
            </a:r>
          </a:p>
          <a:p>
            <a:pPr algn="ctr">
              <a:tabLst>
                <a:tab pos="627063" algn="l"/>
              </a:tabLst>
            </a:pPr>
            <a:r>
              <a:rPr lang="fr-FR" sz="9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ou opération automatique)</a:t>
            </a:r>
          </a:p>
        </p:txBody>
      </p:sp>
      <p:sp>
        <p:nvSpPr>
          <p:cNvPr id="187" name="ZoneTexte 186">
            <a:extLst>
              <a:ext uri="{FF2B5EF4-FFF2-40B4-BE49-F238E27FC236}">
                <a16:creationId xmlns:a16="http://schemas.microsoft.com/office/drawing/2014/main" id="{B06505D6-E92D-6A51-9494-F204554D100C}"/>
              </a:ext>
            </a:extLst>
          </p:cNvPr>
          <p:cNvSpPr txBox="1"/>
          <p:nvPr/>
        </p:nvSpPr>
        <p:spPr>
          <a:xfrm>
            <a:off x="5701213" y="4011910"/>
            <a:ext cx="32650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marR="0" lvl="0" indent="0" algn="r" defTabSz="914400" latinLnBrk="0">
              <a:lnSpc>
                <a:spcPct val="100000"/>
              </a:lnSpc>
              <a:buClrTx/>
              <a:buSzTx/>
              <a:buFontTx/>
              <a:buNone/>
              <a:tabLst>
                <a:tab pos="627063" algn="l"/>
              </a:tabLst>
              <a:defRPr sz="80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pPr algn="ctr"/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S’il s’agit d’une </a:t>
            </a:r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opération administrative</a:t>
            </a:r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, aucune mention n’est appliquée (les modifications ont déjà été prises en compte sur le contrat).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E8B9D28-A9B6-BC6A-319D-A88B12BDC28B}"/>
              </a:ext>
            </a:extLst>
          </p:cNvPr>
          <p:cNvSpPr txBox="1"/>
          <p:nvPr/>
        </p:nvSpPr>
        <p:spPr>
          <a:xfrm>
            <a:off x="2442007" y="3475120"/>
            <a:ext cx="1251342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</a:pPr>
            <a:r>
              <a:rPr lang="fr-FR" sz="600" i="1" dirty="0">
                <a:solidFill>
                  <a:schemeClr val="accent5">
                    <a:lumMod val="75000"/>
                  </a:schemeClr>
                </a:solidFill>
              </a:rPr>
              <a:t>Opération = Versement complémentaire, modification de la répartition, etc.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1C1ECE5-67B4-9D79-9782-B313E23F4B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021"/>
          <a:stretch/>
        </p:blipFill>
        <p:spPr>
          <a:xfrm>
            <a:off x="5835476" y="1884192"/>
            <a:ext cx="1411269" cy="1961908"/>
          </a:xfrm>
          <a:prstGeom prst="roundRect">
            <a:avLst>
              <a:gd name="adj" fmla="val 7375"/>
            </a:avLst>
          </a:prstGeom>
          <a:ln>
            <a:solidFill>
              <a:schemeClr val="bg1">
                <a:lumMod val="85000"/>
              </a:schemeClr>
            </a:solidFill>
          </a:ln>
          <a:effectLst/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A0629DA-ADB5-C11D-0EF1-66456F6073D7}"/>
              </a:ext>
            </a:extLst>
          </p:cNvPr>
          <p:cNvSpPr/>
          <p:nvPr/>
        </p:nvSpPr>
        <p:spPr>
          <a:xfrm>
            <a:off x="5825336" y="2600082"/>
            <a:ext cx="1411269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711505-A278-237A-DD5E-29E18394550C}"/>
              </a:ext>
            </a:extLst>
          </p:cNvPr>
          <p:cNvSpPr/>
          <p:nvPr/>
        </p:nvSpPr>
        <p:spPr>
          <a:xfrm>
            <a:off x="7388626" y="3272209"/>
            <a:ext cx="1476056" cy="25585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7" name="Groupe 166">
            <a:extLst>
              <a:ext uri="{FF2B5EF4-FFF2-40B4-BE49-F238E27FC236}">
                <a16:creationId xmlns:a16="http://schemas.microsoft.com/office/drawing/2014/main" id="{44AE689B-526F-22EC-96A5-07A3FA85C7C3}"/>
              </a:ext>
            </a:extLst>
          </p:cNvPr>
          <p:cNvGrpSpPr/>
          <p:nvPr/>
        </p:nvGrpSpPr>
        <p:grpSpPr>
          <a:xfrm>
            <a:off x="2359985" y="1855244"/>
            <a:ext cx="1291428" cy="1529460"/>
            <a:chOff x="2359985" y="1855244"/>
            <a:chExt cx="1291428" cy="152946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53F3496A-1DE3-E0BC-6376-2843B96E59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7328" b="3707"/>
            <a:stretch/>
          </p:blipFill>
          <p:spPr>
            <a:xfrm>
              <a:off x="2363469" y="1855244"/>
              <a:ext cx="1287944" cy="1529460"/>
            </a:xfrm>
            <a:prstGeom prst="roundRect">
              <a:avLst>
                <a:gd name="adj" fmla="val 7375"/>
              </a:avLst>
            </a:prstGeom>
            <a:ln>
              <a:solidFill>
                <a:schemeClr val="bg1">
                  <a:lumMod val="85000"/>
                </a:schemeClr>
              </a:solidFill>
            </a:ln>
            <a:effectLst/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D8577AF-62A2-B450-5E4C-EE0DECA84013}"/>
                </a:ext>
              </a:extLst>
            </p:cNvPr>
            <p:cNvSpPr/>
            <p:nvPr/>
          </p:nvSpPr>
          <p:spPr>
            <a:xfrm>
              <a:off x="2395273" y="2367653"/>
              <a:ext cx="1224000" cy="262296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63" name="Image 162">
              <a:extLst>
                <a:ext uri="{FF2B5EF4-FFF2-40B4-BE49-F238E27FC236}">
                  <a16:creationId xmlns:a16="http://schemas.microsoft.com/office/drawing/2014/main" id="{A50A33C6-7AFB-6169-9790-B6B43B4B82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-1" b="79931"/>
            <a:stretch/>
          </p:blipFill>
          <p:spPr>
            <a:xfrm>
              <a:off x="2370914" y="1873609"/>
              <a:ext cx="1272718" cy="467362"/>
            </a:xfrm>
            <a:prstGeom prst="roundRect">
              <a:avLst>
                <a:gd name="adj" fmla="val 14168"/>
              </a:avLst>
            </a:prstGeom>
            <a:ln>
              <a:noFill/>
            </a:ln>
            <a:effectLst/>
          </p:spPr>
        </p:pic>
        <p:pic>
          <p:nvPicPr>
            <p:cNvPr id="165" name="Image 164">
              <a:extLst>
                <a:ext uri="{FF2B5EF4-FFF2-40B4-BE49-F238E27FC236}">
                  <a16:creationId xmlns:a16="http://schemas.microsoft.com/office/drawing/2014/main" id="{246CEE90-3EE3-85A1-F091-C99E471F18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1271" b="72606"/>
            <a:stretch/>
          </p:blipFill>
          <p:spPr>
            <a:xfrm>
              <a:off x="2364565" y="2668574"/>
              <a:ext cx="1272718" cy="142575"/>
            </a:xfrm>
            <a:prstGeom prst="roundRect">
              <a:avLst>
                <a:gd name="adj" fmla="val 7375"/>
              </a:avLst>
            </a:prstGeom>
            <a:ln>
              <a:noFill/>
            </a:ln>
            <a:effectLst/>
          </p:spPr>
        </p:pic>
        <p:pic>
          <p:nvPicPr>
            <p:cNvPr id="166" name="Image 165">
              <a:extLst>
                <a:ext uri="{FF2B5EF4-FFF2-40B4-BE49-F238E27FC236}">
                  <a16:creationId xmlns:a16="http://schemas.microsoft.com/office/drawing/2014/main" id="{68BC72C7-B1D7-9A84-4509-89B15E81DE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53281" b="24021"/>
            <a:stretch/>
          </p:blipFill>
          <p:spPr>
            <a:xfrm>
              <a:off x="2359985" y="2851475"/>
              <a:ext cx="1283954" cy="533229"/>
            </a:xfrm>
            <a:prstGeom prst="roundRect">
              <a:avLst>
                <a:gd name="adj" fmla="val 21665"/>
              </a:avLst>
            </a:prstGeom>
            <a:ln>
              <a:noFill/>
            </a:ln>
            <a:effectLst/>
          </p:spPr>
        </p:pic>
      </p:grpSp>
      <p:grpSp>
        <p:nvGrpSpPr>
          <p:cNvPr id="178" name="Groupe 177">
            <a:extLst>
              <a:ext uri="{FF2B5EF4-FFF2-40B4-BE49-F238E27FC236}">
                <a16:creationId xmlns:a16="http://schemas.microsoft.com/office/drawing/2014/main" id="{ADCFF7E3-721D-5473-6079-D6CEA2CED7BD}"/>
              </a:ext>
            </a:extLst>
          </p:cNvPr>
          <p:cNvGrpSpPr/>
          <p:nvPr/>
        </p:nvGrpSpPr>
        <p:grpSpPr>
          <a:xfrm>
            <a:off x="3982562" y="1871649"/>
            <a:ext cx="1337757" cy="1816409"/>
            <a:chOff x="3966835" y="1907469"/>
            <a:chExt cx="1337757" cy="1816409"/>
          </a:xfrm>
        </p:grpSpPr>
        <p:pic>
          <p:nvPicPr>
            <p:cNvPr id="30" name="Image 29" descr="Une image contenant texte, capture d’écran, Police, nombre&#10;&#10;Description générée automatiquement">
              <a:extLst>
                <a:ext uri="{FF2B5EF4-FFF2-40B4-BE49-F238E27FC236}">
                  <a16:creationId xmlns:a16="http://schemas.microsoft.com/office/drawing/2014/main" id="{4A0AA16E-A69D-A1D8-FFA9-DCBA516C47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10824" b="19469"/>
            <a:stretch/>
          </p:blipFill>
          <p:spPr>
            <a:xfrm>
              <a:off x="3967871" y="1907469"/>
              <a:ext cx="1331478" cy="1816409"/>
            </a:xfrm>
            <a:prstGeom prst="roundRect">
              <a:avLst>
                <a:gd name="adj" fmla="val 7375"/>
              </a:avLst>
            </a:prstGeom>
            <a:ln>
              <a:solidFill>
                <a:schemeClr val="bg1">
                  <a:lumMod val="85000"/>
                </a:schemeClr>
              </a:solidFill>
            </a:ln>
            <a:effectLst/>
          </p:spPr>
        </p:pic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6B511CDB-E617-9D7D-9663-F4AF240E7490}"/>
                </a:ext>
              </a:extLst>
            </p:cNvPr>
            <p:cNvSpPr/>
            <p:nvPr/>
          </p:nvSpPr>
          <p:spPr>
            <a:xfrm>
              <a:off x="4894484" y="2028039"/>
              <a:ext cx="126142" cy="147309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C40CCF45-5797-B1AF-5BE6-58508CB0FC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54278"/>
            <a:stretch/>
          </p:blipFill>
          <p:spPr>
            <a:xfrm>
              <a:off x="3972592" y="1920012"/>
              <a:ext cx="1332000" cy="678658"/>
            </a:xfrm>
            <a:prstGeom prst="roundRect">
              <a:avLst>
                <a:gd name="adj" fmla="val 10182"/>
              </a:avLst>
            </a:prstGeom>
            <a:ln>
              <a:noFill/>
            </a:ln>
            <a:effectLst/>
          </p:spPr>
        </p:pic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07BF4388-4FD4-0F06-7C79-27E411B880F1}"/>
                </a:ext>
              </a:extLst>
            </p:cNvPr>
            <p:cNvSpPr/>
            <p:nvPr/>
          </p:nvSpPr>
          <p:spPr>
            <a:xfrm>
              <a:off x="3975345" y="2629949"/>
              <a:ext cx="1287655" cy="5898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 err="1">
                <a:solidFill>
                  <a:schemeClr val="bg1"/>
                </a:solidFill>
              </a:endParaRPr>
            </a:p>
          </p:txBody>
        </p:sp>
        <p:pic>
          <p:nvPicPr>
            <p:cNvPr id="174" name="Image 173">
              <a:extLst>
                <a:ext uri="{FF2B5EF4-FFF2-40B4-BE49-F238E27FC236}">
                  <a16:creationId xmlns:a16="http://schemas.microsoft.com/office/drawing/2014/main" id="{8EA0B07B-F35C-74B8-E0FE-3FC59FFFBC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381" t="41555" r="4012" b="32338"/>
            <a:stretch/>
          </p:blipFill>
          <p:spPr>
            <a:xfrm>
              <a:off x="3966835" y="2653458"/>
              <a:ext cx="1326757" cy="494356"/>
            </a:xfrm>
            <a:prstGeom prst="rect">
              <a:avLst/>
            </a:prstGeom>
          </p:spPr>
        </p:pic>
      </p:grpSp>
      <p:sp>
        <p:nvSpPr>
          <p:cNvPr id="179" name="Rectangle 178">
            <a:extLst>
              <a:ext uri="{FF2B5EF4-FFF2-40B4-BE49-F238E27FC236}">
                <a16:creationId xmlns:a16="http://schemas.microsoft.com/office/drawing/2014/main" id="{330BC794-302F-7848-C9DD-ACC3F7B85383}"/>
              </a:ext>
            </a:extLst>
          </p:cNvPr>
          <p:cNvSpPr/>
          <p:nvPr/>
        </p:nvSpPr>
        <p:spPr>
          <a:xfrm>
            <a:off x="3203848" y="1946958"/>
            <a:ext cx="108000" cy="108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106C96B5-7C19-B3DC-6E49-A5C60550041A}"/>
              </a:ext>
            </a:extLst>
          </p:cNvPr>
          <p:cNvSpPr/>
          <p:nvPr/>
        </p:nvSpPr>
        <p:spPr>
          <a:xfrm>
            <a:off x="3991072" y="3185645"/>
            <a:ext cx="1329247" cy="25585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1003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402A23-272B-5623-3675-E378FB590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/>
              <a:t>Ce que le client visualise dans son espace personnel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88B274-6D66-728F-66BD-D26756BB0D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Lorsqu’il souhaite réaliser une opération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CD5658E-209F-74FD-BB16-FF8532AB79A1}"/>
              </a:ext>
            </a:extLst>
          </p:cNvPr>
          <p:cNvSpPr txBox="1"/>
          <p:nvPr/>
        </p:nvSpPr>
        <p:spPr>
          <a:xfrm>
            <a:off x="6096353" y="4927484"/>
            <a:ext cx="2565126" cy="1838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</a:pPr>
            <a:r>
              <a:rPr lang="fr-FR" sz="7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Ecrans issus de maquettes - en attente des écrans définitifs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80E460B2-BB71-018B-441B-D1F2FA1B5E13}"/>
              </a:ext>
            </a:extLst>
          </p:cNvPr>
          <p:cNvSpPr/>
          <p:nvPr/>
        </p:nvSpPr>
        <p:spPr>
          <a:xfrm>
            <a:off x="380813" y="1200090"/>
            <a:ext cx="1504871" cy="7073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27063" algn="l"/>
              </a:tabLst>
            </a:pPr>
            <a:r>
              <a:rPr lang="fr-FR" sz="9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Il est </a:t>
            </a:r>
            <a:r>
              <a:rPr lang="fr-FR" sz="900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guidé sur les opérations </a:t>
            </a:r>
            <a:r>
              <a:rPr lang="fr-FR" sz="9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qu’il peut réaliser à la suite 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D87F3F8D-863F-727C-CCE6-E0A087614CC9}"/>
              </a:ext>
            </a:extLst>
          </p:cNvPr>
          <p:cNvSpPr/>
          <p:nvPr/>
        </p:nvSpPr>
        <p:spPr>
          <a:xfrm>
            <a:off x="2195736" y="1478408"/>
            <a:ext cx="6833646" cy="3253582"/>
          </a:xfrm>
          <a:prstGeom prst="rect">
            <a:avLst/>
          </a:prstGeom>
          <a:noFill/>
          <a:ln w="952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err="1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560A59-080A-800B-797A-3A085F3F87D1}"/>
              </a:ext>
            </a:extLst>
          </p:cNvPr>
          <p:cNvSpPr/>
          <p:nvPr/>
        </p:nvSpPr>
        <p:spPr>
          <a:xfrm>
            <a:off x="2195736" y="1171231"/>
            <a:ext cx="6833646" cy="412913"/>
          </a:xfrm>
          <a:prstGeom prst="rect">
            <a:avLst/>
          </a:prstGeom>
          <a:solidFill>
            <a:srgbClr val="F5F5F9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Cas 1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 - La 2</a:t>
            </a:r>
            <a:r>
              <a:rPr kumimoji="0" lang="fr-FR" sz="900" b="0" i="0" u="none" strike="noStrike" kern="1200" cap="none" spc="0" normalizeH="0" baseline="3000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ème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 opération que souhaite saisir le client est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autorisée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.</a:t>
            </a:r>
          </a:p>
        </p:txBody>
      </p:sp>
      <p:pic>
        <p:nvPicPr>
          <p:cNvPr id="6" name="Image 5" descr="Une image contenant cercle, Graphique, Caractère coloré, conception&#10;&#10;Description générée automatiquement">
            <a:extLst>
              <a:ext uri="{FF2B5EF4-FFF2-40B4-BE49-F238E27FC236}">
                <a16:creationId xmlns:a16="http://schemas.microsoft.com/office/drawing/2014/main" id="{4E878B9D-AAAA-30B7-F50A-72286F144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1233687"/>
            <a:ext cx="288000" cy="28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79D2185-991C-F10E-C41B-007AE2AFC231}"/>
              </a:ext>
            </a:extLst>
          </p:cNvPr>
          <p:cNvSpPr/>
          <p:nvPr/>
        </p:nvSpPr>
        <p:spPr>
          <a:xfrm>
            <a:off x="2303732" y="1646600"/>
            <a:ext cx="6516740" cy="59938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600"/>
              </a:spcAft>
              <a:tabLst>
                <a:tab pos="627063" algn="l"/>
              </a:tabLst>
            </a:pPr>
            <a:r>
              <a:rPr lang="fr-FR" sz="9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Si la 1</a:t>
            </a:r>
            <a:r>
              <a:rPr lang="fr-FR" sz="900" baseline="300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ère</a:t>
            </a:r>
            <a:r>
              <a:rPr lang="fr-FR" sz="9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 opération est une opération financière, le client en est </a:t>
            </a:r>
            <a:r>
              <a:rPr lang="fr-FR" sz="900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informé lors de la saisie d’une 2</a:t>
            </a:r>
            <a:r>
              <a:rPr lang="fr-FR" sz="900" b="1" baseline="300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ème</a:t>
            </a:r>
            <a:r>
              <a:rPr lang="fr-FR" sz="900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 opération.</a:t>
            </a:r>
            <a:endParaRPr lang="fr-FR" sz="900" dirty="0">
              <a:solidFill>
                <a:schemeClr val="accent5">
                  <a:lumMod val="75000"/>
                </a:schemeClr>
              </a:solidFill>
              <a:latin typeface="Montserrat" panose="00000500000000000000" pitchFamily="2" charset="0"/>
              <a:cs typeface="Arial"/>
            </a:endParaRPr>
          </a:p>
          <a:p>
            <a:pPr>
              <a:spcAft>
                <a:spcPts val="600"/>
              </a:spcAft>
              <a:tabLst>
                <a:tab pos="627063" algn="l"/>
              </a:tabLst>
            </a:pPr>
            <a:r>
              <a:rPr lang="fr-FR" sz="9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Exemple avec un versement complémentaire en 2</a:t>
            </a:r>
            <a:r>
              <a:rPr lang="fr-FR" sz="900" baseline="300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ème</a:t>
            </a:r>
            <a:r>
              <a:rPr lang="fr-FR" sz="9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 opération :</a:t>
            </a:r>
          </a:p>
        </p:txBody>
      </p:sp>
      <p:sp>
        <p:nvSpPr>
          <p:cNvPr id="5" name="Flèche : pentagone 4">
            <a:extLst>
              <a:ext uri="{FF2B5EF4-FFF2-40B4-BE49-F238E27FC236}">
                <a16:creationId xmlns:a16="http://schemas.microsoft.com/office/drawing/2014/main" id="{E7DBCF78-9A90-3A71-14AA-C6126E94EFF3}"/>
              </a:ext>
            </a:extLst>
          </p:cNvPr>
          <p:cNvSpPr/>
          <p:nvPr/>
        </p:nvSpPr>
        <p:spPr>
          <a:xfrm>
            <a:off x="2339752" y="3122862"/>
            <a:ext cx="6408712" cy="249974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b="1">
              <a:solidFill>
                <a:schemeClr val="tx2"/>
              </a:solidFill>
            </a:endParaRPr>
          </a:p>
        </p:txBody>
      </p:sp>
      <p:pic>
        <p:nvPicPr>
          <p:cNvPr id="170" name="Image 169">
            <a:extLst>
              <a:ext uri="{FF2B5EF4-FFF2-40B4-BE49-F238E27FC236}">
                <a16:creationId xmlns:a16="http://schemas.microsoft.com/office/drawing/2014/main" id="{D2FC1B52-29BC-6AC3-DB6D-581DE4ED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9678" y="2312293"/>
            <a:ext cx="1169629" cy="2050357"/>
          </a:xfrm>
          <a:prstGeom prst="roundRect">
            <a:avLst>
              <a:gd name="adj" fmla="val 7375"/>
            </a:avLst>
          </a:prstGeom>
          <a:noFill/>
          <a:ln>
            <a:solidFill>
              <a:schemeClr val="accent6"/>
            </a:solidFill>
          </a:ln>
        </p:spPr>
      </p:pic>
      <p:pic>
        <p:nvPicPr>
          <p:cNvPr id="171" name="Image 170">
            <a:extLst>
              <a:ext uri="{FF2B5EF4-FFF2-40B4-BE49-F238E27FC236}">
                <a16:creationId xmlns:a16="http://schemas.microsoft.com/office/drawing/2014/main" id="{01FBB6B5-CA56-C9D6-416B-E3A7C93632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8837" y="2759836"/>
            <a:ext cx="953412" cy="1060120"/>
          </a:xfrm>
          <a:prstGeom prst="roundRect">
            <a:avLst>
              <a:gd name="adj" fmla="val 7375"/>
            </a:avLst>
          </a:prstGeom>
          <a:ln>
            <a:solidFill>
              <a:sysClr val="window" lastClr="FFFFFF">
                <a:lumMod val="85000"/>
              </a:sysClr>
            </a:solidFill>
          </a:ln>
          <a:effectLst/>
        </p:spPr>
      </p:pic>
      <p:pic>
        <p:nvPicPr>
          <p:cNvPr id="172" name="Graphique 171" descr="Index pointant vers la droite vu du côté du dos de la main avec un remplissage uni">
            <a:extLst>
              <a:ext uri="{FF2B5EF4-FFF2-40B4-BE49-F238E27FC236}">
                <a16:creationId xmlns:a16="http://schemas.microsoft.com/office/drawing/2014/main" id="{F4B1543F-B4A3-C8AC-B20A-294E2E8923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914067">
            <a:off x="3096818" y="3382414"/>
            <a:ext cx="331209" cy="331209"/>
          </a:xfrm>
          <a:prstGeom prst="rect">
            <a:avLst/>
          </a:prstGeom>
        </p:spPr>
      </p:pic>
      <p:pic>
        <p:nvPicPr>
          <p:cNvPr id="173" name="Image 172">
            <a:extLst>
              <a:ext uri="{FF2B5EF4-FFF2-40B4-BE49-F238E27FC236}">
                <a16:creationId xmlns:a16="http://schemas.microsoft.com/office/drawing/2014/main" id="{5BE23592-A464-F00D-8F1D-4FA6ABBCB7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4917" y="2767310"/>
            <a:ext cx="877267" cy="1118462"/>
          </a:xfrm>
          <a:prstGeom prst="roundRect">
            <a:avLst>
              <a:gd name="adj" fmla="val 7375"/>
            </a:avLst>
          </a:prstGeom>
          <a:ln>
            <a:solidFill>
              <a:sysClr val="window" lastClr="FFFFFF">
                <a:lumMod val="85000"/>
              </a:sysClr>
            </a:solidFill>
          </a:ln>
          <a:effectLst/>
        </p:spPr>
      </p:pic>
      <p:pic>
        <p:nvPicPr>
          <p:cNvPr id="174" name="Image 173">
            <a:extLst>
              <a:ext uri="{FF2B5EF4-FFF2-40B4-BE49-F238E27FC236}">
                <a16:creationId xmlns:a16="http://schemas.microsoft.com/office/drawing/2014/main" id="{73A7101A-7A3D-CB6A-97A0-08A647EF6A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13317" y="2634542"/>
            <a:ext cx="841952" cy="1368681"/>
          </a:xfrm>
          <a:prstGeom prst="roundRect">
            <a:avLst>
              <a:gd name="adj" fmla="val 7375"/>
            </a:avLst>
          </a:prstGeom>
          <a:ln>
            <a:solidFill>
              <a:sysClr val="window" lastClr="FFFFFF">
                <a:lumMod val="85000"/>
              </a:sysClr>
            </a:solidFill>
          </a:ln>
          <a:effectLst/>
        </p:spPr>
      </p:pic>
      <p:pic>
        <p:nvPicPr>
          <p:cNvPr id="176" name="Graphique 175" descr="Index pointant vers la droite vu du côté du dos de la main avec un remplissage uni">
            <a:extLst>
              <a:ext uri="{FF2B5EF4-FFF2-40B4-BE49-F238E27FC236}">
                <a16:creationId xmlns:a16="http://schemas.microsoft.com/office/drawing/2014/main" id="{7E91A7F3-C67E-A309-2CF6-FE877D617A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914067">
            <a:off x="5124481" y="3277310"/>
            <a:ext cx="331209" cy="331209"/>
          </a:xfrm>
          <a:prstGeom prst="rect">
            <a:avLst/>
          </a:prstGeom>
        </p:spPr>
      </p:pic>
      <p:pic>
        <p:nvPicPr>
          <p:cNvPr id="177" name="Image 176">
            <a:extLst>
              <a:ext uri="{FF2B5EF4-FFF2-40B4-BE49-F238E27FC236}">
                <a16:creationId xmlns:a16="http://schemas.microsoft.com/office/drawing/2014/main" id="{21548BFE-969D-249E-9F9C-EC419291BF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54605" y="2667481"/>
            <a:ext cx="789771" cy="1368682"/>
          </a:xfrm>
          <a:prstGeom prst="roundRect">
            <a:avLst>
              <a:gd name="adj" fmla="val 7375"/>
            </a:avLst>
          </a:prstGeom>
          <a:ln>
            <a:solidFill>
              <a:schemeClr val="bg1">
                <a:lumMod val="85000"/>
              </a:schemeClr>
            </a:solidFill>
          </a:ln>
          <a:effectLst/>
        </p:spPr>
      </p:pic>
      <p:pic>
        <p:nvPicPr>
          <p:cNvPr id="178" name="Image 177">
            <a:extLst>
              <a:ext uri="{FF2B5EF4-FFF2-40B4-BE49-F238E27FC236}">
                <a16:creationId xmlns:a16="http://schemas.microsoft.com/office/drawing/2014/main" id="{8F25E0F8-C762-0AE1-927A-D20B2711587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73247" b="5269"/>
          <a:stretch/>
        </p:blipFill>
        <p:spPr>
          <a:xfrm>
            <a:off x="6387823" y="3924312"/>
            <a:ext cx="1265689" cy="471243"/>
          </a:xfrm>
          <a:prstGeom prst="roundRect">
            <a:avLst>
              <a:gd name="adj" fmla="val 7375"/>
            </a:avLst>
          </a:prstGeom>
          <a:noFill/>
          <a:ln>
            <a:solidFill>
              <a:schemeClr val="accent6"/>
            </a:solidFill>
          </a:ln>
        </p:spPr>
      </p:pic>
      <p:pic>
        <p:nvPicPr>
          <p:cNvPr id="180" name="Image 179">
            <a:extLst>
              <a:ext uri="{FF2B5EF4-FFF2-40B4-BE49-F238E27FC236}">
                <a16:creationId xmlns:a16="http://schemas.microsoft.com/office/drawing/2014/main" id="{4AA14AA4-2232-3C2E-66B3-CA9D0C3F08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25902" y="2653435"/>
            <a:ext cx="704140" cy="1147868"/>
          </a:xfrm>
          <a:prstGeom prst="roundRect">
            <a:avLst>
              <a:gd name="adj" fmla="val 7375"/>
            </a:avLst>
          </a:prstGeom>
          <a:ln>
            <a:solidFill>
              <a:schemeClr val="bg1">
                <a:lumMod val="85000"/>
              </a:schemeClr>
            </a:solidFill>
          </a:ln>
          <a:effectLst/>
        </p:spPr>
      </p:pic>
      <p:pic>
        <p:nvPicPr>
          <p:cNvPr id="181" name="Image 180">
            <a:extLst>
              <a:ext uri="{FF2B5EF4-FFF2-40B4-BE49-F238E27FC236}">
                <a16:creationId xmlns:a16="http://schemas.microsoft.com/office/drawing/2014/main" id="{6631B704-273F-23B6-29E4-CF0C9BADC8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09484" y="2653435"/>
            <a:ext cx="731102" cy="1147868"/>
          </a:xfrm>
          <a:prstGeom prst="roundRect">
            <a:avLst>
              <a:gd name="adj" fmla="val 7375"/>
            </a:avLst>
          </a:prstGeom>
          <a:ln>
            <a:solidFill>
              <a:schemeClr val="bg1">
                <a:lumMod val="85000"/>
              </a:schemeClr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954391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402A23-272B-5623-3675-E378FB590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/>
              <a:t>Ce que le client visualise dans son espace personnel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88B274-6D66-728F-66BD-D26756BB0D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Lorsqu’il souhaite réaliser une opération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CD5658E-209F-74FD-BB16-FF8532AB79A1}"/>
              </a:ext>
            </a:extLst>
          </p:cNvPr>
          <p:cNvSpPr txBox="1"/>
          <p:nvPr/>
        </p:nvSpPr>
        <p:spPr>
          <a:xfrm>
            <a:off x="6096353" y="4927484"/>
            <a:ext cx="2565126" cy="1838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</a:pPr>
            <a:r>
              <a:rPr lang="fr-FR" sz="7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Ecrans issus de maquettes - en attente des écrans définitifs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80E460B2-BB71-018B-441B-D1F2FA1B5E13}"/>
              </a:ext>
            </a:extLst>
          </p:cNvPr>
          <p:cNvSpPr/>
          <p:nvPr/>
        </p:nvSpPr>
        <p:spPr>
          <a:xfrm>
            <a:off x="380813" y="1736513"/>
            <a:ext cx="1504871" cy="7073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27063" algn="l"/>
              </a:tabLst>
            </a:pPr>
            <a:r>
              <a:rPr lang="fr-FR" sz="9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Il est </a:t>
            </a:r>
            <a:r>
              <a:rPr lang="fr-FR" sz="900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guidé sur les opérations </a:t>
            </a:r>
            <a:r>
              <a:rPr lang="fr-FR" sz="9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qu’il peut réaliser à la suite 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D87F3F8D-863F-727C-CCE6-E0A087614CC9}"/>
              </a:ext>
            </a:extLst>
          </p:cNvPr>
          <p:cNvSpPr/>
          <p:nvPr/>
        </p:nvSpPr>
        <p:spPr>
          <a:xfrm>
            <a:off x="2195736" y="2014831"/>
            <a:ext cx="6833646" cy="1669406"/>
          </a:xfrm>
          <a:prstGeom prst="rect">
            <a:avLst/>
          </a:prstGeom>
          <a:noFill/>
          <a:ln w="952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err="1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560A59-080A-800B-797A-3A085F3F87D1}"/>
              </a:ext>
            </a:extLst>
          </p:cNvPr>
          <p:cNvSpPr/>
          <p:nvPr/>
        </p:nvSpPr>
        <p:spPr>
          <a:xfrm>
            <a:off x="2195736" y="1707654"/>
            <a:ext cx="6833646" cy="412913"/>
          </a:xfrm>
          <a:prstGeom prst="rect">
            <a:avLst/>
          </a:prstGeom>
          <a:solidFill>
            <a:srgbClr val="F5F5F9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Cas 1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 - La 2</a:t>
            </a:r>
            <a:r>
              <a:rPr kumimoji="0" lang="fr-FR" sz="900" b="0" i="0" u="none" strike="noStrike" kern="1200" cap="none" spc="0" normalizeH="0" baseline="3000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ème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 opération que souhaite saisir le client est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autorisée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.</a:t>
            </a:r>
          </a:p>
        </p:txBody>
      </p:sp>
      <p:pic>
        <p:nvPicPr>
          <p:cNvPr id="6" name="Image 5" descr="Une image contenant cercle, Graphique, Caractère coloré, conception&#10;&#10;Description générée automatiquement">
            <a:extLst>
              <a:ext uri="{FF2B5EF4-FFF2-40B4-BE49-F238E27FC236}">
                <a16:creationId xmlns:a16="http://schemas.microsoft.com/office/drawing/2014/main" id="{4E878B9D-AAAA-30B7-F50A-72286F144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1770110"/>
            <a:ext cx="288000" cy="28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33BB74F-0D1D-2DDC-76AF-DAADEA3F17DF}"/>
              </a:ext>
            </a:extLst>
          </p:cNvPr>
          <p:cNvSpPr/>
          <p:nvPr/>
        </p:nvSpPr>
        <p:spPr>
          <a:xfrm>
            <a:off x="2411760" y="2391766"/>
            <a:ext cx="5041333" cy="11160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  <a:tabLst>
                <a:tab pos="627063" algn="l"/>
              </a:tabLst>
            </a:pPr>
            <a:r>
              <a:rPr lang="fr-FR" sz="800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Point d’attention sur le choix des supports de la 2</a:t>
            </a:r>
            <a:r>
              <a:rPr lang="fr-FR" sz="800" b="1" baseline="300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ème</a:t>
            </a:r>
            <a:r>
              <a:rPr lang="fr-FR" sz="800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 opération</a:t>
            </a:r>
          </a:p>
          <a:p>
            <a:pPr>
              <a:tabLst>
                <a:tab pos="627063" algn="l"/>
              </a:tabLst>
            </a:pPr>
            <a:r>
              <a:rPr lang="fr-FR" sz="800" u="sng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Arbitrage suivi d’un v</a:t>
            </a:r>
            <a:r>
              <a:rPr lang="fr-FR" sz="800" u="sng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  <a:sym typeface="Wingdings" panose="05000000000000000000" pitchFamily="2" charset="2"/>
              </a:rPr>
              <a:t>ersement complémentaire avec choix de la répartition actuelle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627063" algn="l"/>
              </a:tabLst>
            </a:pPr>
            <a:r>
              <a:rPr lang="fr-FR" sz="8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Le versement complémentaire sera investi selon la répartition initiale du contrat (sans tenir compte des éventuels nouveaux supports investis ou désinvestis lors de l’arbitrage).</a:t>
            </a:r>
          </a:p>
          <a:p>
            <a:pPr>
              <a:tabLst>
                <a:tab pos="627063" algn="l"/>
              </a:tabLst>
            </a:pPr>
            <a:endParaRPr lang="fr-FR" sz="800" dirty="0">
              <a:solidFill>
                <a:schemeClr val="accent5">
                  <a:lumMod val="75000"/>
                </a:schemeClr>
              </a:solidFill>
              <a:latin typeface="Montserrat" panose="00000500000000000000" pitchFamily="2" charset="0"/>
              <a:cs typeface="Arial"/>
            </a:endParaRPr>
          </a:p>
          <a:p>
            <a:pPr>
              <a:tabLst>
                <a:tab pos="627063" algn="l"/>
              </a:tabLst>
            </a:pPr>
            <a:r>
              <a:rPr lang="fr-FR" sz="800" u="sng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Versement complémentaire suivi d’un arbitrage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627063" algn="l"/>
              </a:tabLst>
            </a:pPr>
            <a:r>
              <a:rPr lang="fr-FR" sz="8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Le client saisira son arbitrage d’après la répartition initiale du contrat (sans tenir compte des éventuels nouveaux supports investis lors du versement).</a:t>
            </a:r>
          </a:p>
        </p:txBody>
      </p:sp>
    </p:spTree>
    <p:extLst>
      <p:ext uri="{BB962C8B-B14F-4D97-AF65-F5344CB8AC3E}">
        <p14:creationId xmlns:p14="http://schemas.microsoft.com/office/powerpoint/2010/main" val="4241176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402A23-272B-5623-3675-E378FB590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/>
              <a:t>Ce que le client visualise dans son espace personnel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88B274-6D66-728F-66BD-D26756BB0D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Lorsqu’il souhaite réaliser une opération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CD5658E-209F-74FD-BB16-FF8532AB79A1}"/>
              </a:ext>
            </a:extLst>
          </p:cNvPr>
          <p:cNvSpPr txBox="1"/>
          <p:nvPr/>
        </p:nvSpPr>
        <p:spPr>
          <a:xfrm>
            <a:off x="6096353" y="4927484"/>
            <a:ext cx="2565126" cy="1838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</a:pPr>
            <a:r>
              <a:rPr lang="fr-FR" sz="7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Ecrans issus de maquettes - en attente des écrans définitifs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80E460B2-BB71-018B-441B-D1F2FA1B5E13}"/>
              </a:ext>
            </a:extLst>
          </p:cNvPr>
          <p:cNvSpPr/>
          <p:nvPr/>
        </p:nvSpPr>
        <p:spPr>
          <a:xfrm>
            <a:off x="380813" y="1200090"/>
            <a:ext cx="1504871" cy="7073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27063" algn="l"/>
              </a:tabLst>
            </a:pPr>
            <a:r>
              <a:rPr lang="fr-FR" sz="9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Il est </a:t>
            </a:r>
            <a:r>
              <a:rPr lang="fr-FR" sz="900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guidé sur les opérations </a:t>
            </a:r>
            <a:r>
              <a:rPr lang="fr-FR" sz="9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  <a:cs typeface="Arial"/>
              </a:rPr>
              <a:t>qu’il peut réaliser à la suite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560A59-080A-800B-797A-3A085F3F87D1}"/>
              </a:ext>
            </a:extLst>
          </p:cNvPr>
          <p:cNvSpPr/>
          <p:nvPr/>
        </p:nvSpPr>
        <p:spPr>
          <a:xfrm>
            <a:off x="2195736" y="1171231"/>
            <a:ext cx="6833646" cy="412913"/>
          </a:xfrm>
          <a:prstGeom prst="rect">
            <a:avLst/>
          </a:prstGeom>
          <a:solidFill>
            <a:srgbClr val="F5F5F9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Cas 2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- La saisie de la 2ème opération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n’est pas autorisée</a:t>
            </a:r>
          </a:p>
        </p:txBody>
      </p:sp>
      <p:pic>
        <p:nvPicPr>
          <p:cNvPr id="5" name="Image 4" descr="Une image contenant cercle, Graphique, symbole, Caractère coloré&#10;&#10;Description générée automatiquement">
            <a:extLst>
              <a:ext uri="{FF2B5EF4-FFF2-40B4-BE49-F238E27FC236}">
                <a16:creationId xmlns:a16="http://schemas.microsoft.com/office/drawing/2014/main" id="{F1DA9D0C-0BEF-C3D1-D7CC-C6EDB42AC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1230523"/>
            <a:ext cx="288000" cy="288000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AF3ADE4-AB2D-287A-93F3-C2C4F6061C59}"/>
              </a:ext>
            </a:extLst>
          </p:cNvPr>
          <p:cNvSpPr/>
          <p:nvPr/>
        </p:nvSpPr>
        <p:spPr>
          <a:xfrm>
            <a:off x="8215585" y="1675751"/>
            <a:ext cx="576000" cy="1440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fr-FR" sz="700" b="1">
                <a:solidFill>
                  <a:schemeClr val="accent2"/>
                </a:solidFill>
              </a:rPr>
              <a:t>EXISTANT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9B6C5B-5C43-4DD8-99EE-A5DE30B99DFF}"/>
              </a:ext>
            </a:extLst>
          </p:cNvPr>
          <p:cNvSpPr/>
          <p:nvPr/>
        </p:nvSpPr>
        <p:spPr>
          <a:xfrm>
            <a:off x="2195736" y="1644656"/>
            <a:ext cx="3312368" cy="3119195"/>
          </a:xfrm>
          <a:prstGeom prst="rect">
            <a:avLst/>
          </a:prstGeom>
          <a:noFill/>
          <a:ln w="952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  <a:defRPr/>
            </a:pP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L’opération est autorisée sur le contrat mais ne peut être saisie tant que la 1ère opération n’est pas débouclée.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55579E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/>
              <a:sym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55579E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/>
              <a:sym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Au clic sur l’opération, le client est informé qu’il ne peut pas poursuivre l’opération.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  <a:defRPr/>
            </a:pPr>
            <a:endParaRPr kumimoji="0" lang="fr-FR" sz="800" b="0" i="1" u="none" strike="noStrike" kern="1200" cap="none" spc="0" normalizeH="0" baseline="0" noProof="0" dirty="0">
              <a:ln>
                <a:noFill/>
              </a:ln>
              <a:solidFill>
                <a:srgbClr val="55579E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/>
              <a:sym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B50853-98DD-2E52-362E-D5E2749B09C1}"/>
              </a:ext>
            </a:extLst>
          </p:cNvPr>
          <p:cNvSpPr/>
          <p:nvPr/>
        </p:nvSpPr>
        <p:spPr>
          <a:xfrm>
            <a:off x="5673431" y="1644656"/>
            <a:ext cx="3154938" cy="3119195"/>
          </a:xfrm>
          <a:prstGeom prst="rect">
            <a:avLst/>
          </a:prstGeom>
          <a:noFill/>
          <a:ln w="952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  <a:defRPr/>
            </a:pPr>
            <a:r>
              <a:rPr kumimoji="0" lang="fr-FR" sz="700" b="1" i="0" u="none" strike="noStrike" kern="1200" cap="none" spc="0" normalizeH="0" baseline="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L’opération est incompatible,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  <a:defRPr/>
            </a:pPr>
            <a:r>
              <a:rPr kumimoji="0" lang="fr-FR" sz="700" b="1" i="0" u="none" strike="noStrike" kern="1200" cap="none" spc="0" normalizeH="0" baseline="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d’après la typologie du client ou du contrat.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  <a:defRPr/>
            </a:pPr>
            <a:endParaRPr lang="fr-FR" sz="700" dirty="0">
              <a:solidFill>
                <a:srgbClr val="55579E">
                  <a:lumMod val="75000"/>
                </a:srgbClr>
              </a:solidFill>
              <a:latin typeface="Montserrat" panose="00000500000000000000" pitchFamily="2" charset="0"/>
              <a:cs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srgbClr val="55579E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/>
              <a:sym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L’opération n’est pas visible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dans l’onglet Gérer;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un message explique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cette indisponibilité.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srgbClr val="55579E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/>
              <a:sym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srgbClr val="55579E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/>
              <a:sym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  <a:defRPr/>
            </a:pPr>
            <a:r>
              <a:rPr kumimoji="0" lang="fr-FR" sz="700" b="0" i="1" u="none" strike="noStrike" kern="1200" cap="none" spc="0" normalizeH="0" baseline="0" noProof="0" dirty="0">
                <a:ln>
                  <a:noFill/>
                </a:ln>
                <a:solidFill>
                  <a:srgbClr val="55579E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/>
                <a:sym typeface="Arial" panose="020B0604020202020204" pitchFamily="34" charset="0"/>
              </a:rPr>
              <a:t>Exemple : contrat avec un mode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  <a:defRPr/>
            </a:pPr>
            <a:r>
              <a:rPr lang="fr-FR" sz="700" i="1" dirty="0">
                <a:solidFill>
                  <a:srgbClr val="55579E">
                    <a:lumMod val="75000"/>
                  </a:srgbClr>
                </a:solidFill>
                <a:latin typeface="Montserrat" panose="00000500000000000000" pitchFamily="2" charset="0"/>
                <a:cs typeface="Arial"/>
              </a:rPr>
              <a:t>de gestion déléguée</a:t>
            </a:r>
            <a:endParaRPr kumimoji="0" lang="fr-FR" sz="700" b="0" i="1" u="none" strike="noStrike" kern="1200" cap="none" spc="0" normalizeH="0" baseline="0" noProof="0" dirty="0">
              <a:ln>
                <a:noFill/>
              </a:ln>
              <a:solidFill>
                <a:srgbClr val="55579E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/>
              <a:sym typeface="Arial" panose="020B060402020202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9F3C20E-F4ED-63F3-4811-A3F471917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9059" y="2138893"/>
            <a:ext cx="1251342" cy="2706775"/>
          </a:xfrm>
          <a:prstGeom prst="roundRect">
            <a:avLst>
              <a:gd name="adj" fmla="val 7375"/>
            </a:avLst>
          </a:prstGeom>
          <a:ln>
            <a:solidFill>
              <a:schemeClr val="bg1">
                <a:lumMod val="85000"/>
              </a:schemeClr>
            </a:solidFill>
          </a:ln>
          <a:effectLst/>
        </p:spPr>
      </p:pic>
      <p:sp>
        <p:nvSpPr>
          <p:cNvPr id="20" name="Flèche : pentagone 19">
            <a:extLst>
              <a:ext uri="{FF2B5EF4-FFF2-40B4-BE49-F238E27FC236}">
                <a16:creationId xmlns:a16="http://schemas.microsoft.com/office/drawing/2014/main" id="{6203533D-AA41-1536-6BEF-3D029E7B4923}"/>
              </a:ext>
            </a:extLst>
          </p:cNvPr>
          <p:cNvSpPr/>
          <p:nvPr/>
        </p:nvSpPr>
        <p:spPr>
          <a:xfrm>
            <a:off x="2382468" y="3483572"/>
            <a:ext cx="2882030" cy="249974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Flèche : chevron 20">
            <a:extLst>
              <a:ext uri="{FF2B5EF4-FFF2-40B4-BE49-F238E27FC236}">
                <a16:creationId xmlns:a16="http://schemas.microsoft.com/office/drawing/2014/main" id="{202D4636-8FFF-29D8-DCCD-20AA897875B5}"/>
              </a:ext>
            </a:extLst>
          </p:cNvPr>
          <p:cNvSpPr/>
          <p:nvPr/>
        </p:nvSpPr>
        <p:spPr>
          <a:xfrm>
            <a:off x="3755737" y="3503494"/>
            <a:ext cx="134424" cy="222761"/>
          </a:xfrm>
          <a:prstGeom prst="chevron">
            <a:avLst/>
          </a:prstGeom>
          <a:solidFill>
            <a:srgbClr val="EBF1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err="1">
              <a:solidFill>
                <a:schemeClr val="bg1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3BEBA5A-99D4-E8DF-87FD-FD613039EB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8819" y="2907214"/>
            <a:ext cx="1065923" cy="1185224"/>
          </a:xfrm>
          <a:prstGeom prst="roundRect">
            <a:avLst>
              <a:gd name="adj" fmla="val 7375"/>
            </a:avLst>
          </a:prstGeom>
          <a:ln>
            <a:solidFill>
              <a:sysClr val="window" lastClr="FFFFFF">
                <a:lumMod val="85000"/>
              </a:sysClr>
            </a:solidFill>
          </a:ln>
          <a:effectLst/>
        </p:spPr>
      </p:pic>
      <p:pic>
        <p:nvPicPr>
          <p:cNvPr id="23" name="Graphique 22" descr="Index pointant vers la droite vu du côté du dos de la main avec un remplissage uni">
            <a:extLst>
              <a:ext uri="{FF2B5EF4-FFF2-40B4-BE49-F238E27FC236}">
                <a16:creationId xmlns:a16="http://schemas.microsoft.com/office/drawing/2014/main" id="{714C9C16-F154-E919-9521-8FA411E5AF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914067">
            <a:off x="3322263" y="3966829"/>
            <a:ext cx="331209" cy="33120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2CB8A52-DB56-9694-DDC5-7D1D785F12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5737" y="2708780"/>
            <a:ext cx="1276830" cy="1822720"/>
          </a:xfrm>
          <a:prstGeom prst="roundRect">
            <a:avLst>
              <a:gd name="adj" fmla="val 7375"/>
            </a:avLst>
          </a:prstGeom>
          <a:noFill/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3534044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1355284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bg1">
              <a:lumMod val="75000"/>
            </a:schemeClr>
          </a:solidFill>
          <a:prstDash val="sysDot"/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lnSpc>
            <a:spcPct val="85000"/>
          </a:lnSpc>
          <a:spcAft>
            <a:spcPts val="600"/>
          </a:spcAft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ésentation1" id="{97E4880F-2783-4FBF-A303-CF487BFE7A38}" vid="{9E56AC44-218A-4A59-9D9D-2C3E51CD9E0D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f402299-0b80-4c0c-b97f-361967efc3fb" xsi:nil="true"/>
    <lcf76f155ced4ddcb4097134ff3c332f xmlns="34211a62-4df9-42d0-9e31-ca5f364c2fae">
      <Terms xmlns="http://schemas.microsoft.com/office/infopath/2007/PartnerControls"/>
    </lcf76f155ced4ddcb4097134ff3c332f>
    <SharedWithUsers xmlns="0f402299-0b80-4c0c-b97f-361967efc3fb">
      <UserInfo>
        <DisplayName>SEYNAEVE Camille [CEGEE]</DisplayName>
        <AccountId>365</AccountId>
        <AccountType/>
      </UserInfo>
      <UserInfo>
        <DisplayName>DURUISSEAU Fabienne [CEGEE]</DisplayName>
        <AccountId>364</AccountId>
        <AccountType/>
      </UserInfo>
      <UserInfo>
        <DisplayName>MASSON Jean-Louis [CEGEE]</DisplayName>
        <AccountId>363</AccountId>
        <AccountType/>
      </UserInfo>
      <UserInfo>
        <DisplayName>WACH Jean-Marie [CEGEE]</DisplayName>
        <AccountId>362</AccountId>
        <AccountType/>
      </UserInfo>
    </SharedWithUsers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D968A4F555554083B5001399540170" ma:contentTypeVersion="17" ma:contentTypeDescription="Create a new document." ma:contentTypeScope="" ma:versionID="389cfe5589db11d40491fdd02758a6cc">
  <xsd:schema xmlns:xsd="http://www.w3.org/2001/XMLSchema" xmlns:xs="http://www.w3.org/2001/XMLSchema" xmlns:p="http://schemas.microsoft.com/office/2006/metadata/properties" xmlns:ns2="34211a62-4df9-42d0-9e31-ca5f364c2fae" xmlns:ns3="0f402299-0b80-4c0c-b97f-361967efc3fb" targetNamespace="http://schemas.microsoft.com/office/2006/metadata/properties" ma:root="true" ma:fieldsID="4c2b9953d04ea9a40e1d2d899ac9e16f" ns2:_="" ns3:_="">
    <xsd:import namespace="34211a62-4df9-42d0-9e31-ca5f364c2fae"/>
    <xsd:import namespace="0f402299-0b80-4c0c-b97f-361967efc3f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211a62-4df9-42d0-9e31-ca5f364c2f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402299-0b80-4c0c-b97f-361967efc3f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f5f3a48-1085-4f27-b79c-de3c88402c1a}" ma:internalName="TaxCatchAll" ma:showField="CatchAllData" ma:web="0f402299-0b80-4c0c-b97f-361967efc3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5C0423-CE39-429E-8C07-48E08853999F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604AC50-A577-46D0-8B9F-6D3C9D53AFF5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ee7b8353-a7a0-4852-9b9d-787b6797382e"/>
    <ds:schemaRef ds:uri="http://purl.org/dc/terms/"/>
    <ds:schemaRef ds:uri="http://schemas.openxmlformats.org/package/2006/metadata/core-properties"/>
    <ds:schemaRef ds:uri="be1cc02e-7a61-4fb5-8896-da92e6b06c01"/>
    <ds:schemaRef ds:uri="http://www.w3.org/XML/1998/namespace"/>
    <ds:schemaRef ds:uri="0f402299-0b80-4c0c-b97f-361967efc3fb"/>
    <ds:schemaRef ds:uri="34211a62-4df9-42d0-9e31-ca5f364c2fae"/>
  </ds:schemaRefs>
</ds:datastoreItem>
</file>

<file path=customXml/itemProps4.xml><?xml version="1.0" encoding="utf-8"?>
<ds:datastoreItem xmlns:ds="http://schemas.openxmlformats.org/officeDocument/2006/customXml" ds:itemID="{6558C122-32B1-4796-B1C4-3214ECEBA9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211a62-4df9-42d0-9e31-ca5f364c2fae"/>
    <ds:schemaRef ds:uri="0f402299-0b80-4c0c-b97f-361967efc3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8788</TotalTime>
  <Words>1226</Words>
  <Application>Microsoft Office PowerPoint</Application>
  <PresentationFormat>Affichage à l'écran (16:9)</PresentationFormat>
  <Paragraphs>191</Paragraphs>
  <Slides>10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9" baseType="lpstr">
      <vt:lpstr>Arial</vt:lpstr>
      <vt:lpstr>Cabin Condensed</vt:lpstr>
      <vt:lpstr>Cambria Math</vt:lpstr>
      <vt:lpstr>Montserrat</vt:lpstr>
      <vt:lpstr>Montserrat ExtraBold</vt:lpstr>
      <vt:lpstr>Montserrat SemiBold</vt:lpstr>
      <vt:lpstr>Wingdings</vt:lpstr>
      <vt:lpstr>Wingdings 2</vt:lpstr>
      <vt:lpstr>Conception personnalisée</vt:lpstr>
      <vt:lpstr>Titre de la présentation</vt:lpstr>
      <vt:lpstr>Saisie de plusieurs opérations consécutives</vt:lpstr>
      <vt:lpstr>Les opérations possibles</vt:lpstr>
      <vt:lpstr>Les opérations possibles</vt:lpstr>
      <vt:lpstr>Ce que le client visualise dans son espace personnel</vt:lpstr>
      <vt:lpstr>Ce que le client visualise dans son espace personnel</vt:lpstr>
      <vt:lpstr>Ce que le client visualise dans son espace personnel</vt:lpstr>
      <vt:lpstr>Ce que le client visualise dans son espace personnel</vt:lpstr>
      <vt:lpstr>Ce que le client visualise dans son espace personnel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subject/>
  <dc:creator>SMAL Aude</dc:creator>
  <cp:keywords/>
  <dc:description/>
  <cp:lastModifiedBy>LOSSER Fabien [CEGEE]</cp:lastModifiedBy>
  <cp:revision>462</cp:revision>
  <cp:lastPrinted>2024-01-03T14:50:46Z</cp:lastPrinted>
  <dcterms:created xsi:type="dcterms:W3CDTF">2023-11-20T12:40:47Z</dcterms:created>
  <dcterms:modified xsi:type="dcterms:W3CDTF">2024-06-19T09:29:43Z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Gaelle.YOLLANT@bpce.fr</vt:lpwstr>
  </property>
  <property fmtid="{D5CDD505-2E9C-101B-9397-08002B2CF9AE}" pid="5" name="MSIP_Label_48a19f0c-bea1-442e-a475-ed109d9ec508_SetDate">
    <vt:lpwstr>2019-04-24T12:15:37.6215196Z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0x010100E1D968A4F555554083B5001399540170</vt:lpwstr>
  </property>
  <property fmtid="{D5CDD505-2E9C-101B-9397-08002B2CF9AE}" pid="11" name="MediaServiceImageTags">
    <vt:lpwstr/>
  </property>
</Properties>
</file>