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8"/>
  </p:notesMasterIdLst>
  <p:sldIdLst>
    <p:sldId id="378" r:id="rId6"/>
    <p:sldId id="2134806282" r:id="rId7"/>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D16E20-35F1-CB2C-F069-E9761F36D922}" name="LE DOUAREC CELINE" initials="LC" userId="S::celine.ledouarec@bpce.fr::9ae0ee48-5c8b-47cf-8c2a-5943cbae17a4" providerId="AD"/>
  <p188:author id="{2368AF6E-8A09-6021-AB64-97AD8B48DF03}" name="LE DOUAREC CELINE" initials="LDC" userId="S::Celine.LEDOUAREC@bpce.fr::9ae0ee48-5c8b-47cf-8c2a-5943cbae17a4" providerId="AD"/>
  <p188:author id="{C419A77B-1630-3B9A-B984-D381C5ADD474}" name="SAULNIER Cecile [ECUVIE]" initials="SC[" userId="S::cecile.saulnier@ecuvie.caisse-epargne.fr::9e0507c2-a4cc-4a46-81c9-c48db2794098" providerId="AD"/>
  <p188:author id="{94C08E7C-A677-41BB-06B0-F87FF0966BA0}" name="SAULNIER Cécile" initials="SC" userId="S::cecile.saulnier@natixis.com::1819dc48-e500-42d1-a624-cc7440cfa2f4" providerId="AD"/>
  <p188:author id="{185B4098-B6E2-4936-FA1F-88715164CD02}" name="GUILLOIS SYLVIE" initials="GS" userId="S::sylvie.guillois@bpce.fr::de2220e7-9fd4-4f5d-ac71-a02045d5acf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B6C83C-286A-4BBC-8E7D-22908CEC2CEC}" v="2" dt="2023-01-16T15:59:57.8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6" d="100"/>
          <a:sy n="66" d="100"/>
        </p:scale>
        <p:origin x="1752" y="-15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 Id="rId14"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A3E8B6-5FB7-4189-88DA-91B4BB597C29}" type="datetimeFigureOut">
              <a:rPr lang="fr-FR" smtClean="0"/>
              <a:t>18/01/2023</a:t>
            </a:fld>
            <a:endParaRPr lang="fr-FR"/>
          </a:p>
        </p:txBody>
      </p:sp>
      <p:sp>
        <p:nvSpPr>
          <p:cNvPr id="4" name="Espace réservé de l'image des diapositives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DF40CC-2D58-4CF1-8B83-72993066B1CD}" type="slidenum">
              <a:rPr lang="fr-FR" smtClean="0"/>
              <a:t>‹N°›</a:t>
            </a:fld>
            <a:endParaRPr lang="fr-FR"/>
          </a:p>
        </p:txBody>
      </p:sp>
    </p:spTree>
    <p:extLst>
      <p:ext uri="{BB962C8B-B14F-4D97-AF65-F5344CB8AC3E}">
        <p14:creationId xmlns:p14="http://schemas.microsoft.com/office/powerpoint/2010/main" val="1965832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fr-FR"/>
              <a:t>Modifiez le style du titre</a:t>
            </a:r>
            <a:endParaRPr lang="en-US"/>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18/01/2023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611008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18/01/2023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861806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fr-FR"/>
              <a:t>Modifiez le style du titre</a:t>
            </a:r>
            <a:endParaRPr lang="en-US"/>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01D482C-984D-478C-85A8-C1AD18039C66}" type="datetimeFigureOut">
              <a:rPr lang="fr-FR" smtClean="0"/>
              <a:t>18/01/2023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808843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471488" y="3245556"/>
            <a:ext cx="2914650" cy="77357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3471863" y="3245556"/>
            <a:ext cx="2914650" cy="77357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301D482C-984D-478C-85A8-C1AD18039C66}" type="datetimeFigureOut">
              <a:rPr lang="fr-FR" smtClean="0"/>
              <a:t>18/01/2023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10536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fr-FR"/>
              <a:t>Modifiez le style du titre</a:t>
            </a:r>
            <a:endParaRPr lang="en-US"/>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4453467"/>
            <a:ext cx="2901255" cy="65503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4453467"/>
            <a:ext cx="2915543" cy="65503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301D482C-984D-478C-85A8-C1AD18039C66}" type="datetimeFigureOut">
              <a:rPr lang="fr-FR" smtClean="0"/>
              <a:t>18/01/2023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879128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301D482C-984D-478C-85A8-C1AD18039C66}" type="datetimeFigureOut">
              <a:rPr lang="fr-FR" smtClean="0"/>
              <a:t>18/01/2023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186064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1D482C-984D-478C-85A8-C1AD18039C66}" type="datetimeFigureOut">
              <a:rPr lang="fr-FR" smtClean="0"/>
              <a:t>18/01/2023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643809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01D482C-984D-478C-85A8-C1AD18039C66}" type="datetimeFigureOut">
              <a:rPr lang="fr-FR" smtClean="0"/>
              <a:t>18/01/2023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042714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01D482C-984D-478C-85A8-C1AD18039C66}" type="datetimeFigureOut">
              <a:rPr lang="fr-FR" smtClean="0"/>
              <a:t>18/01/2023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730457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18/01/2023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4054809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18/01/2023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303029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age de contenu simple">
    <p:spTree>
      <p:nvGrpSpPr>
        <p:cNvPr id="1" name=""/>
        <p:cNvGrpSpPr/>
        <p:nvPr/>
      </p:nvGrpSpPr>
      <p:grpSpPr>
        <a:xfrm>
          <a:off x="0" y="0"/>
          <a:ext cx="0" cy="0"/>
          <a:chOff x="0" y="0"/>
          <a:chExt cx="0" cy="0"/>
        </a:xfrm>
      </p:grpSpPr>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251511" y="572447"/>
            <a:ext cx="6350653" cy="1066800"/>
          </a:xfrm>
        </p:spPr>
        <p:txBody>
          <a:bodyPr>
            <a:noAutofit/>
          </a:bodyPr>
          <a:lstStyle>
            <a:lvl1pPr marL="0" indent="0">
              <a:buNone/>
              <a:defRPr sz="2475" b="1">
                <a:solidFill>
                  <a:schemeClr val="accent2"/>
                </a:solidFill>
              </a:defRPr>
            </a:lvl1pPr>
          </a:lstStyle>
          <a:p>
            <a:pPr lvl="0"/>
            <a:r>
              <a:rPr lang="fr-FR"/>
              <a:t>Page de contenu simple - Titre Calibri 44 pt Bold</a:t>
            </a:r>
          </a:p>
        </p:txBody>
      </p:sp>
      <p:sp>
        <p:nvSpPr>
          <p:cNvPr id="11" name="Espace réservé du texte 2">
            <a:extLst>
              <a:ext uri="{FF2B5EF4-FFF2-40B4-BE49-F238E27FC236}">
                <a16:creationId xmlns:a16="http://schemas.microsoft.com/office/drawing/2014/main" id="{88A2EAD8-2727-4B40-8735-B274AFF31031}"/>
              </a:ext>
            </a:extLst>
          </p:cNvPr>
          <p:cNvSpPr>
            <a:spLocks noGrp="1"/>
          </p:cNvSpPr>
          <p:nvPr>
            <p:ph type="body" sz="quarter" idx="12" hasCustomPrompt="1"/>
          </p:nvPr>
        </p:nvSpPr>
        <p:spPr>
          <a:xfrm>
            <a:off x="251511" y="2537882"/>
            <a:ext cx="6350653" cy="8193616"/>
          </a:xfrm>
        </p:spPr>
        <p:txBody>
          <a:bodyPr/>
          <a:lstStyle>
            <a:lvl1pPr>
              <a:lnSpc>
                <a:spcPct val="150000"/>
              </a:lnSpc>
              <a:spcBef>
                <a:spcPts val="563"/>
              </a:spcBef>
              <a:defRPr sz="956"/>
            </a:lvl1pPr>
            <a:lvl2pPr>
              <a:lnSpc>
                <a:spcPct val="150000"/>
              </a:lnSpc>
              <a:spcBef>
                <a:spcPts val="563"/>
              </a:spcBef>
              <a:defRPr sz="956"/>
            </a:lvl2pPr>
            <a:lvl3pPr>
              <a:lnSpc>
                <a:spcPct val="150000"/>
              </a:lnSpc>
              <a:spcBef>
                <a:spcPts val="563"/>
              </a:spcBef>
              <a:defRPr sz="956"/>
            </a:lvl3pPr>
          </a:lstStyle>
          <a:p>
            <a:pPr lvl="0"/>
            <a:r>
              <a:rPr lang="fr-FR"/>
              <a:t>Une page de contenu très sobre pour faire passer le message sans artifices. Il est cependant possible d’intégrer certains </a:t>
            </a:r>
            <a:r>
              <a:rPr lang="fr-FR" err="1"/>
              <a:t>pictos</a:t>
            </a:r>
            <a:r>
              <a:rPr lang="fr-FR"/>
              <a:t> de l’identité visuelle pour illustrer le </a:t>
            </a:r>
            <a:r>
              <a:rPr lang="fr-FR" err="1"/>
              <a:t>propo</a:t>
            </a:r>
            <a:r>
              <a:rPr lang="fr-FR"/>
              <a:t>.</a:t>
            </a:r>
          </a:p>
          <a:p>
            <a:pPr lvl="1"/>
            <a:r>
              <a:rPr lang="fr-FR"/>
              <a:t>Deuxième niveau</a:t>
            </a:r>
          </a:p>
          <a:p>
            <a:pPr lvl="2"/>
            <a:r>
              <a:rPr lang="fr-FR"/>
              <a:t>Troisième niveau</a:t>
            </a:r>
          </a:p>
        </p:txBody>
      </p:sp>
      <p:sp>
        <p:nvSpPr>
          <p:cNvPr id="10" name="Espace réservé du pied de page 4">
            <a:extLst>
              <a:ext uri="{FF2B5EF4-FFF2-40B4-BE49-F238E27FC236}">
                <a16:creationId xmlns:a16="http://schemas.microsoft.com/office/drawing/2014/main" id="{A210156A-1388-AF99-75E8-7BB74FB5E9D5}"/>
              </a:ext>
            </a:extLst>
          </p:cNvPr>
          <p:cNvSpPr>
            <a:spLocks noGrp="1"/>
          </p:cNvSpPr>
          <p:nvPr>
            <p:ph type="ftr" sz="quarter" idx="3"/>
          </p:nvPr>
        </p:nvSpPr>
        <p:spPr>
          <a:xfrm>
            <a:off x="3262989" y="11393374"/>
            <a:ext cx="1646628" cy="470293"/>
          </a:xfrm>
          <a:prstGeom prst="rect">
            <a:avLst/>
          </a:prstGeom>
        </p:spPr>
        <p:txBody>
          <a:bodyPr vert="horz" lIns="91440" tIns="45720" rIns="0" bIns="45720" rtlCol="0" anchor="ctr"/>
          <a:lstStyle>
            <a:lvl1pPr algn="r">
              <a:defRPr sz="563">
                <a:solidFill>
                  <a:schemeClr val="tx1">
                    <a:tint val="75000"/>
                  </a:schemeClr>
                </a:solidFill>
              </a:defRPr>
            </a:lvl1pPr>
          </a:lstStyle>
          <a:p>
            <a:pPr algn="l"/>
            <a:r>
              <a:rPr lang="fr-FR"/>
              <a:t>Titre de la présentation</a:t>
            </a:r>
          </a:p>
        </p:txBody>
      </p:sp>
      <p:sp>
        <p:nvSpPr>
          <p:cNvPr id="13" name="Espace réservé du numéro de diapositive 5">
            <a:extLst>
              <a:ext uri="{FF2B5EF4-FFF2-40B4-BE49-F238E27FC236}">
                <a16:creationId xmlns:a16="http://schemas.microsoft.com/office/drawing/2014/main" id="{8203AAB4-C7DC-0FBD-01A5-4E8C860AB8C6}"/>
              </a:ext>
            </a:extLst>
          </p:cNvPr>
          <p:cNvSpPr>
            <a:spLocks noGrp="1"/>
          </p:cNvSpPr>
          <p:nvPr>
            <p:ph type="sldNum" sz="quarter" idx="4"/>
          </p:nvPr>
        </p:nvSpPr>
        <p:spPr>
          <a:xfrm>
            <a:off x="6528318" y="11390081"/>
            <a:ext cx="281730" cy="649111"/>
          </a:xfrm>
          <a:prstGeom prst="rect">
            <a:avLst/>
          </a:prstGeom>
        </p:spPr>
        <p:txBody>
          <a:bodyPr vert="horz" lIns="91440" tIns="45720" rIns="91440" bIns="45720" rtlCol="0" anchor="ctr"/>
          <a:lstStyle>
            <a:lvl1pPr algn="ctr">
              <a:defRPr sz="675">
                <a:solidFill>
                  <a:schemeClr val="tx1">
                    <a:tint val="75000"/>
                  </a:schemeClr>
                </a:solidFill>
              </a:defRPr>
            </a:lvl1pPr>
          </a:lstStyle>
          <a:p>
            <a:fld id="{D5CB2B02-8FFA-4AE8-8936-873B449F5BB9}" type="slidenum">
              <a:rPr lang="fr-FR" smtClean="0"/>
              <a:pPr/>
              <a:t>‹N°›</a:t>
            </a:fld>
            <a:endParaRPr lang="fr-FR"/>
          </a:p>
        </p:txBody>
      </p:sp>
      <p:sp>
        <p:nvSpPr>
          <p:cNvPr id="7" name="Espace réservé de la date 3">
            <a:extLst>
              <a:ext uri="{FF2B5EF4-FFF2-40B4-BE49-F238E27FC236}">
                <a16:creationId xmlns:a16="http://schemas.microsoft.com/office/drawing/2014/main" id="{22B1C287-3AD3-4EAE-D3BE-E836B508580C}"/>
              </a:ext>
            </a:extLst>
          </p:cNvPr>
          <p:cNvSpPr>
            <a:spLocks noGrp="1"/>
          </p:cNvSpPr>
          <p:nvPr>
            <p:ph type="dt" sz="half" idx="2"/>
          </p:nvPr>
        </p:nvSpPr>
        <p:spPr>
          <a:xfrm>
            <a:off x="2832274" y="11411706"/>
            <a:ext cx="428929" cy="468613"/>
          </a:xfrm>
          <a:prstGeom prst="rect">
            <a:avLst/>
          </a:prstGeom>
        </p:spPr>
        <p:txBody>
          <a:bodyPr lIns="36000"/>
          <a:lstStyle>
            <a:lvl1pPr algn="r">
              <a:defRPr sz="563">
                <a:solidFill>
                  <a:schemeClr val="bg1">
                    <a:lumMod val="65000"/>
                  </a:schemeClr>
                </a:solidFill>
              </a:defRPr>
            </a:lvl1pPr>
          </a:lstStyle>
          <a:p>
            <a:fld id="{A3ADE562-BEB5-432E-AFF8-2923AA890A78}" type="datetime1">
              <a:rPr lang="fr-FR" smtClean="0"/>
              <a:pPr/>
              <a:t>18/01/2023</a:t>
            </a:fld>
            <a:endParaRPr lang="fr-FR"/>
          </a:p>
        </p:txBody>
      </p:sp>
    </p:spTree>
    <p:extLst>
      <p:ext uri="{BB962C8B-B14F-4D97-AF65-F5344CB8AC3E}">
        <p14:creationId xmlns:p14="http://schemas.microsoft.com/office/powerpoint/2010/main" val="703592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301D482C-984D-478C-85A8-C1AD18039C66}" type="datetimeFigureOut">
              <a:rPr lang="fr-FR" smtClean="0"/>
              <a:t>18/01/2023</a:t>
            </a:fld>
            <a:endParaRPr lang="fr-FR"/>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4130D05C-EF04-4901-8095-3743D077366C}" type="slidenum">
              <a:rPr lang="fr-FR" smtClean="0"/>
              <a:t>‹N°›</a:t>
            </a:fld>
            <a:endParaRPr lang="fr-FR"/>
          </a:p>
        </p:txBody>
      </p:sp>
    </p:spTree>
    <p:extLst>
      <p:ext uri="{BB962C8B-B14F-4D97-AF65-F5344CB8AC3E}">
        <p14:creationId xmlns:p14="http://schemas.microsoft.com/office/powerpoint/2010/main" val="21435765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12D10BE7-587D-4D5C-A77A-5386A1D5F257}"/>
              </a:ext>
            </a:extLst>
          </p:cNvPr>
          <p:cNvSpPr>
            <a:spLocks noGrp="1"/>
          </p:cNvSpPr>
          <p:nvPr>
            <p:ph type="body" sz="quarter" idx="10"/>
          </p:nvPr>
        </p:nvSpPr>
        <p:spPr>
          <a:xfrm>
            <a:off x="225281" y="872278"/>
            <a:ext cx="6350653" cy="232004"/>
          </a:xfrm>
        </p:spPr>
        <p:txBody>
          <a:bodyPr/>
          <a:lstStyle/>
          <a:p>
            <a:r>
              <a:rPr lang="fr-FR" sz="1600" dirty="0">
                <a:solidFill>
                  <a:srgbClr val="C00000"/>
                </a:solidFill>
                <a:latin typeface="Arial Narrow" panose="020B0606020202030204" pitchFamily="34" charset="0"/>
              </a:rPr>
              <a:t>Le contexte 2022</a:t>
            </a:r>
          </a:p>
          <a:p>
            <a:endParaRPr lang="fr-FR" dirty="0"/>
          </a:p>
        </p:txBody>
      </p:sp>
      <p:sp>
        <p:nvSpPr>
          <p:cNvPr id="6" name="Espace réservé du texte 5">
            <a:extLst>
              <a:ext uri="{FF2B5EF4-FFF2-40B4-BE49-F238E27FC236}">
                <a16:creationId xmlns:a16="http://schemas.microsoft.com/office/drawing/2014/main" id="{352819B5-3AC9-4CC4-8542-0190050A207F}"/>
              </a:ext>
            </a:extLst>
          </p:cNvPr>
          <p:cNvSpPr>
            <a:spLocks noGrp="1"/>
          </p:cNvSpPr>
          <p:nvPr>
            <p:ph type="body" sz="quarter" idx="12"/>
          </p:nvPr>
        </p:nvSpPr>
        <p:spPr>
          <a:xfrm>
            <a:off x="1256230" y="1238471"/>
            <a:ext cx="5169025" cy="514512"/>
          </a:xfrm>
        </p:spPr>
        <p:txBody>
          <a:bodyPr>
            <a:normAutofit lnSpcReduction="10000"/>
          </a:bodyPr>
          <a:lstStyle/>
          <a:p>
            <a:pPr marL="0" indent="0">
              <a:lnSpc>
                <a:spcPct val="100000"/>
              </a:lnSpc>
              <a:buNone/>
            </a:pPr>
            <a:r>
              <a:rPr lang="fr-FR" sz="800" dirty="0">
                <a:latin typeface="Arial Narrow" panose="020B0606020202030204" pitchFamily="34" charset="0"/>
                <a:ea typeface="+mn-lt"/>
                <a:cs typeface="+mn-lt"/>
              </a:rPr>
              <a:t>Remontée du taux d’épargne réglementée dont celui du livret A :</a:t>
            </a:r>
            <a:br>
              <a:rPr lang="fr-FR" sz="800" dirty="0">
                <a:latin typeface="Arial Narrow" panose="020B0606020202030204" pitchFamily="34" charset="0"/>
                <a:ea typeface="+mn-lt"/>
                <a:cs typeface="+mn-lt"/>
              </a:rPr>
            </a:br>
            <a:r>
              <a:rPr lang="fr-FR" sz="800" dirty="0">
                <a:latin typeface="Arial Narrow" panose="020B0606020202030204" pitchFamily="34" charset="0"/>
                <a:ea typeface="+mn-lt"/>
                <a:cs typeface="+mn-lt"/>
              </a:rPr>
              <a:t>passage de 0,5% à 1% en février 2022 puis à 2% en août </a:t>
            </a:r>
          </a:p>
          <a:p>
            <a:pPr marL="0" indent="0">
              <a:lnSpc>
                <a:spcPct val="100000"/>
              </a:lnSpc>
              <a:buNone/>
            </a:pPr>
            <a:r>
              <a:rPr lang="fr-FR" sz="800" dirty="0">
                <a:latin typeface="Arial Narrow" panose="020B0606020202030204" pitchFamily="34" charset="0"/>
                <a:ea typeface="+mn-lt"/>
                <a:cs typeface="+mn-lt"/>
                <a:sym typeface="Wingdings" panose="05000000000000000000" pitchFamily="2" charset="2"/>
              </a:rPr>
              <a:t> </a:t>
            </a:r>
            <a:r>
              <a:rPr lang="fr-FR" sz="800" dirty="0">
                <a:latin typeface="Arial Narrow" panose="020B0606020202030204" pitchFamily="34" charset="0"/>
                <a:ea typeface="+mn-lt"/>
                <a:cs typeface="+mn-lt"/>
              </a:rPr>
              <a:t>soit un taux de rendement annuel de 1,38% net </a:t>
            </a:r>
          </a:p>
        </p:txBody>
      </p:sp>
      <p:sp>
        <p:nvSpPr>
          <p:cNvPr id="2" name="Espace réservé du pied de page 1">
            <a:extLst>
              <a:ext uri="{FF2B5EF4-FFF2-40B4-BE49-F238E27FC236}">
                <a16:creationId xmlns:a16="http://schemas.microsoft.com/office/drawing/2014/main" id="{33D9C398-3339-4A66-B44A-D4D61104C317}"/>
              </a:ext>
            </a:extLst>
          </p:cNvPr>
          <p:cNvSpPr>
            <a:spLocks noGrp="1"/>
          </p:cNvSpPr>
          <p:nvPr>
            <p:ph type="ftr" sz="quarter" idx="3"/>
          </p:nvPr>
        </p:nvSpPr>
        <p:spPr>
          <a:xfrm>
            <a:off x="2689482" y="11786417"/>
            <a:ext cx="1646628" cy="169277"/>
          </a:xfrm>
        </p:spPr>
        <p:txBody>
          <a:bodyPr/>
          <a:lstStyle/>
          <a:p>
            <a:pPr algn="l"/>
            <a:r>
              <a:rPr lang="fr-FR" dirty="0"/>
              <a:t>Fiche mémo rendements   Janvier 2023</a:t>
            </a:r>
          </a:p>
        </p:txBody>
      </p:sp>
      <p:sp>
        <p:nvSpPr>
          <p:cNvPr id="4" name="Espace réservé du numéro de diapositive 3">
            <a:extLst>
              <a:ext uri="{FF2B5EF4-FFF2-40B4-BE49-F238E27FC236}">
                <a16:creationId xmlns:a16="http://schemas.microsoft.com/office/drawing/2014/main" id="{37A0F269-6540-45A0-887D-9F83D81673D9}"/>
              </a:ext>
            </a:extLst>
          </p:cNvPr>
          <p:cNvSpPr>
            <a:spLocks noGrp="1"/>
          </p:cNvSpPr>
          <p:nvPr>
            <p:ph type="sldNum" sz="quarter" idx="4"/>
          </p:nvPr>
        </p:nvSpPr>
        <p:spPr/>
        <p:txBody>
          <a:bodyPr/>
          <a:lstStyle/>
          <a:p>
            <a:fld id="{D5CB2B02-8FFA-4AE8-8936-873B449F5BB9}" type="slidenum">
              <a:rPr lang="fr-FR" smtClean="0"/>
              <a:pPr/>
              <a:t>1</a:t>
            </a:fld>
            <a:endParaRPr lang="fr-FR"/>
          </a:p>
        </p:txBody>
      </p:sp>
      <p:sp>
        <p:nvSpPr>
          <p:cNvPr id="7" name="ZoneTexte 6">
            <a:extLst>
              <a:ext uri="{FF2B5EF4-FFF2-40B4-BE49-F238E27FC236}">
                <a16:creationId xmlns:a16="http://schemas.microsoft.com/office/drawing/2014/main" id="{1E05C59D-D0BC-4527-B2BD-71C2A11023B8}"/>
              </a:ext>
            </a:extLst>
          </p:cNvPr>
          <p:cNvSpPr txBox="1"/>
          <p:nvPr/>
        </p:nvSpPr>
        <p:spPr>
          <a:xfrm>
            <a:off x="303094" y="1300241"/>
            <a:ext cx="966149" cy="213478"/>
          </a:xfrm>
          <a:prstGeom prst="rect">
            <a:avLst/>
          </a:prstGeom>
          <a:solidFill>
            <a:schemeClr val="bg2">
              <a:lumMod val="75000"/>
            </a:schemeClr>
          </a:solidFill>
        </p:spPr>
        <p:txBody>
          <a:bodyPr wrap="square" rtlCol="0" anchor="ctr">
            <a:noAutofit/>
          </a:bodyPr>
          <a:lstStyle/>
          <a:p>
            <a:pPr algn="ctr"/>
            <a:r>
              <a:rPr lang="fr-FR" sz="600" b="1" cap="all" dirty="0">
                <a:solidFill>
                  <a:schemeClr val="bg1"/>
                </a:solidFill>
                <a:latin typeface="Arial Narrow" panose="020B0606020202030204" pitchFamily="34" charset="0"/>
              </a:rPr>
              <a:t>Épargne de précaution</a:t>
            </a:r>
          </a:p>
        </p:txBody>
      </p:sp>
      <p:sp>
        <p:nvSpPr>
          <p:cNvPr id="9" name="ZoneTexte 8">
            <a:extLst>
              <a:ext uri="{FF2B5EF4-FFF2-40B4-BE49-F238E27FC236}">
                <a16:creationId xmlns:a16="http://schemas.microsoft.com/office/drawing/2014/main" id="{04840F3C-2D24-4797-88FE-D06854A9E1A5}"/>
              </a:ext>
            </a:extLst>
          </p:cNvPr>
          <p:cNvSpPr txBox="1"/>
          <p:nvPr/>
        </p:nvSpPr>
        <p:spPr>
          <a:xfrm>
            <a:off x="309917" y="1797980"/>
            <a:ext cx="952502" cy="199365"/>
          </a:xfrm>
          <a:prstGeom prst="rect">
            <a:avLst/>
          </a:prstGeom>
          <a:solidFill>
            <a:schemeClr val="bg2">
              <a:lumMod val="75000"/>
            </a:schemeClr>
          </a:solidFill>
        </p:spPr>
        <p:txBody>
          <a:bodyPr wrap="square" rtlCol="0" anchor="ctr">
            <a:noAutofit/>
          </a:bodyPr>
          <a:lstStyle/>
          <a:p>
            <a:pPr algn="ctr"/>
            <a:r>
              <a:rPr lang="fr-FR" sz="600" b="1" cap="all" dirty="0">
                <a:solidFill>
                  <a:schemeClr val="bg1"/>
                </a:solidFill>
                <a:latin typeface="Arial Narrow" panose="020B0606020202030204" pitchFamily="34" charset="0"/>
              </a:rPr>
              <a:t>Épargne financière</a:t>
            </a:r>
          </a:p>
        </p:txBody>
      </p:sp>
      <p:sp>
        <p:nvSpPr>
          <p:cNvPr id="10" name="Espace réservé du texte 5">
            <a:extLst>
              <a:ext uri="{FF2B5EF4-FFF2-40B4-BE49-F238E27FC236}">
                <a16:creationId xmlns:a16="http://schemas.microsoft.com/office/drawing/2014/main" id="{28F7250B-7EAA-443D-B8B3-C90174884A98}"/>
              </a:ext>
            </a:extLst>
          </p:cNvPr>
          <p:cNvSpPr txBox="1">
            <a:spLocks/>
          </p:cNvSpPr>
          <p:nvPr/>
        </p:nvSpPr>
        <p:spPr>
          <a:xfrm>
            <a:off x="1297897" y="2280293"/>
            <a:ext cx="5540804" cy="743103"/>
          </a:xfrm>
          <a:prstGeom prst="rect">
            <a:avLst/>
          </a:prstGeom>
        </p:spPr>
        <p:txBody>
          <a:bodyPr vert="horz" lIns="51435" tIns="25718" rIns="51435" bIns="25718" rtlCol="0" anchor="t">
            <a:normAutofit/>
          </a:bodyPr>
          <a:lstStyle>
            <a:lvl1pPr marL="228600" indent="-228600" algn="l" defTabSz="914400" rtl="0" eaLnBrk="1" latinLnBrk="0" hangingPunct="1">
              <a:lnSpc>
                <a:spcPct val="150000"/>
              </a:lnSpc>
              <a:spcBef>
                <a:spcPts val="1000"/>
              </a:spcBef>
              <a:buClr>
                <a:schemeClr val="accent3"/>
              </a:buClr>
              <a:buFont typeface="Wingdings" panose="05000000000000000000" pitchFamily="2" charset="2"/>
              <a:buChar char="§"/>
              <a:defRPr sz="1700" kern="1200">
                <a:solidFill>
                  <a:schemeClr val="tx1"/>
                </a:solidFill>
                <a:latin typeface="+mn-lt"/>
                <a:ea typeface="+mn-ea"/>
                <a:cs typeface="+mn-cs"/>
              </a:defRPr>
            </a:lvl1pPr>
            <a:lvl2pPr marL="685800" indent="-228600" algn="l" defTabSz="914400" rtl="0" eaLnBrk="1" latinLnBrk="0" hangingPunct="1">
              <a:lnSpc>
                <a:spcPct val="150000"/>
              </a:lnSpc>
              <a:spcBef>
                <a:spcPts val="10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150000"/>
              </a:lnSpc>
              <a:spcBef>
                <a:spcPts val="10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700" dirty="0">
                <a:ea typeface="+mn-lt"/>
                <a:cs typeface="+mn-lt"/>
                <a:sym typeface="Wingdings" panose="05000000000000000000" pitchFamily="2" charset="2"/>
              </a:rPr>
              <a:t> </a:t>
            </a:r>
            <a:r>
              <a:rPr lang="fr-FR" sz="800" dirty="0">
                <a:latin typeface="Arial Narrow" panose="020B0606020202030204" pitchFamily="34" charset="0"/>
                <a:ea typeface="+mn-lt"/>
                <a:cs typeface="+mn-lt"/>
              </a:rPr>
              <a:t>L’assurance vie profite de la hausse des taux d’intérêt et celle du livret A pour augmenter le rendement moyen des fonds en € en 2022.</a:t>
            </a:r>
          </a:p>
        </p:txBody>
      </p:sp>
      <p:sp>
        <p:nvSpPr>
          <p:cNvPr id="11" name="Espace réservé du texte 5">
            <a:extLst>
              <a:ext uri="{FF2B5EF4-FFF2-40B4-BE49-F238E27FC236}">
                <a16:creationId xmlns:a16="http://schemas.microsoft.com/office/drawing/2014/main" id="{DECEFA00-F70F-490D-B053-27BF9A4B0FA8}"/>
              </a:ext>
            </a:extLst>
          </p:cNvPr>
          <p:cNvSpPr txBox="1">
            <a:spLocks/>
          </p:cNvSpPr>
          <p:nvPr/>
        </p:nvSpPr>
        <p:spPr>
          <a:xfrm>
            <a:off x="1297897" y="1749252"/>
            <a:ext cx="5114956" cy="638433"/>
          </a:xfrm>
          <a:prstGeom prst="rect">
            <a:avLst/>
          </a:prstGeom>
        </p:spPr>
        <p:txBody>
          <a:bodyPr vert="horz" lIns="51435" tIns="25718" rIns="51435" bIns="25718" rtlCol="0">
            <a:normAutofit/>
          </a:bodyPr>
          <a:lstStyle>
            <a:lvl1pPr marL="228600" indent="-228600" algn="l" defTabSz="914400" rtl="0" eaLnBrk="1" latinLnBrk="0" hangingPunct="1">
              <a:lnSpc>
                <a:spcPct val="150000"/>
              </a:lnSpc>
              <a:spcBef>
                <a:spcPts val="1000"/>
              </a:spcBef>
              <a:buClr>
                <a:schemeClr val="accent3"/>
              </a:buClr>
              <a:buFont typeface="Wingdings" panose="05000000000000000000" pitchFamily="2" charset="2"/>
              <a:buChar char="§"/>
              <a:defRPr sz="1700" kern="1200">
                <a:solidFill>
                  <a:schemeClr val="tx1"/>
                </a:solidFill>
                <a:latin typeface="+mn-lt"/>
                <a:ea typeface="+mn-ea"/>
                <a:cs typeface="+mn-cs"/>
              </a:defRPr>
            </a:lvl1pPr>
            <a:lvl2pPr marL="685800" indent="-228600" algn="l" defTabSz="914400" rtl="0" eaLnBrk="1" latinLnBrk="0" hangingPunct="1">
              <a:lnSpc>
                <a:spcPct val="150000"/>
              </a:lnSpc>
              <a:spcBef>
                <a:spcPts val="10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150000"/>
              </a:lnSpc>
              <a:spcBef>
                <a:spcPts val="10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20000"/>
              </a:lnSpc>
              <a:spcBef>
                <a:spcPts val="563"/>
              </a:spcBef>
              <a:buNone/>
            </a:pPr>
            <a:r>
              <a:rPr lang="fr-FR" sz="800" b="1" dirty="0">
                <a:latin typeface="Arial Narrow" panose="020B0606020202030204" pitchFamily="34" charset="0"/>
                <a:ea typeface="+mn-lt"/>
                <a:cs typeface="+mn-lt"/>
              </a:rPr>
              <a:t>Des marchés actions chahutés </a:t>
            </a:r>
            <a:r>
              <a:rPr lang="fr-FR" sz="800" dirty="0">
                <a:latin typeface="Arial Narrow" panose="020B0606020202030204" pitchFamily="34" charset="0"/>
                <a:ea typeface="+mn-lt"/>
                <a:cs typeface="+mn-lt"/>
              </a:rPr>
              <a:t>: </a:t>
            </a:r>
            <a:r>
              <a:rPr lang="fr-FR" sz="800" dirty="0">
                <a:latin typeface="Arial Narrow" panose="020B0606020202030204" pitchFamily="34" charset="0"/>
                <a:ea typeface="+mn-lt"/>
                <a:cs typeface="+mn-lt"/>
                <a:sym typeface="Wingdings" panose="05000000000000000000" pitchFamily="2" charset="2"/>
              </a:rPr>
              <a:t>Situation qui ne remet pas en cause l’intérêt de diversifier sur les marchés financiers</a:t>
            </a:r>
            <a:br>
              <a:rPr lang="fr-FR" sz="800" dirty="0">
                <a:latin typeface="Arial Narrow" panose="020B0606020202030204" pitchFamily="34" charset="0"/>
                <a:ea typeface="+mn-lt"/>
                <a:cs typeface="+mn-lt"/>
              </a:rPr>
            </a:br>
            <a:r>
              <a:rPr lang="fr-FR" sz="800" dirty="0">
                <a:latin typeface="Arial Narrow" panose="020B0606020202030204" pitchFamily="34" charset="0"/>
                <a:ea typeface="+mn-lt"/>
                <a:cs typeface="+mn-lt"/>
                <a:sym typeface="Wingdings" panose="05000000000000000000" pitchFamily="2" charset="2"/>
              </a:rPr>
              <a:t> Pour se faire nous nous appuyons sur notre expertise, nos offres ( PTFM, UC permanentes, fonds structurés, UC immobilières et emprunt, nos services de gestion déléguée / Orientation de gestion ) et des mécanismes de protection ( garantie plancher et options d’arbitrages automatiques ) </a:t>
            </a:r>
            <a:endParaRPr lang="fr-FR" sz="800" dirty="0">
              <a:latin typeface="Arial Narrow" panose="020B0606020202030204" pitchFamily="34" charset="0"/>
              <a:ea typeface="+mn-lt"/>
              <a:cs typeface="+mn-lt"/>
            </a:endParaRPr>
          </a:p>
        </p:txBody>
      </p:sp>
      <p:sp>
        <p:nvSpPr>
          <p:cNvPr id="12" name="Espace réservé du texte 4">
            <a:extLst>
              <a:ext uri="{FF2B5EF4-FFF2-40B4-BE49-F238E27FC236}">
                <a16:creationId xmlns:a16="http://schemas.microsoft.com/office/drawing/2014/main" id="{3DD94A29-9FE6-4315-B660-65607534436C}"/>
              </a:ext>
            </a:extLst>
          </p:cNvPr>
          <p:cNvSpPr txBox="1">
            <a:spLocks/>
          </p:cNvSpPr>
          <p:nvPr/>
        </p:nvSpPr>
        <p:spPr>
          <a:xfrm>
            <a:off x="253672" y="134581"/>
            <a:ext cx="6350653" cy="334380"/>
          </a:xfrm>
          <a:prstGeom prst="rect">
            <a:avLst/>
          </a:prstGeom>
        </p:spPr>
        <p:txBody>
          <a:bodyPr vert="horz" lIns="91440" tIns="45720" rIns="91440" bIns="45720" rtlCol="0" anchor="t">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2450" dirty="0">
                <a:solidFill>
                  <a:srgbClr val="C00000"/>
                </a:solidFill>
                <a:latin typeface="Arial Narrow" panose="020B0606020202030204" pitchFamily="34" charset="0"/>
                <a:cs typeface="Calibri"/>
              </a:rPr>
              <a:t> Mémo rendements 2022 servis en 2023</a:t>
            </a:r>
            <a:endParaRPr lang="fr-FR" dirty="0">
              <a:solidFill>
                <a:srgbClr val="C00000"/>
              </a:solidFill>
              <a:latin typeface="Arial Narrow" panose="020B0606020202030204" pitchFamily="34" charset="0"/>
            </a:endParaRPr>
          </a:p>
        </p:txBody>
      </p:sp>
      <p:sp>
        <p:nvSpPr>
          <p:cNvPr id="18" name="Espace réservé du texte 8">
            <a:extLst>
              <a:ext uri="{FF2B5EF4-FFF2-40B4-BE49-F238E27FC236}">
                <a16:creationId xmlns:a16="http://schemas.microsoft.com/office/drawing/2014/main" id="{99D77AC0-86CB-4762-951D-9177505F2D67}"/>
              </a:ext>
            </a:extLst>
          </p:cNvPr>
          <p:cNvSpPr txBox="1">
            <a:spLocks/>
          </p:cNvSpPr>
          <p:nvPr/>
        </p:nvSpPr>
        <p:spPr>
          <a:xfrm>
            <a:off x="404966" y="3934296"/>
            <a:ext cx="6123352" cy="745544"/>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200">
              <a:lnSpc>
                <a:spcPct val="120000"/>
              </a:lnSpc>
              <a:spcBef>
                <a:spcPts val="0"/>
              </a:spcBef>
              <a:buClr>
                <a:schemeClr val="accent2"/>
              </a:buClr>
              <a:buNone/>
            </a:pPr>
            <a:r>
              <a:rPr lang="fr-FR" sz="800" b="1" dirty="0">
                <a:solidFill>
                  <a:srgbClr val="C00000"/>
                </a:solidFill>
                <a:latin typeface="Arial Narrow" panose="020B0606020202030204" pitchFamily="34" charset="0"/>
                <a:ea typeface="+mn-lt"/>
                <a:cs typeface="+mn-lt"/>
              </a:rPr>
              <a:t>&gt; </a:t>
            </a:r>
            <a:r>
              <a:rPr lang="fr-FR" sz="800" dirty="0">
                <a:latin typeface="Arial Narrow" panose="020B0606020202030204" pitchFamily="34" charset="0"/>
                <a:ea typeface="+mn-lt"/>
                <a:cs typeface="+mn-lt"/>
              </a:rPr>
              <a:t>Avant bonus, le taux de rendement net servi s’établit entre 1,45% et 1,80% selon les contrats. Ce rendement est supérieur au taux annuel moyen 2022 du Livret A (1,38%) </a:t>
            </a:r>
          </a:p>
          <a:p>
            <a:pPr marL="0" indent="0" defTabSz="457200">
              <a:lnSpc>
                <a:spcPct val="120000"/>
              </a:lnSpc>
              <a:spcBef>
                <a:spcPts val="0"/>
              </a:spcBef>
              <a:buClr>
                <a:schemeClr val="accent2"/>
              </a:buClr>
              <a:buNone/>
            </a:pPr>
            <a:r>
              <a:rPr lang="fr-FR" sz="800" b="1" dirty="0">
                <a:solidFill>
                  <a:srgbClr val="C00000"/>
                </a:solidFill>
                <a:latin typeface="Arial Narrow" panose="020B0606020202030204" pitchFamily="34" charset="0"/>
                <a:ea typeface="+mn-lt"/>
                <a:cs typeface="+mn-lt"/>
              </a:rPr>
              <a:t>&gt;</a:t>
            </a:r>
            <a:r>
              <a:rPr lang="fr-FR" sz="800" dirty="0">
                <a:latin typeface="Arial Narrow" panose="020B0606020202030204" pitchFamily="34" charset="0"/>
                <a:ea typeface="+mn-lt"/>
                <a:cs typeface="+mn-lt"/>
              </a:rPr>
              <a:t> Après bonus, sous réserve des conditions, notamment du taux d’UC requis au 31/12/22, le taux de rendement net servi des contrats éligibles est globalement supérieur au taux actuel du Livret A ( 2% ).</a:t>
            </a:r>
          </a:p>
        </p:txBody>
      </p:sp>
      <p:sp>
        <p:nvSpPr>
          <p:cNvPr id="20" name="Titre 6">
            <a:extLst>
              <a:ext uri="{FF2B5EF4-FFF2-40B4-BE49-F238E27FC236}">
                <a16:creationId xmlns:a16="http://schemas.microsoft.com/office/drawing/2014/main" id="{D28CA746-C469-4D5E-94CE-6C9D66F667EA}"/>
              </a:ext>
            </a:extLst>
          </p:cNvPr>
          <p:cNvSpPr txBox="1">
            <a:spLocks/>
          </p:cNvSpPr>
          <p:nvPr/>
        </p:nvSpPr>
        <p:spPr>
          <a:xfrm>
            <a:off x="290081" y="3783998"/>
            <a:ext cx="5945816" cy="199364"/>
          </a:xfrm>
          <a:prstGeom prst="rect">
            <a:avLst/>
          </a:prstGeom>
        </p:spPr>
        <p:txBody>
          <a:bodyPr lIns="91440" tIns="45720" rIns="91440" bIns="4572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fr-FR" sz="1100" b="1" dirty="0">
                <a:solidFill>
                  <a:srgbClr val="C00000"/>
                </a:solidFill>
                <a:latin typeface="Arial Narrow" panose="020B0606020202030204" pitchFamily="34" charset="0"/>
                <a:ea typeface="+mn-ea"/>
                <a:cs typeface="+mn-cs"/>
              </a:rPr>
              <a:t>Rendements 2022 des contrats </a:t>
            </a:r>
            <a:r>
              <a:rPr lang="fr-FR" sz="1100" b="1" dirty="0" err="1">
                <a:solidFill>
                  <a:srgbClr val="C00000"/>
                </a:solidFill>
                <a:latin typeface="Arial Narrow" panose="020B0606020202030204" pitchFamily="34" charset="0"/>
                <a:ea typeface="+mn-ea"/>
                <a:cs typeface="+mn-cs"/>
              </a:rPr>
              <a:t>Millevie</a:t>
            </a:r>
            <a:r>
              <a:rPr lang="fr-FR" sz="1100" b="1" dirty="0">
                <a:solidFill>
                  <a:srgbClr val="C00000"/>
                </a:solidFill>
                <a:latin typeface="Arial Narrow" panose="020B0606020202030204" pitchFamily="34" charset="0"/>
                <a:ea typeface="+mn-ea"/>
                <a:cs typeface="+mn-cs"/>
              </a:rPr>
              <a:t> ( 1 et 2 )</a:t>
            </a:r>
            <a:r>
              <a:rPr lang="fr-FR" sz="1100" b="1" dirty="0">
                <a:solidFill>
                  <a:srgbClr val="C00000"/>
                </a:solidFill>
                <a:highlight>
                  <a:srgbClr val="FFFF00"/>
                </a:highlight>
                <a:latin typeface="Arial Narrow" panose="020B0606020202030204" pitchFamily="34" charset="0"/>
                <a:ea typeface="+mn-ea"/>
                <a:cs typeface="+mn-cs"/>
              </a:rPr>
              <a:t> </a:t>
            </a:r>
            <a:endParaRPr lang="fr-FR" sz="1100" b="1" dirty="0">
              <a:solidFill>
                <a:srgbClr val="C00000"/>
              </a:solidFill>
              <a:highlight>
                <a:srgbClr val="FFFF00"/>
              </a:highlight>
              <a:latin typeface="Arial Narrow" panose="020B0606020202030204" pitchFamily="34" charset="0"/>
              <a:ea typeface="+mn-ea"/>
              <a:cs typeface="Calibri"/>
            </a:endParaRPr>
          </a:p>
        </p:txBody>
      </p:sp>
      <p:sp>
        <p:nvSpPr>
          <p:cNvPr id="23" name="Espace réservé du pied de page 3">
            <a:extLst>
              <a:ext uri="{FF2B5EF4-FFF2-40B4-BE49-F238E27FC236}">
                <a16:creationId xmlns:a16="http://schemas.microsoft.com/office/drawing/2014/main" id="{BEED3157-24EB-4114-B312-8B198CB2F8CA}"/>
              </a:ext>
            </a:extLst>
          </p:cNvPr>
          <p:cNvSpPr txBox="1">
            <a:spLocks/>
          </p:cNvSpPr>
          <p:nvPr/>
        </p:nvSpPr>
        <p:spPr>
          <a:xfrm>
            <a:off x="4881690" y="10119668"/>
            <a:ext cx="1646628" cy="148804"/>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783">
              <a:defRPr/>
            </a:pPr>
            <a:r>
              <a:rPr lang="fr-FR" sz="600" dirty="0">
                <a:solidFill>
                  <a:schemeClr val="bg1">
                    <a:lumMod val="50000"/>
                  </a:schemeClr>
                </a:solidFill>
                <a:latin typeface="Rawline"/>
              </a:rPr>
              <a:t>Sources CNP Assurances</a:t>
            </a:r>
          </a:p>
        </p:txBody>
      </p:sp>
      <p:sp>
        <p:nvSpPr>
          <p:cNvPr id="24" name="Espace réservé du texte 8">
            <a:extLst>
              <a:ext uri="{FF2B5EF4-FFF2-40B4-BE49-F238E27FC236}">
                <a16:creationId xmlns:a16="http://schemas.microsoft.com/office/drawing/2014/main" id="{7C24EE46-06DC-4A21-8E52-D138531A5098}"/>
              </a:ext>
            </a:extLst>
          </p:cNvPr>
          <p:cNvSpPr txBox="1">
            <a:spLocks/>
          </p:cNvSpPr>
          <p:nvPr/>
        </p:nvSpPr>
        <p:spPr>
          <a:xfrm>
            <a:off x="456300" y="7286510"/>
            <a:ext cx="6119636" cy="676473"/>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spcBef>
                <a:spcPts val="300"/>
              </a:spcBef>
              <a:buClr>
                <a:schemeClr val="accent2"/>
              </a:buClr>
              <a:buNone/>
            </a:pPr>
            <a:r>
              <a:rPr lang="fr-FR" sz="800" b="1" dirty="0">
                <a:solidFill>
                  <a:srgbClr val="C00000"/>
                </a:solidFill>
                <a:latin typeface="Arial Narrow" panose="020B0606020202030204" pitchFamily="34" charset="0"/>
                <a:ea typeface="+mn-lt"/>
                <a:cs typeface="+mn-lt"/>
              </a:rPr>
              <a:t>&gt;</a:t>
            </a:r>
            <a:r>
              <a:rPr lang="fr-FR" sz="800" dirty="0">
                <a:latin typeface="Arial Narrow" panose="020B0606020202030204" pitchFamily="34" charset="0"/>
                <a:ea typeface="+mn-lt"/>
                <a:cs typeface="+mn-lt"/>
              </a:rPr>
              <a:t> Avant bonus, le taux de rendement net servi s’établit entre 1,35% et 1,50 selon les contrats.  Ce rendement est dans la plupart des cas supérieur au taux annuel moyen 2022 du Livret A (1,38%) </a:t>
            </a:r>
          </a:p>
          <a:p>
            <a:pPr marL="0" indent="0">
              <a:lnSpc>
                <a:spcPct val="120000"/>
              </a:lnSpc>
              <a:spcBef>
                <a:spcPts val="300"/>
              </a:spcBef>
              <a:buClr>
                <a:schemeClr val="accent2"/>
              </a:buClr>
              <a:buNone/>
            </a:pPr>
            <a:r>
              <a:rPr lang="fr-FR" sz="800" b="1" dirty="0">
                <a:solidFill>
                  <a:srgbClr val="C00000"/>
                </a:solidFill>
                <a:latin typeface="Arial Narrow" panose="020B0606020202030204" pitchFamily="34" charset="0"/>
                <a:ea typeface="+mn-lt"/>
                <a:cs typeface="+mn-lt"/>
              </a:rPr>
              <a:t>&gt;</a:t>
            </a:r>
            <a:r>
              <a:rPr lang="fr-FR" sz="800" dirty="0">
                <a:latin typeface="Arial Narrow" panose="020B0606020202030204" pitchFamily="34" charset="0"/>
                <a:ea typeface="+mn-lt"/>
                <a:cs typeface="+mn-lt"/>
              </a:rPr>
              <a:t> Après bonus, et sous réserve du taux d’UC requis au 30/11/22, pour les contrats éligibles, le taux de rendement net servi est globalement supérieur au taux actuel du Livret A ( 2% ).</a:t>
            </a:r>
          </a:p>
        </p:txBody>
      </p:sp>
      <p:sp>
        <p:nvSpPr>
          <p:cNvPr id="25" name="Titre 6">
            <a:extLst>
              <a:ext uri="{FF2B5EF4-FFF2-40B4-BE49-F238E27FC236}">
                <a16:creationId xmlns:a16="http://schemas.microsoft.com/office/drawing/2014/main" id="{A0EF3DAA-ACF6-4CA7-8207-CB526165BB85}"/>
              </a:ext>
            </a:extLst>
          </p:cNvPr>
          <p:cNvSpPr txBox="1">
            <a:spLocks/>
          </p:cNvSpPr>
          <p:nvPr/>
        </p:nvSpPr>
        <p:spPr>
          <a:xfrm>
            <a:off x="309919" y="7097129"/>
            <a:ext cx="5945816" cy="199364"/>
          </a:xfrm>
          <a:prstGeom prst="rect">
            <a:avLst/>
          </a:prstGeom>
        </p:spPr>
        <p:txBody>
          <a:bodyPr lIns="91440" tIns="45720" rIns="91440" bIns="4572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fr-FR" sz="1100" b="1" dirty="0">
                <a:solidFill>
                  <a:srgbClr val="C00000"/>
                </a:solidFill>
                <a:latin typeface="Arial Narrow" panose="020B0606020202030204" pitchFamily="34" charset="0"/>
                <a:ea typeface="+mn-ea"/>
                <a:cs typeface="+mn-cs"/>
              </a:rPr>
              <a:t>Rendements 2022 des contrats Nuances</a:t>
            </a:r>
          </a:p>
        </p:txBody>
      </p:sp>
      <p:sp>
        <p:nvSpPr>
          <p:cNvPr id="22" name="ZoneTexte 21">
            <a:extLst>
              <a:ext uri="{FF2B5EF4-FFF2-40B4-BE49-F238E27FC236}">
                <a16:creationId xmlns:a16="http://schemas.microsoft.com/office/drawing/2014/main" id="{72C38DEA-AA66-4EFE-AD10-56869A7983A7}"/>
              </a:ext>
            </a:extLst>
          </p:cNvPr>
          <p:cNvSpPr txBox="1"/>
          <p:nvPr/>
        </p:nvSpPr>
        <p:spPr>
          <a:xfrm>
            <a:off x="186892" y="2665449"/>
            <a:ext cx="6651809" cy="313932"/>
          </a:xfrm>
          <a:prstGeom prst="rect">
            <a:avLst/>
          </a:prstGeom>
          <a:noFill/>
        </p:spPr>
        <p:txBody>
          <a:bodyPr wrap="square" rtlCol="0">
            <a:spAutoFit/>
          </a:bodyPr>
          <a:lstStyle/>
          <a:p>
            <a:pPr defTabSz="685800">
              <a:lnSpc>
                <a:spcPct val="90000"/>
              </a:lnSpc>
              <a:spcBef>
                <a:spcPts val="750"/>
              </a:spcBef>
            </a:pPr>
            <a:r>
              <a:rPr lang="fr-FR" sz="1600" b="1" dirty="0">
                <a:solidFill>
                  <a:srgbClr val="C00000"/>
                </a:solidFill>
                <a:latin typeface="Arial Narrow" panose="020B0606020202030204" pitchFamily="34" charset="0"/>
              </a:rPr>
              <a:t>Les rendements nets des contrats</a:t>
            </a:r>
          </a:p>
        </p:txBody>
      </p:sp>
      <p:pic>
        <p:nvPicPr>
          <p:cNvPr id="8" name="Image 12">
            <a:extLst>
              <a:ext uri="{FF2B5EF4-FFF2-40B4-BE49-F238E27FC236}">
                <a16:creationId xmlns:a16="http://schemas.microsoft.com/office/drawing/2014/main" id="{929707A1-A6E8-98FB-5B53-5A378A7A6C88}"/>
              </a:ext>
            </a:extLst>
          </p:cNvPr>
          <p:cNvPicPr>
            <a:picLocks noChangeAspect="1"/>
          </p:cNvPicPr>
          <p:nvPr/>
        </p:nvPicPr>
        <p:blipFill>
          <a:blip r:embed="rId2"/>
          <a:stretch>
            <a:fillRect/>
          </a:stretch>
        </p:blipFill>
        <p:spPr>
          <a:xfrm>
            <a:off x="677718" y="7900281"/>
            <a:ext cx="5502563" cy="2219909"/>
          </a:xfrm>
          <a:prstGeom prst="rect">
            <a:avLst/>
          </a:prstGeom>
        </p:spPr>
      </p:pic>
      <p:pic>
        <p:nvPicPr>
          <p:cNvPr id="13" name="Image 13">
            <a:extLst>
              <a:ext uri="{FF2B5EF4-FFF2-40B4-BE49-F238E27FC236}">
                <a16:creationId xmlns:a16="http://schemas.microsoft.com/office/drawing/2014/main" id="{BC7E258D-FC5B-890D-6BC5-4994C18C6B76}"/>
              </a:ext>
            </a:extLst>
          </p:cNvPr>
          <p:cNvPicPr>
            <a:picLocks noChangeAspect="1"/>
          </p:cNvPicPr>
          <p:nvPr/>
        </p:nvPicPr>
        <p:blipFill>
          <a:blip r:embed="rId3"/>
          <a:stretch>
            <a:fillRect/>
          </a:stretch>
        </p:blipFill>
        <p:spPr>
          <a:xfrm>
            <a:off x="452582" y="4691860"/>
            <a:ext cx="5444836" cy="2150190"/>
          </a:xfrm>
          <a:prstGeom prst="rect">
            <a:avLst/>
          </a:prstGeom>
        </p:spPr>
      </p:pic>
      <p:sp>
        <p:nvSpPr>
          <p:cNvPr id="19" name="ZoneTexte 18">
            <a:extLst>
              <a:ext uri="{FF2B5EF4-FFF2-40B4-BE49-F238E27FC236}">
                <a16:creationId xmlns:a16="http://schemas.microsoft.com/office/drawing/2014/main" id="{29C6B3AF-40C4-444B-8575-12B9DCD69598}"/>
              </a:ext>
            </a:extLst>
          </p:cNvPr>
          <p:cNvSpPr txBox="1"/>
          <p:nvPr/>
        </p:nvSpPr>
        <p:spPr>
          <a:xfrm>
            <a:off x="92509" y="11865034"/>
            <a:ext cx="1741004" cy="153888"/>
          </a:xfrm>
          <a:prstGeom prst="rect">
            <a:avLst/>
          </a:prstGeom>
          <a:noFill/>
        </p:spPr>
        <p:txBody>
          <a:bodyPr wrap="square" rtlCol="0">
            <a:spAutoFit/>
          </a:bodyPr>
          <a:lstStyle/>
          <a:p>
            <a:r>
              <a:rPr lang="fr-FR" sz="400" b="0" i="0" u="none" strike="noStrike" dirty="0">
                <a:solidFill>
                  <a:srgbClr val="3D4549"/>
                </a:solidFill>
                <a:effectLst/>
                <a:latin typeface="Arial Narrow" panose="020B0606020202030204" pitchFamily="34" charset="0"/>
              </a:rPr>
              <a:t>Document à usage interne - à ne pas diffuser</a:t>
            </a:r>
            <a:r>
              <a:rPr lang="fr-FR" sz="400" b="0" i="0" dirty="0">
                <a:solidFill>
                  <a:srgbClr val="000000"/>
                </a:solidFill>
                <a:effectLst/>
                <a:latin typeface="Arial Narrow" panose="020B0606020202030204" pitchFamily="34" charset="0"/>
              </a:rPr>
              <a:t>​</a:t>
            </a:r>
            <a:endParaRPr lang="fr-FR" sz="400" dirty="0"/>
          </a:p>
        </p:txBody>
      </p:sp>
      <p:sp>
        <p:nvSpPr>
          <p:cNvPr id="21" name="ZoneTexte 20">
            <a:extLst>
              <a:ext uri="{FF2B5EF4-FFF2-40B4-BE49-F238E27FC236}">
                <a16:creationId xmlns:a16="http://schemas.microsoft.com/office/drawing/2014/main" id="{77C51F6A-E51C-48F8-8794-BE181203E45A}"/>
              </a:ext>
            </a:extLst>
          </p:cNvPr>
          <p:cNvSpPr txBox="1"/>
          <p:nvPr/>
        </p:nvSpPr>
        <p:spPr>
          <a:xfrm>
            <a:off x="91727" y="11964685"/>
            <a:ext cx="4747924" cy="169277"/>
          </a:xfrm>
          <a:prstGeom prst="rect">
            <a:avLst/>
          </a:prstGeom>
          <a:noFill/>
        </p:spPr>
        <p:txBody>
          <a:bodyPr wrap="square" rtlCol="0">
            <a:spAutoFit/>
          </a:bodyPr>
          <a:lstStyle/>
          <a:p>
            <a:r>
              <a:rPr lang="fr-FR" sz="400" b="0" i="0" dirty="0">
                <a:solidFill>
                  <a:srgbClr val="3D4549"/>
                </a:solidFill>
                <a:effectLst/>
                <a:latin typeface="Arial Narrow" panose="020B0606020202030204" pitchFamily="34" charset="0"/>
              </a:rPr>
              <a:t>Rappel : La recherche de performance peut exposer le client à risque de perte en capital. Cette exposition varie en fonction des supports sélectionnés. Parlez en à votre client</a:t>
            </a:r>
            <a:r>
              <a:rPr lang="fr-FR" sz="500" b="0" i="0" dirty="0">
                <a:solidFill>
                  <a:srgbClr val="3D4549"/>
                </a:solidFill>
                <a:effectLst/>
                <a:latin typeface="Arial Narrow" panose="020B0606020202030204" pitchFamily="34" charset="0"/>
              </a:rPr>
              <a:t>.</a:t>
            </a:r>
            <a:endParaRPr lang="fr-FR" sz="500" dirty="0"/>
          </a:p>
        </p:txBody>
      </p:sp>
      <p:sp>
        <p:nvSpPr>
          <p:cNvPr id="3" name="ZoneTexte 2">
            <a:extLst>
              <a:ext uri="{FF2B5EF4-FFF2-40B4-BE49-F238E27FC236}">
                <a16:creationId xmlns:a16="http://schemas.microsoft.com/office/drawing/2014/main" id="{AEA5FC08-B032-4546-8268-10A6F8D9E6B5}"/>
              </a:ext>
            </a:extLst>
          </p:cNvPr>
          <p:cNvSpPr txBox="1"/>
          <p:nvPr/>
        </p:nvSpPr>
        <p:spPr>
          <a:xfrm>
            <a:off x="290081" y="2963151"/>
            <a:ext cx="5587501" cy="584775"/>
          </a:xfrm>
          <a:prstGeom prst="rect">
            <a:avLst/>
          </a:prstGeom>
          <a:noFill/>
        </p:spPr>
        <p:txBody>
          <a:bodyPr wrap="square" rtlCol="0">
            <a:spAutoFit/>
          </a:bodyPr>
          <a:lstStyle/>
          <a:p>
            <a:r>
              <a:rPr lang="fr-FR" sz="800" dirty="0">
                <a:latin typeface="Arial Narrow" panose="020B0606020202030204" pitchFamily="34" charset="0"/>
                <a:ea typeface="+mn-lt"/>
                <a:cs typeface="+mn-lt"/>
              </a:rPr>
              <a:t>Les dispositifs de bonus proposés depuis 2020 par CNP assurances et 2021 pour BCPE vie, consistent à majorer le taux de participation aux bénéfices attribué au support en euros du contrat, net de frais sur encours et brut de prélèvements sociaux, en fonction de la part de l’épargne investie en unités de compte. Pour l’année 2022, la grille a été revue de manière à valoriser plus fortement les assurés investissant une part de leur épargne sur les UC.</a:t>
            </a:r>
          </a:p>
        </p:txBody>
      </p:sp>
      <p:pic>
        <p:nvPicPr>
          <p:cNvPr id="26" name="Image 25" descr="Une image contenant texte&#10;&#10;Description générée automatiquement">
            <a:extLst>
              <a:ext uri="{FF2B5EF4-FFF2-40B4-BE49-F238E27FC236}">
                <a16:creationId xmlns:a16="http://schemas.microsoft.com/office/drawing/2014/main" id="{7A040660-85A9-4614-8743-9EA1697C94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9571" y="11780444"/>
            <a:ext cx="698747" cy="234014"/>
          </a:xfrm>
          <a:prstGeom prst="rect">
            <a:avLst/>
          </a:prstGeom>
        </p:spPr>
      </p:pic>
      <p:pic>
        <p:nvPicPr>
          <p:cNvPr id="17" name="Image 16">
            <a:extLst>
              <a:ext uri="{FF2B5EF4-FFF2-40B4-BE49-F238E27FC236}">
                <a16:creationId xmlns:a16="http://schemas.microsoft.com/office/drawing/2014/main" id="{ECBB7DB9-C99D-4C3F-B53C-502A98EA0DCD}"/>
              </a:ext>
            </a:extLst>
          </p:cNvPr>
          <p:cNvPicPr>
            <a:picLocks noChangeAspect="1"/>
          </p:cNvPicPr>
          <p:nvPr/>
        </p:nvPicPr>
        <p:blipFill>
          <a:blip r:embed="rId5"/>
          <a:stretch>
            <a:fillRect/>
          </a:stretch>
        </p:blipFill>
        <p:spPr>
          <a:xfrm>
            <a:off x="0" y="471172"/>
            <a:ext cx="677716" cy="139019"/>
          </a:xfrm>
          <a:prstGeom prst="rect">
            <a:avLst/>
          </a:prstGeom>
        </p:spPr>
      </p:pic>
      <p:sp>
        <p:nvSpPr>
          <p:cNvPr id="27" name="ZoneTexte 26">
            <a:extLst>
              <a:ext uri="{FF2B5EF4-FFF2-40B4-BE49-F238E27FC236}">
                <a16:creationId xmlns:a16="http://schemas.microsoft.com/office/drawing/2014/main" id="{B5224577-262E-4267-B386-531AFC0C253D}"/>
              </a:ext>
            </a:extLst>
          </p:cNvPr>
          <p:cNvSpPr txBox="1"/>
          <p:nvPr/>
        </p:nvSpPr>
        <p:spPr>
          <a:xfrm>
            <a:off x="186892" y="10804479"/>
            <a:ext cx="6499795" cy="1015663"/>
          </a:xfrm>
          <a:prstGeom prst="rect">
            <a:avLst/>
          </a:prstGeom>
          <a:noFill/>
        </p:spPr>
        <p:txBody>
          <a:bodyPr wrap="square">
            <a:spAutoFit/>
          </a:bodyPr>
          <a:lstStyle/>
          <a:p>
            <a:r>
              <a:rPr lang="fr-FR" sz="500" i="1" dirty="0">
                <a:solidFill>
                  <a:srgbClr val="C00000"/>
                </a:solidFill>
                <a:latin typeface="Segoe UI" panose="020B0502040204020203" pitchFamily="34" charset="0"/>
              </a:rPr>
              <a:t>Offre BPCE Vie « BONIFICATION DU FONDS EN EUROS »</a:t>
            </a:r>
            <a:r>
              <a:rPr lang="fr-FR" sz="500" i="1" dirty="0">
                <a:solidFill>
                  <a:srgbClr val="C00000"/>
                </a:solidFill>
                <a:effectLst/>
                <a:latin typeface="Segoe UI" panose="020B0502040204020203" pitchFamily="34" charset="0"/>
              </a:rPr>
              <a:t> </a:t>
            </a:r>
            <a:r>
              <a:rPr lang="fr-FR" sz="500" dirty="0">
                <a:effectLst/>
                <a:latin typeface="Segoe UI" panose="020B0502040204020203" pitchFamily="34" charset="0"/>
              </a:rPr>
              <a:t>valable jusqu’au 16/12/2022 inclus, pour tout versement initial ou libre de 5 000 € minimum, et/ou la mise en place de versements programmés, le taux de rendement du fonds en euros sera majoré si : la part investie sur des unités de compte est ≥ 30% et &lt; 40% et toujours détenue sur le contrat au 31/12/2022 alors celui-ci bénéficie d’un complément de rémunération de 30% sur le taux de rendement du fonds en euros ; la part investie sur des unités de compte est ≥ 40% et &lt; 50% et toujours détenue sur le contrat au 31/12/2022 alors celui-ci bénéficie d’un complément de rémunération de 40% sur le taux de rendement du fonds en euros ; la part investie sur des unités de compte est ≥ 50% et toujours détenue sur le contrat au 31/12/2022 alors celui-ci bénéficie d’un complément de rémunération de 50% sur le taux de rendement du fonds en euros. Ce supplément de rémunération ne vaut que pour l’année 2022. À compter du 17/12/2022, les conditions habituelles prévues par le contrat. </a:t>
            </a:r>
            <a:r>
              <a:rPr lang="fr-FR" sz="500" dirty="0">
                <a:latin typeface="Segoe UI" panose="020B0502040204020203" pitchFamily="34" charset="0"/>
              </a:rPr>
              <a:t>* Liste des contrats éligibles à l’offre ; MILLEVIE Essentielle 2, MILLEVIE Initiale, MILLEVIE Initiale 2, MILLEVIE Premium, MILLEVIE Premium 2, MILLEVIE Infinie, MILLEVIE Infinie 2, MILLEVIE Capi et MILLEVIE Capi 2. </a:t>
            </a:r>
          </a:p>
          <a:p>
            <a:pPr algn="l"/>
            <a:r>
              <a:rPr lang="fr-FR" sz="500" i="1" dirty="0">
                <a:solidFill>
                  <a:srgbClr val="C00000"/>
                </a:solidFill>
                <a:latin typeface="Segoe UI" panose="020B0502040204020203" pitchFamily="34" charset="0"/>
              </a:rPr>
              <a:t>Offre CNP assurances « Complément de participation aux bénéfices sur le support en euros ». </a:t>
            </a:r>
            <a:r>
              <a:rPr lang="fr-FR" sz="500" dirty="0">
                <a:latin typeface="Segoe UI" panose="020B0502040204020203" pitchFamily="34" charset="0"/>
              </a:rPr>
              <a:t>Au 31 décembre 2022 : l’assureur calcule le taux de référence (ou part) des supports en unités de compte (UC) sur le contrat Nuances 3D, Nuances Plus ou Nuances Privilège au 30 novembre 2022 Ce taux de référence correspond au rapport entre la part du capital investi sur des supports en unités de compte et la valeur globale du capital sur le contrat au 30 novembre 2022. Le client bénéficiera alors d’une majoration de +50%, +100% ou +125 % du taux net servi sur le support en euros du contrat si le taux de référence (ou part) de l’épargne investie sur des supports en unités de compte au 30 novembre 2022 est respectivement supérieur ou égal à 30 % et inférieur à 40 %, supérieur ou égal à 40 % et inférieur à 50 %, ou supérieur ou égal à 50% de l’encours total du contrat.</a:t>
            </a:r>
          </a:p>
          <a:p>
            <a:r>
              <a:rPr lang="fr-FR" sz="500" dirty="0">
                <a:latin typeface="Segoe UI" panose="020B0502040204020203" pitchFamily="34" charset="0"/>
              </a:rPr>
              <a:t>NB : l’application de cette règle doit se faire dans le respect du profil d’investisseur des clients et la rémunération des collaborateurs ne doit pas être directement liée à la part d’UC investie par le client</a:t>
            </a:r>
          </a:p>
          <a:p>
            <a:pPr algn="l"/>
            <a:endParaRPr lang="fr-FR" sz="500" dirty="0">
              <a:latin typeface="Segoe UI" panose="020B0502040204020203" pitchFamily="34" charset="0"/>
            </a:endParaRPr>
          </a:p>
        </p:txBody>
      </p:sp>
    </p:spTree>
    <p:extLst>
      <p:ext uri="{BB962C8B-B14F-4D97-AF65-F5344CB8AC3E}">
        <p14:creationId xmlns:p14="http://schemas.microsoft.com/office/powerpoint/2010/main" val="1019541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10001EA-14C2-48E8-80BC-F4A16C218966}"/>
              </a:ext>
            </a:extLst>
          </p:cNvPr>
          <p:cNvSpPr>
            <a:spLocks noGrp="1"/>
          </p:cNvSpPr>
          <p:nvPr>
            <p:ph type="body" sz="quarter" idx="10"/>
          </p:nvPr>
        </p:nvSpPr>
        <p:spPr>
          <a:xfrm>
            <a:off x="152400" y="2927596"/>
            <a:ext cx="6350653" cy="274763"/>
          </a:xfrm>
        </p:spPr>
        <p:txBody>
          <a:bodyPr/>
          <a:lstStyle/>
          <a:p>
            <a:r>
              <a:rPr lang="fr-FR" sz="1600" dirty="0">
                <a:solidFill>
                  <a:srgbClr val="C00000"/>
                </a:solidFill>
                <a:latin typeface="Arial Narrow" panose="020B0606020202030204" pitchFamily="34" charset="0"/>
              </a:rPr>
              <a:t>Livret A, PEL</a:t>
            </a:r>
            <a:r>
              <a:rPr lang="fr-FR" sz="1600" baseline="30000" dirty="0">
                <a:solidFill>
                  <a:schemeClr val="bg1">
                    <a:lumMod val="50000"/>
                  </a:schemeClr>
                </a:solidFill>
                <a:latin typeface="Arial Narrow" panose="020B0606020202030204" pitchFamily="34" charset="0"/>
              </a:rPr>
              <a:t> </a:t>
            </a:r>
            <a:r>
              <a:rPr lang="fr-FR" sz="1100" baseline="30000" dirty="0">
                <a:solidFill>
                  <a:srgbClr val="C00000"/>
                </a:solidFill>
                <a:latin typeface="Arial Narrow" panose="020B0606020202030204" pitchFamily="34" charset="0"/>
              </a:rPr>
              <a:t>(1)</a:t>
            </a:r>
            <a:r>
              <a:rPr lang="fr-FR" sz="1600" dirty="0">
                <a:solidFill>
                  <a:srgbClr val="C00000"/>
                </a:solidFill>
                <a:latin typeface="Arial Narrow" panose="020B0606020202030204" pitchFamily="34" charset="0"/>
              </a:rPr>
              <a:t> et Assurance vie des solutions complémentaires</a:t>
            </a:r>
            <a:endParaRPr lang="fr-FR" sz="1600" dirty="0">
              <a:solidFill>
                <a:srgbClr val="C00000"/>
              </a:solidFill>
              <a:highlight>
                <a:srgbClr val="FFFF00"/>
              </a:highlight>
              <a:latin typeface="Arial Narrow" panose="020B0606020202030204" pitchFamily="34" charset="0"/>
            </a:endParaRPr>
          </a:p>
        </p:txBody>
      </p:sp>
      <p:sp>
        <p:nvSpPr>
          <p:cNvPr id="5" name="Espace réservé du numéro de diapositive 4">
            <a:extLst>
              <a:ext uri="{FF2B5EF4-FFF2-40B4-BE49-F238E27FC236}">
                <a16:creationId xmlns:a16="http://schemas.microsoft.com/office/drawing/2014/main" id="{3FA2171C-D5A6-494E-8231-62AE40CFCC73}"/>
              </a:ext>
            </a:extLst>
          </p:cNvPr>
          <p:cNvSpPr>
            <a:spLocks noGrp="1"/>
          </p:cNvSpPr>
          <p:nvPr>
            <p:ph type="sldNum" sz="quarter" idx="4"/>
          </p:nvPr>
        </p:nvSpPr>
        <p:spPr/>
        <p:txBody>
          <a:bodyPr/>
          <a:lstStyle/>
          <a:p>
            <a:fld id="{D5CB2B02-8FFA-4AE8-8936-873B449F5BB9}" type="slidenum">
              <a:rPr lang="fr-FR" smtClean="0"/>
              <a:pPr/>
              <a:t>2</a:t>
            </a:fld>
            <a:endParaRPr lang="fr-FR"/>
          </a:p>
        </p:txBody>
      </p:sp>
      <p:sp>
        <p:nvSpPr>
          <p:cNvPr id="7" name="ZoneTexte 6">
            <a:extLst>
              <a:ext uri="{FF2B5EF4-FFF2-40B4-BE49-F238E27FC236}">
                <a16:creationId xmlns:a16="http://schemas.microsoft.com/office/drawing/2014/main" id="{6FD1D370-9531-4AB4-8C4A-134B560B4607}"/>
              </a:ext>
            </a:extLst>
          </p:cNvPr>
          <p:cNvSpPr txBox="1"/>
          <p:nvPr/>
        </p:nvSpPr>
        <p:spPr>
          <a:xfrm>
            <a:off x="254691" y="7576392"/>
            <a:ext cx="6266125" cy="246221"/>
          </a:xfrm>
          <a:prstGeom prst="rect">
            <a:avLst/>
          </a:prstGeom>
          <a:noFill/>
        </p:spPr>
        <p:txBody>
          <a:bodyPr wrap="square" lIns="91440" tIns="45720" rIns="91440" bIns="45720" rtlCol="0" anchor="t">
            <a:spAutoFit/>
          </a:bodyPr>
          <a:lstStyle/>
          <a:p>
            <a:endParaRPr lang="fr-FR" sz="1000">
              <a:cs typeface="Calibri"/>
            </a:endParaRPr>
          </a:p>
        </p:txBody>
      </p:sp>
      <p:sp>
        <p:nvSpPr>
          <p:cNvPr id="12" name="ZoneTexte 11">
            <a:extLst>
              <a:ext uri="{FF2B5EF4-FFF2-40B4-BE49-F238E27FC236}">
                <a16:creationId xmlns:a16="http://schemas.microsoft.com/office/drawing/2014/main" id="{2033858A-1176-43B0-8837-F8E895B158D8}"/>
              </a:ext>
            </a:extLst>
          </p:cNvPr>
          <p:cNvSpPr txBox="1"/>
          <p:nvPr/>
        </p:nvSpPr>
        <p:spPr>
          <a:xfrm>
            <a:off x="61054" y="3271101"/>
            <a:ext cx="6719724" cy="461665"/>
          </a:xfrm>
          <a:prstGeom prst="rect">
            <a:avLst/>
          </a:prstGeom>
          <a:noFill/>
        </p:spPr>
        <p:txBody>
          <a:bodyPr wrap="square" lIns="91440" tIns="45720" rIns="91440" bIns="45720" rtlCol="0" anchor="t">
            <a:spAutoFit/>
          </a:bodyPr>
          <a:lstStyle/>
          <a:p>
            <a:pPr marL="160655" indent="-160655">
              <a:buFont typeface="Wingdings" panose="05000000000000000000" pitchFamily="2" charset="2"/>
              <a:buChar char="ð"/>
            </a:pPr>
            <a:r>
              <a:rPr lang="fr-FR" sz="800" dirty="0">
                <a:latin typeface="Arial Narrow" panose="020B0606020202030204" pitchFamily="34" charset="0"/>
              </a:rPr>
              <a:t>En 2022, avec un taux de rendement annuel net minimum de 1,35 % pouvant aller jusqu'à plus de 3% en fonction des contrats et des taux UC, l’assurance vie rémunère globalement mieux que le livret A dont le rendement moyen annuel est de 1,38%.</a:t>
            </a:r>
          </a:p>
          <a:p>
            <a:pPr marL="160655" indent="-160655">
              <a:buFont typeface="Wingdings" panose="05000000000000000000" pitchFamily="2" charset="2"/>
              <a:buChar char="ð"/>
            </a:pPr>
            <a:r>
              <a:rPr lang="fr-FR" sz="800" dirty="0">
                <a:latin typeface="Arial Narrow" panose="020B0606020202030204" pitchFamily="34" charset="0"/>
              </a:rPr>
              <a:t>Rappelons que ces 3 placements ont des horizons d’investissements et des objectifs différents</a:t>
            </a:r>
          </a:p>
        </p:txBody>
      </p:sp>
      <p:sp>
        <p:nvSpPr>
          <p:cNvPr id="13" name="Rectangle : coins arrondis 12">
            <a:extLst>
              <a:ext uri="{FF2B5EF4-FFF2-40B4-BE49-F238E27FC236}">
                <a16:creationId xmlns:a16="http://schemas.microsoft.com/office/drawing/2014/main" id="{DCEA2441-30D8-47B3-8FB2-ABC9DF3D07F8}"/>
              </a:ext>
            </a:extLst>
          </p:cNvPr>
          <p:cNvSpPr/>
          <p:nvPr/>
        </p:nvSpPr>
        <p:spPr>
          <a:xfrm>
            <a:off x="3784445" y="4038766"/>
            <a:ext cx="3027169" cy="2421542"/>
          </a:xfrm>
          <a:prstGeom prst="roundRect">
            <a:avLst>
              <a:gd name="adj" fmla="val 9874"/>
            </a:avLst>
          </a:prstGeom>
          <a:solidFill>
            <a:schemeClr val="bg1"/>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Plusieurs contrats possibles par personne</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Pas de plafond de versement</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Souple et adaptable </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Diversité des supports financiers proposés : fonds en euros, UC permanents, temporaires ou immobilières, possibilité de confier sa gestion</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Valorisation du fonds en euros quotidienne </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Disponibilité des fonds sous quelques jours (30 jours max – cf. conditions générales)</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Capital hors succession et possibilité de transmissions</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Libre choix du ou des bénéficiaire(s)</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Fiscalité avantageuse en cas de vie ( arbitrages, retraits )</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Fiscalité avantageuse en cas de décès pour le(s) bénéficiaire(s)</a:t>
            </a:r>
          </a:p>
        </p:txBody>
      </p:sp>
      <p:sp>
        <p:nvSpPr>
          <p:cNvPr id="15" name="Rectangle : coins arrondis 14">
            <a:extLst>
              <a:ext uri="{FF2B5EF4-FFF2-40B4-BE49-F238E27FC236}">
                <a16:creationId xmlns:a16="http://schemas.microsoft.com/office/drawing/2014/main" id="{697DE8FC-BA4B-4722-9BC2-3381DE815D29}"/>
              </a:ext>
            </a:extLst>
          </p:cNvPr>
          <p:cNvSpPr/>
          <p:nvPr/>
        </p:nvSpPr>
        <p:spPr>
          <a:xfrm>
            <a:off x="152401" y="4001395"/>
            <a:ext cx="1621220" cy="2413788"/>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Un seul livret par personne</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Plafond de 22 950 €</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Épargne réglementée, taux fixé par décret</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Valorisation à la quinzaine</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Disponibilité immédiate des fonds</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Intérêts exonérés d’IR</a:t>
            </a:r>
            <a:r>
              <a:rPr lang="fr-FR" sz="800" baseline="30000" dirty="0">
                <a:solidFill>
                  <a:schemeClr val="bg1">
                    <a:lumMod val="50000"/>
                  </a:schemeClr>
                </a:solidFill>
                <a:latin typeface="Arial Narrow" panose="020B0606020202030204" pitchFamily="34" charset="0"/>
              </a:rPr>
              <a:t>(2)</a:t>
            </a:r>
            <a:r>
              <a:rPr lang="fr-FR" sz="800" baseline="30000" dirty="0">
                <a:solidFill>
                  <a:schemeClr val="tx1"/>
                </a:solidFill>
                <a:latin typeface="Arial Narrow" panose="020B0606020202030204" pitchFamily="34" charset="0"/>
              </a:rPr>
              <a:t> </a:t>
            </a:r>
            <a:r>
              <a:rPr lang="fr-FR" sz="800" dirty="0">
                <a:solidFill>
                  <a:schemeClr val="tx1"/>
                </a:solidFill>
                <a:latin typeface="Arial Narrow" panose="020B0606020202030204" pitchFamily="34" charset="0"/>
              </a:rPr>
              <a:t> et de PS</a:t>
            </a:r>
            <a:r>
              <a:rPr lang="fr-FR" sz="800" baseline="30000" dirty="0">
                <a:solidFill>
                  <a:schemeClr val="bg1">
                    <a:lumMod val="50000"/>
                  </a:schemeClr>
                </a:solidFill>
                <a:latin typeface="Arial Narrow" panose="020B0606020202030204" pitchFamily="34" charset="0"/>
              </a:rPr>
              <a:t>(3)</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Capital entre dans la succession</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Absence de frais  </a:t>
            </a:r>
            <a:endParaRPr lang="fr-FR" sz="788" dirty="0">
              <a:solidFill>
                <a:schemeClr val="tx1"/>
              </a:solidFill>
              <a:latin typeface="Arial Narrow" panose="020B0606020202030204" pitchFamily="34" charset="0"/>
            </a:endParaRPr>
          </a:p>
        </p:txBody>
      </p:sp>
      <p:sp>
        <p:nvSpPr>
          <p:cNvPr id="17" name="ZoneTexte 16">
            <a:extLst>
              <a:ext uri="{FF2B5EF4-FFF2-40B4-BE49-F238E27FC236}">
                <a16:creationId xmlns:a16="http://schemas.microsoft.com/office/drawing/2014/main" id="{1E846AC4-5FAB-4298-81FA-DD0BFFC4F3B6}"/>
              </a:ext>
            </a:extLst>
          </p:cNvPr>
          <p:cNvSpPr txBox="1"/>
          <p:nvPr/>
        </p:nvSpPr>
        <p:spPr>
          <a:xfrm>
            <a:off x="3951649" y="3840119"/>
            <a:ext cx="1376574" cy="248209"/>
          </a:xfrm>
          <a:prstGeom prst="rect">
            <a:avLst/>
          </a:prstGeom>
          <a:solidFill>
            <a:schemeClr val="bg1"/>
          </a:solidFill>
        </p:spPr>
        <p:txBody>
          <a:bodyPr wrap="square" rtlCol="0">
            <a:spAutoFit/>
          </a:bodyPr>
          <a:lstStyle/>
          <a:p>
            <a:r>
              <a:rPr lang="fr-FR" sz="1013" b="1" dirty="0">
                <a:solidFill>
                  <a:srgbClr val="C00000"/>
                </a:solidFill>
              </a:rPr>
              <a:t>L’assurance vie</a:t>
            </a:r>
          </a:p>
        </p:txBody>
      </p:sp>
      <p:sp>
        <p:nvSpPr>
          <p:cNvPr id="22" name="Rectangle 21">
            <a:extLst>
              <a:ext uri="{FF2B5EF4-FFF2-40B4-BE49-F238E27FC236}">
                <a16:creationId xmlns:a16="http://schemas.microsoft.com/office/drawing/2014/main" id="{86AE236A-5D85-4497-AEFA-C12B12101FBF}"/>
              </a:ext>
            </a:extLst>
          </p:cNvPr>
          <p:cNvSpPr/>
          <p:nvPr/>
        </p:nvSpPr>
        <p:spPr>
          <a:xfrm>
            <a:off x="1398826" y="809306"/>
            <a:ext cx="763762" cy="215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700" dirty="0">
              <a:solidFill>
                <a:schemeClr val="tx1"/>
              </a:solidFill>
            </a:endParaRPr>
          </a:p>
        </p:txBody>
      </p:sp>
      <p:sp>
        <p:nvSpPr>
          <p:cNvPr id="29" name="Espace réservé du texte 1">
            <a:extLst>
              <a:ext uri="{FF2B5EF4-FFF2-40B4-BE49-F238E27FC236}">
                <a16:creationId xmlns:a16="http://schemas.microsoft.com/office/drawing/2014/main" id="{D5AFF8A5-181D-4E92-8823-902539A1ABDD}"/>
              </a:ext>
            </a:extLst>
          </p:cNvPr>
          <p:cNvSpPr txBox="1">
            <a:spLocks/>
          </p:cNvSpPr>
          <p:nvPr/>
        </p:nvSpPr>
        <p:spPr>
          <a:xfrm>
            <a:off x="152400" y="8373271"/>
            <a:ext cx="6350653" cy="325696"/>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600" dirty="0">
                <a:solidFill>
                  <a:srgbClr val="C00000"/>
                </a:solidFill>
                <a:latin typeface="Arial Narrow" panose="020B0606020202030204" pitchFamily="34" charset="0"/>
              </a:rPr>
              <a:t>Top des questions</a:t>
            </a:r>
          </a:p>
          <a:p>
            <a:endParaRPr lang="fr-FR" dirty="0">
              <a:solidFill>
                <a:srgbClr val="C00000"/>
              </a:solidFill>
            </a:endParaRPr>
          </a:p>
        </p:txBody>
      </p:sp>
      <p:sp>
        <p:nvSpPr>
          <p:cNvPr id="3" name="ZoneTexte 2">
            <a:extLst>
              <a:ext uri="{FF2B5EF4-FFF2-40B4-BE49-F238E27FC236}">
                <a16:creationId xmlns:a16="http://schemas.microsoft.com/office/drawing/2014/main" id="{EB5F99A6-659B-43EF-B8DD-378C6548CBF3}"/>
              </a:ext>
            </a:extLst>
          </p:cNvPr>
          <p:cNvSpPr txBox="1"/>
          <p:nvPr/>
        </p:nvSpPr>
        <p:spPr>
          <a:xfrm>
            <a:off x="157251" y="8721674"/>
            <a:ext cx="6279299" cy="3200876"/>
          </a:xfrm>
          <a:prstGeom prst="rect">
            <a:avLst/>
          </a:prstGeom>
          <a:noFill/>
        </p:spPr>
        <p:txBody>
          <a:bodyPr wrap="square" lIns="91440" tIns="45720" rIns="91440" bIns="45720" rtlCol="0" anchor="t">
            <a:spAutoFit/>
          </a:bodyPr>
          <a:lstStyle/>
          <a:p>
            <a:r>
              <a:rPr lang="fr-FR" sz="800" b="1" dirty="0">
                <a:solidFill>
                  <a:srgbClr val="C00000"/>
                </a:solidFill>
                <a:latin typeface="Arial Narrow" panose="020B0606020202030204" pitchFamily="34" charset="0"/>
                <a:ea typeface="+mn-lt"/>
                <a:cs typeface="+mn-lt"/>
              </a:rPr>
              <a:t>&gt;</a:t>
            </a:r>
            <a:r>
              <a:rPr lang="fr-FR" sz="800" b="1" dirty="0">
                <a:latin typeface="Arial Narrow" panose="020B0606020202030204" pitchFamily="34" charset="0"/>
                <a:ea typeface="+mn-lt"/>
                <a:cs typeface="+mn-lt"/>
              </a:rPr>
              <a:t> Aujourd'hui, que me conseillez-vous pour me constituer une épargne ?</a:t>
            </a:r>
          </a:p>
          <a:p>
            <a:pPr algn="l" rtl="0" fontAlgn="base"/>
            <a:r>
              <a:rPr lang="fr-FR" sz="800" dirty="0">
                <a:latin typeface="Arial Narrow" panose="020B0606020202030204" pitchFamily="34" charset="0"/>
                <a:cs typeface="Calibri"/>
              </a:rPr>
              <a:t>Pour diversifier votre épargne et préparer vos projets, je vous conseille de disposer sur vos livrets du montant nécessaire pour votre réserve de trésorerie ( 3 mois de revenus) et de répartir l’excédent en épargne logement si vous avez un projet immobilier et assurance vie</a:t>
            </a:r>
            <a:r>
              <a:rPr lang="en-US" sz="800" dirty="0">
                <a:latin typeface="Arial Narrow" panose="020B0606020202030204" pitchFamily="34" charset="0"/>
                <a:cs typeface="Calibri"/>
              </a:rPr>
              <a:t>​ pour </a:t>
            </a:r>
            <a:r>
              <a:rPr lang="en-US" sz="800" dirty="0" err="1">
                <a:latin typeface="Arial Narrow" panose="020B0606020202030204" pitchFamily="34" charset="0"/>
                <a:cs typeface="Calibri"/>
              </a:rPr>
              <a:t>vos</a:t>
            </a:r>
            <a:r>
              <a:rPr lang="en-US" sz="800" dirty="0">
                <a:latin typeface="Arial Narrow" panose="020B0606020202030204" pitchFamily="34" charset="0"/>
                <a:cs typeface="Calibri"/>
              </a:rPr>
              <a:t> </a:t>
            </a:r>
            <a:r>
              <a:rPr lang="en-US" sz="800" dirty="0" err="1">
                <a:latin typeface="Arial Narrow" panose="020B0606020202030204" pitchFamily="34" charset="0"/>
                <a:cs typeface="Calibri"/>
              </a:rPr>
              <a:t>autres</a:t>
            </a:r>
            <a:r>
              <a:rPr lang="en-US" sz="800" dirty="0">
                <a:latin typeface="Arial Narrow" panose="020B0606020202030204" pitchFamily="34" charset="0"/>
                <a:cs typeface="Calibri"/>
              </a:rPr>
              <a:t> </a:t>
            </a:r>
            <a:r>
              <a:rPr lang="en-US" sz="800" dirty="0" err="1">
                <a:latin typeface="Arial Narrow" panose="020B0606020202030204" pitchFamily="34" charset="0"/>
                <a:cs typeface="Calibri"/>
              </a:rPr>
              <a:t>projets</a:t>
            </a:r>
            <a:r>
              <a:rPr lang="en-US" sz="800" dirty="0">
                <a:latin typeface="Arial Narrow" panose="020B0606020202030204" pitchFamily="34" charset="0"/>
                <a:cs typeface="Calibri"/>
              </a:rPr>
              <a:t> de vie.</a:t>
            </a:r>
          </a:p>
          <a:p>
            <a:pPr algn="l" rtl="0" fontAlgn="base"/>
            <a:r>
              <a:rPr lang="en-US" sz="800" dirty="0">
                <a:latin typeface="Arial Narrow" panose="020B0606020202030204" pitchFamily="34" charset="0"/>
                <a:cs typeface="Calibri"/>
              </a:rPr>
              <a:t>​</a:t>
            </a:r>
          </a:p>
          <a:p>
            <a:pPr algn="l" rtl="0" fontAlgn="base"/>
            <a:endParaRPr lang="en-US" sz="800" b="1" dirty="0">
              <a:latin typeface="Arial Narrow" panose="020B0606020202030204" pitchFamily="34" charset="0"/>
              <a:cs typeface="Calibri"/>
            </a:endParaRPr>
          </a:p>
          <a:p>
            <a:pPr algn="l" rtl="0" fontAlgn="base"/>
            <a:r>
              <a:rPr lang="fr-FR" sz="800" b="1" dirty="0">
                <a:solidFill>
                  <a:srgbClr val="C00000"/>
                </a:solidFill>
                <a:latin typeface="Arial Narrow" panose="020B0606020202030204" pitchFamily="34" charset="0"/>
                <a:cs typeface="Calibri"/>
              </a:rPr>
              <a:t>&gt;</a:t>
            </a:r>
            <a:r>
              <a:rPr lang="fr-FR" sz="800" b="1" dirty="0">
                <a:latin typeface="Arial Narrow" panose="020B0606020202030204" pitchFamily="34" charset="0"/>
                <a:cs typeface="Calibri"/>
              </a:rPr>
              <a:t> Face à la remontée du taux du livret A, est-il pertinent de maintenir mon épargne sur l'assurance vie ?</a:t>
            </a:r>
            <a:endParaRPr lang="fr-FR" sz="2000" b="1" dirty="0">
              <a:solidFill>
                <a:srgbClr val="000000"/>
              </a:solidFill>
              <a:latin typeface="Arial Narrow" panose="020B0606020202030204" pitchFamily="34" charset="0"/>
              <a:cs typeface="Calibri"/>
            </a:endParaRPr>
          </a:p>
          <a:p>
            <a:pPr algn="l" rtl="0" fontAlgn="base"/>
            <a:r>
              <a:rPr lang="fr-FR" sz="800" dirty="0">
                <a:latin typeface="Arial Narrow" panose="020B0606020202030204" pitchFamily="34" charset="0"/>
                <a:cs typeface="Calibri"/>
              </a:rPr>
              <a:t>Oui car l’assurance vie, c’est le couteau suisse de l’épargne qui pourra s’adapter à tous vos projets</a:t>
            </a:r>
            <a:r>
              <a:rPr lang="en-US" sz="800" dirty="0">
                <a:latin typeface="Arial Narrow" panose="020B0606020202030204" pitchFamily="34" charset="0"/>
                <a:cs typeface="Calibri"/>
              </a:rPr>
              <a:t>.</a:t>
            </a:r>
          </a:p>
          <a:p>
            <a:pPr algn="l" rtl="0" fontAlgn="base"/>
            <a:r>
              <a:rPr lang="en-US" sz="800" dirty="0" err="1">
                <a:latin typeface="Arial Narrow" panose="020B0606020202030204" pitchFamily="34" charset="0"/>
                <a:cs typeface="Calibri"/>
              </a:rPr>
              <a:t>L’assurance</a:t>
            </a:r>
            <a:r>
              <a:rPr lang="en-US" sz="800" dirty="0">
                <a:latin typeface="Arial Narrow" panose="020B0606020202030204" pitchFamily="34" charset="0"/>
                <a:cs typeface="Calibri"/>
              </a:rPr>
              <a:t> vie </a:t>
            </a:r>
            <a:r>
              <a:rPr lang="en-US" sz="800" dirty="0" err="1">
                <a:latin typeface="Arial Narrow" panose="020B0606020202030204" pitchFamily="34" charset="0"/>
                <a:cs typeface="Calibri"/>
              </a:rPr>
              <a:t>permet</a:t>
            </a:r>
            <a:r>
              <a:rPr lang="en-US" sz="800" dirty="0">
                <a:latin typeface="Arial Narrow" panose="020B0606020202030204" pitchFamily="34" charset="0"/>
                <a:cs typeface="Calibri"/>
              </a:rPr>
              <a:t> </a:t>
            </a:r>
            <a:r>
              <a:rPr lang="en-US" sz="800" dirty="0" err="1">
                <a:latin typeface="Arial Narrow" panose="020B0606020202030204" pitchFamily="34" charset="0"/>
                <a:cs typeface="Calibri"/>
              </a:rPr>
              <a:t>d’accéder</a:t>
            </a:r>
            <a:r>
              <a:rPr lang="en-US" sz="800" dirty="0">
                <a:latin typeface="Arial Narrow" panose="020B0606020202030204" pitchFamily="34" charset="0"/>
                <a:cs typeface="Calibri"/>
              </a:rPr>
              <a:t> à </a:t>
            </a:r>
            <a:r>
              <a:rPr lang="en-US" sz="800" dirty="0" err="1">
                <a:latin typeface="Arial Narrow" panose="020B0606020202030204" pitchFamily="34" charset="0"/>
                <a:cs typeface="Calibri"/>
              </a:rPr>
              <a:t>une</a:t>
            </a:r>
            <a:r>
              <a:rPr lang="en-US" sz="800" dirty="0">
                <a:latin typeface="Arial Narrow" panose="020B0606020202030204" pitchFamily="34" charset="0"/>
                <a:cs typeface="Calibri"/>
              </a:rPr>
              <a:t> </a:t>
            </a:r>
            <a:r>
              <a:rPr lang="en-US" sz="800" dirty="0" err="1">
                <a:latin typeface="Arial Narrow" panose="020B0606020202030204" pitchFamily="34" charset="0"/>
                <a:cs typeface="Calibri"/>
              </a:rPr>
              <a:t>diversité</a:t>
            </a:r>
            <a:r>
              <a:rPr lang="en-US" sz="800" dirty="0">
                <a:latin typeface="Arial Narrow" panose="020B0606020202030204" pitchFamily="34" charset="0"/>
                <a:cs typeface="Calibri"/>
              </a:rPr>
              <a:t> de supports (Fonds </a:t>
            </a:r>
            <a:r>
              <a:rPr lang="en-US" sz="800">
                <a:latin typeface="Arial Narrow" panose="020B0606020202030204" pitchFamily="34" charset="0"/>
                <a:cs typeface="Calibri"/>
              </a:rPr>
              <a:t>structurés</a:t>
            </a:r>
            <a:r>
              <a:rPr lang="en-US" sz="800" dirty="0">
                <a:latin typeface="Arial Narrow" panose="020B0606020202030204" pitchFamily="34" charset="0"/>
                <a:cs typeface="Calibri"/>
              </a:rPr>
              <a:t>, </a:t>
            </a:r>
            <a:r>
              <a:rPr lang="en-US" sz="800" dirty="0" err="1">
                <a:latin typeface="Arial Narrow" panose="020B0606020202030204" pitchFamily="34" charset="0"/>
                <a:cs typeface="Calibri"/>
              </a:rPr>
              <a:t>emprunt</a:t>
            </a:r>
            <a:r>
              <a:rPr lang="en-US" sz="800" dirty="0">
                <a:latin typeface="Arial Narrow" panose="020B0606020202030204" pitchFamily="34" charset="0"/>
                <a:cs typeface="Calibri"/>
              </a:rPr>
              <a:t>, </a:t>
            </a:r>
            <a:r>
              <a:rPr lang="en-US" sz="800" dirty="0" err="1">
                <a:latin typeface="Arial Narrow" panose="020B0606020202030204" pitchFamily="34" charset="0"/>
                <a:cs typeface="Calibri"/>
              </a:rPr>
              <a:t>immobilier</a:t>
            </a:r>
            <a:r>
              <a:rPr lang="en-US" sz="800" dirty="0">
                <a:latin typeface="Arial Narrow" panose="020B0606020202030204" pitchFamily="34" charset="0"/>
                <a:cs typeface="Calibri"/>
              </a:rPr>
              <a:t>…) pour </a:t>
            </a:r>
            <a:r>
              <a:rPr lang="en-US" sz="800" dirty="0" err="1">
                <a:latin typeface="Arial Narrow" panose="020B0606020202030204" pitchFamily="34" charset="0"/>
                <a:cs typeface="Calibri"/>
              </a:rPr>
              <a:t>gérer</a:t>
            </a:r>
            <a:r>
              <a:rPr lang="en-US" sz="800" dirty="0">
                <a:latin typeface="Arial Narrow" panose="020B0606020202030204" pitchFamily="34" charset="0"/>
                <a:cs typeface="Calibri"/>
              </a:rPr>
              <a:t> soi </a:t>
            </a:r>
            <a:r>
              <a:rPr lang="en-US" sz="800" dirty="0" err="1">
                <a:latin typeface="Arial Narrow" panose="020B0606020202030204" pitchFamily="34" charset="0"/>
                <a:cs typeface="Calibri"/>
              </a:rPr>
              <a:t>même</a:t>
            </a:r>
            <a:r>
              <a:rPr lang="en-US" sz="800" dirty="0">
                <a:latin typeface="Arial Narrow" panose="020B0606020202030204" pitchFamily="34" charset="0"/>
                <a:cs typeface="Calibri"/>
              </a:rPr>
              <a:t> </a:t>
            </a:r>
            <a:r>
              <a:rPr lang="en-US" sz="800" dirty="0" err="1">
                <a:latin typeface="Arial Narrow" panose="020B0606020202030204" pitchFamily="34" charset="0"/>
                <a:cs typeface="Calibri"/>
              </a:rPr>
              <a:t>ou</a:t>
            </a:r>
            <a:r>
              <a:rPr lang="fr-FR" sz="800" dirty="0">
                <a:latin typeface="Arial Narrow" panose="020B0606020202030204" pitchFamily="34" charset="0"/>
                <a:ea typeface="+mn-lt"/>
                <a:cs typeface="Calibri"/>
              </a:rPr>
              <a:t> confier la sélection et l’arbitrage des supports financiers à des experts et bénéficier du meilleur couple rendement/ risque.</a:t>
            </a:r>
            <a:endParaRPr lang="en-US" sz="800" dirty="0">
              <a:latin typeface="Arial Narrow" panose="020B0606020202030204" pitchFamily="34" charset="0"/>
              <a:cs typeface="Calibri"/>
            </a:endParaRPr>
          </a:p>
          <a:p>
            <a:pPr fontAlgn="base"/>
            <a:r>
              <a:rPr lang="fr-FR" sz="800" dirty="0">
                <a:latin typeface="Arial Narrow" panose="020B0606020202030204" pitchFamily="34" charset="0"/>
                <a:ea typeface="+mn-lt"/>
                <a:cs typeface="Calibri"/>
              </a:rPr>
              <a:t>Une bonne gestion dans la durée, c’est une diversification des enveloppes de placements et au sein de l’assurance vie entre fonds € et unités de compte</a:t>
            </a:r>
            <a:r>
              <a:rPr lang="en-US" sz="800" dirty="0">
                <a:latin typeface="Arial Narrow" panose="020B0606020202030204" pitchFamily="34" charset="0"/>
                <a:ea typeface="+mn-lt"/>
                <a:cs typeface="Calibri"/>
              </a:rPr>
              <a:t>​.</a:t>
            </a:r>
          </a:p>
          <a:p>
            <a:endParaRPr lang="fr-FR" sz="800" dirty="0">
              <a:latin typeface="Arial Narrow" panose="020B0606020202030204" pitchFamily="34" charset="0"/>
              <a:cs typeface="Calibri"/>
            </a:endParaRPr>
          </a:p>
          <a:p>
            <a:r>
              <a:rPr lang="fr-FR" sz="800" b="1" dirty="0">
                <a:solidFill>
                  <a:srgbClr val="C00000"/>
                </a:solidFill>
                <a:latin typeface="Arial Narrow" panose="020B0606020202030204" pitchFamily="34" charset="0"/>
                <a:cs typeface="Calibri" panose="020F0502020204030204"/>
              </a:rPr>
              <a:t>&gt;</a:t>
            </a:r>
            <a:r>
              <a:rPr lang="fr-FR" sz="800" b="1" dirty="0">
                <a:latin typeface="Arial Narrow" panose="020B0606020202030204" pitchFamily="34" charset="0"/>
                <a:cs typeface="Calibri" panose="020F0502020204030204"/>
              </a:rPr>
              <a:t> Mes livrets sont au plafond où placer mon argent ?</a:t>
            </a:r>
          </a:p>
          <a:p>
            <a:r>
              <a:rPr lang="fr-FR" sz="800" dirty="0">
                <a:latin typeface="Arial Narrow" panose="020B0606020202030204" pitchFamily="34" charset="0"/>
                <a:ea typeface="+mn-lt"/>
                <a:cs typeface="Calibri"/>
              </a:rPr>
              <a:t>Pour bien vous accompagner j’ai besoin de comprendre à quels projets sont destinés ces fonds sur vos livrets ?</a:t>
            </a:r>
          </a:p>
          <a:p>
            <a:r>
              <a:rPr lang="fr-FR" sz="800" dirty="0">
                <a:latin typeface="Arial Narrow" panose="020B0606020202030204" pitchFamily="34" charset="0"/>
                <a:ea typeface="+mn-lt"/>
                <a:cs typeface="Calibri"/>
              </a:rPr>
              <a:t>En effet ces livrets destinés à des imprévus ou petits plaisirs répondent à des besoins courts termes. </a:t>
            </a:r>
          </a:p>
          <a:p>
            <a:r>
              <a:rPr lang="fr-FR" sz="800" dirty="0">
                <a:latin typeface="Arial Narrow" panose="020B0606020202030204" pitchFamily="34" charset="0"/>
                <a:ea typeface="+mn-lt"/>
                <a:cs typeface="Calibri"/>
              </a:rPr>
              <a:t>Pour envisager vos projets à moyen et long terme l’assurance-vie et/ou le PEL peuvent compléter votre épargne de précaution.</a:t>
            </a:r>
          </a:p>
          <a:p>
            <a:r>
              <a:rPr lang="fr-FR" sz="800" dirty="0">
                <a:latin typeface="Arial Narrow" panose="020B0606020202030204" pitchFamily="34" charset="0"/>
                <a:ea typeface="+mn-lt"/>
                <a:cs typeface="Calibri"/>
              </a:rPr>
              <a:t>Et maintenant et si nous parlions de vos projets ?</a:t>
            </a:r>
          </a:p>
          <a:p>
            <a:pPr marL="228600" indent="-228600">
              <a:buAutoNum type="arabicPeriod"/>
            </a:pPr>
            <a:endParaRPr lang="fr-FR" sz="800" dirty="0">
              <a:latin typeface="Arial Narrow" panose="020B0606020202030204" pitchFamily="34" charset="0"/>
              <a:cs typeface="Calibri" panose="020F0502020204030204"/>
            </a:endParaRPr>
          </a:p>
          <a:p>
            <a:r>
              <a:rPr lang="fr-FR" sz="800" b="1" dirty="0">
                <a:solidFill>
                  <a:srgbClr val="C00000"/>
                </a:solidFill>
                <a:latin typeface="Arial Narrow" panose="020B0606020202030204" pitchFamily="34" charset="0"/>
                <a:cs typeface="Calibri" panose="020F0502020204030204"/>
              </a:rPr>
              <a:t>&gt;</a:t>
            </a:r>
            <a:r>
              <a:rPr lang="fr-FR" sz="800" b="1" dirty="0">
                <a:latin typeface="Arial Narrow" panose="020B0606020202030204" pitchFamily="34" charset="0"/>
                <a:cs typeface="Calibri" panose="020F0502020204030204"/>
              </a:rPr>
              <a:t> Comment se calcule le taux de rendement net annuel du fonds euros avant bonus ?</a:t>
            </a:r>
          </a:p>
          <a:p>
            <a:r>
              <a:rPr lang="fr-FR" sz="800" dirty="0">
                <a:latin typeface="Arial Narrow" panose="020B0606020202030204" pitchFamily="34" charset="0"/>
                <a:cs typeface="Calibri" panose="020F0502020204030204"/>
              </a:rPr>
              <a:t>Le taux de rendement net annuel du fonds en euros, correspond au Taux brut annuel du fonds en euros x Participation aux bénéfices du contrat - frais de gestion du fonds en euros du contrat.</a:t>
            </a:r>
          </a:p>
          <a:p>
            <a:r>
              <a:rPr lang="fr-FR" sz="800" dirty="0">
                <a:latin typeface="Arial Narrow" panose="020B0606020202030204" pitchFamily="34" charset="0"/>
                <a:cs typeface="Calibri" panose="020F0502020204030204"/>
              </a:rPr>
              <a:t>Le taux de rendement est déterminé par les assureurs en fonction de leurs actifs financiers des supports en euros  respectifs qui génèrent une production financière (taux d’intérêt nominal et coupon des obligations, dividendes des actions, loyers de l’immobilier) à laquelle il faut ajouter ou retirer les provisions (constituées pour faire face à des dépréciations d’actifs futures précises ou réservées aux assurés au plus tard dans les 8 ans). </a:t>
            </a:r>
          </a:p>
          <a:p>
            <a:endParaRPr lang="fr-FR" dirty="0">
              <a:cs typeface="Calibri" panose="020F0502020204030204"/>
            </a:endParaRPr>
          </a:p>
        </p:txBody>
      </p:sp>
      <p:sp>
        <p:nvSpPr>
          <p:cNvPr id="31" name="Espace réservé du numéro de diapositive 7">
            <a:extLst>
              <a:ext uri="{FF2B5EF4-FFF2-40B4-BE49-F238E27FC236}">
                <a16:creationId xmlns:a16="http://schemas.microsoft.com/office/drawing/2014/main" id="{DCE320D3-394D-4B42-B87D-BF35AA23EB5B}"/>
              </a:ext>
            </a:extLst>
          </p:cNvPr>
          <p:cNvSpPr txBox="1">
            <a:spLocks/>
          </p:cNvSpPr>
          <p:nvPr/>
        </p:nvSpPr>
        <p:spPr>
          <a:xfrm>
            <a:off x="1983790" y="2394426"/>
            <a:ext cx="393664" cy="99503"/>
          </a:xfrm>
          <a:prstGeom prst="rect">
            <a:avLst/>
          </a:prstGeom>
          <a:ln>
            <a:solidFill>
              <a:schemeClr val="bg2"/>
            </a:solidFill>
          </a:ln>
          <a:effectLst>
            <a:outerShdw blurRad="50800" dist="38100" dir="2700000" algn="tl" rotWithShape="0">
              <a:prstClr val="black">
                <a:alpha val="40000"/>
              </a:prstClr>
            </a:outerShdw>
          </a:effectLst>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514350">
              <a:defRPr/>
            </a:pPr>
            <a:fld id="{975A587B-5814-4D9B-9598-FE9CB954CB01}" type="slidenum">
              <a:rPr lang="fr-FR" sz="731" b="1" smtClean="0">
                <a:solidFill>
                  <a:srgbClr val="002060"/>
                </a:solidFill>
              </a:rPr>
              <a:pPr algn="ctr" defTabSz="514350">
                <a:defRPr/>
              </a:pPr>
              <a:t>2</a:t>
            </a:fld>
            <a:endParaRPr lang="fr-FR" sz="731" b="1">
              <a:solidFill>
                <a:srgbClr val="002060"/>
              </a:solidFill>
            </a:endParaRPr>
          </a:p>
        </p:txBody>
      </p:sp>
      <p:sp>
        <p:nvSpPr>
          <p:cNvPr id="32" name="Rectangle 31">
            <a:extLst>
              <a:ext uri="{FF2B5EF4-FFF2-40B4-BE49-F238E27FC236}">
                <a16:creationId xmlns:a16="http://schemas.microsoft.com/office/drawing/2014/main" id="{C3597EDC-8829-4A88-8632-A8FDD3BFCD47}"/>
              </a:ext>
            </a:extLst>
          </p:cNvPr>
          <p:cNvSpPr/>
          <p:nvPr/>
        </p:nvSpPr>
        <p:spPr>
          <a:xfrm>
            <a:off x="1784988" y="2165837"/>
            <a:ext cx="787329" cy="645558"/>
          </a:xfrm>
          <a:prstGeom prst="rect">
            <a:avLst/>
          </a:prstGeom>
          <a:solidFill>
            <a:sysClr val="window" lastClr="FFFFFF"/>
          </a:solidFill>
          <a:ln w="12700" cap="flat" cmpd="sng" algn="ctr">
            <a:solidFill>
              <a:schemeClr val="bg2"/>
            </a:solidFill>
            <a:prstDash val="solid"/>
            <a:miter lim="800000"/>
          </a:ln>
          <a:effectLst>
            <a:outerShdw blurRad="50800" dist="38100" dir="2700000" algn="tl" rotWithShape="0">
              <a:prstClr val="black">
                <a:alpha val="40000"/>
              </a:prstClr>
            </a:outerShdw>
          </a:effectLst>
        </p:spPr>
        <p:txBody>
          <a:bodyPr rtlCol="0" anchor="ctr"/>
          <a:lstStyle/>
          <a:p>
            <a:pPr algn="ctr" defTabSz="514350">
              <a:defRPr/>
            </a:pPr>
            <a:r>
              <a:rPr lang="fr-FR" sz="619" dirty="0">
                <a:solidFill>
                  <a:schemeClr val="bg1">
                    <a:lumMod val="50000"/>
                  </a:schemeClr>
                </a:solidFill>
                <a:latin typeface="+mj-lt"/>
              </a:rPr>
              <a:t> </a:t>
            </a:r>
            <a:r>
              <a:rPr lang="fr-FR" sz="619" dirty="0">
                <a:solidFill>
                  <a:schemeClr val="bg1">
                    <a:lumMod val="50000"/>
                  </a:schemeClr>
                </a:solidFill>
                <a:latin typeface="Arial Narrow" panose="020B0606020202030204" pitchFamily="34" charset="0"/>
              </a:rPr>
              <a:t>Livrets et Compte de dépôts </a:t>
            </a:r>
          </a:p>
        </p:txBody>
      </p:sp>
      <p:sp>
        <p:nvSpPr>
          <p:cNvPr id="33" name="Rectangle 32">
            <a:extLst>
              <a:ext uri="{FF2B5EF4-FFF2-40B4-BE49-F238E27FC236}">
                <a16:creationId xmlns:a16="http://schemas.microsoft.com/office/drawing/2014/main" id="{9665B0DE-6CD2-42FC-AECD-8089146E5CB8}"/>
              </a:ext>
            </a:extLst>
          </p:cNvPr>
          <p:cNvSpPr/>
          <p:nvPr/>
        </p:nvSpPr>
        <p:spPr>
          <a:xfrm>
            <a:off x="2648233" y="2191366"/>
            <a:ext cx="1456557" cy="620029"/>
          </a:xfrm>
          <a:prstGeom prst="rect">
            <a:avLst/>
          </a:prstGeom>
          <a:solidFill>
            <a:sysClr val="window" lastClr="FFFFFF"/>
          </a:solidFill>
          <a:ln w="12700" cap="flat" cmpd="sng" algn="ctr">
            <a:solidFill>
              <a:schemeClr val="bg2"/>
            </a:solidFill>
            <a:prstDash val="solid"/>
            <a:miter lim="800000"/>
          </a:ln>
          <a:effectLst>
            <a:outerShdw blurRad="50800" dist="38100" dir="2700000" algn="tl" rotWithShape="0">
              <a:prstClr val="black">
                <a:alpha val="40000"/>
              </a:prstClr>
            </a:outerShdw>
          </a:effectLst>
        </p:spPr>
        <p:txBody>
          <a:bodyPr rtlCol="0" anchor="ctr"/>
          <a:lstStyle/>
          <a:p>
            <a:pPr algn="ctr" defTabSz="514350">
              <a:defRPr/>
            </a:pPr>
            <a:r>
              <a:rPr lang="fr-FR" sz="619" dirty="0">
                <a:solidFill>
                  <a:schemeClr val="bg1">
                    <a:lumMod val="50000"/>
                  </a:schemeClr>
                </a:solidFill>
                <a:latin typeface="Arial Narrow" panose="020B0606020202030204" pitchFamily="34" charset="0"/>
              </a:rPr>
              <a:t>Epargne de court terme pour répondre à des envies ou besoins ponctuels, épargne de précaution qui peut être mobilisée en urgence en attendant de pouvoir refinancer ou de retirer son épargne moyen-long terme</a:t>
            </a:r>
          </a:p>
        </p:txBody>
      </p:sp>
      <p:sp>
        <p:nvSpPr>
          <p:cNvPr id="34" name="Rectangle 33">
            <a:extLst>
              <a:ext uri="{FF2B5EF4-FFF2-40B4-BE49-F238E27FC236}">
                <a16:creationId xmlns:a16="http://schemas.microsoft.com/office/drawing/2014/main" id="{F41BCA2D-E3E8-47AC-A12C-16B416D58A23}"/>
              </a:ext>
            </a:extLst>
          </p:cNvPr>
          <p:cNvSpPr/>
          <p:nvPr/>
        </p:nvSpPr>
        <p:spPr>
          <a:xfrm>
            <a:off x="4200521" y="2190450"/>
            <a:ext cx="1358142" cy="623257"/>
          </a:xfrm>
          <a:prstGeom prst="rect">
            <a:avLst/>
          </a:prstGeom>
          <a:solidFill>
            <a:sysClr val="window" lastClr="FFFFFF"/>
          </a:solidFill>
          <a:ln w="12700" cap="flat" cmpd="sng" algn="ctr">
            <a:solidFill>
              <a:schemeClr val="bg2"/>
            </a:solidFill>
            <a:prstDash val="solid"/>
            <a:miter lim="800000"/>
          </a:ln>
          <a:effectLst>
            <a:outerShdw blurRad="50800" dist="38100" dir="2700000" algn="tl" rotWithShape="0">
              <a:prstClr val="black">
                <a:alpha val="40000"/>
              </a:prstClr>
            </a:outerShdw>
          </a:effectLst>
        </p:spPr>
        <p:txBody>
          <a:bodyPr rtlCol="0" anchor="ctr"/>
          <a:lstStyle/>
          <a:p>
            <a:pPr algn="ctr" defTabSz="514350">
              <a:defRPr/>
            </a:pPr>
            <a:r>
              <a:rPr lang="fr-FR" sz="619" dirty="0">
                <a:solidFill>
                  <a:schemeClr val="bg1">
                    <a:lumMod val="50000"/>
                  </a:schemeClr>
                </a:solidFill>
                <a:latin typeface="Arial Narrow" panose="020B0606020202030204" pitchFamily="34" charset="0"/>
              </a:rPr>
              <a:t>Quel montant souhaitez vous conserver en cas d’urgence ou d’imprévu ? En général, nous conseillons 2 à 3 mois de revenus</a:t>
            </a:r>
          </a:p>
        </p:txBody>
      </p:sp>
      <p:sp>
        <p:nvSpPr>
          <p:cNvPr id="35" name="Rectangle 34">
            <a:extLst>
              <a:ext uri="{FF2B5EF4-FFF2-40B4-BE49-F238E27FC236}">
                <a16:creationId xmlns:a16="http://schemas.microsoft.com/office/drawing/2014/main" id="{C22DFDE7-5993-499C-A22E-5AE608B2BC3F}"/>
              </a:ext>
            </a:extLst>
          </p:cNvPr>
          <p:cNvSpPr/>
          <p:nvPr/>
        </p:nvSpPr>
        <p:spPr>
          <a:xfrm>
            <a:off x="1788739" y="1648647"/>
            <a:ext cx="787329" cy="475501"/>
          </a:xfrm>
          <a:prstGeom prst="rect">
            <a:avLst/>
          </a:prstGeom>
          <a:solidFill>
            <a:sysClr val="window" lastClr="FFFFFF"/>
          </a:solidFill>
          <a:ln w="12700" cap="flat" cmpd="sng" algn="ctr">
            <a:solidFill>
              <a:schemeClr val="bg2"/>
            </a:solidFill>
            <a:prstDash val="solid"/>
            <a:miter lim="800000"/>
          </a:ln>
          <a:effectLst>
            <a:outerShdw blurRad="50800" dist="38100" dir="2700000" algn="tl" rotWithShape="0">
              <a:prstClr val="black">
                <a:alpha val="40000"/>
              </a:prstClr>
            </a:outerShdw>
          </a:effectLst>
        </p:spPr>
        <p:txBody>
          <a:bodyPr rtlCol="0" anchor="ctr"/>
          <a:lstStyle/>
          <a:p>
            <a:pPr algn="ctr" defTabSz="514350">
              <a:defRPr/>
            </a:pPr>
            <a:r>
              <a:rPr lang="fr-FR" sz="619" dirty="0">
                <a:solidFill>
                  <a:schemeClr val="bg1">
                    <a:lumMod val="50000"/>
                  </a:schemeClr>
                </a:solidFill>
                <a:latin typeface="Arial Narrow" panose="020B0606020202030204" pitchFamily="34" charset="0"/>
              </a:rPr>
              <a:t>PEL / Emprunt /  CAT</a:t>
            </a:r>
          </a:p>
        </p:txBody>
      </p:sp>
      <p:sp>
        <p:nvSpPr>
          <p:cNvPr id="36" name="Rectangle 35">
            <a:extLst>
              <a:ext uri="{FF2B5EF4-FFF2-40B4-BE49-F238E27FC236}">
                <a16:creationId xmlns:a16="http://schemas.microsoft.com/office/drawing/2014/main" id="{AD6B2260-E51A-4A1F-9476-08195526948B}"/>
              </a:ext>
            </a:extLst>
          </p:cNvPr>
          <p:cNvSpPr/>
          <p:nvPr/>
        </p:nvSpPr>
        <p:spPr>
          <a:xfrm>
            <a:off x="2648233" y="1647109"/>
            <a:ext cx="1456557" cy="475501"/>
          </a:xfrm>
          <a:prstGeom prst="rect">
            <a:avLst/>
          </a:prstGeom>
          <a:solidFill>
            <a:sysClr val="window" lastClr="FFFFFF"/>
          </a:solidFill>
          <a:ln w="12700" cap="flat" cmpd="sng" algn="ctr">
            <a:solidFill>
              <a:schemeClr val="bg2"/>
            </a:solidFill>
            <a:prstDash val="solid"/>
            <a:miter lim="800000"/>
          </a:ln>
          <a:effectLst>
            <a:outerShdw blurRad="50800" dist="38100" dir="2700000" algn="tl" rotWithShape="0">
              <a:prstClr val="black">
                <a:alpha val="40000"/>
              </a:prstClr>
            </a:outerShdw>
          </a:effectLst>
        </p:spPr>
        <p:txBody>
          <a:bodyPr rtlCol="0" anchor="ctr"/>
          <a:lstStyle/>
          <a:p>
            <a:pPr algn="ctr" defTabSz="514350">
              <a:defRPr/>
            </a:pPr>
            <a:r>
              <a:rPr lang="fr-FR" sz="619" dirty="0">
                <a:solidFill>
                  <a:schemeClr val="bg1">
                    <a:lumMod val="50000"/>
                  </a:schemeClr>
                </a:solidFill>
                <a:latin typeface="Arial Narrow" panose="020B0606020202030204" pitchFamily="34" charset="0"/>
              </a:rPr>
              <a:t>Epargne pour réaliser des projets de moyen terme comme des petits travaux, l’acquisition d’une voiture, acquisition immobilière.</a:t>
            </a:r>
          </a:p>
        </p:txBody>
      </p:sp>
      <p:sp>
        <p:nvSpPr>
          <p:cNvPr id="37" name="Rectangle 36">
            <a:extLst>
              <a:ext uri="{FF2B5EF4-FFF2-40B4-BE49-F238E27FC236}">
                <a16:creationId xmlns:a16="http://schemas.microsoft.com/office/drawing/2014/main" id="{0116A7D4-889B-4C2A-9179-9E17DB9D801E}"/>
              </a:ext>
            </a:extLst>
          </p:cNvPr>
          <p:cNvSpPr/>
          <p:nvPr/>
        </p:nvSpPr>
        <p:spPr>
          <a:xfrm>
            <a:off x="4200521" y="1646146"/>
            <a:ext cx="1358142" cy="475501"/>
          </a:xfrm>
          <a:prstGeom prst="rect">
            <a:avLst/>
          </a:prstGeom>
          <a:solidFill>
            <a:sysClr val="window" lastClr="FFFFFF"/>
          </a:solidFill>
          <a:ln w="12700" cap="flat" cmpd="sng" algn="ctr">
            <a:solidFill>
              <a:schemeClr val="bg2"/>
            </a:solidFill>
            <a:prstDash val="solid"/>
            <a:miter lim="800000"/>
          </a:ln>
          <a:effectLst>
            <a:outerShdw blurRad="50800" dist="38100" dir="2700000" algn="tl" rotWithShape="0">
              <a:prstClr val="black">
                <a:alpha val="40000"/>
              </a:prstClr>
            </a:outerShdw>
          </a:effectLst>
        </p:spPr>
        <p:txBody>
          <a:bodyPr rtlCol="0" anchor="ctr"/>
          <a:lstStyle/>
          <a:p>
            <a:pPr algn="ctr" defTabSz="514350">
              <a:defRPr/>
            </a:pPr>
            <a:r>
              <a:rPr lang="fr-FR" sz="619" dirty="0">
                <a:solidFill>
                  <a:schemeClr val="bg1">
                    <a:lumMod val="50000"/>
                  </a:schemeClr>
                </a:solidFill>
                <a:latin typeface="Arial Narrow" panose="020B0606020202030204" pitchFamily="34" charset="0"/>
              </a:rPr>
              <a:t>Quel montant souhaitez vous consacrer à l’achat de votre future voiture et/ou des travaux dans votre maison ?</a:t>
            </a:r>
          </a:p>
        </p:txBody>
      </p:sp>
      <p:sp>
        <p:nvSpPr>
          <p:cNvPr id="38" name="Rectangle 37">
            <a:extLst>
              <a:ext uri="{FF2B5EF4-FFF2-40B4-BE49-F238E27FC236}">
                <a16:creationId xmlns:a16="http://schemas.microsoft.com/office/drawing/2014/main" id="{09FD201E-DF24-4BAE-92FE-381C3C578679}"/>
              </a:ext>
            </a:extLst>
          </p:cNvPr>
          <p:cNvSpPr/>
          <p:nvPr/>
        </p:nvSpPr>
        <p:spPr>
          <a:xfrm>
            <a:off x="1788739" y="670161"/>
            <a:ext cx="787329" cy="902366"/>
          </a:xfrm>
          <a:prstGeom prst="rect">
            <a:avLst/>
          </a:prstGeom>
          <a:solidFill>
            <a:sysClr val="window" lastClr="FFFFFF"/>
          </a:solidFill>
          <a:ln w="12700" cap="flat" cmpd="sng" algn="ctr">
            <a:solidFill>
              <a:schemeClr val="bg2"/>
            </a:solidFill>
            <a:prstDash val="solid"/>
            <a:miter lim="800000"/>
          </a:ln>
          <a:effectLst>
            <a:outerShdw blurRad="50800" dist="38100" dir="2700000" algn="tl" rotWithShape="0">
              <a:prstClr val="black">
                <a:alpha val="40000"/>
              </a:prstClr>
            </a:outerShdw>
          </a:effectLst>
        </p:spPr>
        <p:txBody>
          <a:bodyPr rtlCol="0" anchor="ctr"/>
          <a:lstStyle/>
          <a:p>
            <a:pPr algn="ctr" defTabSz="514350">
              <a:defRPr/>
            </a:pPr>
            <a:r>
              <a:rPr lang="fr-FR" sz="619" dirty="0">
                <a:solidFill>
                  <a:schemeClr val="bg1">
                    <a:lumMod val="50000"/>
                  </a:schemeClr>
                </a:solidFill>
                <a:latin typeface="Arial Narrow" panose="020B0606020202030204" pitchFamily="34" charset="0"/>
              </a:rPr>
              <a:t>ASV, PEA &amp; </a:t>
            </a:r>
            <a:r>
              <a:rPr lang="fr-FR" sz="619" dirty="0" err="1">
                <a:solidFill>
                  <a:schemeClr val="bg1">
                    <a:lumMod val="50000"/>
                  </a:schemeClr>
                </a:solidFill>
                <a:latin typeface="Arial Narrow" panose="020B0606020202030204" pitchFamily="34" charset="0"/>
              </a:rPr>
              <a:t>PERi</a:t>
            </a:r>
            <a:endParaRPr lang="fr-FR" sz="619" dirty="0">
              <a:solidFill>
                <a:schemeClr val="bg1">
                  <a:lumMod val="50000"/>
                </a:schemeClr>
              </a:solidFill>
              <a:latin typeface="Arial Narrow" panose="020B0606020202030204" pitchFamily="34" charset="0"/>
            </a:endParaRPr>
          </a:p>
          <a:p>
            <a:pPr algn="ctr" defTabSz="514350">
              <a:defRPr/>
            </a:pPr>
            <a:r>
              <a:rPr lang="fr-FR" sz="619" dirty="0">
                <a:solidFill>
                  <a:schemeClr val="bg1">
                    <a:lumMod val="50000"/>
                  </a:schemeClr>
                </a:solidFill>
                <a:latin typeface="Arial Narrow" panose="020B0606020202030204" pitchFamily="34" charset="0"/>
              </a:rPr>
              <a:t>Parts sociales</a:t>
            </a:r>
          </a:p>
        </p:txBody>
      </p:sp>
      <p:sp>
        <p:nvSpPr>
          <p:cNvPr id="39" name="Rectangle 38">
            <a:extLst>
              <a:ext uri="{FF2B5EF4-FFF2-40B4-BE49-F238E27FC236}">
                <a16:creationId xmlns:a16="http://schemas.microsoft.com/office/drawing/2014/main" id="{54EAD050-82D4-46FC-85BF-AD4B42A82D05}"/>
              </a:ext>
            </a:extLst>
          </p:cNvPr>
          <p:cNvSpPr/>
          <p:nvPr/>
        </p:nvSpPr>
        <p:spPr>
          <a:xfrm>
            <a:off x="2648233" y="668623"/>
            <a:ext cx="1456557" cy="902366"/>
          </a:xfrm>
          <a:prstGeom prst="rect">
            <a:avLst/>
          </a:prstGeom>
          <a:solidFill>
            <a:sysClr val="window" lastClr="FFFFFF"/>
          </a:solidFill>
          <a:ln w="12700" cap="flat" cmpd="sng" algn="ctr">
            <a:solidFill>
              <a:schemeClr val="bg2"/>
            </a:solidFill>
            <a:prstDash val="solid"/>
            <a:miter lim="800000"/>
          </a:ln>
          <a:effectLst>
            <a:outerShdw blurRad="50800" dist="38100" dir="2700000" algn="tl" rotWithShape="0">
              <a:prstClr val="black">
                <a:alpha val="40000"/>
              </a:prstClr>
            </a:outerShdw>
          </a:effectLst>
        </p:spPr>
        <p:txBody>
          <a:bodyPr rtlCol="0" anchor="ctr"/>
          <a:lstStyle/>
          <a:p>
            <a:pPr algn="ctr" defTabSz="514350">
              <a:defRPr/>
            </a:pPr>
            <a:r>
              <a:rPr lang="fr-FR" sz="619" dirty="0">
                <a:solidFill>
                  <a:schemeClr val="bg1">
                    <a:lumMod val="50000"/>
                  </a:schemeClr>
                </a:solidFill>
                <a:latin typeface="Arial Narrow" panose="020B0606020202030204" pitchFamily="34" charset="0"/>
              </a:rPr>
              <a:t>Préparer des projets à long terme comme l’acquisition immobilière, la retraite, la transmission, etc.</a:t>
            </a:r>
          </a:p>
        </p:txBody>
      </p:sp>
      <p:sp>
        <p:nvSpPr>
          <p:cNvPr id="40" name="Rectangle 39">
            <a:extLst>
              <a:ext uri="{FF2B5EF4-FFF2-40B4-BE49-F238E27FC236}">
                <a16:creationId xmlns:a16="http://schemas.microsoft.com/office/drawing/2014/main" id="{591B65C8-39EB-42A6-A860-973D559DB7B4}"/>
              </a:ext>
            </a:extLst>
          </p:cNvPr>
          <p:cNvSpPr/>
          <p:nvPr/>
        </p:nvSpPr>
        <p:spPr>
          <a:xfrm>
            <a:off x="4200521" y="668623"/>
            <a:ext cx="1358142" cy="902366"/>
          </a:xfrm>
          <a:prstGeom prst="rect">
            <a:avLst/>
          </a:prstGeom>
          <a:solidFill>
            <a:sysClr val="window" lastClr="FFFFFF"/>
          </a:solidFill>
          <a:ln w="12700" cap="flat" cmpd="sng" algn="ctr">
            <a:solidFill>
              <a:schemeClr val="bg2"/>
            </a:solidFill>
            <a:prstDash val="solid"/>
            <a:miter lim="800000"/>
          </a:ln>
          <a:effectLst>
            <a:outerShdw blurRad="50800" dist="38100" dir="2700000" algn="tl" rotWithShape="0">
              <a:prstClr val="black">
                <a:alpha val="40000"/>
              </a:prstClr>
            </a:outerShdw>
          </a:effectLst>
        </p:spPr>
        <p:txBody>
          <a:bodyPr rtlCol="0" anchor="ctr"/>
          <a:lstStyle/>
          <a:p>
            <a:pPr algn="ctr" defTabSz="514350">
              <a:defRPr/>
            </a:pPr>
            <a:r>
              <a:rPr lang="fr-FR" sz="619" dirty="0">
                <a:solidFill>
                  <a:schemeClr val="bg1">
                    <a:lumMod val="50000"/>
                  </a:schemeClr>
                </a:solidFill>
                <a:latin typeface="Arial Narrow" panose="020B0606020202030204" pitchFamily="34" charset="0"/>
              </a:rPr>
              <a:t>Parlez moi de vos projets ?</a:t>
            </a:r>
            <a:br>
              <a:rPr lang="fr-FR" sz="619" dirty="0">
                <a:solidFill>
                  <a:schemeClr val="bg1">
                    <a:lumMod val="50000"/>
                  </a:schemeClr>
                </a:solidFill>
                <a:latin typeface="Arial Narrow" panose="020B0606020202030204" pitchFamily="34" charset="0"/>
              </a:rPr>
            </a:br>
            <a:r>
              <a:rPr lang="fr-FR" sz="619" dirty="0">
                <a:solidFill>
                  <a:schemeClr val="bg1">
                    <a:lumMod val="50000"/>
                  </a:schemeClr>
                </a:solidFill>
                <a:latin typeface="Arial Narrow" panose="020B0606020202030204" pitchFamily="34" charset="0"/>
              </a:rPr>
              <a:t>Qu’avez-vous mis en place pour les préparer ?</a:t>
            </a:r>
          </a:p>
        </p:txBody>
      </p:sp>
      <p:sp>
        <p:nvSpPr>
          <p:cNvPr id="8" name="ZoneTexte 7">
            <a:extLst>
              <a:ext uri="{FF2B5EF4-FFF2-40B4-BE49-F238E27FC236}">
                <a16:creationId xmlns:a16="http://schemas.microsoft.com/office/drawing/2014/main" id="{56B08E9E-57F0-45B1-80DC-C1262CAFD347}"/>
              </a:ext>
            </a:extLst>
          </p:cNvPr>
          <p:cNvSpPr txBox="1"/>
          <p:nvPr/>
        </p:nvSpPr>
        <p:spPr>
          <a:xfrm>
            <a:off x="870318" y="104100"/>
            <a:ext cx="5828254" cy="313932"/>
          </a:xfrm>
          <a:prstGeom prst="rect">
            <a:avLst/>
          </a:prstGeom>
          <a:noFill/>
        </p:spPr>
        <p:txBody>
          <a:bodyPr wrap="square" rtlCol="0">
            <a:spAutoFit/>
          </a:bodyPr>
          <a:lstStyle/>
          <a:p>
            <a:pPr defTabSz="685800">
              <a:lnSpc>
                <a:spcPct val="90000"/>
              </a:lnSpc>
              <a:spcBef>
                <a:spcPts val="750"/>
              </a:spcBef>
            </a:pPr>
            <a:r>
              <a:rPr lang="fr-FR" sz="1600" b="1" dirty="0">
                <a:solidFill>
                  <a:srgbClr val="C00000"/>
                </a:solidFill>
                <a:latin typeface="Arial Narrow" panose="020B0606020202030204" pitchFamily="34" charset="0"/>
              </a:rPr>
              <a:t>L’approche globale, un indispensable pour parler épargne</a:t>
            </a:r>
          </a:p>
        </p:txBody>
      </p:sp>
      <p:sp>
        <p:nvSpPr>
          <p:cNvPr id="30" name="Rectangle : coins arrondis 29">
            <a:extLst>
              <a:ext uri="{FF2B5EF4-FFF2-40B4-BE49-F238E27FC236}">
                <a16:creationId xmlns:a16="http://schemas.microsoft.com/office/drawing/2014/main" id="{D7B59C67-36AE-40EF-A757-EE324BD8993F}"/>
              </a:ext>
            </a:extLst>
          </p:cNvPr>
          <p:cNvSpPr/>
          <p:nvPr/>
        </p:nvSpPr>
        <p:spPr>
          <a:xfrm>
            <a:off x="1827954" y="4013952"/>
            <a:ext cx="1900592" cy="2413788"/>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Un seul PEL par personne</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Plafond de 61 200 € hors intérêts </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Épargne réglementée, taux fixé par décret</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Durée entre 4 et 10 ans pour les versements et 15 ans pour la détention.</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Intérêts soumis à l’IR et aux PS</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Tout retrait entraîne la résiliation du PEL selon conditions </a:t>
            </a:r>
          </a:p>
          <a:p>
            <a:pPr marL="160734" indent="-160734">
              <a:lnSpc>
                <a:spcPct val="120000"/>
              </a:lnSpc>
              <a:spcBef>
                <a:spcPts val="338"/>
              </a:spcBef>
              <a:buFont typeface="Arial" panose="020B0604020202020204" pitchFamily="34" charset="0"/>
              <a:buChar char="•"/>
            </a:pPr>
            <a:r>
              <a:rPr lang="fr-FR" sz="800" dirty="0">
                <a:solidFill>
                  <a:schemeClr val="tx1"/>
                </a:solidFill>
                <a:latin typeface="Arial Narrow" panose="020B0606020202030204" pitchFamily="34" charset="0"/>
              </a:rPr>
              <a:t>Placement donnant droit à des conditions de crédit déterminées à l’avance pour devenir propriétaire</a:t>
            </a:r>
          </a:p>
        </p:txBody>
      </p:sp>
      <p:sp>
        <p:nvSpPr>
          <p:cNvPr id="41" name="ZoneTexte 40">
            <a:extLst>
              <a:ext uri="{FF2B5EF4-FFF2-40B4-BE49-F238E27FC236}">
                <a16:creationId xmlns:a16="http://schemas.microsoft.com/office/drawing/2014/main" id="{49AA7D54-F242-4D9C-9B3F-DF088D1D80EA}"/>
              </a:ext>
            </a:extLst>
          </p:cNvPr>
          <p:cNvSpPr txBox="1"/>
          <p:nvPr/>
        </p:nvSpPr>
        <p:spPr>
          <a:xfrm>
            <a:off x="206733" y="3869322"/>
            <a:ext cx="855421" cy="248209"/>
          </a:xfrm>
          <a:prstGeom prst="rect">
            <a:avLst/>
          </a:prstGeom>
          <a:solidFill>
            <a:schemeClr val="bg1"/>
          </a:solidFill>
        </p:spPr>
        <p:txBody>
          <a:bodyPr wrap="square" rtlCol="0">
            <a:spAutoFit/>
          </a:bodyPr>
          <a:lstStyle/>
          <a:p>
            <a:r>
              <a:rPr lang="fr-FR" sz="1013" b="1" dirty="0">
                <a:solidFill>
                  <a:schemeClr val="bg2">
                    <a:lumMod val="75000"/>
                  </a:schemeClr>
                </a:solidFill>
              </a:rPr>
              <a:t>Le Livret A</a:t>
            </a:r>
          </a:p>
        </p:txBody>
      </p:sp>
      <p:sp>
        <p:nvSpPr>
          <p:cNvPr id="42" name="ZoneTexte 41">
            <a:extLst>
              <a:ext uri="{FF2B5EF4-FFF2-40B4-BE49-F238E27FC236}">
                <a16:creationId xmlns:a16="http://schemas.microsoft.com/office/drawing/2014/main" id="{6BB94082-1720-405D-BF81-FEC55A5E2B5B}"/>
              </a:ext>
            </a:extLst>
          </p:cNvPr>
          <p:cNvSpPr txBox="1"/>
          <p:nvPr/>
        </p:nvSpPr>
        <p:spPr>
          <a:xfrm>
            <a:off x="2063254" y="3853030"/>
            <a:ext cx="694716" cy="248209"/>
          </a:xfrm>
          <a:prstGeom prst="rect">
            <a:avLst/>
          </a:prstGeom>
          <a:solidFill>
            <a:schemeClr val="bg1"/>
          </a:solidFill>
        </p:spPr>
        <p:txBody>
          <a:bodyPr wrap="square" rtlCol="0">
            <a:spAutoFit/>
          </a:bodyPr>
          <a:lstStyle/>
          <a:p>
            <a:r>
              <a:rPr lang="fr-FR" sz="1013" b="1" dirty="0">
                <a:solidFill>
                  <a:schemeClr val="bg2">
                    <a:lumMod val="75000"/>
                  </a:schemeClr>
                </a:solidFill>
              </a:rPr>
              <a:t>Le PEL</a:t>
            </a:r>
            <a:r>
              <a:rPr lang="fr-FR" sz="800" baseline="30000" dirty="0">
                <a:solidFill>
                  <a:schemeClr val="bg1">
                    <a:lumMod val="50000"/>
                  </a:schemeClr>
                </a:solidFill>
                <a:latin typeface="Arial Narrow" panose="020B0606020202030204" pitchFamily="34" charset="0"/>
              </a:rPr>
              <a:t>(1)</a:t>
            </a:r>
          </a:p>
        </p:txBody>
      </p:sp>
      <p:sp>
        <p:nvSpPr>
          <p:cNvPr id="19" name="ZoneTexte 18">
            <a:extLst>
              <a:ext uri="{FF2B5EF4-FFF2-40B4-BE49-F238E27FC236}">
                <a16:creationId xmlns:a16="http://schemas.microsoft.com/office/drawing/2014/main" id="{1D859148-9E87-4AA4-A803-FAF19D9233A5}"/>
              </a:ext>
            </a:extLst>
          </p:cNvPr>
          <p:cNvSpPr txBox="1"/>
          <p:nvPr/>
        </p:nvSpPr>
        <p:spPr>
          <a:xfrm>
            <a:off x="3666257" y="8051635"/>
            <a:ext cx="3143791" cy="323165"/>
          </a:xfrm>
          <a:prstGeom prst="rect">
            <a:avLst/>
          </a:prstGeom>
          <a:noFill/>
        </p:spPr>
        <p:txBody>
          <a:bodyPr wrap="square" rtlCol="0">
            <a:spAutoFit/>
          </a:bodyPr>
          <a:lstStyle/>
          <a:p>
            <a:r>
              <a:rPr lang="fr-FR" sz="500" dirty="0"/>
              <a:t>*La performance des portefeuilles (PTF) modèle s’entend hors frais de gestion et hors produits structurés. </a:t>
            </a:r>
          </a:p>
          <a:p>
            <a:r>
              <a:rPr lang="fr-FR" sz="500" dirty="0"/>
              <a:t>Il s’agit de données historiques sur la base de la composition du PTF en 2022. Enfin, il s’agit des données HDG et GP. Les rendements de Fonds en € ne tiennent pas compte des offres commerciales ayant pu être proposées.</a:t>
            </a:r>
          </a:p>
        </p:txBody>
      </p:sp>
      <p:sp>
        <p:nvSpPr>
          <p:cNvPr id="43" name="Espace réservé du numéro de diapositive 7">
            <a:extLst>
              <a:ext uri="{FF2B5EF4-FFF2-40B4-BE49-F238E27FC236}">
                <a16:creationId xmlns:a16="http://schemas.microsoft.com/office/drawing/2014/main" id="{9C785936-16D3-4403-8740-D1A6865985F3}"/>
              </a:ext>
            </a:extLst>
          </p:cNvPr>
          <p:cNvSpPr txBox="1">
            <a:spLocks/>
          </p:cNvSpPr>
          <p:nvPr/>
        </p:nvSpPr>
        <p:spPr>
          <a:xfrm>
            <a:off x="1108232" y="2382760"/>
            <a:ext cx="393664" cy="99503"/>
          </a:xfrm>
          <a:prstGeom prst="rect">
            <a:avLst/>
          </a:prstGeom>
          <a:ln>
            <a:solidFill>
              <a:schemeClr val="bg2"/>
            </a:solidFill>
          </a:ln>
          <a:effectLst>
            <a:outerShdw blurRad="50800" dist="38100" dir="2700000" algn="tl" rotWithShape="0">
              <a:prstClr val="black">
                <a:alpha val="40000"/>
              </a:prstClr>
            </a:outerShdw>
          </a:effectLst>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514350">
              <a:defRPr/>
            </a:pPr>
            <a:fld id="{975A587B-5814-4D9B-9598-FE9CB954CB01}" type="slidenum">
              <a:rPr lang="fr-FR" sz="731" b="1" smtClean="0">
                <a:solidFill>
                  <a:srgbClr val="002060"/>
                </a:solidFill>
              </a:rPr>
              <a:pPr algn="ctr" defTabSz="514350">
                <a:defRPr/>
              </a:pPr>
              <a:t>2</a:t>
            </a:fld>
            <a:endParaRPr lang="fr-FR" sz="731" b="1">
              <a:solidFill>
                <a:srgbClr val="002060"/>
              </a:solidFill>
            </a:endParaRPr>
          </a:p>
        </p:txBody>
      </p:sp>
      <p:sp>
        <p:nvSpPr>
          <p:cNvPr id="44" name="Rectangle 43">
            <a:extLst>
              <a:ext uri="{FF2B5EF4-FFF2-40B4-BE49-F238E27FC236}">
                <a16:creationId xmlns:a16="http://schemas.microsoft.com/office/drawing/2014/main" id="{CD1AB2FE-5829-4B9A-94AB-D13801FD22A1}"/>
              </a:ext>
            </a:extLst>
          </p:cNvPr>
          <p:cNvSpPr/>
          <p:nvPr/>
        </p:nvSpPr>
        <p:spPr>
          <a:xfrm>
            <a:off x="909430" y="2154171"/>
            <a:ext cx="787329" cy="659536"/>
          </a:xfrm>
          <a:prstGeom prst="rect">
            <a:avLst/>
          </a:prstGeom>
          <a:solidFill>
            <a:sysClr val="window" lastClr="FFFFFF"/>
          </a:solidFill>
          <a:ln w="12700" cap="flat" cmpd="sng" algn="ctr">
            <a:solidFill>
              <a:schemeClr val="bg2"/>
            </a:solidFill>
            <a:prstDash val="solid"/>
            <a:miter lim="800000"/>
          </a:ln>
          <a:effectLst>
            <a:outerShdw blurRad="50800" dist="38100" dir="2700000" algn="tl" rotWithShape="0">
              <a:prstClr val="black">
                <a:alpha val="40000"/>
              </a:prstClr>
            </a:outerShdw>
          </a:effectLst>
        </p:spPr>
        <p:txBody>
          <a:bodyPr rtlCol="0" anchor="ctr"/>
          <a:lstStyle/>
          <a:p>
            <a:pPr algn="ctr" defTabSz="514350">
              <a:defRPr/>
            </a:pPr>
            <a:r>
              <a:rPr lang="fr-FR" sz="619" dirty="0">
                <a:solidFill>
                  <a:schemeClr val="bg1">
                    <a:lumMod val="50000"/>
                  </a:schemeClr>
                </a:solidFill>
                <a:latin typeface="+mj-lt"/>
              </a:rPr>
              <a:t> </a:t>
            </a:r>
            <a:r>
              <a:rPr lang="fr-FR" sz="800" b="1" dirty="0">
                <a:solidFill>
                  <a:srgbClr val="C00000"/>
                </a:solidFill>
                <a:latin typeface="Arial Narrow" panose="020B0606020202030204" pitchFamily="34" charset="0"/>
              </a:rPr>
              <a:t>Epargne Court Terme</a:t>
            </a:r>
          </a:p>
          <a:p>
            <a:pPr algn="ctr" defTabSz="514350">
              <a:defRPr/>
            </a:pPr>
            <a:endParaRPr lang="fr-FR" sz="619" dirty="0">
              <a:solidFill>
                <a:schemeClr val="bg1">
                  <a:lumMod val="50000"/>
                </a:schemeClr>
              </a:solidFill>
              <a:latin typeface="+mj-lt"/>
            </a:endParaRPr>
          </a:p>
        </p:txBody>
      </p:sp>
      <p:sp>
        <p:nvSpPr>
          <p:cNvPr id="45" name="Rectangle 44">
            <a:extLst>
              <a:ext uri="{FF2B5EF4-FFF2-40B4-BE49-F238E27FC236}">
                <a16:creationId xmlns:a16="http://schemas.microsoft.com/office/drawing/2014/main" id="{37F788EC-E582-4257-9B71-7E66BF47A718}"/>
              </a:ext>
            </a:extLst>
          </p:cNvPr>
          <p:cNvSpPr/>
          <p:nvPr/>
        </p:nvSpPr>
        <p:spPr>
          <a:xfrm>
            <a:off x="913181" y="1636981"/>
            <a:ext cx="787329" cy="475501"/>
          </a:xfrm>
          <a:prstGeom prst="rect">
            <a:avLst/>
          </a:prstGeom>
          <a:solidFill>
            <a:sysClr val="window" lastClr="FFFFFF"/>
          </a:solidFill>
          <a:ln w="12700" cap="flat" cmpd="sng" algn="ctr">
            <a:solidFill>
              <a:schemeClr val="bg2"/>
            </a:solidFill>
            <a:prstDash val="solid"/>
            <a:miter lim="800000"/>
          </a:ln>
          <a:effectLst>
            <a:outerShdw blurRad="50800" dist="38100" dir="2700000" algn="tl" rotWithShape="0">
              <a:prstClr val="black">
                <a:alpha val="40000"/>
              </a:prstClr>
            </a:outerShdw>
          </a:effectLst>
        </p:spPr>
        <p:txBody>
          <a:bodyPr rtlCol="0" anchor="ctr"/>
          <a:lstStyle/>
          <a:p>
            <a:pPr algn="ctr" defTabSz="514350">
              <a:defRPr/>
            </a:pPr>
            <a:r>
              <a:rPr lang="fr-FR" sz="800" b="1" dirty="0">
                <a:solidFill>
                  <a:srgbClr val="C00000"/>
                </a:solidFill>
                <a:latin typeface="Arial Narrow" panose="020B0606020202030204" pitchFamily="34" charset="0"/>
              </a:rPr>
              <a:t>Epargne Moyen Terme</a:t>
            </a:r>
          </a:p>
          <a:p>
            <a:pPr algn="ctr" defTabSz="514350">
              <a:defRPr/>
            </a:pPr>
            <a:endParaRPr lang="fr-FR" sz="619" dirty="0">
              <a:solidFill>
                <a:schemeClr val="bg1">
                  <a:lumMod val="50000"/>
                </a:schemeClr>
              </a:solidFill>
              <a:latin typeface="+mj-lt"/>
            </a:endParaRPr>
          </a:p>
        </p:txBody>
      </p:sp>
      <p:sp>
        <p:nvSpPr>
          <p:cNvPr id="46" name="Rectangle 45">
            <a:extLst>
              <a:ext uri="{FF2B5EF4-FFF2-40B4-BE49-F238E27FC236}">
                <a16:creationId xmlns:a16="http://schemas.microsoft.com/office/drawing/2014/main" id="{3408B6DD-50D8-47AB-A301-DC00BB80E8B0}"/>
              </a:ext>
            </a:extLst>
          </p:cNvPr>
          <p:cNvSpPr/>
          <p:nvPr/>
        </p:nvSpPr>
        <p:spPr>
          <a:xfrm>
            <a:off x="913181" y="658495"/>
            <a:ext cx="787329" cy="902366"/>
          </a:xfrm>
          <a:prstGeom prst="rect">
            <a:avLst/>
          </a:prstGeom>
          <a:solidFill>
            <a:sysClr val="window" lastClr="FFFFFF"/>
          </a:solidFill>
          <a:ln w="12700" cap="flat" cmpd="sng" algn="ctr">
            <a:solidFill>
              <a:schemeClr val="bg2"/>
            </a:solidFill>
            <a:prstDash val="solid"/>
            <a:miter lim="800000"/>
          </a:ln>
          <a:effectLst>
            <a:outerShdw blurRad="50800" dist="38100" dir="2700000" algn="tl" rotWithShape="0">
              <a:prstClr val="black">
                <a:alpha val="40000"/>
              </a:prstClr>
            </a:outerShdw>
          </a:effectLst>
        </p:spPr>
        <p:txBody>
          <a:bodyPr rtlCol="0" anchor="ctr"/>
          <a:lstStyle/>
          <a:p>
            <a:pPr algn="ctr" eaLnBrk="0" fontAlgn="base" hangingPunct="0">
              <a:lnSpc>
                <a:spcPct val="150000"/>
              </a:lnSpc>
              <a:spcBef>
                <a:spcPct val="0"/>
              </a:spcBef>
              <a:spcAft>
                <a:spcPct val="0"/>
              </a:spcAft>
            </a:pPr>
            <a:r>
              <a:rPr lang="fr-FR" sz="800" b="1" dirty="0">
                <a:solidFill>
                  <a:srgbClr val="C00000"/>
                </a:solidFill>
                <a:latin typeface="Arial Narrow" panose="020B0606020202030204" pitchFamily="34" charset="0"/>
              </a:rPr>
              <a:t>Epargne Long Terme</a:t>
            </a:r>
          </a:p>
        </p:txBody>
      </p:sp>
      <p:sp>
        <p:nvSpPr>
          <p:cNvPr id="4" name="ZoneTexte 3">
            <a:extLst>
              <a:ext uri="{FF2B5EF4-FFF2-40B4-BE49-F238E27FC236}">
                <a16:creationId xmlns:a16="http://schemas.microsoft.com/office/drawing/2014/main" id="{AFC8D259-32CA-4D70-9C5C-C57C1983709F}"/>
              </a:ext>
            </a:extLst>
          </p:cNvPr>
          <p:cNvSpPr txBox="1"/>
          <p:nvPr/>
        </p:nvSpPr>
        <p:spPr>
          <a:xfrm>
            <a:off x="709416" y="7018418"/>
            <a:ext cx="2317315" cy="615553"/>
          </a:xfrm>
          <a:prstGeom prst="rect">
            <a:avLst/>
          </a:prstGeom>
          <a:noFill/>
        </p:spPr>
        <p:txBody>
          <a:bodyPr wrap="square" rtlCol="0">
            <a:spAutoFit/>
          </a:bodyPr>
          <a:lstStyle/>
          <a:p>
            <a:pPr algn="ctr"/>
            <a:r>
              <a:rPr lang="fr-FR" sz="800" b="1" dirty="0">
                <a:solidFill>
                  <a:schemeClr val="bg2">
                    <a:lumMod val="25000"/>
                  </a:schemeClr>
                </a:solidFill>
                <a:latin typeface="Arial Narrow" panose="020B0606020202030204" pitchFamily="34" charset="0"/>
              </a:rPr>
              <a:t>Ces placements ne sont pas concurrents mais bien complémentaires ! </a:t>
            </a:r>
          </a:p>
          <a:p>
            <a:endParaRPr lang="fr-FR" dirty="0"/>
          </a:p>
        </p:txBody>
      </p:sp>
      <p:sp>
        <p:nvSpPr>
          <p:cNvPr id="9" name="ZoneTexte 8">
            <a:extLst>
              <a:ext uri="{FF2B5EF4-FFF2-40B4-BE49-F238E27FC236}">
                <a16:creationId xmlns:a16="http://schemas.microsoft.com/office/drawing/2014/main" id="{34EBD41F-4DF7-4DE2-98FB-5CA07A65763E}"/>
              </a:ext>
            </a:extLst>
          </p:cNvPr>
          <p:cNvSpPr txBox="1"/>
          <p:nvPr/>
        </p:nvSpPr>
        <p:spPr>
          <a:xfrm>
            <a:off x="91727" y="11964685"/>
            <a:ext cx="4747924" cy="169277"/>
          </a:xfrm>
          <a:prstGeom prst="rect">
            <a:avLst/>
          </a:prstGeom>
          <a:noFill/>
        </p:spPr>
        <p:txBody>
          <a:bodyPr wrap="square" rtlCol="0">
            <a:spAutoFit/>
          </a:bodyPr>
          <a:lstStyle/>
          <a:p>
            <a:r>
              <a:rPr lang="fr-FR" sz="400" b="0" i="0" dirty="0">
                <a:solidFill>
                  <a:srgbClr val="3D4549"/>
                </a:solidFill>
                <a:effectLst/>
                <a:latin typeface="Arial Narrow" panose="020B0606020202030204" pitchFamily="34" charset="0"/>
              </a:rPr>
              <a:t>Rappel : La recherche de performance peut exposer le client à risque de perte en capital. Cette exposition varie en fonction des supports sélectionnés. Parlez en à votre client</a:t>
            </a:r>
            <a:r>
              <a:rPr lang="fr-FR" sz="500" b="0" i="0" dirty="0">
                <a:solidFill>
                  <a:srgbClr val="3D4549"/>
                </a:solidFill>
                <a:effectLst/>
                <a:latin typeface="Arial Narrow" panose="020B0606020202030204" pitchFamily="34" charset="0"/>
              </a:rPr>
              <a:t>.</a:t>
            </a:r>
            <a:endParaRPr lang="fr-FR" sz="500" dirty="0"/>
          </a:p>
        </p:txBody>
      </p:sp>
      <p:sp>
        <p:nvSpPr>
          <p:cNvPr id="10" name="ZoneTexte 9">
            <a:extLst>
              <a:ext uri="{FF2B5EF4-FFF2-40B4-BE49-F238E27FC236}">
                <a16:creationId xmlns:a16="http://schemas.microsoft.com/office/drawing/2014/main" id="{19D3DAAD-54DD-4004-9382-33C0D3E4CCA7}"/>
              </a:ext>
            </a:extLst>
          </p:cNvPr>
          <p:cNvSpPr txBox="1"/>
          <p:nvPr/>
        </p:nvSpPr>
        <p:spPr>
          <a:xfrm>
            <a:off x="127069" y="11689702"/>
            <a:ext cx="1741004" cy="276999"/>
          </a:xfrm>
          <a:prstGeom prst="rect">
            <a:avLst/>
          </a:prstGeom>
          <a:noFill/>
        </p:spPr>
        <p:txBody>
          <a:bodyPr wrap="square" rtlCol="0">
            <a:spAutoFit/>
          </a:bodyPr>
          <a:lstStyle/>
          <a:p>
            <a:r>
              <a:rPr lang="fr-FR" sz="400" dirty="0">
                <a:solidFill>
                  <a:srgbClr val="3D4549"/>
                </a:solidFill>
                <a:latin typeface="Arial Narrow" panose="020B0606020202030204" pitchFamily="34" charset="0"/>
              </a:rPr>
              <a:t>(1) Plan Epargne Logement</a:t>
            </a:r>
          </a:p>
          <a:p>
            <a:r>
              <a:rPr lang="fr-FR" sz="400" dirty="0">
                <a:solidFill>
                  <a:srgbClr val="3D4549"/>
                </a:solidFill>
                <a:latin typeface="Arial Narrow" panose="020B0606020202030204" pitchFamily="34" charset="0"/>
              </a:rPr>
              <a:t>(2) Impôt  Revenus</a:t>
            </a:r>
          </a:p>
          <a:p>
            <a:r>
              <a:rPr lang="fr-FR" sz="400" dirty="0">
                <a:solidFill>
                  <a:srgbClr val="3D4549"/>
                </a:solidFill>
                <a:latin typeface="Arial Narrow" panose="020B0606020202030204" pitchFamily="34" charset="0"/>
              </a:rPr>
              <a:t>(3) Prélèvement Sociaux​</a:t>
            </a:r>
          </a:p>
        </p:txBody>
      </p:sp>
      <p:sp>
        <p:nvSpPr>
          <p:cNvPr id="48" name="ZoneTexte 47">
            <a:extLst>
              <a:ext uri="{FF2B5EF4-FFF2-40B4-BE49-F238E27FC236}">
                <a16:creationId xmlns:a16="http://schemas.microsoft.com/office/drawing/2014/main" id="{23F4B358-E3F5-4610-8981-AE45FA30B379}"/>
              </a:ext>
            </a:extLst>
          </p:cNvPr>
          <p:cNvSpPr txBox="1"/>
          <p:nvPr/>
        </p:nvSpPr>
        <p:spPr>
          <a:xfrm>
            <a:off x="98065" y="11915146"/>
            <a:ext cx="1741004" cy="153888"/>
          </a:xfrm>
          <a:prstGeom prst="rect">
            <a:avLst/>
          </a:prstGeom>
          <a:noFill/>
        </p:spPr>
        <p:txBody>
          <a:bodyPr wrap="square" rtlCol="0">
            <a:spAutoFit/>
          </a:bodyPr>
          <a:lstStyle/>
          <a:p>
            <a:r>
              <a:rPr lang="fr-FR" sz="400" b="0" i="0" u="none" strike="noStrike" dirty="0">
                <a:solidFill>
                  <a:srgbClr val="3D4549"/>
                </a:solidFill>
                <a:effectLst/>
                <a:latin typeface="Arial Narrow" panose="020B0606020202030204" pitchFamily="34" charset="0"/>
              </a:rPr>
              <a:t>Document à usage interne - à ne pas diffuser</a:t>
            </a:r>
            <a:r>
              <a:rPr lang="fr-FR" sz="400" b="0" i="0" dirty="0">
                <a:solidFill>
                  <a:srgbClr val="000000"/>
                </a:solidFill>
                <a:effectLst/>
                <a:latin typeface="Arial Narrow" panose="020B0606020202030204" pitchFamily="34" charset="0"/>
              </a:rPr>
              <a:t>​</a:t>
            </a:r>
            <a:endParaRPr lang="fr-FR" sz="400" dirty="0"/>
          </a:p>
        </p:txBody>
      </p:sp>
      <p:pic>
        <p:nvPicPr>
          <p:cNvPr id="14" name="Image 13" descr="Une image contenant texte&#10;&#10;Description générée automatiquement">
            <a:extLst>
              <a:ext uri="{FF2B5EF4-FFF2-40B4-BE49-F238E27FC236}">
                <a16:creationId xmlns:a16="http://schemas.microsoft.com/office/drawing/2014/main" id="{A582D0B5-DD6F-476B-B402-B2466C78F2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9571" y="11780444"/>
            <a:ext cx="698747" cy="234014"/>
          </a:xfrm>
          <a:prstGeom prst="rect">
            <a:avLst/>
          </a:prstGeom>
        </p:spPr>
      </p:pic>
      <p:sp>
        <p:nvSpPr>
          <p:cNvPr id="49" name="Espace réservé du pied de page 1">
            <a:extLst>
              <a:ext uri="{FF2B5EF4-FFF2-40B4-BE49-F238E27FC236}">
                <a16:creationId xmlns:a16="http://schemas.microsoft.com/office/drawing/2014/main" id="{C02BF3E1-4431-4BCA-A42F-66805A943726}"/>
              </a:ext>
            </a:extLst>
          </p:cNvPr>
          <p:cNvSpPr>
            <a:spLocks noGrp="1"/>
          </p:cNvSpPr>
          <p:nvPr>
            <p:ph type="ftr" sz="quarter" idx="3"/>
          </p:nvPr>
        </p:nvSpPr>
        <p:spPr>
          <a:xfrm>
            <a:off x="2667568" y="11798948"/>
            <a:ext cx="1646628" cy="169277"/>
          </a:xfrm>
        </p:spPr>
        <p:txBody>
          <a:bodyPr/>
          <a:lstStyle/>
          <a:p>
            <a:pPr algn="l"/>
            <a:r>
              <a:rPr lang="fr-FR" dirty="0"/>
              <a:t>Fiche mémo rendements   Janvier 2023</a:t>
            </a:r>
          </a:p>
        </p:txBody>
      </p:sp>
      <p:pic>
        <p:nvPicPr>
          <p:cNvPr id="16" name="Image 15">
            <a:extLst>
              <a:ext uri="{FF2B5EF4-FFF2-40B4-BE49-F238E27FC236}">
                <a16:creationId xmlns:a16="http://schemas.microsoft.com/office/drawing/2014/main" id="{ED508E04-BEE6-4AAC-A5B1-79FE14CCDFF1}"/>
              </a:ext>
            </a:extLst>
          </p:cNvPr>
          <p:cNvPicPr>
            <a:picLocks noChangeAspect="1"/>
          </p:cNvPicPr>
          <p:nvPr/>
        </p:nvPicPr>
        <p:blipFill>
          <a:blip r:embed="rId3"/>
          <a:stretch>
            <a:fillRect/>
          </a:stretch>
        </p:blipFill>
        <p:spPr>
          <a:xfrm>
            <a:off x="0" y="465680"/>
            <a:ext cx="695739" cy="143748"/>
          </a:xfrm>
          <a:prstGeom prst="rect">
            <a:avLst/>
          </a:prstGeom>
        </p:spPr>
      </p:pic>
      <p:pic>
        <p:nvPicPr>
          <p:cNvPr id="6" name="Picture 1">
            <a:extLst>
              <a:ext uri="{FF2B5EF4-FFF2-40B4-BE49-F238E27FC236}">
                <a16:creationId xmlns:a16="http://schemas.microsoft.com/office/drawing/2014/main" id="{8F5641B1-C1A1-4088-842D-850B6190BC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2450" y="6614648"/>
            <a:ext cx="3157598" cy="1412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766832"/>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ed61e74-c06d-4224-bb6c-0fd69f7413c1" xsi:nil="true"/>
    <lcf76f155ced4ddcb4097134ff3c332f xmlns="5494620f-8162-49cc-a181-d2d69a6fbaa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2BA07C29F0DC74EA2E26680E20CBADD" ma:contentTypeVersion="16" ma:contentTypeDescription="Crée un document." ma:contentTypeScope="" ma:versionID="596dc595fe783a62c57486510dfa2a8e">
  <xsd:schema xmlns:xsd="http://www.w3.org/2001/XMLSchema" xmlns:xs="http://www.w3.org/2001/XMLSchema" xmlns:p="http://schemas.microsoft.com/office/2006/metadata/properties" xmlns:ns2="5494620f-8162-49cc-a181-d2d69a6fbaa8" xmlns:ns3="1ed61e74-c06d-4224-bb6c-0fd69f7413c1" targetNamespace="http://schemas.microsoft.com/office/2006/metadata/properties" ma:root="true" ma:fieldsID="6c8d644a3972fbc77066085a5dfda89d" ns2:_="" ns3:_="">
    <xsd:import namespace="5494620f-8162-49cc-a181-d2d69a6fbaa8"/>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4620f-8162-49cc-a181-d2d69a6fb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B1CA8DB2-AA8F-40B7-A421-62F6E180F182}">
  <ds:schemaRefs>
    <ds:schemaRef ds:uri="http://schemas.microsoft.com/office/2006/documentManagement/types"/>
    <ds:schemaRef ds:uri="http://schemas.microsoft.com/office/infopath/2007/PartnerControls"/>
    <ds:schemaRef ds:uri="e6517b11-2bc1-4b62-87a7-fed168f2e6c3"/>
    <ds:schemaRef ds:uri="http://purl.org/dc/elements/1.1/"/>
    <ds:schemaRef ds:uri="http://schemas.microsoft.com/office/2006/metadata/properties"/>
    <ds:schemaRef ds:uri="http://purl.org/dc/terms/"/>
    <ds:schemaRef ds:uri="http://schemas.openxmlformats.org/package/2006/metadata/core-properties"/>
    <ds:schemaRef ds:uri="f9ff1f2c-7f29-4b0e-85ac-633893dd6fb5"/>
    <ds:schemaRef ds:uri="http://www.w3.org/XML/1998/namespace"/>
    <ds:schemaRef ds:uri="http://purl.org/dc/dcmitype/"/>
    <ds:schemaRef ds:uri="http://schemas.microsoft.com/sharepoint/v4"/>
    <ds:schemaRef ds:uri="1ed61e74-c06d-4224-bb6c-0fd69f7413c1"/>
    <ds:schemaRef ds:uri="5494620f-8162-49cc-a181-d2d69a6fbaa8"/>
  </ds:schemaRefs>
</ds:datastoreItem>
</file>

<file path=customXml/itemProps2.xml><?xml version="1.0" encoding="utf-8"?>
<ds:datastoreItem xmlns:ds="http://schemas.openxmlformats.org/officeDocument/2006/customXml" ds:itemID="{FF81878C-EF1A-4AA3-A3E0-CC24DF6639AA}">
  <ds:schemaRefs>
    <ds:schemaRef ds:uri="http://schemas.microsoft.com/sharepoint/v3/contenttype/forms"/>
  </ds:schemaRefs>
</ds:datastoreItem>
</file>

<file path=customXml/itemProps3.xml><?xml version="1.0" encoding="utf-8"?>
<ds:datastoreItem xmlns:ds="http://schemas.openxmlformats.org/officeDocument/2006/customXml" ds:itemID="{8FAA9932-DEA8-4233-9C00-A7877C0787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4620f-8162-49cc-a181-d2d69a6fbaa8"/>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BEDFE355-328A-4147-A77A-3BC091042C74}">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757</TotalTime>
  <Words>1900</Words>
  <Application>Microsoft Office PowerPoint</Application>
  <PresentationFormat>Grand écran</PresentationFormat>
  <Paragraphs>100</Paragraphs>
  <Slides>2</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vt:i4>
      </vt:variant>
    </vt:vector>
  </HeadingPairs>
  <TitlesOfParts>
    <vt:vector size="10" baseType="lpstr">
      <vt:lpstr>Arial</vt:lpstr>
      <vt:lpstr>Arial Narrow</vt:lpstr>
      <vt:lpstr>Calibri</vt:lpstr>
      <vt:lpstr>Calibri Light</vt:lpstr>
      <vt:lpstr>Rawline</vt:lpstr>
      <vt:lpstr>Segoe UI</vt:lpstr>
      <vt:lpstr>Wingdings</vt:lpstr>
      <vt:lpstr>Thème Office</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 DOUAREC CELINE</dc:creator>
  <cp:lastModifiedBy>LOSSER Fabien [CEGEE]</cp:lastModifiedBy>
  <cp:revision>30</cp:revision>
  <dcterms:created xsi:type="dcterms:W3CDTF">2023-01-05T09:52:55Z</dcterms:created>
  <dcterms:modified xsi:type="dcterms:W3CDTF">2023-01-18T16:28:47Z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2023-01-05T09:52:55Z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2dc600b4-5224-46df-b4fb-6347290e6024</vt:lpwstr>
  </property>
  <property fmtid="{D5CDD505-2E9C-101B-9397-08002B2CF9AE}" pid="8" name="MSIP_Label_48a19f0c-bea1-442e-a475-ed109d9ec508_ContentBits">
    <vt:lpwstr>0</vt:lpwstr>
  </property>
  <property fmtid="{D5CDD505-2E9C-101B-9397-08002B2CF9AE}" pid="9" name="ContentTypeId">
    <vt:lpwstr>0x01010092BA07C29F0DC74EA2E26680E20CBADD</vt:lpwstr>
  </property>
</Properties>
</file>