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8"/>
  </p:notesMasterIdLst>
  <p:sldIdLst>
    <p:sldId id="378" r:id="rId6"/>
    <p:sldId id="2134806282" r:id="rId7"/>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302A16-93BD-B45C-A0B4-C7BB7383F3CF}" name="SAULNIER Cécile" initials="" userId="S::cecile.saulnier@ecureuilvie.fr::1819dc48-e500-42d1-a624-cc7440cfa2f4" providerId="AD"/>
  <p188:author id="{BBD16E20-35F1-CB2C-F069-E9761F36D922}" name="LE DOUAREC CELINE" initials="LC" userId="S::celine.ledouarec@bpce.fr::9ae0ee48-5c8b-47cf-8c2a-5943cbae17a4" providerId="AD"/>
  <p188:author id="{44C8A032-7480-854D-9C3B-0C7B1CEA7738}" name="BOSSE ELODIE" initials="BE" userId="S::elodie.bosse@bpce.fr::142e570a-5d6e-45a0-b262-926506aaf755" providerId="AD"/>
  <p188:author id="{C8505B69-0CFB-672C-936A-96CD9CB7EB8A}" name="MARTIN BENOIT" initials="" userId="S::Benoit.MARTIN2@bpce.fr::120e990e-f885-4e2a-84d8-3e0add4805c0" providerId="AD"/>
  <p188:author id="{2368AF6E-8A09-6021-AB64-97AD8B48DF03}" name="LE DOUAREC CELINE" initials="LDC" userId="S::Celine.LEDOUAREC@bpce.fr::9ae0ee48-5c8b-47cf-8c2a-5943cbae17a4" providerId="AD"/>
  <p188:author id="{C419A77B-1630-3B9A-B984-D381C5ADD474}" name="SAULNIER Cecile [ECUVIE]" initials="SC[" userId="S::cecile.saulnier@ecuvie.caisse-epargne.fr::9e0507c2-a4cc-4a46-81c9-c48db2794098" providerId="AD"/>
  <p188:author id="{C319D47B-CF50-2B08-31AB-E54D0EEE021B}" name="BOSSE ELODIE" initials="" userId="S::Elodie.BOSSE@bpce.fr::142e570a-5d6e-45a0-b262-926506aaf755" providerId="AD"/>
  <p188:author id="{94C08E7C-A677-41BB-06B0-F87FF0966BA0}" name="SAULNIER Cécile" initials="SC" userId="S::cecile.saulnier@natixis.com::1819dc48-e500-42d1-a624-cc7440cfa2f4" providerId="AD"/>
  <p188:author id="{185B4098-B6E2-4936-FA1F-88715164CD02}" name="GUILLOIS SYLVIE" initials="GS" userId="S::sylvie.guillois@bpce.fr::de2220e7-9fd4-4f5d-ac71-a02045d5ac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61488A-784F-4F8D-8941-87213DC275E1}" v="570" dt="2024-01-15T16:29:03.6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64" autoAdjust="0"/>
  </p:normalViewPr>
  <p:slideViewPr>
    <p:cSldViewPr snapToGrid="0">
      <p:cViewPr>
        <p:scale>
          <a:sx n="110" d="100"/>
          <a:sy n="110" d="100"/>
        </p:scale>
        <p:origin x="243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3E8B6-5FB7-4189-88DA-91B4BB597C29}" type="datetimeFigureOut">
              <a:rPr lang="fr-FR" smtClean="0"/>
              <a:t>16/01/2024</a:t>
            </a:fld>
            <a:endParaRPr lang="fr-FR"/>
          </a:p>
        </p:txBody>
      </p:sp>
      <p:sp>
        <p:nvSpPr>
          <p:cNvPr id="4" name="Espace réservé de l'image des diapositives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F40CC-2D58-4CF1-8B83-72993066B1CD}" type="slidenum">
              <a:rPr lang="fr-FR" smtClean="0"/>
              <a:t>‹N°›</a:t>
            </a:fld>
            <a:endParaRPr lang="fr-FR"/>
          </a:p>
        </p:txBody>
      </p:sp>
    </p:spTree>
    <p:extLst>
      <p:ext uri="{BB962C8B-B14F-4D97-AF65-F5344CB8AC3E}">
        <p14:creationId xmlns:p14="http://schemas.microsoft.com/office/powerpoint/2010/main" val="196583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16/01/2024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61100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16/01/2024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61806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01D482C-984D-478C-85A8-C1AD18039C66}" type="datetimeFigureOut">
              <a:rPr lang="fr-FR" smtClean="0"/>
              <a:t>16/01/2024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80884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71488"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3471863"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01D482C-984D-478C-85A8-C1AD18039C66}" type="datetimeFigureOut">
              <a:rPr lang="fr-FR" smtClean="0"/>
              <a:t>16/01/2024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10536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01D482C-984D-478C-85A8-C1AD18039C66}" type="datetimeFigureOut">
              <a:rPr lang="fr-FR" smtClean="0"/>
              <a:t>16/01/2024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7912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01D482C-984D-478C-85A8-C1AD18039C66}" type="datetimeFigureOut">
              <a:rPr lang="fr-FR" smtClean="0"/>
              <a:t>16/01/2024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18606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1D482C-984D-478C-85A8-C1AD18039C66}" type="datetimeFigureOut">
              <a:rPr lang="fr-FR" smtClean="0"/>
              <a:t>16/01/2024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64380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16/01/2024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042714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16/01/2024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730457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16/01/2024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4054809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16/01/2024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303029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de contenu simple">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251511" y="572447"/>
            <a:ext cx="6350653" cy="1066800"/>
          </a:xfrm>
        </p:spPr>
        <p:txBody>
          <a:bodyPr>
            <a:noAutofit/>
          </a:bodyPr>
          <a:lstStyle>
            <a:lvl1pPr marL="0" indent="0">
              <a:buNone/>
              <a:defRPr sz="2475"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251511" y="2537882"/>
            <a:ext cx="6350653" cy="8193616"/>
          </a:xfrm>
        </p:spPr>
        <p:txBody>
          <a:bodyPr/>
          <a:lstStyle>
            <a:lvl1pPr>
              <a:lnSpc>
                <a:spcPct val="150000"/>
              </a:lnSpc>
              <a:spcBef>
                <a:spcPts val="563"/>
              </a:spcBef>
              <a:defRPr sz="956"/>
            </a:lvl1pPr>
            <a:lvl2pPr>
              <a:lnSpc>
                <a:spcPct val="150000"/>
              </a:lnSpc>
              <a:spcBef>
                <a:spcPts val="563"/>
              </a:spcBef>
              <a:defRPr sz="956"/>
            </a:lvl2pPr>
            <a:lvl3pPr>
              <a:lnSpc>
                <a:spcPct val="150000"/>
              </a:lnSpc>
              <a:spcBef>
                <a:spcPts val="563"/>
              </a:spcBef>
              <a:defRPr sz="956"/>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
        <p:nvSpPr>
          <p:cNvPr id="10" name="Espace réservé du pied de page 4">
            <a:extLst>
              <a:ext uri="{FF2B5EF4-FFF2-40B4-BE49-F238E27FC236}">
                <a16:creationId xmlns:a16="http://schemas.microsoft.com/office/drawing/2014/main" id="{A210156A-1388-AF99-75E8-7BB74FB5E9D5}"/>
              </a:ext>
            </a:extLst>
          </p:cNvPr>
          <p:cNvSpPr>
            <a:spLocks noGrp="1"/>
          </p:cNvSpPr>
          <p:nvPr>
            <p:ph type="ftr" sz="quarter" idx="3"/>
          </p:nvPr>
        </p:nvSpPr>
        <p:spPr>
          <a:xfrm>
            <a:off x="3262989" y="11393374"/>
            <a:ext cx="1646628" cy="470293"/>
          </a:xfrm>
          <a:prstGeom prst="rect">
            <a:avLst/>
          </a:prstGeom>
        </p:spPr>
        <p:txBody>
          <a:bodyPr vert="horz" lIns="91440" tIns="45720" rIns="0" bIns="45720" rtlCol="0" anchor="ctr"/>
          <a:lstStyle>
            <a:lvl1pPr algn="r">
              <a:defRPr sz="563">
                <a:solidFill>
                  <a:schemeClr val="tx1">
                    <a:tint val="75000"/>
                  </a:schemeClr>
                </a:solidFill>
              </a:defRPr>
            </a:lvl1pPr>
          </a:lstStyle>
          <a:p>
            <a:pPr algn="l"/>
            <a:r>
              <a:rPr lang="fr-FR"/>
              <a:t>Titre de la présentation</a:t>
            </a:r>
          </a:p>
        </p:txBody>
      </p:sp>
      <p:sp>
        <p:nvSpPr>
          <p:cNvPr id="13" name="Espace réservé du numéro de diapositive 5">
            <a:extLst>
              <a:ext uri="{FF2B5EF4-FFF2-40B4-BE49-F238E27FC236}">
                <a16:creationId xmlns:a16="http://schemas.microsoft.com/office/drawing/2014/main" id="{8203AAB4-C7DC-0FBD-01A5-4E8C860AB8C6}"/>
              </a:ext>
            </a:extLst>
          </p:cNvPr>
          <p:cNvSpPr>
            <a:spLocks noGrp="1"/>
          </p:cNvSpPr>
          <p:nvPr>
            <p:ph type="sldNum" sz="quarter" idx="4"/>
          </p:nvPr>
        </p:nvSpPr>
        <p:spPr>
          <a:xfrm>
            <a:off x="6528318" y="11390081"/>
            <a:ext cx="281730" cy="649111"/>
          </a:xfrm>
          <a:prstGeom prst="rect">
            <a:avLst/>
          </a:prstGeom>
        </p:spPr>
        <p:txBody>
          <a:bodyPr vert="horz" lIns="91440" tIns="45720" rIns="91440" bIns="45720" rtlCol="0" anchor="ctr"/>
          <a:lstStyle>
            <a:lvl1pPr algn="ctr">
              <a:defRPr sz="675">
                <a:solidFill>
                  <a:schemeClr val="tx1">
                    <a:tint val="75000"/>
                  </a:schemeClr>
                </a:solidFill>
              </a:defRPr>
            </a:lvl1pPr>
          </a:lstStyle>
          <a:p>
            <a:fld id="{D5CB2B02-8FFA-4AE8-8936-873B449F5BB9}" type="slidenum">
              <a:rPr lang="fr-FR" smtClean="0"/>
              <a:pPr/>
              <a:t>‹N°›</a:t>
            </a:fld>
            <a:endParaRPr lang="fr-FR"/>
          </a:p>
        </p:txBody>
      </p:sp>
      <p:sp>
        <p:nvSpPr>
          <p:cNvPr id="7" name="Espace réservé de la date 3">
            <a:extLst>
              <a:ext uri="{FF2B5EF4-FFF2-40B4-BE49-F238E27FC236}">
                <a16:creationId xmlns:a16="http://schemas.microsoft.com/office/drawing/2014/main" id="{22B1C287-3AD3-4EAE-D3BE-E836B508580C}"/>
              </a:ext>
            </a:extLst>
          </p:cNvPr>
          <p:cNvSpPr>
            <a:spLocks noGrp="1"/>
          </p:cNvSpPr>
          <p:nvPr>
            <p:ph type="dt" sz="half" idx="2"/>
          </p:nvPr>
        </p:nvSpPr>
        <p:spPr>
          <a:xfrm>
            <a:off x="2832274" y="11411706"/>
            <a:ext cx="428929" cy="468613"/>
          </a:xfrm>
          <a:prstGeom prst="rect">
            <a:avLst/>
          </a:prstGeom>
        </p:spPr>
        <p:txBody>
          <a:bodyPr lIns="36000"/>
          <a:lstStyle>
            <a:lvl1pPr algn="r">
              <a:defRPr sz="563">
                <a:solidFill>
                  <a:schemeClr val="bg1">
                    <a:lumMod val="65000"/>
                  </a:schemeClr>
                </a:solidFill>
              </a:defRPr>
            </a:lvl1pPr>
          </a:lstStyle>
          <a:p>
            <a:fld id="{A3ADE562-BEB5-432E-AFF8-2923AA890A78}" type="datetime1">
              <a:rPr lang="fr-FR" smtClean="0"/>
              <a:pPr/>
              <a:t>16/01/2024</a:t>
            </a:fld>
            <a:endParaRPr lang="fr-FR"/>
          </a:p>
        </p:txBody>
      </p:sp>
    </p:spTree>
    <p:extLst>
      <p:ext uri="{BB962C8B-B14F-4D97-AF65-F5344CB8AC3E}">
        <p14:creationId xmlns:p14="http://schemas.microsoft.com/office/powerpoint/2010/main" val="70359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01D482C-984D-478C-85A8-C1AD18039C66}" type="datetimeFigureOut">
              <a:rPr lang="fr-FR" smtClean="0"/>
              <a:t>16/01/2024</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130D05C-EF04-4901-8095-3743D077366C}" type="slidenum">
              <a:rPr lang="fr-FR" smtClean="0"/>
              <a:t>‹N°›</a:t>
            </a:fld>
            <a:endParaRPr lang="fr-FR"/>
          </a:p>
        </p:txBody>
      </p:sp>
    </p:spTree>
    <p:extLst>
      <p:ext uri="{BB962C8B-B14F-4D97-AF65-F5344CB8AC3E}">
        <p14:creationId xmlns:p14="http://schemas.microsoft.com/office/powerpoint/2010/main" val="2143576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groupebpce.sharepoint.com/:f:/r/sites/Caisse-Epargne-marche-Particuliers/Epargne%20%20Offres/Kit%20Epargne/S%C3%89RIE%20USC%20UNITE%20SPECIALE%20COLLECTE?csf=1&amp;web=1&amp;e=2aLQi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12D10BE7-587D-4D5C-A77A-5386A1D5F257}"/>
              </a:ext>
            </a:extLst>
          </p:cNvPr>
          <p:cNvSpPr>
            <a:spLocks noGrp="1"/>
          </p:cNvSpPr>
          <p:nvPr>
            <p:ph type="body" sz="quarter" idx="10"/>
          </p:nvPr>
        </p:nvSpPr>
        <p:spPr>
          <a:xfrm>
            <a:off x="186892" y="768004"/>
            <a:ext cx="6350653" cy="232004"/>
          </a:xfrm>
        </p:spPr>
        <p:txBody>
          <a:bodyPr/>
          <a:lstStyle/>
          <a:p>
            <a:r>
              <a:rPr lang="fr-FR" sz="1600">
                <a:solidFill>
                  <a:srgbClr val="C00000"/>
                </a:solidFill>
                <a:latin typeface="Arial Narrow" panose="020B0606020202030204" pitchFamily="34" charset="0"/>
              </a:rPr>
              <a:t>Le contexte 2023</a:t>
            </a:r>
          </a:p>
          <a:p>
            <a:endParaRPr lang="fr-FR"/>
          </a:p>
        </p:txBody>
      </p:sp>
      <p:sp>
        <p:nvSpPr>
          <p:cNvPr id="6" name="Espace réservé du texte 5">
            <a:extLst>
              <a:ext uri="{FF2B5EF4-FFF2-40B4-BE49-F238E27FC236}">
                <a16:creationId xmlns:a16="http://schemas.microsoft.com/office/drawing/2014/main" id="{352819B5-3AC9-4CC4-8542-0190050A207F}"/>
              </a:ext>
            </a:extLst>
          </p:cNvPr>
          <p:cNvSpPr>
            <a:spLocks noGrp="1"/>
          </p:cNvSpPr>
          <p:nvPr>
            <p:ph type="body" sz="quarter" idx="12"/>
          </p:nvPr>
        </p:nvSpPr>
        <p:spPr>
          <a:xfrm>
            <a:off x="1256230" y="1094092"/>
            <a:ext cx="5169025" cy="514512"/>
          </a:xfrm>
        </p:spPr>
        <p:txBody>
          <a:bodyPr vert="horz" lIns="91440" tIns="45720" rIns="91440" bIns="45720" rtlCol="0" anchor="t">
            <a:normAutofit/>
          </a:bodyPr>
          <a:lstStyle/>
          <a:p>
            <a:pPr marL="0" indent="0">
              <a:lnSpc>
                <a:spcPct val="100000"/>
              </a:lnSpc>
              <a:buNone/>
            </a:pPr>
            <a:r>
              <a:rPr lang="fr-FR" sz="800" dirty="0">
                <a:latin typeface="Arial Narrow"/>
                <a:ea typeface="+mn-lt"/>
                <a:cs typeface="+mn-lt"/>
              </a:rPr>
              <a:t>Remontée du taux d’épargne réglementée dont celui du livret A en 2023 (1,38% en 2022), le taux a été remonté à 3% en février 2023 soit un taux de rendement annuel de 2,92% net pour 2023</a:t>
            </a:r>
          </a:p>
        </p:txBody>
      </p:sp>
      <p:sp>
        <p:nvSpPr>
          <p:cNvPr id="2" name="Espace réservé du pied de page 1">
            <a:extLst>
              <a:ext uri="{FF2B5EF4-FFF2-40B4-BE49-F238E27FC236}">
                <a16:creationId xmlns:a16="http://schemas.microsoft.com/office/drawing/2014/main" id="{33D9C398-3339-4A66-B44A-D4D61104C317}"/>
              </a:ext>
            </a:extLst>
          </p:cNvPr>
          <p:cNvSpPr>
            <a:spLocks noGrp="1"/>
          </p:cNvSpPr>
          <p:nvPr>
            <p:ph type="ftr" sz="quarter" idx="3"/>
          </p:nvPr>
        </p:nvSpPr>
        <p:spPr>
          <a:xfrm>
            <a:off x="2689482" y="11786417"/>
            <a:ext cx="1646628" cy="169277"/>
          </a:xfrm>
        </p:spPr>
        <p:txBody>
          <a:bodyPr/>
          <a:lstStyle/>
          <a:p>
            <a:pPr algn="l"/>
            <a:r>
              <a:rPr lang="fr-FR" dirty="0"/>
              <a:t>Fiche mémo rendements   janvier 2023</a:t>
            </a:r>
          </a:p>
        </p:txBody>
      </p:sp>
      <p:sp>
        <p:nvSpPr>
          <p:cNvPr id="4" name="Espace réservé du numéro de diapositive 3">
            <a:extLst>
              <a:ext uri="{FF2B5EF4-FFF2-40B4-BE49-F238E27FC236}">
                <a16:creationId xmlns:a16="http://schemas.microsoft.com/office/drawing/2014/main" id="{37A0F269-6540-45A0-887D-9F83D81673D9}"/>
              </a:ext>
            </a:extLst>
          </p:cNvPr>
          <p:cNvSpPr>
            <a:spLocks noGrp="1"/>
          </p:cNvSpPr>
          <p:nvPr>
            <p:ph type="sldNum" sz="quarter" idx="4"/>
          </p:nvPr>
        </p:nvSpPr>
        <p:spPr/>
        <p:txBody>
          <a:bodyPr/>
          <a:lstStyle/>
          <a:p>
            <a:fld id="{D5CB2B02-8FFA-4AE8-8936-873B449F5BB9}" type="slidenum">
              <a:rPr lang="fr-FR" smtClean="0"/>
              <a:pPr/>
              <a:t>1</a:t>
            </a:fld>
            <a:endParaRPr lang="fr-FR"/>
          </a:p>
        </p:txBody>
      </p:sp>
      <p:sp>
        <p:nvSpPr>
          <p:cNvPr id="7" name="ZoneTexte 6">
            <a:extLst>
              <a:ext uri="{FF2B5EF4-FFF2-40B4-BE49-F238E27FC236}">
                <a16:creationId xmlns:a16="http://schemas.microsoft.com/office/drawing/2014/main" id="{1E05C59D-D0BC-4527-B2BD-71C2A11023B8}"/>
              </a:ext>
            </a:extLst>
          </p:cNvPr>
          <p:cNvSpPr txBox="1"/>
          <p:nvPr/>
        </p:nvSpPr>
        <p:spPr>
          <a:xfrm>
            <a:off x="303094" y="1155862"/>
            <a:ext cx="966149" cy="213478"/>
          </a:xfrm>
          <a:prstGeom prst="rect">
            <a:avLst/>
          </a:prstGeom>
          <a:solidFill>
            <a:schemeClr val="bg2">
              <a:lumMod val="75000"/>
            </a:schemeClr>
          </a:solidFill>
        </p:spPr>
        <p:txBody>
          <a:bodyPr wrap="square" rtlCol="0" anchor="ctr">
            <a:noAutofit/>
          </a:bodyPr>
          <a:lstStyle/>
          <a:p>
            <a:pPr algn="ctr"/>
            <a:r>
              <a:rPr lang="fr-FR" sz="600" b="1" cap="all">
                <a:solidFill>
                  <a:schemeClr val="bg1"/>
                </a:solidFill>
                <a:latin typeface="Arial Narrow" panose="020B0606020202030204" pitchFamily="34" charset="0"/>
              </a:rPr>
              <a:t>Épargne de précaution</a:t>
            </a:r>
          </a:p>
        </p:txBody>
      </p:sp>
      <p:sp>
        <p:nvSpPr>
          <p:cNvPr id="9" name="ZoneTexte 8">
            <a:extLst>
              <a:ext uri="{FF2B5EF4-FFF2-40B4-BE49-F238E27FC236}">
                <a16:creationId xmlns:a16="http://schemas.microsoft.com/office/drawing/2014/main" id="{04840F3C-2D24-4797-88FE-D06854A9E1A5}"/>
              </a:ext>
            </a:extLst>
          </p:cNvPr>
          <p:cNvSpPr txBox="1"/>
          <p:nvPr/>
        </p:nvSpPr>
        <p:spPr>
          <a:xfrm>
            <a:off x="303094" y="1529244"/>
            <a:ext cx="952502" cy="199365"/>
          </a:xfrm>
          <a:prstGeom prst="rect">
            <a:avLst/>
          </a:prstGeom>
          <a:solidFill>
            <a:schemeClr val="bg2">
              <a:lumMod val="75000"/>
            </a:schemeClr>
          </a:solidFill>
        </p:spPr>
        <p:txBody>
          <a:bodyPr wrap="square" rtlCol="0" anchor="ctr">
            <a:noAutofit/>
          </a:bodyPr>
          <a:lstStyle/>
          <a:p>
            <a:pPr algn="ctr"/>
            <a:r>
              <a:rPr lang="fr-FR" sz="600" b="1" cap="all" dirty="0">
                <a:solidFill>
                  <a:schemeClr val="bg1"/>
                </a:solidFill>
                <a:latin typeface="Arial Narrow" panose="020B0606020202030204" pitchFamily="34" charset="0"/>
              </a:rPr>
              <a:t>Épargne financière</a:t>
            </a:r>
          </a:p>
        </p:txBody>
      </p:sp>
      <p:sp>
        <p:nvSpPr>
          <p:cNvPr id="11" name="Espace réservé du texte 5">
            <a:extLst>
              <a:ext uri="{FF2B5EF4-FFF2-40B4-BE49-F238E27FC236}">
                <a16:creationId xmlns:a16="http://schemas.microsoft.com/office/drawing/2014/main" id="{DECEFA00-F70F-490D-B053-27BF9A4B0FA8}"/>
              </a:ext>
            </a:extLst>
          </p:cNvPr>
          <p:cNvSpPr txBox="1">
            <a:spLocks/>
          </p:cNvSpPr>
          <p:nvPr/>
        </p:nvSpPr>
        <p:spPr>
          <a:xfrm>
            <a:off x="1291074" y="1480515"/>
            <a:ext cx="5518974" cy="823451"/>
          </a:xfrm>
          <a:prstGeom prst="rect">
            <a:avLst/>
          </a:prstGeom>
        </p:spPr>
        <p:txBody>
          <a:bodyPr vert="horz" lIns="51435" tIns="25718" rIns="51435" bIns="25718" rtlCol="0" anchor="t">
            <a:noAutofit/>
          </a:bodyPr>
          <a:lstStyle>
            <a:lvl1pPr marL="228600" indent="-228600" algn="l" defTabSz="914400" rtl="0" eaLnBrk="1" latinLnBrk="0" hangingPunct="1">
              <a:lnSpc>
                <a:spcPct val="15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150000"/>
              </a:lnSpc>
              <a:spcBef>
                <a:spcPts val="10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150000"/>
              </a:lnSpc>
              <a:spcBef>
                <a:spcPts val="10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563"/>
              </a:spcBef>
              <a:buNone/>
            </a:pPr>
            <a:r>
              <a:rPr lang="fr-FR" sz="800" dirty="0">
                <a:latin typeface="Arial Narrow"/>
                <a:ea typeface="+mn-lt"/>
                <a:cs typeface="+mn-lt"/>
              </a:rPr>
              <a:t>Dans un contexte économique marqué par l’incertitude, </a:t>
            </a:r>
            <a:r>
              <a:rPr lang="fr-FR" sz="800" dirty="0">
                <a:latin typeface="Arial Narrow"/>
                <a:ea typeface="+mn-lt"/>
                <a:cs typeface="+mn-lt"/>
                <a:sym typeface="Wingdings" panose="05000000000000000000" pitchFamily="2" charset="2"/>
              </a:rPr>
              <a:t>l’intérêt de diversifier sur les marchés financiers au travers de l’assurance vie continue à jouer son rôle de valeur refuge</a:t>
            </a:r>
            <a:br>
              <a:rPr lang="fr-FR" sz="800" dirty="0">
                <a:latin typeface="Arial Narrow" panose="020B0606020202030204" pitchFamily="34" charset="0"/>
                <a:ea typeface="+mn-lt"/>
                <a:cs typeface="+mn-lt"/>
              </a:rPr>
            </a:br>
            <a:r>
              <a:rPr lang="fr-FR" sz="800" dirty="0">
                <a:latin typeface="Arial Narrow"/>
                <a:ea typeface="+mn-lt"/>
                <a:cs typeface="+mn-lt"/>
                <a:sym typeface="Wingdings" panose="05000000000000000000" pitchFamily="2" charset="2"/>
              </a:rPr>
              <a:t>Pour se faire nous nous appuyons sur notre expertise, nos offres ( PTFM, UC permanentes, fonds structurés, Emprunt et UC immobilières, nos services de gestion déléguée / Orientation de gestion ) et des mécanismes de protection (garantie plancher et options d’arbitrages automatiques ) </a:t>
            </a:r>
            <a:endParaRPr lang="fr-FR" sz="800" dirty="0">
              <a:latin typeface="Arial Narrow" panose="020B0606020202030204" pitchFamily="34" charset="0"/>
              <a:ea typeface="+mn-lt"/>
              <a:cs typeface="+mn-lt"/>
              <a:sym typeface="Wingdings" panose="05000000000000000000" pitchFamily="2" charset="2"/>
            </a:endParaRPr>
          </a:p>
          <a:p>
            <a:pPr marL="0" indent="0" defTabSz="685800">
              <a:lnSpc>
                <a:spcPct val="120000"/>
              </a:lnSpc>
              <a:spcBef>
                <a:spcPts val="563"/>
              </a:spcBef>
              <a:buNone/>
            </a:pPr>
            <a:r>
              <a:rPr lang="fr-FR" sz="800" dirty="0">
                <a:latin typeface="Arial Narrow"/>
                <a:ea typeface="+mn-lt"/>
                <a:cs typeface="+mn-lt"/>
              </a:rPr>
              <a:t>L’assurance vie profite de la hausse des taux d’intérêt pour augmenter le rendement moyen des fonds en € en 2023.</a:t>
            </a:r>
          </a:p>
        </p:txBody>
      </p:sp>
      <p:sp>
        <p:nvSpPr>
          <p:cNvPr id="12" name="Espace réservé du texte 4">
            <a:extLst>
              <a:ext uri="{FF2B5EF4-FFF2-40B4-BE49-F238E27FC236}">
                <a16:creationId xmlns:a16="http://schemas.microsoft.com/office/drawing/2014/main" id="{3DD94A29-9FE6-4315-B660-65607534436C}"/>
              </a:ext>
            </a:extLst>
          </p:cNvPr>
          <p:cNvSpPr txBox="1">
            <a:spLocks/>
          </p:cNvSpPr>
          <p:nvPr/>
        </p:nvSpPr>
        <p:spPr>
          <a:xfrm>
            <a:off x="253672" y="134581"/>
            <a:ext cx="6350653"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450" dirty="0">
                <a:solidFill>
                  <a:srgbClr val="C00000"/>
                </a:solidFill>
                <a:latin typeface="Arial Narrow" panose="020B0606020202030204" pitchFamily="34" charset="0"/>
                <a:cs typeface="Calibri"/>
              </a:rPr>
              <a:t> Mémo rendements 2023 servis en 2024</a:t>
            </a:r>
            <a:endParaRPr lang="fr-FR" dirty="0">
              <a:solidFill>
                <a:srgbClr val="C00000"/>
              </a:solidFill>
              <a:latin typeface="Arial Narrow" panose="020B0606020202030204" pitchFamily="34" charset="0"/>
            </a:endParaRPr>
          </a:p>
        </p:txBody>
      </p:sp>
      <p:sp>
        <p:nvSpPr>
          <p:cNvPr id="18" name="Espace réservé du texte 8">
            <a:extLst>
              <a:ext uri="{FF2B5EF4-FFF2-40B4-BE49-F238E27FC236}">
                <a16:creationId xmlns:a16="http://schemas.microsoft.com/office/drawing/2014/main" id="{99D77AC0-86CB-4762-951D-9177505F2D67}"/>
              </a:ext>
            </a:extLst>
          </p:cNvPr>
          <p:cNvSpPr txBox="1">
            <a:spLocks/>
          </p:cNvSpPr>
          <p:nvPr/>
        </p:nvSpPr>
        <p:spPr>
          <a:xfrm>
            <a:off x="225281" y="3417657"/>
            <a:ext cx="6444000" cy="537491"/>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9387" indent="0" algn="l">
              <a:lnSpc>
                <a:spcPct val="120000"/>
              </a:lnSpc>
              <a:spcBef>
                <a:spcPts val="0"/>
              </a:spcBef>
              <a:buClr>
                <a:schemeClr val="accent2"/>
              </a:buClr>
              <a:buNone/>
            </a:pPr>
            <a:r>
              <a:rPr lang="fr-FR" sz="800" b="1" dirty="0">
                <a:solidFill>
                  <a:srgbClr val="C00000"/>
                </a:solidFill>
                <a:latin typeface="Arial Narrow" panose="020B0606020202030204" pitchFamily="34" charset="0"/>
                <a:ea typeface="+mn-lt"/>
                <a:cs typeface="+mn-lt"/>
              </a:rPr>
              <a:t>&gt; </a:t>
            </a:r>
            <a:r>
              <a:rPr lang="fr-FR" sz="800" dirty="0">
                <a:latin typeface="Arial Narrow" panose="020B0606020202030204" pitchFamily="34" charset="0"/>
                <a:ea typeface="+mn-lt"/>
                <a:cs typeface="+mn-lt"/>
              </a:rPr>
              <a:t>Avant bonus, le taux de rendement net servi s’établit entre 2,15% et 2,50% selon les contrats, soit une hausse de 70 à 105 points de base par rapport à 2022</a:t>
            </a:r>
            <a:br>
              <a:rPr lang="fr-FR" sz="800" dirty="0">
                <a:latin typeface="Arial Narrow" panose="020B0606020202030204" pitchFamily="34" charset="0"/>
                <a:ea typeface="+mn-lt"/>
                <a:cs typeface="+mn-lt"/>
              </a:rPr>
            </a:br>
            <a:r>
              <a:rPr lang="fr-FR" sz="800" b="1" dirty="0">
                <a:solidFill>
                  <a:srgbClr val="C00000"/>
                </a:solidFill>
                <a:latin typeface="Arial Narrow" panose="020B0606020202030204" pitchFamily="34" charset="0"/>
                <a:ea typeface="+mn-lt"/>
                <a:cs typeface="+mn-lt"/>
              </a:rPr>
              <a:t>&gt; </a:t>
            </a:r>
            <a:r>
              <a:rPr lang="fr-FR" sz="800" dirty="0">
                <a:latin typeface="Arial Narrow" panose="020B0606020202030204" pitchFamily="34" charset="0"/>
                <a:ea typeface="+mn-lt"/>
                <a:cs typeface="+mn-lt"/>
              </a:rPr>
              <a:t>Après bonus, pour les contrats éligibles, le taux de rendement net servi s’établit au-dessus du taux de rendement du livret A* à 2,92% sous réserve d’éligibilité et dès l’atteinte d’un taux d’UC de 40% au 31/12/23 (sous conditions de mise en place de VI/VL/VR en 2023). </a:t>
            </a:r>
          </a:p>
        </p:txBody>
      </p:sp>
      <p:sp>
        <p:nvSpPr>
          <p:cNvPr id="20" name="Titre 6">
            <a:extLst>
              <a:ext uri="{FF2B5EF4-FFF2-40B4-BE49-F238E27FC236}">
                <a16:creationId xmlns:a16="http://schemas.microsoft.com/office/drawing/2014/main" id="{D28CA746-C469-4D5E-94CE-6C9D66F667EA}"/>
              </a:ext>
            </a:extLst>
          </p:cNvPr>
          <p:cNvSpPr txBox="1">
            <a:spLocks/>
          </p:cNvSpPr>
          <p:nvPr/>
        </p:nvSpPr>
        <p:spPr>
          <a:xfrm>
            <a:off x="253672" y="3218293"/>
            <a:ext cx="5945816" cy="199364"/>
          </a:xfrm>
          <a:prstGeom prst="rect">
            <a:avLst/>
          </a:prstGeom>
        </p:spPr>
        <p:txBody>
          <a:bodyPr lIns="91440" tIns="45720" rIns="91440" bIns="4572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1100" b="1" dirty="0">
                <a:solidFill>
                  <a:srgbClr val="C00000"/>
                </a:solidFill>
                <a:latin typeface="Arial Narrow" panose="020B0606020202030204" pitchFamily="34" charset="0"/>
                <a:ea typeface="+mn-ea"/>
                <a:cs typeface="+mn-cs"/>
              </a:rPr>
              <a:t>Rendements 2023 des contrats </a:t>
            </a:r>
            <a:r>
              <a:rPr lang="fr-FR" sz="1100" b="1" dirty="0" err="1">
                <a:solidFill>
                  <a:srgbClr val="C00000"/>
                </a:solidFill>
                <a:latin typeface="Arial Narrow" panose="020B0606020202030204" pitchFamily="34" charset="0"/>
                <a:ea typeface="+mn-ea"/>
                <a:cs typeface="+mn-cs"/>
              </a:rPr>
              <a:t>Millevie</a:t>
            </a:r>
            <a:r>
              <a:rPr lang="fr-FR" sz="1100" b="1" dirty="0">
                <a:solidFill>
                  <a:srgbClr val="C00000"/>
                </a:solidFill>
                <a:latin typeface="Arial Narrow" panose="020B0606020202030204" pitchFamily="34" charset="0"/>
                <a:ea typeface="+mn-ea"/>
                <a:cs typeface="+mn-cs"/>
              </a:rPr>
              <a:t> ( 1 et 2 ) </a:t>
            </a:r>
            <a:endParaRPr lang="fr-FR" sz="1100" b="1" dirty="0">
              <a:solidFill>
                <a:srgbClr val="C00000"/>
              </a:solidFill>
              <a:latin typeface="Arial Narrow" panose="020B0606020202030204" pitchFamily="34" charset="0"/>
              <a:ea typeface="+mn-ea"/>
              <a:cs typeface="Calibri"/>
            </a:endParaRPr>
          </a:p>
        </p:txBody>
      </p:sp>
      <p:sp>
        <p:nvSpPr>
          <p:cNvPr id="24" name="Espace réservé du texte 8">
            <a:extLst>
              <a:ext uri="{FF2B5EF4-FFF2-40B4-BE49-F238E27FC236}">
                <a16:creationId xmlns:a16="http://schemas.microsoft.com/office/drawing/2014/main" id="{7C24EE46-06DC-4A21-8E52-D138531A5098}"/>
              </a:ext>
            </a:extLst>
          </p:cNvPr>
          <p:cNvSpPr txBox="1">
            <a:spLocks/>
          </p:cNvSpPr>
          <p:nvPr/>
        </p:nvSpPr>
        <p:spPr>
          <a:xfrm>
            <a:off x="225281" y="6779654"/>
            <a:ext cx="6444000" cy="537491"/>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6213" indent="0" algn="l">
              <a:lnSpc>
                <a:spcPct val="120000"/>
              </a:lnSpc>
              <a:spcBef>
                <a:spcPts val="0"/>
              </a:spcBef>
              <a:buClr>
                <a:schemeClr val="accent2"/>
              </a:buClr>
              <a:buNone/>
            </a:pPr>
            <a:r>
              <a:rPr lang="fr-FR" sz="800" b="1" dirty="0">
                <a:solidFill>
                  <a:srgbClr val="C00000"/>
                </a:solidFill>
                <a:latin typeface="Arial Narrow" panose="020B0606020202030204" pitchFamily="34" charset="0"/>
                <a:ea typeface="+mn-lt"/>
                <a:cs typeface="+mn-lt"/>
              </a:rPr>
              <a:t>&gt;</a:t>
            </a:r>
            <a:r>
              <a:rPr lang="fr-FR" sz="800" dirty="0">
                <a:latin typeface="Arial Narrow" panose="020B0606020202030204" pitchFamily="34" charset="0"/>
                <a:ea typeface="+mn-lt"/>
                <a:cs typeface="+mn-lt"/>
              </a:rPr>
              <a:t> Le taux pivot de 2,15% à 2,40% permet un taux de revalorisation en hausse de 80 à 90 points de base par rapport à 2022.</a:t>
            </a:r>
          </a:p>
          <a:p>
            <a:pPr marL="176213" indent="0">
              <a:lnSpc>
                <a:spcPct val="120000"/>
              </a:lnSpc>
              <a:spcBef>
                <a:spcPts val="0"/>
              </a:spcBef>
              <a:buClr>
                <a:schemeClr val="accent2"/>
              </a:buClr>
              <a:buNone/>
            </a:pPr>
            <a:r>
              <a:rPr lang="fr-FR" sz="800" b="1" dirty="0">
                <a:solidFill>
                  <a:srgbClr val="C00000"/>
                </a:solidFill>
                <a:latin typeface="Arial Narrow" panose="020B0606020202030204" pitchFamily="34" charset="0"/>
                <a:ea typeface="+mn-lt"/>
                <a:cs typeface="+mn-lt"/>
              </a:rPr>
              <a:t>&gt;</a:t>
            </a:r>
            <a:r>
              <a:rPr lang="fr-FR" sz="800" dirty="0">
                <a:latin typeface="Arial Narrow" panose="020B0606020202030204" pitchFamily="34" charset="0"/>
                <a:ea typeface="+mn-lt"/>
                <a:cs typeface="+mn-lt"/>
              </a:rPr>
              <a:t> Après bonus, pour les contrats éligibles, le taux de rendement net servi s’établit au-dessus du taux de rendement du livret A* à 2,92% dès l’atteinte d’un taux d’UC de 40% au 30/11/23 (sans critère d’activation). </a:t>
            </a:r>
          </a:p>
        </p:txBody>
      </p:sp>
      <p:sp>
        <p:nvSpPr>
          <p:cNvPr id="25" name="Titre 6">
            <a:extLst>
              <a:ext uri="{FF2B5EF4-FFF2-40B4-BE49-F238E27FC236}">
                <a16:creationId xmlns:a16="http://schemas.microsoft.com/office/drawing/2014/main" id="{A0EF3DAA-ACF6-4CA7-8207-CB526165BB85}"/>
              </a:ext>
            </a:extLst>
          </p:cNvPr>
          <p:cNvSpPr txBox="1">
            <a:spLocks/>
          </p:cNvSpPr>
          <p:nvPr/>
        </p:nvSpPr>
        <p:spPr>
          <a:xfrm>
            <a:off x="253672" y="6567712"/>
            <a:ext cx="5945816" cy="199364"/>
          </a:xfrm>
          <a:prstGeom prst="rect">
            <a:avLst/>
          </a:prstGeom>
        </p:spPr>
        <p:txBody>
          <a:bodyPr lIns="91440" tIns="45720" rIns="91440" bIns="4572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1100" b="1" dirty="0">
                <a:solidFill>
                  <a:srgbClr val="C00000"/>
                </a:solidFill>
                <a:latin typeface="Arial Narrow"/>
                <a:ea typeface="+mn-ea"/>
                <a:cs typeface="+mn-cs"/>
              </a:rPr>
              <a:t>Rendements 2023 des contrats Nuances</a:t>
            </a:r>
          </a:p>
        </p:txBody>
      </p:sp>
      <p:sp>
        <p:nvSpPr>
          <p:cNvPr id="22" name="ZoneTexte 21">
            <a:extLst>
              <a:ext uri="{FF2B5EF4-FFF2-40B4-BE49-F238E27FC236}">
                <a16:creationId xmlns:a16="http://schemas.microsoft.com/office/drawing/2014/main" id="{72C38DEA-AA66-4EFE-AD10-56869A7983A7}"/>
              </a:ext>
            </a:extLst>
          </p:cNvPr>
          <p:cNvSpPr txBox="1"/>
          <p:nvPr/>
        </p:nvSpPr>
        <p:spPr>
          <a:xfrm>
            <a:off x="186892" y="2450658"/>
            <a:ext cx="6651809" cy="313932"/>
          </a:xfrm>
          <a:prstGeom prst="rect">
            <a:avLst/>
          </a:prstGeom>
          <a:noFill/>
        </p:spPr>
        <p:txBody>
          <a:bodyPr wrap="square" rtlCol="0">
            <a:spAutoFit/>
          </a:bodyPr>
          <a:lstStyle/>
          <a:p>
            <a:pPr defTabSz="685800">
              <a:lnSpc>
                <a:spcPct val="90000"/>
              </a:lnSpc>
              <a:spcBef>
                <a:spcPts val="750"/>
              </a:spcBef>
            </a:pPr>
            <a:r>
              <a:rPr lang="fr-FR" sz="1600" b="1" dirty="0">
                <a:solidFill>
                  <a:srgbClr val="C00000"/>
                </a:solidFill>
                <a:latin typeface="Arial Narrow" panose="020B0606020202030204" pitchFamily="34" charset="0"/>
              </a:rPr>
              <a:t>Les rendements nets des contrats BPCE Vie et CNP Assurances</a:t>
            </a:r>
          </a:p>
        </p:txBody>
      </p:sp>
      <p:sp>
        <p:nvSpPr>
          <p:cNvPr id="19" name="ZoneTexte 18">
            <a:extLst>
              <a:ext uri="{FF2B5EF4-FFF2-40B4-BE49-F238E27FC236}">
                <a16:creationId xmlns:a16="http://schemas.microsoft.com/office/drawing/2014/main" id="{29C6B3AF-40C4-444B-8575-12B9DCD69598}"/>
              </a:ext>
            </a:extLst>
          </p:cNvPr>
          <p:cNvSpPr txBox="1"/>
          <p:nvPr/>
        </p:nvSpPr>
        <p:spPr>
          <a:xfrm>
            <a:off x="91726" y="11744800"/>
            <a:ext cx="1741004" cy="184666"/>
          </a:xfrm>
          <a:prstGeom prst="rect">
            <a:avLst/>
          </a:prstGeom>
          <a:noFill/>
        </p:spPr>
        <p:txBody>
          <a:bodyPr wrap="square" rtlCol="0">
            <a:spAutoFit/>
          </a:bodyPr>
          <a:lstStyle/>
          <a:p>
            <a:r>
              <a:rPr lang="fr-FR" sz="600" b="0" i="0" u="none" strike="noStrike" dirty="0">
                <a:solidFill>
                  <a:srgbClr val="3D4549"/>
                </a:solidFill>
                <a:effectLst/>
                <a:latin typeface="Arial Narrow" panose="020B0606020202030204" pitchFamily="34" charset="0"/>
              </a:rPr>
              <a:t>Document à usage interne - à ne pas diffuser</a:t>
            </a:r>
            <a:r>
              <a:rPr lang="fr-FR" sz="600" b="0" i="0" dirty="0">
                <a:solidFill>
                  <a:srgbClr val="000000"/>
                </a:solidFill>
                <a:effectLst/>
                <a:latin typeface="Arial Narrow" panose="020B0606020202030204" pitchFamily="34" charset="0"/>
              </a:rPr>
              <a:t>​</a:t>
            </a:r>
            <a:endParaRPr lang="fr-FR" sz="600" dirty="0"/>
          </a:p>
        </p:txBody>
      </p:sp>
      <p:sp>
        <p:nvSpPr>
          <p:cNvPr id="21" name="ZoneTexte 20">
            <a:extLst>
              <a:ext uri="{FF2B5EF4-FFF2-40B4-BE49-F238E27FC236}">
                <a16:creationId xmlns:a16="http://schemas.microsoft.com/office/drawing/2014/main" id="{77C51F6A-E51C-48F8-8794-BE181203E45A}"/>
              </a:ext>
            </a:extLst>
          </p:cNvPr>
          <p:cNvSpPr txBox="1"/>
          <p:nvPr/>
        </p:nvSpPr>
        <p:spPr>
          <a:xfrm>
            <a:off x="91726" y="11964685"/>
            <a:ext cx="5367377" cy="200055"/>
          </a:xfrm>
          <a:prstGeom prst="rect">
            <a:avLst/>
          </a:prstGeom>
          <a:noFill/>
        </p:spPr>
        <p:txBody>
          <a:bodyPr wrap="square" rtlCol="0">
            <a:spAutoFit/>
          </a:bodyPr>
          <a:lstStyle/>
          <a:p>
            <a:r>
              <a:rPr lang="fr-FR" sz="600" b="0" i="0" dirty="0">
                <a:solidFill>
                  <a:srgbClr val="3D4549"/>
                </a:solidFill>
                <a:effectLst/>
                <a:latin typeface="Arial Narrow" panose="020B0606020202030204" pitchFamily="34" charset="0"/>
              </a:rPr>
              <a:t>Rappel : La recherche de performance peut exposer le client à risque de perte en capital. Cette exposition varie en fonction des supports sélectionnés. Parlez-en à votre client</a:t>
            </a:r>
            <a:r>
              <a:rPr lang="fr-FR" sz="700" b="0" i="0" dirty="0">
                <a:solidFill>
                  <a:srgbClr val="3D4549"/>
                </a:solidFill>
                <a:effectLst/>
                <a:latin typeface="Arial Narrow" panose="020B0606020202030204" pitchFamily="34" charset="0"/>
              </a:rPr>
              <a:t>.</a:t>
            </a:r>
            <a:endParaRPr lang="fr-FR" sz="700" dirty="0"/>
          </a:p>
        </p:txBody>
      </p:sp>
      <p:sp>
        <p:nvSpPr>
          <p:cNvPr id="3" name="ZoneTexte 2">
            <a:extLst>
              <a:ext uri="{FF2B5EF4-FFF2-40B4-BE49-F238E27FC236}">
                <a16:creationId xmlns:a16="http://schemas.microsoft.com/office/drawing/2014/main" id="{AEA5FC08-B032-4546-8268-10A6F8D9E6B5}"/>
              </a:ext>
            </a:extLst>
          </p:cNvPr>
          <p:cNvSpPr txBox="1"/>
          <p:nvPr/>
        </p:nvSpPr>
        <p:spPr>
          <a:xfrm>
            <a:off x="290081" y="2693163"/>
            <a:ext cx="6135174" cy="461665"/>
          </a:xfrm>
          <a:prstGeom prst="rect">
            <a:avLst/>
          </a:prstGeom>
          <a:noFill/>
        </p:spPr>
        <p:txBody>
          <a:bodyPr wrap="square" rtlCol="0">
            <a:spAutoFit/>
          </a:bodyPr>
          <a:lstStyle/>
          <a:p>
            <a:r>
              <a:rPr lang="fr-FR" sz="800" dirty="0">
                <a:latin typeface="Arial Narrow" panose="020B0606020202030204" pitchFamily="34" charset="0"/>
                <a:ea typeface="+mn-lt"/>
                <a:cs typeface="+mn-lt"/>
              </a:rPr>
              <a:t>Les dispositifs de bonus proposés par CNP assurances et BPCE Vie consistent à majorer le taux de participation aux bénéfices attribué au support en euros du contrat, net de frais sur encours et brut de prélèvements sociaux, en fonction de la part de l’épargne investie en unités de compte. Pour l’année 2023, la grille a été revue de manière à valoriser les assurés investissant une part de leur épargne sur les UC.</a:t>
            </a:r>
          </a:p>
        </p:txBody>
      </p:sp>
      <p:pic>
        <p:nvPicPr>
          <p:cNvPr id="26" name="Image 25" descr="Une image contenant texte&#10;&#10;Description générée automatiquement">
            <a:extLst>
              <a:ext uri="{FF2B5EF4-FFF2-40B4-BE49-F238E27FC236}">
                <a16:creationId xmlns:a16="http://schemas.microsoft.com/office/drawing/2014/main" id="{7A040660-85A9-4614-8743-9EA1697C9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pic>
        <p:nvPicPr>
          <p:cNvPr id="17" name="Image 16">
            <a:extLst>
              <a:ext uri="{FF2B5EF4-FFF2-40B4-BE49-F238E27FC236}">
                <a16:creationId xmlns:a16="http://schemas.microsoft.com/office/drawing/2014/main" id="{ECBB7DB9-C99D-4C3F-B53C-502A98EA0DCD}"/>
              </a:ext>
            </a:extLst>
          </p:cNvPr>
          <p:cNvPicPr>
            <a:picLocks noChangeAspect="1"/>
          </p:cNvPicPr>
          <p:nvPr/>
        </p:nvPicPr>
        <p:blipFill>
          <a:blip r:embed="rId3"/>
          <a:stretch>
            <a:fillRect/>
          </a:stretch>
        </p:blipFill>
        <p:spPr>
          <a:xfrm>
            <a:off x="0" y="471172"/>
            <a:ext cx="677716" cy="139019"/>
          </a:xfrm>
          <a:prstGeom prst="rect">
            <a:avLst/>
          </a:prstGeom>
        </p:spPr>
      </p:pic>
      <p:sp>
        <p:nvSpPr>
          <p:cNvPr id="27" name="ZoneTexte 26">
            <a:extLst>
              <a:ext uri="{FF2B5EF4-FFF2-40B4-BE49-F238E27FC236}">
                <a16:creationId xmlns:a16="http://schemas.microsoft.com/office/drawing/2014/main" id="{B5224577-262E-4267-B386-531AFC0C253D}"/>
              </a:ext>
            </a:extLst>
          </p:cNvPr>
          <p:cNvSpPr txBox="1"/>
          <p:nvPr/>
        </p:nvSpPr>
        <p:spPr>
          <a:xfrm>
            <a:off x="225281" y="9950563"/>
            <a:ext cx="6499795" cy="784830"/>
          </a:xfrm>
          <a:prstGeom prst="rect">
            <a:avLst/>
          </a:prstGeom>
          <a:noFill/>
        </p:spPr>
        <p:txBody>
          <a:bodyPr wrap="square">
            <a:spAutoFit/>
          </a:bodyPr>
          <a:lstStyle/>
          <a:p>
            <a:r>
              <a:rPr lang="fr-FR" sz="500" i="1" dirty="0">
                <a:solidFill>
                  <a:srgbClr val="C00000"/>
                </a:solidFill>
                <a:latin typeface="Segoe UI" panose="020B0502040204020203" pitchFamily="34" charset="0"/>
              </a:rPr>
              <a:t>Offre BPCE Vie « BONIFICATION DU FONDS EN EUROS »</a:t>
            </a:r>
            <a:r>
              <a:rPr lang="fr-FR" sz="500" i="1" dirty="0">
                <a:solidFill>
                  <a:srgbClr val="C00000"/>
                </a:solidFill>
                <a:effectLst/>
                <a:latin typeface="Segoe UI" panose="020B0502040204020203" pitchFamily="34" charset="0"/>
              </a:rPr>
              <a:t> </a:t>
            </a:r>
            <a:r>
              <a:rPr lang="fr-FR" sz="500" dirty="0">
                <a:effectLst/>
                <a:latin typeface="Segoe UI" panose="020B0502040204020203" pitchFamily="34" charset="0"/>
              </a:rPr>
              <a:t>valable jusqu’au 15/12/2023 inclus, pour tout versement initial ou libre de 5 000 € minimum, et/ou la mise en place de versements programmés, le taux de rendement net servi du fonds en euros sera majoré de +30%, +40%, +50%, ou +75% si : la part investie sur des unités de compte est respectivement ≥ 30% et &lt; 40%, ≥ 40% et &lt; 50%, ≥ 50% et &lt;75, ou ≥ 75%, et toujours détenue sur le contrat au 31/12/2023. Ce supplément de rémunération ne vaut que pour l’année 2023. À compter du 16/12/2023, les conditions habituelles prévues par le contrat. </a:t>
            </a:r>
            <a:r>
              <a:rPr lang="fr-FR" sz="500" dirty="0">
                <a:latin typeface="Segoe UI" panose="020B0502040204020203" pitchFamily="34" charset="0"/>
              </a:rPr>
              <a:t>* Liste des contrats éligibles à l’offre ; MILLEVIE Essentielle 2, MILLEVIE Initiale, MILLEVIE Initiale 2, MILLEVIE Premium, MILLEVIE Premium 2, MILLEVIE Infinie, MILLEVIE Infinie 2, MILLEVIE Capi et MILLEVIE Capi 2. </a:t>
            </a:r>
          </a:p>
          <a:p>
            <a:pPr algn="l"/>
            <a:r>
              <a:rPr lang="fr-FR" sz="500" i="1" dirty="0">
                <a:solidFill>
                  <a:srgbClr val="C00000"/>
                </a:solidFill>
                <a:latin typeface="Segoe UI" panose="020B0502040204020203" pitchFamily="34" charset="0"/>
              </a:rPr>
              <a:t>Offre CNP assurances « Complément de participation aux bénéfices sur le support en euros ». </a:t>
            </a:r>
            <a:r>
              <a:rPr lang="fr-FR" sz="500" dirty="0">
                <a:latin typeface="Segoe UI" panose="020B0502040204020203" pitchFamily="34" charset="0"/>
              </a:rPr>
              <a:t>Au 31 décembre 2023 : l’assureur calcule le taux de référence (ou part) des supports en unités de compte (UC) sur le contrat Nuances 3D, Nuances Plus, Nuances Privilège ou PER CE au 30 novembre 2023. Ce taux de référence correspond au rapport entre la part du capital investi sur des supports en unités de compte et la valeur globale du capital sur le contrat au 30 novembre 2023. Le client bénéficiera alors d’une majoration de +25%, +50% ou +75 % du taux net servi sur le support en euros du contrat si le taux de référence (ou part) de l’épargne investie sur des supports en unités de compte au 30 novembre 2022 est respectivement supérieur ou égal à 30 % et inférieur à 40 %, supérieur ou égal à 40 % et inférieur à 50 %, ou supérieur ou égal à 50% de l’encours total du contrat.</a:t>
            </a:r>
          </a:p>
          <a:p>
            <a:r>
              <a:rPr lang="fr-FR" sz="500" dirty="0">
                <a:latin typeface="Segoe UI" panose="020B0502040204020203" pitchFamily="34" charset="0"/>
              </a:rPr>
              <a:t>NB : l’application de cette règle doit se faire dans le respect du profil d’investisseur des clients et la rémunération des collaborateurs ne doit pas être directement liée à la part d’UC investie par le client</a:t>
            </a:r>
          </a:p>
        </p:txBody>
      </p:sp>
      <p:sp>
        <p:nvSpPr>
          <p:cNvPr id="8" name="Titre 6">
            <a:extLst>
              <a:ext uri="{FF2B5EF4-FFF2-40B4-BE49-F238E27FC236}">
                <a16:creationId xmlns:a16="http://schemas.microsoft.com/office/drawing/2014/main" id="{63627933-5A6F-F715-8E26-E3E9D4EF64B9}"/>
              </a:ext>
            </a:extLst>
          </p:cNvPr>
          <p:cNvSpPr txBox="1">
            <a:spLocks/>
          </p:cNvSpPr>
          <p:nvPr/>
        </p:nvSpPr>
        <p:spPr>
          <a:xfrm>
            <a:off x="290081" y="10836774"/>
            <a:ext cx="5945816" cy="313932"/>
          </a:xfrm>
          <a:prstGeom prst="rect">
            <a:avLst/>
          </a:prstGeom>
          <a:noFill/>
        </p:spPr>
        <p:txBody>
          <a:bodyPr wrap="square" rtlCol="0">
            <a:spAutoFit/>
          </a:bodyPr>
          <a:lstStyle>
            <a:defPPr>
              <a:defRPr lang="en-US"/>
            </a:defPPr>
            <a:lvl1pPr defTabSz="685800">
              <a:lnSpc>
                <a:spcPct val="90000"/>
              </a:lnSpc>
              <a:spcBef>
                <a:spcPts val="750"/>
              </a:spcBef>
              <a:defRPr sz="1600" b="1">
                <a:solidFill>
                  <a:srgbClr val="C00000"/>
                </a:solidFill>
                <a:latin typeface="Arial Narrow" panose="020B0606020202030204" pitchFamily="34" charset="0"/>
              </a:defRPr>
            </a:lvl1pPr>
          </a:lstStyle>
          <a:p>
            <a:r>
              <a:rPr lang="fr-FR" dirty="0"/>
              <a:t>Les rendements des contrats MILLEVIE Life et Lux (Vie et Capi)</a:t>
            </a:r>
          </a:p>
        </p:txBody>
      </p:sp>
      <p:sp>
        <p:nvSpPr>
          <p:cNvPr id="14" name="Espace réservé du texte 8">
            <a:extLst>
              <a:ext uri="{FF2B5EF4-FFF2-40B4-BE49-F238E27FC236}">
                <a16:creationId xmlns:a16="http://schemas.microsoft.com/office/drawing/2014/main" id="{10D8BE15-5008-759C-DE49-AD524E9B5673}"/>
              </a:ext>
            </a:extLst>
          </p:cNvPr>
          <p:cNvSpPr txBox="1">
            <a:spLocks/>
          </p:cNvSpPr>
          <p:nvPr/>
        </p:nvSpPr>
        <p:spPr>
          <a:xfrm>
            <a:off x="225281" y="11082726"/>
            <a:ext cx="6444000" cy="537491"/>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6213" indent="0" algn="l">
              <a:lnSpc>
                <a:spcPct val="120000"/>
              </a:lnSpc>
              <a:spcBef>
                <a:spcPts val="0"/>
              </a:spcBef>
              <a:buClr>
                <a:schemeClr val="accent2"/>
              </a:buClr>
              <a:buNone/>
            </a:pPr>
            <a:r>
              <a:rPr lang="fr-FR" sz="800" b="1" dirty="0">
                <a:solidFill>
                  <a:srgbClr val="C00000"/>
                </a:solidFill>
                <a:latin typeface="Arial Narrow" panose="020B0606020202030204" pitchFamily="34" charset="0"/>
                <a:ea typeface="+mn-lt"/>
                <a:cs typeface="+mn-lt"/>
              </a:rPr>
              <a:t>&gt;</a:t>
            </a:r>
            <a:r>
              <a:rPr lang="fr-FR" sz="800" dirty="0">
                <a:latin typeface="Arial Narrow" panose="020B0606020202030204" pitchFamily="34" charset="0"/>
                <a:ea typeface="+mn-lt"/>
                <a:cs typeface="+mn-lt"/>
              </a:rPr>
              <a:t> Le taux de rendement brut des supports en euros des contrats assurés par BPCE Life est de 3,10% brut pour </a:t>
            </a:r>
            <a:r>
              <a:rPr lang="fr-FR" sz="800" dirty="0" err="1">
                <a:latin typeface="Arial Narrow" panose="020B0606020202030204" pitchFamily="34" charset="0"/>
                <a:ea typeface="+mn-lt"/>
                <a:cs typeface="+mn-lt"/>
              </a:rPr>
              <a:t>Millevie</a:t>
            </a:r>
            <a:r>
              <a:rPr lang="fr-FR" sz="800" dirty="0">
                <a:latin typeface="Arial Narrow" panose="020B0606020202030204" pitchFamily="34" charset="0"/>
                <a:ea typeface="+mn-lt"/>
                <a:cs typeface="+mn-lt"/>
              </a:rPr>
              <a:t> Life, </a:t>
            </a:r>
            <a:r>
              <a:rPr lang="fr-FR" sz="800" dirty="0" err="1">
                <a:latin typeface="Arial Narrow" panose="020B0606020202030204" pitchFamily="34" charset="0"/>
                <a:ea typeface="+mn-lt"/>
                <a:cs typeface="+mn-lt"/>
              </a:rPr>
              <a:t>Millevie</a:t>
            </a:r>
            <a:r>
              <a:rPr lang="fr-FR" sz="800" dirty="0">
                <a:latin typeface="Arial Narrow" panose="020B0606020202030204" pitchFamily="34" charset="0"/>
                <a:ea typeface="+mn-lt"/>
                <a:cs typeface="+mn-lt"/>
              </a:rPr>
              <a:t> Life Capi, </a:t>
            </a:r>
            <a:r>
              <a:rPr lang="fr-FR" sz="800" dirty="0" err="1">
                <a:latin typeface="Arial Narrow" panose="020B0606020202030204" pitchFamily="34" charset="0"/>
                <a:ea typeface="+mn-lt"/>
                <a:cs typeface="+mn-lt"/>
              </a:rPr>
              <a:t>Millevie</a:t>
            </a:r>
            <a:r>
              <a:rPr lang="fr-FR" sz="800" dirty="0">
                <a:latin typeface="Arial Narrow" panose="020B0606020202030204" pitchFamily="34" charset="0"/>
                <a:ea typeface="+mn-lt"/>
                <a:cs typeface="+mn-lt"/>
              </a:rPr>
              <a:t> Lux et </a:t>
            </a:r>
            <a:r>
              <a:rPr lang="fr-FR" sz="800" dirty="0" err="1">
                <a:latin typeface="Arial Narrow" panose="020B0606020202030204" pitchFamily="34" charset="0"/>
                <a:ea typeface="+mn-lt"/>
                <a:cs typeface="+mn-lt"/>
              </a:rPr>
              <a:t>Millevie</a:t>
            </a:r>
            <a:r>
              <a:rPr lang="fr-FR" sz="800" dirty="0">
                <a:latin typeface="Arial Narrow" panose="020B0606020202030204" pitchFamily="34" charset="0"/>
                <a:ea typeface="+mn-lt"/>
                <a:cs typeface="+mn-lt"/>
              </a:rPr>
              <a:t> Lux Capi (le rendement net dépend des frais de gestion propres au contrat).</a:t>
            </a:r>
          </a:p>
        </p:txBody>
      </p:sp>
      <p:pic>
        <p:nvPicPr>
          <p:cNvPr id="31" name="Image 30">
            <a:extLst>
              <a:ext uri="{FF2B5EF4-FFF2-40B4-BE49-F238E27FC236}">
                <a16:creationId xmlns:a16="http://schemas.microsoft.com/office/drawing/2014/main" id="{EC9EDD28-1359-F870-0973-CEF64149F4B2}"/>
              </a:ext>
            </a:extLst>
          </p:cNvPr>
          <p:cNvPicPr>
            <a:picLocks noChangeAspect="1"/>
          </p:cNvPicPr>
          <p:nvPr/>
        </p:nvPicPr>
        <p:blipFill>
          <a:blip r:embed="rId4"/>
          <a:stretch>
            <a:fillRect/>
          </a:stretch>
        </p:blipFill>
        <p:spPr>
          <a:xfrm>
            <a:off x="239942" y="7249152"/>
            <a:ext cx="5973275" cy="2721824"/>
          </a:xfrm>
          <a:prstGeom prst="rect">
            <a:avLst/>
          </a:prstGeom>
        </p:spPr>
      </p:pic>
      <p:pic>
        <p:nvPicPr>
          <p:cNvPr id="36" name="Image 35">
            <a:extLst>
              <a:ext uri="{FF2B5EF4-FFF2-40B4-BE49-F238E27FC236}">
                <a16:creationId xmlns:a16="http://schemas.microsoft.com/office/drawing/2014/main" id="{C6506EBA-7F77-0B1A-0124-BA7202E577D6}"/>
              </a:ext>
            </a:extLst>
          </p:cNvPr>
          <p:cNvPicPr>
            <a:picLocks noChangeAspect="1"/>
          </p:cNvPicPr>
          <p:nvPr/>
        </p:nvPicPr>
        <p:blipFill>
          <a:blip r:embed="rId5"/>
          <a:stretch>
            <a:fillRect/>
          </a:stretch>
        </p:blipFill>
        <p:spPr>
          <a:xfrm>
            <a:off x="338858" y="3883348"/>
            <a:ext cx="5860630" cy="2730106"/>
          </a:xfrm>
          <a:prstGeom prst="rect">
            <a:avLst/>
          </a:prstGeom>
        </p:spPr>
      </p:pic>
      <p:sp>
        <p:nvSpPr>
          <p:cNvPr id="13" name="ZoneTexte 12">
            <a:extLst>
              <a:ext uri="{FF2B5EF4-FFF2-40B4-BE49-F238E27FC236}">
                <a16:creationId xmlns:a16="http://schemas.microsoft.com/office/drawing/2014/main" id="{4F2E0A8C-544F-E4AD-1224-53E6AC7EB595}"/>
              </a:ext>
            </a:extLst>
          </p:cNvPr>
          <p:cNvSpPr txBox="1"/>
          <p:nvPr/>
        </p:nvSpPr>
        <p:spPr>
          <a:xfrm>
            <a:off x="47952" y="11856856"/>
            <a:ext cx="3976557" cy="184666"/>
          </a:xfrm>
          <a:prstGeom prst="rect">
            <a:avLst/>
          </a:prstGeom>
          <a:noFill/>
        </p:spPr>
        <p:txBody>
          <a:bodyPr wrap="square" rtlCol="0">
            <a:spAutoFit/>
          </a:bodyPr>
          <a:lstStyle/>
          <a:p>
            <a:r>
              <a:rPr lang="fr-FR" sz="600" dirty="0">
                <a:solidFill>
                  <a:srgbClr val="3D4549"/>
                </a:solidFill>
                <a:latin typeface="Arial Narrow" panose="020B0606020202030204" pitchFamily="34" charset="0"/>
              </a:rPr>
              <a:t>* Le taux du livret A </a:t>
            </a:r>
            <a:r>
              <a:rPr lang="fr-FR" sz="600" dirty="0" err="1">
                <a:solidFill>
                  <a:srgbClr val="3D4549"/>
                </a:solidFill>
                <a:latin typeface="Arial Narrow" panose="020B0606020202030204" pitchFamily="34" charset="0"/>
              </a:rPr>
              <a:t>a</a:t>
            </a:r>
            <a:r>
              <a:rPr lang="fr-FR" sz="600" dirty="0">
                <a:solidFill>
                  <a:srgbClr val="3D4549"/>
                </a:solidFill>
                <a:latin typeface="Arial Narrow" panose="020B0606020202030204" pitchFamily="34" charset="0"/>
              </a:rPr>
              <a:t> été remonté à 3% en février 2023 soit un taux de rendement annuel de 2,92% net pour 2023</a:t>
            </a:r>
            <a:endParaRPr lang="fr-FR" sz="400" dirty="0">
              <a:solidFill>
                <a:srgbClr val="3D4549"/>
              </a:solidFill>
              <a:latin typeface="Arial Narrow" panose="020B0606020202030204" pitchFamily="34" charset="0"/>
            </a:endParaRPr>
          </a:p>
        </p:txBody>
      </p:sp>
      <p:sp>
        <p:nvSpPr>
          <p:cNvPr id="10" name="ZoneTexte 9">
            <a:extLst>
              <a:ext uri="{FF2B5EF4-FFF2-40B4-BE49-F238E27FC236}">
                <a16:creationId xmlns:a16="http://schemas.microsoft.com/office/drawing/2014/main" id="{2341C21A-20C1-07A8-C71B-38576C2FC73E}"/>
              </a:ext>
            </a:extLst>
          </p:cNvPr>
          <p:cNvSpPr txBox="1"/>
          <p:nvPr/>
        </p:nvSpPr>
        <p:spPr>
          <a:xfrm>
            <a:off x="2944727" y="3254787"/>
            <a:ext cx="2089145" cy="184666"/>
          </a:xfrm>
          <a:prstGeom prst="rect">
            <a:avLst/>
          </a:prstGeom>
          <a:noFill/>
        </p:spPr>
        <p:txBody>
          <a:bodyPr wrap="square" rtlCol="0">
            <a:spAutoFit/>
          </a:bodyPr>
          <a:lstStyle/>
          <a:p>
            <a:r>
              <a:rPr lang="fr-FR" sz="600" i="1" dirty="0">
                <a:solidFill>
                  <a:schemeClr val="tx1">
                    <a:lumMod val="50000"/>
                    <a:lumOff val="50000"/>
                  </a:schemeClr>
                </a:solidFill>
              </a:rPr>
              <a:t>Source : Ecureuil Vie développement</a:t>
            </a:r>
          </a:p>
        </p:txBody>
      </p:sp>
      <p:sp>
        <p:nvSpPr>
          <p:cNvPr id="15" name="ZoneTexte 14">
            <a:extLst>
              <a:ext uri="{FF2B5EF4-FFF2-40B4-BE49-F238E27FC236}">
                <a16:creationId xmlns:a16="http://schemas.microsoft.com/office/drawing/2014/main" id="{0695CF20-F6F7-93BD-8CBF-F99173E645E1}"/>
              </a:ext>
            </a:extLst>
          </p:cNvPr>
          <p:cNvSpPr txBox="1"/>
          <p:nvPr/>
        </p:nvSpPr>
        <p:spPr>
          <a:xfrm>
            <a:off x="2517879" y="6604438"/>
            <a:ext cx="2089145" cy="184666"/>
          </a:xfrm>
          <a:prstGeom prst="rect">
            <a:avLst/>
          </a:prstGeom>
          <a:noFill/>
        </p:spPr>
        <p:txBody>
          <a:bodyPr wrap="square" rtlCol="0">
            <a:spAutoFit/>
          </a:bodyPr>
          <a:lstStyle/>
          <a:p>
            <a:r>
              <a:rPr lang="fr-FR" sz="600" i="1" dirty="0">
                <a:solidFill>
                  <a:schemeClr val="tx1">
                    <a:lumMod val="50000"/>
                    <a:lumOff val="50000"/>
                  </a:schemeClr>
                </a:solidFill>
              </a:rPr>
              <a:t>Source : Ecureuil Vie développement</a:t>
            </a:r>
          </a:p>
        </p:txBody>
      </p:sp>
    </p:spTree>
    <p:extLst>
      <p:ext uri="{BB962C8B-B14F-4D97-AF65-F5344CB8AC3E}">
        <p14:creationId xmlns:p14="http://schemas.microsoft.com/office/powerpoint/2010/main" val="101954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10001EA-14C2-48E8-80BC-F4A16C218966}"/>
              </a:ext>
            </a:extLst>
          </p:cNvPr>
          <p:cNvSpPr>
            <a:spLocks noGrp="1"/>
          </p:cNvSpPr>
          <p:nvPr>
            <p:ph type="body" sz="quarter" idx="10"/>
          </p:nvPr>
        </p:nvSpPr>
        <p:spPr>
          <a:xfrm>
            <a:off x="112865" y="2869529"/>
            <a:ext cx="6350653" cy="274763"/>
          </a:xfrm>
        </p:spPr>
        <p:txBody>
          <a:bodyPr/>
          <a:lstStyle/>
          <a:p>
            <a:r>
              <a:rPr lang="fr-FR" sz="1600">
                <a:solidFill>
                  <a:srgbClr val="C00000"/>
                </a:solidFill>
                <a:latin typeface="Arial Narrow" panose="020B0606020202030204" pitchFamily="34" charset="0"/>
              </a:rPr>
              <a:t>Livret A, PEL</a:t>
            </a:r>
            <a:r>
              <a:rPr lang="fr-FR" sz="1600" baseline="30000">
                <a:solidFill>
                  <a:schemeClr val="bg1">
                    <a:lumMod val="50000"/>
                  </a:schemeClr>
                </a:solidFill>
                <a:latin typeface="Arial Narrow" panose="020B0606020202030204" pitchFamily="34" charset="0"/>
              </a:rPr>
              <a:t> </a:t>
            </a:r>
            <a:r>
              <a:rPr lang="fr-FR" sz="1100" baseline="30000">
                <a:solidFill>
                  <a:srgbClr val="C00000"/>
                </a:solidFill>
                <a:latin typeface="Arial Narrow" panose="020B0606020202030204" pitchFamily="34" charset="0"/>
              </a:rPr>
              <a:t>(1)</a:t>
            </a:r>
            <a:r>
              <a:rPr lang="fr-FR" sz="1600">
                <a:solidFill>
                  <a:srgbClr val="C00000"/>
                </a:solidFill>
                <a:latin typeface="Arial Narrow" panose="020B0606020202030204" pitchFamily="34" charset="0"/>
              </a:rPr>
              <a:t> et Assurance vie des solutions complémentaires</a:t>
            </a:r>
            <a:endParaRPr lang="fr-FR" sz="1600">
              <a:solidFill>
                <a:srgbClr val="C00000"/>
              </a:solidFill>
              <a:highlight>
                <a:srgbClr val="FFFF00"/>
              </a:highlight>
              <a:latin typeface="Arial Narrow" panose="020B0606020202030204" pitchFamily="34" charset="0"/>
            </a:endParaRPr>
          </a:p>
        </p:txBody>
      </p:sp>
      <p:sp>
        <p:nvSpPr>
          <p:cNvPr id="5" name="Espace réservé du numéro de diapositive 4">
            <a:extLst>
              <a:ext uri="{FF2B5EF4-FFF2-40B4-BE49-F238E27FC236}">
                <a16:creationId xmlns:a16="http://schemas.microsoft.com/office/drawing/2014/main" id="{3FA2171C-D5A6-494E-8231-62AE40CFCC73}"/>
              </a:ext>
            </a:extLst>
          </p:cNvPr>
          <p:cNvSpPr>
            <a:spLocks noGrp="1"/>
          </p:cNvSpPr>
          <p:nvPr>
            <p:ph type="sldNum" sz="quarter" idx="4"/>
          </p:nvPr>
        </p:nvSpPr>
        <p:spPr/>
        <p:txBody>
          <a:bodyPr/>
          <a:lstStyle/>
          <a:p>
            <a:fld id="{D5CB2B02-8FFA-4AE8-8936-873B449F5BB9}" type="slidenum">
              <a:rPr lang="fr-FR" smtClean="0"/>
              <a:pPr/>
              <a:t>2</a:t>
            </a:fld>
            <a:endParaRPr lang="fr-FR"/>
          </a:p>
        </p:txBody>
      </p:sp>
      <p:sp>
        <p:nvSpPr>
          <p:cNvPr id="12" name="ZoneTexte 11">
            <a:extLst>
              <a:ext uri="{FF2B5EF4-FFF2-40B4-BE49-F238E27FC236}">
                <a16:creationId xmlns:a16="http://schemas.microsoft.com/office/drawing/2014/main" id="{2033858A-1176-43B0-8837-F8E895B158D8}"/>
              </a:ext>
            </a:extLst>
          </p:cNvPr>
          <p:cNvSpPr txBox="1"/>
          <p:nvPr/>
        </p:nvSpPr>
        <p:spPr>
          <a:xfrm>
            <a:off x="48296" y="3254512"/>
            <a:ext cx="6719724" cy="461665"/>
          </a:xfrm>
          <a:prstGeom prst="rect">
            <a:avLst/>
          </a:prstGeom>
          <a:noFill/>
        </p:spPr>
        <p:txBody>
          <a:bodyPr wrap="square" lIns="91440" tIns="45720" rIns="91440" bIns="45720" rtlCol="0" anchor="t">
            <a:spAutoFit/>
          </a:bodyPr>
          <a:lstStyle/>
          <a:p>
            <a:pPr marL="160655" indent="-160655">
              <a:buFont typeface="Wingdings" panose="05000000000000000000" pitchFamily="2" charset="2"/>
              <a:buChar char="ð"/>
            </a:pPr>
            <a:r>
              <a:rPr lang="fr-FR" sz="800" dirty="0">
                <a:latin typeface="Arial Narrow" panose="020B0606020202030204" pitchFamily="34" charset="0"/>
              </a:rPr>
              <a:t>En 2023, avec un taux de rendement annuel net minimum de 2,15 % pouvant aller jusqu'à plus de 4% en fonction des contrats et des taux UC, l’assurance vie peut  rémunérer globalement mieux que le livret A* à 2,92% en 2023. </a:t>
            </a:r>
          </a:p>
          <a:p>
            <a:pPr marL="160655" indent="-160655">
              <a:buFont typeface="Wingdings" panose="05000000000000000000" pitchFamily="2" charset="2"/>
              <a:buChar char="ð"/>
            </a:pPr>
            <a:r>
              <a:rPr lang="fr-FR" sz="800" dirty="0">
                <a:latin typeface="Arial Narrow" panose="020B0606020202030204" pitchFamily="34" charset="0"/>
              </a:rPr>
              <a:t>Rappelons que ces 3 placements ont des horizons d’investissements et des objectifs différents</a:t>
            </a:r>
          </a:p>
        </p:txBody>
      </p:sp>
      <p:sp>
        <p:nvSpPr>
          <p:cNvPr id="13" name="Rectangle : coins arrondis 12">
            <a:extLst>
              <a:ext uri="{FF2B5EF4-FFF2-40B4-BE49-F238E27FC236}">
                <a16:creationId xmlns:a16="http://schemas.microsoft.com/office/drawing/2014/main" id="{DCEA2441-30D8-47B3-8FB2-ABC9DF3D07F8}"/>
              </a:ext>
            </a:extLst>
          </p:cNvPr>
          <p:cNvSpPr/>
          <p:nvPr/>
        </p:nvSpPr>
        <p:spPr>
          <a:xfrm>
            <a:off x="3758855" y="3906746"/>
            <a:ext cx="3027169" cy="2058007"/>
          </a:xfrm>
          <a:prstGeom prst="roundRect">
            <a:avLst>
              <a:gd name="adj" fmla="val 9874"/>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Plusieurs contrats possibles par personne</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Pas de plafond de versement</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Souple et adaptable </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Diversité des supports financiers proposés : fonds en euros, UC permanents, temporaires ou immobilières, possibilité de confier sa gestion</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Valorisation du fonds en euros quotidienne </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Disponibilité des fonds sous quelques jours (30 jours max – cf. conditions générales)</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Capital hors succession et possibilité de transmissions</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Libre choix du ou des bénéficiaire(s)</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Fiscalité avantageuse en cas de vie ( arbitrages, retraits )</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Fiscalité avantageuse en cas de décès pour le(s) bénéficiaire(s)</a:t>
            </a:r>
          </a:p>
        </p:txBody>
      </p:sp>
      <p:sp>
        <p:nvSpPr>
          <p:cNvPr id="15" name="Rectangle : coins arrondis 14">
            <a:extLst>
              <a:ext uri="{FF2B5EF4-FFF2-40B4-BE49-F238E27FC236}">
                <a16:creationId xmlns:a16="http://schemas.microsoft.com/office/drawing/2014/main" id="{697DE8FC-BA4B-4722-9BC2-3381DE815D29}"/>
              </a:ext>
            </a:extLst>
          </p:cNvPr>
          <p:cNvSpPr/>
          <p:nvPr/>
        </p:nvSpPr>
        <p:spPr>
          <a:xfrm>
            <a:off x="119184" y="3897485"/>
            <a:ext cx="1621220" cy="2051417"/>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Un seul livret par personne</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Plafond de 22 950 €</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Épargne réglementée, taux fixé par décret</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Valorisation à la quinzaine</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Disponibilité immédiate des fonds</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Intérêts exonérés d’IR</a:t>
            </a:r>
            <a:r>
              <a:rPr lang="fr-FR" sz="800" baseline="30000">
                <a:solidFill>
                  <a:schemeClr val="bg1">
                    <a:lumMod val="50000"/>
                  </a:schemeClr>
                </a:solidFill>
                <a:latin typeface="Arial Narrow" panose="020B0606020202030204" pitchFamily="34" charset="0"/>
              </a:rPr>
              <a:t>(2)</a:t>
            </a:r>
            <a:r>
              <a:rPr lang="fr-FR" sz="800" baseline="30000">
                <a:solidFill>
                  <a:schemeClr val="tx1"/>
                </a:solidFill>
                <a:latin typeface="Arial Narrow" panose="020B0606020202030204" pitchFamily="34" charset="0"/>
              </a:rPr>
              <a:t> </a:t>
            </a:r>
            <a:r>
              <a:rPr lang="fr-FR" sz="800">
                <a:solidFill>
                  <a:schemeClr val="tx1"/>
                </a:solidFill>
                <a:latin typeface="Arial Narrow" panose="020B0606020202030204" pitchFamily="34" charset="0"/>
              </a:rPr>
              <a:t> et de PS</a:t>
            </a:r>
            <a:r>
              <a:rPr lang="fr-FR" sz="800" baseline="30000">
                <a:solidFill>
                  <a:schemeClr val="bg1">
                    <a:lumMod val="50000"/>
                  </a:schemeClr>
                </a:solidFill>
                <a:latin typeface="Arial Narrow" panose="020B0606020202030204" pitchFamily="34" charset="0"/>
              </a:rPr>
              <a:t>(3)</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Capital entre dans la succession</a:t>
            </a:r>
          </a:p>
          <a:p>
            <a:pPr marL="160734" indent="-160734">
              <a:spcBef>
                <a:spcPts val="338"/>
              </a:spcBef>
              <a:buFont typeface="Arial" panose="020B0604020202020204" pitchFamily="34" charset="0"/>
              <a:buChar char="•"/>
            </a:pPr>
            <a:r>
              <a:rPr lang="fr-FR" sz="800">
                <a:solidFill>
                  <a:schemeClr val="tx1"/>
                </a:solidFill>
                <a:latin typeface="Arial Narrow" panose="020B0606020202030204" pitchFamily="34" charset="0"/>
              </a:rPr>
              <a:t>Absence de frais  </a:t>
            </a:r>
            <a:endParaRPr lang="fr-FR" sz="788">
              <a:solidFill>
                <a:schemeClr val="tx1"/>
              </a:solidFill>
              <a:latin typeface="Arial Narrow" panose="020B0606020202030204" pitchFamily="34" charset="0"/>
            </a:endParaRPr>
          </a:p>
        </p:txBody>
      </p:sp>
      <p:sp>
        <p:nvSpPr>
          <p:cNvPr id="17" name="ZoneTexte 16">
            <a:extLst>
              <a:ext uri="{FF2B5EF4-FFF2-40B4-BE49-F238E27FC236}">
                <a16:creationId xmlns:a16="http://schemas.microsoft.com/office/drawing/2014/main" id="{1E846AC4-5FAB-4298-81FA-DD0BFFC4F3B6}"/>
              </a:ext>
            </a:extLst>
          </p:cNvPr>
          <p:cNvSpPr txBox="1"/>
          <p:nvPr/>
        </p:nvSpPr>
        <p:spPr>
          <a:xfrm>
            <a:off x="3918432" y="3736209"/>
            <a:ext cx="1376574" cy="248209"/>
          </a:xfrm>
          <a:prstGeom prst="rect">
            <a:avLst/>
          </a:prstGeom>
          <a:solidFill>
            <a:schemeClr val="bg1"/>
          </a:solidFill>
        </p:spPr>
        <p:txBody>
          <a:bodyPr wrap="square" rtlCol="0">
            <a:spAutoFit/>
          </a:bodyPr>
          <a:lstStyle/>
          <a:p>
            <a:r>
              <a:rPr lang="fr-FR" sz="1013" b="1">
                <a:solidFill>
                  <a:srgbClr val="C00000"/>
                </a:solidFill>
              </a:rPr>
              <a:t>L’assurance vie</a:t>
            </a:r>
          </a:p>
        </p:txBody>
      </p:sp>
      <p:sp>
        <p:nvSpPr>
          <p:cNvPr id="22" name="Rectangle 21">
            <a:extLst>
              <a:ext uri="{FF2B5EF4-FFF2-40B4-BE49-F238E27FC236}">
                <a16:creationId xmlns:a16="http://schemas.microsoft.com/office/drawing/2014/main" id="{86AE236A-5D85-4497-AEFA-C12B12101FBF}"/>
              </a:ext>
            </a:extLst>
          </p:cNvPr>
          <p:cNvSpPr/>
          <p:nvPr/>
        </p:nvSpPr>
        <p:spPr>
          <a:xfrm>
            <a:off x="1258717" y="1767434"/>
            <a:ext cx="748005" cy="2187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00">
              <a:solidFill>
                <a:schemeClr val="tx1"/>
              </a:solidFill>
            </a:endParaRPr>
          </a:p>
        </p:txBody>
      </p:sp>
      <p:sp>
        <p:nvSpPr>
          <p:cNvPr id="29" name="Espace réservé du texte 1">
            <a:extLst>
              <a:ext uri="{FF2B5EF4-FFF2-40B4-BE49-F238E27FC236}">
                <a16:creationId xmlns:a16="http://schemas.microsoft.com/office/drawing/2014/main" id="{D5AFF8A5-181D-4E92-8823-902539A1ABDD}"/>
              </a:ext>
            </a:extLst>
          </p:cNvPr>
          <p:cNvSpPr txBox="1">
            <a:spLocks/>
          </p:cNvSpPr>
          <p:nvPr/>
        </p:nvSpPr>
        <p:spPr>
          <a:xfrm>
            <a:off x="138196" y="9176641"/>
            <a:ext cx="6350653"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rgbClr val="C00000"/>
                </a:solidFill>
                <a:latin typeface="Arial Narrow" panose="020B0606020202030204" pitchFamily="34" charset="0"/>
              </a:rPr>
              <a:t>Top des questions</a:t>
            </a:r>
          </a:p>
          <a:p>
            <a:endParaRPr lang="fr-FR" dirty="0">
              <a:solidFill>
                <a:srgbClr val="C00000"/>
              </a:solidFill>
            </a:endParaRPr>
          </a:p>
        </p:txBody>
      </p:sp>
      <p:sp>
        <p:nvSpPr>
          <p:cNvPr id="3" name="ZoneTexte 2">
            <a:extLst>
              <a:ext uri="{FF2B5EF4-FFF2-40B4-BE49-F238E27FC236}">
                <a16:creationId xmlns:a16="http://schemas.microsoft.com/office/drawing/2014/main" id="{EB5F99A6-659B-43EF-B8DD-378C6548CBF3}"/>
              </a:ext>
            </a:extLst>
          </p:cNvPr>
          <p:cNvSpPr txBox="1"/>
          <p:nvPr/>
        </p:nvSpPr>
        <p:spPr>
          <a:xfrm>
            <a:off x="138196" y="9545114"/>
            <a:ext cx="6279299" cy="2339102"/>
          </a:xfrm>
          <a:prstGeom prst="rect">
            <a:avLst/>
          </a:prstGeom>
          <a:noFill/>
        </p:spPr>
        <p:txBody>
          <a:bodyPr wrap="square" lIns="91440" tIns="45720" rIns="91440" bIns="45720" rtlCol="0" anchor="t">
            <a:spAutoFit/>
          </a:bodyPr>
          <a:lstStyle/>
          <a:p>
            <a:r>
              <a:rPr lang="fr-FR" sz="800" b="1" dirty="0">
                <a:solidFill>
                  <a:srgbClr val="C00000"/>
                </a:solidFill>
                <a:latin typeface="Arial Narrow"/>
                <a:ea typeface="+mn-lt"/>
                <a:cs typeface="+mn-lt"/>
              </a:rPr>
              <a:t>&gt;</a:t>
            </a:r>
            <a:r>
              <a:rPr lang="fr-FR" sz="800" b="1" dirty="0">
                <a:latin typeface="Arial Narrow"/>
                <a:ea typeface="+mn-lt"/>
                <a:cs typeface="+mn-lt"/>
              </a:rPr>
              <a:t> Aujourd'hui, que me conseillez-vous pour me constituer une épargne ?</a:t>
            </a:r>
          </a:p>
          <a:p>
            <a:pPr algn="l" rtl="0" fontAlgn="base"/>
            <a:r>
              <a:rPr lang="fr-FR" sz="800" dirty="0">
                <a:latin typeface="Arial Narrow"/>
                <a:cs typeface="Calibri"/>
              </a:rPr>
              <a:t>Pour diversifier votre épargne et préparer vos projets, je vous conseille de disposer sur vos livrets du montant nécessaire pour votre réserve de trésorerie ( 3 mois de revenus) et de répartir l’excédent en épargne logement si vous avez un projet immobilier et assurance vie</a:t>
            </a:r>
            <a:r>
              <a:rPr lang="en-US" sz="800" dirty="0">
                <a:latin typeface="Arial Narrow"/>
                <a:cs typeface="Calibri"/>
              </a:rPr>
              <a:t>​ pour </a:t>
            </a:r>
            <a:r>
              <a:rPr lang="en-US" sz="800" dirty="0" err="1">
                <a:latin typeface="Arial Narrow"/>
                <a:cs typeface="Calibri"/>
              </a:rPr>
              <a:t>vos</a:t>
            </a:r>
            <a:r>
              <a:rPr lang="en-US" sz="800" dirty="0">
                <a:latin typeface="Arial Narrow"/>
                <a:cs typeface="Calibri"/>
              </a:rPr>
              <a:t> </a:t>
            </a:r>
            <a:r>
              <a:rPr lang="en-US" sz="800" dirty="0" err="1">
                <a:latin typeface="Arial Narrow"/>
                <a:cs typeface="Calibri"/>
              </a:rPr>
              <a:t>autres</a:t>
            </a:r>
            <a:r>
              <a:rPr lang="en-US" sz="800" dirty="0">
                <a:latin typeface="Arial Narrow"/>
                <a:cs typeface="Calibri"/>
              </a:rPr>
              <a:t> </a:t>
            </a:r>
            <a:r>
              <a:rPr lang="en-US" sz="800" dirty="0" err="1">
                <a:latin typeface="Arial Narrow"/>
                <a:cs typeface="Calibri"/>
              </a:rPr>
              <a:t>projets</a:t>
            </a:r>
            <a:r>
              <a:rPr lang="en-US" sz="800" dirty="0">
                <a:latin typeface="Arial Narrow"/>
                <a:cs typeface="Calibri"/>
              </a:rPr>
              <a:t> de vie.​</a:t>
            </a:r>
          </a:p>
          <a:p>
            <a:pPr algn="l" rtl="0" fontAlgn="base"/>
            <a:endParaRPr lang="en-US" sz="800" b="1" dirty="0">
              <a:latin typeface="Arial Narrow" panose="020B0606020202030204" pitchFamily="34" charset="0"/>
              <a:cs typeface="Calibri"/>
            </a:endParaRPr>
          </a:p>
          <a:p>
            <a:pPr fontAlgn="base"/>
            <a:r>
              <a:rPr lang="fr-FR" sz="800" b="1" dirty="0">
                <a:solidFill>
                  <a:srgbClr val="C00000"/>
                </a:solidFill>
                <a:latin typeface="Arial Narrow"/>
                <a:cs typeface="Calibri"/>
              </a:rPr>
              <a:t>&gt;</a:t>
            </a:r>
            <a:r>
              <a:rPr lang="fr-FR" sz="800" b="1" dirty="0">
                <a:latin typeface="Arial Narrow"/>
                <a:cs typeface="Calibri"/>
              </a:rPr>
              <a:t> Face à un taux de rendement moyen du livret A* à 2,92% en 2023, est-il pertinent de maintenir mon épargne sur l'assurance vie ?</a:t>
            </a:r>
            <a:endParaRPr lang="fr-FR" sz="2000" b="1" dirty="0">
              <a:solidFill>
                <a:srgbClr val="000000"/>
              </a:solidFill>
              <a:latin typeface="Arial Narrow"/>
              <a:cs typeface="Calibri"/>
            </a:endParaRPr>
          </a:p>
          <a:p>
            <a:pPr algn="l" rtl="0" fontAlgn="base"/>
            <a:r>
              <a:rPr lang="fr-FR" sz="800" dirty="0">
                <a:latin typeface="Arial Narrow"/>
                <a:cs typeface="Calibri"/>
              </a:rPr>
              <a:t>Oui car l’assurance vie, c’est le couteau suisse de l’épargne qui pourra s’adapter à tous vos projets</a:t>
            </a:r>
            <a:r>
              <a:rPr lang="en-US" sz="800" dirty="0">
                <a:latin typeface="Arial Narrow"/>
                <a:cs typeface="Calibri"/>
              </a:rPr>
              <a:t>.</a:t>
            </a:r>
          </a:p>
          <a:p>
            <a:pPr algn="l" rtl="0" fontAlgn="base"/>
            <a:r>
              <a:rPr lang="en-US" sz="800" dirty="0" err="1">
                <a:latin typeface="Arial Narrow"/>
                <a:cs typeface="Calibri"/>
              </a:rPr>
              <a:t>L’assurance</a:t>
            </a:r>
            <a:r>
              <a:rPr lang="en-US" sz="800" dirty="0">
                <a:latin typeface="Arial Narrow"/>
                <a:cs typeface="Calibri"/>
              </a:rPr>
              <a:t> vie </a:t>
            </a:r>
            <a:r>
              <a:rPr lang="en-US" sz="800" dirty="0" err="1">
                <a:latin typeface="Arial Narrow"/>
                <a:cs typeface="Calibri"/>
              </a:rPr>
              <a:t>permet</a:t>
            </a:r>
            <a:r>
              <a:rPr lang="en-US" sz="800" dirty="0">
                <a:latin typeface="Arial Narrow"/>
                <a:cs typeface="Calibri"/>
              </a:rPr>
              <a:t> </a:t>
            </a:r>
            <a:r>
              <a:rPr lang="en-US" sz="800" dirty="0" err="1">
                <a:latin typeface="Arial Narrow"/>
                <a:cs typeface="Calibri"/>
              </a:rPr>
              <a:t>d’accéder</a:t>
            </a:r>
            <a:r>
              <a:rPr lang="en-US" sz="800" dirty="0">
                <a:latin typeface="Arial Narrow"/>
                <a:cs typeface="Calibri"/>
              </a:rPr>
              <a:t> à </a:t>
            </a:r>
            <a:r>
              <a:rPr lang="en-US" sz="800" dirty="0" err="1">
                <a:latin typeface="Arial Narrow"/>
                <a:cs typeface="Calibri"/>
              </a:rPr>
              <a:t>une</a:t>
            </a:r>
            <a:r>
              <a:rPr lang="en-US" sz="800" dirty="0">
                <a:latin typeface="Arial Narrow"/>
                <a:cs typeface="Calibri"/>
              </a:rPr>
              <a:t> </a:t>
            </a:r>
            <a:r>
              <a:rPr lang="en-US" sz="800" dirty="0" err="1">
                <a:latin typeface="Arial Narrow"/>
                <a:cs typeface="Calibri"/>
              </a:rPr>
              <a:t>diversité</a:t>
            </a:r>
            <a:r>
              <a:rPr lang="en-US" sz="800" dirty="0">
                <a:latin typeface="Arial Narrow"/>
                <a:cs typeface="Calibri"/>
              </a:rPr>
              <a:t> de supports (Fonds </a:t>
            </a:r>
            <a:r>
              <a:rPr lang="en-US" sz="800" dirty="0" err="1">
                <a:latin typeface="Arial Narrow"/>
                <a:cs typeface="Calibri"/>
              </a:rPr>
              <a:t>structurés</a:t>
            </a:r>
            <a:r>
              <a:rPr lang="en-US" sz="800" dirty="0">
                <a:latin typeface="Arial Narrow"/>
                <a:cs typeface="Calibri"/>
              </a:rPr>
              <a:t>, </a:t>
            </a:r>
            <a:r>
              <a:rPr lang="en-US" sz="800" dirty="0" err="1">
                <a:latin typeface="Arial Narrow"/>
                <a:cs typeface="Calibri"/>
              </a:rPr>
              <a:t>emprunt</a:t>
            </a:r>
            <a:r>
              <a:rPr lang="en-US" sz="800" dirty="0">
                <a:latin typeface="Arial Narrow"/>
                <a:cs typeface="Calibri"/>
              </a:rPr>
              <a:t>, </a:t>
            </a:r>
            <a:r>
              <a:rPr lang="en-US" sz="800" dirty="0" err="1">
                <a:latin typeface="Arial Narrow"/>
                <a:cs typeface="Calibri"/>
              </a:rPr>
              <a:t>immobilier</a:t>
            </a:r>
            <a:r>
              <a:rPr lang="en-US" sz="800" dirty="0">
                <a:latin typeface="Arial Narrow"/>
                <a:cs typeface="Calibri"/>
              </a:rPr>
              <a:t>…) pour </a:t>
            </a:r>
            <a:r>
              <a:rPr lang="en-US" sz="800" dirty="0" err="1">
                <a:latin typeface="Arial Narrow"/>
                <a:cs typeface="Calibri"/>
              </a:rPr>
              <a:t>gérer</a:t>
            </a:r>
            <a:r>
              <a:rPr lang="en-US" sz="800" dirty="0">
                <a:latin typeface="Arial Narrow"/>
                <a:cs typeface="Calibri"/>
              </a:rPr>
              <a:t> soi </a:t>
            </a:r>
            <a:r>
              <a:rPr lang="en-US" sz="800" dirty="0" err="1">
                <a:latin typeface="Arial Narrow"/>
                <a:cs typeface="Calibri"/>
              </a:rPr>
              <a:t>même</a:t>
            </a:r>
            <a:r>
              <a:rPr lang="en-US" sz="800" dirty="0">
                <a:latin typeface="Arial Narrow"/>
                <a:cs typeface="Calibri"/>
              </a:rPr>
              <a:t> </a:t>
            </a:r>
            <a:r>
              <a:rPr lang="en-US" sz="800" dirty="0" err="1">
                <a:latin typeface="Arial Narrow"/>
                <a:cs typeface="Calibri"/>
              </a:rPr>
              <a:t>ou</a:t>
            </a:r>
            <a:r>
              <a:rPr lang="fr-FR" sz="800" dirty="0">
                <a:latin typeface="Arial Narrow"/>
                <a:ea typeface="+mn-lt"/>
                <a:cs typeface="Calibri"/>
              </a:rPr>
              <a:t> confier la sélection et l’arbitrage des supports financiers à des experts et bénéficier du meilleur couple rendement/ risque.</a:t>
            </a:r>
            <a:endParaRPr lang="en-US" sz="800" dirty="0">
              <a:latin typeface="Arial Narrow"/>
              <a:cs typeface="Calibri"/>
            </a:endParaRPr>
          </a:p>
          <a:p>
            <a:pPr fontAlgn="base"/>
            <a:r>
              <a:rPr lang="fr-FR" sz="800" dirty="0">
                <a:latin typeface="Arial Narrow"/>
                <a:ea typeface="+mn-lt"/>
                <a:cs typeface="Calibri"/>
              </a:rPr>
              <a:t>Une bonne gestion dans la durée, c’est une diversification des enveloppes de placements et au sein de l’assurance vie entre fonds € et unités de compte</a:t>
            </a:r>
            <a:r>
              <a:rPr lang="en-US" sz="800" dirty="0">
                <a:latin typeface="Arial Narrow"/>
                <a:ea typeface="+mn-lt"/>
                <a:cs typeface="Calibri"/>
              </a:rPr>
              <a:t>​.</a:t>
            </a:r>
          </a:p>
          <a:p>
            <a:pPr marL="228600" indent="-228600">
              <a:buAutoNum type="arabicPeriod"/>
            </a:pPr>
            <a:endParaRPr lang="fr-FR" sz="800" dirty="0">
              <a:latin typeface="Arial Narrow" panose="020B0606020202030204" pitchFamily="34" charset="0"/>
              <a:cs typeface="Calibri" panose="020F0502020204030204"/>
            </a:endParaRPr>
          </a:p>
          <a:p>
            <a:r>
              <a:rPr lang="fr-FR" sz="800" b="1" dirty="0">
                <a:solidFill>
                  <a:srgbClr val="C00000"/>
                </a:solidFill>
                <a:latin typeface="Arial Narrow"/>
                <a:cs typeface="Calibri" panose="020F0502020204030204"/>
              </a:rPr>
              <a:t>&gt;</a:t>
            </a:r>
            <a:r>
              <a:rPr lang="fr-FR" sz="800" b="1" dirty="0">
                <a:latin typeface="Arial Narrow"/>
                <a:cs typeface="Calibri" panose="020F0502020204030204"/>
              </a:rPr>
              <a:t> Comment se calcule le taux de rendement net annuel du fonds euros avant bonus ?</a:t>
            </a:r>
          </a:p>
          <a:p>
            <a:r>
              <a:rPr lang="fr-FR" sz="800" dirty="0">
                <a:latin typeface="Arial Narrow"/>
                <a:cs typeface="Calibri" panose="020F0502020204030204"/>
              </a:rPr>
              <a:t>Le taux de rendement net annuel du fonds en euros, correspond au Taux brut annuel du fonds en euros x Participation aux bénéfices du contrat - frais de gestion du fonds en euros du contrat.</a:t>
            </a:r>
          </a:p>
          <a:p>
            <a:r>
              <a:rPr lang="fr-FR" sz="800" dirty="0">
                <a:latin typeface="Arial Narrow"/>
                <a:cs typeface="Calibri" panose="020F0502020204030204"/>
              </a:rPr>
              <a:t>Le taux de rendement est déterminé par les assureurs en fonction de leurs actifs financiers des supports en euros  respectifs qui génèrent une production financière (taux d’intérêt nominal et coupon des obligations, dividendes des actions, loyers de l’immobilier) à laquelle il faut ajouter ou retirer les provisions (constituées pour faire face à des dépréciations d’actifs futures précises ou réservées aux assurés au plus tard dans les 8 ans). </a:t>
            </a:r>
            <a:endParaRPr lang="fr-FR" sz="800" dirty="0">
              <a:latin typeface="Arial Narrow" panose="020B0606020202030204" pitchFamily="34" charset="0"/>
              <a:cs typeface="Calibri" panose="020F0502020204030204"/>
            </a:endParaRPr>
          </a:p>
          <a:p>
            <a:endParaRPr lang="fr-FR" dirty="0">
              <a:cs typeface="Calibri" panose="020F0502020204030204"/>
            </a:endParaRPr>
          </a:p>
        </p:txBody>
      </p:sp>
      <p:sp>
        <p:nvSpPr>
          <p:cNvPr id="8" name="ZoneTexte 7">
            <a:extLst>
              <a:ext uri="{FF2B5EF4-FFF2-40B4-BE49-F238E27FC236}">
                <a16:creationId xmlns:a16="http://schemas.microsoft.com/office/drawing/2014/main" id="{56B08E9E-57F0-45B1-80DC-C1262CAFD347}"/>
              </a:ext>
            </a:extLst>
          </p:cNvPr>
          <p:cNvSpPr txBox="1"/>
          <p:nvPr/>
        </p:nvSpPr>
        <p:spPr>
          <a:xfrm>
            <a:off x="870318" y="104100"/>
            <a:ext cx="5828254" cy="313932"/>
          </a:xfrm>
          <a:prstGeom prst="rect">
            <a:avLst/>
          </a:prstGeom>
          <a:noFill/>
        </p:spPr>
        <p:txBody>
          <a:bodyPr wrap="square" rtlCol="0">
            <a:spAutoFit/>
          </a:bodyPr>
          <a:lstStyle/>
          <a:p>
            <a:pPr defTabSz="685800">
              <a:lnSpc>
                <a:spcPct val="90000"/>
              </a:lnSpc>
              <a:spcBef>
                <a:spcPts val="750"/>
              </a:spcBef>
            </a:pPr>
            <a:r>
              <a:rPr lang="fr-FR" sz="1600" b="1">
                <a:solidFill>
                  <a:srgbClr val="C00000"/>
                </a:solidFill>
                <a:latin typeface="Arial Narrow" panose="020B0606020202030204" pitchFamily="34" charset="0"/>
              </a:rPr>
              <a:t>L’approche globale, un indispensable pour parler épargne</a:t>
            </a:r>
          </a:p>
        </p:txBody>
      </p:sp>
      <p:sp>
        <p:nvSpPr>
          <p:cNvPr id="30" name="Rectangle : coins arrondis 29">
            <a:extLst>
              <a:ext uri="{FF2B5EF4-FFF2-40B4-BE49-F238E27FC236}">
                <a16:creationId xmlns:a16="http://schemas.microsoft.com/office/drawing/2014/main" id="{D7B59C67-36AE-40EF-A757-EE324BD8993F}"/>
              </a:ext>
            </a:extLst>
          </p:cNvPr>
          <p:cNvSpPr/>
          <p:nvPr/>
        </p:nvSpPr>
        <p:spPr>
          <a:xfrm>
            <a:off x="1794737" y="3910042"/>
            <a:ext cx="1900592" cy="2051417"/>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0734" indent="-160734">
              <a:spcBef>
                <a:spcPts val="338"/>
              </a:spcBef>
              <a:buFont typeface="Arial" panose="020B0604020202020204" pitchFamily="34" charset="0"/>
              <a:buChar char="•"/>
            </a:pPr>
            <a:r>
              <a:rPr lang="fr-FR" sz="800" dirty="0">
                <a:solidFill>
                  <a:schemeClr val="tx1"/>
                </a:solidFill>
                <a:latin typeface="Arial Narrow" panose="020B0606020202030204" pitchFamily="34" charset="0"/>
              </a:rPr>
              <a:t>Un seul PEL par personne</a:t>
            </a:r>
          </a:p>
          <a:p>
            <a:pPr marL="160734" indent="-160734">
              <a:spcBef>
                <a:spcPts val="338"/>
              </a:spcBef>
              <a:buFont typeface="Arial" panose="020B0604020202020204" pitchFamily="34" charset="0"/>
              <a:buChar char="•"/>
            </a:pPr>
            <a:r>
              <a:rPr lang="fr-FR" sz="800" dirty="0">
                <a:solidFill>
                  <a:schemeClr val="tx1"/>
                </a:solidFill>
                <a:latin typeface="Arial Narrow" panose="020B0606020202030204" pitchFamily="34" charset="0"/>
              </a:rPr>
              <a:t>Plafond de 61 200 € hors intérêts </a:t>
            </a:r>
          </a:p>
          <a:p>
            <a:pPr marL="160734" indent="-160734">
              <a:spcBef>
                <a:spcPts val="338"/>
              </a:spcBef>
              <a:buFont typeface="Arial" panose="020B0604020202020204" pitchFamily="34" charset="0"/>
              <a:buChar char="•"/>
            </a:pPr>
            <a:r>
              <a:rPr lang="fr-FR" sz="800" dirty="0">
                <a:solidFill>
                  <a:schemeClr val="tx1"/>
                </a:solidFill>
                <a:latin typeface="Arial Narrow" panose="020B0606020202030204" pitchFamily="34" charset="0"/>
              </a:rPr>
              <a:t>Épargne réglementée, taux fixé par décret</a:t>
            </a:r>
          </a:p>
          <a:p>
            <a:pPr marL="160734" indent="-160734">
              <a:spcBef>
                <a:spcPts val="338"/>
              </a:spcBef>
              <a:buFont typeface="Arial" panose="020B0604020202020204" pitchFamily="34" charset="0"/>
              <a:buChar char="•"/>
            </a:pPr>
            <a:r>
              <a:rPr lang="fr-FR" sz="800" dirty="0">
                <a:solidFill>
                  <a:schemeClr val="tx1"/>
                </a:solidFill>
                <a:latin typeface="Arial Narrow" panose="020B0606020202030204" pitchFamily="34" charset="0"/>
              </a:rPr>
              <a:t>Durée entre 4 et 10 ans pour les versements et 15 ans pour la détention.</a:t>
            </a:r>
          </a:p>
          <a:p>
            <a:pPr marL="160734" indent="-160734">
              <a:spcBef>
                <a:spcPts val="338"/>
              </a:spcBef>
              <a:buFont typeface="Arial" panose="020B0604020202020204" pitchFamily="34" charset="0"/>
              <a:buChar char="•"/>
            </a:pPr>
            <a:r>
              <a:rPr lang="fr-FR" sz="800" dirty="0">
                <a:solidFill>
                  <a:schemeClr val="tx1"/>
                </a:solidFill>
                <a:latin typeface="Arial Narrow" panose="020B0606020202030204" pitchFamily="34" charset="0"/>
              </a:rPr>
              <a:t>Intérêts soumis à l’IR et aux PS</a:t>
            </a:r>
          </a:p>
          <a:p>
            <a:pPr marL="160734" indent="-160734">
              <a:spcBef>
                <a:spcPts val="338"/>
              </a:spcBef>
              <a:buFont typeface="Arial" panose="020B0604020202020204" pitchFamily="34" charset="0"/>
              <a:buChar char="•"/>
            </a:pPr>
            <a:r>
              <a:rPr lang="fr-FR" sz="800" dirty="0">
                <a:solidFill>
                  <a:schemeClr val="tx1"/>
                </a:solidFill>
                <a:latin typeface="Arial Narrow" panose="020B0606020202030204" pitchFamily="34" charset="0"/>
              </a:rPr>
              <a:t>Tout retrait entraîne la résiliation du PEL selon conditions </a:t>
            </a:r>
          </a:p>
          <a:p>
            <a:pPr marL="160734" indent="-160734">
              <a:spcBef>
                <a:spcPts val="338"/>
              </a:spcBef>
              <a:buFont typeface="Arial" panose="020B0604020202020204" pitchFamily="34" charset="0"/>
              <a:buChar char="•"/>
            </a:pPr>
            <a:r>
              <a:rPr lang="fr-FR" sz="800" dirty="0">
                <a:solidFill>
                  <a:schemeClr val="tx1"/>
                </a:solidFill>
                <a:latin typeface="Arial Narrow" panose="020B0606020202030204" pitchFamily="34" charset="0"/>
              </a:rPr>
              <a:t>Placement donnant droit à des conditions de crédit déterminées à l’avance pour devenir propriétaire</a:t>
            </a:r>
          </a:p>
        </p:txBody>
      </p:sp>
      <p:sp>
        <p:nvSpPr>
          <p:cNvPr id="41" name="ZoneTexte 40">
            <a:extLst>
              <a:ext uri="{FF2B5EF4-FFF2-40B4-BE49-F238E27FC236}">
                <a16:creationId xmlns:a16="http://schemas.microsoft.com/office/drawing/2014/main" id="{49AA7D54-F242-4D9C-9B3F-DF088D1D80EA}"/>
              </a:ext>
            </a:extLst>
          </p:cNvPr>
          <p:cNvSpPr txBox="1"/>
          <p:nvPr/>
        </p:nvSpPr>
        <p:spPr>
          <a:xfrm>
            <a:off x="173516" y="3765412"/>
            <a:ext cx="855421" cy="248209"/>
          </a:xfrm>
          <a:prstGeom prst="rect">
            <a:avLst/>
          </a:prstGeom>
          <a:solidFill>
            <a:schemeClr val="bg1"/>
          </a:solidFill>
        </p:spPr>
        <p:txBody>
          <a:bodyPr wrap="square" rtlCol="0">
            <a:spAutoFit/>
          </a:bodyPr>
          <a:lstStyle/>
          <a:p>
            <a:r>
              <a:rPr lang="fr-FR" sz="1013" b="1">
                <a:solidFill>
                  <a:schemeClr val="bg2">
                    <a:lumMod val="75000"/>
                  </a:schemeClr>
                </a:solidFill>
              </a:rPr>
              <a:t>Le Livret A</a:t>
            </a:r>
          </a:p>
        </p:txBody>
      </p:sp>
      <p:sp>
        <p:nvSpPr>
          <p:cNvPr id="42" name="ZoneTexte 41">
            <a:extLst>
              <a:ext uri="{FF2B5EF4-FFF2-40B4-BE49-F238E27FC236}">
                <a16:creationId xmlns:a16="http://schemas.microsoft.com/office/drawing/2014/main" id="{6BB94082-1720-405D-BF81-FEC55A5E2B5B}"/>
              </a:ext>
            </a:extLst>
          </p:cNvPr>
          <p:cNvSpPr txBox="1"/>
          <p:nvPr/>
        </p:nvSpPr>
        <p:spPr>
          <a:xfrm>
            <a:off x="2030037" y="3749120"/>
            <a:ext cx="694716" cy="248209"/>
          </a:xfrm>
          <a:prstGeom prst="rect">
            <a:avLst/>
          </a:prstGeom>
          <a:solidFill>
            <a:schemeClr val="bg1"/>
          </a:solidFill>
        </p:spPr>
        <p:txBody>
          <a:bodyPr wrap="square" rtlCol="0">
            <a:spAutoFit/>
          </a:bodyPr>
          <a:lstStyle/>
          <a:p>
            <a:r>
              <a:rPr lang="fr-FR" sz="1013" b="1">
                <a:solidFill>
                  <a:schemeClr val="bg2">
                    <a:lumMod val="75000"/>
                  </a:schemeClr>
                </a:solidFill>
              </a:rPr>
              <a:t>Le PEL</a:t>
            </a:r>
            <a:r>
              <a:rPr lang="fr-FR" sz="800" baseline="30000">
                <a:solidFill>
                  <a:schemeClr val="bg1">
                    <a:lumMod val="50000"/>
                  </a:schemeClr>
                </a:solidFill>
                <a:latin typeface="Arial Narrow" panose="020B0606020202030204" pitchFamily="34" charset="0"/>
              </a:rPr>
              <a:t>(1)</a:t>
            </a:r>
          </a:p>
        </p:txBody>
      </p:sp>
      <p:sp>
        <p:nvSpPr>
          <p:cNvPr id="19" name="ZoneTexte 18">
            <a:extLst>
              <a:ext uri="{FF2B5EF4-FFF2-40B4-BE49-F238E27FC236}">
                <a16:creationId xmlns:a16="http://schemas.microsoft.com/office/drawing/2014/main" id="{1D859148-9E87-4AA4-A803-FAF19D9233A5}"/>
              </a:ext>
            </a:extLst>
          </p:cNvPr>
          <p:cNvSpPr txBox="1"/>
          <p:nvPr/>
        </p:nvSpPr>
        <p:spPr>
          <a:xfrm>
            <a:off x="1436458" y="8644219"/>
            <a:ext cx="3649348" cy="169277"/>
          </a:xfrm>
          <a:prstGeom prst="rect">
            <a:avLst/>
          </a:prstGeom>
          <a:noFill/>
        </p:spPr>
        <p:txBody>
          <a:bodyPr wrap="square" rtlCol="0">
            <a:spAutoFit/>
          </a:bodyPr>
          <a:lstStyle/>
          <a:p>
            <a:r>
              <a:rPr lang="fr-FR" sz="500" dirty="0"/>
              <a:t>*La performance des profils OG Equilibre sont hors frais de gestion</a:t>
            </a:r>
          </a:p>
        </p:txBody>
      </p:sp>
      <p:sp>
        <p:nvSpPr>
          <p:cNvPr id="4" name="ZoneTexte 3">
            <a:extLst>
              <a:ext uri="{FF2B5EF4-FFF2-40B4-BE49-F238E27FC236}">
                <a16:creationId xmlns:a16="http://schemas.microsoft.com/office/drawing/2014/main" id="{AFC8D259-32CA-4D70-9C5C-C57C1983709F}"/>
              </a:ext>
            </a:extLst>
          </p:cNvPr>
          <p:cNvSpPr txBox="1"/>
          <p:nvPr/>
        </p:nvSpPr>
        <p:spPr>
          <a:xfrm>
            <a:off x="1853869" y="6443122"/>
            <a:ext cx="2815841" cy="230832"/>
          </a:xfrm>
          <a:prstGeom prst="rect">
            <a:avLst/>
          </a:prstGeom>
          <a:noFill/>
        </p:spPr>
        <p:txBody>
          <a:bodyPr wrap="square" rtlCol="0">
            <a:spAutoFit/>
          </a:bodyPr>
          <a:lstStyle/>
          <a:p>
            <a:pPr algn="ctr"/>
            <a:r>
              <a:rPr lang="fr-FR" sz="900" b="1" dirty="0">
                <a:solidFill>
                  <a:srgbClr val="C00000"/>
                </a:solidFill>
                <a:latin typeface="Arial Narrow" panose="020B0606020202030204" pitchFamily="34" charset="0"/>
              </a:rPr>
              <a:t>La complémentarité des placements, le combo gagnant !</a:t>
            </a:r>
          </a:p>
        </p:txBody>
      </p:sp>
      <p:sp>
        <p:nvSpPr>
          <p:cNvPr id="9" name="ZoneTexte 8">
            <a:extLst>
              <a:ext uri="{FF2B5EF4-FFF2-40B4-BE49-F238E27FC236}">
                <a16:creationId xmlns:a16="http://schemas.microsoft.com/office/drawing/2014/main" id="{34EBD41F-4DF7-4DE2-98FB-5CA07A65763E}"/>
              </a:ext>
            </a:extLst>
          </p:cNvPr>
          <p:cNvSpPr txBox="1"/>
          <p:nvPr/>
        </p:nvSpPr>
        <p:spPr>
          <a:xfrm>
            <a:off x="138196" y="12007334"/>
            <a:ext cx="5434976" cy="184666"/>
          </a:xfrm>
          <a:prstGeom prst="rect">
            <a:avLst/>
          </a:prstGeom>
          <a:noFill/>
        </p:spPr>
        <p:txBody>
          <a:bodyPr wrap="square" rtlCol="0">
            <a:spAutoFit/>
          </a:bodyPr>
          <a:lstStyle/>
          <a:p>
            <a:r>
              <a:rPr lang="fr-FR" sz="600" b="0" i="0" dirty="0">
                <a:solidFill>
                  <a:srgbClr val="3D4549"/>
                </a:solidFill>
                <a:effectLst/>
                <a:latin typeface="Arial Narrow" panose="020B0606020202030204" pitchFamily="34" charset="0"/>
              </a:rPr>
              <a:t>Rappel : La recherche de performance peut exposer le client à risque de perte en capital. Cette exposition varie en fonction des supports sélectionnés. Parlez-en à </a:t>
            </a:r>
            <a:r>
              <a:rPr lang="fr-FR" sz="600" dirty="0">
                <a:solidFill>
                  <a:srgbClr val="3D4549"/>
                </a:solidFill>
                <a:latin typeface="Arial Narrow" panose="020B0606020202030204" pitchFamily="34" charset="0"/>
              </a:rPr>
              <a:t>votre client.</a:t>
            </a:r>
          </a:p>
        </p:txBody>
      </p:sp>
      <p:sp>
        <p:nvSpPr>
          <p:cNvPr id="10" name="ZoneTexte 9">
            <a:extLst>
              <a:ext uri="{FF2B5EF4-FFF2-40B4-BE49-F238E27FC236}">
                <a16:creationId xmlns:a16="http://schemas.microsoft.com/office/drawing/2014/main" id="{19D3DAAD-54DD-4004-9382-33C0D3E4CCA7}"/>
              </a:ext>
            </a:extLst>
          </p:cNvPr>
          <p:cNvSpPr txBox="1"/>
          <p:nvPr/>
        </p:nvSpPr>
        <p:spPr>
          <a:xfrm>
            <a:off x="112865" y="11649994"/>
            <a:ext cx="1741004" cy="369332"/>
          </a:xfrm>
          <a:prstGeom prst="rect">
            <a:avLst/>
          </a:prstGeom>
          <a:noFill/>
        </p:spPr>
        <p:txBody>
          <a:bodyPr wrap="square" rtlCol="0">
            <a:spAutoFit/>
          </a:bodyPr>
          <a:lstStyle/>
          <a:p>
            <a:r>
              <a:rPr lang="fr-FR" sz="600" dirty="0">
                <a:solidFill>
                  <a:srgbClr val="3D4549"/>
                </a:solidFill>
                <a:latin typeface="Arial Narrow" panose="020B0606020202030204" pitchFamily="34" charset="0"/>
              </a:rPr>
              <a:t>(1) Plan Epargne Logement</a:t>
            </a:r>
          </a:p>
          <a:p>
            <a:r>
              <a:rPr lang="fr-FR" sz="600" dirty="0">
                <a:solidFill>
                  <a:srgbClr val="3D4549"/>
                </a:solidFill>
                <a:latin typeface="Arial Narrow" panose="020B0606020202030204" pitchFamily="34" charset="0"/>
              </a:rPr>
              <a:t>(2) Impôt  Revenus</a:t>
            </a:r>
          </a:p>
          <a:p>
            <a:r>
              <a:rPr lang="fr-FR" sz="600" dirty="0">
                <a:solidFill>
                  <a:srgbClr val="3D4549"/>
                </a:solidFill>
                <a:latin typeface="Arial Narrow" panose="020B0606020202030204" pitchFamily="34" charset="0"/>
              </a:rPr>
              <a:t>(3) Prélèvement Sociaux​</a:t>
            </a:r>
          </a:p>
        </p:txBody>
      </p:sp>
      <p:sp>
        <p:nvSpPr>
          <p:cNvPr id="48" name="ZoneTexte 47">
            <a:extLst>
              <a:ext uri="{FF2B5EF4-FFF2-40B4-BE49-F238E27FC236}">
                <a16:creationId xmlns:a16="http://schemas.microsoft.com/office/drawing/2014/main" id="{23F4B358-E3F5-4610-8981-AE45FA30B379}"/>
              </a:ext>
            </a:extLst>
          </p:cNvPr>
          <p:cNvSpPr txBox="1"/>
          <p:nvPr/>
        </p:nvSpPr>
        <p:spPr>
          <a:xfrm>
            <a:off x="134815" y="11922125"/>
            <a:ext cx="1741004" cy="184666"/>
          </a:xfrm>
          <a:prstGeom prst="rect">
            <a:avLst/>
          </a:prstGeom>
          <a:noFill/>
        </p:spPr>
        <p:txBody>
          <a:bodyPr wrap="square" rtlCol="0">
            <a:spAutoFit/>
          </a:bodyPr>
          <a:lstStyle/>
          <a:p>
            <a:r>
              <a:rPr lang="fr-FR" sz="600" b="0" i="0" u="none" strike="noStrike" dirty="0">
                <a:solidFill>
                  <a:srgbClr val="3D4549"/>
                </a:solidFill>
                <a:effectLst/>
                <a:latin typeface="Arial Narrow" panose="020B0606020202030204" pitchFamily="34" charset="0"/>
              </a:rPr>
              <a:t>Document à usage interne - à ne pas diffuser</a:t>
            </a:r>
            <a:r>
              <a:rPr lang="fr-FR" sz="400" b="0" i="0" dirty="0">
                <a:solidFill>
                  <a:srgbClr val="000000"/>
                </a:solidFill>
                <a:effectLst/>
                <a:latin typeface="Arial Narrow" panose="020B0606020202030204" pitchFamily="34" charset="0"/>
              </a:rPr>
              <a:t>​</a:t>
            </a:r>
            <a:endParaRPr lang="fr-FR" sz="400" dirty="0"/>
          </a:p>
        </p:txBody>
      </p:sp>
      <p:pic>
        <p:nvPicPr>
          <p:cNvPr id="14" name="Image 13" descr="Une image contenant texte&#10;&#10;Description générée automatiquement">
            <a:extLst>
              <a:ext uri="{FF2B5EF4-FFF2-40B4-BE49-F238E27FC236}">
                <a16:creationId xmlns:a16="http://schemas.microsoft.com/office/drawing/2014/main" id="{A582D0B5-DD6F-476B-B402-B2466C78F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sp>
        <p:nvSpPr>
          <p:cNvPr id="49" name="Espace réservé du pied de page 1">
            <a:extLst>
              <a:ext uri="{FF2B5EF4-FFF2-40B4-BE49-F238E27FC236}">
                <a16:creationId xmlns:a16="http://schemas.microsoft.com/office/drawing/2014/main" id="{C02BF3E1-4431-4BCA-A42F-66805A943726}"/>
              </a:ext>
            </a:extLst>
          </p:cNvPr>
          <p:cNvSpPr>
            <a:spLocks noGrp="1"/>
          </p:cNvSpPr>
          <p:nvPr>
            <p:ph type="ftr" sz="quarter" idx="3"/>
          </p:nvPr>
        </p:nvSpPr>
        <p:spPr>
          <a:xfrm>
            <a:off x="2667568" y="11798948"/>
            <a:ext cx="1646628" cy="169277"/>
          </a:xfrm>
        </p:spPr>
        <p:txBody>
          <a:bodyPr/>
          <a:lstStyle/>
          <a:p>
            <a:pPr algn="l"/>
            <a:r>
              <a:rPr lang="fr-FR" dirty="0"/>
              <a:t>Fiche mémo rendements   janvier 2023</a:t>
            </a:r>
          </a:p>
        </p:txBody>
      </p:sp>
      <p:pic>
        <p:nvPicPr>
          <p:cNvPr id="16" name="Image 15">
            <a:extLst>
              <a:ext uri="{FF2B5EF4-FFF2-40B4-BE49-F238E27FC236}">
                <a16:creationId xmlns:a16="http://schemas.microsoft.com/office/drawing/2014/main" id="{ED508E04-BEE6-4AAC-A5B1-79FE14CCDFF1}"/>
              </a:ext>
            </a:extLst>
          </p:cNvPr>
          <p:cNvPicPr>
            <a:picLocks noChangeAspect="1"/>
          </p:cNvPicPr>
          <p:nvPr/>
        </p:nvPicPr>
        <p:blipFill>
          <a:blip r:embed="rId3"/>
          <a:stretch>
            <a:fillRect/>
          </a:stretch>
        </p:blipFill>
        <p:spPr>
          <a:xfrm>
            <a:off x="0" y="465680"/>
            <a:ext cx="695739" cy="143748"/>
          </a:xfrm>
          <a:prstGeom prst="rect">
            <a:avLst/>
          </a:prstGeom>
        </p:spPr>
      </p:pic>
      <p:pic>
        <p:nvPicPr>
          <p:cNvPr id="18" name="Image 17">
            <a:hlinkClick r:id="rId4"/>
            <a:extLst>
              <a:ext uri="{FF2B5EF4-FFF2-40B4-BE49-F238E27FC236}">
                <a16:creationId xmlns:a16="http://schemas.microsoft.com/office/drawing/2014/main" id="{AF51F405-A5DD-FC6D-FA45-44DAB41CC57B}"/>
              </a:ext>
            </a:extLst>
          </p:cNvPr>
          <p:cNvPicPr>
            <a:picLocks noChangeAspect="1"/>
          </p:cNvPicPr>
          <p:nvPr/>
        </p:nvPicPr>
        <p:blipFill>
          <a:blip r:embed="rId5"/>
          <a:stretch>
            <a:fillRect/>
          </a:stretch>
        </p:blipFill>
        <p:spPr>
          <a:xfrm>
            <a:off x="1748645" y="834441"/>
            <a:ext cx="2921065" cy="1649813"/>
          </a:xfrm>
          <a:prstGeom prst="rect">
            <a:avLst/>
          </a:prstGeom>
        </p:spPr>
      </p:pic>
      <p:pic>
        <p:nvPicPr>
          <p:cNvPr id="21" name="Graphique 20" descr="Index pointant vers la droite vu du côté du dos de la main contour">
            <a:extLst>
              <a:ext uri="{FF2B5EF4-FFF2-40B4-BE49-F238E27FC236}">
                <a16:creationId xmlns:a16="http://schemas.microsoft.com/office/drawing/2014/main" id="{19535E16-C9CB-2C55-5B42-046919257A2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2423265">
            <a:off x="4740265" y="1524561"/>
            <a:ext cx="369270" cy="399082"/>
          </a:xfrm>
          <a:prstGeom prst="rect">
            <a:avLst/>
          </a:prstGeom>
        </p:spPr>
      </p:pic>
      <p:sp>
        <p:nvSpPr>
          <p:cNvPr id="23" name="Rectangle 22">
            <a:extLst>
              <a:ext uri="{FF2B5EF4-FFF2-40B4-BE49-F238E27FC236}">
                <a16:creationId xmlns:a16="http://schemas.microsoft.com/office/drawing/2014/main" id="{CDF52F42-50A9-0AF6-9227-0B6C4EAB4F7C}"/>
              </a:ext>
            </a:extLst>
          </p:cNvPr>
          <p:cNvSpPr/>
          <p:nvPr/>
        </p:nvSpPr>
        <p:spPr>
          <a:xfrm>
            <a:off x="4834632" y="2147984"/>
            <a:ext cx="1201364" cy="313933"/>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lIns="91440" tIns="45720" rIns="91440" bIns="45720" rtlCol="0" anchor="ctr"/>
          <a:lstStyle/>
          <a:p>
            <a:pPr algn="ctr" defTabSz="514350">
              <a:defRPr/>
            </a:pPr>
            <a:r>
              <a:rPr lang="fr-FR" sz="800" b="1" dirty="0">
                <a:solidFill>
                  <a:srgbClr val="C00000"/>
                </a:solidFill>
                <a:latin typeface="Arial Narrow"/>
              </a:rPr>
              <a:t>Je clique pour visionner ma nouvelle série 😉</a:t>
            </a:r>
          </a:p>
        </p:txBody>
      </p:sp>
      <p:pic>
        <p:nvPicPr>
          <p:cNvPr id="6" name="Image 5">
            <a:extLst>
              <a:ext uri="{FF2B5EF4-FFF2-40B4-BE49-F238E27FC236}">
                <a16:creationId xmlns:a16="http://schemas.microsoft.com/office/drawing/2014/main" id="{D11F6C86-EA70-AA18-AFB2-1E5EC87711A0}"/>
              </a:ext>
            </a:extLst>
          </p:cNvPr>
          <p:cNvPicPr>
            <a:picLocks noChangeAspect="1"/>
          </p:cNvPicPr>
          <p:nvPr/>
        </p:nvPicPr>
        <p:blipFill>
          <a:blip r:embed="rId8"/>
          <a:stretch>
            <a:fillRect/>
          </a:stretch>
        </p:blipFill>
        <p:spPr>
          <a:xfrm>
            <a:off x="1436458" y="6755152"/>
            <a:ext cx="3760624" cy="1840547"/>
          </a:xfrm>
          <a:prstGeom prst="rect">
            <a:avLst/>
          </a:prstGeom>
        </p:spPr>
      </p:pic>
      <p:sp>
        <p:nvSpPr>
          <p:cNvPr id="7" name="ZoneTexte 6">
            <a:extLst>
              <a:ext uri="{FF2B5EF4-FFF2-40B4-BE49-F238E27FC236}">
                <a16:creationId xmlns:a16="http://schemas.microsoft.com/office/drawing/2014/main" id="{846CAEF3-C3F4-3D7D-7F26-E9142D2CB5E4}"/>
              </a:ext>
            </a:extLst>
          </p:cNvPr>
          <p:cNvSpPr txBox="1"/>
          <p:nvPr/>
        </p:nvSpPr>
        <p:spPr>
          <a:xfrm>
            <a:off x="3695329" y="8553542"/>
            <a:ext cx="2089145" cy="184666"/>
          </a:xfrm>
          <a:prstGeom prst="rect">
            <a:avLst/>
          </a:prstGeom>
          <a:noFill/>
        </p:spPr>
        <p:txBody>
          <a:bodyPr wrap="square" rtlCol="0">
            <a:spAutoFit/>
          </a:bodyPr>
          <a:lstStyle/>
          <a:p>
            <a:r>
              <a:rPr lang="fr-FR" sz="600" i="1" dirty="0">
                <a:solidFill>
                  <a:schemeClr val="tx1">
                    <a:lumMod val="50000"/>
                    <a:lumOff val="50000"/>
                  </a:schemeClr>
                </a:solidFill>
              </a:rPr>
              <a:t>Source : VEGA IM &amp; Etudes Prospectives BPCE</a:t>
            </a:r>
          </a:p>
        </p:txBody>
      </p:sp>
    </p:spTree>
    <p:extLst>
      <p:ext uri="{BB962C8B-B14F-4D97-AF65-F5344CB8AC3E}">
        <p14:creationId xmlns:p14="http://schemas.microsoft.com/office/powerpoint/2010/main" val="159276683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SharedWithUsers xmlns="e6517b11-2bc1-4b62-87a7-fed168f2e6c3">
      <UserInfo>
        <DisplayName>MARTIN TONY</DisplayName>
        <AccountId>23</AccountId>
        <AccountType/>
      </UserInfo>
      <UserInfo>
        <DisplayName>BOSSE ELODIE</DisplayName>
        <AccountId>24</AccountId>
        <AccountType/>
      </UserInfo>
      <UserInfo>
        <DisplayName>GUILLOIS SYLVIE</DisplayName>
        <AccountId>17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0FD6AD88D3AEA641A80378A38AAA6E26" ma:contentTypeVersion="7" ma:contentTypeDescription="Create a new document." ma:contentTypeScope="" ma:versionID="d0959ca317fceca9c63984403d416cee">
  <xsd:schema xmlns:xsd="http://www.w3.org/2001/XMLSchema" xmlns:xs="http://www.w3.org/2001/XMLSchema" xmlns:p="http://schemas.microsoft.com/office/2006/metadata/properties" xmlns:ns2="f9ff1f2c-7f29-4b0e-85ac-633893dd6fb5" xmlns:ns3="e6517b11-2bc1-4b62-87a7-fed168f2e6c3" targetNamespace="http://schemas.microsoft.com/office/2006/metadata/properties" ma:root="true" ma:fieldsID="76ee2642f205ca2bc5aeb52a255462fd" ns2:_="" ns3:_="">
    <xsd:import namespace="f9ff1f2c-7f29-4b0e-85ac-633893dd6fb5"/>
    <xsd:import namespace="e6517b11-2bc1-4b62-87a7-fed168f2e6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ff1f2c-7f29-4b0e-85ac-633893dd6f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517b11-2bc1-4b62-87a7-fed168f2e6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693DB3-B845-4C24-8038-E7991175C28D}">
  <ds:schemaRefs>
    <ds:schemaRef ds:uri="Microsoft.SharePoint.Taxonomy.ContentTypeSync"/>
  </ds:schemaRefs>
</ds:datastoreItem>
</file>

<file path=customXml/itemProps2.xml><?xml version="1.0" encoding="utf-8"?>
<ds:datastoreItem xmlns:ds="http://schemas.openxmlformats.org/officeDocument/2006/customXml" ds:itemID="{B1CA8DB2-AA8F-40B7-A421-62F6E180F18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6517b11-2bc1-4b62-87a7-fed168f2e6c3"/>
    <ds:schemaRef ds:uri="f9ff1f2c-7f29-4b0e-85ac-633893dd6fb5"/>
    <ds:schemaRef ds:uri="http://www.w3.org/XML/1998/namespace"/>
    <ds:schemaRef ds:uri="http://purl.org/dc/dcmitype/"/>
  </ds:schemaRefs>
</ds:datastoreItem>
</file>

<file path=customXml/itemProps3.xml><?xml version="1.0" encoding="utf-8"?>
<ds:datastoreItem xmlns:ds="http://schemas.openxmlformats.org/officeDocument/2006/customXml" ds:itemID="{FF81878C-EF1A-4AA3-A3E0-CC24DF6639AA}">
  <ds:schemaRefs>
    <ds:schemaRef ds:uri="http://schemas.microsoft.com/sharepoint/v3/contenttype/forms"/>
  </ds:schemaRefs>
</ds:datastoreItem>
</file>

<file path=customXml/itemProps4.xml><?xml version="1.0" encoding="utf-8"?>
<ds:datastoreItem xmlns:ds="http://schemas.openxmlformats.org/officeDocument/2006/customXml" ds:itemID="{621A0C56-29F0-4961-B5C7-615EC7FACD13}">
  <ds:schemaRefs>
    <ds:schemaRef ds:uri="e6517b11-2bc1-4b62-87a7-fed168f2e6c3"/>
    <ds:schemaRef ds:uri="f9ff1f2c-7f29-4b0e-85ac-633893dd6f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1671</TotalTime>
  <Words>1675</Words>
  <Application>Microsoft Office PowerPoint</Application>
  <PresentationFormat>Grand écran</PresentationFormat>
  <Paragraphs>81</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Arial</vt:lpstr>
      <vt:lpstr>Arial Narrow</vt:lpstr>
      <vt:lpstr>Calibri</vt:lpstr>
      <vt:lpstr>Calibri Light</vt:lpstr>
      <vt:lpstr>Segoe UI</vt:lpstr>
      <vt:lpstr>Wingdings</vt: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 DOUAREC CELINE</dc:creator>
  <cp:lastModifiedBy>LE DOUAREC CELINE</cp:lastModifiedBy>
  <cp:revision>11</cp:revision>
  <dcterms:created xsi:type="dcterms:W3CDTF">2023-01-05T09:52:55Z</dcterms:created>
  <dcterms:modified xsi:type="dcterms:W3CDTF">2024-01-16T14:49:59Z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2023-01-05T09:52:55Z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2dc600b4-5224-46df-b4fb-6347290e6024</vt:lpwstr>
  </property>
  <property fmtid="{D5CDD505-2E9C-101B-9397-08002B2CF9AE}" pid="8" name="MSIP_Label_48a19f0c-bea1-442e-a475-ed109d9ec508_ContentBits">
    <vt:lpwstr>0</vt:lpwstr>
  </property>
  <property fmtid="{D5CDD505-2E9C-101B-9397-08002B2CF9AE}" pid="9" name="ContentTypeId">
    <vt:lpwstr>0x0101000FD6AD88D3AEA641A80378A38AAA6E26</vt:lpwstr>
  </property>
</Properties>
</file>