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31" r:id="rId5"/>
  </p:sldMasterIdLst>
  <p:notesMasterIdLst>
    <p:notesMasterId r:id="rId12"/>
  </p:notesMasterIdLst>
  <p:handoutMasterIdLst>
    <p:handoutMasterId r:id="rId13"/>
  </p:handoutMasterIdLst>
  <p:sldIdLst>
    <p:sldId id="2134806293" r:id="rId6"/>
    <p:sldId id="2134806292" r:id="rId7"/>
    <p:sldId id="289" r:id="rId8"/>
    <p:sldId id="2134806296" r:id="rId9"/>
    <p:sldId id="2134806298" r:id="rId10"/>
    <p:sldId id="2134806297" r:id="rId11"/>
  </p:sldIdLst>
  <p:sldSz cx="9144000" cy="5143500" type="screen16x9"/>
  <p:notesSz cx="6797675" cy="9872663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8050"/>
    <a:srgbClr val="581D74"/>
    <a:srgbClr val="FB1E83"/>
    <a:srgbClr val="DCE288"/>
    <a:srgbClr val="EB624A"/>
    <a:srgbClr val="2DA294"/>
    <a:srgbClr val="D676AD"/>
    <a:srgbClr val="6694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A2904B-69AE-480E-9150-53103E3797F9}" v="234" dt="2024-01-05T10:59:56.271"/>
  </p1510:revLst>
</p1510:revInfo>
</file>

<file path=ppt/tableStyles.xml><?xml version="1.0" encoding="utf-8"?>
<a:tblStyleLst xmlns:a="http://schemas.openxmlformats.org/drawingml/2006/main" def="{F66A9B51-AE3E-4324-8CB2-79743BB350C3}">
  <a:tblStyle styleId="{F66A9B51-AE3E-4324-8CB2-79743BB350C3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FECB4D8-DB02-4DC6-A0A2-4F2EBAE1DC90}" styleName="Style moyen 1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94" autoAdjust="0"/>
  </p:normalViewPr>
  <p:slideViewPr>
    <p:cSldViewPr showGuides="1">
      <p:cViewPr varScale="1">
        <p:scale>
          <a:sx n="145" d="100"/>
          <a:sy n="145" d="100"/>
        </p:scale>
        <p:origin x="576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ulnierce\AppData\Roaming\Microsoft\Excel\Synth&#232;se%20taux%20servis%20gamme%20CE%202023%20(version%201).xlsb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ulnierce\AppData\Roaming\Microsoft\Excel\Synth&#232;se%20taux%20servis%20gamme%20CE%202023%20(version%201).xlsb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CIB.NET\SHAREPARIS\HORSSALLE\POOL\109_ECUREUIL_VIE\Developpement\Pole_Marketing_et_Mise_en_Marche\2.%20DDM\Communication%20annuelle\2023\Synth&#232;se%20taux%20servis%20gamme%20CE%202023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1400"/>
              <a:t>Revalorisation nette en fonction du taux d'UC (BPCE vie)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7.5570913982742974E-2"/>
          <c:y val="9.7312021776912463E-2"/>
          <c:w val="0.90208843108679559"/>
          <c:h val="0.6927594678151123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'2023'!$C$37</c:f>
              <c:strCache>
                <c:ptCount val="1"/>
                <c:pt idx="0">
                  <c:v>&lt; 30% UC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'2023'!$B$38:$B$43</c:f>
              <c:strCache>
                <c:ptCount val="6"/>
                <c:pt idx="0">
                  <c:v>Millevie Initiale et Essentielle 2022</c:v>
                </c:pt>
                <c:pt idx="1">
                  <c:v>Millevie Initiale et Essentielle 2023</c:v>
                </c:pt>
                <c:pt idx="2">
                  <c:v>Millevie Premium et Capi 2022</c:v>
                </c:pt>
                <c:pt idx="3">
                  <c:v>Millevie Premium et Capi 2023</c:v>
                </c:pt>
                <c:pt idx="4">
                  <c:v>Millevie Infinie 2022</c:v>
                </c:pt>
                <c:pt idx="5">
                  <c:v>Millevie Infinie 2023</c:v>
                </c:pt>
              </c:strCache>
            </c:strRef>
          </c:cat>
          <c:val>
            <c:numRef>
              <c:f>'2023'!$C$38:$C$43</c:f>
              <c:numCache>
                <c:formatCode>0.00%</c:formatCode>
                <c:ptCount val="6"/>
                <c:pt idx="0">
                  <c:v>1.4500000000000001E-2</c:v>
                </c:pt>
                <c:pt idx="1">
                  <c:v>2.1499999999999998E-2</c:v>
                </c:pt>
                <c:pt idx="2">
                  <c:v>1.6E-2</c:v>
                </c:pt>
                <c:pt idx="3">
                  <c:v>2.3E-2</c:v>
                </c:pt>
                <c:pt idx="4">
                  <c:v>1.7999999999999999E-2</c:v>
                </c:pt>
                <c:pt idx="5">
                  <c:v>2.5000000000000001E-2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38-43A6-B2DD-C8F1A882E32F}"/>
            </c:ext>
          </c:extLst>
        </c:ser>
        <c:ser>
          <c:idx val="1"/>
          <c:order val="1"/>
          <c:tx>
            <c:strRef>
              <c:f>'2023'!$D$37</c:f>
              <c:strCache>
                <c:ptCount val="1"/>
                <c:pt idx="0">
                  <c:v>+30% si UC ≥ 30%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'2023'!$B$38:$B$43</c:f>
              <c:strCache>
                <c:ptCount val="6"/>
                <c:pt idx="0">
                  <c:v>Millevie Initiale et Essentielle 2022</c:v>
                </c:pt>
                <c:pt idx="1">
                  <c:v>Millevie Initiale et Essentielle 2023</c:v>
                </c:pt>
                <c:pt idx="2">
                  <c:v>Millevie Premium et Capi 2022</c:v>
                </c:pt>
                <c:pt idx="3">
                  <c:v>Millevie Premium et Capi 2023</c:v>
                </c:pt>
                <c:pt idx="4">
                  <c:v>Millevie Infinie 2022</c:v>
                </c:pt>
                <c:pt idx="5">
                  <c:v>Millevie Infinie 2023</c:v>
                </c:pt>
              </c:strCache>
            </c:strRef>
          </c:cat>
          <c:val>
            <c:numRef>
              <c:f>'2023'!$D$38:$D$43</c:f>
              <c:numCache>
                <c:formatCode>0.0%</c:formatCode>
                <c:ptCount val="6"/>
                <c:pt idx="0" formatCode="0.00%">
                  <c:v>4.3999999999999994E-3</c:v>
                </c:pt>
                <c:pt idx="1">
                  <c:v>6.4500000000000009E-3</c:v>
                </c:pt>
                <c:pt idx="2" formatCode="0.00%">
                  <c:v>4.7999999999999987E-3</c:v>
                </c:pt>
                <c:pt idx="3" formatCode="0.00%">
                  <c:v>6.8999999999999999E-3</c:v>
                </c:pt>
                <c:pt idx="4" formatCode="0.00%">
                  <c:v>5.400000000000002E-3</c:v>
                </c:pt>
                <c:pt idx="5" formatCode="0.00%">
                  <c:v>7.4999999999999997E-3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938-43A6-B2DD-C8F1A882E32F}"/>
            </c:ext>
          </c:extLst>
        </c:ser>
        <c:ser>
          <c:idx val="2"/>
          <c:order val="2"/>
          <c:tx>
            <c:strRef>
              <c:f>'2023'!$E$37</c:f>
              <c:strCache>
                <c:ptCount val="1"/>
                <c:pt idx="0">
                  <c:v>+40% si UC ≥ 40% 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'2023'!$B$38:$B$43</c:f>
              <c:strCache>
                <c:ptCount val="6"/>
                <c:pt idx="0">
                  <c:v>Millevie Initiale et Essentielle 2022</c:v>
                </c:pt>
                <c:pt idx="1">
                  <c:v>Millevie Initiale et Essentielle 2023</c:v>
                </c:pt>
                <c:pt idx="2">
                  <c:v>Millevie Premium et Capi 2022</c:v>
                </c:pt>
                <c:pt idx="3">
                  <c:v>Millevie Premium et Capi 2023</c:v>
                </c:pt>
                <c:pt idx="4">
                  <c:v>Millevie Infinie 2022</c:v>
                </c:pt>
                <c:pt idx="5">
                  <c:v>Millevie Infinie 2023</c:v>
                </c:pt>
              </c:strCache>
            </c:strRef>
          </c:cat>
          <c:val>
            <c:numRef>
              <c:f>'2023'!$E$38:$E$43</c:f>
              <c:numCache>
                <c:formatCode>0.0%</c:formatCode>
                <c:ptCount val="6"/>
                <c:pt idx="0" formatCode="0.00%">
                  <c:v>1.3999999999999985E-3</c:v>
                </c:pt>
                <c:pt idx="1">
                  <c:v>2.1499999999999957E-3</c:v>
                </c:pt>
                <c:pt idx="2" formatCode="0.00%">
                  <c:v>1.6000000000000007E-3</c:v>
                </c:pt>
                <c:pt idx="3" formatCode="0.00%">
                  <c:v>2.3E-3</c:v>
                </c:pt>
                <c:pt idx="4" formatCode="0.00%">
                  <c:v>1.7999999999999995E-3</c:v>
                </c:pt>
                <c:pt idx="5" formatCode="0.00%">
                  <c:v>2.4999999999999953E-3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938-43A6-B2DD-C8F1A882E32F}"/>
            </c:ext>
          </c:extLst>
        </c:ser>
        <c:ser>
          <c:idx val="3"/>
          <c:order val="3"/>
          <c:tx>
            <c:strRef>
              <c:f>'2023'!$F$37</c:f>
              <c:strCache>
                <c:ptCount val="1"/>
                <c:pt idx="0">
                  <c:v>+50% si UC ≥ 50%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'2023'!$B$38:$B$43</c:f>
              <c:strCache>
                <c:ptCount val="6"/>
                <c:pt idx="0">
                  <c:v>Millevie Initiale et Essentielle 2022</c:v>
                </c:pt>
                <c:pt idx="1">
                  <c:v>Millevie Initiale et Essentielle 2023</c:v>
                </c:pt>
                <c:pt idx="2">
                  <c:v>Millevie Premium et Capi 2022</c:v>
                </c:pt>
                <c:pt idx="3">
                  <c:v>Millevie Premium et Capi 2023</c:v>
                </c:pt>
                <c:pt idx="4">
                  <c:v>Millevie Infinie 2022</c:v>
                </c:pt>
                <c:pt idx="5">
                  <c:v>Millevie Infinie 2023</c:v>
                </c:pt>
              </c:strCache>
            </c:strRef>
          </c:cat>
          <c:val>
            <c:numRef>
              <c:f>'2023'!$F$38:$F$43</c:f>
              <c:numCache>
                <c:formatCode>0.0%</c:formatCode>
                <c:ptCount val="6"/>
                <c:pt idx="0" formatCode="0.00%">
                  <c:v>1.5000000000000013E-3</c:v>
                </c:pt>
                <c:pt idx="1">
                  <c:v>2.1500000000000061E-3</c:v>
                </c:pt>
                <c:pt idx="2" formatCode="0.00%">
                  <c:v>1.6000000000000007E-3</c:v>
                </c:pt>
                <c:pt idx="3" formatCode="0.00%">
                  <c:v>2.3000000000000034E-3</c:v>
                </c:pt>
                <c:pt idx="4" formatCode="0.00%">
                  <c:v>1.7999999999999995E-3</c:v>
                </c:pt>
                <c:pt idx="5" formatCode="0.00%">
                  <c:v>2.5000000000000092E-3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938-43A6-B2DD-C8F1A882E32F}"/>
            </c:ext>
          </c:extLst>
        </c:ser>
        <c:ser>
          <c:idx val="4"/>
          <c:order val="4"/>
          <c:tx>
            <c:strRef>
              <c:f>'2023'!$G$37</c:f>
              <c:strCache>
                <c:ptCount val="1"/>
                <c:pt idx="0">
                  <c:v>+75% si UC ≥ 75%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'2023'!$B$38:$B$43</c:f>
              <c:strCache>
                <c:ptCount val="6"/>
                <c:pt idx="0">
                  <c:v>Millevie Initiale et Essentielle 2022</c:v>
                </c:pt>
                <c:pt idx="1">
                  <c:v>Millevie Initiale et Essentielle 2023</c:v>
                </c:pt>
                <c:pt idx="2">
                  <c:v>Millevie Premium et Capi 2022</c:v>
                </c:pt>
                <c:pt idx="3">
                  <c:v>Millevie Premium et Capi 2023</c:v>
                </c:pt>
                <c:pt idx="4">
                  <c:v>Millevie Infinie 2022</c:v>
                </c:pt>
                <c:pt idx="5">
                  <c:v>Millevie Infinie 2023</c:v>
                </c:pt>
              </c:strCache>
            </c:strRef>
          </c:cat>
          <c:val>
            <c:numRef>
              <c:f>'2023'!$G$38:$G$43</c:f>
              <c:numCache>
                <c:formatCode>0.0%</c:formatCode>
                <c:ptCount val="6"/>
                <c:pt idx="1">
                  <c:v>5.3749999999999978E-3</c:v>
                </c:pt>
                <c:pt idx="3" formatCode="0.00%">
                  <c:v>5.7499999999999982E-3</c:v>
                </c:pt>
                <c:pt idx="5" formatCode="0.00%">
                  <c:v>6.2499999999999986E-3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938-43A6-B2DD-C8F1A882E3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37671920"/>
        <c:axId val="737675160"/>
      </c:barChart>
      <c:catAx>
        <c:axId val="737671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37675160"/>
        <c:crossesAt val="0"/>
        <c:auto val="1"/>
        <c:lblAlgn val="ctr"/>
        <c:lblOffset val="100"/>
        <c:noMultiLvlLbl val="0"/>
      </c:catAx>
      <c:valAx>
        <c:axId val="737675160"/>
        <c:scaling>
          <c:orientation val="minMax"/>
          <c:max val="4.5000000000000012E-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37671920"/>
        <c:crosses val="autoZero"/>
        <c:crossBetween val="between"/>
        <c:majorUnit val="5.000000000000001E-3"/>
        <c:minorUnit val="1.0000000000000002E-3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/>
              <a:t>Revalorisation</a:t>
            </a:r>
            <a:r>
              <a:rPr lang="fr-FR" baseline="0"/>
              <a:t> nette en fonction du taux d'UC (CNP assurances)</a:t>
            </a:r>
            <a:endParaRPr lang="fr-FR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5.7784328602485821E-2"/>
          <c:y val="0.123840121530629"/>
          <c:w val="0.92459403702561449"/>
          <c:h val="0.7254607640179443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'2023'!$C$54</c:f>
              <c:strCache>
                <c:ptCount val="1"/>
                <c:pt idx="0">
                  <c:v>&lt; 30% UC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'2023'!$B$55:$B$60</c:f>
              <c:strCache>
                <c:ptCount val="6"/>
                <c:pt idx="0">
                  <c:v>Nuances 3D 2022</c:v>
                </c:pt>
                <c:pt idx="1">
                  <c:v>Nuances 3D 2023</c:v>
                </c:pt>
                <c:pt idx="2">
                  <c:v>Nuances Plus 2022</c:v>
                </c:pt>
                <c:pt idx="3">
                  <c:v>Nuances Plus 2023</c:v>
                </c:pt>
                <c:pt idx="4">
                  <c:v>Nuances Privilège 2022</c:v>
                </c:pt>
                <c:pt idx="5">
                  <c:v>Nuances Privilège 2023</c:v>
                </c:pt>
              </c:strCache>
            </c:strRef>
          </c:cat>
          <c:val>
            <c:numRef>
              <c:f>'2023'!$C$55:$C$60</c:f>
              <c:numCache>
                <c:formatCode>0.00%</c:formatCode>
                <c:ptCount val="6"/>
                <c:pt idx="0">
                  <c:v>1.35E-2</c:v>
                </c:pt>
                <c:pt idx="1">
                  <c:v>2.1499999999999998E-2</c:v>
                </c:pt>
                <c:pt idx="2">
                  <c:v>1.4E-2</c:v>
                </c:pt>
                <c:pt idx="3">
                  <c:v>2.1999999999999999E-2</c:v>
                </c:pt>
                <c:pt idx="4">
                  <c:v>1.4999999999999999E-2</c:v>
                </c:pt>
                <c:pt idx="5">
                  <c:v>2.4E-2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11-46AB-BA27-E6B73D7521E6}"/>
            </c:ext>
          </c:extLst>
        </c:ser>
        <c:ser>
          <c:idx val="1"/>
          <c:order val="1"/>
          <c:tx>
            <c:strRef>
              <c:f>'2023'!$D$54</c:f>
              <c:strCache>
                <c:ptCount val="1"/>
                <c:pt idx="0">
                  <c:v>+25% si UC ≥ 30%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'2023'!$B$55:$B$60</c:f>
              <c:strCache>
                <c:ptCount val="6"/>
                <c:pt idx="0">
                  <c:v>Nuances 3D 2022</c:v>
                </c:pt>
                <c:pt idx="1">
                  <c:v>Nuances 3D 2023</c:v>
                </c:pt>
                <c:pt idx="2">
                  <c:v>Nuances Plus 2022</c:v>
                </c:pt>
                <c:pt idx="3">
                  <c:v>Nuances Plus 2023</c:v>
                </c:pt>
                <c:pt idx="4">
                  <c:v>Nuances Privilège 2022</c:v>
                </c:pt>
                <c:pt idx="5">
                  <c:v>Nuances Privilège 2023</c:v>
                </c:pt>
              </c:strCache>
            </c:strRef>
          </c:cat>
          <c:val>
            <c:numRef>
              <c:f>'2023'!$D$55:$D$60</c:f>
              <c:numCache>
                <c:formatCode>0.00%</c:formatCode>
                <c:ptCount val="6"/>
                <c:pt idx="0">
                  <c:v>6.7999999999999988E-3</c:v>
                </c:pt>
                <c:pt idx="1">
                  <c:v>5.3749999999999978E-3</c:v>
                </c:pt>
                <c:pt idx="2">
                  <c:v>7.000000000000001E-3</c:v>
                </c:pt>
                <c:pt idx="3">
                  <c:v>5.4999999999999979E-3</c:v>
                </c:pt>
                <c:pt idx="4">
                  <c:v>7.4999999999999997E-3</c:v>
                </c:pt>
                <c:pt idx="5">
                  <c:v>5.9999999999999984E-3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11-46AB-BA27-E6B73D7521E6}"/>
            </c:ext>
          </c:extLst>
        </c:ser>
        <c:ser>
          <c:idx val="2"/>
          <c:order val="2"/>
          <c:tx>
            <c:strRef>
              <c:f>'2023'!$E$54</c:f>
              <c:strCache>
                <c:ptCount val="1"/>
                <c:pt idx="0">
                  <c:v>+50% si UC ≥ 40% 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'2023'!$B$55:$B$60</c:f>
              <c:strCache>
                <c:ptCount val="6"/>
                <c:pt idx="0">
                  <c:v>Nuances 3D 2022</c:v>
                </c:pt>
                <c:pt idx="1">
                  <c:v>Nuances 3D 2023</c:v>
                </c:pt>
                <c:pt idx="2">
                  <c:v>Nuances Plus 2022</c:v>
                </c:pt>
                <c:pt idx="3">
                  <c:v>Nuances Plus 2023</c:v>
                </c:pt>
                <c:pt idx="4">
                  <c:v>Nuances Privilège 2022</c:v>
                </c:pt>
                <c:pt idx="5">
                  <c:v>Nuances Privilège 2023</c:v>
                </c:pt>
              </c:strCache>
            </c:strRef>
          </c:cat>
          <c:val>
            <c:numRef>
              <c:f>'2023'!$E$55:$E$60</c:f>
              <c:numCache>
                <c:formatCode>0.00%</c:formatCode>
                <c:ptCount val="6"/>
                <c:pt idx="0">
                  <c:v>6.7000000000000011E-3</c:v>
                </c:pt>
                <c:pt idx="1">
                  <c:v>5.3750000000000048E-3</c:v>
                </c:pt>
                <c:pt idx="2">
                  <c:v>6.9999999999999993E-3</c:v>
                </c:pt>
                <c:pt idx="3">
                  <c:v>5.5000000000000049E-3</c:v>
                </c:pt>
                <c:pt idx="4">
                  <c:v>7.4999999999999997E-3</c:v>
                </c:pt>
                <c:pt idx="5">
                  <c:v>6.0000000000000053E-3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F11-46AB-BA27-E6B73D7521E6}"/>
            </c:ext>
          </c:extLst>
        </c:ser>
        <c:ser>
          <c:idx val="3"/>
          <c:order val="3"/>
          <c:tx>
            <c:strRef>
              <c:f>'2023'!$F$54</c:f>
              <c:strCache>
                <c:ptCount val="1"/>
                <c:pt idx="0">
                  <c:v>+75% si UC ≥ 50% (dans la limite de 1,5%)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'2023'!$B$55:$B$60</c:f>
              <c:strCache>
                <c:ptCount val="6"/>
                <c:pt idx="0">
                  <c:v>Nuances 3D 2022</c:v>
                </c:pt>
                <c:pt idx="1">
                  <c:v>Nuances 3D 2023</c:v>
                </c:pt>
                <c:pt idx="2">
                  <c:v>Nuances Plus 2022</c:v>
                </c:pt>
                <c:pt idx="3">
                  <c:v>Nuances Plus 2023</c:v>
                </c:pt>
                <c:pt idx="4">
                  <c:v>Nuances Privilège 2022</c:v>
                </c:pt>
                <c:pt idx="5">
                  <c:v>Nuances Privilège 2023</c:v>
                </c:pt>
              </c:strCache>
            </c:strRef>
          </c:cat>
          <c:val>
            <c:numRef>
              <c:f>'2023'!$F$55:$F$60</c:f>
              <c:numCache>
                <c:formatCode>0.00%</c:formatCode>
                <c:ptCount val="6"/>
                <c:pt idx="0">
                  <c:v>3.4000000000000002E-3</c:v>
                </c:pt>
                <c:pt idx="1">
                  <c:v>4.2499999999999968E-3</c:v>
                </c:pt>
                <c:pt idx="2">
                  <c:v>3.4999999999999996E-3</c:v>
                </c:pt>
                <c:pt idx="3">
                  <c:v>3.9999999999999966E-3</c:v>
                </c:pt>
                <c:pt idx="4">
                  <c:v>3.7999999999999978E-3</c:v>
                </c:pt>
                <c:pt idx="5">
                  <c:v>2.9999999999999957E-3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F11-46AB-BA27-E6B73D7521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00921536"/>
        <c:axId val="1100923336"/>
      </c:barChart>
      <c:catAx>
        <c:axId val="1100921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100923336"/>
        <c:crosses val="autoZero"/>
        <c:auto val="1"/>
        <c:lblAlgn val="ctr"/>
        <c:lblOffset val="100"/>
        <c:noMultiLvlLbl val="0"/>
      </c:catAx>
      <c:valAx>
        <c:axId val="1100923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1009215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/>
              <a:t>Revalorisation</a:t>
            </a:r>
            <a:r>
              <a:rPr lang="fr-FR" baseline="0"/>
              <a:t> nette en fonction Epargne Retraite</a:t>
            </a:r>
            <a:endParaRPr lang="fr-FR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'2023'!$C$72</c:f>
              <c:strCache>
                <c:ptCount val="1"/>
                <c:pt idx="0">
                  <c:v>&lt; 30%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'2023'!$B$73:$B$76</c:f>
              <c:strCache>
                <c:ptCount val="4"/>
                <c:pt idx="0">
                  <c:v>MILLEVIE PER (BPCE vie) 2022</c:v>
                </c:pt>
                <c:pt idx="1">
                  <c:v>MILLEVIE PER (BPCE vie) 2023</c:v>
                </c:pt>
                <c:pt idx="2">
                  <c:v>PER CE (CNP assurances) 2022</c:v>
                </c:pt>
                <c:pt idx="3">
                  <c:v>PER CE (CNP assurances) 2023</c:v>
                </c:pt>
              </c:strCache>
            </c:strRef>
          </c:cat>
          <c:val>
            <c:numRef>
              <c:f>'2023'!$C$73:$C$76</c:f>
              <c:numCache>
                <c:formatCode>0.00%</c:formatCode>
                <c:ptCount val="4"/>
                <c:pt idx="0">
                  <c:v>1.4E-2</c:v>
                </c:pt>
                <c:pt idx="1">
                  <c:v>2.5000000000000001E-2</c:v>
                </c:pt>
                <c:pt idx="2">
                  <c:v>1.6E-2</c:v>
                </c:pt>
                <c:pt idx="3">
                  <c:v>2.5000000000000001E-2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CF-4EFB-9C96-49FCC7F07670}"/>
            </c:ext>
          </c:extLst>
        </c:ser>
        <c:ser>
          <c:idx val="1"/>
          <c:order val="1"/>
          <c:tx>
            <c:strRef>
              <c:f>'2023'!$D$72</c:f>
              <c:strCache>
                <c:ptCount val="1"/>
                <c:pt idx="0">
                  <c:v>si UC ≥ 30%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'2023'!$B$73:$B$76</c:f>
              <c:strCache>
                <c:ptCount val="4"/>
                <c:pt idx="0">
                  <c:v>MILLEVIE PER (BPCE vie) 2022</c:v>
                </c:pt>
                <c:pt idx="1">
                  <c:v>MILLEVIE PER (BPCE vie) 2023</c:v>
                </c:pt>
                <c:pt idx="2">
                  <c:v>PER CE (CNP assurances) 2022</c:v>
                </c:pt>
                <c:pt idx="3">
                  <c:v>PER CE (CNP assurances) 2023</c:v>
                </c:pt>
              </c:strCache>
            </c:strRef>
          </c:cat>
          <c:val>
            <c:numRef>
              <c:f>'2023'!$D$73:$D$76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 formatCode="0.00%">
                  <c:v>6.3E-3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CCF-4EFB-9C96-49FCC7F07670}"/>
            </c:ext>
          </c:extLst>
        </c:ser>
        <c:ser>
          <c:idx val="2"/>
          <c:order val="2"/>
          <c:tx>
            <c:strRef>
              <c:f>'2023'!$E$72</c:f>
              <c:strCache>
                <c:ptCount val="1"/>
                <c:pt idx="0">
                  <c:v>si UC ≥ 40% 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'2023'!$B$73:$B$76</c:f>
              <c:strCache>
                <c:ptCount val="4"/>
                <c:pt idx="0">
                  <c:v>MILLEVIE PER (BPCE vie) 2022</c:v>
                </c:pt>
                <c:pt idx="1">
                  <c:v>MILLEVIE PER (BPCE vie) 2023</c:v>
                </c:pt>
                <c:pt idx="2">
                  <c:v>PER CE (CNP assurances) 2022</c:v>
                </c:pt>
                <c:pt idx="3">
                  <c:v>PER CE (CNP assurances) 2023</c:v>
                </c:pt>
              </c:strCache>
            </c:strRef>
          </c:cat>
          <c:val>
            <c:numRef>
              <c:f>'2023'!$E$73:$E$76</c:f>
              <c:numCache>
                <c:formatCode>General</c:formatCode>
                <c:ptCount val="4"/>
                <c:pt idx="3" formatCode="0.00%">
                  <c:v>6.1999999999999972E-3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CCF-4EFB-9C96-49FCC7F07670}"/>
            </c:ext>
          </c:extLst>
        </c:ser>
        <c:ser>
          <c:idx val="3"/>
          <c:order val="3"/>
          <c:tx>
            <c:strRef>
              <c:f>'2023'!$F$72</c:f>
              <c:strCache>
                <c:ptCount val="1"/>
                <c:pt idx="0">
                  <c:v>si UC ≥ 50%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'2023'!$B$73:$B$76</c:f>
              <c:strCache>
                <c:ptCount val="4"/>
                <c:pt idx="0">
                  <c:v>MILLEVIE PER (BPCE vie) 2022</c:v>
                </c:pt>
                <c:pt idx="1">
                  <c:v>MILLEVIE PER (BPCE vie) 2023</c:v>
                </c:pt>
                <c:pt idx="2">
                  <c:v>PER CE (CNP assurances) 2022</c:v>
                </c:pt>
                <c:pt idx="3">
                  <c:v>PER CE (CNP assurances) 2023</c:v>
                </c:pt>
              </c:strCache>
            </c:strRef>
          </c:cat>
          <c:val>
            <c:numRef>
              <c:f>'2023'!$F$73:$F$76</c:f>
              <c:numCache>
                <c:formatCode>General</c:formatCode>
                <c:ptCount val="4"/>
                <c:pt idx="3" formatCode="0.00%">
                  <c:v>2.5000000000000022E-3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CCF-4EFB-9C96-49FCC7F076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00921536"/>
        <c:axId val="1100923336"/>
      </c:barChart>
      <c:catAx>
        <c:axId val="1100921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100923336"/>
        <c:crosses val="autoZero"/>
        <c:auto val="1"/>
        <c:lblAlgn val="ctr"/>
        <c:lblOffset val="100"/>
        <c:noMultiLvlLbl val="0"/>
      </c:catAx>
      <c:valAx>
        <c:axId val="1100923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100921536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0.11503</cdr:x>
      <cdr:y>0.50225</cdr:y>
    </cdr:from>
    <cdr:to>
      <cdr:x>0.18904</cdr:x>
      <cdr:y>0.54163</cdr:y>
    </cdr:to>
    <cdr:sp macro="" textlink="">
      <cdr:nvSpPr>
        <cdr:cNvPr id="2" name="ZoneTexte 1">
          <a:extLst xmlns:a="http://schemas.openxmlformats.org/drawingml/2006/main">
            <a:ext uri="{FF2B5EF4-FFF2-40B4-BE49-F238E27FC236}">
              <a16:creationId xmlns:a16="http://schemas.microsoft.com/office/drawing/2014/main" id="{6F6F073E-4F11-AB78-7B0C-B41A8A19E4A4}"/>
            </a:ext>
          </a:extLst>
        </cdr:cNvPr>
        <cdr:cNvSpPr txBox="1"/>
      </cdr:nvSpPr>
      <cdr:spPr>
        <a:xfrm xmlns:a="http://schemas.openxmlformats.org/drawingml/2006/main">
          <a:off x="895248" y="1836204"/>
          <a:ext cx="576000" cy="144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fr-FR" sz="800" b="1" dirty="0">
              <a:solidFill>
                <a:schemeClr val="bg1"/>
              </a:solidFill>
            </a:rPr>
            <a:t>1,89%</a:t>
          </a:r>
        </a:p>
      </cdr:txBody>
    </cdr:sp>
  </cdr:relSizeAnchor>
  <cdr:relSizeAnchor xmlns:cdr="http://schemas.openxmlformats.org/drawingml/2006/chartDrawing">
    <cdr:from>
      <cdr:x>0.11503</cdr:x>
      <cdr:y>0.46915</cdr:y>
    </cdr:from>
    <cdr:to>
      <cdr:x>0.18904</cdr:x>
      <cdr:y>0.50853</cdr:y>
    </cdr:to>
    <cdr:sp macro="" textlink="">
      <cdr:nvSpPr>
        <cdr:cNvPr id="3" name="ZoneTexte 1">
          <a:extLst xmlns:a="http://schemas.openxmlformats.org/drawingml/2006/main">
            <a:ext uri="{FF2B5EF4-FFF2-40B4-BE49-F238E27FC236}">
              <a16:creationId xmlns:a16="http://schemas.microsoft.com/office/drawing/2014/main" id="{23D960B9-C6C0-2753-7CC0-CB9BDE3C7A84}"/>
            </a:ext>
          </a:extLst>
        </cdr:cNvPr>
        <cdr:cNvSpPr txBox="1"/>
      </cdr:nvSpPr>
      <cdr:spPr>
        <a:xfrm xmlns:a="http://schemas.openxmlformats.org/drawingml/2006/main">
          <a:off x="895248" y="1715186"/>
          <a:ext cx="576000" cy="144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r-FR" sz="800" b="1" dirty="0">
              <a:solidFill>
                <a:schemeClr val="bg1"/>
              </a:solidFill>
            </a:rPr>
            <a:t>2,03%</a:t>
          </a:r>
        </a:p>
      </cdr:txBody>
    </cdr:sp>
  </cdr:relSizeAnchor>
  <cdr:relSizeAnchor xmlns:cdr="http://schemas.openxmlformats.org/drawingml/2006/chartDrawing">
    <cdr:from>
      <cdr:x>0.11566</cdr:x>
      <cdr:y>0.45301</cdr:y>
    </cdr:from>
    <cdr:to>
      <cdr:x>0.18967</cdr:x>
      <cdr:y>0.4727</cdr:y>
    </cdr:to>
    <cdr:sp macro="" textlink="">
      <cdr:nvSpPr>
        <cdr:cNvPr id="4" name="ZoneTexte 1">
          <a:extLst xmlns:a="http://schemas.openxmlformats.org/drawingml/2006/main">
            <a:ext uri="{FF2B5EF4-FFF2-40B4-BE49-F238E27FC236}">
              <a16:creationId xmlns:a16="http://schemas.microsoft.com/office/drawing/2014/main" id="{7BD27682-2310-2340-BF87-EA94BA884F3C}"/>
            </a:ext>
          </a:extLst>
        </cdr:cNvPr>
        <cdr:cNvSpPr txBox="1"/>
      </cdr:nvSpPr>
      <cdr:spPr>
        <a:xfrm xmlns:a="http://schemas.openxmlformats.org/drawingml/2006/main">
          <a:off x="900164" y="1656184"/>
          <a:ext cx="576000" cy="720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r-FR" sz="800" b="1" dirty="0">
              <a:solidFill>
                <a:schemeClr val="bg1"/>
              </a:solidFill>
            </a:rPr>
            <a:t>2,18%</a:t>
          </a:r>
        </a:p>
      </cdr:txBody>
    </cdr:sp>
  </cdr:relSizeAnchor>
  <cdr:relSizeAnchor xmlns:cdr="http://schemas.openxmlformats.org/drawingml/2006/chartDrawing">
    <cdr:from>
      <cdr:x>0.26831</cdr:x>
      <cdr:y>0.37422</cdr:y>
    </cdr:from>
    <cdr:to>
      <cdr:x>0.33307</cdr:x>
      <cdr:y>0.43593</cdr:y>
    </cdr:to>
    <cdr:sp macro="" textlink="">
      <cdr:nvSpPr>
        <cdr:cNvPr id="8" name="ZoneTexte 1">
          <a:extLst xmlns:a="http://schemas.openxmlformats.org/drawingml/2006/main">
            <a:ext uri="{FF2B5EF4-FFF2-40B4-BE49-F238E27FC236}">
              <a16:creationId xmlns:a16="http://schemas.microsoft.com/office/drawing/2014/main" id="{DAB8BC5C-9CC4-E132-094C-EAE14B26F061}"/>
            </a:ext>
          </a:extLst>
        </cdr:cNvPr>
        <cdr:cNvSpPr txBox="1"/>
      </cdr:nvSpPr>
      <cdr:spPr>
        <a:xfrm xmlns:a="http://schemas.openxmlformats.org/drawingml/2006/main">
          <a:off x="2088232" y="1368152"/>
          <a:ext cx="504054" cy="2256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r-FR" sz="800" b="1" dirty="0">
              <a:solidFill>
                <a:schemeClr val="bg1"/>
              </a:solidFill>
            </a:rPr>
            <a:t>2,80%</a:t>
          </a:r>
        </a:p>
      </cdr:txBody>
    </cdr:sp>
  </cdr:relSizeAnchor>
  <cdr:relSizeAnchor xmlns:cdr="http://schemas.openxmlformats.org/drawingml/2006/chartDrawing">
    <cdr:from>
      <cdr:x>0.26831</cdr:x>
      <cdr:y>0.32499</cdr:y>
    </cdr:from>
    <cdr:to>
      <cdr:x>0.33307</cdr:x>
      <cdr:y>0.35453</cdr:y>
    </cdr:to>
    <cdr:sp macro="" textlink="">
      <cdr:nvSpPr>
        <cdr:cNvPr id="9" name="ZoneTexte 1">
          <a:extLst xmlns:a="http://schemas.openxmlformats.org/drawingml/2006/main">
            <a:ext uri="{FF2B5EF4-FFF2-40B4-BE49-F238E27FC236}">
              <a16:creationId xmlns:a16="http://schemas.microsoft.com/office/drawing/2014/main" id="{EA310AB0-F0C3-8D6C-22C3-ADFE9C453F3C}"/>
            </a:ext>
          </a:extLst>
        </cdr:cNvPr>
        <cdr:cNvSpPr txBox="1"/>
      </cdr:nvSpPr>
      <cdr:spPr>
        <a:xfrm xmlns:a="http://schemas.openxmlformats.org/drawingml/2006/main">
          <a:off x="2088232" y="1188144"/>
          <a:ext cx="504056" cy="108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r-FR" sz="800" b="1" dirty="0">
              <a:solidFill>
                <a:schemeClr val="bg1"/>
              </a:solidFill>
            </a:rPr>
            <a:t>3,01%</a:t>
          </a:r>
        </a:p>
      </cdr:txBody>
    </cdr:sp>
  </cdr:relSizeAnchor>
  <cdr:relSizeAnchor xmlns:cdr="http://schemas.openxmlformats.org/drawingml/2006/chartDrawing">
    <cdr:from>
      <cdr:x>0.26831</cdr:x>
      <cdr:y>0.27574</cdr:y>
    </cdr:from>
    <cdr:to>
      <cdr:x>0.33307</cdr:x>
      <cdr:y>0.33745</cdr:y>
    </cdr:to>
    <cdr:sp macro="" textlink="">
      <cdr:nvSpPr>
        <cdr:cNvPr id="10" name="ZoneTexte 1">
          <a:extLst xmlns:a="http://schemas.openxmlformats.org/drawingml/2006/main">
            <a:ext uri="{FF2B5EF4-FFF2-40B4-BE49-F238E27FC236}">
              <a16:creationId xmlns:a16="http://schemas.microsoft.com/office/drawing/2014/main" id="{5FD5CCD8-E866-6810-31BB-DDBA2C51ACF9}"/>
            </a:ext>
          </a:extLst>
        </cdr:cNvPr>
        <cdr:cNvSpPr txBox="1"/>
      </cdr:nvSpPr>
      <cdr:spPr>
        <a:xfrm xmlns:a="http://schemas.openxmlformats.org/drawingml/2006/main">
          <a:off x="2088232" y="1008112"/>
          <a:ext cx="504056" cy="2256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r-FR" sz="800" b="1" dirty="0">
              <a:solidFill>
                <a:schemeClr val="bg1"/>
              </a:solidFill>
            </a:rPr>
            <a:t>3,23%</a:t>
          </a:r>
        </a:p>
      </cdr:txBody>
    </cdr:sp>
  </cdr:relSizeAnchor>
  <cdr:relSizeAnchor xmlns:cdr="http://schemas.openxmlformats.org/drawingml/2006/chartDrawing">
    <cdr:from>
      <cdr:x>0.26831</cdr:x>
      <cdr:y>0.21666</cdr:y>
    </cdr:from>
    <cdr:to>
      <cdr:x>0.33307</cdr:x>
      <cdr:y>0.27837</cdr:y>
    </cdr:to>
    <cdr:sp macro="" textlink="">
      <cdr:nvSpPr>
        <cdr:cNvPr id="11" name="ZoneTexte 1">
          <a:extLst xmlns:a="http://schemas.openxmlformats.org/drawingml/2006/main">
            <a:ext uri="{FF2B5EF4-FFF2-40B4-BE49-F238E27FC236}">
              <a16:creationId xmlns:a16="http://schemas.microsoft.com/office/drawing/2014/main" id="{3FB3ED2B-41B7-6D69-4A95-5851F519EB70}"/>
            </a:ext>
          </a:extLst>
        </cdr:cNvPr>
        <cdr:cNvSpPr txBox="1"/>
      </cdr:nvSpPr>
      <cdr:spPr>
        <a:xfrm xmlns:a="http://schemas.openxmlformats.org/drawingml/2006/main">
          <a:off x="2088232" y="792088"/>
          <a:ext cx="504056" cy="2256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r-FR" sz="800" b="1" dirty="0">
              <a:solidFill>
                <a:schemeClr val="bg1"/>
              </a:solidFill>
            </a:rPr>
            <a:t>3,76%</a:t>
          </a:r>
        </a:p>
      </cdr:txBody>
    </cdr:sp>
  </cdr:relSizeAnchor>
  <cdr:relSizeAnchor xmlns:cdr="http://schemas.openxmlformats.org/drawingml/2006/chartDrawing">
    <cdr:from>
      <cdr:x>0.57409</cdr:x>
      <cdr:y>0.35453</cdr:y>
    </cdr:from>
    <cdr:to>
      <cdr:x>0.64873</cdr:x>
      <cdr:y>0.41624</cdr:y>
    </cdr:to>
    <cdr:sp macro="" textlink="">
      <cdr:nvSpPr>
        <cdr:cNvPr id="15" name="ZoneTexte 1">
          <a:extLst xmlns:a="http://schemas.openxmlformats.org/drawingml/2006/main">
            <a:ext uri="{FF2B5EF4-FFF2-40B4-BE49-F238E27FC236}">
              <a16:creationId xmlns:a16="http://schemas.microsoft.com/office/drawing/2014/main" id="{0278104E-678E-53AA-9EDC-509B96B1D62A}"/>
            </a:ext>
          </a:extLst>
        </cdr:cNvPr>
        <cdr:cNvSpPr txBox="1"/>
      </cdr:nvSpPr>
      <cdr:spPr>
        <a:xfrm xmlns:a="http://schemas.openxmlformats.org/drawingml/2006/main">
          <a:off x="4468120" y="1296144"/>
          <a:ext cx="580917" cy="2256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800" b="1" dirty="0">
              <a:solidFill>
                <a:schemeClr val="bg1"/>
              </a:solidFill>
            </a:rPr>
            <a:t>2,99%</a:t>
          </a:r>
        </a:p>
      </cdr:txBody>
    </cdr:sp>
  </cdr:relSizeAnchor>
  <cdr:relSizeAnchor xmlns:cdr="http://schemas.openxmlformats.org/drawingml/2006/chartDrawing">
    <cdr:from>
      <cdr:x>0.57409</cdr:x>
      <cdr:y>0.25605</cdr:y>
    </cdr:from>
    <cdr:to>
      <cdr:x>0.64873</cdr:x>
      <cdr:y>0.29544</cdr:y>
    </cdr:to>
    <cdr:sp macro="" textlink="">
      <cdr:nvSpPr>
        <cdr:cNvPr id="16" name="ZoneTexte 1">
          <a:extLst xmlns:a="http://schemas.openxmlformats.org/drawingml/2006/main">
            <a:ext uri="{FF2B5EF4-FFF2-40B4-BE49-F238E27FC236}">
              <a16:creationId xmlns:a16="http://schemas.microsoft.com/office/drawing/2014/main" id="{B276EF81-71D0-F1F0-5A49-92448F431163}"/>
            </a:ext>
          </a:extLst>
        </cdr:cNvPr>
        <cdr:cNvSpPr txBox="1"/>
      </cdr:nvSpPr>
      <cdr:spPr>
        <a:xfrm xmlns:a="http://schemas.openxmlformats.org/drawingml/2006/main">
          <a:off x="4468120" y="936104"/>
          <a:ext cx="580917" cy="1440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800" b="1" dirty="0">
              <a:solidFill>
                <a:schemeClr val="bg1"/>
              </a:solidFill>
            </a:rPr>
            <a:t>3,45%</a:t>
          </a:r>
        </a:p>
      </cdr:txBody>
    </cdr:sp>
  </cdr:relSizeAnchor>
  <cdr:relSizeAnchor xmlns:cdr="http://schemas.openxmlformats.org/drawingml/2006/chartDrawing">
    <cdr:from>
      <cdr:x>0.57409</cdr:x>
      <cdr:y>0.17838</cdr:y>
    </cdr:from>
    <cdr:to>
      <cdr:x>0.64873</cdr:x>
      <cdr:y>0.25716</cdr:y>
    </cdr:to>
    <cdr:sp macro="" textlink="">
      <cdr:nvSpPr>
        <cdr:cNvPr id="17" name="ZoneTexte 1">
          <a:extLst xmlns:a="http://schemas.openxmlformats.org/drawingml/2006/main">
            <a:ext uri="{FF2B5EF4-FFF2-40B4-BE49-F238E27FC236}">
              <a16:creationId xmlns:a16="http://schemas.microsoft.com/office/drawing/2014/main" id="{728A7183-357A-0978-30CE-F5BF5F443C40}"/>
            </a:ext>
          </a:extLst>
        </cdr:cNvPr>
        <cdr:cNvSpPr txBox="1"/>
      </cdr:nvSpPr>
      <cdr:spPr>
        <a:xfrm xmlns:a="http://schemas.openxmlformats.org/drawingml/2006/main">
          <a:off x="4468120" y="652150"/>
          <a:ext cx="580917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800" b="1" dirty="0">
              <a:solidFill>
                <a:schemeClr val="bg1"/>
              </a:solidFill>
            </a:rPr>
            <a:t>4,03%</a:t>
          </a:r>
        </a:p>
      </cdr:txBody>
    </cdr:sp>
  </cdr:relSizeAnchor>
  <cdr:relSizeAnchor xmlns:cdr="http://schemas.openxmlformats.org/drawingml/2006/chartDrawing">
    <cdr:from>
      <cdr:x>0.57363</cdr:x>
      <cdr:y>0.29544</cdr:y>
    </cdr:from>
    <cdr:to>
      <cdr:x>0.64827</cdr:x>
      <cdr:y>0.32498</cdr:y>
    </cdr:to>
    <cdr:sp macro="" textlink="">
      <cdr:nvSpPr>
        <cdr:cNvPr id="18" name="ZoneTexte 1">
          <a:extLst xmlns:a="http://schemas.openxmlformats.org/drawingml/2006/main">
            <a:ext uri="{FF2B5EF4-FFF2-40B4-BE49-F238E27FC236}">
              <a16:creationId xmlns:a16="http://schemas.microsoft.com/office/drawing/2014/main" id="{97653C5D-A433-5108-CEBA-D144C3C8D5D1}"/>
            </a:ext>
          </a:extLst>
        </cdr:cNvPr>
        <cdr:cNvSpPr txBox="1"/>
      </cdr:nvSpPr>
      <cdr:spPr>
        <a:xfrm xmlns:a="http://schemas.openxmlformats.org/drawingml/2006/main">
          <a:off x="4464496" y="1080120"/>
          <a:ext cx="580917" cy="1079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800" b="1" dirty="0">
              <a:solidFill>
                <a:schemeClr val="bg1"/>
              </a:solidFill>
            </a:rPr>
            <a:t>3,22%</a:t>
          </a:r>
        </a:p>
      </cdr:txBody>
    </cdr:sp>
  </cdr:relSizeAnchor>
  <cdr:relSizeAnchor xmlns:cdr="http://schemas.openxmlformats.org/drawingml/2006/chartDrawing">
    <cdr:from>
      <cdr:x>0.42537</cdr:x>
      <cdr:y>0.4727</cdr:y>
    </cdr:from>
    <cdr:to>
      <cdr:x>0.5</cdr:x>
      <cdr:y>0.53441</cdr:y>
    </cdr:to>
    <cdr:sp macro="" textlink="">
      <cdr:nvSpPr>
        <cdr:cNvPr id="19" name="ZoneTexte 1">
          <a:extLst xmlns:a="http://schemas.openxmlformats.org/drawingml/2006/main">
            <a:ext uri="{FF2B5EF4-FFF2-40B4-BE49-F238E27FC236}">
              <a16:creationId xmlns:a16="http://schemas.microsoft.com/office/drawing/2014/main" id="{D46ABE07-B1D3-125F-E43A-D93E3F6C3693}"/>
            </a:ext>
          </a:extLst>
        </cdr:cNvPr>
        <cdr:cNvSpPr txBox="1"/>
      </cdr:nvSpPr>
      <cdr:spPr>
        <a:xfrm xmlns:a="http://schemas.openxmlformats.org/drawingml/2006/main">
          <a:off x="3310618" y="1728192"/>
          <a:ext cx="580839" cy="2256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800" b="1" dirty="0">
              <a:solidFill>
                <a:schemeClr val="bg1"/>
              </a:solidFill>
            </a:rPr>
            <a:t>2,08%</a:t>
          </a:r>
        </a:p>
      </cdr:txBody>
    </cdr:sp>
  </cdr:relSizeAnchor>
  <cdr:relSizeAnchor xmlns:cdr="http://schemas.openxmlformats.org/drawingml/2006/chartDrawing">
    <cdr:from>
      <cdr:x>0.42537</cdr:x>
      <cdr:y>0.41361</cdr:y>
    </cdr:from>
    <cdr:to>
      <cdr:x>0.5</cdr:x>
      <cdr:y>0.45563</cdr:y>
    </cdr:to>
    <cdr:sp macro="" textlink="">
      <cdr:nvSpPr>
        <cdr:cNvPr id="20" name="ZoneTexte 1">
          <a:extLst xmlns:a="http://schemas.openxmlformats.org/drawingml/2006/main">
            <a:ext uri="{FF2B5EF4-FFF2-40B4-BE49-F238E27FC236}">
              <a16:creationId xmlns:a16="http://schemas.microsoft.com/office/drawing/2014/main" id="{50260C72-F416-6AEB-F0C4-99CF762795AF}"/>
            </a:ext>
          </a:extLst>
        </cdr:cNvPr>
        <cdr:cNvSpPr txBox="1"/>
      </cdr:nvSpPr>
      <cdr:spPr>
        <a:xfrm xmlns:a="http://schemas.openxmlformats.org/drawingml/2006/main">
          <a:off x="3310618" y="1512168"/>
          <a:ext cx="580839" cy="1536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800" b="1" dirty="0">
              <a:solidFill>
                <a:schemeClr val="bg1"/>
              </a:solidFill>
            </a:rPr>
            <a:t>2,40%</a:t>
          </a:r>
        </a:p>
      </cdr:txBody>
    </cdr:sp>
  </cdr:relSizeAnchor>
  <cdr:relSizeAnchor xmlns:cdr="http://schemas.openxmlformats.org/drawingml/2006/chartDrawing">
    <cdr:from>
      <cdr:x>0.42537</cdr:x>
      <cdr:y>0.44092</cdr:y>
    </cdr:from>
    <cdr:to>
      <cdr:x>0.5</cdr:x>
      <cdr:y>0.48031</cdr:y>
    </cdr:to>
    <cdr:sp macro="" textlink="">
      <cdr:nvSpPr>
        <cdr:cNvPr id="21" name="ZoneTexte 1">
          <a:extLst xmlns:a="http://schemas.openxmlformats.org/drawingml/2006/main">
            <a:ext uri="{FF2B5EF4-FFF2-40B4-BE49-F238E27FC236}">
              <a16:creationId xmlns:a16="http://schemas.microsoft.com/office/drawing/2014/main" id="{7E8FCB98-F953-8E0E-2119-254C8060A0DC}"/>
            </a:ext>
          </a:extLst>
        </cdr:cNvPr>
        <cdr:cNvSpPr txBox="1"/>
      </cdr:nvSpPr>
      <cdr:spPr>
        <a:xfrm xmlns:a="http://schemas.openxmlformats.org/drawingml/2006/main">
          <a:off x="3310618" y="1611991"/>
          <a:ext cx="580839" cy="144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800" b="1" dirty="0">
              <a:solidFill>
                <a:schemeClr val="bg1"/>
              </a:solidFill>
            </a:rPr>
            <a:t>2,24%</a:t>
          </a:r>
        </a:p>
      </cdr:txBody>
    </cdr:sp>
  </cdr:relSizeAnchor>
  <cdr:relSizeAnchor xmlns:cdr="http://schemas.openxmlformats.org/drawingml/2006/chartDrawing">
    <cdr:from>
      <cdr:x>0.86969</cdr:x>
      <cdr:y>0.31514</cdr:y>
    </cdr:from>
    <cdr:to>
      <cdr:x>0.93446</cdr:x>
      <cdr:y>0.37684</cdr:y>
    </cdr:to>
    <cdr:sp macro="" textlink="">
      <cdr:nvSpPr>
        <cdr:cNvPr id="22" name="ZoneTexte 1">
          <a:extLst xmlns:a="http://schemas.openxmlformats.org/drawingml/2006/main">
            <a:ext uri="{FF2B5EF4-FFF2-40B4-BE49-F238E27FC236}">
              <a16:creationId xmlns:a16="http://schemas.microsoft.com/office/drawing/2014/main" id="{91710FA6-5B4B-BCF2-2F2E-58C5D060BD38}"/>
            </a:ext>
          </a:extLst>
        </cdr:cNvPr>
        <cdr:cNvSpPr txBox="1"/>
      </cdr:nvSpPr>
      <cdr:spPr>
        <a:xfrm xmlns:a="http://schemas.openxmlformats.org/drawingml/2006/main">
          <a:off x="6768752" y="1152128"/>
          <a:ext cx="504056" cy="2256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r-FR" sz="800" b="1" dirty="0">
              <a:solidFill>
                <a:schemeClr val="bg1"/>
              </a:solidFill>
            </a:rPr>
            <a:t>3,25%</a:t>
          </a:r>
        </a:p>
      </cdr:txBody>
    </cdr:sp>
  </cdr:relSizeAnchor>
  <cdr:relSizeAnchor xmlns:cdr="http://schemas.openxmlformats.org/drawingml/2006/chartDrawing">
    <cdr:from>
      <cdr:x>0.86969</cdr:x>
      <cdr:y>0.20399</cdr:y>
    </cdr:from>
    <cdr:to>
      <cdr:x>0.93446</cdr:x>
      <cdr:y>0.2657</cdr:y>
    </cdr:to>
    <cdr:sp macro="" textlink="">
      <cdr:nvSpPr>
        <cdr:cNvPr id="23" name="ZoneTexte 1">
          <a:extLst xmlns:a="http://schemas.openxmlformats.org/drawingml/2006/main">
            <a:ext uri="{FF2B5EF4-FFF2-40B4-BE49-F238E27FC236}">
              <a16:creationId xmlns:a16="http://schemas.microsoft.com/office/drawing/2014/main" id="{F3C8F54F-238A-48CB-2C2B-525C6C1DD311}"/>
            </a:ext>
          </a:extLst>
        </cdr:cNvPr>
        <cdr:cNvSpPr txBox="1"/>
      </cdr:nvSpPr>
      <cdr:spPr>
        <a:xfrm xmlns:a="http://schemas.openxmlformats.org/drawingml/2006/main">
          <a:off x="6768752" y="745783"/>
          <a:ext cx="504056" cy="2256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r-FR" sz="800" b="1" dirty="0">
              <a:solidFill>
                <a:schemeClr val="bg1"/>
              </a:solidFill>
            </a:rPr>
            <a:t>3,75%</a:t>
          </a:r>
        </a:p>
      </cdr:txBody>
    </cdr:sp>
  </cdr:relSizeAnchor>
  <cdr:relSizeAnchor xmlns:cdr="http://schemas.openxmlformats.org/drawingml/2006/chartDrawing">
    <cdr:from>
      <cdr:x>0.86969</cdr:x>
      <cdr:y>0.13787</cdr:y>
    </cdr:from>
    <cdr:to>
      <cdr:x>0.93446</cdr:x>
      <cdr:y>0.19958</cdr:y>
    </cdr:to>
    <cdr:sp macro="" textlink="">
      <cdr:nvSpPr>
        <cdr:cNvPr id="24" name="ZoneTexte 1">
          <a:extLst xmlns:a="http://schemas.openxmlformats.org/drawingml/2006/main">
            <a:ext uri="{FF2B5EF4-FFF2-40B4-BE49-F238E27FC236}">
              <a16:creationId xmlns:a16="http://schemas.microsoft.com/office/drawing/2014/main" id="{C35FF06E-239E-171B-5C5B-3B9EAA16D2F3}"/>
            </a:ext>
          </a:extLst>
        </cdr:cNvPr>
        <cdr:cNvSpPr txBox="1"/>
      </cdr:nvSpPr>
      <cdr:spPr>
        <a:xfrm xmlns:a="http://schemas.openxmlformats.org/drawingml/2006/main">
          <a:off x="6768752" y="504056"/>
          <a:ext cx="504056" cy="2256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r-FR" sz="800" b="1" dirty="0">
              <a:solidFill>
                <a:schemeClr val="bg1"/>
              </a:solidFill>
            </a:rPr>
            <a:t>4,38%</a:t>
          </a:r>
        </a:p>
      </cdr:txBody>
    </cdr:sp>
  </cdr:relSizeAnchor>
  <cdr:relSizeAnchor xmlns:cdr="http://schemas.openxmlformats.org/drawingml/2006/chartDrawing">
    <cdr:from>
      <cdr:x>0.86969</cdr:x>
      <cdr:y>0.24732</cdr:y>
    </cdr:from>
    <cdr:to>
      <cdr:x>0.93445</cdr:x>
      <cdr:y>0.29655</cdr:y>
    </cdr:to>
    <cdr:sp macro="" textlink="">
      <cdr:nvSpPr>
        <cdr:cNvPr id="25" name="ZoneTexte 1">
          <a:extLst xmlns:a="http://schemas.openxmlformats.org/drawingml/2006/main">
            <a:ext uri="{FF2B5EF4-FFF2-40B4-BE49-F238E27FC236}">
              <a16:creationId xmlns:a16="http://schemas.microsoft.com/office/drawing/2014/main" id="{061EE295-D22C-CFCA-789D-9368B0A5EAB5}"/>
            </a:ext>
          </a:extLst>
        </cdr:cNvPr>
        <cdr:cNvSpPr txBox="1"/>
      </cdr:nvSpPr>
      <cdr:spPr>
        <a:xfrm xmlns:a="http://schemas.openxmlformats.org/drawingml/2006/main">
          <a:off x="6768752" y="904198"/>
          <a:ext cx="504000" cy="180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r-FR" sz="800" b="1" dirty="0">
              <a:solidFill>
                <a:schemeClr val="bg1"/>
              </a:solidFill>
            </a:rPr>
            <a:t>3,50%</a:t>
          </a:r>
        </a:p>
      </cdr:txBody>
    </cdr:sp>
  </cdr:relSizeAnchor>
  <cdr:relSizeAnchor xmlns:cdr="http://schemas.openxmlformats.org/drawingml/2006/chartDrawing">
    <cdr:from>
      <cdr:x>0.72135</cdr:x>
      <cdr:y>0.44054</cdr:y>
    </cdr:from>
    <cdr:to>
      <cdr:x>0.79598</cdr:x>
      <cdr:y>0.50225</cdr:y>
    </cdr:to>
    <cdr:sp macro="" textlink="">
      <cdr:nvSpPr>
        <cdr:cNvPr id="26" name="ZoneTexte 1">
          <a:extLst xmlns:a="http://schemas.openxmlformats.org/drawingml/2006/main">
            <a:ext uri="{FF2B5EF4-FFF2-40B4-BE49-F238E27FC236}">
              <a16:creationId xmlns:a16="http://schemas.microsoft.com/office/drawing/2014/main" id="{E93330C7-332F-6DFC-8857-A7313727826C}"/>
            </a:ext>
          </a:extLst>
        </cdr:cNvPr>
        <cdr:cNvSpPr txBox="1"/>
      </cdr:nvSpPr>
      <cdr:spPr>
        <a:xfrm xmlns:a="http://schemas.openxmlformats.org/drawingml/2006/main">
          <a:off x="5614237" y="1610593"/>
          <a:ext cx="580839" cy="2256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800" b="1" dirty="0">
              <a:solidFill>
                <a:schemeClr val="bg1"/>
              </a:solidFill>
            </a:rPr>
            <a:t>2,34%</a:t>
          </a:r>
        </a:p>
      </cdr:txBody>
    </cdr:sp>
  </cdr:relSizeAnchor>
  <cdr:relSizeAnchor xmlns:cdr="http://schemas.openxmlformats.org/drawingml/2006/chartDrawing">
    <cdr:from>
      <cdr:x>0.72135</cdr:x>
      <cdr:y>0.39392</cdr:y>
    </cdr:from>
    <cdr:to>
      <cdr:x>0.79599</cdr:x>
      <cdr:y>0.43593</cdr:y>
    </cdr:to>
    <cdr:sp macro="" textlink="">
      <cdr:nvSpPr>
        <cdr:cNvPr id="27" name="ZoneTexte 1">
          <a:extLst xmlns:a="http://schemas.openxmlformats.org/drawingml/2006/main">
            <a:ext uri="{FF2B5EF4-FFF2-40B4-BE49-F238E27FC236}">
              <a16:creationId xmlns:a16="http://schemas.microsoft.com/office/drawing/2014/main" id="{ED7C7CE2-1C8C-44AA-B05D-C965A14723B6}"/>
            </a:ext>
          </a:extLst>
        </cdr:cNvPr>
        <cdr:cNvSpPr txBox="1"/>
      </cdr:nvSpPr>
      <cdr:spPr>
        <a:xfrm xmlns:a="http://schemas.openxmlformats.org/drawingml/2006/main">
          <a:off x="5614199" y="1440160"/>
          <a:ext cx="580916" cy="1536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800" b="1" dirty="0">
              <a:solidFill>
                <a:schemeClr val="bg1"/>
              </a:solidFill>
            </a:rPr>
            <a:t>2,52%</a:t>
          </a:r>
        </a:p>
      </cdr:txBody>
    </cdr:sp>
  </cdr:relSizeAnchor>
  <cdr:relSizeAnchor xmlns:cdr="http://schemas.openxmlformats.org/drawingml/2006/chartDrawing">
    <cdr:from>
      <cdr:x>0.72135</cdr:x>
      <cdr:y>0.37422</cdr:y>
    </cdr:from>
    <cdr:to>
      <cdr:x>0.79599</cdr:x>
      <cdr:y>0.40681</cdr:y>
    </cdr:to>
    <cdr:sp macro="" textlink="">
      <cdr:nvSpPr>
        <cdr:cNvPr id="28" name="ZoneTexte 1">
          <a:extLst xmlns:a="http://schemas.openxmlformats.org/drawingml/2006/main">
            <a:ext uri="{FF2B5EF4-FFF2-40B4-BE49-F238E27FC236}">
              <a16:creationId xmlns:a16="http://schemas.microsoft.com/office/drawing/2014/main" id="{EC61B1B0-F078-63CD-32D7-303ACCF93BF9}"/>
            </a:ext>
          </a:extLst>
        </cdr:cNvPr>
        <cdr:cNvSpPr txBox="1"/>
      </cdr:nvSpPr>
      <cdr:spPr>
        <a:xfrm xmlns:a="http://schemas.openxmlformats.org/drawingml/2006/main">
          <a:off x="5614198" y="1368152"/>
          <a:ext cx="580917" cy="1191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800" b="1" dirty="0">
              <a:solidFill>
                <a:schemeClr val="bg1"/>
              </a:solidFill>
            </a:rPr>
            <a:t>2,70%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0.10598</cdr:x>
      <cdr:y>0.54308</cdr:y>
    </cdr:from>
    <cdr:to>
      <cdr:x>0.16956</cdr:x>
      <cdr:y>0.61193</cdr:y>
    </cdr:to>
    <cdr:sp macro="" textlink="">
      <cdr:nvSpPr>
        <cdr:cNvPr id="2" name="ZoneTexte 1">
          <a:extLst xmlns:a="http://schemas.openxmlformats.org/drawingml/2006/main">
            <a:ext uri="{FF2B5EF4-FFF2-40B4-BE49-F238E27FC236}">
              <a16:creationId xmlns:a16="http://schemas.microsoft.com/office/drawing/2014/main" id="{A0C6DC7F-EFB6-97C3-E4F4-3D8B2F6C601B}"/>
            </a:ext>
          </a:extLst>
        </cdr:cNvPr>
        <cdr:cNvSpPr txBox="1"/>
      </cdr:nvSpPr>
      <cdr:spPr>
        <a:xfrm xmlns:a="http://schemas.openxmlformats.org/drawingml/2006/main">
          <a:off x="840174" y="2010561"/>
          <a:ext cx="504046" cy="2548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r-FR" sz="800" b="1" dirty="0">
              <a:solidFill>
                <a:schemeClr val="bg1"/>
              </a:solidFill>
            </a:rPr>
            <a:t>2,03%</a:t>
          </a:r>
        </a:p>
      </cdr:txBody>
    </cdr:sp>
  </cdr:relSizeAnchor>
  <cdr:relSizeAnchor xmlns:cdr="http://schemas.openxmlformats.org/drawingml/2006/chartDrawing">
    <cdr:from>
      <cdr:x>0.10651</cdr:x>
      <cdr:y>0.45194</cdr:y>
    </cdr:from>
    <cdr:to>
      <cdr:x>0.1701</cdr:x>
      <cdr:y>0.5208</cdr:y>
    </cdr:to>
    <cdr:sp macro="" textlink="">
      <cdr:nvSpPr>
        <cdr:cNvPr id="3" name="ZoneTexte 1">
          <a:extLst xmlns:a="http://schemas.openxmlformats.org/drawingml/2006/main">
            <a:ext uri="{FF2B5EF4-FFF2-40B4-BE49-F238E27FC236}">
              <a16:creationId xmlns:a16="http://schemas.microsoft.com/office/drawing/2014/main" id="{0AC77D62-85EB-C1F3-5083-1B0AA92C33B0}"/>
            </a:ext>
          </a:extLst>
        </cdr:cNvPr>
        <cdr:cNvSpPr txBox="1"/>
      </cdr:nvSpPr>
      <cdr:spPr>
        <a:xfrm xmlns:a="http://schemas.openxmlformats.org/drawingml/2006/main">
          <a:off x="844367" y="1673150"/>
          <a:ext cx="504114" cy="2549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r-FR" sz="800" b="1" dirty="0">
              <a:solidFill>
                <a:schemeClr val="bg1"/>
              </a:solidFill>
            </a:rPr>
            <a:t>2,70%</a:t>
          </a:r>
        </a:p>
      </cdr:txBody>
    </cdr:sp>
  </cdr:relSizeAnchor>
  <cdr:relSizeAnchor xmlns:cdr="http://schemas.openxmlformats.org/drawingml/2006/chartDrawing">
    <cdr:from>
      <cdr:x>0.10705</cdr:x>
      <cdr:y>0.36326</cdr:y>
    </cdr:from>
    <cdr:to>
      <cdr:x>0.17063</cdr:x>
      <cdr:y>0.43211</cdr:y>
    </cdr:to>
    <cdr:sp macro="" textlink="">
      <cdr:nvSpPr>
        <cdr:cNvPr id="4" name="ZoneTexte 1">
          <a:extLst xmlns:a="http://schemas.openxmlformats.org/drawingml/2006/main">
            <a:ext uri="{FF2B5EF4-FFF2-40B4-BE49-F238E27FC236}">
              <a16:creationId xmlns:a16="http://schemas.microsoft.com/office/drawing/2014/main" id="{F56F9D52-DF78-749D-8812-3A1B58EE84F1}"/>
            </a:ext>
          </a:extLst>
        </cdr:cNvPr>
        <cdr:cNvSpPr txBox="1"/>
      </cdr:nvSpPr>
      <cdr:spPr>
        <a:xfrm xmlns:a="http://schemas.openxmlformats.org/drawingml/2006/main">
          <a:off x="848656" y="1344831"/>
          <a:ext cx="504046" cy="2548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r-FR" sz="800" b="1" dirty="0">
              <a:solidFill>
                <a:schemeClr val="bg1"/>
              </a:solidFill>
            </a:rPr>
            <a:t>3,04%</a:t>
          </a:r>
        </a:p>
      </cdr:txBody>
    </cdr:sp>
  </cdr:relSizeAnchor>
  <cdr:relSizeAnchor xmlns:cdr="http://schemas.openxmlformats.org/drawingml/2006/chartDrawing">
    <cdr:from>
      <cdr:x>0.41482</cdr:x>
      <cdr:y>0.54308</cdr:y>
    </cdr:from>
    <cdr:to>
      <cdr:x>0.48943</cdr:x>
      <cdr:y>0.61193</cdr:y>
    </cdr:to>
    <cdr:sp macro="" textlink="">
      <cdr:nvSpPr>
        <cdr:cNvPr id="5" name="ZoneTexte 1">
          <a:extLst xmlns:a="http://schemas.openxmlformats.org/drawingml/2006/main">
            <a:ext uri="{FF2B5EF4-FFF2-40B4-BE49-F238E27FC236}">
              <a16:creationId xmlns:a16="http://schemas.microsoft.com/office/drawing/2014/main" id="{ADA82E83-040D-FC3F-2240-A5CCDC2507BD}"/>
            </a:ext>
          </a:extLst>
        </cdr:cNvPr>
        <cdr:cNvSpPr txBox="1"/>
      </cdr:nvSpPr>
      <cdr:spPr>
        <a:xfrm xmlns:a="http://schemas.openxmlformats.org/drawingml/2006/main">
          <a:off x="3288565" y="2010561"/>
          <a:ext cx="591489" cy="2548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800" b="1" dirty="0">
              <a:solidFill>
                <a:schemeClr val="bg1"/>
              </a:solidFill>
            </a:rPr>
            <a:t>2,10%</a:t>
          </a:r>
        </a:p>
      </cdr:txBody>
    </cdr:sp>
  </cdr:relSizeAnchor>
  <cdr:relSizeAnchor xmlns:cdr="http://schemas.openxmlformats.org/drawingml/2006/chartDrawing">
    <cdr:from>
      <cdr:x>0.41482</cdr:x>
      <cdr:y>0.43114</cdr:y>
    </cdr:from>
    <cdr:to>
      <cdr:x>0.48943</cdr:x>
      <cdr:y>0.5</cdr:y>
    </cdr:to>
    <cdr:sp macro="" textlink="">
      <cdr:nvSpPr>
        <cdr:cNvPr id="6" name="ZoneTexte 1">
          <a:extLst xmlns:a="http://schemas.openxmlformats.org/drawingml/2006/main">
            <a:ext uri="{FF2B5EF4-FFF2-40B4-BE49-F238E27FC236}">
              <a16:creationId xmlns:a16="http://schemas.microsoft.com/office/drawing/2014/main" id="{712A5CD5-FBF4-94BD-B9A9-3EDBFF349866}"/>
            </a:ext>
          </a:extLst>
        </cdr:cNvPr>
        <cdr:cNvSpPr txBox="1"/>
      </cdr:nvSpPr>
      <cdr:spPr>
        <a:xfrm xmlns:a="http://schemas.openxmlformats.org/drawingml/2006/main">
          <a:off x="3288565" y="1596129"/>
          <a:ext cx="591489" cy="2549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800" b="1" dirty="0">
              <a:solidFill>
                <a:schemeClr val="bg1"/>
              </a:solidFill>
            </a:rPr>
            <a:t>2,80%</a:t>
          </a:r>
        </a:p>
      </cdr:txBody>
    </cdr:sp>
  </cdr:relSizeAnchor>
  <cdr:relSizeAnchor xmlns:cdr="http://schemas.openxmlformats.org/drawingml/2006/chartDrawing">
    <cdr:from>
      <cdr:x>0.41482</cdr:x>
      <cdr:y>0.33548</cdr:y>
    </cdr:from>
    <cdr:to>
      <cdr:x>0.48943</cdr:x>
      <cdr:y>0.40434</cdr:y>
    </cdr:to>
    <cdr:sp macro="" textlink="">
      <cdr:nvSpPr>
        <cdr:cNvPr id="7" name="ZoneTexte 1">
          <a:extLst xmlns:a="http://schemas.openxmlformats.org/drawingml/2006/main">
            <a:ext uri="{FF2B5EF4-FFF2-40B4-BE49-F238E27FC236}">
              <a16:creationId xmlns:a16="http://schemas.microsoft.com/office/drawing/2014/main" id="{A69F87B5-8383-7B34-63B3-F02AC583A658}"/>
            </a:ext>
          </a:extLst>
        </cdr:cNvPr>
        <cdr:cNvSpPr txBox="1"/>
      </cdr:nvSpPr>
      <cdr:spPr>
        <a:xfrm xmlns:a="http://schemas.openxmlformats.org/drawingml/2006/main">
          <a:off x="3288565" y="1241992"/>
          <a:ext cx="591489" cy="2549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800" b="1" dirty="0">
              <a:solidFill>
                <a:schemeClr val="bg1"/>
              </a:solidFill>
            </a:rPr>
            <a:t>3,15%</a:t>
          </a:r>
        </a:p>
      </cdr:txBody>
    </cdr:sp>
  </cdr:relSizeAnchor>
  <cdr:relSizeAnchor xmlns:cdr="http://schemas.openxmlformats.org/drawingml/2006/chartDrawing">
    <cdr:from>
      <cdr:x>0.72354</cdr:x>
      <cdr:y>0.50914</cdr:y>
    </cdr:from>
    <cdr:to>
      <cdr:x>0.79815</cdr:x>
      <cdr:y>0.578</cdr:y>
    </cdr:to>
    <cdr:sp macro="" textlink="">
      <cdr:nvSpPr>
        <cdr:cNvPr id="8" name="ZoneTexte 1">
          <a:extLst xmlns:a="http://schemas.openxmlformats.org/drawingml/2006/main">
            <a:ext uri="{FF2B5EF4-FFF2-40B4-BE49-F238E27FC236}">
              <a16:creationId xmlns:a16="http://schemas.microsoft.com/office/drawing/2014/main" id="{ADA82E83-040D-FC3F-2240-A5CCDC2507BD}"/>
            </a:ext>
          </a:extLst>
        </cdr:cNvPr>
        <cdr:cNvSpPr txBox="1"/>
      </cdr:nvSpPr>
      <cdr:spPr>
        <a:xfrm xmlns:a="http://schemas.openxmlformats.org/drawingml/2006/main">
          <a:off x="5736078" y="1884902"/>
          <a:ext cx="591490" cy="2549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800" b="1" dirty="0">
              <a:solidFill>
                <a:schemeClr val="bg1"/>
              </a:solidFill>
            </a:rPr>
            <a:t>2,25%</a:t>
          </a:r>
        </a:p>
      </cdr:txBody>
    </cdr:sp>
  </cdr:relSizeAnchor>
  <cdr:relSizeAnchor xmlns:cdr="http://schemas.openxmlformats.org/drawingml/2006/chartDrawing">
    <cdr:from>
      <cdr:x>0.72303</cdr:x>
      <cdr:y>0.39231</cdr:y>
    </cdr:from>
    <cdr:to>
      <cdr:x>0.79764</cdr:x>
      <cdr:y>0.46117</cdr:y>
    </cdr:to>
    <cdr:sp macro="" textlink="">
      <cdr:nvSpPr>
        <cdr:cNvPr id="9" name="ZoneTexte 1">
          <a:extLst xmlns:a="http://schemas.openxmlformats.org/drawingml/2006/main">
            <a:ext uri="{FF2B5EF4-FFF2-40B4-BE49-F238E27FC236}">
              <a16:creationId xmlns:a16="http://schemas.microsoft.com/office/drawing/2014/main" id="{712A5CD5-FBF4-94BD-B9A9-3EDBFF349866}"/>
            </a:ext>
          </a:extLst>
        </cdr:cNvPr>
        <cdr:cNvSpPr txBox="1"/>
      </cdr:nvSpPr>
      <cdr:spPr>
        <a:xfrm xmlns:a="http://schemas.openxmlformats.org/drawingml/2006/main">
          <a:off x="5732037" y="1452371"/>
          <a:ext cx="591490" cy="2549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800" b="1" dirty="0">
              <a:solidFill>
                <a:schemeClr val="bg1"/>
              </a:solidFill>
            </a:rPr>
            <a:t>3,00%</a:t>
          </a:r>
        </a:p>
      </cdr:txBody>
    </cdr:sp>
  </cdr:relSizeAnchor>
  <cdr:relSizeAnchor xmlns:cdr="http://schemas.openxmlformats.org/drawingml/2006/chartDrawing">
    <cdr:from>
      <cdr:x>0.72282</cdr:x>
      <cdr:y>0.30643</cdr:y>
    </cdr:from>
    <cdr:to>
      <cdr:x>0.79744</cdr:x>
      <cdr:y>0.37529</cdr:y>
    </cdr:to>
    <cdr:sp macro="" textlink="">
      <cdr:nvSpPr>
        <cdr:cNvPr id="10" name="ZoneTexte 1">
          <a:extLst xmlns:a="http://schemas.openxmlformats.org/drawingml/2006/main">
            <a:ext uri="{FF2B5EF4-FFF2-40B4-BE49-F238E27FC236}">
              <a16:creationId xmlns:a16="http://schemas.microsoft.com/office/drawing/2014/main" id="{A69F87B5-8383-7B34-63B3-F02AC583A658}"/>
            </a:ext>
          </a:extLst>
        </cdr:cNvPr>
        <cdr:cNvSpPr txBox="1"/>
      </cdr:nvSpPr>
      <cdr:spPr>
        <a:xfrm xmlns:a="http://schemas.openxmlformats.org/drawingml/2006/main">
          <a:off x="5730330" y="1134450"/>
          <a:ext cx="591570" cy="2549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800" b="1" dirty="0">
              <a:solidFill>
                <a:schemeClr val="bg1"/>
              </a:solidFill>
            </a:rPr>
            <a:t>3,38%</a:t>
          </a:r>
        </a:p>
      </cdr:txBody>
    </cdr:sp>
  </cdr:relSizeAnchor>
  <cdr:relSizeAnchor xmlns:cdr="http://schemas.openxmlformats.org/drawingml/2006/chartDrawing">
    <cdr:from>
      <cdr:x>0.26118</cdr:x>
      <cdr:y>0.42091</cdr:y>
    </cdr:from>
    <cdr:to>
      <cdr:x>0.33579</cdr:x>
      <cdr:y>0.48976</cdr:y>
    </cdr:to>
    <cdr:sp macro="" textlink="">
      <cdr:nvSpPr>
        <cdr:cNvPr id="11" name="ZoneTexte 1">
          <a:extLst xmlns:a="http://schemas.openxmlformats.org/drawingml/2006/main">
            <a:ext uri="{FF2B5EF4-FFF2-40B4-BE49-F238E27FC236}">
              <a16:creationId xmlns:a16="http://schemas.microsoft.com/office/drawing/2014/main" id="{6E7A57C5-D38E-DACB-EA57-7907C76BF1EC}"/>
            </a:ext>
          </a:extLst>
        </cdr:cNvPr>
        <cdr:cNvSpPr txBox="1"/>
      </cdr:nvSpPr>
      <cdr:spPr>
        <a:xfrm xmlns:a="http://schemas.openxmlformats.org/drawingml/2006/main">
          <a:off x="2070547" y="1558247"/>
          <a:ext cx="591489" cy="2548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800" b="1" dirty="0">
              <a:solidFill>
                <a:schemeClr val="bg1"/>
              </a:solidFill>
            </a:rPr>
            <a:t>2,69%</a:t>
          </a:r>
        </a:p>
      </cdr:txBody>
    </cdr:sp>
  </cdr:relSizeAnchor>
  <cdr:relSizeAnchor xmlns:cdr="http://schemas.openxmlformats.org/drawingml/2006/chartDrawing">
    <cdr:from>
      <cdr:x>0.26172</cdr:x>
      <cdr:y>0.34276</cdr:y>
    </cdr:from>
    <cdr:to>
      <cdr:x>0.33633</cdr:x>
      <cdr:y>0.41162</cdr:y>
    </cdr:to>
    <cdr:sp macro="" textlink="">
      <cdr:nvSpPr>
        <cdr:cNvPr id="12" name="ZoneTexte 1">
          <a:extLst xmlns:a="http://schemas.openxmlformats.org/drawingml/2006/main">
            <a:ext uri="{FF2B5EF4-FFF2-40B4-BE49-F238E27FC236}">
              <a16:creationId xmlns:a16="http://schemas.microsoft.com/office/drawing/2014/main" id="{1147B116-188F-149D-8292-688A9F83D9EC}"/>
            </a:ext>
          </a:extLst>
        </cdr:cNvPr>
        <cdr:cNvSpPr txBox="1"/>
      </cdr:nvSpPr>
      <cdr:spPr>
        <a:xfrm xmlns:a="http://schemas.openxmlformats.org/drawingml/2006/main">
          <a:off x="2074828" y="1268927"/>
          <a:ext cx="591489" cy="2549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800" b="1">
              <a:solidFill>
                <a:schemeClr val="bg1"/>
              </a:solidFill>
            </a:rPr>
            <a:t>3,23%</a:t>
          </a:r>
        </a:p>
      </cdr:txBody>
    </cdr:sp>
  </cdr:relSizeAnchor>
  <cdr:relSizeAnchor xmlns:cdr="http://schemas.openxmlformats.org/drawingml/2006/chartDrawing">
    <cdr:from>
      <cdr:x>0.26138</cdr:x>
      <cdr:y>0.26602</cdr:y>
    </cdr:from>
    <cdr:to>
      <cdr:x>0.33599</cdr:x>
      <cdr:y>0.33488</cdr:y>
    </cdr:to>
    <cdr:sp macro="" textlink="">
      <cdr:nvSpPr>
        <cdr:cNvPr id="13" name="ZoneTexte 1">
          <a:extLst xmlns:a="http://schemas.openxmlformats.org/drawingml/2006/main">
            <a:ext uri="{FF2B5EF4-FFF2-40B4-BE49-F238E27FC236}">
              <a16:creationId xmlns:a16="http://schemas.microsoft.com/office/drawing/2014/main" id="{AF220D3F-73D6-63E0-1805-E3AC2CA8A7A2}"/>
            </a:ext>
          </a:extLst>
        </cdr:cNvPr>
        <cdr:cNvSpPr txBox="1"/>
      </cdr:nvSpPr>
      <cdr:spPr>
        <a:xfrm xmlns:a="http://schemas.openxmlformats.org/drawingml/2006/main">
          <a:off x="2072168" y="984841"/>
          <a:ext cx="591489" cy="2549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800" b="1" dirty="0">
              <a:solidFill>
                <a:schemeClr val="bg1"/>
              </a:solidFill>
            </a:rPr>
            <a:t>3,65%</a:t>
          </a:r>
        </a:p>
      </cdr:txBody>
    </cdr:sp>
  </cdr:relSizeAnchor>
  <cdr:relSizeAnchor xmlns:cdr="http://schemas.openxmlformats.org/drawingml/2006/chartDrawing">
    <cdr:from>
      <cdr:x>0.56867</cdr:x>
      <cdr:y>0.41963</cdr:y>
    </cdr:from>
    <cdr:to>
      <cdr:x>0.64328</cdr:x>
      <cdr:y>0.48848</cdr:y>
    </cdr:to>
    <cdr:sp macro="" textlink="">
      <cdr:nvSpPr>
        <cdr:cNvPr id="14" name="ZoneTexte 1">
          <a:extLst xmlns:a="http://schemas.openxmlformats.org/drawingml/2006/main">
            <a:ext uri="{FF2B5EF4-FFF2-40B4-BE49-F238E27FC236}">
              <a16:creationId xmlns:a16="http://schemas.microsoft.com/office/drawing/2014/main" id="{DC2426F2-961D-B825-6266-3851A54AFEEC}"/>
            </a:ext>
          </a:extLst>
        </cdr:cNvPr>
        <cdr:cNvSpPr txBox="1"/>
      </cdr:nvSpPr>
      <cdr:spPr>
        <a:xfrm xmlns:a="http://schemas.openxmlformats.org/drawingml/2006/main">
          <a:off x="4508271" y="1553509"/>
          <a:ext cx="591490" cy="2548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800" b="1" dirty="0">
              <a:solidFill>
                <a:schemeClr val="bg1"/>
              </a:solidFill>
            </a:rPr>
            <a:t>2,75%</a:t>
          </a:r>
        </a:p>
      </cdr:txBody>
    </cdr:sp>
  </cdr:relSizeAnchor>
  <cdr:relSizeAnchor xmlns:cdr="http://schemas.openxmlformats.org/drawingml/2006/chartDrawing">
    <cdr:from>
      <cdr:x>0.56867</cdr:x>
      <cdr:y>0.33548</cdr:y>
    </cdr:from>
    <cdr:to>
      <cdr:x>0.64328</cdr:x>
      <cdr:y>0.40434</cdr:y>
    </cdr:to>
    <cdr:sp macro="" textlink="">
      <cdr:nvSpPr>
        <cdr:cNvPr id="15" name="ZoneTexte 1">
          <a:extLst xmlns:a="http://schemas.openxmlformats.org/drawingml/2006/main">
            <a:ext uri="{FF2B5EF4-FFF2-40B4-BE49-F238E27FC236}">
              <a16:creationId xmlns:a16="http://schemas.microsoft.com/office/drawing/2014/main" id="{0CFEE528-41FF-D41A-76D3-3803A9574BFF}"/>
            </a:ext>
          </a:extLst>
        </cdr:cNvPr>
        <cdr:cNvSpPr txBox="1"/>
      </cdr:nvSpPr>
      <cdr:spPr>
        <a:xfrm xmlns:a="http://schemas.openxmlformats.org/drawingml/2006/main">
          <a:off x="4508271" y="1241992"/>
          <a:ext cx="591490" cy="2549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800" b="1" dirty="0">
              <a:solidFill>
                <a:schemeClr val="bg1"/>
              </a:solidFill>
            </a:rPr>
            <a:t>3,30%</a:t>
          </a:r>
        </a:p>
      </cdr:txBody>
    </cdr:sp>
  </cdr:relSizeAnchor>
  <cdr:relSizeAnchor xmlns:cdr="http://schemas.openxmlformats.org/drawingml/2006/chartDrawing">
    <cdr:from>
      <cdr:x>0.5691</cdr:x>
      <cdr:y>0.25337</cdr:y>
    </cdr:from>
    <cdr:to>
      <cdr:x>0.64371</cdr:x>
      <cdr:y>0.32223</cdr:y>
    </cdr:to>
    <cdr:sp macro="" textlink="">
      <cdr:nvSpPr>
        <cdr:cNvPr id="16" name="ZoneTexte 1">
          <a:extLst xmlns:a="http://schemas.openxmlformats.org/drawingml/2006/main">
            <a:ext uri="{FF2B5EF4-FFF2-40B4-BE49-F238E27FC236}">
              <a16:creationId xmlns:a16="http://schemas.microsoft.com/office/drawing/2014/main" id="{3F7ABF86-1012-24E4-9CF9-9811DF3B524F}"/>
            </a:ext>
          </a:extLst>
        </cdr:cNvPr>
        <cdr:cNvSpPr txBox="1"/>
      </cdr:nvSpPr>
      <cdr:spPr>
        <a:xfrm xmlns:a="http://schemas.openxmlformats.org/drawingml/2006/main">
          <a:off x="3566616" y="770605"/>
          <a:ext cx="467589" cy="2094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800" b="1" dirty="0">
              <a:solidFill>
                <a:schemeClr val="bg1"/>
              </a:solidFill>
            </a:rPr>
            <a:t>3,70%</a:t>
          </a:r>
        </a:p>
      </cdr:txBody>
    </cdr:sp>
  </cdr:relSizeAnchor>
  <cdr:relSizeAnchor xmlns:cdr="http://schemas.openxmlformats.org/drawingml/2006/chartDrawing">
    <cdr:from>
      <cdr:x>0.87633</cdr:x>
      <cdr:y>0.3827</cdr:y>
    </cdr:from>
    <cdr:to>
      <cdr:x>0.95094</cdr:x>
      <cdr:y>0.45155</cdr:y>
    </cdr:to>
    <cdr:sp macro="" textlink="">
      <cdr:nvSpPr>
        <cdr:cNvPr id="17" name="ZoneTexte 1">
          <a:extLst xmlns:a="http://schemas.openxmlformats.org/drawingml/2006/main">
            <a:ext uri="{FF2B5EF4-FFF2-40B4-BE49-F238E27FC236}">
              <a16:creationId xmlns:a16="http://schemas.microsoft.com/office/drawing/2014/main" id="{DC2426F2-961D-B825-6266-3851A54AFEEC}"/>
            </a:ext>
          </a:extLst>
        </cdr:cNvPr>
        <cdr:cNvSpPr txBox="1"/>
      </cdr:nvSpPr>
      <cdr:spPr>
        <a:xfrm xmlns:a="http://schemas.openxmlformats.org/drawingml/2006/main">
          <a:off x="6947334" y="1416804"/>
          <a:ext cx="591490" cy="2548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800" b="1" dirty="0">
              <a:solidFill>
                <a:schemeClr val="bg1"/>
              </a:solidFill>
            </a:rPr>
            <a:t>3,00%</a:t>
          </a:r>
        </a:p>
      </cdr:txBody>
    </cdr:sp>
  </cdr:relSizeAnchor>
  <cdr:relSizeAnchor xmlns:cdr="http://schemas.openxmlformats.org/drawingml/2006/chartDrawing">
    <cdr:from>
      <cdr:x>0.87529</cdr:x>
      <cdr:y>0.2935</cdr:y>
    </cdr:from>
    <cdr:to>
      <cdr:x>0.9499</cdr:x>
      <cdr:y>0.36236</cdr:y>
    </cdr:to>
    <cdr:sp macro="" textlink="">
      <cdr:nvSpPr>
        <cdr:cNvPr id="18" name="ZoneTexte 1">
          <a:extLst xmlns:a="http://schemas.openxmlformats.org/drawingml/2006/main">
            <a:ext uri="{FF2B5EF4-FFF2-40B4-BE49-F238E27FC236}">
              <a16:creationId xmlns:a16="http://schemas.microsoft.com/office/drawing/2014/main" id="{0CFEE528-41FF-D41A-76D3-3803A9574BFF}"/>
            </a:ext>
          </a:extLst>
        </cdr:cNvPr>
        <cdr:cNvSpPr txBox="1"/>
      </cdr:nvSpPr>
      <cdr:spPr>
        <a:xfrm xmlns:a="http://schemas.openxmlformats.org/drawingml/2006/main">
          <a:off x="6939114" y="1086582"/>
          <a:ext cx="591490" cy="2549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800" b="1" dirty="0">
              <a:solidFill>
                <a:schemeClr val="bg1"/>
              </a:solidFill>
            </a:rPr>
            <a:t>3,60%</a:t>
          </a:r>
        </a:p>
      </cdr:txBody>
    </cdr:sp>
  </cdr:relSizeAnchor>
  <cdr:relSizeAnchor xmlns:cdr="http://schemas.openxmlformats.org/drawingml/2006/chartDrawing">
    <cdr:from>
      <cdr:x>0.87531</cdr:x>
      <cdr:y>0.21556</cdr:y>
    </cdr:from>
    <cdr:to>
      <cdr:x>0.94992</cdr:x>
      <cdr:y>0.28442</cdr:y>
    </cdr:to>
    <cdr:sp macro="" textlink="">
      <cdr:nvSpPr>
        <cdr:cNvPr id="19" name="ZoneTexte 1">
          <a:extLst xmlns:a="http://schemas.openxmlformats.org/drawingml/2006/main">
            <a:ext uri="{FF2B5EF4-FFF2-40B4-BE49-F238E27FC236}">
              <a16:creationId xmlns:a16="http://schemas.microsoft.com/office/drawing/2014/main" id="{3F7ABF86-1012-24E4-9CF9-9811DF3B524F}"/>
            </a:ext>
          </a:extLst>
        </cdr:cNvPr>
        <cdr:cNvSpPr txBox="1"/>
      </cdr:nvSpPr>
      <cdr:spPr>
        <a:xfrm xmlns:a="http://schemas.openxmlformats.org/drawingml/2006/main">
          <a:off x="6939217" y="798017"/>
          <a:ext cx="591490" cy="2549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800" b="1" dirty="0">
              <a:solidFill>
                <a:schemeClr val="bg1"/>
              </a:solidFill>
            </a:rPr>
            <a:t>3,90%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0.11698</cdr:x>
      <cdr:y>0.50129</cdr:y>
    </cdr:from>
    <cdr:to>
      <cdr:x>0.19159</cdr:x>
      <cdr:y>0.57014</cdr:y>
    </cdr:to>
    <cdr:sp macro="" textlink="">
      <cdr:nvSpPr>
        <cdr:cNvPr id="2" name="ZoneTexte 1">
          <a:extLst xmlns:a="http://schemas.openxmlformats.org/drawingml/2006/main">
            <a:ext uri="{FF2B5EF4-FFF2-40B4-BE49-F238E27FC236}">
              <a16:creationId xmlns:a16="http://schemas.microsoft.com/office/drawing/2014/main" id="{A0C6DC7F-EFB6-97C3-E4F4-3D8B2F6C601B}"/>
            </a:ext>
          </a:extLst>
        </cdr:cNvPr>
        <cdr:cNvSpPr txBox="1"/>
      </cdr:nvSpPr>
      <cdr:spPr>
        <a:xfrm xmlns:a="http://schemas.openxmlformats.org/drawingml/2006/main">
          <a:off x="730676" y="1535033"/>
          <a:ext cx="466058" cy="2108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800" b="1">
              <a:solidFill>
                <a:schemeClr val="bg1"/>
              </a:solidFill>
            </a:rPr>
            <a:t>2,03%</a:t>
          </a:r>
        </a:p>
      </cdr:txBody>
    </cdr:sp>
  </cdr:relSizeAnchor>
  <cdr:relSizeAnchor xmlns:cdr="http://schemas.openxmlformats.org/drawingml/2006/chartDrawing">
    <cdr:from>
      <cdr:x>0.11751</cdr:x>
      <cdr:y>0.41015</cdr:y>
    </cdr:from>
    <cdr:to>
      <cdr:x>0.19213</cdr:x>
      <cdr:y>0.47901</cdr:y>
    </cdr:to>
    <cdr:sp macro="" textlink="">
      <cdr:nvSpPr>
        <cdr:cNvPr id="3" name="ZoneTexte 1">
          <a:extLst xmlns:a="http://schemas.openxmlformats.org/drawingml/2006/main">
            <a:ext uri="{FF2B5EF4-FFF2-40B4-BE49-F238E27FC236}">
              <a16:creationId xmlns:a16="http://schemas.microsoft.com/office/drawing/2014/main" id="{0AC77D62-85EB-C1F3-5083-1B0AA92C33B0}"/>
            </a:ext>
          </a:extLst>
        </cdr:cNvPr>
        <cdr:cNvSpPr txBox="1"/>
      </cdr:nvSpPr>
      <cdr:spPr>
        <a:xfrm xmlns:a="http://schemas.openxmlformats.org/drawingml/2006/main">
          <a:off x="734042" y="1255960"/>
          <a:ext cx="466058" cy="2108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800" b="1">
              <a:solidFill>
                <a:schemeClr val="bg1"/>
              </a:solidFill>
            </a:rPr>
            <a:t>2,70%</a:t>
          </a:r>
        </a:p>
      </cdr:txBody>
    </cdr:sp>
  </cdr:relSizeAnchor>
  <cdr:relSizeAnchor xmlns:cdr="http://schemas.openxmlformats.org/drawingml/2006/chartDrawing">
    <cdr:from>
      <cdr:x>0.11805</cdr:x>
      <cdr:y>0.33644</cdr:y>
    </cdr:from>
    <cdr:to>
      <cdr:x>0.19266</cdr:x>
      <cdr:y>0.40529</cdr:y>
    </cdr:to>
    <cdr:sp macro="" textlink="">
      <cdr:nvSpPr>
        <cdr:cNvPr id="4" name="ZoneTexte 1">
          <a:extLst xmlns:a="http://schemas.openxmlformats.org/drawingml/2006/main">
            <a:ext uri="{FF2B5EF4-FFF2-40B4-BE49-F238E27FC236}">
              <a16:creationId xmlns:a16="http://schemas.microsoft.com/office/drawing/2014/main" id="{F56F9D52-DF78-749D-8812-3A1B58EE84F1}"/>
            </a:ext>
          </a:extLst>
        </cdr:cNvPr>
        <cdr:cNvSpPr txBox="1"/>
      </cdr:nvSpPr>
      <cdr:spPr>
        <a:xfrm xmlns:a="http://schemas.openxmlformats.org/drawingml/2006/main">
          <a:off x="737408" y="1030226"/>
          <a:ext cx="466058" cy="2108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800" b="1">
              <a:solidFill>
                <a:schemeClr val="bg1"/>
              </a:solidFill>
            </a:rPr>
            <a:t>3,04%</a:t>
          </a:r>
        </a:p>
      </cdr:txBody>
    </cdr:sp>
  </cdr:relSizeAnchor>
  <cdr:relSizeAnchor xmlns:cdr="http://schemas.openxmlformats.org/drawingml/2006/chartDrawing">
    <cdr:from>
      <cdr:x>0.41764</cdr:x>
      <cdr:y>0.32544</cdr:y>
    </cdr:from>
    <cdr:to>
      <cdr:x>0.49225</cdr:x>
      <cdr:y>0.3943</cdr:y>
    </cdr:to>
    <cdr:sp macro="" textlink="">
      <cdr:nvSpPr>
        <cdr:cNvPr id="7" name="ZoneTexte 1">
          <a:extLst xmlns:a="http://schemas.openxmlformats.org/drawingml/2006/main">
            <a:ext uri="{FF2B5EF4-FFF2-40B4-BE49-F238E27FC236}">
              <a16:creationId xmlns:a16="http://schemas.microsoft.com/office/drawing/2014/main" id="{A69F87B5-8383-7B34-63B3-F02AC583A658}"/>
            </a:ext>
          </a:extLst>
        </cdr:cNvPr>
        <cdr:cNvSpPr txBox="1"/>
      </cdr:nvSpPr>
      <cdr:spPr>
        <a:xfrm xmlns:a="http://schemas.openxmlformats.org/drawingml/2006/main">
          <a:off x="2608752" y="996568"/>
          <a:ext cx="466058" cy="2108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800" b="1">
              <a:solidFill>
                <a:schemeClr val="bg1"/>
              </a:solidFill>
            </a:rPr>
            <a:t>3,15%</a:t>
          </a:r>
        </a:p>
      </cdr:txBody>
    </cdr:sp>
  </cdr:relSizeAnchor>
  <cdr:relSizeAnchor xmlns:cdr="http://schemas.openxmlformats.org/drawingml/2006/chartDrawing">
    <cdr:from>
      <cdr:x>0.83477</cdr:x>
      <cdr:y>0.34888</cdr:y>
    </cdr:from>
    <cdr:to>
      <cdr:x>0.91082</cdr:x>
      <cdr:y>0.41881</cdr:y>
    </cdr:to>
    <cdr:sp macro="" textlink="">
      <cdr:nvSpPr>
        <cdr:cNvPr id="5" name="ZoneTexte 1">
          <a:extLst xmlns:a="http://schemas.openxmlformats.org/drawingml/2006/main">
            <a:ext uri="{FF2B5EF4-FFF2-40B4-BE49-F238E27FC236}">
              <a16:creationId xmlns:a16="http://schemas.microsoft.com/office/drawing/2014/main" id="{53C02D10-C57A-3130-10DB-615132F15B7F}"/>
            </a:ext>
          </a:extLst>
        </cdr:cNvPr>
        <cdr:cNvSpPr txBox="1"/>
      </cdr:nvSpPr>
      <cdr:spPr>
        <a:xfrm xmlns:a="http://schemas.openxmlformats.org/drawingml/2006/main">
          <a:off x="6374223" y="1224136"/>
          <a:ext cx="580683" cy="2453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800" b="1" dirty="0">
              <a:solidFill>
                <a:schemeClr val="bg1"/>
              </a:solidFill>
            </a:rPr>
            <a:t>3,13%</a:t>
          </a:r>
        </a:p>
      </cdr:txBody>
    </cdr:sp>
  </cdr:relSizeAnchor>
  <cdr:relSizeAnchor xmlns:cdr="http://schemas.openxmlformats.org/drawingml/2006/chartDrawing">
    <cdr:from>
      <cdr:x>0.83477</cdr:x>
      <cdr:y>0.25305</cdr:y>
    </cdr:from>
    <cdr:to>
      <cdr:x>0.91082</cdr:x>
      <cdr:y>0.32299</cdr:y>
    </cdr:to>
    <cdr:sp macro="" textlink="">
      <cdr:nvSpPr>
        <cdr:cNvPr id="6" name="ZoneTexte 1">
          <a:extLst xmlns:a="http://schemas.openxmlformats.org/drawingml/2006/main">
            <a:ext uri="{FF2B5EF4-FFF2-40B4-BE49-F238E27FC236}">
              <a16:creationId xmlns:a16="http://schemas.microsoft.com/office/drawing/2014/main" id="{35A3D3A0-D527-0FCC-1B9B-422F30078119}"/>
            </a:ext>
          </a:extLst>
        </cdr:cNvPr>
        <cdr:cNvSpPr txBox="1"/>
      </cdr:nvSpPr>
      <cdr:spPr>
        <a:xfrm xmlns:a="http://schemas.openxmlformats.org/drawingml/2006/main">
          <a:off x="6374223" y="887898"/>
          <a:ext cx="580683" cy="245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800" b="1" dirty="0">
              <a:solidFill>
                <a:schemeClr val="bg1"/>
              </a:solidFill>
            </a:rPr>
            <a:t>3,75%</a:t>
          </a:r>
        </a:p>
      </cdr:txBody>
    </cdr:sp>
  </cdr:relSizeAnchor>
  <cdr:relSizeAnchor xmlns:cdr="http://schemas.openxmlformats.org/drawingml/2006/chartDrawing">
    <cdr:from>
      <cdr:x>0.83477</cdr:x>
      <cdr:y>0.19084</cdr:y>
    </cdr:from>
    <cdr:to>
      <cdr:x>0.91082</cdr:x>
      <cdr:y>0.26078</cdr:y>
    </cdr:to>
    <cdr:sp macro="" textlink="">
      <cdr:nvSpPr>
        <cdr:cNvPr id="8" name="ZoneTexte 1">
          <a:extLst xmlns:a="http://schemas.openxmlformats.org/drawingml/2006/main">
            <a:ext uri="{FF2B5EF4-FFF2-40B4-BE49-F238E27FC236}">
              <a16:creationId xmlns:a16="http://schemas.microsoft.com/office/drawing/2014/main" id="{C7BDF188-4AEC-D512-E78A-8ABC012D16FA}"/>
            </a:ext>
          </a:extLst>
        </cdr:cNvPr>
        <cdr:cNvSpPr txBox="1"/>
      </cdr:nvSpPr>
      <cdr:spPr>
        <a:xfrm xmlns:a="http://schemas.openxmlformats.org/drawingml/2006/main">
          <a:off x="6374223" y="669609"/>
          <a:ext cx="580684" cy="245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800" b="1" dirty="0">
              <a:solidFill>
                <a:schemeClr val="bg1"/>
              </a:solidFill>
            </a:rPr>
            <a:t>4,00%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ce réservé de l'en-tête 1">
            <a:extLst>
              <a:ext uri="{FF2B5EF4-FFF2-40B4-BE49-F238E27FC236}">
                <a16:creationId xmlns:a16="http://schemas.microsoft.com/office/drawing/2014/main" id="{45F6BA2F-B17C-D901-01BF-0AA87326B63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fr-FR" altLang="fr-FR"/>
          </a:p>
        </p:txBody>
      </p:sp>
      <p:sp>
        <p:nvSpPr>
          <p:cNvPr id="24579" name="Espace réservé de la date 2">
            <a:extLst>
              <a:ext uri="{FF2B5EF4-FFF2-40B4-BE49-F238E27FC236}">
                <a16:creationId xmlns:a16="http://schemas.microsoft.com/office/drawing/2014/main" id="{41B7F048-71B1-6334-84FF-CCD9EDF8AEE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C6779C5F-7E8E-46C2-992E-4027B1B7B1A0}" type="datetimeFigureOut">
              <a:rPr lang="fr-FR" altLang="fr-FR"/>
              <a:pPr/>
              <a:t>12/01/2024</a:t>
            </a:fld>
            <a:endParaRPr lang="fr-FR" altLang="fr-FR"/>
          </a:p>
        </p:txBody>
      </p:sp>
      <p:sp>
        <p:nvSpPr>
          <p:cNvPr id="24580" name="Espace réservé du pied de page 3">
            <a:extLst>
              <a:ext uri="{FF2B5EF4-FFF2-40B4-BE49-F238E27FC236}">
                <a16:creationId xmlns:a16="http://schemas.microsoft.com/office/drawing/2014/main" id="{7C045245-4F04-AC8F-E87B-EEBB571E6A8F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7363"/>
            <a:ext cx="2946400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fr-FR" altLang="fr-FR"/>
          </a:p>
        </p:txBody>
      </p:sp>
      <p:sp>
        <p:nvSpPr>
          <p:cNvPr id="24581" name="Espace réservé du numéro de diapositive 4">
            <a:extLst>
              <a:ext uri="{FF2B5EF4-FFF2-40B4-BE49-F238E27FC236}">
                <a16:creationId xmlns:a16="http://schemas.microsoft.com/office/drawing/2014/main" id="{D0223D33-5431-1375-4ECC-E9E2438BD5F0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377363"/>
            <a:ext cx="2946400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B30B7FAB-9C6B-4396-9524-B28AE7F7E52D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hape 3">
            <a:extLst>
              <a:ext uri="{FF2B5EF4-FFF2-40B4-BE49-F238E27FC236}">
                <a16:creationId xmlns:a16="http://schemas.microsoft.com/office/drawing/2014/main" id="{4A5212CE-F7CA-EB0C-0A05-DD03BF924B9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03188" y="738188"/>
            <a:ext cx="6591300" cy="370840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  <a:gd name="T8" fmla="*/ 0 w 120000"/>
              <a:gd name="T9" fmla="*/ 0 h 120000"/>
              <a:gd name="T10" fmla="*/ 0 w 120000"/>
              <a:gd name="T11" fmla="*/ 0 h 120000"/>
              <a:gd name="T12" fmla="*/ 120000 w 120000"/>
              <a:gd name="T13" fmla="*/ 12000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" name="Shape 4">
            <a:extLst>
              <a:ext uri="{FF2B5EF4-FFF2-40B4-BE49-F238E27FC236}">
                <a16:creationId xmlns:a16="http://schemas.microsoft.com/office/drawing/2014/main" id="{F76A11B3-023D-CFAB-99AD-E2A516FF1A9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450" y="4689475"/>
            <a:ext cx="5438775" cy="444341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pPr lvl="0"/>
            <a:endParaRPr noProof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742950" indent="-28575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1143000" indent="-228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600200" indent="-228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2057400" indent="-228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roupebpce.fr/" TargetMode="External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>
            <a:extLst>
              <a:ext uri="{FF2B5EF4-FFF2-40B4-BE49-F238E27FC236}">
                <a16:creationId xmlns:a16="http://schemas.microsoft.com/office/drawing/2014/main" id="{04B4AE74-3A28-5208-E1F7-4FDDC78FCD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3" y="4565650"/>
            <a:ext cx="1901825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2">
            <a:extLst>
              <a:ext uri="{FF2B5EF4-FFF2-40B4-BE49-F238E27FC236}">
                <a16:creationId xmlns:a16="http://schemas.microsoft.com/office/drawing/2014/main" id="{64DAFD83-FD8B-E89A-E6B9-59E3B98991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" y="442913"/>
            <a:ext cx="2433637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Espace réservé pour une image  18"/>
          <p:cNvSpPr>
            <a:spLocks noGrp="1"/>
          </p:cNvSpPr>
          <p:nvPr>
            <p:ph type="pic" sz="quarter" idx="14"/>
          </p:nvPr>
        </p:nvSpPr>
        <p:spPr>
          <a:xfrm>
            <a:off x="3635896" y="0"/>
            <a:ext cx="5508104" cy="5164138"/>
          </a:xfrm>
          <a:prstGeom prst="rect">
            <a:avLst/>
          </a:prstGeom>
          <a:solidFill>
            <a:schemeClr val="accent2"/>
          </a:solidFill>
        </p:spPr>
        <p:txBody>
          <a:bodyPr rtlCol="0">
            <a:noAutofit/>
          </a:bodyPr>
          <a:lstStyle/>
          <a:p>
            <a:pPr lvl="0"/>
            <a:r>
              <a:rPr lang="fr-FR" noProof="0"/>
              <a:t>Cliquez sur l'icône pour ajouter une image</a:t>
            </a:r>
            <a:endParaRPr lang="en-US" noProof="0" dirty="0"/>
          </a:p>
        </p:txBody>
      </p:sp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864000" y="1851670"/>
            <a:ext cx="4896544" cy="1159799"/>
          </a:xfrm>
          <a:prstGeom prst="rect">
            <a:avLst/>
          </a:prstGeom>
        </p:spPr>
        <p:txBody>
          <a:bodyPr tIns="0" bIns="0" anchor="b"/>
          <a:lstStyle>
            <a:lvl1pPr lvl="0" algn="l">
              <a:lnSpc>
                <a:spcPct val="85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1" i="0" cap="all" baseline="0">
                <a:solidFill>
                  <a:schemeClr val="tx1"/>
                </a:solidFill>
                <a:effectLst/>
                <a:latin typeface="Montserrat ExtraBold" pitchFamily="2" charset="77"/>
                <a:ea typeface="Montserrat ExtraBold" pitchFamily="2" charset="77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6" name="Espace réservé du texte 52"/>
          <p:cNvSpPr>
            <a:spLocks noGrp="1"/>
          </p:cNvSpPr>
          <p:nvPr>
            <p:ph type="body" sz="quarter" idx="11"/>
          </p:nvPr>
        </p:nvSpPr>
        <p:spPr>
          <a:xfrm>
            <a:off x="864000" y="3031409"/>
            <a:ext cx="4896544" cy="249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marL="0" indent="0" algn="l">
              <a:buNone/>
              <a:defRPr sz="1800" b="0" i="0" cap="none" baseline="0">
                <a:solidFill>
                  <a:schemeClr val="tx1"/>
                </a:solidFill>
                <a:effectLst/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7" name="Espace réservé du texte 52"/>
          <p:cNvSpPr>
            <a:spLocks noGrp="1"/>
          </p:cNvSpPr>
          <p:nvPr>
            <p:ph type="body" sz="quarter" idx="13"/>
          </p:nvPr>
        </p:nvSpPr>
        <p:spPr>
          <a:xfrm rot="16200000">
            <a:off x="-966508" y="2510250"/>
            <a:ext cx="2095903" cy="12300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700" b="0" i="0" spc="10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" name="Espace réservé du texte 52"/>
          <p:cNvSpPr>
            <a:spLocks noGrp="1"/>
          </p:cNvSpPr>
          <p:nvPr>
            <p:ph type="body" sz="quarter" idx="12"/>
          </p:nvPr>
        </p:nvSpPr>
        <p:spPr>
          <a:xfrm rot="16200000">
            <a:off x="-2375938" y="2512789"/>
            <a:ext cx="5163673" cy="138096"/>
          </a:xfrm>
          <a:prstGeom prst="rect">
            <a:avLst/>
          </a:prstGeom>
          <a:solidFill>
            <a:srgbClr val="F08050"/>
          </a:solidFill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800" b="0" i="0" cap="all" spc="1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90758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pour une image  18"/>
          <p:cNvSpPr>
            <a:spLocks noGrp="1"/>
          </p:cNvSpPr>
          <p:nvPr>
            <p:ph type="pic" sz="quarter" idx="14"/>
          </p:nvPr>
        </p:nvSpPr>
        <p:spPr>
          <a:xfrm>
            <a:off x="142944" y="0"/>
            <a:ext cx="3276929" cy="5164138"/>
          </a:xfrm>
          <a:prstGeom prst="rect">
            <a:avLst/>
          </a:prstGeom>
          <a:solidFill>
            <a:schemeClr val="accent2"/>
          </a:solidFill>
        </p:spPr>
        <p:txBody>
          <a:bodyPr rtlCol="0">
            <a:noAutofit/>
          </a:bodyPr>
          <a:lstStyle/>
          <a:p>
            <a:pPr lvl="0"/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4067944" y="1991851"/>
            <a:ext cx="4536504" cy="1159799"/>
          </a:xfrm>
          <a:prstGeom prst="rect">
            <a:avLst/>
          </a:prstGeom>
        </p:spPr>
        <p:txBody>
          <a:bodyPr tIns="0" bIns="0" anchor="ctr"/>
          <a:lstStyle>
            <a:lvl1pPr lvl="0" algn="l">
              <a:lnSpc>
                <a:spcPct val="85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3600" b="1" i="0" cap="all" baseline="0">
                <a:solidFill>
                  <a:schemeClr val="tx1"/>
                </a:solidFill>
                <a:effectLst/>
                <a:latin typeface="Montserrat ExtraBold" pitchFamily="2" charset="77"/>
                <a:ea typeface="Montserrat ExtraBold" pitchFamily="2" charset="77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2483075" y="2067719"/>
            <a:ext cx="1296838" cy="1008062"/>
          </a:xfrm>
        </p:spPr>
        <p:txBody>
          <a:bodyPr anchor="ctr">
            <a:noAutofit/>
          </a:bodyPr>
          <a:lstStyle>
            <a:lvl1pPr marL="0" indent="0" algn="r">
              <a:buNone/>
              <a:defRPr sz="3600" b="1" i="0">
                <a:solidFill>
                  <a:schemeClr val="accent1"/>
                </a:solidFill>
                <a:latin typeface="Montserrat ExtraBold" pitchFamily="2" charset="77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612644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F79E222-117A-3322-58F9-C236C12FDB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3" y="4565650"/>
            <a:ext cx="1901825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64AA199-BA0C-E12C-89BD-8562E17B17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42913"/>
            <a:ext cx="2433637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864000" y="1545613"/>
            <a:ext cx="7523602" cy="1159799"/>
          </a:xfrm>
          <a:prstGeom prst="rect">
            <a:avLst/>
          </a:prstGeom>
        </p:spPr>
        <p:txBody>
          <a:bodyPr tIns="0" bIns="0" anchor="b"/>
          <a:lstStyle>
            <a:lvl1pPr lvl="0" algn="l">
              <a:lnSpc>
                <a:spcPct val="85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1" i="0" cap="all" baseline="0">
                <a:solidFill>
                  <a:schemeClr val="tx1"/>
                </a:solidFill>
                <a:effectLst/>
                <a:latin typeface="Montserrat ExtraBold" pitchFamily="2" charset="77"/>
                <a:ea typeface="Montserrat ExtraBold" pitchFamily="2" charset="77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6" name="Espace réservé du texte 52"/>
          <p:cNvSpPr>
            <a:spLocks noGrp="1"/>
          </p:cNvSpPr>
          <p:nvPr>
            <p:ph type="body" sz="quarter" idx="11"/>
          </p:nvPr>
        </p:nvSpPr>
        <p:spPr>
          <a:xfrm>
            <a:off x="864000" y="2705412"/>
            <a:ext cx="7523602" cy="249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marL="0" indent="0" algn="l">
              <a:buNone/>
              <a:defRPr sz="1800" b="0" i="0" cap="none" baseline="0">
                <a:solidFill>
                  <a:schemeClr val="tx1"/>
                </a:solidFill>
                <a:effectLst/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7" name="Espace réservé du texte 52"/>
          <p:cNvSpPr>
            <a:spLocks noGrp="1"/>
          </p:cNvSpPr>
          <p:nvPr>
            <p:ph type="body" sz="quarter" idx="13"/>
          </p:nvPr>
        </p:nvSpPr>
        <p:spPr>
          <a:xfrm rot="16200000">
            <a:off x="-966508" y="2510250"/>
            <a:ext cx="2095903" cy="12300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700" b="0" i="0" spc="10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texte 52"/>
          <p:cNvSpPr>
            <a:spLocks noGrp="1"/>
          </p:cNvSpPr>
          <p:nvPr>
            <p:ph type="body" sz="quarter" idx="12"/>
          </p:nvPr>
        </p:nvSpPr>
        <p:spPr>
          <a:xfrm rot="16200000">
            <a:off x="-2375938" y="2512789"/>
            <a:ext cx="5163673" cy="138096"/>
          </a:xfrm>
          <a:prstGeom prst="rect">
            <a:avLst/>
          </a:prstGeom>
          <a:solidFill>
            <a:srgbClr val="F08050"/>
          </a:solidFill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800" b="0" i="0" cap="all" spc="1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5" name="Image 4" descr="Une image contenant texte, Police, capture d’écran, Graphique&#10;&#10;Description générée automatiquement">
            <a:extLst>
              <a:ext uri="{FF2B5EF4-FFF2-40B4-BE49-F238E27FC236}">
                <a16:creationId xmlns:a16="http://schemas.microsoft.com/office/drawing/2014/main" id="{D2538DA0-6293-29A6-8C26-8655FCD70AD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940152" y="371123"/>
            <a:ext cx="3124085" cy="75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194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A9807DD-BA6B-D2FC-382D-C5B95DEF2327}"/>
              </a:ext>
            </a:extLst>
          </p:cNvPr>
          <p:cNvSpPr/>
          <p:nvPr/>
        </p:nvSpPr>
        <p:spPr>
          <a:xfrm>
            <a:off x="3054350" y="227013"/>
            <a:ext cx="5838825" cy="44624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60253" sx="102000" sy="102000" algn="c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C4D813-4478-1885-1E42-42A6AEBACE14}"/>
              </a:ext>
            </a:extLst>
          </p:cNvPr>
          <p:cNvSpPr/>
          <p:nvPr/>
        </p:nvSpPr>
        <p:spPr>
          <a:xfrm>
            <a:off x="0" y="50800"/>
            <a:ext cx="1638300" cy="1276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kern="0">
              <a:sym typeface="Arial"/>
            </a:endParaRP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232A3BE8-D842-AA19-C14E-34843763CD64}"/>
              </a:ext>
            </a:extLst>
          </p:cNvPr>
          <p:cNvCxnSpPr>
            <a:cxnSpLocks/>
          </p:cNvCxnSpPr>
          <p:nvPr/>
        </p:nvCxnSpPr>
        <p:spPr>
          <a:xfrm>
            <a:off x="1365250" y="2643188"/>
            <a:ext cx="3698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3995936" y="437378"/>
            <a:ext cx="4608512" cy="540883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marR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lang="fr-FR" sz="1400" b="0" i="0" u="none" strike="noStrike" cap="none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3995936" y="1137883"/>
            <a:ext cx="4608512" cy="540883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marR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lang="fr-FR" sz="1400" b="0" i="0" u="none" strike="noStrike" cap="none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3995936" y="1838388"/>
            <a:ext cx="4608512" cy="540883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marR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lang="fr-FR" sz="1400" b="0" i="0" u="none" strike="noStrike" cap="none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95936" y="2538893"/>
            <a:ext cx="4608512" cy="540883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marR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lang="fr-FR" sz="1400" b="0" i="0" u="none" strike="noStrike" cap="none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3995936" y="3239398"/>
            <a:ext cx="4608512" cy="540883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marR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lang="fr-FR" sz="1400" b="0" i="0" u="none" strike="noStrike" cap="none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3995936" y="3939902"/>
            <a:ext cx="4608512" cy="540883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marR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lang="fr-FR" sz="1400" b="0" i="0" u="none" strike="noStrike" cap="none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/>
          </p:nvPr>
        </p:nvSpPr>
        <p:spPr>
          <a:xfrm>
            <a:off x="3300736" y="453258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1"/>
                </a:solidFill>
                <a:latin typeface="Montserrat ExtraBold" pitchFamily="2" charset="77"/>
                <a:ea typeface="Montserrat ExtraBold" pitchFamily="2" charset="77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3300736" y="1153763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tx2"/>
                </a:solidFill>
                <a:latin typeface="Montserrat ExtraBold" pitchFamily="2" charset="77"/>
                <a:ea typeface="Montserrat ExtraBold" pitchFamily="2" charset="77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/>
          </p:nvPr>
        </p:nvSpPr>
        <p:spPr>
          <a:xfrm>
            <a:off x="3300736" y="1854268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2"/>
                </a:solidFill>
                <a:latin typeface="Montserrat ExtraBold" pitchFamily="2" charset="77"/>
                <a:ea typeface="Montserrat ExtraBold" pitchFamily="2" charset="77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/>
          </p:nvPr>
        </p:nvSpPr>
        <p:spPr>
          <a:xfrm>
            <a:off x="3300736" y="2554773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3"/>
                </a:solidFill>
                <a:latin typeface="Montserrat ExtraBold" pitchFamily="2" charset="77"/>
                <a:ea typeface="Montserrat ExtraBold" pitchFamily="2" charset="77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/>
          </p:nvPr>
        </p:nvSpPr>
        <p:spPr>
          <a:xfrm>
            <a:off x="3300736" y="3255278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4"/>
                </a:solidFill>
                <a:latin typeface="Montserrat ExtraBold" pitchFamily="2" charset="77"/>
                <a:ea typeface="Montserrat ExtraBold" pitchFamily="2" charset="77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/>
          </p:nvPr>
        </p:nvSpPr>
        <p:spPr>
          <a:xfrm>
            <a:off x="3300736" y="3955782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6"/>
                </a:solidFill>
                <a:latin typeface="Montserrat ExtraBold" pitchFamily="2" charset="77"/>
                <a:ea typeface="Montserrat ExtraBold" pitchFamily="2" charset="77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395536" y="2169876"/>
            <a:ext cx="2308999" cy="432000"/>
          </a:xfrm>
        </p:spPr>
        <p:txBody>
          <a:bodyPr anchor="b"/>
          <a:lstStyle>
            <a:lvl1pPr>
              <a:defRPr sz="2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674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9A15C802-14D3-4461-C336-AA2E3F98DF48}"/>
              </a:ext>
            </a:extLst>
          </p:cNvPr>
          <p:cNvCxnSpPr>
            <a:cxnSpLocks/>
          </p:cNvCxnSpPr>
          <p:nvPr/>
        </p:nvCxnSpPr>
        <p:spPr>
          <a:xfrm>
            <a:off x="4387850" y="555625"/>
            <a:ext cx="3683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57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719951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719572" y="1131589"/>
            <a:ext cx="7704856" cy="3712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1C7359FD-C20A-0C21-2995-11E1C66C274F}"/>
              </a:ext>
            </a:extLst>
          </p:cNvPr>
          <p:cNvSpPr>
            <a:spLocks noGrp="1" noChangeArrowheads="1"/>
          </p:cNvSpPr>
          <p:nvPr>
            <p:ph type="dt" sz="half" idx="14"/>
          </p:nvPr>
        </p:nvSpPr>
        <p:spPr bwMode="auto">
          <a:xfrm>
            <a:off x="3543300" y="4939997"/>
            <a:ext cx="2057400" cy="15557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 sz="8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fr-FR" altLang="fr-FR" dirty="0"/>
              <a:t>12/01/2024</a:t>
            </a:r>
          </a:p>
        </p:txBody>
      </p:sp>
      <p:sp>
        <p:nvSpPr>
          <p:cNvPr id="8" name="Espace réservé du numéro de diapositive 11">
            <a:extLst>
              <a:ext uri="{FF2B5EF4-FFF2-40B4-BE49-F238E27FC236}">
                <a16:creationId xmlns:a16="http://schemas.microsoft.com/office/drawing/2014/main" id="{AED79B6A-18C3-E3CF-677E-A18079F60032}"/>
              </a:ext>
            </a:extLst>
          </p:cNvPr>
          <p:cNvSpPr>
            <a:spLocks noGrp="1" noChangeArrowheads="1"/>
          </p:cNvSpPr>
          <p:nvPr>
            <p:ph type="sldNum" sz="quarter" idx="16"/>
          </p:nvPr>
        </p:nvSpPr>
        <p:spPr bwMode="auto">
          <a:xfrm>
            <a:off x="7086600" y="4964113"/>
            <a:ext cx="20574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050D7F91-91F9-489A-BE16-578FB671BC89}" type="slidenum">
              <a:rPr lang="fr-FR" altLang="fr-FR"/>
              <a:pPr/>
              <a:t>‹N°›</a:t>
            </a:fld>
            <a:endParaRPr lang="fr-FR" altLang="fr-FR"/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F681FA9D-1A4C-BD5D-0E88-51EB5265AFB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11560" y="4914594"/>
            <a:ext cx="3276364" cy="178916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ctr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tx2"/>
              </a:buClr>
              <a:buFont typeface="Cambria Math" panose="02040503050406030204" pitchFamily="18" charset="0"/>
              <a:buNone/>
              <a:defRPr sz="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l"/>
            <a:r>
              <a:rPr lang="fr-FR" altLang="fr-FR" dirty="0"/>
              <a:t>Rendements 2023 Assurance vie – usage strictement interne</a:t>
            </a:r>
          </a:p>
        </p:txBody>
      </p:sp>
    </p:spTree>
    <p:extLst>
      <p:ext uri="{BB962C8B-B14F-4D97-AF65-F5344CB8AC3E}">
        <p14:creationId xmlns:p14="http://schemas.microsoft.com/office/powerpoint/2010/main" val="3846343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4D6088D5-49E6-BE18-5403-9193E8DFA4FB}"/>
              </a:ext>
            </a:extLst>
          </p:cNvPr>
          <p:cNvCxnSpPr>
            <a:cxnSpLocks/>
          </p:cNvCxnSpPr>
          <p:nvPr/>
        </p:nvCxnSpPr>
        <p:spPr>
          <a:xfrm>
            <a:off x="4387850" y="555625"/>
            <a:ext cx="3683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57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719951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Espace réservé pour une image  13"/>
          <p:cNvSpPr>
            <a:spLocks noGrp="1"/>
          </p:cNvSpPr>
          <p:nvPr>
            <p:ph type="pic" sz="quarter" idx="23"/>
          </p:nvPr>
        </p:nvSpPr>
        <p:spPr>
          <a:xfrm>
            <a:off x="2412207" y="1276350"/>
            <a:ext cx="4319587" cy="2738438"/>
          </a:xfrm>
        </p:spPr>
        <p:txBody>
          <a:bodyPr rtlCol="0">
            <a:normAutofit/>
          </a:bodyPr>
          <a:lstStyle/>
          <a:p>
            <a:pPr lvl="0"/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5" name="Espace réservé de la date 11">
            <a:extLst>
              <a:ext uri="{FF2B5EF4-FFF2-40B4-BE49-F238E27FC236}">
                <a16:creationId xmlns:a16="http://schemas.microsoft.com/office/drawing/2014/main" id="{BB73B953-55D9-FCFB-C63E-7F3CE91F4BFE}"/>
              </a:ext>
            </a:extLst>
          </p:cNvPr>
          <p:cNvSpPr>
            <a:spLocks noGrp="1" noChangeArrowheads="1"/>
          </p:cNvSpPr>
          <p:nvPr>
            <p:ph type="dt" sz="half" idx="24"/>
          </p:nvPr>
        </p:nvSpPr>
        <p:spPr bwMode="auto">
          <a:xfrm>
            <a:off x="3543300" y="4943475"/>
            <a:ext cx="2057400" cy="15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fld id="{1F5D6FC4-9DA6-4543-843D-23CEE5782EE4}" type="datetime6">
              <a:rPr lang="fr-FR" altLang="fr-FR"/>
              <a:pPr/>
              <a:t>janvier 24</a:t>
            </a:fld>
            <a:endParaRPr lang="fr-FR" altLang="fr-FR"/>
          </a:p>
        </p:txBody>
      </p:sp>
      <p:sp>
        <p:nvSpPr>
          <p:cNvPr id="6" name="Espace réservé du pied de page 12">
            <a:extLst>
              <a:ext uri="{FF2B5EF4-FFF2-40B4-BE49-F238E27FC236}">
                <a16:creationId xmlns:a16="http://schemas.microsoft.com/office/drawing/2014/main" id="{1257D3FD-ADC2-2FCB-2865-1E2537C8D75A}"/>
              </a:ext>
            </a:extLst>
          </p:cNvPr>
          <p:cNvSpPr>
            <a:spLocks noGrp="1" noChangeArrowheads="1"/>
          </p:cNvSpPr>
          <p:nvPr>
            <p:ph type="ftr" sz="quarter" idx="25"/>
          </p:nvPr>
        </p:nvSpPr>
        <p:spPr bwMode="auto">
          <a:xfrm>
            <a:off x="679450" y="4951413"/>
            <a:ext cx="3086100" cy="13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r>
              <a:rPr lang="fr-FR" altLang="fr-FR"/>
              <a:t>Titre du document</a:t>
            </a:r>
          </a:p>
        </p:txBody>
      </p:sp>
      <p:sp>
        <p:nvSpPr>
          <p:cNvPr id="7" name="Espace réservé du numéro de diapositive 14">
            <a:extLst>
              <a:ext uri="{FF2B5EF4-FFF2-40B4-BE49-F238E27FC236}">
                <a16:creationId xmlns:a16="http://schemas.microsoft.com/office/drawing/2014/main" id="{B1540187-E273-6823-C4DD-20561A4F66EB}"/>
              </a:ext>
            </a:extLst>
          </p:cNvPr>
          <p:cNvSpPr>
            <a:spLocks noGrp="1" noChangeArrowheads="1"/>
          </p:cNvSpPr>
          <p:nvPr>
            <p:ph type="sldNum" sz="quarter" idx="26"/>
          </p:nvPr>
        </p:nvSpPr>
        <p:spPr bwMode="auto">
          <a:xfrm>
            <a:off x="7086600" y="4964113"/>
            <a:ext cx="20574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4DE26F1A-A6AC-451A-A5ED-0ED34AC924B4}" type="slidenum">
              <a:rPr lang="fr-FR" altLang="fr-FR"/>
              <a:pPr/>
              <a:t>‹N°›</a:t>
            </a:fld>
            <a:endParaRPr lang="fr-FR" altLang="fr-FR"/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22519FEA-10D1-0C26-EE13-C82FDA681E6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543300" y="4943475"/>
            <a:ext cx="2057400" cy="15557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ctr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tx2"/>
              </a:buClr>
              <a:buFont typeface="Cambria Math" panose="02040503050406030204" pitchFamily="18" charset="0"/>
              <a:buNone/>
              <a:defRPr sz="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fr-FR" altLang="fr-FR"/>
              <a:t>12/01/2024</a:t>
            </a:r>
            <a:endParaRPr lang="fr-FR" altLang="fr-FR" dirty="0"/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48AC7A47-B588-DB98-10F8-8F96C2CC4B5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19572" y="4920134"/>
            <a:ext cx="3276364" cy="178916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ctr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tx2"/>
              </a:buClr>
              <a:buFont typeface="Cambria Math" panose="02040503050406030204" pitchFamily="18" charset="0"/>
              <a:buNone/>
              <a:defRPr sz="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l"/>
            <a:r>
              <a:rPr lang="fr-FR" altLang="fr-FR" dirty="0"/>
              <a:t>Rendements 2023 Assurance vie – usage strictement interne</a:t>
            </a:r>
          </a:p>
        </p:txBody>
      </p:sp>
    </p:spTree>
    <p:extLst>
      <p:ext uri="{BB962C8B-B14F-4D97-AF65-F5344CB8AC3E}">
        <p14:creationId xmlns:p14="http://schemas.microsoft.com/office/powerpoint/2010/main" val="1388889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CE3AFB9E-6B12-134E-53FF-AF751EBE5571}"/>
              </a:ext>
            </a:extLst>
          </p:cNvPr>
          <p:cNvCxnSpPr>
            <a:cxnSpLocks/>
          </p:cNvCxnSpPr>
          <p:nvPr/>
        </p:nvCxnSpPr>
        <p:spPr>
          <a:xfrm flipH="1">
            <a:off x="0" y="4883150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A29E9E9-4780-96B5-AB52-10A4BE8EC809}"/>
              </a:ext>
            </a:extLst>
          </p:cNvPr>
          <p:cNvCxnSpPr>
            <a:cxnSpLocks/>
          </p:cNvCxnSpPr>
          <p:nvPr/>
        </p:nvCxnSpPr>
        <p:spPr>
          <a:xfrm>
            <a:off x="4387850" y="555625"/>
            <a:ext cx="3683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Espace réservé pour une image  28"/>
          <p:cNvSpPr>
            <a:spLocks noGrp="1"/>
          </p:cNvSpPr>
          <p:nvPr>
            <p:ph type="pic" sz="quarter" idx="10"/>
          </p:nvPr>
        </p:nvSpPr>
        <p:spPr>
          <a:xfrm>
            <a:off x="0" y="-2"/>
            <a:ext cx="4870427" cy="4879569"/>
          </a:xfrm>
          <a:custGeom>
            <a:avLst/>
            <a:gdLst>
              <a:gd name="connsiteX0" fmla="*/ 3696012 w 4870427"/>
              <a:gd name="connsiteY0" fmla="*/ 3719852 h 4879569"/>
              <a:gd name="connsiteX1" fmla="*/ 4870427 w 4870427"/>
              <a:gd name="connsiteY1" fmla="*/ 3719852 h 4879569"/>
              <a:gd name="connsiteX2" fmla="*/ 4870427 w 4870427"/>
              <a:gd name="connsiteY2" fmla="*/ 4879569 h 4879569"/>
              <a:gd name="connsiteX3" fmla="*/ 3696012 w 4870427"/>
              <a:gd name="connsiteY3" fmla="*/ 4879569 h 4879569"/>
              <a:gd name="connsiteX4" fmla="*/ 1219347 w 4870427"/>
              <a:gd name="connsiteY4" fmla="*/ 3719852 h 4879569"/>
              <a:gd name="connsiteX5" fmla="*/ 2377747 w 4870427"/>
              <a:gd name="connsiteY5" fmla="*/ 3719852 h 4879569"/>
              <a:gd name="connsiteX6" fmla="*/ 2377747 w 4870427"/>
              <a:gd name="connsiteY6" fmla="*/ 4879569 h 4879569"/>
              <a:gd name="connsiteX7" fmla="*/ 1219347 w 4870427"/>
              <a:gd name="connsiteY7" fmla="*/ 4879569 h 4879569"/>
              <a:gd name="connsiteX8" fmla="*/ 0 w 4870427"/>
              <a:gd name="connsiteY8" fmla="*/ 3719852 h 4879569"/>
              <a:gd name="connsiteX9" fmla="*/ 1139415 w 4870427"/>
              <a:gd name="connsiteY9" fmla="*/ 3719852 h 4879569"/>
              <a:gd name="connsiteX10" fmla="*/ 1139415 w 4870427"/>
              <a:gd name="connsiteY10" fmla="*/ 4879569 h 4879569"/>
              <a:gd name="connsiteX11" fmla="*/ 0 w 4870427"/>
              <a:gd name="connsiteY11" fmla="*/ 4879569 h 4879569"/>
              <a:gd name="connsiteX12" fmla="*/ 2457679 w 4870427"/>
              <a:gd name="connsiteY12" fmla="*/ 2479315 h 4879569"/>
              <a:gd name="connsiteX13" fmla="*/ 3616080 w 4870427"/>
              <a:gd name="connsiteY13" fmla="*/ 2479315 h 4879569"/>
              <a:gd name="connsiteX14" fmla="*/ 3616080 w 4870427"/>
              <a:gd name="connsiteY14" fmla="*/ 3639920 h 4879569"/>
              <a:gd name="connsiteX15" fmla="*/ 2457679 w 4870427"/>
              <a:gd name="connsiteY15" fmla="*/ 3639920 h 4879569"/>
              <a:gd name="connsiteX16" fmla="*/ 0 w 4870427"/>
              <a:gd name="connsiteY16" fmla="*/ 2479315 h 4879569"/>
              <a:gd name="connsiteX17" fmla="*/ 1139415 w 4870427"/>
              <a:gd name="connsiteY17" fmla="*/ 2479315 h 4879569"/>
              <a:gd name="connsiteX18" fmla="*/ 1139415 w 4870427"/>
              <a:gd name="connsiteY18" fmla="*/ 3639920 h 4879569"/>
              <a:gd name="connsiteX19" fmla="*/ 0 w 4870427"/>
              <a:gd name="connsiteY19" fmla="*/ 3639920 h 4879569"/>
              <a:gd name="connsiteX20" fmla="*/ 3696012 w 4870427"/>
              <a:gd name="connsiteY20" fmla="*/ 1239657 h 4879569"/>
              <a:gd name="connsiteX21" fmla="*/ 4870427 w 4870427"/>
              <a:gd name="connsiteY21" fmla="*/ 1239657 h 4879569"/>
              <a:gd name="connsiteX22" fmla="*/ 4870427 w 4870427"/>
              <a:gd name="connsiteY22" fmla="*/ 2399383 h 4879569"/>
              <a:gd name="connsiteX23" fmla="*/ 3696012 w 4870427"/>
              <a:gd name="connsiteY23" fmla="*/ 2399383 h 4879569"/>
              <a:gd name="connsiteX24" fmla="*/ 2457679 w 4870427"/>
              <a:gd name="connsiteY24" fmla="*/ 1239657 h 4879569"/>
              <a:gd name="connsiteX25" fmla="*/ 3616080 w 4870427"/>
              <a:gd name="connsiteY25" fmla="*/ 1239657 h 4879569"/>
              <a:gd name="connsiteX26" fmla="*/ 3616080 w 4870427"/>
              <a:gd name="connsiteY26" fmla="*/ 2399383 h 4879569"/>
              <a:gd name="connsiteX27" fmla="*/ 2457679 w 4870427"/>
              <a:gd name="connsiteY27" fmla="*/ 2399383 h 4879569"/>
              <a:gd name="connsiteX28" fmla="*/ 1219347 w 4870427"/>
              <a:gd name="connsiteY28" fmla="*/ 1239657 h 4879569"/>
              <a:gd name="connsiteX29" fmla="*/ 2377747 w 4870427"/>
              <a:gd name="connsiteY29" fmla="*/ 1239657 h 4879569"/>
              <a:gd name="connsiteX30" fmla="*/ 2377747 w 4870427"/>
              <a:gd name="connsiteY30" fmla="*/ 2399383 h 4879569"/>
              <a:gd name="connsiteX31" fmla="*/ 1219347 w 4870427"/>
              <a:gd name="connsiteY31" fmla="*/ 2399383 h 4879569"/>
              <a:gd name="connsiteX32" fmla="*/ 0 w 4870427"/>
              <a:gd name="connsiteY32" fmla="*/ 1239657 h 4879569"/>
              <a:gd name="connsiteX33" fmla="*/ 1139415 w 4870427"/>
              <a:gd name="connsiteY33" fmla="*/ 1239657 h 4879569"/>
              <a:gd name="connsiteX34" fmla="*/ 1139415 w 4870427"/>
              <a:gd name="connsiteY34" fmla="*/ 2399383 h 4879569"/>
              <a:gd name="connsiteX35" fmla="*/ 0 w 4870427"/>
              <a:gd name="connsiteY35" fmla="*/ 2399383 h 4879569"/>
              <a:gd name="connsiteX36" fmla="*/ 1219347 w 4870427"/>
              <a:gd name="connsiteY36" fmla="*/ 0 h 4879569"/>
              <a:gd name="connsiteX37" fmla="*/ 2377747 w 4870427"/>
              <a:gd name="connsiteY37" fmla="*/ 0 h 4879569"/>
              <a:gd name="connsiteX38" fmla="*/ 2377747 w 4870427"/>
              <a:gd name="connsiteY38" fmla="*/ 1159725 h 4879569"/>
              <a:gd name="connsiteX39" fmla="*/ 1219347 w 4870427"/>
              <a:gd name="connsiteY39" fmla="*/ 1159725 h 4879569"/>
              <a:gd name="connsiteX40" fmla="*/ 0 w 4870427"/>
              <a:gd name="connsiteY40" fmla="*/ 0 h 4879569"/>
              <a:gd name="connsiteX41" fmla="*/ 1139415 w 4870427"/>
              <a:gd name="connsiteY41" fmla="*/ 0 h 4879569"/>
              <a:gd name="connsiteX42" fmla="*/ 1139415 w 4870427"/>
              <a:gd name="connsiteY42" fmla="*/ 1159725 h 4879569"/>
              <a:gd name="connsiteX43" fmla="*/ 0 w 4870427"/>
              <a:gd name="connsiteY43" fmla="*/ 1159725 h 4879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4870427" h="4879569">
                <a:moveTo>
                  <a:pt x="3696012" y="3719852"/>
                </a:moveTo>
                <a:lnTo>
                  <a:pt x="4870427" y="3719852"/>
                </a:lnTo>
                <a:lnTo>
                  <a:pt x="4870427" y="4879569"/>
                </a:lnTo>
                <a:lnTo>
                  <a:pt x="3696012" y="4879569"/>
                </a:lnTo>
                <a:close/>
                <a:moveTo>
                  <a:pt x="1219347" y="3719852"/>
                </a:moveTo>
                <a:lnTo>
                  <a:pt x="2377747" y="3719852"/>
                </a:lnTo>
                <a:lnTo>
                  <a:pt x="2377747" y="4879569"/>
                </a:lnTo>
                <a:lnTo>
                  <a:pt x="1219347" y="4879569"/>
                </a:lnTo>
                <a:close/>
                <a:moveTo>
                  <a:pt x="0" y="3719852"/>
                </a:moveTo>
                <a:lnTo>
                  <a:pt x="1139415" y="3719852"/>
                </a:lnTo>
                <a:lnTo>
                  <a:pt x="1139415" y="4879569"/>
                </a:lnTo>
                <a:lnTo>
                  <a:pt x="0" y="4879569"/>
                </a:lnTo>
                <a:close/>
                <a:moveTo>
                  <a:pt x="2457679" y="2479315"/>
                </a:moveTo>
                <a:lnTo>
                  <a:pt x="3616080" y="2479315"/>
                </a:lnTo>
                <a:lnTo>
                  <a:pt x="3616080" y="3639920"/>
                </a:lnTo>
                <a:lnTo>
                  <a:pt x="2457679" y="3639920"/>
                </a:lnTo>
                <a:close/>
                <a:moveTo>
                  <a:pt x="0" y="2479315"/>
                </a:moveTo>
                <a:lnTo>
                  <a:pt x="1139415" y="2479315"/>
                </a:lnTo>
                <a:lnTo>
                  <a:pt x="1139415" y="3639920"/>
                </a:lnTo>
                <a:lnTo>
                  <a:pt x="0" y="3639920"/>
                </a:lnTo>
                <a:close/>
                <a:moveTo>
                  <a:pt x="3696012" y="1239657"/>
                </a:moveTo>
                <a:lnTo>
                  <a:pt x="4870427" y="1239657"/>
                </a:lnTo>
                <a:lnTo>
                  <a:pt x="4870427" y="2399383"/>
                </a:lnTo>
                <a:lnTo>
                  <a:pt x="3696012" y="2399383"/>
                </a:lnTo>
                <a:close/>
                <a:moveTo>
                  <a:pt x="2457679" y="1239657"/>
                </a:moveTo>
                <a:lnTo>
                  <a:pt x="3616080" y="1239657"/>
                </a:lnTo>
                <a:lnTo>
                  <a:pt x="3616080" y="2399383"/>
                </a:lnTo>
                <a:lnTo>
                  <a:pt x="2457679" y="2399383"/>
                </a:lnTo>
                <a:close/>
                <a:moveTo>
                  <a:pt x="1219347" y="1239657"/>
                </a:moveTo>
                <a:lnTo>
                  <a:pt x="2377747" y="1239657"/>
                </a:lnTo>
                <a:lnTo>
                  <a:pt x="2377747" y="2399383"/>
                </a:lnTo>
                <a:lnTo>
                  <a:pt x="1219347" y="2399383"/>
                </a:lnTo>
                <a:close/>
                <a:moveTo>
                  <a:pt x="0" y="1239657"/>
                </a:moveTo>
                <a:lnTo>
                  <a:pt x="1139415" y="1239657"/>
                </a:lnTo>
                <a:lnTo>
                  <a:pt x="1139415" y="2399383"/>
                </a:lnTo>
                <a:lnTo>
                  <a:pt x="0" y="2399383"/>
                </a:lnTo>
                <a:close/>
                <a:moveTo>
                  <a:pt x="1219347" y="0"/>
                </a:moveTo>
                <a:lnTo>
                  <a:pt x="2377747" y="0"/>
                </a:lnTo>
                <a:lnTo>
                  <a:pt x="2377747" y="1159725"/>
                </a:lnTo>
                <a:lnTo>
                  <a:pt x="1219347" y="1159725"/>
                </a:lnTo>
                <a:close/>
                <a:moveTo>
                  <a:pt x="0" y="0"/>
                </a:moveTo>
                <a:lnTo>
                  <a:pt x="1139415" y="0"/>
                </a:lnTo>
                <a:lnTo>
                  <a:pt x="1139415" y="1159725"/>
                </a:lnTo>
                <a:lnTo>
                  <a:pt x="0" y="115972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57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719951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0" name="Espace réservé du contenu 5"/>
          <p:cNvSpPr>
            <a:spLocks noGrp="1"/>
          </p:cNvSpPr>
          <p:nvPr>
            <p:ph sz="quarter" idx="23"/>
          </p:nvPr>
        </p:nvSpPr>
        <p:spPr>
          <a:xfrm>
            <a:off x="5436096" y="1131589"/>
            <a:ext cx="3321028" cy="3712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33711682-A427-8C6A-CEAA-89EF91D600D4}"/>
              </a:ext>
            </a:extLst>
          </p:cNvPr>
          <p:cNvSpPr>
            <a:spLocks noGrp="1" noChangeArrowheads="1"/>
          </p:cNvSpPr>
          <p:nvPr>
            <p:ph type="dt" sz="half" idx="24"/>
          </p:nvPr>
        </p:nvSpPr>
        <p:spPr bwMode="auto">
          <a:xfrm>
            <a:off x="3543300" y="4943475"/>
            <a:ext cx="2057400" cy="15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fld id="{46CF75B2-77D6-448C-A152-6885866E33E3}" type="datetime6">
              <a:rPr lang="fr-FR" altLang="fr-FR"/>
              <a:pPr/>
              <a:t>janvier 24</a:t>
            </a:fld>
            <a:endParaRPr lang="fr-FR" alt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F8015678-BAF8-4F17-A242-C350860C051F}"/>
              </a:ext>
            </a:extLst>
          </p:cNvPr>
          <p:cNvSpPr>
            <a:spLocks noGrp="1" noChangeArrowheads="1"/>
          </p:cNvSpPr>
          <p:nvPr>
            <p:ph type="ftr" sz="quarter" idx="25"/>
          </p:nvPr>
        </p:nvSpPr>
        <p:spPr bwMode="auto">
          <a:xfrm>
            <a:off x="679450" y="4951413"/>
            <a:ext cx="3086100" cy="13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r>
              <a:rPr lang="fr-FR" altLang="fr-FR"/>
              <a:t>Titre du document</a:t>
            </a:r>
          </a:p>
        </p:txBody>
      </p:sp>
      <p:sp>
        <p:nvSpPr>
          <p:cNvPr id="8" name="Espace réservé du numéro de diapositive 6">
            <a:extLst>
              <a:ext uri="{FF2B5EF4-FFF2-40B4-BE49-F238E27FC236}">
                <a16:creationId xmlns:a16="http://schemas.microsoft.com/office/drawing/2014/main" id="{77A1DD18-F0D2-D8C1-B8B6-7113A4C2A5F7}"/>
              </a:ext>
            </a:extLst>
          </p:cNvPr>
          <p:cNvSpPr>
            <a:spLocks noGrp="1" noChangeArrowheads="1"/>
          </p:cNvSpPr>
          <p:nvPr>
            <p:ph type="sldNum" sz="quarter" idx="26"/>
          </p:nvPr>
        </p:nvSpPr>
        <p:spPr bwMode="auto">
          <a:xfrm>
            <a:off x="7086600" y="4964113"/>
            <a:ext cx="20574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71A10803-7CF4-4873-908F-599F50D14CAA}" type="slidenum">
              <a:rPr lang="fr-FR" altLang="fr-FR"/>
              <a:pPr/>
              <a:t>‹N°›</a:t>
            </a:fld>
            <a:endParaRPr lang="fr-FR" altLang="fr-FR"/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65CC5717-D498-B450-A712-B48C994A5BD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543300" y="4943475"/>
            <a:ext cx="2057400" cy="15557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ctr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tx2"/>
              </a:buClr>
              <a:buFont typeface="Cambria Math" panose="02040503050406030204" pitchFamily="18" charset="0"/>
              <a:buNone/>
              <a:defRPr sz="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fr-FR" altLang="fr-FR"/>
              <a:t>12/01/2024</a:t>
            </a:r>
            <a:endParaRPr lang="fr-FR" altLang="fr-FR" dirty="0"/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A921A528-C877-743A-B8A3-218EF68778E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19572" y="4920134"/>
            <a:ext cx="3276364" cy="178916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ctr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tx2"/>
              </a:buClr>
              <a:buFont typeface="Cambria Math" panose="02040503050406030204" pitchFamily="18" charset="0"/>
              <a:buNone/>
              <a:defRPr sz="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l"/>
            <a:r>
              <a:rPr lang="fr-FR" altLang="fr-FR" dirty="0"/>
              <a:t>Rendements 2023 Assurance vie – usage strictement interne</a:t>
            </a:r>
          </a:p>
        </p:txBody>
      </p:sp>
    </p:spTree>
    <p:extLst>
      <p:ext uri="{BB962C8B-B14F-4D97-AF65-F5344CB8AC3E}">
        <p14:creationId xmlns:p14="http://schemas.microsoft.com/office/powerpoint/2010/main" val="2130822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57A87645-6BB4-34A6-5D3F-FB64EF115ECC}"/>
              </a:ext>
            </a:extLst>
          </p:cNvPr>
          <p:cNvCxnSpPr>
            <a:cxnSpLocks/>
          </p:cNvCxnSpPr>
          <p:nvPr/>
        </p:nvCxnSpPr>
        <p:spPr>
          <a:xfrm flipH="1">
            <a:off x="0" y="4883150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E58B1896-0E71-4480-6B13-7037720B0AAE}"/>
              </a:ext>
            </a:extLst>
          </p:cNvPr>
          <p:cNvCxnSpPr>
            <a:cxnSpLocks/>
          </p:cNvCxnSpPr>
          <p:nvPr/>
        </p:nvCxnSpPr>
        <p:spPr>
          <a:xfrm>
            <a:off x="4387850" y="555625"/>
            <a:ext cx="3683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57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719951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381485" y="1131589"/>
            <a:ext cx="4036842" cy="3712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D6DCBAFB-950D-150B-E4A1-F39684961344}"/>
              </a:ext>
            </a:extLst>
          </p:cNvPr>
          <p:cNvSpPr>
            <a:spLocks noGrp="1" noChangeArrowheads="1"/>
          </p:cNvSpPr>
          <p:nvPr>
            <p:ph type="dt" sz="half" idx="14"/>
          </p:nvPr>
        </p:nvSpPr>
        <p:spPr bwMode="auto">
          <a:xfrm>
            <a:off x="3543300" y="4943475"/>
            <a:ext cx="2057400" cy="15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fld id="{AFCEE68A-5091-4ABD-8D2B-B97B74A9EA40}" type="datetime6">
              <a:rPr lang="fr-FR" altLang="fr-FR"/>
              <a:pPr/>
              <a:t>janvier 24</a:t>
            </a:fld>
            <a:endParaRPr lang="fr-FR" alt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A7308BB5-68C7-7217-551D-ACD91682AF5E}"/>
              </a:ext>
            </a:extLst>
          </p:cNvPr>
          <p:cNvSpPr>
            <a:spLocks noGrp="1" noChangeArrowheads="1"/>
          </p:cNvSpPr>
          <p:nvPr>
            <p:ph type="ftr" sz="quarter" idx="15"/>
          </p:nvPr>
        </p:nvSpPr>
        <p:spPr bwMode="auto">
          <a:xfrm>
            <a:off x="679450" y="4951413"/>
            <a:ext cx="3086100" cy="13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r>
              <a:rPr lang="fr-FR" altLang="fr-FR"/>
              <a:t>Titre du document</a:t>
            </a:r>
          </a:p>
        </p:txBody>
      </p:sp>
      <p:sp>
        <p:nvSpPr>
          <p:cNvPr id="8" name="Espace réservé du numéro de diapositive 6">
            <a:extLst>
              <a:ext uri="{FF2B5EF4-FFF2-40B4-BE49-F238E27FC236}">
                <a16:creationId xmlns:a16="http://schemas.microsoft.com/office/drawing/2014/main" id="{99B37DEB-EB25-75C4-34CA-8D995D3CE6D8}"/>
              </a:ext>
            </a:extLst>
          </p:cNvPr>
          <p:cNvSpPr>
            <a:spLocks noGrp="1" noChangeArrowheads="1"/>
          </p:cNvSpPr>
          <p:nvPr>
            <p:ph type="sldNum" sz="quarter" idx="16"/>
          </p:nvPr>
        </p:nvSpPr>
        <p:spPr bwMode="auto">
          <a:xfrm>
            <a:off x="7086600" y="4964113"/>
            <a:ext cx="20574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C3A3A408-FEBE-4CC8-9127-EE3A27E6CEF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19221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154AE54-5B80-FC10-3EC9-CD9ADC171892}"/>
              </a:ext>
            </a:extLst>
          </p:cNvPr>
          <p:cNvSpPr/>
          <p:nvPr/>
        </p:nvSpPr>
        <p:spPr>
          <a:xfrm>
            <a:off x="6732588" y="0"/>
            <a:ext cx="2087562" cy="50053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 err="1">
              <a:solidFill>
                <a:schemeClr val="bg1"/>
              </a:solidFill>
              <a:sym typeface="Arial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9AC3ACFE-21DB-E24A-91D4-789FCB88B98D}"/>
              </a:ext>
            </a:extLst>
          </p:cNvPr>
          <p:cNvCxnSpPr>
            <a:cxnSpLocks/>
          </p:cNvCxnSpPr>
          <p:nvPr/>
        </p:nvCxnSpPr>
        <p:spPr>
          <a:xfrm flipH="1">
            <a:off x="0" y="4883150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AFAE1C6D-0FFA-47E5-FA18-ED3E3E5BCCE0}"/>
              </a:ext>
            </a:extLst>
          </p:cNvPr>
          <p:cNvCxnSpPr>
            <a:cxnSpLocks/>
          </p:cNvCxnSpPr>
          <p:nvPr/>
        </p:nvCxnSpPr>
        <p:spPr>
          <a:xfrm>
            <a:off x="4387850" y="555625"/>
            <a:ext cx="3683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57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719951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381485" y="1131590"/>
            <a:ext cx="4620366" cy="34696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Espace réservé pour une image  6"/>
          <p:cNvSpPr>
            <a:spLocks noGrp="1"/>
          </p:cNvSpPr>
          <p:nvPr>
            <p:ph type="pic" sz="quarter" idx="23"/>
          </p:nvPr>
        </p:nvSpPr>
        <p:spPr>
          <a:xfrm>
            <a:off x="5398274" y="1131888"/>
            <a:ext cx="3025775" cy="3455987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/>
          <a:p>
            <a:pPr lvl="0"/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8" name="Espace réservé de la date 5">
            <a:extLst>
              <a:ext uri="{FF2B5EF4-FFF2-40B4-BE49-F238E27FC236}">
                <a16:creationId xmlns:a16="http://schemas.microsoft.com/office/drawing/2014/main" id="{BE55AB8C-DDB9-306A-68D6-3183C56501C6}"/>
              </a:ext>
            </a:extLst>
          </p:cNvPr>
          <p:cNvSpPr>
            <a:spLocks noGrp="1" noChangeArrowheads="1"/>
          </p:cNvSpPr>
          <p:nvPr>
            <p:ph type="dt" sz="half" idx="24"/>
          </p:nvPr>
        </p:nvSpPr>
        <p:spPr bwMode="auto">
          <a:xfrm>
            <a:off x="3543300" y="4943475"/>
            <a:ext cx="2057400" cy="15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fld id="{554CFE42-D62F-40F1-98CA-EA82A8C52CDD}" type="datetime6">
              <a:rPr lang="fr-FR" altLang="fr-FR"/>
              <a:pPr/>
              <a:t>janvier 24</a:t>
            </a:fld>
            <a:endParaRPr lang="fr-FR" altLang="fr-FR"/>
          </a:p>
        </p:txBody>
      </p:sp>
      <p:sp>
        <p:nvSpPr>
          <p:cNvPr id="9" name="Espace réservé du pied de page 12">
            <a:extLst>
              <a:ext uri="{FF2B5EF4-FFF2-40B4-BE49-F238E27FC236}">
                <a16:creationId xmlns:a16="http://schemas.microsoft.com/office/drawing/2014/main" id="{5327A6E7-D9EF-C641-14F4-7A26488A461B}"/>
              </a:ext>
            </a:extLst>
          </p:cNvPr>
          <p:cNvSpPr>
            <a:spLocks noGrp="1" noChangeArrowheads="1"/>
          </p:cNvSpPr>
          <p:nvPr>
            <p:ph type="ftr" sz="quarter" idx="25"/>
          </p:nvPr>
        </p:nvSpPr>
        <p:spPr bwMode="auto">
          <a:xfrm>
            <a:off x="679450" y="4951413"/>
            <a:ext cx="3086100" cy="13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r>
              <a:rPr lang="fr-FR" altLang="fr-FR"/>
              <a:t>Titre du document</a:t>
            </a:r>
          </a:p>
        </p:txBody>
      </p:sp>
      <p:sp>
        <p:nvSpPr>
          <p:cNvPr id="10" name="Espace réservé du numéro de diapositive 13">
            <a:extLst>
              <a:ext uri="{FF2B5EF4-FFF2-40B4-BE49-F238E27FC236}">
                <a16:creationId xmlns:a16="http://schemas.microsoft.com/office/drawing/2014/main" id="{4E44AC3A-C8F0-6042-0979-819C4C0880C7}"/>
              </a:ext>
            </a:extLst>
          </p:cNvPr>
          <p:cNvSpPr>
            <a:spLocks noGrp="1" noChangeArrowheads="1"/>
          </p:cNvSpPr>
          <p:nvPr>
            <p:ph type="sldNum" sz="quarter" idx="26"/>
          </p:nvPr>
        </p:nvSpPr>
        <p:spPr bwMode="auto">
          <a:xfrm>
            <a:off x="7086600" y="4964113"/>
            <a:ext cx="20574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B1D5EA1A-72C4-4621-B4A4-D7B0456DFFCD}" type="slidenum">
              <a:rPr lang="fr-FR" altLang="fr-FR"/>
              <a:pPr/>
              <a:t>‹N°›</a:t>
            </a:fld>
            <a:endParaRPr lang="fr-FR" altLang="fr-FR"/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9F30581F-0C52-F4AA-5177-B1CBDF7704D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543300" y="4943475"/>
            <a:ext cx="2057400" cy="15557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ctr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tx2"/>
              </a:buClr>
              <a:buFont typeface="Cambria Math" panose="02040503050406030204" pitchFamily="18" charset="0"/>
              <a:buNone/>
              <a:defRPr sz="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fr-FR" altLang="fr-FR"/>
              <a:t>12/01/2024</a:t>
            </a:r>
            <a:endParaRPr lang="fr-FR" altLang="fr-FR" dirty="0"/>
          </a:p>
        </p:txBody>
      </p: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5BDA7329-4A2F-70AB-4BE3-E9D25AC1BA9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19572" y="4920134"/>
            <a:ext cx="3276364" cy="178916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ctr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tx2"/>
              </a:buClr>
              <a:buFont typeface="Cambria Math" panose="02040503050406030204" pitchFamily="18" charset="0"/>
              <a:buNone/>
              <a:defRPr sz="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l"/>
            <a:r>
              <a:rPr lang="fr-FR" altLang="fr-FR" dirty="0"/>
              <a:t>Rendements 2023 Assurance vie – usage strictement interne</a:t>
            </a:r>
          </a:p>
        </p:txBody>
      </p:sp>
    </p:spTree>
    <p:extLst>
      <p:ext uri="{BB962C8B-B14F-4D97-AF65-F5344CB8AC3E}">
        <p14:creationId xmlns:p14="http://schemas.microsoft.com/office/powerpoint/2010/main" val="2144831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9EEE41C4-744E-CAF5-4FF2-8CCAC0EBAF02}"/>
              </a:ext>
            </a:extLst>
          </p:cNvPr>
          <p:cNvCxnSpPr>
            <a:cxnSpLocks/>
          </p:cNvCxnSpPr>
          <p:nvPr/>
        </p:nvCxnSpPr>
        <p:spPr>
          <a:xfrm flipH="1">
            <a:off x="0" y="4883150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F12DF8BF-B99F-49B4-B507-E882E4068188}"/>
              </a:ext>
            </a:extLst>
          </p:cNvPr>
          <p:cNvCxnSpPr>
            <a:cxnSpLocks/>
          </p:cNvCxnSpPr>
          <p:nvPr/>
        </p:nvCxnSpPr>
        <p:spPr>
          <a:xfrm>
            <a:off x="4387850" y="555625"/>
            <a:ext cx="3683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57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719951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5C248609-52E6-3AC2-B062-E044733A61AE}"/>
              </a:ext>
            </a:extLst>
          </p:cNvPr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3543300" y="4943475"/>
            <a:ext cx="2057400" cy="15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fld id="{4D2D0AD0-6FB3-4CB2-A650-CBC439E431D4}" type="datetime6">
              <a:rPr lang="fr-FR" altLang="fr-FR"/>
              <a:pPr/>
              <a:t>janvier 24</a:t>
            </a:fld>
            <a:endParaRPr lang="fr-FR" alt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AA8167B8-D493-A12B-449B-06B8122FEC06}"/>
              </a:ext>
            </a:extLst>
          </p:cNvPr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679450" y="4951413"/>
            <a:ext cx="3086100" cy="13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r>
              <a:rPr lang="fr-FR" altLang="fr-FR"/>
              <a:t>Titre du document</a:t>
            </a:r>
          </a:p>
        </p:txBody>
      </p:sp>
      <p:sp>
        <p:nvSpPr>
          <p:cNvPr id="8" name="Espace réservé du numéro de diapositive 6">
            <a:extLst>
              <a:ext uri="{FF2B5EF4-FFF2-40B4-BE49-F238E27FC236}">
                <a16:creationId xmlns:a16="http://schemas.microsoft.com/office/drawing/2014/main" id="{FF9AA5B6-D490-C645-B587-931A7C490C05}"/>
              </a:ext>
            </a:extLst>
          </p:cNvPr>
          <p:cNvSpPr>
            <a:spLocks noGrp="1" noChangeArrowheads="1"/>
          </p:cNvSpPr>
          <p:nvPr>
            <p:ph type="sldNum" sz="quarter" idx="15"/>
          </p:nvPr>
        </p:nvSpPr>
        <p:spPr bwMode="auto">
          <a:xfrm>
            <a:off x="7086600" y="4964113"/>
            <a:ext cx="20574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934F3CC0-817E-4218-9565-F30A43F7F8E2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671721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1">
            <a:extLst>
              <a:ext uri="{FF2B5EF4-FFF2-40B4-BE49-F238E27FC236}">
                <a16:creationId xmlns:a16="http://schemas.microsoft.com/office/drawing/2014/main" id="{0195AF1A-0270-9939-9AFD-E3AA01889CCC}"/>
              </a:ext>
            </a:extLst>
          </p:cNvPr>
          <p:cNvGrpSpPr>
            <a:grpSpLocks/>
          </p:cNvGrpSpPr>
          <p:nvPr/>
        </p:nvGrpSpPr>
        <p:grpSpPr bwMode="auto">
          <a:xfrm>
            <a:off x="3519488" y="1119188"/>
            <a:ext cx="2112962" cy="2114550"/>
            <a:chOff x="899592" y="1275606"/>
            <a:chExt cx="2112361" cy="2113676"/>
          </a:xfrm>
        </p:grpSpPr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751C1017-3F4A-1FDA-3753-D8BBCA9DB4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9592" y="1275606"/>
              <a:ext cx="2112361" cy="2113676"/>
            </a:xfrm>
            <a:prstGeom prst="ellipse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  <a:effectLst>
              <a:outerShdw blurRad="235593" sx="102000" sy="102000" algn="ctr" rotWithShape="0">
                <a:prstClr val="black">
                  <a:alpha val="15912"/>
                </a:prstClr>
              </a:outerShdw>
            </a:effectLst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ea typeface="Arial"/>
                <a:sym typeface="Arial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7E16A1FE-3A56-6EF3-8C6F-CECBC29713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4491" y="1410487"/>
              <a:ext cx="1842564" cy="1843913"/>
            </a:xfrm>
            <a:prstGeom prst="ellipse">
              <a:avLst/>
            </a:prstGeom>
            <a:gradFill>
              <a:gsLst>
                <a:gs pos="66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0"/>
            </a:gradFill>
            <a:ln>
              <a:noFill/>
            </a:ln>
            <a:effectLst>
              <a:outerShdw blurRad="235593" sx="102000" sy="102000" algn="ctr" rotWithShape="0">
                <a:prstClr val="black">
                  <a:alpha val="15912"/>
                </a:prstClr>
              </a:outerShdw>
            </a:effectLst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ea typeface="Arial"/>
                <a:sym typeface="Arial"/>
              </a:endParaRPr>
            </a:p>
          </p:txBody>
        </p:sp>
      </p:grpSp>
      <p:grpSp>
        <p:nvGrpSpPr>
          <p:cNvPr id="9" name="Groupe 4">
            <a:extLst>
              <a:ext uri="{FF2B5EF4-FFF2-40B4-BE49-F238E27FC236}">
                <a16:creationId xmlns:a16="http://schemas.microsoft.com/office/drawing/2014/main" id="{46F7829A-D013-08BD-B6DD-2BBAC5FBB6D9}"/>
              </a:ext>
            </a:extLst>
          </p:cNvPr>
          <p:cNvGrpSpPr>
            <a:grpSpLocks/>
          </p:cNvGrpSpPr>
          <p:nvPr/>
        </p:nvGrpSpPr>
        <p:grpSpPr bwMode="auto">
          <a:xfrm>
            <a:off x="6151563" y="1119188"/>
            <a:ext cx="2111375" cy="2114550"/>
            <a:chOff x="899592" y="1275606"/>
            <a:chExt cx="2112361" cy="2113676"/>
          </a:xfrm>
        </p:grpSpPr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72CDDBBD-B0C8-14BE-7CC9-992C7BB9ED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9592" y="1275606"/>
              <a:ext cx="2112361" cy="2113676"/>
            </a:xfrm>
            <a:prstGeom prst="ellipse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  <a:effectLst>
              <a:outerShdw blurRad="235593" sx="102000" sy="102000" algn="ctr" rotWithShape="0">
                <a:prstClr val="black">
                  <a:alpha val="15912"/>
                </a:prstClr>
              </a:outerShdw>
            </a:effectLst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ea typeface="Arial"/>
                <a:sym typeface="Arial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53DBEBE1-B4FC-01E4-8C6F-7C79C093EB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4592" y="1410487"/>
              <a:ext cx="1842360" cy="1843913"/>
            </a:xfrm>
            <a:prstGeom prst="ellipse">
              <a:avLst/>
            </a:prstGeom>
            <a:gradFill>
              <a:gsLst>
                <a:gs pos="66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0"/>
            </a:gradFill>
            <a:ln>
              <a:noFill/>
            </a:ln>
            <a:effectLst>
              <a:outerShdw blurRad="235593" sx="102000" sy="102000" algn="ctr" rotWithShape="0">
                <a:prstClr val="black">
                  <a:alpha val="15912"/>
                </a:prstClr>
              </a:outerShdw>
            </a:effectLst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ea typeface="Arial"/>
                <a:sym typeface="Arial"/>
              </a:endParaRPr>
            </a:p>
          </p:txBody>
        </p:sp>
      </p:grpSp>
      <p:grpSp>
        <p:nvGrpSpPr>
          <p:cNvPr id="13" name="Groupe 11">
            <a:extLst>
              <a:ext uri="{FF2B5EF4-FFF2-40B4-BE49-F238E27FC236}">
                <a16:creationId xmlns:a16="http://schemas.microsoft.com/office/drawing/2014/main" id="{FB63548E-3B06-DDB4-0FEE-691458DC9EE2}"/>
              </a:ext>
            </a:extLst>
          </p:cNvPr>
          <p:cNvGrpSpPr>
            <a:grpSpLocks/>
          </p:cNvGrpSpPr>
          <p:nvPr/>
        </p:nvGrpSpPr>
        <p:grpSpPr bwMode="auto">
          <a:xfrm>
            <a:off x="887413" y="1119188"/>
            <a:ext cx="2112962" cy="2114550"/>
            <a:chOff x="899592" y="1275606"/>
            <a:chExt cx="2112361" cy="2113676"/>
          </a:xfrm>
        </p:grpSpPr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F2EFC38A-DDCE-0A46-4635-AAB957D4B4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9592" y="1275606"/>
              <a:ext cx="2112361" cy="2113676"/>
            </a:xfrm>
            <a:prstGeom prst="ellipse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  <a:effectLst>
              <a:outerShdw blurRad="235593" sx="102000" sy="102000" algn="ctr" rotWithShape="0">
                <a:prstClr val="black">
                  <a:alpha val="15912"/>
                </a:prstClr>
              </a:outerShdw>
            </a:effectLst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ea typeface="Arial"/>
                <a:sym typeface="Arial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54C34D6E-EF03-E1EC-6BA8-F7D3FB53AC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4491" y="1410487"/>
              <a:ext cx="1842564" cy="1843913"/>
            </a:xfrm>
            <a:prstGeom prst="ellipse">
              <a:avLst/>
            </a:prstGeom>
            <a:gradFill>
              <a:gsLst>
                <a:gs pos="66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0"/>
            </a:gradFill>
            <a:ln>
              <a:noFill/>
            </a:ln>
            <a:effectLst>
              <a:outerShdw blurRad="235593" sx="102000" sy="102000" algn="ctr" rotWithShape="0">
                <a:prstClr val="black">
                  <a:alpha val="15912"/>
                </a:prstClr>
              </a:outerShdw>
            </a:effectLst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ea typeface="Arial"/>
                <a:sym typeface="Arial"/>
              </a:endParaRPr>
            </a:p>
          </p:txBody>
        </p:sp>
      </p:grp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EF202D49-CCA1-B7DD-D8B3-A1ACC6A07C5D}"/>
              </a:ext>
            </a:extLst>
          </p:cNvPr>
          <p:cNvCxnSpPr>
            <a:cxnSpLocks/>
          </p:cNvCxnSpPr>
          <p:nvPr/>
        </p:nvCxnSpPr>
        <p:spPr>
          <a:xfrm flipH="1">
            <a:off x="0" y="4883150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D3D6E196-EE0F-E407-4A98-BA366EF5E018}"/>
              </a:ext>
            </a:extLst>
          </p:cNvPr>
          <p:cNvCxnSpPr>
            <a:cxnSpLocks/>
          </p:cNvCxnSpPr>
          <p:nvPr/>
        </p:nvCxnSpPr>
        <p:spPr>
          <a:xfrm>
            <a:off x="4387850" y="555625"/>
            <a:ext cx="3683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57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719951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pour une image  5"/>
          <p:cNvSpPr>
            <a:spLocks noGrp="1"/>
          </p:cNvSpPr>
          <p:nvPr>
            <p:ph type="pic" sz="quarter" idx="23"/>
          </p:nvPr>
        </p:nvSpPr>
        <p:spPr>
          <a:xfrm>
            <a:off x="1115616" y="1347614"/>
            <a:ext cx="1657350" cy="165735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/>
          <a:p>
            <a:pPr lvl="0"/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7" name="Espace réservé pour une image  5"/>
          <p:cNvSpPr>
            <a:spLocks noGrp="1"/>
          </p:cNvSpPr>
          <p:nvPr>
            <p:ph type="pic" sz="quarter" idx="24"/>
          </p:nvPr>
        </p:nvSpPr>
        <p:spPr>
          <a:xfrm>
            <a:off x="3743325" y="1347614"/>
            <a:ext cx="1657350" cy="165735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/>
          <a:p>
            <a:pPr lvl="0"/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12" name="Espace réservé pour une image  5"/>
          <p:cNvSpPr>
            <a:spLocks noGrp="1"/>
          </p:cNvSpPr>
          <p:nvPr>
            <p:ph type="pic" sz="quarter" idx="25"/>
          </p:nvPr>
        </p:nvSpPr>
        <p:spPr>
          <a:xfrm>
            <a:off x="6371034" y="1347614"/>
            <a:ext cx="1657350" cy="165735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/>
          <a:p>
            <a:pPr lvl="0"/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18" name="Espace réservé de la date 3">
            <a:extLst>
              <a:ext uri="{FF2B5EF4-FFF2-40B4-BE49-F238E27FC236}">
                <a16:creationId xmlns:a16="http://schemas.microsoft.com/office/drawing/2014/main" id="{5BDB2E5D-8AA6-765F-FED3-695E651C8D8E}"/>
              </a:ext>
            </a:extLst>
          </p:cNvPr>
          <p:cNvSpPr>
            <a:spLocks noGrp="1" noChangeArrowheads="1"/>
          </p:cNvSpPr>
          <p:nvPr>
            <p:ph type="dt" sz="half" idx="26"/>
          </p:nvPr>
        </p:nvSpPr>
        <p:spPr bwMode="auto">
          <a:xfrm>
            <a:off x="3543300" y="4943475"/>
            <a:ext cx="2057400" cy="15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fld id="{9E7A48D7-9338-43EA-9815-50ECE4E014D0}" type="datetime6">
              <a:rPr lang="fr-FR" altLang="fr-FR"/>
              <a:pPr/>
              <a:t>janvier 24</a:t>
            </a:fld>
            <a:endParaRPr lang="fr-FR" altLang="fr-FR"/>
          </a:p>
        </p:txBody>
      </p:sp>
      <p:sp>
        <p:nvSpPr>
          <p:cNvPr id="19" name="Espace réservé du pied de page 12">
            <a:extLst>
              <a:ext uri="{FF2B5EF4-FFF2-40B4-BE49-F238E27FC236}">
                <a16:creationId xmlns:a16="http://schemas.microsoft.com/office/drawing/2014/main" id="{CE9C07AA-DD4D-0549-AB21-090F2C1F2FE2}"/>
              </a:ext>
            </a:extLst>
          </p:cNvPr>
          <p:cNvSpPr>
            <a:spLocks noGrp="1" noChangeArrowheads="1"/>
          </p:cNvSpPr>
          <p:nvPr>
            <p:ph type="ftr" sz="quarter" idx="27"/>
          </p:nvPr>
        </p:nvSpPr>
        <p:spPr bwMode="auto">
          <a:xfrm>
            <a:off x="679450" y="4951413"/>
            <a:ext cx="3086100" cy="13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r>
              <a:rPr lang="fr-FR" altLang="fr-FR"/>
              <a:t>Titre du document</a:t>
            </a:r>
          </a:p>
        </p:txBody>
      </p:sp>
      <p:sp>
        <p:nvSpPr>
          <p:cNvPr id="20" name="Espace réservé du numéro de diapositive 22">
            <a:extLst>
              <a:ext uri="{FF2B5EF4-FFF2-40B4-BE49-F238E27FC236}">
                <a16:creationId xmlns:a16="http://schemas.microsoft.com/office/drawing/2014/main" id="{9F36C7DB-EDD9-3CF6-A646-4E141C160375}"/>
              </a:ext>
            </a:extLst>
          </p:cNvPr>
          <p:cNvSpPr>
            <a:spLocks noGrp="1" noChangeArrowheads="1"/>
          </p:cNvSpPr>
          <p:nvPr>
            <p:ph type="sldNum" sz="quarter" idx="28"/>
          </p:nvPr>
        </p:nvSpPr>
        <p:spPr bwMode="auto">
          <a:xfrm>
            <a:off x="7086600" y="4964113"/>
            <a:ext cx="20574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E2FEE1AF-C151-437B-AA43-1D74E82E772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4497761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1">
            <a:extLst>
              <a:ext uri="{FF2B5EF4-FFF2-40B4-BE49-F238E27FC236}">
                <a16:creationId xmlns:a16="http://schemas.microsoft.com/office/drawing/2014/main" id="{46A0D531-8D53-74F1-1682-5C17EA13EA16}"/>
              </a:ext>
            </a:extLst>
          </p:cNvPr>
          <p:cNvGrpSpPr>
            <a:grpSpLocks/>
          </p:cNvGrpSpPr>
          <p:nvPr/>
        </p:nvGrpSpPr>
        <p:grpSpPr bwMode="auto">
          <a:xfrm>
            <a:off x="450850" y="1165225"/>
            <a:ext cx="8242300" cy="1722438"/>
            <a:chOff x="888110" y="1119451"/>
            <a:chExt cx="10118441" cy="2113676"/>
          </a:xfrm>
        </p:grpSpPr>
        <p:grpSp>
          <p:nvGrpSpPr>
            <p:cNvPr id="5" name="Groupe 2">
              <a:extLst>
                <a:ext uri="{FF2B5EF4-FFF2-40B4-BE49-F238E27FC236}">
                  <a16:creationId xmlns:a16="http://schemas.microsoft.com/office/drawing/2014/main" id="{76F72184-C8E5-8EE8-8E30-20BE8DEDE8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19550" y="1119451"/>
              <a:ext cx="2112361" cy="2113676"/>
              <a:chOff x="899592" y="1275606"/>
              <a:chExt cx="2112361" cy="2113676"/>
            </a:xfrm>
          </p:grpSpPr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9386FF05-5AE0-A612-F136-7E71EC0ED0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102" y="1275606"/>
                <a:ext cx="2112556" cy="211367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235593" sx="102000" sy="102000" algn="ctr" rotWithShape="0">
                  <a:prstClr val="black">
                    <a:alpha val="15912"/>
                  </a:prstClr>
                </a:outerShdw>
              </a:effectLst>
            </p:spPr>
            <p:txBody>
              <a:bodyPr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ea typeface="Arial"/>
                  <a:sym typeface="Arial"/>
                </a:endParaRPr>
              </a:p>
            </p:txBody>
          </p:sp>
          <p:sp>
            <p:nvSpPr>
              <p:cNvPr id="17" name="Oval 80">
                <a:extLst>
                  <a:ext uri="{FF2B5EF4-FFF2-40B4-BE49-F238E27FC236}">
                    <a16:creationId xmlns:a16="http://schemas.microsoft.com/office/drawing/2014/main" id="{8DFC6EC0-393D-CF33-57B8-D0A7DBF6ED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3574" y="1411972"/>
                <a:ext cx="1843615" cy="1840944"/>
              </a:xfrm>
              <a:prstGeom prst="ellipse">
                <a:avLst/>
              </a:prstGeom>
              <a:gradFill>
                <a:gsLst>
                  <a:gs pos="66000">
                    <a:schemeClr val="bg1"/>
                  </a:gs>
                  <a:gs pos="0">
                    <a:schemeClr val="bg1">
                      <a:lumMod val="95000"/>
                    </a:schemeClr>
                  </a:gs>
                </a:gsLst>
                <a:lin ang="2700000" scaled="0"/>
              </a:gradFill>
              <a:ln>
                <a:noFill/>
              </a:ln>
              <a:effectLst>
                <a:outerShdw blurRad="235593" sx="102000" sy="102000" algn="ctr" rotWithShape="0">
                  <a:prstClr val="black">
                    <a:alpha val="15912"/>
                  </a:prstClr>
                </a:outerShdw>
              </a:effectLst>
            </p:spPr>
            <p:txBody>
              <a:bodyPr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 dirty="0">
                  <a:ea typeface="Arial"/>
                  <a:sym typeface="Arial"/>
                </a:endParaRPr>
              </a:p>
            </p:txBody>
          </p:sp>
        </p:grpSp>
        <p:grpSp>
          <p:nvGrpSpPr>
            <p:cNvPr id="7" name="Groupe 3">
              <a:extLst>
                <a:ext uri="{FF2B5EF4-FFF2-40B4-BE49-F238E27FC236}">
                  <a16:creationId xmlns:a16="http://schemas.microsoft.com/office/drawing/2014/main" id="{751D64FC-1534-62F6-BAAC-02B6F21386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150990" y="1119451"/>
              <a:ext cx="2112361" cy="2113676"/>
              <a:chOff x="899592" y="1275606"/>
              <a:chExt cx="2112361" cy="2113676"/>
            </a:xfrm>
          </p:grpSpPr>
          <p:sp>
            <p:nvSpPr>
              <p:cNvPr id="14" name="Oval 80">
                <a:extLst>
                  <a:ext uri="{FF2B5EF4-FFF2-40B4-BE49-F238E27FC236}">
                    <a16:creationId xmlns:a16="http://schemas.microsoft.com/office/drawing/2014/main" id="{79557C5D-BEAF-AB1A-900F-2E8938473F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0563" y="1275606"/>
                <a:ext cx="2110607" cy="211367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235593" sx="102000" sy="102000" algn="ctr" rotWithShape="0">
                  <a:prstClr val="black">
                    <a:alpha val="15912"/>
                  </a:prstClr>
                </a:outerShdw>
              </a:effectLst>
            </p:spPr>
            <p:txBody>
              <a:bodyPr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ea typeface="Arial"/>
                  <a:sym typeface="Arial"/>
                </a:endParaRPr>
              </a:p>
            </p:txBody>
          </p:sp>
          <p:sp>
            <p:nvSpPr>
              <p:cNvPr id="15" name="Oval 80">
                <a:extLst>
                  <a:ext uri="{FF2B5EF4-FFF2-40B4-BE49-F238E27FC236}">
                    <a16:creationId xmlns:a16="http://schemas.microsoft.com/office/drawing/2014/main" id="{147EF59D-253B-800E-1D64-513A17D354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5033" y="1411972"/>
                <a:ext cx="1841666" cy="1840944"/>
              </a:xfrm>
              <a:prstGeom prst="ellipse">
                <a:avLst/>
              </a:prstGeom>
              <a:gradFill>
                <a:gsLst>
                  <a:gs pos="66000">
                    <a:schemeClr val="bg1"/>
                  </a:gs>
                  <a:gs pos="0">
                    <a:schemeClr val="bg1">
                      <a:lumMod val="95000"/>
                    </a:schemeClr>
                  </a:gs>
                </a:gsLst>
                <a:lin ang="2700000" scaled="0"/>
              </a:gradFill>
              <a:ln>
                <a:noFill/>
              </a:ln>
              <a:effectLst>
                <a:outerShdw blurRad="235593" sx="102000" sy="102000" algn="ctr" rotWithShape="0">
                  <a:prstClr val="black">
                    <a:alpha val="15912"/>
                  </a:prstClr>
                </a:outerShdw>
              </a:effectLst>
            </p:spPr>
            <p:txBody>
              <a:bodyPr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 dirty="0">
                  <a:ea typeface="Arial"/>
                  <a:sym typeface="Arial"/>
                </a:endParaRPr>
              </a:p>
            </p:txBody>
          </p:sp>
        </p:grpSp>
        <p:grpSp>
          <p:nvGrpSpPr>
            <p:cNvPr id="8" name="Groupe 4">
              <a:extLst>
                <a:ext uri="{FF2B5EF4-FFF2-40B4-BE49-F238E27FC236}">
                  <a16:creationId xmlns:a16="http://schemas.microsoft.com/office/drawing/2014/main" id="{EE9F06CA-600E-AED7-44C0-95FF3F876EB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88110" y="1119451"/>
              <a:ext cx="2112361" cy="2113676"/>
              <a:chOff x="899592" y="1275606"/>
              <a:chExt cx="2112361" cy="2113676"/>
            </a:xfrm>
          </p:grpSpPr>
          <p:sp>
            <p:nvSpPr>
              <p:cNvPr id="12" name="Oval 80">
                <a:extLst>
                  <a:ext uri="{FF2B5EF4-FFF2-40B4-BE49-F238E27FC236}">
                    <a16:creationId xmlns:a16="http://schemas.microsoft.com/office/drawing/2014/main" id="{D1287398-2C10-64E9-66FB-B6C317AA61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592" y="1275606"/>
                <a:ext cx="2112556" cy="211367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235593" sx="102000" sy="102000" algn="ctr" rotWithShape="0">
                  <a:prstClr val="black">
                    <a:alpha val="15912"/>
                  </a:prstClr>
                </a:outerShdw>
              </a:effectLst>
            </p:spPr>
            <p:txBody>
              <a:bodyPr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ea typeface="Arial"/>
                  <a:sym typeface="Arial"/>
                </a:endParaRPr>
              </a:p>
            </p:txBody>
          </p:sp>
          <p:sp>
            <p:nvSpPr>
              <p:cNvPr id="13" name="Oval 80">
                <a:extLst>
                  <a:ext uri="{FF2B5EF4-FFF2-40B4-BE49-F238E27FC236}">
                    <a16:creationId xmlns:a16="http://schemas.microsoft.com/office/drawing/2014/main" id="{96AF7601-0188-A0EA-FE76-129FC836D7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4063" y="1411972"/>
                <a:ext cx="1843615" cy="1840944"/>
              </a:xfrm>
              <a:prstGeom prst="ellipse">
                <a:avLst/>
              </a:prstGeom>
              <a:gradFill>
                <a:gsLst>
                  <a:gs pos="66000">
                    <a:schemeClr val="bg1"/>
                  </a:gs>
                  <a:gs pos="0">
                    <a:schemeClr val="bg1">
                      <a:lumMod val="95000"/>
                    </a:schemeClr>
                  </a:gs>
                </a:gsLst>
                <a:lin ang="2700000" scaled="0"/>
              </a:gradFill>
              <a:ln>
                <a:noFill/>
              </a:ln>
              <a:effectLst>
                <a:outerShdw blurRad="235593" sx="102000" sy="102000" algn="ctr" rotWithShape="0">
                  <a:prstClr val="black">
                    <a:alpha val="15912"/>
                  </a:prstClr>
                </a:outerShdw>
              </a:effectLst>
            </p:spPr>
            <p:txBody>
              <a:bodyPr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 dirty="0">
                  <a:ea typeface="Arial"/>
                  <a:sym typeface="Arial"/>
                </a:endParaRPr>
              </a:p>
            </p:txBody>
          </p:sp>
        </p:grpSp>
        <p:grpSp>
          <p:nvGrpSpPr>
            <p:cNvPr id="9" name="Groupe 9">
              <a:extLst>
                <a:ext uri="{FF2B5EF4-FFF2-40B4-BE49-F238E27FC236}">
                  <a16:creationId xmlns:a16="http://schemas.microsoft.com/office/drawing/2014/main" id="{C5287D4A-5372-8145-2777-8DD1C13E481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894190" y="1119451"/>
              <a:ext cx="2112361" cy="2113676"/>
              <a:chOff x="899592" y="1275606"/>
              <a:chExt cx="2112361" cy="2113676"/>
            </a:xfrm>
          </p:grpSpPr>
          <p:sp>
            <p:nvSpPr>
              <p:cNvPr id="10" name="Oval 80">
                <a:extLst>
                  <a:ext uri="{FF2B5EF4-FFF2-40B4-BE49-F238E27FC236}">
                    <a16:creationId xmlns:a16="http://schemas.microsoft.com/office/drawing/2014/main" id="{D7C458CC-528D-30E2-3C32-2F9A995FF7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397" y="1275606"/>
                <a:ext cx="2112556" cy="211367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235593" sx="102000" sy="102000" algn="ctr" rotWithShape="0">
                  <a:prstClr val="black">
                    <a:alpha val="15912"/>
                  </a:prstClr>
                </a:outerShdw>
              </a:effectLst>
            </p:spPr>
            <p:txBody>
              <a:bodyPr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ea typeface="Arial"/>
                  <a:sym typeface="Arial"/>
                </a:endParaRPr>
              </a:p>
            </p:txBody>
          </p:sp>
          <p:sp>
            <p:nvSpPr>
              <p:cNvPr id="11" name="Oval 80">
                <a:extLst>
                  <a:ext uri="{FF2B5EF4-FFF2-40B4-BE49-F238E27FC236}">
                    <a16:creationId xmlns:a16="http://schemas.microsoft.com/office/drawing/2014/main" id="{30224E2B-FA83-C98F-E613-85F09D349C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3868" y="1411972"/>
                <a:ext cx="1843615" cy="1840944"/>
              </a:xfrm>
              <a:prstGeom prst="ellipse">
                <a:avLst/>
              </a:prstGeom>
              <a:gradFill>
                <a:gsLst>
                  <a:gs pos="66000">
                    <a:schemeClr val="bg1"/>
                  </a:gs>
                  <a:gs pos="0">
                    <a:schemeClr val="bg1">
                      <a:lumMod val="95000"/>
                    </a:schemeClr>
                  </a:gs>
                </a:gsLst>
                <a:lin ang="2700000" scaled="0"/>
              </a:gradFill>
              <a:ln>
                <a:noFill/>
              </a:ln>
              <a:effectLst>
                <a:outerShdw blurRad="235593" sx="102000" sy="102000" algn="ctr" rotWithShape="0">
                  <a:prstClr val="black">
                    <a:alpha val="15912"/>
                  </a:prstClr>
                </a:outerShdw>
              </a:effectLst>
            </p:spPr>
            <p:txBody>
              <a:bodyPr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 dirty="0">
                  <a:ea typeface="Arial"/>
                  <a:sym typeface="Arial"/>
                </a:endParaRPr>
              </a:p>
            </p:txBody>
          </p:sp>
        </p:grpSp>
      </p:grp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3F26B1A0-072A-2CD8-4EEC-C4058397511D}"/>
              </a:ext>
            </a:extLst>
          </p:cNvPr>
          <p:cNvCxnSpPr>
            <a:cxnSpLocks/>
          </p:cNvCxnSpPr>
          <p:nvPr/>
        </p:nvCxnSpPr>
        <p:spPr>
          <a:xfrm flipH="1">
            <a:off x="0" y="4883150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DDA82545-9BF9-3850-828A-3533B8243B01}"/>
              </a:ext>
            </a:extLst>
          </p:cNvPr>
          <p:cNvCxnSpPr>
            <a:cxnSpLocks/>
          </p:cNvCxnSpPr>
          <p:nvPr/>
        </p:nvCxnSpPr>
        <p:spPr>
          <a:xfrm>
            <a:off x="4387850" y="555625"/>
            <a:ext cx="3683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57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719951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pour une image  5"/>
          <p:cNvSpPr>
            <a:spLocks noGrp="1"/>
          </p:cNvSpPr>
          <p:nvPr>
            <p:ph type="pic" sz="quarter" idx="23"/>
          </p:nvPr>
        </p:nvSpPr>
        <p:spPr>
          <a:xfrm>
            <a:off x="662514" y="1378792"/>
            <a:ext cx="1296144" cy="129614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/>
          <a:p>
            <a:pPr lvl="0"/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27" name="Espace réservé pour une image  5"/>
          <p:cNvSpPr>
            <a:spLocks noGrp="1"/>
          </p:cNvSpPr>
          <p:nvPr>
            <p:ph type="pic" sz="quarter" idx="24"/>
          </p:nvPr>
        </p:nvSpPr>
        <p:spPr>
          <a:xfrm>
            <a:off x="2806439" y="1378792"/>
            <a:ext cx="1296144" cy="129614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/>
          <a:p>
            <a:pPr lvl="0"/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28" name="Espace réservé pour une image  5"/>
          <p:cNvSpPr>
            <a:spLocks noGrp="1"/>
          </p:cNvSpPr>
          <p:nvPr>
            <p:ph type="pic" sz="quarter" idx="25"/>
          </p:nvPr>
        </p:nvSpPr>
        <p:spPr>
          <a:xfrm>
            <a:off x="4950363" y="1378792"/>
            <a:ext cx="1296144" cy="129614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/>
          <a:p>
            <a:pPr lvl="0"/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29" name="Espace réservé pour une image  5"/>
          <p:cNvSpPr>
            <a:spLocks noGrp="1"/>
          </p:cNvSpPr>
          <p:nvPr>
            <p:ph type="pic" sz="quarter" idx="26"/>
          </p:nvPr>
        </p:nvSpPr>
        <p:spPr>
          <a:xfrm>
            <a:off x="7185343" y="1378792"/>
            <a:ext cx="1296144" cy="129614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/>
          <a:p>
            <a:pPr lvl="0"/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20" name="Espace réservé de la date 6">
            <a:extLst>
              <a:ext uri="{FF2B5EF4-FFF2-40B4-BE49-F238E27FC236}">
                <a16:creationId xmlns:a16="http://schemas.microsoft.com/office/drawing/2014/main" id="{8BA52341-69C6-B482-5879-B6BCE4F05C37}"/>
              </a:ext>
            </a:extLst>
          </p:cNvPr>
          <p:cNvSpPr>
            <a:spLocks noGrp="1" noChangeArrowheads="1"/>
          </p:cNvSpPr>
          <p:nvPr>
            <p:ph type="dt" sz="half" idx="27"/>
          </p:nvPr>
        </p:nvSpPr>
        <p:spPr bwMode="auto">
          <a:xfrm>
            <a:off x="3543300" y="4943475"/>
            <a:ext cx="2057400" cy="15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fld id="{6BB85E4F-856D-41FB-9E39-E6A67A1F62AC}" type="datetime6">
              <a:rPr lang="fr-FR" altLang="fr-FR"/>
              <a:pPr/>
              <a:t>janvier 24</a:t>
            </a:fld>
            <a:endParaRPr lang="fr-FR" altLang="fr-FR"/>
          </a:p>
        </p:txBody>
      </p:sp>
      <p:sp>
        <p:nvSpPr>
          <p:cNvPr id="21" name="Espace réservé du pied de page 11">
            <a:extLst>
              <a:ext uri="{FF2B5EF4-FFF2-40B4-BE49-F238E27FC236}">
                <a16:creationId xmlns:a16="http://schemas.microsoft.com/office/drawing/2014/main" id="{59D6E638-8E7E-9EE3-51E1-0AE258622E1F}"/>
              </a:ext>
            </a:extLst>
          </p:cNvPr>
          <p:cNvSpPr>
            <a:spLocks noGrp="1" noChangeArrowheads="1"/>
          </p:cNvSpPr>
          <p:nvPr>
            <p:ph type="ftr" sz="quarter" idx="28"/>
          </p:nvPr>
        </p:nvSpPr>
        <p:spPr bwMode="auto">
          <a:xfrm>
            <a:off x="679450" y="4951413"/>
            <a:ext cx="3086100" cy="13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r>
              <a:rPr lang="fr-FR" altLang="fr-FR"/>
              <a:t>Titre du document</a:t>
            </a:r>
          </a:p>
        </p:txBody>
      </p:sp>
      <p:sp>
        <p:nvSpPr>
          <p:cNvPr id="22" name="Espace réservé du numéro de diapositive 12">
            <a:extLst>
              <a:ext uri="{FF2B5EF4-FFF2-40B4-BE49-F238E27FC236}">
                <a16:creationId xmlns:a16="http://schemas.microsoft.com/office/drawing/2014/main" id="{C0105AC2-1D84-3715-94CD-30D73450D45B}"/>
              </a:ext>
            </a:extLst>
          </p:cNvPr>
          <p:cNvSpPr>
            <a:spLocks noGrp="1" noChangeArrowheads="1"/>
          </p:cNvSpPr>
          <p:nvPr>
            <p:ph type="sldNum" sz="quarter" idx="29"/>
          </p:nvPr>
        </p:nvSpPr>
        <p:spPr bwMode="auto">
          <a:xfrm>
            <a:off x="7086600" y="4964113"/>
            <a:ext cx="20574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87EB1065-1879-429A-8AFD-065A7E14B3D4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9044428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 16">
            <a:extLst>
              <a:ext uri="{FF2B5EF4-FFF2-40B4-BE49-F238E27FC236}">
                <a16:creationId xmlns:a16="http://schemas.microsoft.com/office/drawing/2014/main" id="{748E55FF-D2AC-9F5A-6021-D8E12B444DE4}"/>
              </a:ext>
            </a:extLst>
          </p:cNvPr>
          <p:cNvSpPr/>
          <p:nvPr/>
        </p:nvSpPr>
        <p:spPr>
          <a:xfrm>
            <a:off x="0" y="2254250"/>
            <a:ext cx="9144000" cy="2405063"/>
          </a:xfrm>
          <a:custGeom>
            <a:avLst/>
            <a:gdLst>
              <a:gd name="connsiteX0" fmla="*/ 0 w 9144000"/>
              <a:gd name="connsiteY0" fmla="*/ 0 h 2405896"/>
              <a:gd name="connsiteX1" fmla="*/ 978148 w 9144000"/>
              <a:gd name="connsiteY1" fmla="*/ 0 h 2405896"/>
              <a:gd name="connsiteX2" fmla="*/ 1034029 w 9144000"/>
              <a:gd name="connsiteY2" fmla="*/ 180020 h 2405896"/>
              <a:gd name="connsiteX3" fmla="*/ 1944291 w 9144000"/>
              <a:gd name="connsiteY3" fmla="*/ 783382 h 2405896"/>
              <a:gd name="connsiteX4" fmla="*/ 2854553 w 9144000"/>
              <a:gd name="connsiteY4" fmla="*/ 180020 h 2405896"/>
              <a:gd name="connsiteX5" fmla="*/ 2910435 w 9144000"/>
              <a:gd name="connsiteY5" fmla="*/ 0 h 2405896"/>
              <a:gd name="connsiteX6" fmla="*/ 3609588 w 9144000"/>
              <a:gd name="connsiteY6" fmla="*/ 0 h 2405896"/>
              <a:gd name="connsiteX7" fmla="*/ 3665469 w 9144000"/>
              <a:gd name="connsiteY7" fmla="*/ 180020 h 2405896"/>
              <a:gd name="connsiteX8" fmla="*/ 4575731 w 9144000"/>
              <a:gd name="connsiteY8" fmla="*/ 783382 h 2405896"/>
              <a:gd name="connsiteX9" fmla="*/ 5485994 w 9144000"/>
              <a:gd name="connsiteY9" fmla="*/ 180020 h 2405896"/>
              <a:gd name="connsiteX10" fmla="*/ 5541875 w 9144000"/>
              <a:gd name="connsiteY10" fmla="*/ 0 h 2405896"/>
              <a:gd name="connsiteX11" fmla="*/ 6241028 w 9144000"/>
              <a:gd name="connsiteY11" fmla="*/ 0 h 2405896"/>
              <a:gd name="connsiteX12" fmla="*/ 6296909 w 9144000"/>
              <a:gd name="connsiteY12" fmla="*/ 180020 h 2405896"/>
              <a:gd name="connsiteX13" fmla="*/ 7207171 w 9144000"/>
              <a:gd name="connsiteY13" fmla="*/ 783382 h 2405896"/>
              <a:gd name="connsiteX14" fmla="*/ 8117434 w 9144000"/>
              <a:gd name="connsiteY14" fmla="*/ 180020 h 2405896"/>
              <a:gd name="connsiteX15" fmla="*/ 8173315 w 9144000"/>
              <a:gd name="connsiteY15" fmla="*/ 0 h 2405896"/>
              <a:gd name="connsiteX16" fmla="*/ 9144000 w 9144000"/>
              <a:gd name="connsiteY16" fmla="*/ 0 h 2405896"/>
              <a:gd name="connsiteX17" fmla="*/ 9144000 w 9144000"/>
              <a:gd name="connsiteY17" fmla="*/ 2405896 h 2405896"/>
              <a:gd name="connsiteX18" fmla="*/ 0 w 9144000"/>
              <a:gd name="connsiteY18" fmla="*/ 2405896 h 2405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144000" h="2405896">
                <a:moveTo>
                  <a:pt x="0" y="0"/>
                </a:moveTo>
                <a:lnTo>
                  <a:pt x="978148" y="0"/>
                </a:lnTo>
                <a:lnTo>
                  <a:pt x="1034029" y="180020"/>
                </a:lnTo>
                <a:cubicBezTo>
                  <a:pt x="1184000" y="534591"/>
                  <a:pt x="1535091" y="783382"/>
                  <a:pt x="1944291" y="783382"/>
                </a:cubicBezTo>
                <a:cubicBezTo>
                  <a:pt x="2353491" y="783382"/>
                  <a:pt x="2704583" y="534591"/>
                  <a:pt x="2854553" y="180020"/>
                </a:cubicBezTo>
                <a:lnTo>
                  <a:pt x="2910435" y="0"/>
                </a:lnTo>
                <a:lnTo>
                  <a:pt x="3609588" y="0"/>
                </a:lnTo>
                <a:lnTo>
                  <a:pt x="3665469" y="180020"/>
                </a:lnTo>
                <a:cubicBezTo>
                  <a:pt x="3815440" y="534591"/>
                  <a:pt x="4166531" y="783382"/>
                  <a:pt x="4575731" y="783382"/>
                </a:cubicBezTo>
                <a:cubicBezTo>
                  <a:pt x="4984931" y="783382"/>
                  <a:pt x="5336023" y="534591"/>
                  <a:pt x="5485994" y="180020"/>
                </a:cubicBezTo>
                <a:lnTo>
                  <a:pt x="5541875" y="0"/>
                </a:lnTo>
                <a:lnTo>
                  <a:pt x="6241028" y="0"/>
                </a:lnTo>
                <a:lnTo>
                  <a:pt x="6296909" y="180020"/>
                </a:lnTo>
                <a:cubicBezTo>
                  <a:pt x="6446880" y="534591"/>
                  <a:pt x="6797971" y="783382"/>
                  <a:pt x="7207171" y="783382"/>
                </a:cubicBezTo>
                <a:cubicBezTo>
                  <a:pt x="7616371" y="783382"/>
                  <a:pt x="7967463" y="534591"/>
                  <a:pt x="8117434" y="180020"/>
                </a:cubicBezTo>
                <a:lnTo>
                  <a:pt x="8173315" y="0"/>
                </a:lnTo>
                <a:lnTo>
                  <a:pt x="9144000" y="0"/>
                </a:lnTo>
                <a:lnTo>
                  <a:pt x="9144000" y="2405896"/>
                </a:lnTo>
                <a:lnTo>
                  <a:pt x="0" y="240589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 err="1">
              <a:solidFill>
                <a:schemeClr val="bg1"/>
              </a:solidFill>
              <a:sym typeface="Arial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D2E75626-6281-1416-9F0F-84A678A3E033}"/>
              </a:ext>
            </a:extLst>
          </p:cNvPr>
          <p:cNvCxnSpPr>
            <a:cxnSpLocks/>
          </p:cNvCxnSpPr>
          <p:nvPr/>
        </p:nvCxnSpPr>
        <p:spPr>
          <a:xfrm>
            <a:off x="4387850" y="555625"/>
            <a:ext cx="3683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57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719951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pour une image  5"/>
          <p:cNvSpPr>
            <a:spLocks noGrp="1"/>
          </p:cNvSpPr>
          <p:nvPr>
            <p:ph type="pic" sz="quarter" idx="23"/>
          </p:nvPr>
        </p:nvSpPr>
        <p:spPr>
          <a:xfrm>
            <a:off x="1115616" y="1220897"/>
            <a:ext cx="1657350" cy="165735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/>
          <a:p>
            <a:pPr lvl="0"/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7" name="Espace réservé pour une image  5"/>
          <p:cNvSpPr>
            <a:spLocks noGrp="1"/>
          </p:cNvSpPr>
          <p:nvPr>
            <p:ph type="pic" sz="quarter" idx="24"/>
          </p:nvPr>
        </p:nvSpPr>
        <p:spPr>
          <a:xfrm>
            <a:off x="3743325" y="1220897"/>
            <a:ext cx="1657350" cy="165735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/>
          <a:p>
            <a:pPr lvl="0"/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12" name="Espace réservé pour une image  5"/>
          <p:cNvSpPr>
            <a:spLocks noGrp="1"/>
          </p:cNvSpPr>
          <p:nvPr>
            <p:ph type="pic" sz="quarter" idx="25"/>
          </p:nvPr>
        </p:nvSpPr>
        <p:spPr>
          <a:xfrm>
            <a:off x="6371034" y="1220897"/>
            <a:ext cx="1657350" cy="165735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/>
          <a:p>
            <a:pPr lvl="0"/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4910F8C2-82D5-96F9-4028-DFA54A65857B}"/>
              </a:ext>
            </a:extLst>
          </p:cNvPr>
          <p:cNvSpPr>
            <a:spLocks noGrp="1" noChangeArrowheads="1"/>
          </p:cNvSpPr>
          <p:nvPr>
            <p:ph type="dt" sz="half" idx="26"/>
          </p:nvPr>
        </p:nvSpPr>
        <p:spPr bwMode="auto">
          <a:xfrm>
            <a:off x="3543300" y="4943475"/>
            <a:ext cx="2057400" cy="15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fld id="{BC71194F-45D4-4AF1-87B2-7AE0AC4A1BDD}" type="datetime6">
              <a:rPr lang="fr-FR" altLang="fr-FR"/>
              <a:pPr/>
              <a:t>janvier 24</a:t>
            </a:fld>
            <a:endParaRPr lang="fr-FR" altLang="fr-FR"/>
          </a:p>
        </p:txBody>
      </p:sp>
      <p:sp>
        <p:nvSpPr>
          <p:cNvPr id="9" name="Espace réservé du pied de page 12">
            <a:extLst>
              <a:ext uri="{FF2B5EF4-FFF2-40B4-BE49-F238E27FC236}">
                <a16:creationId xmlns:a16="http://schemas.microsoft.com/office/drawing/2014/main" id="{FB1929D3-6FA4-80A5-1977-F7E97A63FC24}"/>
              </a:ext>
            </a:extLst>
          </p:cNvPr>
          <p:cNvSpPr>
            <a:spLocks noGrp="1" noChangeArrowheads="1"/>
          </p:cNvSpPr>
          <p:nvPr>
            <p:ph type="ftr" sz="quarter" idx="27"/>
          </p:nvPr>
        </p:nvSpPr>
        <p:spPr bwMode="auto">
          <a:xfrm>
            <a:off x="679450" y="4951413"/>
            <a:ext cx="3086100" cy="13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r>
              <a:rPr lang="fr-FR" altLang="fr-FR"/>
              <a:t>Titre du document</a:t>
            </a:r>
          </a:p>
        </p:txBody>
      </p:sp>
      <p:sp>
        <p:nvSpPr>
          <p:cNvPr id="10" name="Espace réservé du numéro de diapositive 13">
            <a:extLst>
              <a:ext uri="{FF2B5EF4-FFF2-40B4-BE49-F238E27FC236}">
                <a16:creationId xmlns:a16="http://schemas.microsoft.com/office/drawing/2014/main" id="{625BB741-7F37-298C-AE80-BFDF10C23574}"/>
              </a:ext>
            </a:extLst>
          </p:cNvPr>
          <p:cNvSpPr>
            <a:spLocks noGrp="1" noChangeArrowheads="1"/>
          </p:cNvSpPr>
          <p:nvPr>
            <p:ph type="sldNum" sz="quarter" idx="28"/>
          </p:nvPr>
        </p:nvSpPr>
        <p:spPr bwMode="auto">
          <a:xfrm>
            <a:off x="7086600" y="4964113"/>
            <a:ext cx="20574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F700565C-3C9E-42A7-9AA9-FE17DC7CADE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049903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0F0F825E-4869-535E-4B0B-625537F0AD7C}"/>
              </a:ext>
            </a:extLst>
          </p:cNvPr>
          <p:cNvCxnSpPr>
            <a:cxnSpLocks/>
          </p:cNvCxnSpPr>
          <p:nvPr/>
        </p:nvCxnSpPr>
        <p:spPr>
          <a:xfrm>
            <a:off x="4387850" y="555625"/>
            <a:ext cx="3683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57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719951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5"/>
          <p:cNvSpPr>
            <a:spLocks noGrp="1"/>
          </p:cNvSpPr>
          <p:nvPr>
            <p:ph sz="quarter" idx="23"/>
          </p:nvPr>
        </p:nvSpPr>
        <p:spPr>
          <a:xfrm>
            <a:off x="4720282" y="1131589"/>
            <a:ext cx="4036842" cy="3712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5D20F1A3-871A-531D-8667-4B43E2993EB4}"/>
              </a:ext>
            </a:extLst>
          </p:cNvPr>
          <p:cNvSpPr>
            <a:spLocks noGrp="1" noChangeArrowheads="1"/>
          </p:cNvSpPr>
          <p:nvPr>
            <p:ph type="dt" sz="half" idx="24"/>
          </p:nvPr>
        </p:nvSpPr>
        <p:spPr bwMode="auto">
          <a:xfrm>
            <a:off x="3543300" y="4943475"/>
            <a:ext cx="2057400" cy="15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fld id="{D30CCCE0-3BE5-4658-9C1B-E8D5B68811FB}" type="datetime6">
              <a:rPr lang="fr-FR" altLang="fr-FR"/>
              <a:pPr/>
              <a:t>janvier 24</a:t>
            </a:fld>
            <a:endParaRPr lang="fr-FR" altLang="fr-FR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AB500C68-B10F-0813-6969-7AF2A6038C16}"/>
              </a:ext>
            </a:extLst>
          </p:cNvPr>
          <p:cNvSpPr>
            <a:spLocks noGrp="1" noChangeArrowheads="1"/>
          </p:cNvSpPr>
          <p:nvPr>
            <p:ph type="ftr" sz="quarter" idx="25"/>
          </p:nvPr>
        </p:nvSpPr>
        <p:spPr bwMode="auto">
          <a:xfrm>
            <a:off x="679450" y="4951413"/>
            <a:ext cx="3086100" cy="13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r>
              <a:rPr lang="fr-FR" altLang="fr-FR"/>
              <a:t>Titre du document</a:t>
            </a:r>
          </a:p>
        </p:txBody>
      </p:sp>
      <p:sp>
        <p:nvSpPr>
          <p:cNvPr id="8" name="Espace réservé du numéro de diapositive 11">
            <a:extLst>
              <a:ext uri="{FF2B5EF4-FFF2-40B4-BE49-F238E27FC236}">
                <a16:creationId xmlns:a16="http://schemas.microsoft.com/office/drawing/2014/main" id="{18506992-CE13-06C8-7D7F-5F42D5DFFD67}"/>
              </a:ext>
            </a:extLst>
          </p:cNvPr>
          <p:cNvSpPr>
            <a:spLocks noGrp="1" noChangeArrowheads="1"/>
          </p:cNvSpPr>
          <p:nvPr>
            <p:ph type="sldNum" sz="quarter" idx="26"/>
          </p:nvPr>
        </p:nvSpPr>
        <p:spPr bwMode="auto">
          <a:xfrm>
            <a:off x="7086600" y="4964113"/>
            <a:ext cx="20574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1425B780-C298-4AF6-B739-C8CD84FA97DE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7408519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9CF60206-A6BA-4AD6-42BC-5A02E9A99856}"/>
              </a:ext>
            </a:extLst>
          </p:cNvPr>
          <p:cNvCxnSpPr>
            <a:cxnSpLocks/>
          </p:cNvCxnSpPr>
          <p:nvPr/>
        </p:nvCxnSpPr>
        <p:spPr>
          <a:xfrm>
            <a:off x="4387850" y="555625"/>
            <a:ext cx="3683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57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719951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5"/>
          <p:cNvSpPr>
            <a:spLocks noGrp="1"/>
          </p:cNvSpPr>
          <p:nvPr>
            <p:ph sz="quarter" idx="23"/>
          </p:nvPr>
        </p:nvSpPr>
        <p:spPr>
          <a:xfrm>
            <a:off x="5796136" y="1131589"/>
            <a:ext cx="2960988" cy="3712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743E76EE-DAAB-F779-1C99-D142E367D53D}"/>
              </a:ext>
            </a:extLst>
          </p:cNvPr>
          <p:cNvSpPr>
            <a:spLocks noGrp="1" noChangeArrowheads="1"/>
          </p:cNvSpPr>
          <p:nvPr>
            <p:ph type="dt" sz="half" idx="24"/>
          </p:nvPr>
        </p:nvSpPr>
        <p:spPr bwMode="auto">
          <a:xfrm>
            <a:off x="3543300" y="4943475"/>
            <a:ext cx="2057400" cy="15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fld id="{15AE6B1E-B316-490C-A016-16A9CC691323}" type="datetime6">
              <a:rPr lang="fr-FR" altLang="fr-FR"/>
              <a:pPr/>
              <a:t>janvier 24</a:t>
            </a:fld>
            <a:endParaRPr lang="fr-FR" altLang="fr-FR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C2E0606D-F776-A0D9-5546-BD8906C3636D}"/>
              </a:ext>
            </a:extLst>
          </p:cNvPr>
          <p:cNvSpPr>
            <a:spLocks noGrp="1" noChangeArrowheads="1"/>
          </p:cNvSpPr>
          <p:nvPr>
            <p:ph type="ftr" sz="quarter" idx="25"/>
          </p:nvPr>
        </p:nvSpPr>
        <p:spPr bwMode="auto">
          <a:xfrm>
            <a:off x="679450" y="4951413"/>
            <a:ext cx="3086100" cy="13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r>
              <a:rPr lang="fr-FR" altLang="fr-FR"/>
              <a:t>Titre du document</a:t>
            </a:r>
          </a:p>
        </p:txBody>
      </p:sp>
      <p:sp>
        <p:nvSpPr>
          <p:cNvPr id="8" name="Espace réservé du numéro de diapositive 11">
            <a:extLst>
              <a:ext uri="{FF2B5EF4-FFF2-40B4-BE49-F238E27FC236}">
                <a16:creationId xmlns:a16="http://schemas.microsoft.com/office/drawing/2014/main" id="{8828ED5C-9A5E-C6E3-FC4C-498CD016E619}"/>
              </a:ext>
            </a:extLst>
          </p:cNvPr>
          <p:cNvSpPr>
            <a:spLocks noGrp="1" noChangeArrowheads="1"/>
          </p:cNvSpPr>
          <p:nvPr>
            <p:ph type="sldNum" sz="quarter" idx="26"/>
          </p:nvPr>
        </p:nvSpPr>
        <p:spPr bwMode="auto">
          <a:xfrm>
            <a:off x="7086600" y="4964113"/>
            <a:ext cx="20574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A5AA8A49-23A1-4BD6-8AED-24580D9338F3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7894314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5966BBA8-862E-13B5-F674-5A684D5F2350}"/>
              </a:ext>
            </a:extLst>
          </p:cNvPr>
          <p:cNvCxnSpPr>
            <a:cxnSpLocks/>
          </p:cNvCxnSpPr>
          <p:nvPr/>
        </p:nvCxnSpPr>
        <p:spPr>
          <a:xfrm>
            <a:off x="2317750" y="555625"/>
            <a:ext cx="3683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31540" y="194400"/>
            <a:ext cx="4140460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431919" y="612000"/>
            <a:ext cx="4140053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431540" y="1131590"/>
            <a:ext cx="4140052" cy="352772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0" name="Espace réservé pour une image  9"/>
          <p:cNvSpPr>
            <a:spLocks noGrp="1"/>
          </p:cNvSpPr>
          <p:nvPr>
            <p:ph type="pic" sz="quarter" idx="24"/>
          </p:nvPr>
        </p:nvSpPr>
        <p:spPr>
          <a:xfrm>
            <a:off x="4787900" y="193675"/>
            <a:ext cx="4105275" cy="4465638"/>
          </a:xfrm>
        </p:spPr>
        <p:txBody>
          <a:bodyPr rtlCol="0">
            <a:normAutofit/>
          </a:bodyPr>
          <a:lstStyle/>
          <a:p>
            <a:pPr lvl="0"/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7E4D5090-E017-E4D4-8B95-5359DC2C2B76}"/>
              </a:ext>
            </a:extLst>
          </p:cNvPr>
          <p:cNvSpPr>
            <a:spLocks noGrp="1" noChangeArrowheads="1"/>
          </p:cNvSpPr>
          <p:nvPr>
            <p:ph type="dt" sz="half" idx="25"/>
          </p:nvPr>
        </p:nvSpPr>
        <p:spPr bwMode="auto">
          <a:xfrm>
            <a:off x="3543300" y="4943475"/>
            <a:ext cx="2057400" cy="15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fld id="{AE7FB5BC-BC0A-450B-A1A5-54663F201F49}" type="datetime6">
              <a:rPr lang="fr-FR" altLang="fr-FR"/>
              <a:pPr/>
              <a:t>janvier 24</a:t>
            </a:fld>
            <a:endParaRPr lang="fr-FR" alt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C2AE8B-C827-6FF3-BCDC-9AA1BB8992DD}"/>
              </a:ext>
            </a:extLst>
          </p:cNvPr>
          <p:cNvSpPr>
            <a:spLocks noGrp="1" noChangeArrowheads="1"/>
          </p:cNvSpPr>
          <p:nvPr>
            <p:ph type="ftr" sz="quarter" idx="26"/>
          </p:nvPr>
        </p:nvSpPr>
        <p:spPr bwMode="auto">
          <a:xfrm>
            <a:off x="679450" y="4951413"/>
            <a:ext cx="3086100" cy="13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r>
              <a:rPr lang="fr-FR" altLang="fr-FR"/>
              <a:t>Titre du document</a:t>
            </a:r>
          </a:p>
        </p:txBody>
      </p:sp>
      <p:sp>
        <p:nvSpPr>
          <p:cNvPr id="8" name="Espace réservé du numéro de diapositive 8">
            <a:extLst>
              <a:ext uri="{FF2B5EF4-FFF2-40B4-BE49-F238E27FC236}">
                <a16:creationId xmlns:a16="http://schemas.microsoft.com/office/drawing/2014/main" id="{1B49370D-450E-039A-CCC8-409E8BB19DC7}"/>
              </a:ext>
            </a:extLst>
          </p:cNvPr>
          <p:cNvSpPr>
            <a:spLocks noGrp="1" noChangeArrowheads="1"/>
          </p:cNvSpPr>
          <p:nvPr>
            <p:ph type="sldNum" sz="quarter" idx="27"/>
          </p:nvPr>
        </p:nvSpPr>
        <p:spPr bwMode="auto">
          <a:xfrm>
            <a:off x="7086600" y="4964113"/>
            <a:ext cx="20574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C00CF91E-FC5E-480D-A2C6-C774F994B932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909385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53B8C0C8-5653-E0A1-B106-9554220694FD}"/>
              </a:ext>
            </a:extLst>
          </p:cNvPr>
          <p:cNvCxnSpPr>
            <a:cxnSpLocks/>
          </p:cNvCxnSpPr>
          <p:nvPr/>
        </p:nvCxnSpPr>
        <p:spPr>
          <a:xfrm>
            <a:off x="2317750" y="555625"/>
            <a:ext cx="3683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31540" y="194400"/>
            <a:ext cx="4140460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431919" y="612000"/>
            <a:ext cx="4140053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431540" y="1131590"/>
            <a:ext cx="4140052" cy="352772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3714F475-A6C3-372D-0A4D-7D8EEF608ADA}"/>
              </a:ext>
            </a:extLst>
          </p:cNvPr>
          <p:cNvSpPr>
            <a:spLocks noGrp="1" noChangeArrowheads="1"/>
          </p:cNvSpPr>
          <p:nvPr>
            <p:ph type="dt" sz="half" idx="14"/>
          </p:nvPr>
        </p:nvSpPr>
        <p:spPr bwMode="auto">
          <a:xfrm>
            <a:off x="3543300" y="4943475"/>
            <a:ext cx="2057400" cy="15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fld id="{1897CAF7-168B-40C9-8078-F825A12D39F2}" type="datetime6">
              <a:rPr lang="fr-FR" altLang="fr-FR"/>
              <a:pPr/>
              <a:t>janvier 24</a:t>
            </a:fld>
            <a:endParaRPr lang="fr-FR" alt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7AB55C6-312F-AD7D-F7DE-18B4431C8ACF}"/>
              </a:ext>
            </a:extLst>
          </p:cNvPr>
          <p:cNvSpPr>
            <a:spLocks noGrp="1" noChangeArrowheads="1"/>
          </p:cNvSpPr>
          <p:nvPr>
            <p:ph type="ftr" sz="quarter" idx="15"/>
          </p:nvPr>
        </p:nvSpPr>
        <p:spPr bwMode="auto">
          <a:xfrm>
            <a:off x="679450" y="4951413"/>
            <a:ext cx="3086100" cy="13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r>
              <a:rPr lang="fr-FR" altLang="fr-FR"/>
              <a:t>Titre du document</a:t>
            </a:r>
          </a:p>
        </p:txBody>
      </p:sp>
      <p:sp>
        <p:nvSpPr>
          <p:cNvPr id="8" name="Espace réservé du numéro de diapositive 9">
            <a:extLst>
              <a:ext uri="{FF2B5EF4-FFF2-40B4-BE49-F238E27FC236}">
                <a16:creationId xmlns:a16="http://schemas.microsoft.com/office/drawing/2014/main" id="{EBAFCCD5-2B88-489A-F053-4523D6F66F61}"/>
              </a:ext>
            </a:extLst>
          </p:cNvPr>
          <p:cNvSpPr>
            <a:spLocks noGrp="1" noChangeArrowheads="1"/>
          </p:cNvSpPr>
          <p:nvPr>
            <p:ph type="sldNum" sz="quarter" idx="16"/>
          </p:nvPr>
        </p:nvSpPr>
        <p:spPr bwMode="auto">
          <a:xfrm>
            <a:off x="7086600" y="4964113"/>
            <a:ext cx="20574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49C92148-4A2C-488C-B273-8C98C643E4E3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634887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D56BEF77-9C4A-36E2-1716-A3A0EB65EBE7}"/>
              </a:ext>
            </a:extLst>
          </p:cNvPr>
          <p:cNvCxnSpPr>
            <a:cxnSpLocks/>
          </p:cNvCxnSpPr>
          <p:nvPr/>
        </p:nvCxnSpPr>
        <p:spPr>
          <a:xfrm>
            <a:off x="1882775" y="555625"/>
            <a:ext cx="304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63" y="194400"/>
            <a:ext cx="3421868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323906" y="612000"/>
            <a:ext cx="3421532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323528" y="1131590"/>
            <a:ext cx="3421531" cy="352772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A0FF22BF-8BF2-716B-B40F-94F16A43094A}"/>
              </a:ext>
            </a:extLst>
          </p:cNvPr>
          <p:cNvSpPr>
            <a:spLocks noGrp="1" noChangeArrowheads="1"/>
          </p:cNvSpPr>
          <p:nvPr>
            <p:ph type="dt" sz="half" idx="14"/>
          </p:nvPr>
        </p:nvSpPr>
        <p:spPr bwMode="auto">
          <a:xfrm>
            <a:off x="3543300" y="4943475"/>
            <a:ext cx="2057400" cy="15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fld id="{0E61A701-5E18-4BC8-9504-8505BA97F2AE}" type="datetime6">
              <a:rPr lang="fr-FR" altLang="fr-FR"/>
              <a:pPr/>
              <a:t>janvier 24</a:t>
            </a:fld>
            <a:endParaRPr lang="fr-FR" alt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ADF18F1-F070-C1FE-76A7-C2261D0EB5C3}"/>
              </a:ext>
            </a:extLst>
          </p:cNvPr>
          <p:cNvSpPr>
            <a:spLocks noGrp="1" noChangeArrowheads="1"/>
          </p:cNvSpPr>
          <p:nvPr>
            <p:ph type="ftr" sz="quarter" idx="15"/>
          </p:nvPr>
        </p:nvSpPr>
        <p:spPr bwMode="auto">
          <a:xfrm>
            <a:off x="679450" y="4951413"/>
            <a:ext cx="3086100" cy="13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r>
              <a:rPr lang="fr-FR" altLang="fr-FR"/>
              <a:t>Titre du document</a:t>
            </a:r>
          </a:p>
        </p:txBody>
      </p:sp>
      <p:sp>
        <p:nvSpPr>
          <p:cNvPr id="8" name="Espace réservé du numéro de diapositive 9">
            <a:extLst>
              <a:ext uri="{FF2B5EF4-FFF2-40B4-BE49-F238E27FC236}">
                <a16:creationId xmlns:a16="http://schemas.microsoft.com/office/drawing/2014/main" id="{31FAD8F6-B38E-3DEB-241F-C6A2733886CE}"/>
              </a:ext>
            </a:extLst>
          </p:cNvPr>
          <p:cNvSpPr>
            <a:spLocks noGrp="1" noChangeArrowheads="1"/>
          </p:cNvSpPr>
          <p:nvPr>
            <p:ph type="sldNum" sz="quarter" idx="16"/>
          </p:nvPr>
        </p:nvSpPr>
        <p:spPr bwMode="auto">
          <a:xfrm>
            <a:off x="7086600" y="4964113"/>
            <a:ext cx="20574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6FA14186-BB8B-49FD-A6B4-D9C026BC7DF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820594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9228F40-293A-141C-150B-2C69A41DAD0F}"/>
              </a:ext>
            </a:extLst>
          </p:cNvPr>
          <p:cNvCxnSpPr>
            <a:cxnSpLocks/>
          </p:cNvCxnSpPr>
          <p:nvPr/>
        </p:nvCxnSpPr>
        <p:spPr>
          <a:xfrm>
            <a:off x="2982913" y="555625"/>
            <a:ext cx="33496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46034" y="194400"/>
            <a:ext cx="5009957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646280" y="612000"/>
            <a:ext cx="5009464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6299259" y="530050"/>
            <a:ext cx="1816041" cy="3926632"/>
          </a:xfrm>
          <a:custGeom>
            <a:avLst/>
            <a:gdLst>
              <a:gd name="connsiteX0" fmla="*/ 1997791 w 2516552"/>
              <a:gd name="connsiteY0" fmla="*/ 12 h 5441271"/>
              <a:gd name="connsiteX1" fmla="*/ 2004211 w 2516552"/>
              <a:gd name="connsiteY1" fmla="*/ 566 h 5441271"/>
              <a:gd name="connsiteX2" fmla="*/ 2267990 w 2516552"/>
              <a:gd name="connsiteY2" fmla="*/ 566 h 5441271"/>
              <a:gd name="connsiteX3" fmla="*/ 2516552 w 2516552"/>
              <a:gd name="connsiteY3" fmla="*/ 261335 h 5441271"/>
              <a:gd name="connsiteX4" fmla="*/ 2516552 w 2516552"/>
              <a:gd name="connsiteY4" fmla="*/ 5170375 h 5441271"/>
              <a:gd name="connsiteX5" fmla="*/ 2255309 w 2516552"/>
              <a:gd name="connsiteY5" fmla="*/ 5441271 h 5441271"/>
              <a:gd name="connsiteX6" fmla="*/ 269354 w 2516552"/>
              <a:gd name="connsiteY6" fmla="*/ 5441271 h 5441271"/>
              <a:gd name="connsiteX7" fmla="*/ 501 w 2516552"/>
              <a:gd name="connsiteY7" fmla="*/ 5157717 h 5441271"/>
              <a:gd name="connsiteX8" fmla="*/ 501 w 2516552"/>
              <a:gd name="connsiteY8" fmla="*/ 317034 h 5441271"/>
              <a:gd name="connsiteX9" fmla="*/ 61373 w 2516552"/>
              <a:gd name="connsiteY9" fmla="*/ 101836 h 5441271"/>
              <a:gd name="connsiteX10" fmla="*/ 269354 w 2516552"/>
              <a:gd name="connsiteY10" fmla="*/ 566 h 5441271"/>
              <a:gd name="connsiteX11" fmla="*/ 512842 w 2516552"/>
              <a:gd name="connsiteY11" fmla="*/ 566 h 5441271"/>
              <a:gd name="connsiteX12" fmla="*/ 566105 w 2516552"/>
              <a:gd name="connsiteY12" fmla="*/ 41074 h 5441271"/>
              <a:gd name="connsiteX13" fmla="*/ 566105 w 2516552"/>
              <a:gd name="connsiteY13" fmla="*/ 81582 h 5441271"/>
              <a:gd name="connsiteX14" fmla="*/ 713213 w 2516552"/>
              <a:gd name="connsiteY14" fmla="*/ 200574 h 5441271"/>
              <a:gd name="connsiteX15" fmla="*/ 1824131 w 2516552"/>
              <a:gd name="connsiteY15" fmla="*/ 200574 h 5441271"/>
              <a:gd name="connsiteX16" fmla="*/ 1958557 w 2516552"/>
              <a:gd name="connsiteY16" fmla="*/ 73987 h 5441271"/>
              <a:gd name="connsiteX17" fmla="*/ 1958557 w 2516552"/>
              <a:gd name="connsiteY17" fmla="*/ 33479 h 5441271"/>
              <a:gd name="connsiteX18" fmla="*/ 1997791 w 2516552"/>
              <a:gd name="connsiteY18" fmla="*/ 12 h 5441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516552" h="5441271">
                <a:moveTo>
                  <a:pt x="1997791" y="12"/>
                </a:moveTo>
                <a:cubicBezTo>
                  <a:pt x="2001675" y="92"/>
                  <a:pt x="2004211" y="566"/>
                  <a:pt x="2004211" y="566"/>
                </a:cubicBezTo>
                <a:cubicBezTo>
                  <a:pt x="2004211" y="566"/>
                  <a:pt x="2006747" y="566"/>
                  <a:pt x="2267990" y="566"/>
                </a:cubicBezTo>
                <a:cubicBezTo>
                  <a:pt x="2511479" y="23352"/>
                  <a:pt x="2516552" y="261335"/>
                  <a:pt x="2516552" y="261335"/>
                </a:cubicBezTo>
                <a:cubicBezTo>
                  <a:pt x="2516552" y="261335"/>
                  <a:pt x="2516552" y="4904543"/>
                  <a:pt x="2516552" y="5170375"/>
                </a:cubicBezTo>
                <a:cubicBezTo>
                  <a:pt x="2501334" y="5438740"/>
                  <a:pt x="2255309" y="5441271"/>
                  <a:pt x="2255309" y="5441271"/>
                </a:cubicBezTo>
                <a:cubicBezTo>
                  <a:pt x="2255309" y="5441271"/>
                  <a:pt x="558496" y="5441271"/>
                  <a:pt x="269354" y="5441271"/>
                </a:cubicBezTo>
                <a:cubicBezTo>
                  <a:pt x="-14717" y="5410890"/>
                  <a:pt x="501" y="5157717"/>
                  <a:pt x="501" y="5157717"/>
                </a:cubicBezTo>
                <a:cubicBezTo>
                  <a:pt x="501" y="5157717"/>
                  <a:pt x="501" y="372732"/>
                  <a:pt x="501" y="317034"/>
                </a:cubicBezTo>
                <a:cubicBezTo>
                  <a:pt x="501" y="258804"/>
                  <a:pt x="-9644" y="195510"/>
                  <a:pt x="61373" y="101836"/>
                </a:cubicBezTo>
                <a:cubicBezTo>
                  <a:pt x="134927" y="-1965"/>
                  <a:pt x="269354" y="566"/>
                  <a:pt x="269354" y="566"/>
                </a:cubicBezTo>
                <a:cubicBezTo>
                  <a:pt x="269354" y="566"/>
                  <a:pt x="457043" y="566"/>
                  <a:pt x="512842" y="566"/>
                </a:cubicBezTo>
                <a:cubicBezTo>
                  <a:pt x="566105" y="566"/>
                  <a:pt x="566105" y="41074"/>
                  <a:pt x="566105" y="41074"/>
                </a:cubicBezTo>
                <a:cubicBezTo>
                  <a:pt x="566105" y="41074"/>
                  <a:pt x="566105" y="38542"/>
                  <a:pt x="566105" y="81582"/>
                </a:cubicBezTo>
                <a:cubicBezTo>
                  <a:pt x="583860" y="205637"/>
                  <a:pt x="713213" y="200574"/>
                  <a:pt x="713213" y="200574"/>
                </a:cubicBezTo>
                <a:cubicBezTo>
                  <a:pt x="713213" y="200574"/>
                  <a:pt x="1702386" y="200574"/>
                  <a:pt x="1824131" y="200574"/>
                </a:cubicBezTo>
                <a:cubicBezTo>
                  <a:pt x="1943339" y="192978"/>
                  <a:pt x="1958557" y="73987"/>
                  <a:pt x="1958557" y="73987"/>
                </a:cubicBezTo>
                <a:cubicBezTo>
                  <a:pt x="1958557" y="73987"/>
                  <a:pt x="1958557" y="73987"/>
                  <a:pt x="1958557" y="33479"/>
                </a:cubicBezTo>
                <a:cubicBezTo>
                  <a:pt x="1962362" y="3098"/>
                  <a:pt x="1986140" y="-225"/>
                  <a:pt x="1997791" y="12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r>
              <a:rPr lang="fr-FR" noProof="0"/>
              <a:t>Cliquez sur l'icône pour ajouter une image</a:t>
            </a:r>
            <a:endParaRPr lang="en-GB" noProof="0"/>
          </a:p>
        </p:txBody>
      </p:sp>
      <p:sp>
        <p:nvSpPr>
          <p:cNvPr id="10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431540" y="1130245"/>
            <a:ext cx="5436604" cy="352772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010E4527-CA7B-8659-4EEF-A8E6FAE80318}"/>
              </a:ext>
            </a:extLst>
          </p:cNvPr>
          <p:cNvSpPr>
            <a:spLocks noGrp="1" noChangeArrowheads="1"/>
          </p:cNvSpPr>
          <p:nvPr>
            <p:ph type="dt" sz="half" idx="14"/>
          </p:nvPr>
        </p:nvSpPr>
        <p:spPr bwMode="auto">
          <a:xfrm>
            <a:off x="3543300" y="4943475"/>
            <a:ext cx="2057400" cy="15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fld id="{B464DC8F-A5EA-450E-B6BC-FD13922E5224}" type="datetime6">
              <a:rPr lang="fr-FR" altLang="fr-FR"/>
              <a:pPr/>
              <a:t>janvier 24</a:t>
            </a:fld>
            <a:endParaRPr lang="fr-FR" altLang="fr-FR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976D9092-63A6-37B5-21B8-D29A5525D6E1}"/>
              </a:ext>
            </a:extLst>
          </p:cNvPr>
          <p:cNvSpPr>
            <a:spLocks noGrp="1" noChangeArrowheads="1"/>
          </p:cNvSpPr>
          <p:nvPr>
            <p:ph type="ftr" sz="quarter" idx="15"/>
          </p:nvPr>
        </p:nvSpPr>
        <p:spPr bwMode="auto">
          <a:xfrm>
            <a:off x="679450" y="4951413"/>
            <a:ext cx="3086100" cy="13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r>
              <a:rPr lang="fr-FR" altLang="fr-FR"/>
              <a:t>Titre du document</a:t>
            </a:r>
          </a:p>
        </p:txBody>
      </p:sp>
      <p:sp>
        <p:nvSpPr>
          <p:cNvPr id="8" name="Espace réservé du numéro de diapositive 12">
            <a:extLst>
              <a:ext uri="{FF2B5EF4-FFF2-40B4-BE49-F238E27FC236}">
                <a16:creationId xmlns:a16="http://schemas.microsoft.com/office/drawing/2014/main" id="{45289A5B-989D-4508-F958-86F4E7BB37DA}"/>
              </a:ext>
            </a:extLst>
          </p:cNvPr>
          <p:cNvSpPr>
            <a:spLocks noGrp="1" noChangeArrowheads="1"/>
          </p:cNvSpPr>
          <p:nvPr>
            <p:ph type="sldNum" sz="quarter" idx="16"/>
          </p:nvPr>
        </p:nvSpPr>
        <p:spPr bwMode="auto">
          <a:xfrm>
            <a:off x="7086600" y="4964113"/>
            <a:ext cx="20574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3AFC2BBD-CB78-493C-BC00-C5976ABFD8FE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276005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2BDB170-8C22-2CA9-AC1A-2E78247BEDA6}"/>
              </a:ext>
            </a:extLst>
          </p:cNvPr>
          <p:cNvGrpSpPr>
            <a:grpSpLocks/>
          </p:cNvGrpSpPr>
          <p:nvPr/>
        </p:nvGrpSpPr>
        <p:grpSpPr bwMode="auto">
          <a:xfrm>
            <a:off x="254000" y="3516313"/>
            <a:ext cx="8636000" cy="1514475"/>
            <a:chOff x="254503" y="3516214"/>
            <a:chExt cx="8634995" cy="151524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C69BB522-A69C-C6D9-E35E-40519C1632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3965"/>
            <a:stretch>
              <a:fillRect/>
            </a:stretch>
          </p:blipFill>
          <p:spPr bwMode="auto">
            <a:xfrm>
              <a:off x="254503" y="4324739"/>
              <a:ext cx="8634995" cy="7067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Shape 190">
              <a:hlinkClick r:id="rId3"/>
              <a:extLst>
                <a:ext uri="{FF2B5EF4-FFF2-40B4-BE49-F238E27FC236}">
                  <a16:creationId xmlns:a16="http://schemas.microsoft.com/office/drawing/2014/main" id="{2BB3767A-9F61-FD29-9D2E-9AA2CBEB99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61869" y="3516214"/>
              <a:ext cx="1420261" cy="1488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b">
              <a:spAutoFit/>
            </a:bodyPr>
            <a:lstStyle>
              <a:lvl1pPr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r>
                <a:rPr lang="fr-FR" altLang="fr-FR" sz="1200" b="1">
                  <a:solidFill>
                    <a:schemeClr val="accent1"/>
                  </a:solidFill>
                  <a:latin typeface="Montserrat SemiBold" panose="00000700000000000000" pitchFamily="2" charset="0"/>
                  <a:ea typeface="Cabin"/>
                  <a:cs typeface="Cabin"/>
                  <a:sym typeface="Cabin"/>
                </a:rPr>
                <a:t>groupeBPCE.com</a:t>
              </a:r>
            </a:p>
          </p:txBody>
        </p:sp>
      </p:grpSp>
      <p:pic>
        <p:nvPicPr>
          <p:cNvPr id="5" name="Image 4" descr="Une image contenant Police, logo, Graphique, conception&#10;&#10;Description générée automatiquement">
            <a:extLst>
              <a:ext uri="{FF2B5EF4-FFF2-40B4-BE49-F238E27FC236}">
                <a16:creationId xmlns:a16="http://schemas.microsoft.com/office/drawing/2014/main" id="{DCB8C5A7-6ADF-C82C-63EF-59B9746CAE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3350" y="2260600"/>
            <a:ext cx="3797300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6729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9">
            <a:extLst>
              <a:ext uri="{FF2B5EF4-FFF2-40B4-BE49-F238E27FC236}">
                <a16:creationId xmlns:a16="http://schemas.microsoft.com/office/drawing/2014/main" id="{89403369-7ABA-48A6-131C-380C8DE67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725" y="195263"/>
            <a:ext cx="7702550" cy="4318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027" name="Espace réservé du texte 12">
            <a:extLst>
              <a:ext uri="{FF2B5EF4-FFF2-40B4-BE49-F238E27FC236}">
                <a16:creationId xmlns:a16="http://schemas.microsoft.com/office/drawing/2014/main" id="{E1486D75-540D-6341-91B4-85A46310FA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19138" y="909638"/>
            <a:ext cx="7705725" cy="364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</p:txBody>
      </p:sp>
      <p:pic>
        <p:nvPicPr>
          <p:cNvPr id="1028" name="Image 5" descr="Une image contenant Police, capture d’écran, noir, Graphique&#10;&#10;Description générée automatiquement">
            <a:extLst>
              <a:ext uri="{FF2B5EF4-FFF2-40B4-BE49-F238E27FC236}">
                <a16:creationId xmlns:a16="http://schemas.microsoft.com/office/drawing/2014/main" id="{37107CCB-44C0-D2C0-6793-05BA135BAF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875213"/>
            <a:ext cx="64452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85345235-F4A8-75B6-B5EA-46C0CD4573BD}"/>
              </a:ext>
            </a:extLst>
          </p:cNvPr>
          <p:cNvCxnSpPr>
            <a:cxnSpLocks/>
          </p:cNvCxnSpPr>
          <p:nvPr/>
        </p:nvCxnSpPr>
        <p:spPr>
          <a:xfrm flipH="1">
            <a:off x="0" y="4883150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3">
            <a:extLst>
              <a:ext uri="{FF2B5EF4-FFF2-40B4-BE49-F238E27FC236}">
                <a16:creationId xmlns:a16="http://schemas.microsoft.com/office/drawing/2014/main" id="{213F0CF6-A17C-39CC-0878-715C07E9B212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8820150" y="4959350"/>
            <a:ext cx="188913" cy="920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CF8D095A-60CA-4950-BFDC-E27AFB9F46E6}" type="slidenum">
              <a:rPr lang="fr-FR" sz="600" b="0" spc="100">
                <a:solidFill>
                  <a:schemeClr val="bg1">
                    <a:lumMod val="75000"/>
                  </a:schemeClr>
                </a:solidFill>
                <a:cs typeface="Arial" panose="020B0604020202020204" pitchFamily="34" charset="0"/>
                <a:sym typeface="Arial"/>
              </a:rPr>
              <a:pPr algn="r">
                <a:defRPr/>
              </a:pPr>
              <a:t>‹N°›</a:t>
            </a:fld>
            <a:endParaRPr lang="fr-FR" sz="600" b="0" spc="100" dirty="0">
              <a:solidFill>
                <a:schemeClr val="bg1">
                  <a:lumMod val="75000"/>
                </a:schemeClr>
              </a:solidFill>
              <a:cs typeface="Arial" panose="020B0604020202020204" pitchFamily="34" charset="0"/>
              <a:sym typeface="Arial"/>
            </a:endParaRP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8B2A35C5-22BD-4FA9-02FE-491E2354D9DF}"/>
              </a:ext>
            </a:extLst>
          </p:cNvPr>
          <p:cNvSpPr txBox="1">
            <a:spLocks noGrp="1"/>
          </p:cNvSpPr>
          <p:nvPr/>
        </p:nvSpPr>
        <p:spPr bwMode="auto">
          <a:xfrm>
            <a:off x="684213" y="4959350"/>
            <a:ext cx="1096962" cy="920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600" spc="1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sym typeface="Arial"/>
              </a:rPr>
              <a:t>Titre de la présentation</a:t>
            </a:r>
          </a:p>
        </p:txBody>
      </p:sp>
      <p:sp>
        <p:nvSpPr>
          <p:cNvPr id="18" name="Espace réservé de la date 3">
            <a:extLst>
              <a:ext uri="{FF2B5EF4-FFF2-40B4-BE49-F238E27FC236}">
                <a16:creationId xmlns:a16="http://schemas.microsoft.com/office/drawing/2014/main" id="{0D07C41B-9C13-60EC-0473-CE8CF4C20D9B}"/>
              </a:ext>
            </a:extLst>
          </p:cNvPr>
          <p:cNvSpPr txBox="1">
            <a:spLocks noGrp="1"/>
          </p:cNvSpPr>
          <p:nvPr/>
        </p:nvSpPr>
        <p:spPr bwMode="auto">
          <a:xfrm>
            <a:off x="4467225" y="4959350"/>
            <a:ext cx="214313" cy="920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600" spc="1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sym typeface="Arial"/>
              </a:rPr>
              <a:t>Date</a:t>
            </a:r>
          </a:p>
        </p:txBody>
      </p:sp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EA7B9102-D657-F46B-732C-FEE88E632EC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543300" y="4943475"/>
            <a:ext cx="2057400" cy="15557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 sz="8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fr-FR" altLang="fr-FR"/>
              <a:t>12/01/2024</a:t>
            </a:r>
            <a:endParaRPr lang="fr-FR" alt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  <p:sldLayoutId id="2147483811" r:id="rId12"/>
    <p:sldLayoutId id="2147483812" r:id="rId13"/>
    <p:sldLayoutId id="2147483813" r:id="rId14"/>
    <p:sldLayoutId id="2147483814" r:id="rId15"/>
    <p:sldLayoutId id="2147483815" r:id="rId16"/>
    <p:sldLayoutId id="2147483816" r:id="rId17"/>
    <p:sldLayoutId id="2147483817" r:id="rId18"/>
    <p:sldLayoutId id="2147483818" r:id="rId19"/>
    <p:sldLayoutId id="2147483820" r:id="rId20"/>
  </p:sldLayoutIdLst>
  <p:hf hdr="0"/>
  <p:txStyles>
    <p:titleStyle>
      <a:lvl1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 kern="1200" cap="all">
          <a:solidFill>
            <a:schemeClr val="tx1"/>
          </a:solidFill>
          <a:latin typeface="Montserrat ExtraBold" pitchFamily="2" charset="77"/>
          <a:ea typeface="+mj-ea"/>
          <a:cs typeface="Arial" panose="020B0604020202020204" pitchFamily="34" charset="0"/>
        </a:defRPr>
      </a:lvl1pPr>
      <a:lvl2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Montserrat ExtraBold" panose="00000900000000000000" pitchFamily="2" charset="0"/>
          <a:cs typeface="Arial" panose="020B0604020202020204" pitchFamily="34" charset="0"/>
        </a:defRPr>
      </a:lvl2pPr>
      <a:lvl3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Montserrat ExtraBold" panose="00000900000000000000" pitchFamily="2" charset="0"/>
          <a:cs typeface="Arial" panose="020B0604020202020204" pitchFamily="34" charset="0"/>
        </a:defRPr>
      </a:lvl3pPr>
      <a:lvl4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Montserrat ExtraBold" panose="00000900000000000000" pitchFamily="2" charset="0"/>
          <a:cs typeface="Arial" panose="020B0604020202020204" pitchFamily="34" charset="0"/>
        </a:defRPr>
      </a:lvl4pPr>
      <a:lvl5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Montserrat ExtraBold" panose="00000900000000000000" pitchFamily="2" charset="0"/>
          <a:cs typeface="Arial" panose="020B0604020202020204" pitchFamily="34" charset="0"/>
        </a:defRPr>
      </a:lvl5pPr>
      <a:lvl6pPr marL="4572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Montserrat ExtraBold" panose="00000900000000000000" pitchFamily="2" charset="0"/>
          <a:cs typeface="Arial" panose="020B0604020202020204" pitchFamily="34" charset="0"/>
        </a:defRPr>
      </a:lvl6pPr>
      <a:lvl7pPr marL="9144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Montserrat ExtraBold" panose="00000900000000000000" pitchFamily="2" charset="0"/>
          <a:cs typeface="Arial" panose="020B0604020202020204" pitchFamily="34" charset="0"/>
        </a:defRPr>
      </a:lvl7pPr>
      <a:lvl8pPr marL="13716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Montserrat ExtraBold" panose="00000900000000000000" pitchFamily="2" charset="0"/>
          <a:cs typeface="Arial" panose="020B0604020202020204" pitchFamily="34" charset="0"/>
        </a:defRPr>
      </a:lvl8pPr>
      <a:lvl9pPr marL="18288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Montserrat ExtraBold" panose="00000900000000000000" pitchFamily="2" charset="0"/>
          <a:cs typeface="Arial" panose="020B0604020202020204" pitchFamily="34" charset="0"/>
        </a:defRPr>
      </a:lvl9pPr>
    </p:titleStyle>
    <p:bodyStyle>
      <a:lvl1pPr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Clr>
          <a:schemeClr val="tx2"/>
        </a:buClr>
        <a:buFont typeface="Cambria Math" panose="02040503050406030204" pitchFamily="18" charset="0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180975" indent="-174625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357188" indent="-176213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Clr>
          <a:srgbClr val="DB4B4B"/>
        </a:buClr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579438" indent="-22225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1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716102A0-90DD-CE5E-69FC-EE733788BE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Rendements Assurance vie 2023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EF4C59D1-1B04-36E8-1FA0-2AFC03A80EE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Gamme </a:t>
            </a:r>
            <a:r>
              <a:rPr lang="fr-FR" dirty="0" err="1"/>
              <a:t>Millevie</a:t>
            </a:r>
            <a:r>
              <a:rPr lang="fr-FR" dirty="0"/>
              <a:t> et Nuances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607233E-B7E6-F59D-F726-FA23BC1E2F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Document à usage interne – ne pas diffuser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B77265D4-0045-3A70-A560-78953A67B9E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549C9EA-1418-56C1-548C-FC6B09FA104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4943475"/>
            <a:ext cx="2057400" cy="155575"/>
          </a:xfrm>
          <a:prstGeom prst="rect">
            <a:avLst/>
          </a:prstGeom>
        </p:spPr>
        <p:txBody>
          <a:bodyPr/>
          <a:lstStyle/>
          <a:p>
            <a:fld id="{96593EF8-D15A-4C0A-8676-CEF12D8785B5}" type="datetime6">
              <a:rPr lang="fr-FR" altLang="fr-FR" smtClean="0"/>
              <a:pPr/>
              <a:t>janvier 24</a:t>
            </a:fld>
            <a:endParaRPr lang="fr-FR" alt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BD0F4CD-C851-9FC1-1373-340F48C83AE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86600" y="4964113"/>
            <a:ext cx="2057400" cy="114300"/>
          </a:xfrm>
          <a:prstGeom prst="rect">
            <a:avLst/>
          </a:prstGeom>
        </p:spPr>
        <p:txBody>
          <a:bodyPr/>
          <a:lstStyle/>
          <a:p>
            <a:fld id="{050D7F91-91F9-489A-BE16-578FB671BC89}" type="slidenum">
              <a:rPr lang="fr-FR" altLang="fr-FR" smtClean="0"/>
              <a:pPr/>
              <a:t>1</a:t>
            </a:fld>
            <a:endParaRPr lang="fr-FR" alt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BC40B8F-765B-6183-D1AD-2FFE5FE066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5896" y="483518"/>
            <a:ext cx="1512168" cy="536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132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05C5089-4DED-8368-DF61-7A837EBD4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138" y="193675"/>
            <a:ext cx="7705725" cy="33813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fr-FR" dirty="0"/>
              <a:t>Rendements 2023 des contrats MILLEVIE</a:t>
            </a:r>
            <a:endParaRPr lang="en-US" dirty="0"/>
          </a:p>
        </p:txBody>
      </p:sp>
      <p:sp>
        <p:nvSpPr>
          <p:cNvPr id="31747" name="Espace réservé du texte 10">
            <a:extLst>
              <a:ext uri="{FF2B5EF4-FFF2-40B4-BE49-F238E27FC236}">
                <a16:creationId xmlns:a16="http://schemas.microsoft.com/office/drawing/2014/main" id="{D2743AEF-E4B4-B63A-8F74-74FB9AE3ED31}"/>
              </a:ext>
            </a:extLst>
          </p:cNvPr>
          <p:cNvSpPr>
            <a:spLocks noGrp="1" noChangeArrowheads="1"/>
          </p:cNvSpPr>
          <p:nvPr>
            <p:ph type="body" sz="quarter" idx="12"/>
          </p:nvPr>
        </p:nvSpPr>
        <p:spPr>
          <a:xfrm>
            <a:off x="179512" y="612774"/>
            <a:ext cx="8856984" cy="662832"/>
          </a:xfrm>
        </p:spPr>
        <p:txBody>
          <a:bodyPr>
            <a:normAutofit fontScale="62500" lnSpcReduction="20000"/>
          </a:bodyPr>
          <a:lstStyle/>
          <a:p>
            <a:pPr marL="285750" indent="-106363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dirty="0"/>
              <a:t>Le taux pivot de 2,15% à 2,50% permet un taux de revalorisation en hausse de 70 à 105 pb par rapport à 2022, quand le marché annonce une hausse en moyenne de 50pb</a:t>
            </a:r>
          </a:p>
          <a:p>
            <a:pPr marL="285750" indent="-106363" algn="l">
              <a:lnSpc>
                <a:spcPct val="120000"/>
              </a:lnSpc>
              <a:spcBef>
                <a:spcPts val="3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500" dirty="0"/>
              <a:t>Après bonus, pour les contrats éligibles, le taux de rendement net servi s’établit au-dessus du taux de rendement du livret A ( 3% en 2023) dès l’atteinte d’un taux d’UC de 40% au 30/11/23 (sous conditions de mise en place de VI/VL/VR en 2023). </a:t>
            </a: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710C771F-0C4E-B096-BDCB-47240458B037}"/>
              </a:ext>
            </a:extLst>
          </p:cNvPr>
          <p:cNvCxnSpPr>
            <a:cxnSpLocks/>
          </p:cNvCxnSpPr>
          <p:nvPr/>
        </p:nvCxnSpPr>
        <p:spPr>
          <a:xfrm>
            <a:off x="3707904" y="1707654"/>
            <a:ext cx="0" cy="2808312"/>
          </a:xfrm>
          <a:prstGeom prst="line">
            <a:avLst/>
          </a:prstGeom>
          <a:ln w="9525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C00C2346-5EA0-B596-ECA8-7CD341079910}"/>
              </a:ext>
            </a:extLst>
          </p:cNvPr>
          <p:cNvCxnSpPr>
            <a:cxnSpLocks/>
          </p:cNvCxnSpPr>
          <p:nvPr/>
        </p:nvCxnSpPr>
        <p:spPr>
          <a:xfrm>
            <a:off x="6012160" y="1707654"/>
            <a:ext cx="0" cy="2808312"/>
          </a:xfrm>
          <a:prstGeom prst="line">
            <a:avLst/>
          </a:prstGeom>
          <a:ln w="9525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Graphique 1">
            <a:extLst>
              <a:ext uri="{FF2B5EF4-FFF2-40B4-BE49-F238E27FC236}">
                <a16:creationId xmlns:a16="http://schemas.microsoft.com/office/drawing/2014/main" id="{69F776CF-1252-D456-A467-711938253D5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8062009"/>
              </p:ext>
            </p:extLst>
          </p:nvPr>
        </p:nvGraphicFramePr>
        <p:xfrm>
          <a:off x="749525" y="1293843"/>
          <a:ext cx="7854923" cy="36559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86264D07-B48B-589C-4816-BB269E155C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9714"/>
          <a:stretch/>
        </p:blipFill>
        <p:spPr>
          <a:xfrm>
            <a:off x="1186723" y="4530726"/>
            <a:ext cx="6980525" cy="348663"/>
          </a:xfrm>
          <a:prstGeom prst="rect">
            <a:avLst/>
          </a:prstGeom>
        </p:spPr>
      </p:pic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B1498D0F-053E-C36E-41EF-BCB0ED09B97B}"/>
              </a:ext>
            </a:extLst>
          </p:cNvPr>
          <p:cNvSpPr>
            <a:spLocks noGrp="1" noChangeArrowheads="1"/>
          </p:cNvSpPr>
          <p:nvPr>
            <p:ph type="dt" sz="half" idx="14"/>
          </p:nvPr>
        </p:nvSpPr>
        <p:spPr bwMode="auto">
          <a:xfrm>
            <a:off x="4139952" y="4946461"/>
            <a:ext cx="956692" cy="14556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 sz="8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fr-FR" altLang="fr-FR" dirty="0"/>
              <a:t>12/01/2024</a:t>
            </a:r>
          </a:p>
        </p:txBody>
      </p:sp>
    </p:spTree>
    <p:extLst>
      <p:ext uri="{BB962C8B-B14F-4D97-AF65-F5344CB8AC3E}">
        <p14:creationId xmlns:p14="http://schemas.microsoft.com/office/powerpoint/2010/main" val="292413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05C5089-4DED-8368-DF61-7A837EBD4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138" y="193675"/>
            <a:ext cx="7705725" cy="33813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fr-FR" dirty="0"/>
              <a:t>Rendements 2023 des contrats Nuances</a:t>
            </a:r>
            <a:endParaRPr lang="en-US" dirty="0"/>
          </a:p>
        </p:txBody>
      </p:sp>
      <p:sp>
        <p:nvSpPr>
          <p:cNvPr id="31747" name="Espace réservé du texte 10">
            <a:extLst>
              <a:ext uri="{FF2B5EF4-FFF2-40B4-BE49-F238E27FC236}">
                <a16:creationId xmlns:a16="http://schemas.microsoft.com/office/drawing/2014/main" id="{D2743AEF-E4B4-B63A-8F74-74FB9AE3ED31}"/>
              </a:ext>
            </a:extLst>
          </p:cNvPr>
          <p:cNvSpPr>
            <a:spLocks noGrp="1" noChangeArrowheads="1"/>
          </p:cNvSpPr>
          <p:nvPr>
            <p:ph type="body" sz="quarter" idx="12"/>
          </p:nvPr>
        </p:nvSpPr>
        <p:spPr>
          <a:xfrm>
            <a:off x="179512" y="612774"/>
            <a:ext cx="8856984" cy="662832"/>
          </a:xfrm>
        </p:spPr>
        <p:txBody>
          <a:bodyPr>
            <a:normAutofit fontScale="62500" lnSpcReduction="20000"/>
          </a:bodyPr>
          <a:lstStyle/>
          <a:p>
            <a:pPr marL="285750" indent="-106363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dirty="0"/>
              <a:t>Le taux pivot de 2,15% à 2,40% permet un taux de revalorisation en hausse de 80 à 90 pb par rapport à 2022, quand le marché annonce une hausse en moyenne de 50pb</a:t>
            </a:r>
          </a:p>
          <a:p>
            <a:pPr marL="285750" indent="-106363" algn="l">
              <a:lnSpc>
                <a:spcPct val="120000"/>
              </a:lnSpc>
              <a:spcBef>
                <a:spcPts val="3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500" dirty="0"/>
              <a:t>Après bonus, pour les contrats éligibles, le taux de rendement net servi s’établit au-dessus du taux de rendement du livret A ( 3% en 2023) dès l’atteinte d’un taux d’UC de 40% au 30/11/23 (sans critère d’activation). </a:t>
            </a: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710C771F-0C4E-B096-BDCB-47240458B037}"/>
              </a:ext>
            </a:extLst>
          </p:cNvPr>
          <p:cNvCxnSpPr>
            <a:cxnSpLocks/>
          </p:cNvCxnSpPr>
          <p:nvPr/>
        </p:nvCxnSpPr>
        <p:spPr>
          <a:xfrm>
            <a:off x="3707904" y="1707654"/>
            <a:ext cx="0" cy="2808312"/>
          </a:xfrm>
          <a:prstGeom prst="line">
            <a:avLst/>
          </a:prstGeom>
          <a:ln w="9525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6F2CFEB4-7311-032A-7CE4-434DFB05112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4414946"/>
              </p:ext>
            </p:extLst>
          </p:nvPr>
        </p:nvGraphicFramePr>
        <p:xfrm>
          <a:off x="821533" y="1275605"/>
          <a:ext cx="7782916" cy="35637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C00C2346-5EA0-B596-ECA8-7CD341079910}"/>
              </a:ext>
            </a:extLst>
          </p:cNvPr>
          <p:cNvCxnSpPr>
            <a:cxnSpLocks/>
          </p:cNvCxnSpPr>
          <p:nvPr/>
        </p:nvCxnSpPr>
        <p:spPr>
          <a:xfrm>
            <a:off x="6156176" y="1707654"/>
            <a:ext cx="0" cy="2808312"/>
          </a:xfrm>
          <a:prstGeom prst="line">
            <a:avLst/>
          </a:prstGeom>
          <a:ln w="9525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 1">
            <a:extLst>
              <a:ext uri="{FF2B5EF4-FFF2-40B4-BE49-F238E27FC236}">
                <a16:creationId xmlns:a16="http://schemas.microsoft.com/office/drawing/2014/main" id="{5C1B14C1-F8C6-EC82-E1E0-7E1EDF9AA4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96" t="89975" r="7025" b="3488"/>
          <a:stretch/>
        </p:blipFill>
        <p:spPr>
          <a:xfrm>
            <a:off x="694944" y="4623063"/>
            <a:ext cx="7122639" cy="252000"/>
          </a:xfrm>
          <a:prstGeom prst="rect">
            <a:avLst/>
          </a:prstGeom>
        </p:spPr>
      </p:pic>
      <p:sp>
        <p:nvSpPr>
          <p:cNvPr id="12" name="Espace réservé de la date 3">
            <a:extLst>
              <a:ext uri="{FF2B5EF4-FFF2-40B4-BE49-F238E27FC236}">
                <a16:creationId xmlns:a16="http://schemas.microsoft.com/office/drawing/2014/main" id="{889E3660-DF95-9708-B95F-3E1188A1ED02}"/>
              </a:ext>
            </a:extLst>
          </p:cNvPr>
          <p:cNvSpPr>
            <a:spLocks noGrp="1" noChangeArrowheads="1"/>
          </p:cNvSpPr>
          <p:nvPr>
            <p:ph type="dt" sz="half" idx="14"/>
          </p:nvPr>
        </p:nvSpPr>
        <p:spPr bwMode="auto">
          <a:xfrm>
            <a:off x="4139952" y="4946461"/>
            <a:ext cx="956692" cy="14556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 sz="8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fr-FR" altLang="fr-FR" dirty="0"/>
              <a:t>12/01/2024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05C5089-4DED-8368-DF61-7A837EBD4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138" y="193675"/>
            <a:ext cx="7705725" cy="33813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fr-FR" dirty="0"/>
              <a:t>Rendements 2023 des contrats retraite</a:t>
            </a:r>
            <a:endParaRPr lang="en-US" dirty="0"/>
          </a:p>
        </p:txBody>
      </p:sp>
      <p:sp>
        <p:nvSpPr>
          <p:cNvPr id="31747" name="Espace réservé du texte 10">
            <a:extLst>
              <a:ext uri="{FF2B5EF4-FFF2-40B4-BE49-F238E27FC236}">
                <a16:creationId xmlns:a16="http://schemas.microsoft.com/office/drawing/2014/main" id="{D2743AEF-E4B4-B63A-8F74-74FB9AE3ED31}"/>
              </a:ext>
            </a:extLst>
          </p:cNvPr>
          <p:cNvSpPr>
            <a:spLocks noGrp="1" noChangeArrowheads="1"/>
          </p:cNvSpPr>
          <p:nvPr>
            <p:ph type="body" sz="quarter" idx="12"/>
          </p:nvPr>
        </p:nvSpPr>
        <p:spPr>
          <a:xfrm>
            <a:off x="179512" y="612774"/>
            <a:ext cx="8856984" cy="662832"/>
          </a:xfrm>
        </p:spPr>
        <p:txBody>
          <a:bodyPr>
            <a:normAutofit/>
          </a:bodyPr>
          <a:lstStyle/>
          <a:p>
            <a:pPr marL="285750" indent="-106363" algn="l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200" dirty="0"/>
              <a:t>Le taux pivot de 2,50% permet un taux de revalorisation en hausse de 110 pb pour </a:t>
            </a:r>
            <a:r>
              <a:rPr lang="fr-FR" sz="1200" dirty="0" err="1"/>
              <a:t>Millevie</a:t>
            </a:r>
            <a:r>
              <a:rPr lang="fr-FR" sz="1200" dirty="0"/>
              <a:t> PER et de 90 pb pour PER CE par rapport à 202</a:t>
            </a:r>
          </a:p>
        </p:txBody>
      </p:sp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D00F0F4B-C552-43D7-BF9F-DA89FA9BA2F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9027372"/>
              </p:ext>
            </p:extLst>
          </p:nvPr>
        </p:nvGraphicFramePr>
        <p:xfrm>
          <a:off x="790065" y="1275606"/>
          <a:ext cx="7635874" cy="35087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7B1CAB58-74E3-78AC-397B-ED273FFF4CD2}"/>
              </a:ext>
            </a:extLst>
          </p:cNvPr>
          <p:cNvCxnSpPr>
            <a:cxnSpLocks/>
          </p:cNvCxnSpPr>
          <p:nvPr/>
        </p:nvCxnSpPr>
        <p:spPr>
          <a:xfrm>
            <a:off x="4788024" y="1625841"/>
            <a:ext cx="0" cy="2808312"/>
          </a:xfrm>
          <a:prstGeom prst="line">
            <a:avLst/>
          </a:prstGeom>
          <a:ln w="9525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CC41D4F3-0D06-DE29-1ABA-DDAA15C156B4}"/>
              </a:ext>
            </a:extLst>
          </p:cNvPr>
          <p:cNvSpPr>
            <a:spLocks noGrp="1" noChangeArrowheads="1"/>
          </p:cNvSpPr>
          <p:nvPr>
            <p:ph type="dt" sz="half" idx="14"/>
          </p:nvPr>
        </p:nvSpPr>
        <p:spPr bwMode="auto">
          <a:xfrm>
            <a:off x="4139952" y="4946461"/>
            <a:ext cx="956692" cy="14556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 sz="8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fr-FR" altLang="fr-FR" dirty="0"/>
              <a:t>12/01/2024</a:t>
            </a:r>
          </a:p>
        </p:txBody>
      </p:sp>
    </p:spTree>
    <p:extLst>
      <p:ext uri="{BB962C8B-B14F-4D97-AF65-F5344CB8AC3E}">
        <p14:creationId xmlns:p14="http://schemas.microsoft.com/office/powerpoint/2010/main" val="1391613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6BBB93CA-2174-BAC6-D72E-46BB9238D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Communication</a:t>
            </a:r>
          </a:p>
        </p:txBody>
      </p:sp>
      <p:sp>
        <p:nvSpPr>
          <p:cNvPr id="14" name="Espace réservé du contenu 13">
            <a:extLst>
              <a:ext uri="{FF2B5EF4-FFF2-40B4-BE49-F238E27FC236}">
                <a16:creationId xmlns:a16="http://schemas.microsoft.com/office/drawing/2014/main" id="{FBC4629D-98F7-91A5-C9F5-B13BC77708F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81484" y="1131590"/>
            <a:ext cx="4910595" cy="346966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Communiqué EVD </a:t>
            </a:r>
            <a:r>
              <a:rPr lang="fr-FR" sz="1400" i="1" dirty="0"/>
              <a:t>– envoi le 12 février</a:t>
            </a:r>
          </a:p>
          <a:p>
            <a:pPr marL="466725" lvl="1" indent="-285750">
              <a:buFont typeface="Arial" panose="020B0604020202020204" pitchFamily="34" charset="0"/>
              <a:buChar char="•"/>
            </a:pPr>
            <a:r>
              <a:rPr lang="fr-FR" sz="1200" i="1" dirty="0"/>
              <a:t>Communiqué presse CNP le 15/01</a:t>
            </a:r>
            <a:endParaRPr lang="fr-FR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OAV Digital EVD – </a:t>
            </a:r>
            <a:r>
              <a:rPr lang="fr-FR" sz="1400" i="1" dirty="0"/>
              <a:t>publication </a:t>
            </a:r>
            <a:r>
              <a:rPr lang="fr-FR" sz="1400" i="1" dirty="0" err="1"/>
              <a:t>Assurnet</a:t>
            </a:r>
            <a:r>
              <a:rPr lang="fr-FR" sz="1400" i="1" dirty="0"/>
              <a:t> début février</a:t>
            </a:r>
            <a:endParaRPr lang="fr-FR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Communication annuelle / relevé de situation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Fiche mémo Rendements - </a:t>
            </a:r>
            <a:r>
              <a:rPr lang="fr-FR" sz="1400" i="1" dirty="0"/>
              <a:t>en cours de validation </a:t>
            </a:r>
            <a:endParaRPr lang="fr-FR" i="1" dirty="0"/>
          </a:p>
        </p:txBody>
      </p:sp>
      <p:pic>
        <p:nvPicPr>
          <p:cNvPr id="17" name="Espace réservé pour une image  16" descr="Marketing contour">
            <a:extLst>
              <a:ext uri="{FF2B5EF4-FFF2-40B4-BE49-F238E27FC236}">
                <a16:creationId xmlns:a16="http://schemas.microsoft.com/office/drawing/2014/main" id="{3E4385EE-BBC3-9572-EFCF-D514CF080F7E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224" r="6224"/>
          <a:stretch>
            <a:fillRect/>
          </a:stretch>
        </p:blipFill>
        <p:spPr/>
      </p:pic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6239949-2432-EF85-F232-54E651F1F3B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050D7F91-91F9-489A-BE16-578FB671BC89}" type="slidenum">
              <a:rPr lang="fr-FR" altLang="fr-FR" smtClean="0"/>
              <a:pPr/>
              <a:t>5</a:t>
            </a:fld>
            <a:endParaRPr lang="fr-FR" altLang="fr-FR"/>
          </a:p>
        </p:txBody>
      </p:sp>
      <p:sp>
        <p:nvSpPr>
          <p:cNvPr id="18" name="Espace réservé de la date 3">
            <a:extLst>
              <a:ext uri="{FF2B5EF4-FFF2-40B4-BE49-F238E27FC236}">
                <a16:creationId xmlns:a16="http://schemas.microsoft.com/office/drawing/2014/main" id="{B498BF3C-C8DE-AFC6-D337-D9614CCAC0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9952" y="4946461"/>
            <a:ext cx="956692" cy="14556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ctr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tx2"/>
              </a:buClr>
              <a:buFont typeface="Cambria Math" panose="02040503050406030204" pitchFamily="18" charset="0"/>
              <a:buNone/>
              <a:defRPr sz="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fr-FR" altLang="fr-FR"/>
              <a:t>12/01/2024</a:t>
            </a:r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2518912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87BC958-C036-A313-996D-153F40E434C5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4943475"/>
            <a:ext cx="2057400" cy="155575"/>
          </a:xfrm>
          <a:prstGeom prst="rect">
            <a:avLst/>
          </a:prstGeom>
        </p:spPr>
        <p:txBody>
          <a:bodyPr/>
          <a:lstStyle/>
          <a:p>
            <a:fld id="{96593EF8-D15A-4C0A-8676-CEF12D8785B5}" type="datetime6">
              <a:rPr lang="fr-FR" altLang="fr-FR" smtClean="0"/>
              <a:pPr/>
              <a:t>janvier 24</a:t>
            </a:fld>
            <a:endParaRPr lang="fr-FR" alt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8A57C94-DE2D-EB71-4D63-D133C5328FD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86600" y="4964113"/>
            <a:ext cx="2057400" cy="114300"/>
          </a:xfrm>
          <a:prstGeom prst="rect">
            <a:avLst/>
          </a:prstGeom>
        </p:spPr>
        <p:txBody>
          <a:bodyPr/>
          <a:lstStyle/>
          <a:p>
            <a:fld id="{050D7F91-91F9-489A-BE16-578FB671BC89}" type="slidenum">
              <a:rPr lang="fr-FR" altLang="fr-FR" smtClean="0"/>
              <a:pPr/>
              <a:t>6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5734412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ap="rnd">
          <a:solidFill>
            <a:schemeClr val="bg1">
              <a:lumMod val="75000"/>
            </a:schemeClr>
          </a:solidFill>
          <a:prstDash val="sysDot"/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lnSpc>
            <a:spcPct val="85000"/>
          </a:lnSpc>
          <a:spcAft>
            <a:spcPts val="600"/>
          </a:spcAft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ésentation1" id="{97E4880F-2783-4FBF-A303-CF487BFE7A38}" vid="{9E56AC44-218A-4A59-9D9D-2C3E51CD9E0D}"/>
    </a:ext>
  </a:ext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60A567CB21514B843D210D82E2F91B" ma:contentTypeVersion="13" ma:contentTypeDescription="Crée un document." ma:contentTypeScope="" ma:versionID="590654f449147f35be7f53aadb09a236">
  <xsd:schema xmlns:xsd="http://www.w3.org/2001/XMLSchema" xmlns:xs="http://www.w3.org/2001/XMLSchema" xmlns:p="http://schemas.microsoft.com/office/2006/metadata/properties" xmlns:ns2="ee7b8353-a7a0-4852-9b9d-787b6797382e" xmlns:ns3="be1cc02e-7a61-4fb5-8896-da92e6b06c01" targetNamespace="http://schemas.microsoft.com/office/2006/metadata/properties" ma:root="true" ma:fieldsID="595e19e6f317fa0b26b04875d263ca3a" ns2:_="" ns3:_="">
    <xsd:import namespace="ee7b8353-a7a0-4852-9b9d-787b6797382e"/>
    <xsd:import namespace="be1cc02e-7a61-4fb5-8896-da92e6b06c0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7b8353-a7a0-4852-9b9d-787b6797382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Balises d’images" ma:readOnly="false" ma:fieldId="{5cf76f15-5ced-4ddc-b409-7134ff3c332f}" ma:taxonomyMulti="true" ma:sspId="c52eb4dc-0ef3-4aa8-8e03-025dbf6c86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1cc02e-7a61-4fb5-8896-da92e6b06c01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d85c43eb-6662-4992-a374-c0376c19a62d}" ma:internalName="TaxCatchAll" ma:showField="CatchAllData" ma:web="be1cc02e-7a61-4fb5-8896-da92e6b06c0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e1cc02e-7a61-4fb5-8896-da92e6b06c01" xsi:nil="true"/>
    <lcf76f155ced4ddcb4097134ff3c332f xmlns="ee7b8353-a7a0-4852-9b9d-787b6797382e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0EAB7132-EB9B-4387-8F65-2F2413EAA6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e7b8353-a7a0-4852-9b9d-787b6797382e"/>
    <ds:schemaRef ds:uri="be1cc02e-7a61-4fb5-8896-da92e6b06c0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604AC50-A577-46D0-8B9F-6D3C9D53AFF5}">
  <ds:schemaRefs>
    <ds:schemaRef ds:uri="http://purl.org/dc/elements/1.1/"/>
    <ds:schemaRef ds:uri="http://schemas.microsoft.com/office/2006/metadata/properties"/>
    <ds:schemaRef ds:uri="http://purl.org/dc/terms/"/>
    <ds:schemaRef ds:uri="62e04ec1-2f8e-4d40-9c57-97eaaccd6ad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  <ds:schemaRef ds:uri="be1cc02e-7a61-4fb5-8896-da92e6b06c01"/>
    <ds:schemaRef ds:uri="ee7b8353-a7a0-4852-9b9d-787b6797382e"/>
  </ds:schemaRefs>
</ds:datastoreItem>
</file>

<file path=customXml/itemProps3.xml><?xml version="1.0" encoding="utf-8"?>
<ds:datastoreItem xmlns:ds="http://schemas.openxmlformats.org/officeDocument/2006/customXml" ds:itemID="{1E4FC8CD-5BE2-42AF-96C4-576BDAD40DC8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8C5C0423-CE39-429E-8C07-48E08853999F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Maquette_PPT_BPCE_Assurances_2024</Template>
  <TotalTime>8334</TotalTime>
  <Words>396</Words>
  <Application>Microsoft Office PowerPoint</Application>
  <PresentationFormat>Affichage à l'écran (16:9)</PresentationFormat>
  <Paragraphs>76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4" baseType="lpstr">
      <vt:lpstr>Arial</vt:lpstr>
      <vt:lpstr>Cabin Condensed</vt:lpstr>
      <vt:lpstr>Cambria Math</vt:lpstr>
      <vt:lpstr>Montserrat</vt:lpstr>
      <vt:lpstr>Montserrat ExtraBold</vt:lpstr>
      <vt:lpstr>Montserrat SemiBold</vt:lpstr>
      <vt:lpstr>Wingdings</vt:lpstr>
      <vt:lpstr>Conception personnalisée</vt:lpstr>
      <vt:lpstr>Rendements Assurance vie 2023</vt:lpstr>
      <vt:lpstr>Rendements 2023 des contrats MILLEVIE</vt:lpstr>
      <vt:lpstr>Rendements 2023 des contrats Nuances</vt:lpstr>
      <vt:lpstr>Rendements 2023 des contrats retraite</vt:lpstr>
      <vt:lpstr>Communication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</dc:title>
  <dc:subject/>
  <dc:creator>CARROT Florence</dc:creator>
  <cp:keywords/>
  <dc:description/>
  <cp:lastModifiedBy>SAULNIER Cécile</cp:lastModifiedBy>
  <cp:revision>7</cp:revision>
  <cp:lastPrinted>2020-09-02T14:43:00Z</cp:lastPrinted>
  <dcterms:created xsi:type="dcterms:W3CDTF">2023-11-21T16:50:47Z</dcterms:created>
  <dcterms:modified xsi:type="dcterms:W3CDTF">2024-01-12T14:25:22Z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Gaelle.YOLLANT@bpce.fr</vt:lpwstr>
  </property>
  <property fmtid="{D5CDD505-2E9C-101B-9397-08002B2CF9AE}" pid="5" name="MSIP_Label_48a19f0c-bea1-442e-a475-ed109d9ec508_SetDate">
    <vt:lpwstr>2019-04-24T12:15:37.6215196Z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0x0101007660A567CB21514B843D210D82E2F91B</vt:lpwstr>
  </property>
  <property fmtid="{D5CDD505-2E9C-101B-9397-08002B2CF9AE}" pid="11" name="MediaServiceImageTags">
    <vt:lpwstr/>
  </property>
</Properties>
</file>