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ppt/charts/chart34.xml" ContentType="application/vnd.openxmlformats-officedocument.drawingml.chart+xml"/>
  <Override PartName="/ppt/charts/chart35.xml" ContentType="application/vnd.openxmlformats-officedocument.drawingml.chart+xml"/>
  <Override PartName="/ppt/charts/chart36.xml" ContentType="application/vnd.openxmlformats-officedocument.drawingml.chart+xml"/>
  <Override PartName="/ppt/charts/chart37.xml" ContentType="application/vnd.openxmlformats-officedocument.drawingml.chart+xml"/>
  <Override PartName="/ppt/charts/chart38.xml" ContentType="application/vnd.openxmlformats-officedocument.drawingml.chart+xml"/>
  <Override PartName="/ppt/charts/chart39.xml" ContentType="application/vnd.openxmlformats-officedocument.drawingml.chart+xml"/>
  <Override PartName="/ppt/charts/chart40.xml" ContentType="application/vnd.openxmlformats-officedocument.drawingml.chart+xml"/>
  <Override PartName="/ppt/charts/chart41.xml" ContentType="application/vnd.openxmlformats-officedocument.drawingml.chart+xml"/>
  <Override PartName="/ppt/charts/chart42.xml" ContentType="application/vnd.openxmlformats-officedocument.drawingml.chart+xml"/>
  <Override PartName="/ppt/charts/chart43.xml" ContentType="application/vnd.openxmlformats-officedocument.drawingml.chart+xml"/>
  <Override PartName="/ppt/charts/chart44.xml" ContentType="application/vnd.openxmlformats-officedocument.drawingml.chart+xml"/>
  <Override PartName="/ppt/charts/chart45.xml" ContentType="application/vnd.openxmlformats-officedocument.drawingml.chart+xml"/>
  <Override PartName="/ppt/charts/chart46.xml" ContentType="application/vnd.openxmlformats-officedocument.drawingml.chart+xml"/>
  <Override PartName="/ppt/charts/chart47.xml" ContentType="application/vnd.openxmlformats-officedocument.drawingml.chart+xml"/>
  <Override PartName="/ppt/charts/chart48.xml" ContentType="application/vnd.openxmlformats-officedocument.drawingml.chart+xml"/>
  <Override PartName="/ppt/charts/chart49.xml" ContentType="application/vnd.openxmlformats-officedocument.drawingml.chart+xml"/>
  <Override PartName="/ppt/charts/chart50.xml" ContentType="application/vnd.openxmlformats-officedocument.drawingml.chart+xml"/>
  <Override PartName="/ppt/charts/chart51.xml" ContentType="application/vnd.openxmlformats-officedocument.drawingml.chart+xml"/>
  <Override PartName="/ppt/charts/chart52.xml" ContentType="application/vnd.openxmlformats-officedocument.drawingml.char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style3.xml" ContentType="application/vnd.ms-office.chartstyle+xml"/>
  <Override PartName="/ppt/charts/colors3.xml" ContentType="application/vnd.ms-office.chartcolorstyle+xml"/>
  <Override PartName="/ppt/charts/style4.xml" ContentType="application/vnd.ms-office.chartstyle+xml"/>
  <Override PartName="/ppt/charts/colors4.xml" ContentType="application/vnd.ms-office.chartcolorstyle+xml"/>
  <Override PartName="/ppt/charts/style5.xml" ContentType="application/vnd.ms-office.chartstyle+xml"/>
  <Override PartName="/ppt/charts/colors5.xml" ContentType="application/vnd.ms-office.chartcolorstyle+xml"/>
  <Override PartName="/ppt/charts/style6.xml" ContentType="application/vnd.ms-office.chartstyle+xml"/>
  <Override PartName="/ppt/charts/colors6.xml" ContentType="application/vnd.ms-office.chartcolorstyle+xml"/>
  <Override PartName="/ppt/charts/style7.xml" ContentType="application/vnd.ms-office.chartstyle+xml"/>
  <Override PartName="/ppt/charts/colors7.xml" ContentType="application/vnd.ms-office.chartcolorstyle+xml"/>
  <Override PartName="/ppt/charts/style8.xml" ContentType="application/vnd.ms-office.chartstyle+xml"/>
  <Override PartName="/ppt/charts/colors8.xml" ContentType="application/vnd.ms-office.chartcolorstyle+xml"/>
  <Override PartName="/ppt/charts/style9.xml" ContentType="application/vnd.ms-office.chartstyle+xml"/>
  <Override PartName="/ppt/charts/colors9.xml" ContentType="application/vnd.ms-office.chartcolorstyle+xml"/>
  <Override PartName="/ppt/charts/style10.xml" ContentType="application/vnd.ms-office.chartstyle+xml"/>
  <Override PartName="/ppt/charts/colors10.xml" ContentType="application/vnd.ms-office.chartcolorstyle+xml"/>
  <Override PartName="/ppt/charts/style11.xml" ContentType="application/vnd.ms-office.chartstyle+xml"/>
  <Override PartName="/ppt/charts/colors11.xml" ContentType="application/vnd.ms-office.chartcolorstyle+xml"/>
  <Override PartName="/ppt/charts/style12.xml" ContentType="application/vnd.ms-office.chartstyle+xml"/>
  <Override PartName="/ppt/charts/colors12.xml" ContentType="application/vnd.ms-office.chartcolorstyle+xml"/>
  <Override PartName="/ppt/charts/style13.xml" ContentType="application/vnd.ms-office.chartstyle+xml"/>
  <Override PartName="/ppt/charts/colors13.xml" ContentType="application/vnd.ms-office.chartcolorstyle+xml"/>
  <Override PartName="/ppt/charts/style14.xml" ContentType="application/vnd.ms-office.chartstyle+xml"/>
  <Override PartName="/ppt/charts/colors14.xml" ContentType="application/vnd.ms-office.chartcolorstyle+xml"/>
  <Override PartName="/ppt/charts/style15.xml" ContentType="application/vnd.ms-office.chartstyle+xml"/>
  <Override PartName="/ppt/charts/colors15.xml" ContentType="application/vnd.ms-office.chartcolorstyle+xml"/>
  <Override PartName="/ppt/charts/style16.xml" ContentType="application/vnd.ms-office.chartstyle+xml"/>
  <Override PartName="/ppt/charts/colors16.xml" ContentType="application/vnd.ms-office.chartcolorstyle+xml"/>
  <Override PartName="/ppt/charts/style17.xml" ContentType="application/vnd.ms-office.chartstyle+xml"/>
  <Override PartName="/ppt/charts/colors17.xml" ContentType="application/vnd.ms-office.chartcolorstyle+xml"/>
  <Override PartName="/ppt/charts/style18.xml" ContentType="application/vnd.ms-office.chartstyle+xml"/>
  <Override PartName="/ppt/charts/colors18.xml" ContentType="application/vnd.ms-office.chartcolorstyle+xml"/>
  <Override PartName="/ppt/charts/style19.xml" ContentType="application/vnd.ms-office.chartstyle+xml"/>
  <Override PartName="/ppt/charts/colors19.xml" ContentType="application/vnd.ms-office.chartcolorstyle+xml"/>
  <Override PartName="/ppt/charts/style20.xml" ContentType="application/vnd.ms-office.chartstyle+xml"/>
  <Override PartName="/ppt/charts/colors20.xml" ContentType="application/vnd.ms-office.chartcolorstyle+xml"/>
  <Override PartName="/ppt/charts/style21.xml" ContentType="application/vnd.ms-office.chartstyle+xml"/>
  <Override PartName="/ppt/charts/colors21.xml" ContentType="application/vnd.ms-office.chartcolorstyle+xml"/>
  <Override PartName="/ppt/charts/style22.xml" ContentType="application/vnd.ms-office.chartstyle+xml"/>
  <Override PartName="/ppt/charts/colors22.xml" ContentType="application/vnd.ms-office.chartcolorstyle+xml"/>
  <Override PartName="/ppt/charts/style23.xml" ContentType="application/vnd.ms-office.chartstyle+xml"/>
  <Override PartName="/ppt/charts/colors23.xml" ContentType="application/vnd.ms-office.chartcolorstyle+xml"/>
  <Override PartName="/ppt/charts/style24.xml" ContentType="application/vnd.ms-office.chartstyle+xml"/>
  <Override PartName="/ppt/charts/colors24.xml" ContentType="application/vnd.ms-office.chartcolorstyle+xml"/>
  <Override PartName="/ppt/charts/style25.xml" ContentType="application/vnd.ms-office.chartstyle+xml"/>
  <Override PartName="/ppt/charts/colors25.xml" ContentType="application/vnd.ms-office.chartcolorstyle+xml"/>
  <Override PartName="/ppt/charts/style26.xml" ContentType="application/vnd.ms-office.chartstyle+xml"/>
  <Override PartName="/ppt/charts/colors26.xml" ContentType="application/vnd.ms-office.chartcolorstyle+xml"/>
  <Override PartName="/ppt/charts/style27.xml" ContentType="application/vnd.ms-office.chartstyle+xml"/>
  <Override PartName="/ppt/charts/colors27.xml" ContentType="application/vnd.ms-office.chartcolorstyle+xml"/>
  <Override PartName="/ppt/charts/style28.xml" ContentType="application/vnd.ms-office.chartstyle+xml"/>
  <Override PartName="/ppt/charts/colors28.xml" ContentType="application/vnd.ms-office.chartcolorstyle+xml"/>
  <Override PartName="/ppt/charts/style29.xml" ContentType="application/vnd.ms-office.chartstyle+xml"/>
  <Override PartName="/ppt/charts/colors29.xml" ContentType="application/vnd.ms-office.chartcolorstyle+xml"/>
  <Override PartName="/ppt/charts/style30.xml" ContentType="application/vnd.ms-office.chartstyle+xml"/>
  <Override PartName="/ppt/charts/colors30.xml" ContentType="application/vnd.ms-office.chartcolorstyle+xml"/>
  <Override PartName="/ppt/charts/style31.xml" ContentType="application/vnd.ms-office.chartstyle+xml"/>
  <Override PartName="/ppt/charts/colors31.xml" ContentType="application/vnd.ms-office.chartcolorstyle+xml"/>
  <Override PartName="/ppt/charts/style32.xml" ContentType="application/vnd.ms-office.chartstyle+xml"/>
  <Override PartName="/ppt/charts/colors32.xml" ContentType="application/vnd.ms-office.chartcolorstyle+xml"/>
  <Override PartName="/ppt/charts/style33.xml" ContentType="application/vnd.ms-office.chartstyle+xml"/>
  <Override PartName="/ppt/charts/colors33.xml" ContentType="application/vnd.ms-office.chartcolorstyle+xml"/>
  <Override PartName="/ppt/charts/style34.xml" ContentType="application/vnd.ms-office.chartstyle+xml"/>
  <Override PartName="/ppt/charts/colors34.xml" ContentType="application/vnd.ms-office.chartcolorstyle+xml"/>
  <Override PartName="/ppt/charts/style35.xml" ContentType="application/vnd.ms-office.chartstyle+xml"/>
  <Override PartName="/ppt/charts/colors35.xml" ContentType="application/vnd.ms-office.chartcolorstyle+xml"/>
  <Override PartName="/ppt/charts/style36.xml" ContentType="application/vnd.ms-office.chartstyle+xml"/>
  <Override PartName="/ppt/charts/colors36.xml" ContentType="application/vnd.ms-office.chartcolorstyle+xml"/>
  <Override PartName="/ppt/charts/style37.xml" ContentType="application/vnd.ms-office.chartstyle+xml"/>
  <Override PartName="/ppt/charts/colors37.xml" ContentType="application/vnd.ms-office.chartcolorstyle+xml"/>
  <Override PartName="/ppt/charts/style38.xml" ContentType="application/vnd.ms-office.chartstyle+xml"/>
  <Override PartName="/ppt/charts/colors38.xml" ContentType="application/vnd.ms-office.chartcolorstyle+xml"/>
  <Override PartName="/ppt/charts/style39.xml" ContentType="application/vnd.ms-office.chartstyle+xml"/>
  <Override PartName="/ppt/charts/colors39.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56" r:id="rId5"/>
  </p:sldMasterIdLst>
  <p:notesMasterIdLst>
    <p:notesMasterId r:id="rId26"/>
  </p:notesMasterIdLst>
  <p:handoutMasterIdLst>
    <p:handoutMasterId r:id="rId27"/>
  </p:handoutMasterIdLst>
  <p:sldIdLst>
    <p:sldId id="256" r:id="rId6"/>
    <p:sldId id="393" r:id="rId7"/>
    <p:sldId id="398" r:id="rId8"/>
    <p:sldId id="397" r:id="rId9"/>
    <p:sldId id="274" r:id="rId10"/>
    <p:sldId id="400" r:id="rId11"/>
    <p:sldId id="278" r:id="rId12"/>
    <p:sldId id="286" r:id="rId13"/>
    <p:sldId id="290" r:id="rId14"/>
    <p:sldId id="297" r:id="rId15"/>
    <p:sldId id="371" r:id="rId16"/>
    <p:sldId id="328" r:id="rId17"/>
    <p:sldId id="321" r:id="rId18"/>
    <p:sldId id="378" r:id="rId19"/>
    <p:sldId id="379" r:id="rId20"/>
    <p:sldId id="404" r:id="rId21"/>
    <p:sldId id="401" r:id="rId22"/>
    <p:sldId id="394" r:id="rId23"/>
    <p:sldId id="403" r:id="rId24"/>
    <p:sldId id="402" r:id="rId25"/>
  </p:sldIdLst>
  <p:sldSz cx="9144000" cy="6858000" type="screen4x3"/>
  <p:notesSz cx="6797675" cy="987266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0000"/>
    <a:srgbClr val="FFCCCC"/>
    <a:srgbClr val="FF99CC"/>
    <a:srgbClr val="FFDDED"/>
    <a:srgbClr val="FFDDDD"/>
    <a:srgbClr val="D3CEC3"/>
    <a:srgbClr val="A79C86"/>
    <a:srgbClr val="F7DAAF"/>
    <a:srgbClr val="EA9922"/>
    <a:srgbClr val="FFAF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83" autoAdjust="0"/>
    <p:restoredTop sz="98171" autoAdjust="0"/>
  </p:normalViewPr>
  <p:slideViewPr>
    <p:cSldViewPr snapToGrid="0">
      <p:cViewPr>
        <p:scale>
          <a:sx n="110" d="100"/>
          <a:sy n="110" d="100"/>
        </p:scale>
        <p:origin x="-1578" y="-108"/>
      </p:cViewPr>
      <p:guideLst>
        <p:guide orient="horz" pos="2160"/>
        <p:guide pos="2880"/>
      </p:guideLst>
    </p:cSldViewPr>
  </p:slideViewPr>
  <p:notesTextViewPr>
    <p:cViewPr>
      <p:scale>
        <a:sx n="400" d="100"/>
        <a:sy n="400" d="100"/>
      </p:scale>
      <p:origin x="0" y="0"/>
    </p:cViewPr>
  </p:notesTextViewPr>
  <p:sorterViewPr>
    <p:cViewPr>
      <p:scale>
        <a:sx n="100" d="100"/>
        <a:sy n="100" d="100"/>
      </p:scale>
      <p:origin x="0" y="0"/>
    </p:cViewPr>
  </p:sorterViewPr>
  <p:notesViewPr>
    <p:cSldViewPr snapToGrid="0">
      <p:cViewPr varScale="1">
        <p:scale>
          <a:sx n="101" d="100"/>
          <a:sy n="101" d="100"/>
        </p:scale>
        <p:origin x="2436"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3" Type="http://schemas.microsoft.com/office/2011/relationships/chartStyle" Target="style5.xml"/><Relationship Id="rId2" Type="http://schemas.microsoft.com/office/2011/relationships/chartColorStyle" Target="colors5.xml"/><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3" Type="http://schemas.microsoft.com/office/2011/relationships/chartStyle" Target="style6.xml"/><Relationship Id="rId2" Type="http://schemas.microsoft.com/office/2011/relationships/chartColorStyle" Target="colors6.xml"/><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3" Type="http://schemas.microsoft.com/office/2011/relationships/chartStyle" Target="style7.xml"/><Relationship Id="rId2" Type="http://schemas.microsoft.com/office/2011/relationships/chartColorStyle" Target="colors7.xml"/><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3" Type="http://schemas.microsoft.com/office/2011/relationships/chartStyle" Target="style8.xml"/><Relationship Id="rId2" Type="http://schemas.microsoft.com/office/2011/relationships/chartColorStyle" Target="colors8.xml"/><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3" Type="http://schemas.microsoft.com/office/2011/relationships/chartStyle" Target="style9.xml"/><Relationship Id="rId2" Type="http://schemas.microsoft.com/office/2011/relationships/chartColorStyle" Target="colors9.xml"/><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3" Type="http://schemas.microsoft.com/office/2011/relationships/chartStyle" Target="style10.xml"/><Relationship Id="rId2" Type="http://schemas.microsoft.com/office/2011/relationships/chartColorStyle" Target="colors10.xml"/><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5.xml.rels><?xml version="1.0" encoding="UTF-8" standalone="yes"?>
<Relationships xmlns="http://schemas.openxmlformats.org/package/2006/relationships"><Relationship Id="rId3" Type="http://schemas.microsoft.com/office/2011/relationships/chartStyle" Target="style11.xml"/><Relationship Id="rId2" Type="http://schemas.microsoft.com/office/2011/relationships/chartColorStyle" Target="colors11.xml"/><Relationship Id="rId1" Type="http://schemas.openxmlformats.org/officeDocument/2006/relationships/package" Target="../embeddings/Microsoft_Excel_Worksheet15.xlsx"/></Relationships>
</file>

<file path=ppt/charts/_rels/chart16.xml.rels><?xml version="1.0" encoding="UTF-8" standalone="yes"?>
<Relationships xmlns="http://schemas.openxmlformats.org/package/2006/relationships"><Relationship Id="rId3" Type="http://schemas.microsoft.com/office/2011/relationships/chartStyle" Target="style12.xml"/><Relationship Id="rId2" Type="http://schemas.microsoft.com/office/2011/relationships/chartColorStyle" Target="colors12.xml"/><Relationship Id="rId1" Type="http://schemas.openxmlformats.org/officeDocument/2006/relationships/package" Target="../embeddings/Microsoft_Excel_Worksheet16.xlsx"/></Relationships>
</file>

<file path=ppt/charts/_rels/chart17.xml.rels><?xml version="1.0" encoding="UTF-8" standalone="yes"?>
<Relationships xmlns="http://schemas.openxmlformats.org/package/2006/relationships"><Relationship Id="rId3" Type="http://schemas.microsoft.com/office/2011/relationships/chartStyle" Target="style13.xml"/><Relationship Id="rId2" Type="http://schemas.microsoft.com/office/2011/relationships/chartColorStyle" Target="colors13.xml"/><Relationship Id="rId1" Type="http://schemas.openxmlformats.org/officeDocument/2006/relationships/package" Target="../embeddings/Microsoft_Excel_Work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19.xml.rels><?xml version="1.0" encoding="UTF-8" standalone="yes"?>
<Relationships xmlns="http://schemas.openxmlformats.org/package/2006/relationships"><Relationship Id="rId3" Type="http://schemas.microsoft.com/office/2011/relationships/chartStyle" Target="style14.xml"/><Relationship Id="rId2" Type="http://schemas.microsoft.com/office/2011/relationships/chartColorStyle" Target="colors14.xml"/><Relationship Id="rId1" Type="http://schemas.openxmlformats.org/officeDocument/2006/relationships/package" Target="../embeddings/Microsoft_Excel_Worksheet19.xlsx"/></Relationships>
</file>

<file path=ppt/charts/_rels/chart20.xml.rels><?xml version="1.0" encoding="UTF-8" standalone="yes"?>
<Relationships xmlns="http://schemas.openxmlformats.org/package/2006/relationships"><Relationship Id="rId3" Type="http://schemas.microsoft.com/office/2011/relationships/chartStyle" Target="style15.xml"/><Relationship Id="rId2" Type="http://schemas.microsoft.com/office/2011/relationships/chartColorStyle" Target="colors15.xml"/><Relationship Id="rId1" Type="http://schemas.openxmlformats.org/officeDocument/2006/relationships/package" Target="../embeddings/Microsoft_Excel_Worksheet20.xlsx"/></Relationships>
</file>

<file path=ppt/charts/_rels/chart21.xml.rels><?xml version="1.0" encoding="UTF-8" standalone="yes"?>
<Relationships xmlns="http://schemas.openxmlformats.org/package/2006/relationships"><Relationship Id="rId3" Type="http://schemas.microsoft.com/office/2011/relationships/chartStyle" Target="style16.xml"/><Relationship Id="rId2" Type="http://schemas.microsoft.com/office/2011/relationships/chartColorStyle" Target="colors16.xml"/><Relationship Id="rId1" Type="http://schemas.openxmlformats.org/officeDocument/2006/relationships/package" Target="../embeddings/Microsoft_Excel_Worksheet21.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3.xml.rels><?xml version="1.0" encoding="UTF-8" standalone="yes"?>
<Relationships xmlns="http://schemas.openxmlformats.org/package/2006/relationships"><Relationship Id="rId3" Type="http://schemas.microsoft.com/office/2011/relationships/chartStyle" Target="style17.xml"/><Relationship Id="rId2" Type="http://schemas.microsoft.com/office/2011/relationships/chartColorStyle" Target="colors17.xml"/><Relationship Id="rId1" Type="http://schemas.openxmlformats.org/officeDocument/2006/relationships/package" Target="../embeddings/Microsoft_Excel_Worksheet23.xlsx"/></Relationships>
</file>

<file path=ppt/charts/_rels/chart24.xml.rels><?xml version="1.0" encoding="UTF-8" standalone="yes"?>
<Relationships xmlns="http://schemas.openxmlformats.org/package/2006/relationships"><Relationship Id="rId3" Type="http://schemas.microsoft.com/office/2011/relationships/chartStyle" Target="style18.xml"/><Relationship Id="rId2" Type="http://schemas.microsoft.com/office/2011/relationships/chartColorStyle" Target="colors18.xml"/><Relationship Id="rId1" Type="http://schemas.openxmlformats.org/officeDocument/2006/relationships/package" Target="../embeddings/Microsoft_Excel_Worksheet24.xlsx"/></Relationships>
</file>

<file path=ppt/charts/_rels/chart25.xml.rels><?xml version="1.0" encoding="UTF-8" standalone="yes"?>
<Relationships xmlns="http://schemas.openxmlformats.org/package/2006/relationships"><Relationship Id="rId3" Type="http://schemas.microsoft.com/office/2011/relationships/chartStyle" Target="style19.xml"/><Relationship Id="rId2" Type="http://schemas.microsoft.com/office/2011/relationships/chartColorStyle" Target="colors19.xml"/><Relationship Id="rId1" Type="http://schemas.openxmlformats.org/officeDocument/2006/relationships/package" Target="../embeddings/Microsoft_Excel_Worksheet25.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7.xml.rels><?xml version="1.0" encoding="UTF-8" standalone="yes"?>
<Relationships xmlns="http://schemas.openxmlformats.org/package/2006/relationships"><Relationship Id="rId3" Type="http://schemas.microsoft.com/office/2011/relationships/chartStyle" Target="style20.xml"/><Relationship Id="rId2" Type="http://schemas.microsoft.com/office/2011/relationships/chartColorStyle" Target="colors20.xml"/><Relationship Id="rId1" Type="http://schemas.openxmlformats.org/officeDocument/2006/relationships/package" Target="../embeddings/Microsoft_Excel_Worksheet27.xlsx"/></Relationships>
</file>

<file path=ppt/charts/_rels/chart28.xml.rels><?xml version="1.0" encoding="UTF-8" standalone="yes"?>
<Relationships xmlns="http://schemas.openxmlformats.org/package/2006/relationships"><Relationship Id="rId3" Type="http://schemas.microsoft.com/office/2011/relationships/chartStyle" Target="style21.xml"/><Relationship Id="rId2" Type="http://schemas.microsoft.com/office/2011/relationships/chartColorStyle" Target="colors21.xml"/><Relationship Id="rId1" Type="http://schemas.openxmlformats.org/officeDocument/2006/relationships/package" Target="../embeddings/Microsoft_Excel_Worksheet28.xlsx"/></Relationships>
</file>

<file path=ppt/charts/_rels/chart29.xml.rels><?xml version="1.0" encoding="UTF-8" standalone="yes"?>
<Relationships xmlns="http://schemas.openxmlformats.org/package/2006/relationships"><Relationship Id="rId3" Type="http://schemas.microsoft.com/office/2011/relationships/chartStyle" Target="style22.xml"/><Relationship Id="rId2" Type="http://schemas.microsoft.com/office/2011/relationships/chartColorStyle" Target="colors22.xml"/><Relationship Id="rId1" Type="http://schemas.openxmlformats.org/officeDocument/2006/relationships/package" Target="../embeddings/Microsoft_Excel_Worksheet29.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30.xlsx"/></Relationships>
</file>

<file path=ppt/charts/_rels/chart31.xml.rels><?xml version="1.0" encoding="UTF-8" standalone="yes"?>
<Relationships xmlns="http://schemas.openxmlformats.org/package/2006/relationships"><Relationship Id="rId3" Type="http://schemas.microsoft.com/office/2011/relationships/chartStyle" Target="style23.xml"/><Relationship Id="rId2" Type="http://schemas.microsoft.com/office/2011/relationships/chartColorStyle" Target="colors23.xml"/><Relationship Id="rId1" Type="http://schemas.openxmlformats.org/officeDocument/2006/relationships/package" Target="../embeddings/Microsoft_Excel_Worksheet31.xlsx"/></Relationships>
</file>

<file path=ppt/charts/_rels/chart32.xml.rels><?xml version="1.0" encoding="UTF-8" standalone="yes"?>
<Relationships xmlns="http://schemas.openxmlformats.org/package/2006/relationships"><Relationship Id="rId3" Type="http://schemas.microsoft.com/office/2011/relationships/chartStyle" Target="style24.xml"/><Relationship Id="rId2" Type="http://schemas.microsoft.com/office/2011/relationships/chartColorStyle" Target="colors24.xml"/><Relationship Id="rId1" Type="http://schemas.openxmlformats.org/officeDocument/2006/relationships/package" Target="../embeddings/Microsoft_Excel_Worksheet32.xlsx"/></Relationships>
</file>

<file path=ppt/charts/_rels/chart33.xml.rels><?xml version="1.0" encoding="UTF-8" standalone="yes"?>
<Relationships xmlns="http://schemas.openxmlformats.org/package/2006/relationships"><Relationship Id="rId3" Type="http://schemas.microsoft.com/office/2011/relationships/chartStyle" Target="style25.xml"/><Relationship Id="rId2" Type="http://schemas.microsoft.com/office/2011/relationships/chartColorStyle" Target="colors25.xml"/><Relationship Id="rId1" Type="http://schemas.openxmlformats.org/officeDocument/2006/relationships/package" Target="../embeddings/Microsoft_Excel_Worksheet33.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Worksheet34.xlsx"/></Relationships>
</file>

<file path=ppt/charts/_rels/chart35.xml.rels><?xml version="1.0" encoding="UTF-8" standalone="yes"?>
<Relationships xmlns="http://schemas.openxmlformats.org/package/2006/relationships"><Relationship Id="rId3" Type="http://schemas.microsoft.com/office/2011/relationships/chartStyle" Target="style26.xml"/><Relationship Id="rId2" Type="http://schemas.microsoft.com/office/2011/relationships/chartColorStyle" Target="colors26.xml"/><Relationship Id="rId1" Type="http://schemas.openxmlformats.org/officeDocument/2006/relationships/package" Target="../embeddings/Microsoft_Excel_Worksheet35.xlsx"/></Relationships>
</file>

<file path=ppt/charts/_rels/chart36.xml.rels><?xml version="1.0" encoding="UTF-8" standalone="yes"?>
<Relationships xmlns="http://schemas.openxmlformats.org/package/2006/relationships"><Relationship Id="rId3" Type="http://schemas.microsoft.com/office/2011/relationships/chartStyle" Target="style27.xml"/><Relationship Id="rId2" Type="http://schemas.microsoft.com/office/2011/relationships/chartColorStyle" Target="colors27.xml"/><Relationship Id="rId1" Type="http://schemas.openxmlformats.org/officeDocument/2006/relationships/package" Target="../embeddings/Microsoft_Excel_Worksheet36.xlsx"/></Relationships>
</file>

<file path=ppt/charts/_rels/chart37.xml.rels><?xml version="1.0" encoding="UTF-8" standalone="yes"?>
<Relationships xmlns="http://schemas.openxmlformats.org/package/2006/relationships"><Relationship Id="rId3" Type="http://schemas.microsoft.com/office/2011/relationships/chartStyle" Target="style28.xml"/><Relationship Id="rId2" Type="http://schemas.microsoft.com/office/2011/relationships/chartColorStyle" Target="colors28.xml"/><Relationship Id="rId1" Type="http://schemas.openxmlformats.org/officeDocument/2006/relationships/package" Target="../embeddings/Microsoft_Excel_Worksheet37.xlsx"/></Relationships>
</file>

<file path=ppt/charts/_rels/chart38.xml.rels><?xml version="1.0" encoding="UTF-8" standalone="yes"?>
<Relationships xmlns="http://schemas.openxmlformats.org/package/2006/relationships"><Relationship Id="rId1" Type="http://schemas.openxmlformats.org/officeDocument/2006/relationships/package" Target="../embeddings/Microsoft_Excel_Worksheet38.xlsx"/></Relationships>
</file>

<file path=ppt/charts/_rels/chart39.xml.rels><?xml version="1.0" encoding="UTF-8" standalone="yes"?>
<Relationships xmlns="http://schemas.openxmlformats.org/package/2006/relationships"><Relationship Id="rId3" Type="http://schemas.microsoft.com/office/2011/relationships/chartStyle" Target="style29.xml"/><Relationship Id="rId2" Type="http://schemas.microsoft.com/office/2011/relationships/chartColorStyle" Target="colors29.xml"/><Relationship Id="rId1" Type="http://schemas.openxmlformats.org/officeDocument/2006/relationships/package" Target="../embeddings/Microsoft_Excel_Worksheet39.xlsx"/></Relationships>
</file>

<file path=ppt/charts/_rels/chart40.xml.rels><?xml version="1.0" encoding="UTF-8" standalone="yes"?>
<Relationships xmlns="http://schemas.openxmlformats.org/package/2006/relationships"><Relationship Id="rId3" Type="http://schemas.microsoft.com/office/2011/relationships/chartStyle" Target="style30.xml"/><Relationship Id="rId2" Type="http://schemas.microsoft.com/office/2011/relationships/chartColorStyle" Target="colors30.xml"/><Relationship Id="rId1" Type="http://schemas.openxmlformats.org/officeDocument/2006/relationships/package" Target="../embeddings/Microsoft_Excel_Worksheet40.xlsx"/></Relationships>
</file>

<file path=ppt/charts/_rels/chart41.xml.rels><?xml version="1.0" encoding="UTF-8" standalone="yes"?>
<Relationships xmlns="http://schemas.openxmlformats.org/package/2006/relationships"><Relationship Id="rId3" Type="http://schemas.microsoft.com/office/2011/relationships/chartStyle" Target="style31.xml"/><Relationship Id="rId2" Type="http://schemas.microsoft.com/office/2011/relationships/chartColorStyle" Target="colors31.xml"/><Relationship Id="rId1" Type="http://schemas.openxmlformats.org/officeDocument/2006/relationships/package" Target="../embeddings/Microsoft_Excel_Worksheet41.xlsx"/></Relationships>
</file>

<file path=ppt/charts/_rels/chart42.xml.rels><?xml version="1.0" encoding="UTF-8" standalone="yes"?>
<Relationships xmlns="http://schemas.openxmlformats.org/package/2006/relationships"><Relationship Id="rId1" Type="http://schemas.openxmlformats.org/officeDocument/2006/relationships/package" Target="../embeddings/Microsoft_Excel_Worksheet42.xlsx"/></Relationships>
</file>

<file path=ppt/charts/_rels/chart43.xml.rels><?xml version="1.0" encoding="UTF-8" standalone="yes"?>
<Relationships xmlns="http://schemas.openxmlformats.org/package/2006/relationships"><Relationship Id="rId3" Type="http://schemas.microsoft.com/office/2011/relationships/chartStyle" Target="style32.xml"/><Relationship Id="rId2" Type="http://schemas.microsoft.com/office/2011/relationships/chartColorStyle" Target="colors32.xml"/><Relationship Id="rId1" Type="http://schemas.openxmlformats.org/officeDocument/2006/relationships/package" Target="../embeddings/Microsoft_Excel_Worksheet43.xlsx"/></Relationships>
</file>

<file path=ppt/charts/_rels/chart44.xml.rels><?xml version="1.0" encoding="UTF-8" standalone="yes"?>
<Relationships xmlns="http://schemas.openxmlformats.org/package/2006/relationships"><Relationship Id="rId3" Type="http://schemas.microsoft.com/office/2011/relationships/chartStyle" Target="style33.xml"/><Relationship Id="rId2" Type="http://schemas.microsoft.com/office/2011/relationships/chartColorStyle" Target="colors33.xml"/><Relationship Id="rId1" Type="http://schemas.openxmlformats.org/officeDocument/2006/relationships/package" Target="../embeddings/Microsoft_Excel_Worksheet44.xlsx"/></Relationships>
</file>

<file path=ppt/charts/_rels/chart45.xml.rels><?xml version="1.0" encoding="UTF-8" standalone="yes"?>
<Relationships xmlns="http://schemas.openxmlformats.org/package/2006/relationships"><Relationship Id="rId3" Type="http://schemas.microsoft.com/office/2011/relationships/chartStyle" Target="style34.xml"/><Relationship Id="rId2" Type="http://schemas.microsoft.com/office/2011/relationships/chartColorStyle" Target="colors34.xml"/><Relationship Id="rId1" Type="http://schemas.openxmlformats.org/officeDocument/2006/relationships/package" Target="../embeddings/Microsoft_Excel_Worksheet45.xlsx"/></Relationships>
</file>

<file path=ppt/charts/_rels/chart46.xml.rels><?xml version="1.0" encoding="UTF-8" standalone="yes"?>
<Relationships xmlns="http://schemas.openxmlformats.org/package/2006/relationships"><Relationship Id="rId1" Type="http://schemas.openxmlformats.org/officeDocument/2006/relationships/package" Target="../embeddings/Microsoft_Excel_Worksheet46.xlsx"/></Relationships>
</file>

<file path=ppt/charts/_rels/chart47.xml.rels><?xml version="1.0" encoding="UTF-8" standalone="yes"?>
<Relationships xmlns="http://schemas.openxmlformats.org/package/2006/relationships"><Relationship Id="rId3" Type="http://schemas.microsoft.com/office/2011/relationships/chartStyle" Target="style35.xml"/><Relationship Id="rId2" Type="http://schemas.microsoft.com/office/2011/relationships/chartColorStyle" Target="colors35.xml"/><Relationship Id="rId1" Type="http://schemas.openxmlformats.org/officeDocument/2006/relationships/package" Target="../embeddings/Microsoft_Excel_Worksheet47.xlsx"/></Relationships>
</file>

<file path=ppt/charts/_rels/chart48.xml.rels><?xml version="1.0" encoding="UTF-8" standalone="yes"?>
<Relationships xmlns="http://schemas.openxmlformats.org/package/2006/relationships"><Relationship Id="rId3" Type="http://schemas.microsoft.com/office/2011/relationships/chartStyle" Target="style36.xml"/><Relationship Id="rId2" Type="http://schemas.microsoft.com/office/2011/relationships/chartColorStyle" Target="colors36.xml"/><Relationship Id="rId1" Type="http://schemas.openxmlformats.org/officeDocument/2006/relationships/package" Target="../embeddings/Microsoft_Excel_Worksheet48.xlsx"/></Relationships>
</file>

<file path=ppt/charts/_rels/chart49.xml.rels><?xml version="1.0" encoding="UTF-8" standalone="yes"?>
<Relationships xmlns="http://schemas.openxmlformats.org/package/2006/relationships"><Relationship Id="rId3" Type="http://schemas.microsoft.com/office/2011/relationships/chartStyle" Target="style37.xml"/><Relationship Id="rId2" Type="http://schemas.microsoft.com/office/2011/relationships/chartColorStyle" Target="colors37.xml"/><Relationship Id="rId1" Type="http://schemas.openxmlformats.org/officeDocument/2006/relationships/package" Target="../embeddings/Microsoft_Excel_Worksheet49.xlsx"/></Relationships>
</file>

<file path=ppt/charts/_rels/chart50.xml.rels><?xml version="1.0" encoding="UTF-8" standalone="yes"?>
<Relationships xmlns="http://schemas.openxmlformats.org/package/2006/relationships"><Relationship Id="rId1" Type="http://schemas.openxmlformats.org/officeDocument/2006/relationships/package" Target="../embeddings/Microsoft_Excel_Worksheet50.xlsx"/></Relationships>
</file>

<file path=ppt/charts/_rels/chart51.xml.rels><?xml version="1.0" encoding="UTF-8" standalone="yes"?>
<Relationships xmlns="http://schemas.openxmlformats.org/package/2006/relationships"><Relationship Id="rId3" Type="http://schemas.microsoft.com/office/2011/relationships/chartStyle" Target="style38.xml"/><Relationship Id="rId2" Type="http://schemas.microsoft.com/office/2011/relationships/chartColorStyle" Target="colors38.xml"/><Relationship Id="rId1" Type="http://schemas.openxmlformats.org/officeDocument/2006/relationships/package" Target="../embeddings/Microsoft_Excel_Worksheet51.xlsx"/></Relationships>
</file>

<file path=ppt/charts/_rels/chart52.xml.rels><?xml version="1.0" encoding="UTF-8" standalone="yes"?>
<Relationships xmlns="http://schemas.openxmlformats.org/package/2006/relationships"><Relationship Id="rId3" Type="http://schemas.microsoft.com/office/2011/relationships/chartStyle" Target="style39.xml"/><Relationship Id="rId2" Type="http://schemas.microsoft.com/office/2011/relationships/chartColorStyle" Target="colors39.xml"/><Relationship Id="rId1" Type="http://schemas.openxmlformats.org/officeDocument/2006/relationships/package" Target="../embeddings/Microsoft_Excel_Worksheet5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C4F5-4003-B852-5C9B6B1E9E00}"/>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C4F5-4003-B852-5C9B6B1E9E00}"/>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C4F5-4003-B852-5C9B6B1E9E00}"/>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C4F5-4003-B852-5C9B6B1E9E00}"/>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C4F5-4003-B852-5C9B6B1E9E00}"/>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81B5-4B43-9D48-38586191E7D2}"/>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81B5-4B43-9D48-38586191E7D2}"/>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81B5-4B43-9D48-38586191E7D2}"/>
            </c:ext>
          </c:extLst>
        </c:ser>
        <c:dLbls>
          <c:showLegendKey val="0"/>
          <c:showVal val="0"/>
          <c:showCatName val="0"/>
          <c:showSerName val="0"/>
          <c:showPercent val="0"/>
          <c:showBubbleSize val="0"/>
        </c:dLbls>
        <c:gapWidth val="150"/>
        <c:axId val="245169152"/>
        <c:axId val="245170944"/>
      </c:barChart>
      <c:catAx>
        <c:axId val="245169152"/>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245170944"/>
        <c:crosses val="autoZero"/>
        <c:auto val="1"/>
        <c:lblAlgn val="ctr"/>
        <c:lblOffset val="100"/>
        <c:noMultiLvlLbl val="0"/>
      </c:catAx>
      <c:valAx>
        <c:axId val="245170944"/>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245169152"/>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7163-4932-9184-71457D3607F1}"/>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7163-4932-9184-71457D3607F1}"/>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7163-4932-9184-71457D3607F1}"/>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7163-4932-9184-71457D3607F1}"/>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7163-4932-9184-71457D3607F1}"/>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ABE5-43A6-B7DE-6D74EB34AC15}"/>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ABE5-43A6-B7DE-6D74EB34AC15}"/>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ABE5-43A6-B7DE-6D74EB34AC15}"/>
            </c:ext>
          </c:extLst>
        </c:ser>
        <c:dLbls>
          <c:showLegendKey val="0"/>
          <c:showVal val="0"/>
          <c:showCatName val="0"/>
          <c:showSerName val="0"/>
          <c:showPercent val="0"/>
          <c:showBubbleSize val="0"/>
        </c:dLbls>
        <c:gapWidth val="150"/>
        <c:axId val="245244672"/>
        <c:axId val="245246208"/>
      </c:barChart>
      <c:catAx>
        <c:axId val="245244672"/>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245246208"/>
        <c:crosses val="autoZero"/>
        <c:auto val="1"/>
        <c:lblAlgn val="ctr"/>
        <c:lblOffset val="100"/>
        <c:noMultiLvlLbl val="0"/>
      </c:catAx>
      <c:valAx>
        <c:axId val="245246208"/>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24524467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A850-4D0C-85D5-7C9033970B24}"/>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A850-4D0C-85D5-7C9033970B24}"/>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A850-4D0C-85D5-7C9033970B24}"/>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A850-4D0C-85D5-7C9033970B24}"/>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A850-4D0C-85D5-7C9033970B24}"/>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4885-47C3-9FB1-F77DA9CBCBB2}"/>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4885-47C3-9FB1-F77DA9CBCBB2}"/>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4885-47C3-9FB1-F77DA9CBCBB2}"/>
            </c:ext>
          </c:extLst>
        </c:ser>
        <c:dLbls>
          <c:showLegendKey val="0"/>
          <c:showVal val="0"/>
          <c:showCatName val="0"/>
          <c:showSerName val="0"/>
          <c:showPercent val="0"/>
          <c:showBubbleSize val="0"/>
        </c:dLbls>
        <c:gapWidth val="150"/>
        <c:axId val="257759104"/>
        <c:axId val="257760640"/>
      </c:barChart>
      <c:catAx>
        <c:axId val="257759104"/>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257760640"/>
        <c:crosses val="autoZero"/>
        <c:auto val="1"/>
        <c:lblAlgn val="ctr"/>
        <c:lblOffset val="100"/>
        <c:noMultiLvlLbl val="0"/>
      </c:catAx>
      <c:valAx>
        <c:axId val="257760640"/>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257759104"/>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677F-4A29-BF09-779F43BC143E}"/>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677F-4A29-BF09-779F43BC143E}"/>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677F-4A29-BF09-779F43BC143E}"/>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677F-4A29-BF09-779F43BC143E}"/>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677F-4A29-BF09-779F43BC143E}"/>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D607-4F0E-8E1B-8F73280CF2EC}"/>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D607-4F0E-8E1B-8F73280CF2EC}"/>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D607-4F0E-8E1B-8F73280CF2EC}"/>
            </c:ext>
          </c:extLst>
        </c:ser>
        <c:dLbls>
          <c:showLegendKey val="0"/>
          <c:showVal val="0"/>
          <c:showCatName val="0"/>
          <c:showSerName val="0"/>
          <c:showPercent val="0"/>
          <c:showBubbleSize val="0"/>
        </c:dLbls>
        <c:gapWidth val="150"/>
        <c:axId val="258141568"/>
        <c:axId val="258143360"/>
      </c:barChart>
      <c:catAx>
        <c:axId val="258141568"/>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258143360"/>
        <c:crosses val="autoZero"/>
        <c:auto val="1"/>
        <c:lblAlgn val="ctr"/>
        <c:lblOffset val="100"/>
        <c:noMultiLvlLbl val="0"/>
      </c:catAx>
      <c:valAx>
        <c:axId val="258143360"/>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25814156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04DC-4A10-AB9A-1C85F48F2330}"/>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04DC-4A10-AB9A-1C85F48F2330}"/>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04DC-4A10-AB9A-1C85F48F2330}"/>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04DC-4A10-AB9A-1C85F48F2330}"/>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04DC-4A10-AB9A-1C85F48F2330}"/>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5F5E-4E0F-B9A0-83FF77B950CC}"/>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5F5E-4E0F-B9A0-83FF77B950CC}"/>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5F5E-4E0F-B9A0-83FF77B950CC}"/>
            </c:ext>
          </c:extLst>
        </c:ser>
        <c:dLbls>
          <c:showLegendKey val="0"/>
          <c:showVal val="0"/>
          <c:showCatName val="0"/>
          <c:showSerName val="0"/>
          <c:showPercent val="0"/>
          <c:showBubbleSize val="0"/>
        </c:dLbls>
        <c:gapWidth val="150"/>
        <c:axId val="241493504"/>
        <c:axId val="241495040"/>
      </c:barChart>
      <c:catAx>
        <c:axId val="241493504"/>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241495040"/>
        <c:crosses val="autoZero"/>
        <c:auto val="1"/>
        <c:lblAlgn val="ctr"/>
        <c:lblOffset val="100"/>
        <c:noMultiLvlLbl val="0"/>
      </c:catAx>
      <c:valAx>
        <c:axId val="241495040"/>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241493504"/>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70FF-4EC6-B52B-91DDA4F81EF4}"/>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70FF-4EC6-B52B-91DDA4F81EF4}"/>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70FF-4EC6-B52B-91DDA4F81EF4}"/>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70FF-4EC6-B52B-91DDA4F81EF4}"/>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70FF-4EC6-B52B-91DDA4F81EF4}"/>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22D3-4413-8FC7-E404933AC20C}"/>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22D3-4413-8FC7-E404933AC20C}"/>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22D3-4413-8FC7-E404933AC20C}"/>
            </c:ext>
          </c:extLst>
        </c:ser>
        <c:dLbls>
          <c:showLegendKey val="0"/>
          <c:showVal val="0"/>
          <c:showCatName val="0"/>
          <c:showSerName val="0"/>
          <c:showPercent val="0"/>
          <c:showBubbleSize val="0"/>
        </c:dLbls>
        <c:gapWidth val="150"/>
        <c:axId val="241564672"/>
        <c:axId val="243335936"/>
      </c:barChart>
      <c:catAx>
        <c:axId val="241564672"/>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243335936"/>
        <c:crosses val="autoZero"/>
        <c:auto val="1"/>
        <c:lblAlgn val="ctr"/>
        <c:lblOffset val="100"/>
        <c:noMultiLvlLbl val="0"/>
      </c:catAx>
      <c:valAx>
        <c:axId val="243335936"/>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24156467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2F7F-4A7E-9FC1-DBF36DCEE488}"/>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2F7F-4A7E-9FC1-DBF36DCEE488}"/>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2F7F-4A7E-9FC1-DBF36DCEE488}"/>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2F7F-4A7E-9FC1-DBF36DCEE488}"/>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2F7F-4A7E-9FC1-DBF36DCEE488}"/>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5042-41C6-A0B5-56FB6B576166}"/>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5042-41C6-A0B5-56FB6B576166}"/>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5042-41C6-A0B5-56FB6B576166}"/>
            </c:ext>
          </c:extLst>
        </c:ser>
        <c:dLbls>
          <c:showLegendKey val="0"/>
          <c:showVal val="0"/>
          <c:showCatName val="0"/>
          <c:showSerName val="0"/>
          <c:showPercent val="0"/>
          <c:showBubbleSize val="0"/>
        </c:dLbls>
        <c:gapWidth val="150"/>
        <c:axId val="243465600"/>
        <c:axId val="243729536"/>
      </c:barChart>
      <c:catAx>
        <c:axId val="243465600"/>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243729536"/>
        <c:crosses val="autoZero"/>
        <c:auto val="1"/>
        <c:lblAlgn val="ctr"/>
        <c:lblOffset val="100"/>
        <c:noMultiLvlLbl val="0"/>
      </c:catAx>
      <c:valAx>
        <c:axId val="243729536"/>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243465600"/>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6CA9-4C6F-A312-F76F53239904}"/>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6CA9-4C6F-A312-F76F53239904}"/>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6CA9-4C6F-A312-F76F53239904}"/>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6CA9-4C6F-A312-F76F53239904}"/>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6CA9-4C6F-A312-F76F53239904}"/>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D514-475C-92A5-16ED6F21F0EC}"/>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D514-475C-92A5-16ED6F21F0EC}"/>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D514-475C-92A5-16ED6F21F0EC}"/>
            </c:ext>
          </c:extLst>
        </c:ser>
        <c:dLbls>
          <c:showLegendKey val="0"/>
          <c:showVal val="0"/>
          <c:showCatName val="0"/>
          <c:showSerName val="0"/>
          <c:showPercent val="0"/>
          <c:showBubbleSize val="0"/>
        </c:dLbls>
        <c:gapWidth val="150"/>
        <c:axId val="243819648"/>
        <c:axId val="243821184"/>
      </c:barChart>
      <c:catAx>
        <c:axId val="243819648"/>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243821184"/>
        <c:crosses val="autoZero"/>
        <c:auto val="1"/>
        <c:lblAlgn val="ctr"/>
        <c:lblOffset val="100"/>
        <c:noMultiLvlLbl val="0"/>
      </c:catAx>
      <c:valAx>
        <c:axId val="243821184"/>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24381964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DBE7-489F-BF1D-531350AA64D3}"/>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DBE7-489F-BF1D-531350AA64D3}"/>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DBE7-489F-BF1D-531350AA64D3}"/>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DBE7-489F-BF1D-531350AA64D3}"/>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DBE7-489F-BF1D-531350AA64D3}"/>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7445-4099-9580-D39FA2F99458}"/>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7445-4099-9580-D39FA2F99458}"/>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7445-4099-9580-D39FA2F99458}"/>
            </c:ext>
          </c:extLst>
        </c:ser>
        <c:dLbls>
          <c:showLegendKey val="0"/>
          <c:showVal val="0"/>
          <c:showCatName val="0"/>
          <c:showSerName val="0"/>
          <c:showPercent val="0"/>
          <c:showBubbleSize val="0"/>
        </c:dLbls>
        <c:gapWidth val="150"/>
        <c:axId val="256202240"/>
        <c:axId val="256203776"/>
      </c:barChart>
      <c:catAx>
        <c:axId val="256202240"/>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256203776"/>
        <c:crosses val="autoZero"/>
        <c:auto val="1"/>
        <c:lblAlgn val="ctr"/>
        <c:lblOffset val="100"/>
        <c:noMultiLvlLbl val="0"/>
      </c:catAx>
      <c:valAx>
        <c:axId val="256203776"/>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256202240"/>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1273-4C49-B182-EDD756F3FF95}"/>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1273-4C49-B182-EDD756F3FF95}"/>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1273-4C49-B182-EDD756F3FF95}"/>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1273-4C49-B182-EDD756F3FF95}"/>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1273-4C49-B182-EDD756F3FF95}"/>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CD70-456F-8A75-40A652F488A6}"/>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CD70-456F-8A75-40A652F488A6}"/>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CD70-456F-8A75-40A652F488A6}"/>
            </c:ext>
          </c:extLst>
        </c:ser>
        <c:dLbls>
          <c:showLegendKey val="0"/>
          <c:showVal val="0"/>
          <c:showCatName val="0"/>
          <c:showSerName val="0"/>
          <c:showPercent val="0"/>
          <c:showBubbleSize val="0"/>
        </c:dLbls>
        <c:gapWidth val="150"/>
        <c:axId val="258227200"/>
        <c:axId val="258241280"/>
      </c:barChart>
      <c:catAx>
        <c:axId val="258227200"/>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258241280"/>
        <c:crosses val="autoZero"/>
        <c:auto val="1"/>
        <c:lblAlgn val="ctr"/>
        <c:lblOffset val="100"/>
        <c:noMultiLvlLbl val="0"/>
      </c:catAx>
      <c:valAx>
        <c:axId val="258241280"/>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25822720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7F08-4CBF-BD6F-A904069E7F03}"/>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7F08-4CBF-BD6F-A904069E7F03}"/>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7F08-4CBF-BD6F-A904069E7F03}"/>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7F08-4CBF-BD6F-A904069E7F03}"/>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7F08-4CBF-BD6F-A904069E7F03}"/>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45CC-4344-9058-34EE64ED8BDC}"/>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45CC-4344-9058-34EE64ED8BDC}"/>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45CC-4344-9058-34EE64ED8BDC}"/>
            </c:ext>
          </c:extLst>
        </c:ser>
        <c:dLbls>
          <c:showLegendKey val="0"/>
          <c:showVal val="0"/>
          <c:showCatName val="0"/>
          <c:showSerName val="0"/>
          <c:showPercent val="0"/>
          <c:showBubbleSize val="0"/>
        </c:dLbls>
        <c:gapWidth val="150"/>
        <c:axId val="210472960"/>
        <c:axId val="210474496"/>
      </c:barChart>
      <c:catAx>
        <c:axId val="210472960"/>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210474496"/>
        <c:crosses val="autoZero"/>
        <c:auto val="1"/>
        <c:lblAlgn val="ctr"/>
        <c:lblOffset val="100"/>
        <c:noMultiLvlLbl val="0"/>
      </c:catAx>
      <c:valAx>
        <c:axId val="210474496"/>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210472960"/>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DD90-492D-B316-7CACA2330A43}"/>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DD90-492D-B316-7CACA2330A43}"/>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DD90-492D-B316-7CACA2330A43}"/>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DD90-492D-B316-7CACA2330A43}"/>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DD90-492D-B316-7CACA2330A43}"/>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538B-44C7-8450-3DBD81395656}"/>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538B-44C7-8450-3DBD81395656}"/>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538B-44C7-8450-3DBD81395656}"/>
            </c:ext>
          </c:extLst>
        </c:ser>
        <c:dLbls>
          <c:showLegendKey val="0"/>
          <c:showVal val="0"/>
          <c:showCatName val="0"/>
          <c:showSerName val="0"/>
          <c:showPercent val="0"/>
          <c:showBubbleSize val="0"/>
        </c:dLbls>
        <c:gapWidth val="150"/>
        <c:axId val="210572800"/>
        <c:axId val="210574336"/>
      </c:barChart>
      <c:catAx>
        <c:axId val="210572800"/>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210574336"/>
        <c:crosses val="autoZero"/>
        <c:auto val="1"/>
        <c:lblAlgn val="ctr"/>
        <c:lblOffset val="100"/>
        <c:noMultiLvlLbl val="0"/>
      </c:catAx>
      <c:valAx>
        <c:axId val="210574336"/>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21057280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3B7C-4BE3-972C-912A5D657ADB}"/>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3B7C-4BE3-972C-912A5D657ADB}"/>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3B7C-4BE3-972C-912A5D657ADB}"/>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3B7C-4BE3-972C-912A5D657ADB}"/>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3B7C-4BE3-972C-912A5D657ADB}"/>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D13E-4155-AC66-20FA4FA86404}"/>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D13E-4155-AC66-20FA4FA86404}"/>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D13E-4155-AC66-20FA4FA86404}"/>
            </c:ext>
          </c:extLst>
        </c:ser>
        <c:dLbls>
          <c:showLegendKey val="0"/>
          <c:showVal val="0"/>
          <c:showCatName val="0"/>
          <c:showSerName val="0"/>
          <c:showPercent val="0"/>
          <c:showBubbleSize val="0"/>
        </c:dLbls>
        <c:gapWidth val="150"/>
        <c:axId val="209324288"/>
        <c:axId val="209326080"/>
      </c:barChart>
      <c:catAx>
        <c:axId val="209324288"/>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209326080"/>
        <c:crosses val="autoZero"/>
        <c:auto val="1"/>
        <c:lblAlgn val="ctr"/>
        <c:lblOffset val="100"/>
        <c:noMultiLvlLbl val="0"/>
      </c:catAx>
      <c:valAx>
        <c:axId val="209326080"/>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209324288"/>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AF29-432B-B689-65FF629C55AD}"/>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AF29-432B-B689-65FF629C55AD}"/>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AF29-432B-B689-65FF629C55AD}"/>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AF29-432B-B689-65FF629C55AD}"/>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AF29-432B-B689-65FF629C55AD}"/>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546C-47BB-BD29-80C034CD7595}"/>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546C-47BB-BD29-80C034CD7595}"/>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546C-47BB-BD29-80C034CD7595}"/>
            </c:ext>
          </c:extLst>
        </c:ser>
        <c:dLbls>
          <c:showLegendKey val="0"/>
          <c:showVal val="0"/>
          <c:showCatName val="0"/>
          <c:showSerName val="0"/>
          <c:showPercent val="0"/>
          <c:showBubbleSize val="0"/>
        </c:dLbls>
        <c:gapWidth val="150"/>
        <c:axId val="209383424"/>
        <c:axId val="209384960"/>
      </c:barChart>
      <c:catAx>
        <c:axId val="209383424"/>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209384960"/>
        <c:crosses val="autoZero"/>
        <c:auto val="1"/>
        <c:lblAlgn val="ctr"/>
        <c:lblOffset val="100"/>
        <c:noMultiLvlLbl val="0"/>
      </c:catAx>
      <c:valAx>
        <c:axId val="209384960"/>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20938342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BFDC-4380-AE85-0A5DA8ABD6C6}"/>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BFDC-4380-AE85-0A5DA8ABD6C6}"/>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BFDC-4380-AE85-0A5DA8ABD6C6}"/>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BFDC-4380-AE85-0A5DA8ABD6C6}"/>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BFDC-4380-AE85-0A5DA8ABD6C6}"/>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0ABC-4D03-8D5E-04C5B0D05075}"/>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0ABC-4D03-8D5E-04C5B0D05075}"/>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0ABC-4D03-8D5E-04C5B0D05075}"/>
            </c:ext>
          </c:extLst>
        </c:ser>
        <c:dLbls>
          <c:showLegendKey val="0"/>
          <c:showVal val="0"/>
          <c:showCatName val="0"/>
          <c:showSerName val="0"/>
          <c:showPercent val="0"/>
          <c:showBubbleSize val="0"/>
        </c:dLbls>
        <c:gapWidth val="150"/>
        <c:axId val="211085568"/>
        <c:axId val="211161088"/>
      </c:barChart>
      <c:catAx>
        <c:axId val="211085568"/>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211161088"/>
        <c:crosses val="autoZero"/>
        <c:auto val="1"/>
        <c:lblAlgn val="ctr"/>
        <c:lblOffset val="100"/>
        <c:noMultiLvlLbl val="0"/>
      </c:catAx>
      <c:valAx>
        <c:axId val="211161088"/>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211085568"/>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30B7-4363-BDEF-DF3FC0E49900}"/>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30B7-4363-BDEF-DF3FC0E49900}"/>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30B7-4363-BDEF-DF3FC0E49900}"/>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30B7-4363-BDEF-DF3FC0E49900}"/>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30B7-4363-BDEF-DF3FC0E49900}"/>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133C-4CFA-B388-8B6A18DC13CB}"/>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133C-4CFA-B388-8B6A18DC13CB}"/>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133C-4CFA-B388-8B6A18DC13CB}"/>
            </c:ext>
          </c:extLst>
        </c:ser>
        <c:dLbls>
          <c:showLegendKey val="0"/>
          <c:showVal val="0"/>
          <c:showCatName val="0"/>
          <c:showSerName val="0"/>
          <c:showPercent val="0"/>
          <c:showBubbleSize val="0"/>
        </c:dLbls>
        <c:gapWidth val="150"/>
        <c:axId val="211308544"/>
        <c:axId val="211310080"/>
      </c:barChart>
      <c:catAx>
        <c:axId val="211308544"/>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211310080"/>
        <c:crosses val="autoZero"/>
        <c:auto val="1"/>
        <c:lblAlgn val="ctr"/>
        <c:lblOffset val="100"/>
        <c:noMultiLvlLbl val="0"/>
      </c:catAx>
      <c:valAx>
        <c:axId val="211310080"/>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21130854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F9C9-401E-9DAC-DBB6F72A4FFA}"/>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F9C9-401E-9DAC-DBB6F72A4FFA}"/>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F9C9-401E-9DAC-DBB6F72A4FFA}"/>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F9C9-401E-9DAC-DBB6F72A4FFA}"/>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F9C9-401E-9DAC-DBB6F72A4FFA}"/>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946D-4B37-98E7-70C1B63A926D}"/>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946D-4B37-98E7-70C1B63A926D}"/>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946D-4B37-98E7-70C1B63A926D}"/>
            </c:ext>
          </c:extLst>
        </c:ser>
        <c:dLbls>
          <c:showLegendKey val="0"/>
          <c:showVal val="0"/>
          <c:showCatName val="0"/>
          <c:showSerName val="0"/>
          <c:showPercent val="0"/>
          <c:showBubbleSize val="0"/>
        </c:dLbls>
        <c:gapWidth val="150"/>
        <c:axId val="218549632"/>
        <c:axId val="218551424"/>
      </c:barChart>
      <c:catAx>
        <c:axId val="218549632"/>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218551424"/>
        <c:crosses val="autoZero"/>
        <c:auto val="1"/>
        <c:lblAlgn val="ctr"/>
        <c:lblOffset val="100"/>
        <c:noMultiLvlLbl val="0"/>
      </c:catAx>
      <c:valAx>
        <c:axId val="218551424"/>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218549632"/>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A541-495A-8D59-CE32DAB30A0F}"/>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A541-495A-8D59-CE32DAB30A0F}"/>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A541-495A-8D59-CE32DAB30A0F}"/>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A541-495A-8D59-CE32DAB30A0F}"/>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A541-495A-8D59-CE32DAB30A0F}"/>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D6FD-46FB-B687-124148CD40DF}"/>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D6FD-46FB-B687-124148CD40DF}"/>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D6FD-46FB-B687-124148CD40DF}"/>
            </c:ext>
          </c:extLst>
        </c:ser>
        <c:dLbls>
          <c:showLegendKey val="0"/>
          <c:showVal val="0"/>
          <c:showCatName val="0"/>
          <c:showSerName val="0"/>
          <c:showPercent val="0"/>
          <c:showBubbleSize val="0"/>
        </c:dLbls>
        <c:gapWidth val="150"/>
        <c:axId val="236840064"/>
        <c:axId val="236841600"/>
      </c:barChart>
      <c:catAx>
        <c:axId val="236840064"/>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236841600"/>
        <c:crosses val="autoZero"/>
        <c:auto val="1"/>
        <c:lblAlgn val="ctr"/>
        <c:lblOffset val="100"/>
        <c:noMultiLvlLbl val="0"/>
      </c:catAx>
      <c:valAx>
        <c:axId val="236841600"/>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23684006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01CA-4DA7-AA7E-1F1F64142CC9}"/>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01CA-4DA7-AA7E-1F1F64142CC9}"/>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01CA-4DA7-AA7E-1F1F64142CC9}"/>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01CA-4DA7-AA7E-1F1F64142CC9}"/>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01CA-4DA7-AA7E-1F1F64142CC9}"/>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CD75-4139-8072-335606CD8296}"/>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CD75-4139-8072-335606CD8296}"/>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CD75-4139-8072-335606CD8296}"/>
            </c:ext>
          </c:extLst>
        </c:ser>
        <c:dLbls>
          <c:showLegendKey val="0"/>
          <c:showVal val="0"/>
          <c:showCatName val="0"/>
          <c:showSerName val="0"/>
          <c:showPercent val="0"/>
          <c:showBubbleSize val="0"/>
        </c:dLbls>
        <c:gapWidth val="150"/>
        <c:axId val="237068672"/>
        <c:axId val="237070208"/>
      </c:barChart>
      <c:catAx>
        <c:axId val="237068672"/>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237070208"/>
        <c:crosses val="autoZero"/>
        <c:auto val="1"/>
        <c:lblAlgn val="ctr"/>
        <c:lblOffset val="100"/>
        <c:noMultiLvlLbl val="0"/>
      </c:catAx>
      <c:valAx>
        <c:axId val="237070208"/>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237068672"/>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CD97-4CE0-B3D5-2481FAAD41DD}"/>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CD97-4CE0-B3D5-2481FAAD41DD}"/>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CD97-4CE0-B3D5-2481FAAD41DD}"/>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CD97-4CE0-B3D5-2481FAAD41DD}"/>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CD97-4CE0-B3D5-2481FAAD41DD}"/>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3A2B-45D0-9125-45B8F52AE008}"/>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3A2B-45D0-9125-45B8F52AE008}"/>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3A2B-45D0-9125-45B8F52AE008}"/>
            </c:ext>
          </c:extLst>
        </c:ser>
        <c:dLbls>
          <c:showLegendKey val="0"/>
          <c:showVal val="0"/>
          <c:showCatName val="0"/>
          <c:showSerName val="0"/>
          <c:showPercent val="0"/>
          <c:showBubbleSize val="0"/>
        </c:dLbls>
        <c:gapWidth val="150"/>
        <c:axId val="237152128"/>
        <c:axId val="237153664"/>
      </c:barChart>
      <c:catAx>
        <c:axId val="237152128"/>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237153664"/>
        <c:crosses val="autoZero"/>
        <c:auto val="1"/>
        <c:lblAlgn val="ctr"/>
        <c:lblOffset val="100"/>
        <c:noMultiLvlLbl val="0"/>
      </c:catAx>
      <c:valAx>
        <c:axId val="237153664"/>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2371521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1795-4CA0-9880-EBB339E25CE4}"/>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1795-4CA0-9880-EBB339E25CE4}"/>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1795-4CA0-9880-EBB339E25CE4}"/>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1795-4CA0-9880-EBB339E25CE4}"/>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1795-4CA0-9880-EBB339E25CE4}"/>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5297-449D-AE67-F7C9C27556F1}"/>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5297-449D-AE67-F7C9C27556F1}"/>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5297-449D-AE67-F7C9C27556F1}"/>
            </c:ext>
          </c:extLst>
        </c:ser>
        <c:dLbls>
          <c:showLegendKey val="0"/>
          <c:showVal val="0"/>
          <c:showCatName val="0"/>
          <c:showSerName val="0"/>
          <c:showPercent val="0"/>
          <c:showBubbleSize val="0"/>
        </c:dLbls>
        <c:gapWidth val="150"/>
        <c:axId val="241263744"/>
        <c:axId val="241265280"/>
      </c:barChart>
      <c:catAx>
        <c:axId val="241263744"/>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241265280"/>
        <c:crosses val="autoZero"/>
        <c:auto val="1"/>
        <c:lblAlgn val="ctr"/>
        <c:lblOffset val="100"/>
        <c:noMultiLvlLbl val="0"/>
      </c:catAx>
      <c:valAx>
        <c:axId val="241265280"/>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241263744"/>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4F83-47A5-A2D0-B30F8E00FC28}"/>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4F83-47A5-A2D0-B30F8E00FC28}"/>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4F83-47A5-A2D0-B30F8E00FC28}"/>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4F83-47A5-A2D0-B30F8E00FC28}"/>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4F83-47A5-A2D0-B30F8E00FC28}"/>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EED9-4EB2-843B-FAD08E764D04}"/>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EED9-4EB2-843B-FAD08E764D04}"/>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EED9-4EB2-843B-FAD08E764D04}"/>
            </c:ext>
          </c:extLst>
        </c:ser>
        <c:dLbls>
          <c:showLegendKey val="0"/>
          <c:showVal val="0"/>
          <c:showCatName val="0"/>
          <c:showSerName val="0"/>
          <c:showPercent val="0"/>
          <c:showBubbleSize val="0"/>
        </c:dLbls>
        <c:gapWidth val="150"/>
        <c:axId val="241273472"/>
        <c:axId val="243097984"/>
      </c:barChart>
      <c:catAx>
        <c:axId val="241273472"/>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243097984"/>
        <c:crosses val="autoZero"/>
        <c:auto val="1"/>
        <c:lblAlgn val="ctr"/>
        <c:lblOffset val="100"/>
        <c:noMultiLvlLbl val="0"/>
      </c:catAx>
      <c:valAx>
        <c:axId val="243097984"/>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24127347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24D3-47D2-AF98-A022310B05A5}"/>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24D3-47D2-AF98-A022310B05A5}"/>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24D3-47D2-AF98-A022310B05A5}"/>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24D3-47D2-AF98-A022310B05A5}"/>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24D3-47D2-AF98-A022310B05A5}"/>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C519-4FDC-9E53-623EBD4FD0F2}"/>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C519-4FDC-9E53-623EBD4FD0F2}"/>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C519-4FDC-9E53-623EBD4FD0F2}"/>
            </c:ext>
          </c:extLst>
        </c:ser>
        <c:dLbls>
          <c:showLegendKey val="0"/>
          <c:showVal val="0"/>
          <c:showCatName val="0"/>
          <c:showSerName val="0"/>
          <c:showPercent val="0"/>
          <c:showBubbleSize val="0"/>
        </c:dLbls>
        <c:gapWidth val="150"/>
        <c:axId val="244717824"/>
        <c:axId val="244723712"/>
      </c:barChart>
      <c:catAx>
        <c:axId val="244717824"/>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244723712"/>
        <c:crosses val="autoZero"/>
        <c:auto val="1"/>
        <c:lblAlgn val="ctr"/>
        <c:lblOffset val="100"/>
        <c:noMultiLvlLbl val="0"/>
      </c:catAx>
      <c:valAx>
        <c:axId val="244723712"/>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244717824"/>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ED94-4219-A99D-327B8520D33C}"/>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ED94-4219-A99D-327B8520D33C}"/>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ED94-4219-A99D-327B8520D33C}"/>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ED94-4219-A99D-327B8520D33C}"/>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ED94-4219-A99D-327B8520D33C}"/>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37A0-47C1-A2FF-74409462C518}"/>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37A0-47C1-A2FF-74409462C518}"/>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37A0-47C1-A2FF-74409462C518}"/>
            </c:ext>
          </c:extLst>
        </c:ser>
        <c:dLbls>
          <c:showLegendKey val="0"/>
          <c:showVal val="0"/>
          <c:showCatName val="0"/>
          <c:showSerName val="0"/>
          <c:showPercent val="0"/>
          <c:showBubbleSize val="0"/>
        </c:dLbls>
        <c:gapWidth val="150"/>
        <c:axId val="255950848"/>
        <c:axId val="255952384"/>
      </c:barChart>
      <c:catAx>
        <c:axId val="255950848"/>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255952384"/>
        <c:crosses val="autoZero"/>
        <c:auto val="1"/>
        <c:lblAlgn val="ctr"/>
        <c:lblOffset val="100"/>
        <c:noMultiLvlLbl val="0"/>
      </c:catAx>
      <c:valAx>
        <c:axId val="255952384"/>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25595084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DFB9-44EB-88CE-9DB7AB57F337}"/>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DFB9-44EB-88CE-9DB7AB57F337}"/>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DFB9-44EB-88CE-9DB7AB57F337}"/>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DFB9-44EB-88CE-9DB7AB57F337}"/>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DFB9-44EB-88CE-9DB7AB57F337}"/>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4D3D-4BBA-9DDE-66EFCA3E50EC}"/>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4D3D-4BBA-9DDE-66EFCA3E50EC}"/>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4D3D-4BBA-9DDE-66EFCA3E50EC}"/>
            </c:ext>
          </c:extLst>
        </c:ser>
        <c:dLbls>
          <c:showLegendKey val="0"/>
          <c:showVal val="0"/>
          <c:showCatName val="0"/>
          <c:showSerName val="0"/>
          <c:showPercent val="0"/>
          <c:showBubbleSize val="0"/>
        </c:dLbls>
        <c:gapWidth val="150"/>
        <c:axId val="258489728"/>
        <c:axId val="258503808"/>
      </c:barChart>
      <c:catAx>
        <c:axId val="258489728"/>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258503808"/>
        <c:crosses val="autoZero"/>
        <c:auto val="1"/>
        <c:lblAlgn val="ctr"/>
        <c:lblOffset val="100"/>
        <c:noMultiLvlLbl val="0"/>
      </c:catAx>
      <c:valAx>
        <c:axId val="258503808"/>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258489728"/>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08C0-464E-8625-017B986E293A}"/>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08C0-464E-8625-017B986E293A}"/>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08C0-464E-8625-017B986E293A}"/>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08C0-464E-8625-017B986E293A}"/>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08C0-464E-8625-017B986E293A}"/>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C8C2-4BB6-BC4E-79886D0BC97D}"/>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C8C2-4BB6-BC4E-79886D0BC97D}"/>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C8C2-4BB6-BC4E-79886D0BC97D}"/>
            </c:ext>
          </c:extLst>
        </c:ser>
        <c:dLbls>
          <c:showLegendKey val="0"/>
          <c:showVal val="0"/>
          <c:showCatName val="0"/>
          <c:showSerName val="0"/>
          <c:showPercent val="0"/>
          <c:showBubbleSize val="0"/>
        </c:dLbls>
        <c:gapWidth val="150"/>
        <c:axId val="258565248"/>
        <c:axId val="258566784"/>
      </c:barChart>
      <c:catAx>
        <c:axId val="258565248"/>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258566784"/>
        <c:crosses val="autoZero"/>
        <c:auto val="1"/>
        <c:lblAlgn val="ctr"/>
        <c:lblOffset val="100"/>
        <c:noMultiLvlLbl val="0"/>
      </c:catAx>
      <c:valAx>
        <c:axId val="258566784"/>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25856524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olors1.xml><?xml version="1.0" encoding="utf-8"?>
<cs:colorStyle xmlns:cs="http://schemas.microsoft.com/office/drawing/2012/chartStyle" xmlns:a="http://schemas.openxmlformats.org/drawingml/2006/main" meth="withinLinear" id="19">
  <a:schemeClr val="accent6"/>
</cs:colorStyle>
</file>

<file path=ppt/charts/colors2.xml><?xml version="1.0" encoding="utf-8"?>
<cs:colorStyle xmlns:cs="http://schemas.microsoft.com/office/drawing/2012/chartStyle" xmlns:a="http://schemas.openxmlformats.org/drawingml/2006/main" meth="withinLinearReversed" id="23">
  <a:schemeClr val="accent3"/>
</cs:colorStyle>
</file>

<file path=ppt/charts/colors3.xml><?xml version="1.0" encoding="utf-8"?>
<cs:colorStyle xmlns:cs="http://schemas.microsoft.com/office/drawing/2012/chartStyle" xmlns:a="http://schemas.openxmlformats.org/drawingml/2006/main" meth="withinLinearReversed" id="24">
  <a:schemeClr val="accent4"/>
</cs:colorStyle>
</file>

<file path=ppt/charts/colors4.xml><?xml version="1.0" encoding="utf-8"?>
<cs:colorStyle xmlns:cs="http://schemas.microsoft.com/office/drawing/2012/chartStyle" xmlns:a="http://schemas.openxmlformats.org/drawingml/2006/main" meth="withinLinear" id="19">
  <a:schemeClr val="accent6"/>
</cs:colorStyle>
</file>

<file path=ppt/charts/colors5.xml><?xml version="1.0" encoding="utf-8"?>
<cs:colorStyle xmlns:cs="http://schemas.microsoft.com/office/drawing/2012/chartStyle" xmlns:a="http://schemas.openxmlformats.org/drawingml/2006/main" meth="withinLinearReversed" id="23">
  <a:schemeClr val="accent3"/>
</cs:colorStyle>
</file>

<file path=ppt/charts/colors6.xml><?xml version="1.0" encoding="utf-8"?>
<cs:colorStyle xmlns:cs="http://schemas.microsoft.com/office/drawing/2012/chartStyle" xmlns:a="http://schemas.openxmlformats.org/drawingml/2006/main" meth="withinLinearReversed" id="24">
  <a:schemeClr val="accent4"/>
</cs:colorStyle>
</file>

<file path=ppt/charts/colors7.xml><?xml version="1.0" encoding="utf-8"?>
<cs:colorStyle xmlns:cs="http://schemas.microsoft.com/office/drawing/2012/chartStyle" xmlns:a="http://schemas.openxmlformats.org/drawingml/2006/main" meth="withinLinear" id="19">
  <a:schemeClr val="accent6"/>
</cs:colorStyle>
</file>

<file path=ppt/charts/colors8.xml><?xml version="1.0" encoding="utf-8"?>
<cs:colorStyle xmlns:cs="http://schemas.microsoft.com/office/drawing/2012/chartStyle" xmlns:a="http://schemas.openxmlformats.org/drawingml/2006/main" meth="withinLinearReversed" id="23">
  <a:schemeClr val="accent3"/>
</cs:colorStyle>
</file>

<file path=ppt/charts/colors9.xml><?xml version="1.0" encoding="utf-8"?>
<cs:colorStyle xmlns:cs="http://schemas.microsoft.com/office/drawing/2012/chartStyle" xmlns:a="http://schemas.openxmlformats.org/drawingml/2006/main" meth="withinLinearReversed" id="24">
  <a:schemeClr val="accent4"/>
</cs:colorStyle>
</file>

<file path=ppt/charts/colors10.xml><?xml version="1.0" encoding="utf-8"?>
<cs:colorStyle xmlns:cs="http://schemas.microsoft.com/office/drawing/2012/chartStyle" xmlns:a="http://schemas.openxmlformats.org/drawingml/2006/main" meth="withinLinear" id="19">
  <a:schemeClr val="accent6"/>
</cs:colorStyle>
</file>

<file path=ppt/charts/colors11.xml><?xml version="1.0" encoding="utf-8"?>
<cs:colorStyle xmlns:cs="http://schemas.microsoft.com/office/drawing/2012/chartStyle" xmlns:a="http://schemas.openxmlformats.org/drawingml/2006/main" meth="withinLinearReversed" id="23">
  <a:schemeClr val="accent3"/>
</cs:colorStyle>
</file>

<file path=ppt/charts/colors12.xml><?xml version="1.0" encoding="utf-8"?>
<cs:colorStyle xmlns:cs="http://schemas.microsoft.com/office/drawing/2012/chartStyle" xmlns:a="http://schemas.openxmlformats.org/drawingml/2006/main" meth="withinLinearReversed" id="24">
  <a:schemeClr val="accent4"/>
</cs:colorStyle>
</file>

<file path=ppt/charts/colors13.xml><?xml version="1.0" encoding="utf-8"?>
<cs:colorStyle xmlns:cs="http://schemas.microsoft.com/office/drawing/2012/chartStyle" xmlns:a="http://schemas.openxmlformats.org/drawingml/2006/main" meth="withinLinear" id="19">
  <a:schemeClr val="accent6"/>
</cs:colorStyle>
</file>

<file path=ppt/charts/colors14.xml><?xml version="1.0" encoding="utf-8"?>
<cs:colorStyle xmlns:cs="http://schemas.microsoft.com/office/drawing/2012/chartStyle" xmlns:a="http://schemas.openxmlformats.org/drawingml/2006/main" meth="withinLinearReversed" id="23">
  <a:schemeClr val="accent3"/>
</cs:colorStyle>
</file>

<file path=ppt/charts/colors15.xml><?xml version="1.0" encoding="utf-8"?>
<cs:colorStyle xmlns:cs="http://schemas.microsoft.com/office/drawing/2012/chartStyle" xmlns:a="http://schemas.openxmlformats.org/drawingml/2006/main" meth="withinLinearReversed" id="24">
  <a:schemeClr val="accent4"/>
</cs:colorStyle>
</file>

<file path=ppt/charts/colors16.xml><?xml version="1.0" encoding="utf-8"?>
<cs:colorStyle xmlns:cs="http://schemas.microsoft.com/office/drawing/2012/chartStyle" xmlns:a="http://schemas.openxmlformats.org/drawingml/2006/main" meth="withinLinear" id="19">
  <a:schemeClr val="accent6"/>
</cs:colorStyle>
</file>

<file path=ppt/charts/colors17.xml><?xml version="1.0" encoding="utf-8"?>
<cs:colorStyle xmlns:cs="http://schemas.microsoft.com/office/drawing/2012/chartStyle" xmlns:a="http://schemas.openxmlformats.org/drawingml/2006/main" meth="withinLinearReversed" id="23">
  <a:schemeClr val="accent3"/>
</cs:colorStyle>
</file>

<file path=ppt/charts/colors18.xml><?xml version="1.0" encoding="utf-8"?>
<cs:colorStyle xmlns:cs="http://schemas.microsoft.com/office/drawing/2012/chartStyle" xmlns:a="http://schemas.openxmlformats.org/drawingml/2006/main" meth="withinLinearReversed" id="24">
  <a:schemeClr val="accent4"/>
</cs:colorStyle>
</file>

<file path=ppt/charts/colors19.xml><?xml version="1.0" encoding="utf-8"?>
<cs:colorStyle xmlns:cs="http://schemas.microsoft.com/office/drawing/2012/chartStyle" xmlns:a="http://schemas.openxmlformats.org/drawingml/2006/main" meth="withinLinear" id="19">
  <a:schemeClr val="accent6"/>
</cs:colorStyle>
</file>

<file path=ppt/charts/colors20.xml><?xml version="1.0" encoding="utf-8"?>
<cs:colorStyle xmlns:cs="http://schemas.microsoft.com/office/drawing/2012/chartStyle" xmlns:a="http://schemas.openxmlformats.org/drawingml/2006/main" meth="withinLinearReversed" id="23">
  <a:schemeClr val="accent3"/>
</cs:colorStyle>
</file>

<file path=ppt/charts/colors21.xml><?xml version="1.0" encoding="utf-8"?>
<cs:colorStyle xmlns:cs="http://schemas.microsoft.com/office/drawing/2012/chartStyle" xmlns:a="http://schemas.openxmlformats.org/drawingml/2006/main" meth="withinLinearReversed" id="24">
  <a:schemeClr val="accent4"/>
</cs:colorStyle>
</file>

<file path=ppt/charts/colors22.xml><?xml version="1.0" encoding="utf-8"?>
<cs:colorStyle xmlns:cs="http://schemas.microsoft.com/office/drawing/2012/chartStyle" xmlns:a="http://schemas.openxmlformats.org/drawingml/2006/main" meth="withinLinear" id="19">
  <a:schemeClr val="accent6"/>
</cs:colorStyle>
</file>

<file path=ppt/charts/colors23.xml><?xml version="1.0" encoding="utf-8"?>
<cs:colorStyle xmlns:cs="http://schemas.microsoft.com/office/drawing/2012/chartStyle" xmlns:a="http://schemas.openxmlformats.org/drawingml/2006/main" meth="withinLinearReversed" id="23">
  <a:schemeClr val="accent3"/>
</cs:colorStyle>
</file>

<file path=ppt/charts/colors24.xml><?xml version="1.0" encoding="utf-8"?>
<cs:colorStyle xmlns:cs="http://schemas.microsoft.com/office/drawing/2012/chartStyle" xmlns:a="http://schemas.openxmlformats.org/drawingml/2006/main" meth="withinLinearReversed" id="24">
  <a:schemeClr val="accent4"/>
</cs:colorStyle>
</file>

<file path=ppt/charts/colors25.xml><?xml version="1.0" encoding="utf-8"?>
<cs:colorStyle xmlns:cs="http://schemas.microsoft.com/office/drawing/2012/chartStyle" xmlns:a="http://schemas.openxmlformats.org/drawingml/2006/main" meth="withinLinear" id="19">
  <a:schemeClr val="accent6"/>
</cs:colorStyle>
</file>

<file path=ppt/charts/colors26.xml><?xml version="1.0" encoding="utf-8"?>
<cs:colorStyle xmlns:cs="http://schemas.microsoft.com/office/drawing/2012/chartStyle" xmlns:a="http://schemas.openxmlformats.org/drawingml/2006/main" meth="withinLinearReversed" id="23">
  <a:schemeClr val="accent3"/>
</cs:colorStyle>
</file>

<file path=ppt/charts/colors27.xml><?xml version="1.0" encoding="utf-8"?>
<cs:colorStyle xmlns:cs="http://schemas.microsoft.com/office/drawing/2012/chartStyle" xmlns:a="http://schemas.openxmlformats.org/drawingml/2006/main" meth="withinLinearReversed" id="24">
  <a:schemeClr val="accent4"/>
</cs:colorStyle>
</file>

<file path=ppt/charts/colors28.xml><?xml version="1.0" encoding="utf-8"?>
<cs:colorStyle xmlns:cs="http://schemas.microsoft.com/office/drawing/2012/chartStyle" xmlns:a="http://schemas.openxmlformats.org/drawingml/2006/main" meth="withinLinear" id="19">
  <a:schemeClr val="accent6"/>
</cs:colorStyle>
</file>

<file path=ppt/charts/colors29.xml><?xml version="1.0" encoding="utf-8"?>
<cs:colorStyle xmlns:cs="http://schemas.microsoft.com/office/drawing/2012/chartStyle" xmlns:a="http://schemas.openxmlformats.org/drawingml/2006/main" meth="withinLinearReversed" id="23">
  <a:schemeClr val="accent3"/>
</cs:colorStyle>
</file>

<file path=ppt/charts/colors30.xml><?xml version="1.0" encoding="utf-8"?>
<cs:colorStyle xmlns:cs="http://schemas.microsoft.com/office/drawing/2012/chartStyle" xmlns:a="http://schemas.openxmlformats.org/drawingml/2006/main" meth="withinLinearReversed" id="24">
  <a:schemeClr val="accent4"/>
</cs:colorStyle>
</file>

<file path=ppt/charts/colors31.xml><?xml version="1.0" encoding="utf-8"?>
<cs:colorStyle xmlns:cs="http://schemas.microsoft.com/office/drawing/2012/chartStyle" xmlns:a="http://schemas.openxmlformats.org/drawingml/2006/main" meth="withinLinear" id="19">
  <a:schemeClr val="accent6"/>
</cs:colorStyle>
</file>

<file path=ppt/charts/colors32.xml><?xml version="1.0" encoding="utf-8"?>
<cs:colorStyle xmlns:cs="http://schemas.microsoft.com/office/drawing/2012/chartStyle" xmlns:a="http://schemas.openxmlformats.org/drawingml/2006/main" meth="withinLinearReversed" id="23">
  <a:schemeClr val="accent3"/>
</cs:colorStyle>
</file>

<file path=ppt/charts/colors33.xml><?xml version="1.0" encoding="utf-8"?>
<cs:colorStyle xmlns:cs="http://schemas.microsoft.com/office/drawing/2012/chartStyle" xmlns:a="http://schemas.openxmlformats.org/drawingml/2006/main" meth="withinLinearReversed" id="24">
  <a:schemeClr val="accent4"/>
</cs:colorStyle>
</file>

<file path=ppt/charts/colors34.xml><?xml version="1.0" encoding="utf-8"?>
<cs:colorStyle xmlns:cs="http://schemas.microsoft.com/office/drawing/2012/chartStyle" xmlns:a="http://schemas.openxmlformats.org/drawingml/2006/main" meth="withinLinear" id="19">
  <a:schemeClr val="accent6"/>
</cs:colorStyle>
</file>

<file path=ppt/charts/colors35.xml><?xml version="1.0" encoding="utf-8"?>
<cs:colorStyle xmlns:cs="http://schemas.microsoft.com/office/drawing/2012/chartStyle" xmlns:a="http://schemas.openxmlformats.org/drawingml/2006/main" meth="withinLinearReversed" id="23">
  <a:schemeClr val="accent3"/>
</cs:colorStyle>
</file>

<file path=ppt/charts/colors36.xml><?xml version="1.0" encoding="utf-8"?>
<cs:colorStyle xmlns:cs="http://schemas.microsoft.com/office/drawing/2012/chartStyle" xmlns:a="http://schemas.openxmlformats.org/drawingml/2006/main" meth="withinLinearReversed" id="24">
  <a:schemeClr val="accent4"/>
</cs:colorStyle>
</file>

<file path=ppt/charts/colors37.xml><?xml version="1.0" encoding="utf-8"?>
<cs:colorStyle xmlns:cs="http://schemas.microsoft.com/office/drawing/2012/chartStyle" xmlns:a="http://schemas.openxmlformats.org/drawingml/2006/main" meth="withinLinear" id="19">
  <a:schemeClr val="accent6"/>
</cs:colorStyle>
</file>

<file path=ppt/charts/colors38.xml><?xml version="1.0" encoding="utf-8"?>
<cs:colorStyle xmlns:cs="http://schemas.microsoft.com/office/drawing/2012/chartStyle" xmlns:a="http://schemas.openxmlformats.org/drawingml/2006/main" meth="withinLinearReversed" id="23">
  <a:schemeClr val="accent3"/>
</cs:colorStyle>
</file>

<file path=ppt/charts/colors39.xml><?xml version="1.0" encoding="utf-8"?>
<cs:colorStyle xmlns:cs="http://schemas.microsoft.com/office/drawing/2012/chartStyle" xmlns:a="http://schemas.openxmlformats.org/drawingml/2006/main" meth="withinLinearReversed" id="24">
  <a:schemeClr val="accent4"/>
</cs:colorStyle>
</file>

<file path=ppt/charts/style1.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2.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5.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6.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8.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9.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0.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11.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12.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3.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14.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15.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6.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17.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18.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9.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20.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21.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2.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23.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24.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5.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26.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27.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8.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29.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0.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1.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2.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3.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4.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5.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6.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7.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8.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9.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5348"/>
          </a:xfrm>
          <a:prstGeom prst="rect">
            <a:avLst/>
          </a:prstGeom>
        </p:spPr>
        <p:txBody>
          <a:bodyPr vert="horz" lIns="91440" tIns="45720" rIns="91440" bIns="45720" rtlCol="0"/>
          <a:lstStyle>
            <a:lvl1pPr algn="r">
              <a:defRPr sz="1200"/>
            </a:lvl1pPr>
          </a:lstStyle>
          <a:p>
            <a:fld id="{F77A0AB4-7775-4FC7-B8A1-46CFA9F0F0E9}" type="datetimeFigureOut">
              <a:rPr lang="fr-FR" smtClean="0"/>
              <a:t>09/02/2017</a:t>
            </a:fld>
            <a:endParaRPr lang="fr-FR"/>
          </a:p>
        </p:txBody>
      </p:sp>
      <p:sp>
        <p:nvSpPr>
          <p:cNvPr id="4" name="Espace réservé du pied de page 3"/>
          <p:cNvSpPr>
            <a:spLocks noGrp="1"/>
          </p:cNvSpPr>
          <p:nvPr>
            <p:ph type="ftr" sz="quarter" idx="2"/>
          </p:nvPr>
        </p:nvSpPr>
        <p:spPr>
          <a:xfrm>
            <a:off x="0" y="9377319"/>
            <a:ext cx="2945659" cy="49534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377319"/>
            <a:ext cx="2945659" cy="495347"/>
          </a:xfrm>
          <a:prstGeom prst="rect">
            <a:avLst/>
          </a:prstGeom>
        </p:spPr>
        <p:txBody>
          <a:bodyPr vert="horz" lIns="91440" tIns="45720" rIns="91440" bIns="45720" rtlCol="0" anchor="b"/>
          <a:lstStyle>
            <a:lvl1pPr algn="r">
              <a:defRPr sz="12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11D46B69-4552-46CB-8059-651E9FE79FD0}" type="datetimeFigureOut">
              <a:rPr lang="fr-FR" smtClean="0"/>
              <a:t>09/02/2017</a:t>
            </a:fld>
            <a:endParaRPr lang="fr-FR"/>
          </a:p>
        </p:txBody>
      </p:sp>
      <p:sp>
        <p:nvSpPr>
          <p:cNvPr id="4" name="Espace réservé de l'image des diapositives 3"/>
          <p:cNvSpPr>
            <a:spLocks noGrp="1" noRot="1" noChangeAspect="1"/>
          </p:cNvSpPr>
          <p:nvPr>
            <p:ph type="sldImg" idx="2"/>
          </p:nvPr>
        </p:nvSpPr>
        <p:spPr>
          <a:xfrm>
            <a:off x="1177925" y="1235075"/>
            <a:ext cx="4441825" cy="333057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51220"/>
            <a:ext cx="5438140" cy="3887361"/>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377319"/>
            <a:ext cx="2945659" cy="49534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377319"/>
            <a:ext cx="2945659" cy="495347"/>
          </a:xfrm>
          <a:prstGeom prst="rect">
            <a:avLst/>
          </a:prstGeom>
        </p:spPr>
        <p:txBody>
          <a:bodyPr vert="horz" lIns="91440" tIns="45720" rIns="91440" bIns="45720" rtlCol="0" anchor="b"/>
          <a:lstStyle>
            <a:lvl1pPr algn="r">
              <a:defRPr sz="12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7</a:t>
            </a:fld>
            <a:endParaRPr lang="fr-FR"/>
          </a:p>
        </p:txBody>
      </p:sp>
    </p:spTree>
    <p:extLst>
      <p:ext uri="{BB962C8B-B14F-4D97-AF65-F5344CB8AC3E}">
        <p14:creationId xmlns:p14="http://schemas.microsoft.com/office/powerpoint/2010/main" val="38112244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0.jpe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Master" Target="../slideMasters/slideMaster1.xml"/><Relationship Id="rId5" Type="http://schemas.openxmlformats.org/officeDocument/2006/relationships/chart" Target="../charts/chart4.xml"/><Relationship Id="rId4" Type="http://schemas.openxmlformats.org/officeDocument/2006/relationships/chart" Target="../charts/chart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1.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Master" Target="../slideMasters/slideMaster1.xml"/><Relationship Id="rId6" Type="http://schemas.openxmlformats.org/officeDocument/2006/relationships/image" Target="../media/image12.emf"/><Relationship Id="rId5" Type="http://schemas.openxmlformats.org/officeDocument/2006/relationships/chart" Target="../charts/chart8.xml"/><Relationship Id="rId4" Type="http://schemas.openxmlformats.org/officeDocument/2006/relationships/chart" Target="../charts/chart7.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3.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4.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5.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16.emf"/><Relationship Id="rId1" Type="http://schemas.openxmlformats.org/officeDocument/2006/relationships/slideMaster" Target="../slideMasters/slideMaster1.xml"/><Relationship Id="rId6" Type="http://schemas.openxmlformats.org/officeDocument/2006/relationships/chart" Target="../charts/chart12.xml"/><Relationship Id="rId5" Type="http://schemas.openxmlformats.org/officeDocument/2006/relationships/chart" Target="../charts/chart11.xml"/><Relationship Id="rId4" Type="http://schemas.openxmlformats.org/officeDocument/2006/relationships/chart" Target="../charts/chart10.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chart" Target="../charts/chart16.xml"/><Relationship Id="rId5" Type="http://schemas.openxmlformats.org/officeDocument/2006/relationships/chart" Target="../charts/chart15.xml"/><Relationship Id="rId4" Type="http://schemas.openxmlformats.org/officeDocument/2006/relationships/chart" Target="../charts/chart1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chart" Target="../charts/chart20.xml"/><Relationship Id="rId5" Type="http://schemas.openxmlformats.org/officeDocument/2006/relationships/chart" Target="../charts/chart19.xml"/><Relationship Id="rId4" Type="http://schemas.openxmlformats.org/officeDocument/2006/relationships/chart" Target="../charts/chart18.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chart" Target="../charts/chart24.xml"/><Relationship Id="rId5" Type="http://schemas.openxmlformats.org/officeDocument/2006/relationships/chart" Target="../charts/chart23.xml"/><Relationship Id="rId4" Type="http://schemas.openxmlformats.org/officeDocument/2006/relationships/chart" Target="../charts/chart2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0.jpe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1.jpe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image" Target="../media/image22.jpeg"/><Relationship Id="rId1" Type="http://schemas.openxmlformats.org/officeDocument/2006/relationships/slideMaster" Target="../slideMasters/slideMaster1.xml"/><Relationship Id="rId6" Type="http://schemas.openxmlformats.org/officeDocument/2006/relationships/chart" Target="../charts/chart28.xml"/><Relationship Id="rId5" Type="http://schemas.openxmlformats.org/officeDocument/2006/relationships/chart" Target="../charts/chart27.xml"/><Relationship Id="rId4" Type="http://schemas.openxmlformats.org/officeDocument/2006/relationships/chart" Target="../charts/chart2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chart" Target="../charts/chart29.xml"/><Relationship Id="rId1" Type="http://schemas.openxmlformats.org/officeDocument/2006/relationships/slideMaster" Target="../slideMasters/slideMaster1.xml"/><Relationship Id="rId5" Type="http://schemas.openxmlformats.org/officeDocument/2006/relationships/chart" Target="../charts/chart32.xml"/><Relationship Id="rId4" Type="http://schemas.openxmlformats.org/officeDocument/2006/relationships/chart" Target="../charts/chart3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chart" Target="../charts/chart33.xml"/><Relationship Id="rId1" Type="http://schemas.openxmlformats.org/officeDocument/2006/relationships/slideMaster" Target="../slideMasters/slideMaster1.xml"/><Relationship Id="rId5" Type="http://schemas.openxmlformats.org/officeDocument/2006/relationships/chart" Target="../charts/chart36.xml"/><Relationship Id="rId4" Type="http://schemas.openxmlformats.org/officeDocument/2006/relationships/chart" Target="../charts/chart3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chart" Target="../charts/chart37.xml"/><Relationship Id="rId1" Type="http://schemas.openxmlformats.org/officeDocument/2006/relationships/slideMaster" Target="../slideMasters/slideMaster1.xml"/><Relationship Id="rId5" Type="http://schemas.openxmlformats.org/officeDocument/2006/relationships/chart" Target="../charts/chart40.xml"/><Relationship Id="rId4" Type="http://schemas.openxmlformats.org/officeDocument/2006/relationships/chart" Target="../charts/chart3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chart" Target="../charts/chart41.xml"/><Relationship Id="rId1" Type="http://schemas.openxmlformats.org/officeDocument/2006/relationships/slideMaster" Target="../slideMasters/slideMaster1.xml"/><Relationship Id="rId5" Type="http://schemas.openxmlformats.org/officeDocument/2006/relationships/chart" Target="../charts/chart44.xml"/><Relationship Id="rId4" Type="http://schemas.openxmlformats.org/officeDocument/2006/relationships/chart" Target="../charts/chart4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chart" Target="../charts/chart45.xml"/><Relationship Id="rId1" Type="http://schemas.openxmlformats.org/officeDocument/2006/relationships/slideMaster" Target="../slideMasters/slideMaster1.xml"/><Relationship Id="rId5" Type="http://schemas.openxmlformats.org/officeDocument/2006/relationships/chart" Target="../charts/chart48.xml"/><Relationship Id="rId4" Type="http://schemas.openxmlformats.org/officeDocument/2006/relationships/chart" Target="../charts/chart4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chart" Target="../charts/chart49.xml"/><Relationship Id="rId1" Type="http://schemas.openxmlformats.org/officeDocument/2006/relationships/slideMaster" Target="../slideMasters/slideMaster1.xml"/><Relationship Id="rId5" Type="http://schemas.openxmlformats.org/officeDocument/2006/relationships/chart" Target="../charts/chart52.xml"/><Relationship Id="rId4" Type="http://schemas.openxmlformats.org/officeDocument/2006/relationships/chart" Target="../charts/chart5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24.jp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présentation 1">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8093" y="285155"/>
            <a:ext cx="8643960" cy="5559552"/>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4000"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smtClean="0"/>
              <a:t>SOUS-TITRE</a:t>
            </a:r>
            <a:endParaRPr lang="fr-FR" dirty="0"/>
          </a:p>
        </p:txBody>
      </p:sp>
      <p:sp>
        <p:nvSpPr>
          <p:cNvPr id="22"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smtClean="0"/>
              <a:t>TITRE DE LA PRESENTATION</a:t>
            </a:r>
            <a:endParaRPr lang="fr-FR" dirty="0"/>
          </a:p>
        </p:txBody>
      </p:sp>
      <p:sp>
        <p:nvSpPr>
          <p:cNvPr id="20"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smtClean="0"/>
              <a:t>-</a:t>
            </a:r>
            <a:endParaRPr lang="fr-FR" dirty="0"/>
          </a:p>
        </p:txBody>
      </p:sp>
      <p:sp>
        <p:nvSpPr>
          <p:cNvPr id="17"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smtClean="0"/>
              <a:t>-</a:t>
            </a:r>
            <a:endParaRPr lang="fr-FR" dirty="0"/>
          </a:p>
        </p:txBody>
      </p:sp>
      <p:pic>
        <p:nvPicPr>
          <p:cNvPr id="24"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264702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présentation 2">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36" y="297367"/>
            <a:ext cx="8644128" cy="5546966"/>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0" y="10119"/>
            <a:ext cx="9028665"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p:cNvSpPr txBox="1"/>
          <p:nvPr userDrawn="1"/>
        </p:nvSpPr>
        <p:spPr>
          <a:xfrm>
            <a:off x="259645" y="6278080"/>
            <a:ext cx="1098100" cy="261610"/>
          </a:xfrm>
          <a:prstGeom prst="rect">
            <a:avLst/>
          </a:prstGeom>
          <a:noFill/>
        </p:spPr>
        <p:txBody>
          <a:bodyPr wrap="square"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9"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smtClean="0"/>
              <a:t>SOUS-TITRE</a:t>
            </a:r>
            <a:endParaRPr lang="fr-FR" dirty="0"/>
          </a:p>
        </p:txBody>
      </p:sp>
      <p:sp>
        <p:nvSpPr>
          <p:cNvPr id="20"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smtClean="0"/>
              <a:t>TITRE DE LA PRESENTATION</a:t>
            </a:r>
            <a:endParaRPr lang="fr-FR" dirty="0"/>
          </a:p>
        </p:txBody>
      </p:sp>
      <p:sp>
        <p:nvSpPr>
          <p:cNvPr id="24" name="ZoneTexte 23"/>
          <p:cNvSpPr txBox="1"/>
          <p:nvPr userDrawn="1"/>
        </p:nvSpPr>
        <p:spPr>
          <a:xfrm>
            <a:off x="259643" y="5839577"/>
            <a:ext cx="867193" cy="261610"/>
          </a:xfrm>
          <a:prstGeom prst="rect">
            <a:avLst/>
          </a:prstGeom>
          <a:noFill/>
        </p:spPr>
        <p:txBody>
          <a:bodyPr wrap="square"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8"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smtClean="0"/>
              <a:t>-</a:t>
            </a:r>
            <a:endParaRPr lang="fr-FR" dirty="0"/>
          </a:p>
        </p:txBody>
      </p:sp>
      <p:sp>
        <p:nvSpPr>
          <p:cNvPr id="22"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smtClean="0"/>
              <a:t>-</a:t>
            </a:r>
            <a:endParaRPr lang="fr-FR" dirty="0"/>
          </a:p>
        </p:txBody>
      </p:sp>
      <p:pic>
        <p:nvPicPr>
          <p:cNvPr id="21"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321855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présentation 3">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1912" y="284680"/>
            <a:ext cx="8644128" cy="5546966"/>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3996"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p:cNvSpPr txBox="1"/>
          <p:nvPr userDrawn="1"/>
        </p:nvSpPr>
        <p:spPr>
          <a:xfrm>
            <a:off x="259645" y="6278080"/>
            <a:ext cx="1098100" cy="261610"/>
          </a:xfrm>
          <a:prstGeom prst="rect">
            <a:avLst/>
          </a:prstGeom>
          <a:noFill/>
        </p:spPr>
        <p:txBody>
          <a:bodyPr wrap="square"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20"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smtClean="0"/>
              <a:t>SOUS-TITRE</a:t>
            </a:r>
            <a:endParaRPr lang="fr-FR" dirty="0"/>
          </a:p>
        </p:txBody>
      </p:sp>
      <p:sp>
        <p:nvSpPr>
          <p:cNvPr id="21"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smtClean="0"/>
              <a:t>TITRE DE LA PRESENTATION</a:t>
            </a:r>
            <a:endParaRPr lang="fr-FR" dirty="0"/>
          </a:p>
        </p:txBody>
      </p:sp>
      <p:sp>
        <p:nvSpPr>
          <p:cNvPr id="25" name="ZoneTexte 24"/>
          <p:cNvSpPr txBox="1"/>
          <p:nvPr userDrawn="1"/>
        </p:nvSpPr>
        <p:spPr>
          <a:xfrm>
            <a:off x="259643" y="5839577"/>
            <a:ext cx="867193" cy="261610"/>
          </a:xfrm>
          <a:prstGeom prst="rect">
            <a:avLst/>
          </a:prstGeom>
          <a:noFill/>
        </p:spPr>
        <p:txBody>
          <a:bodyPr wrap="square"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7"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smtClean="0"/>
              <a:t>-</a:t>
            </a:r>
            <a:endParaRPr lang="fr-FR" dirty="0"/>
          </a:p>
        </p:txBody>
      </p:sp>
      <p:sp>
        <p:nvSpPr>
          <p:cNvPr id="18"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smtClean="0"/>
              <a:t>-</a:t>
            </a:r>
            <a:endParaRPr lang="fr-FR" dirty="0"/>
          </a:p>
        </p:txBody>
      </p:sp>
      <p:pic>
        <p:nvPicPr>
          <p:cNvPr id="22"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045073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présentation 4">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2616" y="277381"/>
            <a:ext cx="8644128" cy="5546966"/>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3996"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p:cNvSpPr txBox="1"/>
          <p:nvPr userDrawn="1"/>
        </p:nvSpPr>
        <p:spPr>
          <a:xfrm>
            <a:off x="259645" y="6278080"/>
            <a:ext cx="1098100" cy="261610"/>
          </a:xfrm>
          <a:prstGeom prst="rect">
            <a:avLst/>
          </a:prstGeom>
          <a:noFill/>
        </p:spPr>
        <p:txBody>
          <a:bodyPr wrap="square"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20"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smtClean="0"/>
              <a:t>SOUS-TITRE</a:t>
            </a:r>
            <a:endParaRPr lang="fr-FR" dirty="0"/>
          </a:p>
        </p:txBody>
      </p:sp>
      <p:sp>
        <p:nvSpPr>
          <p:cNvPr id="21"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smtClean="0"/>
              <a:t>TITRE DE LA PRESENTATION</a:t>
            </a:r>
            <a:endParaRPr lang="fr-FR" dirty="0"/>
          </a:p>
        </p:txBody>
      </p:sp>
      <p:sp>
        <p:nvSpPr>
          <p:cNvPr id="25" name="ZoneTexte 24"/>
          <p:cNvSpPr txBox="1"/>
          <p:nvPr userDrawn="1"/>
        </p:nvSpPr>
        <p:spPr>
          <a:xfrm>
            <a:off x="259643" y="5839577"/>
            <a:ext cx="867193" cy="261610"/>
          </a:xfrm>
          <a:prstGeom prst="rect">
            <a:avLst/>
          </a:prstGeom>
          <a:noFill/>
        </p:spPr>
        <p:txBody>
          <a:bodyPr wrap="square"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7"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smtClean="0"/>
              <a:t>-</a:t>
            </a:r>
            <a:endParaRPr lang="fr-FR" dirty="0"/>
          </a:p>
        </p:txBody>
      </p:sp>
      <p:sp>
        <p:nvSpPr>
          <p:cNvPr id="18"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smtClean="0"/>
              <a:t>-</a:t>
            </a:r>
            <a:endParaRPr lang="fr-FR" dirty="0"/>
          </a:p>
        </p:txBody>
      </p:sp>
      <p:pic>
        <p:nvPicPr>
          <p:cNvPr id="22"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412980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présentation 5">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886" y="306183"/>
            <a:ext cx="8644128" cy="5546966"/>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3996"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p:cNvSpPr txBox="1"/>
          <p:nvPr userDrawn="1"/>
        </p:nvSpPr>
        <p:spPr>
          <a:xfrm>
            <a:off x="259645" y="6278080"/>
            <a:ext cx="1098100" cy="261610"/>
          </a:xfrm>
          <a:prstGeom prst="rect">
            <a:avLst/>
          </a:prstGeom>
          <a:noFill/>
        </p:spPr>
        <p:txBody>
          <a:bodyPr wrap="square"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20"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smtClean="0"/>
              <a:t>SOUS-TITRE</a:t>
            </a:r>
            <a:endParaRPr lang="fr-FR" dirty="0"/>
          </a:p>
        </p:txBody>
      </p:sp>
      <p:sp>
        <p:nvSpPr>
          <p:cNvPr id="21"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smtClean="0"/>
              <a:t>TITRE DE LA PRESENTATION</a:t>
            </a:r>
            <a:endParaRPr lang="fr-FR" dirty="0"/>
          </a:p>
        </p:txBody>
      </p:sp>
      <p:sp>
        <p:nvSpPr>
          <p:cNvPr id="26" name="ZoneTexte 25"/>
          <p:cNvSpPr txBox="1"/>
          <p:nvPr userDrawn="1"/>
        </p:nvSpPr>
        <p:spPr>
          <a:xfrm>
            <a:off x="259643" y="5839577"/>
            <a:ext cx="867193" cy="261610"/>
          </a:xfrm>
          <a:prstGeom prst="rect">
            <a:avLst/>
          </a:prstGeom>
          <a:noFill/>
        </p:spPr>
        <p:txBody>
          <a:bodyPr wrap="square"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7"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smtClean="0"/>
              <a:t>-</a:t>
            </a:r>
            <a:endParaRPr lang="fr-FR" dirty="0"/>
          </a:p>
        </p:txBody>
      </p:sp>
      <p:sp>
        <p:nvSpPr>
          <p:cNvPr id="18"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smtClean="0"/>
              <a:t>-</a:t>
            </a:r>
            <a:endParaRPr lang="fr-FR" dirty="0"/>
          </a:p>
        </p:txBody>
      </p:sp>
      <p:pic>
        <p:nvPicPr>
          <p:cNvPr id="22"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991121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présentation 6">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9743" y="278214"/>
            <a:ext cx="8644128" cy="5546966"/>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3996"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p:cNvSpPr txBox="1"/>
          <p:nvPr userDrawn="1"/>
        </p:nvSpPr>
        <p:spPr>
          <a:xfrm>
            <a:off x="259645" y="6278080"/>
            <a:ext cx="1098100" cy="261610"/>
          </a:xfrm>
          <a:prstGeom prst="rect">
            <a:avLst/>
          </a:prstGeom>
          <a:noFill/>
        </p:spPr>
        <p:txBody>
          <a:bodyPr wrap="square"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20"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smtClean="0"/>
              <a:t>SOUS-TITRE</a:t>
            </a:r>
            <a:endParaRPr lang="fr-FR" dirty="0"/>
          </a:p>
        </p:txBody>
      </p:sp>
      <p:sp>
        <p:nvSpPr>
          <p:cNvPr id="21"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smtClean="0"/>
              <a:t>TITRE DE LA PRESENTATION</a:t>
            </a:r>
            <a:endParaRPr lang="fr-FR" dirty="0"/>
          </a:p>
        </p:txBody>
      </p:sp>
      <p:sp>
        <p:nvSpPr>
          <p:cNvPr id="25" name="ZoneTexte 24"/>
          <p:cNvSpPr txBox="1"/>
          <p:nvPr userDrawn="1"/>
        </p:nvSpPr>
        <p:spPr>
          <a:xfrm>
            <a:off x="259643" y="5839577"/>
            <a:ext cx="867193" cy="261610"/>
          </a:xfrm>
          <a:prstGeom prst="rect">
            <a:avLst/>
          </a:prstGeom>
          <a:noFill/>
        </p:spPr>
        <p:txBody>
          <a:bodyPr wrap="square"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7"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smtClean="0"/>
              <a:t>-</a:t>
            </a:r>
            <a:endParaRPr lang="fr-FR" dirty="0"/>
          </a:p>
        </p:txBody>
      </p:sp>
      <p:sp>
        <p:nvSpPr>
          <p:cNvPr id="18"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smtClean="0"/>
              <a:t>-</a:t>
            </a:r>
            <a:endParaRPr lang="fr-FR" dirty="0"/>
          </a:p>
        </p:txBody>
      </p:sp>
      <p:pic>
        <p:nvPicPr>
          <p:cNvPr id="22"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305602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re présentation 6">
    <p:spTree>
      <p:nvGrpSpPr>
        <p:cNvPr id="1" name=""/>
        <p:cNvGrpSpPr/>
        <p:nvPr/>
      </p:nvGrpSpPr>
      <p:grpSpPr>
        <a:xfrm>
          <a:off x="0" y="0"/>
          <a:ext cx="0" cy="0"/>
          <a:chOff x="0" y="0"/>
          <a:chExt cx="0" cy="0"/>
        </a:xfrm>
      </p:grpSpPr>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44463" y="144463"/>
            <a:ext cx="8636000" cy="554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3996"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smtClean="0"/>
              <a:t>SOUS-TITRE</a:t>
            </a:r>
            <a:endParaRPr lang="fr-FR" dirty="0"/>
          </a:p>
        </p:txBody>
      </p:sp>
      <p:sp>
        <p:nvSpPr>
          <p:cNvPr id="21"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smtClean="0"/>
              <a:t>TITRE DE LA PRESENTATION</a:t>
            </a:r>
            <a:endParaRPr lang="fr-FR" dirty="0"/>
          </a:p>
        </p:txBody>
      </p:sp>
      <p:pic>
        <p:nvPicPr>
          <p:cNvPr id="22"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695397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7" name="Text Placeholder 2"/>
          <p:cNvSpPr>
            <a:spLocks noGrp="1"/>
          </p:cNvSpPr>
          <p:nvPr>
            <p:ph idx="1"/>
          </p:nvPr>
        </p:nvSpPr>
        <p:spPr>
          <a:xfrm>
            <a:off x="298594" y="1336341"/>
            <a:ext cx="8527801" cy="4351338"/>
          </a:xfrm>
          <a:prstGeom prst="rect">
            <a:avLst/>
          </a:prstGeom>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grpSp>
        <p:nvGrpSpPr>
          <p:cNvPr id="8" name="Groupe 7"/>
          <p:cNvGrpSpPr/>
          <p:nvPr userDrawn="1"/>
        </p:nvGrpSpPr>
        <p:grpSpPr>
          <a:xfrm>
            <a:off x="231382" y="357376"/>
            <a:ext cx="8595012" cy="709424"/>
            <a:chOff x="231382" y="357376"/>
            <a:chExt cx="8595012" cy="709424"/>
          </a:xfrm>
        </p:grpSpPr>
        <p:sp>
          <p:nvSpPr>
            <p:cNvPr id="4" name="Rectangle 3"/>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5" name="Rectangle 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6" name="Rectangle 5"/>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15" name="Espace réservé du texte 22"/>
          <p:cNvSpPr>
            <a:spLocks noGrp="1"/>
          </p:cNvSpPr>
          <p:nvPr>
            <p:ph type="body" sz="quarter" idx="16" hasCustomPrompt="1"/>
          </p:nvPr>
        </p:nvSpPr>
        <p:spPr>
          <a:xfrm>
            <a:off x="766989" y="357376"/>
            <a:ext cx="8059406" cy="709424"/>
          </a:xfrm>
          <a:prstGeom prst="rect">
            <a:avLst/>
          </a:prstGeom>
        </p:spPr>
        <p:txBody>
          <a:bodyPr anchor="ctr" anchorCtr="0"/>
          <a:lstStyle>
            <a:lvl1pPr marL="0" indent="0" algn="ctr">
              <a:spcBef>
                <a:spcPts val="0"/>
              </a:spcBef>
              <a:buNone/>
              <a:defRPr sz="2600" b="1" cap="all" baseline="0">
                <a:solidFill>
                  <a:schemeClr val="bg1"/>
                </a:solidFill>
              </a:defRPr>
            </a:lvl1pPr>
          </a:lstStyle>
          <a:p>
            <a:pPr lvl="0"/>
            <a:r>
              <a:rPr lang="fr-FR" dirty="0" smtClean="0"/>
              <a:t>TITRE DE LA partie</a:t>
            </a:r>
            <a:endParaRPr lang="fr-FR" dirty="0"/>
          </a:p>
        </p:txBody>
      </p:sp>
      <p:sp>
        <p:nvSpPr>
          <p:cNvPr id="14" name="Rectangle 13"/>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 name="Espace réservé du pied de page 1"/>
          <p:cNvSpPr>
            <a:spLocks noGrp="1"/>
          </p:cNvSpPr>
          <p:nvPr>
            <p:ph type="ftr" sz="quarter" idx="17"/>
          </p:nvPr>
        </p:nvSpPr>
        <p:spPr/>
        <p:txBody>
          <a:bodyPr/>
          <a:lstStyle>
            <a:lvl1pPr>
              <a:defRPr/>
            </a:lvl1pPr>
          </a:lstStyle>
          <a:p>
            <a:r>
              <a:rPr lang="fr-FR" dirty="0" smtClean="0"/>
              <a:t>HDJ – Mobilité bancaire – 09/02/17</a:t>
            </a:r>
            <a:endParaRPr lang="fr-FR" dirty="0"/>
          </a:p>
        </p:txBody>
      </p:sp>
    </p:spTree>
    <p:extLst>
      <p:ext uri="{BB962C8B-B14F-4D97-AF65-F5344CB8AC3E}">
        <p14:creationId xmlns:p14="http://schemas.microsoft.com/office/powerpoint/2010/main" val="16128920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Diapositive de titre">
    <p:spTree>
      <p:nvGrpSpPr>
        <p:cNvPr id="1" name=""/>
        <p:cNvGrpSpPr/>
        <p:nvPr/>
      </p:nvGrpSpPr>
      <p:grpSpPr>
        <a:xfrm>
          <a:off x="0" y="0"/>
          <a:ext cx="0" cy="0"/>
          <a:chOff x="0" y="0"/>
          <a:chExt cx="0" cy="0"/>
        </a:xfrm>
      </p:grpSpPr>
      <p:sp>
        <p:nvSpPr>
          <p:cNvPr id="13" name="Rectangle 12"/>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sp>
        <p:nvSpPr>
          <p:cNvPr id="7" name="Text Placeholder 2"/>
          <p:cNvSpPr>
            <a:spLocks noGrp="1"/>
          </p:cNvSpPr>
          <p:nvPr userDrawn="1">
            <p:ph idx="1"/>
          </p:nvPr>
        </p:nvSpPr>
        <p:spPr>
          <a:xfrm>
            <a:off x="298594" y="1336341"/>
            <a:ext cx="8527800" cy="4351338"/>
          </a:xfrm>
          <a:prstGeom prst="rect">
            <a:avLst/>
          </a:prstGeom>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5" name="Espace réservé du texte 22"/>
          <p:cNvSpPr>
            <a:spLocks noGrp="1"/>
          </p:cNvSpPr>
          <p:nvPr userDrawn="1">
            <p:ph type="body" sz="quarter" idx="16" hasCustomPrompt="1"/>
          </p:nvPr>
        </p:nvSpPr>
        <p:spPr>
          <a:xfrm>
            <a:off x="766988" y="357376"/>
            <a:ext cx="8048390"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MODELES DE GRAPHIQUE</a:t>
            </a:r>
            <a:endParaRPr lang="fr-FR" dirty="0"/>
          </a:p>
        </p:txBody>
      </p:sp>
      <p:sp>
        <p:nvSpPr>
          <p:cNvPr id="24" name="Rectangle 23"/>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5"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9" name="Espace réservé du pied de page 1"/>
          <p:cNvSpPr>
            <a:spLocks noGrp="1"/>
          </p:cNvSpPr>
          <p:nvPr>
            <p:ph type="ftr" sz="quarter" idx="17"/>
          </p:nvPr>
        </p:nvSpPr>
        <p:spPr>
          <a:xfrm>
            <a:off x="3028950" y="6356350"/>
            <a:ext cx="3086100" cy="365125"/>
          </a:xfrm>
        </p:spPr>
        <p:txBody>
          <a:bodyPr/>
          <a:lstStyle>
            <a:lvl1pPr>
              <a:defRPr/>
            </a:lvl1pPr>
          </a:lstStyle>
          <a:p>
            <a:r>
              <a:rPr lang="fr-FR" dirty="0" smtClean="0"/>
              <a:t>HDJ – Mobilité bancaire – 09/02/17</a:t>
            </a:r>
            <a:endParaRPr lang="fr-FR" dirty="0"/>
          </a:p>
        </p:txBody>
      </p:sp>
    </p:spTree>
    <p:extLst>
      <p:ext uri="{BB962C8B-B14F-4D97-AF65-F5344CB8AC3E}">
        <p14:creationId xmlns:p14="http://schemas.microsoft.com/office/powerpoint/2010/main" val="234223794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Diapositive de titre">
    <p:spTree>
      <p:nvGrpSpPr>
        <p:cNvPr id="1" name=""/>
        <p:cNvGrpSpPr/>
        <p:nvPr/>
      </p:nvGrpSpPr>
      <p:grpSpPr>
        <a:xfrm>
          <a:off x="0" y="0"/>
          <a:ext cx="0" cy="0"/>
          <a:chOff x="0" y="0"/>
          <a:chExt cx="0" cy="0"/>
        </a:xfrm>
      </p:grpSpPr>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MODELES DE GRAPHIQUE</a:t>
            </a:r>
            <a:endParaRPr lang="fr-FR" dirty="0"/>
          </a:p>
        </p:txBody>
      </p:sp>
      <p:graphicFrame>
        <p:nvGraphicFramePr>
          <p:cNvPr id="13" name="Graphique 12"/>
          <p:cNvGraphicFramePr/>
          <p:nvPr userDrawn="1">
            <p:extLst>
              <p:ext uri="{D42A27DB-BD31-4B8C-83A1-F6EECF244321}">
                <p14:modId xmlns:p14="http://schemas.microsoft.com/office/powerpoint/2010/main" val="54828476"/>
              </p:ext>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Graphique 13"/>
          <p:cNvGraphicFramePr/>
          <p:nvPr userDrawn="1">
            <p:extLst>
              <p:ext uri="{D42A27DB-BD31-4B8C-83A1-F6EECF244321}">
                <p14:modId xmlns:p14="http://schemas.microsoft.com/office/powerpoint/2010/main" val="1328367852"/>
              </p:ext>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Graphique 15"/>
          <p:cNvGraphicFramePr/>
          <p:nvPr userDrawn="1">
            <p:extLst>
              <p:ext uri="{D42A27DB-BD31-4B8C-83A1-F6EECF244321}">
                <p14:modId xmlns:p14="http://schemas.microsoft.com/office/powerpoint/2010/main" val="961017509"/>
              </p:ext>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Graphique 19"/>
          <p:cNvGraphicFramePr/>
          <p:nvPr userDrawn="1">
            <p:extLst>
              <p:ext uri="{D42A27DB-BD31-4B8C-83A1-F6EECF244321}">
                <p14:modId xmlns:p14="http://schemas.microsoft.com/office/powerpoint/2010/main" val="1002169501"/>
              </p:ext>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1" name="ZoneTexte 20"/>
          <p:cNvSpPr txBox="1"/>
          <p:nvPr userDrawn="1"/>
        </p:nvSpPr>
        <p:spPr>
          <a:xfrm>
            <a:off x="330096" y="1612162"/>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0" name="Rectangle 29"/>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626625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Diapositive de titre">
    <p:spTree>
      <p:nvGrpSpPr>
        <p:cNvPr id="1" name=""/>
        <p:cNvGrpSpPr/>
        <p:nvPr/>
      </p:nvGrpSpPr>
      <p:grpSpPr>
        <a:xfrm>
          <a:off x="0" y="0"/>
          <a:ext cx="0" cy="0"/>
          <a:chOff x="0" y="0"/>
          <a:chExt cx="0" cy="0"/>
        </a:xfrm>
      </p:grpSpPr>
      <p:grpSp>
        <p:nvGrpSpPr>
          <p:cNvPr id="10" name="Groupe 9"/>
          <p:cNvGrpSpPr/>
          <p:nvPr userDrawn="1"/>
        </p:nvGrpSpPr>
        <p:grpSpPr>
          <a:xfrm>
            <a:off x="231382" y="357376"/>
            <a:ext cx="8595012" cy="709424"/>
            <a:chOff x="231382" y="357376"/>
            <a:chExt cx="8595012" cy="709424"/>
          </a:xfrm>
        </p:grpSpPr>
        <p:sp>
          <p:nvSpPr>
            <p:cNvPr id="11" name="Rectangle 10"/>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2" name="Rectangle 11"/>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3" name="Rectangle 12"/>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15" name="Espace réservé du texte 22"/>
          <p:cNvSpPr>
            <a:spLocks noGrp="1"/>
          </p:cNvSpPr>
          <p:nvPr>
            <p:ph type="body" sz="quarter" idx="16"/>
          </p:nvPr>
        </p:nvSpPr>
        <p:spPr>
          <a:xfrm>
            <a:off x="766988" y="357375"/>
            <a:ext cx="8059406" cy="709425"/>
          </a:xfrm>
          <a:prstGeom prst="rect">
            <a:avLst/>
          </a:prstGeom>
        </p:spPr>
        <p:txBody>
          <a:bodyPr anchor="ctr"/>
          <a:lstStyle>
            <a:lvl1pPr marL="0" indent="0" algn="ctr">
              <a:buNone/>
              <a:defRPr sz="2800" b="1" cap="all" baseline="0">
                <a:solidFill>
                  <a:schemeClr val="bg1"/>
                </a:solidFill>
              </a:defRPr>
            </a:lvl1pPr>
          </a:lstStyle>
          <a:p>
            <a:pPr lvl="0"/>
            <a:endParaRPr lang="fr-FR" dirty="0"/>
          </a:p>
        </p:txBody>
      </p:sp>
      <p:sp>
        <p:nvSpPr>
          <p:cNvPr id="18" name="Rectangle 17"/>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6"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7"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22" name="Espace réservé du contenu 4"/>
          <p:cNvSpPr>
            <a:spLocks noGrp="1"/>
          </p:cNvSpPr>
          <p:nvPr>
            <p:ph idx="18"/>
          </p:nvPr>
        </p:nvSpPr>
        <p:spPr>
          <a:xfrm>
            <a:off x="336270" y="3941645"/>
            <a:ext cx="4128263" cy="1639088"/>
          </a:xfrm>
          <a:prstGeom prst="rect">
            <a:avLst/>
          </a:prstGeom>
          <a:solidFill>
            <a:srgbClr val="FFDDDD"/>
          </a:solidFill>
        </p:spPr>
        <p:txBody>
          <a:bodyPr/>
          <a:lstStyle/>
          <a:p>
            <a:endParaRPr lang="fr-FR" dirty="0"/>
          </a:p>
        </p:txBody>
      </p:sp>
      <p:sp>
        <p:nvSpPr>
          <p:cNvPr id="23"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Tree>
    <p:extLst>
      <p:ext uri="{BB962C8B-B14F-4D97-AF65-F5344CB8AC3E}">
        <p14:creationId xmlns:p14="http://schemas.microsoft.com/office/powerpoint/2010/main" val="207663535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15" name="Rectangle 14"/>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4" name="Espace réservé du pied de page 1"/>
          <p:cNvSpPr>
            <a:spLocks noGrp="1"/>
          </p:cNvSpPr>
          <p:nvPr>
            <p:ph type="ftr" sz="quarter" idx="17"/>
          </p:nvPr>
        </p:nvSpPr>
        <p:spPr>
          <a:xfrm>
            <a:off x="3028950" y="6356350"/>
            <a:ext cx="3086100" cy="365125"/>
          </a:xfrm>
        </p:spPr>
        <p:txBody>
          <a:bodyPr/>
          <a:lstStyle>
            <a:lvl1pPr>
              <a:defRPr/>
            </a:lvl1pPr>
          </a:lstStyle>
          <a:p>
            <a:r>
              <a:rPr lang="fr-FR" dirty="0" smtClean="0"/>
              <a:t>HDJ – Mobilité bancaire – 09/02/17</a:t>
            </a:r>
            <a:endParaRPr lang="fr-FR" dirty="0"/>
          </a:p>
        </p:txBody>
      </p:sp>
    </p:spTree>
    <p:extLst>
      <p:ext uri="{BB962C8B-B14F-4D97-AF65-F5344CB8AC3E}">
        <p14:creationId xmlns:p14="http://schemas.microsoft.com/office/powerpoint/2010/main" val="393474541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15" name="Rectangle 14"/>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 name="ZoneTexte 1"/>
          <p:cNvSpPr txBox="1"/>
          <p:nvPr userDrawn="1"/>
        </p:nvSpPr>
        <p:spPr>
          <a:xfrm>
            <a:off x="573403" y="2156604"/>
            <a:ext cx="7984001" cy="2308324"/>
          </a:xfrm>
          <a:prstGeom prst="rect">
            <a:avLst/>
          </a:prstGeom>
          <a:noFill/>
        </p:spPr>
        <p:txBody>
          <a:bodyPr wrap="square" rtlCol="0">
            <a:spAutoFit/>
          </a:bodyPr>
          <a:lstStyle/>
          <a:p>
            <a:pPr algn="ctr"/>
            <a:r>
              <a:rPr lang="fr-FR" sz="7200" b="1" dirty="0" smtClean="0">
                <a:solidFill>
                  <a:srgbClr val="A79C86"/>
                </a:solidFill>
                <a:latin typeface="Arial Narrow" panose="020B0606020202030204" pitchFamily="34" charset="0"/>
              </a:rPr>
              <a:t>MODELES</a:t>
            </a:r>
          </a:p>
          <a:p>
            <a:pPr algn="ctr"/>
            <a:r>
              <a:rPr lang="fr-FR" sz="7200" b="1" dirty="0" smtClean="0">
                <a:solidFill>
                  <a:srgbClr val="A79C86"/>
                </a:solidFill>
                <a:latin typeface="Arial Narrow" panose="020B0606020202030204" pitchFamily="34" charset="0"/>
              </a:rPr>
              <a:t>GE</a:t>
            </a:r>
            <a:r>
              <a:rPr lang="fr-FR" sz="7200" b="1" kern="1200" dirty="0" smtClean="0">
                <a:solidFill>
                  <a:srgbClr val="A79C86"/>
                </a:solidFill>
                <a:latin typeface="Arial Narrow" panose="020B0606020202030204" pitchFamily="34" charset="0"/>
                <a:ea typeface="+mn-ea"/>
                <a:cs typeface="+mn-cs"/>
              </a:rPr>
              <a:t>STION</a:t>
            </a:r>
            <a:r>
              <a:rPr lang="fr-FR" sz="7200" b="1" dirty="0" smtClean="0">
                <a:solidFill>
                  <a:srgbClr val="A79C86"/>
                </a:solidFill>
                <a:latin typeface="Arial Narrow" panose="020B0606020202030204" pitchFamily="34" charset="0"/>
              </a:rPr>
              <a:t> PRIVEE</a:t>
            </a:r>
            <a:endParaRPr lang="fr-FR" sz="7200" b="1" dirty="0">
              <a:solidFill>
                <a:srgbClr val="A79C86"/>
              </a:solidFill>
              <a:latin typeface="Arial Narrow" panose="020B0606020202030204" pitchFamily="34" charset="0"/>
            </a:endParaRPr>
          </a:p>
        </p:txBody>
      </p:sp>
    </p:spTree>
    <p:extLst>
      <p:ext uri="{BB962C8B-B14F-4D97-AF65-F5344CB8AC3E}">
        <p14:creationId xmlns:p14="http://schemas.microsoft.com/office/powerpoint/2010/main" val="407575631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re présentation 7">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886" y="297368"/>
            <a:ext cx="8644128" cy="5546966"/>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4"/>
            <a:ext cx="9143996"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19"/>
          <p:cNvSpPr txBox="1"/>
          <p:nvPr userDrawn="1"/>
        </p:nvSpPr>
        <p:spPr>
          <a:xfrm>
            <a:off x="259645" y="6278080"/>
            <a:ext cx="1098100" cy="261610"/>
          </a:xfrm>
          <a:prstGeom prst="rect">
            <a:avLst/>
          </a:prstGeom>
          <a:noFill/>
        </p:spPr>
        <p:txBody>
          <a:bodyPr wrap="square"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21"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defRPr>
            </a:lvl1pPr>
          </a:lstStyle>
          <a:p>
            <a:pPr lvl="0"/>
            <a:r>
              <a:rPr lang="fr-FR" dirty="0" smtClean="0"/>
              <a:t>SOUS-TITRE</a:t>
            </a:r>
            <a:endParaRPr lang="fr-FR" dirty="0"/>
          </a:p>
        </p:txBody>
      </p:sp>
      <p:sp>
        <p:nvSpPr>
          <p:cNvPr id="24"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defRPr>
            </a:lvl1pPr>
          </a:lstStyle>
          <a:p>
            <a:pPr lvl="0"/>
            <a:r>
              <a:rPr lang="fr-FR" dirty="0" smtClean="0"/>
              <a:t>TITRE DE LA PRESENTATION</a:t>
            </a:r>
            <a:endParaRPr lang="fr-FR" dirty="0"/>
          </a:p>
        </p:txBody>
      </p:sp>
      <p:sp>
        <p:nvSpPr>
          <p:cNvPr id="26" name="ZoneTexte 25"/>
          <p:cNvSpPr txBox="1"/>
          <p:nvPr userDrawn="1"/>
        </p:nvSpPr>
        <p:spPr>
          <a:xfrm>
            <a:off x="259643" y="5839577"/>
            <a:ext cx="867193" cy="261610"/>
          </a:xfrm>
          <a:prstGeom prst="rect">
            <a:avLst/>
          </a:prstGeom>
          <a:noFill/>
        </p:spPr>
        <p:txBody>
          <a:bodyPr wrap="square"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7"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smtClean="0"/>
              <a:t>-</a:t>
            </a:r>
            <a:endParaRPr lang="fr-FR" dirty="0"/>
          </a:p>
        </p:txBody>
      </p:sp>
      <p:sp>
        <p:nvSpPr>
          <p:cNvPr id="18"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smtClean="0"/>
              <a:t>-</a:t>
            </a:r>
            <a:endParaRPr lang="fr-FR" dirty="0"/>
          </a:p>
        </p:txBody>
      </p:sp>
      <p:pic>
        <p:nvPicPr>
          <p:cNvPr id="19"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105572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ESTION PRIVEE">
    <p:spTree>
      <p:nvGrpSpPr>
        <p:cNvPr id="1" name=""/>
        <p:cNvGrpSpPr/>
        <p:nvPr/>
      </p:nvGrpSpPr>
      <p:grpSpPr>
        <a:xfrm>
          <a:off x="0" y="0"/>
          <a:ext cx="0" cy="0"/>
          <a:chOff x="0" y="0"/>
          <a:chExt cx="0" cy="0"/>
        </a:xfrm>
      </p:grpSpPr>
      <p:grpSp>
        <p:nvGrpSpPr>
          <p:cNvPr id="4" name="Groupe 3"/>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7" name="Text Placeholder 2"/>
          <p:cNvSpPr>
            <a:spLocks noGrp="1"/>
          </p:cNvSpPr>
          <p:nvPr userDrawn="1">
            <p:ph idx="1" hasCustomPrompt="1"/>
          </p:nvPr>
        </p:nvSpPr>
        <p:spPr>
          <a:xfrm>
            <a:off x="298595" y="1336341"/>
            <a:ext cx="8527800"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userDrawn="1">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pic>
        <p:nvPicPr>
          <p:cNvPr id="23" name="Image 22" descr="Griffetaupe.pdf"/>
          <p:cNvPicPr>
            <a:picLocks noChangeAspect="1"/>
          </p:cNvPicPr>
          <p:nvPr userDrawn="1"/>
        </p:nvPicPr>
        <p:blipFill rotWithShape="1">
          <a:blip r:embed="rId2" cstate="print">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sp>
        <p:nvSpPr>
          <p:cNvPr id="24" name="Rectangle 23"/>
          <p:cNvSpPr/>
          <p:nvPr userDrawn="1"/>
        </p:nvSpPr>
        <p:spPr bwMode="auto">
          <a:xfrm>
            <a:off x="298594" y="6365078"/>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810044178"/>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Diapositive de titre">
    <p:spTree>
      <p:nvGrpSpPr>
        <p:cNvPr id="1" name=""/>
        <p:cNvGrpSpPr/>
        <p:nvPr/>
      </p:nvGrpSpPr>
      <p:grpSpPr>
        <a:xfrm>
          <a:off x="0" y="0"/>
          <a:ext cx="0" cy="0"/>
          <a:chOff x="0" y="0"/>
          <a:chExt cx="0" cy="0"/>
        </a:xfrm>
      </p:grpSpPr>
      <p:grpSp>
        <p:nvGrpSpPr>
          <p:cNvPr id="23" name="Groupe 22"/>
          <p:cNvGrpSpPr/>
          <p:nvPr userDrawn="1"/>
        </p:nvGrpSpPr>
        <p:grpSpPr>
          <a:xfrm>
            <a:off x="231382" y="357376"/>
            <a:ext cx="8595012" cy="709424"/>
            <a:chOff x="231382" y="357376"/>
            <a:chExt cx="8595012" cy="709424"/>
          </a:xfrm>
        </p:grpSpPr>
        <p:sp>
          <p:nvSpPr>
            <p:cNvPr id="24" name="Rectangle 23"/>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5" name="Rectangle 2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6" name="Rectangle 2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15" name="Espace réservé du texte 22"/>
          <p:cNvSpPr>
            <a:spLocks noGrp="1"/>
          </p:cNvSpPr>
          <p:nvPr>
            <p:ph type="body" sz="quarter" idx="16" hasCustomPrompt="1"/>
          </p:nvPr>
        </p:nvSpPr>
        <p:spPr>
          <a:xfrm>
            <a:off x="766988" y="357375"/>
            <a:ext cx="8059406" cy="709425"/>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4" name="Graphique 13"/>
          <p:cNvGraphicFramePr/>
          <p:nvPr userDrawn="1">
            <p:extLst>
              <p:ext uri="{D42A27DB-BD31-4B8C-83A1-F6EECF244321}">
                <p14:modId xmlns:p14="http://schemas.microsoft.com/office/powerpoint/2010/main" val="3555230325"/>
              </p:ext>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Graphique 15"/>
          <p:cNvGraphicFramePr/>
          <p:nvPr userDrawn="1">
            <p:extLst>
              <p:ext uri="{D42A27DB-BD31-4B8C-83A1-F6EECF244321}">
                <p14:modId xmlns:p14="http://schemas.microsoft.com/office/powerpoint/2010/main" val="2501991881"/>
              </p:ext>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Graphique 18"/>
          <p:cNvGraphicFramePr/>
          <p:nvPr userDrawn="1">
            <p:extLst>
              <p:ext uri="{D42A27DB-BD31-4B8C-83A1-F6EECF244321}">
                <p14:modId xmlns:p14="http://schemas.microsoft.com/office/powerpoint/2010/main" val="197482612"/>
              </p:ext>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Graphique 19"/>
          <p:cNvGraphicFramePr/>
          <p:nvPr userDrawn="1">
            <p:extLst>
              <p:ext uri="{D42A27DB-BD31-4B8C-83A1-F6EECF244321}">
                <p14:modId xmlns:p14="http://schemas.microsoft.com/office/powerpoint/2010/main" val="2974381636"/>
              </p:ext>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2" name="ZoneTexte 21"/>
          <p:cNvSpPr txBox="1"/>
          <p:nvPr userDrawn="1"/>
        </p:nvSpPr>
        <p:spPr>
          <a:xfrm>
            <a:off x="330096" y="1612162"/>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pic>
        <p:nvPicPr>
          <p:cNvPr id="33" name="Image 32" descr="Griffetaupe.pdf"/>
          <p:cNvPicPr>
            <a:picLocks noChangeAspect="1"/>
          </p:cNvPicPr>
          <p:nvPr userDrawn="1"/>
        </p:nvPicPr>
        <p:blipFill rotWithShape="1">
          <a:blip r:embed="rId6" cstate="print">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sp>
        <p:nvSpPr>
          <p:cNvPr id="34" name="Rectangle 33"/>
          <p:cNvSpPr/>
          <p:nvPr userDrawn="1"/>
        </p:nvSpPr>
        <p:spPr bwMode="auto">
          <a:xfrm>
            <a:off x="298594" y="6365078"/>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solidFill>
                  <a:srgbClr val="A79C86"/>
                </a:solidFill>
              </a:rPr>
              <a:pPr/>
              <a:t>‹N°›</a:t>
            </a:fld>
            <a:endParaRPr lang="fr-FR" dirty="0">
              <a:solidFill>
                <a:srgbClr val="A79C86"/>
              </a:solidFill>
            </a:endParaRPr>
          </a:p>
        </p:txBody>
      </p:sp>
    </p:spTree>
    <p:extLst>
      <p:ext uri="{BB962C8B-B14F-4D97-AF65-F5344CB8AC3E}">
        <p14:creationId xmlns:p14="http://schemas.microsoft.com/office/powerpoint/2010/main" val="252987502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Diapositive de titre">
    <p:spTree>
      <p:nvGrpSpPr>
        <p:cNvPr id="1" name=""/>
        <p:cNvGrpSpPr/>
        <p:nvPr/>
      </p:nvGrpSpPr>
      <p:grpSpPr>
        <a:xfrm>
          <a:off x="0" y="0"/>
          <a:ext cx="0" cy="0"/>
          <a:chOff x="0" y="0"/>
          <a:chExt cx="0" cy="0"/>
        </a:xfrm>
      </p:grpSpPr>
      <p:grpSp>
        <p:nvGrpSpPr>
          <p:cNvPr id="14" name="Groupe 13"/>
          <p:cNvGrpSpPr/>
          <p:nvPr userDrawn="1"/>
        </p:nvGrpSpPr>
        <p:grpSpPr>
          <a:xfrm>
            <a:off x="231382" y="357376"/>
            <a:ext cx="8595012" cy="709424"/>
            <a:chOff x="231382" y="357376"/>
            <a:chExt cx="8595012" cy="709424"/>
          </a:xfrm>
        </p:grpSpPr>
        <p:sp>
          <p:nvSpPr>
            <p:cNvPr id="16" name="Rectangle 15"/>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9" name="Rectangle 18"/>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0" name="Rectangle 19"/>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15" name="Espace réservé du texte 22"/>
          <p:cNvSpPr>
            <a:spLocks noGrp="1"/>
          </p:cNvSpPr>
          <p:nvPr>
            <p:ph type="body" sz="quarter" idx="16" hasCustomPrompt="1"/>
          </p:nvPr>
        </p:nvSpPr>
        <p:spPr>
          <a:xfrm>
            <a:off x="766988" y="357375"/>
            <a:ext cx="8059406" cy="709425"/>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pic>
        <p:nvPicPr>
          <p:cNvPr id="10" name="Image 9" descr="Griffetaupe.pdf"/>
          <p:cNvPicPr>
            <a:picLocks noChangeAspect="1"/>
          </p:cNvPicPr>
          <p:nvPr userDrawn="1"/>
        </p:nvPicPr>
        <p:blipFill rotWithShape="1">
          <a:blip r:embed="rId2" cstate="print">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sp>
        <p:nvSpPr>
          <p:cNvPr id="22" name="Rectangle 21"/>
          <p:cNvSpPr/>
          <p:nvPr userDrawn="1"/>
        </p:nvSpPr>
        <p:spPr bwMode="auto">
          <a:xfrm>
            <a:off x="298594" y="6365078"/>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Text Placeholder 2"/>
          <p:cNvSpPr>
            <a:spLocks noGrp="1"/>
          </p:cNvSpPr>
          <p:nvPr>
            <p:ph idx="19"/>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7"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8" name="Text Placeholder 2"/>
          <p:cNvSpPr>
            <a:spLocks noGrp="1"/>
          </p:cNvSpPr>
          <p:nvPr>
            <p:ph idx="20"/>
          </p:nvPr>
        </p:nvSpPr>
        <p:spPr>
          <a:xfrm>
            <a:off x="336270" y="3941645"/>
            <a:ext cx="4128263" cy="1639088"/>
          </a:xfrm>
          <a:prstGeom prst="rect">
            <a:avLst/>
          </a:prstGeom>
          <a:solidFill>
            <a:srgbClr val="D7D2C7"/>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21" name="Text Placeholder 2"/>
          <p:cNvSpPr>
            <a:spLocks noGrp="1"/>
          </p:cNvSpPr>
          <p:nvPr>
            <p:ph idx="21"/>
          </p:nvPr>
        </p:nvSpPr>
        <p:spPr>
          <a:xfrm>
            <a:off x="4798361" y="3941645"/>
            <a:ext cx="4065709" cy="1639088"/>
          </a:xfrm>
          <a:prstGeom prst="rect">
            <a:avLst/>
          </a:prstGeom>
          <a:solidFill>
            <a:srgbClr val="D7D2C7"/>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Tree>
    <p:extLst>
      <p:ext uri="{BB962C8B-B14F-4D97-AF65-F5344CB8AC3E}">
        <p14:creationId xmlns:p14="http://schemas.microsoft.com/office/powerpoint/2010/main" val="2394419837"/>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N PRO MERITE UN PRO">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p:nvPr userDrawn="1"/>
        </p:nvSpPr>
        <p:spPr>
          <a:xfrm>
            <a:off x="573403" y="2156604"/>
            <a:ext cx="7984001" cy="2308324"/>
          </a:xfrm>
          <a:prstGeom prst="rect">
            <a:avLst/>
          </a:prstGeom>
          <a:noFill/>
        </p:spPr>
        <p:txBody>
          <a:bodyPr wrap="square" rtlCol="0">
            <a:spAutoFit/>
          </a:bodyPr>
          <a:lstStyle/>
          <a:p>
            <a:pPr algn="ctr"/>
            <a:r>
              <a:rPr lang="fr-FR" sz="7200" b="1" dirty="0" smtClean="0">
                <a:solidFill>
                  <a:srgbClr val="A79C86"/>
                </a:solidFill>
                <a:latin typeface="Arial Narrow" panose="020B0606020202030204" pitchFamily="34" charset="0"/>
              </a:rPr>
              <a:t>MODELES</a:t>
            </a:r>
          </a:p>
          <a:p>
            <a:pPr algn="ctr"/>
            <a:r>
              <a:rPr lang="fr-FR" sz="7200" b="1" dirty="0" smtClean="0">
                <a:solidFill>
                  <a:srgbClr val="A79C86"/>
                </a:solidFill>
                <a:latin typeface="Arial Narrow" panose="020B0606020202030204" pitchFamily="34" charset="0"/>
              </a:rPr>
              <a:t>PROFESSIONNELS</a:t>
            </a:r>
            <a:endParaRPr lang="fr-FR" sz="7200" b="1" dirty="0">
              <a:solidFill>
                <a:srgbClr val="A79C86"/>
              </a:solidFill>
              <a:latin typeface="Arial Narrow" panose="020B0606020202030204" pitchFamily="34" charset="0"/>
            </a:endParaRPr>
          </a:p>
        </p:txBody>
      </p:sp>
    </p:spTree>
    <p:extLst>
      <p:ext uri="{BB962C8B-B14F-4D97-AF65-F5344CB8AC3E}">
        <p14:creationId xmlns:p14="http://schemas.microsoft.com/office/powerpoint/2010/main" val="354318875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275422" y="289363"/>
            <a:ext cx="8659724" cy="5556974"/>
          </a:xfrm>
          <a:prstGeom prst="rect">
            <a:avLst/>
          </a:prstGeom>
          <a:noFill/>
          <a:ln>
            <a:noFill/>
          </a:ln>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3996"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p:cNvSpPr txBox="1"/>
          <p:nvPr userDrawn="1"/>
        </p:nvSpPr>
        <p:spPr>
          <a:xfrm>
            <a:off x="259645" y="6278080"/>
            <a:ext cx="1098100" cy="261610"/>
          </a:xfrm>
          <a:prstGeom prst="rect">
            <a:avLst/>
          </a:prstGeom>
          <a:noFill/>
        </p:spPr>
        <p:txBody>
          <a:bodyPr wrap="square"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20"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defRPr>
            </a:lvl1pPr>
          </a:lstStyle>
          <a:p>
            <a:pPr lvl="0"/>
            <a:r>
              <a:rPr lang="fr-FR" dirty="0" smtClean="0"/>
              <a:t>SOUS-TITRE</a:t>
            </a:r>
            <a:endParaRPr lang="fr-FR" dirty="0"/>
          </a:p>
        </p:txBody>
      </p:sp>
      <p:sp>
        <p:nvSpPr>
          <p:cNvPr id="21"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defRPr>
            </a:lvl1pPr>
          </a:lstStyle>
          <a:p>
            <a:pPr lvl="0"/>
            <a:r>
              <a:rPr lang="fr-FR" dirty="0" smtClean="0"/>
              <a:t>TITRE DE LA PRESENTATION</a:t>
            </a:r>
            <a:endParaRPr lang="fr-FR" dirty="0"/>
          </a:p>
        </p:txBody>
      </p:sp>
      <p:sp>
        <p:nvSpPr>
          <p:cNvPr id="25" name="ZoneTexte 24"/>
          <p:cNvSpPr txBox="1"/>
          <p:nvPr userDrawn="1"/>
        </p:nvSpPr>
        <p:spPr>
          <a:xfrm>
            <a:off x="259643" y="5839577"/>
            <a:ext cx="867193" cy="261610"/>
          </a:xfrm>
          <a:prstGeom prst="rect">
            <a:avLst/>
          </a:prstGeom>
          <a:noFill/>
        </p:spPr>
        <p:txBody>
          <a:bodyPr wrap="square"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7"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smtClean="0"/>
              <a:t>-</a:t>
            </a:r>
            <a:endParaRPr lang="fr-FR" dirty="0"/>
          </a:p>
        </p:txBody>
      </p:sp>
      <p:sp>
        <p:nvSpPr>
          <p:cNvPr id="18"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smtClean="0"/>
              <a:t>-</a:t>
            </a:r>
            <a:endParaRPr lang="fr-FR" dirty="0"/>
          </a:p>
        </p:txBody>
      </p:sp>
      <p:pic>
        <p:nvPicPr>
          <p:cNvPr id="22"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0299831"/>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5856" y="284680"/>
            <a:ext cx="8644128" cy="5546966"/>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3996"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p:cNvSpPr txBox="1"/>
          <p:nvPr userDrawn="1"/>
        </p:nvSpPr>
        <p:spPr>
          <a:xfrm>
            <a:off x="259645" y="6278080"/>
            <a:ext cx="1098100" cy="261610"/>
          </a:xfrm>
          <a:prstGeom prst="rect">
            <a:avLst/>
          </a:prstGeom>
          <a:noFill/>
        </p:spPr>
        <p:txBody>
          <a:bodyPr wrap="square"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20"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defRPr>
            </a:lvl1pPr>
          </a:lstStyle>
          <a:p>
            <a:pPr lvl="0"/>
            <a:r>
              <a:rPr lang="fr-FR" dirty="0" smtClean="0"/>
              <a:t>SOUS-TITRE</a:t>
            </a:r>
            <a:endParaRPr lang="fr-FR" dirty="0"/>
          </a:p>
        </p:txBody>
      </p:sp>
      <p:sp>
        <p:nvSpPr>
          <p:cNvPr id="21"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defRPr>
            </a:lvl1pPr>
          </a:lstStyle>
          <a:p>
            <a:pPr lvl="0"/>
            <a:r>
              <a:rPr lang="fr-FR" dirty="0" smtClean="0"/>
              <a:t>TITRE DE LA PRESENTATION</a:t>
            </a:r>
            <a:endParaRPr lang="fr-FR" dirty="0"/>
          </a:p>
        </p:txBody>
      </p:sp>
      <p:sp>
        <p:nvSpPr>
          <p:cNvPr id="25" name="ZoneTexte 24"/>
          <p:cNvSpPr txBox="1"/>
          <p:nvPr userDrawn="1"/>
        </p:nvSpPr>
        <p:spPr>
          <a:xfrm>
            <a:off x="259643" y="5839577"/>
            <a:ext cx="867193" cy="261610"/>
          </a:xfrm>
          <a:prstGeom prst="rect">
            <a:avLst/>
          </a:prstGeom>
          <a:noFill/>
        </p:spPr>
        <p:txBody>
          <a:bodyPr wrap="square"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8"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smtClean="0"/>
              <a:t>-</a:t>
            </a:r>
            <a:endParaRPr lang="fr-FR" dirty="0"/>
          </a:p>
        </p:txBody>
      </p:sp>
      <p:sp>
        <p:nvSpPr>
          <p:cNvPr id="19"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smtClean="0"/>
              <a:t>-</a:t>
            </a:r>
            <a:endParaRPr lang="fr-FR" dirty="0"/>
          </a:p>
        </p:txBody>
      </p:sp>
      <p:pic>
        <p:nvPicPr>
          <p:cNvPr id="22"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1735043"/>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1129" y="301401"/>
            <a:ext cx="8644128" cy="5546966"/>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4000"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p:cNvSpPr txBox="1"/>
          <p:nvPr userDrawn="1"/>
        </p:nvSpPr>
        <p:spPr>
          <a:xfrm>
            <a:off x="259645" y="6278080"/>
            <a:ext cx="1098100" cy="261610"/>
          </a:xfrm>
          <a:prstGeom prst="rect">
            <a:avLst/>
          </a:prstGeom>
          <a:noFill/>
        </p:spPr>
        <p:txBody>
          <a:bodyPr wrap="square"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20"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defRPr>
            </a:lvl1pPr>
          </a:lstStyle>
          <a:p>
            <a:pPr lvl="0"/>
            <a:r>
              <a:rPr lang="fr-FR" dirty="0" smtClean="0"/>
              <a:t>SOUS-TITRE</a:t>
            </a:r>
            <a:endParaRPr lang="fr-FR" dirty="0"/>
          </a:p>
        </p:txBody>
      </p:sp>
      <p:sp>
        <p:nvSpPr>
          <p:cNvPr id="21"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defRPr>
            </a:lvl1pPr>
          </a:lstStyle>
          <a:p>
            <a:pPr lvl="0"/>
            <a:r>
              <a:rPr lang="fr-FR" dirty="0" smtClean="0"/>
              <a:t>TITRE DE LA PRESENTATION</a:t>
            </a:r>
            <a:endParaRPr lang="fr-FR" dirty="0"/>
          </a:p>
        </p:txBody>
      </p:sp>
      <p:sp>
        <p:nvSpPr>
          <p:cNvPr id="25" name="ZoneTexte 24"/>
          <p:cNvSpPr txBox="1"/>
          <p:nvPr userDrawn="1"/>
        </p:nvSpPr>
        <p:spPr>
          <a:xfrm>
            <a:off x="259643" y="5839577"/>
            <a:ext cx="867193" cy="261610"/>
          </a:xfrm>
          <a:prstGeom prst="rect">
            <a:avLst/>
          </a:prstGeom>
          <a:noFill/>
        </p:spPr>
        <p:txBody>
          <a:bodyPr wrap="square"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8"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smtClean="0"/>
              <a:t>-</a:t>
            </a:r>
            <a:endParaRPr lang="fr-FR" dirty="0"/>
          </a:p>
        </p:txBody>
      </p:sp>
      <p:sp>
        <p:nvSpPr>
          <p:cNvPr id="19"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smtClean="0"/>
              <a:t>-</a:t>
            </a:r>
            <a:endParaRPr lang="fr-FR" dirty="0"/>
          </a:p>
        </p:txBody>
      </p:sp>
      <p:pic>
        <p:nvPicPr>
          <p:cNvPr id="22"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0409826"/>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Diapositive de titre">
    <p:spTree>
      <p:nvGrpSpPr>
        <p:cNvPr id="1" name=""/>
        <p:cNvGrpSpPr/>
        <p:nvPr/>
      </p:nvGrpSpPr>
      <p:grpSpPr>
        <a:xfrm>
          <a:off x="0" y="0"/>
          <a:ext cx="0" cy="0"/>
          <a:chOff x="0" y="0"/>
          <a:chExt cx="0" cy="0"/>
        </a:xfrm>
      </p:grpSpPr>
      <p:grpSp>
        <p:nvGrpSpPr>
          <p:cNvPr id="14" name="Groupe 13"/>
          <p:cNvGrpSpPr/>
          <p:nvPr userDrawn="1"/>
        </p:nvGrpSpPr>
        <p:grpSpPr>
          <a:xfrm>
            <a:off x="231382" y="357376"/>
            <a:ext cx="8595012" cy="709424"/>
            <a:chOff x="231382" y="357376"/>
            <a:chExt cx="8595012" cy="709424"/>
          </a:xfrm>
        </p:grpSpPr>
        <p:sp>
          <p:nvSpPr>
            <p:cNvPr id="16" name="Rectangle 15"/>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9" name="Rectangle 18"/>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0" name="Rectangle 19"/>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2" name="Rectangle 21"/>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5"/>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pic>
        <p:nvPicPr>
          <p:cNvPr id="12" name="Image 11" descr="GRIFFE_PRO 2.pdf"/>
          <p:cNvPicPr>
            <a:picLocks noChangeAspect="1"/>
          </p:cNvPicPr>
          <p:nvPr userDrawn="1"/>
        </p:nvPicPr>
        <p:blipFill rotWithShape="1">
          <a:blip r:embed="rId2"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sp>
        <p:nvSpPr>
          <p:cNvPr id="13" name="Text Placeholder 2"/>
          <p:cNvSpPr>
            <a:spLocks noGrp="1"/>
          </p:cNvSpPr>
          <p:nvPr>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5"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414368135"/>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Diapositive de titre">
    <p:spTree>
      <p:nvGrpSpPr>
        <p:cNvPr id="1" name=""/>
        <p:cNvGrpSpPr/>
        <p:nvPr/>
      </p:nvGrpSpPr>
      <p:grpSpPr>
        <a:xfrm>
          <a:off x="0" y="0"/>
          <a:ext cx="0" cy="0"/>
          <a:chOff x="0" y="0"/>
          <a:chExt cx="0" cy="0"/>
        </a:xfrm>
      </p:grpSpPr>
      <p:grpSp>
        <p:nvGrpSpPr>
          <p:cNvPr id="16" name="Groupe 15"/>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Rectangle 22"/>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pic>
        <p:nvPicPr>
          <p:cNvPr id="25" name="Image 24" descr="GRIFFE_PRO 2.pdf"/>
          <p:cNvPicPr>
            <a:picLocks noChangeAspect="1"/>
          </p:cNvPicPr>
          <p:nvPr userDrawn="1"/>
        </p:nvPicPr>
        <p:blipFill rotWithShape="1">
          <a:blip r:embed="rId2"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sp>
        <p:nvSpPr>
          <p:cNvPr id="7" name="Text Placeholder 2"/>
          <p:cNvSpPr>
            <a:spLocks noGrp="1"/>
          </p:cNvSpPr>
          <p:nvPr>
            <p:ph idx="1" hasCustomPrompt="1"/>
          </p:nvPr>
        </p:nvSpPr>
        <p:spPr>
          <a:xfrm>
            <a:off x="298594" y="1336341"/>
            <a:ext cx="4162569"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61263"/>
            <a:ext cx="8059407" cy="705821"/>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899211691"/>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7_Diapositive de titre">
    <p:spTree>
      <p:nvGrpSpPr>
        <p:cNvPr id="1" name=""/>
        <p:cNvGrpSpPr/>
        <p:nvPr/>
      </p:nvGrpSpPr>
      <p:grpSpPr>
        <a:xfrm>
          <a:off x="0" y="0"/>
          <a:ext cx="0" cy="0"/>
          <a:chOff x="0" y="0"/>
          <a:chExt cx="0" cy="0"/>
        </a:xfrm>
      </p:grpSpPr>
      <p:grpSp>
        <p:nvGrpSpPr>
          <p:cNvPr id="16" name="Groupe 15"/>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Rectangle 22"/>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pic>
        <p:nvPicPr>
          <p:cNvPr id="25" name="Image 24" descr="GRIFFE_PRO 2.pdf"/>
          <p:cNvPicPr>
            <a:picLocks noChangeAspect="1"/>
          </p:cNvPicPr>
          <p:nvPr userDrawn="1"/>
        </p:nvPicPr>
        <p:blipFill rotWithShape="1">
          <a:blip r:embed="rId2"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sp>
        <p:nvSpPr>
          <p:cNvPr id="7" name="Text Placeholder 2"/>
          <p:cNvSpPr>
            <a:spLocks noGrp="1"/>
          </p:cNvSpPr>
          <p:nvPr>
            <p:ph idx="1" hasCustomPrompt="1"/>
          </p:nvPr>
        </p:nvSpPr>
        <p:spPr>
          <a:xfrm>
            <a:off x="298594" y="1336341"/>
            <a:ext cx="4162569" cy="1972916"/>
          </a:xfrm>
          <a:prstGeom prst="rect">
            <a:avLst/>
          </a:prstGeom>
          <a:solidFill>
            <a:schemeClr val="bg1">
              <a:lumMod val="95000"/>
            </a:schemeClr>
          </a:solidFill>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61263"/>
            <a:ext cx="8059407" cy="705821"/>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1972916"/>
          </a:xfrm>
          <a:prstGeom prst="rect">
            <a:avLst/>
          </a:prstGeom>
          <a:solidFill>
            <a:schemeClr val="bg1">
              <a:lumMod val="95000"/>
            </a:schemeClr>
          </a:solidFill>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Text Placeholder 2"/>
          <p:cNvSpPr>
            <a:spLocks noGrp="1"/>
          </p:cNvSpPr>
          <p:nvPr>
            <p:ph idx="19" hasCustomPrompt="1"/>
          </p:nvPr>
        </p:nvSpPr>
        <p:spPr>
          <a:xfrm>
            <a:off x="336270" y="3854569"/>
            <a:ext cx="4162569" cy="1972916"/>
          </a:xfrm>
          <a:prstGeom prst="rect">
            <a:avLst/>
          </a:prstGeom>
          <a:solidFill>
            <a:srgbClr val="D3CEC3"/>
          </a:solidFill>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4" name="Text Placeholder 2"/>
          <p:cNvSpPr>
            <a:spLocks noGrp="1"/>
          </p:cNvSpPr>
          <p:nvPr>
            <p:ph idx="20" hasCustomPrompt="1"/>
          </p:nvPr>
        </p:nvSpPr>
        <p:spPr>
          <a:xfrm>
            <a:off x="4836259" y="3854569"/>
            <a:ext cx="4027813" cy="1972916"/>
          </a:xfrm>
          <a:prstGeom prst="rect">
            <a:avLst/>
          </a:prstGeom>
          <a:solidFill>
            <a:srgbClr val="D3CEC3"/>
          </a:solidFill>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Tree>
    <p:extLst>
      <p:ext uri="{BB962C8B-B14F-4D97-AF65-F5344CB8AC3E}">
        <p14:creationId xmlns:p14="http://schemas.microsoft.com/office/powerpoint/2010/main" val="1501505963"/>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6_Diapositive de titre">
    <p:spTree>
      <p:nvGrpSpPr>
        <p:cNvPr id="1" name=""/>
        <p:cNvGrpSpPr/>
        <p:nvPr/>
      </p:nvGrpSpPr>
      <p:grpSpPr>
        <a:xfrm>
          <a:off x="0" y="0"/>
          <a:ext cx="0" cy="0"/>
          <a:chOff x="0" y="0"/>
          <a:chExt cx="0" cy="0"/>
        </a:xfrm>
      </p:grpSpPr>
      <p:grpSp>
        <p:nvGrpSpPr>
          <p:cNvPr id="24" name="Groupe 23"/>
          <p:cNvGrpSpPr/>
          <p:nvPr userDrawn="1"/>
        </p:nvGrpSpPr>
        <p:grpSpPr>
          <a:xfrm>
            <a:off x="231382" y="357376"/>
            <a:ext cx="8595012" cy="709424"/>
            <a:chOff x="231382" y="357376"/>
            <a:chExt cx="8595012" cy="709424"/>
          </a:xfrm>
        </p:grpSpPr>
        <p:sp>
          <p:nvSpPr>
            <p:cNvPr id="25" name="Rectangle 24"/>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6" name="Rectangle 2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7" name="Rectangle 26"/>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8" name="Rectangle 27"/>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pic>
        <p:nvPicPr>
          <p:cNvPr id="30" name="Image 29" descr="GRIFFE_PRO 2.pdf"/>
          <p:cNvPicPr>
            <a:picLocks noChangeAspect="1"/>
          </p:cNvPicPr>
          <p:nvPr userDrawn="1"/>
        </p:nvPicPr>
        <p:blipFill rotWithShape="1">
          <a:blip r:embed="rId2"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6" name="Graphique 15"/>
          <p:cNvGraphicFramePr/>
          <p:nvPr userDrawn="1">
            <p:extLst>
              <p:ext uri="{D42A27DB-BD31-4B8C-83A1-F6EECF244321}">
                <p14:modId xmlns:p14="http://schemas.microsoft.com/office/powerpoint/2010/main" val="4229589694"/>
              </p:ext>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Graphique 18"/>
          <p:cNvGraphicFramePr/>
          <p:nvPr userDrawn="1">
            <p:extLst>
              <p:ext uri="{D42A27DB-BD31-4B8C-83A1-F6EECF244321}">
                <p14:modId xmlns:p14="http://schemas.microsoft.com/office/powerpoint/2010/main" val="3846913281"/>
              </p:ext>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Graphique 19"/>
          <p:cNvGraphicFramePr/>
          <p:nvPr userDrawn="1">
            <p:extLst>
              <p:ext uri="{D42A27DB-BD31-4B8C-83A1-F6EECF244321}">
                <p14:modId xmlns:p14="http://schemas.microsoft.com/office/powerpoint/2010/main" val="1165492152"/>
              </p:ext>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2" name="Graphique 21"/>
          <p:cNvGraphicFramePr/>
          <p:nvPr userDrawn="1">
            <p:extLst>
              <p:ext uri="{D42A27DB-BD31-4B8C-83A1-F6EECF244321}">
                <p14:modId xmlns:p14="http://schemas.microsoft.com/office/powerpoint/2010/main" val="3173625977"/>
              </p:ext>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6"/>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85080719"/>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9_Diapositive de titre">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6" name="Rectangle 1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9" name="Rectangle 1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0" name="Rectangle 19"/>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pic>
        <p:nvPicPr>
          <p:cNvPr id="23" name="Image 22" descr="GRIFFE_PRO 2.pdf"/>
          <p:cNvPicPr>
            <a:picLocks noChangeAspect="1"/>
          </p:cNvPicPr>
          <p:nvPr userDrawn="1"/>
        </p:nvPicPr>
        <p:blipFill rotWithShape="1">
          <a:blip r:embed="rId2"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sp>
        <p:nvSpPr>
          <p:cNvPr id="7" name="Text Placeholder 2"/>
          <p:cNvSpPr>
            <a:spLocks noGrp="1"/>
          </p:cNvSpPr>
          <p:nvPr>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rgbClr val="EA9922"/>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5"/>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pic>
        <p:nvPicPr>
          <p:cNvPr id="14"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356024226"/>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0_Diapositive de titre">
    <p:spTree>
      <p:nvGrpSpPr>
        <p:cNvPr id="1" name=""/>
        <p:cNvGrpSpPr/>
        <p:nvPr/>
      </p:nvGrpSpPr>
      <p:grpSpPr>
        <a:xfrm>
          <a:off x="0" y="0"/>
          <a:ext cx="0" cy="0"/>
          <a:chOff x="0" y="0"/>
          <a:chExt cx="0" cy="0"/>
        </a:xfrm>
      </p:grpSpPr>
      <p:grpSp>
        <p:nvGrpSpPr>
          <p:cNvPr id="24" name="Groupe 23"/>
          <p:cNvGrpSpPr/>
          <p:nvPr userDrawn="1"/>
        </p:nvGrpSpPr>
        <p:grpSpPr>
          <a:xfrm>
            <a:off x="231382" y="357376"/>
            <a:ext cx="8595012" cy="709424"/>
            <a:chOff x="231382" y="357376"/>
            <a:chExt cx="8595012" cy="709424"/>
          </a:xfrm>
        </p:grpSpPr>
        <p:sp>
          <p:nvSpPr>
            <p:cNvPr id="25" name="Rectangle 24"/>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6" name="Rectangle 2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7" name="Rectangle 26"/>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8" name="Rectangle 27"/>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pic>
        <p:nvPicPr>
          <p:cNvPr id="3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4" name="Graphique 13"/>
          <p:cNvGraphicFramePr/>
          <p:nvPr userDrawn="1">
            <p:extLst>
              <p:ext uri="{D42A27DB-BD31-4B8C-83A1-F6EECF244321}">
                <p14:modId xmlns:p14="http://schemas.microsoft.com/office/powerpoint/2010/main" val="4229589694"/>
              </p:ext>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Graphique 18"/>
          <p:cNvGraphicFramePr/>
          <p:nvPr userDrawn="1">
            <p:extLst>
              <p:ext uri="{D42A27DB-BD31-4B8C-83A1-F6EECF244321}">
                <p14:modId xmlns:p14="http://schemas.microsoft.com/office/powerpoint/2010/main" val="3846913281"/>
              </p:ext>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Graphique 19"/>
          <p:cNvGraphicFramePr/>
          <p:nvPr userDrawn="1">
            <p:extLst>
              <p:ext uri="{D42A27DB-BD31-4B8C-83A1-F6EECF244321}">
                <p14:modId xmlns:p14="http://schemas.microsoft.com/office/powerpoint/2010/main" val="1165492152"/>
              </p:ext>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2" name="Graphique 21"/>
          <p:cNvGraphicFramePr/>
          <p:nvPr userDrawn="1">
            <p:extLst>
              <p:ext uri="{D42A27DB-BD31-4B8C-83A1-F6EECF244321}">
                <p14:modId xmlns:p14="http://schemas.microsoft.com/office/powerpoint/2010/main" val="3173625977"/>
              </p:ext>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6"/>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624572024"/>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7_Diapositive de titre">
    <p:spTree>
      <p:nvGrpSpPr>
        <p:cNvPr id="1" name=""/>
        <p:cNvGrpSpPr/>
        <p:nvPr/>
      </p:nvGrpSpPr>
      <p:grpSpPr>
        <a:xfrm>
          <a:off x="0" y="0"/>
          <a:ext cx="0" cy="0"/>
          <a:chOff x="0" y="0"/>
          <a:chExt cx="0" cy="0"/>
        </a:xfrm>
      </p:grpSpPr>
      <p:grpSp>
        <p:nvGrpSpPr>
          <p:cNvPr id="14" name="Groupe 1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Rectangle 22"/>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pic>
        <p:nvPicPr>
          <p:cNvPr id="2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Placeholder 2"/>
          <p:cNvSpPr>
            <a:spLocks noGrp="1"/>
          </p:cNvSpPr>
          <p:nvPr>
            <p:ph idx="1" hasCustomPrompt="1"/>
          </p:nvPr>
        </p:nvSpPr>
        <p:spPr>
          <a:xfrm>
            <a:off x="298594" y="1336341"/>
            <a:ext cx="4162569"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4282212492"/>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3_Diapositive de titre">
    <p:spTree>
      <p:nvGrpSpPr>
        <p:cNvPr id="1" name=""/>
        <p:cNvGrpSpPr/>
        <p:nvPr/>
      </p:nvGrpSpPr>
      <p:grpSpPr>
        <a:xfrm>
          <a:off x="0" y="0"/>
          <a:ext cx="0" cy="0"/>
          <a:chOff x="0" y="0"/>
          <a:chExt cx="0" cy="0"/>
        </a:xfrm>
      </p:grpSpPr>
      <p:grpSp>
        <p:nvGrpSpPr>
          <p:cNvPr id="14" name="Groupe 1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Rectangle 22"/>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pic>
        <p:nvPicPr>
          <p:cNvPr id="2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Text Placeholder 2"/>
          <p:cNvSpPr>
            <a:spLocks noGrp="1"/>
          </p:cNvSpPr>
          <p:nvPr>
            <p:ph idx="19"/>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lvl1pPr>
              <a:buClr>
                <a:srgbClr val="EA9922"/>
              </a:buClr>
              <a:defRPr/>
            </a:lvl1pPr>
            <a:lvl3pPr>
              <a:buClr>
                <a:srgbClr val="EA9922"/>
              </a:buClr>
              <a:defRPr/>
            </a:lvl3p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lvl1pPr>
              <a:buClr>
                <a:srgbClr val="EA9922"/>
              </a:buClr>
              <a:defRPr/>
            </a:lvl1p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7" name="Text Placeholder 2"/>
          <p:cNvSpPr>
            <a:spLocks noGrp="1"/>
          </p:cNvSpPr>
          <p:nvPr>
            <p:ph idx="20"/>
          </p:nvPr>
        </p:nvSpPr>
        <p:spPr>
          <a:xfrm>
            <a:off x="336270" y="3941645"/>
            <a:ext cx="4128263" cy="1639088"/>
          </a:xfrm>
          <a:prstGeom prst="rect">
            <a:avLst/>
          </a:prstGeom>
          <a:solidFill>
            <a:srgbClr val="FAE5C6"/>
          </a:solidFill>
        </p:spPr>
        <p:txBody>
          <a:bodyPr vert="horz" lIns="91440" tIns="45720" rIns="91440" bIns="45720" rtlCol="0">
            <a:normAutofit/>
          </a:bodyPr>
          <a:lstStyle>
            <a:lvl1pPr>
              <a:buClr>
                <a:srgbClr val="EA9922"/>
              </a:buClr>
              <a:defRPr/>
            </a:lvl1p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8" name="Text Placeholder 2"/>
          <p:cNvSpPr>
            <a:spLocks noGrp="1"/>
          </p:cNvSpPr>
          <p:nvPr>
            <p:ph idx="21"/>
          </p:nvPr>
        </p:nvSpPr>
        <p:spPr>
          <a:xfrm>
            <a:off x="4798361" y="3941645"/>
            <a:ext cx="4065709" cy="1639088"/>
          </a:xfrm>
          <a:prstGeom prst="rect">
            <a:avLst/>
          </a:prstGeom>
          <a:solidFill>
            <a:srgbClr val="FAE5C6"/>
          </a:solidFill>
        </p:spPr>
        <p:txBody>
          <a:bodyPr vert="horz" lIns="91440" tIns="45720" rIns="91440" bIns="45720" rtlCol="0">
            <a:normAutofit/>
          </a:bodyPr>
          <a:lstStyle>
            <a:lvl1pPr>
              <a:buClr>
                <a:srgbClr val="EA9922"/>
              </a:buClr>
              <a:defRPr/>
            </a:lvl1p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Tree>
    <p:extLst>
      <p:ext uri="{BB962C8B-B14F-4D97-AF65-F5344CB8AC3E}">
        <p14:creationId xmlns:p14="http://schemas.microsoft.com/office/powerpoint/2010/main" val="3880834797"/>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1_Diapositive de titre">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6" name="Rectangle 1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9" name="Rectangle 1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0" name="Rectangle 19"/>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7" name="Text Placeholder 2"/>
          <p:cNvSpPr>
            <a:spLocks noGrp="1"/>
          </p:cNvSpPr>
          <p:nvPr>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pic>
        <p:nvPicPr>
          <p:cNvPr id="24"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407339017"/>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2_Diapositive de titre">
    <p:spTree>
      <p:nvGrpSpPr>
        <p:cNvPr id="1" name=""/>
        <p:cNvGrpSpPr/>
        <p:nvPr/>
      </p:nvGrpSpPr>
      <p:grpSpPr>
        <a:xfrm>
          <a:off x="0" y="0"/>
          <a:ext cx="0" cy="0"/>
          <a:chOff x="0" y="0"/>
          <a:chExt cx="0" cy="0"/>
        </a:xfrm>
      </p:grpSpPr>
      <p:grpSp>
        <p:nvGrpSpPr>
          <p:cNvPr id="24" name="Groupe 23"/>
          <p:cNvGrpSpPr/>
          <p:nvPr userDrawn="1"/>
        </p:nvGrpSpPr>
        <p:grpSpPr>
          <a:xfrm>
            <a:off x="231382" y="357376"/>
            <a:ext cx="8595012" cy="709424"/>
            <a:chOff x="231382" y="357376"/>
            <a:chExt cx="8595012" cy="709424"/>
          </a:xfrm>
        </p:grpSpPr>
        <p:sp>
          <p:nvSpPr>
            <p:cNvPr id="25" name="Rectangle 24"/>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6" name="Rectangle 2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7" name="Rectangle 26"/>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8" name="Rectangle 27"/>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pic>
        <p:nvPicPr>
          <p:cNvPr id="3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4" name="Graphique 13"/>
          <p:cNvGraphicFramePr/>
          <p:nvPr userDrawn="1">
            <p:extLst>
              <p:ext uri="{D42A27DB-BD31-4B8C-83A1-F6EECF244321}">
                <p14:modId xmlns:p14="http://schemas.microsoft.com/office/powerpoint/2010/main" val="4229589694"/>
              </p:ext>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Graphique 18"/>
          <p:cNvGraphicFramePr/>
          <p:nvPr userDrawn="1">
            <p:extLst>
              <p:ext uri="{D42A27DB-BD31-4B8C-83A1-F6EECF244321}">
                <p14:modId xmlns:p14="http://schemas.microsoft.com/office/powerpoint/2010/main" val="3846913281"/>
              </p:ext>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Graphique 19"/>
          <p:cNvGraphicFramePr/>
          <p:nvPr userDrawn="1">
            <p:extLst>
              <p:ext uri="{D42A27DB-BD31-4B8C-83A1-F6EECF244321}">
                <p14:modId xmlns:p14="http://schemas.microsoft.com/office/powerpoint/2010/main" val="1165492152"/>
              </p:ext>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2" name="Graphique 21"/>
          <p:cNvGraphicFramePr/>
          <p:nvPr userDrawn="1">
            <p:extLst>
              <p:ext uri="{D42A27DB-BD31-4B8C-83A1-F6EECF244321}">
                <p14:modId xmlns:p14="http://schemas.microsoft.com/office/powerpoint/2010/main" val="3173625977"/>
              </p:ext>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6"/>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950438747"/>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8_Diapositive de titre">
    <p:spTree>
      <p:nvGrpSpPr>
        <p:cNvPr id="1" name=""/>
        <p:cNvGrpSpPr/>
        <p:nvPr/>
      </p:nvGrpSpPr>
      <p:grpSpPr>
        <a:xfrm>
          <a:off x="0" y="0"/>
          <a:ext cx="0" cy="0"/>
          <a:chOff x="0" y="0"/>
          <a:chExt cx="0" cy="0"/>
        </a:xfrm>
      </p:grpSpPr>
      <p:grpSp>
        <p:nvGrpSpPr>
          <p:cNvPr id="14" name="Groupe 1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Rectangle 22"/>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pic>
        <p:nvPicPr>
          <p:cNvPr id="2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Espace réservé du texte 22"/>
          <p:cNvSpPr>
            <a:spLocks noGrp="1"/>
          </p:cNvSpPr>
          <p:nvPr>
            <p:ph type="body" sz="quarter" idx="19"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7" name="Text Placeholder 2"/>
          <p:cNvSpPr>
            <a:spLocks noGrp="1"/>
          </p:cNvSpPr>
          <p:nvPr>
            <p:ph idx="1" hasCustomPrompt="1"/>
          </p:nvPr>
        </p:nvSpPr>
        <p:spPr>
          <a:xfrm>
            <a:off x="298594" y="1336341"/>
            <a:ext cx="4162569"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8"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597417623"/>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4_Diapositive de titre">
    <p:spTree>
      <p:nvGrpSpPr>
        <p:cNvPr id="1" name=""/>
        <p:cNvGrpSpPr/>
        <p:nvPr/>
      </p:nvGrpSpPr>
      <p:grpSpPr>
        <a:xfrm>
          <a:off x="0" y="0"/>
          <a:ext cx="0" cy="0"/>
          <a:chOff x="0" y="0"/>
          <a:chExt cx="0" cy="0"/>
        </a:xfrm>
      </p:grpSpPr>
      <p:grpSp>
        <p:nvGrpSpPr>
          <p:cNvPr id="14" name="Groupe 1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Rectangle 22"/>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pic>
        <p:nvPicPr>
          <p:cNvPr id="2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Espace réservé du texte 22"/>
          <p:cNvSpPr>
            <a:spLocks noGrp="1"/>
          </p:cNvSpPr>
          <p:nvPr>
            <p:ph type="body" sz="quarter" idx="19"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7" name="Text Placeholder 2"/>
          <p:cNvSpPr>
            <a:spLocks noGrp="1"/>
          </p:cNvSpPr>
          <p:nvPr>
            <p:ph idx="1" hasCustomPrompt="1"/>
          </p:nvPr>
        </p:nvSpPr>
        <p:spPr>
          <a:xfrm>
            <a:off x="298594" y="1336341"/>
            <a:ext cx="4162569" cy="2060002"/>
          </a:xfrm>
          <a:prstGeom prst="rect">
            <a:avLst/>
          </a:prstGeom>
          <a:solidFill>
            <a:schemeClr val="bg1">
              <a:lumMod val="95000"/>
            </a:schemeClr>
          </a:solidFill>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2" name="Text Placeholder 2"/>
          <p:cNvSpPr>
            <a:spLocks noGrp="1"/>
          </p:cNvSpPr>
          <p:nvPr>
            <p:ph idx="18" hasCustomPrompt="1"/>
          </p:nvPr>
        </p:nvSpPr>
        <p:spPr>
          <a:xfrm>
            <a:off x="4798583" y="1336341"/>
            <a:ext cx="4027813" cy="2060002"/>
          </a:xfrm>
          <a:prstGeom prst="rect">
            <a:avLst/>
          </a:prstGeom>
          <a:solidFill>
            <a:schemeClr val="bg1">
              <a:lumMod val="95000"/>
            </a:schemeClr>
          </a:solidFill>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8"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8" name="Text Placeholder 2"/>
          <p:cNvSpPr>
            <a:spLocks noGrp="1"/>
          </p:cNvSpPr>
          <p:nvPr>
            <p:ph idx="21" hasCustomPrompt="1"/>
          </p:nvPr>
        </p:nvSpPr>
        <p:spPr>
          <a:xfrm>
            <a:off x="291340" y="3898065"/>
            <a:ext cx="4162569" cy="1653602"/>
          </a:xfrm>
          <a:prstGeom prst="rect">
            <a:avLst/>
          </a:prstGeom>
          <a:solidFill>
            <a:srgbClr val="FFC5C5"/>
          </a:solidFill>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1" name="Text Placeholder 2"/>
          <p:cNvSpPr>
            <a:spLocks noGrp="1"/>
          </p:cNvSpPr>
          <p:nvPr>
            <p:ph idx="22" hasCustomPrompt="1"/>
          </p:nvPr>
        </p:nvSpPr>
        <p:spPr>
          <a:xfrm>
            <a:off x="4791329" y="3898065"/>
            <a:ext cx="4027813" cy="1653602"/>
          </a:xfrm>
          <a:prstGeom prst="rect">
            <a:avLst/>
          </a:prstGeom>
          <a:solidFill>
            <a:srgbClr val="FFC5C5"/>
          </a:solidFill>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Tree>
    <p:extLst>
      <p:ext uri="{BB962C8B-B14F-4D97-AF65-F5344CB8AC3E}">
        <p14:creationId xmlns:p14="http://schemas.microsoft.com/office/powerpoint/2010/main" val="3195806693"/>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3_Diapositive de titre">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6" name="Rectangle 1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9" name="Rectangle 1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0" name="Rectangle 19"/>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4" name="Espace réservé du texte 22"/>
          <p:cNvSpPr>
            <a:spLocks noGrp="1"/>
          </p:cNvSpPr>
          <p:nvPr>
            <p:ph type="body" sz="quarter" idx="18"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7" name="Text Placeholder 2"/>
          <p:cNvSpPr>
            <a:spLocks noGrp="1"/>
          </p:cNvSpPr>
          <p:nvPr>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chemeClr val="accent5">
                  <a:lumMod val="75000"/>
                </a:schemeClr>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pic>
        <p:nvPicPr>
          <p:cNvPr id="2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384534154"/>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4_Diapositive de titre">
    <p:spTree>
      <p:nvGrpSpPr>
        <p:cNvPr id="1" name=""/>
        <p:cNvGrpSpPr/>
        <p:nvPr/>
      </p:nvGrpSpPr>
      <p:grpSpPr>
        <a:xfrm>
          <a:off x="0" y="0"/>
          <a:ext cx="0" cy="0"/>
          <a:chOff x="0" y="0"/>
          <a:chExt cx="0" cy="0"/>
        </a:xfrm>
      </p:grpSpPr>
      <p:grpSp>
        <p:nvGrpSpPr>
          <p:cNvPr id="30" name="Groupe 29"/>
          <p:cNvGrpSpPr/>
          <p:nvPr userDrawn="1"/>
        </p:nvGrpSpPr>
        <p:grpSpPr>
          <a:xfrm>
            <a:off x="231382" y="357376"/>
            <a:ext cx="8595012" cy="709424"/>
            <a:chOff x="231382" y="357376"/>
            <a:chExt cx="8595012" cy="709424"/>
          </a:xfrm>
        </p:grpSpPr>
        <p:sp>
          <p:nvSpPr>
            <p:cNvPr id="31" name="Rectangle 30"/>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32" name="Rectangle 31"/>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33" name="Rectangle 32"/>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34" name="Rectangle 33"/>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pic>
        <p:nvPicPr>
          <p:cNvPr id="3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Espace réservé du texte 22"/>
          <p:cNvSpPr>
            <a:spLocks noGrp="1"/>
          </p:cNvSpPr>
          <p:nvPr>
            <p:ph type="body" sz="quarter" idx="16" hasCustomPrompt="1"/>
          </p:nvPr>
        </p:nvSpPr>
        <p:spPr>
          <a:xfrm>
            <a:off x="766988" y="357374"/>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6" name="Graphique 15"/>
          <p:cNvGraphicFramePr/>
          <p:nvPr userDrawn="1">
            <p:extLst>
              <p:ext uri="{D42A27DB-BD31-4B8C-83A1-F6EECF244321}">
                <p14:modId xmlns:p14="http://schemas.microsoft.com/office/powerpoint/2010/main" val="4229589694"/>
              </p:ext>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Graphique 18"/>
          <p:cNvGraphicFramePr/>
          <p:nvPr userDrawn="1">
            <p:extLst>
              <p:ext uri="{D42A27DB-BD31-4B8C-83A1-F6EECF244321}">
                <p14:modId xmlns:p14="http://schemas.microsoft.com/office/powerpoint/2010/main" val="3846913281"/>
              </p:ext>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Graphique 19"/>
          <p:cNvGraphicFramePr/>
          <p:nvPr userDrawn="1">
            <p:extLst>
              <p:ext uri="{D42A27DB-BD31-4B8C-83A1-F6EECF244321}">
                <p14:modId xmlns:p14="http://schemas.microsoft.com/office/powerpoint/2010/main" val="1165492152"/>
              </p:ext>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2" name="Graphique 21"/>
          <p:cNvGraphicFramePr/>
          <p:nvPr userDrawn="1">
            <p:extLst>
              <p:ext uri="{D42A27DB-BD31-4B8C-83A1-F6EECF244321}">
                <p14:modId xmlns:p14="http://schemas.microsoft.com/office/powerpoint/2010/main" val="3173625977"/>
              </p:ext>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6"/>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7"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579826040"/>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9_Diapositive de titre">
    <p:spTree>
      <p:nvGrpSpPr>
        <p:cNvPr id="1" name=""/>
        <p:cNvGrpSpPr/>
        <p:nvPr/>
      </p:nvGrpSpPr>
      <p:grpSpPr>
        <a:xfrm>
          <a:off x="0" y="0"/>
          <a:ext cx="0" cy="0"/>
          <a:chOff x="0" y="0"/>
          <a:chExt cx="0" cy="0"/>
        </a:xfrm>
      </p:grpSpPr>
      <p:grpSp>
        <p:nvGrpSpPr>
          <p:cNvPr id="16" name="Groupe 15"/>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Rectangle 22"/>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pic>
        <p:nvPicPr>
          <p:cNvPr id="25"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Placeholder 2"/>
          <p:cNvSpPr>
            <a:spLocks noGrp="1"/>
          </p:cNvSpPr>
          <p:nvPr>
            <p:ph idx="1" hasCustomPrompt="1"/>
          </p:nvPr>
        </p:nvSpPr>
        <p:spPr>
          <a:xfrm>
            <a:off x="298594" y="1336341"/>
            <a:ext cx="4162569"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633699862"/>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5_Diapositive de titre">
    <p:spTree>
      <p:nvGrpSpPr>
        <p:cNvPr id="1" name=""/>
        <p:cNvGrpSpPr/>
        <p:nvPr/>
      </p:nvGrpSpPr>
      <p:grpSpPr>
        <a:xfrm>
          <a:off x="0" y="0"/>
          <a:ext cx="0" cy="0"/>
          <a:chOff x="0" y="0"/>
          <a:chExt cx="0" cy="0"/>
        </a:xfrm>
      </p:grpSpPr>
      <p:grpSp>
        <p:nvGrpSpPr>
          <p:cNvPr id="16" name="Groupe 15"/>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Rectangle 22"/>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pic>
        <p:nvPicPr>
          <p:cNvPr id="25"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Placeholder 2"/>
          <p:cNvSpPr>
            <a:spLocks noGrp="1"/>
          </p:cNvSpPr>
          <p:nvPr>
            <p:ph idx="1" hasCustomPrompt="1"/>
          </p:nvPr>
        </p:nvSpPr>
        <p:spPr>
          <a:xfrm>
            <a:off x="298594" y="1336341"/>
            <a:ext cx="4162569" cy="1820516"/>
          </a:xfrm>
          <a:prstGeom prst="rect">
            <a:avLst/>
          </a:prstGeom>
          <a:solidFill>
            <a:schemeClr val="bg1">
              <a:lumMod val="95000"/>
            </a:schemeClr>
          </a:solidFill>
        </p:spPr>
        <p:txBody>
          <a:bodyPr vert="horz" lIns="91440" tIns="45720" rIns="91440" bIns="45720" rtlCol="0">
            <a:normAutofit/>
          </a:bodyPr>
          <a:lstStyle>
            <a:lvl1pPr marL="285750" indent="-285750">
              <a:buClr>
                <a:schemeClr val="accent5">
                  <a:lumMod val="50000"/>
                </a:schemeClr>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1820516"/>
          </a:xfrm>
          <a:prstGeom prst="rect">
            <a:avLst/>
          </a:prstGeom>
          <a:solidFill>
            <a:schemeClr val="bg1">
              <a:lumMod val="95000"/>
            </a:schemeClr>
          </a:solidFill>
        </p:spPr>
        <p:txBody>
          <a:bodyPr vert="horz" lIns="91440" tIns="45720" rIns="91440" bIns="45720" rtlCol="0">
            <a:normAutofit/>
          </a:bodyPr>
          <a:lstStyle>
            <a:lvl1pPr marL="285750" indent="-285750">
              <a:buClr>
                <a:schemeClr val="accent5">
                  <a:lumMod val="50000"/>
                </a:schemeClr>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Text Placeholder 2"/>
          <p:cNvSpPr>
            <a:spLocks noGrp="1"/>
          </p:cNvSpPr>
          <p:nvPr>
            <p:ph idx="19" hasCustomPrompt="1"/>
          </p:nvPr>
        </p:nvSpPr>
        <p:spPr>
          <a:xfrm>
            <a:off x="336270" y="3535255"/>
            <a:ext cx="4162569" cy="1820516"/>
          </a:xfrm>
          <a:prstGeom prst="rect">
            <a:avLst/>
          </a:prstGeom>
          <a:solidFill>
            <a:srgbClr val="B3DCE7"/>
          </a:solidFill>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4" name="Text Placeholder 2"/>
          <p:cNvSpPr>
            <a:spLocks noGrp="1"/>
          </p:cNvSpPr>
          <p:nvPr>
            <p:ph idx="20" hasCustomPrompt="1"/>
          </p:nvPr>
        </p:nvSpPr>
        <p:spPr>
          <a:xfrm>
            <a:off x="4836259" y="3535255"/>
            <a:ext cx="4027813" cy="1820516"/>
          </a:xfrm>
          <a:prstGeom prst="rect">
            <a:avLst/>
          </a:prstGeom>
          <a:solidFill>
            <a:srgbClr val="B3DCE7"/>
          </a:solidFill>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Tree>
    <p:extLst>
      <p:ext uri="{BB962C8B-B14F-4D97-AF65-F5344CB8AC3E}">
        <p14:creationId xmlns:p14="http://schemas.microsoft.com/office/powerpoint/2010/main" val="3099258304"/>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ANQUES DES DECIDEURS EN REGIONS">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userDrawn="1"/>
        </p:nvSpPr>
        <p:spPr>
          <a:xfrm>
            <a:off x="573403" y="2156604"/>
            <a:ext cx="7984001" cy="2308324"/>
          </a:xfrm>
          <a:prstGeom prst="rect">
            <a:avLst/>
          </a:prstGeom>
          <a:noFill/>
        </p:spPr>
        <p:txBody>
          <a:bodyPr wrap="square" rtlCol="0">
            <a:spAutoFit/>
          </a:bodyPr>
          <a:lstStyle/>
          <a:p>
            <a:pPr algn="ctr"/>
            <a:r>
              <a:rPr lang="fr-FR" sz="7200" b="1" dirty="0" smtClean="0">
                <a:solidFill>
                  <a:srgbClr val="A79C86"/>
                </a:solidFill>
                <a:latin typeface="Arial Narrow" panose="020B0606020202030204" pitchFamily="34" charset="0"/>
              </a:rPr>
              <a:t>MODELES</a:t>
            </a:r>
          </a:p>
          <a:p>
            <a:pPr algn="ctr"/>
            <a:r>
              <a:rPr lang="fr-FR" sz="7200" b="1" dirty="0" smtClean="0">
                <a:solidFill>
                  <a:srgbClr val="A79C86"/>
                </a:solidFill>
                <a:latin typeface="Arial Narrow" panose="020B0606020202030204" pitchFamily="34" charset="0"/>
              </a:rPr>
              <a:t>BDR</a:t>
            </a:r>
            <a:r>
              <a:rPr lang="fr-FR" sz="7200" b="1" baseline="0" dirty="0" smtClean="0">
                <a:solidFill>
                  <a:srgbClr val="A79C86"/>
                </a:solidFill>
                <a:latin typeface="Arial Narrow" panose="020B0606020202030204" pitchFamily="34" charset="0"/>
              </a:rPr>
              <a:t> GENERIQUE</a:t>
            </a:r>
            <a:endParaRPr lang="fr-FR" sz="7200" b="1" dirty="0">
              <a:solidFill>
                <a:srgbClr val="A79C86"/>
              </a:solidFill>
              <a:latin typeface="Arial Narrow" panose="020B0606020202030204" pitchFamily="34" charset="0"/>
            </a:endParaRPr>
          </a:p>
        </p:txBody>
      </p:sp>
    </p:spTree>
    <p:extLst>
      <p:ext uri="{BB962C8B-B14F-4D97-AF65-F5344CB8AC3E}">
        <p14:creationId xmlns:p14="http://schemas.microsoft.com/office/powerpoint/2010/main" val="1756204536"/>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itre présentation 1">
    <p:spTree>
      <p:nvGrpSpPr>
        <p:cNvPr id="1" name=""/>
        <p:cNvGrpSpPr/>
        <p:nvPr/>
      </p:nvGrpSpPr>
      <p:grpSpPr>
        <a:xfrm>
          <a:off x="0" y="0"/>
          <a:ext cx="0" cy="0"/>
          <a:chOff x="0" y="0"/>
          <a:chExt cx="0" cy="0"/>
        </a:xfrm>
      </p:grpSpPr>
      <p:pic>
        <p:nvPicPr>
          <p:cNvPr id="1027"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44463" y="144463"/>
            <a:ext cx="8636000" cy="554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userDrawn="1"/>
        </p:nvSpPr>
        <p:spPr>
          <a:xfrm>
            <a:off x="259645" y="6278080"/>
            <a:ext cx="1098100" cy="261610"/>
          </a:xfrm>
          <a:prstGeom prst="rect">
            <a:avLst/>
          </a:prstGeom>
          <a:noFill/>
        </p:spPr>
        <p:txBody>
          <a:bodyPr wrap="square"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4000"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smtClean="0"/>
              <a:t>SOUS-TITRE</a:t>
            </a:r>
            <a:endParaRPr lang="fr-FR" dirty="0"/>
          </a:p>
        </p:txBody>
      </p:sp>
      <p:sp>
        <p:nvSpPr>
          <p:cNvPr id="22"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smtClean="0"/>
              <a:t>TITRE DE LA PRESENTATION</a:t>
            </a:r>
            <a:endParaRPr lang="fr-FR" dirty="0"/>
          </a:p>
        </p:txBody>
      </p:sp>
      <p:sp>
        <p:nvSpPr>
          <p:cNvPr id="5"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smtClean="0"/>
              <a:t>-</a:t>
            </a:r>
            <a:endParaRPr lang="fr-FR" dirty="0"/>
          </a:p>
        </p:txBody>
      </p:sp>
      <p:sp>
        <p:nvSpPr>
          <p:cNvPr id="19" name="ZoneTexte 18"/>
          <p:cNvSpPr txBox="1"/>
          <p:nvPr userDrawn="1"/>
        </p:nvSpPr>
        <p:spPr>
          <a:xfrm>
            <a:off x="259643" y="5839577"/>
            <a:ext cx="867193" cy="261610"/>
          </a:xfrm>
          <a:prstGeom prst="rect">
            <a:avLst/>
          </a:prstGeom>
          <a:noFill/>
        </p:spPr>
        <p:txBody>
          <a:bodyPr wrap="square"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20"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smtClean="0"/>
              <a:t>-</a:t>
            </a:r>
            <a:endParaRPr lang="fr-FR" dirty="0"/>
          </a:p>
        </p:txBody>
      </p:sp>
      <p:pic>
        <p:nvPicPr>
          <p:cNvPr id="21"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userDrawn="1"/>
        </p:nvSpPr>
        <p:spPr>
          <a:xfrm>
            <a:off x="3386162" y="3244334"/>
            <a:ext cx="2371675" cy="369332"/>
          </a:xfrm>
          <a:prstGeom prst="rect">
            <a:avLst/>
          </a:prstGeom>
        </p:spPr>
        <p:txBody>
          <a:bodyPr wrap="none">
            <a:spAutoFit/>
          </a:bodyPr>
          <a:lstStyle/>
          <a:p>
            <a:r>
              <a:rPr lang="fr-FR" sz="1800" kern="1200" dirty="0" smtClean="0">
                <a:solidFill>
                  <a:schemeClr val="tx1"/>
                </a:solidFill>
                <a:effectLst/>
                <a:latin typeface="+mn-lt"/>
                <a:ea typeface="+mn-ea"/>
                <a:cs typeface="+mn-cs"/>
              </a:rPr>
              <a:t>« Nouvelle définition » </a:t>
            </a:r>
            <a:endParaRPr lang="fr-FR" dirty="0"/>
          </a:p>
        </p:txBody>
      </p:sp>
    </p:spTree>
    <p:extLst>
      <p:ext uri="{BB962C8B-B14F-4D97-AF65-F5344CB8AC3E}">
        <p14:creationId xmlns:p14="http://schemas.microsoft.com/office/powerpoint/2010/main" val="2524122768"/>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titre présentation 1">
    <p:spTree>
      <p:nvGrpSpPr>
        <p:cNvPr id="1" name=""/>
        <p:cNvGrpSpPr/>
        <p:nvPr/>
      </p:nvGrpSpPr>
      <p:grpSpPr>
        <a:xfrm>
          <a:off x="0" y="0"/>
          <a:ext cx="0" cy="0"/>
          <a:chOff x="0" y="0"/>
          <a:chExt cx="0" cy="0"/>
        </a:xfrm>
      </p:grpSpPr>
      <p:pic>
        <p:nvPicPr>
          <p:cNvPr id="17" name="Image 16" descr="Image PPT_archi.jpg"/>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1"/>
            <a:ext cx="9144000" cy="5742799"/>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userDrawn="1"/>
        </p:nvSpPr>
        <p:spPr>
          <a:xfrm>
            <a:off x="259645" y="6278080"/>
            <a:ext cx="1098100" cy="261610"/>
          </a:xfrm>
          <a:prstGeom prst="rect">
            <a:avLst/>
          </a:prstGeom>
          <a:noFill/>
        </p:spPr>
        <p:txBody>
          <a:bodyPr wrap="square"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4000"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defRPr>
            </a:lvl1pPr>
          </a:lstStyle>
          <a:p>
            <a:pPr lvl="0"/>
            <a:r>
              <a:rPr lang="fr-FR" dirty="0" smtClean="0"/>
              <a:t>SOUS-TITRE</a:t>
            </a:r>
            <a:endParaRPr lang="fr-FR" dirty="0"/>
          </a:p>
        </p:txBody>
      </p:sp>
      <p:sp>
        <p:nvSpPr>
          <p:cNvPr id="22"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defRPr>
            </a:lvl1pPr>
          </a:lstStyle>
          <a:p>
            <a:pPr lvl="0"/>
            <a:r>
              <a:rPr lang="fr-FR" dirty="0" smtClean="0"/>
              <a:t>TITRE DE LA PRESENTATION</a:t>
            </a:r>
            <a:endParaRPr lang="fr-FR" dirty="0"/>
          </a:p>
        </p:txBody>
      </p:sp>
      <p:sp>
        <p:nvSpPr>
          <p:cNvPr id="5"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smtClean="0"/>
              <a:t>-</a:t>
            </a:r>
            <a:endParaRPr lang="fr-FR" dirty="0"/>
          </a:p>
        </p:txBody>
      </p:sp>
      <p:sp>
        <p:nvSpPr>
          <p:cNvPr id="19" name="ZoneTexte 18"/>
          <p:cNvSpPr txBox="1"/>
          <p:nvPr userDrawn="1"/>
        </p:nvSpPr>
        <p:spPr>
          <a:xfrm>
            <a:off x="259643" y="5839577"/>
            <a:ext cx="867193" cy="261610"/>
          </a:xfrm>
          <a:prstGeom prst="rect">
            <a:avLst/>
          </a:prstGeom>
          <a:noFill/>
        </p:spPr>
        <p:txBody>
          <a:bodyPr wrap="square"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20"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smtClean="0"/>
              <a:t>-</a:t>
            </a:r>
            <a:endParaRPr lang="fr-FR" dirty="0"/>
          </a:p>
        </p:txBody>
      </p:sp>
      <p:pic>
        <p:nvPicPr>
          <p:cNvPr id="21"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userDrawn="1"/>
        </p:nvSpPr>
        <p:spPr>
          <a:xfrm>
            <a:off x="3386162" y="3244334"/>
            <a:ext cx="2371675" cy="369332"/>
          </a:xfrm>
          <a:prstGeom prst="rect">
            <a:avLst/>
          </a:prstGeom>
        </p:spPr>
        <p:txBody>
          <a:bodyPr wrap="none">
            <a:spAutoFit/>
          </a:bodyPr>
          <a:lstStyle/>
          <a:p>
            <a:r>
              <a:rPr lang="fr-FR" sz="1800" kern="1200" dirty="0" smtClean="0">
                <a:solidFill>
                  <a:schemeClr val="tx1"/>
                </a:solidFill>
                <a:effectLst/>
                <a:latin typeface="+mn-lt"/>
                <a:ea typeface="+mn-ea"/>
                <a:cs typeface="+mn-cs"/>
              </a:rPr>
              <a:t>« Nouvelle définition » </a:t>
            </a:r>
            <a:endParaRPr lang="fr-FR" dirty="0"/>
          </a:p>
        </p:txBody>
      </p:sp>
    </p:spTree>
    <p:extLst>
      <p:ext uri="{BB962C8B-B14F-4D97-AF65-F5344CB8AC3E}">
        <p14:creationId xmlns:p14="http://schemas.microsoft.com/office/powerpoint/2010/main" val="1734774830"/>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0_Diapositive de titre">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6" name="Rectangle 15"/>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9" name="Rectangle 18"/>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0" name="Rectangle 19"/>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2" name="Rectangle 21"/>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3" name="Text Placeholder 2"/>
          <p:cNvSpPr>
            <a:spLocks noGrp="1"/>
          </p:cNvSpPr>
          <p:nvPr>
            <p:ph idx="1" hasCustomPrompt="1"/>
          </p:nvPr>
        </p:nvSpPr>
        <p:spPr>
          <a:xfrm>
            <a:off x="298594" y="1300001"/>
            <a:ext cx="8527800"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pic>
        <p:nvPicPr>
          <p:cNvPr id="14" name="Image 13" descr="Capture d’écran 2014-02-18 à 17.45.05.jpg"/>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640859" y="6334332"/>
            <a:ext cx="1419295" cy="349920"/>
          </a:xfrm>
          <a:prstGeom prst="rect">
            <a:avLst/>
          </a:prstGeom>
        </p:spPr>
      </p:pic>
      <p:sp>
        <p:nvSpPr>
          <p:cNvPr id="2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429785361"/>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1_Diapositive de titre">
    <p:spTree>
      <p:nvGrpSpPr>
        <p:cNvPr id="1" name=""/>
        <p:cNvGrpSpPr/>
        <p:nvPr/>
      </p:nvGrpSpPr>
      <p:grpSpPr>
        <a:xfrm>
          <a:off x="0" y="0"/>
          <a:ext cx="0" cy="0"/>
          <a:chOff x="0" y="0"/>
          <a:chExt cx="0" cy="0"/>
        </a:xfrm>
      </p:grpSpPr>
      <p:grpSp>
        <p:nvGrpSpPr>
          <p:cNvPr id="14" name="Groupe 1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Rectangle 22"/>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pic>
        <p:nvPicPr>
          <p:cNvPr id="25" name="Image 24" descr="Capture d’écran 2014-02-18 à 17.45.05.jpg"/>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640859" y="6334332"/>
            <a:ext cx="1419295" cy="349920"/>
          </a:xfrm>
          <a:prstGeom prst="rect">
            <a:avLst/>
          </a:prstGeom>
        </p:spPr>
      </p:pic>
      <p:sp>
        <p:nvSpPr>
          <p:cNvPr id="7" name="Text Placeholder 2"/>
          <p:cNvSpPr>
            <a:spLocks noGrp="1"/>
          </p:cNvSpPr>
          <p:nvPr>
            <p:ph idx="1" hasCustomPrompt="1"/>
          </p:nvPr>
        </p:nvSpPr>
        <p:spPr>
          <a:xfrm>
            <a:off x="298594" y="1336341"/>
            <a:ext cx="4162569"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249785131"/>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2_Diapositive de titre">
    <p:spTree>
      <p:nvGrpSpPr>
        <p:cNvPr id="1" name=""/>
        <p:cNvGrpSpPr/>
        <p:nvPr/>
      </p:nvGrpSpPr>
      <p:grpSpPr>
        <a:xfrm>
          <a:off x="0" y="0"/>
          <a:ext cx="0" cy="0"/>
          <a:chOff x="0" y="0"/>
          <a:chExt cx="0" cy="0"/>
        </a:xfrm>
      </p:grpSpPr>
      <p:grpSp>
        <p:nvGrpSpPr>
          <p:cNvPr id="25" name="Groupe 24"/>
          <p:cNvGrpSpPr/>
          <p:nvPr userDrawn="1"/>
        </p:nvGrpSpPr>
        <p:grpSpPr>
          <a:xfrm>
            <a:off x="231382" y="357376"/>
            <a:ext cx="8595012" cy="709424"/>
            <a:chOff x="231382" y="357376"/>
            <a:chExt cx="8595012" cy="709424"/>
          </a:xfrm>
        </p:grpSpPr>
        <p:sp>
          <p:nvSpPr>
            <p:cNvPr id="26" name="Rectangle 25"/>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7" name="Rectangle 26"/>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8" name="Rectangle 27"/>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9" name="Rectangle 28"/>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pic>
        <p:nvPicPr>
          <p:cNvPr id="31" name="Image 30" descr="Capture d’écran 2014-02-18 à 17.45.05.jpg"/>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640859" y="6334332"/>
            <a:ext cx="1419295" cy="349920"/>
          </a:xfrm>
          <a:prstGeom prst="rect">
            <a:avLst/>
          </a:prstGeom>
        </p:spPr>
      </p:pic>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6" name="Graphique 15"/>
          <p:cNvGraphicFramePr/>
          <p:nvPr userDrawn="1">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Graphique 18"/>
          <p:cNvGraphicFramePr/>
          <p:nvPr userDrawn="1">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Graphique 19"/>
          <p:cNvGraphicFramePr/>
          <p:nvPr userDrawn="1">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2" name="Graphique 21"/>
          <p:cNvGraphicFramePr/>
          <p:nvPr userDrawn="1">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6"/>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2"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669440539"/>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1_Diapositive de titre">
    <p:spTree>
      <p:nvGrpSpPr>
        <p:cNvPr id="1" name=""/>
        <p:cNvGrpSpPr/>
        <p:nvPr/>
      </p:nvGrpSpPr>
      <p:grpSpPr>
        <a:xfrm>
          <a:off x="0" y="0"/>
          <a:ext cx="0" cy="0"/>
          <a:chOff x="0" y="0"/>
          <a:chExt cx="0" cy="0"/>
        </a:xfrm>
      </p:grpSpPr>
      <p:grpSp>
        <p:nvGrpSpPr>
          <p:cNvPr id="14" name="Groupe 1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Rectangle 22"/>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pic>
        <p:nvPicPr>
          <p:cNvPr id="25" name="Image 24" descr="Capture d’écran 2014-02-18 à 17.45.05.jpg"/>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640859" y="6334332"/>
            <a:ext cx="1419295" cy="349920"/>
          </a:xfrm>
          <a:prstGeom prst="rect">
            <a:avLst/>
          </a:prstGeom>
        </p:spPr>
      </p:pic>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Text Placeholder 2"/>
          <p:cNvSpPr>
            <a:spLocks noGrp="1"/>
          </p:cNvSpPr>
          <p:nvPr>
            <p:ph idx="19"/>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7" name="Text Placeholder 2"/>
          <p:cNvSpPr>
            <a:spLocks noGrp="1"/>
          </p:cNvSpPr>
          <p:nvPr>
            <p:ph idx="20"/>
          </p:nvPr>
        </p:nvSpPr>
        <p:spPr>
          <a:xfrm>
            <a:off x="336270" y="3941645"/>
            <a:ext cx="4128263" cy="1639088"/>
          </a:xfrm>
          <a:prstGeom prst="rect">
            <a:avLst/>
          </a:prstGeom>
          <a:solidFill>
            <a:srgbClr val="D7D2C7"/>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8" name="Text Placeholder 2"/>
          <p:cNvSpPr>
            <a:spLocks noGrp="1"/>
          </p:cNvSpPr>
          <p:nvPr>
            <p:ph idx="21"/>
          </p:nvPr>
        </p:nvSpPr>
        <p:spPr>
          <a:xfrm>
            <a:off x="4798361" y="3941645"/>
            <a:ext cx="4065709" cy="1639088"/>
          </a:xfrm>
          <a:prstGeom prst="rect">
            <a:avLst/>
          </a:prstGeom>
          <a:solidFill>
            <a:srgbClr val="D7D2C7"/>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Tree>
    <p:extLst>
      <p:ext uri="{BB962C8B-B14F-4D97-AF65-F5344CB8AC3E}">
        <p14:creationId xmlns:p14="http://schemas.microsoft.com/office/powerpoint/2010/main" val="3646777617"/>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ENTREPRISES">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userDrawn="1"/>
        </p:nvSpPr>
        <p:spPr>
          <a:xfrm>
            <a:off x="5836" y="2362200"/>
            <a:ext cx="9138164" cy="2308324"/>
          </a:xfrm>
          <a:prstGeom prst="rect">
            <a:avLst/>
          </a:prstGeom>
          <a:noFill/>
        </p:spPr>
        <p:txBody>
          <a:bodyPr wrap="square" rtlCol="0">
            <a:spAutoFit/>
          </a:bodyPr>
          <a:lstStyle/>
          <a:p>
            <a:pPr algn="ctr"/>
            <a:r>
              <a:rPr lang="fr-FR" sz="7200" b="1" dirty="0" smtClean="0">
                <a:solidFill>
                  <a:srgbClr val="C00000"/>
                </a:solidFill>
                <a:latin typeface="Arial Narrow" panose="020B0606020202030204" pitchFamily="34" charset="0"/>
              </a:rPr>
              <a:t>MODELES</a:t>
            </a:r>
          </a:p>
          <a:p>
            <a:pPr algn="ctr"/>
            <a:r>
              <a:rPr lang="fr-FR" sz="7200" b="1" dirty="0" smtClean="0">
                <a:solidFill>
                  <a:srgbClr val="C00000"/>
                </a:solidFill>
                <a:latin typeface="Arial Narrow" panose="020B0606020202030204" pitchFamily="34" charset="0"/>
              </a:rPr>
              <a:t>ENTREPRISES</a:t>
            </a:r>
            <a:endParaRPr lang="fr-FR" sz="7200" b="1" dirty="0">
              <a:solidFill>
                <a:srgbClr val="C00000"/>
              </a:solidFill>
              <a:latin typeface="Arial Narrow" panose="020B0606020202030204" pitchFamily="34" charset="0"/>
            </a:endParaRPr>
          </a:p>
        </p:txBody>
      </p:sp>
    </p:spTree>
    <p:extLst>
      <p:ext uri="{BB962C8B-B14F-4D97-AF65-F5344CB8AC3E}">
        <p14:creationId xmlns:p14="http://schemas.microsoft.com/office/powerpoint/2010/main" val="2120100502"/>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ENTREPRISES_texte">
    <p:spTree>
      <p:nvGrpSpPr>
        <p:cNvPr id="1" name=""/>
        <p:cNvGrpSpPr/>
        <p:nvPr/>
      </p:nvGrpSpPr>
      <p:grpSpPr>
        <a:xfrm>
          <a:off x="0" y="0"/>
          <a:ext cx="0" cy="0"/>
          <a:chOff x="0" y="0"/>
          <a:chExt cx="0" cy="0"/>
        </a:xfrm>
      </p:grpSpPr>
      <p:grpSp>
        <p:nvGrpSpPr>
          <p:cNvPr id="4" name="Groupe 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7" name="Text Placeholder 2"/>
          <p:cNvSpPr>
            <a:spLocks noGrp="1"/>
          </p:cNvSpPr>
          <p:nvPr userDrawn="1">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userDrawn="1">
            <p:ph type="body" sz="quarter" idx="16" hasCustomPrompt="1"/>
          </p:nvPr>
        </p:nvSpPr>
        <p:spPr>
          <a:xfrm>
            <a:off x="766988" y="357374"/>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ZoneTexte 11"/>
          <p:cNvSpPr txBox="1"/>
          <p:nvPr userDrawn="1"/>
        </p:nvSpPr>
        <p:spPr>
          <a:xfrm>
            <a:off x="629705" y="6394320"/>
            <a:ext cx="1827056" cy="230832"/>
          </a:xfrm>
          <a:prstGeom prst="rect">
            <a:avLst/>
          </a:prstGeom>
          <a:noFill/>
        </p:spPr>
        <p:txBody>
          <a:bodyPr wrap="square" rtlCol="0" anchor="ctr">
            <a:spAutoFit/>
          </a:bodyPr>
          <a:lstStyle/>
          <a:p>
            <a:pPr algn="l"/>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13" name="Rectangle 12"/>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3"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250918783"/>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ENTREPRISES_graphique">
    <p:spTree>
      <p:nvGrpSpPr>
        <p:cNvPr id="1" name=""/>
        <p:cNvGrpSpPr/>
        <p:nvPr/>
      </p:nvGrpSpPr>
      <p:grpSpPr>
        <a:xfrm>
          <a:off x="0" y="0"/>
          <a:ext cx="0" cy="0"/>
          <a:chOff x="0" y="0"/>
          <a:chExt cx="0" cy="0"/>
        </a:xfrm>
      </p:grpSpPr>
      <p:grpSp>
        <p:nvGrpSpPr>
          <p:cNvPr id="29" name="Groupe 28"/>
          <p:cNvGrpSpPr/>
          <p:nvPr userDrawn="1"/>
        </p:nvGrpSpPr>
        <p:grpSpPr>
          <a:xfrm>
            <a:off x="231382" y="357376"/>
            <a:ext cx="8595012" cy="709424"/>
            <a:chOff x="231382" y="357376"/>
            <a:chExt cx="8595012" cy="709424"/>
          </a:xfrm>
        </p:grpSpPr>
        <p:sp>
          <p:nvSpPr>
            <p:cNvPr id="30" name="Rectangle 29"/>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31" name="Rectangle 30"/>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32" name="Rectangle 3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33" name="ZoneTexte 32"/>
          <p:cNvSpPr txBox="1"/>
          <p:nvPr userDrawn="1"/>
        </p:nvSpPr>
        <p:spPr>
          <a:xfrm>
            <a:off x="629705" y="6394320"/>
            <a:ext cx="1827056" cy="230832"/>
          </a:xfrm>
          <a:prstGeom prst="rect">
            <a:avLst/>
          </a:prstGeom>
          <a:noFill/>
        </p:spPr>
        <p:txBody>
          <a:bodyPr wrap="square" rtlCol="0" anchor="ctr">
            <a:spAutoFit/>
          </a:bodyPr>
          <a:lstStyle/>
          <a:p>
            <a:pPr algn="l"/>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34" name="Rectangle 33"/>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4"/>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4" name="Graphique 13"/>
          <p:cNvGraphicFramePr/>
          <p:nvPr userDrawn="1">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Graphique 18"/>
          <p:cNvGraphicFramePr/>
          <p:nvPr userDrawn="1">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Graphique 19"/>
          <p:cNvGraphicFramePr/>
          <p:nvPr userDrawn="1">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Graphique 21"/>
          <p:cNvGraphicFramePr/>
          <p:nvPr userDrawn="1">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614791211"/>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ENTREPRISES_2colonnes">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6" name="Rectangle 15"/>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ZoneTexte 22"/>
          <p:cNvSpPr txBox="1"/>
          <p:nvPr userDrawn="1"/>
        </p:nvSpPr>
        <p:spPr>
          <a:xfrm>
            <a:off x="629705" y="6394320"/>
            <a:ext cx="1827056" cy="230832"/>
          </a:xfrm>
          <a:prstGeom prst="rect">
            <a:avLst/>
          </a:prstGeom>
          <a:noFill/>
        </p:spPr>
        <p:txBody>
          <a:bodyPr wrap="square" rtlCol="0" anchor="ctr">
            <a:spAutoFit/>
          </a:bodyPr>
          <a:lstStyle/>
          <a:p>
            <a:pPr algn="l"/>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24" name="Rectangle 23"/>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7" name="Text Placeholder 2"/>
          <p:cNvSpPr>
            <a:spLocks noGrp="1"/>
          </p:cNvSpPr>
          <p:nvPr>
            <p:ph idx="1" hasCustomPrompt="1"/>
          </p:nvPr>
        </p:nvSpPr>
        <p:spPr>
          <a:xfrm>
            <a:off x="298594" y="1336341"/>
            <a:ext cx="4162569" cy="4351338"/>
          </a:xfrm>
          <a:prstGeom prst="rect">
            <a:avLst/>
          </a:prstGeom>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4"/>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586160410"/>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ENTREPRISES_2colonnes">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6" name="Rectangle 15"/>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ZoneTexte 22"/>
          <p:cNvSpPr txBox="1"/>
          <p:nvPr userDrawn="1"/>
        </p:nvSpPr>
        <p:spPr>
          <a:xfrm>
            <a:off x="629705" y="6394320"/>
            <a:ext cx="1827056" cy="230832"/>
          </a:xfrm>
          <a:prstGeom prst="rect">
            <a:avLst/>
          </a:prstGeom>
          <a:noFill/>
        </p:spPr>
        <p:txBody>
          <a:bodyPr wrap="square" rtlCol="0" anchor="ctr">
            <a:spAutoFit/>
          </a:bodyPr>
          <a:lstStyle/>
          <a:p>
            <a:pPr algn="l"/>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24" name="Rectangle 23"/>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7" name="Text Placeholder 2"/>
          <p:cNvSpPr>
            <a:spLocks noGrp="1"/>
          </p:cNvSpPr>
          <p:nvPr>
            <p:ph idx="1" hasCustomPrompt="1"/>
          </p:nvPr>
        </p:nvSpPr>
        <p:spPr>
          <a:xfrm>
            <a:off x="298594" y="1336341"/>
            <a:ext cx="4162569" cy="1885830"/>
          </a:xfrm>
          <a:prstGeom prst="rect">
            <a:avLst/>
          </a:prstGeom>
          <a:solidFill>
            <a:schemeClr val="bg1">
              <a:lumMod val="95000"/>
            </a:schemeClr>
          </a:solidFill>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4"/>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1885830"/>
          </a:xfrm>
          <a:prstGeom prst="rect">
            <a:avLst/>
          </a:prstGeom>
          <a:solidFill>
            <a:schemeClr val="bg1">
              <a:lumMod val="95000"/>
            </a:schemeClr>
          </a:solidFill>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4" name="Text Placeholder 2"/>
          <p:cNvSpPr>
            <a:spLocks noGrp="1"/>
          </p:cNvSpPr>
          <p:nvPr>
            <p:ph idx="19" hasCustomPrompt="1"/>
          </p:nvPr>
        </p:nvSpPr>
        <p:spPr>
          <a:xfrm>
            <a:off x="336270" y="3796512"/>
            <a:ext cx="4162569" cy="1885830"/>
          </a:xfrm>
          <a:prstGeom prst="rect">
            <a:avLst/>
          </a:prstGeom>
          <a:solidFill>
            <a:srgbClr val="FA9CB0"/>
          </a:solidFill>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7" name="Text Placeholder 2"/>
          <p:cNvSpPr>
            <a:spLocks noGrp="1"/>
          </p:cNvSpPr>
          <p:nvPr>
            <p:ph idx="20" hasCustomPrompt="1"/>
          </p:nvPr>
        </p:nvSpPr>
        <p:spPr>
          <a:xfrm>
            <a:off x="4836259" y="3796512"/>
            <a:ext cx="4027813" cy="1885830"/>
          </a:xfrm>
          <a:prstGeom prst="rect">
            <a:avLst/>
          </a:prstGeom>
          <a:solidFill>
            <a:srgbClr val="FA9CB0"/>
          </a:solidFill>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Tree>
    <p:extLst>
      <p:ext uri="{BB962C8B-B14F-4D97-AF65-F5344CB8AC3E}">
        <p14:creationId xmlns:p14="http://schemas.microsoft.com/office/powerpoint/2010/main" val="3885200402"/>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ECONOMIE SOCIALE">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userDrawn="1"/>
        </p:nvSpPr>
        <p:spPr>
          <a:xfrm>
            <a:off x="5836" y="1731580"/>
            <a:ext cx="9138164" cy="3416320"/>
          </a:xfrm>
          <a:prstGeom prst="rect">
            <a:avLst/>
          </a:prstGeom>
          <a:noFill/>
        </p:spPr>
        <p:txBody>
          <a:bodyPr wrap="square" rtlCol="0">
            <a:spAutoFit/>
          </a:bodyPr>
          <a:lstStyle/>
          <a:p>
            <a:pPr algn="ctr"/>
            <a:r>
              <a:rPr lang="fr-FR" sz="7200" b="1" dirty="0" smtClean="0">
                <a:solidFill>
                  <a:srgbClr val="DE6225"/>
                </a:solidFill>
                <a:latin typeface="Arial Narrow" panose="020B0606020202030204" pitchFamily="34" charset="0"/>
              </a:rPr>
              <a:t>MODELE</a:t>
            </a:r>
          </a:p>
          <a:p>
            <a:pPr algn="ctr"/>
            <a:r>
              <a:rPr lang="fr-FR" sz="7200" b="1" dirty="0" smtClean="0">
                <a:solidFill>
                  <a:srgbClr val="DE6225"/>
                </a:solidFill>
                <a:latin typeface="Arial Narrow" panose="020B0606020202030204" pitchFamily="34" charset="0"/>
              </a:rPr>
              <a:t>ECONOMIE SOCIALE</a:t>
            </a:r>
            <a:br>
              <a:rPr lang="fr-FR" sz="7200" b="1" dirty="0" smtClean="0">
                <a:solidFill>
                  <a:srgbClr val="DE6225"/>
                </a:solidFill>
                <a:latin typeface="Arial Narrow" panose="020B0606020202030204" pitchFamily="34" charset="0"/>
              </a:rPr>
            </a:br>
            <a:r>
              <a:rPr lang="fr-FR" sz="7200" b="1" dirty="0" smtClean="0">
                <a:solidFill>
                  <a:srgbClr val="DE6225"/>
                </a:solidFill>
                <a:latin typeface="Arial Narrow" panose="020B0606020202030204" pitchFamily="34" charset="0"/>
              </a:rPr>
              <a:t>ET INSTITUIONNELS</a:t>
            </a:r>
            <a:endParaRPr lang="fr-FR" sz="7200" b="1" dirty="0">
              <a:solidFill>
                <a:srgbClr val="DE6225"/>
              </a:solidFill>
              <a:latin typeface="Arial Narrow" panose="020B0606020202030204" pitchFamily="34" charset="0"/>
            </a:endParaRPr>
          </a:p>
        </p:txBody>
      </p:sp>
    </p:spTree>
    <p:extLst>
      <p:ext uri="{BB962C8B-B14F-4D97-AF65-F5344CB8AC3E}">
        <p14:creationId xmlns:p14="http://schemas.microsoft.com/office/powerpoint/2010/main" val="765932094"/>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6_Diapositive de titre">
    <p:spTree>
      <p:nvGrpSpPr>
        <p:cNvPr id="1" name=""/>
        <p:cNvGrpSpPr/>
        <p:nvPr/>
      </p:nvGrpSpPr>
      <p:grpSpPr>
        <a:xfrm>
          <a:off x="0" y="0"/>
          <a:ext cx="0" cy="0"/>
          <a:chOff x="0" y="0"/>
          <a:chExt cx="0" cy="0"/>
        </a:xfrm>
      </p:grpSpPr>
      <p:grpSp>
        <p:nvGrpSpPr>
          <p:cNvPr id="2" name="Groupe 1"/>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6" name="Rectangle 1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9" name="Rectangle 1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2" name="Rectangle 21"/>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7" name="Text Placeholder 2"/>
          <p:cNvSpPr>
            <a:spLocks noGrp="1"/>
          </p:cNvSpPr>
          <p:nvPr userDrawn="1">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9EA09E"/>
              </a:buClr>
              <a:buSzPct val="150000"/>
              <a:buFont typeface="Wingdings" panose="05000000000000000000" pitchFamily="2" charset="2"/>
              <a:buChar char="§"/>
              <a:defRPr/>
            </a:lvl2pPr>
            <a:lvl3pPr marL="1200150" indent="-285750">
              <a:buClr>
                <a:srgbClr val="4F504F"/>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9EA09E"/>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4F504F"/>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userDrawn="1">
            <p:ph type="body" sz="quarter" idx="16" hasCustomPrompt="1"/>
          </p:nvPr>
        </p:nvSpPr>
        <p:spPr>
          <a:xfrm>
            <a:off x="943230" y="415636"/>
            <a:ext cx="7785134" cy="586560"/>
          </a:xfrm>
          <a:prstGeom prst="rect">
            <a:avLst/>
          </a:prstGeom>
        </p:spPr>
        <p:txBody>
          <a:bodyPr/>
          <a:lstStyle>
            <a:lvl1pPr marL="0" indent="0" algn="ctr">
              <a:buNone/>
              <a:defRPr sz="3200" b="1" cap="all" baseline="0">
                <a:solidFill>
                  <a:schemeClr val="bg1"/>
                </a:solidFill>
              </a:defRPr>
            </a:lvl1pPr>
          </a:lstStyle>
          <a:p>
            <a:pPr lvl="0"/>
            <a:r>
              <a:rPr lang="fr-FR" dirty="0" smtClean="0"/>
              <a:t>TITRE DE LA partie</a:t>
            </a:r>
            <a:endParaRPr lang="fr-FR" dirty="0"/>
          </a:p>
        </p:txBody>
      </p:sp>
      <p:sp>
        <p:nvSpPr>
          <p:cNvPr id="24" name="ZoneTexte 23"/>
          <p:cNvSpPr txBox="1"/>
          <p:nvPr userDrawn="1"/>
        </p:nvSpPr>
        <p:spPr>
          <a:xfrm>
            <a:off x="629705" y="6328218"/>
            <a:ext cx="1827056" cy="369332"/>
          </a:xfrm>
          <a:prstGeom prst="rect">
            <a:avLst/>
          </a:prstGeom>
          <a:noFill/>
        </p:spPr>
        <p:txBody>
          <a:bodyPr wrap="square" rtlCol="0">
            <a:spAutoFit/>
          </a:bodyPr>
          <a:lstStyle/>
          <a:p>
            <a:pPr algn="l"/>
            <a:r>
              <a:rPr lang="fr-FR" sz="900" b="1" dirty="0" smtClean="0">
                <a:solidFill>
                  <a:srgbClr val="DE6225"/>
                </a:solidFill>
                <a:latin typeface="Arial Narrow" panose="020B0606020202030204" pitchFamily="34" charset="0"/>
              </a:rPr>
              <a:t>ECONOMIE SOCIALE</a:t>
            </a:r>
            <a:br>
              <a:rPr lang="fr-FR" sz="900" b="1" dirty="0" smtClean="0">
                <a:solidFill>
                  <a:srgbClr val="DE6225"/>
                </a:solidFill>
                <a:latin typeface="Arial Narrow" panose="020B0606020202030204" pitchFamily="34" charset="0"/>
              </a:rPr>
            </a:br>
            <a:r>
              <a:rPr lang="fr-FR" sz="900" b="1" dirty="0" smtClean="0">
                <a:solidFill>
                  <a:srgbClr val="DE6225"/>
                </a:solidFill>
                <a:latin typeface="Arial Narrow" panose="020B0606020202030204" pitchFamily="34" charset="0"/>
              </a:rPr>
              <a:t>ET INSTITUIONNELS</a:t>
            </a:r>
            <a:endParaRPr lang="fr-FR" sz="900" b="1" dirty="0">
              <a:solidFill>
                <a:srgbClr val="DE6225"/>
              </a:solidFill>
              <a:latin typeface="Arial Narrow" panose="020B0606020202030204" pitchFamily="34" charset="0"/>
            </a:endParaRPr>
          </a:p>
        </p:txBody>
      </p:sp>
      <p:sp>
        <p:nvSpPr>
          <p:cNvPr id="25"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373172250"/>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7_Diapositive de titre">
    <p:spTree>
      <p:nvGrpSpPr>
        <p:cNvPr id="1" name=""/>
        <p:cNvGrpSpPr/>
        <p:nvPr/>
      </p:nvGrpSpPr>
      <p:grpSpPr>
        <a:xfrm>
          <a:off x="0" y="0"/>
          <a:ext cx="0" cy="0"/>
          <a:chOff x="0" y="0"/>
          <a:chExt cx="0" cy="0"/>
        </a:xfrm>
      </p:grpSpPr>
      <p:grpSp>
        <p:nvGrpSpPr>
          <p:cNvPr id="16" name="Groupe 15"/>
          <p:cNvGrpSpPr/>
          <p:nvPr userDrawn="1"/>
        </p:nvGrpSpPr>
        <p:grpSpPr>
          <a:xfrm>
            <a:off x="231382" y="357376"/>
            <a:ext cx="8595012" cy="709424"/>
            <a:chOff x="231382" y="357376"/>
            <a:chExt cx="8595012" cy="709424"/>
          </a:xfrm>
        </p:grpSpPr>
        <p:sp>
          <p:nvSpPr>
            <p:cNvPr id="26" name="Rectangle 25"/>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7" name="Rectangle 26"/>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8" name="Rectangle 27"/>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9" name="Rectangle 28"/>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4" name="Graphique 13"/>
          <p:cNvGraphicFramePr/>
          <p:nvPr userDrawn="1">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Graphique 18"/>
          <p:cNvGraphicFramePr/>
          <p:nvPr userDrawn="1">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Graphique 19"/>
          <p:cNvGraphicFramePr/>
          <p:nvPr userDrawn="1">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Graphique 21"/>
          <p:cNvGraphicFramePr/>
          <p:nvPr userDrawn="1">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1" name="ZoneTexte 30"/>
          <p:cNvSpPr txBox="1"/>
          <p:nvPr userDrawn="1"/>
        </p:nvSpPr>
        <p:spPr>
          <a:xfrm>
            <a:off x="629705" y="6328218"/>
            <a:ext cx="1827056" cy="369332"/>
          </a:xfrm>
          <a:prstGeom prst="rect">
            <a:avLst/>
          </a:prstGeom>
          <a:noFill/>
        </p:spPr>
        <p:txBody>
          <a:bodyPr wrap="square" rtlCol="0">
            <a:spAutoFit/>
          </a:bodyPr>
          <a:lstStyle/>
          <a:p>
            <a:pPr algn="l"/>
            <a:r>
              <a:rPr lang="fr-FR" sz="900" b="1" dirty="0" smtClean="0">
                <a:solidFill>
                  <a:srgbClr val="DE6225"/>
                </a:solidFill>
                <a:latin typeface="Arial Narrow" panose="020B0606020202030204" pitchFamily="34" charset="0"/>
              </a:rPr>
              <a:t>ECONOMIE SOCIALE</a:t>
            </a:r>
            <a:br>
              <a:rPr lang="fr-FR" sz="900" b="1" dirty="0" smtClean="0">
                <a:solidFill>
                  <a:srgbClr val="DE6225"/>
                </a:solidFill>
                <a:latin typeface="Arial Narrow" panose="020B0606020202030204" pitchFamily="34" charset="0"/>
              </a:rPr>
            </a:br>
            <a:r>
              <a:rPr lang="fr-FR" sz="900" b="1" dirty="0" smtClean="0">
                <a:solidFill>
                  <a:srgbClr val="DE6225"/>
                </a:solidFill>
                <a:latin typeface="Arial Narrow" panose="020B0606020202030204" pitchFamily="34" charset="0"/>
              </a:rPr>
              <a:t>ET INSTITUIONNELS</a:t>
            </a:r>
            <a:endParaRPr lang="fr-FR" sz="900" b="1" dirty="0">
              <a:solidFill>
                <a:srgbClr val="DE6225"/>
              </a:solidFill>
              <a:latin typeface="Arial Narrow" panose="020B0606020202030204" pitchFamily="34" charset="0"/>
            </a:endParaRPr>
          </a:p>
        </p:txBody>
      </p:sp>
      <p:sp>
        <p:nvSpPr>
          <p:cNvPr id="32"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442027762"/>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8_Diapositive de titre">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6" name="Rectangle 15"/>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Rectangle 22"/>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5" name="ZoneTexte 24"/>
          <p:cNvSpPr txBox="1"/>
          <p:nvPr userDrawn="1"/>
        </p:nvSpPr>
        <p:spPr>
          <a:xfrm>
            <a:off x="629705" y="6328218"/>
            <a:ext cx="1827056" cy="369332"/>
          </a:xfrm>
          <a:prstGeom prst="rect">
            <a:avLst/>
          </a:prstGeom>
          <a:noFill/>
        </p:spPr>
        <p:txBody>
          <a:bodyPr wrap="square" rtlCol="0">
            <a:spAutoFit/>
          </a:bodyPr>
          <a:lstStyle/>
          <a:p>
            <a:pPr algn="l"/>
            <a:r>
              <a:rPr lang="fr-FR" sz="900" b="1" dirty="0" smtClean="0">
                <a:solidFill>
                  <a:srgbClr val="DE6225"/>
                </a:solidFill>
                <a:latin typeface="Arial Narrow" panose="020B0606020202030204" pitchFamily="34" charset="0"/>
              </a:rPr>
              <a:t>ECONOMIE SOCIALE</a:t>
            </a:r>
            <a:br>
              <a:rPr lang="fr-FR" sz="900" b="1" dirty="0" smtClean="0">
                <a:solidFill>
                  <a:srgbClr val="DE6225"/>
                </a:solidFill>
                <a:latin typeface="Arial Narrow" panose="020B0606020202030204" pitchFamily="34" charset="0"/>
              </a:rPr>
            </a:br>
            <a:r>
              <a:rPr lang="fr-FR" sz="900" b="1" dirty="0" smtClean="0">
                <a:solidFill>
                  <a:srgbClr val="DE6225"/>
                </a:solidFill>
                <a:latin typeface="Arial Narrow" panose="020B0606020202030204" pitchFamily="34" charset="0"/>
              </a:rPr>
              <a:t>ET INSTITUIONNELS</a:t>
            </a:r>
            <a:endParaRPr lang="fr-FR" sz="900" b="1" dirty="0">
              <a:solidFill>
                <a:srgbClr val="DE6225"/>
              </a:solidFill>
              <a:latin typeface="Arial Narrow" panose="020B0606020202030204" pitchFamily="34" charset="0"/>
            </a:endParaRPr>
          </a:p>
        </p:txBody>
      </p:sp>
      <p:sp>
        <p:nvSpPr>
          <p:cNvPr id="7" name="Text Placeholder 2"/>
          <p:cNvSpPr>
            <a:spLocks noGrp="1"/>
          </p:cNvSpPr>
          <p:nvPr>
            <p:ph idx="1" hasCustomPrompt="1"/>
          </p:nvPr>
        </p:nvSpPr>
        <p:spPr>
          <a:xfrm>
            <a:off x="298594" y="1336341"/>
            <a:ext cx="4027813" cy="4351338"/>
          </a:xfrm>
          <a:prstGeom prst="rect">
            <a:avLst/>
          </a:prstGeom>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14680460"/>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2_Diapositive de titre">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6" name="Rectangle 15"/>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Rectangle 22"/>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5" name="ZoneTexte 24"/>
          <p:cNvSpPr txBox="1"/>
          <p:nvPr userDrawn="1"/>
        </p:nvSpPr>
        <p:spPr>
          <a:xfrm>
            <a:off x="629705" y="6328218"/>
            <a:ext cx="1827056" cy="369332"/>
          </a:xfrm>
          <a:prstGeom prst="rect">
            <a:avLst/>
          </a:prstGeom>
          <a:noFill/>
        </p:spPr>
        <p:txBody>
          <a:bodyPr wrap="square" rtlCol="0">
            <a:spAutoFit/>
          </a:bodyPr>
          <a:lstStyle/>
          <a:p>
            <a:pPr algn="l"/>
            <a:r>
              <a:rPr lang="fr-FR" sz="900" b="1" dirty="0" smtClean="0">
                <a:solidFill>
                  <a:srgbClr val="DE6225"/>
                </a:solidFill>
                <a:latin typeface="Arial Narrow" panose="020B0606020202030204" pitchFamily="34" charset="0"/>
              </a:rPr>
              <a:t>ECONOMIE SOCIALE</a:t>
            </a:r>
            <a:br>
              <a:rPr lang="fr-FR" sz="900" b="1" dirty="0" smtClean="0">
                <a:solidFill>
                  <a:srgbClr val="DE6225"/>
                </a:solidFill>
                <a:latin typeface="Arial Narrow" panose="020B0606020202030204" pitchFamily="34" charset="0"/>
              </a:rPr>
            </a:br>
            <a:r>
              <a:rPr lang="fr-FR" sz="900" b="1" dirty="0" smtClean="0">
                <a:solidFill>
                  <a:srgbClr val="DE6225"/>
                </a:solidFill>
                <a:latin typeface="Arial Narrow" panose="020B0606020202030204" pitchFamily="34" charset="0"/>
              </a:rPr>
              <a:t>ET INSTITUIONNELS</a:t>
            </a:r>
            <a:endParaRPr lang="fr-FR" sz="900" b="1" dirty="0">
              <a:solidFill>
                <a:srgbClr val="DE6225"/>
              </a:solidFill>
              <a:latin typeface="Arial Narrow" panose="020B0606020202030204" pitchFamily="34" charset="0"/>
            </a:endParaRPr>
          </a:p>
        </p:txBody>
      </p:sp>
      <p:sp>
        <p:nvSpPr>
          <p:cNvPr id="7" name="Text Placeholder 2"/>
          <p:cNvSpPr>
            <a:spLocks noGrp="1"/>
          </p:cNvSpPr>
          <p:nvPr>
            <p:ph idx="1" hasCustomPrompt="1"/>
          </p:nvPr>
        </p:nvSpPr>
        <p:spPr>
          <a:xfrm>
            <a:off x="298594" y="1336341"/>
            <a:ext cx="4027813" cy="1856802"/>
          </a:xfrm>
          <a:prstGeom prst="rect">
            <a:avLst/>
          </a:prstGeom>
          <a:solidFill>
            <a:schemeClr val="bg1">
              <a:lumMod val="95000"/>
            </a:schemeClr>
          </a:solidFill>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1856802"/>
          </a:xfrm>
          <a:prstGeom prst="rect">
            <a:avLst/>
          </a:prstGeom>
          <a:solidFill>
            <a:schemeClr val="bg1">
              <a:lumMod val="95000"/>
            </a:schemeClr>
          </a:solidFill>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4" name="Text Placeholder 2"/>
          <p:cNvSpPr>
            <a:spLocks noGrp="1"/>
          </p:cNvSpPr>
          <p:nvPr>
            <p:ph idx="19" hasCustomPrompt="1"/>
          </p:nvPr>
        </p:nvSpPr>
        <p:spPr>
          <a:xfrm>
            <a:off x="336270" y="3869084"/>
            <a:ext cx="4027813" cy="1856802"/>
          </a:xfrm>
          <a:prstGeom prst="rect">
            <a:avLst/>
          </a:prstGeom>
          <a:solidFill>
            <a:srgbClr val="F4CBB6"/>
          </a:solidFill>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7" name="Text Placeholder 2"/>
          <p:cNvSpPr>
            <a:spLocks noGrp="1"/>
          </p:cNvSpPr>
          <p:nvPr>
            <p:ph idx="20" hasCustomPrompt="1"/>
          </p:nvPr>
        </p:nvSpPr>
        <p:spPr>
          <a:xfrm>
            <a:off x="4836259" y="3869084"/>
            <a:ext cx="4027813" cy="1856802"/>
          </a:xfrm>
          <a:prstGeom prst="rect">
            <a:avLst/>
          </a:prstGeom>
          <a:solidFill>
            <a:srgbClr val="F4CBB6"/>
          </a:solidFill>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Tree>
    <p:extLst>
      <p:ext uri="{BB962C8B-B14F-4D97-AF65-F5344CB8AC3E}">
        <p14:creationId xmlns:p14="http://schemas.microsoft.com/office/powerpoint/2010/main" val="4123281682"/>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PERSONNES PROTEGEES">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userDrawn="1"/>
        </p:nvSpPr>
        <p:spPr>
          <a:xfrm>
            <a:off x="5836" y="1668518"/>
            <a:ext cx="9138164" cy="3416320"/>
          </a:xfrm>
          <a:prstGeom prst="rect">
            <a:avLst/>
          </a:prstGeom>
          <a:noFill/>
        </p:spPr>
        <p:txBody>
          <a:bodyPr wrap="square" rtlCol="0">
            <a:spAutoFit/>
          </a:bodyPr>
          <a:lstStyle/>
          <a:p>
            <a:pPr algn="ctr"/>
            <a:r>
              <a:rPr lang="fr-FR" sz="7200" b="1" dirty="0" smtClean="0">
                <a:solidFill>
                  <a:srgbClr val="DE6225"/>
                </a:solidFill>
                <a:latin typeface="Arial Narrow" panose="020B0606020202030204" pitchFamily="34" charset="0"/>
              </a:rPr>
              <a:t>MODELES</a:t>
            </a:r>
          </a:p>
          <a:p>
            <a:pPr algn="ctr"/>
            <a:r>
              <a:rPr lang="fr-FR" sz="7200" b="1" dirty="0" smtClean="0">
                <a:solidFill>
                  <a:srgbClr val="DE6225"/>
                </a:solidFill>
                <a:latin typeface="Arial Narrow" panose="020B0606020202030204" pitchFamily="34" charset="0"/>
              </a:rPr>
              <a:t>PERSONNES PROTEGEES</a:t>
            </a:r>
          </a:p>
        </p:txBody>
      </p:sp>
    </p:spTree>
    <p:extLst>
      <p:ext uri="{BB962C8B-B14F-4D97-AF65-F5344CB8AC3E}">
        <p14:creationId xmlns:p14="http://schemas.microsoft.com/office/powerpoint/2010/main" val="1070543836"/>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9_Diapositive de titre">
    <p:spTree>
      <p:nvGrpSpPr>
        <p:cNvPr id="1" name=""/>
        <p:cNvGrpSpPr/>
        <p:nvPr/>
      </p:nvGrpSpPr>
      <p:grpSpPr>
        <a:xfrm>
          <a:off x="0" y="0"/>
          <a:ext cx="0" cy="0"/>
          <a:chOff x="0" y="0"/>
          <a:chExt cx="0" cy="0"/>
        </a:xfrm>
      </p:grpSpPr>
      <p:grpSp>
        <p:nvGrpSpPr>
          <p:cNvPr id="11" name="Groupe 10"/>
          <p:cNvGrpSpPr/>
          <p:nvPr userDrawn="1"/>
        </p:nvGrpSpPr>
        <p:grpSpPr>
          <a:xfrm>
            <a:off x="231382" y="357376"/>
            <a:ext cx="8595012" cy="709424"/>
            <a:chOff x="231382" y="357376"/>
            <a:chExt cx="8595012" cy="709424"/>
          </a:xfrm>
        </p:grpSpPr>
        <p:sp>
          <p:nvSpPr>
            <p:cNvPr id="12" name="Rectangle 11"/>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6" name="Rectangle 1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9" name="Rectangle 1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3" name="ZoneTexte 12"/>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7" name="Text Placeholder 2"/>
          <p:cNvSpPr>
            <a:spLocks noGrp="1"/>
          </p:cNvSpPr>
          <p:nvPr>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20" name="Rectangle 19"/>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970458934"/>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0_Diapositive de titre">
    <p:spTree>
      <p:nvGrpSpPr>
        <p:cNvPr id="1" name=""/>
        <p:cNvGrpSpPr/>
        <p:nvPr/>
      </p:nvGrpSpPr>
      <p:grpSpPr>
        <a:xfrm>
          <a:off x="0" y="0"/>
          <a:ext cx="0" cy="0"/>
          <a:chOff x="0" y="0"/>
          <a:chExt cx="0" cy="0"/>
        </a:xfrm>
      </p:grpSpPr>
      <p:grpSp>
        <p:nvGrpSpPr>
          <p:cNvPr id="26" name="Groupe 25"/>
          <p:cNvGrpSpPr/>
          <p:nvPr userDrawn="1"/>
        </p:nvGrpSpPr>
        <p:grpSpPr>
          <a:xfrm>
            <a:off x="231382" y="357376"/>
            <a:ext cx="8595012"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30" name="ZoneTexte 29"/>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31" name="Rectangle 30"/>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48335"/>
            <a:ext cx="8059406" cy="718465"/>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6" name="Graphique 15"/>
          <p:cNvGraphicFramePr/>
          <p:nvPr userDrawn="1">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Graphique 18"/>
          <p:cNvGraphicFramePr/>
          <p:nvPr userDrawn="1">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Graphique 19"/>
          <p:cNvGraphicFramePr/>
          <p:nvPr userDrawn="1">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Graphique 21"/>
          <p:cNvGraphicFramePr/>
          <p:nvPr userDrawn="1">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3"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849823750"/>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1_Diapositive de titre">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ZoneTexte 22"/>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24" name="Rectangle 23"/>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7" name="Text Placeholder 2"/>
          <p:cNvSpPr>
            <a:spLocks noGrp="1"/>
          </p:cNvSpPr>
          <p:nvPr>
            <p:ph idx="1" hasCustomPrompt="1"/>
          </p:nvPr>
        </p:nvSpPr>
        <p:spPr>
          <a:xfrm>
            <a:off x="298594" y="1336341"/>
            <a:ext cx="4162569" cy="4351338"/>
          </a:xfrm>
          <a:prstGeom prst="rect">
            <a:avLst/>
          </a:prstGeom>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810257176"/>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3_Diapositive de titre">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ZoneTexte 22"/>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24" name="Rectangle 23"/>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6" name="Text Placeholder 2"/>
          <p:cNvSpPr>
            <a:spLocks noGrp="1"/>
          </p:cNvSpPr>
          <p:nvPr>
            <p:ph idx="1" hasCustomPrompt="1"/>
          </p:nvPr>
        </p:nvSpPr>
        <p:spPr>
          <a:xfrm>
            <a:off x="298594" y="1336341"/>
            <a:ext cx="4027813" cy="1856802"/>
          </a:xfrm>
          <a:prstGeom prst="rect">
            <a:avLst/>
          </a:prstGeom>
          <a:solidFill>
            <a:schemeClr val="bg1">
              <a:lumMod val="95000"/>
            </a:schemeClr>
          </a:solidFill>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7" name="Text Placeholder 2"/>
          <p:cNvSpPr>
            <a:spLocks noGrp="1"/>
          </p:cNvSpPr>
          <p:nvPr>
            <p:ph idx="18" hasCustomPrompt="1"/>
          </p:nvPr>
        </p:nvSpPr>
        <p:spPr>
          <a:xfrm>
            <a:off x="4798583" y="1336341"/>
            <a:ext cx="4027813" cy="1856802"/>
          </a:xfrm>
          <a:prstGeom prst="rect">
            <a:avLst/>
          </a:prstGeom>
          <a:solidFill>
            <a:schemeClr val="bg1">
              <a:lumMod val="95000"/>
            </a:schemeClr>
          </a:solidFill>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8" name="Text Placeholder 2"/>
          <p:cNvSpPr>
            <a:spLocks noGrp="1"/>
          </p:cNvSpPr>
          <p:nvPr>
            <p:ph idx="19" hasCustomPrompt="1"/>
          </p:nvPr>
        </p:nvSpPr>
        <p:spPr>
          <a:xfrm>
            <a:off x="336270" y="3869084"/>
            <a:ext cx="4027813" cy="1856802"/>
          </a:xfrm>
          <a:prstGeom prst="rect">
            <a:avLst/>
          </a:prstGeom>
          <a:solidFill>
            <a:srgbClr val="F4CBB6"/>
          </a:solidFill>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9" name="Text Placeholder 2"/>
          <p:cNvSpPr>
            <a:spLocks noGrp="1"/>
          </p:cNvSpPr>
          <p:nvPr>
            <p:ph idx="20" hasCustomPrompt="1"/>
          </p:nvPr>
        </p:nvSpPr>
        <p:spPr>
          <a:xfrm>
            <a:off x="4836259" y="3869084"/>
            <a:ext cx="4027813" cy="1856802"/>
          </a:xfrm>
          <a:prstGeom prst="rect">
            <a:avLst/>
          </a:prstGeom>
          <a:solidFill>
            <a:srgbClr val="F4CBB6"/>
          </a:solidFill>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Tree>
    <p:extLst>
      <p:ext uri="{BB962C8B-B14F-4D97-AF65-F5344CB8AC3E}">
        <p14:creationId xmlns:p14="http://schemas.microsoft.com/office/powerpoint/2010/main" val="4134000229"/>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MMOBILIER PROFESSIONNEL">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userDrawn="1"/>
        </p:nvSpPr>
        <p:spPr>
          <a:xfrm>
            <a:off x="5836" y="1700049"/>
            <a:ext cx="9138164" cy="3416320"/>
          </a:xfrm>
          <a:prstGeom prst="rect">
            <a:avLst/>
          </a:prstGeom>
          <a:noFill/>
        </p:spPr>
        <p:txBody>
          <a:bodyPr wrap="square" rtlCol="0">
            <a:spAutoFit/>
          </a:bodyPr>
          <a:lstStyle/>
          <a:p>
            <a:pPr algn="ctr"/>
            <a:r>
              <a:rPr lang="fr-FR" sz="7200" b="1" dirty="0" smtClean="0">
                <a:solidFill>
                  <a:srgbClr val="581D41"/>
                </a:solidFill>
                <a:latin typeface="Arial Narrow" panose="020B0606020202030204" pitchFamily="34" charset="0"/>
              </a:rPr>
              <a:t>MODELES</a:t>
            </a:r>
          </a:p>
          <a:p>
            <a:pPr algn="ctr"/>
            <a:r>
              <a:rPr lang="fr-FR" sz="7200" b="1" dirty="0" smtClean="0">
                <a:solidFill>
                  <a:srgbClr val="581D41"/>
                </a:solidFill>
                <a:latin typeface="Arial Narrow" panose="020B0606020202030204" pitchFamily="34" charset="0"/>
              </a:rPr>
              <a:t>IMMOBILIER PROFESSIONNEL</a:t>
            </a:r>
            <a:endParaRPr lang="fr-FR" sz="7200" b="1" dirty="0">
              <a:solidFill>
                <a:srgbClr val="581D41"/>
              </a:solidFill>
              <a:latin typeface="Arial Narrow" panose="020B0606020202030204" pitchFamily="34" charset="0"/>
            </a:endParaRPr>
          </a:p>
        </p:txBody>
      </p:sp>
    </p:spTree>
    <p:extLst>
      <p:ext uri="{BB962C8B-B14F-4D97-AF65-F5344CB8AC3E}">
        <p14:creationId xmlns:p14="http://schemas.microsoft.com/office/powerpoint/2010/main" val="3162484487"/>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2_Diapositive de titre">
    <p:spTree>
      <p:nvGrpSpPr>
        <p:cNvPr id="1" name=""/>
        <p:cNvGrpSpPr/>
        <p:nvPr/>
      </p:nvGrpSpPr>
      <p:grpSpPr>
        <a:xfrm>
          <a:off x="0" y="0"/>
          <a:ext cx="0" cy="0"/>
          <a:chOff x="0" y="0"/>
          <a:chExt cx="0" cy="0"/>
        </a:xfrm>
      </p:grpSpPr>
      <p:grpSp>
        <p:nvGrpSpPr>
          <p:cNvPr id="2" name="Groupe 1"/>
          <p:cNvGrpSpPr/>
          <p:nvPr userDrawn="1"/>
        </p:nvGrpSpPr>
        <p:grpSpPr>
          <a:xfrm>
            <a:off x="231382" y="357376"/>
            <a:ext cx="8595012" cy="709424"/>
            <a:chOff x="231382" y="357376"/>
            <a:chExt cx="8595012" cy="709424"/>
          </a:xfrm>
        </p:grpSpPr>
        <p:sp>
          <p:nvSpPr>
            <p:cNvPr id="12" name="Rectangle 11"/>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6" name="Rectangle 1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9" name="Rectangle 1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2" name="Rectangle 21"/>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7" name="Text Placeholder 2"/>
          <p:cNvSpPr>
            <a:spLocks noGrp="1"/>
          </p:cNvSpPr>
          <p:nvPr userDrawn="1">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rgbClr val="581D41"/>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581D41"/>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userDrawn="1">
            <p:ph type="body" sz="quarter" idx="16" hasCustomPrompt="1"/>
          </p:nvPr>
        </p:nvSpPr>
        <p:spPr>
          <a:xfrm>
            <a:off x="943230" y="415636"/>
            <a:ext cx="7785134" cy="586560"/>
          </a:xfrm>
          <a:prstGeom prst="rect">
            <a:avLst/>
          </a:prstGeom>
        </p:spPr>
        <p:txBody>
          <a:bodyPr/>
          <a:lstStyle>
            <a:lvl1pPr marL="0" indent="0" algn="ctr">
              <a:buNone/>
              <a:defRPr sz="3200" b="1" cap="all" baseline="0">
                <a:solidFill>
                  <a:schemeClr val="bg1"/>
                </a:solidFill>
              </a:defRPr>
            </a:lvl1pPr>
          </a:lstStyle>
          <a:p>
            <a:pPr lvl="0"/>
            <a:r>
              <a:rPr lang="fr-FR" dirty="0" smtClean="0"/>
              <a:t>TITRE DE LA partie</a:t>
            </a:r>
            <a:endParaRPr lang="fr-FR" dirty="0"/>
          </a:p>
        </p:txBody>
      </p:sp>
      <p:sp>
        <p:nvSpPr>
          <p:cNvPr id="24" name="ZoneTexte 23"/>
          <p:cNvSpPr txBox="1"/>
          <p:nvPr userDrawn="1"/>
        </p:nvSpPr>
        <p:spPr>
          <a:xfrm>
            <a:off x="629705" y="6394320"/>
            <a:ext cx="1827056" cy="230832"/>
          </a:xfrm>
          <a:prstGeom prst="rect">
            <a:avLst/>
          </a:prstGeom>
          <a:noFill/>
        </p:spPr>
        <p:txBody>
          <a:bodyPr wrap="square" rtlCol="0">
            <a:spAutoFit/>
          </a:bodyPr>
          <a:lstStyle/>
          <a:p>
            <a:pPr algn="l"/>
            <a:r>
              <a:rPr lang="fr-FR" sz="900" b="1" dirty="0" smtClean="0">
                <a:solidFill>
                  <a:srgbClr val="581D41"/>
                </a:solidFill>
                <a:latin typeface="Arial Narrow" panose="020B0606020202030204" pitchFamily="34" charset="0"/>
              </a:rPr>
              <a:t>IMMOBILIER PROFESSIONNEL</a:t>
            </a:r>
            <a:endParaRPr lang="fr-FR" sz="900" b="1" dirty="0">
              <a:solidFill>
                <a:srgbClr val="581D41"/>
              </a:solidFill>
              <a:latin typeface="Arial Narrow" panose="020B0606020202030204" pitchFamily="34" charset="0"/>
            </a:endParaRPr>
          </a:p>
        </p:txBody>
      </p:sp>
      <p:sp>
        <p:nvSpPr>
          <p:cNvPr id="25"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763915341"/>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3_Diapositive de titre">
    <p:spTree>
      <p:nvGrpSpPr>
        <p:cNvPr id="1" name=""/>
        <p:cNvGrpSpPr/>
        <p:nvPr/>
      </p:nvGrpSpPr>
      <p:grpSpPr>
        <a:xfrm>
          <a:off x="0" y="0"/>
          <a:ext cx="0" cy="0"/>
          <a:chOff x="0" y="0"/>
          <a:chExt cx="0" cy="0"/>
        </a:xfrm>
      </p:grpSpPr>
      <p:grpSp>
        <p:nvGrpSpPr>
          <p:cNvPr id="24" name="Groupe 23"/>
          <p:cNvGrpSpPr/>
          <p:nvPr userDrawn="1"/>
        </p:nvGrpSpPr>
        <p:grpSpPr>
          <a:xfrm>
            <a:off x="231382" y="357376"/>
            <a:ext cx="8595012" cy="709424"/>
            <a:chOff x="231382" y="357376"/>
            <a:chExt cx="8595012" cy="709424"/>
          </a:xfrm>
        </p:grpSpPr>
        <p:sp>
          <p:nvSpPr>
            <p:cNvPr id="25" name="Rectangle 24"/>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7" name="Rectangle 26"/>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8" name="Rectangle 27"/>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9" name="Rectangle 28"/>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1" name="ZoneTexte 30"/>
          <p:cNvSpPr txBox="1"/>
          <p:nvPr userDrawn="1"/>
        </p:nvSpPr>
        <p:spPr>
          <a:xfrm>
            <a:off x="629705" y="6394320"/>
            <a:ext cx="1827056" cy="230832"/>
          </a:xfrm>
          <a:prstGeom prst="rect">
            <a:avLst/>
          </a:prstGeom>
          <a:noFill/>
        </p:spPr>
        <p:txBody>
          <a:bodyPr wrap="square" rtlCol="0">
            <a:spAutoFit/>
          </a:bodyPr>
          <a:lstStyle/>
          <a:p>
            <a:pPr algn="l"/>
            <a:r>
              <a:rPr lang="fr-FR" sz="900" b="1" dirty="0" smtClean="0">
                <a:solidFill>
                  <a:srgbClr val="581D41"/>
                </a:solidFill>
                <a:latin typeface="Arial Narrow" panose="020B0606020202030204" pitchFamily="34" charset="0"/>
              </a:rPr>
              <a:t>IMMOBILIER PROFESSIONNEL</a:t>
            </a:r>
            <a:endParaRPr lang="fr-FR" sz="900" b="1" dirty="0">
              <a:solidFill>
                <a:srgbClr val="581D41"/>
              </a:solidFill>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2015"/>
            <a:ext cx="8059406" cy="714785"/>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4" name="Graphique 13"/>
          <p:cNvGraphicFramePr/>
          <p:nvPr userDrawn="1">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Graphique 18"/>
          <p:cNvGraphicFramePr/>
          <p:nvPr userDrawn="1">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Graphique 19"/>
          <p:cNvGraphicFramePr/>
          <p:nvPr userDrawn="1">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Graphique 21"/>
          <p:cNvGraphicFramePr/>
          <p:nvPr userDrawn="1">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2"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496873503"/>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4_Diapositive de titre">
    <p:spTree>
      <p:nvGrpSpPr>
        <p:cNvPr id="1" name=""/>
        <p:cNvGrpSpPr/>
        <p:nvPr/>
      </p:nvGrpSpPr>
      <p:grpSpPr>
        <a:xfrm>
          <a:off x="0" y="0"/>
          <a:ext cx="0" cy="0"/>
          <a:chOff x="0" y="0"/>
          <a:chExt cx="0" cy="0"/>
        </a:xfrm>
      </p:grpSpPr>
      <p:grpSp>
        <p:nvGrpSpPr>
          <p:cNvPr id="14" name="Groupe 1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Rectangle 22"/>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5" name="ZoneTexte 24"/>
          <p:cNvSpPr txBox="1"/>
          <p:nvPr userDrawn="1"/>
        </p:nvSpPr>
        <p:spPr>
          <a:xfrm>
            <a:off x="629705" y="6394320"/>
            <a:ext cx="1827056" cy="230832"/>
          </a:xfrm>
          <a:prstGeom prst="rect">
            <a:avLst/>
          </a:prstGeom>
          <a:noFill/>
        </p:spPr>
        <p:txBody>
          <a:bodyPr wrap="square" rtlCol="0">
            <a:spAutoFit/>
          </a:bodyPr>
          <a:lstStyle/>
          <a:p>
            <a:pPr algn="l"/>
            <a:r>
              <a:rPr lang="fr-FR" sz="900" b="1" dirty="0" smtClean="0">
                <a:solidFill>
                  <a:srgbClr val="581D41"/>
                </a:solidFill>
                <a:latin typeface="Arial Narrow" panose="020B0606020202030204" pitchFamily="34" charset="0"/>
              </a:rPr>
              <a:t>IMMOBILIER PROFESSIONNEL</a:t>
            </a:r>
            <a:endParaRPr lang="fr-FR" sz="900" b="1" dirty="0">
              <a:solidFill>
                <a:srgbClr val="581D41"/>
              </a:solidFill>
              <a:latin typeface="Arial Narrow" panose="020B0606020202030204" pitchFamily="34" charset="0"/>
            </a:endParaRPr>
          </a:p>
        </p:txBody>
      </p:sp>
      <p:sp>
        <p:nvSpPr>
          <p:cNvPr id="7" name="Text Placeholder 2"/>
          <p:cNvSpPr>
            <a:spLocks noGrp="1"/>
          </p:cNvSpPr>
          <p:nvPr>
            <p:ph idx="1" hasCustomPrompt="1"/>
          </p:nvPr>
        </p:nvSpPr>
        <p:spPr>
          <a:xfrm>
            <a:off x="433350" y="1336341"/>
            <a:ext cx="4027813" cy="4351338"/>
          </a:xfrm>
          <a:prstGeom prst="rect">
            <a:avLst/>
          </a:prstGeom>
        </p:spPr>
        <p:txBody>
          <a:bodyPr vert="horz" lIns="91440" tIns="45720" rIns="91440" bIns="45720" rtlCol="0">
            <a:normAutofit/>
          </a:bodyPr>
          <a:lstStyle>
            <a:lvl1pPr marL="285750" indent="-285750">
              <a:buClr>
                <a:srgbClr val="581D41"/>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581D41"/>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2015"/>
            <a:ext cx="8059406" cy="714785"/>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581D41"/>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581D41"/>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166267657"/>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4_Diapositive de titre">
    <p:spTree>
      <p:nvGrpSpPr>
        <p:cNvPr id="1" name=""/>
        <p:cNvGrpSpPr/>
        <p:nvPr/>
      </p:nvGrpSpPr>
      <p:grpSpPr>
        <a:xfrm>
          <a:off x="0" y="0"/>
          <a:ext cx="0" cy="0"/>
          <a:chOff x="0" y="0"/>
          <a:chExt cx="0" cy="0"/>
        </a:xfrm>
      </p:grpSpPr>
      <p:grpSp>
        <p:nvGrpSpPr>
          <p:cNvPr id="14" name="Groupe 1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Rectangle 22"/>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5" name="ZoneTexte 24"/>
          <p:cNvSpPr txBox="1"/>
          <p:nvPr userDrawn="1"/>
        </p:nvSpPr>
        <p:spPr>
          <a:xfrm>
            <a:off x="629705" y="6394320"/>
            <a:ext cx="1827056" cy="230832"/>
          </a:xfrm>
          <a:prstGeom prst="rect">
            <a:avLst/>
          </a:prstGeom>
          <a:noFill/>
        </p:spPr>
        <p:txBody>
          <a:bodyPr wrap="square" rtlCol="0">
            <a:spAutoFit/>
          </a:bodyPr>
          <a:lstStyle/>
          <a:p>
            <a:pPr algn="l"/>
            <a:r>
              <a:rPr lang="fr-FR" sz="900" b="1" dirty="0" smtClean="0">
                <a:solidFill>
                  <a:srgbClr val="581D41"/>
                </a:solidFill>
                <a:latin typeface="Arial Narrow" panose="020B0606020202030204" pitchFamily="34" charset="0"/>
              </a:rPr>
              <a:t>IMMOBILIER PROFESSIONNEL</a:t>
            </a:r>
            <a:endParaRPr lang="fr-FR" sz="900" b="1" dirty="0">
              <a:solidFill>
                <a:srgbClr val="581D41"/>
              </a:solidFill>
              <a:latin typeface="Arial Narrow" panose="020B0606020202030204" pitchFamily="34" charset="0"/>
            </a:endParaRPr>
          </a:p>
        </p:txBody>
      </p:sp>
      <p:sp>
        <p:nvSpPr>
          <p:cNvPr id="7" name="Text Placeholder 2"/>
          <p:cNvSpPr>
            <a:spLocks noGrp="1"/>
          </p:cNvSpPr>
          <p:nvPr>
            <p:ph idx="1" hasCustomPrompt="1"/>
          </p:nvPr>
        </p:nvSpPr>
        <p:spPr>
          <a:xfrm>
            <a:off x="433350" y="1336341"/>
            <a:ext cx="4027813" cy="2089030"/>
          </a:xfrm>
          <a:prstGeom prst="rect">
            <a:avLst/>
          </a:prstGeom>
          <a:solidFill>
            <a:schemeClr val="bg1">
              <a:lumMod val="95000"/>
            </a:schemeClr>
          </a:solidFill>
        </p:spPr>
        <p:txBody>
          <a:bodyPr vert="horz" lIns="91440" tIns="45720" rIns="91440" bIns="45720" rtlCol="0">
            <a:normAutofit/>
          </a:bodyPr>
          <a:lstStyle>
            <a:lvl1pPr marL="285750" indent="-285750">
              <a:buClr>
                <a:srgbClr val="581D41"/>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581D41"/>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2015"/>
            <a:ext cx="8059406" cy="714785"/>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2089030"/>
          </a:xfrm>
          <a:prstGeom prst="rect">
            <a:avLst/>
          </a:prstGeom>
          <a:solidFill>
            <a:schemeClr val="bg1">
              <a:lumMod val="95000"/>
            </a:schemeClr>
          </a:solidFill>
        </p:spPr>
        <p:txBody>
          <a:bodyPr vert="horz" lIns="91440" tIns="45720" rIns="91440" bIns="45720" rtlCol="0">
            <a:normAutofit/>
          </a:bodyPr>
          <a:lstStyle>
            <a:lvl1pPr marL="285750" indent="-285750">
              <a:buClr>
                <a:srgbClr val="581D41"/>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581D41"/>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Text Placeholder 2"/>
          <p:cNvSpPr>
            <a:spLocks noGrp="1"/>
          </p:cNvSpPr>
          <p:nvPr>
            <p:ph idx="19" hasCustomPrompt="1"/>
          </p:nvPr>
        </p:nvSpPr>
        <p:spPr>
          <a:xfrm>
            <a:off x="491845" y="3723941"/>
            <a:ext cx="4027813" cy="2089030"/>
          </a:xfrm>
          <a:prstGeom prst="rect">
            <a:avLst/>
          </a:prstGeom>
          <a:solidFill>
            <a:srgbClr val="E5B1D1"/>
          </a:solidFill>
        </p:spPr>
        <p:txBody>
          <a:bodyPr vert="horz" lIns="91440" tIns="45720" rIns="91440" bIns="45720" rtlCol="0">
            <a:normAutofit/>
          </a:bodyPr>
          <a:lstStyle>
            <a:lvl1pPr marL="285750" indent="-285750">
              <a:buClr>
                <a:srgbClr val="581D41"/>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581D41"/>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6" name="Text Placeholder 2"/>
          <p:cNvSpPr>
            <a:spLocks noGrp="1"/>
          </p:cNvSpPr>
          <p:nvPr>
            <p:ph idx="20" hasCustomPrompt="1"/>
          </p:nvPr>
        </p:nvSpPr>
        <p:spPr>
          <a:xfrm>
            <a:off x="4857078" y="3723941"/>
            <a:ext cx="4027813" cy="2089030"/>
          </a:xfrm>
          <a:prstGeom prst="rect">
            <a:avLst/>
          </a:prstGeom>
          <a:solidFill>
            <a:srgbClr val="E5B1D1"/>
          </a:solidFill>
        </p:spPr>
        <p:txBody>
          <a:bodyPr vert="horz" lIns="91440" tIns="45720" rIns="91440" bIns="45720" rtlCol="0">
            <a:normAutofit/>
          </a:bodyPr>
          <a:lstStyle>
            <a:lvl1pPr marL="285750" indent="-285750">
              <a:buClr>
                <a:srgbClr val="581D41"/>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581D41"/>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Tree>
    <p:extLst>
      <p:ext uri="{BB962C8B-B14F-4D97-AF65-F5344CB8AC3E}">
        <p14:creationId xmlns:p14="http://schemas.microsoft.com/office/powerpoint/2010/main" val="1605593704"/>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LOGEMENT SOCIAL">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userDrawn="1"/>
        </p:nvSpPr>
        <p:spPr>
          <a:xfrm>
            <a:off x="5836" y="1668518"/>
            <a:ext cx="9138164" cy="3416320"/>
          </a:xfrm>
          <a:prstGeom prst="rect">
            <a:avLst/>
          </a:prstGeom>
          <a:noFill/>
        </p:spPr>
        <p:txBody>
          <a:bodyPr wrap="square" rtlCol="0">
            <a:spAutoFit/>
          </a:bodyPr>
          <a:lstStyle/>
          <a:p>
            <a:pPr algn="ctr"/>
            <a:r>
              <a:rPr lang="fr-FR" sz="7200" b="1" dirty="0" smtClean="0">
                <a:solidFill>
                  <a:srgbClr val="A6004E"/>
                </a:solidFill>
                <a:latin typeface="Arial Narrow" panose="020B0606020202030204" pitchFamily="34" charset="0"/>
              </a:rPr>
              <a:t>MODELES</a:t>
            </a:r>
          </a:p>
          <a:p>
            <a:pPr algn="ctr"/>
            <a:r>
              <a:rPr lang="fr-FR" sz="7200" b="1" dirty="0" smtClean="0">
                <a:solidFill>
                  <a:srgbClr val="A6004E"/>
                </a:solidFill>
                <a:latin typeface="Arial Narrow" panose="020B0606020202030204" pitchFamily="34" charset="0"/>
              </a:rPr>
              <a:t>LOGEMENT SOCIAL</a:t>
            </a:r>
            <a:br>
              <a:rPr lang="fr-FR" sz="7200" b="1" dirty="0" smtClean="0">
                <a:solidFill>
                  <a:srgbClr val="A6004E"/>
                </a:solidFill>
                <a:latin typeface="Arial Narrow" panose="020B0606020202030204" pitchFamily="34" charset="0"/>
              </a:rPr>
            </a:br>
            <a:r>
              <a:rPr lang="fr-FR" sz="7200" b="1" dirty="0" smtClean="0">
                <a:solidFill>
                  <a:srgbClr val="A6004E"/>
                </a:solidFill>
                <a:latin typeface="Arial Narrow" panose="020B0606020202030204" pitchFamily="34" charset="0"/>
              </a:rPr>
              <a:t>ET ECONOMIE MIXTE</a:t>
            </a:r>
            <a:endParaRPr lang="fr-FR" sz="7200" b="1" dirty="0">
              <a:solidFill>
                <a:srgbClr val="A6004E"/>
              </a:solidFill>
              <a:latin typeface="Arial Narrow" panose="020B0606020202030204" pitchFamily="34" charset="0"/>
            </a:endParaRPr>
          </a:p>
        </p:txBody>
      </p:sp>
    </p:spTree>
    <p:extLst>
      <p:ext uri="{BB962C8B-B14F-4D97-AF65-F5344CB8AC3E}">
        <p14:creationId xmlns:p14="http://schemas.microsoft.com/office/powerpoint/2010/main" val="2908066830"/>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5_Diapositive de titre">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A6004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6" name="Rectangle 1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9" name="Rectangle 1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0" name="Rectangle 19"/>
          <p:cNvSpPr/>
          <p:nvPr userDrawn="1"/>
        </p:nvSpPr>
        <p:spPr bwMode="auto">
          <a:xfrm>
            <a:off x="298594" y="6372222"/>
            <a:ext cx="274809" cy="264474"/>
          </a:xfrm>
          <a:prstGeom prst="rect">
            <a:avLst/>
          </a:prstGeom>
          <a:solidFill>
            <a:srgbClr val="A6004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7" name="Text Placeholder 2"/>
          <p:cNvSpPr>
            <a:spLocks noGrp="1"/>
          </p:cNvSpPr>
          <p:nvPr>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rgbClr val="A6004E"/>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A6004E"/>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943230" y="415636"/>
            <a:ext cx="7785134" cy="586560"/>
          </a:xfrm>
          <a:prstGeom prst="rect">
            <a:avLst/>
          </a:prstGeom>
        </p:spPr>
        <p:txBody>
          <a:bodyPr/>
          <a:lstStyle>
            <a:lvl1pPr marL="0" indent="0" algn="ctr">
              <a:buNone/>
              <a:defRPr sz="3200" b="1" cap="all" baseline="0">
                <a:solidFill>
                  <a:schemeClr val="bg1"/>
                </a:solidFill>
              </a:defRPr>
            </a:lvl1pPr>
          </a:lstStyle>
          <a:p>
            <a:pPr lvl="0"/>
            <a:r>
              <a:rPr lang="fr-FR" dirty="0" smtClean="0"/>
              <a:t>TITRE DE LA partie</a:t>
            </a:r>
            <a:endParaRPr lang="fr-FR" dirty="0"/>
          </a:p>
        </p:txBody>
      </p:sp>
      <p:sp>
        <p:nvSpPr>
          <p:cNvPr id="11" name="ZoneTexte 10"/>
          <p:cNvSpPr txBox="1"/>
          <p:nvPr userDrawn="1"/>
        </p:nvSpPr>
        <p:spPr>
          <a:xfrm>
            <a:off x="629705" y="6342506"/>
            <a:ext cx="1166044" cy="369332"/>
          </a:xfrm>
          <a:prstGeom prst="rect">
            <a:avLst/>
          </a:prstGeom>
          <a:noFill/>
        </p:spPr>
        <p:txBody>
          <a:bodyPr wrap="square" rtlCol="0">
            <a:spAutoFit/>
          </a:bodyPr>
          <a:lstStyle/>
          <a:p>
            <a:pPr algn="l"/>
            <a:r>
              <a:rPr lang="fr-FR" sz="900" b="1" dirty="0" smtClean="0">
                <a:solidFill>
                  <a:srgbClr val="A6004E"/>
                </a:solidFill>
                <a:latin typeface="Arial Narrow" panose="020B0606020202030204" pitchFamily="34" charset="0"/>
              </a:rPr>
              <a:t>LOGEMENT SOCIAL ET ECONOMIE MIXTE</a:t>
            </a:r>
            <a:endParaRPr lang="fr-FR" sz="900" b="1" dirty="0">
              <a:solidFill>
                <a:srgbClr val="A6004E"/>
              </a:solidFill>
              <a:latin typeface="Arial Narrow" panose="020B0606020202030204" pitchFamily="34" charset="0"/>
            </a:endParaRPr>
          </a:p>
        </p:txBody>
      </p:sp>
      <p:sp>
        <p:nvSpPr>
          <p:cNvPr id="2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360865758"/>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6_Diapositive de titre">
    <p:spTree>
      <p:nvGrpSpPr>
        <p:cNvPr id="1" name=""/>
        <p:cNvGrpSpPr/>
        <p:nvPr/>
      </p:nvGrpSpPr>
      <p:grpSpPr>
        <a:xfrm>
          <a:off x="0" y="0"/>
          <a:ext cx="0" cy="0"/>
          <a:chOff x="0" y="0"/>
          <a:chExt cx="0" cy="0"/>
        </a:xfrm>
      </p:grpSpPr>
      <p:grpSp>
        <p:nvGrpSpPr>
          <p:cNvPr id="24" name="Groupe 23"/>
          <p:cNvGrpSpPr/>
          <p:nvPr userDrawn="1"/>
        </p:nvGrpSpPr>
        <p:grpSpPr>
          <a:xfrm>
            <a:off x="231384" y="357376"/>
            <a:ext cx="8595012" cy="709424"/>
            <a:chOff x="231382" y="357376"/>
            <a:chExt cx="8595012" cy="709424"/>
          </a:xfrm>
        </p:grpSpPr>
        <p:sp>
          <p:nvSpPr>
            <p:cNvPr id="25" name="Rectangle 24"/>
            <p:cNvSpPr/>
            <p:nvPr userDrawn="1"/>
          </p:nvSpPr>
          <p:spPr bwMode="auto">
            <a:xfrm>
              <a:off x="298594" y="363557"/>
              <a:ext cx="8527800" cy="703243"/>
            </a:xfrm>
            <a:prstGeom prst="rect">
              <a:avLst/>
            </a:prstGeom>
            <a:solidFill>
              <a:srgbClr val="A6004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30" name="Rectangle 29"/>
          <p:cNvSpPr/>
          <p:nvPr userDrawn="1"/>
        </p:nvSpPr>
        <p:spPr bwMode="auto">
          <a:xfrm>
            <a:off x="298594" y="6372222"/>
            <a:ext cx="274809" cy="264474"/>
          </a:xfrm>
          <a:prstGeom prst="rect">
            <a:avLst/>
          </a:prstGeom>
          <a:solidFill>
            <a:srgbClr val="A6004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2" name="ZoneTexte 31"/>
          <p:cNvSpPr txBox="1"/>
          <p:nvPr userDrawn="1"/>
        </p:nvSpPr>
        <p:spPr>
          <a:xfrm>
            <a:off x="629705" y="6342506"/>
            <a:ext cx="1166044" cy="369332"/>
          </a:xfrm>
          <a:prstGeom prst="rect">
            <a:avLst/>
          </a:prstGeom>
          <a:noFill/>
        </p:spPr>
        <p:txBody>
          <a:bodyPr wrap="square" rtlCol="0">
            <a:spAutoFit/>
          </a:bodyPr>
          <a:lstStyle/>
          <a:p>
            <a:pPr algn="l"/>
            <a:r>
              <a:rPr lang="fr-FR" sz="900" b="1" dirty="0" smtClean="0">
                <a:solidFill>
                  <a:srgbClr val="A6004E"/>
                </a:solidFill>
                <a:latin typeface="Arial Narrow" panose="020B0606020202030204" pitchFamily="34" charset="0"/>
              </a:rPr>
              <a:t>LOGEMENT SOCIAL ET ECONOMIE MIXTE</a:t>
            </a:r>
            <a:endParaRPr lang="fr-FR" sz="900" b="1" dirty="0">
              <a:solidFill>
                <a:srgbClr val="A6004E"/>
              </a:solidFill>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8"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6" name="Graphique 15"/>
          <p:cNvGraphicFramePr/>
          <p:nvPr userDrawn="1">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Graphique 18"/>
          <p:cNvGraphicFramePr/>
          <p:nvPr userDrawn="1">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Graphique 19"/>
          <p:cNvGraphicFramePr/>
          <p:nvPr userDrawn="1">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Graphique 21"/>
          <p:cNvGraphicFramePr/>
          <p:nvPr userDrawn="1">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3" name="ZoneTexte 22"/>
          <p:cNvSpPr txBox="1"/>
          <p:nvPr userDrawn="1"/>
        </p:nvSpPr>
        <p:spPr>
          <a:xfrm>
            <a:off x="330096" y="1358968"/>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3"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132003027"/>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7_Diapositive de titre">
    <p:spTree>
      <p:nvGrpSpPr>
        <p:cNvPr id="1" name=""/>
        <p:cNvGrpSpPr/>
        <p:nvPr/>
      </p:nvGrpSpPr>
      <p:grpSpPr>
        <a:xfrm>
          <a:off x="0" y="0"/>
          <a:ext cx="0" cy="0"/>
          <a:chOff x="0" y="0"/>
          <a:chExt cx="0" cy="0"/>
        </a:xfrm>
      </p:grpSpPr>
      <p:grpSp>
        <p:nvGrpSpPr>
          <p:cNvPr id="16" name="Groupe 15"/>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6004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Rectangle 22"/>
          <p:cNvSpPr/>
          <p:nvPr userDrawn="1"/>
        </p:nvSpPr>
        <p:spPr bwMode="auto">
          <a:xfrm>
            <a:off x="298594" y="6372222"/>
            <a:ext cx="274809" cy="264474"/>
          </a:xfrm>
          <a:prstGeom prst="rect">
            <a:avLst/>
          </a:prstGeom>
          <a:solidFill>
            <a:srgbClr val="A6004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5" name="ZoneTexte 24"/>
          <p:cNvSpPr txBox="1"/>
          <p:nvPr userDrawn="1"/>
        </p:nvSpPr>
        <p:spPr>
          <a:xfrm>
            <a:off x="629705" y="6342506"/>
            <a:ext cx="1166044" cy="369332"/>
          </a:xfrm>
          <a:prstGeom prst="rect">
            <a:avLst/>
          </a:prstGeom>
          <a:noFill/>
        </p:spPr>
        <p:txBody>
          <a:bodyPr wrap="square" rtlCol="0">
            <a:spAutoFit/>
          </a:bodyPr>
          <a:lstStyle/>
          <a:p>
            <a:pPr algn="l"/>
            <a:r>
              <a:rPr lang="fr-FR" sz="900" b="1" dirty="0" smtClean="0">
                <a:solidFill>
                  <a:srgbClr val="A6004E"/>
                </a:solidFill>
                <a:latin typeface="Arial Narrow" panose="020B0606020202030204" pitchFamily="34" charset="0"/>
              </a:rPr>
              <a:t>LOGEMENT SOCIAL ET ECONOMIE MIXTE</a:t>
            </a:r>
            <a:endParaRPr lang="fr-FR" sz="900" b="1" dirty="0">
              <a:solidFill>
                <a:srgbClr val="A6004E"/>
              </a:solidFill>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26" name="Text Placeholder 2"/>
          <p:cNvSpPr>
            <a:spLocks noGrp="1"/>
          </p:cNvSpPr>
          <p:nvPr>
            <p:ph idx="1" hasCustomPrompt="1"/>
          </p:nvPr>
        </p:nvSpPr>
        <p:spPr>
          <a:xfrm>
            <a:off x="298594" y="1343026"/>
            <a:ext cx="4051950" cy="4443410"/>
          </a:xfrm>
          <a:prstGeom prst="rect">
            <a:avLst/>
          </a:prstGeom>
        </p:spPr>
        <p:txBody>
          <a:bodyPr vert="horz" lIns="91440" tIns="45720" rIns="91440" bIns="45720" rtlCol="0">
            <a:normAutofit/>
          </a:bodyPr>
          <a:lstStyle>
            <a:lvl1pPr marL="285750" indent="-285750">
              <a:buClr>
                <a:srgbClr val="A6004E"/>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A6004E"/>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7" name="Text Placeholder 2"/>
          <p:cNvSpPr>
            <a:spLocks noGrp="1"/>
          </p:cNvSpPr>
          <p:nvPr>
            <p:ph idx="17" hasCustomPrompt="1"/>
          </p:nvPr>
        </p:nvSpPr>
        <p:spPr>
          <a:xfrm>
            <a:off x="4774444" y="1343025"/>
            <a:ext cx="4051950" cy="4443411"/>
          </a:xfrm>
          <a:prstGeom prst="rect">
            <a:avLst/>
          </a:prstGeom>
        </p:spPr>
        <p:txBody>
          <a:bodyPr vert="horz" lIns="91440" tIns="45720" rIns="91440" bIns="45720" rtlCol="0">
            <a:normAutofit/>
          </a:bodyPr>
          <a:lstStyle>
            <a:lvl1pPr marL="285750" indent="-285750">
              <a:buClr>
                <a:srgbClr val="A6004E"/>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A6004E"/>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8"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189151863"/>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5_Diapositive de titre">
    <p:spTree>
      <p:nvGrpSpPr>
        <p:cNvPr id="1" name=""/>
        <p:cNvGrpSpPr/>
        <p:nvPr/>
      </p:nvGrpSpPr>
      <p:grpSpPr>
        <a:xfrm>
          <a:off x="0" y="0"/>
          <a:ext cx="0" cy="0"/>
          <a:chOff x="0" y="0"/>
          <a:chExt cx="0" cy="0"/>
        </a:xfrm>
      </p:grpSpPr>
      <p:grpSp>
        <p:nvGrpSpPr>
          <p:cNvPr id="16" name="Groupe 15"/>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6004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Rectangle 22"/>
          <p:cNvSpPr/>
          <p:nvPr userDrawn="1"/>
        </p:nvSpPr>
        <p:spPr bwMode="auto">
          <a:xfrm>
            <a:off x="298594" y="6372222"/>
            <a:ext cx="274809" cy="264474"/>
          </a:xfrm>
          <a:prstGeom prst="rect">
            <a:avLst/>
          </a:prstGeom>
          <a:solidFill>
            <a:srgbClr val="A6004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5" name="ZoneTexte 24"/>
          <p:cNvSpPr txBox="1"/>
          <p:nvPr userDrawn="1"/>
        </p:nvSpPr>
        <p:spPr>
          <a:xfrm>
            <a:off x="629705" y="6342506"/>
            <a:ext cx="1166044" cy="369332"/>
          </a:xfrm>
          <a:prstGeom prst="rect">
            <a:avLst/>
          </a:prstGeom>
          <a:noFill/>
        </p:spPr>
        <p:txBody>
          <a:bodyPr wrap="square" rtlCol="0">
            <a:spAutoFit/>
          </a:bodyPr>
          <a:lstStyle/>
          <a:p>
            <a:pPr algn="l"/>
            <a:r>
              <a:rPr lang="fr-FR" sz="900" b="1" dirty="0" smtClean="0">
                <a:solidFill>
                  <a:srgbClr val="A6004E"/>
                </a:solidFill>
                <a:latin typeface="Arial Narrow" panose="020B0606020202030204" pitchFamily="34" charset="0"/>
              </a:rPr>
              <a:t>LOGEMENT SOCIAL ET ECONOMIE MIXTE</a:t>
            </a:r>
            <a:endParaRPr lang="fr-FR" sz="900" b="1" dirty="0">
              <a:solidFill>
                <a:srgbClr val="A6004E"/>
              </a:solidFill>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26" name="Text Placeholder 2"/>
          <p:cNvSpPr>
            <a:spLocks noGrp="1"/>
          </p:cNvSpPr>
          <p:nvPr>
            <p:ph idx="1" hasCustomPrompt="1"/>
          </p:nvPr>
        </p:nvSpPr>
        <p:spPr>
          <a:xfrm>
            <a:off x="298594" y="1343026"/>
            <a:ext cx="4051950" cy="2096861"/>
          </a:xfrm>
          <a:prstGeom prst="rect">
            <a:avLst/>
          </a:prstGeom>
          <a:solidFill>
            <a:schemeClr val="bg1">
              <a:lumMod val="95000"/>
            </a:schemeClr>
          </a:solidFill>
        </p:spPr>
        <p:txBody>
          <a:bodyPr vert="horz" lIns="91440" tIns="45720" rIns="91440" bIns="45720" rtlCol="0">
            <a:normAutofit/>
          </a:bodyPr>
          <a:lstStyle>
            <a:lvl1pPr marL="285750" indent="-285750">
              <a:buClr>
                <a:srgbClr val="A6004E"/>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A6004E"/>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7" name="Text Placeholder 2"/>
          <p:cNvSpPr>
            <a:spLocks noGrp="1"/>
          </p:cNvSpPr>
          <p:nvPr>
            <p:ph idx="17" hasCustomPrompt="1"/>
          </p:nvPr>
        </p:nvSpPr>
        <p:spPr>
          <a:xfrm>
            <a:off x="4774444" y="1343025"/>
            <a:ext cx="4051950" cy="2096861"/>
          </a:xfrm>
          <a:prstGeom prst="rect">
            <a:avLst/>
          </a:prstGeom>
          <a:solidFill>
            <a:schemeClr val="bg1">
              <a:lumMod val="95000"/>
            </a:schemeClr>
          </a:solidFill>
        </p:spPr>
        <p:txBody>
          <a:bodyPr vert="horz" lIns="91440" tIns="45720" rIns="91440" bIns="45720" rtlCol="0">
            <a:normAutofit/>
          </a:bodyPr>
          <a:lstStyle>
            <a:lvl1pPr marL="285750" indent="-285750">
              <a:buClr>
                <a:srgbClr val="A6004E"/>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A6004E"/>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8"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2" name="Text Placeholder 2"/>
          <p:cNvSpPr>
            <a:spLocks noGrp="1"/>
          </p:cNvSpPr>
          <p:nvPr>
            <p:ph idx="18" hasCustomPrompt="1"/>
          </p:nvPr>
        </p:nvSpPr>
        <p:spPr>
          <a:xfrm>
            <a:off x="336270" y="3875768"/>
            <a:ext cx="4051950" cy="2096861"/>
          </a:xfrm>
          <a:prstGeom prst="rect">
            <a:avLst/>
          </a:prstGeom>
          <a:solidFill>
            <a:srgbClr val="FFDDED"/>
          </a:solidFill>
        </p:spPr>
        <p:txBody>
          <a:bodyPr vert="horz" lIns="91440" tIns="45720" rIns="91440" bIns="45720" rtlCol="0">
            <a:normAutofit/>
          </a:bodyPr>
          <a:lstStyle>
            <a:lvl1pPr marL="285750" indent="-285750">
              <a:buClr>
                <a:srgbClr val="A6004E"/>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A6004E"/>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3" name="Text Placeholder 2"/>
          <p:cNvSpPr>
            <a:spLocks noGrp="1"/>
          </p:cNvSpPr>
          <p:nvPr>
            <p:ph idx="19" hasCustomPrompt="1"/>
          </p:nvPr>
        </p:nvSpPr>
        <p:spPr>
          <a:xfrm>
            <a:off x="4812120" y="3875767"/>
            <a:ext cx="4051950" cy="2096861"/>
          </a:xfrm>
          <a:prstGeom prst="rect">
            <a:avLst/>
          </a:prstGeom>
          <a:solidFill>
            <a:srgbClr val="FFDDED"/>
          </a:solidFill>
        </p:spPr>
        <p:txBody>
          <a:bodyPr vert="horz" lIns="91440" tIns="45720" rIns="91440" bIns="45720" rtlCol="0">
            <a:normAutofit/>
          </a:bodyPr>
          <a:lstStyle>
            <a:lvl1pPr marL="285750" indent="-285750">
              <a:buClr>
                <a:srgbClr val="A6004E"/>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A6004E"/>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Tree>
    <p:extLst>
      <p:ext uri="{BB962C8B-B14F-4D97-AF65-F5344CB8AC3E}">
        <p14:creationId xmlns:p14="http://schemas.microsoft.com/office/powerpoint/2010/main" val="985661031"/>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ECTEUR PUBLIC">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userDrawn="1"/>
        </p:nvSpPr>
        <p:spPr>
          <a:xfrm>
            <a:off x="5836" y="2362200"/>
            <a:ext cx="9138164" cy="2308324"/>
          </a:xfrm>
          <a:prstGeom prst="rect">
            <a:avLst/>
          </a:prstGeom>
          <a:noFill/>
        </p:spPr>
        <p:txBody>
          <a:bodyPr wrap="square" rtlCol="0">
            <a:spAutoFit/>
          </a:bodyPr>
          <a:lstStyle/>
          <a:p>
            <a:pPr algn="ctr"/>
            <a:r>
              <a:rPr lang="fr-FR" sz="7200" b="1" dirty="0" smtClean="0">
                <a:solidFill>
                  <a:srgbClr val="EA9922"/>
                </a:solidFill>
                <a:latin typeface="Arial Narrow" panose="020B0606020202030204" pitchFamily="34" charset="0"/>
              </a:rPr>
              <a:t>MODELES</a:t>
            </a:r>
          </a:p>
          <a:p>
            <a:pPr algn="ctr"/>
            <a:r>
              <a:rPr lang="fr-FR" sz="7200" b="1" dirty="0" smtClean="0">
                <a:solidFill>
                  <a:srgbClr val="EA9922"/>
                </a:solidFill>
                <a:latin typeface="Arial Narrow" panose="020B0606020202030204" pitchFamily="34" charset="0"/>
              </a:rPr>
              <a:t>SECTEUR PUBLIC</a:t>
            </a:r>
            <a:endParaRPr lang="fr-FR" sz="7200" b="1" dirty="0">
              <a:solidFill>
                <a:srgbClr val="EA9922"/>
              </a:solidFill>
              <a:latin typeface="Arial Narrow" panose="020B0606020202030204" pitchFamily="34" charset="0"/>
            </a:endParaRPr>
          </a:p>
        </p:txBody>
      </p:sp>
    </p:spTree>
    <p:extLst>
      <p:ext uri="{BB962C8B-B14F-4D97-AF65-F5344CB8AC3E}">
        <p14:creationId xmlns:p14="http://schemas.microsoft.com/office/powerpoint/2010/main" val="1186409604"/>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8_Diapositive de titre">
    <p:spTree>
      <p:nvGrpSpPr>
        <p:cNvPr id="1" name=""/>
        <p:cNvGrpSpPr/>
        <p:nvPr/>
      </p:nvGrpSpPr>
      <p:grpSpPr>
        <a:xfrm>
          <a:off x="0" y="0"/>
          <a:ext cx="0" cy="0"/>
          <a:chOff x="0" y="0"/>
          <a:chExt cx="0" cy="0"/>
        </a:xfrm>
      </p:grpSpPr>
      <p:grpSp>
        <p:nvGrpSpPr>
          <p:cNvPr id="11" name="Groupe 10"/>
          <p:cNvGrpSpPr/>
          <p:nvPr userDrawn="1"/>
        </p:nvGrpSpPr>
        <p:grpSpPr>
          <a:xfrm>
            <a:off x="231382" y="357376"/>
            <a:ext cx="8595012" cy="709424"/>
            <a:chOff x="231382" y="357376"/>
            <a:chExt cx="8595012" cy="709424"/>
          </a:xfrm>
        </p:grpSpPr>
        <p:sp>
          <p:nvSpPr>
            <p:cNvPr id="12" name="Rectangle 11"/>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6" name="Rectangle 1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9" name="Rectangle 1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0" name="Rectangle 19"/>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4" name="ZoneTexte 13"/>
          <p:cNvSpPr txBox="1"/>
          <p:nvPr userDrawn="1"/>
        </p:nvSpPr>
        <p:spPr>
          <a:xfrm>
            <a:off x="629705" y="6394320"/>
            <a:ext cx="1166044" cy="230832"/>
          </a:xfrm>
          <a:prstGeom prst="rect">
            <a:avLst/>
          </a:prstGeom>
          <a:noFill/>
        </p:spPr>
        <p:txBody>
          <a:bodyPr wrap="square" rtlCol="0">
            <a:spAutoFit/>
          </a:bodyPr>
          <a:lstStyle/>
          <a:p>
            <a:pPr algn="l"/>
            <a:r>
              <a:rPr lang="fr-FR" sz="900" b="1" dirty="0" smtClean="0">
                <a:solidFill>
                  <a:srgbClr val="EA9922"/>
                </a:solidFill>
                <a:latin typeface="Arial Narrow" panose="020B0606020202030204" pitchFamily="34" charset="0"/>
              </a:rPr>
              <a:t>SECTEUR PUBLIC</a:t>
            </a:r>
            <a:endParaRPr lang="fr-FR" sz="900" b="1" dirty="0">
              <a:solidFill>
                <a:srgbClr val="EA9922"/>
              </a:solidFill>
              <a:latin typeface="Arial Narrow" panose="020B0606020202030204" pitchFamily="34" charset="0"/>
            </a:endParaRPr>
          </a:p>
        </p:txBody>
      </p:sp>
      <p:sp>
        <p:nvSpPr>
          <p:cNvPr id="7" name="Text Placeholder 2"/>
          <p:cNvSpPr>
            <a:spLocks noGrp="1"/>
          </p:cNvSpPr>
          <p:nvPr>
            <p:ph idx="1" hasCustomPrompt="1"/>
          </p:nvPr>
        </p:nvSpPr>
        <p:spPr>
          <a:xfrm>
            <a:off x="298594" y="1343025"/>
            <a:ext cx="8527800" cy="4443411"/>
          </a:xfrm>
          <a:prstGeom prst="rect">
            <a:avLst/>
          </a:prstGeom>
        </p:spPr>
        <p:txBody>
          <a:bodyPr vert="horz" lIns="91440" tIns="45720" rIns="91440" bIns="45720" rtlCol="0">
            <a:normAutofit/>
          </a:bodyPr>
          <a:lstStyle>
            <a:lvl1pPr marL="285750" indent="-285750">
              <a:buClr>
                <a:srgbClr val="EA9922"/>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EA9922"/>
              </a:buClr>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943230" y="415636"/>
            <a:ext cx="7785134" cy="586560"/>
          </a:xfrm>
          <a:prstGeom prst="rect">
            <a:avLst/>
          </a:prstGeom>
        </p:spPr>
        <p:txBody>
          <a:bodyPr/>
          <a:lstStyle>
            <a:lvl1pPr marL="0" indent="0" algn="ctr">
              <a:buNone/>
              <a:defRPr sz="3200" b="1" cap="all" baseline="0">
                <a:solidFill>
                  <a:schemeClr val="bg1"/>
                </a:solidFill>
              </a:defRPr>
            </a:lvl1pPr>
          </a:lstStyle>
          <a:p>
            <a:pPr lvl="0"/>
            <a:r>
              <a:rPr lang="fr-FR" dirty="0" smtClean="0"/>
              <a:t>TITRE DE LA partie</a:t>
            </a:r>
            <a:endParaRPr lang="fr-FR" dirty="0"/>
          </a:p>
        </p:txBody>
      </p:sp>
      <p:sp>
        <p:nvSpPr>
          <p:cNvPr id="2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4229729979"/>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9_Diapositive de titre">
    <p:spTree>
      <p:nvGrpSpPr>
        <p:cNvPr id="1" name=""/>
        <p:cNvGrpSpPr/>
        <p:nvPr/>
      </p:nvGrpSpPr>
      <p:grpSpPr>
        <a:xfrm>
          <a:off x="0" y="0"/>
          <a:ext cx="0" cy="0"/>
          <a:chOff x="0" y="0"/>
          <a:chExt cx="0" cy="0"/>
        </a:xfrm>
      </p:grpSpPr>
      <p:grpSp>
        <p:nvGrpSpPr>
          <p:cNvPr id="26" name="Groupe 25"/>
          <p:cNvGrpSpPr/>
          <p:nvPr userDrawn="1"/>
        </p:nvGrpSpPr>
        <p:grpSpPr>
          <a:xfrm>
            <a:off x="231382" y="357376"/>
            <a:ext cx="8595012"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30" name="Rectangle 29"/>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2" name="ZoneTexte 31"/>
          <p:cNvSpPr txBox="1"/>
          <p:nvPr userDrawn="1"/>
        </p:nvSpPr>
        <p:spPr>
          <a:xfrm>
            <a:off x="629705" y="6394320"/>
            <a:ext cx="1166044" cy="230832"/>
          </a:xfrm>
          <a:prstGeom prst="rect">
            <a:avLst/>
          </a:prstGeom>
          <a:noFill/>
        </p:spPr>
        <p:txBody>
          <a:bodyPr wrap="square" rtlCol="0">
            <a:spAutoFit/>
          </a:bodyPr>
          <a:lstStyle/>
          <a:p>
            <a:pPr algn="l"/>
            <a:r>
              <a:rPr lang="fr-FR" sz="900" b="1" dirty="0" smtClean="0">
                <a:solidFill>
                  <a:srgbClr val="EA9922"/>
                </a:solidFill>
                <a:latin typeface="Arial Narrow" panose="020B0606020202030204" pitchFamily="34" charset="0"/>
              </a:rPr>
              <a:t>SECTEUR PUBLIC</a:t>
            </a:r>
            <a:endParaRPr lang="fr-FR" sz="900" b="1" dirty="0">
              <a:solidFill>
                <a:srgbClr val="EA9922"/>
              </a:solidFill>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2015"/>
            <a:ext cx="8059406" cy="714785"/>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6" name="Graphique 15"/>
          <p:cNvGraphicFramePr/>
          <p:nvPr userDrawn="1">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Graphique 18"/>
          <p:cNvGraphicFramePr/>
          <p:nvPr userDrawn="1">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Graphique 19"/>
          <p:cNvGraphicFramePr/>
          <p:nvPr userDrawn="1">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Graphique 21"/>
          <p:cNvGraphicFramePr/>
          <p:nvPr userDrawn="1">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3" name="ZoneTexte 22"/>
          <p:cNvSpPr txBox="1"/>
          <p:nvPr userDrawn="1"/>
        </p:nvSpPr>
        <p:spPr>
          <a:xfrm>
            <a:off x="330096" y="1415176"/>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3"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197776610"/>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0_Diapositive de titre">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Rectangle 22"/>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5" name="ZoneTexte 24"/>
          <p:cNvSpPr txBox="1"/>
          <p:nvPr userDrawn="1"/>
        </p:nvSpPr>
        <p:spPr>
          <a:xfrm>
            <a:off x="629705" y="6394320"/>
            <a:ext cx="1166044" cy="230832"/>
          </a:xfrm>
          <a:prstGeom prst="rect">
            <a:avLst/>
          </a:prstGeom>
          <a:noFill/>
        </p:spPr>
        <p:txBody>
          <a:bodyPr wrap="square" rtlCol="0">
            <a:spAutoFit/>
          </a:bodyPr>
          <a:lstStyle/>
          <a:p>
            <a:pPr algn="l"/>
            <a:r>
              <a:rPr lang="fr-FR" sz="900" b="1" dirty="0" smtClean="0">
                <a:solidFill>
                  <a:srgbClr val="EA9922"/>
                </a:solidFill>
                <a:latin typeface="Arial Narrow" panose="020B0606020202030204" pitchFamily="34" charset="0"/>
              </a:rPr>
              <a:t>SECTEUR PUBLIC</a:t>
            </a:r>
            <a:endParaRPr lang="fr-FR" sz="900" b="1" dirty="0">
              <a:solidFill>
                <a:srgbClr val="EA9922"/>
              </a:solidFill>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2015"/>
            <a:ext cx="8059406" cy="714785"/>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27" name="Text Placeholder 2"/>
          <p:cNvSpPr>
            <a:spLocks noGrp="1"/>
          </p:cNvSpPr>
          <p:nvPr>
            <p:ph idx="1" hasCustomPrompt="1"/>
          </p:nvPr>
        </p:nvSpPr>
        <p:spPr>
          <a:xfrm>
            <a:off x="298594" y="1343025"/>
            <a:ext cx="4051950" cy="4443411"/>
          </a:xfrm>
          <a:prstGeom prst="rect">
            <a:avLst/>
          </a:prstGeom>
        </p:spPr>
        <p:txBody>
          <a:bodyPr vert="horz" lIns="91440" tIns="45720" rIns="91440" bIns="45720" rtlCol="0">
            <a:normAutofit/>
          </a:bodyPr>
          <a:lstStyle>
            <a:lvl1pPr marL="285750" indent="-285750">
              <a:buClr>
                <a:srgbClr val="EA9922"/>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EA9922"/>
              </a:buClr>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8" name="Text Placeholder 2"/>
          <p:cNvSpPr>
            <a:spLocks noGrp="1"/>
          </p:cNvSpPr>
          <p:nvPr>
            <p:ph idx="17" hasCustomPrompt="1"/>
          </p:nvPr>
        </p:nvSpPr>
        <p:spPr>
          <a:xfrm>
            <a:off x="4774444" y="1343025"/>
            <a:ext cx="4051950" cy="4443411"/>
          </a:xfrm>
          <a:prstGeom prst="rect">
            <a:avLst/>
          </a:prstGeom>
        </p:spPr>
        <p:txBody>
          <a:bodyPr vert="horz" lIns="91440" tIns="45720" rIns="91440" bIns="45720" rtlCol="0">
            <a:normAutofit/>
          </a:bodyPr>
          <a:lstStyle>
            <a:lvl1pPr marL="285750" indent="-285750">
              <a:buClr>
                <a:srgbClr val="EA9922"/>
              </a:buClr>
              <a:buSzPct val="150000"/>
              <a:buFont typeface="Wingdings" panose="05000000000000000000" pitchFamily="2" charset="2"/>
              <a:buChar char="§"/>
              <a:defRPr/>
            </a:lvl1pPr>
            <a:lvl2pPr marL="742950" indent="-285750">
              <a:buClr>
                <a:srgbClr val="9EA09E"/>
              </a:buClr>
              <a:buSzPct val="150000"/>
              <a:buFont typeface="Wingdings" panose="05000000000000000000" pitchFamily="2" charset="2"/>
              <a:buChar char="§"/>
              <a:defRPr/>
            </a:lvl2pPr>
            <a:lvl3pPr marL="1200150" indent="-285750">
              <a:buClr>
                <a:srgbClr val="4F504F"/>
              </a:buClr>
              <a:buSzPct val="150000"/>
              <a:buFont typeface="Wingdings" panose="05000000000000000000" pitchFamily="2" charset="2"/>
              <a:buChar char="§"/>
              <a:defRPr/>
            </a:lvl3pPr>
          </a:lstStyle>
          <a:p>
            <a:pPr marL="285750" indent="-285750">
              <a:buClr>
                <a:srgbClr val="EA9922"/>
              </a:buClr>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9EA09E"/>
              </a:buClr>
              <a:buFont typeface="Wingdings" panose="05000000000000000000" pitchFamily="2" charset="2"/>
              <a:buChar char="§"/>
            </a:pPr>
            <a:r>
              <a:rPr lang="fr-FR" sz="1600" dirty="0" smtClean="0">
                <a:latin typeface="Arial Narrow" panose="020B0606020202030204" pitchFamily="34" charset="0"/>
              </a:rPr>
              <a:t>v</a:t>
            </a:r>
            <a:endParaRPr lang="fr-FR" sz="1400" dirty="0" smtClean="0">
              <a:latin typeface="Arial Narrow" panose="020B0606020202030204" pitchFamily="34" charset="0"/>
            </a:endParaRPr>
          </a:p>
        </p:txBody>
      </p:sp>
      <p:sp>
        <p:nvSpPr>
          <p:cNvPr id="29"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08744425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6_Diapositive de titre">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Rectangle 22"/>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5" name="ZoneTexte 24"/>
          <p:cNvSpPr txBox="1"/>
          <p:nvPr userDrawn="1"/>
        </p:nvSpPr>
        <p:spPr>
          <a:xfrm>
            <a:off x="629705" y="6394320"/>
            <a:ext cx="1166044" cy="230832"/>
          </a:xfrm>
          <a:prstGeom prst="rect">
            <a:avLst/>
          </a:prstGeom>
          <a:noFill/>
        </p:spPr>
        <p:txBody>
          <a:bodyPr wrap="square" rtlCol="0">
            <a:spAutoFit/>
          </a:bodyPr>
          <a:lstStyle/>
          <a:p>
            <a:pPr algn="l"/>
            <a:r>
              <a:rPr lang="fr-FR" sz="900" b="1" dirty="0" smtClean="0">
                <a:solidFill>
                  <a:srgbClr val="EA9922"/>
                </a:solidFill>
                <a:latin typeface="Arial Narrow" panose="020B0606020202030204" pitchFamily="34" charset="0"/>
              </a:rPr>
              <a:t>SECTEUR PUBLIC</a:t>
            </a:r>
            <a:endParaRPr lang="fr-FR" sz="900" b="1" dirty="0">
              <a:solidFill>
                <a:srgbClr val="EA9922"/>
              </a:solidFill>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2015"/>
            <a:ext cx="8059406" cy="714785"/>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27" name="Text Placeholder 2"/>
          <p:cNvSpPr>
            <a:spLocks noGrp="1"/>
          </p:cNvSpPr>
          <p:nvPr>
            <p:ph idx="1" hasCustomPrompt="1"/>
          </p:nvPr>
        </p:nvSpPr>
        <p:spPr>
          <a:xfrm>
            <a:off x="298594" y="1343025"/>
            <a:ext cx="4051950" cy="2111375"/>
          </a:xfrm>
          <a:prstGeom prst="rect">
            <a:avLst/>
          </a:prstGeom>
          <a:solidFill>
            <a:schemeClr val="bg1">
              <a:lumMod val="95000"/>
            </a:schemeClr>
          </a:solidFill>
        </p:spPr>
        <p:txBody>
          <a:bodyPr vert="horz" lIns="91440" tIns="45720" rIns="91440" bIns="45720" rtlCol="0">
            <a:normAutofit/>
          </a:bodyPr>
          <a:lstStyle>
            <a:lvl1pPr marL="285750" indent="-285750">
              <a:buClr>
                <a:srgbClr val="EA9922"/>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EA9922"/>
              </a:buClr>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8" name="Text Placeholder 2"/>
          <p:cNvSpPr>
            <a:spLocks noGrp="1"/>
          </p:cNvSpPr>
          <p:nvPr>
            <p:ph idx="17" hasCustomPrompt="1"/>
          </p:nvPr>
        </p:nvSpPr>
        <p:spPr>
          <a:xfrm>
            <a:off x="4774444" y="1343025"/>
            <a:ext cx="4051950" cy="2111375"/>
          </a:xfrm>
          <a:prstGeom prst="rect">
            <a:avLst/>
          </a:prstGeom>
          <a:solidFill>
            <a:schemeClr val="bg1">
              <a:lumMod val="95000"/>
            </a:schemeClr>
          </a:solidFill>
        </p:spPr>
        <p:txBody>
          <a:bodyPr vert="horz" lIns="91440" tIns="45720" rIns="91440" bIns="45720" rtlCol="0">
            <a:normAutofit/>
          </a:bodyPr>
          <a:lstStyle>
            <a:lvl1pPr marL="285750" indent="-285750">
              <a:buClr>
                <a:srgbClr val="EA9922"/>
              </a:buClr>
              <a:buSzPct val="150000"/>
              <a:buFont typeface="Wingdings" panose="05000000000000000000" pitchFamily="2" charset="2"/>
              <a:buChar char="§"/>
              <a:defRPr/>
            </a:lvl1pPr>
            <a:lvl2pPr marL="742950" indent="-285750">
              <a:buClr>
                <a:srgbClr val="9EA09E"/>
              </a:buClr>
              <a:buSzPct val="150000"/>
              <a:buFont typeface="Wingdings" panose="05000000000000000000" pitchFamily="2" charset="2"/>
              <a:buChar char="§"/>
              <a:defRPr/>
            </a:lvl2pPr>
            <a:lvl3pPr marL="1200150" indent="-285750">
              <a:buClr>
                <a:srgbClr val="4F504F"/>
              </a:buClr>
              <a:buSzPct val="150000"/>
              <a:buFont typeface="Wingdings" panose="05000000000000000000" pitchFamily="2" charset="2"/>
              <a:buChar char="§"/>
              <a:defRPr/>
            </a:lvl3pPr>
          </a:lstStyle>
          <a:p>
            <a:pPr marL="285750" indent="-285750">
              <a:buClr>
                <a:srgbClr val="EA9922"/>
              </a:buClr>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9EA09E"/>
              </a:buClr>
              <a:buFont typeface="Wingdings" panose="05000000000000000000" pitchFamily="2" charset="2"/>
              <a:buChar char="§"/>
            </a:pPr>
            <a:r>
              <a:rPr lang="fr-FR" sz="1600" dirty="0" smtClean="0">
                <a:latin typeface="Arial Narrow" panose="020B0606020202030204" pitchFamily="34" charset="0"/>
              </a:rPr>
              <a:t>v</a:t>
            </a:r>
            <a:endParaRPr lang="fr-FR" sz="1400" dirty="0" smtClean="0">
              <a:latin typeface="Arial Narrow" panose="020B0606020202030204" pitchFamily="34" charset="0"/>
            </a:endParaRPr>
          </a:p>
        </p:txBody>
      </p:sp>
      <p:sp>
        <p:nvSpPr>
          <p:cNvPr id="29"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2" name="Text Placeholder 2"/>
          <p:cNvSpPr>
            <a:spLocks noGrp="1"/>
          </p:cNvSpPr>
          <p:nvPr>
            <p:ph idx="18" hasCustomPrompt="1"/>
          </p:nvPr>
        </p:nvSpPr>
        <p:spPr>
          <a:xfrm>
            <a:off x="336270" y="3846740"/>
            <a:ext cx="4051950" cy="2111375"/>
          </a:xfrm>
          <a:prstGeom prst="rect">
            <a:avLst/>
          </a:prstGeom>
          <a:solidFill>
            <a:srgbClr val="F7DAAF"/>
          </a:solidFill>
        </p:spPr>
        <p:txBody>
          <a:bodyPr vert="horz" lIns="91440" tIns="45720" rIns="91440" bIns="45720" rtlCol="0">
            <a:normAutofit/>
          </a:bodyPr>
          <a:lstStyle>
            <a:lvl1pPr marL="285750" indent="-285750">
              <a:buClr>
                <a:srgbClr val="EA9922"/>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EA9922"/>
              </a:buClr>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6" name="Text Placeholder 2"/>
          <p:cNvSpPr>
            <a:spLocks noGrp="1"/>
          </p:cNvSpPr>
          <p:nvPr>
            <p:ph idx="19" hasCustomPrompt="1"/>
          </p:nvPr>
        </p:nvSpPr>
        <p:spPr>
          <a:xfrm>
            <a:off x="4812120" y="3846740"/>
            <a:ext cx="4051950" cy="2111375"/>
          </a:xfrm>
          <a:prstGeom prst="rect">
            <a:avLst/>
          </a:prstGeom>
          <a:solidFill>
            <a:srgbClr val="F7DAAF"/>
          </a:solidFill>
        </p:spPr>
        <p:txBody>
          <a:bodyPr vert="horz" lIns="91440" tIns="45720" rIns="91440" bIns="45720" rtlCol="0">
            <a:normAutofit/>
          </a:bodyPr>
          <a:lstStyle>
            <a:lvl1pPr marL="285750" indent="-285750">
              <a:buClr>
                <a:srgbClr val="EA9922"/>
              </a:buClr>
              <a:buSzPct val="150000"/>
              <a:buFont typeface="Wingdings" panose="05000000000000000000" pitchFamily="2" charset="2"/>
              <a:buChar char="§"/>
              <a:defRPr/>
            </a:lvl1pPr>
            <a:lvl2pPr marL="742950" indent="-285750">
              <a:buClr>
                <a:srgbClr val="9EA09E"/>
              </a:buClr>
              <a:buSzPct val="150000"/>
              <a:buFont typeface="Wingdings" panose="05000000000000000000" pitchFamily="2" charset="2"/>
              <a:buChar char="§"/>
              <a:defRPr/>
            </a:lvl2pPr>
            <a:lvl3pPr marL="1200150" indent="-285750">
              <a:buClr>
                <a:srgbClr val="4F504F"/>
              </a:buClr>
              <a:buSzPct val="150000"/>
              <a:buFont typeface="Wingdings" panose="05000000000000000000" pitchFamily="2" charset="2"/>
              <a:buChar char="§"/>
              <a:defRPr/>
            </a:lvl3pPr>
          </a:lstStyle>
          <a:p>
            <a:pPr marL="285750" indent="-285750">
              <a:buClr>
                <a:srgbClr val="EA9922"/>
              </a:buClr>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9EA09E"/>
              </a:buClr>
              <a:buFont typeface="Wingdings" panose="05000000000000000000" pitchFamily="2" charset="2"/>
              <a:buChar char="§"/>
            </a:pPr>
            <a:r>
              <a:rPr lang="fr-FR" sz="1600" dirty="0" smtClean="0">
                <a:latin typeface="Arial Narrow" panose="020B0606020202030204" pitchFamily="34" charset="0"/>
              </a:rPr>
              <a:t>v</a:t>
            </a:r>
            <a:endParaRPr lang="fr-FR" sz="1400" dirty="0" smtClean="0">
              <a:latin typeface="Arial Narrow" panose="020B0606020202030204" pitchFamily="34" charset="0"/>
            </a:endParaRPr>
          </a:p>
        </p:txBody>
      </p:sp>
    </p:spTree>
    <p:extLst>
      <p:ext uri="{BB962C8B-B14F-4D97-AF65-F5344CB8AC3E}">
        <p14:creationId xmlns:p14="http://schemas.microsoft.com/office/powerpoint/2010/main" val="2328228933"/>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25841" y="2829813"/>
            <a:ext cx="4692318" cy="1122175"/>
          </a:xfrm>
          <a:prstGeom prst="rect">
            <a:avLst/>
          </a:prstGeom>
        </p:spPr>
      </p:pic>
    </p:spTree>
    <p:extLst>
      <p:ext uri="{BB962C8B-B14F-4D97-AF65-F5344CB8AC3E}">
        <p14:creationId xmlns:p14="http://schemas.microsoft.com/office/powerpoint/2010/main" val="2121864065"/>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fr-F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r>
              <a:rPr lang="fr-FR" dirty="0" smtClean="0"/>
              <a:t>HDJ – Mobilité bancaire – 09/02/17</a:t>
            </a:r>
            <a:endParaRPr lang="fr-FR" dirty="0"/>
          </a:p>
        </p:txBody>
      </p:sp>
      <p:sp>
        <p:nvSpPr>
          <p:cNvPr id="4" name="Slide Number Placeholder 3"/>
          <p:cNvSpPr>
            <a:spLocks noGrp="1"/>
          </p:cNvSpPr>
          <p:nvPr>
            <p:ph type="sldNum" sz="quarter" idx="12"/>
          </p:nvPr>
        </p:nvSpPr>
        <p:spPr>
          <a:xfrm>
            <a:off x="8705578" y="6508043"/>
            <a:ext cx="414958" cy="365125"/>
          </a:xfrm>
          <a:prstGeom prst="rect">
            <a:avLst/>
          </a:prstGeom>
        </p:spPr>
        <p:txBody>
          <a:bodyPr anchor="ctr" anchorCtr="0"/>
          <a:lstStyle>
            <a:lvl1pPr algn="r">
              <a:defRPr sz="1000">
                <a:solidFill>
                  <a:schemeClr val="bg1">
                    <a:lumMod val="50000"/>
                  </a:schemeClr>
                </a:solidFill>
              </a:defRPr>
            </a:lvl1pPr>
          </a:lstStyle>
          <a:p>
            <a:fld id="{7B3C3BA2-A26C-492F-873B-900B4435B0C5}" type="slidenum">
              <a:rPr lang="fr-FR" smtClean="0"/>
              <a:pPr/>
              <a:t>‹N°›</a:t>
            </a:fld>
            <a:endParaRPr lang="fr-FR"/>
          </a:p>
        </p:txBody>
      </p:sp>
    </p:spTree>
    <p:extLst>
      <p:ext uri="{BB962C8B-B14F-4D97-AF65-F5344CB8AC3E}">
        <p14:creationId xmlns:p14="http://schemas.microsoft.com/office/powerpoint/2010/main" val="85592097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7409469"/>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123347595"/>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314847759"/>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33705499"/>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963191093"/>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364745321"/>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705376860"/>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16944927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419561086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84.xml"/><Relationship Id="rId3" Type="http://schemas.openxmlformats.org/officeDocument/2006/relationships/slideLayout" Target="../slideLayouts/slideLayout79.xml"/><Relationship Id="rId7" Type="http://schemas.openxmlformats.org/officeDocument/2006/relationships/slideLayout" Target="../slideLayouts/slideLayout83.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image" Target="../media/image24.jpg"/><Relationship Id="rId5" Type="http://schemas.openxmlformats.org/officeDocument/2006/relationships/slideLayout" Target="../slideLayouts/slideLayout81.xml"/><Relationship Id="rId10" Type="http://schemas.openxmlformats.org/officeDocument/2006/relationships/theme" Target="../theme/theme2.xml"/><Relationship Id="rId4" Type="http://schemas.openxmlformats.org/officeDocument/2006/relationships/slideLayout" Target="../slideLayouts/slideLayout80.xml"/><Relationship Id="rId9" Type="http://schemas.openxmlformats.org/officeDocument/2006/relationships/slideLayout" Target="../slideLayouts/slideLayout8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9" name="Connecteur droit 18"/>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0" name="Image 1"/>
          <p:cNvPicPr>
            <a:picLocks noChangeAspect="1"/>
          </p:cNvPicPr>
          <p:nvPr userDrawn="1"/>
        </p:nvPicPr>
        <p:blipFill>
          <a:blip r:embed="rId78"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ce réservé du pied de page 2"/>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smtClean="0"/>
              <a:t>titre de la présentation</a:t>
            </a:r>
            <a:endParaRPr lang="fr-FR" dirty="0"/>
          </a:p>
        </p:txBody>
      </p:sp>
    </p:spTree>
    <p:extLst>
      <p:ext uri="{BB962C8B-B14F-4D97-AF65-F5344CB8AC3E}">
        <p14:creationId xmlns:p14="http://schemas.microsoft.com/office/powerpoint/2010/main" val="240678225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753" r:id="rId7"/>
    <p:sldLayoutId id="2147483688" r:id="rId8"/>
    <p:sldLayoutId id="2147483689" r:id="rId9"/>
    <p:sldLayoutId id="2147483690" r:id="rId10"/>
    <p:sldLayoutId id="2147483737" r:id="rId11"/>
    <p:sldLayoutId id="2147483687" r:id="rId12"/>
    <p:sldLayoutId id="2147483738" r:id="rId13"/>
    <p:sldLayoutId id="2147483682" r:id="rId14"/>
    <p:sldLayoutId id="2147483693" r:id="rId15"/>
    <p:sldLayoutId id="2147483694" r:id="rId16"/>
    <p:sldLayoutId id="2147483704" r:id="rId17"/>
    <p:sldLayoutId id="2147483692" r:id="rId18"/>
    <p:sldLayoutId id="2147483683" r:id="rId19"/>
    <p:sldLayoutId id="2147483684" r:id="rId20"/>
    <p:sldLayoutId id="2147483685" r:id="rId21"/>
    <p:sldLayoutId id="2147483695" r:id="rId22"/>
    <p:sldLayoutId id="2147483696" r:id="rId23"/>
    <p:sldLayoutId id="2147483751" r:id="rId24"/>
    <p:sldLayoutId id="2147483705" r:id="rId25"/>
    <p:sldLayoutId id="2147483698" r:id="rId26"/>
    <p:sldLayoutId id="2147483699" r:id="rId27"/>
    <p:sldLayoutId id="2147483706" r:id="rId28"/>
    <p:sldLayoutId id="2147483741" r:id="rId29"/>
    <p:sldLayoutId id="2147483700" r:id="rId30"/>
    <p:sldLayoutId id="2147483701" r:id="rId31"/>
    <p:sldLayoutId id="2147483707" r:id="rId32"/>
    <p:sldLayoutId id="2147483742" r:id="rId33"/>
    <p:sldLayoutId id="2147483702" r:id="rId34"/>
    <p:sldLayoutId id="2147483703" r:id="rId35"/>
    <p:sldLayoutId id="2147483708" r:id="rId36"/>
    <p:sldLayoutId id="2147483743" r:id="rId37"/>
    <p:sldLayoutId id="2147483709" r:id="rId38"/>
    <p:sldLayoutId id="2147483740" r:id="rId39"/>
    <p:sldLayoutId id="2147483752" r:id="rId40"/>
    <p:sldLayoutId id="2147483710" r:id="rId41"/>
    <p:sldLayoutId id="2147483711" r:id="rId42"/>
    <p:sldLayoutId id="2147483712" r:id="rId43"/>
    <p:sldLayoutId id="2147483744" r:id="rId44"/>
    <p:sldLayoutId id="2147483722" r:id="rId45"/>
    <p:sldLayoutId id="2147483713" r:id="rId46"/>
    <p:sldLayoutId id="2147483714" r:id="rId47"/>
    <p:sldLayoutId id="2147483715" r:id="rId48"/>
    <p:sldLayoutId id="2147483745" r:id="rId49"/>
    <p:sldLayoutId id="2147483724" r:id="rId50"/>
    <p:sldLayoutId id="2147483716" r:id="rId51"/>
    <p:sldLayoutId id="2147483717" r:id="rId52"/>
    <p:sldLayoutId id="2147483718" r:id="rId53"/>
    <p:sldLayoutId id="2147483746" r:id="rId54"/>
    <p:sldLayoutId id="2147483723" r:id="rId55"/>
    <p:sldLayoutId id="2147483719" r:id="rId56"/>
    <p:sldLayoutId id="2147483720" r:id="rId57"/>
    <p:sldLayoutId id="2147483721" r:id="rId58"/>
    <p:sldLayoutId id="2147483747" r:id="rId59"/>
    <p:sldLayoutId id="2147483725" r:id="rId60"/>
    <p:sldLayoutId id="2147483726" r:id="rId61"/>
    <p:sldLayoutId id="2147483727" r:id="rId62"/>
    <p:sldLayoutId id="2147483728" r:id="rId63"/>
    <p:sldLayoutId id="2147483748" r:id="rId64"/>
    <p:sldLayoutId id="2147483729" r:id="rId65"/>
    <p:sldLayoutId id="2147483730" r:id="rId66"/>
    <p:sldLayoutId id="2147483731" r:id="rId67"/>
    <p:sldLayoutId id="2147483732" r:id="rId68"/>
    <p:sldLayoutId id="2147483749" r:id="rId69"/>
    <p:sldLayoutId id="2147483733" r:id="rId70"/>
    <p:sldLayoutId id="2147483734" r:id="rId71"/>
    <p:sldLayoutId id="2147483735" r:id="rId72"/>
    <p:sldLayoutId id="2147483736" r:id="rId73"/>
    <p:sldLayoutId id="2147483750" r:id="rId74"/>
    <p:sldLayoutId id="2147483697" r:id="rId75"/>
    <p:sldLayoutId id="2147483766" r:id="rId76"/>
  </p:sldLayoutIdLst>
  <p:timing>
    <p:tnLst>
      <p:par>
        <p:cTn id="1" dur="indefinite" restart="never" nodeType="tmRoot"/>
      </p:par>
    </p:tnLst>
  </p:timing>
  <p:hf sldNum="0" hdr="0" dt="0"/>
  <p:txStyles>
    <p:titleStyle>
      <a:lvl1pPr algn="ctr" defTabSz="914400" rtl="0" eaLnBrk="1" latinLnBrk="0" hangingPunct="1">
        <a:lnSpc>
          <a:spcPct val="90000"/>
        </a:lnSpc>
        <a:spcBef>
          <a:spcPct val="0"/>
        </a:spcBef>
        <a:buNone/>
        <a:defRPr sz="3200" b="1" kern="1200">
          <a:solidFill>
            <a:schemeClr val="bg1">
              <a:lumMod val="65000"/>
            </a:schemeClr>
          </a:solidFill>
          <a:latin typeface="Arial Narrow" panose="020B0606020202030204" pitchFamily="34" charset="0"/>
          <a:ea typeface="+mj-ea"/>
          <a:cs typeface="+mj-cs"/>
        </a:defRPr>
      </a:lvl1pPr>
    </p:titleStyle>
    <p:body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smtClean="0">
                <a:solidFill>
                  <a:srgbClr val="000000"/>
                </a:solidFill>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000000"/>
                </a:solidFill>
              </a:endParaRP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a:solidFill>
                  <a:prstClr val="white"/>
                </a:solidFill>
              </a:rPr>
              <a:pPr>
                <a:defRPr/>
              </a:pPr>
              <a:t>‹N°›</a:t>
            </a:fld>
            <a:endParaRPr lang="fr-FR" sz="700" dirty="0">
              <a:solidFill>
                <a:prstClr val="white"/>
              </a:solidFill>
            </a:endParaRPr>
          </a:p>
        </p:txBody>
      </p:sp>
    </p:spTree>
    <p:extLst>
      <p:ext uri="{BB962C8B-B14F-4D97-AF65-F5344CB8AC3E}">
        <p14:creationId xmlns:p14="http://schemas.microsoft.com/office/powerpoint/2010/main" val="1220471960"/>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5.xml.rels><?xml version="1.0" encoding="UTF-8" standalone="yes"?>
<Relationships xmlns="http://schemas.openxmlformats.org/package/2006/relationships"><Relationship Id="rId2" Type="http://schemas.openxmlformats.org/officeDocument/2006/relationships/hyperlink" Target="http://wnsgprw1.celca.caisse-epargne.fr/app/BPR/home.aspx" TargetMode="Externa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8.xml"/><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8.xml"/><Relationship Id="rId4" Type="http://schemas.openxmlformats.org/officeDocument/2006/relationships/image" Target="../media/image36.jpe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s://www.caisse-epargne.fr/lorraine-champagne-ardenne/particuliers/au-quotidien/produit-service-aide-mobilite-test" TargetMode="Externa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hyperlink" Target="http://service-celca-moss.sigce.caisse-epargne.fr/sites/lca1/SiteDirectory/rub_com/RDC_marche_parts/Offre%20CELCA%20Jeunes/RDC_marche_parts_offre_celca_jeunes.aspx?RootFolder=/sites/lca1/SiteDirectory/rub_com/RDC_marche_parts/Offre%20CELCA%20Jeunes/Parrainage&amp;PageView=Shared&amp;FolderCTID=0x012000A2F4A562F9EDC047BE5A7E06CE4DA762&amp;View=%7b9E1DFA90-553E-449C-8BC6-7A814A19ED9C%7d" TargetMode="External"/><Relationship Id="rId2" Type="http://schemas.openxmlformats.org/officeDocument/2006/relationships/hyperlink" Target="http://service-celca-moss.sigce.caisse-epargne.fr/sites/lca1/SiteDirectory/rub_com/RDC_marche_parts/Domilis/Cadomilis_attribution%20des%20bons%20d'achat%20Isilis.pptx" TargetMode="External"/><Relationship Id="rId1" Type="http://schemas.openxmlformats.org/officeDocument/2006/relationships/slideLayout" Target="../slideLayouts/slideLayout78.xml"/></Relationships>
</file>

<file path=ppt/slides/_rels/slide17.xml.rels><?xml version="1.0" encoding="UTF-8" standalone="yes"?>
<Relationships xmlns="http://schemas.openxmlformats.org/package/2006/relationships"><Relationship Id="rId8" Type="http://schemas.openxmlformats.org/officeDocument/2006/relationships/hyperlink" Target="https://www.caisse-epargne.fr/lorraine-champagne-ardenne/particuliers/au-quotidien/produit-domilis" TargetMode="External"/><Relationship Id="rId3" Type="http://schemas.openxmlformats.org/officeDocument/2006/relationships/hyperlink" Target="http://wnsgprw1.celca.caisse-epargne.fr/app/BPR/home.aspx" TargetMode="External"/><Relationship Id="rId7" Type="http://schemas.openxmlformats.org/officeDocument/2006/relationships/hyperlink" Target="http://service-celca-moss.sigce.caisse-epargne.fr/sites/lca1/SiteDirectory/rub_com/RDC_marche_parts/Domilis/Fiche%20produit%20Domilis%20-%20Mobilit&#233;%20bancaire%202017.pdf" TargetMode="External"/><Relationship Id="rId2" Type="http://schemas.openxmlformats.org/officeDocument/2006/relationships/hyperlink" Target="http://wnsgprw1.celca.caisse-epargne.fr/app/bci/INF/INF_N020_17.pdf" TargetMode="External"/><Relationship Id="rId1" Type="http://schemas.openxmlformats.org/officeDocument/2006/relationships/slideLayout" Target="../slideLayouts/slideLayout78.xml"/><Relationship Id="rId6" Type="http://schemas.openxmlformats.org/officeDocument/2006/relationships/image" Target="../media/image43.png"/><Relationship Id="rId5" Type="http://schemas.openxmlformats.org/officeDocument/2006/relationships/hyperlink" Target="http://www.fbf.fr/fr/files/9FTDVM/Guide-HS-mobilite_pages.pdf" TargetMode="External"/><Relationship Id="rId4" Type="http://schemas.openxmlformats.org/officeDocument/2006/relationships/hyperlink" Target="http://service-celca-moss.sigce.caisse-epargne.fr/sites/lca1/SiteDirectory/rub_com/RDC_marche_parts/Domilis/RDC_marche_parts_%20domilis.aspx?PageView=Shared" TargetMode="External"/><Relationship Id="rId9" Type="http://schemas.openxmlformats.org/officeDocument/2006/relationships/hyperlink" Target="https://www.caisse-epargne.fr/lorraine-champagne-ardenne/particuliers/au-quotidien/produit-service-aide-mobilite"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wnsgprw1.celca.caisse-epargne.fr/divers/communication/breves/bdd/essentiel/tout_lire/2017_02_08_Essentiel.pdf" TargetMode="External"/><Relationship Id="rId2" Type="http://schemas.openxmlformats.org/officeDocument/2006/relationships/image" Target="../media/image44.png"/><Relationship Id="rId1" Type="http://schemas.openxmlformats.org/officeDocument/2006/relationships/slideLayout" Target="../slideLayouts/slideLayout7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5"/>
          </p:nvPr>
        </p:nvSpPr>
        <p:spPr>
          <a:xfrm>
            <a:off x="275669" y="3495530"/>
            <a:ext cx="8580321" cy="421940"/>
          </a:xfrm>
        </p:spPr>
        <p:txBody>
          <a:bodyPr/>
          <a:lstStyle/>
          <a:p>
            <a:r>
              <a:rPr lang="fr-FR" dirty="0" smtClean="0"/>
              <a:t> heure du jeudi 09/02/2017</a:t>
            </a:r>
          </a:p>
        </p:txBody>
      </p:sp>
      <p:sp>
        <p:nvSpPr>
          <p:cNvPr id="4" name="Espace réservé du texte 3"/>
          <p:cNvSpPr>
            <a:spLocks noGrp="1"/>
          </p:cNvSpPr>
          <p:nvPr>
            <p:ph type="body" sz="quarter" idx="16"/>
          </p:nvPr>
        </p:nvSpPr>
        <p:spPr/>
        <p:txBody>
          <a:bodyPr/>
          <a:lstStyle/>
          <a:p>
            <a:r>
              <a:rPr lang="fr-FR" dirty="0" smtClean="0">
                <a:solidFill>
                  <a:schemeClr val="bg1"/>
                </a:solidFill>
              </a:rPr>
              <a:t>Nouveau dispositif de </a:t>
            </a:r>
            <a:r>
              <a:rPr lang="fr-FR" dirty="0" err="1" smtClean="0"/>
              <a:t>mobilite</a:t>
            </a:r>
            <a:r>
              <a:rPr lang="fr-FR" dirty="0" smtClean="0"/>
              <a:t> bancaire</a:t>
            </a:r>
            <a:endParaRPr lang="fr-FR" dirty="0"/>
          </a:p>
        </p:txBody>
      </p:sp>
    </p:spTree>
    <p:extLst>
      <p:ext uri="{BB962C8B-B14F-4D97-AF65-F5344CB8AC3E}">
        <p14:creationId xmlns:p14="http://schemas.microsoft.com/office/powerpoint/2010/main" val="26996617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720642" y="3916391"/>
            <a:ext cx="802255" cy="189781"/>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contenu 1"/>
          <p:cNvSpPr>
            <a:spLocks noGrp="1"/>
          </p:cNvSpPr>
          <p:nvPr>
            <p:ph idx="1"/>
          </p:nvPr>
        </p:nvSpPr>
        <p:spPr>
          <a:xfrm>
            <a:off x="213064" y="1949559"/>
            <a:ext cx="8788893" cy="1656286"/>
          </a:xfrm>
        </p:spPr>
        <p:txBody>
          <a:bodyPr>
            <a:normAutofit/>
          </a:bodyPr>
          <a:lstStyle/>
          <a:p>
            <a:pPr marL="0" indent="0">
              <a:buNone/>
            </a:pPr>
            <a:r>
              <a:rPr lang="fr-FR" sz="1600" b="1" dirty="0" smtClean="0"/>
              <a:t>Simplifier le changement de banque pour les clients </a:t>
            </a:r>
            <a:r>
              <a:rPr lang="fr-FR" sz="1600" b="1" dirty="0" smtClean="0">
                <a:solidFill>
                  <a:srgbClr val="EA0000"/>
                </a:solidFill>
              </a:rPr>
              <a:t>Particuliers</a:t>
            </a:r>
            <a:r>
              <a:rPr lang="fr-FR" sz="1600" b="1" dirty="0" smtClean="0"/>
              <a:t> en </a:t>
            </a:r>
            <a:r>
              <a:rPr lang="fr-FR" sz="1600" b="1" dirty="0" smtClean="0">
                <a:solidFill>
                  <a:srgbClr val="EA0000"/>
                </a:solidFill>
              </a:rPr>
              <a:t>automatisant les échanges de données </a:t>
            </a:r>
            <a:r>
              <a:rPr lang="fr-FR" sz="1600" b="1" dirty="0" smtClean="0"/>
              <a:t>entre les 4 principaux acteurs:</a:t>
            </a:r>
          </a:p>
          <a:p>
            <a:pPr lvl="1">
              <a:buClr>
                <a:srgbClr val="EA0000"/>
              </a:buClr>
            </a:pPr>
            <a:r>
              <a:rPr lang="fr-FR" sz="1400" dirty="0" smtClean="0"/>
              <a:t>la banque de départ </a:t>
            </a:r>
            <a:r>
              <a:rPr lang="fr-FR" sz="1300" dirty="0" smtClean="0">
                <a:solidFill>
                  <a:schemeClr val="tx1">
                    <a:lumMod val="50000"/>
                    <a:lumOff val="50000"/>
                  </a:schemeClr>
                </a:solidFill>
              </a:rPr>
              <a:t>(ancienne banque du client)</a:t>
            </a:r>
          </a:p>
          <a:p>
            <a:pPr lvl="1">
              <a:buClr>
                <a:srgbClr val="EA0000"/>
              </a:buClr>
            </a:pPr>
            <a:r>
              <a:rPr lang="fr-FR" sz="1400" dirty="0" smtClean="0"/>
              <a:t>la banque d’arrivée </a:t>
            </a:r>
            <a:r>
              <a:rPr lang="fr-FR" sz="1300" dirty="0" smtClean="0">
                <a:solidFill>
                  <a:schemeClr val="tx1">
                    <a:lumMod val="50000"/>
                    <a:lumOff val="50000"/>
                  </a:schemeClr>
                </a:solidFill>
              </a:rPr>
              <a:t>(nouvelle banque du client)</a:t>
            </a:r>
          </a:p>
          <a:p>
            <a:pPr lvl="1">
              <a:buClr>
                <a:srgbClr val="EA0000"/>
              </a:buClr>
            </a:pPr>
            <a:r>
              <a:rPr lang="fr-FR" sz="1400" dirty="0" smtClean="0"/>
              <a:t>la banque de l’émetteur</a:t>
            </a:r>
            <a:r>
              <a:rPr lang="fr-FR" sz="1400" dirty="0" smtClean="0">
                <a:solidFill>
                  <a:schemeClr val="tx1">
                    <a:lumMod val="50000"/>
                    <a:lumOff val="50000"/>
                  </a:schemeClr>
                </a:solidFill>
              </a:rPr>
              <a:t> </a:t>
            </a:r>
          </a:p>
          <a:p>
            <a:pPr lvl="1">
              <a:buClr>
                <a:srgbClr val="EA0000"/>
              </a:buClr>
            </a:pPr>
            <a:r>
              <a:rPr lang="fr-FR" sz="1400" dirty="0"/>
              <a:t>l</a:t>
            </a:r>
            <a:r>
              <a:rPr lang="fr-FR" sz="1400" dirty="0" smtClean="0"/>
              <a:t>es émetteurs </a:t>
            </a:r>
            <a:r>
              <a:rPr lang="fr-FR" sz="1300" dirty="0">
                <a:solidFill>
                  <a:schemeClr val="tx1">
                    <a:lumMod val="50000"/>
                    <a:lumOff val="50000"/>
                  </a:schemeClr>
                </a:solidFill>
              </a:rPr>
              <a:t>(fournisseurs téléphone/énergie, impôts, employeur, S. Sociale</a:t>
            </a:r>
            <a:r>
              <a:rPr lang="fr-FR" sz="1300" dirty="0" smtClean="0">
                <a:solidFill>
                  <a:schemeClr val="tx1">
                    <a:lumMod val="50000"/>
                    <a:lumOff val="50000"/>
                  </a:schemeClr>
                </a:solidFill>
              </a:rPr>
              <a:t>…)</a:t>
            </a:r>
          </a:p>
          <a:p>
            <a:pPr lvl="1"/>
            <a:endParaRPr lang="fr-FR" dirty="0" smtClean="0"/>
          </a:p>
        </p:txBody>
      </p:sp>
      <p:sp>
        <p:nvSpPr>
          <p:cNvPr id="3" name="Titre 2"/>
          <p:cNvSpPr>
            <a:spLocks noGrp="1"/>
          </p:cNvSpPr>
          <p:nvPr>
            <p:ph type="title"/>
          </p:nvPr>
        </p:nvSpPr>
        <p:spPr/>
        <p:txBody>
          <a:bodyPr>
            <a:noAutofit/>
          </a:bodyPr>
          <a:lstStyle/>
          <a:p>
            <a:r>
              <a:rPr lang="fr-FR" sz="2400" dirty="0" smtClean="0"/>
              <a:t>Présentation du nouveau </a:t>
            </a:r>
            <a:br>
              <a:rPr lang="fr-FR" sz="2400" dirty="0" smtClean="0"/>
            </a:br>
            <a:r>
              <a:rPr lang="fr-FR" sz="2400" dirty="0" smtClean="0"/>
              <a:t>dispositif de mobilité bancaire</a:t>
            </a:r>
            <a:endParaRPr lang="fr-FR" sz="2400" dirty="0"/>
          </a:p>
        </p:txBody>
      </p:sp>
      <p:sp>
        <p:nvSpPr>
          <p:cNvPr id="5" name="Zone de texte 2"/>
          <p:cNvSpPr txBox="1">
            <a:spLocks noChangeArrowheads="1"/>
          </p:cNvSpPr>
          <p:nvPr/>
        </p:nvSpPr>
        <p:spPr bwMode="auto">
          <a:xfrm>
            <a:off x="595222" y="1209540"/>
            <a:ext cx="7927675" cy="325959"/>
          </a:xfrm>
          <a:prstGeom prst="rect">
            <a:avLst/>
          </a:prstGeom>
          <a:solidFill>
            <a:srgbClr val="EA0000"/>
          </a:solidFill>
          <a:ln w="9525">
            <a:noFill/>
            <a:miter lim="800000"/>
            <a:headEnd/>
            <a:tailEnd/>
          </a:ln>
        </p:spPr>
        <p:txBody>
          <a:bodyPr rot="0" vert="horz" wrap="square" lIns="91440" tIns="45720" rIns="91440" bIns="45720" anchor="ctr" anchorCtr="0">
            <a:noAutofit/>
          </a:bodyPr>
          <a:lstStyle/>
          <a:p>
            <a:pPr algn="ctr">
              <a:spcAft>
                <a:spcPts val="1000"/>
              </a:spcAft>
            </a:pPr>
            <a:r>
              <a:rPr lang="fr-FR" sz="1600" b="1" dirty="0">
                <a:solidFill>
                  <a:schemeClr val="bg1"/>
                </a:solidFill>
              </a:rPr>
              <a:t>Le nouveau dispositif de Mobilité Bancaire prévu par la Loi </a:t>
            </a:r>
            <a:r>
              <a:rPr lang="fr-FR" sz="1600" b="1" dirty="0" err="1">
                <a:solidFill>
                  <a:schemeClr val="bg1"/>
                </a:solidFill>
              </a:rPr>
              <a:t>Macron</a:t>
            </a:r>
            <a:r>
              <a:rPr lang="fr-FR" sz="1600" b="1" dirty="0">
                <a:solidFill>
                  <a:schemeClr val="bg1"/>
                </a:solidFill>
              </a:rPr>
              <a:t> est entré en vigueur le 6/02/17.</a:t>
            </a:r>
          </a:p>
        </p:txBody>
      </p:sp>
      <p:sp>
        <p:nvSpPr>
          <p:cNvPr id="8" name="Zone de texte 2"/>
          <p:cNvSpPr txBox="1">
            <a:spLocks noChangeArrowheads="1"/>
          </p:cNvSpPr>
          <p:nvPr/>
        </p:nvSpPr>
        <p:spPr bwMode="auto">
          <a:xfrm>
            <a:off x="112149" y="1692608"/>
            <a:ext cx="2406770" cy="325959"/>
          </a:xfrm>
          <a:prstGeom prst="rect">
            <a:avLst/>
          </a:prstGeom>
          <a:noFill/>
          <a:ln w="9525">
            <a:noFill/>
            <a:miter lim="800000"/>
            <a:headEnd/>
            <a:tailEnd/>
          </a:ln>
        </p:spPr>
        <p:txBody>
          <a:bodyPr rot="0" vert="horz" wrap="square" lIns="91440" tIns="45720" rIns="91440" bIns="45720" anchor="b" anchorCtr="0">
            <a:noAutofit/>
          </a:bodyPr>
          <a:lstStyle/>
          <a:p>
            <a:pPr algn="ctr">
              <a:spcAft>
                <a:spcPts val="1000"/>
              </a:spcAft>
            </a:pPr>
            <a:r>
              <a:rPr lang="fr-FR" sz="1600" b="1" dirty="0" smtClean="0">
                <a:solidFill>
                  <a:srgbClr val="EA0000"/>
                </a:solidFill>
                <a:effectLst>
                  <a:outerShdw blurRad="38100" dist="38100" dir="2700000" algn="tl">
                    <a:srgbClr val="000000">
                      <a:alpha val="43137"/>
                    </a:srgbClr>
                  </a:outerShdw>
                </a:effectLst>
              </a:rPr>
              <a:t>OBJECTIF DU DISPOSITIF</a:t>
            </a:r>
            <a:endParaRPr lang="fr-FR" sz="1600" b="1" dirty="0">
              <a:solidFill>
                <a:srgbClr val="EA0000"/>
              </a:solidFill>
              <a:effectLst>
                <a:outerShdw blurRad="38100" dist="38100" dir="2700000" algn="tl">
                  <a:srgbClr val="000000">
                    <a:alpha val="43137"/>
                  </a:srgbClr>
                </a:outerShdw>
              </a:effectLst>
            </a:endParaRPr>
          </a:p>
        </p:txBody>
      </p:sp>
      <p:graphicFrame>
        <p:nvGraphicFramePr>
          <p:cNvPr id="4" name="Tableau 3"/>
          <p:cNvGraphicFramePr>
            <a:graphicFrameLocks noGrp="1"/>
          </p:cNvGraphicFramePr>
          <p:nvPr>
            <p:extLst>
              <p:ext uri="{D42A27DB-BD31-4B8C-83A1-F6EECF244321}">
                <p14:modId xmlns:p14="http://schemas.microsoft.com/office/powerpoint/2010/main" val="847929804"/>
              </p:ext>
            </p:extLst>
          </p:nvPr>
        </p:nvGraphicFramePr>
        <p:xfrm>
          <a:off x="215660" y="3812391"/>
          <a:ext cx="8660921" cy="2295107"/>
        </p:xfrm>
        <a:graphic>
          <a:graphicData uri="http://schemas.openxmlformats.org/drawingml/2006/table">
            <a:tbl>
              <a:tblPr bandRow="1">
                <a:tableStyleId>{5C22544A-7EE6-4342-B048-85BDC9FD1C3A}</a:tableStyleId>
              </a:tblPr>
              <a:tblGrid>
                <a:gridCol w="983412"/>
                <a:gridCol w="7677509"/>
              </a:tblGrid>
              <a:tr h="398131">
                <a:tc row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300" b="1" dirty="0" smtClean="0">
                          <a:solidFill>
                            <a:schemeClr val="bg1"/>
                          </a:solidFill>
                        </a:rPr>
                        <a:t>Les principales nouveautés</a:t>
                      </a:r>
                    </a:p>
                    <a:p>
                      <a:endParaRPr lang="fr-FR" dirty="0">
                        <a:solidFill>
                          <a:schemeClr val="bg1"/>
                        </a:solidFill>
                      </a:endParaRPr>
                    </a:p>
                  </a:txBody>
                  <a:tcPr anchor="ctr">
                    <a:lnR w="28575" cap="flat" cmpd="sng" algn="ctr">
                      <a:solidFill>
                        <a:schemeClr val="bg1"/>
                      </a:solidFill>
                      <a:prstDash val="solid"/>
                      <a:round/>
                      <a:headEnd type="none" w="med" len="med"/>
                      <a:tailEnd type="none" w="med" len="med"/>
                    </a:lnR>
                    <a:solidFill>
                      <a:schemeClr val="bg1">
                        <a:lumMod val="65000"/>
                      </a:schemeClr>
                    </a:solidFill>
                  </a:tcPr>
                </a:tc>
                <a:tc>
                  <a:txBody>
                    <a:bodyPr/>
                    <a:lstStyle/>
                    <a:p>
                      <a:pPr marL="0" lvl="1" indent="0"/>
                      <a:r>
                        <a:rPr lang="fr-FR" sz="1400" dirty="0" smtClean="0"/>
                        <a:t>Les banques </a:t>
                      </a:r>
                      <a:r>
                        <a:rPr lang="fr-FR" altLang="fr-FR" sz="1400" dirty="0" smtClean="0"/>
                        <a:t>ont l’obligation de mettre à disposition des clients une </a:t>
                      </a:r>
                      <a:r>
                        <a:rPr lang="fr-FR" altLang="fr-FR" sz="1400" dirty="0" smtClean="0">
                          <a:solidFill>
                            <a:srgbClr val="EA0000"/>
                          </a:solidFill>
                        </a:rPr>
                        <a:t>information </a:t>
                      </a:r>
                      <a:r>
                        <a:rPr lang="fr-FR" altLang="fr-FR" sz="1400" dirty="0" smtClean="0"/>
                        <a:t>sur la mobilité bancaire (voir p. 17)</a:t>
                      </a:r>
                    </a:p>
                  </a:txBody>
                  <a:tcPr anchor="ctr">
                    <a:lnL w="28575" cap="flat" cmpd="sng" algn="ctr">
                      <a:solidFill>
                        <a:schemeClr val="bg1"/>
                      </a:solidFill>
                      <a:prstDash val="solid"/>
                      <a:round/>
                      <a:headEnd type="none" w="med" len="med"/>
                      <a:tailEnd type="none" w="med" len="med"/>
                    </a:lnL>
                    <a:lnB w="28575" cap="flat" cmpd="sng" algn="ctr">
                      <a:solidFill>
                        <a:schemeClr val="bg1"/>
                      </a:solidFill>
                      <a:prstDash val="solid"/>
                      <a:round/>
                      <a:headEnd type="none" w="med" len="med"/>
                      <a:tailEnd type="none" w="med" len="med"/>
                    </a:lnB>
                    <a:solidFill>
                      <a:schemeClr val="bg1">
                        <a:lumMod val="95000"/>
                      </a:schemeClr>
                    </a:solidFill>
                  </a:tcPr>
                </a:tc>
              </a:tr>
              <a:tr h="679164">
                <a:tc vMerge="1">
                  <a:txBody>
                    <a:bodyPr/>
                    <a:lstStyle/>
                    <a:p>
                      <a:endParaRPr lang="fr-FR" dirty="0"/>
                    </a:p>
                  </a:txBody>
                  <a:tcPr/>
                </a:tc>
                <a:tc>
                  <a:txBody>
                    <a:bodyPr/>
                    <a:lstStyle/>
                    <a:p>
                      <a:pPr marL="0" lvl="1" indent="0"/>
                      <a:r>
                        <a:rPr lang="fr-FR" sz="1400" dirty="0" smtClean="0"/>
                        <a:t>La banque d’arrivée doit </a:t>
                      </a:r>
                      <a:r>
                        <a:rPr lang="fr-FR" sz="1400" dirty="0" smtClean="0">
                          <a:solidFill>
                            <a:srgbClr val="EA0000"/>
                          </a:solidFill>
                        </a:rPr>
                        <a:t>obligatoirement proposer </a:t>
                      </a:r>
                      <a:r>
                        <a:rPr lang="fr-FR" sz="1400" dirty="0" smtClean="0"/>
                        <a:t>au client le service d’aide à la mobilité</a:t>
                      </a:r>
                    </a:p>
                    <a:p>
                      <a:pPr marL="0" marR="0" lvl="1" indent="0" algn="l" defTabSz="914400" rtl="0" eaLnBrk="1" fontAlgn="auto" latinLnBrk="0" hangingPunct="1">
                        <a:lnSpc>
                          <a:spcPct val="100000"/>
                        </a:lnSpc>
                        <a:spcBef>
                          <a:spcPts val="0"/>
                        </a:spcBef>
                        <a:spcAft>
                          <a:spcPts val="0"/>
                        </a:spcAft>
                        <a:buClrTx/>
                        <a:buSzTx/>
                        <a:buFontTx/>
                        <a:buNone/>
                        <a:tabLst/>
                        <a:defRPr/>
                      </a:pPr>
                      <a:r>
                        <a:rPr lang="fr-FR" sz="1200" dirty="0" smtClean="0"/>
                        <a:t>S’il refuse, son refus doit être tracé et le conseiller doit lui remettre des modèles de courrier pour qu’il effectue lui-même son changement de domiciliation (voir</a:t>
                      </a:r>
                      <a:r>
                        <a:rPr lang="fr-FR" sz="1200" baseline="0" dirty="0" smtClean="0"/>
                        <a:t> p.11)</a:t>
                      </a:r>
                      <a:endParaRPr lang="fr-FR" sz="1200" dirty="0" smtClean="0"/>
                    </a:p>
                  </a:txBody>
                  <a:tcPr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r>
              <a:tr h="608906">
                <a:tc vMerge="1">
                  <a:txBody>
                    <a:bodyPr/>
                    <a:lstStyle/>
                    <a:p>
                      <a:endParaRPr lang="fr-FR" dirty="0"/>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smtClean="0">
                          <a:ln>
                            <a:noFill/>
                          </a:ln>
                          <a:solidFill>
                            <a:srgbClr val="000000"/>
                          </a:solidFill>
                          <a:effectLst/>
                          <a:uLnTx/>
                          <a:uFillTx/>
                          <a:latin typeface="+mn-lt"/>
                          <a:ea typeface="+mn-ea"/>
                          <a:cs typeface="+mn-cs"/>
                        </a:rPr>
                        <a:t>Le changement de domiciliation doit être effectif en </a:t>
                      </a:r>
                      <a:r>
                        <a:rPr kumimoji="0" lang="fr-FR" sz="1400" b="0" i="0" u="none" strike="noStrike" kern="1200" cap="none" spc="0" normalizeH="0" baseline="0" noProof="0" dirty="0" smtClean="0">
                          <a:ln>
                            <a:noFill/>
                          </a:ln>
                          <a:solidFill>
                            <a:srgbClr val="EA0000"/>
                          </a:solidFill>
                          <a:effectLst/>
                          <a:uLnTx/>
                          <a:uFillTx/>
                          <a:latin typeface="+mn-lt"/>
                          <a:ea typeface="+mn-ea"/>
                          <a:cs typeface="+mn-cs"/>
                        </a:rPr>
                        <a:t>22 jours ouvrés </a:t>
                      </a:r>
                      <a:r>
                        <a:rPr kumimoji="0" lang="fr-FR" sz="1400" b="0" i="0" u="none" strike="noStrike" kern="1200" cap="none" spc="0" normalizeH="0" baseline="0" noProof="0" dirty="0" smtClean="0">
                          <a:ln>
                            <a:noFill/>
                          </a:ln>
                          <a:solidFill>
                            <a:srgbClr val="000000"/>
                          </a:solidFill>
                          <a:effectLst/>
                          <a:uLnTx/>
                          <a:uFillTx/>
                          <a:latin typeface="+mn-lt"/>
                          <a:ea typeface="+mn-ea"/>
                          <a:cs typeface="+mn-cs"/>
                        </a:rPr>
                        <a:t>(=1 mois) à partir du moment où le client signe un mandat de mobilité dans sa nouvelle banque. </a:t>
                      </a:r>
                    </a:p>
                  </a:txBody>
                  <a:tcPr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r>
              <a:tr h="608906">
                <a:tc vMerge="1">
                  <a:txBody>
                    <a:bodyPr/>
                    <a:lstStyle/>
                    <a:p>
                      <a:endParaRPr lang="fr-FR" dirty="0"/>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smtClean="0">
                          <a:ln>
                            <a:noFill/>
                          </a:ln>
                          <a:solidFill>
                            <a:srgbClr val="000000"/>
                          </a:solidFill>
                          <a:effectLst/>
                          <a:uLnTx/>
                          <a:uFillTx/>
                          <a:latin typeface="+mn-lt"/>
                          <a:ea typeface="+mn-ea"/>
                          <a:cs typeface="+mn-cs"/>
                        </a:rPr>
                        <a:t>Les émetteurs ont l’obligation de prendre en compte les changements de domiciliation et d’en informer directement leur Client dans un délai de 10 jours ouvrés </a:t>
                      </a:r>
                      <a:endParaRPr kumimoji="0" lang="fr-FR" sz="1050" b="0" i="0" u="none" strike="noStrike" kern="1200" cap="none" spc="0" normalizeH="0" baseline="0" noProof="0" dirty="0" smtClean="0">
                        <a:ln>
                          <a:noFill/>
                        </a:ln>
                        <a:solidFill>
                          <a:srgbClr val="000000"/>
                        </a:solidFill>
                        <a:effectLst/>
                        <a:uLnTx/>
                        <a:uFillTx/>
                        <a:latin typeface="+mn-lt"/>
                        <a:ea typeface="+mn-ea"/>
                        <a:cs typeface="+mn-cs"/>
                      </a:endParaRPr>
                    </a:p>
                  </a:txBody>
                  <a:tcPr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solidFill>
                      <a:schemeClr val="bg1">
                        <a:lumMod val="95000"/>
                      </a:schemeClr>
                    </a:solidFill>
                  </a:tcPr>
                </a:tc>
              </a:tr>
            </a:tbl>
          </a:graphicData>
        </a:graphic>
      </p:graphicFrame>
    </p:spTree>
    <p:extLst>
      <p:ext uri="{BB962C8B-B14F-4D97-AF65-F5344CB8AC3E}">
        <p14:creationId xmlns:p14="http://schemas.microsoft.com/office/powerpoint/2010/main" val="15053638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sz="2400" dirty="0" smtClean="0"/>
              <a:t>FONCTIONNEMENT du nouveau </a:t>
            </a:r>
          </a:p>
          <a:p>
            <a:r>
              <a:rPr lang="fr-FR" sz="2400" dirty="0" smtClean="0"/>
              <a:t>dispositif de mobilité bancaire</a:t>
            </a:r>
            <a:endParaRPr lang="fr-FR" sz="2400" dirty="0"/>
          </a:p>
        </p:txBody>
      </p:sp>
      <p:graphicFrame>
        <p:nvGraphicFramePr>
          <p:cNvPr id="4" name="Tableau 3"/>
          <p:cNvGraphicFramePr>
            <a:graphicFrameLocks noGrp="1"/>
          </p:cNvGraphicFramePr>
          <p:nvPr>
            <p:extLst>
              <p:ext uri="{D42A27DB-BD31-4B8C-83A1-F6EECF244321}">
                <p14:modId xmlns:p14="http://schemas.microsoft.com/office/powerpoint/2010/main" val="3796899411"/>
              </p:ext>
            </p:extLst>
          </p:nvPr>
        </p:nvGraphicFramePr>
        <p:xfrm>
          <a:off x="295670" y="4024404"/>
          <a:ext cx="8546405" cy="2194560"/>
        </p:xfrm>
        <a:graphic>
          <a:graphicData uri="http://schemas.openxmlformats.org/drawingml/2006/table">
            <a:tbl>
              <a:tblPr bandRow="1"/>
              <a:tblGrid>
                <a:gridCol w="7990867"/>
                <a:gridCol w="555538"/>
              </a:tblGrid>
              <a:tr h="0">
                <a:tc>
                  <a:txBody>
                    <a:bodyPr/>
                    <a:lstStyle/>
                    <a:p>
                      <a:pPr>
                        <a:spcAft>
                          <a:spcPts val="0"/>
                        </a:spcAft>
                      </a:pPr>
                      <a:r>
                        <a:rPr lang="fr-FR" sz="1200" b="1" kern="1200" dirty="0">
                          <a:solidFill>
                            <a:srgbClr val="000000"/>
                          </a:solidFill>
                          <a:effectLst/>
                          <a:latin typeface="Arial Narrow" panose="020B0606020202030204" pitchFamily="34" charset="0"/>
                          <a:ea typeface="Times New Roman"/>
                        </a:rPr>
                        <a:t>Le client </a:t>
                      </a:r>
                      <a:r>
                        <a:rPr lang="fr-FR" sz="1200" kern="1200" dirty="0">
                          <a:solidFill>
                            <a:srgbClr val="000000"/>
                          </a:solidFill>
                          <a:effectLst/>
                          <a:latin typeface="Arial Narrow" panose="020B0606020202030204" pitchFamily="34" charset="0"/>
                          <a:ea typeface="Times New Roman"/>
                        </a:rPr>
                        <a:t>signe un mandat de mobilité dans sa banque d’arrivée afin qu’elle effectue le transfert des opérations depuis son ancien compte. </a:t>
                      </a:r>
                      <a:endParaRPr lang="fr-FR" sz="1200" kern="1200" dirty="0" smtClean="0">
                        <a:solidFill>
                          <a:srgbClr val="000000"/>
                        </a:solidFill>
                        <a:effectLst/>
                        <a:latin typeface="Arial Narrow" panose="020B0606020202030204" pitchFamily="34" charset="0"/>
                        <a:ea typeface="Times New Roman"/>
                      </a:endParaRPr>
                    </a:p>
                    <a:p>
                      <a:pPr>
                        <a:spcAft>
                          <a:spcPts val="0"/>
                        </a:spcAft>
                      </a:pPr>
                      <a:r>
                        <a:rPr lang="fr-FR" sz="1200" kern="1200" dirty="0" smtClean="0">
                          <a:solidFill>
                            <a:srgbClr val="000000"/>
                          </a:solidFill>
                          <a:effectLst/>
                          <a:latin typeface="Arial Narrow" panose="020B0606020202030204" pitchFamily="34" charset="0"/>
                          <a:ea typeface="Times New Roman"/>
                        </a:rPr>
                        <a:t>Il </a:t>
                      </a:r>
                      <a:r>
                        <a:rPr lang="fr-FR" sz="1200" kern="1200" dirty="0">
                          <a:solidFill>
                            <a:srgbClr val="000000"/>
                          </a:solidFill>
                          <a:effectLst/>
                          <a:latin typeface="Arial Narrow" panose="020B0606020202030204" pitchFamily="34" charset="0"/>
                          <a:ea typeface="Times New Roman"/>
                        </a:rPr>
                        <a:t>peut aussi formaliser le souhait de clôturer son ancien </a:t>
                      </a:r>
                      <a:r>
                        <a:rPr lang="fr-FR" sz="1200" kern="1200" dirty="0" smtClean="0">
                          <a:solidFill>
                            <a:srgbClr val="000000"/>
                          </a:solidFill>
                          <a:effectLst/>
                          <a:latin typeface="Arial Narrow" panose="020B0606020202030204" pitchFamily="34" charset="0"/>
                          <a:ea typeface="Times New Roman"/>
                        </a:rPr>
                        <a:t>compte</a:t>
                      </a:r>
                      <a:r>
                        <a:rPr lang="fr-FR" sz="1200" kern="1200" baseline="0" dirty="0" smtClean="0">
                          <a:solidFill>
                            <a:srgbClr val="000000"/>
                          </a:solidFill>
                          <a:effectLst/>
                          <a:latin typeface="Arial Narrow" panose="020B0606020202030204" pitchFamily="34" charset="0"/>
                          <a:ea typeface="Times New Roman"/>
                        </a:rPr>
                        <a:t> </a:t>
                      </a:r>
                      <a:r>
                        <a:rPr lang="fr-FR" sz="1200" kern="1200" baseline="0" dirty="0" smtClean="0">
                          <a:solidFill>
                            <a:schemeClr val="tx1">
                              <a:lumMod val="50000"/>
                              <a:lumOff val="50000"/>
                            </a:schemeClr>
                          </a:solidFill>
                          <a:effectLst/>
                          <a:latin typeface="Arial Narrow" panose="020B0606020202030204" pitchFamily="34" charset="0"/>
                          <a:ea typeface="Times New Roman"/>
                        </a:rPr>
                        <a:t>(mais l’action reste à la main de sa banque de départ)</a:t>
                      </a:r>
                      <a:endParaRPr lang="fr-FR" sz="1050" dirty="0">
                        <a:solidFill>
                          <a:schemeClr val="tx1">
                            <a:lumMod val="50000"/>
                            <a:lumOff val="50000"/>
                          </a:schemeClr>
                        </a:solidFill>
                        <a:effectLst/>
                        <a:latin typeface="Arial Narrow" panose="020B0606020202030204" pitchFamily="34" charset="0"/>
                        <a:ea typeface="Times New Roman"/>
                      </a:endParaRPr>
                    </a:p>
                    <a:p>
                      <a:pPr>
                        <a:spcAft>
                          <a:spcPts val="0"/>
                        </a:spcAft>
                      </a:pPr>
                      <a:r>
                        <a:rPr lang="fr-FR" sz="1200" b="1" kern="1200" dirty="0">
                          <a:solidFill>
                            <a:srgbClr val="000000"/>
                          </a:solidFill>
                          <a:effectLst/>
                          <a:latin typeface="Arial Narrow" panose="020B0606020202030204" pitchFamily="34" charset="0"/>
                          <a:ea typeface="Times New Roman"/>
                        </a:rPr>
                        <a:t>La banque d’arrivée</a:t>
                      </a:r>
                      <a:r>
                        <a:rPr lang="fr-FR" sz="1200" kern="1200" dirty="0">
                          <a:solidFill>
                            <a:srgbClr val="000000"/>
                          </a:solidFill>
                          <a:effectLst/>
                          <a:latin typeface="Arial Narrow" panose="020B0606020202030204" pitchFamily="34" charset="0"/>
                          <a:ea typeface="Times New Roman"/>
                        </a:rPr>
                        <a:t> demande à la banque de départ de lui fournir la liste des opérations récurrentes sur les 13 derniers mois + la liste des chèques émis non débités.</a:t>
                      </a:r>
                      <a:endParaRPr lang="fr-FR" sz="1050" dirty="0">
                        <a:effectLst/>
                        <a:latin typeface="Arial Narrow" panose="020B0606020202030204" pitchFamily="34" charset="0"/>
                        <a:ea typeface="Times New Roman"/>
                      </a:endParaRPr>
                    </a:p>
                  </a:txBody>
                  <a:tcPr anchor="ctr">
                    <a:lnL w="12700" cap="flat" cmpd="sng" algn="ctr">
                      <a:solidFill>
                        <a:srgbClr val="EA0000"/>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EA0000"/>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2F2F2"/>
                    </a:solidFill>
                  </a:tcPr>
                </a:tc>
                <a:tc>
                  <a:txBody>
                    <a:bodyPr/>
                    <a:lstStyle/>
                    <a:p>
                      <a:pPr algn="ctr">
                        <a:spcAft>
                          <a:spcPts val="0"/>
                        </a:spcAft>
                      </a:pPr>
                      <a:r>
                        <a:rPr lang="fr-FR" sz="1200" b="1" kern="1200" dirty="0">
                          <a:solidFill>
                            <a:srgbClr val="FF0000"/>
                          </a:solidFill>
                          <a:effectLst/>
                          <a:latin typeface="Arial Narrow" panose="020B0606020202030204" pitchFamily="34" charset="0"/>
                          <a:ea typeface="Times New Roman"/>
                        </a:rPr>
                        <a:t>2 </a:t>
                      </a:r>
                      <a:r>
                        <a:rPr lang="fr-FR" sz="1200" b="1" kern="1200" dirty="0" smtClean="0">
                          <a:solidFill>
                            <a:srgbClr val="FF0000"/>
                          </a:solidFill>
                          <a:effectLst/>
                          <a:latin typeface="Arial Narrow" panose="020B0606020202030204" pitchFamily="34" charset="0"/>
                          <a:ea typeface="Times New Roman"/>
                        </a:rPr>
                        <a:t>jrs</a:t>
                      </a:r>
                      <a:endParaRPr lang="fr-FR" sz="1050" dirty="0">
                        <a:effectLst/>
                        <a:latin typeface="Arial Narrow" panose="020B0606020202030204" pitchFamily="34" charset="0"/>
                        <a:ea typeface="Times New Roman"/>
                      </a:endParaRPr>
                    </a:p>
                  </a:txBody>
                  <a:tcPr anchor="ctr">
                    <a:lnL w="28575" cap="flat" cmpd="sng" algn="ctr">
                      <a:solidFill>
                        <a:schemeClr val="bg1"/>
                      </a:solidFill>
                      <a:prstDash val="solid"/>
                      <a:round/>
                      <a:headEnd type="none" w="med" len="med"/>
                      <a:tailEnd type="none" w="med" len="med"/>
                    </a:lnL>
                    <a:lnR w="12700" cap="flat" cmpd="sng" algn="ctr">
                      <a:solidFill>
                        <a:srgbClr val="EA0000"/>
                      </a:solidFill>
                      <a:prstDash val="solid"/>
                      <a:round/>
                      <a:headEnd type="none" w="med" len="med"/>
                      <a:tailEnd type="none" w="med" len="med"/>
                    </a:lnR>
                    <a:lnT w="12700" cap="flat" cmpd="sng" algn="ctr">
                      <a:solidFill>
                        <a:srgbClr val="EA0000"/>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2F2F2"/>
                    </a:solidFill>
                  </a:tcPr>
                </a:tc>
              </a:tr>
              <a:tr h="0">
                <a:tc>
                  <a:txBody>
                    <a:bodyPr/>
                    <a:lstStyle/>
                    <a:p>
                      <a:pPr>
                        <a:spcAft>
                          <a:spcPts val="0"/>
                        </a:spcAft>
                      </a:pPr>
                      <a:r>
                        <a:rPr lang="fr-FR" sz="1200" b="1" kern="1200" dirty="0">
                          <a:solidFill>
                            <a:srgbClr val="000000"/>
                          </a:solidFill>
                          <a:effectLst/>
                          <a:latin typeface="Arial Narrow" panose="020B0606020202030204" pitchFamily="34" charset="0"/>
                          <a:ea typeface="Times New Roman"/>
                        </a:rPr>
                        <a:t>La banque de départ</a:t>
                      </a:r>
                      <a:r>
                        <a:rPr lang="fr-FR" sz="1200" kern="1200" dirty="0">
                          <a:solidFill>
                            <a:srgbClr val="000000"/>
                          </a:solidFill>
                          <a:effectLst/>
                          <a:latin typeface="Arial Narrow" panose="020B0606020202030204" pitchFamily="34" charset="0"/>
                          <a:ea typeface="Times New Roman"/>
                        </a:rPr>
                        <a:t> dispose de 5 jours ouvrés pour transmettre cette liste. </a:t>
                      </a:r>
                      <a:endParaRPr lang="fr-FR" sz="1050" dirty="0">
                        <a:effectLst/>
                        <a:latin typeface="Arial Narrow" panose="020B0606020202030204" pitchFamily="34" charset="0"/>
                        <a:ea typeface="Times New Roman"/>
                      </a:endParaRPr>
                    </a:p>
                  </a:txBody>
                  <a:tcPr anchor="ctr">
                    <a:lnL w="12700" cap="flat" cmpd="sng" algn="ctr">
                      <a:solidFill>
                        <a:srgbClr val="EA0000"/>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2F2F2"/>
                    </a:solidFill>
                  </a:tcPr>
                </a:tc>
                <a:tc>
                  <a:txBody>
                    <a:bodyPr/>
                    <a:lstStyle/>
                    <a:p>
                      <a:pPr algn="ctr">
                        <a:spcAft>
                          <a:spcPts val="0"/>
                        </a:spcAft>
                      </a:pPr>
                      <a:r>
                        <a:rPr lang="fr-FR" sz="1200" b="1" kern="1200" dirty="0" smtClean="0">
                          <a:solidFill>
                            <a:srgbClr val="EB0F2D"/>
                          </a:solidFill>
                          <a:effectLst/>
                          <a:latin typeface="Arial Narrow" panose="020B0606020202030204" pitchFamily="34" charset="0"/>
                          <a:ea typeface="Times New Roman"/>
                        </a:rPr>
                        <a:t>5 jrs</a:t>
                      </a:r>
                      <a:endParaRPr lang="fr-FR" sz="1050" dirty="0">
                        <a:effectLst/>
                        <a:latin typeface="Arial Narrow" panose="020B0606020202030204" pitchFamily="34" charset="0"/>
                        <a:ea typeface="Times New Roman"/>
                      </a:endParaRPr>
                    </a:p>
                  </a:txBody>
                  <a:tcPr anchor="ctr">
                    <a:lnL w="28575" cap="flat" cmpd="sng" algn="ctr">
                      <a:solidFill>
                        <a:schemeClr val="bg1"/>
                      </a:solidFill>
                      <a:prstDash val="solid"/>
                      <a:round/>
                      <a:headEnd type="none" w="med" len="med"/>
                      <a:tailEnd type="none" w="med" len="med"/>
                    </a:lnL>
                    <a:lnR w="12700" cap="flat" cmpd="sng" algn="ctr">
                      <a:solidFill>
                        <a:srgbClr val="EA0000"/>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2F2F2"/>
                    </a:solidFill>
                  </a:tcPr>
                </a:tc>
              </a:tr>
              <a:tr h="0">
                <a:tc>
                  <a:txBody>
                    <a:bodyPr/>
                    <a:lstStyle/>
                    <a:p>
                      <a:pPr>
                        <a:spcAft>
                          <a:spcPts val="0"/>
                        </a:spcAft>
                      </a:pPr>
                      <a:r>
                        <a:rPr lang="fr-FR" sz="1200" b="1" kern="1200" dirty="0">
                          <a:solidFill>
                            <a:srgbClr val="000000"/>
                          </a:solidFill>
                          <a:effectLst/>
                          <a:latin typeface="Arial Narrow" panose="020B0606020202030204" pitchFamily="34" charset="0"/>
                          <a:ea typeface="Times New Roman"/>
                        </a:rPr>
                        <a:t>La banque d’arrivée </a:t>
                      </a:r>
                      <a:r>
                        <a:rPr lang="fr-FR" sz="1200" kern="1200" dirty="0">
                          <a:solidFill>
                            <a:srgbClr val="000000"/>
                          </a:solidFill>
                          <a:effectLst/>
                          <a:latin typeface="Arial Narrow" panose="020B0606020202030204" pitchFamily="34" charset="0"/>
                          <a:ea typeface="Times New Roman"/>
                        </a:rPr>
                        <a:t>fournit aux banques des émetteurs les nouvelles coordonnées bancaires du client. </a:t>
                      </a:r>
                      <a:endParaRPr lang="fr-FR" sz="1050" dirty="0">
                        <a:effectLst/>
                        <a:latin typeface="Arial Narrow" panose="020B0606020202030204" pitchFamily="34" charset="0"/>
                        <a:ea typeface="Times New Roman"/>
                      </a:endParaRPr>
                    </a:p>
                  </a:txBody>
                  <a:tcPr anchor="ctr">
                    <a:lnL w="12700" cap="flat" cmpd="sng" algn="ctr">
                      <a:solidFill>
                        <a:srgbClr val="EA0000"/>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2F2F2"/>
                    </a:solidFill>
                  </a:tcPr>
                </a:tc>
                <a:tc>
                  <a:txBody>
                    <a:bodyPr/>
                    <a:lstStyle/>
                    <a:p>
                      <a:pPr algn="ctr">
                        <a:spcAft>
                          <a:spcPts val="0"/>
                        </a:spcAft>
                      </a:pPr>
                      <a:r>
                        <a:rPr lang="fr-FR" sz="1200" b="1" kern="1200" dirty="0" smtClean="0">
                          <a:solidFill>
                            <a:srgbClr val="EB0F2D"/>
                          </a:solidFill>
                          <a:effectLst/>
                          <a:latin typeface="Arial Narrow" panose="020B0606020202030204" pitchFamily="34" charset="0"/>
                          <a:ea typeface="Times New Roman"/>
                        </a:rPr>
                        <a:t>2 jrs</a:t>
                      </a:r>
                      <a:endParaRPr lang="fr-FR" sz="1050" dirty="0">
                        <a:effectLst/>
                        <a:latin typeface="Arial Narrow" panose="020B0606020202030204" pitchFamily="34" charset="0"/>
                        <a:ea typeface="Times New Roman"/>
                      </a:endParaRPr>
                    </a:p>
                  </a:txBody>
                  <a:tcPr anchor="ctr">
                    <a:lnL w="28575" cap="flat" cmpd="sng" algn="ctr">
                      <a:solidFill>
                        <a:schemeClr val="bg1"/>
                      </a:solidFill>
                      <a:prstDash val="solid"/>
                      <a:round/>
                      <a:headEnd type="none" w="med" len="med"/>
                      <a:tailEnd type="none" w="med" len="med"/>
                    </a:lnL>
                    <a:lnR w="12700" cap="flat" cmpd="sng" algn="ctr">
                      <a:solidFill>
                        <a:srgbClr val="EA0000"/>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2F2F2"/>
                    </a:solidFill>
                  </a:tcPr>
                </a:tc>
              </a:tr>
              <a:tr h="0">
                <a:tc>
                  <a:txBody>
                    <a:bodyPr/>
                    <a:lstStyle/>
                    <a:p>
                      <a:pPr>
                        <a:spcAft>
                          <a:spcPts val="0"/>
                        </a:spcAft>
                      </a:pPr>
                      <a:r>
                        <a:rPr lang="fr-FR" sz="1200" b="1" kern="1200" dirty="0">
                          <a:solidFill>
                            <a:srgbClr val="000000"/>
                          </a:solidFill>
                          <a:effectLst/>
                          <a:latin typeface="Arial Narrow" panose="020B0606020202030204" pitchFamily="34" charset="0"/>
                          <a:ea typeface="Times New Roman"/>
                        </a:rPr>
                        <a:t>La banque de l’émetteur </a:t>
                      </a:r>
                      <a:r>
                        <a:rPr lang="fr-FR" sz="1200" kern="1200" dirty="0">
                          <a:solidFill>
                            <a:srgbClr val="000000"/>
                          </a:solidFill>
                          <a:effectLst/>
                          <a:latin typeface="Arial Narrow" panose="020B0606020202030204" pitchFamily="34" charset="0"/>
                          <a:ea typeface="Times New Roman"/>
                        </a:rPr>
                        <a:t>informe l’émetteur des nouvelles coordonnées bancaires du client. </a:t>
                      </a:r>
                      <a:endParaRPr lang="fr-FR" sz="1050" dirty="0">
                        <a:effectLst/>
                        <a:latin typeface="Arial Narrow" panose="020B0606020202030204" pitchFamily="34" charset="0"/>
                        <a:ea typeface="Times New Roman"/>
                      </a:endParaRPr>
                    </a:p>
                  </a:txBody>
                  <a:tcPr anchor="ctr">
                    <a:lnL w="12700" cap="flat" cmpd="sng" algn="ctr">
                      <a:solidFill>
                        <a:srgbClr val="EA0000"/>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2F2F2"/>
                    </a:solidFill>
                  </a:tcPr>
                </a:tc>
                <a:tc>
                  <a:txBody>
                    <a:bodyPr/>
                    <a:lstStyle/>
                    <a:p>
                      <a:pPr algn="ctr">
                        <a:spcAft>
                          <a:spcPts val="0"/>
                        </a:spcAft>
                      </a:pPr>
                      <a:r>
                        <a:rPr lang="fr-FR" sz="1200" b="1" kern="1200" dirty="0" smtClean="0">
                          <a:solidFill>
                            <a:srgbClr val="EB0F2D"/>
                          </a:solidFill>
                          <a:effectLst/>
                          <a:latin typeface="Arial Narrow" panose="020B0606020202030204" pitchFamily="34" charset="0"/>
                          <a:ea typeface="Times New Roman"/>
                        </a:rPr>
                        <a:t>3 jrs</a:t>
                      </a:r>
                      <a:endParaRPr lang="fr-FR" sz="1050" dirty="0">
                        <a:effectLst/>
                        <a:latin typeface="Arial Narrow" panose="020B0606020202030204" pitchFamily="34" charset="0"/>
                        <a:ea typeface="Times New Roman"/>
                      </a:endParaRPr>
                    </a:p>
                  </a:txBody>
                  <a:tcPr anchor="ctr">
                    <a:lnL w="28575" cap="flat" cmpd="sng" algn="ctr">
                      <a:solidFill>
                        <a:schemeClr val="bg1"/>
                      </a:solidFill>
                      <a:prstDash val="solid"/>
                      <a:round/>
                      <a:headEnd type="none" w="med" len="med"/>
                      <a:tailEnd type="none" w="med" len="med"/>
                    </a:lnL>
                    <a:lnR w="12700" cap="flat" cmpd="sng" algn="ctr">
                      <a:solidFill>
                        <a:srgbClr val="EA0000"/>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2F2F2"/>
                    </a:solidFill>
                  </a:tcPr>
                </a:tc>
              </a:tr>
              <a:tr h="0">
                <a:tc>
                  <a:txBody>
                    <a:bodyPr/>
                    <a:lstStyle/>
                    <a:p>
                      <a:pPr>
                        <a:spcAft>
                          <a:spcPts val="0"/>
                        </a:spcAft>
                      </a:pPr>
                      <a:r>
                        <a:rPr lang="fr-FR" sz="1200" b="1" kern="1200" dirty="0">
                          <a:solidFill>
                            <a:srgbClr val="000000"/>
                          </a:solidFill>
                          <a:effectLst/>
                          <a:latin typeface="Arial Narrow" panose="020B0606020202030204" pitchFamily="34" charset="0"/>
                          <a:ea typeface="Times New Roman"/>
                        </a:rPr>
                        <a:t>L’émetteur</a:t>
                      </a:r>
                      <a:r>
                        <a:rPr lang="fr-FR" sz="1200" kern="1200" dirty="0">
                          <a:solidFill>
                            <a:srgbClr val="000000"/>
                          </a:solidFill>
                          <a:effectLst/>
                          <a:latin typeface="Arial Narrow" panose="020B0606020202030204" pitchFamily="34" charset="0"/>
                          <a:ea typeface="Times New Roman"/>
                        </a:rPr>
                        <a:t> informe son client de la prise en compte de ses nouvelles coordonnées bancaires.</a:t>
                      </a:r>
                      <a:endParaRPr lang="fr-FR" sz="1050" dirty="0">
                        <a:effectLst/>
                        <a:latin typeface="Arial Narrow" panose="020B0606020202030204" pitchFamily="34" charset="0"/>
                        <a:ea typeface="Times New Roman"/>
                      </a:endParaRPr>
                    </a:p>
                  </a:txBody>
                  <a:tcPr anchor="ctr">
                    <a:lnL w="12700" cap="flat" cmpd="sng" algn="ctr">
                      <a:solidFill>
                        <a:srgbClr val="EA0000"/>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2F2F2"/>
                    </a:solidFill>
                  </a:tcPr>
                </a:tc>
                <a:tc>
                  <a:txBody>
                    <a:bodyPr/>
                    <a:lstStyle/>
                    <a:p>
                      <a:pPr algn="ctr">
                        <a:spcAft>
                          <a:spcPts val="0"/>
                        </a:spcAft>
                      </a:pPr>
                      <a:r>
                        <a:rPr lang="fr-FR" sz="1200" b="1" kern="1200" dirty="0" smtClean="0">
                          <a:solidFill>
                            <a:srgbClr val="EB0F2D"/>
                          </a:solidFill>
                          <a:effectLst/>
                          <a:latin typeface="Arial Narrow" panose="020B0606020202030204" pitchFamily="34" charset="0"/>
                          <a:ea typeface="Times New Roman"/>
                        </a:rPr>
                        <a:t>10 jrs</a:t>
                      </a:r>
                      <a:endParaRPr lang="fr-FR" sz="1050" dirty="0">
                        <a:effectLst/>
                        <a:latin typeface="Arial Narrow" panose="020B0606020202030204" pitchFamily="34" charset="0"/>
                        <a:ea typeface="Times New Roman"/>
                      </a:endParaRPr>
                    </a:p>
                  </a:txBody>
                  <a:tcPr anchor="ctr">
                    <a:lnL w="28575" cap="flat" cmpd="sng" algn="ctr">
                      <a:solidFill>
                        <a:schemeClr val="bg1"/>
                      </a:solidFill>
                      <a:prstDash val="solid"/>
                      <a:round/>
                      <a:headEnd type="none" w="med" len="med"/>
                      <a:tailEnd type="none" w="med" len="med"/>
                    </a:lnL>
                    <a:lnR w="12700" cap="flat" cmpd="sng" algn="ctr">
                      <a:solidFill>
                        <a:srgbClr val="EA0000"/>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2F2F2"/>
                    </a:solidFill>
                  </a:tcPr>
                </a:tc>
              </a:tr>
              <a:tr h="196215">
                <a:tc>
                  <a:txBody>
                    <a:bodyPr/>
                    <a:lstStyle/>
                    <a:p>
                      <a:pPr>
                        <a:spcAft>
                          <a:spcPts val="0"/>
                        </a:spcAft>
                      </a:pPr>
                      <a:r>
                        <a:rPr lang="fr-FR" sz="1200" kern="1200" dirty="0">
                          <a:solidFill>
                            <a:srgbClr val="000000"/>
                          </a:solidFill>
                          <a:effectLst/>
                          <a:latin typeface="Arial Narrow" panose="020B0606020202030204" pitchFamily="34" charset="0"/>
                          <a:ea typeface="Times New Roman"/>
                        </a:rPr>
                        <a:t>Pendant 13 mois après la clôture du compte, </a:t>
                      </a:r>
                      <a:r>
                        <a:rPr lang="fr-FR" sz="1200" b="1" kern="1200" dirty="0">
                          <a:solidFill>
                            <a:srgbClr val="000000"/>
                          </a:solidFill>
                          <a:effectLst/>
                          <a:latin typeface="Arial Narrow" panose="020B0606020202030204" pitchFamily="34" charset="0"/>
                          <a:ea typeface="Times New Roman"/>
                        </a:rPr>
                        <a:t>la banque de départ </a:t>
                      </a:r>
                      <a:r>
                        <a:rPr lang="fr-FR" sz="1200" kern="1200" dirty="0">
                          <a:solidFill>
                            <a:srgbClr val="000000"/>
                          </a:solidFill>
                          <a:effectLst/>
                          <a:latin typeface="Arial Narrow" panose="020B0606020202030204" pitchFamily="34" charset="0"/>
                          <a:ea typeface="Times New Roman"/>
                        </a:rPr>
                        <a:t>doit informer le client si des opérations se présentent sur le compte clos.</a:t>
                      </a:r>
                      <a:endParaRPr lang="fr-FR" sz="1050" dirty="0">
                        <a:effectLst/>
                        <a:latin typeface="Arial Narrow" panose="020B0606020202030204" pitchFamily="34" charset="0"/>
                        <a:ea typeface="Times New Roman"/>
                      </a:endParaRPr>
                    </a:p>
                  </a:txBody>
                  <a:tcPr anchor="ctr">
                    <a:lnL w="12700" cap="flat" cmpd="sng" algn="ctr">
                      <a:solidFill>
                        <a:srgbClr val="EA0000"/>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rgbClr val="EA0000"/>
                      </a:solidFill>
                      <a:prstDash val="solid"/>
                      <a:round/>
                      <a:headEnd type="none" w="med" len="med"/>
                      <a:tailEnd type="none" w="med" len="med"/>
                    </a:lnB>
                    <a:solidFill>
                      <a:srgbClr val="F2F2F2"/>
                    </a:solidFill>
                  </a:tcPr>
                </a:tc>
                <a:tc>
                  <a:txBody>
                    <a:bodyPr/>
                    <a:lstStyle/>
                    <a:p>
                      <a:pPr algn="ctr">
                        <a:spcAft>
                          <a:spcPts val="0"/>
                        </a:spcAft>
                      </a:pPr>
                      <a:r>
                        <a:rPr lang="fr-FR" sz="1200" kern="1200" dirty="0">
                          <a:solidFill>
                            <a:srgbClr val="000000"/>
                          </a:solidFill>
                          <a:effectLst/>
                          <a:latin typeface="Arial Narrow" panose="020B0606020202030204" pitchFamily="34" charset="0"/>
                          <a:ea typeface="Times New Roman"/>
                        </a:rPr>
                        <a:t>3 jrs</a:t>
                      </a:r>
                      <a:endParaRPr lang="fr-FR" sz="1050" dirty="0">
                        <a:effectLst/>
                        <a:latin typeface="Arial Narrow" panose="020B0606020202030204" pitchFamily="34" charset="0"/>
                        <a:ea typeface="Times New Roman"/>
                      </a:endParaRPr>
                    </a:p>
                  </a:txBody>
                  <a:tcPr anchor="ctr">
                    <a:lnL w="28575" cap="flat" cmpd="sng" algn="ctr">
                      <a:solidFill>
                        <a:schemeClr val="bg1"/>
                      </a:solidFill>
                      <a:prstDash val="solid"/>
                      <a:round/>
                      <a:headEnd type="none" w="med" len="med"/>
                      <a:tailEnd type="none" w="med" len="med"/>
                    </a:lnL>
                    <a:lnR w="12700" cap="flat" cmpd="sng" algn="ctr">
                      <a:solidFill>
                        <a:srgbClr val="EA0000"/>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rgbClr val="EA0000"/>
                      </a:solidFill>
                      <a:prstDash val="solid"/>
                      <a:round/>
                      <a:headEnd type="none" w="med" len="med"/>
                      <a:tailEnd type="none" w="med" len="med"/>
                    </a:lnB>
                    <a:solidFill>
                      <a:srgbClr val="F2F2F2"/>
                    </a:solidFill>
                  </a:tcPr>
                </a:tc>
              </a:tr>
            </a:tbl>
          </a:graphicData>
        </a:graphic>
      </p:graphicFrame>
      <p:grpSp>
        <p:nvGrpSpPr>
          <p:cNvPr id="47" name="Groupe 2"/>
          <p:cNvGrpSpPr>
            <a:grpSpLocks/>
          </p:cNvGrpSpPr>
          <p:nvPr/>
        </p:nvGrpSpPr>
        <p:grpSpPr bwMode="auto">
          <a:xfrm>
            <a:off x="3245149" y="2140992"/>
            <a:ext cx="325315" cy="408343"/>
            <a:chOff x="3642651" y="1409240"/>
            <a:chExt cx="406097" cy="606790"/>
          </a:xfrm>
        </p:grpSpPr>
        <p:cxnSp>
          <p:nvCxnSpPr>
            <p:cNvPr id="108" name="Connecteur droit 107"/>
            <p:cNvCxnSpPr/>
            <p:nvPr/>
          </p:nvCxnSpPr>
          <p:spPr bwMode="auto">
            <a:xfrm>
              <a:off x="3665695" y="1695284"/>
              <a:ext cx="0" cy="252397"/>
            </a:xfrm>
            <a:prstGeom prst="line">
              <a:avLst/>
            </a:prstGeom>
            <a:solidFill>
              <a:schemeClr val="accent1"/>
            </a:solidFill>
            <a:ln w="28575"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1" name="Connecteur droit 110"/>
            <p:cNvCxnSpPr/>
            <p:nvPr/>
          </p:nvCxnSpPr>
          <p:spPr bwMode="auto">
            <a:xfrm>
              <a:off x="3759930" y="1699290"/>
              <a:ext cx="0" cy="250394"/>
            </a:xfrm>
            <a:prstGeom prst="line">
              <a:avLst/>
            </a:prstGeom>
            <a:solidFill>
              <a:schemeClr val="accent1"/>
            </a:solidFill>
            <a:ln w="28575"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3" name="Connecteur droit 112"/>
            <p:cNvCxnSpPr/>
            <p:nvPr/>
          </p:nvCxnSpPr>
          <p:spPr bwMode="auto">
            <a:xfrm>
              <a:off x="3850800" y="1699290"/>
              <a:ext cx="0" cy="250394"/>
            </a:xfrm>
            <a:prstGeom prst="line">
              <a:avLst/>
            </a:prstGeom>
            <a:solidFill>
              <a:schemeClr val="accent1"/>
            </a:solidFill>
            <a:ln w="28575"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4" name="Connecteur droit 113"/>
            <p:cNvCxnSpPr/>
            <p:nvPr/>
          </p:nvCxnSpPr>
          <p:spPr bwMode="auto">
            <a:xfrm>
              <a:off x="3939987" y="1695284"/>
              <a:ext cx="0" cy="252397"/>
            </a:xfrm>
            <a:prstGeom prst="line">
              <a:avLst/>
            </a:prstGeom>
            <a:solidFill>
              <a:schemeClr val="accent1"/>
            </a:solidFill>
            <a:ln w="28575"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5" name="Connecteur droit 114"/>
            <p:cNvCxnSpPr/>
            <p:nvPr/>
          </p:nvCxnSpPr>
          <p:spPr bwMode="auto">
            <a:xfrm>
              <a:off x="4024126" y="1695284"/>
              <a:ext cx="0" cy="252397"/>
            </a:xfrm>
            <a:prstGeom prst="line">
              <a:avLst/>
            </a:prstGeom>
            <a:solidFill>
              <a:schemeClr val="accent1"/>
            </a:solidFill>
            <a:ln w="28575"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6" name="Triangle isocèle 115"/>
            <p:cNvSpPr/>
            <p:nvPr/>
          </p:nvSpPr>
          <p:spPr bwMode="auto">
            <a:xfrm>
              <a:off x="3642136" y="1408834"/>
              <a:ext cx="405549" cy="252397"/>
            </a:xfrm>
            <a:prstGeom prst="triangle">
              <a:avLst/>
            </a:prstGeom>
            <a:solidFill>
              <a:schemeClr val="bg1">
                <a:lumMod val="75000"/>
              </a:schemeClr>
            </a:solidFill>
            <a:ln w="9525" cap="flat" cmpd="sng" algn="ctr">
              <a:noFill/>
              <a:prstDash val="solid"/>
              <a:round/>
              <a:headEnd type="none" w="med" len="med"/>
              <a:tailEnd type="none" w="med" len="med"/>
            </a:ln>
            <a:effectLst/>
            <a:extLst/>
          </p:spPr>
          <p:txBody>
            <a:bodyPr/>
            <a:lstStyle/>
            <a:p>
              <a:pPr algn="ctr">
                <a:defRPr/>
              </a:pPr>
              <a:endParaRPr lang="fr-FR">
                <a:cs typeface="+mn-cs"/>
              </a:endParaRPr>
            </a:p>
          </p:txBody>
        </p:sp>
        <p:cxnSp>
          <p:nvCxnSpPr>
            <p:cNvPr id="117" name="Connecteur droit 116"/>
            <p:cNvCxnSpPr/>
            <p:nvPr/>
          </p:nvCxnSpPr>
          <p:spPr bwMode="auto">
            <a:xfrm>
              <a:off x="3652232" y="2015788"/>
              <a:ext cx="397135" cy="0"/>
            </a:xfrm>
            <a:prstGeom prst="line">
              <a:avLst/>
            </a:prstGeom>
            <a:solidFill>
              <a:schemeClr val="accent1"/>
            </a:solidFill>
            <a:ln w="53975"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48" name="Groupe 10"/>
          <p:cNvGrpSpPr>
            <a:grpSpLocks/>
          </p:cNvGrpSpPr>
          <p:nvPr/>
        </p:nvGrpSpPr>
        <p:grpSpPr bwMode="auto">
          <a:xfrm>
            <a:off x="4653941" y="3084424"/>
            <a:ext cx="325315" cy="408343"/>
            <a:chOff x="3642651" y="1409240"/>
            <a:chExt cx="406097" cy="606790"/>
          </a:xfrm>
        </p:grpSpPr>
        <p:cxnSp>
          <p:nvCxnSpPr>
            <p:cNvPr id="96" name="Connecteur droit 95"/>
            <p:cNvCxnSpPr/>
            <p:nvPr/>
          </p:nvCxnSpPr>
          <p:spPr bwMode="auto">
            <a:xfrm>
              <a:off x="3665703" y="1696471"/>
              <a:ext cx="0" cy="252397"/>
            </a:xfrm>
            <a:prstGeom prst="line">
              <a:avLst/>
            </a:prstGeom>
            <a:solidFill>
              <a:schemeClr val="accent1"/>
            </a:solidFill>
            <a:ln w="28575"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7" name="Connecteur droit 96"/>
            <p:cNvCxnSpPr/>
            <p:nvPr/>
          </p:nvCxnSpPr>
          <p:spPr bwMode="auto">
            <a:xfrm>
              <a:off x="3759938" y="1700477"/>
              <a:ext cx="0" cy="250393"/>
            </a:xfrm>
            <a:prstGeom prst="line">
              <a:avLst/>
            </a:prstGeom>
            <a:solidFill>
              <a:schemeClr val="accent1"/>
            </a:solidFill>
            <a:ln w="28575"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8" name="Connecteur droit 97"/>
            <p:cNvCxnSpPr/>
            <p:nvPr/>
          </p:nvCxnSpPr>
          <p:spPr bwMode="auto">
            <a:xfrm>
              <a:off x="3850808" y="1700477"/>
              <a:ext cx="0" cy="250393"/>
            </a:xfrm>
            <a:prstGeom prst="line">
              <a:avLst/>
            </a:prstGeom>
            <a:solidFill>
              <a:schemeClr val="accent1"/>
            </a:solidFill>
            <a:ln w="28575"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1" name="Connecteur droit 100"/>
            <p:cNvCxnSpPr/>
            <p:nvPr/>
          </p:nvCxnSpPr>
          <p:spPr bwMode="auto">
            <a:xfrm>
              <a:off x="3939996" y="1696471"/>
              <a:ext cx="0" cy="252397"/>
            </a:xfrm>
            <a:prstGeom prst="line">
              <a:avLst/>
            </a:prstGeom>
            <a:solidFill>
              <a:schemeClr val="accent1"/>
            </a:solidFill>
            <a:ln w="28575"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2" name="Connecteur droit 101"/>
            <p:cNvCxnSpPr/>
            <p:nvPr/>
          </p:nvCxnSpPr>
          <p:spPr bwMode="auto">
            <a:xfrm>
              <a:off x="4024134" y="1696471"/>
              <a:ext cx="0" cy="252397"/>
            </a:xfrm>
            <a:prstGeom prst="line">
              <a:avLst/>
            </a:prstGeom>
            <a:solidFill>
              <a:schemeClr val="accent1"/>
            </a:solidFill>
            <a:ln w="28575"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4" name="Triangle isocèle 103"/>
            <p:cNvSpPr/>
            <p:nvPr/>
          </p:nvSpPr>
          <p:spPr bwMode="auto">
            <a:xfrm>
              <a:off x="3642144" y="1410020"/>
              <a:ext cx="405549" cy="252397"/>
            </a:xfrm>
            <a:prstGeom prst="triangle">
              <a:avLst/>
            </a:prstGeom>
            <a:solidFill>
              <a:schemeClr val="bg1">
                <a:lumMod val="75000"/>
              </a:schemeClr>
            </a:solidFill>
            <a:ln w="9525" cap="flat" cmpd="sng" algn="ctr">
              <a:noFill/>
              <a:prstDash val="solid"/>
              <a:round/>
              <a:headEnd type="none" w="med" len="med"/>
              <a:tailEnd type="none" w="med" len="med"/>
            </a:ln>
            <a:effectLst/>
            <a:extLst/>
          </p:spPr>
          <p:txBody>
            <a:bodyPr/>
            <a:lstStyle/>
            <a:p>
              <a:pPr algn="ctr">
                <a:defRPr/>
              </a:pPr>
              <a:endParaRPr lang="fr-FR">
                <a:cs typeface="+mn-cs"/>
              </a:endParaRPr>
            </a:p>
          </p:txBody>
        </p:sp>
        <p:cxnSp>
          <p:nvCxnSpPr>
            <p:cNvPr id="106" name="Connecteur droit 105"/>
            <p:cNvCxnSpPr/>
            <p:nvPr/>
          </p:nvCxnSpPr>
          <p:spPr bwMode="auto">
            <a:xfrm>
              <a:off x="3652241" y="2016975"/>
              <a:ext cx="397135" cy="0"/>
            </a:xfrm>
            <a:prstGeom prst="line">
              <a:avLst/>
            </a:prstGeom>
            <a:solidFill>
              <a:schemeClr val="accent1"/>
            </a:solidFill>
            <a:ln w="53975"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49" name="Groupe 18"/>
          <p:cNvGrpSpPr>
            <a:grpSpLocks/>
          </p:cNvGrpSpPr>
          <p:nvPr/>
        </p:nvGrpSpPr>
        <p:grpSpPr bwMode="auto">
          <a:xfrm>
            <a:off x="1863474" y="3068096"/>
            <a:ext cx="325315" cy="408343"/>
            <a:chOff x="3642651" y="1409240"/>
            <a:chExt cx="406097" cy="606790"/>
          </a:xfrm>
        </p:grpSpPr>
        <p:cxnSp>
          <p:nvCxnSpPr>
            <p:cNvPr id="88" name="Connecteur droit 87"/>
            <p:cNvCxnSpPr/>
            <p:nvPr/>
          </p:nvCxnSpPr>
          <p:spPr bwMode="auto">
            <a:xfrm>
              <a:off x="3665430" y="1694754"/>
              <a:ext cx="0" cy="252397"/>
            </a:xfrm>
            <a:prstGeom prst="line">
              <a:avLst/>
            </a:prstGeom>
            <a:solidFill>
              <a:schemeClr val="accent1"/>
            </a:solidFill>
            <a:ln w="28575"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9" name="Connecteur droit 88"/>
            <p:cNvCxnSpPr/>
            <p:nvPr/>
          </p:nvCxnSpPr>
          <p:spPr bwMode="auto">
            <a:xfrm>
              <a:off x="3759665" y="1698760"/>
              <a:ext cx="0" cy="250393"/>
            </a:xfrm>
            <a:prstGeom prst="line">
              <a:avLst/>
            </a:prstGeom>
            <a:solidFill>
              <a:schemeClr val="accent1"/>
            </a:solidFill>
            <a:ln w="28575"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0" name="Connecteur droit 89"/>
            <p:cNvCxnSpPr/>
            <p:nvPr/>
          </p:nvCxnSpPr>
          <p:spPr bwMode="auto">
            <a:xfrm>
              <a:off x="3850535" y="1698760"/>
              <a:ext cx="0" cy="250393"/>
            </a:xfrm>
            <a:prstGeom prst="line">
              <a:avLst/>
            </a:prstGeom>
            <a:solidFill>
              <a:schemeClr val="accent1"/>
            </a:solidFill>
            <a:ln w="28575"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1" name="Connecteur droit 90"/>
            <p:cNvCxnSpPr/>
            <p:nvPr/>
          </p:nvCxnSpPr>
          <p:spPr bwMode="auto">
            <a:xfrm>
              <a:off x="3939722" y="1694754"/>
              <a:ext cx="0" cy="252397"/>
            </a:xfrm>
            <a:prstGeom prst="line">
              <a:avLst/>
            </a:prstGeom>
            <a:solidFill>
              <a:schemeClr val="accent1"/>
            </a:solidFill>
            <a:ln w="28575"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2" name="Connecteur droit 91"/>
            <p:cNvCxnSpPr/>
            <p:nvPr/>
          </p:nvCxnSpPr>
          <p:spPr bwMode="auto">
            <a:xfrm>
              <a:off x="4023861" y="1694754"/>
              <a:ext cx="0" cy="252397"/>
            </a:xfrm>
            <a:prstGeom prst="line">
              <a:avLst/>
            </a:prstGeom>
            <a:solidFill>
              <a:schemeClr val="accent1"/>
            </a:solidFill>
            <a:ln w="28575"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3" name="Triangle isocèle 92"/>
            <p:cNvSpPr/>
            <p:nvPr/>
          </p:nvSpPr>
          <p:spPr bwMode="auto">
            <a:xfrm>
              <a:off x="3641871" y="1408302"/>
              <a:ext cx="405549" cy="252397"/>
            </a:xfrm>
            <a:prstGeom prst="triangle">
              <a:avLst/>
            </a:prstGeom>
            <a:solidFill>
              <a:schemeClr val="bg1">
                <a:lumMod val="75000"/>
              </a:schemeClr>
            </a:solidFill>
            <a:ln w="9525" cap="flat" cmpd="sng" algn="ctr">
              <a:noFill/>
              <a:prstDash val="solid"/>
              <a:round/>
              <a:headEnd type="none" w="med" len="med"/>
              <a:tailEnd type="none" w="med" len="med"/>
            </a:ln>
            <a:effectLst/>
            <a:extLst/>
          </p:spPr>
          <p:txBody>
            <a:bodyPr/>
            <a:lstStyle/>
            <a:p>
              <a:pPr algn="ctr">
                <a:defRPr/>
              </a:pPr>
              <a:endParaRPr lang="fr-FR">
                <a:cs typeface="+mn-cs"/>
              </a:endParaRPr>
            </a:p>
          </p:txBody>
        </p:sp>
        <p:cxnSp>
          <p:nvCxnSpPr>
            <p:cNvPr id="94" name="Connecteur droit 93"/>
            <p:cNvCxnSpPr/>
            <p:nvPr/>
          </p:nvCxnSpPr>
          <p:spPr bwMode="auto">
            <a:xfrm>
              <a:off x="3651967" y="2015258"/>
              <a:ext cx="397135" cy="0"/>
            </a:xfrm>
            <a:prstGeom prst="line">
              <a:avLst/>
            </a:prstGeom>
            <a:solidFill>
              <a:schemeClr val="accent1"/>
            </a:solidFill>
            <a:ln w="53975"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pic>
        <p:nvPicPr>
          <p:cNvPr id="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79385" y="1119313"/>
            <a:ext cx="230510" cy="460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 name="ZoneTexte 50"/>
          <p:cNvSpPr txBox="1"/>
          <p:nvPr/>
        </p:nvSpPr>
        <p:spPr bwMode="auto">
          <a:xfrm>
            <a:off x="4428415" y="3521711"/>
            <a:ext cx="775118" cy="169852"/>
          </a:xfrm>
          <a:prstGeom prst="rect">
            <a:avLst/>
          </a:prstGeom>
          <a:noFill/>
        </p:spPr>
        <p:txBody>
          <a:bodyPr wrap="none">
            <a:spAutoFit/>
          </a:bodyPr>
          <a:lstStyle/>
          <a:p>
            <a:pPr algn="ctr">
              <a:defRPr/>
            </a:pPr>
            <a:r>
              <a:rPr lang="fr-FR" sz="700" b="1" dirty="0">
                <a:solidFill>
                  <a:schemeClr val="bg1">
                    <a:lumMod val="50000"/>
                  </a:schemeClr>
                </a:solidFill>
                <a:cs typeface="+mn-cs"/>
              </a:rPr>
              <a:t>Banque d’arrivée</a:t>
            </a:r>
          </a:p>
        </p:txBody>
      </p:sp>
      <p:pic>
        <p:nvPicPr>
          <p:cNvPr id="53" name="Picture 8" descr="D:\stockage\bernanose\Mission BPCE\2ter-Chantier 2014\Chantier N°2 - SEPAMAIL RUBIS\7 - Présentations commerciales\débiteu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0363" y="3072511"/>
            <a:ext cx="372930" cy="430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ZoneTexte 53"/>
          <p:cNvSpPr txBox="1"/>
          <p:nvPr/>
        </p:nvSpPr>
        <p:spPr bwMode="auto">
          <a:xfrm>
            <a:off x="1625595" y="3500184"/>
            <a:ext cx="799383" cy="169852"/>
          </a:xfrm>
          <a:prstGeom prst="rect">
            <a:avLst/>
          </a:prstGeom>
          <a:noFill/>
        </p:spPr>
        <p:txBody>
          <a:bodyPr wrap="none">
            <a:spAutoFit/>
          </a:bodyPr>
          <a:lstStyle/>
          <a:p>
            <a:pPr algn="ctr">
              <a:defRPr/>
            </a:pPr>
            <a:r>
              <a:rPr lang="fr-FR" sz="700" b="1" dirty="0">
                <a:solidFill>
                  <a:schemeClr val="bg1">
                    <a:lumMod val="50000"/>
                  </a:schemeClr>
                </a:solidFill>
                <a:cs typeface="+mn-cs"/>
              </a:rPr>
              <a:t>Banque de départ</a:t>
            </a:r>
          </a:p>
        </p:txBody>
      </p:sp>
      <p:sp>
        <p:nvSpPr>
          <p:cNvPr id="55" name="ZoneTexte 54"/>
          <p:cNvSpPr txBox="1"/>
          <p:nvPr/>
        </p:nvSpPr>
        <p:spPr bwMode="auto">
          <a:xfrm>
            <a:off x="7102885" y="3511150"/>
            <a:ext cx="527080" cy="169852"/>
          </a:xfrm>
          <a:prstGeom prst="rect">
            <a:avLst/>
          </a:prstGeom>
          <a:noFill/>
        </p:spPr>
        <p:txBody>
          <a:bodyPr wrap="none">
            <a:spAutoFit/>
          </a:bodyPr>
          <a:lstStyle/>
          <a:p>
            <a:pPr algn="ctr">
              <a:defRPr/>
            </a:pPr>
            <a:r>
              <a:rPr lang="fr-FR" sz="700" b="1" dirty="0">
                <a:solidFill>
                  <a:schemeClr val="bg1">
                    <a:lumMod val="50000"/>
                  </a:schemeClr>
                </a:solidFill>
                <a:cs typeface="+mn-cs"/>
              </a:rPr>
              <a:t>particulier</a:t>
            </a:r>
          </a:p>
        </p:txBody>
      </p:sp>
      <p:sp>
        <p:nvSpPr>
          <p:cNvPr id="59" name="ZoneTexte 31"/>
          <p:cNvSpPr txBox="1">
            <a:spLocks noChangeArrowheads="1"/>
          </p:cNvSpPr>
          <p:nvPr/>
        </p:nvSpPr>
        <p:spPr bwMode="auto">
          <a:xfrm>
            <a:off x="5890295" y="3424451"/>
            <a:ext cx="867755" cy="118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0000"/>
              <a:buFont typeface="Wingdings" pitchFamily="2" charset="2"/>
              <a:buChar char="l"/>
              <a:defRPr sz="2000" b="1">
                <a:solidFill>
                  <a:schemeClr val="accent1"/>
                </a:solidFill>
                <a:latin typeface="Verdana" pitchFamily="34" charset="0"/>
              </a:defRPr>
            </a:lvl1pPr>
            <a:lvl2pPr marL="742950" indent="-285750" eaLnBrk="0" hangingPunct="0">
              <a:spcBef>
                <a:spcPct val="20000"/>
              </a:spcBef>
              <a:buClr>
                <a:srgbClr val="F47920"/>
              </a:buClr>
              <a:buFont typeface="Verdana" pitchFamily="34" charset="0"/>
              <a:buChar char="&gt;"/>
              <a:defRPr>
                <a:solidFill>
                  <a:schemeClr val="tx1"/>
                </a:solidFill>
                <a:latin typeface="Verdana" pitchFamily="34" charset="0"/>
              </a:defRPr>
            </a:lvl2pPr>
            <a:lvl3pPr marL="1143000" indent="-228600" eaLnBrk="0" hangingPunct="0">
              <a:spcBef>
                <a:spcPct val="20000"/>
              </a:spcBef>
              <a:buClr>
                <a:schemeClr val="accent2"/>
              </a:buClr>
              <a:buSzPct val="90000"/>
              <a:buChar char="•"/>
              <a:defRPr sz="1600">
                <a:solidFill>
                  <a:schemeClr val="tx1"/>
                </a:solidFill>
                <a:latin typeface="Verdana" pitchFamily="34" charset="0"/>
              </a:defRPr>
            </a:lvl3pPr>
            <a:lvl4pPr marL="1600200" indent="-228600" eaLnBrk="0" hangingPunct="0">
              <a:spcBef>
                <a:spcPct val="20000"/>
              </a:spcBef>
              <a:buClr>
                <a:srgbClr val="BDCF41"/>
              </a:buClr>
              <a:buSzPct val="80000"/>
              <a:buFont typeface="Courier New" pitchFamily="49" charset="0"/>
              <a:buChar char="o"/>
              <a:defRPr sz="1200">
                <a:solidFill>
                  <a:schemeClr val="tx1"/>
                </a:solidFill>
                <a:latin typeface="Verdana" pitchFamily="34" charset="0"/>
              </a:defRPr>
            </a:lvl4pPr>
            <a:lvl5pPr marL="2057400" indent="-228600" eaLnBrk="0" hangingPunct="0">
              <a:spcBef>
                <a:spcPct val="20000"/>
              </a:spcBef>
              <a:buClr>
                <a:srgbClr val="B0006C"/>
              </a:buClr>
              <a:buFont typeface="Arial" charset="0"/>
              <a:buChar char="»"/>
              <a:defRPr sz="1100">
                <a:solidFill>
                  <a:schemeClr val="tx1"/>
                </a:solidFill>
                <a:latin typeface="Verdana" pitchFamily="34" charset="0"/>
              </a:defRPr>
            </a:lvl5pPr>
            <a:lvl6pPr marL="25146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6pPr>
            <a:lvl7pPr marL="29718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7pPr>
            <a:lvl8pPr marL="34290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8pPr>
            <a:lvl9pPr marL="38862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9pPr>
          </a:lstStyle>
          <a:p>
            <a:pPr algn="ctr" eaLnBrk="1" hangingPunct="1">
              <a:spcBef>
                <a:spcPct val="0"/>
              </a:spcBef>
              <a:buClrTx/>
              <a:buSzTx/>
              <a:buFontTx/>
              <a:buNone/>
            </a:pPr>
            <a:r>
              <a:rPr lang="fr-FR" altLang="fr-FR" sz="800" b="0" dirty="0">
                <a:solidFill>
                  <a:schemeClr val="tx1"/>
                </a:solidFill>
                <a:latin typeface="Arial" charset="0"/>
              </a:rPr>
              <a:t>Demande de mobilité bancaire</a:t>
            </a:r>
          </a:p>
        </p:txBody>
      </p:sp>
      <p:sp>
        <p:nvSpPr>
          <p:cNvPr id="60" name="ZoneTexte 32"/>
          <p:cNvSpPr txBox="1">
            <a:spLocks noChangeArrowheads="1"/>
          </p:cNvSpPr>
          <p:nvPr/>
        </p:nvSpPr>
        <p:spPr bwMode="auto">
          <a:xfrm>
            <a:off x="3090539" y="3529813"/>
            <a:ext cx="994204" cy="118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0000"/>
              <a:buFont typeface="Wingdings" pitchFamily="2" charset="2"/>
              <a:buChar char="l"/>
              <a:defRPr sz="2000" b="1">
                <a:solidFill>
                  <a:schemeClr val="accent1"/>
                </a:solidFill>
                <a:latin typeface="Verdana" pitchFamily="34" charset="0"/>
              </a:defRPr>
            </a:lvl1pPr>
            <a:lvl2pPr marL="742950" indent="-285750" eaLnBrk="0" hangingPunct="0">
              <a:spcBef>
                <a:spcPct val="20000"/>
              </a:spcBef>
              <a:buClr>
                <a:srgbClr val="F47920"/>
              </a:buClr>
              <a:buFont typeface="Verdana" pitchFamily="34" charset="0"/>
              <a:buChar char="&gt;"/>
              <a:defRPr>
                <a:solidFill>
                  <a:schemeClr val="tx1"/>
                </a:solidFill>
                <a:latin typeface="Verdana" pitchFamily="34" charset="0"/>
              </a:defRPr>
            </a:lvl2pPr>
            <a:lvl3pPr marL="1143000" indent="-228600" eaLnBrk="0" hangingPunct="0">
              <a:spcBef>
                <a:spcPct val="20000"/>
              </a:spcBef>
              <a:buClr>
                <a:schemeClr val="accent2"/>
              </a:buClr>
              <a:buSzPct val="90000"/>
              <a:buChar char="•"/>
              <a:defRPr sz="1600">
                <a:solidFill>
                  <a:schemeClr val="tx1"/>
                </a:solidFill>
                <a:latin typeface="Verdana" pitchFamily="34" charset="0"/>
              </a:defRPr>
            </a:lvl3pPr>
            <a:lvl4pPr marL="1600200" indent="-228600" eaLnBrk="0" hangingPunct="0">
              <a:spcBef>
                <a:spcPct val="20000"/>
              </a:spcBef>
              <a:buClr>
                <a:srgbClr val="BDCF41"/>
              </a:buClr>
              <a:buSzPct val="80000"/>
              <a:buFont typeface="Courier New" pitchFamily="49" charset="0"/>
              <a:buChar char="o"/>
              <a:defRPr sz="1200">
                <a:solidFill>
                  <a:schemeClr val="tx1"/>
                </a:solidFill>
                <a:latin typeface="Verdana" pitchFamily="34" charset="0"/>
              </a:defRPr>
            </a:lvl4pPr>
            <a:lvl5pPr marL="2057400" indent="-228600" eaLnBrk="0" hangingPunct="0">
              <a:spcBef>
                <a:spcPct val="20000"/>
              </a:spcBef>
              <a:buClr>
                <a:srgbClr val="B0006C"/>
              </a:buClr>
              <a:buFont typeface="Arial" charset="0"/>
              <a:buChar char="»"/>
              <a:defRPr sz="1100">
                <a:solidFill>
                  <a:schemeClr val="tx1"/>
                </a:solidFill>
                <a:latin typeface="Verdana" pitchFamily="34" charset="0"/>
              </a:defRPr>
            </a:lvl5pPr>
            <a:lvl6pPr marL="25146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6pPr>
            <a:lvl7pPr marL="29718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7pPr>
            <a:lvl8pPr marL="34290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8pPr>
            <a:lvl9pPr marL="38862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9pPr>
          </a:lstStyle>
          <a:p>
            <a:pPr algn="ctr" eaLnBrk="1" hangingPunct="1">
              <a:spcBef>
                <a:spcPct val="0"/>
              </a:spcBef>
              <a:buClrTx/>
              <a:buSzTx/>
              <a:buFontTx/>
              <a:buNone/>
            </a:pPr>
            <a:r>
              <a:rPr lang="fr-FR" altLang="fr-FR" sz="800" b="0" dirty="0">
                <a:solidFill>
                  <a:schemeClr val="tx1"/>
                </a:solidFill>
                <a:latin typeface="Arial" charset="0"/>
              </a:rPr>
              <a:t>Demande historique des opérations</a:t>
            </a:r>
          </a:p>
        </p:txBody>
      </p:sp>
      <p:sp>
        <p:nvSpPr>
          <p:cNvPr id="61" name="ZoneTexte 33"/>
          <p:cNvSpPr txBox="1">
            <a:spLocks noChangeArrowheads="1"/>
          </p:cNvSpPr>
          <p:nvPr/>
        </p:nvSpPr>
        <p:spPr bwMode="auto">
          <a:xfrm>
            <a:off x="2806670" y="3136781"/>
            <a:ext cx="1003863" cy="118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0000"/>
              <a:buFont typeface="Wingdings" pitchFamily="2" charset="2"/>
              <a:buChar char="l"/>
              <a:defRPr sz="2000" b="1">
                <a:solidFill>
                  <a:schemeClr val="accent1"/>
                </a:solidFill>
                <a:latin typeface="Verdana" pitchFamily="34" charset="0"/>
              </a:defRPr>
            </a:lvl1pPr>
            <a:lvl2pPr marL="742950" indent="-285750" eaLnBrk="0" hangingPunct="0">
              <a:spcBef>
                <a:spcPct val="20000"/>
              </a:spcBef>
              <a:buClr>
                <a:srgbClr val="F47920"/>
              </a:buClr>
              <a:buFont typeface="Verdana" pitchFamily="34" charset="0"/>
              <a:buChar char="&gt;"/>
              <a:defRPr>
                <a:solidFill>
                  <a:schemeClr val="tx1"/>
                </a:solidFill>
                <a:latin typeface="Verdana" pitchFamily="34" charset="0"/>
              </a:defRPr>
            </a:lvl2pPr>
            <a:lvl3pPr marL="1143000" indent="-228600" eaLnBrk="0" hangingPunct="0">
              <a:spcBef>
                <a:spcPct val="20000"/>
              </a:spcBef>
              <a:buClr>
                <a:schemeClr val="accent2"/>
              </a:buClr>
              <a:buSzPct val="90000"/>
              <a:buChar char="•"/>
              <a:defRPr sz="1600">
                <a:solidFill>
                  <a:schemeClr val="tx1"/>
                </a:solidFill>
                <a:latin typeface="Verdana" pitchFamily="34" charset="0"/>
              </a:defRPr>
            </a:lvl3pPr>
            <a:lvl4pPr marL="1600200" indent="-228600" eaLnBrk="0" hangingPunct="0">
              <a:spcBef>
                <a:spcPct val="20000"/>
              </a:spcBef>
              <a:buClr>
                <a:srgbClr val="BDCF41"/>
              </a:buClr>
              <a:buSzPct val="80000"/>
              <a:buFont typeface="Courier New" pitchFamily="49" charset="0"/>
              <a:buChar char="o"/>
              <a:defRPr sz="1200">
                <a:solidFill>
                  <a:schemeClr val="tx1"/>
                </a:solidFill>
                <a:latin typeface="Verdana" pitchFamily="34" charset="0"/>
              </a:defRPr>
            </a:lvl4pPr>
            <a:lvl5pPr marL="2057400" indent="-228600" eaLnBrk="0" hangingPunct="0">
              <a:spcBef>
                <a:spcPct val="20000"/>
              </a:spcBef>
              <a:buClr>
                <a:srgbClr val="B0006C"/>
              </a:buClr>
              <a:buFont typeface="Arial" charset="0"/>
              <a:buChar char="»"/>
              <a:defRPr sz="1100">
                <a:solidFill>
                  <a:schemeClr val="tx1"/>
                </a:solidFill>
                <a:latin typeface="Verdana" pitchFamily="34" charset="0"/>
              </a:defRPr>
            </a:lvl5pPr>
            <a:lvl6pPr marL="25146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6pPr>
            <a:lvl7pPr marL="29718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7pPr>
            <a:lvl8pPr marL="34290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8pPr>
            <a:lvl9pPr marL="38862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9pPr>
          </a:lstStyle>
          <a:p>
            <a:pPr algn="ctr" eaLnBrk="1" hangingPunct="1">
              <a:spcBef>
                <a:spcPct val="0"/>
              </a:spcBef>
              <a:buClrTx/>
              <a:buSzTx/>
              <a:buFontTx/>
              <a:buNone/>
            </a:pPr>
            <a:r>
              <a:rPr lang="fr-FR" altLang="fr-FR" sz="800" b="0" dirty="0">
                <a:solidFill>
                  <a:schemeClr val="tx1"/>
                </a:solidFill>
                <a:latin typeface="Arial" charset="0"/>
              </a:rPr>
              <a:t>R</a:t>
            </a:r>
            <a:r>
              <a:rPr lang="fr-FR" altLang="fr-FR" sz="800" b="0" dirty="0" smtClean="0">
                <a:solidFill>
                  <a:schemeClr val="tx1"/>
                </a:solidFill>
                <a:latin typeface="Arial" charset="0"/>
              </a:rPr>
              <a:t>éception </a:t>
            </a:r>
            <a:r>
              <a:rPr lang="fr-FR" altLang="fr-FR" sz="800" b="0" dirty="0">
                <a:solidFill>
                  <a:schemeClr val="tx1"/>
                </a:solidFill>
                <a:latin typeface="Arial" charset="0"/>
              </a:rPr>
              <a:t>historique des opérations</a:t>
            </a:r>
          </a:p>
        </p:txBody>
      </p:sp>
      <p:sp>
        <p:nvSpPr>
          <p:cNvPr id="64" name="ZoneTexte 34"/>
          <p:cNvSpPr txBox="1">
            <a:spLocks noChangeArrowheads="1"/>
          </p:cNvSpPr>
          <p:nvPr/>
        </p:nvSpPr>
        <p:spPr bwMode="auto">
          <a:xfrm>
            <a:off x="4278017" y="2522980"/>
            <a:ext cx="18108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0000"/>
              <a:buFont typeface="Wingdings" pitchFamily="2" charset="2"/>
              <a:buChar char="l"/>
              <a:defRPr sz="2000" b="1">
                <a:solidFill>
                  <a:schemeClr val="accent1"/>
                </a:solidFill>
                <a:latin typeface="Verdana" pitchFamily="34" charset="0"/>
              </a:defRPr>
            </a:lvl1pPr>
            <a:lvl2pPr marL="742950" indent="-285750" eaLnBrk="0" hangingPunct="0">
              <a:spcBef>
                <a:spcPct val="20000"/>
              </a:spcBef>
              <a:buClr>
                <a:srgbClr val="F47920"/>
              </a:buClr>
              <a:buFont typeface="Verdana" pitchFamily="34" charset="0"/>
              <a:buChar char="&gt;"/>
              <a:defRPr>
                <a:solidFill>
                  <a:schemeClr val="tx1"/>
                </a:solidFill>
                <a:latin typeface="Verdana" pitchFamily="34" charset="0"/>
              </a:defRPr>
            </a:lvl2pPr>
            <a:lvl3pPr marL="1143000" indent="-228600" eaLnBrk="0" hangingPunct="0">
              <a:spcBef>
                <a:spcPct val="20000"/>
              </a:spcBef>
              <a:buClr>
                <a:schemeClr val="accent2"/>
              </a:buClr>
              <a:buSzPct val="90000"/>
              <a:buChar char="•"/>
              <a:defRPr sz="1600">
                <a:solidFill>
                  <a:schemeClr val="tx1"/>
                </a:solidFill>
                <a:latin typeface="Verdana" pitchFamily="34" charset="0"/>
              </a:defRPr>
            </a:lvl3pPr>
            <a:lvl4pPr marL="1600200" indent="-228600" eaLnBrk="0" hangingPunct="0">
              <a:spcBef>
                <a:spcPct val="20000"/>
              </a:spcBef>
              <a:buClr>
                <a:srgbClr val="BDCF41"/>
              </a:buClr>
              <a:buSzPct val="80000"/>
              <a:buFont typeface="Courier New" pitchFamily="49" charset="0"/>
              <a:buChar char="o"/>
              <a:defRPr sz="1200">
                <a:solidFill>
                  <a:schemeClr val="tx1"/>
                </a:solidFill>
                <a:latin typeface="Verdana" pitchFamily="34" charset="0"/>
              </a:defRPr>
            </a:lvl4pPr>
            <a:lvl5pPr marL="2057400" indent="-228600" eaLnBrk="0" hangingPunct="0">
              <a:spcBef>
                <a:spcPct val="20000"/>
              </a:spcBef>
              <a:buClr>
                <a:srgbClr val="B0006C"/>
              </a:buClr>
              <a:buFont typeface="Arial" charset="0"/>
              <a:buChar char="»"/>
              <a:defRPr sz="1100">
                <a:solidFill>
                  <a:schemeClr val="tx1"/>
                </a:solidFill>
                <a:latin typeface="Verdana" pitchFamily="34" charset="0"/>
              </a:defRPr>
            </a:lvl5pPr>
            <a:lvl6pPr marL="25146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6pPr>
            <a:lvl7pPr marL="29718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7pPr>
            <a:lvl8pPr marL="34290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8pPr>
            <a:lvl9pPr marL="38862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9pPr>
          </a:lstStyle>
          <a:p>
            <a:pPr algn="ctr" eaLnBrk="1" hangingPunct="1">
              <a:spcBef>
                <a:spcPct val="0"/>
              </a:spcBef>
              <a:buClrTx/>
              <a:buSzTx/>
              <a:buFontTx/>
              <a:buNone/>
            </a:pPr>
            <a:r>
              <a:rPr lang="fr-FR" altLang="fr-FR" sz="800" b="0" dirty="0">
                <a:solidFill>
                  <a:schemeClr val="tx1"/>
                </a:solidFill>
                <a:latin typeface="Arial" charset="0"/>
              </a:rPr>
              <a:t>T</a:t>
            </a:r>
            <a:r>
              <a:rPr lang="fr-FR" altLang="fr-FR" sz="800" b="0" dirty="0" smtClean="0">
                <a:solidFill>
                  <a:schemeClr val="tx1"/>
                </a:solidFill>
                <a:latin typeface="Arial" charset="0"/>
              </a:rPr>
              <a:t>ransmission des nouvelles coordonnées bancaires du client</a:t>
            </a:r>
            <a:endParaRPr lang="fr-FR" altLang="fr-FR" sz="800" b="0" dirty="0">
              <a:solidFill>
                <a:schemeClr val="tx1"/>
              </a:solidFill>
              <a:latin typeface="Arial" charset="0"/>
            </a:endParaRPr>
          </a:p>
        </p:txBody>
      </p:sp>
      <p:sp>
        <p:nvSpPr>
          <p:cNvPr id="65" name="ZoneTexte 35"/>
          <p:cNvSpPr txBox="1">
            <a:spLocks noChangeArrowheads="1"/>
          </p:cNvSpPr>
          <p:nvPr/>
        </p:nvSpPr>
        <p:spPr bwMode="auto">
          <a:xfrm>
            <a:off x="1199425" y="1787801"/>
            <a:ext cx="21371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0000"/>
              <a:buFont typeface="Wingdings" pitchFamily="2" charset="2"/>
              <a:buChar char="l"/>
              <a:defRPr sz="2000" b="1">
                <a:solidFill>
                  <a:schemeClr val="accent1"/>
                </a:solidFill>
                <a:latin typeface="Verdana" pitchFamily="34" charset="0"/>
              </a:defRPr>
            </a:lvl1pPr>
            <a:lvl2pPr marL="742950" indent="-285750" eaLnBrk="0" hangingPunct="0">
              <a:spcBef>
                <a:spcPct val="20000"/>
              </a:spcBef>
              <a:buClr>
                <a:srgbClr val="F47920"/>
              </a:buClr>
              <a:buFont typeface="Verdana" pitchFamily="34" charset="0"/>
              <a:buChar char="&gt;"/>
              <a:defRPr>
                <a:solidFill>
                  <a:schemeClr val="tx1"/>
                </a:solidFill>
                <a:latin typeface="Verdana" pitchFamily="34" charset="0"/>
              </a:defRPr>
            </a:lvl2pPr>
            <a:lvl3pPr marL="1143000" indent="-228600" eaLnBrk="0" hangingPunct="0">
              <a:spcBef>
                <a:spcPct val="20000"/>
              </a:spcBef>
              <a:buClr>
                <a:schemeClr val="accent2"/>
              </a:buClr>
              <a:buSzPct val="90000"/>
              <a:buChar char="•"/>
              <a:defRPr sz="1600">
                <a:solidFill>
                  <a:schemeClr val="tx1"/>
                </a:solidFill>
                <a:latin typeface="Verdana" pitchFamily="34" charset="0"/>
              </a:defRPr>
            </a:lvl3pPr>
            <a:lvl4pPr marL="1600200" indent="-228600" eaLnBrk="0" hangingPunct="0">
              <a:spcBef>
                <a:spcPct val="20000"/>
              </a:spcBef>
              <a:buClr>
                <a:srgbClr val="BDCF41"/>
              </a:buClr>
              <a:buSzPct val="80000"/>
              <a:buFont typeface="Courier New" pitchFamily="49" charset="0"/>
              <a:buChar char="o"/>
              <a:defRPr sz="1200">
                <a:solidFill>
                  <a:schemeClr val="tx1"/>
                </a:solidFill>
                <a:latin typeface="Verdana" pitchFamily="34" charset="0"/>
              </a:defRPr>
            </a:lvl4pPr>
            <a:lvl5pPr marL="2057400" indent="-228600" eaLnBrk="0" hangingPunct="0">
              <a:spcBef>
                <a:spcPct val="20000"/>
              </a:spcBef>
              <a:buClr>
                <a:srgbClr val="B0006C"/>
              </a:buClr>
              <a:buFont typeface="Arial" charset="0"/>
              <a:buChar char="»"/>
              <a:defRPr sz="1100">
                <a:solidFill>
                  <a:schemeClr val="tx1"/>
                </a:solidFill>
                <a:latin typeface="Verdana" pitchFamily="34" charset="0"/>
              </a:defRPr>
            </a:lvl5pPr>
            <a:lvl6pPr marL="25146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6pPr>
            <a:lvl7pPr marL="29718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7pPr>
            <a:lvl8pPr marL="34290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8pPr>
            <a:lvl9pPr marL="38862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9pPr>
          </a:lstStyle>
          <a:p>
            <a:pPr algn="ctr" eaLnBrk="1" hangingPunct="1">
              <a:spcBef>
                <a:spcPct val="0"/>
              </a:spcBef>
              <a:buClrTx/>
              <a:buSzTx/>
              <a:buFontTx/>
              <a:buNone/>
            </a:pPr>
            <a:r>
              <a:rPr lang="fr-FR" altLang="fr-FR" sz="800" b="0" dirty="0">
                <a:solidFill>
                  <a:schemeClr val="tx1"/>
                </a:solidFill>
                <a:latin typeface="Arial" charset="0"/>
              </a:rPr>
              <a:t>Mise à </a:t>
            </a:r>
            <a:r>
              <a:rPr lang="fr-FR" altLang="fr-FR" sz="800" b="0" dirty="0" smtClean="0">
                <a:solidFill>
                  <a:schemeClr val="tx1"/>
                </a:solidFill>
                <a:latin typeface="Arial" charset="0"/>
              </a:rPr>
              <a:t>disposition des </a:t>
            </a:r>
            <a:endParaRPr lang="fr-FR" altLang="fr-FR" sz="800" b="0" dirty="0">
              <a:solidFill>
                <a:schemeClr val="tx1"/>
              </a:solidFill>
              <a:latin typeface="Arial" charset="0"/>
            </a:endParaRPr>
          </a:p>
          <a:p>
            <a:pPr algn="ctr" eaLnBrk="1" hangingPunct="1">
              <a:spcBef>
                <a:spcPct val="0"/>
              </a:spcBef>
              <a:buClrTx/>
              <a:buSzTx/>
              <a:buFontTx/>
              <a:buNone/>
            </a:pPr>
            <a:r>
              <a:rPr lang="fr-FR" altLang="fr-FR" sz="800" b="0" dirty="0">
                <a:solidFill>
                  <a:schemeClr val="tx1"/>
                </a:solidFill>
                <a:latin typeface="Arial" charset="0"/>
              </a:rPr>
              <a:t>nouvelles coordonnées </a:t>
            </a:r>
            <a:r>
              <a:rPr lang="fr-FR" altLang="fr-FR" sz="800" b="0" dirty="0" smtClean="0">
                <a:solidFill>
                  <a:schemeClr val="tx1"/>
                </a:solidFill>
                <a:latin typeface="Arial" charset="0"/>
              </a:rPr>
              <a:t>bancaires du client</a:t>
            </a:r>
            <a:endParaRPr lang="fr-FR" altLang="fr-FR" sz="800" b="0" dirty="0">
              <a:solidFill>
                <a:schemeClr val="tx1"/>
              </a:solidFill>
              <a:latin typeface="Arial" charset="0"/>
            </a:endParaRPr>
          </a:p>
        </p:txBody>
      </p:sp>
      <p:sp>
        <p:nvSpPr>
          <p:cNvPr id="66" name="ZoneTexte 36"/>
          <p:cNvSpPr txBox="1">
            <a:spLocks noChangeArrowheads="1"/>
          </p:cNvSpPr>
          <p:nvPr/>
        </p:nvSpPr>
        <p:spPr bwMode="auto">
          <a:xfrm>
            <a:off x="4462281" y="1483751"/>
            <a:ext cx="26406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0000"/>
              <a:buFont typeface="Wingdings" pitchFamily="2" charset="2"/>
              <a:buChar char="l"/>
              <a:defRPr sz="2000" b="1">
                <a:solidFill>
                  <a:schemeClr val="accent1"/>
                </a:solidFill>
                <a:latin typeface="Verdana" pitchFamily="34" charset="0"/>
              </a:defRPr>
            </a:lvl1pPr>
            <a:lvl2pPr marL="742950" indent="-285750" eaLnBrk="0" hangingPunct="0">
              <a:spcBef>
                <a:spcPct val="20000"/>
              </a:spcBef>
              <a:buClr>
                <a:srgbClr val="F47920"/>
              </a:buClr>
              <a:buFont typeface="Verdana" pitchFamily="34" charset="0"/>
              <a:buChar char="&gt;"/>
              <a:defRPr>
                <a:solidFill>
                  <a:schemeClr val="tx1"/>
                </a:solidFill>
                <a:latin typeface="Verdana" pitchFamily="34" charset="0"/>
              </a:defRPr>
            </a:lvl2pPr>
            <a:lvl3pPr marL="1143000" indent="-228600" eaLnBrk="0" hangingPunct="0">
              <a:spcBef>
                <a:spcPct val="20000"/>
              </a:spcBef>
              <a:buClr>
                <a:schemeClr val="accent2"/>
              </a:buClr>
              <a:buSzPct val="90000"/>
              <a:buChar char="•"/>
              <a:defRPr sz="1600">
                <a:solidFill>
                  <a:schemeClr val="tx1"/>
                </a:solidFill>
                <a:latin typeface="Verdana" pitchFamily="34" charset="0"/>
              </a:defRPr>
            </a:lvl3pPr>
            <a:lvl4pPr marL="1600200" indent="-228600" eaLnBrk="0" hangingPunct="0">
              <a:spcBef>
                <a:spcPct val="20000"/>
              </a:spcBef>
              <a:buClr>
                <a:srgbClr val="BDCF41"/>
              </a:buClr>
              <a:buSzPct val="80000"/>
              <a:buFont typeface="Courier New" pitchFamily="49" charset="0"/>
              <a:buChar char="o"/>
              <a:defRPr sz="1200">
                <a:solidFill>
                  <a:schemeClr val="tx1"/>
                </a:solidFill>
                <a:latin typeface="Verdana" pitchFamily="34" charset="0"/>
              </a:defRPr>
            </a:lvl4pPr>
            <a:lvl5pPr marL="2057400" indent="-228600" eaLnBrk="0" hangingPunct="0">
              <a:spcBef>
                <a:spcPct val="20000"/>
              </a:spcBef>
              <a:buClr>
                <a:srgbClr val="B0006C"/>
              </a:buClr>
              <a:buFont typeface="Arial" charset="0"/>
              <a:buChar char="»"/>
              <a:defRPr sz="1100">
                <a:solidFill>
                  <a:schemeClr val="tx1"/>
                </a:solidFill>
                <a:latin typeface="Verdana" pitchFamily="34" charset="0"/>
              </a:defRPr>
            </a:lvl5pPr>
            <a:lvl6pPr marL="25146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6pPr>
            <a:lvl7pPr marL="29718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7pPr>
            <a:lvl8pPr marL="34290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8pPr>
            <a:lvl9pPr marL="38862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9pPr>
          </a:lstStyle>
          <a:p>
            <a:pPr algn="ctr" eaLnBrk="1" hangingPunct="1">
              <a:spcBef>
                <a:spcPct val="0"/>
              </a:spcBef>
              <a:buClrTx/>
              <a:buSzTx/>
              <a:buFontTx/>
              <a:buNone/>
            </a:pPr>
            <a:r>
              <a:rPr lang="fr-FR" altLang="fr-FR" sz="800" b="0" dirty="0" smtClean="0">
                <a:solidFill>
                  <a:schemeClr val="tx1"/>
                </a:solidFill>
                <a:latin typeface="Arial" charset="0"/>
              </a:rPr>
              <a:t>Information de l’émetteur </a:t>
            </a:r>
            <a:r>
              <a:rPr lang="fr-FR" altLang="fr-FR" sz="800" b="0" dirty="0">
                <a:solidFill>
                  <a:schemeClr val="tx1"/>
                </a:solidFill>
                <a:latin typeface="Arial" charset="0"/>
              </a:rPr>
              <a:t>vers le </a:t>
            </a:r>
            <a:r>
              <a:rPr lang="fr-FR" altLang="fr-FR" sz="800" b="0" dirty="0" smtClean="0">
                <a:solidFill>
                  <a:schemeClr val="tx1"/>
                </a:solidFill>
                <a:latin typeface="Arial" charset="0"/>
              </a:rPr>
              <a:t>client de la prise en compte de ses nouvelles coordonnées bancaires</a:t>
            </a:r>
            <a:endParaRPr lang="fr-FR" altLang="fr-FR" sz="800" b="0" dirty="0">
              <a:solidFill>
                <a:schemeClr val="tx1"/>
              </a:solidFill>
              <a:latin typeface="Arial" charset="0"/>
            </a:endParaRPr>
          </a:p>
        </p:txBody>
      </p:sp>
      <p:sp>
        <p:nvSpPr>
          <p:cNvPr id="67" name="ZoneTexte 37"/>
          <p:cNvSpPr txBox="1">
            <a:spLocks noChangeArrowheads="1"/>
          </p:cNvSpPr>
          <p:nvPr/>
        </p:nvSpPr>
        <p:spPr bwMode="auto">
          <a:xfrm>
            <a:off x="2940571" y="2551646"/>
            <a:ext cx="932679" cy="169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0000"/>
              <a:buFont typeface="Wingdings" pitchFamily="2" charset="2"/>
              <a:buChar char="l"/>
              <a:defRPr sz="2000" b="1">
                <a:solidFill>
                  <a:schemeClr val="accent1"/>
                </a:solidFill>
                <a:latin typeface="Verdana" pitchFamily="34" charset="0"/>
              </a:defRPr>
            </a:lvl1pPr>
            <a:lvl2pPr marL="742950" indent="-285750" eaLnBrk="0" hangingPunct="0">
              <a:spcBef>
                <a:spcPct val="20000"/>
              </a:spcBef>
              <a:buClr>
                <a:srgbClr val="F47920"/>
              </a:buClr>
              <a:buFont typeface="Verdana" pitchFamily="34" charset="0"/>
              <a:buChar char="&gt;"/>
              <a:defRPr>
                <a:solidFill>
                  <a:schemeClr val="tx1"/>
                </a:solidFill>
                <a:latin typeface="Verdana" pitchFamily="34" charset="0"/>
              </a:defRPr>
            </a:lvl2pPr>
            <a:lvl3pPr marL="1143000" indent="-228600" eaLnBrk="0" hangingPunct="0">
              <a:spcBef>
                <a:spcPct val="20000"/>
              </a:spcBef>
              <a:buClr>
                <a:schemeClr val="accent2"/>
              </a:buClr>
              <a:buSzPct val="90000"/>
              <a:buChar char="•"/>
              <a:defRPr sz="1600">
                <a:solidFill>
                  <a:schemeClr val="tx1"/>
                </a:solidFill>
                <a:latin typeface="Verdana" pitchFamily="34" charset="0"/>
              </a:defRPr>
            </a:lvl3pPr>
            <a:lvl4pPr marL="1600200" indent="-228600" eaLnBrk="0" hangingPunct="0">
              <a:spcBef>
                <a:spcPct val="20000"/>
              </a:spcBef>
              <a:buClr>
                <a:srgbClr val="BDCF41"/>
              </a:buClr>
              <a:buSzPct val="80000"/>
              <a:buFont typeface="Courier New" pitchFamily="49" charset="0"/>
              <a:buChar char="o"/>
              <a:defRPr sz="1200">
                <a:solidFill>
                  <a:schemeClr val="tx1"/>
                </a:solidFill>
                <a:latin typeface="Verdana" pitchFamily="34" charset="0"/>
              </a:defRPr>
            </a:lvl4pPr>
            <a:lvl5pPr marL="2057400" indent="-228600" eaLnBrk="0" hangingPunct="0">
              <a:spcBef>
                <a:spcPct val="20000"/>
              </a:spcBef>
              <a:buClr>
                <a:srgbClr val="B0006C"/>
              </a:buClr>
              <a:buFont typeface="Arial" charset="0"/>
              <a:buChar char="»"/>
              <a:defRPr sz="1100">
                <a:solidFill>
                  <a:schemeClr val="tx1"/>
                </a:solidFill>
                <a:latin typeface="Verdana" pitchFamily="34" charset="0"/>
              </a:defRPr>
            </a:lvl5pPr>
            <a:lvl6pPr marL="25146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6pPr>
            <a:lvl7pPr marL="29718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7pPr>
            <a:lvl8pPr marL="34290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8pPr>
            <a:lvl9pPr marL="38862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9pPr>
          </a:lstStyle>
          <a:p>
            <a:pPr algn="ctr" eaLnBrk="1" hangingPunct="1">
              <a:spcBef>
                <a:spcPct val="0"/>
              </a:spcBef>
              <a:buClrTx/>
              <a:buSzTx/>
              <a:buFontTx/>
              <a:buNone/>
            </a:pPr>
            <a:r>
              <a:rPr lang="fr-FR" altLang="fr-FR" sz="700">
                <a:solidFill>
                  <a:srgbClr val="7F7F7F"/>
                </a:solidFill>
                <a:latin typeface="Arial" charset="0"/>
              </a:rPr>
              <a:t>Banque de l’émetteur</a:t>
            </a:r>
          </a:p>
        </p:txBody>
      </p:sp>
      <p:sp>
        <p:nvSpPr>
          <p:cNvPr id="68" name="ZoneTexte 67"/>
          <p:cNvSpPr txBox="1"/>
          <p:nvPr/>
        </p:nvSpPr>
        <p:spPr bwMode="auto">
          <a:xfrm>
            <a:off x="3163590" y="1537039"/>
            <a:ext cx="486640" cy="169852"/>
          </a:xfrm>
          <a:prstGeom prst="rect">
            <a:avLst/>
          </a:prstGeom>
          <a:noFill/>
        </p:spPr>
        <p:txBody>
          <a:bodyPr wrap="none">
            <a:spAutoFit/>
          </a:bodyPr>
          <a:lstStyle/>
          <a:p>
            <a:pPr algn="ctr">
              <a:defRPr/>
            </a:pPr>
            <a:r>
              <a:rPr lang="fr-FR" sz="700" b="1" dirty="0">
                <a:solidFill>
                  <a:schemeClr val="bg1">
                    <a:lumMod val="50000"/>
                  </a:schemeClr>
                </a:solidFill>
                <a:cs typeface="+mn-cs"/>
              </a:rPr>
              <a:t>Emetteur</a:t>
            </a:r>
          </a:p>
        </p:txBody>
      </p:sp>
      <p:cxnSp>
        <p:nvCxnSpPr>
          <p:cNvPr id="80" name="Connecteur droit avec flèche 49"/>
          <p:cNvCxnSpPr>
            <a:cxnSpLocks noChangeShapeType="1"/>
          </p:cNvCxnSpPr>
          <p:nvPr/>
        </p:nvCxnSpPr>
        <p:spPr bwMode="auto">
          <a:xfrm flipH="1">
            <a:off x="5625055" y="3291182"/>
            <a:ext cx="927712" cy="0"/>
          </a:xfrm>
          <a:prstGeom prst="straightConnector1">
            <a:avLst/>
          </a:prstGeom>
          <a:noFill/>
          <a:ln w="6350" algn="ctr">
            <a:solidFill>
              <a:srgbClr val="EA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1" name="Connecteur droit avec flèche 58"/>
          <p:cNvCxnSpPr>
            <a:cxnSpLocks noChangeShapeType="1"/>
          </p:cNvCxnSpPr>
          <p:nvPr/>
        </p:nvCxnSpPr>
        <p:spPr bwMode="auto">
          <a:xfrm flipH="1">
            <a:off x="2961938" y="3482611"/>
            <a:ext cx="1143579" cy="0"/>
          </a:xfrm>
          <a:prstGeom prst="straightConnector1">
            <a:avLst/>
          </a:prstGeom>
          <a:noFill/>
          <a:ln w="6350" algn="ctr">
            <a:solidFill>
              <a:srgbClr val="EA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 name="Connecteur droit avec flèche 59"/>
          <p:cNvCxnSpPr>
            <a:cxnSpLocks noChangeShapeType="1"/>
          </p:cNvCxnSpPr>
          <p:nvPr/>
        </p:nvCxnSpPr>
        <p:spPr bwMode="auto">
          <a:xfrm>
            <a:off x="2976560" y="3372788"/>
            <a:ext cx="1143285" cy="0"/>
          </a:xfrm>
          <a:prstGeom prst="straightConnector1">
            <a:avLst/>
          </a:prstGeom>
          <a:noFill/>
          <a:ln w="6350" algn="ctr">
            <a:solidFill>
              <a:srgbClr val="EA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3" name="Connecteur droit avec flèche 56"/>
          <p:cNvCxnSpPr>
            <a:cxnSpLocks noChangeShapeType="1"/>
          </p:cNvCxnSpPr>
          <p:nvPr/>
        </p:nvCxnSpPr>
        <p:spPr bwMode="auto">
          <a:xfrm flipH="1" flipV="1">
            <a:off x="3973041" y="2636553"/>
            <a:ext cx="765272" cy="364358"/>
          </a:xfrm>
          <a:prstGeom prst="straightConnector1">
            <a:avLst/>
          </a:prstGeom>
          <a:noFill/>
          <a:ln w="6350" algn="ctr">
            <a:solidFill>
              <a:srgbClr val="EA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4" name="Connecteur droit avec flèche 2047"/>
          <p:cNvCxnSpPr>
            <a:cxnSpLocks noChangeShapeType="1"/>
          </p:cNvCxnSpPr>
          <p:nvPr/>
        </p:nvCxnSpPr>
        <p:spPr bwMode="auto">
          <a:xfrm flipV="1">
            <a:off x="3411892" y="1747439"/>
            <a:ext cx="0" cy="283712"/>
          </a:xfrm>
          <a:prstGeom prst="straightConnector1">
            <a:avLst/>
          </a:prstGeom>
          <a:noFill/>
          <a:ln w="6350" algn="ctr">
            <a:solidFill>
              <a:srgbClr val="EA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8" name="Connecteur droit avec flèche 49"/>
          <p:cNvCxnSpPr>
            <a:cxnSpLocks noChangeShapeType="1"/>
          </p:cNvCxnSpPr>
          <p:nvPr/>
        </p:nvCxnSpPr>
        <p:spPr bwMode="auto">
          <a:xfrm>
            <a:off x="3717985" y="1487441"/>
            <a:ext cx="3358866" cy="1513470"/>
          </a:xfrm>
          <a:prstGeom prst="straightConnector1">
            <a:avLst/>
          </a:prstGeom>
          <a:noFill/>
          <a:ln w="6350" algn="ctr">
            <a:solidFill>
              <a:srgbClr val="EA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Dodécagone 1"/>
          <p:cNvSpPr/>
          <p:nvPr/>
        </p:nvSpPr>
        <p:spPr>
          <a:xfrm>
            <a:off x="5396461" y="3448917"/>
            <a:ext cx="181155" cy="140073"/>
          </a:xfrm>
          <a:prstGeom prst="dodecagon">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smtClean="0">
                <a:latin typeface="Arial Narrow" panose="020B0606020202030204" pitchFamily="34" charset="0"/>
              </a:rPr>
              <a:t>1</a:t>
            </a:r>
            <a:endParaRPr lang="fr-FR" sz="1050" b="1" dirty="0">
              <a:latin typeface="Arial Narrow" panose="020B0606020202030204" pitchFamily="34" charset="0"/>
            </a:endParaRPr>
          </a:p>
        </p:txBody>
      </p:sp>
      <p:sp>
        <p:nvSpPr>
          <p:cNvPr id="56" name="Dodécagone 55"/>
          <p:cNvSpPr/>
          <p:nvPr/>
        </p:nvSpPr>
        <p:spPr>
          <a:xfrm>
            <a:off x="2505029" y="3573279"/>
            <a:ext cx="181155" cy="140073"/>
          </a:xfrm>
          <a:prstGeom prst="dodecagon">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latin typeface="Arial Narrow" panose="020B0606020202030204" pitchFamily="34" charset="0"/>
              </a:rPr>
              <a:t>2</a:t>
            </a:r>
          </a:p>
        </p:txBody>
      </p:sp>
      <p:sp>
        <p:nvSpPr>
          <p:cNvPr id="57" name="Dodécagone 56"/>
          <p:cNvSpPr/>
          <p:nvPr/>
        </p:nvSpPr>
        <p:spPr>
          <a:xfrm>
            <a:off x="4244009" y="3169875"/>
            <a:ext cx="181155" cy="140073"/>
          </a:xfrm>
          <a:prstGeom prst="dodecagon">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latin typeface="Arial Narrow" panose="020B0606020202030204" pitchFamily="34" charset="0"/>
              </a:rPr>
              <a:t>3</a:t>
            </a:r>
          </a:p>
        </p:txBody>
      </p:sp>
      <p:sp>
        <p:nvSpPr>
          <p:cNvPr id="58" name="Dodécagone 57"/>
          <p:cNvSpPr/>
          <p:nvPr/>
        </p:nvSpPr>
        <p:spPr>
          <a:xfrm>
            <a:off x="4244385" y="2549172"/>
            <a:ext cx="181155" cy="140073"/>
          </a:xfrm>
          <a:prstGeom prst="dodecagon">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latin typeface="Arial Narrow" panose="020B0606020202030204" pitchFamily="34" charset="0"/>
              </a:rPr>
              <a:t>4</a:t>
            </a:r>
          </a:p>
        </p:txBody>
      </p:sp>
      <p:sp>
        <p:nvSpPr>
          <p:cNvPr id="62" name="Dodécagone 61"/>
          <p:cNvSpPr/>
          <p:nvPr/>
        </p:nvSpPr>
        <p:spPr>
          <a:xfrm>
            <a:off x="1467928" y="1798717"/>
            <a:ext cx="181155" cy="140073"/>
          </a:xfrm>
          <a:prstGeom prst="dodecagon">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smtClean="0">
                <a:latin typeface="Arial Narrow" panose="020B0606020202030204" pitchFamily="34" charset="0"/>
              </a:rPr>
              <a:t>5</a:t>
            </a:r>
            <a:endParaRPr lang="fr-FR" sz="1050" b="1" dirty="0">
              <a:latin typeface="Arial Narrow" panose="020B0606020202030204" pitchFamily="34" charset="0"/>
            </a:endParaRPr>
          </a:p>
        </p:txBody>
      </p:sp>
      <p:sp>
        <p:nvSpPr>
          <p:cNvPr id="63" name="Dodécagone 62"/>
          <p:cNvSpPr/>
          <p:nvPr/>
        </p:nvSpPr>
        <p:spPr>
          <a:xfrm>
            <a:off x="4290392" y="1512955"/>
            <a:ext cx="181155" cy="140073"/>
          </a:xfrm>
          <a:prstGeom prst="dodecagon">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latin typeface="Arial Narrow" panose="020B0606020202030204" pitchFamily="34" charset="0"/>
              </a:rPr>
              <a:t>6</a:t>
            </a:r>
          </a:p>
        </p:txBody>
      </p:sp>
    </p:spTree>
    <p:extLst>
      <p:ext uri="{BB962C8B-B14F-4D97-AF65-F5344CB8AC3E}">
        <p14:creationId xmlns:p14="http://schemas.microsoft.com/office/powerpoint/2010/main" val="27773336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87825" y="1207703"/>
            <a:ext cx="8536998" cy="569342"/>
          </a:xfrm>
          <a:solidFill>
            <a:schemeClr val="accent3">
              <a:lumMod val="20000"/>
              <a:lumOff val="80000"/>
            </a:schemeClr>
          </a:solidFill>
          <a:ln>
            <a:solidFill>
              <a:srgbClr val="00B050"/>
            </a:solidFill>
          </a:ln>
        </p:spPr>
        <p:txBody>
          <a:bodyPr>
            <a:noAutofit/>
          </a:bodyPr>
          <a:lstStyle/>
          <a:p>
            <a:pPr marL="0" indent="0" algn="ctr">
              <a:buNone/>
            </a:pPr>
            <a:r>
              <a:rPr lang="fr-FR" sz="1400" b="1" dirty="0" smtClean="0"/>
              <a:t>La loi </a:t>
            </a:r>
            <a:r>
              <a:rPr lang="fr-FR" sz="1400" b="1" dirty="0" err="1" smtClean="0"/>
              <a:t>Macron</a:t>
            </a:r>
            <a:r>
              <a:rPr lang="fr-FR" sz="1400" b="1" dirty="0" smtClean="0"/>
              <a:t> concerne les clients </a:t>
            </a:r>
            <a:r>
              <a:rPr lang="fr-FR" sz="1400" b="1" dirty="0" smtClean="0">
                <a:solidFill>
                  <a:srgbClr val="EA0000"/>
                </a:solidFill>
              </a:rPr>
              <a:t>Particuliers</a:t>
            </a:r>
            <a:r>
              <a:rPr lang="fr-FR" sz="1400" b="1" dirty="0" smtClean="0"/>
              <a:t> qui transfèrent </a:t>
            </a:r>
            <a:r>
              <a:rPr lang="fr-FR" sz="1400" b="1" dirty="0" smtClean="0">
                <a:solidFill>
                  <a:srgbClr val="EA0000"/>
                </a:solidFill>
              </a:rPr>
              <a:t>TOUTES</a:t>
            </a:r>
            <a:r>
              <a:rPr lang="fr-FR" sz="1400" b="1" dirty="0" smtClean="0"/>
              <a:t> les opérations </a:t>
            </a:r>
            <a:r>
              <a:rPr lang="fr-FR" sz="1400" b="1" dirty="0"/>
              <a:t>du </a:t>
            </a:r>
            <a:r>
              <a:rPr lang="fr-FR" sz="1400" b="1" dirty="0">
                <a:solidFill>
                  <a:srgbClr val="EA0000"/>
                </a:solidFill>
              </a:rPr>
              <a:t>compte de dépôt </a:t>
            </a:r>
            <a:endParaRPr lang="fr-FR" sz="1400" b="1" dirty="0" smtClean="0">
              <a:solidFill>
                <a:srgbClr val="EA0000"/>
              </a:solidFill>
            </a:endParaRPr>
          </a:p>
          <a:p>
            <a:pPr marL="0" indent="0" algn="ctr">
              <a:buNone/>
            </a:pPr>
            <a:r>
              <a:rPr lang="fr-FR" sz="1400" b="1" dirty="0" smtClean="0"/>
              <a:t>de </a:t>
            </a:r>
            <a:r>
              <a:rPr lang="fr-FR" sz="1400" b="1" dirty="0"/>
              <a:t>leur banque de départ vers leur banque d’arrivée</a:t>
            </a:r>
            <a:r>
              <a:rPr lang="fr-FR" sz="1400" dirty="0"/>
              <a:t> (=mobilité totale</a:t>
            </a:r>
            <a:r>
              <a:rPr lang="fr-FR" sz="1400" dirty="0" smtClean="0"/>
              <a:t>).</a:t>
            </a:r>
          </a:p>
          <a:p>
            <a:pPr lvl="1" algn="ctr"/>
            <a:endParaRPr lang="fr-FR" sz="1200" dirty="0" smtClean="0"/>
          </a:p>
          <a:p>
            <a:pPr marL="0" indent="0" algn="ctr">
              <a:buNone/>
            </a:pPr>
            <a:endParaRPr lang="fr-FR" sz="1600" dirty="0" smtClean="0"/>
          </a:p>
          <a:p>
            <a:pPr lvl="1" algn="ctr"/>
            <a:endParaRPr lang="fr-FR" sz="1400" dirty="0" smtClean="0"/>
          </a:p>
        </p:txBody>
      </p:sp>
      <p:sp>
        <p:nvSpPr>
          <p:cNvPr id="3" name="Titre 2"/>
          <p:cNvSpPr>
            <a:spLocks noGrp="1"/>
          </p:cNvSpPr>
          <p:nvPr>
            <p:ph type="title"/>
          </p:nvPr>
        </p:nvSpPr>
        <p:spPr/>
        <p:txBody>
          <a:bodyPr>
            <a:normAutofit/>
          </a:bodyPr>
          <a:lstStyle/>
          <a:p>
            <a:r>
              <a:rPr lang="fr-FR" sz="2500" dirty="0" smtClean="0"/>
              <a:t>Périmètre de la loi </a:t>
            </a:r>
            <a:r>
              <a:rPr lang="fr-FR" sz="2500" dirty="0" err="1" smtClean="0"/>
              <a:t>macron</a:t>
            </a:r>
            <a:endParaRPr lang="fr-FR" sz="2500" dirty="0"/>
          </a:p>
        </p:txBody>
      </p:sp>
      <p:sp>
        <p:nvSpPr>
          <p:cNvPr id="7" name="Espace réservé du contenu 1"/>
          <p:cNvSpPr txBox="1">
            <a:spLocks/>
          </p:cNvSpPr>
          <p:nvPr/>
        </p:nvSpPr>
        <p:spPr>
          <a:xfrm>
            <a:off x="1193598" y="5063064"/>
            <a:ext cx="6906605" cy="1035169"/>
          </a:xfrm>
          <a:prstGeom prst="rect">
            <a:avLst/>
          </a:prstGeom>
          <a:solidFill>
            <a:schemeClr val="accent2">
              <a:lumMod val="20000"/>
              <a:lumOff val="80000"/>
            </a:schemeClr>
          </a:solidFill>
          <a:ln>
            <a:noFill/>
          </a:ln>
        </p:spPr>
        <p:txBody>
          <a:bodyPr vert="horz" lIns="91440" tIns="45720" rIns="91440" bIns="45720" rtlCol="0" anchor="ctr">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fr-FR" sz="1200" b="1" u="sng" dirty="0" smtClean="0"/>
              <a:t>La loi </a:t>
            </a:r>
            <a:r>
              <a:rPr lang="fr-FR" sz="1200" b="1" u="sng" dirty="0" err="1" smtClean="0"/>
              <a:t>Macron</a:t>
            </a:r>
            <a:r>
              <a:rPr lang="fr-FR" sz="1200" b="1" u="sng" dirty="0" smtClean="0"/>
              <a:t> ne s’applique pas</a:t>
            </a:r>
            <a:r>
              <a:rPr lang="fr-FR" sz="1200" b="1" dirty="0" smtClean="0"/>
              <a:t>:</a:t>
            </a:r>
          </a:p>
          <a:p>
            <a:pPr lvl="0">
              <a:spcBef>
                <a:spcPts val="0"/>
              </a:spcBef>
              <a:buClr>
                <a:srgbClr val="EA0000"/>
              </a:buClr>
              <a:buSzPct val="100000"/>
              <a:buFont typeface="Wingdings" panose="05000000000000000000" pitchFamily="2" charset="2"/>
              <a:buChar char="§"/>
            </a:pPr>
            <a:r>
              <a:rPr lang="fr-FR" sz="1200" dirty="0" smtClean="0"/>
              <a:t>aux </a:t>
            </a:r>
            <a:r>
              <a:rPr lang="fr-FR" sz="1200" dirty="0"/>
              <a:t>clients qui ne transfèrent </a:t>
            </a:r>
            <a:r>
              <a:rPr lang="fr-FR" sz="1200" b="1" dirty="0">
                <a:solidFill>
                  <a:srgbClr val="EA0000"/>
                </a:solidFill>
              </a:rPr>
              <a:t>qu’une partie de leurs opérations </a:t>
            </a:r>
            <a:r>
              <a:rPr lang="fr-FR" sz="1200" dirty="0"/>
              <a:t>(=</a:t>
            </a:r>
            <a:r>
              <a:rPr lang="fr-FR" sz="1200" b="1" dirty="0"/>
              <a:t>mobilité </a:t>
            </a:r>
            <a:r>
              <a:rPr lang="fr-FR" sz="1200" b="1" dirty="0" smtClean="0"/>
              <a:t>partielle</a:t>
            </a:r>
            <a:r>
              <a:rPr lang="fr-FR" sz="1200" dirty="0" smtClean="0"/>
              <a:t>)</a:t>
            </a:r>
            <a:r>
              <a:rPr lang="fr-FR" sz="1200" dirty="0"/>
              <a:t> ;</a:t>
            </a:r>
          </a:p>
          <a:p>
            <a:pPr lvl="0">
              <a:spcBef>
                <a:spcPts val="0"/>
              </a:spcBef>
              <a:buClr>
                <a:srgbClr val="EA0000"/>
              </a:buClr>
              <a:buSzPct val="100000"/>
              <a:buFont typeface="Wingdings" panose="05000000000000000000" pitchFamily="2" charset="2"/>
              <a:buChar char="§"/>
            </a:pPr>
            <a:r>
              <a:rPr lang="fr-FR" sz="1200" dirty="0"/>
              <a:t>aux clients qui transfèrent leurs opérations d’un </a:t>
            </a:r>
            <a:r>
              <a:rPr lang="fr-FR" sz="1200" b="1" dirty="0" smtClean="0">
                <a:solidFill>
                  <a:srgbClr val="EA0000"/>
                </a:solidFill>
              </a:rPr>
              <a:t>compte joint </a:t>
            </a:r>
            <a:r>
              <a:rPr lang="fr-FR" sz="1200" b="1" dirty="0">
                <a:solidFill>
                  <a:srgbClr val="EA0000"/>
                </a:solidFill>
              </a:rPr>
              <a:t>vers un compte individuel </a:t>
            </a:r>
            <a:r>
              <a:rPr lang="fr-FR" sz="1200" dirty="0"/>
              <a:t>(ex : cas de séparation) ;</a:t>
            </a:r>
          </a:p>
          <a:p>
            <a:pPr lvl="0">
              <a:spcBef>
                <a:spcPts val="0"/>
              </a:spcBef>
              <a:buClr>
                <a:srgbClr val="EA0000"/>
              </a:buClr>
              <a:buSzPct val="100000"/>
              <a:buFont typeface="Wingdings" panose="05000000000000000000" pitchFamily="2" charset="2"/>
              <a:buChar char="§"/>
            </a:pPr>
            <a:r>
              <a:rPr lang="fr-FR" sz="1200" dirty="0"/>
              <a:t>aux clients </a:t>
            </a:r>
            <a:r>
              <a:rPr lang="fr-FR" sz="1200" dirty="0">
                <a:solidFill>
                  <a:srgbClr val="EA0000"/>
                </a:solidFill>
              </a:rPr>
              <a:t>professionnels</a:t>
            </a:r>
            <a:r>
              <a:rPr lang="fr-FR" sz="1200" dirty="0"/>
              <a:t> et aux </a:t>
            </a:r>
            <a:r>
              <a:rPr lang="fr-FR" sz="1200" dirty="0" smtClean="0">
                <a:solidFill>
                  <a:srgbClr val="EA0000"/>
                </a:solidFill>
              </a:rPr>
              <a:t>entreprises</a:t>
            </a:r>
            <a:r>
              <a:rPr lang="fr-FR" sz="1200" dirty="0"/>
              <a:t>;</a:t>
            </a:r>
            <a:endParaRPr lang="fr-FR" sz="1200" dirty="0" smtClean="0"/>
          </a:p>
          <a:p>
            <a:pPr lvl="0">
              <a:spcBef>
                <a:spcPts val="0"/>
              </a:spcBef>
              <a:buClr>
                <a:srgbClr val="EA0000"/>
              </a:buClr>
              <a:buSzPct val="100000"/>
              <a:buFont typeface="Wingdings" panose="05000000000000000000" pitchFamily="2" charset="2"/>
              <a:buChar char="§"/>
            </a:pPr>
            <a:r>
              <a:rPr lang="fr-FR" sz="1200" dirty="0"/>
              <a:t>a</a:t>
            </a:r>
            <a:r>
              <a:rPr lang="fr-FR" sz="1200" dirty="0" smtClean="0"/>
              <a:t>u transfert de comptes d’épargne, de dossier de crédit ou de contrats IARD.</a:t>
            </a:r>
            <a:endParaRPr lang="fr-FR" sz="1200" dirty="0"/>
          </a:p>
        </p:txBody>
      </p:sp>
      <p:sp>
        <p:nvSpPr>
          <p:cNvPr id="10" name="Espace réservé du contenu 1"/>
          <p:cNvSpPr txBox="1">
            <a:spLocks/>
          </p:cNvSpPr>
          <p:nvPr/>
        </p:nvSpPr>
        <p:spPr>
          <a:xfrm>
            <a:off x="1958188" y="2038683"/>
            <a:ext cx="7039141" cy="808028"/>
          </a:xfrm>
          <a:prstGeom prst="rect">
            <a:avLst/>
          </a:prstGeom>
          <a:noFill/>
          <a:ln>
            <a:noFill/>
          </a:ln>
        </p:spPr>
        <p:txBody>
          <a:bodyPr vert="horz" lIns="91440" tIns="45720" rIns="91440" bIns="45720" rtlCol="0" anchor="ctr">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spcBef>
                <a:spcPts val="0"/>
              </a:spcBef>
              <a:buClr>
                <a:schemeClr val="accent3"/>
              </a:buClr>
              <a:buFont typeface="Wingdings" panose="05000000000000000000" pitchFamily="2" charset="2"/>
              <a:buChar char="ü"/>
            </a:pPr>
            <a:r>
              <a:rPr lang="fr-FR" sz="1200" dirty="0" smtClean="0"/>
              <a:t>les </a:t>
            </a:r>
            <a:r>
              <a:rPr lang="fr-FR" sz="1200" dirty="0"/>
              <a:t>prélèvements récurrents</a:t>
            </a:r>
          </a:p>
          <a:p>
            <a:pPr lvl="0">
              <a:spcBef>
                <a:spcPts val="0"/>
              </a:spcBef>
              <a:buClr>
                <a:schemeClr val="accent3"/>
              </a:buClr>
              <a:buFont typeface="Wingdings" panose="05000000000000000000" pitchFamily="2" charset="2"/>
              <a:buChar char="ü"/>
            </a:pPr>
            <a:r>
              <a:rPr lang="fr-FR" sz="1200" dirty="0"/>
              <a:t>les virements récurrents </a:t>
            </a:r>
            <a:r>
              <a:rPr lang="fr-FR" sz="1100" dirty="0"/>
              <a:t>(= toute opération présentée au moins 2 fois </a:t>
            </a:r>
            <a:r>
              <a:rPr lang="fr-FR" sz="1100" dirty="0" smtClean="0"/>
              <a:t>au </a:t>
            </a:r>
            <a:r>
              <a:rPr lang="fr-FR" sz="1100" dirty="0"/>
              <a:t>cours des 13 derniers mois)</a:t>
            </a:r>
          </a:p>
          <a:p>
            <a:pPr lvl="0">
              <a:spcBef>
                <a:spcPts val="0"/>
              </a:spcBef>
              <a:buClr>
                <a:schemeClr val="accent3"/>
              </a:buClr>
              <a:buFont typeface="Wingdings" panose="05000000000000000000" pitchFamily="2" charset="2"/>
              <a:buChar char="ü"/>
            </a:pPr>
            <a:r>
              <a:rPr lang="fr-FR" sz="1200" dirty="0"/>
              <a:t>les chèques non débités</a:t>
            </a:r>
          </a:p>
        </p:txBody>
      </p:sp>
      <p:sp>
        <p:nvSpPr>
          <p:cNvPr id="11" name="Espace réservé du contenu 1"/>
          <p:cNvSpPr txBox="1">
            <a:spLocks/>
          </p:cNvSpPr>
          <p:nvPr/>
        </p:nvSpPr>
        <p:spPr>
          <a:xfrm>
            <a:off x="2006090" y="3160110"/>
            <a:ext cx="7042995" cy="1222094"/>
          </a:xfrm>
          <a:prstGeom prst="rect">
            <a:avLst/>
          </a:prstGeom>
          <a:noFill/>
          <a:ln>
            <a:noFill/>
          </a:ln>
        </p:spPr>
        <p:txBody>
          <a:bodyPr vert="horz" lIns="91440" tIns="45720" rIns="91440" bIns="45720" rtlCol="0" anchor="ctr">
            <a:noAutofit/>
          </a:bodyPr>
          <a:lstStyle>
            <a:defPPr>
              <a:defRPr lang="fr-FR"/>
            </a:defPPr>
            <a:lvl1pPr marL="265113" lvl="0" indent="-265113">
              <a:spcBef>
                <a:spcPct val="20000"/>
              </a:spcBef>
              <a:buClr>
                <a:schemeClr val="tx1">
                  <a:lumMod val="50000"/>
                  <a:lumOff val="50000"/>
                </a:schemeClr>
              </a:buClr>
              <a:buFont typeface="Wingdings" panose="05000000000000000000" pitchFamily="2" charset="2"/>
              <a:buChar char="§"/>
              <a:defRPr sz="1400"/>
            </a:lvl1pPr>
            <a:lvl2pPr marL="712788" indent="-255588">
              <a:spcBef>
                <a:spcPct val="20000"/>
              </a:spcBef>
              <a:buClr>
                <a:schemeClr val="bg2"/>
              </a:buClr>
              <a:buFont typeface="Wingdings" panose="05000000000000000000" pitchFamily="2" charset="2"/>
              <a:buChar char="n"/>
              <a:defRPr sz="1600"/>
            </a:lvl2pPr>
            <a:lvl3pPr marL="1143000" indent="-228600">
              <a:spcBef>
                <a:spcPct val="20000"/>
              </a:spcBef>
              <a:buClr>
                <a:schemeClr val="tx2"/>
              </a:buClr>
              <a:buFont typeface="Wingdings" panose="05000000000000000000" pitchFamily="2" charset="2"/>
              <a:buChar char="n"/>
              <a:defRPr sz="1600"/>
            </a:lvl3pPr>
            <a:lvl4pPr marL="1600200" indent="-228600">
              <a:spcBef>
                <a:spcPct val="20000"/>
              </a:spcBef>
              <a:buClr>
                <a:schemeClr val="bg2"/>
              </a:buClr>
              <a:buFont typeface="Wingdings" panose="05000000000000000000" pitchFamily="2" charset="2"/>
              <a:buChar char="§"/>
              <a:defRPr sz="1600"/>
            </a:lvl4pPr>
            <a:lvl5pPr marL="2057400" indent="-228600">
              <a:spcBef>
                <a:spcPct val="20000"/>
              </a:spcBef>
              <a:buClr>
                <a:schemeClr val="tx2"/>
              </a:buClr>
              <a:buFont typeface="Wingdings" panose="05000000000000000000" pitchFamily="2" charset="2"/>
              <a:buChar char="§"/>
              <a:defRPr sz="16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a:spcBef>
                <a:spcPts val="0"/>
              </a:spcBef>
              <a:buClr>
                <a:srgbClr val="EA0000"/>
              </a:buClr>
            </a:pPr>
            <a:r>
              <a:rPr lang="fr-FR" sz="1200" dirty="0"/>
              <a:t>Les échéances de Crédit immobilier et les échéances de Prêt Personnel réalisé </a:t>
            </a:r>
            <a:r>
              <a:rPr lang="fr-FR" sz="1200" u="sng" dirty="0"/>
              <a:t>sous Néo</a:t>
            </a:r>
          </a:p>
          <a:p>
            <a:pPr>
              <a:spcBef>
                <a:spcPts val="0"/>
              </a:spcBef>
              <a:buClr>
                <a:srgbClr val="EA0000"/>
              </a:buClr>
            </a:pPr>
            <a:r>
              <a:rPr lang="fr-FR" sz="1200" dirty="0"/>
              <a:t>Les prélèvements ponctuels </a:t>
            </a:r>
            <a:r>
              <a:rPr lang="fr-FR" sz="1100" dirty="0"/>
              <a:t>(émis une seule fois par l’émetteur) </a:t>
            </a:r>
            <a:r>
              <a:rPr lang="fr-FR" sz="1200" dirty="0"/>
              <a:t>et paiements par TIP SEPA</a:t>
            </a:r>
            <a:r>
              <a:rPr lang="fr-FR" sz="1100" dirty="0"/>
              <a:t> (bordereau joint à une facture)</a:t>
            </a:r>
          </a:p>
          <a:p>
            <a:pPr>
              <a:spcBef>
                <a:spcPts val="0"/>
              </a:spcBef>
              <a:buClr>
                <a:srgbClr val="EA0000"/>
              </a:buClr>
            </a:pPr>
            <a:r>
              <a:rPr lang="fr-FR" sz="1200" dirty="0"/>
              <a:t>Les prélèvements d’un émetteur placé en liste noire </a:t>
            </a:r>
            <a:r>
              <a:rPr lang="fr-FR" sz="1100" dirty="0"/>
              <a:t>(hors oppositions temporaire sur une ou plusieurs échéances)</a:t>
            </a:r>
          </a:p>
          <a:p>
            <a:pPr>
              <a:spcBef>
                <a:spcPts val="0"/>
              </a:spcBef>
              <a:buClr>
                <a:srgbClr val="EA0000"/>
              </a:buClr>
            </a:pPr>
            <a:r>
              <a:rPr lang="fr-FR" sz="1200" dirty="0" smtClean="0"/>
              <a:t>Les </a:t>
            </a:r>
            <a:r>
              <a:rPr lang="fr-FR" sz="1200" dirty="0"/>
              <a:t>prélèvements émis par le </a:t>
            </a:r>
            <a:r>
              <a:rPr lang="fr-FR" sz="1200" dirty="0" smtClean="0"/>
              <a:t>client</a:t>
            </a:r>
          </a:p>
          <a:p>
            <a:pPr>
              <a:spcBef>
                <a:spcPts val="0"/>
              </a:spcBef>
              <a:buClr>
                <a:srgbClr val="EA0000"/>
              </a:buClr>
            </a:pPr>
            <a:r>
              <a:rPr lang="fr-FR" sz="1200" dirty="0" smtClean="0"/>
              <a:t>Les </a:t>
            </a:r>
            <a:r>
              <a:rPr lang="fr-FR" sz="1200" dirty="0"/>
              <a:t>virements </a:t>
            </a:r>
            <a:r>
              <a:rPr lang="fr-FR" sz="1200" dirty="0" smtClean="0"/>
              <a:t>permanents ou ponctuels émis par le client</a:t>
            </a:r>
            <a:endParaRPr lang="fr-FR" sz="1100" dirty="0"/>
          </a:p>
        </p:txBody>
      </p:sp>
      <p:sp>
        <p:nvSpPr>
          <p:cNvPr id="13" name="Zone de texte 2"/>
          <p:cNvSpPr txBox="1">
            <a:spLocks noChangeArrowheads="1"/>
          </p:cNvSpPr>
          <p:nvPr/>
        </p:nvSpPr>
        <p:spPr bwMode="auto">
          <a:xfrm>
            <a:off x="284672" y="1883414"/>
            <a:ext cx="1669661" cy="1204843"/>
          </a:xfrm>
          <a:prstGeom prst="rect">
            <a:avLst/>
          </a:prstGeom>
          <a:solidFill>
            <a:srgbClr val="92D050"/>
          </a:solidFill>
          <a:ln w="9525">
            <a:noFill/>
            <a:miter lim="800000"/>
            <a:headEnd/>
            <a:tailEnd/>
          </a:ln>
        </p:spPr>
        <p:txBody>
          <a:bodyPr rot="0" vert="horz" wrap="square" lIns="91440" tIns="45720" rIns="91440" bIns="45720" anchor="ctr" anchorCtr="0">
            <a:noAutofit/>
          </a:bodyPr>
          <a:lstStyle/>
          <a:p>
            <a:pPr algn="ctr"/>
            <a:r>
              <a:rPr lang="fr-FR" sz="1100" b="1" dirty="0" smtClean="0">
                <a:solidFill>
                  <a:schemeClr val="bg1"/>
                </a:solidFill>
              </a:rPr>
              <a:t>La loi prévoit que la banque de départ transmette automatiquement les opérations suivantes à la banque d’arrivée </a:t>
            </a:r>
          </a:p>
          <a:p>
            <a:pPr algn="ctr"/>
            <a:r>
              <a:rPr lang="fr-FR" sz="1100" b="1" dirty="0" smtClean="0">
                <a:solidFill>
                  <a:schemeClr val="bg1"/>
                </a:solidFill>
              </a:rPr>
              <a:t>(sur les 13 derniers mois)</a:t>
            </a:r>
            <a:endParaRPr lang="fr-FR" sz="1100" b="1" dirty="0">
              <a:solidFill>
                <a:schemeClr val="bg1"/>
              </a:solidFill>
            </a:endParaRPr>
          </a:p>
        </p:txBody>
      </p:sp>
      <p:sp>
        <p:nvSpPr>
          <p:cNvPr id="16" name="Zone de texte 2"/>
          <p:cNvSpPr txBox="1">
            <a:spLocks noChangeArrowheads="1"/>
          </p:cNvSpPr>
          <p:nvPr/>
        </p:nvSpPr>
        <p:spPr bwMode="auto">
          <a:xfrm>
            <a:off x="284671" y="3160110"/>
            <a:ext cx="1669661" cy="1647297"/>
          </a:xfrm>
          <a:prstGeom prst="rect">
            <a:avLst/>
          </a:prstGeom>
          <a:solidFill>
            <a:srgbClr val="EA0000"/>
          </a:solidFill>
          <a:ln w="9525">
            <a:noFill/>
            <a:miter lim="800000"/>
            <a:headEnd/>
            <a:tailEnd/>
          </a:ln>
        </p:spPr>
        <p:txBody>
          <a:bodyPr rot="0" vert="horz" wrap="square" lIns="91440" tIns="45720" rIns="91440" bIns="45720" anchor="ctr" anchorCtr="0">
            <a:noAutofit/>
          </a:bodyPr>
          <a:lstStyle/>
          <a:p>
            <a:pPr algn="ctr"/>
            <a:r>
              <a:rPr lang="fr-FR" sz="1100" b="1" dirty="0" smtClean="0">
                <a:solidFill>
                  <a:schemeClr val="bg1"/>
                </a:solidFill>
              </a:rPr>
              <a:t>Opérations non transmises </a:t>
            </a:r>
            <a:r>
              <a:rPr lang="fr-FR" sz="1100" b="1" dirty="0">
                <a:solidFill>
                  <a:schemeClr val="bg1"/>
                </a:solidFill>
              </a:rPr>
              <a:t>automatiquement </a:t>
            </a:r>
            <a:endParaRPr lang="fr-FR" sz="1100" b="1" dirty="0" smtClean="0">
              <a:solidFill>
                <a:schemeClr val="bg1"/>
              </a:solidFill>
            </a:endParaRPr>
          </a:p>
          <a:p>
            <a:pPr algn="ctr"/>
            <a:r>
              <a:rPr lang="fr-FR" sz="1100" b="1" dirty="0" smtClean="0">
                <a:solidFill>
                  <a:schemeClr val="bg1"/>
                </a:solidFill>
              </a:rPr>
              <a:t>par la banque de départ </a:t>
            </a:r>
          </a:p>
          <a:p>
            <a:pPr algn="ctr"/>
            <a:r>
              <a:rPr lang="fr-FR" sz="1100" b="1" dirty="0" smtClean="0">
                <a:solidFill>
                  <a:schemeClr val="bg1"/>
                </a:solidFill>
              </a:rPr>
              <a:t>(le client doit les identifier s’il souhaite les transférer)</a:t>
            </a:r>
            <a:endParaRPr lang="fr-FR" sz="1100" b="1" dirty="0">
              <a:solidFill>
                <a:schemeClr val="bg1"/>
              </a:solidFill>
            </a:endParaRPr>
          </a:p>
        </p:txBody>
      </p:sp>
      <p:sp>
        <p:nvSpPr>
          <p:cNvPr id="23" name="Rectangle 22"/>
          <p:cNvSpPr/>
          <p:nvPr/>
        </p:nvSpPr>
        <p:spPr>
          <a:xfrm>
            <a:off x="2009944" y="4379763"/>
            <a:ext cx="6780373" cy="430887"/>
          </a:xfrm>
          <a:prstGeom prst="rect">
            <a:avLst/>
          </a:prstGeom>
          <a:ln>
            <a:solidFill>
              <a:schemeClr val="bg1">
                <a:lumMod val="50000"/>
              </a:schemeClr>
            </a:solidFill>
            <a:prstDash val="sysDash"/>
          </a:ln>
        </p:spPr>
        <p:txBody>
          <a:bodyPr wrap="square">
            <a:spAutoFit/>
          </a:bodyPr>
          <a:lstStyle/>
          <a:p>
            <a:r>
              <a:rPr lang="fr-FR" sz="1100" b="1" u="sng" dirty="0">
                <a:solidFill>
                  <a:schemeClr val="tx1">
                    <a:lumMod val="75000"/>
                    <a:lumOff val="25000"/>
                  </a:schemeClr>
                </a:solidFill>
              </a:rPr>
              <a:t>A noter</a:t>
            </a:r>
            <a:r>
              <a:rPr lang="fr-FR" sz="1100" dirty="0">
                <a:solidFill>
                  <a:schemeClr val="tx1">
                    <a:lumMod val="75000"/>
                    <a:lumOff val="25000"/>
                  </a:schemeClr>
                </a:solidFill>
              </a:rPr>
              <a:t> : les </a:t>
            </a:r>
            <a:r>
              <a:rPr lang="fr-FR" sz="1100" dirty="0" smtClean="0">
                <a:solidFill>
                  <a:schemeClr val="tx1">
                    <a:lumMod val="75000"/>
                    <a:lumOff val="25000"/>
                  </a:schemeClr>
                </a:solidFill>
              </a:rPr>
              <a:t>opérations d’alimentation de </a:t>
            </a:r>
            <a:r>
              <a:rPr lang="fr-FR" sz="1100" dirty="0">
                <a:solidFill>
                  <a:schemeClr val="tx1">
                    <a:lumMod val="75000"/>
                    <a:lumOff val="25000"/>
                  </a:schemeClr>
                </a:solidFill>
              </a:rPr>
              <a:t>comptes d’épargne </a:t>
            </a:r>
            <a:r>
              <a:rPr lang="fr-FR" sz="1100" dirty="0" smtClean="0">
                <a:solidFill>
                  <a:schemeClr val="tx1">
                    <a:lumMod val="75000"/>
                    <a:lumOff val="25000"/>
                  </a:schemeClr>
                </a:solidFill>
              </a:rPr>
              <a:t>réglementée sont exclues du dispositif et ne sont donc pas transmises automatiquement. Le client peut choisir de conserver ces comptes dans sa banque de départ ou de les transférer.</a:t>
            </a:r>
            <a:endParaRPr lang="fr-FR" sz="1100" dirty="0">
              <a:solidFill>
                <a:schemeClr val="tx1">
                  <a:lumMod val="75000"/>
                  <a:lumOff val="25000"/>
                </a:schemeClr>
              </a:solidFill>
            </a:endParaRPr>
          </a:p>
        </p:txBody>
      </p:sp>
    </p:spTree>
    <p:extLst>
      <p:ext uri="{BB962C8B-B14F-4D97-AF65-F5344CB8AC3E}">
        <p14:creationId xmlns:p14="http://schemas.microsoft.com/office/powerpoint/2010/main" val="33727983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sz="2400" dirty="0" err="1" smtClean="0"/>
              <a:t>lA</a:t>
            </a:r>
            <a:r>
              <a:rPr lang="fr-FR" sz="2400" dirty="0" smtClean="0"/>
              <a:t> Caisse d’Epargne, en tant que banque d’arrivée propose le service DOMILIS à tous SES Clients</a:t>
            </a:r>
            <a:endParaRPr lang="fr-FR" sz="2400" dirty="0"/>
          </a:p>
        </p:txBody>
      </p:sp>
      <p:sp>
        <p:nvSpPr>
          <p:cNvPr id="4" name="Espace réservé du contenu 2"/>
          <p:cNvSpPr txBox="1">
            <a:spLocks/>
          </p:cNvSpPr>
          <p:nvPr/>
        </p:nvSpPr>
        <p:spPr>
          <a:xfrm>
            <a:off x="218349" y="1171940"/>
            <a:ext cx="8876714" cy="1537402"/>
          </a:xfrm>
          <a:prstGeom prst="rect">
            <a:avLst/>
          </a:prstGeom>
          <a:ln>
            <a:noFill/>
          </a:ln>
        </p:spPr>
        <p:txBody>
          <a:bodyPr vert="horz" lIns="91440" tIns="45720" rIns="91440" bIns="45720" rtlCol="0">
            <a:noAutofit/>
          </a:bodyPr>
          <a:lstStyle>
            <a:lvl1pPr marL="342900" indent="-342900" algn="l" defTabSz="457200" rtl="0" eaLnBrk="1" latinLnBrk="0" hangingPunct="1">
              <a:spcBef>
                <a:spcPct val="20000"/>
              </a:spcBef>
              <a:buClr>
                <a:srgbClr val="CD0920"/>
              </a:buClr>
              <a:buSzPct val="75000"/>
              <a:buFont typeface="Lucida Grande"/>
              <a:buChar char="▶"/>
              <a:defRPr sz="2000" kern="1200">
                <a:solidFill>
                  <a:srgbClr val="4F504F"/>
                </a:solidFill>
                <a:latin typeface="Helvetica"/>
                <a:ea typeface="+mn-ea"/>
                <a:cs typeface="Helvetica"/>
              </a:defRPr>
            </a:lvl1pPr>
            <a:lvl2pPr marL="806450" indent="-349250" algn="l" defTabSz="457200" rtl="0" eaLnBrk="1" latinLnBrk="0" hangingPunct="1">
              <a:spcBef>
                <a:spcPct val="20000"/>
              </a:spcBef>
              <a:buClr>
                <a:srgbClr val="CD0920"/>
              </a:buClr>
              <a:buSzPct val="125000"/>
              <a:buFont typeface="Arial"/>
              <a:buChar char="•"/>
              <a:defRPr sz="1800" kern="1200" baseline="0">
                <a:solidFill>
                  <a:srgbClr val="4F504F"/>
                </a:solidFill>
                <a:latin typeface="Helvetica"/>
                <a:ea typeface="+mn-ea"/>
                <a:cs typeface="Helvetica"/>
              </a:defRPr>
            </a:lvl2pPr>
            <a:lvl3pPr marL="1143000" indent="-228600" algn="l" defTabSz="457200" rtl="0" eaLnBrk="1" latinLnBrk="0" hangingPunct="1">
              <a:spcBef>
                <a:spcPct val="20000"/>
              </a:spcBef>
              <a:buClr>
                <a:srgbClr val="CD0920"/>
              </a:buClr>
              <a:buSzPct val="80000"/>
              <a:buFont typeface="Wingdings" charset="2"/>
              <a:buChar char=""/>
              <a:defRPr sz="1600" kern="1200">
                <a:solidFill>
                  <a:srgbClr val="4F504F"/>
                </a:solidFill>
                <a:latin typeface="Helvetica"/>
                <a:ea typeface="+mn-ea"/>
                <a:cs typeface="Helvetica"/>
              </a:defRPr>
            </a:lvl3pPr>
            <a:lvl4pPr marL="1600200" indent="-228600" algn="l" defTabSz="457200" rtl="0" eaLnBrk="1" latinLnBrk="0" hangingPunct="1">
              <a:spcBef>
                <a:spcPct val="20000"/>
              </a:spcBef>
              <a:buClr>
                <a:srgbClr val="CD0920"/>
              </a:buClr>
              <a:buFont typeface="Wingdings" charset="2"/>
              <a:buChar char="§"/>
              <a:defRPr sz="1400" kern="1200">
                <a:solidFill>
                  <a:srgbClr val="4F504F"/>
                </a:solidFill>
                <a:latin typeface="Helvetica"/>
                <a:ea typeface="+mn-ea"/>
                <a:cs typeface="Helvetica"/>
              </a:defRPr>
            </a:lvl4pPr>
            <a:lvl5pPr marL="2057400" indent="-228600" algn="l" defTabSz="457200" rtl="0" eaLnBrk="1" latinLnBrk="0" hangingPunct="1">
              <a:spcBef>
                <a:spcPct val="20000"/>
              </a:spcBef>
              <a:buClr>
                <a:srgbClr val="CD0920"/>
              </a:buClr>
              <a:buFont typeface="Lucida Grande"/>
              <a:buChar char="-"/>
              <a:defRPr sz="1400" kern="1200">
                <a:solidFill>
                  <a:srgbClr val="4F504F"/>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defTabSz="914400">
              <a:lnSpc>
                <a:spcPct val="90000"/>
              </a:lnSpc>
              <a:spcBef>
                <a:spcPts val="1000"/>
              </a:spcBef>
              <a:buClr>
                <a:srgbClr val="EA0000"/>
              </a:buClr>
              <a:buSzPct val="100000"/>
              <a:buNone/>
            </a:pPr>
            <a:r>
              <a:rPr lang="fr-FR" sz="1600" b="1" dirty="0" smtClean="0">
                <a:solidFill>
                  <a:srgbClr val="EA0000"/>
                </a:solidFill>
                <a:latin typeface="Arial Narrow" panose="020B0606020202030204" pitchFamily="34" charset="0"/>
                <a:cs typeface="+mn-cs"/>
              </a:rPr>
              <a:t>Pour répondre au nouveau dispositif de Mobilité Bancaire, l’outil DOMILIS évolue à compter du 12 février. </a:t>
            </a:r>
          </a:p>
          <a:p>
            <a:pPr marL="0" indent="0" algn="ctr" defTabSz="914400">
              <a:lnSpc>
                <a:spcPct val="90000"/>
              </a:lnSpc>
              <a:spcBef>
                <a:spcPts val="300"/>
              </a:spcBef>
              <a:buClr>
                <a:srgbClr val="EA0000"/>
              </a:buClr>
              <a:buSzPct val="100000"/>
              <a:buNone/>
            </a:pPr>
            <a:r>
              <a:rPr lang="fr-FR" sz="1100" b="1" dirty="0" smtClean="0">
                <a:solidFill>
                  <a:schemeClr val="tx1"/>
                </a:solidFill>
                <a:latin typeface="Arial Narrow" panose="020B0606020202030204" pitchFamily="34" charset="0"/>
                <a:cs typeface="+mn-cs"/>
              </a:rPr>
              <a:t>Jusqu’à cette date, la version actuelle de Domilis DOIT être proposée aux nouveaux clients.</a:t>
            </a:r>
          </a:p>
          <a:p>
            <a:pPr marL="0" indent="0" algn="ctr" defTabSz="914400">
              <a:lnSpc>
                <a:spcPct val="90000"/>
              </a:lnSpc>
              <a:spcBef>
                <a:spcPts val="300"/>
              </a:spcBef>
              <a:buClr>
                <a:srgbClr val="EA0000"/>
              </a:buClr>
              <a:buSzPct val="100000"/>
              <a:buNone/>
            </a:pPr>
            <a:endParaRPr lang="fr-FR" sz="800" dirty="0" smtClean="0">
              <a:solidFill>
                <a:srgbClr val="EA0000"/>
              </a:solidFill>
              <a:latin typeface="Arial Narrow" panose="020B0606020202030204" pitchFamily="34" charset="0"/>
              <a:cs typeface="+mn-cs"/>
            </a:endParaRPr>
          </a:p>
          <a:p>
            <a:pPr marL="285750" indent="-285750" defTabSz="914400">
              <a:lnSpc>
                <a:spcPct val="90000"/>
              </a:lnSpc>
              <a:spcBef>
                <a:spcPts val="500"/>
              </a:spcBef>
              <a:buClr>
                <a:srgbClr val="EA0000"/>
              </a:buClr>
              <a:buSzPct val="100000"/>
              <a:buFont typeface="Arial Narrow" panose="020B0606020202030204" pitchFamily="34" charset="0"/>
              <a:buChar char="■"/>
            </a:pPr>
            <a:r>
              <a:rPr lang="fr-FR" sz="1400" b="1" dirty="0" smtClean="0">
                <a:solidFill>
                  <a:schemeClr val="tx1"/>
                </a:solidFill>
                <a:latin typeface="Arial Narrow" panose="020B0606020202030204" pitchFamily="34" charset="0"/>
                <a:cs typeface="+mn-cs"/>
              </a:rPr>
              <a:t>Le </a:t>
            </a:r>
            <a:r>
              <a:rPr lang="fr-FR" sz="1400" b="1" dirty="0">
                <a:solidFill>
                  <a:schemeClr val="tx1"/>
                </a:solidFill>
                <a:latin typeface="Arial Narrow" panose="020B0606020202030204" pitchFamily="34" charset="0"/>
                <a:cs typeface="+mn-cs"/>
              </a:rPr>
              <a:t>nouveau service </a:t>
            </a:r>
            <a:r>
              <a:rPr lang="fr-FR" sz="1400" b="1" dirty="0" smtClean="0">
                <a:solidFill>
                  <a:schemeClr val="tx1"/>
                </a:solidFill>
                <a:latin typeface="Arial Narrow" panose="020B0606020202030204" pitchFamily="34" charset="0"/>
                <a:cs typeface="+mn-cs"/>
              </a:rPr>
              <a:t>DOMILIS </a:t>
            </a:r>
            <a:r>
              <a:rPr lang="fr-FR" sz="1400" b="1" dirty="0">
                <a:solidFill>
                  <a:schemeClr val="tx1"/>
                </a:solidFill>
                <a:latin typeface="Arial Narrow" panose="020B0606020202030204" pitchFamily="34" charset="0"/>
                <a:cs typeface="+mn-cs"/>
              </a:rPr>
              <a:t>permet de répondre à tous les clients :</a:t>
            </a:r>
          </a:p>
          <a:p>
            <a:pPr marL="742950" lvl="1" indent="-285750" defTabSz="914400">
              <a:lnSpc>
                <a:spcPct val="90000"/>
              </a:lnSpc>
              <a:spcBef>
                <a:spcPts val="500"/>
              </a:spcBef>
              <a:buClr>
                <a:schemeClr val="bg1">
                  <a:lumMod val="65000"/>
                </a:schemeClr>
              </a:buClr>
              <a:buFont typeface="Arial Narrow" panose="020B0606020202030204" pitchFamily="34" charset="0"/>
              <a:buChar char="■"/>
            </a:pPr>
            <a:r>
              <a:rPr lang="fr-FR" sz="1200" dirty="0" smtClean="0">
                <a:solidFill>
                  <a:schemeClr val="tx1"/>
                </a:solidFill>
                <a:latin typeface="Arial Narrow" panose="020B0606020202030204" pitchFamily="34" charset="0"/>
                <a:cs typeface="+mn-cs"/>
              </a:rPr>
              <a:t>Les clients Particuliers concernés par la Loi </a:t>
            </a:r>
            <a:r>
              <a:rPr lang="fr-FR" sz="1200" dirty="0" err="1" smtClean="0">
                <a:solidFill>
                  <a:schemeClr val="tx1"/>
                </a:solidFill>
                <a:latin typeface="Arial Narrow" panose="020B0606020202030204" pitchFamily="34" charset="0"/>
                <a:cs typeface="+mn-cs"/>
              </a:rPr>
              <a:t>Macron</a:t>
            </a:r>
            <a:r>
              <a:rPr lang="fr-FR" sz="1200" dirty="0" smtClean="0">
                <a:solidFill>
                  <a:schemeClr val="tx1"/>
                </a:solidFill>
                <a:latin typeface="Arial Narrow" panose="020B0606020202030204" pitchFamily="34" charset="0"/>
                <a:cs typeface="+mn-cs"/>
              </a:rPr>
              <a:t> </a:t>
            </a:r>
          </a:p>
          <a:p>
            <a:pPr marL="742950" lvl="1" indent="-285750" defTabSz="914400">
              <a:lnSpc>
                <a:spcPct val="90000"/>
              </a:lnSpc>
              <a:spcBef>
                <a:spcPts val="500"/>
              </a:spcBef>
              <a:buClr>
                <a:schemeClr val="bg1">
                  <a:lumMod val="65000"/>
                </a:schemeClr>
              </a:buClr>
              <a:buFont typeface="Arial Narrow" panose="020B0606020202030204" pitchFamily="34" charset="0"/>
              <a:buChar char="■"/>
            </a:pPr>
            <a:r>
              <a:rPr lang="fr-FR" sz="1200" dirty="0" smtClean="0">
                <a:solidFill>
                  <a:schemeClr val="tx1"/>
                </a:solidFill>
                <a:latin typeface="Arial Narrow" panose="020B0606020202030204" pitchFamily="34" charset="0"/>
                <a:cs typeface="+mn-cs"/>
              </a:rPr>
              <a:t>Les clients Particuliers non concernés par la Loi </a:t>
            </a:r>
            <a:r>
              <a:rPr lang="fr-FR" sz="1200" dirty="0" err="1" smtClean="0">
                <a:solidFill>
                  <a:schemeClr val="tx1"/>
                </a:solidFill>
                <a:latin typeface="Arial Narrow" panose="020B0606020202030204" pitchFamily="34" charset="0"/>
                <a:cs typeface="+mn-cs"/>
              </a:rPr>
              <a:t>Macron</a:t>
            </a:r>
            <a:r>
              <a:rPr lang="fr-FR" sz="1200" dirty="0" smtClean="0">
                <a:solidFill>
                  <a:schemeClr val="tx1"/>
                </a:solidFill>
                <a:latin typeface="Arial Narrow" panose="020B0606020202030204" pitchFamily="34" charset="0"/>
                <a:cs typeface="+mn-cs"/>
              </a:rPr>
              <a:t> et les clients Professionnels, qui continuent à être traités par une version de DOMILIS</a:t>
            </a:r>
            <a:r>
              <a:rPr lang="fr-FR" sz="1200" dirty="0">
                <a:solidFill>
                  <a:schemeClr val="tx1"/>
                </a:solidFill>
                <a:latin typeface="Arial Narrow" panose="020B0606020202030204" pitchFamily="34" charset="0"/>
                <a:cs typeface="+mn-cs"/>
              </a:rPr>
              <a:t> </a:t>
            </a:r>
            <a:r>
              <a:rPr lang="fr-FR" sz="1200" dirty="0" smtClean="0">
                <a:solidFill>
                  <a:schemeClr val="tx1"/>
                </a:solidFill>
                <a:latin typeface="Arial Narrow" panose="020B0606020202030204" pitchFamily="34" charset="0"/>
                <a:cs typeface="+mn-cs"/>
              </a:rPr>
              <a:t>adaptée de la version précédente.</a:t>
            </a:r>
            <a:endParaRPr lang="fr-FR" sz="1200" dirty="0">
              <a:solidFill>
                <a:schemeClr val="tx1"/>
              </a:solidFill>
              <a:latin typeface="Arial Narrow" panose="020B0606020202030204" pitchFamily="34" charset="0"/>
              <a:cs typeface="+mn-cs"/>
            </a:endParaRPr>
          </a:p>
        </p:txBody>
      </p:sp>
      <p:sp>
        <p:nvSpPr>
          <p:cNvPr id="6" name="Rectangle 5"/>
          <p:cNvSpPr/>
          <p:nvPr/>
        </p:nvSpPr>
        <p:spPr bwMode="auto">
          <a:xfrm>
            <a:off x="274803" y="2915746"/>
            <a:ext cx="4802187" cy="248845"/>
          </a:xfrm>
          <a:prstGeom prst="rect">
            <a:avLst/>
          </a:prstGeom>
          <a:solidFill>
            <a:srgbClr val="EA0000"/>
          </a:solidFill>
          <a:ln w="25400">
            <a:noFill/>
          </a:ln>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r>
              <a:rPr lang="fr-FR" sz="1600" b="1" dirty="0">
                <a:solidFill>
                  <a:schemeClr val="bg1"/>
                </a:solidFill>
                <a:latin typeface="Arial Narrow" panose="020B0606020202030204" pitchFamily="34" charset="0"/>
                <a:cs typeface="Calibri" panose="020F0502020204030204" pitchFamily="34" charset="0"/>
              </a:rPr>
              <a:t>Particuliers</a:t>
            </a:r>
          </a:p>
        </p:txBody>
      </p:sp>
      <p:sp>
        <p:nvSpPr>
          <p:cNvPr id="7" name="Rectangle 6"/>
          <p:cNvSpPr/>
          <p:nvPr/>
        </p:nvSpPr>
        <p:spPr bwMode="auto">
          <a:xfrm>
            <a:off x="5161128" y="2915746"/>
            <a:ext cx="1836738" cy="248845"/>
          </a:xfrm>
          <a:prstGeom prst="rect">
            <a:avLst/>
          </a:prstGeom>
          <a:solidFill>
            <a:schemeClr val="bg1">
              <a:lumMod val="50000"/>
            </a:schemeClr>
          </a:solidFill>
          <a:ln w="25400">
            <a:noFill/>
          </a:ln>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r>
              <a:rPr lang="fr-FR" sz="1600" b="1" dirty="0">
                <a:solidFill>
                  <a:schemeClr val="bg1"/>
                </a:solidFill>
                <a:latin typeface="Arial Narrow" panose="020B0606020202030204" pitchFamily="34" charset="0"/>
                <a:cs typeface="Calibri" panose="020F0502020204030204" pitchFamily="34" charset="0"/>
              </a:rPr>
              <a:t>Professionnels</a:t>
            </a:r>
          </a:p>
        </p:txBody>
      </p:sp>
      <p:sp>
        <p:nvSpPr>
          <p:cNvPr id="9" name="Rectangle 8"/>
          <p:cNvSpPr/>
          <p:nvPr/>
        </p:nvSpPr>
        <p:spPr bwMode="auto">
          <a:xfrm>
            <a:off x="3567274" y="5262236"/>
            <a:ext cx="3430592" cy="672743"/>
          </a:xfrm>
          <a:prstGeom prst="rect">
            <a:avLst/>
          </a:prstGeom>
          <a:solidFill>
            <a:schemeClr val="bg1">
              <a:lumMod val="95000"/>
            </a:schemeClr>
          </a:solidFill>
          <a:ln>
            <a:solidFill>
              <a:schemeClr val="bg1">
                <a:lumMod val="75000"/>
              </a:schemeClr>
            </a:solidFill>
            <a:headEnd type="none" w="med" len="med"/>
            <a:tailEnd type="none" w="med" len="med"/>
          </a:ln>
          <a:extLst/>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b="1" dirty="0">
                <a:solidFill>
                  <a:schemeClr val="tx1"/>
                </a:solidFill>
                <a:latin typeface="Arial Narrow" panose="020B0606020202030204" pitchFamily="34" charset="0"/>
                <a:cs typeface="Calibri" panose="020F0502020204030204" pitchFamily="34" charset="0"/>
              </a:rPr>
              <a:t>Parcours </a:t>
            </a:r>
            <a:r>
              <a:rPr lang="fr-FR" sz="1200" b="1" dirty="0" smtClean="0">
                <a:solidFill>
                  <a:schemeClr val="tx1"/>
                </a:solidFill>
                <a:latin typeface="Arial Narrow" panose="020B0606020202030204" pitchFamily="34" charset="0"/>
                <a:cs typeface="Calibri" panose="020F0502020204030204" pitchFamily="34" charset="0"/>
              </a:rPr>
              <a:t>Domilis non réglementé</a:t>
            </a:r>
          </a:p>
          <a:p>
            <a:pPr algn="ctr">
              <a:defRPr/>
            </a:pPr>
            <a:r>
              <a:rPr lang="fr-FR" sz="1200" b="1" dirty="0" smtClean="0">
                <a:solidFill>
                  <a:schemeClr val="tx1"/>
                </a:solidFill>
                <a:latin typeface="Arial Narrow" panose="020B0606020202030204" pitchFamily="34" charset="0"/>
                <a:cs typeface="Calibri" panose="020F0502020204030204" pitchFamily="34" charset="0"/>
              </a:rPr>
              <a:t>(adapté de l’existant) </a:t>
            </a:r>
            <a:endParaRPr lang="fr-FR" sz="1200" b="1" dirty="0">
              <a:solidFill>
                <a:schemeClr val="tx1"/>
              </a:solidFill>
              <a:latin typeface="Arial Narrow" panose="020B0606020202030204" pitchFamily="34" charset="0"/>
              <a:cs typeface="Calibri" panose="020F0502020204030204" pitchFamily="34" charset="0"/>
            </a:endParaRPr>
          </a:p>
        </p:txBody>
      </p:sp>
      <p:sp>
        <p:nvSpPr>
          <p:cNvPr id="10" name="Rectangle 9"/>
          <p:cNvSpPr/>
          <p:nvPr/>
        </p:nvSpPr>
        <p:spPr bwMode="auto">
          <a:xfrm>
            <a:off x="290679" y="5262237"/>
            <a:ext cx="1460500" cy="672744"/>
          </a:xfrm>
          <a:prstGeom prst="rect">
            <a:avLst/>
          </a:prstGeom>
          <a:solidFill>
            <a:srgbClr val="EA0000"/>
          </a:solidFill>
          <a:ln w="9525" cap="flat" cmpd="sng" algn="ctr">
            <a:solidFill>
              <a:schemeClr val="bg1">
                <a:lumMod val="75000"/>
              </a:schemeClr>
            </a:solidFill>
            <a:prstDash val="solid"/>
            <a:round/>
            <a:headEnd type="none" w="med" len="med"/>
            <a:tailEnd type="none" w="med" len="med"/>
          </a:ln>
          <a:effectLst/>
          <a:extLst/>
        </p:spPr>
        <p:txBody>
          <a:bodyPr anchor="ctr"/>
          <a:lstStyle/>
          <a:p>
            <a:pPr algn="ctr">
              <a:defRPr/>
            </a:pPr>
            <a:r>
              <a:rPr lang="fr-FR" sz="1200" b="1" dirty="0" smtClean="0">
                <a:solidFill>
                  <a:schemeClr val="bg1"/>
                </a:solidFill>
                <a:latin typeface="Arial Narrow" panose="020B0606020202030204" pitchFamily="34" charset="0"/>
                <a:cs typeface="Calibri" panose="020F0502020204030204" pitchFamily="34" charset="0"/>
              </a:rPr>
              <a:t>Nouveau Parcours </a:t>
            </a:r>
            <a:endParaRPr lang="fr-FR" sz="1200" b="1" dirty="0">
              <a:solidFill>
                <a:schemeClr val="bg1"/>
              </a:solidFill>
              <a:latin typeface="Arial Narrow" panose="020B0606020202030204" pitchFamily="34" charset="0"/>
              <a:cs typeface="Calibri" panose="020F0502020204030204" pitchFamily="34" charset="0"/>
            </a:endParaRPr>
          </a:p>
          <a:p>
            <a:pPr algn="ctr">
              <a:defRPr/>
            </a:pPr>
            <a:r>
              <a:rPr lang="fr-FR" sz="1200" b="1" dirty="0" smtClean="0">
                <a:solidFill>
                  <a:schemeClr val="bg1"/>
                </a:solidFill>
                <a:latin typeface="Arial Narrow" panose="020B0606020202030204" pitchFamily="34" charset="0"/>
                <a:cs typeface="Calibri" panose="020F0502020204030204" pitchFamily="34" charset="0"/>
              </a:rPr>
              <a:t>Domilis Réglementé </a:t>
            </a:r>
            <a:endParaRPr lang="fr-FR" sz="1200" b="1" dirty="0">
              <a:solidFill>
                <a:schemeClr val="bg1"/>
              </a:solidFill>
              <a:latin typeface="Arial Narrow" panose="020B0606020202030204" pitchFamily="34" charset="0"/>
              <a:cs typeface="Calibri" panose="020F0502020204030204" pitchFamily="34" charset="0"/>
            </a:endParaRPr>
          </a:p>
        </p:txBody>
      </p:sp>
      <p:sp>
        <p:nvSpPr>
          <p:cNvPr id="11" name="Rectangle 10"/>
          <p:cNvSpPr/>
          <p:nvPr/>
        </p:nvSpPr>
        <p:spPr bwMode="auto">
          <a:xfrm>
            <a:off x="1836448" y="5261923"/>
            <a:ext cx="1620318" cy="672961"/>
          </a:xfrm>
          <a:prstGeom prst="rect">
            <a:avLst/>
          </a:prstGeom>
          <a:solidFill>
            <a:schemeClr val="accent2">
              <a:lumMod val="60000"/>
              <a:lumOff val="40000"/>
            </a:schemeClr>
          </a:solidFill>
          <a:ln w="9525" cap="flat" cmpd="sng" algn="ctr">
            <a:solidFill>
              <a:schemeClr val="bg1">
                <a:lumMod val="75000"/>
              </a:schemeClr>
            </a:solidFill>
            <a:prstDash val="solid"/>
            <a:round/>
            <a:headEnd type="none" w="med" len="med"/>
            <a:tailEnd type="none" w="med" len="med"/>
          </a:ln>
          <a:effectLst/>
          <a:extLst/>
        </p:spPr>
        <p:txBody>
          <a:bodyPr anchor="ctr"/>
          <a:lstStyle/>
          <a:p>
            <a:pPr algn="ctr">
              <a:defRPr/>
            </a:pPr>
            <a:r>
              <a:rPr lang="fr-FR" sz="1200" b="1" dirty="0">
                <a:solidFill>
                  <a:schemeClr val="bg1">
                    <a:lumMod val="10000"/>
                  </a:schemeClr>
                </a:solidFill>
                <a:latin typeface="Arial Narrow" panose="020B0606020202030204" pitchFamily="34" charset="0"/>
                <a:cs typeface="Calibri" panose="020F0502020204030204" pitchFamily="34" charset="0"/>
              </a:rPr>
              <a:t>Nouveau parcours Domilis adapté à la mobilité partielle </a:t>
            </a:r>
          </a:p>
        </p:txBody>
      </p:sp>
      <p:sp>
        <p:nvSpPr>
          <p:cNvPr id="12" name="Flèche vers le bas 2"/>
          <p:cNvSpPr>
            <a:spLocks noChangeArrowheads="1"/>
          </p:cNvSpPr>
          <p:nvPr/>
        </p:nvSpPr>
        <p:spPr bwMode="auto">
          <a:xfrm>
            <a:off x="2352624" y="5014511"/>
            <a:ext cx="723825" cy="223191"/>
          </a:xfrm>
          <a:prstGeom prst="downArrow">
            <a:avLst>
              <a:gd name="adj1" fmla="val 50000"/>
              <a:gd name="adj2" fmla="val 50000"/>
            </a:avLst>
          </a:prstGeom>
          <a:solidFill>
            <a:schemeClr val="bg1">
              <a:lumMod val="65000"/>
            </a:schemeClr>
          </a:solidFill>
          <a:ln w="9525" algn="ctr">
            <a:solidFill>
              <a:schemeClr val="bg1">
                <a:lumMod val="75000"/>
              </a:schemeClr>
            </a:solidFill>
            <a:round/>
            <a:headEnd/>
            <a:tailEnd/>
          </a:ln>
        </p:spPr>
        <p:txBody>
          <a:bodyPr/>
          <a:lstStyle>
            <a:lvl1pPr eaLnBrk="0" hangingPunct="0">
              <a:spcBef>
                <a:spcPct val="20000"/>
              </a:spcBef>
              <a:buClr>
                <a:schemeClr val="accent1"/>
              </a:buClr>
              <a:buSzPct val="80000"/>
              <a:buFont typeface="Wingdings" pitchFamily="2" charset="2"/>
              <a:buChar char="l"/>
              <a:defRPr sz="2000" b="1">
                <a:solidFill>
                  <a:schemeClr val="accent1"/>
                </a:solidFill>
                <a:latin typeface="Verdana" pitchFamily="34" charset="0"/>
              </a:defRPr>
            </a:lvl1pPr>
            <a:lvl2pPr marL="742950" indent="-285750" eaLnBrk="0" hangingPunct="0">
              <a:spcBef>
                <a:spcPct val="20000"/>
              </a:spcBef>
              <a:buClr>
                <a:srgbClr val="F47920"/>
              </a:buClr>
              <a:buFont typeface="Verdana" pitchFamily="34" charset="0"/>
              <a:buChar char="&gt;"/>
              <a:defRPr>
                <a:solidFill>
                  <a:schemeClr val="tx1"/>
                </a:solidFill>
                <a:latin typeface="Verdana" pitchFamily="34" charset="0"/>
              </a:defRPr>
            </a:lvl2pPr>
            <a:lvl3pPr marL="1143000" indent="-228600" eaLnBrk="0" hangingPunct="0">
              <a:spcBef>
                <a:spcPct val="20000"/>
              </a:spcBef>
              <a:buClr>
                <a:schemeClr val="accent2"/>
              </a:buClr>
              <a:buSzPct val="90000"/>
              <a:buChar char="•"/>
              <a:defRPr sz="1600">
                <a:solidFill>
                  <a:schemeClr val="tx1"/>
                </a:solidFill>
                <a:latin typeface="Verdana" pitchFamily="34" charset="0"/>
              </a:defRPr>
            </a:lvl3pPr>
            <a:lvl4pPr marL="1600200" indent="-228600" eaLnBrk="0" hangingPunct="0">
              <a:spcBef>
                <a:spcPct val="20000"/>
              </a:spcBef>
              <a:buClr>
                <a:srgbClr val="BDCF41"/>
              </a:buClr>
              <a:buSzPct val="80000"/>
              <a:buFont typeface="Courier New" pitchFamily="49" charset="0"/>
              <a:buChar char="o"/>
              <a:defRPr sz="1200">
                <a:solidFill>
                  <a:schemeClr val="tx1"/>
                </a:solidFill>
                <a:latin typeface="Verdana" pitchFamily="34" charset="0"/>
              </a:defRPr>
            </a:lvl4pPr>
            <a:lvl5pPr marL="2057400" indent="-228600" eaLnBrk="0" hangingPunct="0">
              <a:spcBef>
                <a:spcPct val="20000"/>
              </a:spcBef>
              <a:buClr>
                <a:srgbClr val="B0006C"/>
              </a:buClr>
              <a:buFont typeface="Arial" pitchFamily="34" charset="0"/>
              <a:buChar char="»"/>
              <a:defRPr sz="1100">
                <a:solidFill>
                  <a:schemeClr val="tx1"/>
                </a:solidFill>
                <a:latin typeface="Verdana" pitchFamily="34" charset="0"/>
              </a:defRPr>
            </a:lvl5pPr>
            <a:lvl6pPr marL="2514600" indent="-228600" eaLnBrk="0" fontAlgn="base" hangingPunct="0">
              <a:spcBef>
                <a:spcPct val="20000"/>
              </a:spcBef>
              <a:spcAft>
                <a:spcPct val="0"/>
              </a:spcAft>
              <a:buClr>
                <a:srgbClr val="B0006C"/>
              </a:buClr>
              <a:buFont typeface="Arial" pitchFamily="34" charset="0"/>
              <a:buChar char="»"/>
              <a:defRPr sz="1100">
                <a:solidFill>
                  <a:schemeClr val="tx1"/>
                </a:solidFill>
                <a:latin typeface="Verdana" pitchFamily="34" charset="0"/>
              </a:defRPr>
            </a:lvl6pPr>
            <a:lvl7pPr marL="2971800" indent="-228600" eaLnBrk="0" fontAlgn="base" hangingPunct="0">
              <a:spcBef>
                <a:spcPct val="20000"/>
              </a:spcBef>
              <a:spcAft>
                <a:spcPct val="0"/>
              </a:spcAft>
              <a:buClr>
                <a:srgbClr val="B0006C"/>
              </a:buClr>
              <a:buFont typeface="Arial" pitchFamily="34" charset="0"/>
              <a:buChar char="»"/>
              <a:defRPr sz="1100">
                <a:solidFill>
                  <a:schemeClr val="tx1"/>
                </a:solidFill>
                <a:latin typeface="Verdana" pitchFamily="34" charset="0"/>
              </a:defRPr>
            </a:lvl7pPr>
            <a:lvl8pPr marL="3429000" indent="-228600" eaLnBrk="0" fontAlgn="base" hangingPunct="0">
              <a:spcBef>
                <a:spcPct val="20000"/>
              </a:spcBef>
              <a:spcAft>
                <a:spcPct val="0"/>
              </a:spcAft>
              <a:buClr>
                <a:srgbClr val="B0006C"/>
              </a:buClr>
              <a:buFont typeface="Arial" pitchFamily="34" charset="0"/>
              <a:buChar char="»"/>
              <a:defRPr sz="1100">
                <a:solidFill>
                  <a:schemeClr val="tx1"/>
                </a:solidFill>
                <a:latin typeface="Verdana" pitchFamily="34" charset="0"/>
              </a:defRPr>
            </a:lvl8pPr>
            <a:lvl9pPr marL="3886200" indent="-228600" eaLnBrk="0" fontAlgn="base" hangingPunct="0">
              <a:spcBef>
                <a:spcPct val="20000"/>
              </a:spcBef>
              <a:spcAft>
                <a:spcPct val="0"/>
              </a:spcAft>
              <a:buClr>
                <a:srgbClr val="B0006C"/>
              </a:buClr>
              <a:buFont typeface="Arial" pitchFamily="34" charset="0"/>
              <a:buChar char="»"/>
              <a:defRPr sz="1100">
                <a:solidFill>
                  <a:schemeClr val="tx1"/>
                </a:solidFill>
                <a:latin typeface="Verdana" pitchFamily="34" charset="0"/>
              </a:defRPr>
            </a:lvl9pPr>
          </a:lstStyle>
          <a:p>
            <a:pPr algn="ctr" eaLnBrk="1" hangingPunct="1">
              <a:spcBef>
                <a:spcPct val="0"/>
              </a:spcBef>
              <a:buClrTx/>
              <a:buSzTx/>
              <a:buFontTx/>
              <a:buNone/>
            </a:pPr>
            <a:endParaRPr lang="fr-FR" altLang="fr-FR" sz="1800" b="0">
              <a:solidFill>
                <a:schemeClr val="tx1"/>
              </a:solidFill>
              <a:latin typeface="Arial Narrow" panose="020B0606020202030204" pitchFamily="34" charset="0"/>
            </a:endParaRPr>
          </a:p>
        </p:txBody>
      </p:sp>
      <p:sp>
        <p:nvSpPr>
          <p:cNvPr id="13" name="Flèche vers le bas 26"/>
          <p:cNvSpPr>
            <a:spLocks noChangeArrowheads="1"/>
          </p:cNvSpPr>
          <p:nvPr/>
        </p:nvSpPr>
        <p:spPr bwMode="auto">
          <a:xfrm>
            <a:off x="659016" y="4981819"/>
            <a:ext cx="723825" cy="223191"/>
          </a:xfrm>
          <a:prstGeom prst="downArrow">
            <a:avLst>
              <a:gd name="adj1" fmla="val 50000"/>
              <a:gd name="adj2" fmla="val 50000"/>
            </a:avLst>
          </a:prstGeom>
          <a:solidFill>
            <a:schemeClr val="bg1">
              <a:lumMod val="65000"/>
            </a:schemeClr>
          </a:solidFill>
          <a:ln w="9525" algn="ctr">
            <a:solidFill>
              <a:schemeClr val="bg1">
                <a:lumMod val="75000"/>
              </a:schemeClr>
            </a:solidFill>
            <a:round/>
            <a:headEnd/>
            <a:tailEnd/>
          </a:ln>
        </p:spPr>
        <p:txBody>
          <a:bodyPr/>
          <a:lstStyle>
            <a:lvl1pPr eaLnBrk="0" hangingPunct="0">
              <a:spcBef>
                <a:spcPct val="20000"/>
              </a:spcBef>
              <a:buClr>
                <a:schemeClr val="accent1"/>
              </a:buClr>
              <a:buSzPct val="80000"/>
              <a:buFont typeface="Wingdings" pitchFamily="2" charset="2"/>
              <a:buChar char="l"/>
              <a:defRPr sz="2000" b="1">
                <a:solidFill>
                  <a:schemeClr val="accent1"/>
                </a:solidFill>
                <a:latin typeface="Verdana" pitchFamily="34" charset="0"/>
              </a:defRPr>
            </a:lvl1pPr>
            <a:lvl2pPr marL="742950" indent="-285750" eaLnBrk="0" hangingPunct="0">
              <a:spcBef>
                <a:spcPct val="20000"/>
              </a:spcBef>
              <a:buClr>
                <a:srgbClr val="F47920"/>
              </a:buClr>
              <a:buFont typeface="Verdana" pitchFamily="34" charset="0"/>
              <a:buChar char="&gt;"/>
              <a:defRPr>
                <a:solidFill>
                  <a:schemeClr val="tx1"/>
                </a:solidFill>
                <a:latin typeface="Verdana" pitchFamily="34" charset="0"/>
              </a:defRPr>
            </a:lvl2pPr>
            <a:lvl3pPr marL="1143000" indent="-228600" eaLnBrk="0" hangingPunct="0">
              <a:spcBef>
                <a:spcPct val="20000"/>
              </a:spcBef>
              <a:buClr>
                <a:schemeClr val="accent2"/>
              </a:buClr>
              <a:buSzPct val="90000"/>
              <a:buChar char="•"/>
              <a:defRPr sz="1600">
                <a:solidFill>
                  <a:schemeClr val="tx1"/>
                </a:solidFill>
                <a:latin typeface="Verdana" pitchFamily="34" charset="0"/>
              </a:defRPr>
            </a:lvl3pPr>
            <a:lvl4pPr marL="1600200" indent="-228600" eaLnBrk="0" hangingPunct="0">
              <a:spcBef>
                <a:spcPct val="20000"/>
              </a:spcBef>
              <a:buClr>
                <a:srgbClr val="BDCF41"/>
              </a:buClr>
              <a:buSzPct val="80000"/>
              <a:buFont typeface="Courier New" pitchFamily="49" charset="0"/>
              <a:buChar char="o"/>
              <a:defRPr sz="1200">
                <a:solidFill>
                  <a:schemeClr val="tx1"/>
                </a:solidFill>
                <a:latin typeface="Verdana" pitchFamily="34" charset="0"/>
              </a:defRPr>
            </a:lvl4pPr>
            <a:lvl5pPr marL="2057400" indent="-228600" eaLnBrk="0" hangingPunct="0">
              <a:spcBef>
                <a:spcPct val="20000"/>
              </a:spcBef>
              <a:buClr>
                <a:srgbClr val="B0006C"/>
              </a:buClr>
              <a:buFont typeface="Arial" pitchFamily="34" charset="0"/>
              <a:buChar char="»"/>
              <a:defRPr sz="1100">
                <a:solidFill>
                  <a:schemeClr val="tx1"/>
                </a:solidFill>
                <a:latin typeface="Verdana" pitchFamily="34" charset="0"/>
              </a:defRPr>
            </a:lvl5pPr>
            <a:lvl6pPr marL="2514600" indent="-228600" eaLnBrk="0" fontAlgn="base" hangingPunct="0">
              <a:spcBef>
                <a:spcPct val="20000"/>
              </a:spcBef>
              <a:spcAft>
                <a:spcPct val="0"/>
              </a:spcAft>
              <a:buClr>
                <a:srgbClr val="B0006C"/>
              </a:buClr>
              <a:buFont typeface="Arial" pitchFamily="34" charset="0"/>
              <a:buChar char="»"/>
              <a:defRPr sz="1100">
                <a:solidFill>
                  <a:schemeClr val="tx1"/>
                </a:solidFill>
                <a:latin typeface="Verdana" pitchFamily="34" charset="0"/>
              </a:defRPr>
            </a:lvl6pPr>
            <a:lvl7pPr marL="2971800" indent="-228600" eaLnBrk="0" fontAlgn="base" hangingPunct="0">
              <a:spcBef>
                <a:spcPct val="20000"/>
              </a:spcBef>
              <a:spcAft>
                <a:spcPct val="0"/>
              </a:spcAft>
              <a:buClr>
                <a:srgbClr val="B0006C"/>
              </a:buClr>
              <a:buFont typeface="Arial" pitchFamily="34" charset="0"/>
              <a:buChar char="»"/>
              <a:defRPr sz="1100">
                <a:solidFill>
                  <a:schemeClr val="tx1"/>
                </a:solidFill>
                <a:latin typeface="Verdana" pitchFamily="34" charset="0"/>
              </a:defRPr>
            </a:lvl7pPr>
            <a:lvl8pPr marL="3429000" indent="-228600" eaLnBrk="0" fontAlgn="base" hangingPunct="0">
              <a:spcBef>
                <a:spcPct val="20000"/>
              </a:spcBef>
              <a:spcAft>
                <a:spcPct val="0"/>
              </a:spcAft>
              <a:buClr>
                <a:srgbClr val="B0006C"/>
              </a:buClr>
              <a:buFont typeface="Arial" pitchFamily="34" charset="0"/>
              <a:buChar char="»"/>
              <a:defRPr sz="1100">
                <a:solidFill>
                  <a:schemeClr val="tx1"/>
                </a:solidFill>
                <a:latin typeface="Verdana" pitchFamily="34" charset="0"/>
              </a:defRPr>
            </a:lvl8pPr>
            <a:lvl9pPr marL="3886200" indent="-228600" eaLnBrk="0" fontAlgn="base" hangingPunct="0">
              <a:spcBef>
                <a:spcPct val="20000"/>
              </a:spcBef>
              <a:spcAft>
                <a:spcPct val="0"/>
              </a:spcAft>
              <a:buClr>
                <a:srgbClr val="B0006C"/>
              </a:buClr>
              <a:buFont typeface="Arial" pitchFamily="34" charset="0"/>
              <a:buChar char="»"/>
              <a:defRPr sz="1100">
                <a:solidFill>
                  <a:schemeClr val="tx1"/>
                </a:solidFill>
                <a:latin typeface="Verdana" pitchFamily="34" charset="0"/>
              </a:defRPr>
            </a:lvl9pPr>
          </a:lstStyle>
          <a:p>
            <a:pPr algn="ctr" eaLnBrk="1" hangingPunct="1">
              <a:spcBef>
                <a:spcPct val="0"/>
              </a:spcBef>
              <a:buClrTx/>
              <a:buSzTx/>
              <a:buFontTx/>
              <a:buNone/>
            </a:pPr>
            <a:endParaRPr lang="fr-FR" altLang="fr-FR" sz="1800" b="0">
              <a:solidFill>
                <a:schemeClr val="tx1"/>
              </a:solidFill>
              <a:latin typeface="Arial Narrow" panose="020B0606020202030204" pitchFamily="34" charset="0"/>
            </a:endParaRPr>
          </a:p>
        </p:txBody>
      </p:sp>
      <p:sp>
        <p:nvSpPr>
          <p:cNvPr id="14" name="Flèche vers le bas 27"/>
          <p:cNvSpPr>
            <a:spLocks noChangeArrowheads="1"/>
          </p:cNvSpPr>
          <p:nvPr/>
        </p:nvSpPr>
        <p:spPr bwMode="auto">
          <a:xfrm>
            <a:off x="5865220" y="5014511"/>
            <a:ext cx="723825" cy="223191"/>
          </a:xfrm>
          <a:prstGeom prst="downArrow">
            <a:avLst>
              <a:gd name="adj1" fmla="val 50000"/>
              <a:gd name="adj2" fmla="val 50000"/>
            </a:avLst>
          </a:prstGeom>
          <a:solidFill>
            <a:schemeClr val="bg1">
              <a:lumMod val="65000"/>
            </a:schemeClr>
          </a:solidFill>
          <a:ln w="9525" algn="ctr">
            <a:solidFill>
              <a:schemeClr val="bg1">
                <a:lumMod val="75000"/>
              </a:schemeClr>
            </a:solidFill>
            <a:round/>
            <a:headEnd/>
            <a:tailEnd/>
          </a:ln>
        </p:spPr>
        <p:txBody>
          <a:bodyPr/>
          <a:lstStyle>
            <a:lvl1pPr eaLnBrk="0" hangingPunct="0">
              <a:spcBef>
                <a:spcPct val="20000"/>
              </a:spcBef>
              <a:buClr>
                <a:schemeClr val="accent1"/>
              </a:buClr>
              <a:buSzPct val="80000"/>
              <a:buFont typeface="Wingdings" pitchFamily="2" charset="2"/>
              <a:buChar char="l"/>
              <a:defRPr sz="2000" b="1">
                <a:solidFill>
                  <a:schemeClr val="accent1"/>
                </a:solidFill>
                <a:latin typeface="Verdana" pitchFamily="34" charset="0"/>
              </a:defRPr>
            </a:lvl1pPr>
            <a:lvl2pPr marL="742950" indent="-285750" eaLnBrk="0" hangingPunct="0">
              <a:spcBef>
                <a:spcPct val="20000"/>
              </a:spcBef>
              <a:buClr>
                <a:srgbClr val="F47920"/>
              </a:buClr>
              <a:buFont typeface="Verdana" pitchFamily="34" charset="0"/>
              <a:buChar char="&gt;"/>
              <a:defRPr>
                <a:solidFill>
                  <a:schemeClr val="tx1"/>
                </a:solidFill>
                <a:latin typeface="Verdana" pitchFamily="34" charset="0"/>
              </a:defRPr>
            </a:lvl2pPr>
            <a:lvl3pPr marL="1143000" indent="-228600" eaLnBrk="0" hangingPunct="0">
              <a:spcBef>
                <a:spcPct val="20000"/>
              </a:spcBef>
              <a:buClr>
                <a:schemeClr val="accent2"/>
              </a:buClr>
              <a:buSzPct val="90000"/>
              <a:buChar char="•"/>
              <a:defRPr sz="1600">
                <a:solidFill>
                  <a:schemeClr val="tx1"/>
                </a:solidFill>
                <a:latin typeface="Verdana" pitchFamily="34" charset="0"/>
              </a:defRPr>
            </a:lvl3pPr>
            <a:lvl4pPr marL="1600200" indent="-228600" eaLnBrk="0" hangingPunct="0">
              <a:spcBef>
                <a:spcPct val="20000"/>
              </a:spcBef>
              <a:buClr>
                <a:srgbClr val="BDCF41"/>
              </a:buClr>
              <a:buSzPct val="80000"/>
              <a:buFont typeface="Courier New" pitchFamily="49" charset="0"/>
              <a:buChar char="o"/>
              <a:defRPr sz="1200">
                <a:solidFill>
                  <a:schemeClr val="tx1"/>
                </a:solidFill>
                <a:latin typeface="Verdana" pitchFamily="34" charset="0"/>
              </a:defRPr>
            </a:lvl4pPr>
            <a:lvl5pPr marL="2057400" indent="-228600" eaLnBrk="0" hangingPunct="0">
              <a:spcBef>
                <a:spcPct val="20000"/>
              </a:spcBef>
              <a:buClr>
                <a:srgbClr val="B0006C"/>
              </a:buClr>
              <a:buFont typeface="Arial" pitchFamily="34" charset="0"/>
              <a:buChar char="»"/>
              <a:defRPr sz="1100">
                <a:solidFill>
                  <a:schemeClr val="tx1"/>
                </a:solidFill>
                <a:latin typeface="Verdana" pitchFamily="34" charset="0"/>
              </a:defRPr>
            </a:lvl5pPr>
            <a:lvl6pPr marL="2514600" indent="-228600" eaLnBrk="0" fontAlgn="base" hangingPunct="0">
              <a:spcBef>
                <a:spcPct val="20000"/>
              </a:spcBef>
              <a:spcAft>
                <a:spcPct val="0"/>
              </a:spcAft>
              <a:buClr>
                <a:srgbClr val="B0006C"/>
              </a:buClr>
              <a:buFont typeface="Arial" pitchFamily="34" charset="0"/>
              <a:buChar char="»"/>
              <a:defRPr sz="1100">
                <a:solidFill>
                  <a:schemeClr val="tx1"/>
                </a:solidFill>
                <a:latin typeface="Verdana" pitchFamily="34" charset="0"/>
              </a:defRPr>
            </a:lvl6pPr>
            <a:lvl7pPr marL="2971800" indent="-228600" eaLnBrk="0" fontAlgn="base" hangingPunct="0">
              <a:spcBef>
                <a:spcPct val="20000"/>
              </a:spcBef>
              <a:spcAft>
                <a:spcPct val="0"/>
              </a:spcAft>
              <a:buClr>
                <a:srgbClr val="B0006C"/>
              </a:buClr>
              <a:buFont typeface="Arial" pitchFamily="34" charset="0"/>
              <a:buChar char="»"/>
              <a:defRPr sz="1100">
                <a:solidFill>
                  <a:schemeClr val="tx1"/>
                </a:solidFill>
                <a:latin typeface="Verdana" pitchFamily="34" charset="0"/>
              </a:defRPr>
            </a:lvl7pPr>
            <a:lvl8pPr marL="3429000" indent="-228600" eaLnBrk="0" fontAlgn="base" hangingPunct="0">
              <a:spcBef>
                <a:spcPct val="20000"/>
              </a:spcBef>
              <a:spcAft>
                <a:spcPct val="0"/>
              </a:spcAft>
              <a:buClr>
                <a:srgbClr val="B0006C"/>
              </a:buClr>
              <a:buFont typeface="Arial" pitchFamily="34" charset="0"/>
              <a:buChar char="»"/>
              <a:defRPr sz="1100">
                <a:solidFill>
                  <a:schemeClr val="tx1"/>
                </a:solidFill>
                <a:latin typeface="Verdana" pitchFamily="34" charset="0"/>
              </a:defRPr>
            </a:lvl8pPr>
            <a:lvl9pPr marL="3886200" indent="-228600" eaLnBrk="0" fontAlgn="base" hangingPunct="0">
              <a:spcBef>
                <a:spcPct val="20000"/>
              </a:spcBef>
              <a:spcAft>
                <a:spcPct val="0"/>
              </a:spcAft>
              <a:buClr>
                <a:srgbClr val="B0006C"/>
              </a:buClr>
              <a:buFont typeface="Arial" pitchFamily="34" charset="0"/>
              <a:buChar char="»"/>
              <a:defRPr sz="1100">
                <a:solidFill>
                  <a:schemeClr val="tx1"/>
                </a:solidFill>
                <a:latin typeface="Verdana" pitchFamily="34" charset="0"/>
              </a:defRPr>
            </a:lvl9pPr>
          </a:lstStyle>
          <a:p>
            <a:pPr algn="ctr" eaLnBrk="1" hangingPunct="1">
              <a:spcBef>
                <a:spcPct val="0"/>
              </a:spcBef>
              <a:buClrTx/>
              <a:buSzTx/>
              <a:buFontTx/>
              <a:buNone/>
            </a:pPr>
            <a:endParaRPr lang="fr-FR" altLang="fr-FR" sz="1800" b="0">
              <a:solidFill>
                <a:schemeClr val="tx1"/>
              </a:solidFill>
              <a:latin typeface="Arial Narrow" panose="020B0606020202030204" pitchFamily="34" charset="0"/>
            </a:endParaRPr>
          </a:p>
        </p:txBody>
      </p:sp>
      <p:sp>
        <p:nvSpPr>
          <p:cNvPr id="28" name="Rectangle 27"/>
          <p:cNvSpPr/>
          <p:nvPr/>
        </p:nvSpPr>
        <p:spPr bwMode="auto">
          <a:xfrm>
            <a:off x="3560744" y="3203323"/>
            <a:ext cx="1527175" cy="1738293"/>
          </a:xfrm>
          <a:prstGeom prst="rect">
            <a:avLst/>
          </a:prstGeom>
          <a:solidFill>
            <a:schemeClr val="bg1">
              <a:lumMod val="95000"/>
            </a:schemeClr>
          </a:solidFill>
          <a:ln>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a:lstStyle/>
          <a:p>
            <a:pPr algn="ctr" eaLnBrk="0" hangingPunct="0">
              <a:defRPr/>
            </a:pPr>
            <a:r>
              <a:rPr lang="fr-FR" sz="500" dirty="0">
                <a:solidFill>
                  <a:srgbClr val="4F504F"/>
                </a:solidFill>
                <a:latin typeface="Arial Narrow" panose="020B0606020202030204" pitchFamily="34" charset="0"/>
                <a:cs typeface="Calibri" panose="020F0502020204030204" pitchFamily="34" charset="0"/>
              </a:rPr>
              <a:t>,</a:t>
            </a:r>
          </a:p>
          <a:p>
            <a:pPr algn="ctr" eaLnBrk="0" hangingPunct="0">
              <a:defRPr/>
            </a:pPr>
            <a:r>
              <a:rPr lang="fr-FR" sz="1400" dirty="0">
                <a:solidFill>
                  <a:srgbClr val="C00000"/>
                </a:solidFill>
                <a:latin typeface="Arial Narrow" panose="020B0606020202030204" pitchFamily="34" charset="0"/>
                <a:cs typeface="Calibri" panose="020F0502020204030204" pitchFamily="34" charset="0"/>
              </a:rPr>
              <a:t>Hors périmètre de la loi</a:t>
            </a:r>
          </a:p>
        </p:txBody>
      </p:sp>
      <p:sp>
        <p:nvSpPr>
          <p:cNvPr id="29" name="ZoneTexte 25"/>
          <p:cNvSpPr txBox="1">
            <a:spLocks noChangeArrowheads="1"/>
          </p:cNvSpPr>
          <p:nvPr/>
        </p:nvSpPr>
        <p:spPr bwMode="auto">
          <a:xfrm>
            <a:off x="3567273" y="3833620"/>
            <a:ext cx="1520647" cy="110799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chemeClr val="accent1"/>
              </a:buClr>
              <a:buSzPct val="80000"/>
              <a:buFont typeface="Wingdings" pitchFamily="2" charset="2"/>
              <a:buChar char="l"/>
              <a:defRPr sz="2000" b="1">
                <a:solidFill>
                  <a:schemeClr val="accent1"/>
                </a:solidFill>
                <a:latin typeface="Verdana" pitchFamily="34" charset="0"/>
              </a:defRPr>
            </a:lvl1pPr>
            <a:lvl2pPr marL="742950" indent="-285750" eaLnBrk="0" hangingPunct="0">
              <a:spcBef>
                <a:spcPct val="20000"/>
              </a:spcBef>
              <a:buClr>
                <a:srgbClr val="F47920"/>
              </a:buClr>
              <a:buFont typeface="Verdana" pitchFamily="34" charset="0"/>
              <a:buChar char="&gt;"/>
              <a:defRPr>
                <a:solidFill>
                  <a:schemeClr val="tx1"/>
                </a:solidFill>
                <a:latin typeface="Verdana" pitchFamily="34" charset="0"/>
              </a:defRPr>
            </a:lvl2pPr>
            <a:lvl3pPr marL="1143000" indent="-228600" eaLnBrk="0" hangingPunct="0">
              <a:spcBef>
                <a:spcPct val="20000"/>
              </a:spcBef>
              <a:buClr>
                <a:schemeClr val="accent2"/>
              </a:buClr>
              <a:buSzPct val="90000"/>
              <a:buChar char="•"/>
              <a:defRPr sz="1600">
                <a:solidFill>
                  <a:schemeClr val="tx1"/>
                </a:solidFill>
                <a:latin typeface="Verdana" pitchFamily="34" charset="0"/>
              </a:defRPr>
            </a:lvl3pPr>
            <a:lvl4pPr marL="1600200" indent="-228600" eaLnBrk="0" hangingPunct="0">
              <a:spcBef>
                <a:spcPct val="20000"/>
              </a:spcBef>
              <a:buClr>
                <a:srgbClr val="BDCF41"/>
              </a:buClr>
              <a:buSzPct val="80000"/>
              <a:buFont typeface="Courier New" pitchFamily="49" charset="0"/>
              <a:buChar char="o"/>
              <a:defRPr sz="1200">
                <a:solidFill>
                  <a:schemeClr val="tx1"/>
                </a:solidFill>
                <a:latin typeface="Verdana" pitchFamily="34" charset="0"/>
              </a:defRPr>
            </a:lvl4pPr>
            <a:lvl5pPr marL="2057400" indent="-228600" eaLnBrk="0" hangingPunct="0">
              <a:spcBef>
                <a:spcPct val="20000"/>
              </a:spcBef>
              <a:buClr>
                <a:srgbClr val="B0006C"/>
              </a:buClr>
              <a:buFont typeface="Arial" pitchFamily="34" charset="0"/>
              <a:buChar char="»"/>
              <a:defRPr sz="1100">
                <a:solidFill>
                  <a:schemeClr val="tx1"/>
                </a:solidFill>
                <a:latin typeface="Verdana" pitchFamily="34" charset="0"/>
              </a:defRPr>
            </a:lvl5pPr>
            <a:lvl6pPr marL="2514600" indent="-228600" eaLnBrk="0" fontAlgn="base" hangingPunct="0">
              <a:spcBef>
                <a:spcPct val="20000"/>
              </a:spcBef>
              <a:spcAft>
                <a:spcPct val="0"/>
              </a:spcAft>
              <a:buClr>
                <a:srgbClr val="B0006C"/>
              </a:buClr>
              <a:buFont typeface="Arial" pitchFamily="34" charset="0"/>
              <a:buChar char="»"/>
              <a:defRPr sz="1100">
                <a:solidFill>
                  <a:schemeClr val="tx1"/>
                </a:solidFill>
                <a:latin typeface="Verdana" pitchFamily="34" charset="0"/>
              </a:defRPr>
            </a:lvl6pPr>
            <a:lvl7pPr marL="2971800" indent="-228600" eaLnBrk="0" fontAlgn="base" hangingPunct="0">
              <a:spcBef>
                <a:spcPct val="20000"/>
              </a:spcBef>
              <a:spcAft>
                <a:spcPct val="0"/>
              </a:spcAft>
              <a:buClr>
                <a:srgbClr val="B0006C"/>
              </a:buClr>
              <a:buFont typeface="Arial" pitchFamily="34" charset="0"/>
              <a:buChar char="»"/>
              <a:defRPr sz="1100">
                <a:solidFill>
                  <a:schemeClr val="tx1"/>
                </a:solidFill>
                <a:latin typeface="Verdana" pitchFamily="34" charset="0"/>
              </a:defRPr>
            </a:lvl7pPr>
            <a:lvl8pPr marL="3429000" indent="-228600" eaLnBrk="0" fontAlgn="base" hangingPunct="0">
              <a:spcBef>
                <a:spcPct val="20000"/>
              </a:spcBef>
              <a:spcAft>
                <a:spcPct val="0"/>
              </a:spcAft>
              <a:buClr>
                <a:srgbClr val="B0006C"/>
              </a:buClr>
              <a:buFont typeface="Arial" pitchFamily="34" charset="0"/>
              <a:buChar char="»"/>
              <a:defRPr sz="1100">
                <a:solidFill>
                  <a:schemeClr val="tx1"/>
                </a:solidFill>
                <a:latin typeface="Verdana" pitchFamily="34" charset="0"/>
              </a:defRPr>
            </a:lvl8pPr>
            <a:lvl9pPr marL="3886200" indent="-228600" eaLnBrk="0" fontAlgn="base" hangingPunct="0">
              <a:spcBef>
                <a:spcPct val="20000"/>
              </a:spcBef>
              <a:spcAft>
                <a:spcPct val="0"/>
              </a:spcAft>
              <a:buClr>
                <a:srgbClr val="B0006C"/>
              </a:buClr>
              <a:buFont typeface="Arial" pitchFamily="34" charset="0"/>
              <a:buChar char="»"/>
              <a:defRPr sz="1100">
                <a:solidFill>
                  <a:schemeClr val="tx1"/>
                </a:solidFill>
                <a:latin typeface="Verdana" pitchFamily="34" charset="0"/>
              </a:defRPr>
            </a:lvl9pPr>
          </a:lstStyle>
          <a:p>
            <a:pPr algn="ctr">
              <a:spcBef>
                <a:spcPct val="0"/>
              </a:spcBef>
              <a:buClrTx/>
              <a:buSzTx/>
              <a:buFontTx/>
              <a:buNone/>
            </a:pPr>
            <a:r>
              <a:rPr lang="fr-FR" altLang="fr-FR" sz="1100" b="0" dirty="0" smtClean="0">
                <a:solidFill>
                  <a:schemeClr val="bg1">
                    <a:lumMod val="10000"/>
                  </a:schemeClr>
                </a:solidFill>
                <a:latin typeface="Arial Narrow" panose="020B0606020202030204" pitchFamily="34" charset="0"/>
              </a:rPr>
              <a:t>Exemple </a:t>
            </a:r>
            <a:r>
              <a:rPr lang="fr-FR" altLang="fr-FR" sz="1100" b="0" dirty="0">
                <a:solidFill>
                  <a:schemeClr val="bg1">
                    <a:lumMod val="10000"/>
                  </a:schemeClr>
                </a:solidFill>
                <a:latin typeface="Arial Narrow" panose="020B0606020202030204" pitchFamily="34" charset="0"/>
              </a:rPr>
              <a:t>: </a:t>
            </a:r>
          </a:p>
          <a:p>
            <a:pPr algn="ctr">
              <a:spcBef>
                <a:spcPct val="0"/>
              </a:spcBef>
              <a:buClrTx/>
              <a:buSzTx/>
              <a:buFontTx/>
              <a:buNone/>
            </a:pPr>
            <a:r>
              <a:rPr lang="fr-FR" altLang="fr-FR" sz="1100" b="0" dirty="0">
                <a:solidFill>
                  <a:schemeClr val="bg1">
                    <a:lumMod val="10000"/>
                  </a:schemeClr>
                </a:solidFill>
                <a:latin typeface="Arial Narrow" panose="020B0606020202030204" pitchFamily="34" charset="0"/>
              </a:rPr>
              <a:t> </a:t>
            </a:r>
            <a:r>
              <a:rPr lang="fr-FR" altLang="fr-FR" sz="1100" b="0" dirty="0" smtClean="0">
                <a:solidFill>
                  <a:schemeClr val="bg1">
                    <a:lumMod val="10000"/>
                  </a:schemeClr>
                </a:solidFill>
                <a:latin typeface="Arial Narrow" panose="020B0606020202030204" pitchFamily="34" charset="0"/>
              </a:rPr>
              <a:t>compte </a:t>
            </a:r>
            <a:r>
              <a:rPr lang="fr-FR" altLang="fr-FR" sz="1100" b="0" dirty="0">
                <a:solidFill>
                  <a:schemeClr val="bg1">
                    <a:lumMod val="10000"/>
                  </a:schemeClr>
                </a:solidFill>
                <a:latin typeface="Arial Narrow" panose="020B0606020202030204" pitchFamily="34" charset="0"/>
              </a:rPr>
              <a:t>joint vers compte individuel ou</a:t>
            </a:r>
          </a:p>
          <a:p>
            <a:pPr algn="ctr">
              <a:spcBef>
                <a:spcPct val="0"/>
              </a:spcBef>
              <a:buClrTx/>
              <a:buSzTx/>
              <a:buFontTx/>
              <a:buNone/>
            </a:pPr>
            <a:r>
              <a:rPr lang="fr-FR" altLang="fr-FR" sz="1100" b="0" dirty="0">
                <a:solidFill>
                  <a:schemeClr val="bg1">
                    <a:lumMod val="10000"/>
                  </a:schemeClr>
                </a:solidFill>
                <a:latin typeface="Arial Narrow" panose="020B0606020202030204" pitchFamily="34" charset="0"/>
              </a:rPr>
              <a:t>ou échanges avec des banques </a:t>
            </a:r>
            <a:r>
              <a:rPr lang="fr-FR" altLang="fr-FR" sz="1100" b="0" dirty="0" smtClean="0">
                <a:solidFill>
                  <a:schemeClr val="bg1">
                    <a:lumMod val="10000"/>
                  </a:schemeClr>
                </a:solidFill>
                <a:latin typeface="Arial Narrow" panose="020B0606020202030204" pitchFamily="34" charset="0"/>
              </a:rPr>
              <a:t>étrangères</a:t>
            </a:r>
            <a:endParaRPr lang="fr-FR" altLang="fr-FR" sz="1100" b="0" dirty="0">
              <a:solidFill>
                <a:schemeClr val="bg1">
                  <a:lumMod val="10000"/>
                </a:schemeClr>
              </a:solidFill>
              <a:latin typeface="Arial Narrow" panose="020B0606020202030204" pitchFamily="34" charset="0"/>
            </a:endParaRPr>
          </a:p>
          <a:p>
            <a:pPr algn="ctr">
              <a:spcBef>
                <a:spcPct val="0"/>
              </a:spcBef>
              <a:buClrTx/>
              <a:buSzTx/>
              <a:buFontTx/>
              <a:buNone/>
            </a:pPr>
            <a:r>
              <a:rPr lang="fr-FR" altLang="fr-FR" sz="1100" b="0" dirty="0" smtClean="0">
                <a:solidFill>
                  <a:schemeClr val="bg1">
                    <a:lumMod val="10000"/>
                  </a:schemeClr>
                </a:solidFill>
                <a:latin typeface="Arial Narrow" panose="020B0606020202030204" pitchFamily="34" charset="0"/>
              </a:rPr>
              <a:t>.</a:t>
            </a:r>
            <a:endParaRPr lang="fr-FR" altLang="fr-FR" sz="1100" b="0" dirty="0">
              <a:solidFill>
                <a:schemeClr val="bg1">
                  <a:lumMod val="10000"/>
                </a:schemeClr>
              </a:solidFill>
              <a:latin typeface="Arial Narrow" panose="020B0606020202030204" pitchFamily="34" charset="0"/>
            </a:endParaRPr>
          </a:p>
        </p:txBody>
      </p:sp>
      <p:sp>
        <p:nvSpPr>
          <p:cNvPr id="26" name="Rectangle 25"/>
          <p:cNvSpPr/>
          <p:nvPr/>
        </p:nvSpPr>
        <p:spPr bwMode="auto">
          <a:xfrm>
            <a:off x="1836448" y="3203322"/>
            <a:ext cx="1620837" cy="1738293"/>
          </a:xfrm>
          <a:prstGeom prst="rect">
            <a:avLst/>
          </a:prstGeom>
          <a:solidFill>
            <a:schemeClr val="accent2">
              <a:lumMod val="60000"/>
              <a:lumOff val="40000"/>
            </a:schemeClr>
          </a:solidFill>
          <a:ln>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a:lstStyle/>
          <a:p>
            <a:pPr algn="ctr" eaLnBrk="0" hangingPunct="0">
              <a:defRPr/>
            </a:pPr>
            <a:endParaRPr lang="fr-FR" sz="500" dirty="0">
              <a:solidFill>
                <a:srgbClr val="4F504F"/>
              </a:solidFill>
              <a:latin typeface="Arial Narrow" panose="020B0606020202030204" pitchFamily="34" charset="0"/>
              <a:cs typeface="Calibri" panose="020F0502020204030204" pitchFamily="34" charset="0"/>
            </a:endParaRPr>
          </a:p>
          <a:p>
            <a:pPr algn="ctr" eaLnBrk="0" hangingPunct="0">
              <a:defRPr/>
            </a:pPr>
            <a:r>
              <a:rPr lang="fr-FR" sz="1400" dirty="0" smtClean="0">
                <a:solidFill>
                  <a:schemeClr val="bg1"/>
                </a:solidFill>
                <a:latin typeface="Arial Narrow" panose="020B0606020202030204" pitchFamily="34" charset="0"/>
                <a:cs typeface="Calibri" panose="020F0502020204030204" pitchFamily="34" charset="0"/>
              </a:rPr>
              <a:t>Mobilité partielle</a:t>
            </a:r>
          </a:p>
          <a:p>
            <a:pPr algn="ctr" eaLnBrk="0" hangingPunct="0">
              <a:defRPr/>
            </a:pPr>
            <a:r>
              <a:rPr lang="fr-FR" sz="1400" dirty="0" smtClean="0">
                <a:solidFill>
                  <a:schemeClr val="bg1"/>
                </a:solidFill>
                <a:latin typeface="Arial Narrow" panose="020B0606020202030204" pitchFamily="34" charset="0"/>
                <a:cs typeface="Calibri" panose="020F0502020204030204" pitchFamily="34" charset="0"/>
              </a:rPr>
              <a:t>(non réglementée)</a:t>
            </a:r>
            <a:endParaRPr lang="fr-FR" sz="1400" dirty="0">
              <a:solidFill>
                <a:schemeClr val="bg1"/>
              </a:solidFill>
              <a:latin typeface="Arial Narrow" panose="020B0606020202030204" pitchFamily="34" charset="0"/>
              <a:cs typeface="Calibri" panose="020F0502020204030204" pitchFamily="34" charset="0"/>
            </a:endParaRPr>
          </a:p>
        </p:txBody>
      </p:sp>
      <p:sp>
        <p:nvSpPr>
          <p:cNvPr id="27" name="ZoneTexte 30"/>
          <p:cNvSpPr txBox="1">
            <a:spLocks noChangeArrowheads="1"/>
          </p:cNvSpPr>
          <p:nvPr/>
        </p:nvSpPr>
        <p:spPr bwMode="auto">
          <a:xfrm>
            <a:off x="1860669" y="3833620"/>
            <a:ext cx="1596097" cy="110799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chemeClr val="accent1"/>
              </a:buClr>
              <a:buSzPct val="80000"/>
              <a:buFont typeface="Wingdings" pitchFamily="2" charset="2"/>
              <a:buChar char="l"/>
              <a:defRPr sz="2000" b="1">
                <a:solidFill>
                  <a:schemeClr val="accent1"/>
                </a:solidFill>
                <a:latin typeface="Verdana" pitchFamily="34" charset="0"/>
              </a:defRPr>
            </a:lvl1pPr>
            <a:lvl2pPr marL="742950" indent="-285750" eaLnBrk="0" hangingPunct="0">
              <a:spcBef>
                <a:spcPct val="20000"/>
              </a:spcBef>
              <a:buClr>
                <a:srgbClr val="F47920"/>
              </a:buClr>
              <a:buFont typeface="Verdana" pitchFamily="34" charset="0"/>
              <a:buChar char="&gt;"/>
              <a:defRPr>
                <a:solidFill>
                  <a:schemeClr val="tx1"/>
                </a:solidFill>
                <a:latin typeface="Verdana" pitchFamily="34" charset="0"/>
              </a:defRPr>
            </a:lvl2pPr>
            <a:lvl3pPr marL="1143000" indent="-228600" eaLnBrk="0" hangingPunct="0">
              <a:spcBef>
                <a:spcPct val="20000"/>
              </a:spcBef>
              <a:buClr>
                <a:schemeClr val="accent2"/>
              </a:buClr>
              <a:buSzPct val="90000"/>
              <a:buChar char="•"/>
              <a:defRPr sz="1600">
                <a:solidFill>
                  <a:schemeClr val="tx1"/>
                </a:solidFill>
                <a:latin typeface="Verdana" pitchFamily="34" charset="0"/>
              </a:defRPr>
            </a:lvl3pPr>
            <a:lvl4pPr marL="1600200" indent="-228600" eaLnBrk="0" hangingPunct="0">
              <a:spcBef>
                <a:spcPct val="20000"/>
              </a:spcBef>
              <a:buClr>
                <a:srgbClr val="BDCF41"/>
              </a:buClr>
              <a:buSzPct val="80000"/>
              <a:buFont typeface="Courier New" pitchFamily="49" charset="0"/>
              <a:buChar char="o"/>
              <a:defRPr sz="1200">
                <a:solidFill>
                  <a:schemeClr val="tx1"/>
                </a:solidFill>
                <a:latin typeface="Verdana" pitchFamily="34" charset="0"/>
              </a:defRPr>
            </a:lvl4pPr>
            <a:lvl5pPr marL="2057400" indent="-228600" eaLnBrk="0" hangingPunct="0">
              <a:spcBef>
                <a:spcPct val="20000"/>
              </a:spcBef>
              <a:buClr>
                <a:srgbClr val="B0006C"/>
              </a:buClr>
              <a:buFont typeface="Arial" pitchFamily="34" charset="0"/>
              <a:buChar char="»"/>
              <a:defRPr sz="1100">
                <a:solidFill>
                  <a:schemeClr val="tx1"/>
                </a:solidFill>
                <a:latin typeface="Verdana" pitchFamily="34" charset="0"/>
              </a:defRPr>
            </a:lvl5pPr>
            <a:lvl6pPr marL="2514600" indent="-228600" eaLnBrk="0" fontAlgn="base" hangingPunct="0">
              <a:spcBef>
                <a:spcPct val="20000"/>
              </a:spcBef>
              <a:spcAft>
                <a:spcPct val="0"/>
              </a:spcAft>
              <a:buClr>
                <a:srgbClr val="B0006C"/>
              </a:buClr>
              <a:buFont typeface="Arial" pitchFamily="34" charset="0"/>
              <a:buChar char="»"/>
              <a:defRPr sz="1100">
                <a:solidFill>
                  <a:schemeClr val="tx1"/>
                </a:solidFill>
                <a:latin typeface="Verdana" pitchFamily="34" charset="0"/>
              </a:defRPr>
            </a:lvl6pPr>
            <a:lvl7pPr marL="2971800" indent="-228600" eaLnBrk="0" fontAlgn="base" hangingPunct="0">
              <a:spcBef>
                <a:spcPct val="20000"/>
              </a:spcBef>
              <a:spcAft>
                <a:spcPct val="0"/>
              </a:spcAft>
              <a:buClr>
                <a:srgbClr val="B0006C"/>
              </a:buClr>
              <a:buFont typeface="Arial" pitchFamily="34" charset="0"/>
              <a:buChar char="»"/>
              <a:defRPr sz="1100">
                <a:solidFill>
                  <a:schemeClr val="tx1"/>
                </a:solidFill>
                <a:latin typeface="Verdana" pitchFamily="34" charset="0"/>
              </a:defRPr>
            </a:lvl7pPr>
            <a:lvl8pPr marL="3429000" indent="-228600" eaLnBrk="0" fontAlgn="base" hangingPunct="0">
              <a:spcBef>
                <a:spcPct val="20000"/>
              </a:spcBef>
              <a:spcAft>
                <a:spcPct val="0"/>
              </a:spcAft>
              <a:buClr>
                <a:srgbClr val="B0006C"/>
              </a:buClr>
              <a:buFont typeface="Arial" pitchFamily="34" charset="0"/>
              <a:buChar char="»"/>
              <a:defRPr sz="1100">
                <a:solidFill>
                  <a:schemeClr val="tx1"/>
                </a:solidFill>
                <a:latin typeface="Verdana" pitchFamily="34" charset="0"/>
              </a:defRPr>
            </a:lvl8pPr>
            <a:lvl9pPr marL="3886200" indent="-228600" eaLnBrk="0" fontAlgn="base" hangingPunct="0">
              <a:spcBef>
                <a:spcPct val="20000"/>
              </a:spcBef>
              <a:spcAft>
                <a:spcPct val="0"/>
              </a:spcAft>
              <a:buClr>
                <a:srgbClr val="B0006C"/>
              </a:buClr>
              <a:buFont typeface="Arial" pitchFamily="34" charset="0"/>
              <a:buChar char="»"/>
              <a:defRPr sz="1100">
                <a:solidFill>
                  <a:schemeClr val="tx1"/>
                </a:solidFill>
                <a:latin typeface="Verdana" pitchFamily="34" charset="0"/>
              </a:defRPr>
            </a:lvl9pPr>
          </a:lstStyle>
          <a:p>
            <a:pPr algn="ctr">
              <a:spcBef>
                <a:spcPct val="0"/>
              </a:spcBef>
              <a:buClrTx/>
              <a:buSzTx/>
              <a:buFontTx/>
              <a:buNone/>
            </a:pPr>
            <a:r>
              <a:rPr lang="fr-FR" altLang="fr-FR" sz="1100" b="0" dirty="0" smtClean="0">
                <a:solidFill>
                  <a:schemeClr val="bg1">
                    <a:lumMod val="10000"/>
                  </a:schemeClr>
                </a:solidFill>
                <a:latin typeface="Arial Narrow" panose="020B0606020202030204" pitchFamily="34" charset="0"/>
              </a:rPr>
              <a:t>Exemple </a:t>
            </a:r>
            <a:r>
              <a:rPr lang="fr-FR" altLang="fr-FR" sz="1100" b="0" dirty="0">
                <a:solidFill>
                  <a:schemeClr val="bg1">
                    <a:lumMod val="10000"/>
                  </a:schemeClr>
                </a:solidFill>
                <a:latin typeface="Arial Narrow" panose="020B0606020202030204" pitchFamily="34" charset="0"/>
              </a:rPr>
              <a:t>: </a:t>
            </a:r>
          </a:p>
          <a:p>
            <a:pPr algn="ctr">
              <a:spcBef>
                <a:spcPct val="0"/>
              </a:spcBef>
              <a:buClrTx/>
              <a:buSzTx/>
              <a:buFontTx/>
              <a:buNone/>
            </a:pPr>
            <a:r>
              <a:rPr lang="fr-FR" altLang="fr-FR" sz="1100" b="0" dirty="0">
                <a:solidFill>
                  <a:schemeClr val="bg1">
                    <a:lumMod val="10000"/>
                  </a:schemeClr>
                </a:solidFill>
                <a:latin typeface="Arial Narrow" panose="020B0606020202030204" pitchFamily="34" charset="0"/>
              </a:rPr>
              <a:t>Client </a:t>
            </a:r>
            <a:r>
              <a:rPr lang="fr-FR" altLang="fr-FR" sz="1100" b="0" dirty="0" smtClean="0">
                <a:solidFill>
                  <a:schemeClr val="bg1">
                    <a:lumMod val="10000"/>
                  </a:schemeClr>
                </a:solidFill>
                <a:latin typeface="Arial Narrow" panose="020B0606020202030204" pitchFamily="34" charset="0"/>
              </a:rPr>
              <a:t>particulier qui  souhaite </a:t>
            </a:r>
            <a:r>
              <a:rPr lang="fr-FR" altLang="fr-FR" sz="1100" b="0" dirty="0">
                <a:solidFill>
                  <a:schemeClr val="bg1">
                    <a:lumMod val="10000"/>
                  </a:schemeClr>
                </a:solidFill>
                <a:latin typeface="Arial Narrow" panose="020B0606020202030204" pitchFamily="34" charset="0"/>
              </a:rPr>
              <a:t>conserver </a:t>
            </a:r>
            <a:r>
              <a:rPr lang="fr-FR" altLang="fr-FR" sz="1100" b="0" dirty="0" smtClean="0">
                <a:solidFill>
                  <a:schemeClr val="bg1">
                    <a:lumMod val="10000"/>
                  </a:schemeClr>
                </a:solidFill>
                <a:latin typeface="Arial Narrow" panose="020B0606020202030204" pitchFamily="34" charset="0"/>
              </a:rPr>
              <a:t>son compte et des flux dans son ancienne banque </a:t>
            </a:r>
          </a:p>
          <a:p>
            <a:pPr algn="ctr">
              <a:spcBef>
                <a:spcPct val="0"/>
              </a:spcBef>
              <a:buClrTx/>
              <a:buSzTx/>
              <a:buFontTx/>
              <a:buNone/>
            </a:pPr>
            <a:r>
              <a:rPr lang="fr-FR" altLang="fr-FR" sz="1100" b="0" dirty="0" smtClean="0">
                <a:solidFill>
                  <a:schemeClr val="bg1">
                    <a:lumMod val="10000"/>
                  </a:schemeClr>
                </a:solidFill>
                <a:latin typeface="Arial Narrow" panose="020B0606020202030204" pitchFamily="34" charset="0"/>
              </a:rPr>
              <a:t>(</a:t>
            </a:r>
            <a:r>
              <a:rPr lang="fr-FR" altLang="fr-FR" sz="1100" b="0" dirty="0">
                <a:solidFill>
                  <a:schemeClr val="bg1">
                    <a:lumMod val="10000"/>
                  </a:schemeClr>
                </a:solidFill>
                <a:latin typeface="Arial Narrow" panose="020B0606020202030204" pitchFamily="34" charset="0"/>
              </a:rPr>
              <a:t>prêt, épargne) </a:t>
            </a:r>
          </a:p>
        </p:txBody>
      </p:sp>
      <p:sp>
        <p:nvSpPr>
          <p:cNvPr id="24" name="Rectangle 23"/>
          <p:cNvSpPr/>
          <p:nvPr/>
        </p:nvSpPr>
        <p:spPr bwMode="auto">
          <a:xfrm>
            <a:off x="274803" y="3203323"/>
            <a:ext cx="1476375" cy="1757638"/>
          </a:xfrm>
          <a:prstGeom prst="rect">
            <a:avLst/>
          </a:prstGeom>
          <a:solidFill>
            <a:srgbClr val="EA0000"/>
          </a:solidFill>
          <a:ln>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a:lstStyle/>
          <a:p>
            <a:pPr algn="ctr" eaLnBrk="0" hangingPunct="0">
              <a:defRPr/>
            </a:pPr>
            <a:endParaRPr lang="fr-FR" sz="500" dirty="0">
              <a:solidFill>
                <a:schemeClr val="bg1"/>
              </a:solidFill>
              <a:latin typeface="Arial Narrow" panose="020B0606020202030204" pitchFamily="34" charset="0"/>
              <a:cs typeface="Calibri" panose="020F0502020204030204" pitchFamily="34" charset="0"/>
            </a:endParaRPr>
          </a:p>
          <a:p>
            <a:pPr algn="ctr" eaLnBrk="0" hangingPunct="0">
              <a:defRPr/>
            </a:pPr>
            <a:r>
              <a:rPr lang="fr-FR" sz="1400" dirty="0" smtClean="0">
                <a:solidFill>
                  <a:schemeClr val="bg1"/>
                </a:solidFill>
                <a:latin typeface="Arial Narrow" panose="020B0606020202030204" pitchFamily="34" charset="0"/>
                <a:cs typeface="Calibri" panose="020F0502020204030204" pitchFamily="34" charset="0"/>
              </a:rPr>
              <a:t>Mobilité complète</a:t>
            </a:r>
          </a:p>
          <a:p>
            <a:pPr algn="ctr" eaLnBrk="0" hangingPunct="0">
              <a:defRPr/>
            </a:pPr>
            <a:r>
              <a:rPr lang="fr-FR" sz="1400" dirty="0" smtClean="0">
                <a:solidFill>
                  <a:schemeClr val="bg1"/>
                </a:solidFill>
                <a:latin typeface="Arial Narrow" panose="020B0606020202030204" pitchFamily="34" charset="0"/>
                <a:cs typeface="Calibri" panose="020F0502020204030204" pitchFamily="34" charset="0"/>
              </a:rPr>
              <a:t>réglementée</a:t>
            </a:r>
            <a:endParaRPr lang="fr-FR" sz="1400" dirty="0">
              <a:solidFill>
                <a:schemeClr val="bg1"/>
              </a:solidFill>
              <a:latin typeface="Arial Narrow" panose="020B0606020202030204" pitchFamily="34" charset="0"/>
              <a:cs typeface="Calibri" panose="020F0502020204030204" pitchFamily="34" charset="0"/>
            </a:endParaRPr>
          </a:p>
        </p:txBody>
      </p:sp>
      <p:sp>
        <p:nvSpPr>
          <p:cNvPr id="25" name="ZoneTexte 31"/>
          <p:cNvSpPr txBox="1">
            <a:spLocks noChangeArrowheads="1"/>
          </p:cNvSpPr>
          <p:nvPr/>
        </p:nvSpPr>
        <p:spPr bwMode="auto">
          <a:xfrm>
            <a:off x="285069" y="3833620"/>
            <a:ext cx="1466052" cy="76944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chemeClr val="accent1"/>
              </a:buClr>
              <a:buSzPct val="80000"/>
              <a:buFont typeface="Wingdings" pitchFamily="2" charset="2"/>
              <a:buChar char="l"/>
              <a:defRPr sz="2000" b="1">
                <a:solidFill>
                  <a:schemeClr val="accent1"/>
                </a:solidFill>
                <a:latin typeface="Verdana" pitchFamily="34" charset="0"/>
              </a:defRPr>
            </a:lvl1pPr>
            <a:lvl2pPr marL="742950" indent="-285750" eaLnBrk="0" hangingPunct="0">
              <a:spcBef>
                <a:spcPct val="20000"/>
              </a:spcBef>
              <a:buClr>
                <a:srgbClr val="F47920"/>
              </a:buClr>
              <a:buFont typeface="Verdana" pitchFamily="34" charset="0"/>
              <a:buChar char="&gt;"/>
              <a:defRPr>
                <a:solidFill>
                  <a:schemeClr val="tx1"/>
                </a:solidFill>
                <a:latin typeface="Verdana" pitchFamily="34" charset="0"/>
              </a:defRPr>
            </a:lvl2pPr>
            <a:lvl3pPr marL="1143000" indent="-228600" eaLnBrk="0" hangingPunct="0">
              <a:spcBef>
                <a:spcPct val="20000"/>
              </a:spcBef>
              <a:buClr>
                <a:schemeClr val="accent2"/>
              </a:buClr>
              <a:buSzPct val="90000"/>
              <a:buChar char="•"/>
              <a:defRPr sz="1600">
                <a:solidFill>
                  <a:schemeClr val="tx1"/>
                </a:solidFill>
                <a:latin typeface="Verdana" pitchFamily="34" charset="0"/>
              </a:defRPr>
            </a:lvl3pPr>
            <a:lvl4pPr marL="1600200" indent="-228600" eaLnBrk="0" hangingPunct="0">
              <a:spcBef>
                <a:spcPct val="20000"/>
              </a:spcBef>
              <a:buClr>
                <a:srgbClr val="BDCF41"/>
              </a:buClr>
              <a:buSzPct val="80000"/>
              <a:buFont typeface="Courier New" pitchFamily="49" charset="0"/>
              <a:buChar char="o"/>
              <a:defRPr sz="1200">
                <a:solidFill>
                  <a:schemeClr val="tx1"/>
                </a:solidFill>
                <a:latin typeface="Verdana" pitchFamily="34" charset="0"/>
              </a:defRPr>
            </a:lvl4pPr>
            <a:lvl5pPr marL="2057400" indent="-228600" eaLnBrk="0" hangingPunct="0">
              <a:spcBef>
                <a:spcPct val="20000"/>
              </a:spcBef>
              <a:buClr>
                <a:srgbClr val="B0006C"/>
              </a:buClr>
              <a:buFont typeface="Arial" pitchFamily="34" charset="0"/>
              <a:buChar char="»"/>
              <a:defRPr sz="1100">
                <a:solidFill>
                  <a:schemeClr val="tx1"/>
                </a:solidFill>
                <a:latin typeface="Verdana" pitchFamily="34" charset="0"/>
              </a:defRPr>
            </a:lvl5pPr>
            <a:lvl6pPr marL="2514600" indent="-228600" eaLnBrk="0" fontAlgn="base" hangingPunct="0">
              <a:spcBef>
                <a:spcPct val="20000"/>
              </a:spcBef>
              <a:spcAft>
                <a:spcPct val="0"/>
              </a:spcAft>
              <a:buClr>
                <a:srgbClr val="B0006C"/>
              </a:buClr>
              <a:buFont typeface="Arial" pitchFamily="34" charset="0"/>
              <a:buChar char="»"/>
              <a:defRPr sz="1100">
                <a:solidFill>
                  <a:schemeClr val="tx1"/>
                </a:solidFill>
                <a:latin typeface="Verdana" pitchFamily="34" charset="0"/>
              </a:defRPr>
            </a:lvl6pPr>
            <a:lvl7pPr marL="2971800" indent="-228600" eaLnBrk="0" fontAlgn="base" hangingPunct="0">
              <a:spcBef>
                <a:spcPct val="20000"/>
              </a:spcBef>
              <a:spcAft>
                <a:spcPct val="0"/>
              </a:spcAft>
              <a:buClr>
                <a:srgbClr val="B0006C"/>
              </a:buClr>
              <a:buFont typeface="Arial" pitchFamily="34" charset="0"/>
              <a:buChar char="»"/>
              <a:defRPr sz="1100">
                <a:solidFill>
                  <a:schemeClr val="tx1"/>
                </a:solidFill>
                <a:latin typeface="Verdana" pitchFamily="34" charset="0"/>
              </a:defRPr>
            </a:lvl7pPr>
            <a:lvl8pPr marL="3429000" indent="-228600" eaLnBrk="0" fontAlgn="base" hangingPunct="0">
              <a:spcBef>
                <a:spcPct val="20000"/>
              </a:spcBef>
              <a:spcAft>
                <a:spcPct val="0"/>
              </a:spcAft>
              <a:buClr>
                <a:srgbClr val="B0006C"/>
              </a:buClr>
              <a:buFont typeface="Arial" pitchFamily="34" charset="0"/>
              <a:buChar char="»"/>
              <a:defRPr sz="1100">
                <a:solidFill>
                  <a:schemeClr val="tx1"/>
                </a:solidFill>
                <a:latin typeface="Verdana" pitchFamily="34" charset="0"/>
              </a:defRPr>
            </a:lvl8pPr>
            <a:lvl9pPr marL="3886200" indent="-228600" eaLnBrk="0" fontAlgn="base" hangingPunct="0">
              <a:spcBef>
                <a:spcPct val="20000"/>
              </a:spcBef>
              <a:spcAft>
                <a:spcPct val="0"/>
              </a:spcAft>
              <a:buClr>
                <a:srgbClr val="B0006C"/>
              </a:buClr>
              <a:buFont typeface="Arial" pitchFamily="34" charset="0"/>
              <a:buChar char="»"/>
              <a:defRPr sz="1100">
                <a:solidFill>
                  <a:schemeClr val="tx1"/>
                </a:solidFill>
                <a:latin typeface="Verdana" pitchFamily="34" charset="0"/>
              </a:defRPr>
            </a:lvl9pPr>
          </a:lstStyle>
          <a:p>
            <a:pPr algn="ctr">
              <a:spcBef>
                <a:spcPct val="0"/>
              </a:spcBef>
              <a:buClrTx/>
              <a:buSzTx/>
              <a:buFontTx/>
              <a:buNone/>
            </a:pPr>
            <a:r>
              <a:rPr lang="fr-FR" altLang="fr-FR" sz="1100" b="0" dirty="0" smtClean="0">
                <a:solidFill>
                  <a:schemeClr val="bg1"/>
                </a:solidFill>
                <a:latin typeface="Arial Narrow" panose="020B0606020202030204" pitchFamily="34" charset="0"/>
              </a:rPr>
              <a:t>Exemple </a:t>
            </a:r>
            <a:r>
              <a:rPr lang="fr-FR" altLang="fr-FR" sz="1100" b="0" dirty="0">
                <a:solidFill>
                  <a:schemeClr val="bg1"/>
                </a:solidFill>
                <a:latin typeface="Arial Narrow" panose="020B0606020202030204" pitchFamily="34" charset="0"/>
              </a:rPr>
              <a:t>: </a:t>
            </a:r>
          </a:p>
          <a:p>
            <a:pPr algn="ctr">
              <a:spcBef>
                <a:spcPct val="0"/>
              </a:spcBef>
              <a:buClrTx/>
              <a:buSzTx/>
              <a:buFontTx/>
              <a:buNone/>
            </a:pPr>
            <a:r>
              <a:rPr lang="fr-FR" altLang="fr-FR" sz="1100" b="0" dirty="0">
                <a:solidFill>
                  <a:schemeClr val="bg1"/>
                </a:solidFill>
                <a:latin typeface="Arial Narrow" panose="020B0606020202030204" pitchFamily="34" charset="0"/>
              </a:rPr>
              <a:t>Client </a:t>
            </a:r>
            <a:r>
              <a:rPr lang="fr-FR" altLang="fr-FR" sz="1100" b="0" dirty="0" smtClean="0">
                <a:solidFill>
                  <a:schemeClr val="bg1"/>
                </a:solidFill>
                <a:latin typeface="Arial Narrow" panose="020B0606020202030204" pitchFamily="34" charset="0"/>
              </a:rPr>
              <a:t>particulier qui transfère toutes ses opérations</a:t>
            </a:r>
            <a:endParaRPr lang="fr-FR" altLang="fr-FR" sz="1100" b="0" dirty="0">
              <a:solidFill>
                <a:schemeClr val="bg1"/>
              </a:solidFill>
              <a:latin typeface="Arial Narrow" panose="020B0606020202030204" pitchFamily="34" charset="0"/>
            </a:endParaRPr>
          </a:p>
        </p:txBody>
      </p:sp>
      <p:sp>
        <p:nvSpPr>
          <p:cNvPr id="22" name="Rectangle 21"/>
          <p:cNvSpPr/>
          <p:nvPr/>
        </p:nvSpPr>
        <p:spPr bwMode="auto">
          <a:xfrm>
            <a:off x="5161128" y="3203323"/>
            <a:ext cx="1836738" cy="1738292"/>
          </a:xfrm>
          <a:prstGeom prst="rect">
            <a:avLst/>
          </a:prstGeom>
          <a:solidFill>
            <a:schemeClr val="bg1">
              <a:lumMod val="95000"/>
            </a:schemeClr>
          </a:solidFill>
          <a:ln>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a:lstStyle/>
          <a:p>
            <a:pPr algn="ctr" eaLnBrk="0" hangingPunct="0">
              <a:defRPr/>
            </a:pPr>
            <a:endParaRPr lang="fr-FR" sz="600" i="1" dirty="0">
              <a:solidFill>
                <a:srgbClr val="4F504F"/>
              </a:solidFill>
              <a:latin typeface="Arial Narrow" panose="020B0606020202030204" pitchFamily="34" charset="0"/>
              <a:cs typeface="Calibri" panose="020F0502020204030204" pitchFamily="34" charset="0"/>
            </a:endParaRPr>
          </a:p>
          <a:p>
            <a:pPr algn="ctr" eaLnBrk="0" hangingPunct="0">
              <a:defRPr/>
            </a:pPr>
            <a:r>
              <a:rPr lang="fr-FR" sz="1400" dirty="0">
                <a:solidFill>
                  <a:srgbClr val="C00000"/>
                </a:solidFill>
                <a:latin typeface="Arial Narrow" panose="020B0606020202030204" pitchFamily="34" charset="0"/>
                <a:cs typeface="Calibri" panose="020F0502020204030204" pitchFamily="34" charset="0"/>
              </a:rPr>
              <a:t>Hors </a:t>
            </a:r>
            <a:r>
              <a:rPr lang="fr-FR" sz="1400" dirty="0" smtClean="0">
                <a:solidFill>
                  <a:srgbClr val="C00000"/>
                </a:solidFill>
                <a:latin typeface="Arial Narrow" panose="020B0606020202030204" pitchFamily="34" charset="0"/>
                <a:cs typeface="Calibri" panose="020F0502020204030204" pitchFamily="34" charset="0"/>
              </a:rPr>
              <a:t>périmètre de la loi</a:t>
            </a:r>
            <a:endParaRPr lang="fr-FR" sz="1400" dirty="0">
              <a:solidFill>
                <a:srgbClr val="C00000"/>
              </a:solidFill>
              <a:latin typeface="Arial Narrow" panose="020B0606020202030204" pitchFamily="34" charset="0"/>
              <a:cs typeface="Calibri" panose="020F0502020204030204" pitchFamily="34" charset="0"/>
            </a:endParaRPr>
          </a:p>
        </p:txBody>
      </p:sp>
      <p:sp>
        <p:nvSpPr>
          <p:cNvPr id="23" name="ZoneTexte 22"/>
          <p:cNvSpPr txBox="1"/>
          <p:nvPr/>
        </p:nvSpPr>
        <p:spPr bwMode="auto">
          <a:xfrm>
            <a:off x="5169066" y="3833620"/>
            <a:ext cx="1828800" cy="600164"/>
          </a:xfrm>
          <a:prstGeom prst="rect">
            <a:avLst/>
          </a:prstGeom>
          <a:solidFill>
            <a:schemeClr val="bg1">
              <a:lumMod val="95000"/>
            </a:schemeClr>
          </a:solidFill>
          <a:ln>
            <a:noFill/>
          </a:ln>
        </p:spPr>
        <p:txBody>
          <a:bodyPr>
            <a:spAutoFit/>
          </a:bodyPr>
          <a:lstStyle/>
          <a:p>
            <a:pPr algn="ctr" eaLnBrk="0" hangingPunct="0">
              <a:defRPr/>
            </a:pPr>
            <a:r>
              <a:rPr lang="fr-FR" sz="1100" dirty="0" smtClean="0">
                <a:solidFill>
                  <a:schemeClr val="bg1">
                    <a:lumMod val="10000"/>
                  </a:schemeClr>
                </a:solidFill>
                <a:latin typeface="Arial Narrow" panose="020B0606020202030204" pitchFamily="34" charset="0"/>
                <a:cs typeface="Calibri" panose="020F0502020204030204" pitchFamily="34" charset="0"/>
              </a:rPr>
              <a:t>Exemple </a:t>
            </a:r>
            <a:r>
              <a:rPr lang="fr-FR" sz="1100" dirty="0">
                <a:solidFill>
                  <a:schemeClr val="bg1">
                    <a:lumMod val="10000"/>
                  </a:schemeClr>
                </a:solidFill>
                <a:latin typeface="Arial Narrow" panose="020B0606020202030204" pitchFamily="34" charset="0"/>
                <a:cs typeface="Calibri" panose="020F0502020204030204" pitchFamily="34" charset="0"/>
              </a:rPr>
              <a:t>: </a:t>
            </a:r>
          </a:p>
          <a:p>
            <a:pPr algn="ctr" eaLnBrk="0" hangingPunct="0">
              <a:defRPr/>
            </a:pPr>
            <a:r>
              <a:rPr lang="fr-FR" sz="1100" dirty="0" smtClean="0">
                <a:solidFill>
                  <a:schemeClr val="bg1">
                    <a:lumMod val="10000"/>
                  </a:schemeClr>
                </a:solidFill>
                <a:latin typeface="Arial Narrow" panose="020B0606020202030204" pitchFamily="34" charset="0"/>
                <a:cs typeface="Calibri" panose="020F0502020204030204" pitchFamily="34" charset="0"/>
              </a:rPr>
              <a:t>client </a:t>
            </a:r>
            <a:r>
              <a:rPr lang="fr-FR" sz="1100" dirty="0">
                <a:solidFill>
                  <a:schemeClr val="bg1">
                    <a:lumMod val="10000"/>
                  </a:schemeClr>
                </a:solidFill>
                <a:latin typeface="Arial Narrow" panose="020B0606020202030204" pitchFamily="34" charset="0"/>
                <a:cs typeface="Calibri" panose="020F0502020204030204" pitchFamily="34" charset="0"/>
              </a:rPr>
              <a:t>pro qui transfère ses comptes </a:t>
            </a:r>
            <a:r>
              <a:rPr lang="fr-FR" sz="1100" dirty="0" smtClean="0">
                <a:solidFill>
                  <a:schemeClr val="bg1">
                    <a:lumMod val="10000"/>
                  </a:schemeClr>
                </a:solidFill>
                <a:latin typeface="Arial Narrow" panose="020B0606020202030204" pitchFamily="34" charset="0"/>
                <a:cs typeface="Calibri" panose="020F0502020204030204" pitchFamily="34" charset="0"/>
              </a:rPr>
              <a:t>professionnels</a:t>
            </a:r>
            <a:endParaRPr lang="fr-FR" sz="1100" dirty="0">
              <a:solidFill>
                <a:schemeClr val="bg1">
                  <a:lumMod val="10000"/>
                </a:schemeClr>
              </a:solidFill>
              <a:latin typeface="Arial Narrow" panose="020B0606020202030204" pitchFamily="34" charset="0"/>
              <a:cs typeface="Calibri" panose="020F0502020204030204" pitchFamily="34" charset="0"/>
            </a:endParaRPr>
          </a:p>
        </p:txBody>
      </p:sp>
      <p:sp>
        <p:nvSpPr>
          <p:cNvPr id="30" name="Flèche vers le bas 27"/>
          <p:cNvSpPr>
            <a:spLocks noChangeArrowheads="1"/>
          </p:cNvSpPr>
          <p:nvPr/>
        </p:nvSpPr>
        <p:spPr bwMode="auto">
          <a:xfrm>
            <a:off x="4032226" y="4981820"/>
            <a:ext cx="723825" cy="223191"/>
          </a:xfrm>
          <a:prstGeom prst="downArrow">
            <a:avLst>
              <a:gd name="adj1" fmla="val 50000"/>
              <a:gd name="adj2" fmla="val 50000"/>
            </a:avLst>
          </a:prstGeom>
          <a:solidFill>
            <a:schemeClr val="bg1">
              <a:lumMod val="65000"/>
            </a:schemeClr>
          </a:solidFill>
          <a:ln w="9525" algn="ctr">
            <a:solidFill>
              <a:schemeClr val="bg1">
                <a:lumMod val="75000"/>
              </a:schemeClr>
            </a:solidFill>
            <a:round/>
            <a:headEnd/>
            <a:tailEnd/>
          </a:ln>
        </p:spPr>
        <p:txBody>
          <a:bodyPr/>
          <a:lstStyle>
            <a:lvl1pPr eaLnBrk="0" hangingPunct="0">
              <a:spcBef>
                <a:spcPct val="20000"/>
              </a:spcBef>
              <a:buClr>
                <a:schemeClr val="accent1"/>
              </a:buClr>
              <a:buSzPct val="80000"/>
              <a:buFont typeface="Wingdings" pitchFamily="2" charset="2"/>
              <a:buChar char="l"/>
              <a:defRPr sz="2000" b="1">
                <a:solidFill>
                  <a:schemeClr val="accent1"/>
                </a:solidFill>
                <a:latin typeface="Verdana" pitchFamily="34" charset="0"/>
              </a:defRPr>
            </a:lvl1pPr>
            <a:lvl2pPr marL="742950" indent="-285750" eaLnBrk="0" hangingPunct="0">
              <a:spcBef>
                <a:spcPct val="20000"/>
              </a:spcBef>
              <a:buClr>
                <a:srgbClr val="F47920"/>
              </a:buClr>
              <a:buFont typeface="Verdana" pitchFamily="34" charset="0"/>
              <a:buChar char="&gt;"/>
              <a:defRPr>
                <a:solidFill>
                  <a:schemeClr val="tx1"/>
                </a:solidFill>
                <a:latin typeface="Verdana" pitchFamily="34" charset="0"/>
              </a:defRPr>
            </a:lvl2pPr>
            <a:lvl3pPr marL="1143000" indent="-228600" eaLnBrk="0" hangingPunct="0">
              <a:spcBef>
                <a:spcPct val="20000"/>
              </a:spcBef>
              <a:buClr>
                <a:schemeClr val="accent2"/>
              </a:buClr>
              <a:buSzPct val="90000"/>
              <a:buChar char="•"/>
              <a:defRPr sz="1600">
                <a:solidFill>
                  <a:schemeClr val="tx1"/>
                </a:solidFill>
                <a:latin typeface="Verdana" pitchFamily="34" charset="0"/>
              </a:defRPr>
            </a:lvl3pPr>
            <a:lvl4pPr marL="1600200" indent="-228600" eaLnBrk="0" hangingPunct="0">
              <a:spcBef>
                <a:spcPct val="20000"/>
              </a:spcBef>
              <a:buClr>
                <a:srgbClr val="BDCF41"/>
              </a:buClr>
              <a:buSzPct val="80000"/>
              <a:buFont typeface="Courier New" pitchFamily="49" charset="0"/>
              <a:buChar char="o"/>
              <a:defRPr sz="1200">
                <a:solidFill>
                  <a:schemeClr val="tx1"/>
                </a:solidFill>
                <a:latin typeface="Verdana" pitchFamily="34" charset="0"/>
              </a:defRPr>
            </a:lvl4pPr>
            <a:lvl5pPr marL="2057400" indent="-228600" eaLnBrk="0" hangingPunct="0">
              <a:spcBef>
                <a:spcPct val="20000"/>
              </a:spcBef>
              <a:buClr>
                <a:srgbClr val="B0006C"/>
              </a:buClr>
              <a:buFont typeface="Arial" pitchFamily="34" charset="0"/>
              <a:buChar char="»"/>
              <a:defRPr sz="1100">
                <a:solidFill>
                  <a:schemeClr val="tx1"/>
                </a:solidFill>
                <a:latin typeface="Verdana" pitchFamily="34" charset="0"/>
              </a:defRPr>
            </a:lvl5pPr>
            <a:lvl6pPr marL="2514600" indent="-228600" eaLnBrk="0" fontAlgn="base" hangingPunct="0">
              <a:spcBef>
                <a:spcPct val="20000"/>
              </a:spcBef>
              <a:spcAft>
                <a:spcPct val="0"/>
              </a:spcAft>
              <a:buClr>
                <a:srgbClr val="B0006C"/>
              </a:buClr>
              <a:buFont typeface="Arial" pitchFamily="34" charset="0"/>
              <a:buChar char="»"/>
              <a:defRPr sz="1100">
                <a:solidFill>
                  <a:schemeClr val="tx1"/>
                </a:solidFill>
                <a:latin typeface="Verdana" pitchFamily="34" charset="0"/>
              </a:defRPr>
            </a:lvl6pPr>
            <a:lvl7pPr marL="2971800" indent="-228600" eaLnBrk="0" fontAlgn="base" hangingPunct="0">
              <a:spcBef>
                <a:spcPct val="20000"/>
              </a:spcBef>
              <a:spcAft>
                <a:spcPct val="0"/>
              </a:spcAft>
              <a:buClr>
                <a:srgbClr val="B0006C"/>
              </a:buClr>
              <a:buFont typeface="Arial" pitchFamily="34" charset="0"/>
              <a:buChar char="»"/>
              <a:defRPr sz="1100">
                <a:solidFill>
                  <a:schemeClr val="tx1"/>
                </a:solidFill>
                <a:latin typeface="Verdana" pitchFamily="34" charset="0"/>
              </a:defRPr>
            </a:lvl7pPr>
            <a:lvl8pPr marL="3429000" indent="-228600" eaLnBrk="0" fontAlgn="base" hangingPunct="0">
              <a:spcBef>
                <a:spcPct val="20000"/>
              </a:spcBef>
              <a:spcAft>
                <a:spcPct val="0"/>
              </a:spcAft>
              <a:buClr>
                <a:srgbClr val="B0006C"/>
              </a:buClr>
              <a:buFont typeface="Arial" pitchFamily="34" charset="0"/>
              <a:buChar char="»"/>
              <a:defRPr sz="1100">
                <a:solidFill>
                  <a:schemeClr val="tx1"/>
                </a:solidFill>
                <a:latin typeface="Verdana" pitchFamily="34" charset="0"/>
              </a:defRPr>
            </a:lvl8pPr>
            <a:lvl9pPr marL="3886200" indent="-228600" eaLnBrk="0" fontAlgn="base" hangingPunct="0">
              <a:spcBef>
                <a:spcPct val="20000"/>
              </a:spcBef>
              <a:spcAft>
                <a:spcPct val="0"/>
              </a:spcAft>
              <a:buClr>
                <a:srgbClr val="B0006C"/>
              </a:buClr>
              <a:buFont typeface="Arial" pitchFamily="34" charset="0"/>
              <a:buChar char="»"/>
              <a:defRPr sz="1100">
                <a:solidFill>
                  <a:schemeClr val="tx1"/>
                </a:solidFill>
                <a:latin typeface="Verdana" pitchFamily="34" charset="0"/>
              </a:defRPr>
            </a:lvl9pPr>
          </a:lstStyle>
          <a:p>
            <a:pPr algn="ctr" eaLnBrk="1" hangingPunct="1">
              <a:spcBef>
                <a:spcPct val="0"/>
              </a:spcBef>
              <a:buClrTx/>
              <a:buSzTx/>
              <a:buFontTx/>
              <a:buNone/>
            </a:pPr>
            <a:endParaRPr lang="fr-FR" altLang="fr-FR" sz="1800" b="0">
              <a:solidFill>
                <a:schemeClr val="tx1"/>
              </a:solidFill>
              <a:latin typeface="Arial Narrow" panose="020B0606020202030204" pitchFamily="34" charset="0"/>
            </a:endParaRPr>
          </a:p>
        </p:txBody>
      </p:sp>
      <p:sp>
        <p:nvSpPr>
          <p:cNvPr id="21" name="Zone de texte 2">
            <a:hlinkClick r:id="rId2"/>
          </p:cNvPr>
          <p:cNvSpPr txBox="1">
            <a:spLocks noChangeArrowheads="1"/>
          </p:cNvSpPr>
          <p:nvPr/>
        </p:nvSpPr>
        <p:spPr bwMode="auto">
          <a:xfrm>
            <a:off x="7453217" y="4387618"/>
            <a:ext cx="1548953" cy="1521464"/>
          </a:xfrm>
          <a:prstGeom prst="rect">
            <a:avLst/>
          </a:prstGeom>
          <a:solidFill>
            <a:schemeClr val="bg1">
              <a:lumMod val="95000"/>
            </a:schemeClr>
          </a:solidFill>
          <a:ln w="9525">
            <a:solidFill>
              <a:srgbClr val="EA0000"/>
            </a:solidFill>
            <a:miter lim="800000"/>
            <a:headEnd/>
            <a:tailEnd/>
          </a:ln>
        </p:spPr>
        <p:txBody>
          <a:bodyPr rot="0" vert="horz" wrap="square" lIns="91440" tIns="45720" rIns="91440" bIns="45720" anchor="t" anchorCtr="0">
            <a:noAutofit/>
          </a:bodyPr>
          <a:lstStyle/>
          <a:p>
            <a:pPr algn="ctr"/>
            <a:r>
              <a:rPr lang="fr-FR" sz="1200" b="1" dirty="0" smtClean="0">
                <a:solidFill>
                  <a:srgbClr val="EA0000"/>
                </a:solidFill>
                <a:latin typeface="Arial Narrow" panose="020B0606020202030204" pitchFamily="34" charset="0"/>
                <a:cs typeface="Times New Roman"/>
              </a:rPr>
              <a:t>Consultez les modes opératoires détaillés disponibles sur </a:t>
            </a:r>
            <a:r>
              <a:rPr lang="fr-FR" sz="1200" b="1" u="sng" dirty="0" smtClean="0">
                <a:solidFill>
                  <a:srgbClr val="EA0000"/>
                </a:solidFill>
                <a:latin typeface="Arial Narrow" panose="020B0606020202030204" pitchFamily="34" charset="0"/>
                <a:cs typeface="Times New Roman"/>
              </a:rPr>
              <a:t>Easynet</a:t>
            </a:r>
          </a:p>
          <a:p>
            <a:pPr algn="ctr"/>
            <a:endParaRPr lang="fr-FR" sz="1200" b="1" dirty="0">
              <a:solidFill>
                <a:srgbClr val="EA0000"/>
              </a:solidFill>
              <a:latin typeface="Arial Narrow" panose="020B0606020202030204" pitchFamily="34" charset="0"/>
              <a:cs typeface="Times New Roman"/>
            </a:endParaRPr>
          </a:p>
          <a:p>
            <a:pPr algn="ctr"/>
            <a:r>
              <a:rPr lang="fr-FR" sz="1200" b="1" dirty="0" smtClean="0">
                <a:latin typeface="Arial Narrow" panose="020B0606020202030204" pitchFamily="34" charset="0"/>
                <a:cs typeface="Times New Roman"/>
              </a:rPr>
              <a:t>(mots-clés: mobilité bancaire ou Domilis)</a:t>
            </a:r>
          </a:p>
          <a:p>
            <a:endParaRPr lang="fr-FR" sz="400" b="1" dirty="0">
              <a:solidFill>
                <a:srgbClr val="EA0000"/>
              </a:solidFill>
              <a:latin typeface="Arial Narrow" panose="020B0606020202030204" pitchFamily="34" charset="0"/>
              <a:cs typeface="Times New Roman"/>
            </a:endParaRPr>
          </a:p>
          <a:p>
            <a:pPr>
              <a:lnSpc>
                <a:spcPct val="115000"/>
              </a:lnSpc>
              <a:spcAft>
                <a:spcPts val="1000"/>
              </a:spcAft>
            </a:pPr>
            <a:endParaRPr lang="fr-FR" sz="1050" dirty="0">
              <a:effectLst/>
              <a:latin typeface="Arial Narrow" panose="020B0606020202030204" pitchFamily="34" charset="0"/>
              <a:ea typeface="Calibri"/>
              <a:cs typeface="Times New Roman"/>
            </a:endParaRPr>
          </a:p>
        </p:txBody>
      </p:sp>
      <p:sp>
        <p:nvSpPr>
          <p:cNvPr id="31" name="Flèche vers le bas 27"/>
          <p:cNvSpPr>
            <a:spLocks noChangeArrowheads="1"/>
          </p:cNvSpPr>
          <p:nvPr/>
        </p:nvSpPr>
        <p:spPr bwMode="auto">
          <a:xfrm rot="16200000">
            <a:off x="6861348" y="5328101"/>
            <a:ext cx="723825" cy="330025"/>
          </a:xfrm>
          <a:prstGeom prst="downArrow">
            <a:avLst>
              <a:gd name="adj1" fmla="val 50000"/>
              <a:gd name="adj2" fmla="val 50000"/>
            </a:avLst>
          </a:prstGeom>
          <a:solidFill>
            <a:srgbClr val="EA0000"/>
          </a:solidFill>
          <a:ln w="9525" algn="ctr">
            <a:solidFill>
              <a:schemeClr val="bg1">
                <a:lumMod val="75000"/>
              </a:schemeClr>
            </a:solidFill>
            <a:round/>
            <a:headEnd/>
            <a:tailEnd/>
          </a:ln>
        </p:spPr>
        <p:txBody>
          <a:bodyPr/>
          <a:lstStyle>
            <a:lvl1pPr eaLnBrk="0" hangingPunct="0">
              <a:spcBef>
                <a:spcPct val="20000"/>
              </a:spcBef>
              <a:buClr>
                <a:schemeClr val="accent1"/>
              </a:buClr>
              <a:buSzPct val="80000"/>
              <a:buFont typeface="Wingdings" pitchFamily="2" charset="2"/>
              <a:buChar char="l"/>
              <a:defRPr sz="2000" b="1">
                <a:solidFill>
                  <a:schemeClr val="accent1"/>
                </a:solidFill>
                <a:latin typeface="Verdana" pitchFamily="34" charset="0"/>
              </a:defRPr>
            </a:lvl1pPr>
            <a:lvl2pPr marL="742950" indent="-285750" eaLnBrk="0" hangingPunct="0">
              <a:spcBef>
                <a:spcPct val="20000"/>
              </a:spcBef>
              <a:buClr>
                <a:srgbClr val="F47920"/>
              </a:buClr>
              <a:buFont typeface="Verdana" pitchFamily="34" charset="0"/>
              <a:buChar char="&gt;"/>
              <a:defRPr>
                <a:solidFill>
                  <a:schemeClr val="tx1"/>
                </a:solidFill>
                <a:latin typeface="Verdana" pitchFamily="34" charset="0"/>
              </a:defRPr>
            </a:lvl2pPr>
            <a:lvl3pPr marL="1143000" indent="-228600" eaLnBrk="0" hangingPunct="0">
              <a:spcBef>
                <a:spcPct val="20000"/>
              </a:spcBef>
              <a:buClr>
                <a:schemeClr val="accent2"/>
              </a:buClr>
              <a:buSzPct val="90000"/>
              <a:buChar char="•"/>
              <a:defRPr sz="1600">
                <a:solidFill>
                  <a:schemeClr val="tx1"/>
                </a:solidFill>
                <a:latin typeface="Verdana" pitchFamily="34" charset="0"/>
              </a:defRPr>
            </a:lvl3pPr>
            <a:lvl4pPr marL="1600200" indent="-228600" eaLnBrk="0" hangingPunct="0">
              <a:spcBef>
                <a:spcPct val="20000"/>
              </a:spcBef>
              <a:buClr>
                <a:srgbClr val="BDCF41"/>
              </a:buClr>
              <a:buSzPct val="80000"/>
              <a:buFont typeface="Courier New" pitchFamily="49" charset="0"/>
              <a:buChar char="o"/>
              <a:defRPr sz="1200">
                <a:solidFill>
                  <a:schemeClr val="tx1"/>
                </a:solidFill>
                <a:latin typeface="Verdana" pitchFamily="34" charset="0"/>
              </a:defRPr>
            </a:lvl4pPr>
            <a:lvl5pPr marL="2057400" indent="-228600" eaLnBrk="0" hangingPunct="0">
              <a:spcBef>
                <a:spcPct val="20000"/>
              </a:spcBef>
              <a:buClr>
                <a:srgbClr val="B0006C"/>
              </a:buClr>
              <a:buFont typeface="Arial" pitchFamily="34" charset="0"/>
              <a:buChar char="»"/>
              <a:defRPr sz="1100">
                <a:solidFill>
                  <a:schemeClr val="tx1"/>
                </a:solidFill>
                <a:latin typeface="Verdana" pitchFamily="34" charset="0"/>
              </a:defRPr>
            </a:lvl5pPr>
            <a:lvl6pPr marL="2514600" indent="-228600" eaLnBrk="0" fontAlgn="base" hangingPunct="0">
              <a:spcBef>
                <a:spcPct val="20000"/>
              </a:spcBef>
              <a:spcAft>
                <a:spcPct val="0"/>
              </a:spcAft>
              <a:buClr>
                <a:srgbClr val="B0006C"/>
              </a:buClr>
              <a:buFont typeface="Arial" pitchFamily="34" charset="0"/>
              <a:buChar char="»"/>
              <a:defRPr sz="1100">
                <a:solidFill>
                  <a:schemeClr val="tx1"/>
                </a:solidFill>
                <a:latin typeface="Verdana" pitchFamily="34" charset="0"/>
              </a:defRPr>
            </a:lvl6pPr>
            <a:lvl7pPr marL="2971800" indent="-228600" eaLnBrk="0" fontAlgn="base" hangingPunct="0">
              <a:spcBef>
                <a:spcPct val="20000"/>
              </a:spcBef>
              <a:spcAft>
                <a:spcPct val="0"/>
              </a:spcAft>
              <a:buClr>
                <a:srgbClr val="B0006C"/>
              </a:buClr>
              <a:buFont typeface="Arial" pitchFamily="34" charset="0"/>
              <a:buChar char="»"/>
              <a:defRPr sz="1100">
                <a:solidFill>
                  <a:schemeClr val="tx1"/>
                </a:solidFill>
                <a:latin typeface="Verdana" pitchFamily="34" charset="0"/>
              </a:defRPr>
            </a:lvl7pPr>
            <a:lvl8pPr marL="3429000" indent="-228600" eaLnBrk="0" fontAlgn="base" hangingPunct="0">
              <a:spcBef>
                <a:spcPct val="20000"/>
              </a:spcBef>
              <a:spcAft>
                <a:spcPct val="0"/>
              </a:spcAft>
              <a:buClr>
                <a:srgbClr val="B0006C"/>
              </a:buClr>
              <a:buFont typeface="Arial" pitchFamily="34" charset="0"/>
              <a:buChar char="»"/>
              <a:defRPr sz="1100">
                <a:solidFill>
                  <a:schemeClr val="tx1"/>
                </a:solidFill>
                <a:latin typeface="Verdana" pitchFamily="34" charset="0"/>
              </a:defRPr>
            </a:lvl8pPr>
            <a:lvl9pPr marL="3886200" indent="-228600" eaLnBrk="0" fontAlgn="base" hangingPunct="0">
              <a:spcBef>
                <a:spcPct val="20000"/>
              </a:spcBef>
              <a:spcAft>
                <a:spcPct val="0"/>
              </a:spcAft>
              <a:buClr>
                <a:srgbClr val="B0006C"/>
              </a:buClr>
              <a:buFont typeface="Arial" pitchFamily="34" charset="0"/>
              <a:buChar char="»"/>
              <a:defRPr sz="1100">
                <a:solidFill>
                  <a:schemeClr val="tx1"/>
                </a:solidFill>
                <a:latin typeface="Verdana" pitchFamily="34" charset="0"/>
              </a:defRPr>
            </a:lvl9pPr>
          </a:lstStyle>
          <a:p>
            <a:pPr algn="ctr" eaLnBrk="1" hangingPunct="1">
              <a:spcBef>
                <a:spcPct val="0"/>
              </a:spcBef>
              <a:buClrTx/>
              <a:buSzTx/>
              <a:buFontTx/>
              <a:buNone/>
            </a:pPr>
            <a:endParaRPr lang="fr-FR" altLang="fr-FR" sz="1800" b="0">
              <a:solidFill>
                <a:schemeClr val="tx1"/>
              </a:solidFill>
              <a:latin typeface="Arial Narrow" panose="020B0606020202030204" pitchFamily="34" charset="0"/>
            </a:endParaRPr>
          </a:p>
        </p:txBody>
      </p:sp>
    </p:spTree>
    <p:extLst>
      <p:ext uri="{BB962C8B-B14F-4D97-AF65-F5344CB8AC3E}">
        <p14:creationId xmlns:p14="http://schemas.microsoft.com/office/powerpoint/2010/main" val="28385094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13064" y="1224956"/>
            <a:ext cx="8788893" cy="362309"/>
          </a:xfrm>
        </p:spPr>
        <p:txBody>
          <a:bodyPr>
            <a:normAutofit/>
          </a:bodyPr>
          <a:lstStyle/>
          <a:p>
            <a:r>
              <a:rPr lang="fr-FR" sz="1600" b="1" dirty="0" smtClean="0"/>
              <a:t>Les principales nouveautés du </a:t>
            </a:r>
            <a:r>
              <a:rPr lang="fr-FR" sz="1600" b="1" dirty="0" err="1" smtClean="0"/>
              <a:t>process</a:t>
            </a:r>
            <a:r>
              <a:rPr lang="fr-FR" sz="1600" b="1" dirty="0" smtClean="0"/>
              <a:t> DOMILIS</a:t>
            </a:r>
          </a:p>
        </p:txBody>
      </p:sp>
      <p:sp>
        <p:nvSpPr>
          <p:cNvPr id="3" name="Titre 2"/>
          <p:cNvSpPr>
            <a:spLocks noGrp="1"/>
          </p:cNvSpPr>
          <p:nvPr>
            <p:ph type="title"/>
          </p:nvPr>
        </p:nvSpPr>
        <p:spPr/>
        <p:txBody>
          <a:bodyPr>
            <a:normAutofit fontScale="90000"/>
          </a:bodyPr>
          <a:lstStyle/>
          <a:p>
            <a:r>
              <a:rPr lang="fr-FR" dirty="0" smtClean="0"/>
              <a:t>Rôle de la </a:t>
            </a:r>
            <a:r>
              <a:rPr lang="fr-FR" dirty="0" err="1" smtClean="0"/>
              <a:t>celca</a:t>
            </a:r>
            <a:r>
              <a:rPr lang="fr-FR" dirty="0" smtClean="0"/>
              <a:t> en tant que banque d’arrivée </a:t>
            </a:r>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1663032492"/>
              </p:ext>
            </p:extLst>
          </p:nvPr>
        </p:nvGraphicFramePr>
        <p:xfrm>
          <a:off x="207032" y="1759790"/>
          <a:ext cx="8781690" cy="4264130"/>
        </p:xfrm>
        <a:graphic>
          <a:graphicData uri="http://schemas.openxmlformats.org/drawingml/2006/table">
            <a:tbl>
              <a:tblPr bandRow="1">
                <a:tableStyleId>{5C22544A-7EE6-4342-B048-85BDC9FD1C3A}</a:tableStyleId>
              </a:tblPr>
              <a:tblGrid>
                <a:gridCol w="1201890"/>
                <a:gridCol w="7579800"/>
              </a:tblGrid>
              <a:tr h="852826">
                <a:tc>
                  <a:txBody>
                    <a:bodyPr/>
                    <a:lstStyle/>
                    <a:p>
                      <a:pPr>
                        <a:spcAft>
                          <a:spcPts val="0"/>
                        </a:spcAft>
                      </a:pPr>
                      <a:r>
                        <a:rPr lang="fr-FR" sz="1200" b="1" u="none" kern="1200" dirty="0" smtClean="0">
                          <a:solidFill>
                            <a:schemeClr val="bg1"/>
                          </a:solidFill>
                          <a:effectLst/>
                          <a:latin typeface="+mn-lt"/>
                          <a:ea typeface="+mn-ea"/>
                        </a:rPr>
                        <a:t>Signature</a:t>
                      </a:r>
                      <a:r>
                        <a:rPr lang="fr-FR" sz="1200" b="1" u="none" kern="1200" baseline="0" dirty="0" smtClean="0">
                          <a:solidFill>
                            <a:schemeClr val="bg1"/>
                          </a:solidFill>
                          <a:effectLst/>
                          <a:latin typeface="+mn-lt"/>
                          <a:ea typeface="+mn-ea"/>
                        </a:rPr>
                        <a:t> du mandat de mobilité par le client</a:t>
                      </a:r>
                      <a:endParaRPr lang="fr-FR" sz="1050" b="1" u="none" dirty="0">
                        <a:solidFill>
                          <a:schemeClr val="bg1"/>
                        </a:solidFill>
                        <a:effectLst/>
                        <a:latin typeface="Times New Roman"/>
                        <a:ea typeface="Times New Roman"/>
                      </a:endParaRPr>
                    </a:p>
                  </a:txBody>
                  <a:tcPr anchor="ctr">
                    <a:lnR w="76200" cap="flat" cmpd="sng" algn="ctr">
                      <a:solidFill>
                        <a:schemeClr val="bg1"/>
                      </a:solidFill>
                      <a:prstDash val="solid"/>
                      <a:round/>
                      <a:headEnd type="none" w="med" len="med"/>
                      <a:tailEnd type="none" w="med" len="med"/>
                    </a:lnR>
                    <a:lnB w="76200" cap="flat" cmpd="sng" algn="ctr">
                      <a:solidFill>
                        <a:schemeClr val="bg1"/>
                      </a:solidFill>
                      <a:prstDash val="solid"/>
                      <a:round/>
                      <a:headEnd type="none" w="med" len="med"/>
                      <a:tailEnd type="none" w="med" len="med"/>
                    </a:lnB>
                    <a:solidFill>
                      <a:srgbClr val="EA0000"/>
                    </a:solidFill>
                  </a:tcPr>
                </a:tc>
                <a:tc>
                  <a:txBody>
                    <a:bodyPr/>
                    <a:lstStyle/>
                    <a:p>
                      <a:pPr marL="171450" indent="-171450">
                        <a:spcAft>
                          <a:spcPts val="0"/>
                        </a:spcAft>
                        <a:buFont typeface="Wingdings" panose="05000000000000000000" pitchFamily="2" charset="2"/>
                        <a:buChar char="§"/>
                      </a:pPr>
                      <a:r>
                        <a:rPr lang="fr-FR" sz="1200" b="1" kern="1200" dirty="0">
                          <a:effectLst/>
                        </a:rPr>
                        <a:t>L’applicatif Domilis s’ouvre depuis Mysys </a:t>
                      </a:r>
                      <a:r>
                        <a:rPr lang="fr-FR" sz="1200" kern="1200" dirty="0">
                          <a:effectLst/>
                        </a:rPr>
                        <a:t>dès lors que le conseiller sélectionne le service dans l’offre du client </a:t>
                      </a:r>
                      <a:r>
                        <a:rPr lang="fr-FR" sz="1200" dirty="0">
                          <a:effectLst/>
                        </a:rPr>
                        <a:t>(et non plus via le lien Intranet). </a:t>
                      </a:r>
                      <a:endParaRPr lang="fr-FR" sz="1200" dirty="0" smtClean="0">
                        <a:effectLst/>
                      </a:endParaRPr>
                    </a:p>
                    <a:p>
                      <a:pPr marL="171450" indent="-171450">
                        <a:spcAft>
                          <a:spcPts val="0"/>
                        </a:spcAft>
                        <a:buFont typeface="Wingdings" panose="05000000000000000000" pitchFamily="2" charset="2"/>
                        <a:buChar char="§"/>
                      </a:pPr>
                      <a:r>
                        <a:rPr lang="fr-FR" sz="1200" dirty="0" smtClean="0">
                          <a:effectLst/>
                        </a:rPr>
                        <a:t>Il </a:t>
                      </a:r>
                      <a:r>
                        <a:rPr lang="fr-FR" sz="1200" dirty="0">
                          <a:effectLst/>
                        </a:rPr>
                        <a:t>fait signer au client le mandat de mobilité, qu’il archive dans le Classeur Client avec la </a:t>
                      </a:r>
                      <a:r>
                        <a:rPr lang="fr-FR" sz="1200" b="1" dirty="0">
                          <a:effectLst/>
                        </a:rPr>
                        <a:t>copie de l’ancien RIB du client</a:t>
                      </a:r>
                      <a:r>
                        <a:rPr lang="fr-FR" sz="1200" dirty="0">
                          <a:effectLst/>
                        </a:rPr>
                        <a:t>. </a:t>
                      </a:r>
                      <a:endParaRPr lang="fr-FR" sz="1050" dirty="0">
                        <a:effectLst/>
                      </a:endParaRPr>
                    </a:p>
                    <a:p>
                      <a:pPr marL="171450" indent="-171450">
                        <a:spcAft>
                          <a:spcPts val="0"/>
                        </a:spcAft>
                        <a:buFont typeface="Wingdings" panose="05000000000000000000" pitchFamily="2" charset="2"/>
                        <a:buChar char="§"/>
                      </a:pPr>
                      <a:r>
                        <a:rPr lang="fr-FR" sz="1200" kern="1200" dirty="0" smtClean="0">
                          <a:effectLst/>
                        </a:rPr>
                        <a:t>Si </a:t>
                      </a:r>
                      <a:r>
                        <a:rPr lang="fr-FR" sz="1200" kern="1200" dirty="0">
                          <a:effectLst/>
                        </a:rPr>
                        <a:t>le client change d’avis,  il </a:t>
                      </a:r>
                      <a:r>
                        <a:rPr lang="fr-FR" sz="1200" kern="1200" dirty="0" smtClean="0">
                          <a:effectLst/>
                        </a:rPr>
                        <a:t>demande </a:t>
                      </a:r>
                      <a:r>
                        <a:rPr lang="fr-FR" sz="1200" kern="1200" dirty="0">
                          <a:effectLst/>
                        </a:rPr>
                        <a:t>au conseiller de </a:t>
                      </a:r>
                      <a:r>
                        <a:rPr lang="fr-FR" sz="1200" b="1" kern="1200" dirty="0">
                          <a:effectLst/>
                        </a:rPr>
                        <a:t>révoquer son </a:t>
                      </a:r>
                      <a:r>
                        <a:rPr lang="fr-FR" sz="1200" b="1" kern="1200" dirty="0" smtClean="0">
                          <a:effectLst/>
                        </a:rPr>
                        <a:t>mandat</a:t>
                      </a:r>
                      <a:r>
                        <a:rPr lang="fr-FR" sz="1200" kern="1200" dirty="0" smtClean="0">
                          <a:effectLst/>
                        </a:rPr>
                        <a:t>.</a:t>
                      </a:r>
                      <a:endParaRPr lang="fr-FR" sz="1050" dirty="0">
                        <a:effectLst/>
                        <a:latin typeface="Times New Roman"/>
                        <a:ea typeface="Times New Roman"/>
                      </a:endParaRPr>
                    </a:p>
                  </a:txBody>
                  <a:tcPr anchor="ctr">
                    <a:lnL w="76200" cap="flat" cmpd="sng" algn="ctr">
                      <a:solidFill>
                        <a:schemeClr val="bg1"/>
                      </a:solidFill>
                      <a:prstDash val="solid"/>
                      <a:round/>
                      <a:headEnd type="none" w="med" len="med"/>
                      <a:tailEnd type="none" w="med" len="med"/>
                    </a:lnL>
                    <a:lnB w="76200" cap="flat" cmpd="sng" algn="ctr">
                      <a:solidFill>
                        <a:schemeClr val="bg1"/>
                      </a:solidFill>
                      <a:prstDash val="solid"/>
                      <a:round/>
                      <a:headEnd type="none" w="med" len="med"/>
                      <a:tailEnd type="none" w="med" len="med"/>
                    </a:lnB>
                    <a:solidFill>
                      <a:schemeClr val="bg2">
                        <a:lumMod val="20000"/>
                        <a:lumOff val="80000"/>
                      </a:schemeClr>
                    </a:solidFill>
                  </a:tcPr>
                </a:tc>
              </a:tr>
              <a:tr h="852826">
                <a:tc>
                  <a:txBody>
                    <a:bodyPr/>
                    <a:lstStyle/>
                    <a:p>
                      <a:pPr>
                        <a:spcAft>
                          <a:spcPts val="0"/>
                        </a:spcAft>
                      </a:pPr>
                      <a:r>
                        <a:rPr lang="fr-FR" sz="1200" b="1" u="none" kern="1200" dirty="0">
                          <a:solidFill>
                            <a:schemeClr val="bg1"/>
                          </a:solidFill>
                          <a:effectLst/>
                        </a:rPr>
                        <a:t>Suivi du </a:t>
                      </a:r>
                      <a:r>
                        <a:rPr lang="fr-FR" sz="1200" b="1" u="none" kern="1200" dirty="0" smtClean="0">
                          <a:solidFill>
                            <a:schemeClr val="bg1"/>
                          </a:solidFill>
                          <a:effectLst/>
                        </a:rPr>
                        <a:t>dossier par</a:t>
                      </a:r>
                      <a:r>
                        <a:rPr lang="fr-FR" sz="1200" b="1" u="none" kern="1200" baseline="0" dirty="0" smtClean="0">
                          <a:solidFill>
                            <a:schemeClr val="bg1"/>
                          </a:solidFill>
                          <a:effectLst/>
                        </a:rPr>
                        <a:t> le client et par le conseiller</a:t>
                      </a:r>
                      <a:r>
                        <a:rPr lang="fr-FR" sz="1200" b="1" u="none" kern="1200" dirty="0" smtClean="0">
                          <a:solidFill>
                            <a:schemeClr val="bg1"/>
                          </a:solidFill>
                          <a:effectLst/>
                        </a:rPr>
                        <a:t> </a:t>
                      </a:r>
                      <a:endParaRPr lang="fr-FR" sz="1050" b="1" u="none" dirty="0">
                        <a:solidFill>
                          <a:schemeClr val="bg1"/>
                        </a:solidFill>
                        <a:effectLst/>
                        <a:latin typeface="Times New Roman"/>
                        <a:ea typeface="Times New Roman"/>
                      </a:endParaRPr>
                    </a:p>
                  </a:txBody>
                  <a:tcPr anchor="ctr">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EA0000"/>
                    </a:solidFill>
                  </a:tcPr>
                </a:tc>
                <a:tc>
                  <a:txBody>
                    <a:bodyPr/>
                    <a:lstStyle/>
                    <a:p>
                      <a:pPr marL="171450" indent="-171450" algn="just">
                        <a:spcAft>
                          <a:spcPts val="0"/>
                        </a:spcAft>
                        <a:buFont typeface="Wingdings" panose="05000000000000000000" pitchFamily="2" charset="2"/>
                        <a:buChar char="§"/>
                      </a:pPr>
                      <a:r>
                        <a:rPr lang="fr-FR" sz="1200" dirty="0">
                          <a:effectLst/>
                        </a:rPr>
                        <a:t>Le conseiller peut suivre l’état d’avancement du dossier en ouvrant </a:t>
                      </a:r>
                      <a:r>
                        <a:rPr lang="fr-FR" sz="1200" b="1" dirty="0">
                          <a:effectLst/>
                        </a:rPr>
                        <a:t>Domilis depuis Mysys </a:t>
                      </a:r>
                      <a:endParaRPr lang="fr-FR" sz="1200" b="1" dirty="0" smtClean="0">
                        <a:effectLst/>
                      </a:endParaRPr>
                    </a:p>
                    <a:p>
                      <a:pPr marL="0" indent="0" algn="just">
                        <a:spcAft>
                          <a:spcPts val="0"/>
                        </a:spcAft>
                        <a:buFont typeface="Wingdings" panose="05000000000000000000" pitchFamily="2" charset="2"/>
                        <a:buNone/>
                      </a:pPr>
                      <a:r>
                        <a:rPr lang="fr-FR" sz="1200" i="1" dirty="0" smtClean="0">
                          <a:effectLst/>
                        </a:rPr>
                        <a:t>(</a:t>
                      </a:r>
                      <a:r>
                        <a:rPr lang="fr-FR" sz="1200" i="1" dirty="0">
                          <a:effectLst/>
                        </a:rPr>
                        <a:t>nouvelles transactions : 1307 Consultation/Modification, et 1069 Suivi </a:t>
                      </a:r>
                      <a:r>
                        <a:rPr lang="fr-FR" sz="1200" i="1" dirty="0">
                          <a:solidFill>
                            <a:schemeClr val="tx1">
                              <a:lumMod val="50000"/>
                              <a:lumOff val="50000"/>
                            </a:schemeClr>
                          </a:solidFill>
                          <a:effectLst/>
                        </a:rPr>
                        <a:t>(statistiques)</a:t>
                      </a:r>
                      <a:r>
                        <a:rPr lang="fr-FR" sz="1200" i="1" dirty="0">
                          <a:effectLst/>
                        </a:rPr>
                        <a:t>).</a:t>
                      </a:r>
                      <a:endParaRPr lang="fr-FR" sz="1400" i="1" dirty="0">
                        <a:effectLst/>
                      </a:endParaRPr>
                    </a:p>
                    <a:p>
                      <a:pPr marL="171450" indent="-171450" algn="just">
                        <a:spcAft>
                          <a:spcPts val="0"/>
                        </a:spcAft>
                        <a:buFont typeface="Wingdings" panose="05000000000000000000" pitchFamily="2" charset="2"/>
                        <a:buChar char="§"/>
                      </a:pPr>
                      <a:r>
                        <a:rPr lang="fr-FR" sz="1200" dirty="0">
                          <a:effectLst/>
                        </a:rPr>
                        <a:t>Le client peut suivre son dossier via DEI, rubrique </a:t>
                      </a:r>
                      <a:r>
                        <a:rPr lang="fr-FR" sz="1200" b="1" dirty="0">
                          <a:effectLst/>
                        </a:rPr>
                        <a:t>« Mes demandes en cours »</a:t>
                      </a:r>
                      <a:r>
                        <a:rPr lang="fr-FR" sz="1200" dirty="0">
                          <a:effectLst/>
                        </a:rPr>
                        <a:t> (le dossier reste accessible 13 mois).</a:t>
                      </a:r>
                      <a:endParaRPr lang="fr-FR" sz="1400" dirty="0">
                        <a:effectLst/>
                        <a:latin typeface="Times New Roman"/>
                        <a:ea typeface="Times New Roman"/>
                      </a:endParaRPr>
                    </a:p>
                  </a:txBody>
                  <a:tcPr anchor="ctr">
                    <a:lnL w="76200" cap="flat" cmpd="sng" algn="ctr">
                      <a:solidFill>
                        <a:schemeClr val="bg1"/>
                      </a:solidFill>
                      <a:prstDash val="solid"/>
                      <a:round/>
                      <a:headEnd type="none" w="med" len="med"/>
                      <a:tailEnd type="none" w="med" len="med"/>
                    </a:lnL>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schemeClr>
                    </a:solidFill>
                  </a:tcPr>
                </a:tc>
              </a:tr>
              <a:tr h="852826">
                <a:tc>
                  <a:txBody>
                    <a:bodyPr/>
                    <a:lstStyle/>
                    <a:p>
                      <a:pPr>
                        <a:spcAft>
                          <a:spcPts val="0"/>
                        </a:spcAft>
                      </a:pPr>
                      <a:r>
                        <a:rPr lang="fr-FR" sz="1200" b="1" u="none" kern="1200" dirty="0">
                          <a:solidFill>
                            <a:schemeClr val="bg1"/>
                          </a:solidFill>
                          <a:effectLst/>
                        </a:rPr>
                        <a:t>Réception des </a:t>
                      </a:r>
                      <a:r>
                        <a:rPr lang="fr-FR" sz="1200" b="1" u="none" kern="1200" dirty="0" smtClean="0">
                          <a:solidFill>
                            <a:schemeClr val="bg1"/>
                          </a:solidFill>
                          <a:effectLst/>
                        </a:rPr>
                        <a:t>informations de la banque de départ</a:t>
                      </a:r>
                      <a:endParaRPr lang="fr-FR" sz="1050" b="1" u="none" dirty="0">
                        <a:solidFill>
                          <a:schemeClr val="bg1"/>
                        </a:solidFill>
                        <a:effectLst/>
                        <a:latin typeface="Times New Roman"/>
                        <a:ea typeface="Times New Roman"/>
                      </a:endParaRPr>
                    </a:p>
                  </a:txBody>
                  <a:tcPr anchor="ctr">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EA0000"/>
                    </a:solidFill>
                  </a:tcPr>
                </a:tc>
                <a:tc>
                  <a:txBody>
                    <a:bodyPr/>
                    <a:lstStyle/>
                    <a:p>
                      <a:pPr>
                        <a:spcAft>
                          <a:spcPts val="0"/>
                        </a:spcAft>
                      </a:pPr>
                      <a:r>
                        <a:rPr lang="fr-FR" sz="1200" b="1" kern="1200" dirty="0">
                          <a:effectLst/>
                        </a:rPr>
                        <a:t>Le conseiller et le client reçoivent un e-mail </a:t>
                      </a:r>
                      <a:r>
                        <a:rPr lang="fr-FR" sz="1200" kern="1200" dirty="0">
                          <a:effectLst/>
                        </a:rPr>
                        <a:t>lorsque la banque de départ a transmis la liste des opérations récurrentes du client. </a:t>
                      </a:r>
                      <a:endParaRPr lang="fr-FR" sz="1050" dirty="0">
                        <a:effectLst/>
                      </a:endParaRPr>
                    </a:p>
                    <a:p>
                      <a:pPr>
                        <a:spcAft>
                          <a:spcPts val="0"/>
                        </a:spcAft>
                      </a:pPr>
                      <a:r>
                        <a:rPr lang="fr-FR" sz="1200" b="1" kern="1200" dirty="0">
                          <a:effectLst/>
                        </a:rPr>
                        <a:t>Le client doit vérifier sur DEI l’exhaustivité des opérations </a:t>
                      </a:r>
                      <a:r>
                        <a:rPr lang="fr-FR" sz="1200" kern="1200" dirty="0">
                          <a:effectLst/>
                        </a:rPr>
                        <a:t>identifiées car certaines peuvent ne pas être transmises (</a:t>
                      </a:r>
                      <a:r>
                        <a:rPr lang="fr-FR" sz="1200" kern="1200" dirty="0" smtClean="0">
                          <a:effectLst/>
                        </a:rPr>
                        <a:t>crédits </a:t>
                      </a:r>
                      <a:r>
                        <a:rPr lang="fr-FR" sz="1200" kern="1200" dirty="0" err="1" smtClean="0">
                          <a:effectLst/>
                        </a:rPr>
                        <a:t>immo</a:t>
                      </a:r>
                      <a:r>
                        <a:rPr lang="fr-FR" sz="1200" kern="1200" dirty="0" smtClean="0">
                          <a:effectLst/>
                        </a:rPr>
                        <a:t>/alimentation</a:t>
                      </a:r>
                      <a:r>
                        <a:rPr lang="fr-FR" sz="1200" kern="1200" baseline="0" dirty="0" smtClean="0">
                          <a:effectLst/>
                        </a:rPr>
                        <a:t> </a:t>
                      </a:r>
                      <a:r>
                        <a:rPr lang="fr-FR" sz="1200" kern="1200" dirty="0" smtClean="0">
                          <a:effectLst/>
                        </a:rPr>
                        <a:t>compte d’épargne/opérations non</a:t>
                      </a:r>
                      <a:r>
                        <a:rPr lang="fr-FR" sz="1200" kern="1200" baseline="0" dirty="0" smtClean="0">
                          <a:effectLst/>
                        </a:rPr>
                        <a:t> concernées par la loi</a:t>
                      </a:r>
                      <a:r>
                        <a:rPr lang="fr-FR" sz="1200" kern="1200" dirty="0" smtClean="0">
                          <a:effectLst/>
                        </a:rPr>
                        <a:t>). </a:t>
                      </a:r>
                      <a:r>
                        <a:rPr lang="fr-FR" sz="1200" kern="1200" dirty="0">
                          <a:effectLst/>
                        </a:rPr>
                        <a:t>Il peut alors ajouter lui-même des émetteurs.</a:t>
                      </a:r>
                      <a:endParaRPr lang="fr-FR" sz="1050" dirty="0">
                        <a:effectLst/>
                        <a:latin typeface="Times New Roman"/>
                        <a:ea typeface="Times New Roman"/>
                      </a:endParaRPr>
                    </a:p>
                  </a:txBody>
                  <a:tcPr anchor="ctr">
                    <a:lnL w="76200" cap="flat" cmpd="sng" algn="ctr">
                      <a:solidFill>
                        <a:schemeClr val="bg1"/>
                      </a:solidFill>
                      <a:prstDash val="solid"/>
                      <a:round/>
                      <a:headEnd type="none" w="med" len="med"/>
                      <a:tailEnd type="none" w="med" len="med"/>
                    </a:lnL>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schemeClr>
                    </a:solidFill>
                  </a:tcPr>
                </a:tc>
              </a:tr>
              <a:tr h="852826">
                <a:tc>
                  <a:txBody>
                    <a:bodyPr/>
                    <a:lstStyle/>
                    <a:p>
                      <a:pPr>
                        <a:spcAft>
                          <a:spcPts val="0"/>
                        </a:spcAft>
                      </a:pPr>
                      <a:r>
                        <a:rPr lang="fr-FR" sz="1200" b="1" u="none" kern="1200" dirty="0" smtClean="0">
                          <a:solidFill>
                            <a:schemeClr val="bg1"/>
                          </a:solidFill>
                          <a:effectLst/>
                        </a:rPr>
                        <a:t>Remise en place des virements permanents</a:t>
                      </a:r>
                      <a:endParaRPr lang="fr-FR" sz="1050" b="1" u="none" dirty="0">
                        <a:solidFill>
                          <a:schemeClr val="bg1"/>
                        </a:solidFill>
                        <a:effectLst/>
                        <a:latin typeface="Times New Roman"/>
                        <a:ea typeface="Times New Roman"/>
                      </a:endParaRPr>
                    </a:p>
                  </a:txBody>
                  <a:tcPr anchor="ctr">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EA0000"/>
                    </a:solidFill>
                  </a:tcPr>
                </a:tc>
                <a:tc>
                  <a:txBody>
                    <a:bodyPr/>
                    <a:lstStyle/>
                    <a:p>
                      <a:pPr>
                        <a:spcAft>
                          <a:spcPts val="0"/>
                        </a:spcAft>
                      </a:pPr>
                      <a:r>
                        <a:rPr lang="fr-FR" sz="1200" kern="1200" dirty="0">
                          <a:effectLst/>
                        </a:rPr>
                        <a:t>A compter de la réception de ce mail, le conseiller </a:t>
                      </a:r>
                      <a:r>
                        <a:rPr lang="fr-FR" sz="1200" kern="1200" dirty="0" smtClean="0">
                          <a:effectLst/>
                        </a:rPr>
                        <a:t>dispose </a:t>
                      </a:r>
                      <a:r>
                        <a:rPr lang="fr-FR" sz="1200" kern="1200" dirty="0">
                          <a:effectLst/>
                        </a:rPr>
                        <a:t>de </a:t>
                      </a:r>
                      <a:r>
                        <a:rPr lang="fr-FR" sz="1200" b="1" kern="1200" dirty="0">
                          <a:effectLst/>
                        </a:rPr>
                        <a:t>5 jours ouvrés </a:t>
                      </a:r>
                      <a:r>
                        <a:rPr lang="fr-FR" sz="1200" kern="1200" dirty="0">
                          <a:effectLst/>
                        </a:rPr>
                        <a:t>pour contacter le client et r</a:t>
                      </a:r>
                      <a:r>
                        <a:rPr lang="fr-FR" sz="1200" b="1" kern="1200" dirty="0">
                          <a:effectLst/>
                        </a:rPr>
                        <a:t>emettre en place les virements permanents</a:t>
                      </a:r>
                      <a:r>
                        <a:rPr lang="fr-FR" sz="1200" kern="1200" dirty="0">
                          <a:effectLst/>
                        </a:rPr>
                        <a:t> émis par le client le cas échéant. </a:t>
                      </a:r>
                      <a:endParaRPr lang="fr-FR" sz="1050" dirty="0">
                        <a:effectLst/>
                        <a:latin typeface="Times New Roman"/>
                        <a:ea typeface="Times New Roman"/>
                      </a:endParaRPr>
                    </a:p>
                  </a:txBody>
                  <a:tcPr anchor="ctr">
                    <a:lnL w="76200" cap="flat" cmpd="sng" algn="ctr">
                      <a:solidFill>
                        <a:schemeClr val="bg1"/>
                      </a:solidFill>
                      <a:prstDash val="solid"/>
                      <a:round/>
                      <a:headEnd type="none" w="med" len="med"/>
                      <a:tailEnd type="none" w="med" len="med"/>
                    </a:lnL>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schemeClr>
                    </a:solidFill>
                  </a:tcPr>
                </a:tc>
              </a:tr>
              <a:tr h="852826">
                <a:tc>
                  <a:txBody>
                    <a:bodyPr/>
                    <a:lstStyle/>
                    <a:p>
                      <a:pPr>
                        <a:spcAft>
                          <a:spcPts val="0"/>
                        </a:spcAft>
                      </a:pPr>
                      <a:r>
                        <a:rPr lang="fr-FR" sz="1200" b="1" u="none" kern="1200" dirty="0" smtClean="0">
                          <a:solidFill>
                            <a:schemeClr val="bg1"/>
                          </a:solidFill>
                          <a:effectLst/>
                        </a:rPr>
                        <a:t>Prélèvements récurrents</a:t>
                      </a:r>
                      <a:endParaRPr lang="fr-FR" sz="1050" b="1" u="none" dirty="0">
                        <a:solidFill>
                          <a:schemeClr val="bg1"/>
                        </a:solidFill>
                        <a:effectLst/>
                        <a:latin typeface="Times New Roman"/>
                        <a:ea typeface="Times New Roman"/>
                      </a:endParaRPr>
                    </a:p>
                  </a:txBody>
                  <a:tcPr anchor="ctr">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solidFill>
                      <a:srgbClr val="EA0000"/>
                    </a:solidFill>
                  </a:tcPr>
                </a:tc>
                <a:tc>
                  <a:txBody>
                    <a:bodyPr/>
                    <a:lstStyle/>
                    <a:p>
                      <a:pPr>
                        <a:spcAft>
                          <a:spcPts val="0"/>
                        </a:spcAft>
                      </a:pPr>
                      <a:r>
                        <a:rPr lang="fr-FR" sz="1200" kern="1200" dirty="0">
                          <a:effectLst/>
                        </a:rPr>
                        <a:t>La plupart des </a:t>
                      </a:r>
                      <a:r>
                        <a:rPr lang="fr-FR" sz="1200" kern="1200" dirty="0" smtClean="0">
                          <a:effectLst/>
                        </a:rPr>
                        <a:t>prélèvements</a:t>
                      </a:r>
                      <a:r>
                        <a:rPr lang="fr-FR" sz="1200" kern="1200" baseline="0" dirty="0" smtClean="0">
                          <a:effectLst/>
                        </a:rPr>
                        <a:t> récurrents</a:t>
                      </a:r>
                      <a:r>
                        <a:rPr lang="fr-FR" sz="1200" kern="1200" dirty="0" smtClean="0">
                          <a:effectLst/>
                        </a:rPr>
                        <a:t> </a:t>
                      </a:r>
                      <a:r>
                        <a:rPr lang="fr-FR" sz="1200" kern="1200" dirty="0">
                          <a:effectLst/>
                        </a:rPr>
                        <a:t>sont transférés automatiquement. </a:t>
                      </a:r>
                      <a:endParaRPr lang="fr-FR" sz="1200" kern="1200" dirty="0" smtClean="0">
                        <a:effectLst/>
                      </a:endParaRPr>
                    </a:p>
                    <a:p>
                      <a:pPr>
                        <a:spcAft>
                          <a:spcPts val="0"/>
                        </a:spcAft>
                      </a:pPr>
                      <a:r>
                        <a:rPr lang="fr-FR" sz="1200" kern="1200" dirty="0" smtClean="0">
                          <a:effectLst/>
                        </a:rPr>
                        <a:t>Toutefois</a:t>
                      </a:r>
                      <a:r>
                        <a:rPr lang="fr-FR" sz="1200" kern="1200" dirty="0">
                          <a:effectLst/>
                        </a:rPr>
                        <a:t>, </a:t>
                      </a:r>
                      <a:r>
                        <a:rPr lang="fr-FR" sz="1200" kern="1200" dirty="0" smtClean="0">
                          <a:effectLst/>
                        </a:rPr>
                        <a:t>comme</a:t>
                      </a:r>
                      <a:r>
                        <a:rPr lang="fr-FR" sz="1200" kern="1200" baseline="0" dirty="0" smtClean="0">
                          <a:effectLst/>
                        </a:rPr>
                        <a:t> indiqué en p. 4, certaines opérations </a:t>
                      </a:r>
                      <a:r>
                        <a:rPr lang="fr-FR" sz="1200" kern="1200" dirty="0" smtClean="0">
                          <a:effectLst/>
                        </a:rPr>
                        <a:t>ne sont </a:t>
                      </a:r>
                      <a:r>
                        <a:rPr lang="fr-FR" sz="1200" kern="1200" dirty="0">
                          <a:effectLst/>
                        </a:rPr>
                        <a:t>pas </a:t>
                      </a:r>
                      <a:r>
                        <a:rPr lang="fr-FR" sz="1200" kern="1200" dirty="0" smtClean="0">
                          <a:effectLst/>
                        </a:rPr>
                        <a:t>transférées </a:t>
                      </a:r>
                      <a:r>
                        <a:rPr lang="fr-FR" sz="1200" kern="1200" dirty="0">
                          <a:effectLst/>
                        </a:rPr>
                        <a:t>automatiquement.</a:t>
                      </a:r>
                      <a:endParaRPr lang="fr-FR" sz="1050" dirty="0">
                        <a:effectLst/>
                      </a:endParaRPr>
                    </a:p>
                    <a:p>
                      <a:pPr>
                        <a:spcAft>
                          <a:spcPts val="0"/>
                        </a:spcAft>
                      </a:pPr>
                      <a:r>
                        <a:rPr lang="fr-FR" sz="1200" b="1" kern="1200" dirty="0">
                          <a:effectLst/>
                        </a:rPr>
                        <a:t>Le client et le conseiller de la banque de départ doivent se rencontrer pour effectuer le transfert ou non de ces opérations</a:t>
                      </a:r>
                      <a:r>
                        <a:rPr lang="fr-FR" sz="1200" kern="1200" dirty="0">
                          <a:effectLst/>
                        </a:rPr>
                        <a:t>.</a:t>
                      </a:r>
                      <a:endParaRPr lang="fr-FR" sz="1050" dirty="0">
                        <a:effectLst/>
                        <a:latin typeface="Times New Roman"/>
                        <a:ea typeface="Times New Roman"/>
                      </a:endParaRPr>
                    </a:p>
                  </a:txBody>
                  <a:tcPr anchor="ctr">
                    <a:lnL w="76200" cap="flat" cmpd="sng" algn="ctr">
                      <a:solidFill>
                        <a:schemeClr val="bg1"/>
                      </a:solidFill>
                      <a:prstDash val="solid"/>
                      <a:round/>
                      <a:headEnd type="none" w="med" len="med"/>
                      <a:tailEnd type="none" w="med" len="med"/>
                    </a:lnL>
                    <a:lnT w="76200" cap="flat" cmpd="sng" algn="ctr">
                      <a:solidFill>
                        <a:schemeClr val="bg1"/>
                      </a:solidFill>
                      <a:prstDash val="solid"/>
                      <a:round/>
                      <a:headEnd type="none" w="med" len="med"/>
                      <a:tailEnd type="none" w="med" len="med"/>
                    </a:lnT>
                    <a:solidFill>
                      <a:schemeClr val="bg2">
                        <a:lumMod val="20000"/>
                        <a:lumOff val="80000"/>
                      </a:schemeClr>
                    </a:solidFill>
                  </a:tcPr>
                </a:tc>
              </a:tr>
            </a:tbl>
          </a:graphicData>
        </a:graphic>
      </p:graphicFrame>
    </p:spTree>
    <p:extLst>
      <p:ext uri="{BB962C8B-B14F-4D97-AF65-F5344CB8AC3E}">
        <p14:creationId xmlns:p14="http://schemas.microsoft.com/office/powerpoint/2010/main" val="39059180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dirty="0" smtClean="0"/>
              <a:t>ZOOM sur l’</a:t>
            </a:r>
            <a:r>
              <a:rPr lang="fr-FR" dirty="0"/>
              <a:t>é</a:t>
            </a:r>
            <a:r>
              <a:rPr lang="fr-FR" dirty="0" smtClean="0"/>
              <a:t>tape de signature du mandat </a:t>
            </a:r>
            <a:endParaRPr lang="fr-FR" dirty="0"/>
          </a:p>
        </p:txBody>
      </p:sp>
      <p:pic>
        <p:nvPicPr>
          <p:cNvPr id="8" name="Image 7"/>
          <p:cNvPicPr/>
          <p:nvPr/>
        </p:nvPicPr>
        <p:blipFill rotWithShape="1">
          <a:blip r:embed="rId3" cstate="print">
            <a:extLst>
              <a:ext uri="{28A0092B-C50C-407E-A947-70E740481C1C}">
                <a14:useLocalDpi xmlns:a14="http://schemas.microsoft.com/office/drawing/2010/main" val="0"/>
              </a:ext>
            </a:extLst>
          </a:blip>
          <a:srcRect/>
          <a:stretch/>
        </p:blipFill>
        <p:spPr>
          <a:xfrm>
            <a:off x="290903" y="1173208"/>
            <a:ext cx="4626153" cy="2889850"/>
          </a:xfrm>
          <a:prstGeom prst="rect">
            <a:avLst/>
          </a:prstGeom>
          <a:ln>
            <a:solidFill>
              <a:schemeClr val="bg1">
                <a:lumMod val="65000"/>
              </a:schemeClr>
            </a:solidFill>
          </a:ln>
        </p:spPr>
      </p:pic>
      <p:sp>
        <p:nvSpPr>
          <p:cNvPr id="6" name="Rectangle 5"/>
          <p:cNvSpPr/>
          <p:nvPr/>
        </p:nvSpPr>
        <p:spPr>
          <a:xfrm>
            <a:off x="290903" y="2973938"/>
            <a:ext cx="1082636" cy="232228"/>
          </a:xfrm>
          <a:prstGeom prst="rect">
            <a:avLst/>
          </a:prstGeom>
          <a:noFill/>
          <a:ln w="38100">
            <a:solidFill>
              <a:srgbClr val="EA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p:cNvSpPr txBox="1"/>
          <p:nvPr/>
        </p:nvSpPr>
        <p:spPr>
          <a:xfrm>
            <a:off x="1460023" y="1821171"/>
            <a:ext cx="4418148" cy="1384995"/>
          </a:xfrm>
          <a:prstGeom prst="rect">
            <a:avLst/>
          </a:prstGeom>
          <a:solidFill>
            <a:schemeClr val="bg1">
              <a:lumMod val="95000"/>
            </a:schemeClr>
          </a:solidFill>
          <a:ln w="12700">
            <a:solidFill>
              <a:srgbClr val="EA0000"/>
            </a:solidFill>
          </a:ln>
        </p:spPr>
        <p:txBody>
          <a:bodyPr wrap="square" rtlCol="0">
            <a:spAutoFit/>
          </a:bodyPr>
          <a:lstStyle/>
          <a:p>
            <a:r>
              <a:rPr lang="fr-FR" sz="1400" dirty="0" smtClean="0">
                <a:latin typeface="Arial Narrow" panose="020B0606020202030204" pitchFamily="34" charset="0"/>
              </a:rPr>
              <a:t>Deux  services apparaissent :</a:t>
            </a:r>
            <a:endParaRPr lang="fr-FR" sz="1400" dirty="0">
              <a:latin typeface="Arial Narrow" panose="020B0606020202030204" pitchFamily="34" charset="0"/>
            </a:endParaRPr>
          </a:p>
          <a:p>
            <a:pPr marL="285750" indent="-285750">
              <a:buSzPct val="85000"/>
              <a:buFont typeface="Wingdings" panose="05000000000000000000" pitchFamily="2" charset="2"/>
              <a:buChar char="q"/>
            </a:pPr>
            <a:r>
              <a:rPr lang="fr-FR" sz="1400" dirty="0" smtClean="0">
                <a:latin typeface="Arial Narrow" panose="020B0606020202030204" pitchFamily="34" charset="0"/>
              </a:rPr>
              <a:t>DOMILIS</a:t>
            </a:r>
            <a:endParaRPr lang="fr-FR" sz="1400" dirty="0">
              <a:latin typeface="Arial Narrow" panose="020B0606020202030204" pitchFamily="34" charset="0"/>
            </a:endParaRPr>
          </a:p>
          <a:p>
            <a:pPr marL="285750" indent="-285750">
              <a:buSzPct val="85000"/>
              <a:buFont typeface="Wingdings" panose="05000000000000000000" pitchFamily="2" charset="2"/>
              <a:buChar char="q"/>
            </a:pPr>
            <a:r>
              <a:rPr lang="fr-FR" sz="1400" dirty="0" smtClean="0">
                <a:latin typeface="Arial Narrow" panose="020B0606020202030204" pitchFamily="34" charset="0"/>
              </a:rPr>
              <a:t>REFUS DOMILIS</a:t>
            </a:r>
            <a:endParaRPr lang="fr-FR" sz="1400" dirty="0">
              <a:latin typeface="Arial Narrow" panose="020B0606020202030204" pitchFamily="34" charset="0"/>
            </a:endParaRPr>
          </a:p>
          <a:p>
            <a:r>
              <a:rPr lang="fr-FR" sz="1400" b="1" dirty="0" smtClean="0">
                <a:solidFill>
                  <a:srgbClr val="EA0000"/>
                </a:solidFill>
                <a:latin typeface="Arial Narrow" panose="020B0606020202030204" pitchFamily="34" charset="0"/>
              </a:rPr>
              <a:t>En création d’offre, le Conseiller doit </a:t>
            </a:r>
            <a:r>
              <a:rPr lang="fr-FR" sz="1400" b="1" u="sng" dirty="0" smtClean="0">
                <a:solidFill>
                  <a:srgbClr val="EA0000"/>
                </a:solidFill>
                <a:latin typeface="Arial Narrow" panose="020B0606020202030204" pitchFamily="34" charset="0"/>
              </a:rPr>
              <a:t>obligatoirement sélectionner l’un des deux services</a:t>
            </a:r>
            <a:r>
              <a:rPr lang="fr-FR" sz="1400" b="1" dirty="0" smtClean="0">
                <a:solidFill>
                  <a:srgbClr val="EA0000"/>
                </a:solidFill>
                <a:latin typeface="Arial Narrow" panose="020B0606020202030204" pitchFamily="34" charset="0"/>
              </a:rPr>
              <a:t> pour tracer le choix du Client dans les Conditions Particulières de l’offre.</a:t>
            </a:r>
          </a:p>
        </p:txBody>
      </p:sp>
      <p:sp>
        <p:nvSpPr>
          <p:cNvPr id="4" name="ZoneTexte 3"/>
          <p:cNvSpPr txBox="1"/>
          <p:nvPr/>
        </p:nvSpPr>
        <p:spPr>
          <a:xfrm>
            <a:off x="316697" y="3035900"/>
            <a:ext cx="601447" cy="169277"/>
          </a:xfrm>
          <a:prstGeom prst="rect">
            <a:avLst/>
          </a:prstGeom>
          <a:noFill/>
        </p:spPr>
        <p:txBody>
          <a:bodyPr wrap="none" rtlCol="0">
            <a:spAutoFit/>
          </a:bodyPr>
          <a:lstStyle/>
          <a:p>
            <a:r>
              <a:rPr lang="fr-FR" sz="500" b="1" dirty="0" smtClean="0">
                <a:solidFill>
                  <a:srgbClr val="00B050"/>
                </a:solidFill>
              </a:rPr>
              <a:t>REFUS DOMILIS</a:t>
            </a:r>
            <a:endParaRPr lang="fr-FR" sz="500" b="1" dirty="0">
              <a:solidFill>
                <a:srgbClr val="00B050"/>
              </a:solidFill>
            </a:endParaRPr>
          </a:p>
        </p:txBody>
      </p:sp>
      <p:sp>
        <p:nvSpPr>
          <p:cNvPr id="10" name="Bouton d’action : Suivant 9">
            <a:hlinkClick r:id="" action="ppaction://hlinkshowjump?jump=nextslide" highlightClick="1"/>
          </p:cNvPr>
          <p:cNvSpPr>
            <a:spLocks noChangeAspect="1"/>
          </p:cNvSpPr>
          <p:nvPr/>
        </p:nvSpPr>
        <p:spPr>
          <a:xfrm rot="5400000">
            <a:off x="339300" y="3090880"/>
            <a:ext cx="59944" cy="59944"/>
          </a:xfrm>
          <a:prstGeom prst="actionButtonForwardNex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1271737" y="3100405"/>
            <a:ext cx="45719" cy="45719"/>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 de texte 2"/>
          <p:cNvSpPr txBox="1">
            <a:spLocks noChangeArrowheads="1"/>
          </p:cNvSpPr>
          <p:nvPr/>
        </p:nvSpPr>
        <p:spPr bwMode="auto">
          <a:xfrm>
            <a:off x="5235303" y="1696937"/>
            <a:ext cx="3158199" cy="667632"/>
          </a:xfrm>
          <a:prstGeom prst="rect">
            <a:avLst/>
          </a:prstGeom>
          <a:solidFill>
            <a:schemeClr val="bg1">
              <a:lumMod val="95000"/>
            </a:schemeClr>
          </a:solidFill>
          <a:ln w="9525">
            <a:solidFill>
              <a:srgbClr val="EA0000"/>
            </a:solidFill>
            <a:miter lim="800000"/>
            <a:headEnd/>
            <a:tailEnd/>
          </a:ln>
        </p:spPr>
        <p:txBody>
          <a:bodyPr rot="0" vert="horz" wrap="square" lIns="91440" tIns="45720" rIns="91440" bIns="45720" anchor="t" anchorCtr="0">
            <a:noAutofit/>
          </a:bodyPr>
          <a:lstStyle/>
          <a:p>
            <a:r>
              <a:rPr lang="fr-FR" sz="1200" dirty="0" smtClean="0">
                <a:latin typeface="Arial Narrow" panose="020B0606020202030204" pitchFamily="34" charset="0"/>
                <a:ea typeface="Calibri"/>
                <a:cs typeface="Times New Roman"/>
              </a:rPr>
              <a:t>Si </a:t>
            </a:r>
            <a:r>
              <a:rPr lang="fr-FR" sz="1200" dirty="0">
                <a:latin typeface="Arial Narrow" panose="020B0606020202030204" pitchFamily="34" charset="0"/>
                <a:ea typeface="Calibri"/>
                <a:cs typeface="Times New Roman"/>
              </a:rPr>
              <a:t>le </a:t>
            </a:r>
            <a:r>
              <a:rPr lang="fr-FR" sz="1200" dirty="0" smtClean="0">
                <a:latin typeface="Arial Narrow" panose="020B0606020202030204" pitchFamily="34" charset="0"/>
                <a:ea typeface="Calibri"/>
                <a:cs typeface="Times New Roman"/>
              </a:rPr>
              <a:t>service DOMILIS </a:t>
            </a:r>
            <a:r>
              <a:rPr lang="fr-FR" sz="1200" dirty="0">
                <a:effectLst/>
                <a:latin typeface="Arial Narrow" panose="020B0606020202030204" pitchFamily="34" charset="0"/>
                <a:ea typeface="Calibri"/>
                <a:cs typeface="Times New Roman"/>
              </a:rPr>
              <a:t> </a:t>
            </a:r>
            <a:r>
              <a:rPr lang="fr-FR" sz="1200" dirty="0" smtClean="0">
                <a:effectLst/>
                <a:latin typeface="Arial Narrow" panose="020B0606020202030204" pitchFamily="34" charset="0"/>
                <a:ea typeface="Calibri"/>
                <a:cs typeface="Times New Roman"/>
              </a:rPr>
              <a:t>est sélectionné, cliquer sur le </a:t>
            </a:r>
          </a:p>
          <a:p>
            <a:pPr lvl="0"/>
            <a:r>
              <a:rPr lang="fr-FR" sz="1200" dirty="0">
                <a:latin typeface="Arial Narrow" panose="020B0606020202030204" pitchFamily="34" charset="0"/>
              </a:rPr>
              <a:t>b</a:t>
            </a:r>
            <a:r>
              <a:rPr lang="fr-FR" sz="1200" dirty="0" smtClean="0">
                <a:latin typeface="Arial Narrow" panose="020B0606020202030204" pitchFamily="34" charset="0"/>
              </a:rPr>
              <a:t>outon  « </a:t>
            </a:r>
            <a:r>
              <a:rPr lang="fr-FR" sz="1200" b="1" dirty="0" smtClean="0">
                <a:latin typeface="Arial Narrow" panose="020B0606020202030204" pitchFamily="34" charset="0"/>
              </a:rPr>
              <a:t>Rafraichir</a:t>
            </a:r>
            <a:r>
              <a:rPr lang="fr-FR" sz="1200" dirty="0" smtClean="0">
                <a:latin typeface="Arial Narrow" panose="020B0606020202030204" pitchFamily="34" charset="0"/>
              </a:rPr>
              <a:t> » puis «</a:t>
            </a:r>
            <a:r>
              <a:rPr lang="fr-FR" sz="1200" dirty="0">
                <a:latin typeface="Arial Narrow" panose="020B0606020202030204" pitchFamily="34" charset="0"/>
              </a:rPr>
              <a:t> </a:t>
            </a:r>
            <a:r>
              <a:rPr lang="fr-FR" sz="1200" b="1" dirty="0">
                <a:latin typeface="Arial Narrow" panose="020B0606020202030204" pitchFamily="34" charset="0"/>
              </a:rPr>
              <a:t>Valider</a:t>
            </a:r>
            <a:r>
              <a:rPr lang="fr-FR" sz="1200" dirty="0">
                <a:latin typeface="Arial Narrow" panose="020B0606020202030204" pitchFamily="34" charset="0"/>
              </a:rPr>
              <a:t> » </a:t>
            </a:r>
            <a:endParaRPr lang="fr-FR" sz="1200" dirty="0" smtClean="0">
              <a:latin typeface="Arial Narrow" panose="020B0606020202030204" pitchFamily="34" charset="0"/>
            </a:endParaRPr>
          </a:p>
          <a:p>
            <a:pPr lvl="0"/>
            <a:r>
              <a:rPr lang="fr-FR" sz="1200" dirty="0" smtClean="0">
                <a:solidFill>
                  <a:srgbClr val="EA0000"/>
                </a:solidFill>
                <a:latin typeface="Arial Narrow" panose="020B0606020202030204" pitchFamily="34" charset="0"/>
              </a:rPr>
              <a:t>=&gt; </a:t>
            </a:r>
            <a:r>
              <a:rPr lang="fr-FR" sz="1200" b="1" dirty="0" smtClean="0">
                <a:solidFill>
                  <a:srgbClr val="EA0000"/>
                </a:solidFill>
                <a:latin typeface="Arial Narrow" panose="020B0606020202030204" pitchFamily="34" charset="0"/>
              </a:rPr>
              <a:t>Routage</a:t>
            </a:r>
            <a:r>
              <a:rPr lang="fr-FR" sz="1200" dirty="0" smtClean="0">
                <a:solidFill>
                  <a:srgbClr val="EA0000"/>
                </a:solidFill>
                <a:latin typeface="Arial Narrow" panose="020B0606020202030204" pitchFamily="34" charset="0"/>
              </a:rPr>
              <a:t> </a:t>
            </a:r>
            <a:r>
              <a:rPr lang="fr-FR" sz="1200" dirty="0">
                <a:solidFill>
                  <a:srgbClr val="EA0000"/>
                </a:solidFill>
                <a:latin typeface="Arial Narrow" panose="020B0606020202030204" pitchFamily="34" charset="0"/>
              </a:rPr>
              <a:t>vers </a:t>
            </a:r>
            <a:r>
              <a:rPr lang="fr-FR" sz="1200" dirty="0" smtClean="0">
                <a:solidFill>
                  <a:srgbClr val="EA0000"/>
                </a:solidFill>
                <a:latin typeface="Arial Narrow" panose="020B0606020202030204" pitchFamily="34" charset="0"/>
              </a:rPr>
              <a:t>l’écran </a:t>
            </a:r>
            <a:r>
              <a:rPr lang="fr-FR" sz="1200" b="1" dirty="0" smtClean="0">
                <a:solidFill>
                  <a:srgbClr val="EA0000"/>
                </a:solidFill>
                <a:latin typeface="Arial Narrow" panose="020B0606020202030204" pitchFamily="34" charset="0"/>
              </a:rPr>
              <a:t>DOMILIS</a:t>
            </a:r>
          </a:p>
          <a:p>
            <a:pPr>
              <a:lnSpc>
                <a:spcPct val="115000"/>
              </a:lnSpc>
              <a:spcAft>
                <a:spcPts val="1000"/>
              </a:spcAft>
            </a:pPr>
            <a:endParaRPr lang="fr-FR" sz="1050" dirty="0">
              <a:effectLst/>
              <a:latin typeface="Arial Narrow" panose="020B0606020202030204" pitchFamily="34" charset="0"/>
              <a:ea typeface="Calibri"/>
              <a:cs typeface="Times New Roman"/>
            </a:endParaRPr>
          </a:p>
        </p:txBody>
      </p:sp>
      <p:pic>
        <p:nvPicPr>
          <p:cNvPr id="12" name="Imag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50810" y="3850260"/>
            <a:ext cx="3842369" cy="2266961"/>
          </a:xfrm>
          <a:prstGeom prst="rect">
            <a:avLst/>
          </a:prstGeom>
        </p:spPr>
      </p:pic>
      <p:sp>
        <p:nvSpPr>
          <p:cNvPr id="13" name="Rectangle 12"/>
          <p:cNvSpPr/>
          <p:nvPr/>
        </p:nvSpPr>
        <p:spPr>
          <a:xfrm>
            <a:off x="5472415" y="3850259"/>
            <a:ext cx="3447915" cy="1042884"/>
          </a:xfrm>
          <a:prstGeom prst="rect">
            <a:avLst/>
          </a:prstGeom>
          <a:noFill/>
          <a:ln w="38100">
            <a:solidFill>
              <a:srgbClr val="EA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space réservé du contenu 1"/>
          <p:cNvSpPr txBox="1">
            <a:spLocks/>
          </p:cNvSpPr>
          <p:nvPr/>
        </p:nvSpPr>
        <p:spPr>
          <a:xfrm>
            <a:off x="131803" y="4258575"/>
            <a:ext cx="5026793" cy="1785669"/>
          </a:xfrm>
          <a:prstGeom prst="rect">
            <a:avLst/>
          </a:prstGeom>
          <a:solidFill>
            <a:schemeClr val="bg1">
              <a:lumMod val="95000"/>
            </a:schemeClr>
          </a:solidFill>
        </p:spPr>
        <p:txBody>
          <a:bodyPr vert="horz" lIns="91440" tIns="45720" rIns="91440" bIns="45720" rtlCol="0">
            <a:normAutofit lnSpcReduction="10000"/>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100000"/>
              </a:lnSpc>
              <a:spcAft>
                <a:spcPts val="500"/>
              </a:spcAft>
              <a:buNone/>
            </a:pPr>
            <a:r>
              <a:rPr lang="fr-FR" sz="1200" b="1" dirty="0" smtClean="0"/>
              <a:t>Le client doit impérativement fournir le </a:t>
            </a:r>
            <a:r>
              <a:rPr lang="fr-FR" sz="1200" b="1" dirty="0" smtClean="0">
                <a:solidFill>
                  <a:srgbClr val="EA0000"/>
                </a:solidFill>
              </a:rPr>
              <a:t>RIB de son ancienne banque</a:t>
            </a:r>
            <a:r>
              <a:rPr lang="fr-FR" sz="1200" b="1" dirty="0" smtClean="0"/>
              <a:t>. Il permet au conseiller CELCA </a:t>
            </a:r>
            <a:r>
              <a:rPr lang="fr-FR" sz="1200" b="1" dirty="0"/>
              <a:t> </a:t>
            </a:r>
            <a:r>
              <a:rPr lang="fr-FR" sz="1200" b="1" dirty="0" smtClean="0"/>
              <a:t>de </a:t>
            </a:r>
            <a:r>
              <a:rPr lang="fr-FR" sz="1200" b="1" u="sng" dirty="0" smtClean="0"/>
              <a:t>saisir </a:t>
            </a:r>
            <a:r>
              <a:rPr lang="fr-FR" sz="1200" b="1" u="sng" dirty="0" smtClean="0">
                <a:solidFill>
                  <a:srgbClr val="FF0000"/>
                </a:solidFill>
              </a:rPr>
              <a:t>toutes les informations obligatoires</a:t>
            </a:r>
            <a:r>
              <a:rPr lang="fr-FR" sz="1200" b="1" u="sng" dirty="0" smtClean="0"/>
              <a:t> suivantes</a:t>
            </a:r>
            <a:r>
              <a:rPr lang="fr-FR" sz="1200" b="1" dirty="0" smtClean="0"/>
              <a:t>:</a:t>
            </a:r>
          </a:p>
          <a:p>
            <a:pPr marL="363538" lvl="1">
              <a:lnSpc>
                <a:spcPct val="100000"/>
              </a:lnSpc>
              <a:buClr>
                <a:srgbClr val="EA0000"/>
              </a:buClr>
            </a:pPr>
            <a:r>
              <a:rPr lang="fr-FR" sz="1200" dirty="0" smtClean="0"/>
              <a:t>L’IBAN </a:t>
            </a:r>
            <a:r>
              <a:rPr lang="fr-FR" sz="1200" dirty="0" smtClean="0">
                <a:solidFill>
                  <a:schemeClr val="tx1">
                    <a:lumMod val="65000"/>
                    <a:lumOff val="35000"/>
                  </a:schemeClr>
                </a:solidFill>
              </a:rPr>
              <a:t>(le BIC est déduit automatiquement)</a:t>
            </a:r>
          </a:p>
          <a:p>
            <a:pPr marL="363538" lvl="1">
              <a:lnSpc>
                <a:spcPct val="100000"/>
              </a:lnSpc>
              <a:buClr>
                <a:srgbClr val="EA0000"/>
              </a:buClr>
            </a:pPr>
            <a:r>
              <a:rPr lang="fr-FR" sz="1200" dirty="0" smtClean="0"/>
              <a:t>Le type de compte (individuel, joint, indivision), nécessaire pour déterminer l’éligibilité à la mobilité réglementée</a:t>
            </a:r>
          </a:p>
          <a:p>
            <a:pPr marL="363538" lvl="1">
              <a:lnSpc>
                <a:spcPct val="100000"/>
              </a:lnSpc>
              <a:buClr>
                <a:srgbClr val="EA0000"/>
              </a:buClr>
            </a:pPr>
            <a:r>
              <a:rPr lang="fr-FR" sz="1200" dirty="0" smtClean="0"/>
              <a:t>Le titulaire du compte nécessaire pour déterminer l’éligibilité à la mobilité réglementée </a:t>
            </a:r>
            <a:r>
              <a:rPr lang="fr-FR" sz="1200" dirty="0" smtClean="0">
                <a:solidFill>
                  <a:schemeClr val="tx1">
                    <a:lumMod val="65000"/>
                    <a:lumOff val="35000"/>
                  </a:schemeClr>
                </a:solidFill>
              </a:rPr>
              <a:t>(sans </a:t>
            </a:r>
            <a:r>
              <a:rPr lang="fr-FR" sz="1200" dirty="0">
                <a:solidFill>
                  <a:schemeClr val="tx1">
                    <a:lumMod val="65000"/>
                    <a:lumOff val="35000"/>
                  </a:schemeClr>
                </a:solidFill>
              </a:rPr>
              <a:t>faute de </a:t>
            </a:r>
            <a:r>
              <a:rPr lang="fr-FR" sz="1200" dirty="0" smtClean="0">
                <a:solidFill>
                  <a:schemeClr val="tx1">
                    <a:lumMod val="65000"/>
                    <a:lumOff val="35000"/>
                  </a:schemeClr>
                </a:solidFill>
              </a:rPr>
              <a:t>frappe pour éviter le rejet de la demande)</a:t>
            </a:r>
          </a:p>
          <a:p>
            <a:pPr marL="363538" lvl="1">
              <a:lnSpc>
                <a:spcPct val="100000"/>
              </a:lnSpc>
              <a:buClr>
                <a:srgbClr val="EA0000"/>
              </a:buClr>
            </a:pPr>
            <a:r>
              <a:rPr lang="fr-FR" sz="1200" dirty="0" smtClean="0"/>
              <a:t>L’adresse postale</a:t>
            </a:r>
          </a:p>
        </p:txBody>
      </p:sp>
      <p:cxnSp>
        <p:nvCxnSpPr>
          <p:cNvPr id="15" name="Connecteur droit avec flèche 14"/>
          <p:cNvCxnSpPr>
            <a:stCxn id="5" idx="2"/>
          </p:cNvCxnSpPr>
          <p:nvPr/>
        </p:nvCxnSpPr>
        <p:spPr>
          <a:xfrm flipH="1">
            <a:off x="6814402" y="2364569"/>
            <a:ext cx="1" cy="1468328"/>
          </a:xfrm>
          <a:prstGeom prst="straightConnector1">
            <a:avLst/>
          </a:prstGeom>
          <a:ln w="25400">
            <a:solidFill>
              <a:srgbClr val="EA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Connecteur droit avec flèche 18"/>
          <p:cNvCxnSpPr>
            <a:stCxn id="13" idx="1"/>
          </p:cNvCxnSpPr>
          <p:nvPr/>
        </p:nvCxnSpPr>
        <p:spPr>
          <a:xfrm flipH="1">
            <a:off x="5158596" y="4371701"/>
            <a:ext cx="313819" cy="0"/>
          </a:xfrm>
          <a:prstGeom prst="straightConnector1">
            <a:avLst/>
          </a:prstGeom>
          <a:ln w="25400">
            <a:solidFill>
              <a:srgbClr val="EA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73108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594" y="1095963"/>
            <a:ext cx="8527801" cy="480214"/>
          </a:xfrm>
        </p:spPr>
        <p:txBody>
          <a:bodyPr>
            <a:normAutofit/>
          </a:bodyPr>
          <a:lstStyle/>
          <a:p>
            <a:r>
              <a:rPr lang="fr-FR" sz="1600" dirty="0" smtClean="0"/>
              <a:t>Le mandat de Mobilité réglementée contient 2 parties :</a:t>
            </a:r>
            <a:endParaRPr lang="fr-FR" sz="1600" dirty="0"/>
          </a:p>
        </p:txBody>
      </p:sp>
      <p:sp>
        <p:nvSpPr>
          <p:cNvPr id="3" name="Espace réservé du texte 2"/>
          <p:cNvSpPr>
            <a:spLocks noGrp="1"/>
          </p:cNvSpPr>
          <p:nvPr>
            <p:ph type="body" sz="quarter" idx="16"/>
          </p:nvPr>
        </p:nvSpPr>
        <p:spPr/>
        <p:txBody>
          <a:bodyPr/>
          <a:lstStyle/>
          <a:p>
            <a:r>
              <a:rPr lang="fr-FR" dirty="0"/>
              <a:t>ZOOM sur l’étape de signature du mandat </a:t>
            </a:r>
          </a:p>
        </p:txBody>
      </p:sp>
      <p:pic>
        <p:nvPicPr>
          <p:cNvPr id="4" name="Image 3"/>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832099" y="1451429"/>
            <a:ext cx="5961699" cy="4298868"/>
          </a:xfrm>
          <a:prstGeom prst="rect">
            <a:avLst/>
          </a:prstGeom>
        </p:spPr>
      </p:pic>
      <p:sp>
        <p:nvSpPr>
          <p:cNvPr id="5" name="Zone de texte 2"/>
          <p:cNvSpPr txBox="1">
            <a:spLocks noChangeArrowheads="1"/>
          </p:cNvSpPr>
          <p:nvPr/>
        </p:nvSpPr>
        <p:spPr bwMode="auto">
          <a:xfrm>
            <a:off x="304800" y="2466445"/>
            <a:ext cx="2351314" cy="985581"/>
          </a:xfrm>
          <a:prstGeom prst="rect">
            <a:avLst/>
          </a:prstGeom>
          <a:solidFill>
            <a:schemeClr val="bg1">
              <a:lumMod val="75000"/>
              <a:alpha val="23000"/>
            </a:schemeClr>
          </a:solidFill>
          <a:ln w="9525">
            <a:noFill/>
            <a:miter lim="800000"/>
            <a:headEnd/>
            <a:tailEnd/>
          </a:ln>
        </p:spPr>
        <p:txBody>
          <a:bodyPr rot="0" vert="horz" wrap="square" lIns="91440" tIns="45720" rIns="91440" bIns="45720" anchor="t" anchorCtr="0">
            <a:noAutofit/>
          </a:bodyPr>
          <a:lstStyle/>
          <a:p>
            <a:pPr>
              <a:lnSpc>
                <a:spcPct val="115000"/>
              </a:lnSpc>
              <a:spcAft>
                <a:spcPts val="1000"/>
              </a:spcAft>
            </a:pPr>
            <a:r>
              <a:rPr lang="fr-FR" sz="1200" dirty="0" smtClean="0">
                <a:latin typeface="Arial Narrow" panose="020B0606020202030204" pitchFamily="34" charset="0"/>
              </a:rPr>
              <a:t>Renseigner la date d’arrêt </a:t>
            </a:r>
            <a:r>
              <a:rPr lang="fr-FR" sz="1200" dirty="0">
                <a:latin typeface="Arial Narrow" panose="020B0606020202030204" pitchFamily="34" charset="0"/>
              </a:rPr>
              <a:t>des virements </a:t>
            </a:r>
            <a:r>
              <a:rPr lang="fr-FR" sz="1200" dirty="0" smtClean="0">
                <a:latin typeface="Arial Narrow" panose="020B0606020202030204" pitchFamily="34" charset="0"/>
              </a:rPr>
              <a:t>permanents, au minimum 12 jours ouvrés après la signature du mandat</a:t>
            </a:r>
          </a:p>
        </p:txBody>
      </p:sp>
      <p:sp>
        <p:nvSpPr>
          <p:cNvPr id="6" name="Espace réservé du contenu 1"/>
          <p:cNvSpPr txBox="1">
            <a:spLocks/>
          </p:cNvSpPr>
          <p:nvPr/>
        </p:nvSpPr>
        <p:spPr>
          <a:xfrm>
            <a:off x="1086928" y="1760893"/>
            <a:ext cx="1742436" cy="360529"/>
          </a:xfrm>
          <a:prstGeom prst="rect">
            <a:avLst/>
          </a:prstGeom>
          <a:solidFill>
            <a:srgbClr val="EA0000"/>
          </a:solidFill>
          <a:ln>
            <a:solidFill>
              <a:srgbClr val="EA0000"/>
            </a:solidFill>
          </a:ln>
        </p:spPr>
        <p:txBody>
          <a:bodyPr vert="horz" lIns="91440" tIns="45720" rIns="91440" bIns="45720" rtlCol="0" anchor="ctr">
            <a:normAutofit/>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b="1" dirty="0" smtClean="0">
                <a:solidFill>
                  <a:schemeClr val="bg1"/>
                </a:solidFill>
              </a:rPr>
              <a:t>Le volet obligatoire</a:t>
            </a:r>
            <a:endParaRPr lang="fr-FR" sz="1600" b="1" dirty="0">
              <a:solidFill>
                <a:schemeClr val="bg1"/>
              </a:solidFill>
            </a:endParaRPr>
          </a:p>
        </p:txBody>
      </p:sp>
      <p:sp>
        <p:nvSpPr>
          <p:cNvPr id="7" name="Rectangle 6"/>
          <p:cNvSpPr/>
          <p:nvPr/>
        </p:nvSpPr>
        <p:spPr>
          <a:xfrm>
            <a:off x="2832100" y="1766923"/>
            <a:ext cx="5740400" cy="2010429"/>
          </a:xfrm>
          <a:prstGeom prst="rect">
            <a:avLst/>
          </a:prstGeom>
          <a:noFill/>
          <a:ln w="38100">
            <a:solidFill>
              <a:srgbClr val="EA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2832100" y="3817721"/>
            <a:ext cx="5740400" cy="1932576"/>
          </a:xfrm>
          <a:prstGeom prst="rect">
            <a:avLst/>
          </a:prstGeom>
          <a:noFill/>
          <a:ln w="38100">
            <a:solidFill>
              <a:srgbClr val="EA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contenu 1"/>
          <p:cNvSpPr txBox="1">
            <a:spLocks/>
          </p:cNvSpPr>
          <p:nvPr/>
        </p:nvSpPr>
        <p:spPr>
          <a:xfrm>
            <a:off x="1081038" y="3798671"/>
            <a:ext cx="1742436" cy="360529"/>
          </a:xfrm>
          <a:prstGeom prst="rect">
            <a:avLst/>
          </a:prstGeom>
          <a:noFill/>
          <a:ln>
            <a:solidFill>
              <a:srgbClr val="FF0000"/>
            </a:solidFill>
            <a:prstDash val="dash"/>
          </a:ln>
        </p:spPr>
        <p:txBody>
          <a:bodyPr vert="horz" lIns="91440" tIns="45720" rIns="91440" bIns="45720" rtlCol="0" anchor="ctr">
            <a:normAutofit/>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b="1" dirty="0" smtClean="0">
                <a:solidFill>
                  <a:srgbClr val="EA0000"/>
                </a:solidFill>
              </a:rPr>
              <a:t>Le volet optionnel</a:t>
            </a:r>
            <a:endParaRPr lang="fr-FR" sz="1600" b="1" dirty="0">
              <a:solidFill>
                <a:srgbClr val="EA0000"/>
              </a:solidFill>
            </a:endParaRPr>
          </a:p>
        </p:txBody>
      </p:sp>
      <p:cxnSp>
        <p:nvCxnSpPr>
          <p:cNvPr id="12" name="Connecteur droit avec flèche 11"/>
          <p:cNvCxnSpPr/>
          <p:nvPr/>
        </p:nvCxnSpPr>
        <p:spPr>
          <a:xfrm>
            <a:off x="2656114" y="3112829"/>
            <a:ext cx="449943" cy="472209"/>
          </a:xfrm>
          <a:prstGeom prst="straightConnector1">
            <a:avLst/>
          </a:prstGeom>
          <a:ln w="25400">
            <a:solidFill>
              <a:srgbClr val="EA0000"/>
            </a:solidFill>
            <a:tailEnd type="arrow"/>
          </a:ln>
        </p:spPr>
        <p:style>
          <a:lnRef idx="1">
            <a:schemeClr val="accent1"/>
          </a:lnRef>
          <a:fillRef idx="0">
            <a:schemeClr val="accent1"/>
          </a:fillRef>
          <a:effectRef idx="0">
            <a:schemeClr val="accent1"/>
          </a:effectRef>
          <a:fontRef idx="minor">
            <a:schemeClr val="tx1"/>
          </a:fontRef>
        </p:style>
      </p:cxnSp>
      <p:sp>
        <p:nvSpPr>
          <p:cNvPr id="16" name="Zone de texte 2"/>
          <p:cNvSpPr txBox="1">
            <a:spLocks noChangeArrowheads="1"/>
          </p:cNvSpPr>
          <p:nvPr/>
        </p:nvSpPr>
        <p:spPr bwMode="auto">
          <a:xfrm>
            <a:off x="304800" y="4179612"/>
            <a:ext cx="2351314" cy="1570685"/>
          </a:xfrm>
          <a:prstGeom prst="rect">
            <a:avLst/>
          </a:prstGeom>
          <a:solidFill>
            <a:schemeClr val="bg1">
              <a:lumMod val="75000"/>
              <a:alpha val="23000"/>
            </a:schemeClr>
          </a:solidFill>
          <a:ln w="9525">
            <a:noFill/>
            <a:miter lim="800000"/>
            <a:headEnd/>
            <a:tailEnd/>
          </a:ln>
        </p:spPr>
        <p:txBody>
          <a:bodyPr rot="0" vert="horz" wrap="square" lIns="91440" tIns="45720" rIns="91440" bIns="45720" anchor="t" anchorCtr="0">
            <a:noAutofit/>
          </a:bodyPr>
          <a:lstStyle/>
          <a:p>
            <a:r>
              <a:rPr lang="fr-FR" sz="1100" dirty="0" smtClean="0">
                <a:latin typeface="Arial Narrow" panose="020B0606020202030204" pitchFamily="34" charset="0"/>
              </a:rPr>
              <a:t>Cochez la case et renseigner la date </a:t>
            </a:r>
            <a:r>
              <a:rPr lang="fr-FR" sz="1100" b="1" dirty="0" smtClean="0">
                <a:latin typeface="Arial Narrow" panose="020B0606020202030204" pitchFamily="34" charset="0"/>
              </a:rPr>
              <a:t>si</a:t>
            </a:r>
            <a:r>
              <a:rPr lang="fr-FR" sz="1100" dirty="0" smtClean="0">
                <a:latin typeface="Arial Narrow" panose="020B0606020202030204" pitchFamily="34" charset="0"/>
              </a:rPr>
              <a:t> le </a:t>
            </a:r>
            <a:r>
              <a:rPr lang="fr-FR" sz="1100" b="1" dirty="0" smtClean="0">
                <a:latin typeface="Arial Narrow" panose="020B0606020202030204" pitchFamily="34" charset="0"/>
              </a:rPr>
              <a:t>Client</a:t>
            </a:r>
            <a:r>
              <a:rPr lang="fr-FR" sz="1100" dirty="0" smtClean="0">
                <a:latin typeface="Arial Narrow" panose="020B0606020202030204" pitchFamily="34" charset="0"/>
              </a:rPr>
              <a:t> souhaite </a:t>
            </a:r>
            <a:r>
              <a:rPr lang="fr-FR" sz="1100" b="1" dirty="0" smtClean="0">
                <a:latin typeface="Arial Narrow" panose="020B0606020202030204" pitchFamily="34" charset="0"/>
              </a:rPr>
              <a:t>clôturer</a:t>
            </a:r>
            <a:r>
              <a:rPr lang="fr-FR" sz="1100" dirty="0" smtClean="0">
                <a:latin typeface="Arial Narrow" panose="020B0606020202030204" pitchFamily="34" charset="0"/>
              </a:rPr>
              <a:t> </a:t>
            </a:r>
            <a:r>
              <a:rPr lang="fr-FR" sz="1100" b="1" dirty="0" smtClean="0">
                <a:latin typeface="Arial Narrow" panose="020B0606020202030204" pitchFamily="34" charset="0"/>
              </a:rPr>
              <a:t>son compte dans la banque de départ. </a:t>
            </a:r>
            <a:r>
              <a:rPr lang="fr-FR" sz="1100" dirty="0" smtClean="0">
                <a:latin typeface="Arial Narrow" panose="020B0606020202030204" pitchFamily="34" charset="0"/>
              </a:rPr>
              <a:t>Il s’agit ici de formaliser la demande, mais </a:t>
            </a:r>
            <a:r>
              <a:rPr lang="fr-FR" sz="1100" u="sng" dirty="0" smtClean="0">
                <a:latin typeface="Arial Narrow" panose="020B0606020202030204" pitchFamily="34" charset="0"/>
              </a:rPr>
              <a:t>la clôture n’est pas automatique</a:t>
            </a:r>
            <a:r>
              <a:rPr lang="fr-FR" sz="1100" dirty="0" smtClean="0">
                <a:latin typeface="Arial Narrow" panose="020B0606020202030204" pitchFamily="34" charset="0"/>
              </a:rPr>
              <a:t>, c’est au conseiller de la banque de départ de l’effectuer).</a:t>
            </a:r>
          </a:p>
          <a:p>
            <a:r>
              <a:rPr lang="fr-FR" sz="1100" b="1" dirty="0" smtClean="0">
                <a:latin typeface="Arial Narrow" panose="020B0606020202030204" pitchFamily="34" charset="0"/>
                <a:ea typeface="Calibri"/>
                <a:cs typeface="Times New Roman"/>
              </a:rPr>
              <a:t>Tous</a:t>
            </a:r>
            <a:r>
              <a:rPr lang="fr-FR" sz="1100" dirty="0" smtClean="0">
                <a:latin typeface="Arial Narrow" panose="020B0606020202030204" pitchFamily="34" charset="0"/>
                <a:ea typeface="Calibri"/>
                <a:cs typeface="Times New Roman"/>
              </a:rPr>
              <a:t> ses émetteurs de </a:t>
            </a:r>
            <a:r>
              <a:rPr lang="fr-FR" sz="1100" b="1" dirty="0" smtClean="0">
                <a:latin typeface="Arial Narrow" panose="020B0606020202030204" pitchFamily="34" charset="0"/>
                <a:ea typeface="Calibri"/>
                <a:cs typeface="Times New Roman"/>
              </a:rPr>
              <a:t>virements</a:t>
            </a:r>
            <a:r>
              <a:rPr lang="fr-FR" sz="1100" dirty="0" smtClean="0">
                <a:latin typeface="Arial Narrow" panose="020B0606020202030204" pitchFamily="34" charset="0"/>
                <a:ea typeface="Calibri"/>
                <a:cs typeface="Times New Roman"/>
              </a:rPr>
              <a:t> et </a:t>
            </a:r>
            <a:r>
              <a:rPr lang="fr-FR" sz="1100" b="1" dirty="0" smtClean="0">
                <a:latin typeface="Arial Narrow" panose="020B0606020202030204" pitchFamily="34" charset="0"/>
                <a:ea typeface="Calibri"/>
                <a:cs typeface="Times New Roman"/>
              </a:rPr>
              <a:t>prélèvements</a:t>
            </a:r>
            <a:r>
              <a:rPr lang="fr-FR" sz="1100" dirty="0" smtClean="0">
                <a:latin typeface="Arial Narrow" panose="020B0606020202030204" pitchFamily="34" charset="0"/>
                <a:ea typeface="Calibri"/>
                <a:cs typeface="Times New Roman"/>
              </a:rPr>
              <a:t> seront </a:t>
            </a:r>
            <a:r>
              <a:rPr lang="fr-FR" sz="1100" b="1" dirty="0" smtClean="0">
                <a:latin typeface="Arial Narrow" panose="020B0606020202030204" pitchFamily="34" charset="0"/>
                <a:ea typeface="Calibri"/>
                <a:cs typeface="Times New Roman"/>
              </a:rPr>
              <a:t>informés </a:t>
            </a:r>
            <a:r>
              <a:rPr lang="fr-FR" sz="1100" dirty="0" smtClean="0">
                <a:latin typeface="Arial Narrow" panose="020B0606020202030204" pitchFamily="34" charset="0"/>
                <a:ea typeface="Calibri"/>
                <a:cs typeface="Times New Roman"/>
              </a:rPr>
              <a:t>de son changement de domiciliation.</a:t>
            </a:r>
          </a:p>
        </p:txBody>
      </p:sp>
      <p:sp>
        <p:nvSpPr>
          <p:cNvPr id="17" name="Zone de texte 2"/>
          <p:cNvSpPr txBox="1">
            <a:spLocks noChangeArrowheads="1"/>
          </p:cNvSpPr>
          <p:nvPr/>
        </p:nvSpPr>
        <p:spPr bwMode="auto">
          <a:xfrm>
            <a:off x="4676776" y="4589187"/>
            <a:ext cx="3820244" cy="680415"/>
          </a:xfrm>
          <a:prstGeom prst="rect">
            <a:avLst/>
          </a:prstGeom>
          <a:solidFill>
            <a:srgbClr val="EA0000">
              <a:alpha val="23000"/>
            </a:srgbClr>
          </a:solidFill>
          <a:ln w="9525">
            <a:noFill/>
            <a:miter lim="800000"/>
            <a:headEnd/>
            <a:tailEnd/>
          </a:ln>
        </p:spPr>
        <p:txBody>
          <a:bodyPr rot="0" vert="horz" wrap="square" lIns="91440" tIns="45720" rIns="91440" bIns="45720" anchor="ctr" anchorCtr="0">
            <a:noAutofit/>
          </a:bodyPr>
          <a:lstStyle/>
          <a:p>
            <a:r>
              <a:rPr lang="fr-FR" sz="1100" b="1" dirty="0" smtClean="0">
                <a:latin typeface="Arial Narrow" panose="020B0606020202030204" pitchFamily="34" charset="0"/>
              </a:rPr>
              <a:t>Si</a:t>
            </a:r>
            <a:r>
              <a:rPr lang="fr-FR" sz="1100" dirty="0" smtClean="0">
                <a:latin typeface="Arial Narrow" panose="020B0606020202030204" pitchFamily="34" charset="0"/>
              </a:rPr>
              <a:t> le </a:t>
            </a:r>
            <a:r>
              <a:rPr lang="fr-FR" sz="1100" b="1" dirty="0" smtClean="0">
                <a:latin typeface="Arial Narrow" panose="020B0606020202030204" pitchFamily="34" charset="0"/>
              </a:rPr>
              <a:t>Client</a:t>
            </a:r>
            <a:r>
              <a:rPr lang="fr-FR" sz="1100" dirty="0" smtClean="0">
                <a:latin typeface="Arial Narrow" panose="020B0606020202030204" pitchFamily="34" charset="0"/>
              </a:rPr>
              <a:t> souhaite </a:t>
            </a:r>
            <a:r>
              <a:rPr lang="fr-FR" sz="1100" b="1" dirty="0" smtClean="0">
                <a:latin typeface="Arial Narrow" panose="020B0606020202030204" pitchFamily="34" charset="0"/>
              </a:rPr>
              <a:t>choisir la liste des émetteurs </a:t>
            </a:r>
            <a:r>
              <a:rPr lang="fr-FR" sz="1100" dirty="0" smtClean="0">
                <a:latin typeface="Arial Narrow" panose="020B0606020202030204" pitchFamily="34" charset="0"/>
              </a:rPr>
              <a:t>à informer de son changement de domiciliation, </a:t>
            </a:r>
            <a:r>
              <a:rPr lang="fr-FR" sz="1100" b="1" dirty="0" smtClean="0">
                <a:latin typeface="Arial Narrow" panose="020B0606020202030204" pitchFamily="34" charset="0"/>
              </a:rPr>
              <a:t>cochez Mobilité Partielle non régie</a:t>
            </a:r>
            <a:r>
              <a:rPr lang="fr-FR" sz="1100" dirty="0" smtClean="0">
                <a:latin typeface="Arial Narrow" panose="020B0606020202030204" pitchFamily="34" charset="0"/>
              </a:rPr>
              <a:t>. </a:t>
            </a:r>
            <a:r>
              <a:rPr lang="fr-FR" sz="1100" dirty="0" smtClean="0">
                <a:latin typeface="Arial Narrow" panose="020B0606020202030204" pitchFamily="34" charset="0"/>
                <a:ea typeface="Calibri"/>
                <a:cs typeface="Times New Roman"/>
              </a:rPr>
              <a:t>Le compte dans la Banque de départ ne doit pas être clôturé.</a:t>
            </a:r>
          </a:p>
        </p:txBody>
      </p:sp>
      <p:cxnSp>
        <p:nvCxnSpPr>
          <p:cNvPr id="18" name="Connecteur droit avec flèche 17"/>
          <p:cNvCxnSpPr/>
          <p:nvPr/>
        </p:nvCxnSpPr>
        <p:spPr>
          <a:xfrm flipV="1">
            <a:off x="2645228" y="4860027"/>
            <a:ext cx="555172" cy="69366"/>
          </a:xfrm>
          <a:prstGeom prst="straightConnector1">
            <a:avLst/>
          </a:prstGeom>
          <a:ln w="25400">
            <a:solidFill>
              <a:srgbClr val="EA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Connecteur droit avec flèche 19"/>
          <p:cNvCxnSpPr/>
          <p:nvPr/>
        </p:nvCxnSpPr>
        <p:spPr>
          <a:xfrm flipH="1">
            <a:off x="3038475" y="5012427"/>
            <a:ext cx="1638301" cy="542925"/>
          </a:xfrm>
          <a:prstGeom prst="straightConnector1">
            <a:avLst/>
          </a:prstGeom>
          <a:ln w="25400">
            <a:solidFill>
              <a:srgbClr val="EA0000"/>
            </a:solidFill>
            <a:tailEnd type="arrow"/>
          </a:ln>
        </p:spPr>
        <p:style>
          <a:lnRef idx="1">
            <a:schemeClr val="accent1"/>
          </a:lnRef>
          <a:fillRef idx="0">
            <a:schemeClr val="accent1"/>
          </a:fillRef>
          <a:effectRef idx="0">
            <a:schemeClr val="accent1"/>
          </a:effectRef>
          <a:fontRef idx="minor">
            <a:schemeClr val="tx1"/>
          </a:fontRef>
        </p:style>
      </p:cxnSp>
      <p:sp>
        <p:nvSpPr>
          <p:cNvPr id="23" name="Espace réservé du contenu 1"/>
          <p:cNvSpPr txBox="1">
            <a:spLocks/>
          </p:cNvSpPr>
          <p:nvPr/>
        </p:nvSpPr>
        <p:spPr>
          <a:xfrm>
            <a:off x="304800" y="5882830"/>
            <a:ext cx="8527801" cy="480214"/>
          </a:xfrm>
          <a:prstGeom prst="rect">
            <a:avLst/>
          </a:prstGeom>
        </p:spPr>
        <p:txBody>
          <a:bodyPr vert="horz" lIns="91440" tIns="45720" rIns="91440" bIns="45720" rtlCol="0">
            <a:normAutofit/>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smtClean="0"/>
              <a:t>Le Client choisit entre Mobilité </a:t>
            </a:r>
            <a:r>
              <a:rPr lang="fr-FR" sz="1400" dirty="0"/>
              <a:t>T</a:t>
            </a:r>
            <a:r>
              <a:rPr lang="fr-FR" sz="1400" dirty="0" smtClean="0"/>
              <a:t>otale et Mobilité Partielle</a:t>
            </a:r>
            <a:endParaRPr lang="fr-FR" sz="1400" dirty="0"/>
          </a:p>
        </p:txBody>
      </p:sp>
      <p:sp>
        <p:nvSpPr>
          <p:cNvPr id="24" name="Zone de texte 2"/>
          <p:cNvSpPr txBox="1">
            <a:spLocks noChangeArrowheads="1"/>
          </p:cNvSpPr>
          <p:nvPr/>
        </p:nvSpPr>
        <p:spPr bwMode="auto">
          <a:xfrm>
            <a:off x="4934308" y="3277850"/>
            <a:ext cx="3562712" cy="348352"/>
          </a:xfrm>
          <a:prstGeom prst="rect">
            <a:avLst/>
          </a:prstGeom>
          <a:solidFill>
            <a:srgbClr val="EA0000">
              <a:alpha val="23000"/>
            </a:srgbClr>
          </a:solidFill>
          <a:ln w="9525">
            <a:noFill/>
            <a:miter lim="800000"/>
            <a:headEnd/>
            <a:tailEnd/>
          </a:ln>
        </p:spPr>
        <p:txBody>
          <a:bodyPr rot="0" vert="horz" wrap="square" lIns="91440" tIns="45720" rIns="91440" bIns="45720" anchor="ctr" anchorCtr="0">
            <a:noAutofit/>
          </a:bodyPr>
          <a:lstStyle/>
          <a:p>
            <a:pPr>
              <a:lnSpc>
                <a:spcPct val="115000"/>
              </a:lnSpc>
              <a:spcAft>
                <a:spcPts val="1000"/>
              </a:spcAft>
            </a:pPr>
            <a:r>
              <a:rPr lang="fr-FR" sz="1100" dirty="0" smtClean="0">
                <a:latin typeface="Arial Narrow" panose="020B0606020202030204" pitchFamily="34" charset="0"/>
                <a:ea typeface="Calibri"/>
                <a:cs typeface="Times New Roman"/>
              </a:rPr>
              <a:t>Un contrôle  de date est effectué par l’application lors de la saisie.</a:t>
            </a:r>
          </a:p>
        </p:txBody>
      </p:sp>
      <p:sp>
        <p:nvSpPr>
          <p:cNvPr id="19" name="Zone de texte 2"/>
          <p:cNvSpPr txBox="1">
            <a:spLocks noChangeArrowheads="1"/>
          </p:cNvSpPr>
          <p:nvPr/>
        </p:nvSpPr>
        <p:spPr bwMode="auto">
          <a:xfrm>
            <a:off x="6189437" y="5882830"/>
            <a:ext cx="2643164" cy="894750"/>
          </a:xfrm>
          <a:prstGeom prst="rect">
            <a:avLst/>
          </a:prstGeom>
          <a:solidFill>
            <a:srgbClr val="EA0000"/>
          </a:solidFill>
          <a:ln w="9525">
            <a:noFill/>
            <a:miter lim="800000"/>
            <a:headEnd/>
            <a:tailEnd/>
          </a:ln>
        </p:spPr>
        <p:txBody>
          <a:bodyPr rot="0" vert="horz" wrap="square" lIns="91440" tIns="45720" rIns="91440" bIns="45720" anchor="t" anchorCtr="0">
            <a:noAutofit/>
          </a:bodyPr>
          <a:lstStyle/>
          <a:p>
            <a:r>
              <a:rPr lang="fr-FR" sz="1200" b="1" dirty="0" smtClean="0">
                <a:solidFill>
                  <a:schemeClr val="bg1"/>
                </a:solidFill>
                <a:latin typeface="Arial Narrow" panose="020B0606020202030204" pitchFamily="34" charset="0"/>
                <a:ea typeface="Calibri"/>
                <a:cs typeface="Times New Roman"/>
              </a:rPr>
              <a:t>Documents à archiver dans le Classeur client:</a:t>
            </a:r>
          </a:p>
          <a:p>
            <a:pPr marL="171450" indent="-171450">
              <a:buFont typeface="Wingdings" panose="05000000000000000000" pitchFamily="2" charset="2"/>
              <a:buChar char="§"/>
            </a:pPr>
            <a:r>
              <a:rPr lang="fr-FR" sz="1200" dirty="0">
                <a:solidFill>
                  <a:schemeClr val="bg1"/>
                </a:solidFill>
                <a:latin typeface="Arial Narrow" panose="020B0606020202030204" pitchFamily="34" charset="0"/>
                <a:ea typeface="Calibri"/>
                <a:cs typeface="Times New Roman"/>
              </a:rPr>
              <a:t>l</a:t>
            </a:r>
            <a:r>
              <a:rPr lang="fr-FR" sz="1200" dirty="0" smtClean="0">
                <a:solidFill>
                  <a:schemeClr val="bg1"/>
                </a:solidFill>
                <a:latin typeface="Arial Narrow" panose="020B0606020202030204" pitchFamily="34" charset="0"/>
                <a:ea typeface="Calibri"/>
                <a:cs typeface="Times New Roman"/>
              </a:rPr>
              <a:t>e mandat de mobilité signé</a:t>
            </a:r>
          </a:p>
          <a:p>
            <a:pPr marL="171450" indent="-171450">
              <a:buFont typeface="Wingdings" panose="05000000000000000000" pitchFamily="2" charset="2"/>
              <a:buChar char="§"/>
            </a:pPr>
            <a:r>
              <a:rPr lang="fr-FR" sz="1200" dirty="0" smtClean="0">
                <a:solidFill>
                  <a:schemeClr val="bg1"/>
                </a:solidFill>
                <a:latin typeface="Arial Narrow" panose="020B0606020202030204" pitchFamily="34" charset="0"/>
                <a:ea typeface="Calibri"/>
                <a:cs typeface="Times New Roman"/>
              </a:rPr>
              <a:t>la copie du RIB de la Banque de Départ</a:t>
            </a:r>
          </a:p>
        </p:txBody>
      </p:sp>
    </p:spTree>
    <p:extLst>
      <p:ext uri="{BB962C8B-B14F-4D97-AF65-F5344CB8AC3E}">
        <p14:creationId xmlns:p14="http://schemas.microsoft.com/office/powerpoint/2010/main" val="11062440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708925" y="1334217"/>
            <a:ext cx="1318948" cy="317219"/>
          </a:xfrm>
        </p:spPr>
        <p:txBody>
          <a:bodyPr>
            <a:noAutofit/>
          </a:bodyPr>
          <a:lstStyle/>
          <a:p>
            <a:pPr marL="0" indent="0">
              <a:buNone/>
            </a:pPr>
            <a:r>
              <a:rPr lang="fr-FR" sz="1600" b="1" dirty="0" smtClean="0">
                <a:solidFill>
                  <a:srgbClr val="EA0000"/>
                </a:solidFill>
              </a:rPr>
              <a:t>CONSEILLER</a:t>
            </a:r>
            <a:endParaRPr lang="fr-FR" sz="1600" b="1" dirty="0">
              <a:solidFill>
                <a:srgbClr val="EA0000"/>
              </a:solidFill>
            </a:endParaRPr>
          </a:p>
        </p:txBody>
      </p:sp>
      <p:sp>
        <p:nvSpPr>
          <p:cNvPr id="3" name="Espace réservé du texte 2"/>
          <p:cNvSpPr>
            <a:spLocks noGrp="1"/>
          </p:cNvSpPr>
          <p:nvPr>
            <p:ph type="body" sz="quarter" idx="16"/>
          </p:nvPr>
        </p:nvSpPr>
        <p:spPr/>
        <p:txBody>
          <a:bodyPr/>
          <a:lstStyle/>
          <a:p>
            <a:r>
              <a:rPr lang="fr-FR" sz="2400" dirty="0" smtClean="0"/>
              <a:t>Accès au dossier DOMILIS </a:t>
            </a:r>
          </a:p>
          <a:p>
            <a:r>
              <a:rPr lang="fr-FR" sz="2400" dirty="0" smtClean="0"/>
              <a:t>par le Conseiller et le client</a:t>
            </a:r>
            <a:endParaRPr lang="fr-FR" sz="2400" dirty="0"/>
          </a:p>
        </p:txBody>
      </p:sp>
      <p:pic>
        <p:nvPicPr>
          <p:cNvPr id="4" name="Image 3"/>
          <p:cNvPicPr/>
          <p:nvPr/>
        </p:nvPicPr>
        <p:blipFill rotWithShape="1">
          <a:blip r:embed="rId2" cstate="print">
            <a:extLst>
              <a:ext uri="{28A0092B-C50C-407E-A947-70E740481C1C}">
                <a14:useLocalDpi xmlns:a14="http://schemas.microsoft.com/office/drawing/2010/main" val="0"/>
              </a:ext>
            </a:extLst>
          </a:blip>
          <a:srcRect l="-4" b="-2"/>
          <a:stretch/>
        </p:blipFill>
        <p:spPr>
          <a:xfrm>
            <a:off x="1082365" y="3232745"/>
            <a:ext cx="2765551" cy="1207699"/>
          </a:xfrm>
          <a:prstGeom prst="rect">
            <a:avLst/>
          </a:prstGeom>
        </p:spPr>
      </p:pic>
      <p:sp>
        <p:nvSpPr>
          <p:cNvPr id="7" name="Espace réservé du contenu 1"/>
          <p:cNvSpPr txBox="1">
            <a:spLocks/>
          </p:cNvSpPr>
          <p:nvPr/>
        </p:nvSpPr>
        <p:spPr>
          <a:xfrm>
            <a:off x="251060" y="4896809"/>
            <a:ext cx="2379997" cy="818704"/>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smtClean="0"/>
              <a:t>Pour accéder au dossier d’un client, le conseiller utilise la transaction </a:t>
            </a:r>
            <a:r>
              <a:rPr lang="fr-FR" sz="1400" dirty="0" smtClean="0">
                <a:solidFill>
                  <a:srgbClr val="EA0000"/>
                </a:solidFill>
              </a:rPr>
              <a:t>1307</a:t>
            </a:r>
            <a:r>
              <a:rPr lang="fr-FR" sz="1400" dirty="0" smtClean="0"/>
              <a:t> depuis la synthèse du client.</a:t>
            </a:r>
          </a:p>
        </p:txBody>
      </p:sp>
      <p:grpSp>
        <p:nvGrpSpPr>
          <p:cNvPr id="9" name="Groupe 8"/>
          <p:cNvGrpSpPr/>
          <p:nvPr/>
        </p:nvGrpSpPr>
        <p:grpSpPr>
          <a:xfrm>
            <a:off x="2656936" y="4870931"/>
            <a:ext cx="1748234" cy="1117118"/>
            <a:chOff x="164794" y="4628072"/>
            <a:chExt cx="2075145" cy="1319842"/>
          </a:xfrm>
        </p:grpSpPr>
        <p:pic>
          <p:nvPicPr>
            <p:cNvPr id="6" name="Image 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64794" y="4628072"/>
              <a:ext cx="2075145" cy="1319842"/>
            </a:xfrm>
            <a:prstGeom prst="rect">
              <a:avLst/>
            </a:prstGeom>
          </p:spPr>
        </p:pic>
        <p:sp>
          <p:nvSpPr>
            <p:cNvPr id="8" name="ZoneTexte 7"/>
            <p:cNvSpPr txBox="1"/>
            <p:nvPr/>
          </p:nvSpPr>
          <p:spPr>
            <a:xfrm>
              <a:off x="1095419" y="5033681"/>
              <a:ext cx="720378" cy="254312"/>
            </a:xfrm>
            <a:prstGeom prst="rect">
              <a:avLst/>
            </a:prstGeom>
            <a:noFill/>
            <a:ln w="25400">
              <a:solidFill>
                <a:srgbClr val="FF0000"/>
              </a:solidFill>
            </a:ln>
          </p:spPr>
          <p:txBody>
            <a:bodyPr wrap="square" rtlCol="0">
              <a:noAutofit/>
            </a:bodyPr>
            <a:lstStyle>
              <a:defPPr>
                <a:defRPr lang="fr-FR"/>
              </a:defPPr>
              <a:lvl1pPr algn="ctr">
                <a:defRPr sz="1400">
                  <a:latin typeface="Arial" panose="020B0604020202020204" pitchFamily="34" charset="0"/>
                  <a:cs typeface="Arial" panose="020B0604020202020204" pitchFamily="34" charset="0"/>
                </a:defRPr>
              </a:lvl1pPr>
            </a:lstStyle>
            <a:p>
              <a:endParaRPr lang="fr-FR" sz="1050" dirty="0">
                <a:solidFill>
                  <a:srgbClr val="EA0000"/>
                </a:solidFill>
              </a:endParaRPr>
            </a:p>
          </p:txBody>
        </p:sp>
      </p:grpSp>
      <p:sp>
        <p:nvSpPr>
          <p:cNvPr id="10" name="Espace réservé du contenu 1"/>
          <p:cNvSpPr txBox="1">
            <a:spLocks/>
          </p:cNvSpPr>
          <p:nvPr/>
        </p:nvSpPr>
        <p:spPr>
          <a:xfrm>
            <a:off x="4729322" y="1755473"/>
            <a:ext cx="4019909" cy="927341"/>
          </a:xfrm>
          <a:prstGeom prst="rect">
            <a:avLst/>
          </a:prstGeom>
        </p:spPr>
        <p:txBody>
          <a:bodyPr vert="horz" lIns="91440" tIns="45720" rIns="91440" bIns="45720" rtlCol="0">
            <a:normAutofit lnSpcReduction="10000"/>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dirty="0"/>
              <a:t>Le Client accède à son dossier DOMILIS dans son espace personnel de banque à distance, « Ma synthèse », rubrique « Demandes en cours </a:t>
            </a:r>
            <a:r>
              <a:rPr lang="fr-FR" sz="1600" dirty="0" smtClean="0"/>
              <a:t>».</a:t>
            </a:r>
            <a:endParaRPr lang="fr-FR" sz="1600" dirty="0"/>
          </a:p>
        </p:txBody>
      </p:sp>
      <p:pic>
        <p:nvPicPr>
          <p:cNvPr id="13"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7026864" y="2618117"/>
            <a:ext cx="1817256" cy="3404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4" name="Connecteur droit 13"/>
          <p:cNvCxnSpPr/>
          <p:nvPr/>
        </p:nvCxnSpPr>
        <p:spPr>
          <a:xfrm>
            <a:off x="4632385" y="1388853"/>
            <a:ext cx="0" cy="4705713"/>
          </a:xfrm>
          <a:prstGeom prst="line">
            <a:avLst/>
          </a:prstGeom>
          <a:ln w="19050">
            <a:solidFill>
              <a:srgbClr val="EA0000"/>
            </a:solidFill>
          </a:ln>
        </p:spPr>
        <p:style>
          <a:lnRef idx="1">
            <a:schemeClr val="accent1"/>
          </a:lnRef>
          <a:fillRef idx="0">
            <a:schemeClr val="accent1"/>
          </a:fillRef>
          <a:effectRef idx="0">
            <a:schemeClr val="accent1"/>
          </a:effectRef>
          <a:fontRef idx="minor">
            <a:schemeClr val="tx1"/>
          </a:fontRef>
        </p:style>
      </p:cxnSp>
      <p:sp>
        <p:nvSpPr>
          <p:cNvPr id="15" name="Espace réservé du contenu 1"/>
          <p:cNvSpPr txBox="1">
            <a:spLocks/>
          </p:cNvSpPr>
          <p:nvPr/>
        </p:nvSpPr>
        <p:spPr>
          <a:xfrm>
            <a:off x="4686192" y="3555527"/>
            <a:ext cx="2439229" cy="930209"/>
          </a:xfrm>
          <a:prstGeom prst="rect">
            <a:avLst/>
          </a:prstGeom>
        </p:spPr>
        <p:txBody>
          <a:bodyPr vert="horz" lIns="91440" tIns="45720" rIns="91440" bIns="45720" rtlCol="0">
            <a:normAutofit/>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200" dirty="0" smtClean="0"/>
              <a:t>Le dossier DOMILIS est accessible pendant 13 mois, à compter de la date de signature du mandat</a:t>
            </a:r>
            <a:endParaRPr lang="fr-FR" sz="1200" dirty="0"/>
          </a:p>
        </p:txBody>
      </p:sp>
      <p:sp>
        <p:nvSpPr>
          <p:cNvPr id="16" name="ZoneTexte 15"/>
          <p:cNvSpPr txBox="1"/>
          <p:nvPr/>
        </p:nvSpPr>
        <p:spPr>
          <a:xfrm>
            <a:off x="7026864" y="4520413"/>
            <a:ext cx="1817256" cy="1026372"/>
          </a:xfrm>
          <a:prstGeom prst="rect">
            <a:avLst/>
          </a:prstGeom>
          <a:noFill/>
          <a:ln w="25400">
            <a:solidFill>
              <a:srgbClr val="FF0000"/>
            </a:solidFill>
          </a:ln>
        </p:spPr>
        <p:txBody>
          <a:bodyPr wrap="square" rtlCol="0">
            <a:noAutofit/>
          </a:bodyPr>
          <a:lstStyle>
            <a:defPPr>
              <a:defRPr lang="fr-FR"/>
            </a:defPPr>
            <a:lvl1pPr algn="ctr">
              <a:defRPr sz="1400">
                <a:latin typeface="Arial" panose="020B0604020202020204" pitchFamily="34" charset="0"/>
                <a:cs typeface="Arial" panose="020B0604020202020204" pitchFamily="34" charset="0"/>
              </a:defRPr>
            </a:lvl1pPr>
          </a:lstStyle>
          <a:p>
            <a:endParaRPr lang="fr-FR" sz="1050" dirty="0">
              <a:solidFill>
                <a:srgbClr val="EA0000"/>
              </a:solidFill>
            </a:endParaRPr>
          </a:p>
        </p:txBody>
      </p:sp>
      <p:sp>
        <p:nvSpPr>
          <p:cNvPr id="17" name="Espace réservé du contenu 1"/>
          <p:cNvSpPr txBox="1">
            <a:spLocks/>
          </p:cNvSpPr>
          <p:nvPr/>
        </p:nvSpPr>
        <p:spPr>
          <a:xfrm>
            <a:off x="239564" y="1907873"/>
            <a:ext cx="4295061" cy="1511254"/>
          </a:xfrm>
          <a:prstGeom prst="rect">
            <a:avLst/>
          </a:prstGeom>
        </p:spPr>
        <p:txBody>
          <a:bodyPr vert="horz" lIns="91440" tIns="45720" rIns="91440" bIns="45720" rtlCol="0">
            <a:normAutofit/>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dirty="0" smtClean="0"/>
              <a:t>2 nouveaux points d’entrée Mysys (hors Offre) : </a:t>
            </a:r>
          </a:p>
          <a:p>
            <a:pPr lvl="1"/>
            <a:r>
              <a:rPr lang="fr-FR" sz="1400" dirty="0" smtClean="0"/>
              <a:t>DOMILIS – Consultation / Modification  (code transaction </a:t>
            </a:r>
            <a:r>
              <a:rPr lang="fr-FR" sz="1400" dirty="0" smtClean="0">
                <a:solidFill>
                  <a:srgbClr val="EA0000"/>
                </a:solidFill>
              </a:rPr>
              <a:t>1307</a:t>
            </a:r>
            <a:r>
              <a:rPr lang="fr-FR" sz="1400" dirty="0" smtClean="0"/>
              <a:t>)</a:t>
            </a:r>
          </a:p>
          <a:p>
            <a:pPr lvl="1"/>
            <a:r>
              <a:rPr lang="fr-FR" sz="1400" dirty="0" smtClean="0"/>
              <a:t>DOMILIS – Suivi (code transaction </a:t>
            </a:r>
            <a:r>
              <a:rPr lang="fr-FR" sz="1400" dirty="0" smtClean="0">
                <a:solidFill>
                  <a:srgbClr val="EA0000"/>
                </a:solidFill>
              </a:rPr>
              <a:t>1069</a:t>
            </a:r>
            <a:r>
              <a:rPr lang="fr-FR" sz="1400" dirty="0" smtClean="0"/>
              <a:t>) : accès au module de statistiques</a:t>
            </a:r>
          </a:p>
          <a:p>
            <a:endParaRPr lang="fr-FR" sz="1600" dirty="0"/>
          </a:p>
        </p:txBody>
      </p:sp>
      <p:sp>
        <p:nvSpPr>
          <p:cNvPr id="18" name="Espace réservé du contenu 1"/>
          <p:cNvSpPr txBox="1">
            <a:spLocks/>
          </p:cNvSpPr>
          <p:nvPr/>
        </p:nvSpPr>
        <p:spPr>
          <a:xfrm>
            <a:off x="6019402" y="1334217"/>
            <a:ext cx="881715" cy="317219"/>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Narrow" panose="020B0606020202030204" pitchFamily="34" charset="0"/>
              <a:buNone/>
            </a:pPr>
            <a:r>
              <a:rPr lang="fr-FR" sz="1600" b="1" dirty="0" smtClean="0">
                <a:solidFill>
                  <a:srgbClr val="EA0000"/>
                </a:solidFill>
              </a:rPr>
              <a:t>CLIENT</a:t>
            </a:r>
            <a:endParaRPr lang="fr-FR" sz="1600" b="1" dirty="0">
              <a:solidFill>
                <a:srgbClr val="EA0000"/>
              </a:solidFill>
            </a:endParaRPr>
          </a:p>
        </p:txBody>
      </p:sp>
      <p:sp>
        <p:nvSpPr>
          <p:cNvPr id="5" name="Rectangle 4"/>
          <p:cNvSpPr/>
          <p:nvPr/>
        </p:nvSpPr>
        <p:spPr>
          <a:xfrm>
            <a:off x="7349707" y="1323975"/>
            <a:ext cx="1494413" cy="301753"/>
          </a:xfrm>
          <a:prstGeom prst="rect">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latin typeface="Arial Narrow" panose="020B0606020202030204" pitchFamily="34" charset="0"/>
              </a:rPr>
              <a:t>A compter du  20/02</a:t>
            </a:r>
            <a:endParaRPr lang="fr-FR" sz="1400" dirty="0">
              <a:latin typeface="Arial Narrow" panose="020B0606020202030204" pitchFamily="34" charset="0"/>
            </a:endParaRPr>
          </a:p>
        </p:txBody>
      </p:sp>
      <p:cxnSp>
        <p:nvCxnSpPr>
          <p:cNvPr id="19" name="Connecteur en angle 6"/>
          <p:cNvCxnSpPr/>
          <p:nvPr/>
        </p:nvCxnSpPr>
        <p:spPr>
          <a:xfrm>
            <a:off x="6923352" y="1474851"/>
            <a:ext cx="309551" cy="0"/>
          </a:xfrm>
          <a:prstGeom prst="straightConnector1">
            <a:avLst/>
          </a:prstGeom>
          <a:ln w="25400">
            <a:solidFill>
              <a:srgbClr val="EA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76623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3372" y="1751150"/>
            <a:ext cx="6544633" cy="4027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Espace réservé du texte 2"/>
          <p:cNvSpPr>
            <a:spLocks noGrp="1"/>
          </p:cNvSpPr>
          <p:nvPr>
            <p:ph type="body" sz="quarter" idx="16"/>
          </p:nvPr>
        </p:nvSpPr>
        <p:spPr/>
        <p:txBody>
          <a:bodyPr/>
          <a:lstStyle/>
          <a:p>
            <a:r>
              <a:rPr lang="fr-FR" dirty="0" smtClean="0"/>
              <a:t>suivi du dossier client dans dei</a:t>
            </a:r>
            <a:endParaRPr lang="fr-FR" sz="1800" dirty="0" smtClean="0"/>
          </a:p>
        </p:txBody>
      </p:sp>
      <p:sp>
        <p:nvSpPr>
          <p:cNvPr id="8" name="ZoneTexte 7"/>
          <p:cNvSpPr txBox="1"/>
          <p:nvPr/>
        </p:nvSpPr>
        <p:spPr>
          <a:xfrm>
            <a:off x="558580" y="3955603"/>
            <a:ext cx="5437868" cy="187098"/>
          </a:xfrm>
          <a:prstGeom prst="rect">
            <a:avLst/>
          </a:prstGeom>
          <a:noFill/>
          <a:ln w="25400">
            <a:solidFill>
              <a:schemeClr val="bg1">
                <a:lumMod val="85000"/>
              </a:schemeClr>
            </a:solidFill>
          </a:ln>
        </p:spPr>
        <p:txBody>
          <a:bodyPr wrap="square" rtlCol="0">
            <a:noAutofit/>
          </a:bodyPr>
          <a:lstStyle>
            <a:defPPr>
              <a:defRPr lang="fr-FR"/>
            </a:defPPr>
            <a:lvl1pPr algn="ctr">
              <a:defRPr sz="1400">
                <a:latin typeface="Arial" panose="020B0604020202020204" pitchFamily="34" charset="0"/>
                <a:cs typeface="Arial" panose="020B0604020202020204" pitchFamily="34" charset="0"/>
              </a:defRPr>
            </a:lvl1pPr>
          </a:lstStyle>
          <a:p>
            <a:endParaRPr lang="fr-FR" sz="1050" dirty="0">
              <a:solidFill>
                <a:srgbClr val="EA0000"/>
              </a:solidFill>
            </a:endParaRPr>
          </a:p>
        </p:txBody>
      </p:sp>
      <p:sp>
        <p:nvSpPr>
          <p:cNvPr id="9" name="ZoneTexte 8"/>
          <p:cNvSpPr txBox="1"/>
          <p:nvPr/>
        </p:nvSpPr>
        <p:spPr>
          <a:xfrm>
            <a:off x="6229350" y="2857559"/>
            <a:ext cx="2766602" cy="907441"/>
          </a:xfrm>
          <a:prstGeom prst="rect">
            <a:avLst/>
          </a:prstGeom>
          <a:noFill/>
          <a:ln w="9525">
            <a:solidFill>
              <a:srgbClr val="00B050"/>
            </a:solidFill>
          </a:ln>
        </p:spPr>
        <p:txBody>
          <a:bodyPr wrap="square" rtlCol="0" anchor="ctr">
            <a:noAutofit/>
          </a:bodyPr>
          <a:lstStyle>
            <a:defPPr>
              <a:defRPr lang="fr-FR"/>
            </a:defPPr>
            <a:lvl1pPr algn="ctr">
              <a:defRPr sz="1400">
                <a:latin typeface="Arial" panose="020B0604020202020204" pitchFamily="34" charset="0"/>
                <a:cs typeface="Arial" panose="020B0604020202020204" pitchFamily="34" charset="0"/>
              </a:defRPr>
            </a:lvl1pPr>
          </a:lstStyle>
          <a:p>
            <a:r>
              <a:rPr lang="fr-FR" sz="1200" dirty="0" smtClean="0">
                <a:latin typeface="Arial Narrow" panose="020B0606020202030204" pitchFamily="34" charset="0"/>
              </a:rPr>
              <a:t>Si l’émetteur est joignable par les flux automatiques, alors le changement de domiciliation du Client est envoyé via la banque de l’émetteur.</a:t>
            </a:r>
            <a:endParaRPr lang="fr-FR" sz="1200" dirty="0">
              <a:latin typeface="Arial Narrow" panose="020B0606020202030204" pitchFamily="34" charset="0"/>
            </a:endParaRPr>
          </a:p>
        </p:txBody>
      </p:sp>
      <p:sp>
        <p:nvSpPr>
          <p:cNvPr id="10" name="ZoneTexte 9"/>
          <p:cNvSpPr txBox="1"/>
          <p:nvPr/>
        </p:nvSpPr>
        <p:spPr>
          <a:xfrm>
            <a:off x="549954" y="4144499"/>
            <a:ext cx="5437868" cy="187098"/>
          </a:xfrm>
          <a:prstGeom prst="rect">
            <a:avLst/>
          </a:prstGeom>
          <a:noFill/>
          <a:ln w="25400">
            <a:solidFill>
              <a:srgbClr val="7030A0"/>
            </a:solidFill>
          </a:ln>
        </p:spPr>
        <p:txBody>
          <a:bodyPr wrap="square" rtlCol="0">
            <a:noAutofit/>
          </a:bodyPr>
          <a:lstStyle>
            <a:defPPr>
              <a:defRPr lang="fr-FR"/>
            </a:defPPr>
            <a:lvl1pPr algn="ctr">
              <a:defRPr sz="1400">
                <a:latin typeface="Arial" panose="020B0604020202020204" pitchFamily="34" charset="0"/>
                <a:cs typeface="Arial" panose="020B0604020202020204" pitchFamily="34" charset="0"/>
              </a:defRPr>
            </a:lvl1pPr>
          </a:lstStyle>
          <a:p>
            <a:endParaRPr lang="fr-FR" sz="1050" dirty="0">
              <a:solidFill>
                <a:srgbClr val="EA0000"/>
              </a:solidFill>
            </a:endParaRPr>
          </a:p>
        </p:txBody>
      </p:sp>
      <p:sp>
        <p:nvSpPr>
          <p:cNvPr id="11" name="ZoneTexte 10"/>
          <p:cNvSpPr txBox="1"/>
          <p:nvPr/>
        </p:nvSpPr>
        <p:spPr>
          <a:xfrm>
            <a:off x="6229350" y="3987894"/>
            <a:ext cx="2766602" cy="1411298"/>
          </a:xfrm>
          <a:prstGeom prst="rect">
            <a:avLst/>
          </a:prstGeom>
          <a:solidFill>
            <a:srgbClr val="EA0000">
              <a:alpha val="23000"/>
            </a:srgbClr>
          </a:solidFill>
          <a:ln w="6350">
            <a:solidFill>
              <a:srgbClr val="EA0000"/>
            </a:solidFill>
          </a:ln>
        </p:spPr>
        <p:txBody>
          <a:bodyPr wrap="square" rtlCol="0" anchor="ctr">
            <a:noAutofit/>
          </a:bodyPr>
          <a:lstStyle>
            <a:defPPr>
              <a:defRPr lang="fr-FR"/>
            </a:defPPr>
            <a:lvl1pPr algn="ctr">
              <a:defRPr sz="1400">
                <a:latin typeface="Arial" panose="020B0604020202020204" pitchFamily="34" charset="0"/>
                <a:cs typeface="Arial" panose="020B0604020202020204" pitchFamily="34" charset="0"/>
              </a:defRPr>
            </a:lvl1pPr>
          </a:lstStyle>
          <a:p>
            <a:r>
              <a:rPr lang="fr-FR" sz="1200" dirty="0" smtClean="0">
                <a:latin typeface="Arial Narrow" panose="020B0606020202030204" pitchFamily="34" charset="0"/>
              </a:rPr>
              <a:t>Si l’émetteur n’est pas joignable par les flux automatiques, alors le changement de domiciliation du Client doit être envoyé directement à l’émetteur</a:t>
            </a:r>
            <a:r>
              <a:rPr lang="fr-FR" sz="1200" dirty="0">
                <a:latin typeface="Arial Narrow" panose="020B0606020202030204" pitchFamily="34" charset="0"/>
              </a:rPr>
              <a:t> </a:t>
            </a:r>
            <a:endParaRPr lang="fr-FR" sz="1200" dirty="0" smtClean="0">
              <a:latin typeface="Arial Narrow" panose="020B0606020202030204" pitchFamily="34" charset="0"/>
            </a:endParaRPr>
          </a:p>
          <a:p>
            <a:r>
              <a:rPr lang="fr-FR" sz="1200" dirty="0" smtClean="0">
                <a:latin typeface="Arial Narrow" panose="020B0606020202030204" pitchFamily="34" charset="0"/>
              </a:rPr>
              <a:t>(via DOMILIS existant)</a:t>
            </a:r>
          </a:p>
          <a:p>
            <a:r>
              <a:rPr lang="fr-FR" sz="1200" b="1" dirty="0" smtClean="0">
                <a:latin typeface="Arial Narrow" panose="020B0606020202030204" pitchFamily="34" charset="0"/>
              </a:rPr>
              <a:t>Le Client doit alors compléter son dossier depuis cet écran.</a:t>
            </a:r>
            <a:endParaRPr lang="fr-FR" sz="1200" b="1" dirty="0">
              <a:latin typeface="Arial Narrow" panose="020B0606020202030204" pitchFamily="34" charset="0"/>
            </a:endParaRPr>
          </a:p>
        </p:txBody>
      </p:sp>
      <p:sp>
        <p:nvSpPr>
          <p:cNvPr id="12" name="Zone de texte 2"/>
          <p:cNvSpPr txBox="1">
            <a:spLocks noChangeArrowheads="1"/>
          </p:cNvSpPr>
          <p:nvPr/>
        </p:nvSpPr>
        <p:spPr bwMode="auto">
          <a:xfrm>
            <a:off x="558579" y="5752858"/>
            <a:ext cx="4772546" cy="380512"/>
          </a:xfrm>
          <a:prstGeom prst="rect">
            <a:avLst/>
          </a:prstGeom>
          <a:solidFill>
            <a:schemeClr val="bg1">
              <a:lumMod val="65000"/>
              <a:alpha val="23000"/>
            </a:schemeClr>
          </a:solidFill>
          <a:ln w="9525">
            <a:noFill/>
            <a:miter lim="800000"/>
            <a:headEnd/>
            <a:tailEnd/>
          </a:ln>
        </p:spPr>
        <p:txBody>
          <a:bodyPr rot="0" vert="horz" wrap="square" lIns="91440" tIns="45720" rIns="91440" bIns="45720" anchor="ctr" anchorCtr="0">
            <a:noAutofit/>
          </a:bodyPr>
          <a:lstStyle/>
          <a:p>
            <a:pPr>
              <a:lnSpc>
                <a:spcPct val="115000"/>
              </a:lnSpc>
              <a:spcAft>
                <a:spcPts val="1000"/>
              </a:spcAft>
            </a:pPr>
            <a:r>
              <a:rPr lang="fr-FR" sz="1400" dirty="0" smtClean="0">
                <a:latin typeface="Arial Narrow" panose="020B0606020202030204" pitchFamily="34" charset="0"/>
                <a:ea typeface="Calibri"/>
                <a:cs typeface="Times New Roman"/>
              </a:rPr>
              <a:t>Si un émetteur manque à la liste, le Client peut l’ajouter manuellement.</a:t>
            </a:r>
          </a:p>
        </p:txBody>
      </p:sp>
      <p:sp>
        <p:nvSpPr>
          <p:cNvPr id="14" name="ZoneTexte 13"/>
          <p:cNvSpPr txBox="1"/>
          <p:nvPr/>
        </p:nvSpPr>
        <p:spPr>
          <a:xfrm>
            <a:off x="571172" y="4987782"/>
            <a:ext cx="1033342" cy="263094"/>
          </a:xfrm>
          <a:prstGeom prst="rect">
            <a:avLst/>
          </a:prstGeom>
          <a:noFill/>
          <a:ln w="25400">
            <a:solidFill>
              <a:srgbClr val="7030A0"/>
            </a:solidFill>
          </a:ln>
        </p:spPr>
        <p:txBody>
          <a:bodyPr wrap="square" rtlCol="0">
            <a:noAutofit/>
          </a:bodyPr>
          <a:lstStyle>
            <a:defPPr>
              <a:defRPr lang="fr-FR"/>
            </a:defPPr>
            <a:lvl1pPr algn="ctr">
              <a:defRPr sz="1400">
                <a:latin typeface="Arial" panose="020B0604020202020204" pitchFamily="34" charset="0"/>
                <a:cs typeface="Arial" panose="020B0604020202020204" pitchFamily="34" charset="0"/>
              </a:defRPr>
            </a:lvl1pPr>
          </a:lstStyle>
          <a:p>
            <a:endParaRPr lang="fr-FR" sz="1050" dirty="0">
              <a:solidFill>
                <a:srgbClr val="EA0000"/>
              </a:solidFill>
            </a:endParaRPr>
          </a:p>
        </p:txBody>
      </p:sp>
      <p:cxnSp>
        <p:nvCxnSpPr>
          <p:cNvPr id="5" name="Connecteur en angle 4"/>
          <p:cNvCxnSpPr>
            <a:stCxn id="12" idx="1"/>
            <a:endCxn id="14" idx="1"/>
          </p:cNvCxnSpPr>
          <p:nvPr/>
        </p:nvCxnSpPr>
        <p:spPr>
          <a:xfrm rot="10800000" flipH="1">
            <a:off x="558578" y="5119330"/>
            <a:ext cx="12593" cy="823785"/>
          </a:xfrm>
          <a:prstGeom prst="bentConnector3">
            <a:avLst>
              <a:gd name="adj1" fmla="val -1815294"/>
            </a:avLst>
          </a:prstGeom>
          <a:ln w="254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15" name="ZoneTexte 14"/>
          <p:cNvSpPr txBox="1"/>
          <p:nvPr/>
        </p:nvSpPr>
        <p:spPr>
          <a:xfrm>
            <a:off x="548128" y="3569893"/>
            <a:ext cx="5437868" cy="187098"/>
          </a:xfrm>
          <a:prstGeom prst="rect">
            <a:avLst/>
          </a:prstGeom>
          <a:noFill/>
          <a:ln w="25400">
            <a:solidFill>
              <a:srgbClr val="7030A0"/>
            </a:solidFill>
          </a:ln>
        </p:spPr>
        <p:txBody>
          <a:bodyPr wrap="square" rtlCol="0">
            <a:noAutofit/>
          </a:bodyPr>
          <a:lstStyle>
            <a:defPPr>
              <a:defRPr lang="fr-FR"/>
            </a:defPPr>
            <a:lvl1pPr algn="ctr">
              <a:defRPr sz="1400">
                <a:latin typeface="Arial" panose="020B0604020202020204" pitchFamily="34" charset="0"/>
                <a:cs typeface="Arial" panose="020B0604020202020204" pitchFamily="34" charset="0"/>
              </a:defRPr>
            </a:lvl1pPr>
          </a:lstStyle>
          <a:p>
            <a:endParaRPr lang="fr-FR" sz="1050" dirty="0">
              <a:solidFill>
                <a:srgbClr val="EA0000"/>
              </a:solidFill>
            </a:endParaRPr>
          </a:p>
        </p:txBody>
      </p:sp>
      <p:pic>
        <p:nvPicPr>
          <p:cNvPr id="1026" name="Picture 2" descr="Résultat d’images pour validé vert"/>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97482" y="2570997"/>
            <a:ext cx="529406" cy="51617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ésultat d’images pour croix rouge"/>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67481" y="3763157"/>
            <a:ext cx="434949" cy="434949"/>
          </a:xfrm>
          <a:prstGeom prst="rect">
            <a:avLst/>
          </a:prstGeom>
          <a:noFill/>
          <a:extLst>
            <a:ext uri="{909E8E84-426E-40DD-AFC4-6F175D3DCCD1}">
              <a14:hiddenFill xmlns:a14="http://schemas.microsoft.com/office/drawing/2010/main">
                <a:solidFill>
                  <a:srgbClr val="FFFFFF"/>
                </a:solidFill>
              </a14:hiddenFill>
            </a:ext>
          </a:extLst>
        </p:spPr>
      </p:pic>
      <p:sp>
        <p:nvSpPr>
          <p:cNvPr id="24" name="Espace réservé du contenu 1"/>
          <p:cNvSpPr txBox="1">
            <a:spLocks/>
          </p:cNvSpPr>
          <p:nvPr/>
        </p:nvSpPr>
        <p:spPr>
          <a:xfrm>
            <a:off x="198410" y="1124169"/>
            <a:ext cx="8763038" cy="445843"/>
          </a:xfrm>
          <a:prstGeom prst="rect">
            <a:avLst/>
          </a:prstGeom>
          <a:solidFill>
            <a:srgbClr val="EA0000"/>
          </a:solidFill>
        </p:spPr>
        <p:txBody>
          <a:bodyPr vert="horz" lIns="91440" tIns="45720" rIns="91440" bIns="45720" rtlCol="0" anchor="ctr">
            <a:noAutofit/>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buNone/>
            </a:pPr>
            <a:r>
              <a:rPr lang="fr-FR" sz="1200" b="1" dirty="0" smtClean="0">
                <a:solidFill>
                  <a:schemeClr val="bg1"/>
                </a:solidFill>
              </a:rPr>
              <a:t>Lorsque la banque de départ a transmis la liste des opérations récurrentes à la banque d’arrivée, le conseiller et le client sont avertis par e-mail. </a:t>
            </a:r>
            <a:endParaRPr lang="fr-FR" sz="1200" b="1" dirty="0">
              <a:solidFill>
                <a:schemeClr val="bg1"/>
              </a:solidFill>
            </a:endParaRPr>
          </a:p>
          <a:p>
            <a:pPr marL="0" indent="0" algn="ctr">
              <a:lnSpc>
                <a:spcPct val="120000"/>
              </a:lnSpc>
              <a:spcBef>
                <a:spcPts val="0"/>
              </a:spcBef>
              <a:buNone/>
            </a:pPr>
            <a:r>
              <a:rPr lang="fr-FR" sz="1200" b="1" dirty="0" smtClean="0">
                <a:solidFill>
                  <a:schemeClr val="bg1"/>
                </a:solidFill>
              </a:rPr>
              <a:t>Le Client DOIT </a:t>
            </a:r>
            <a:r>
              <a:rPr lang="fr-FR" sz="1200" b="1" dirty="0" smtClean="0">
                <a:solidFill>
                  <a:schemeClr val="bg1"/>
                </a:solidFill>
                <a:ea typeface="Calibri"/>
                <a:cs typeface="Times New Roman"/>
              </a:rPr>
              <a:t>vérifier </a:t>
            </a:r>
            <a:r>
              <a:rPr lang="fr-FR" sz="1200" b="1" dirty="0">
                <a:solidFill>
                  <a:schemeClr val="bg1"/>
                </a:solidFill>
                <a:ea typeface="Calibri"/>
                <a:cs typeface="Times New Roman"/>
              </a:rPr>
              <a:t>l’exhaustivité </a:t>
            </a:r>
            <a:r>
              <a:rPr lang="fr-FR" sz="1200" b="1" dirty="0" smtClean="0">
                <a:solidFill>
                  <a:schemeClr val="bg1"/>
                </a:solidFill>
                <a:ea typeface="Calibri"/>
                <a:cs typeface="Times New Roman"/>
              </a:rPr>
              <a:t>des opérations transmises depuis DEI.</a:t>
            </a:r>
            <a:endParaRPr lang="fr-FR" sz="1200" b="1" dirty="0">
              <a:solidFill>
                <a:schemeClr val="bg1"/>
              </a:solidFill>
              <a:ea typeface="Calibri"/>
              <a:cs typeface="Times New Roman"/>
            </a:endParaRPr>
          </a:p>
        </p:txBody>
      </p:sp>
      <p:sp>
        <p:nvSpPr>
          <p:cNvPr id="2" name="Rectangle 1"/>
          <p:cNvSpPr/>
          <p:nvPr/>
        </p:nvSpPr>
        <p:spPr>
          <a:xfrm>
            <a:off x="172528" y="1725272"/>
            <a:ext cx="6212427" cy="500344"/>
          </a:xfrm>
          <a:prstGeom prst="rect">
            <a:avLst/>
          </a:prstGeom>
          <a:noFill/>
          <a:ln w="28575">
            <a:solidFill>
              <a:srgbClr val="EA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8" name="Connecteur droit avec flèche 17"/>
          <p:cNvCxnSpPr/>
          <p:nvPr/>
        </p:nvCxnSpPr>
        <p:spPr>
          <a:xfrm rot="10800000" flipV="1">
            <a:off x="6384958" y="1570012"/>
            <a:ext cx="473042" cy="405432"/>
          </a:xfrm>
          <a:prstGeom prst="bentConnector3">
            <a:avLst>
              <a:gd name="adj1" fmla="val 2586"/>
            </a:avLst>
          </a:prstGeom>
          <a:ln w="19050">
            <a:solidFill>
              <a:srgbClr val="EA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35413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12143" y="1306139"/>
            <a:ext cx="4114800" cy="3032947"/>
          </a:xfrm>
        </p:spPr>
        <p:txBody>
          <a:bodyPr>
            <a:normAutofit/>
          </a:bodyPr>
          <a:lstStyle/>
          <a:p>
            <a:r>
              <a:rPr lang="fr-FR" sz="1600" b="1" dirty="0"/>
              <a:t>Si le Client ne retient par la proposition du dispositif d’aide à la Mobilité Bancaire, </a:t>
            </a:r>
            <a:r>
              <a:rPr lang="fr-FR" sz="1600" b="1" dirty="0" smtClean="0">
                <a:solidFill>
                  <a:srgbClr val="EA0000"/>
                </a:solidFill>
              </a:rPr>
              <a:t>le Conseiller a l’obligation </a:t>
            </a:r>
            <a:r>
              <a:rPr lang="fr-FR" b="1" dirty="0" smtClean="0"/>
              <a:t>:</a:t>
            </a:r>
          </a:p>
          <a:p>
            <a:pPr marL="631825" lvl="1">
              <a:lnSpc>
                <a:spcPct val="100000"/>
              </a:lnSpc>
              <a:spcBef>
                <a:spcPts val="0"/>
              </a:spcBef>
            </a:pPr>
            <a:r>
              <a:rPr lang="fr-FR" sz="1400" dirty="0"/>
              <a:t>d</a:t>
            </a:r>
            <a:r>
              <a:rPr lang="fr-FR" sz="1400" dirty="0" smtClean="0"/>
              <a:t>e sélectionner le service « </a:t>
            </a:r>
            <a:r>
              <a:rPr lang="fr-FR" sz="1400" dirty="0" smtClean="0">
                <a:solidFill>
                  <a:srgbClr val="EA0000"/>
                </a:solidFill>
              </a:rPr>
              <a:t>REFUS DOMILIS</a:t>
            </a:r>
            <a:r>
              <a:rPr lang="fr-FR" sz="1400" dirty="0" smtClean="0"/>
              <a:t> » à la création de l’offre bancaire sur Mysys pour que le choix du client apparaisse dans les </a:t>
            </a:r>
            <a:r>
              <a:rPr lang="fr-FR" sz="1400" dirty="0" smtClean="0">
                <a:solidFill>
                  <a:srgbClr val="EA0000"/>
                </a:solidFill>
              </a:rPr>
              <a:t>Conditions Particulières</a:t>
            </a:r>
            <a:r>
              <a:rPr lang="fr-FR" sz="1400" dirty="0" smtClean="0"/>
              <a:t> de l’offre qui seront signées par le client</a:t>
            </a:r>
          </a:p>
          <a:p>
            <a:pPr marL="631825" lvl="1"/>
            <a:r>
              <a:rPr lang="fr-FR" sz="1400" dirty="0"/>
              <a:t>d</a:t>
            </a:r>
            <a:r>
              <a:rPr lang="fr-FR" sz="1400" dirty="0" smtClean="0"/>
              <a:t>’inviter le client à </a:t>
            </a:r>
            <a:r>
              <a:rPr lang="fr-FR" sz="1400" dirty="0"/>
              <a:t>vérifier s’il a émis des chèques non encore </a:t>
            </a:r>
            <a:r>
              <a:rPr lang="fr-FR" sz="1400" dirty="0" smtClean="0"/>
              <a:t>débités</a:t>
            </a:r>
            <a:endParaRPr lang="fr-FR" sz="1400" dirty="0"/>
          </a:p>
          <a:p>
            <a:pPr marL="631825" lvl="1"/>
            <a:r>
              <a:rPr lang="fr-FR" sz="1400" dirty="0"/>
              <a:t>d</a:t>
            </a:r>
            <a:r>
              <a:rPr lang="fr-FR" sz="1400" dirty="0" smtClean="0"/>
              <a:t>e lui remettre les 3 modèles </a:t>
            </a:r>
            <a:r>
              <a:rPr lang="fr-FR" sz="1400" dirty="0"/>
              <a:t>de </a:t>
            </a:r>
            <a:r>
              <a:rPr lang="fr-FR" sz="1400" dirty="0" smtClean="0"/>
              <a:t>courrier ci-dessous (par mail ou papier)</a:t>
            </a:r>
          </a:p>
          <a:p>
            <a:pPr lvl="1"/>
            <a:endParaRPr lang="fr-FR" dirty="0" smtClean="0"/>
          </a:p>
          <a:p>
            <a:pPr marL="457200" lvl="1" indent="0">
              <a:buNone/>
            </a:pPr>
            <a:endParaRPr lang="fr-FR" dirty="0" smtClean="0"/>
          </a:p>
          <a:p>
            <a:endParaRPr lang="fr-FR" dirty="0"/>
          </a:p>
        </p:txBody>
      </p:sp>
      <p:sp>
        <p:nvSpPr>
          <p:cNvPr id="3" name="Espace réservé du texte 2"/>
          <p:cNvSpPr>
            <a:spLocks noGrp="1"/>
          </p:cNvSpPr>
          <p:nvPr>
            <p:ph type="body" sz="quarter" idx="16"/>
          </p:nvPr>
        </p:nvSpPr>
        <p:spPr/>
        <p:txBody>
          <a:bodyPr/>
          <a:lstStyle/>
          <a:p>
            <a:r>
              <a:rPr lang="fr-FR" dirty="0" smtClean="0"/>
              <a:t>Si le Client refuse DOMILIS</a:t>
            </a:r>
            <a:endParaRPr lang="fr-FR" dirty="0"/>
          </a:p>
        </p:txBody>
      </p:sp>
      <p:graphicFrame>
        <p:nvGraphicFramePr>
          <p:cNvPr id="5" name="Tableau 4"/>
          <p:cNvGraphicFramePr>
            <a:graphicFrameLocks noGrp="1"/>
          </p:cNvGraphicFramePr>
          <p:nvPr>
            <p:extLst>
              <p:ext uri="{D42A27DB-BD31-4B8C-83A1-F6EECF244321}">
                <p14:modId xmlns:p14="http://schemas.microsoft.com/office/powerpoint/2010/main" val="3697071851"/>
              </p:ext>
            </p:extLst>
          </p:nvPr>
        </p:nvGraphicFramePr>
        <p:xfrm>
          <a:off x="447270" y="4388849"/>
          <a:ext cx="8377552" cy="1685150"/>
        </p:xfrm>
        <a:graphic>
          <a:graphicData uri="http://schemas.openxmlformats.org/drawingml/2006/table">
            <a:tbl>
              <a:tblPr firstRow="1" bandRow="1">
                <a:tableStyleId>{5C22544A-7EE6-4342-B048-85BDC9FD1C3A}</a:tableStyleId>
              </a:tblPr>
              <a:tblGrid>
                <a:gridCol w="3348352"/>
                <a:gridCol w="5029200"/>
              </a:tblGrid>
              <a:tr h="232634">
                <a:tc>
                  <a:txBody>
                    <a:bodyPr/>
                    <a:lstStyle/>
                    <a:p>
                      <a:pPr algn="ctr"/>
                      <a:r>
                        <a:rPr lang="fr-FR" sz="1200" dirty="0" smtClean="0">
                          <a:solidFill>
                            <a:schemeClr val="bg1"/>
                          </a:solidFill>
                          <a:latin typeface="Arial Narrow" panose="020B0606020202030204" pitchFamily="34" charset="0"/>
                        </a:rPr>
                        <a:t>Destinataires du courrier</a:t>
                      </a:r>
                      <a:endParaRPr lang="fr-FR" sz="1200" dirty="0">
                        <a:solidFill>
                          <a:schemeClr val="bg1"/>
                        </a:solidFill>
                        <a:latin typeface="Arial Narrow" panose="020B0606020202030204" pitchFamily="34" charset="0"/>
                      </a:endParaRPr>
                    </a:p>
                  </a:txBody>
                  <a:tcPr>
                    <a:solidFill>
                      <a:srgbClr val="EA0000"/>
                    </a:solidFill>
                  </a:tcPr>
                </a:tc>
                <a:tc>
                  <a:txBody>
                    <a:bodyPr/>
                    <a:lstStyle/>
                    <a:p>
                      <a:pPr algn="ctr"/>
                      <a:r>
                        <a:rPr lang="fr-FR" sz="1200" dirty="0" smtClean="0">
                          <a:solidFill>
                            <a:schemeClr val="bg1"/>
                          </a:solidFill>
                          <a:latin typeface="Arial Narrow" panose="020B0606020202030204" pitchFamily="34" charset="0"/>
                        </a:rPr>
                        <a:t>DISPONIBLES</a:t>
                      </a:r>
                      <a:r>
                        <a:rPr lang="fr-FR" sz="1200" baseline="0" dirty="0" smtClean="0">
                          <a:solidFill>
                            <a:schemeClr val="bg1"/>
                          </a:solidFill>
                          <a:latin typeface="Arial Narrow" panose="020B0606020202030204" pitchFamily="34" charset="0"/>
                        </a:rPr>
                        <a:t> SOUS AGIL A COMPTER DU 13/02/2017 (réf exacte à venir)</a:t>
                      </a:r>
                      <a:endParaRPr lang="fr-FR" sz="1200" dirty="0">
                        <a:solidFill>
                          <a:schemeClr val="bg1"/>
                        </a:solidFill>
                        <a:latin typeface="Arial Narrow" panose="020B0606020202030204" pitchFamily="34" charset="0"/>
                      </a:endParaRPr>
                    </a:p>
                  </a:txBody>
                  <a:tcPr>
                    <a:solidFill>
                      <a:srgbClr val="EA0000"/>
                    </a:solidFill>
                  </a:tcPr>
                </a:tc>
              </a:tr>
              <a:tr h="30593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fr-FR" sz="1100" dirty="0" smtClean="0">
                          <a:latin typeface="Arial Narrow" panose="020B0606020202030204" pitchFamily="34" charset="0"/>
                        </a:rPr>
                        <a:t>Ses émetteurs de virements/prélèvements</a:t>
                      </a:r>
                    </a:p>
                  </a:txBody>
                  <a:tcPr anchor="ctr">
                    <a:solidFill>
                      <a:schemeClr val="bg1">
                        <a:lumMod val="95000"/>
                      </a:schemeClr>
                    </a:solidFill>
                  </a:tcPr>
                </a:tc>
                <a:tc>
                  <a:txBody>
                    <a:bodyPr/>
                    <a:lstStyle/>
                    <a:p>
                      <a:pPr>
                        <a:spcAft>
                          <a:spcPts val="0"/>
                        </a:spcAft>
                      </a:pPr>
                      <a:r>
                        <a:rPr lang="fr-FR" sz="1050" dirty="0" smtClean="0">
                          <a:solidFill>
                            <a:schemeClr val="tx1"/>
                          </a:solidFill>
                          <a:effectLst/>
                          <a:latin typeface="Arial Narrow" panose="020B0606020202030204" pitchFamily="34" charset="0"/>
                          <a:ea typeface="Calibri"/>
                          <a:cs typeface="Arial" panose="020B0604020202020204" pitchFamily="34" charset="0"/>
                        </a:rPr>
                        <a:t>BAN – MOBILITE BANCAIRE – MODELE LETTRE A ENVOYER AUX EMETTEURS</a:t>
                      </a:r>
                    </a:p>
                  </a:txBody>
                  <a:tcPr anchor="ctr">
                    <a:solidFill>
                      <a:schemeClr val="bg1">
                        <a:lumMod val="95000"/>
                      </a:schemeClr>
                    </a:solidFill>
                  </a:tcPr>
                </a:tc>
              </a:tr>
              <a:tr h="342011">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fr-FR" sz="1100" dirty="0" smtClean="0">
                          <a:latin typeface="Arial Narrow" panose="020B0606020202030204" pitchFamily="34" charset="0"/>
                        </a:rPr>
                        <a:t>Sa banque de départ pour signifier l’arrêt des virements permanents émis</a:t>
                      </a:r>
                    </a:p>
                  </a:txBody>
                  <a:tcPr anchor="ctr">
                    <a:solidFill>
                      <a:schemeClr val="bg1">
                        <a:lumMod val="95000"/>
                      </a:schemeClr>
                    </a:solidFill>
                  </a:tcPr>
                </a:tc>
                <a:tc>
                  <a:txBody>
                    <a:bodyPr/>
                    <a:lstStyle/>
                    <a:p>
                      <a:pPr>
                        <a:spcAft>
                          <a:spcPts val="0"/>
                        </a:spcAft>
                      </a:pPr>
                      <a:r>
                        <a:rPr lang="fr-FR" sz="1050" dirty="0" smtClean="0">
                          <a:solidFill>
                            <a:schemeClr val="tx1"/>
                          </a:solidFill>
                          <a:effectLst/>
                          <a:latin typeface="Arial Narrow" panose="020B0606020202030204" pitchFamily="34" charset="0"/>
                          <a:ea typeface="Calibri"/>
                          <a:cs typeface="Arial" panose="020B0604020202020204" pitchFamily="34" charset="0"/>
                        </a:rPr>
                        <a:t>BAN – MOBILITE BANCAIRE – MODELE LETTRE DEMANDE ARRET DES VIREMENTS PERMANENTS</a:t>
                      </a:r>
                    </a:p>
                  </a:txBody>
                  <a:tcPr anchor="ctr">
                    <a:solidFill>
                      <a:schemeClr val="bg1">
                        <a:lumMod val="95000"/>
                      </a:schemeClr>
                    </a:solidFill>
                  </a:tcPr>
                </a:tc>
              </a:tr>
              <a:tr h="422493">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fr-FR" sz="1100" dirty="0" smtClean="0">
                          <a:latin typeface="Arial Narrow" panose="020B0606020202030204" pitchFamily="34" charset="0"/>
                        </a:rPr>
                        <a:t>Sa banque de départ pour solliciter la liste des opérations récurrentes au cours des 13 derniers mois</a:t>
                      </a:r>
                    </a:p>
                  </a:txBody>
                  <a:tcPr anchor="ctr">
                    <a:solidFill>
                      <a:schemeClr val="bg1">
                        <a:lumMod val="95000"/>
                      </a:schemeClr>
                    </a:solidFill>
                  </a:tcPr>
                </a:tc>
                <a:tc>
                  <a:txBody>
                    <a:bodyPr/>
                    <a:lstStyle/>
                    <a:p>
                      <a:pPr>
                        <a:spcAft>
                          <a:spcPts val="0"/>
                        </a:spcAft>
                      </a:pPr>
                      <a:r>
                        <a:rPr lang="fr-FR" sz="1050" dirty="0" smtClean="0">
                          <a:solidFill>
                            <a:schemeClr val="tx1"/>
                          </a:solidFill>
                          <a:effectLst/>
                          <a:latin typeface="Arial Narrow" panose="020B0606020202030204" pitchFamily="34" charset="0"/>
                          <a:ea typeface="Calibri"/>
                          <a:cs typeface="Arial" panose="020B0604020202020204" pitchFamily="34" charset="0"/>
                        </a:rPr>
                        <a:t>BAN – MOBILITE BANCAIRE – MODELE LETTRE DEMANDE LISTE DES OPERATIONS</a:t>
                      </a:r>
                      <a:endParaRPr lang="fr-FR" sz="1050" dirty="0">
                        <a:solidFill>
                          <a:schemeClr val="tx1"/>
                        </a:solidFill>
                        <a:effectLst/>
                        <a:latin typeface="Arial Narrow" panose="020B0606020202030204" pitchFamily="34" charset="0"/>
                        <a:ea typeface="Calibri"/>
                        <a:cs typeface="Arial" panose="020B0604020202020204" pitchFamily="34" charset="0"/>
                      </a:endParaRPr>
                    </a:p>
                  </a:txBody>
                  <a:tcPr anchor="ctr">
                    <a:solidFill>
                      <a:schemeClr val="bg1">
                        <a:lumMod val="95000"/>
                      </a:schemeClr>
                    </a:solidFill>
                  </a:tcPr>
                </a:tc>
              </a:tr>
              <a:tr h="183758">
                <a:tc gridSpan="2">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fr-FR" sz="1050" dirty="0" smtClean="0">
                          <a:solidFill>
                            <a:schemeClr val="tx1">
                              <a:lumMod val="50000"/>
                              <a:lumOff val="50000"/>
                            </a:schemeClr>
                          </a:solidFill>
                          <a:latin typeface="Arial Narrow" panose="020B0606020202030204" pitchFamily="34" charset="0"/>
                        </a:rPr>
                        <a:t>Ces courriers</a:t>
                      </a:r>
                      <a:r>
                        <a:rPr lang="fr-FR" sz="1050" baseline="0" dirty="0" smtClean="0">
                          <a:solidFill>
                            <a:schemeClr val="tx1">
                              <a:lumMod val="50000"/>
                              <a:lumOff val="50000"/>
                            </a:schemeClr>
                          </a:solidFill>
                          <a:latin typeface="Arial Narrow" panose="020B0606020202030204" pitchFamily="34" charset="0"/>
                        </a:rPr>
                        <a:t> sont également disponibles sur le site Caisse d’Epargne, sur la page </a:t>
                      </a:r>
                      <a:r>
                        <a:rPr lang="fr-FR" sz="1050" baseline="0" dirty="0" smtClean="0">
                          <a:solidFill>
                            <a:schemeClr val="tx1">
                              <a:lumMod val="50000"/>
                              <a:lumOff val="50000"/>
                            </a:schemeClr>
                          </a:solidFill>
                          <a:latin typeface="Arial Narrow" panose="020B0606020202030204" pitchFamily="34" charset="0"/>
                          <a:hlinkClick r:id="rId2"/>
                        </a:rPr>
                        <a:t>Service d’aide à la Mobilité</a:t>
                      </a:r>
                      <a:endParaRPr lang="fr-FR" sz="1050" dirty="0" smtClean="0">
                        <a:solidFill>
                          <a:schemeClr val="tx1">
                            <a:lumMod val="50000"/>
                            <a:lumOff val="50000"/>
                          </a:schemeClr>
                        </a:solidFill>
                        <a:latin typeface="Arial Narrow" panose="020B0606020202030204" pitchFamily="34" charset="0"/>
                      </a:endParaRPr>
                    </a:p>
                  </a:txBody>
                  <a:tcPr anchor="ctr">
                    <a:solidFill>
                      <a:schemeClr val="bg1"/>
                    </a:solidFill>
                  </a:tcPr>
                </a:tc>
                <a:tc hMerge="1">
                  <a:txBody>
                    <a:bodyPr/>
                    <a:lstStyle/>
                    <a:p>
                      <a:pPr>
                        <a:spcAft>
                          <a:spcPts val="0"/>
                        </a:spcAft>
                      </a:pPr>
                      <a:endParaRPr lang="fr-FR" sz="1050" dirty="0">
                        <a:solidFill>
                          <a:schemeClr val="tx1"/>
                        </a:solidFill>
                        <a:effectLst/>
                        <a:latin typeface="Arial Narrow" panose="020B0606020202030204" pitchFamily="34" charset="0"/>
                        <a:ea typeface="Calibri"/>
                        <a:cs typeface="Arial" panose="020B0604020202020204" pitchFamily="34" charset="0"/>
                      </a:endParaRPr>
                    </a:p>
                  </a:txBody>
                  <a:tcPr anchor="ctr">
                    <a:solidFill>
                      <a:schemeClr val="bg1">
                        <a:lumMod val="95000"/>
                      </a:schemeClr>
                    </a:solidFill>
                  </a:tcPr>
                </a:tc>
              </a:tr>
            </a:tbl>
          </a:graphicData>
        </a:graphic>
      </p:graphicFrame>
      <p:grpSp>
        <p:nvGrpSpPr>
          <p:cNvPr id="4" name="Groupe 3"/>
          <p:cNvGrpSpPr/>
          <p:nvPr/>
        </p:nvGrpSpPr>
        <p:grpSpPr>
          <a:xfrm>
            <a:off x="4226943" y="1319841"/>
            <a:ext cx="4597879" cy="2855344"/>
            <a:chOff x="2622430" y="3174521"/>
            <a:chExt cx="4597879" cy="2855344"/>
          </a:xfrm>
        </p:grpSpPr>
        <p:pic>
          <p:nvPicPr>
            <p:cNvPr id="7" name="Image 6"/>
            <p:cNvPicPr/>
            <p:nvPr/>
          </p:nvPicPr>
          <p:blipFill rotWithShape="1">
            <a:blip r:embed="rId3" cstate="print">
              <a:extLst>
                <a:ext uri="{28A0092B-C50C-407E-A947-70E740481C1C}">
                  <a14:useLocalDpi xmlns:a14="http://schemas.microsoft.com/office/drawing/2010/main" val="0"/>
                </a:ext>
              </a:extLst>
            </a:blip>
            <a:srcRect/>
            <a:stretch/>
          </p:blipFill>
          <p:spPr>
            <a:xfrm>
              <a:off x="2622430" y="3174521"/>
              <a:ext cx="4597879" cy="2855344"/>
            </a:xfrm>
            <a:prstGeom prst="rect">
              <a:avLst/>
            </a:prstGeom>
            <a:ln>
              <a:solidFill>
                <a:schemeClr val="bg1">
                  <a:lumMod val="65000"/>
                </a:schemeClr>
              </a:solidFill>
            </a:ln>
          </p:spPr>
        </p:pic>
        <p:sp>
          <p:nvSpPr>
            <p:cNvPr id="11" name="Rectangle 10"/>
            <p:cNvSpPr/>
            <p:nvPr/>
          </p:nvSpPr>
          <p:spPr>
            <a:xfrm>
              <a:off x="2622430" y="4966626"/>
              <a:ext cx="1082636" cy="232228"/>
            </a:xfrm>
            <a:prstGeom prst="rect">
              <a:avLst/>
            </a:prstGeom>
            <a:noFill/>
            <a:ln w="38100">
              <a:solidFill>
                <a:srgbClr val="EA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p:cNvSpPr txBox="1"/>
            <p:nvPr/>
          </p:nvSpPr>
          <p:spPr>
            <a:xfrm>
              <a:off x="2656850" y="5037214"/>
              <a:ext cx="601447" cy="169277"/>
            </a:xfrm>
            <a:prstGeom prst="rect">
              <a:avLst/>
            </a:prstGeom>
            <a:noFill/>
          </p:spPr>
          <p:txBody>
            <a:bodyPr wrap="none" rtlCol="0">
              <a:spAutoFit/>
            </a:bodyPr>
            <a:lstStyle/>
            <a:p>
              <a:r>
                <a:rPr lang="fr-FR" sz="500" b="1" dirty="0" smtClean="0">
                  <a:solidFill>
                    <a:srgbClr val="00B050"/>
                  </a:solidFill>
                </a:rPr>
                <a:t>REFUS DOMILIS</a:t>
              </a:r>
              <a:endParaRPr lang="fr-FR" sz="500" b="1" dirty="0">
                <a:solidFill>
                  <a:srgbClr val="00B050"/>
                </a:solidFill>
              </a:endParaRPr>
            </a:p>
          </p:txBody>
        </p:sp>
        <p:sp>
          <p:nvSpPr>
            <p:cNvPr id="13" name="Bouton d’action : Suivant 12">
              <a:hlinkClick r:id="" action="ppaction://hlinkshowjump?jump=nextslide" highlightClick="1"/>
            </p:cNvPr>
            <p:cNvSpPr>
              <a:spLocks noChangeAspect="1"/>
            </p:cNvSpPr>
            <p:nvPr/>
          </p:nvSpPr>
          <p:spPr>
            <a:xfrm rot="5400000">
              <a:off x="2670827" y="5100820"/>
              <a:ext cx="59944" cy="59944"/>
            </a:xfrm>
            <a:prstGeom prst="actionButtonForwardNex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a:off x="3620516" y="5093093"/>
              <a:ext cx="45719" cy="45719"/>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4464587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sz="2400" dirty="0" err="1" smtClean="0"/>
              <a:t>Process</a:t>
            </a:r>
            <a:r>
              <a:rPr lang="fr-FR" sz="2400" dirty="0" smtClean="0"/>
              <a:t> </a:t>
            </a:r>
            <a:r>
              <a:rPr lang="fr-FR" sz="2400" dirty="0" err="1" smtClean="0"/>
              <a:t>domilis</a:t>
            </a:r>
            <a:r>
              <a:rPr lang="fr-FR" sz="2400" dirty="0" smtClean="0"/>
              <a:t> dans le cas </a:t>
            </a:r>
          </a:p>
          <a:p>
            <a:r>
              <a:rPr lang="fr-FR" sz="2400" dirty="0" smtClean="0"/>
              <a:t>d’une mobilité partielle</a:t>
            </a:r>
            <a:endParaRPr lang="fr-FR" sz="2400" dirty="0"/>
          </a:p>
        </p:txBody>
      </p:sp>
      <p:pic>
        <p:nvPicPr>
          <p:cNvPr id="409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483079" y="2591193"/>
            <a:ext cx="5945986" cy="3370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Zone de texte 2"/>
          <p:cNvSpPr txBox="1">
            <a:spLocks noChangeArrowheads="1"/>
          </p:cNvSpPr>
          <p:nvPr/>
        </p:nvSpPr>
        <p:spPr bwMode="auto">
          <a:xfrm>
            <a:off x="6599769" y="4121515"/>
            <a:ext cx="2371711" cy="1054334"/>
          </a:xfrm>
          <a:prstGeom prst="rect">
            <a:avLst/>
          </a:prstGeom>
          <a:solidFill>
            <a:schemeClr val="bg1">
              <a:lumMod val="85000"/>
              <a:alpha val="23000"/>
            </a:schemeClr>
          </a:solidFill>
          <a:ln w="9525">
            <a:noFill/>
            <a:miter lim="800000"/>
            <a:headEnd/>
            <a:tailEnd/>
          </a:ln>
        </p:spPr>
        <p:txBody>
          <a:bodyPr rot="0" vert="horz" wrap="square" lIns="91440" tIns="45720" rIns="91440" bIns="45720" anchor="ctr" anchorCtr="0">
            <a:noAutofit/>
          </a:bodyPr>
          <a:lstStyle/>
          <a:p>
            <a:r>
              <a:rPr lang="fr-FR" sz="1200" dirty="0" smtClean="0">
                <a:latin typeface="Arial Narrow" panose="020B0606020202030204" pitchFamily="34" charset="0"/>
                <a:ea typeface="Calibri"/>
                <a:cs typeface="Times New Roman"/>
              </a:rPr>
              <a:t>Par défaut, tous les émetteurs sont cochés.</a:t>
            </a:r>
          </a:p>
          <a:p>
            <a:r>
              <a:rPr lang="fr-FR" sz="1200" dirty="0" smtClean="0">
                <a:latin typeface="Arial Narrow" panose="020B0606020202030204" pitchFamily="34" charset="0"/>
                <a:ea typeface="Calibri"/>
                <a:cs typeface="Times New Roman"/>
              </a:rPr>
              <a:t>Le </a:t>
            </a:r>
            <a:r>
              <a:rPr lang="fr-FR" sz="1200" b="1" dirty="0" smtClean="0">
                <a:solidFill>
                  <a:srgbClr val="EA0000"/>
                </a:solidFill>
                <a:latin typeface="Arial Narrow" panose="020B0606020202030204" pitchFamily="34" charset="0"/>
                <a:ea typeface="Calibri"/>
                <a:cs typeface="Times New Roman"/>
              </a:rPr>
              <a:t>Client</a:t>
            </a:r>
            <a:r>
              <a:rPr lang="fr-FR" sz="1200" dirty="0" smtClean="0">
                <a:latin typeface="Arial Narrow" panose="020B0606020202030204" pitchFamily="34" charset="0"/>
                <a:ea typeface="Calibri"/>
                <a:cs typeface="Times New Roman"/>
              </a:rPr>
              <a:t> </a:t>
            </a:r>
            <a:r>
              <a:rPr lang="fr-FR" sz="1200" b="1" dirty="0" smtClean="0">
                <a:solidFill>
                  <a:srgbClr val="EA0000"/>
                </a:solidFill>
                <a:latin typeface="Arial Narrow" panose="020B0606020202030204" pitchFamily="34" charset="0"/>
                <a:ea typeface="Calibri"/>
                <a:cs typeface="Times New Roman"/>
              </a:rPr>
              <a:t>décoche</a:t>
            </a:r>
            <a:r>
              <a:rPr lang="fr-FR" sz="1200" dirty="0" smtClean="0">
                <a:latin typeface="Arial Narrow" panose="020B0606020202030204" pitchFamily="34" charset="0"/>
                <a:ea typeface="Calibri"/>
                <a:cs typeface="Times New Roman"/>
              </a:rPr>
              <a:t> les </a:t>
            </a:r>
            <a:r>
              <a:rPr lang="fr-FR" sz="1200" b="1" dirty="0" smtClean="0">
                <a:solidFill>
                  <a:srgbClr val="EA0000"/>
                </a:solidFill>
                <a:latin typeface="Arial Narrow" panose="020B0606020202030204" pitchFamily="34" charset="0"/>
                <a:ea typeface="Calibri"/>
                <a:cs typeface="Times New Roman"/>
              </a:rPr>
              <a:t>émetteurs</a:t>
            </a:r>
            <a:r>
              <a:rPr lang="fr-FR" sz="1200" dirty="0" smtClean="0">
                <a:solidFill>
                  <a:srgbClr val="EA0000"/>
                </a:solidFill>
                <a:latin typeface="Arial Narrow" panose="020B0606020202030204" pitchFamily="34" charset="0"/>
                <a:ea typeface="Calibri"/>
                <a:cs typeface="Times New Roman"/>
              </a:rPr>
              <a:t> </a:t>
            </a:r>
            <a:r>
              <a:rPr lang="fr-FR" sz="1200" dirty="0" smtClean="0">
                <a:latin typeface="Arial Narrow" panose="020B0606020202030204" pitchFamily="34" charset="0"/>
                <a:ea typeface="Calibri"/>
                <a:cs typeface="Times New Roman"/>
              </a:rPr>
              <a:t>qu’il ne souhaite pas informer de son changement de domiciliation</a:t>
            </a:r>
          </a:p>
        </p:txBody>
      </p:sp>
      <p:sp>
        <p:nvSpPr>
          <p:cNvPr id="6" name="ZoneTexte 5"/>
          <p:cNvSpPr txBox="1"/>
          <p:nvPr/>
        </p:nvSpPr>
        <p:spPr>
          <a:xfrm>
            <a:off x="5593370" y="4874674"/>
            <a:ext cx="343519" cy="853266"/>
          </a:xfrm>
          <a:prstGeom prst="rect">
            <a:avLst/>
          </a:prstGeom>
          <a:noFill/>
          <a:ln w="25400">
            <a:solidFill>
              <a:srgbClr val="EA0000"/>
            </a:solidFill>
          </a:ln>
        </p:spPr>
        <p:txBody>
          <a:bodyPr wrap="square" rtlCol="0">
            <a:noAutofit/>
          </a:bodyPr>
          <a:lstStyle>
            <a:defPPr>
              <a:defRPr lang="fr-FR"/>
            </a:defPPr>
            <a:lvl1pPr algn="ctr">
              <a:defRPr sz="1400">
                <a:latin typeface="Arial" panose="020B0604020202020204" pitchFamily="34" charset="0"/>
                <a:cs typeface="Arial" panose="020B0604020202020204" pitchFamily="34" charset="0"/>
              </a:defRPr>
            </a:lvl1pPr>
          </a:lstStyle>
          <a:p>
            <a:endParaRPr lang="fr-FR" sz="1050" dirty="0">
              <a:solidFill>
                <a:srgbClr val="EA0000"/>
              </a:solidFill>
            </a:endParaRPr>
          </a:p>
        </p:txBody>
      </p:sp>
      <p:cxnSp>
        <p:nvCxnSpPr>
          <p:cNvPr id="7" name="Connecteur en angle 6"/>
          <p:cNvCxnSpPr>
            <a:stCxn id="5" idx="1"/>
            <a:endCxn id="6" idx="3"/>
          </p:cNvCxnSpPr>
          <p:nvPr/>
        </p:nvCxnSpPr>
        <p:spPr>
          <a:xfrm flipH="1">
            <a:off x="5936889" y="4648682"/>
            <a:ext cx="662880" cy="652625"/>
          </a:xfrm>
          <a:prstGeom prst="straightConnector1">
            <a:avLst/>
          </a:prstGeom>
          <a:ln w="25400">
            <a:solidFill>
              <a:srgbClr val="EA0000"/>
            </a:solidFill>
            <a:tailEnd type="arrow"/>
          </a:ln>
        </p:spPr>
        <p:style>
          <a:lnRef idx="1">
            <a:schemeClr val="accent1"/>
          </a:lnRef>
          <a:fillRef idx="0">
            <a:schemeClr val="accent1"/>
          </a:fillRef>
          <a:effectRef idx="0">
            <a:schemeClr val="accent1"/>
          </a:effectRef>
          <a:fontRef idx="minor">
            <a:schemeClr val="tx1"/>
          </a:fontRef>
        </p:style>
      </p:cxnSp>
      <p:sp>
        <p:nvSpPr>
          <p:cNvPr id="10" name="ZoneTexte 9"/>
          <p:cNvSpPr txBox="1"/>
          <p:nvPr/>
        </p:nvSpPr>
        <p:spPr>
          <a:xfrm>
            <a:off x="692236" y="5796941"/>
            <a:ext cx="671423" cy="185026"/>
          </a:xfrm>
          <a:prstGeom prst="rect">
            <a:avLst/>
          </a:prstGeom>
          <a:noFill/>
          <a:ln w="25400">
            <a:solidFill>
              <a:srgbClr val="EA0000"/>
            </a:solidFill>
          </a:ln>
        </p:spPr>
        <p:txBody>
          <a:bodyPr wrap="square" rtlCol="0">
            <a:noAutofit/>
          </a:bodyPr>
          <a:lstStyle>
            <a:defPPr>
              <a:defRPr lang="fr-FR"/>
            </a:defPPr>
            <a:lvl1pPr algn="ctr">
              <a:defRPr sz="1400">
                <a:latin typeface="Arial" panose="020B0604020202020204" pitchFamily="34" charset="0"/>
                <a:cs typeface="Arial" panose="020B0604020202020204" pitchFamily="34" charset="0"/>
              </a:defRPr>
            </a:lvl1pPr>
          </a:lstStyle>
          <a:p>
            <a:endParaRPr lang="fr-FR" sz="1050" dirty="0">
              <a:solidFill>
                <a:srgbClr val="EA0000"/>
              </a:solidFill>
            </a:endParaRPr>
          </a:p>
        </p:txBody>
      </p:sp>
      <p:sp>
        <p:nvSpPr>
          <p:cNvPr id="13" name="Espace réservé du contenu 1"/>
          <p:cNvSpPr>
            <a:spLocks noGrp="1"/>
          </p:cNvSpPr>
          <p:nvPr>
            <p:ph idx="1"/>
          </p:nvPr>
        </p:nvSpPr>
        <p:spPr>
          <a:xfrm>
            <a:off x="112142" y="1155940"/>
            <a:ext cx="8714381" cy="1309295"/>
          </a:xfrm>
        </p:spPr>
        <p:txBody>
          <a:bodyPr>
            <a:normAutofit fontScale="92500" lnSpcReduction="10000"/>
          </a:bodyPr>
          <a:lstStyle/>
          <a:p>
            <a:pPr>
              <a:lnSpc>
                <a:spcPct val="110000"/>
              </a:lnSpc>
            </a:pPr>
            <a:r>
              <a:rPr lang="fr-FR" sz="1600" b="1" dirty="0" smtClean="0"/>
              <a:t>Lorsque le client choisit de ne transférer qu’une partie de ses opérations:</a:t>
            </a:r>
          </a:p>
          <a:p>
            <a:pPr marL="631825" lvl="1">
              <a:lnSpc>
                <a:spcPct val="110000"/>
              </a:lnSpc>
              <a:spcBef>
                <a:spcPts val="0"/>
              </a:spcBef>
            </a:pPr>
            <a:r>
              <a:rPr lang="fr-FR" sz="1300" dirty="0" smtClean="0"/>
              <a:t>Les étapes de création du mandat et de transmission d’une demande à la banque de départ sont identiques à celle du </a:t>
            </a:r>
            <a:r>
              <a:rPr lang="fr-FR" sz="1300" dirty="0" err="1" smtClean="0"/>
              <a:t>process</a:t>
            </a:r>
            <a:r>
              <a:rPr lang="fr-FR" sz="1300" dirty="0" smtClean="0"/>
              <a:t> de mobilité totale.</a:t>
            </a:r>
          </a:p>
          <a:p>
            <a:pPr marL="631825" lvl="1">
              <a:lnSpc>
                <a:spcPct val="110000"/>
              </a:lnSpc>
              <a:spcBef>
                <a:spcPts val="0"/>
              </a:spcBef>
            </a:pPr>
            <a:r>
              <a:rPr lang="fr-FR" sz="1300" dirty="0" smtClean="0">
                <a:solidFill>
                  <a:srgbClr val="EA0000"/>
                </a:solidFill>
              </a:rPr>
              <a:t>Lorsque la banque de départ transmets la liste des opérations, le client se connecte à son dossier sur DEI et décoche les émetteurs qu’il ne souhaite pas transférer. Il peut également ajouter des émetteurs s’il le souhaite.</a:t>
            </a:r>
          </a:p>
          <a:p>
            <a:pPr marL="631825" lvl="1">
              <a:lnSpc>
                <a:spcPct val="110000"/>
              </a:lnSpc>
              <a:spcBef>
                <a:spcPts val="0"/>
              </a:spcBef>
            </a:pPr>
            <a:r>
              <a:rPr lang="fr-FR" sz="1300" dirty="0" smtClean="0"/>
              <a:t>Le </a:t>
            </a:r>
            <a:r>
              <a:rPr lang="fr-FR" sz="1300" dirty="0" err="1" smtClean="0"/>
              <a:t>process</a:t>
            </a:r>
            <a:r>
              <a:rPr lang="fr-FR" sz="1300" dirty="0" smtClean="0"/>
              <a:t> est ensuite identique à celui de la mobilité totale.</a:t>
            </a:r>
          </a:p>
          <a:p>
            <a:pPr>
              <a:lnSpc>
                <a:spcPct val="110000"/>
              </a:lnSpc>
            </a:pPr>
            <a:endParaRPr lang="fr-FR" dirty="0"/>
          </a:p>
        </p:txBody>
      </p:sp>
    </p:spTree>
    <p:extLst>
      <p:ext uri="{BB962C8B-B14F-4D97-AF65-F5344CB8AC3E}">
        <p14:creationId xmlns:p14="http://schemas.microsoft.com/office/powerpoint/2010/main" val="39026487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sz="2400" dirty="0" err="1" smtClean="0"/>
              <a:t>Process</a:t>
            </a:r>
            <a:r>
              <a:rPr lang="fr-FR" sz="2400" dirty="0" smtClean="0"/>
              <a:t> </a:t>
            </a:r>
            <a:r>
              <a:rPr lang="fr-FR" sz="2400" dirty="0" err="1" smtClean="0"/>
              <a:t>domilis</a:t>
            </a:r>
            <a:r>
              <a:rPr lang="fr-FR" sz="2400" dirty="0" smtClean="0"/>
              <a:t> pour les clients</a:t>
            </a:r>
          </a:p>
          <a:p>
            <a:r>
              <a:rPr lang="fr-FR" sz="2400" dirty="0" smtClean="0"/>
              <a:t>Non concernés par la loi</a:t>
            </a:r>
            <a:endParaRPr lang="fr-FR" sz="2400" dirty="0"/>
          </a:p>
        </p:txBody>
      </p:sp>
      <p:pic>
        <p:nvPicPr>
          <p:cNvPr id="1638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60481" y="1987414"/>
            <a:ext cx="5284023" cy="23085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101693" y="4366604"/>
            <a:ext cx="5201598"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Zone de texte 2"/>
          <p:cNvSpPr txBox="1">
            <a:spLocks noChangeArrowheads="1"/>
          </p:cNvSpPr>
          <p:nvPr/>
        </p:nvSpPr>
        <p:spPr bwMode="auto">
          <a:xfrm rot="20814750">
            <a:off x="11227" y="1718682"/>
            <a:ext cx="1024536" cy="902414"/>
          </a:xfrm>
          <a:prstGeom prst="ellipse">
            <a:avLst/>
          </a:prstGeom>
          <a:solidFill>
            <a:schemeClr val="bg1">
              <a:lumMod val="85000"/>
            </a:schemeClr>
          </a:solidFill>
          <a:ln w="9525">
            <a:noFill/>
            <a:miter lim="800000"/>
            <a:headEnd/>
            <a:tailEnd/>
          </a:ln>
          <a:effectLst>
            <a:outerShdw blurRad="50800" dist="38100" dir="2700000" algn="tl" rotWithShape="0">
              <a:prstClr val="black">
                <a:alpha val="40000"/>
              </a:prstClr>
            </a:outerShdw>
          </a:effectLst>
        </p:spPr>
        <p:txBody>
          <a:bodyPr rot="0" vert="horz" wrap="square" lIns="91440" tIns="45720" rIns="91440" bIns="45720" anchor="ctr" anchorCtr="0">
            <a:noAutofit/>
          </a:bodyPr>
          <a:lstStyle/>
          <a:p>
            <a:pPr algn="ctr"/>
            <a:r>
              <a:rPr lang="fr-FR" sz="1200" dirty="0" smtClean="0">
                <a:latin typeface="Arial Narrow" panose="020B0606020202030204" pitchFamily="34" charset="0"/>
                <a:ea typeface="Calibri"/>
                <a:cs typeface="Times New Roman"/>
              </a:rPr>
              <a:t>Ecran Domilis existant relooké</a:t>
            </a:r>
          </a:p>
        </p:txBody>
      </p:sp>
      <p:sp>
        <p:nvSpPr>
          <p:cNvPr id="10" name="Espace réservé du contenu 1"/>
          <p:cNvSpPr>
            <a:spLocks noGrp="1"/>
          </p:cNvSpPr>
          <p:nvPr>
            <p:ph idx="1"/>
          </p:nvPr>
        </p:nvSpPr>
        <p:spPr>
          <a:xfrm>
            <a:off x="750496" y="1155395"/>
            <a:ext cx="7401465" cy="547918"/>
          </a:xfrm>
          <a:solidFill>
            <a:schemeClr val="bg1">
              <a:lumMod val="95000"/>
            </a:schemeClr>
          </a:solidFill>
          <a:ln>
            <a:solidFill>
              <a:srgbClr val="EA0000"/>
            </a:solidFill>
          </a:ln>
        </p:spPr>
        <p:txBody>
          <a:bodyPr>
            <a:noAutofit/>
          </a:bodyPr>
          <a:lstStyle/>
          <a:p>
            <a:pPr marL="0" indent="0" algn="ctr">
              <a:lnSpc>
                <a:spcPct val="100000"/>
              </a:lnSpc>
              <a:spcBef>
                <a:spcPts val="0"/>
              </a:spcBef>
              <a:buNone/>
            </a:pPr>
            <a:r>
              <a:rPr lang="fr-FR" sz="1400" dirty="0" smtClean="0"/>
              <a:t>Pour les clients non concernés par la loi (ex: compte joint vers compte individuel) et les clients PROS, </a:t>
            </a:r>
          </a:p>
          <a:p>
            <a:pPr marL="0" indent="0" algn="ctr">
              <a:lnSpc>
                <a:spcPct val="100000"/>
              </a:lnSpc>
              <a:spcBef>
                <a:spcPts val="0"/>
              </a:spcBef>
              <a:buNone/>
            </a:pPr>
            <a:r>
              <a:rPr lang="fr-FR" sz="1400" dirty="0" smtClean="0"/>
              <a:t>la nouvelle version de Domilis est </a:t>
            </a:r>
            <a:r>
              <a:rPr lang="fr-FR" sz="1400" dirty="0" smtClean="0">
                <a:solidFill>
                  <a:srgbClr val="EA0000"/>
                </a:solidFill>
              </a:rPr>
              <a:t>adaptée de la version précédente</a:t>
            </a:r>
            <a:r>
              <a:rPr lang="fr-FR" sz="1400" dirty="0" smtClean="0"/>
              <a:t>.</a:t>
            </a:r>
          </a:p>
        </p:txBody>
      </p:sp>
      <p:sp>
        <p:nvSpPr>
          <p:cNvPr id="7" name="Espace réservé du contenu 1"/>
          <p:cNvSpPr txBox="1">
            <a:spLocks/>
          </p:cNvSpPr>
          <p:nvPr/>
        </p:nvSpPr>
        <p:spPr>
          <a:xfrm>
            <a:off x="5344504" y="1858024"/>
            <a:ext cx="3626968" cy="2895137"/>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fr-FR" sz="1400" dirty="0" smtClean="0"/>
              <a:t>A l’ouverture du compte bancaire, le conseiller sélectionne le service Domilis. L’applicatif s’ouvre directement depuis Mysys</a:t>
            </a:r>
            <a:r>
              <a:rPr lang="fr-FR" sz="1400" dirty="0" smtClean="0"/>
              <a:t>.</a:t>
            </a:r>
          </a:p>
          <a:p>
            <a:pPr marL="0" indent="0">
              <a:lnSpc>
                <a:spcPct val="100000"/>
              </a:lnSpc>
              <a:spcBef>
                <a:spcPts val="0"/>
              </a:spcBef>
              <a:buNone/>
            </a:pPr>
            <a:endParaRPr lang="fr-FR" sz="1400" dirty="0" smtClean="0"/>
          </a:p>
          <a:p>
            <a:pPr>
              <a:lnSpc>
                <a:spcPct val="100000"/>
              </a:lnSpc>
              <a:spcBef>
                <a:spcPts val="0"/>
              </a:spcBef>
            </a:pPr>
            <a:endParaRPr lang="fr-FR" sz="1400" dirty="0" smtClean="0"/>
          </a:p>
          <a:p>
            <a:pPr marL="0" indent="0">
              <a:lnSpc>
                <a:spcPct val="100000"/>
              </a:lnSpc>
              <a:spcBef>
                <a:spcPts val="0"/>
              </a:spcBef>
              <a:buNone/>
            </a:pPr>
            <a:endParaRPr lang="fr-FR" sz="1400" dirty="0" smtClean="0"/>
          </a:p>
          <a:p>
            <a:pPr>
              <a:lnSpc>
                <a:spcPct val="100000"/>
              </a:lnSpc>
              <a:spcBef>
                <a:spcPts val="0"/>
              </a:spcBef>
            </a:pPr>
            <a:r>
              <a:rPr lang="fr-FR" sz="1400" dirty="0" smtClean="0">
                <a:solidFill>
                  <a:srgbClr val="FF0000"/>
                </a:solidFill>
              </a:rPr>
              <a:t>Il créer un dossier Domilis pour son client</a:t>
            </a:r>
            <a:r>
              <a:rPr lang="fr-FR" sz="1400" dirty="0" smtClean="0"/>
              <a:t>, et </a:t>
            </a:r>
            <a:r>
              <a:rPr lang="fr-FR" sz="1400" u="sng" dirty="0" smtClean="0">
                <a:solidFill>
                  <a:srgbClr val="FF0000"/>
                </a:solidFill>
              </a:rPr>
              <a:t>sélectionne avec lui les premiers émetteurs </a:t>
            </a:r>
            <a:r>
              <a:rPr lang="fr-FR" sz="1400" dirty="0" smtClean="0"/>
              <a:t>s’il dispose des justificatifs nécessaires, puis clique sur valider.</a:t>
            </a:r>
          </a:p>
          <a:p>
            <a:pPr marL="0" indent="0">
              <a:lnSpc>
                <a:spcPct val="100000"/>
              </a:lnSpc>
              <a:spcBef>
                <a:spcPts val="0"/>
              </a:spcBef>
              <a:buNone/>
            </a:pPr>
            <a:endParaRPr lang="fr-FR" sz="1400" dirty="0" smtClean="0"/>
          </a:p>
          <a:p>
            <a:pPr>
              <a:lnSpc>
                <a:spcPct val="100000"/>
              </a:lnSpc>
              <a:spcBef>
                <a:spcPts val="0"/>
              </a:spcBef>
            </a:pPr>
            <a:r>
              <a:rPr lang="fr-FR" sz="1400" dirty="0" smtClean="0"/>
              <a:t>Il incite le client à compléter les autres organismes depuis chez lui sur Internet.</a:t>
            </a:r>
          </a:p>
          <a:p>
            <a:pPr lvl="1">
              <a:lnSpc>
                <a:spcPct val="100000"/>
              </a:lnSpc>
              <a:spcBef>
                <a:spcPts val="0"/>
              </a:spcBef>
            </a:pPr>
            <a:r>
              <a:rPr lang="fr-FR" sz="1200" dirty="0" smtClean="0"/>
              <a:t>Accès via DEI pour les Particuliers</a:t>
            </a:r>
          </a:p>
          <a:p>
            <a:pPr lvl="1">
              <a:lnSpc>
                <a:spcPct val="100000"/>
              </a:lnSpc>
              <a:spcBef>
                <a:spcPts val="0"/>
              </a:spcBef>
            </a:pPr>
            <a:r>
              <a:rPr lang="fr-FR" sz="1200" dirty="0" smtClean="0"/>
              <a:t>Accès via le lien internet envoyé par e-mail pour les Pros.</a:t>
            </a:r>
          </a:p>
          <a:p>
            <a:pPr lvl="1">
              <a:lnSpc>
                <a:spcPct val="100000"/>
              </a:lnSpc>
              <a:spcBef>
                <a:spcPts val="0"/>
              </a:spcBef>
            </a:pPr>
            <a:endParaRPr lang="fr-FR" sz="1200" dirty="0" smtClean="0"/>
          </a:p>
          <a:p>
            <a:pPr>
              <a:lnSpc>
                <a:spcPct val="100000"/>
              </a:lnSpc>
              <a:spcBef>
                <a:spcPts val="0"/>
              </a:spcBef>
            </a:pPr>
            <a:r>
              <a:rPr lang="fr-FR" sz="1400" dirty="0" smtClean="0"/>
              <a:t>Puis il édite et fait signer au client le mandat en 2 exemplaires, puis l’archive dans Classeur Client.</a:t>
            </a:r>
            <a:endParaRPr lang="fr-FR" sz="1400" dirty="0"/>
          </a:p>
        </p:txBody>
      </p:sp>
      <p:sp>
        <p:nvSpPr>
          <p:cNvPr id="11" name="Rectangle 10"/>
          <p:cNvSpPr/>
          <p:nvPr/>
        </p:nvSpPr>
        <p:spPr>
          <a:xfrm>
            <a:off x="5663575" y="2574497"/>
            <a:ext cx="3135368" cy="444748"/>
          </a:xfrm>
          <a:prstGeom prst="rect">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smtClean="0">
                <a:latin typeface="Arial Narrow" panose="020B0606020202030204" pitchFamily="34" charset="0"/>
              </a:rPr>
              <a:t>Pour les comptes PROS: accès disponible d’ici 2 semaines. Dans l’attente, accès habituel via Intranet</a:t>
            </a:r>
            <a:endParaRPr lang="fr-FR" sz="1200" dirty="0">
              <a:latin typeface="Arial Narrow" panose="020B0606020202030204" pitchFamily="34" charset="0"/>
            </a:endParaRPr>
          </a:p>
        </p:txBody>
      </p:sp>
    </p:spTree>
    <p:extLst>
      <p:ext uri="{BB962C8B-B14F-4D97-AF65-F5344CB8AC3E}">
        <p14:creationId xmlns:p14="http://schemas.microsoft.com/office/powerpoint/2010/main" val="21850864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extLst>
              <p:ext uri="{D42A27DB-BD31-4B8C-83A1-F6EECF244321}">
                <p14:modId xmlns:p14="http://schemas.microsoft.com/office/powerpoint/2010/main" val="2860134607"/>
              </p:ext>
            </p:extLst>
          </p:nvPr>
        </p:nvGraphicFramePr>
        <p:xfrm>
          <a:off x="319177" y="1354340"/>
          <a:ext cx="8497019" cy="4803287"/>
        </p:xfrm>
        <a:graphic>
          <a:graphicData uri="http://schemas.openxmlformats.org/drawingml/2006/table">
            <a:tbl>
              <a:tblPr bandRow="1">
                <a:tableStyleId>{5C22544A-7EE6-4342-B048-85BDC9FD1C3A}</a:tableStyleId>
              </a:tblPr>
              <a:tblGrid>
                <a:gridCol w="4366732"/>
                <a:gridCol w="4130287"/>
              </a:tblGrid>
              <a:tr h="252594">
                <a:tc>
                  <a:txBody>
                    <a:bodyPr/>
                    <a:lstStyle/>
                    <a:p>
                      <a:pPr algn="ctr">
                        <a:spcAft>
                          <a:spcPts val="0"/>
                        </a:spcAft>
                      </a:pPr>
                      <a:r>
                        <a:rPr lang="fr-FR" sz="1400" b="1" kern="1200" dirty="0">
                          <a:solidFill>
                            <a:schemeClr val="bg1"/>
                          </a:solidFill>
                          <a:effectLst/>
                          <a:latin typeface="Arial Narrow" panose="020B0606020202030204" pitchFamily="34" charset="0"/>
                        </a:rPr>
                        <a:t>COTE CLIENT</a:t>
                      </a:r>
                      <a:endParaRPr lang="fr-FR" sz="1400" b="1" dirty="0">
                        <a:solidFill>
                          <a:schemeClr val="bg1"/>
                        </a:solidFill>
                        <a:effectLst/>
                        <a:latin typeface="Arial Narrow" panose="020B0606020202030204" pitchFamily="34" charset="0"/>
                        <a:ea typeface="Times New Roman"/>
                      </a:endParaRPr>
                    </a:p>
                  </a:txBody>
                  <a:tcPr marL="66396" marR="66396" marT="33198" marB="33198" anchor="ctr">
                    <a:solidFill>
                      <a:srgbClr val="EA0000"/>
                    </a:solidFill>
                  </a:tcPr>
                </a:tc>
                <a:tc>
                  <a:txBody>
                    <a:bodyPr/>
                    <a:lstStyle/>
                    <a:p>
                      <a:pPr algn="ctr"/>
                      <a:r>
                        <a:rPr lang="fr-FR" sz="1400" b="1" kern="1200" dirty="0">
                          <a:solidFill>
                            <a:schemeClr val="bg1"/>
                          </a:solidFill>
                          <a:effectLst/>
                          <a:latin typeface="Arial Narrow" panose="020B0606020202030204" pitchFamily="34" charset="0"/>
                        </a:rPr>
                        <a:t>COTE CONSEILLER</a:t>
                      </a:r>
                      <a:endParaRPr lang="fr-FR" sz="1400" b="1" dirty="0">
                        <a:solidFill>
                          <a:schemeClr val="bg1"/>
                        </a:solidFill>
                        <a:effectLst/>
                        <a:latin typeface="Arial Narrow" panose="020B0606020202030204" pitchFamily="34" charset="0"/>
                        <a:ea typeface="Times New Roman"/>
                      </a:endParaRPr>
                    </a:p>
                  </a:txBody>
                  <a:tcPr marL="66396" marR="66396" marT="33198" marB="33198" anchor="ctr">
                    <a:solidFill>
                      <a:srgbClr val="EA0000"/>
                    </a:solidFill>
                  </a:tcPr>
                </a:tc>
              </a:tr>
              <a:tr h="608765">
                <a:tc>
                  <a:txBody>
                    <a:bodyPr/>
                    <a:lstStyle/>
                    <a:p>
                      <a:pPr algn="ctr">
                        <a:spcAft>
                          <a:spcPts val="0"/>
                        </a:spcAft>
                      </a:pPr>
                      <a:r>
                        <a:rPr lang="fr-FR" sz="1100" kern="1200" dirty="0">
                          <a:effectLst/>
                          <a:latin typeface="Arial Narrow" panose="020B0606020202030204" pitchFamily="34" charset="0"/>
                        </a:rPr>
                        <a:t>Le client signe un mandat de mobilité dans sa nouvelle banque. </a:t>
                      </a:r>
                      <a:endParaRPr lang="fr-FR" sz="1100" dirty="0">
                        <a:effectLst/>
                        <a:latin typeface="Arial Narrow" panose="020B0606020202030204" pitchFamily="34" charset="0"/>
                      </a:endParaRPr>
                    </a:p>
                    <a:p>
                      <a:pPr algn="ctr">
                        <a:spcAft>
                          <a:spcPts val="0"/>
                        </a:spcAft>
                      </a:pPr>
                      <a:r>
                        <a:rPr lang="fr-FR" sz="1100" kern="1200" dirty="0">
                          <a:effectLst/>
                          <a:latin typeface="Arial Narrow" panose="020B0606020202030204" pitchFamily="34" charset="0"/>
                          <a:sym typeface="Wingdings"/>
                        </a:rPr>
                        <a:t></a:t>
                      </a:r>
                      <a:r>
                        <a:rPr lang="fr-FR" sz="1100" kern="1200" dirty="0">
                          <a:effectLst/>
                          <a:latin typeface="Arial Narrow" panose="020B0606020202030204" pitchFamily="34" charset="0"/>
                        </a:rPr>
                        <a:t> La CELCA reçoit une demande pour fournir la liste des opérations récurrentes (traitement automatique Mysys).</a:t>
                      </a:r>
                      <a:endParaRPr lang="fr-FR" sz="1100" dirty="0">
                        <a:effectLst/>
                        <a:latin typeface="Arial Narrow" panose="020B0606020202030204" pitchFamily="34" charset="0"/>
                        <a:ea typeface="Times New Roman"/>
                      </a:endParaRPr>
                    </a:p>
                  </a:txBody>
                  <a:tcPr marL="66396" marR="66396" marT="33198" marB="33198" anchor="ctr">
                    <a:solidFill>
                      <a:schemeClr val="bg1">
                        <a:lumMod val="95000"/>
                      </a:schemeClr>
                    </a:solidFill>
                  </a:tcPr>
                </a:tc>
                <a:tc>
                  <a:txBody>
                    <a:bodyPr/>
                    <a:lstStyle/>
                    <a:p>
                      <a:pPr algn="ctr"/>
                      <a:r>
                        <a:rPr lang="fr-FR" sz="1100" kern="1200" dirty="0">
                          <a:effectLst/>
                          <a:latin typeface="Arial Narrow" panose="020B0606020202030204" pitchFamily="34" charset="0"/>
                        </a:rPr>
                        <a:t>Le conseiller est </a:t>
                      </a:r>
                      <a:r>
                        <a:rPr lang="fr-FR" sz="1100" u="sng" kern="1200" dirty="0">
                          <a:effectLst/>
                          <a:latin typeface="Arial Narrow" panose="020B0606020202030204" pitchFamily="34" charset="0"/>
                        </a:rPr>
                        <a:t>informé</a:t>
                      </a:r>
                      <a:r>
                        <a:rPr lang="fr-FR" sz="1100" kern="1200" dirty="0">
                          <a:effectLst/>
                          <a:latin typeface="Arial Narrow" panose="020B0606020202030204" pitchFamily="34" charset="0"/>
                        </a:rPr>
                        <a:t> par la GERC dès l’arrivée d’une demande d’information de la Banque d’Arrivée</a:t>
                      </a:r>
                      <a:endParaRPr lang="fr-FR" sz="1100" dirty="0">
                        <a:effectLst/>
                        <a:latin typeface="Arial Narrow" panose="020B0606020202030204" pitchFamily="34" charset="0"/>
                        <a:ea typeface="Times New Roman"/>
                      </a:endParaRPr>
                    </a:p>
                  </a:txBody>
                  <a:tcPr marL="66396" marR="66396" marT="33198" marB="33198" anchor="ctr">
                    <a:solidFill>
                      <a:schemeClr val="bg1">
                        <a:lumMod val="95000"/>
                      </a:schemeClr>
                    </a:solidFill>
                  </a:tcPr>
                </a:tc>
              </a:tr>
              <a:tr h="1017917">
                <a:tc>
                  <a:txBody>
                    <a:bodyPr/>
                    <a:lstStyle/>
                    <a:p>
                      <a:pPr algn="ctr">
                        <a:spcAft>
                          <a:spcPts val="0"/>
                        </a:spcAft>
                      </a:pPr>
                      <a:r>
                        <a:rPr lang="fr-FR" sz="1100" dirty="0">
                          <a:effectLst/>
                          <a:latin typeface="Arial Narrow" panose="020B0606020202030204" pitchFamily="34" charset="0"/>
                        </a:rPr>
                        <a:t>Le client reçoit un SMS ou message MSI (ou courrier) de la CELCA pour l’avertir qu’une demande de mobilité a été reçue. </a:t>
                      </a:r>
                    </a:p>
                    <a:p>
                      <a:pPr algn="ctr">
                        <a:spcAft>
                          <a:spcPts val="0"/>
                        </a:spcAft>
                      </a:pPr>
                      <a:r>
                        <a:rPr lang="fr-FR" sz="1100" dirty="0">
                          <a:effectLst/>
                          <a:latin typeface="Arial Narrow" panose="020B0606020202030204" pitchFamily="34" charset="0"/>
                        </a:rPr>
                        <a:t>- Sans manifestation du client, le processus se poursuit</a:t>
                      </a:r>
                    </a:p>
                    <a:p>
                      <a:pPr algn="ctr">
                        <a:spcAft>
                          <a:spcPts val="0"/>
                        </a:spcAft>
                      </a:pPr>
                      <a:r>
                        <a:rPr lang="fr-FR" sz="1100" dirty="0">
                          <a:effectLst/>
                          <a:latin typeface="Arial Narrow" panose="020B0606020202030204" pitchFamily="34" charset="0"/>
                        </a:rPr>
                        <a:t>- S’il s’y oppose ou change d’avis, il contacte son conseiller.</a:t>
                      </a:r>
                      <a:endParaRPr lang="fr-FR" sz="1100" dirty="0">
                        <a:effectLst/>
                        <a:latin typeface="Arial Narrow" panose="020B0606020202030204" pitchFamily="34" charset="0"/>
                        <a:ea typeface="Times New Roman"/>
                      </a:endParaRPr>
                    </a:p>
                  </a:txBody>
                  <a:tcPr marL="66396" marR="66396" marT="33198" marB="33198" anchor="ctr">
                    <a:solidFill>
                      <a:schemeClr val="bg1">
                        <a:lumMod val="85000"/>
                      </a:schemeClr>
                    </a:solidFill>
                  </a:tcPr>
                </a:tc>
                <a:tc>
                  <a:txBody>
                    <a:bodyPr/>
                    <a:lstStyle/>
                    <a:p>
                      <a:pPr algn="ctr">
                        <a:spcAft>
                          <a:spcPts val="0"/>
                        </a:spcAft>
                      </a:pPr>
                      <a:r>
                        <a:rPr lang="fr-FR" sz="1100" dirty="0">
                          <a:effectLst/>
                          <a:latin typeface="Arial Narrow" panose="020B0606020202030204" pitchFamily="34" charset="0"/>
                        </a:rPr>
                        <a:t>Si le client change d’avis :</a:t>
                      </a:r>
                    </a:p>
                    <a:p>
                      <a:pPr algn="ctr">
                        <a:spcAft>
                          <a:spcPts val="0"/>
                        </a:spcAft>
                      </a:pPr>
                      <a:r>
                        <a:rPr lang="fr-FR" sz="1100" dirty="0">
                          <a:effectLst/>
                          <a:latin typeface="Arial Narrow" panose="020B0606020202030204" pitchFamily="34" charset="0"/>
                        </a:rPr>
                        <a:t>le conseiller peut, </a:t>
                      </a:r>
                      <a:r>
                        <a:rPr lang="fr-FR" sz="1100" dirty="0" smtClean="0">
                          <a:effectLst/>
                          <a:latin typeface="Arial Narrow" panose="020B0606020202030204" pitchFamily="34" charset="0"/>
                        </a:rPr>
                        <a:t>dans un </a:t>
                      </a:r>
                      <a:r>
                        <a:rPr lang="fr-FR" sz="1100" dirty="0">
                          <a:effectLst/>
                          <a:latin typeface="Arial Narrow" panose="020B0606020202030204" pitchFamily="34" charset="0"/>
                        </a:rPr>
                        <a:t>délai de 5 jours après signature du mandat, rejeter la demande en accédant au dossier de mobilité du client depuis le PCM (transaction 1307 depuis la synthèse client). Il fait signer au client le bordereau de refus en 2 exemplaires. L’un est remis au client, le second est archivé dans Classeur Client.</a:t>
                      </a:r>
                      <a:endParaRPr lang="fr-FR" sz="1100" dirty="0">
                        <a:effectLst/>
                        <a:latin typeface="Arial Narrow" panose="020B0606020202030204" pitchFamily="34" charset="0"/>
                        <a:ea typeface="Times New Roman"/>
                      </a:endParaRPr>
                    </a:p>
                  </a:txBody>
                  <a:tcPr marL="66396" marR="66396" marT="33198" marB="33198" anchor="ctr">
                    <a:solidFill>
                      <a:schemeClr val="bg1">
                        <a:lumMod val="85000"/>
                      </a:schemeClr>
                    </a:solidFill>
                  </a:tcPr>
                </a:tc>
              </a:tr>
              <a:tr h="465793">
                <a:tc>
                  <a:txBody>
                    <a:bodyPr/>
                    <a:lstStyle/>
                    <a:p>
                      <a:pPr algn="ctr">
                        <a:spcAft>
                          <a:spcPts val="0"/>
                        </a:spcAft>
                      </a:pPr>
                      <a:r>
                        <a:rPr lang="fr-FR" sz="1100" b="1" dirty="0">
                          <a:effectLst/>
                          <a:latin typeface="Arial Narrow" panose="020B0606020202030204" pitchFamily="34" charset="0"/>
                        </a:rPr>
                        <a:t>A J+5 après signature du mandat, le client reçoit un SMS ou message MSI (ou courrier) de la CELCA pour l’inciter à </a:t>
                      </a:r>
                      <a:r>
                        <a:rPr lang="fr-FR" sz="1100" b="1" dirty="0" smtClean="0">
                          <a:effectLst/>
                          <a:latin typeface="Arial Narrow" panose="020B0606020202030204" pitchFamily="34" charset="0"/>
                        </a:rPr>
                        <a:t>contacter</a:t>
                      </a:r>
                      <a:r>
                        <a:rPr lang="fr-FR" sz="1100" b="1" baseline="0" dirty="0" smtClean="0">
                          <a:effectLst/>
                          <a:latin typeface="Arial Narrow" panose="020B0606020202030204" pitchFamily="34" charset="0"/>
                        </a:rPr>
                        <a:t>  </a:t>
                      </a:r>
                      <a:r>
                        <a:rPr lang="fr-FR" sz="1100" b="1" dirty="0" smtClean="0">
                          <a:effectLst/>
                          <a:latin typeface="Arial Narrow" panose="020B0606020202030204" pitchFamily="34" charset="0"/>
                        </a:rPr>
                        <a:t>son </a:t>
                      </a:r>
                      <a:r>
                        <a:rPr lang="fr-FR" sz="1100" b="1" dirty="0">
                          <a:effectLst/>
                          <a:latin typeface="Arial Narrow" panose="020B0606020202030204" pitchFamily="34" charset="0"/>
                        </a:rPr>
                        <a:t>conseiller.</a:t>
                      </a:r>
                      <a:endParaRPr lang="fr-FR" sz="1100" b="1" dirty="0">
                        <a:effectLst/>
                        <a:latin typeface="Arial Narrow" panose="020B0606020202030204" pitchFamily="34" charset="0"/>
                        <a:ea typeface="Times New Roman"/>
                      </a:endParaRPr>
                    </a:p>
                  </a:txBody>
                  <a:tcPr marL="66396" marR="66396" marT="33198" marB="33198" anchor="ctr">
                    <a:solidFill>
                      <a:schemeClr val="bg1">
                        <a:lumMod val="95000"/>
                      </a:schemeClr>
                    </a:solidFill>
                  </a:tcPr>
                </a:tc>
                <a:tc>
                  <a:txBody>
                    <a:bodyPr/>
                    <a:lstStyle/>
                    <a:p>
                      <a:pPr algn="ctr">
                        <a:spcAft>
                          <a:spcPts val="0"/>
                        </a:spcAft>
                      </a:pPr>
                      <a:r>
                        <a:rPr lang="fr-FR" sz="1100" b="1" dirty="0">
                          <a:effectLst/>
                          <a:latin typeface="Arial Narrow" panose="020B0606020202030204" pitchFamily="34" charset="0"/>
                        </a:rPr>
                        <a:t>A J+5, le conseiller est informé par la GERC d’une action à effectuer :  </a:t>
                      </a:r>
                      <a:endParaRPr lang="fr-FR" sz="1100" b="1" dirty="0" smtClean="0">
                        <a:effectLst/>
                        <a:latin typeface="Arial Narrow" panose="020B0606020202030204" pitchFamily="34" charset="0"/>
                      </a:endParaRPr>
                    </a:p>
                    <a:p>
                      <a:pPr algn="ctr">
                        <a:spcAft>
                          <a:spcPts val="0"/>
                        </a:spcAft>
                      </a:pPr>
                      <a:r>
                        <a:rPr lang="fr-FR" sz="1100" b="1" dirty="0" smtClean="0">
                          <a:effectLst/>
                          <a:latin typeface="Arial Narrow" panose="020B0606020202030204" pitchFamily="34" charset="0"/>
                        </a:rPr>
                        <a:t>il </a:t>
                      </a:r>
                      <a:r>
                        <a:rPr lang="fr-FR" sz="1100" b="1" dirty="0">
                          <a:effectLst/>
                          <a:latin typeface="Arial Narrow" panose="020B0606020202030204" pitchFamily="34" charset="0"/>
                        </a:rPr>
                        <a:t>doit rapidement </a:t>
                      </a:r>
                      <a:r>
                        <a:rPr lang="fr-FR" sz="1100" b="1" dirty="0" smtClean="0">
                          <a:effectLst/>
                          <a:latin typeface="Arial Narrow" panose="020B0606020202030204" pitchFamily="34" charset="0"/>
                        </a:rPr>
                        <a:t>contacter son  client </a:t>
                      </a:r>
                      <a:endParaRPr lang="fr-FR" sz="1100" b="1" dirty="0">
                        <a:effectLst/>
                        <a:latin typeface="Arial Narrow" panose="020B0606020202030204" pitchFamily="34" charset="0"/>
                        <a:ea typeface="Times New Roman"/>
                      </a:endParaRPr>
                    </a:p>
                  </a:txBody>
                  <a:tcPr marL="66396" marR="66396" marT="33198" marB="33198" anchor="ctr">
                    <a:solidFill>
                      <a:schemeClr val="bg1">
                        <a:lumMod val="95000"/>
                      </a:schemeClr>
                    </a:solidFill>
                  </a:tcPr>
                </a:tc>
              </a:tr>
              <a:tr h="1779567">
                <a:tc gridSpan="2">
                  <a:txBody>
                    <a:bodyPr/>
                    <a:lstStyle/>
                    <a:p>
                      <a:pPr algn="ctr">
                        <a:spcAft>
                          <a:spcPts val="0"/>
                        </a:spcAft>
                      </a:pPr>
                      <a:r>
                        <a:rPr lang="fr-FR" sz="1100" b="1" dirty="0">
                          <a:solidFill>
                            <a:srgbClr val="EA0000"/>
                          </a:solidFill>
                          <a:effectLst/>
                          <a:latin typeface="Arial Narrow" panose="020B0606020202030204" pitchFamily="34" charset="0"/>
                        </a:rPr>
                        <a:t>CE RDV EST INDISPENSABLE : </a:t>
                      </a:r>
                    </a:p>
                    <a:p>
                      <a:pPr algn="ctr">
                        <a:spcAft>
                          <a:spcPts val="0"/>
                        </a:spcAft>
                      </a:pPr>
                      <a:r>
                        <a:rPr lang="fr-FR" sz="1100" b="1" dirty="0">
                          <a:effectLst/>
                          <a:latin typeface="Arial Narrow" panose="020B0606020202030204" pitchFamily="34" charset="0"/>
                        </a:rPr>
                        <a:t>il permet au client et au conseiller de vérifier l’exhaustivité de la liste des opérations à transférer </a:t>
                      </a:r>
                    </a:p>
                    <a:p>
                      <a:pPr algn="ctr">
                        <a:spcAft>
                          <a:spcPts val="0"/>
                        </a:spcAft>
                      </a:pPr>
                      <a:r>
                        <a:rPr lang="fr-FR" sz="1100" b="1" dirty="0">
                          <a:effectLst/>
                          <a:latin typeface="Arial Narrow" panose="020B0606020202030204" pitchFamily="34" charset="0"/>
                        </a:rPr>
                        <a:t>avant que le compte ne soit </a:t>
                      </a:r>
                      <a:r>
                        <a:rPr lang="fr-FR" sz="1100" b="1" dirty="0" smtClean="0">
                          <a:effectLst/>
                          <a:latin typeface="Arial Narrow" panose="020B0606020202030204" pitchFamily="34" charset="0"/>
                        </a:rPr>
                        <a:t>clôturé</a:t>
                      </a:r>
                      <a:r>
                        <a:rPr lang="fr-FR" sz="1100" b="1" baseline="0" dirty="0" smtClean="0">
                          <a:effectLst/>
                          <a:latin typeface="Arial Narrow" panose="020B0606020202030204" pitchFamily="34" charset="0"/>
                        </a:rPr>
                        <a:t> (voir p. suivante)</a:t>
                      </a:r>
                      <a:endParaRPr lang="fr-FR" sz="1100" b="1" dirty="0">
                        <a:effectLst/>
                        <a:latin typeface="Arial Narrow" panose="020B0606020202030204" pitchFamily="34" charset="0"/>
                      </a:endParaRPr>
                    </a:p>
                    <a:p>
                      <a:pPr algn="ctr">
                        <a:spcAft>
                          <a:spcPts val="0"/>
                        </a:spcAft>
                      </a:pPr>
                      <a:r>
                        <a:rPr lang="fr-FR" sz="1100" b="1" dirty="0">
                          <a:effectLst/>
                          <a:latin typeface="Arial Narrow" panose="020B0606020202030204" pitchFamily="34" charset="0"/>
                        </a:rPr>
                        <a:t> </a:t>
                      </a:r>
                    </a:p>
                    <a:p>
                      <a:pPr algn="ctr">
                        <a:spcAft>
                          <a:spcPts val="0"/>
                        </a:spcAft>
                      </a:pPr>
                      <a:r>
                        <a:rPr lang="fr-FR" sz="1100" b="1" u="sng" dirty="0">
                          <a:effectLst/>
                          <a:latin typeface="Arial Narrow" panose="020B0606020202030204" pitchFamily="34" charset="0"/>
                        </a:rPr>
                        <a:t>ATTENTION</a:t>
                      </a:r>
                      <a:r>
                        <a:rPr lang="fr-FR" sz="1100" b="1" dirty="0">
                          <a:effectLst/>
                          <a:latin typeface="Arial Narrow" panose="020B0606020202030204" pitchFamily="34" charset="0"/>
                        </a:rPr>
                        <a:t> :</a:t>
                      </a:r>
                      <a:r>
                        <a:rPr lang="fr-FR" sz="1100" b="0" dirty="0">
                          <a:effectLst/>
                          <a:latin typeface="Arial Narrow" panose="020B0606020202030204" pitchFamily="34" charset="0"/>
                        </a:rPr>
                        <a:t> </a:t>
                      </a:r>
                      <a:r>
                        <a:rPr lang="fr-FR" sz="1100" b="0" dirty="0" smtClean="0">
                          <a:effectLst/>
                          <a:latin typeface="Arial Narrow" panose="020B0606020202030204" pitchFamily="34" charset="0"/>
                        </a:rPr>
                        <a:t>des </a:t>
                      </a:r>
                      <a:r>
                        <a:rPr lang="fr-FR" sz="1100" b="0" dirty="0">
                          <a:effectLst/>
                          <a:latin typeface="Arial Narrow" panose="020B0606020202030204" pitchFamily="34" charset="0"/>
                        </a:rPr>
                        <a:t>échéances de </a:t>
                      </a:r>
                      <a:r>
                        <a:rPr lang="fr-FR" sz="1100" b="0" dirty="0" smtClean="0">
                          <a:effectLst/>
                          <a:latin typeface="Arial Narrow" panose="020B0606020202030204" pitchFamily="34" charset="0"/>
                        </a:rPr>
                        <a:t>crédit </a:t>
                      </a:r>
                      <a:r>
                        <a:rPr lang="fr-FR" sz="1100" b="0" dirty="0" err="1" smtClean="0">
                          <a:effectLst/>
                          <a:latin typeface="Arial Narrow" panose="020B0606020202030204" pitchFamily="34" charset="0"/>
                        </a:rPr>
                        <a:t>immo</a:t>
                      </a:r>
                      <a:r>
                        <a:rPr lang="fr-FR" sz="1100" b="0" dirty="0" smtClean="0">
                          <a:effectLst/>
                          <a:latin typeface="Arial Narrow" panose="020B0606020202030204" pitchFamily="34" charset="0"/>
                        </a:rPr>
                        <a:t> ou de Prêt</a:t>
                      </a:r>
                      <a:r>
                        <a:rPr lang="fr-FR" sz="1100" b="0" baseline="0" dirty="0" smtClean="0">
                          <a:effectLst/>
                          <a:latin typeface="Arial Narrow" panose="020B0606020202030204" pitchFamily="34" charset="0"/>
                        </a:rPr>
                        <a:t> Perso sous Néo</a:t>
                      </a:r>
                      <a:r>
                        <a:rPr lang="fr-FR" sz="1100" b="0" dirty="0" smtClean="0">
                          <a:effectLst/>
                          <a:latin typeface="Arial Narrow" panose="020B0606020202030204" pitchFamily="34" charset="0"/>
                        </a:rPr>
                        <a:t>, des </a:t>
                      </a:r>
                      <a:r>
                        <a:rPr lang="fr-FR" sz="1100" b="0" dirty="0">
                          <a:effectLst/>
                          <a:latin typeface="Arial Narrow" panose="020B0606020202030204" pitchFamily="34" charset="0"/>
                        </a:rPr>
                        <a:t>versements automatiques sur des comptes </a:t>
                      </a:r>
                      <a:r>
                        <a:rPr lang="fr-FR" sz="1100" b="0" dirty="0" smtClean="0">
                          <a:effectLst/>
                          <a:latin typeface="Arial Narrow" panose="020B0606020202030204" pitchFamily="34" charset="0"/>
                        </a:rPr>
                        <a:t>d’épargne, </a:t>
                      </a:r>
                    </a:p>
                    <a:p>
                      <a:pPr algn="ctr">
                        <a:spcAft>
                          <a:spcPts val="0"/>
                        </a:spcAft>
                      </a:pPr>
                      <a:r>
                        <a:rPr lang="fr-FR" sz="1100" b="0" dirty="0" smtClean="0">
                          <a:effectLst/>
                          <a:latin typeface="Arial Narrow" panose="020B0606020202030204" pitchFamily="34" charset="0"/>
                        </a:rPr>
                        <a:t>ou d’autres</a:t>
                      </a:r>
                      <a:r>
                        <a:rPr lang="fr-FR" sz="1100" b="0" baseline="0" dirty="0" smtClean="0">
                          <a:effectLst/>
                          <a:latin typeface="Arial Narrow" panose="020B0606020202030204" pitchFamily="34" charset="0"/>
                        </a:rPr>
                        <a:t> opérations non concernées par la loi </a:t>
                      </a:r>
                      <a:r>
                        <a:rPr lang="fr-FR" sz="1100" b="0" dirty="0" smtClean="0">
                          <a:effectLst/>
                          <a:latin typeface="Arial Narrow" panose="020B0606020202030204" pitchFamily="34" charset="0"/>
                        </a:rPr>
                        <a:t>peuvent </a:t>
                      </a:r>
                      <a:r>
                        <a:rPr lang="fr-FR" sz="1100" b="0" dirty="0">
                          <a:effectLst/>
                          <a:latin typeface="Arial Narrow" panose="020B0606020202030204" pitchFamily="34" charset="0"/>
                        </a:rPr>
                        <a:t>ne pas être automatiquement transférées. </a:t>
                      </a:r>
                    </a:p>
                    <a:p>
                      <a:pPr algn="ctr">
                        <a:spcAft>
                          <a:spcPts val="0"/>
                        </a:spcAft>
                      </a:pPr>
                      <a:r>
                        <a:rPr lang="fr-FR" sz="1100" b="0" dirty="0">
                          <a:effectLst/>
                          <a:latin typeface="Arial Narrow" panose="020B0606020202030204" pitchFamily="34" charset="0"/>
                        </a:rPr>
                        <a:t>Le conseiller doit effectuer le changement de domiciliation en accord avec le client.</a:t>
                      </a:r>
                    </a:p>
                    <a:p>
                      <a:pPr algn="ctr">
                        <a:spcAft>
                          <a:spcPts val="0"/>
                        </a:spcAft>
                      </a:pPr>
                      <a:r>
                        <a:rPr lang="fr-FR" sz="1100" b="0" dirty="0">
                          <a:effectLst/>
                          <a:latin typeface="Arial Narrow" panose="020B0606020202030204" pitchFamily="34" charset="0"/>
                        </a:rPr>
                        <a:t> </a:t>
                      </a:r>
                    </a:p>
                    <a:p>
                      <a:pPr algn="ctr">
                        <a:spcAft>
                          <a:spcPts val="0"/>
                        </a:spcAft>
                      </a:pPr>
                      <a:r>
                        <a:rPr lang="fr-FR" sz="1100" b="0" dirty="0">
                          <a:effectLst/>
                          <a:latin typeface="Arial Narrow" panose="020B0606020202030204" pitchFamily="34" charset="0"/>
                        </a:rPr>
                        <a:t>Il ne s’agit pas d’une action de rétention du compte du client. </a:t>
                      </a:r>
                      <a:r>
                        <a:rPr lang="fr-FR" sz="1100" b="0" baseline="0" dirty="0" smtClean="0">
                          <a:effectLst/>
                          <a:latin typeface="Arial Narrow" panose="020B0606020202030204" pitchFamily="34" charset="0"/>
                        </a:rPr>
                        <a:t> </a:t>
                      </a:r>
                      <a:r>
                        <a:rPr lang="fr-FR" sz="1100" b="0" dirty="0" smtClean="0">
                          <a:effectLst/>
                          <a:latin typeface="Arial Narrow" panose="020B0606020202030204" pitchFamily="34" charset="0"/>
                        </a:rPr>
                        <a:t>Il </a:t>
                      </a:r>
                      <a:r>
                        <a:rPr lang="fr-FR" sz="1100" b="0" dirty="0">
                          <a:effectLst/>
                          <a:latin typeface="Arial Narrow" panose="020B0606020202030204" pitchFamily="34" charset="0"/>
                        </a:rPr>
                        <a:t>a déjà ouvert un compte de dépôt dans une autre banque, il convient donc de mettre en place </a:t>
                      </a:r>
                    </a:p>
                    <a:p>
                      <a:pPr algn="ctr">
                        <a:spcAft>
                          <a:spcPts val="0"/>
                        </a:spcAft>
                      </a:pPr>
                      <a:r>
                        <a:rPr lang="fr-FR" sz="1100" b="0" dirty="0">
                          <a:effectLst/>
                          <a:latin typeface="Arial Narrow" panose="020B0606020202030204" pitchFamily="34" charset="0"/>
                        </a:rPr>
                        <a:t>une relation de client distancié équipé en Crédit/Epargne/Assurance et prévoyance </a:t>
                      </a:r>
                      <a:r>
                        <a:rPr lang="fr-FR" sz="1100" b="0" dirty="0" smtClean="0">
                          <a:effectLst/>
                          <a:latin typeface="Arial Narrow" panose="020B0606020202030204" pitchFamily="34" charset="0"/>
                        </a:rPr>
                        <a:t>s’il </a:t>
                      </a:r>
                      <a:r>
                        <a:rPr lang="fr-FR" sz="1100" b="0" dirty="0">
                          <a:effectLst/>
                          <a:latin typeface="Arial Narrow" panose="020B0606020202030204" pitchFamily="34" charset="0"/>
                        </a:rPr>
                        <a:t>conserve ces produits en CELCA</a:t>
                      </a:r>
                      <a:r>
                        <a:rPr lang="fr-FR" sz="1100" b="0" dirty="0" smtClean="0">
                          <a:effectLst/>
                          <a:latin typeface="Arial Narrow" panose="020B0606020202030204" pitchFamily="34" charset="0"/>
                        </a:rPr>
                        <a:t>.</a:t>
                      </a:r>
                      <a:endParaRPr lang="fr-FR" sz="1100" b="0" dirty="0">
                        <a:effectLst/>
                        <a:latin typeface="Arial Narrow" panose="020B0606020202030204" pitchFamily="34" charset="0"/>
                      </a:endParaRPr>
                    </a:p>
                  </a:txBody>
                  <a:tcPr marL="66396" marR="66396" marT="33198" marB="33198" anchor="ctr">
                    <a:solidFill>
                      <a:schemeClr val="accent2">
                        <a:lumMod val="20000"/>
                        <a:lumOff val="80000"/>
                      </a:schemeClr>
                    </a:solidFill>
                  </a:tcPr>
                </a:tc>
                <a:tc hMerge="1">
                  <a:txBody>
                    <a:bodyPr/>
                    <a:lstStyle/>
                    <a:p>
                      <a:endParaRPr lang="fr-FR"/>
                    </a:p>
                  </a:txBody>
                  <a:tcPr/>
                </a:tc>
              </a:tr>
              <a:tr h="597170">
                <a:tc>
                  <a:txBody>
                    <a:bodyPr/>
                    <a:lstStyle/>
                    <a:p>
                      <a:pPr algn="ctr">
                        <a:spcAft>
                          <a:spcPts val="0"/>
                        </a:spcAft>
                      </a:pPr>
                      <a:r>
                        <a:rPr lang="fr-FR" sz="1100" kern="1200" dirty="0">
                          <a:effectLst/>
                          <a:latin typeface="Arial Narrow" panose="020B0606020202030204" pitchFamily="34" charset="0"/>
                        </a:rPr>
                        <a:t>Pendant 13 mois après la clôture du compte, le client reçoit </a:t>
                      </a:r>
                      <a:r>
                        <a:rPr lang="fr-FR" sz="1100" dirty="0">
                          <a:effectLst/>
                          <a:latin typeface="Arial Narrow" panose="020B0606020202030204" pitchFamily="34" charset="0"/>
                        </a:rPr>
                        <a:t>un SMS ou message MSI (ou courrier) de la CELCA si une opération se présente sur son compte clos </a:t>
                      </a:r>
                      <a:endParaRPr lang="fr-FR" sz="1100" dirty="0" smtClean="0">
                        <a:effectLst/>
                        <a:latin typeface="Arial Narrow" panose="020B0606020202030204" pitchFamily="34" charset="0"/>
                      </a:endParaRPr>
                    </a:p>
                    <a:p>
                      <a:pPr algn="ctr">
                        <a:spcAft>
                          <a:spcPts val="0"/>
                        </a:spcAft>
                      </a:pPr>
                      <a:r>
                        <a:rPr lang="fr-FR" sz="1100" dirty="0" smtClean="0">
                          <a:effectLst/>
                          <a:latin typeface="Arial Narrow" panose="020B0606020202030204" pitchFamily="34" charset="0"/>
                        </a:rPr>
                        <a:t>(</a:t>
                      </a:r>
                      <a:r>
                        <a:rPr lang="fr-FR" sz="1100" dirty="0">
                          <a:effectLst/>
                          <a:latin typeface="Arial Narrow" panose="020B0606020202030204" pitchFamily="34" charset="0"/>
                        </a:rPr>
                        <a:t>chèque, virement ou prélèvement)</a:t>
                      </a:r>
                      <a:endParaRPr lang="fr-FR" sz="1100" dirty="0">
                        <a:effectLst/>
                        <a:latin typeface="Arial Narrow" panose="020B0606020202030204" pitchFamily="34" charset="0"/>
                        <a:ea typeface="Times New Roman"/>
                      </a:endParaRPr>
                    </a:p>
                  </a:txBody>
                  <a:tcPr marL="66396" marR="66396" marT="33198" marB="33198" anchor="ctr">
                    <a:solidFill>
                      <a:schemeClr val="bg1">
                        <a:lumMod val="95000"/>
                      </a:schemeClr>
                    </a:solidFill>
                  </a:tcPr>
                </a:tc>
                <a:tc>
                  <a:txBody>
                    <a:bodyPr/>
                    <a:lstStyle/>
                    <a:p>
                      <a:pPr algn="ctr">
                        <a:spcAft>
                          <a:spcPts val="0"/>
                        </a:spcAft>
                      </a:pPr>
                      <a:r>
                        <a:rPr lang="fr-FR" sz="1000" dirty="0">
                          <a:effectLst/>
                          <a:latin typeface="Arial Narrow" panose="020B0606020202030204" pitchFamily="34" charset="0"/>
                        </a:rPr>
                        <a:t> </a:t>
                      </a:r>
                      <a:endParaRPr lang="fr-FR" sz="900" dirty="0">
                        <a:effectLst/>
                        <a:latin typeface="Arial Narrow" panose="020B0606020202030204" pitchFamily="34" charset="0"/>
                        <a:ea typeface="Times New Roman"/>
                      </a:endParaRPr>
                    </a:p>
                  </a:txBody>
                  <a:tcPr marL="66396" marR="66396" marT="33198" marB="33198" anchor="ctr">
                    <a:noFill/>
                  </a:tcPr>
                </a:tc>
              </a:tr>
            </a:tbl>
          </a:graphicData>
        </a:graphic>
      </p:graphicFrame>
      <p:sp>
        <p:nvSpPr>
          <p:cNvPr id="14" name="ZoneTexte 13"/>
          <p:cNvSpPr txBox="1"/>
          <p:nvPr/>
        </p:nvSpPr>
        <p:spPr>
          <a:xfrm>
            <a:off x="331257" y="3304665"/>
            <a:ext cx="8467687" cy="2250745"/>
          </a:xfrm>
          <a:prstGeom prst="rect">
            <a:avLst/>
          </a:prstGeom>
          <a:noFill/>
          <a:ln w="25400">
            <a:solidFill>
              <a:srgbClr val="EA0000"/>
            </a:solidFill>
          </a:ln>
        </p:spPr>
        <p:txBody>
          <a:bodyPr wrap="square" rtlCol="0">
            <a:noAutofit/>
          </a:bodyPr>
          <a:lstStyle>
            <a:defPPr>
              <a:defRPr lang="fr-FR"/>
            </a:defPPr>
            <a:lvl1pPr algn="ctr">
              <a:defRPr sz="1400">
                <a:latin typeface="Arial" panose="020B0604020202020204" pitchFamily="34" charset="0"/>
                <a:cs typeface="Arial" panose="020B0604020202020204" pitchFamily="34" charset="0"/>
              </a:defRPr>
            </a:lvl1pPr>
          </a:lstStyle>
          <a:p>
            <a:endParaRPr lang="fr-FR" sz="1050" dirty="0">
              <a:solidFill>
                <a:srgbClr val="EA0000"/>
              </a:solidFill>
            </a:endParaRPr>
          </a:p>
        </p:txBody>
      </p:sp>
      <p:sp>
        <p:nvSpPr>
          <p:cNvPr id="3" name="Espace réservé du texte 2"/>
          <p:cNvSpPr>
            <a:spLocks noGrp="1"/>
          </p:cNvSpPr>
          <p:nvPr>
            <p:ph type="body" sz="quarter" idx="16"/>
          </p:nvPr>
        </p:nvSpPr>
        <p:spPr/>
        <p:txBody>
          <a:bodyPr/>
          <a:lstStyle/>
          <a:p>
            <a:r>
              <a:rPr lang="fr-FR" dirty="0" smtClean="0"/>
              <a:t>Rôle de la </a:t>
            </a:r>
            <a:r>
              <a:rPr lang="fr-FR" dirty="0" err="1" smtClean="0"/>
              <a:t>celca</a:t>
            </a:r>
            <a:r>
              <a:rPr lang="fr-FR" dirty="0" smtClean="0"/>
              <a:t> en tant que banque de départ</a:t>
            </a:r>
            <a:endParaRPr lang="fr-FR" dirty="0"/>
          </a:p>
        </p:txBody>
      </p:sp>
    </p:spTree>
    <p:extLst>
      <p:ext uri="{BB962C8B-B14F-4D97-AF65-F5344CB8AC3E}">
        <p14:creationId xmlns:p14="http://schemas.microsoft.com/office/powerpoint/2010/main" val="20566115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dirty="0" smtClean="0"/>
              <a:t>Accès au dossier par le conseiller</a:t>
            </a:r>
            <a:endParaRPr lang="fr-FR" dirty="0"/>
          </a:p>
        </p:txBody>
      </p:sp>
      <p:sp>
        <p:nvSpPr>
          <p:cNvPr id="2" name="Rectangle 1"/>
          <p:cNvSpPr/>
          <p:nvPr/>
        </p:nvSpPr>
        <p:spPr>
          <a:xfrm>
            <a:off x="223838" y="1245212"/>
            <a:ext cx="4753603" cy="362760"/>
          </a:xfrm>
          <a:prstGeom prst="rect">
            <a:avLst/>
          </a:prstGeom>
        </p:spPr>
        <p:txBody>
          <a:bodyPr vert="horz" lIns="91440" tIns="45720" rIns="91440" bIns="45720" rtlCol="0">
            <a:normAutofit/>
          </a:bodyPr>
          <a:lstStyle/>
          <a:p>
            <a:pPr marL="342900" lvl="1" indent="-342900">
              <a:lnSpc>
                <a:spcPct val="120000"/>
              </a:lnSpc>
              <a:buClr>
                <a:srgbClr val="EA0000"/>
              </a:buClr>
              <a:buFont typeface="+mj-lt"/>
              <a:buAutoNum type="arabicPeriod"/>
            </a:pPr>
            <a:r>
              <a:rPr lang="fr-FR" sz="1400" dirty="0">
                <a:latin typeface="Arial Narrow" panose="020B0606020202030204" pitchFamily="34" charset="0"/>
              </a:rPr>
              <a:t>L</a:t>
            </a:r>
            <a:r>
              <a:rPr lang="fr-FR" sz="1400" dirty="0" smtClean="0">
                <a:latin typeface="Arial Narrow" panose="020B0606020202030204" pitchFamily="34" charset="0"/>
              </a:rPr>
              <a:t>e </a:t>
            </a:r>
            <a:r>
              <a:rPr lang="fr-FR" sz="1400" dirty="0">
                <a:latin typeface="Arial Narrow" panose="020B0606020202030204" pitchFamily="34" charset="0"/>
              </a:rPr>
              <a:t>Conseiller CELCA </a:t>
            </a:r>
            <a:r>
              <a:rPr lang="fr-FR" sz="1400" dirty="0" smtClean="0">
                <a:latin typeface="Arial Narrow" panose="020B0606020202030204" pitchFamily="34" charset="0"/>
              </a:rPr>
              <a:t>accède au dossier </a:t>
            </a:r>
            <a:r>
              <a:rPr lang="fr-FR" sz="1400" dirty="0">
                <a:latin typeface="Arial Narrow" panose="020B0606020202030204" pitchFamily="34" charset="0"/>
              </a:rPr>
              <a:t>de Mobilité </a:t>
            </a:r>
            <a:r>
              <a:rPr lang="fr-FR" sz="1400" dirty="0" smtClean="0">
                <a:latin typeface="Arial Narrow" panose="020B0606020202030204" pitchFamily="34" charset="0"/>
              </a:rPr>
              <a:t>de son client</a:t>
            </a:r>
            <a:endParaRPr lang="fr-FR" sz="1400" dirty="0">
              <a:latin typeface="Arial Narrow" panose="020B0606020202030204" pitchFamily="34" charset="0"/>
            </a:endParaRPr>
          </a:p>
        </p:txBody>
      </p:sp>
      <p:pic>
        <p:nvPicPr>
          <p:cNvPr id="13"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223838" y="1700690"/>
            <a:ext cx="2527988" cy="1269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4" name="Connecteur droit avec flèche 13"/>
          <p:cNvCxnSpPr>
            <a:stCxn id="10" idx="1"/>
          </p:cNvCxnSpPr>
          <p:nvPr/>
        </p:nvCxnSpPr>
        <p:spPr>
          <a:xfrm flipH="1">
            <a:off x="1984075" y="2308345"/>
            <a:ext cx="865440" cy="253692"/>
          </a:xfrm>
          <a:prstGeom prst="straightConnector1">
            <a:avLst/>
          </a:prstGeom>
          <a:ln w="12700">
            <a:solidFill>
              <a:srgbClr val="EA0000"/>
            </a:solidFill>
            <a:tailEnd type="arrow"/>
          </a:ln>
        </p:spPr>
        <p:style>
          <a:lnRef idx="1">
            <a:schemeClr val="accent1"/>
          </a:lnRef>
          <a:fillRef idx="0">
            <a:schemeClr val="accent1"/>
          </a:fillRef>
          <a:effectRef idx="0">
            <a:schemeClr val="accent1"/>
          </a:effectRef>
          <a:fontRef idx="minor">
            <a:schemeClr val="tx1"/>
          </a:fontRef>
        </p:style>
      </p:cxnSp>
      <p:sp>
        <p:nvSpPr>
          <p:cNvPr id="10" name="Zone de texte 2"/>
          <p:cNvSpPr txBox="1">
            <a:spLocks noChangeArrowheads="1"/>
          </p:cNvSpPr>
          <p:nvPr/>
        </p:nvSpPr>
        <p:spPr bwMode="auto">
          <a:xfrm>
            <a:off x="2849515" y="1766613"/>
            <a:ext cx="1739737" cy="1083463"/>
          </a:xfrm>
          <a:prstGeom prst="rect">
            <a:avLst/>
          </a:prstGeom>
          <a:solidFill>
            <a:schemeClr val="bg1">
              <a:lumMod val="85000"/>
              <a:alpha val="23000"/>
            </a:schemeClr>
          </a:solidFill>
          <a:ln w="9525">
            <a:noFill/>
            <a:miter lim="800000"/>
            <a:headEnd/>
            <a:tailEnd/>
          </a:ln>
        </p:spPr>
        <p:txBody>
          <a:bodyPr rot="0" vert="horz" wrap="square" lIns="91440" tIns="45720" rIns="91440" bIns="45720" rtlCol="0" anchor="ctr" anchorCtr="0">
            <a:noAutofit/>
          </a:bodyPr>
          <a:lstStyle>
            <a:defPPr>
              <a:defRPr lang="fr-FR"/>
            </a:defPPr>
            <a:lvl1pPr algn="ctr">
              <a:lnSpc>
                <a:spcPct val="100000"/>
              </a:lnSpc>
              <a:spcBef>
                <a:spcPts val="300"/>
              </a:spcBef>
              <a:spcAft>
                <a:spcPts val="0"/>
              </a:spcAft>
              <a:buClr>
                <a:srgbClr val="EA0000"/>
              </a:buClr>
              <a:buFont typeface="Arial Narrow" panose="020B0606020202030204" pitchFamily="34" charset="0"/>
              <a:buNone/>
              <a:defRPr sz="1400" b="0">
                <a:latin typeface="Arial Narrow" panose="020B0606020202030204" pitchFamily="34" charset="0"/>
                <a:ea typeface="Calibri"/>
                <a:cs typeface="Times New Roman"/>
              </a:defRPr>
            </a:lvl1pPr>
          </a:lstStyle>
          <a:p>
            <a:pPr>
              <a:spcAft>
                <a:spcPts val="200"/>
              </a:spcAft>
            </a:pPr>
            <a:r>
              <a:rPr lang="fr-FR" sz="1100" dirty="0" smtClean="0"/>
              <a:t>Pour </a:t>
            </a:r>
            <a:r>
              <a:rPr lang="fr-FR" sz="1100" dirty="0"/>
              <a:t>accéder au menu Mobilité banque de départ : taper « mobilité » dans la barre de recherche et sélectionner </a:t>
            </a:r>
            <a:r>
              <a:rPr lang="fr-FR" sz="1100" dirty="0" smtClean="0"/>
              <a:t>«</a:t>
            </a:r>
            <a:r>
              <a:rPr lang="fr-FR" sz="1100" dirty="0"/>
              <a:t> Gérer la mobilité banque de départ  »</a:t>
            </a:r>
          </a:p>
        </p:txBody>
      </p:sp>
      <p:pic>
        <p:nvPicPr>
          <p:cNvPr id="1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4178940" y="3693669"/>
            <a:ext cx="4240441" cy="23534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Zone de texte 2"/>
          <p:cNvSpPr txBox="1">
            <a:spLocks noChangeArrowheads="1"/>
          </p:cNvSpPr>
          <p:nvPr/>
        </p:nvSpPr>
        <p:spPr bwMode="auto">
          <a:xfrm>
            <a:off x="4025594" y="5255119"/>
            <a:ext cx="1038692" cy="317075"/>
          </a:xfrm>
          <a:prstGeom prst="rect">
            <a:avLst/>
          </a:prstGeom>
          <a:solidFill>
            <a:schemeClr val="accent3">
              <a:alpha val="23000"/>
            </a:schemeClr>
          </a:solidFill>
          <a:ln w="9525">
            <a:noFill/>
            <a:miter lim="800000"/>
            <a:headEnd/>
            <a:tailEnd/>
          </a:ln>
        </p:spPr>
        <p:txBody>
          <a:bodyPr rot="0" vert="horz" wrap="square" lIns="91440" tIns="45720" rIns="91440" bIns="45720" rtlCol="0" anchor="ctr" anchorCtr="0">
            <a:noAutofit/>
          </a:bodyPr>
          <a:lstStyle>
            <a:defPPr>
              <a:defRPr lang="fr-FR"/>
            </a:defPPr>
            <a:lvl1pPr algn="ctr">
              <a:lnSpc>
                <a:spcPct val="100000"/>
              </a:lnSpc>
              <a:spcBef>
                <a:spcPts val="300"/>
              </a:spcBef>
              <a:spcAft>
                <a:spcPts val="200"/>
              </a:spcAft>
              <a:buClr>
                <a:srgbClr val="EA0000"/>
              </a:buClr>
              <a:buFont typeface="Arial Narrow" panose="020B0606020202030204" pitchFamily="34" charset="0"/>
              <a:buNone/>
              <a:defRPr sz="1100" b="0">
                <a:latin typeface="Arial Narrow" panose="020B0606020202030204" pitchFamily="34" charset="0"/>
                <a:ea typeface="Calibri"/>
                <a:cs typeface="Times New Roman"/>
              </a:defRPr>
            </a:lvl1pPr>
          </a:lstStyle>
          <a:p>
            <a:r>
              <a:rPr lang="fr-FR" dirty="0" smtClean="0"/>
              <a:t>Opérations transférées</a:t>
            </a:r>
            <a:endParaRPr lang="fr-FR" dirty="0"/>
          </a:p>
        </p:txBody>
      </p:sp>
      <p:sp>
        <p:nvSpPr>
          <p:cNvPr id="17" name="Zone de texte 2"/>
          <p:cNvSpPr txBox="1">
            <a:spLocks noChangeArrowheads="1"/>
          </p:cNvSpPr>
          <p:nvPr/>
        </p:nvSpPr>
        <p:spPr bwMode="auto">
          <a:xfrm>
            <a:off x="4025594" y="5643545"/>
            <a:ext cx="1038692" cy="397340"/>
          </a:xfrm>
          <a:prstGeom prst="rect">
            <a:avLst/>
          </a:prstGeom>
          <a:solidFill>
            <a:srgbClr val="EA0000">
              <a:alpha val="23000"/>
            </a:srgbClr>
          </a:solidFill>
          <a:ln w="9525">
            <a:noFill/>
            <a:miter lim="800000"/>
            <a:headEnd/>
            <a:tailEnd/>
          </a:ln>
        </p:spPr>
        <p:txBody>
          <a:bodyPr rot="0" vert="horz" wrap="square" lIns="91440" tIns="45720" rIns="91440" bIns="45720" rtlCol="0" anchor="ctr" anchorCtr="0">
            <a:noAutofit/>
          </a:bodyPr>
          <a:lstStyle>
            <a:defPPr>
              <a:defRPr lang="fr-FR"/>
            </a:defPPr>
            <a:lvl1pPr algn="ctr">
              <a:lnSpc>
                <a:spcPct val="100000"/>
              </a:lnSpc>
              <a:spcBef>
                <a:spcPts val="300"/>
              </a:spcBef>
              <a:spcAft>
                <a:spcPts val="200"/>
              </a:spcAft>
              <a:buClr>
                <a:srgbClr val="EA0000"/>
              </a:buClr>
              <a:buFont typeface="Arial Narrow" panose="020B0606020202030204" pitchFamily="34" charset="0"/>
              <a:buNone/>
              <a:defRPr sz="1100" b="0">
                <a:latin typeface="Arial Narrow" panose="020B0606020202030204" pitchFamily="34" charset="0"/>
                <a:ea typeface="Calibri"/>
                <a:cs typeface="Times New Roman"/>
              </a:defRPr>
            </a:lvl1pPr>
          </a:lstStyle>
          <a:p>
            <a:pPr>
              <a:spcBef>
                <a:spcPts val="0"/>
              </a:spcBef>
              <a:spcAft>
                <a:spcPts val="0"/>
              </a:spcAft>
            </a:pPr>
            <a:r>
              <a:rPr lang="fr-FR" dirty="0" smtClean="0"/>
              <a:t>Opérations NON transférées</a:t>
            </a:r>
          </a:p>
        </p:txBody>
      </p:sp>
      <p:cxnSp>
        <p:nvCxnSpPr>
          <p:cNvPr id="18" name="Connecteur droit avec flèche 17"/>
          <p:cNvCxnSpPr/>
          <p:nvPr/>
        </p:nvCxnSpPr>
        <p:spPr>
          <a:xfrm flipV="1">
            <a:off x="5064286" y="4870372"/>
            <a:ext cx="240959" cy="491529"/>
          </a:xfrm>
          <a:prstGeom prst="straightConnector1">
            <a:avLst/>
          </a:prstGeom>
          <a:ln>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19" name="Connecteur droit avec flèche 18"/>
          <p:cNvCxnSpPr>
            <a:stCxn id="16" idx="3"/>
          </p:cNvCxnSpPr>
          <p:nvPr/>
        </p:nvCxnSpPr>
        <p:spPr>
          <a:xfrm flipV="1">
            <a:off x="5064286" y="5167892"/>
            <a:ext cx="240959" cy="245765"/>
          </a:xfrm>
          <a:prstGeom prst="straightConnector1">
            <a:avLst/>
          </a:prstGeom>
          <a:ln>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20" name="Connecteur droit avec flèche 19"/>
          <p:cNvCxnSpPr/>
          <p:nvPr/>
        </p:nvCxnSpPr>
        <p:spPr>
          <a:xfrm flipV="1">
            <a:off x="5064286" y="5239018"/>
            <a:ext cx="1234874" cy="603197"/>
          </a:xfrm>
          <a:prstGeom prst="straightConnector1">
            <a:avLst/>
          </a:prstGeom>
          <a:ln>
            <a:solidFill>
              <a:srgbClr val="EA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Connecteur droit avec flèche 21"/>
          <p:cNvCxnSpPr>
            <a:stCxn id="17" idx="3"/>
          </p:cNvCxnSpPr>
          <p:nvPr/>
        </p:nvCxnSpPr>
        <p:spPr>
          <a:xfrm flipV="1">
            <a:off x="5064286" y="5742880"/>
            <a:ext cx="1277528" cy="99335"/>
          </a:xfrm>
          <a:prstGeom prst="straightConnector1">
            <a:avLst/>
          </a:prstGeom>
          <a:ln>
            <a:solidFill>
              <a:srgbClr val="EA0000"/>
            </a:solidFill>
            <a:tailEnd type="arrow"/>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2518913" y="3210988"/>
            <a:ext cx="6383548" cy="362760"/>
          </a:xfrm>
          <a:prstGeom prst="rect">
            <a:avLst/>
          </a:prstGeom>
        </p:spPr>
        <p:txBody>
          <a:bodyPr vert="horz" lIns="91440" tIns="45720" rIns="91440" bIns="45720" rtlCol="0">
            <a:noAutofit/>
          </a:bodyPr>
          <a:lstStyle/>
          <a:p>
            <a:pPr marL="342900" lvl="1" indent="-342900">
              <a:lnSpc>
                <a:spcPct val="120000"/>
              </a:lnSpc>
              <a:buClr>
                <a:srgbClr val="EA0000"/>
              </a:buClr>
              <a:buFont typeface="+mj-lt"/>
              <a:buAutoNum type="arabicPeriod" startAt="2"/>
            </a:pPr>
            <a:r>
              <a:rPr lang="fr-FR" sz="1400" dirty="0" smtClean="0">
                <a:latin typeface="Arial Narrow" panose="020B0606020202030204" pitchFamily="34" charset="0"/>
              </a:rPr>
              <a:t>Il peut </a:t>
            </a:r>
            <a:r>
              <a:rPr lang="fr-FR" sz="1400" dirty="0">
                <a:latin typeface="Arial Narrow" panose="020B0606020202030204" pitchFamily="34" charset="0"/>
              </a:rPr>
              <a:t>consulter la liste des opérations qui sont transmises ou non à la </a:t>
            </a:r>
            <a:r>
              <a:rPr lang="fr-FR" sz="1400" dirty="0" smtClean="0">
                <a:latin typeface="Arial Narrow" panose="020B0606020202030204" pitchFamily="34" charset="0"/>
              </a:rPr>
              <a:t>banque d’arrivée</a:t>
            </a:r>
            <a:endParaRPr lang="fr-FR" sz="1400" dirty="0">
              <a:latin typeface="Arial Narrow" panose="020B0606020202030204" pitchFamily="34" charset="0"/>
            </a:endParaRPr>
          </a:p>
        </p:txBody>
      </p:sp>
    </p:spTree>
    <p:extLst>
      <p:ext uri="{BB962C8B-B14F-4D97-AF65-F5344CB8AC3E}">
        <p14:creationId xmlns:p14="http://schemas.microsoft.com/office/powerpoint/2010/main" val="17216609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27802" y="3864659"/>
            <a:ext cx="8410755" cy="1685369"/>
          </a:xfrm>
        </p:spPr>
        <p:txBody>
          <a:bodyPr>
            <a:normAutofit/>
          </a:bodyPr>
          <a:lstStyle/>
          <a:p>
            <a:r>
              <a:rPr lang="fr-FR" sz="1600" b="1" dirty="0" smtClean="0"/>
              <a:t>Rappel sur le </a:t>
            </a:r>
            <a:r>
              <a:rPr lang="fr-FR" sz="1600" b="1" dirty="0" smtClean="0">
                <a:solidFill>
                  <a:srgbClr val="EA0000"/>
                </a:solidFill>
              </a:rPr>
              <a:t>découvert négocié DOMILIS</a:t>
            </a:r>
            <a:endParaRPr lang="fr-FR" sz="1600" b="1" dirty="0">
              <a:solidFill>
                <a:srgbClr val="EA0000"/>
              </a:solidFill>
            </a:endParaRPr>
          </a:p>
          <a:p>
            <a:pPr lvl="1"/>
            <a:r>
              <a:rPr lang="fr-FR" sz="1400" dirty="0" smtClean="0"/>
              <a:t>Les clients Particuliers et Professionnels peuvent bénéficier d’un </a:t>
            </a:r>
            <a:r>
              <a:rPr lang="fr-FR" sz="1400" dirty="0" smtClean="0">
                <a:solidFill>
                  <a:srgbClr val="EA0000"/>
                </a:solidFill>
              </a:rPr>
              <a:t>découvert négocié de 3 mois à 0% </a:t>
            </a:r>
            <a:r>
              <a:rPr lang="fr-FR" sz="1400" dirty="0" smtClean="0"/>
              <a:t>pour éviter les agios pendant la période de transfert des opérations. </a:t>
            </a:r>
          </a:p>
          <a:p>
            <a:pPr lvl="1"/>
            <a:r>
              <a:rPr lang="fr-FR" sz="1400" dirty="0" smtClean="0"/>
              <a:t>L’octroi s’inscrit </a:t>
            </a:r>
            <a:r>
              <a:rPr lang="fr-FR" sz="1400" dirty="0"/>
              <a:t>dans le cadre du schéma délégataire du découvert négocié, et dans la limite de </a:t>
            </a:r>
            <a:r>
              <a:rPr lang="fr-FR" sz="1400" dirty="0">
                <a:solidFill>
                  <a:srgbClr val="EA0000"/>
                </a:solidFill>
              </a:rPr>
              <a:t>21 500 €</a:t>
            </a:r>
            <a:r>
              <a:rPr lang="fr-FR" sz="1400" b="1" dirty="0"/>
              <a:t>.</a:t>
            </a:r>
            <a:r>
              <a:rPr lang="fr-FR" sz="1400" dirty="0"/>
              <a:t> </a:t>
            </a:r>
            <a:endParaRPr lang="fr-FR" sz="1400" dirty="0" smtClean="0"/>
          </a:p>
          <a:p>
            <a:pPr lvl="2">
              <a:buClr>
                <a:srgbClr val="FF0000"/>
              </a:buClr>
              <a:buFont typeface="Arial" panose="020B0604020202020204" pitchFamily="34" charset="0"/>
              <a:buChar char="•"/>
            </a:pPr>
            <a:r>
              <a:rPr lang="fr-FR" sz="1300" b="1" dirty="0" smtClean="0">
                <a:solidFill>
                  <a:srgbClr val="000000"/>
                </a:solidFill>
              </a:rPr>
              <a:t>Pour les particuliers</a:t>
            </a:r>
            <a:r>
              <a:rPr lang="fr-FR" sz="1300" dirty="0" smtClean="0">
                <a:solidFill>
                  <a:srgbClr val="000000"/>
                </a:solidFill>
              </a:rPr>
              <a:t>: </a:t>
            </a:r>
            <a:r>
              <a:rPr lang="fr-FR" sz="1300" dirty="0">
                <a:solidFill>
                  <a:srgbClr val="000000"/>
                </a:solidFill>
              </a:rPr>
              <a:t>transaction </a:t>
            </a:r>
            <a:r>
              <a:rPr lang="fr-FR" sz="1300" dirty="0" smtClean="0">
                <a:solidFill>
                  <a:srgbClr val="000000"/>
                </a:solidFill>
              </a:rPr>
              <a:t>0112, puis sélection du découvert « Domilis » </a:t>
            </a:r>
            <a:endParaRPr lang="fr-FR" sz="1300" dirty="0">
              <a:solidFill>
                <a:srgbClr val="000000"/>
              </a:solidFill>
            </a:endParaRPr>
          </a:p>
          <a:p>
            <a:pPr lvl="2">
              <a:buClr>
                <a:srgbClr val="FF0000"/>
              </a:buClr>
              <a:buFont typeface="Arial" panose="020B0604020202020204" pitchFamily="34" charset="0"/>
              <a:buChar char="•"/>
            </a:pPr>
            <a:r>
              <a:rPr lang="fr-FR" sz="1300" b="1" dirty="0" smtClean="0">
                <a:solidFill>
                  <a:srgbClr val="000000"/>
                </a:solidFill>
              </a:rPr>
              <a:t>Pour </a:t>
            </a:r>
            <a:r>
              <a:rPr lang="fr-FR" sz="1300" b="1" dirty="0">
                <a:solidFill>
                  <a:srgbClr val="000000"/>
                </a:solidFill>
              </a:rPr>
              <a:t>les pros</a:t>
            </a:r>
            <a:r>
              <a:rPr lang="fr-FR" sz="1300" dirty="0">
                <a:solidFill>
                  <a:srgbClr val="000000"/>
                </a:solidFill>
              </a:rPr>
              <a:t>, le barème à appliquer est le TF 000569</a:t>
            </a:r>
          </a:p>
          <a:p>
            <a:pPr lvl="2"/>
            <a:endParaRPr lang="fr-FR" sz="1400" dirty="0" smtClean="0"/>
          </a:p>
          <a:p>
            <a:pPr marL="0" indent="0">
              <a:buNone/>
            </a:pPr>
            <a:endParaRPr lang="fr-FR" dirty="0" smtClean="0"/>
          </a:p>
          <a:p>
            <a:pPr lvl="1"/>
            <a:endParaRPr lang="fr-FR" dirty="0" smtClean="0"/>
          </a:p>
        </p:txBody>
      </p:sp>
      <p:sp>
        <p:nvSpPr>
          <p:cNvPr id="3" name="Titre 2"/>
          <p:cNvSpPr>
            <a:spLocks noGrp="1"/>
          </p:cNvSpPr>
          <p:nvPr>
            <p:ph type="title"/>
          </p:nvPr>
        </p:nvSpPr>
        <p:spPr/>
        <p:txBody>
          <a:bodyPr>
            <a:normAutofit/>
          </a:bodyPr>
          <a:lstStyle/>
          <a:p>
            <a:r>
              <a:rPr lang="fr-FR" dirty="0" smtClean="0"/>
              <a:t>A noter</a:t>
            </a:r>
            <a:endParaRPr lang="fr-FR" dirty="0"/>
          </a:p>
        </p:txBody>
      </p:sp>
      <p:sp>
        <p:nvSpPr>
          <p:cNvPr id="9" name="Espace réservé du contenu 1"/>
          <p:cNvSpPr txBox="1">
            <a:spLocks/>
          </p:cNvSpPr>
          <p:nvPr/>
        </p:nvSpPr>
        <p:spPr>
          <a:xfrm>
            <a:off x="327802" y="1527874"/>
            <a:ext cx="8522900" cy="2164252"/>
          </a:xfrm>
          <a:prstGeom prst="rect">
            <a:avLst/>
          </a:prstGeom>
        </p:spPr>
        <p:txBody>
          <a:bodyPr vert="horz" lIns="91440" tIns="45720" rIns="91440" bIns="45720" rtlCol="0">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FF0000"/>
              </a:buClr>
            </a:pPr>
            <a:r>
              <a:rPr lang="fr-FR" sz="1600" b="1" dirty="0" smtClean="0">
                <a:solidFill>
                  <a:srgbClr val="000000"/>
                </a:solidFill>
              </a:rPr>
              <a:t>L’évolution de DOMILIS n’entraine </a:t>
            </a:r>
            <a:r>
              <a:rPr lang="fr-FR" sz="1600" b="1" dirty="0" smtClean="0">
                <a:solidFill>
                  <a:srgbClr val="EA0000"/>
                </a:solidFill>
              </a:rPr>
              <a:t>pas de modification </a:t>
            </a:r>
            <a:r>
              <a:rPr lang="fr-FR" sz="1600" b="1" dirty="0" smtClean="0">
                <a:solidFill>
                  <a:srgbClr val="000000"/>
                </a:solidFill>
              </a:rPr>
              <a:t>des offres liées aux </a:t>
            </a:r>
            <a:r>
              <a:rPr lang="fr-FR" sz="1600" b="1" dirty="0" smtClean="0">
                <a:solidFill>
                  <a:srgbClr val="EA0000"/>
                </a:solidFill>
              </a:rPr>
              <a:t>bons d’achat ISILIS</a:t>
            </a:r>
          </a:p>
          <a:p>
            <a:pPr lvl="1">
              <a:buClr>
                <a:srgbClr val="BFBFBF"/>
              </a:buClr>
            </a:pPr>
            <a:r>
              <a:rPr lang="fr-FR" sz="1400" dirty="0" smtClean="0">
                <a:solidFill>
                  <a:srgbClr val="000000"/>
                </a:solidFill>
              </a:rPr>
              <a:t>Depuis 2013, la CELCA offre </a:t>
            </a:r>
            <a:r>
              <a:rPr lang="fr-FR" sz="1400" dirty="0" smtClean="0">
                <a:solidFill>
                  <a:srgbClr val="EA0000"/>
                </a:solidFill>
              </a:rPr>
              <a:t>50 €</a:t>
            </a:r>
            <a:r>
              <a:rPr lang="fr-FR" sz="1400" dirty="0" smtClean="0">
                <a:solidFill>
                  <a:srgbClr val="000000"/>
                </a:solidFill>
              </a:rPr>
              <a:t> de bons d’achat aux nouveaux clients qui souscrivent au service Domilis et domicilient au moins 3 organismes </a:t>
            </a:r>
          </a:p>
          <a:p>
            <a:pPr lvl="1">
              <a:buClr>
                <a:srgbClr val="BFBFBF"/>
              </a:buClr>
            </a:pPr>
            <a:r>
              <a:rPr lang="fr-FR" sz="1400" dirty="0" smtClean="0">
                <a:solidFill>
                  <a:srgbClr val="000000"/>
                </a:solidFill>
              </a:rPr>
              <a:t>La CELCA offre également des bons d’achat au parrain et au filleul dans le cadre du parrainage.</a:t>
            </a:r>
          </a:p>
          <a:p>
            <a:pPr lvl="1">
              <a:buClr>
                <a:srgbClr val="BFBFBF"/>
              </a:buClr>
            </a:pPr>
            <a:r>
              <a:rPr lang="fr-FR" sz="1400" dirty="0" smtClean="0">
                <a:solidFill>
                  <a:srgbClr val="000000"/>
                </a:solidFill>
              </a:rPr>
              <a:t>Le </a:t>
            </a:r>
            <a:r>
              <a:rPr lang="fr-FR" sz="1400" dirty="0" err="1" smtClean="0">
                <a:solidFill>
                  <a:srgbClr val="000000"/>
                </a:solidFill>
              </a:rPr>
              <a:t>process</a:t>
            </a:r>
            <a:r>
              <a:rPr lang="fr-FR" sz="1400" dirty="0" smtClean="0">
                <a:solidFill>
                  <a:srgbClr val="000000"/>
                </a:solidFill>
              </a:rPr>
              <a:t> est toujours géré par </a:t>
            </a:r>
            <a:r>
              <a:rPr lang="fr-FR" sz="1400" dirty="0" err="1" smtClean="0">
                <a:solidFill>
                  <a:srgbClr val="000000"/>
                </a:solidFill>
              </a:rPr>
              <a:t>Isilis</a:t>
            </a:r>
            <a:endParaRPr lang="fr-FR" sz="1400" dirty="0" smtClean="0">
              <a:solidFill>
                <a:srgbClr val="000000"/>
              </a:solidFill>
            </a:endParaRPr>
          </a:p>
          <a:p>
            <a:pPr lvl="1">
              <a:buClr>
                <a:srgbClr val="BFBFBF"/>
              </a:buClr>
            </a:pPr>
            <a:r>
              <a:rPr lang="fr-FR" sz="1400" dirty="0" smtClean="0">
                <a:solidFill>
                  <a:srgbClr val="000000"/>
                </a:solidFill>
              </a:rPr>
              <a:t>Supports à votre disposition (mis à jour </a:t>
            </a:r>
            <a:r>
              <a:rPr lang="fr-FR" sz="1400" dirty="0">
                <a:solidFill>
                  <a:srgbClr val="000000"/>
                </a:solidFill>
              </a:rPr>
              <a:t>prochainement avec les nouveaux écrans)</a:t>
            </a:r>
            <a:endParaRPr lang="fr-FR" sz="1400" dirty="0" smtClean="0">
              <a:solidFill>
                <a:srgbClr val="000000"/>
              </a:solidFill>
            </a:endParaRPr>
          </a:p>
          <a:p>
            <a:pPr lvl="2">
              <a:buClr>
                <a:srgbClr val="FF0000"/>
              </a:buClr>
              <a:buFont typeface="Arial" panose="020B0604020202020204" pitchFamily="34" charset="0"/>
              <a:buChar char="•"/>
            </a:pPr>
            <a:r>
              <a:rPr lang="fr-FR" sz="1300" b="1" dirty="0">
                <a:solidFill>
                  <a:srgbClr val="000000"/>
                </a:solidFill>
                <a:hlinkClick r:id="rId2"/>
              </a:rPr>
              <a:t>Cadomilis</a:t>
            </a:r>
            <a:r>
              <a:rPr lang="fr-FR" sz="1300" b="1" dirty="0">
                <a:solidFill>
                  <a:srgbClr val="000000"/>
                </a:solidFill>
              </a:rPr>
              <a:t> </a:t>
            </a:r>
          </a:p>
          <a:p>
            <a:pPr lvl="2">
              <a:buClr>
                <a:srgbClr val="FF0000"/>
              </a:buClr>
              <a:buFont typeface="Arial" panose="020B0604020202020204" pitchFamily="34" charset="0"/>
              <a:buChar char="•"/>
            </a:pPr>
            <a:r>
              <a:rPr lang="fr-FR" sz="1300" b="1" dirty="0">
                <a:solidFill>
                  <a:srgbClr val="000000"/>
                </a:solidFill>
                <a:hlinkClick r:id="rId3"/>
              </a:rPr>
              <a:t>Parrainage</a:t>
            </a:r>
            <a:endParaRPr lang="fr-FR" sz="1300" b="1" dirty="0">
              <a:solidFill>
                <a:srgbClr val="000000"/>
              </a:solidFill>
            </a:endParaRPr>
          </a:p>
          <a:p>
            <a:pPr marL="0" indent="0">
              <a:buClr>
                <a:srgbClr val="FF0000"/>
              </a:buClr>
              <a:buFont typeface="Wingdings" panose="05000000000000000000" pitchFamily="2" charset="2"/>
              <a:buNone/>
            </a:pPr>
            <a:endParaRPr lang="fr-FR" dirty="0" smtClean="0">
              <a:solidFill>
                <a:srgbClr val="000000"/>
              </a:solidFill>
            </a:endParaRPr>
          </a:p>
          <a:p>
            <a:pPr lvl="1">
              <a:buClr>
                <a:srgbClr val="BFBFBF"/>
              </a:buClr>
            </a:pPr>
            <a:endParaRPr lang="fr-FR" dirty="0" smtClean="0">
              <a:solidFill>
                <a:srgbClr val="000000"/>
              </a:solidFill>
            </a:endParaRPr>
          </a:p>
        </p:txBody>
      </p:sp>
    </p:spTree>
    <p:extLst>
      <p:ext uri="{BB962C8B-B14F-4D97-AF65-F5344CB8AC3E}">
        <p14:creationId xmlns:p14="http://schemas.microsoft.com/office/powerpoint/2010/main" val="37490087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3297" y="1392072"/>
            <a:ext cx="6547449" cy="1880558"/>
          </a:xfrm>
        </p:spPr>
        <p:txBody>
          <a:bodyPr>
            <a:normAutofit/>
          </a:bodyPr>
          <a:lstStyle/>
          <a:p>
            <a:r>
              <a:rPr lang="fr-FR" sz="1600" b="1" dirty="0" smtClean="0"/>
              <a:t>Supports à destination des commerciaux:</a:t>
            </a:r>
            <a:endParaRPr lang="fr-FR" sz="1600" b="1" dirty="0"/>
          </a:p>
          <a:p>
            <a:pPr lvl="1"/>
            <a:r>
              <a:rPr lang="fr-FR" sz="1400" dirty="0" smtClean="0"/>
              <a:t>Note d’information </a:t>
            </a:r>
            <a:r>
              <a:rPr lang="fr-FR" sz="1400" b="1" dirty="0" smtClean="0">
                <a:hlinkClick r:id="rId2"/>
              </a:rPr>
              <a:t>DMA-INF/17.020</a:t>
            </a:r>
            <a:r>
              <a:rPr lang="fr-FR" sz="1400" b="1" dirty="0" smtClean="0"/>
              <a:t> </a:t>
            </a:r>
            <a:r>
              <a:rPr lang="fr-FR" sz="1200" dirty="0" smtClean="0"/>
              <a:t>(mise à jour le 8/02/17)</a:t>
            </a:r>
          </a:p>
          <a:p>
            <a:pPr lvl="1"/>
            <a:r>
              <a:rPr lang="fr-FR" sz="1400" dirty="0" smtClean="0">
                <a:solidFill>
                  <a:srgbClr val="EA0000"/>
                </a:solidFill>
              </a:rPr>
              <a:t>Modes </a:t>
            </a:r>
            <a:r>
              <a:rPr lang="fr-FR" sz="1400" dirty="0">
                <a:solidFill>
                  <a:srgbClr val="EA0000"/>
                </a:solidFill>
              </a:rPr>
              <a:t>opératoires « Domilis – Mobilité bancaire »</a:t>
            </a:r>
            <a:r>
              <a:rPr lang="fr-FR" sz="1400" dirty="0"/>
              <a:t> </a:t>
            </a:r>
            <a:r>
              <a:rPr lang="fr-FR" sz="1400" dirty="0" smtClean="0"/>
              <a:t>:</a:t>
            </a:r>
            <a:r>
              <a:rPr lang="fr-FR" sz="1200" dirty="0"/>
              <a:t> </a:t>
            </a:r>
            <a:r>
              <a:rPr lang="fr-FR" sz="1200" i="1" dirty="0" smtClean="0">
                <a:latin typeface="Arial Narrow" panose="020B0606020202030204" pitchFamily="34" charset="0"/>
                <a:cs typeface="Times New Roman"/>
              </a:rPr>
              <a:t>disponibles sous </a:t>
            </a:r>
            <a:r>
              <a:rPr lang="fr-FR" sz="1200" i="1" dirty="0" smtClean="0">
                <a:latin typeface="Arial Narrow" panose="020B0606020202030204" pitchFamily="34" charset="0"/>
                <a:cs typeface="Times New Roman"/>
                <a:hlinkClick r:id="rId3"/>
              </a:rPr>
              <a:t>Easynet</a:t>
            </a:r>
            <a:r>
              <a:rPr lang="fr-FR" sz="1200" i="1" dirty="0" smtClean="0">
                <a:latin typeface="Arial Narrow" panose="020B0606020202030204" pitchFamily="34" charset="0"/>
                <a:cs typeface="Times New Roman"/>
              </a:rPr>
              <a:t> (mots-clés: mobilité bancaire ou Domilis)</a:t>
            </a:r>
            <a:endParaRPr lang="fr-FR" sz="1200" i="1" dirty="0">
              <a:latin typeface="Arial Narrow" panose="020B0606020202030204" pitchFamily="34" charset="0"/>
            </a:endParaRPr>
          </a:p>
          <a:p>
            <a:pPr lvl="1"/>
            <a:r>
              <a:rPr lang="fr-FR" sz="1400" dirty="0"/>
              <a:t>R</a:t>
            </a:r>
            <a:r>
              <a:rPr lang="fr-FR" sz="1400" dirty="0" smtClean="0"/>
              <a:t>ubrique </a:t>
            </a:r>
            <a:r>
              <a:rPr lang="fr-FR" sz="1400" dirty="0"/>
              <a:t>Domilis dans </a:t>
            </a:r>
            <a:r>
              <a:rPr lang="fr-FR" sz="1200" dirty="0"/>
              <a:t>la </a:t>
            </a:r>
            <a:r>
              <a:rPr lang="fr-FR" sz="1200" i="1" dirty="0"/>
              <a:t>rubrique des commerciaux &gt; marché des particuliers &gt; bancarisation &gt; </a:t>
            </a:r>
            <a:r>
              <a:rPr lang="fr-FR" sz="1200" i="1" dirty="0">
                <a:hlinkClick r:id="rId4"/>
              </a:rPr>
              <a:t>Domilis</a:t>
            </a:r>
            <a:endParaRPr lang="fr-FR" sz="1200" i="1" dirty="0"/>
          </a:p>
          <a:p>
            <a:pPr lvl="1"/>
            <a:r>
              <a:rPr lang="fr-FR" sz="1400" dirty="0"/>
              <a:t>P</a:t>
            </a:r>
            <a:r>
              <a:rPr lang="fr-FR" sz="1400" dirty="0" smtClean="0"/>
              <a:t>rocédure </a:t>
            </a:r>
            <a:r>
              <a:rPr lang="fr-FR" sz="1400" dirty="0"/>
              <a:t>ARIS « Créer un dossier DOMILIS » (en cours de mise à jour) </a:t>
            </a:r>
          </a:p>
          <a:p>
            <a:pPr marL="0" indent="0">
              <a:buNone/>
            </a:pPr>
            <a:endParaRPr lang="fr-FR" dirty="0" smtClean="0"/>
          </a:p>
          <a:p>
            <a:pPr lvl="1"/>
            <a:endParaRPr lang="fr-FR" dirty="0" smtClean="0"/>
          </a:p>
        </p:txBody>
      </p:sp>
      <p:sp>
        <p:nvSpPr>
          <p:cNvPr id="3" name="Titre 2"/>
          <p:cNvSpPr>
            <a:spLocks noGrp="1"/>
          </p:cNvSpPr>
          <p:nvPr>
            <p:ph type="title"/>
          </p:nvPr>
        </p:nvSpPr>
        <p:spPr/>
        <p:txBody>
          <a:bodyPr>
            <a:normAutofit/>
          </a:bodyPr>
          <a:lstStyle/>
          <a:p>
            <a:r>
              <a:rPr lang="fr-FR" dirty="0" smtClean="0"/>
              <a:t>Supports de communication</a:t>
            </a:r>
            <a:endParaRPr lang="fr-FR" dirty="0"/>
          </a:p>
        </p:txBody>
      </p:sp>
      <p:pic>
        <p:nvPicPr>
          <p:cNvPr id="4098" name="Picture 2">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48825" y="4286787"/>
            <a:ext cx="1105386" cy="1701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Espace réservé du contenu 1"/>
          <p:cNvSpPr txBox="1">
            <a:spLocks/>
          </p:cNvSpPr>
          <p:nvPr/>
        </p:nvSpPr>
        <p:spPr>
          <a:xfrm>
            <a:off x="258794" y="3762085"/>
            <a:ext cx="7375584" cy="2526569"/>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FF0000"/>
              </a:buClr>
            </a:pPr>
            <a:r>
              <a:rPr lang="fr-FR" sz="1600" b="1" dirty="0" smtClean="0">
                <a:solidFill>
                  <a:srgbClr val="000000"/>
                </a:solidFill>
              </a:rPr>
              <a:t>Informations à disposition des clients:</a:t>
            </a:r>
          </a:p>
          <a:p>
            <a:pPr lvl="1">
              <a:buClr>
                <a:srgbClr val="BFBFBF"/>
              </a:buClr>
            </a:pPr>
            <a:r>
              <a:rPr lang="fr-FR" sz="1400" dirty="0" smtClean="0">
                <a:solidFill>
                  <a:srgbClr val="000000"/>
                </a:solidFill>
              </a:rPr>
              <a:t>Fiche produit Domilis, à envoyer par mail ou à imprimer sur demande du client </a:t>
            </a:r>
            <a:r>
              <a:rPr lang="fr-FR" sz="1300" dirty="0" smtClean="0">
                <a:solidFill>
                  <a:srgbClr val="000000"/>
                </a:solidFill>
              </a:rPr>
              <a:t>: </a:t>
            </a:r>
          </a:p>
          <a:p>
            <a:pPr lvl="2">
              <a:buClr>
                <a:srgbClr val="FF0000"/>
              </a:buClr>
              <a:buFont typeface="Arial" panose="020B0604020202020204" pitchFamily="34" charset="0"/>
              <a:buChar char="•"/>
            </a:pPr>
            <a:r>
              <a:rPr lang="fr-FR" sz="1200" b="1" dirty="0" smtClean="0">
                <a:solidFill>
                  <a:srgbClr val="000000"/>
                </a:solidFill>
              </a:rPr>
              <a:t>Particuliers</a:t>
            </a:r>
            <a:r>
              <a:rPr lang="fr-FR" sz="1200" dirty="0" smtClean="0">
                <a:solidFill>
                  <a:srgbClr val="000000"/>
                </a:solidFill>
              </a:rPr>
              <a:t> : </a:t>
            </a:r>
            <a:r>
              <a:rPr lang="fr-FR" sz="1200" i="1" dirty="0" smtClean="0">
                <a:solidFill>
                  <a:srgbClr val="000000"/>
                </a:solidFill>
              </a:rPr>
              <a:t>rubrique des commerciaux &gt; espace Parts &gt; marché des particuliers &gt; bancarisation &gt; Domilis &gt; </a:t>
            </a:r>
            <a:r>
              <a:rPr lang="fr-FR" sz="1200" i="1" dirty="0" smtClean="0">
                <a:solidFill>
                  <a:srgbClr val="000000"/>
                </a:solidFill>
                <a:hlinkClick r:id="rId7"/>
              </a:rPr>
              <a:t>Fiche produit </a:t>
            </a:r>
            <a:r>
              <a:rPr lang="fr-FR" sz="1200" i="1" dirty="0" err="1" smtClean="0">
                <a:solidFill>
                  <a:srgbClr val="000000"/>
                </a:solidFill>
                <a:hlinkClick r:id="rId7"/>
              </a:rPr>
              <a:t>Domilis_Mobilité</a:t>
            </a:r>
            <a:r>
              <a:rPr lang="fr-FR" sz="1200" i="1" dirty="0" smtClean="0">
                <a:solidFill>
                  <a:srgbClr val="000000"/>
                </a:solidFill>
                <a:hlinkClick r:id="rId7"/>
              </a:rPr>
              <a:t> bancaire 2017</a:t>
            </a:r>
            <a:endParaRPr lang="fr-FR" sz="1200" i="1" dirty="0" smtClean="0">
              <a:solidFill>
                <a:srgbClr val="000000"/>
              </a:solidFill>
            </a:endParaRPr>
          </a:p>
          <a:p>
            <a:pPr lvl="2">
              <a:buClr>
                <a:srgbClr val="FF0000"/>
              </a:buClr>
              <a:buFont typeface="Arial" panose="020B0604020202020204" pitchFamily="34" charset="0"/>
              <a:buChar char="•"/>
            </a:pPr>
            <a:r>
              <a:rPr lang="fr-FR" sz="1200" b="1" dirty="0" smtClean="0">
                <a:solidFill>
                  <a:srgbClr val="000000"/>
                </a:solidFill>
              </a:rPr>
              <a:t>Professionnels</a:t>
            </a:r>
            <a:r>
              <a:rPr lang="fr-FR" sz="1200" dirty="0" smtClean="0">
                <a:solidFill>
                  <a:srgbClr val="000000"/>
                </a:solidFill>
              </a:rPr>
              <a:t> : </a:t>
            </a:r>
            <a:r>
              <a:rPr lang="fr-FR" sz="1200" i="1" dirty="0" smtClean="0">
                <a:solidFill>
                  <a:srgbClr val="000000"/>
                </a:solidFill>
              </a:rPr>
              <a:t>rubrique des commerciaux &gt; espace Pros &gt; Bancarisation / Monétique &gt; Mobilité bancaire</a:t>
            </a:r>
          </a:p>
          <a:p>
            <a:pPr lvl="2">
              <a:buClr>
                <a:srgbClr val="FF0000"/>
              </a:buClr>
              <a:buFont typeface="Arial" panose="020B0604020202020204" pitchFamily="34" charset="0"/>
              <a:buChar char="•"/>
            </a:pPr>
            <a:endParaRPr lang="fr-FR" sz="500" dirty="0" smtClean="0">
              <a:solidFill>
                <a:srgbClr val="000000"/>
              </a:solidFill>
            </a:endParaRPr>
          </a:p>
          <a:p>
            <a:pPr lvl="1">
              <a:buClr>
                <a:srgbClr val="BFBFBF"/>
              </a:buClr>
            </a:pPr>
            <a:r>
              <a:rPr lang="fr-FR" sz="1400" dirty="0" smtClean="0">
                <a:solidFill>
                  <a:srgbClr val="000000"/>
                </a:solidFill>
              </a:rPr>
              <a:t>Pages produit </a:t>
            </a:r>
            <a:r>
              <a:rPr lang="fr-FR" sz="1400" dirty="0" smtClean="0">
                <a:solidFill>
                  <a:srgbClr val="000000"/>
                </a:solidFill>
                <a:hlinkClick r:id="rId8"/>
              </a:rPr>
              <a:t>DOMILIS</a:t>
            </a:r>
            <a:r>
              <a:rPr lang="fr-FR" sz="1400" dirty="0" smtClean="0">
                <a:solidFill>
                  <a:srgbClr val="000000"/>
                </a:solidFill>
              </a:rPr>
              <a:t> </a:t>
            </a:r>
            <a:r>
              <a:rPr lang="fr-FR" sz="1400" dirty="0">
                <a:solidFill>
                  <a:srgbClr val="000000"/>
                </a:solidFill>
              </a:rPr>
              <a:t>et </a:t>
            </a:r>
            <a:r>
              <a:rPr lang="fr-FR" sz="1400" dirty="0">
                <a:solidFill>
                  <a:srgbClr val="000000"/>
                </a:solidFill>
                <a:hlinkClick r:id="rId9"/>
              </a:rPr>
              <a:t>Service d'aide à la </a:t>
            </a:r>
            <a:r>
              <a:rPr lang="fr-FR" sz="1400" dirty="0" smtClean="0">
                <a:solidFill>
                  <a:srgbClr val="000000"/>
                </a:solidFill>
                <a:hlinkClick r:id="rId9"/>
              </a:rPr>
              <a:t>mobilité </a:t>
            </a:r>
            <a:r>
              <a:rPr lang="fr-FR" sz="1400" dirty="0" smtClean="0">
                <a:solidFill>
                  <a:srgbClr val="000000"/>
                </a:solidFill>
              </a:rPr>
              <a:t>sur </a:t>
            </a:r>
            <a:r>
              <a:rPr lang="fr-FR" sz="1400" dirty="0">
                <a:solidFill>
                  <a:srgbClr val="000000"/>
                </a:solidFill>
              </a:rPr>
              <a:t>le site Caisse </a:t>
            </a:r>
            <a:r>
              <a:rPr lang="fr-FR" sz="1400" dirty="0" smtClean="0">
                <a:solidFill>
                  <a:srgbClr val="000000"/>
                </a:solidFill>
              </a:rPr>
              <a:t>d’Epargne:</a:t>
            </a:r>
            <a:endParaRPr lang="fr-FR" sz="1400" dirty="0">
              <a:solidFill>
                <a:srgbClr val="000000"/>
              </a:solidFill>
            </a:endParaRPr>
          </a:p>
          <a:p>
            <a:pPr lvl="2">
              <a:buClr>
                <a:srgbClr val="FF0000"/>
              </a:buClr>
              <a:buFont typeface="Arial" panose="020B0604020202020204" pitchFamily="34" charset="0"/>
              <a:buChar char="•"/>
            </a:pPr>
            <a:r>
              <a:rPr lang="fr-FR" sz="1200" dirty="0" smtClean="0">
                <a:solidFill>
                  <a:srgbClr val="000000"/>
                </a:solidFill>
              </a:rPr>
              <a:t>avec accès au </a:t>
            </a:r>
            <a:r>
              <a:rPr lang="fr-FR" sz="1200" b="1" dirty="0" smtClean="0">
                <a:solidFill>
                  <a:srgbClr val="7030A0"/>
                </a:solidFill>
              </a:rPr>
              <a:t>GUIDE DE LA MOBILITE BANCAIRE</a:t>
            </a:r>
            <a:r>
              <a:rPr lang="fr-FR" sz="1200" b="1" dirty="0" smtClean="0">
                <a:solidFill>
                  <a:srgbClr val="000000"/>
                </a:solidFill>
              </a:rPr>
              <a:t> </a:t>
            </a:r>
            <a:r>
              <a:rPr lang="fr-FR" sz="1200" dirty="0" smtClean="0">
                <a:solidFill>
                  <a:srgbClr val="000000"/>
                </a:solidFill>
              </a:rPr>
              <a:t>publié par la FBF</a:t>
            </a:r>
          </a:p>
          <a:p>
            <a:pPr lvl="2">
              <a:buClr>
                <a:srgbClr val="FF0000"/>
              </a:buClr>
              <a:buFont typeface="Arial" panose="020B0604020202020204" pitchFamily="34" charset="0"/>
              <a:buChar char="•"/>
            </a:pPr>
            <a:r>
              <a:rPr lang="fr-FR" sz="1200" dirty="0">
                <a:solidFill>
                  <a:srgbClr val="000000"/>
                </a:solidFill>
              </a:rPr>
              <a:t>a</a:t>
            </a:r>
            <a:r>
              <a:rPr lang="fr-FR" sz="1200" dirty="0" smtClean="0">
                <a:solidFill>
                  <a:srgbClr val="000000"/>
                </a:solidFill>
              </a:rPr>
              <a:t>vec accès aux 3 modèles de courriers qui permettent au client d’effectuer lui-même la démarche</a:t>
            </a:r>
            <a:endParaRPr lang="fr-FR" dirty="0" smtClean="0">
              <a:solidFill>
                <a:srgbClr val="000000"/>
              </a:solidFill>
            </a:endParaRPr>
          </a:p>
        </p:txBody>
      </p:sp>
      <p:sp>
        <p:nvSpPr>
          <p:cNvPr id="10" name="Rectangle 4"/>
          <p:cNvSpPr>
            <a:spLocks noChangeArrowheads="1"/>
          </p:cNvSpPr>
          <p:nvPr/>
        </p:nvSpPr>
        <p:spPr bwMode="auto">
          <a:xfrm>
            <a:off x="6960311" y="1696469"/>
            <a:ext cx="2070340" cy="855483"/>
          </a:xfrm>
          <a:prstGeom prst="rect">
            <a:avLst/>
          </a:prstGeom>
          <a:solidFill>
            <a:srgbClr val="F2F2F2"/>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just" fontAlgn="base">
              <a:spcBef>
                <a:spcPct val="0"/>
              </a:spcBef>
            </a:pPr>
            <a:r>
              <a:rPr lang="fr-FR" altLang="fr-FR" sz="1100" dirty="0" smtClean="0">
                <a:solidFill>
                  <a:srgbClr val="000000"/>
                </a:solidFill>
                <a:cs typeface="Arial" pitchFamily="34" charset="0"/>
              </a:rPr>
              <a:t>Service d’assistance Domilis </a:t>
            </a:r>
          </a:p>
          <a:p>
            <a:pPr algn="just" fontAlgn="base">
              <a:spcBef>
                <a:spcPct val="0"/>
              </a:spcBef>
            </a:pPr>
            <a:r>
              <a:rPr lang="fr-FR" altLang="fr-FR" sz="1100" dirty="0" smtClean="0">
                <a:solidFill>
                  <a:srgbClr val="000000"/>
                </a:solidFill>
                <a:cs typeface="Arial" pitchFamily="34" charset="0"/>
              </a:rPr>
              <a:t>dédié aux conseillers : </a:t>
            </a:r>
          </a:p>
          <a:p>
            <a:pPr algn="just" fontAlgn="base">
              <a:spcBef>
                <a:spcPct val="0"/>
              </a:spcBef>
            </a:pPr>
            <a:r>
              <a:rPr lang="fr-FR" altLang="fr-FR" sz="900" dirty="0" smtClean="0">
                <a:solidFill>
                  <a:srgbClr val="000000"/>
                </a:solidFill>
                <a:cs typeface="Arial" pitchFamily="34" charset="0"/>
                <a:sym typeface="Wingdings" pitchFamily="2" charset="2"/>
              </a:rPr>
              <a:t></a:t>
            </a:r>
            <a:r>
              <a:rPr lang="fr-FR" altLang="fr-FR" sz="1100" dirty="0" smtClean="0">
                <a:solidFill>
                  <a:srgbClr val="000000"/>
                </a:solidFill>
                <a:cs typeface="Arial" pitchFamily="34" charset="0"/>
              </a:rPr>
              <a:t> 01 70 39 25 43</a:t>
            </a:r>
          </a:p>
          <a:p>
            <a:pPr algn="just" fontAlgn="base">
              <a:spcBef>
                <a:spcPct val="0"/>
              </a:spcBef>
            </a:pPr>
            <a:r>
              <a:rPr lang="fr-FR" altLang="fr-FR" sz="900" dirty="0" smtClean="0">
                <a:solidFill>
                  <a:srgbClr val="000000"/>
                </a:solidFill>
                <a:cs typeface="Arial" pitchFamily="34" charset="0"/>
                <a:sym typeface="Wingdings" pitchFamily="2" charset="2"/>
              </a:rPr>
              <a:t></a:t>
            </a:r>
            <a:r>
              <a:rPr lang="fr-FR" altLang="fr-FR" sz="1100" dirty="0" smtClean="0">
                <a:solidFill>
                  <a:srgbClr val="000000"/>
                </a:solidFill>
                <a:cs typeface="Arial" pitchFamily="34" charset="0"/>
              </a:rPr>
              <a:t> domilis@domiciliationbancaire.fr</a:t>
            </a:r>
          </a:p>
          <a:p>
            <a:pPr fontAlgn="base">
              <a:spcBef>
                <a:spcPct val="0"/>
              </a:spcBef>
            </a:pPr>
            <a:endParaRPr lang="fr-FR" altLang="fr-FR" dirty="0" smtClean="0">
              <a:solidFill>
                <a:srgbClr val="000000"/>
              </a:solidFill>
              <a:cs typeface="Arial" pitchFamily="34" charset="0"/>
            </a:endParaRPr>
          </a:p>
        </p:txBody>
      </p:sp>
      <p:sp>
        <p:nvSpPr>
          <p:cNvPr id="7" name="Rectangle 4"/>
          <p:cNvSpPr>
            <a:spLocks noChangeArrowheads="1"/>
          </p:cNvSpPr>
          <p:nvPr/>
        </p:nvSpPr>
        <p:spPr bwMode="auto">
          <a:xfrm>
            <a:off x="6960311" y="3421317"/>
            <a:ext cx="2070340" cy="509016"/>
          </a:xfrm>
          <a:prstGeom prst="rect">
            <a:avLst/>
          </a:prstGeom>
          <a:solidFill>
            <a:srgbClr val="F2F2F2"/>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just" fontAlgn="base">
              <a:spcBef>
                <a:spcPct val="0"/>
              </a:spcBef>
            </a:pPr>
            <a:r>
              <a:rPr lang="fr-FR" altLang="fr-FR" sz="1100" dirty="0" smtClean="0">
                <a:solidFill>
                  <a:srgbClr val="000000"/>
                </a:solidFill>
                <a:cs typeface="Arial" pitchFamily="34" charset="0"/>
              </a:rPr>
              <a:t>Hotline Domilis dédiée aux clients : </a:t>
            </a:r>
          </a:p>
          <a:p>
            <a:pPr marL="171450" indent="-171450" algn="just" fontAlgn="base">
              <a:spcBef>
                <a:spcPct val="0"/>
              </a:spcBef>
              <a:buFont typeface="Wingdings"/>
              <a:buChar char="("/>
            </a:pPr>
            <a:r>
              <a:rPr lang="fr-FR" altLang="fr-FR" sz="1100" dirty="0" smtClean="0">
                <a:solidFill>
                  <a:srgbClr val="000000"/>
                </a:solidFill>
                <a:cs typeface="Arial" pitchFamily="34" charset="0"/>
              </a:rPr>
              <a:t>0 811 65 12 10</a:t>
            </a:r>
            <a:r>
              <a:rPr lang="fr-FR" altLang="fr-FR" dirty="0">
                <a:solidFill>
                  <a:srgbClr val="000000"/>
                </a:solidFill>
                <a:cs typeface="Arial" pitchFamily="34" charset="0"/>
              </a:rPr>
              <a:t> </a:t>
            </a:r>
            <a:r>
              <a:rPr lang="fr-FR" altLang="fr-FR" sz="700" dirty="0">
                <a:solidFill>
                  <a:srgbClr val="000000"/>
                </a:solidFill>
                <a:cs typeface="Arial" pitchFamily="34" charset="0"/>
              </a:rPr>
              <a:t>(0,05 €/appel + prix appel)</a:t>
            </a:r>
          </a:p>
          <a:p>
            <a:pPr marL="171450" indent="-171450" algn="just" fontAlgn="base">
              <a:spcBef>
                <a:spcPct val="0"/>
              </a:spcBef>
              <a:buFont typeface="Wingdings"/>
              <a:buChar char="("/>
            </a:pPr>
            <a:endParaRPr lang="fr-FR" altLang="fr-FR" sz="1100" dirty="0" smtClean="0">
              <a:solidFill>
                <a:srgbClr val="000000"/>
              </a:solidFill>
              <a:cs typeface="Arial" pitchFamily="34" charset="0"/>
            </a:endParaRPr>
          </a:p>
        </p:txBody>
      </p:sp>
    </p:spTree>
    <p:extLst>
      <p:ext uri="{BB962C8B-B14F-4D97-AF65-F5344CB8AC3E}">
        <p14:creationId xmlns:p14="http://schemas.microsoft.com/office/powerpoint/2010/main" val="35233054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8"/>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861874" y="332950"/>
            <a:ext cx="6610350" cy="77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372861" y="1807726"/>
            <a:ext cx="8345011" cy="3208571"/>
          </a:xfrm>
          <a:prstGeom prst="rect">
            <a:avLst/>
          </a:prstGeom>
        </p:spPr>
        <p:txBody>
          <a:bodyPr wrap="square" anchor="ctr">
            <a:noAutofit/>
          </a:bodyPr>
          <a:lstStyle/>
          <a:p>
            <a:pPr indent="-285750">
              <a:lnSpc>
                <a:spcPts val="500"/>
              </a:lnSpc>
              <a:spcBef>
                <a:spcPts val="1200"/>
              </a:spcBef>
              <a:buClr>
                <a:srgbClr val="E6001A"/>
              </a:buClr>
              <a:buSzPct val="80000"/>
              <a:buFont typeface="Wingdings" pitchFamily="2" charset="2"/>
              <a:buChar char="n"/>
              <a:defRPr/>
            </a:pPr>
            <a:r>
              <a:rPr lang="fr-FR" sz="1400" b="1" dirty="0" smtClean="0">
                <a:solidFill>
                  <a:srgbClr val="E70000"/>
                </a:solidFill>
                <a:cs typeface="Arial" panose="020B0604020202020204" pitchFamily="34" charset="0"/>
              </a:rPr>
              <a:t>ACTIONS</a:t>
            </a:r>
            <a:r>
              <a:rPr lang="fr-FR" sz="1400" b="1" dirty="0">
                <a:solidFill>
                  <a:srgbClr val="E70000"/>
                </a:solidFill>
                <a:cs typeface="Arial" panose="020B0604020202020204" pitchFamily="34" charset="0"/>
              </a:rPr>
              <a:t> </a:t>
            </a:r>
            <a:r>
              <a:rPr lang="fr-FR" sz="1400" b="1" dirty="0">
                <a:cs typeface="Arial" panose="020B0604020202020204" pitchFamily="34" charset="0"/>
              </a:rPr>
              <a:t>– FICHIERS A TRAITER</a:t>
            </a:r>
          </a:p>
          <a:p>
            <a:pPr indent="-285750">
              <a:lnSpc>
                <a:spcPts val="500"/>
              </a:lnSpc>
              <a:spcBef>
                <a:spcPts val="1200"/>
              </a:spcBef>
              <a:buClr>
                <a:srgbClr val="E6001A"/>
              </a:buClr>
              <a:buSzPct val="80000"/>
              <a:buFont typeface="Wingdings" pitchFamily="2" charset="2"/>
              <a:buChar char="n"/>
              <a:defRPr/>
            </a:pPr>
            <a:r>
              <a:rPr lang="fr-FR" sz="1400" b="1" dirty="0">
                <a:solidFill>
                  <a:srgbClr val="E70000"/>
                </a:solidFill>
                <a:cs typeface="Arial" panose="020B0604020202020204" pitchFamily="34" charset="0"/>
              </a:rPr>
              <a:t>EPARGNE </a:t>
            </a:r>
            <a:r>
              <a:rPr lang="fr-FR" sz="1400" b="1" dirty="0">
                <a:cs typeface="Arial" panose="020B0604020202020204" pitchFamily="34" charset="0"/>
              </a:rPr>
              <a:t>– Modification des délégations commerciales</a:t>
            </a:r>
          </a:p>
          <a:p>
            <a:pPr indent="-285750">
              <a:lnSpc>
                <a:spcPts val="500"/>
              </a:lnSpc>
              <a:spcBef>
                <a:spcPts val="1200"/>
              </a:spcBef>
              <a:buClr>
                <a:srgbClr val="E6001A"/>
              </a:buClr>
              <a:buSzPct val="80000"/>
              <a:buFont typeface="Wingdings" pitchFamily="2" charset="2"/>
              <a:buChar char="n"/>
              <a:defRPr/>
            </a:pPr>
            <a:r>
              <a:rPr lang="fr-FR" sz="1400" b="1" dirty="0">
                <a:solidFill>
                  <a:srgbClr val="E70000"/>
                </a:solidFill>
                <a:cs typeface="Arial" panose="020B0604020202020204" pitchFamily="34" charset="0"/>
              </a:rPr>
              <a:t>EPARGNE </a:t>
            </a:r>
            <a:r>
              <a:rPr lang="fr-FR" sz="1400" b="1" dirty="0">
                <a:cs typeface="Arial" panose="020B0604020202020204" pitchFamily="34" charset="0"/>
              </a:rPr>
              <a:t>– Loi Eckert</a:t>
            </a:r>
          </a:p>
          <a:p>
            <a:pPr indent="-285750">
              <a:lnSpc>
                <a:spcPts val="500"/>
              </a:lnSpc>
              <a:spcBef>
                <a:spcPts val="1200"/>
              </a:spcBef>
              <a:buClr>
                <a:srgbClr val="E6001A"/>
              </a:buClr>
              <a:buSzPct val="80000"/>
              <a:buFont typeface="Wingdings" pitchFamily="2" charset="2"/>
              <a:buChar char="n"/>
              <a:defRPr/>
            </a:pPr>
            <a:r>
              <a:rPr lang="fr-FR" sz="1400" b="1" dirty="0">
                <a:solidFill>
                  <a:srgbClr val="E70000"/>
                </a:solidFill>
                <a:cs typeface="Arial" panose="020B0604020202020204" pitchFamily="34" charset="0"/>
              </a:rPr>
              <a:t>EPARGNE </a:t>
            </a:r>
            <a:r>
              <a:rPr lang="fr-FR" sz="1400" b="1" dirty="0">
                <a:cs typeface="Arial" panose="020B0604020202020204" pitchFamily="34" charset="0"/>
              </a:rPr>
              <a:t>– Inscriptions </a:t>
            </a:r>
            <a:r>
              <a:rPr lang="fr-FR" sz="1400" b="1" dirty="0" err="1">
                <a:cs typeface="Arial" panose="020B0604020202020204" pitchFamily="34" charset="0"/>
              </a:rPr>
              <a:t>webex</a:t>
            </a:r>
            <a:r>
              <a:rPr lang="fr-FR" sz="1400" b="1" dirty="0">
                <a:cs typeface="Arial" panose="020B0604020202020204" pitchFamily="34" charset="0"/>
              </a:rPr>
              <a:t> </a:t>
            </a:r>
            <a:r>
              <a:rPr lang="fr-FR" sz="1400" b="1" dirty="0" err="1">
                <a:cs typeface="Arial" panose="020B0604020202020204" pitchFamily="34" charset="0"/>
              </a:rPr>
              <a:t>Selectiz</a:t>
            </a:r>
            <a:r>
              <a:rPr lang="fr-FR" sz="1400" b="1" dirty="0">
                <a:cs typeface="Arial" panose="020B0604020202020204" pitchFamily="34" charset="0"/>
              </a:rPr>
              <a:t> GC</a:t>
            </a:r>
          </a:p>
          <a:p>
            <a:pPr indent="-285750">
              <a:lnSpc>
                <a:spcPts val="500"/>
              </a:lnSpc>
              <a:spcBef>
                <a:spcPts val="1200"/>
              </a:spcBef>
              <a:buClr>
                <a:srgbClr val="E6001A"/>
              </a:buClr>
              <a:buSzPct val="80000"/>
              <a:buFont typeface="Wingdings" pitchFamily="2" charset="2"/>
              <a:buChar char="n"/>
              <a:defRPr/>
            </a:pPr>
            <a:r>
              <a:rPr lang="fr-FR" sz="1400" b="1" dirty="0">
                <a:solidFill>
                  <a:srgbClr val="E70000"/>
                </a:solidFill>
                <a:cs typeface="Arial" panose="020B0604020202020204" pitchFamily="34" charset="0"/>
              </a:rPr>
              <a:t>EPARGNE </a:t>
            </a:r>
            <a:r>
              <a:rPr lang="fr-FR" sz="1400" b="1" dirty="0">
                <a:cs typeface="Arial" panose="020B0604020202020204" pitchFamily="34" charset="0"/>
              </a:rPr>
              <a:t>– Bilan des fonds – gammes « Sélection »</a:t>
            </a:r>
          </a:p>
          <a:p>
            <a:pPr indent="-285750">
              <a:lnSpc>
                <a:spcPts val="500"/>
              </a:lnSpc>
              <a:spcBef>
                <a:spcPts val="1200"/>
              </a:spcBef>
              <a:buClr>
                <a:srgbClr val="E6001A"/>
              </a:buClr>
              <a:buSzPct val="80000"/>
              <a:buFont typeface="Wingdings" pitchFamily="2" charset="2"/>
              <a:buChar char="n"/>
              <a:defRPr/>
            </a:pPr>
            <a:r>
              <a:rPr lang="fr-FR" sz="1400" b="1" dirty="0" smtClean="0">
                <a:solidFill>
                  <a:srgbClr val="E70000"/>
                </a:solidFill>
                <a:cs typeface="Arial" panose="020B0604020202020204" pitchFamily="34" charset="0"/>
              </a:rPr>
              <a:t>EPARGNE</a:t>
            </a:r>
            <a:r>
              <a:rPr lang="fr-FR" sz="1400" b="1" dirty="0">
                <a:solidFill>
                  <a:srgbClr val="E70000"/>
                </a:solidFill>
                <a:cs typeface="Arial" panose="020B0604020202020204" pitchFamily="34" charset="0"/>
              </a:rPr>
              <a:t> </a:t>
            </a:r>
            <a:r>
              <a:rPr lang="fr-FR" sz="1400" b="1" dirty="0">
                <a:cs typeface="Arial" panose="020B0604020202020204" pitchFamily="34" charset="0"/>
              </a:rPr>
              <a:t>– Taux assurance Vie Crédit Mutuel et autres concurrents</a:t>
            </a:r>
          </a:p>
          <a:p>
            <a:pPr indent="-285750">
              <a:lnSpc>
                <a:spcPts val="500"/>
              </a:lnSpc>
              <a:spcBef>
                <a:spcPts val="1200"/>
              </a:spcBef>
              <a:buClr>
                <a:srgbClr val="E6001A"/>
              </a:buClr>
              <a:buSzPct val="80000"/>
              <a:buFont typeface="Wingdings" pitchFamily="2" charset="2"/>
              <a:buChar char="n"/>
              <a:defRPr/>
            </a:pPr>
            <a:r>
              <a:rPr lang="fr-FR" sz="1400" b="1" dirty="0">
                <a:solidFill>
                  <a:srgbClr val="E70000"/>
                </a:solidFill>
                <a:cs typeface="Arial" panose="020B0604020202020204" pitchFamily="34" charset="0"/>
              </a:rPr>
              <a:t>PERSONNES PROTEGEES</a:t>
            </a:r>
            <a:r>
              <a:rPr lang="fr-FR" sz="1400" b="1" dirty="0">
                <a:cs typeface="Arial" panose="020B0604020202020204" pitchFamily="34" charset="0"/>
              </a:rPr>
              <a:t> – Film Tutelle</a:t>
            </a:r>
          </a:p>
          <a:p>
            <a:pPr indent="-285750">
              <a:lnSpc>
                <a:spcPts val="500"/>
              </a:lnSpc>
              <a:spcBef>
                <a:spcPts val="1200"/>
              </a:spcBef>
              <a:buClr>
                <a:srgbClr val="E6001A"/>
              </a:buClr>
              <a:buSzPct val="80000"/>
              <a:buFont typeface="Wingdings" pitchFamily="2" charset="2"/>
              <a:buChar char="n"/>
              <a:defRPr/>
            </a:pPr>
            <a:r>
              <a:rPr lang="fr-FR" sz="1400" b="1" dirty="0">
                <a:solidFill>
                  <a:srgbClr val="E70000"/>
                </a:solidFill>
                <a:cs typeface="Arial" panose="020B0604020202020204" pitchFamily="34" charset="0"/>
              </a:rPr>
              <a:t>CREDIT CONSOMMATION </a:t>
            </a:r>
            <a:r>
              <a:rPr lang="fr-FR" sz="1400" b="1" dirty="0">
                <a:cs typeface="Arial" panose="020B0604020202020204" pitchFamily="34" charset="0"/>
              </a:rPr>
              <a:t>– Baisse des barèmes</a:t>
            </a:r>
          </a:p>
          <a:p>
            <a:pPr indent="-285750">
              <a:lnSpc>
                <a:spcPts val="500"/>
              </a:lnSpc>
              <a:spcBef>
                <a:spcPts val="1200"/>
              </a:spcBef>
              <a:buClr>
                <a:srgbClr val="E6001A"/>
              </a:buClr>
              <a:buSzPct val="80000"/>
              <a:buFont typeface="Wingdings" pitchFamily="2" charset="2"/>
              <a:buChar char="n"/>
              <a:defRPr/>
            </a:pPr>
            <a:r>
              <a:rPr lang="fr-FR" sz="1400" b="1" dirty="0">
                <a:solidFill>
                  <a:srgbClr val="E70000"/>
                </a:solidFill>
                <a:cs typeface="Arial" panose="020B0604020202020204" pitchFamily="34" charset="0"/>
              </a:rPr>
              <a:t>CREDIT CONSOMMATION </a:t>
            </a:r>
            <a:r>
              <a:rPr lang="fr-FR" sz="1400" b="1" dirty="0">
                <a:cs typeface="Arial" panose="020B0604020202020204" pitchFamily="34" charset="0"/>
              </a:rPr>
              <a:t>– Modification du montant minimum des Prêts Personnels</a:t>
            </a:r>
          </a:p>
          <a:p>
            <a:pPr indent="-285750">
              <a:lnSpc>
                <a:spcPts val="500"/>
              </a:lnSpc>
              <a:spcBef>
                <a:spcPts val="1200"/>
              </a:spcBef>
              <a:buClr>
                <a:srgbClr val="E6001A"/>
              </a:buClr>
              <a:buSzPct val="80000"/>
              <a:buFont typeface="Wingdings" pitchFamily="2" charset="2"/>
              <a:buChar char="n"/>
              <a:defRPr/>
            </a:pPr>
            <a:r>
              <a:rPr lang="fr-FR" sz="1400" b="1" dirty="0">
                <a:solidFill>
                  <a:srgbClr val="E70000"/>
                </a:solidFill>
                <a:cs typeface="Arial" panose="020B0604020202020204" pitchFamily="34" charset="0"/>
              </a:rPr>
              <a:t>BANCARISATION </a:t>
            </a:r>
            <a:r>
              <a:rPr lang="fr-FR" sz="1400" b="1" dirty="0">
                <a:cs typeface="Arial" panose="020B0604020202020204" pitchFamily="34" charset="0"/>
              </a:rPr>
              <a:t>– Nouveau dispositif de Mobilité bancaire (Loi </a:t>
            </a:r>
            <a:r>
              <a:rPr lang="fr-FR" sz="1400" b="1" dirty="0" err="1">
                <a:cs typeface="Arial" panose="020B0604020202020204" pitchFamily="34" charset="0"/>
              </a:rPr>
              <a:t>Macron</a:t>
            </a:r>
            <a:r>
              <a:rPr lang="fr-FR" sz="1400" b="1" dirty="0">
                <a:cs typeface="Arial" panose="020B0604020202020204" pitchFamily="34" charset="0"/>
              </a:rPr>
              <a:t>)</a:t>
            </a:r>
          </a:p>
          <a:p>
            <a:pPr indent="-285750">
              <a:lnSpc>
                <a:spcPts val="500"/>
              </a:lnSpc>
              <a:spcBef>
                <a:spcPts val="1200"/>
              </a:spcBef>
              <a:buClr>
                <a:srgbClr val="E6001A"/>
              </a:buClr>
              <a:buSzPct val="80000"/>
              <a:buFont typeface="Wingdings" pitchFamily="2" charset="2"/>
              <a:buChar char="n"/>
              <a:defRPr/>
            </a:pPr>
            <a:r>
              <a:rPr lang="fr-FR" sz="1400" b="1" dirty="0">
                <a:solidFill>
                  <a:srgbClr val="E70000"/>
                </a:solidFill>
                <a:cs typeface="Arial" panose="020B0604020202020204" pitchFamily="34" charset="0"/>
              </a:rPr>
              <a:t>MARCHE DES PROFESSIONNELS –</a:t>
            </a:r>
            <a:r>
              <a:rPr lang="fr-FR" sz="1400" b="1" dirty="0">
                <a:cs typeface="Arial" panose="020B0604020202020204" pitchFamily="34" charset="0"/>
              </a:rPr>
              <a:t> Outil de renégociation Crédit Pro</a:t>
            </a:r>
          </a:p>
          <a:p>
            <a:pPr indent="-285750">
              <a:lnSpc>
                <a:spcPts val="500"/>
              </a:lnSpc>
              <a:spcBef>
                <a:spcPts val="1200"/>
              </a:spcBef>
              <a:buClr>
                <a:srgbClr val="E6001A"/>
              </a:buClr>
              <a:buSzPct val="80000"/>
              <a:buFont typeface="Wingdings" pitchFamily="2" charset="2"/>
              <a:buChar char="n"/>
              <a:defRPr/>
            </a:pPr>
            <a:r>
              <a:rPr lang="fr-FR" sz="1400" b="1" dirty="0">
                <a:solidFill>
                  <a:srgbClr val="E70000"/>
                </a:solidFill>
                <a:cs typeface="Arial" panose="020B0604020202020204" pitchFamily="34" charset="0"/>
              </a:rPr>
              <a:t>MARCHE DES PROFESSIONNELS </a:t>
            </a:r>
            <a:r>
              <a:rPr lang="fr-FR" sz="1400" b="1" dirty="0">
                <a:cs typeface="Arial" panose="020B0604020202020204" pitchFamily="34" charset="0"/>
              </a:rPr>
              <a:t>– Fiche de préparation de RDV PRO</a:t>
            </a:r>
          </a:p>
          <a:p>
            <a:pPr indent="-285750">
              <a:lnSpc>
                <a:spcPts val="500"/>
              </a:lnSpc>
              <a:spcBef>
                <a:spcPts val="1200"/>
              </a:spcBef>
              <a:buClr>
                <a:srgbClr val="E6001A"/>
              </a:buClr>
              <a:buSzPct val="80000"/>
              <a:buFont typeface="Wingdings" pitchFamily="2" charset="2"/>
              <a:buChar char="n"/>
              <a:defRPr/>
            </a:pPr>
            <a:r>
              <a:rPr lang="fr-FR" sz="1400" b="1" dirty="0">
                <a:solidFill>
                  <a:srgbClr val="E70000"/>
                </a:solidFill>
                <a:cs typeface="Arial" panose="020B0604020202020204" pitchFamily="34" charset="0"/>
              </a:rPr>
              <a:t>MARCHE DES PROFESSIONNELS </a:t>
            </a:r>
            <a:r>
              <a:rPr lang="fr-FR" sz="1400" b="1" dirty="0">
                <a:cs typeface="Arial" panose="020B0604020202020204" pitchFamily="34" charset="0"/>
              </a:rPr>
              <a:t>– Nouveautés PNF</a:t>
            </a:r>
          </a:p>
          <a:p>
            <a:pPr indent="-285750">
              <a:lnSpc>
                <a:spcPts val="500"/>
              </a:lnSpc>
              <a:spcBef>
                <a:spcPts val="1200"/>
              </a:spcBef>
              <a:buClr>
                <a:srgbClr val="E6001A"/>
              </a:buClr>
              <a:buSzPct val="80000"/>
              <a:buFont typeface="Wingdings" pitchFamily="2" charset="2"/>
              <a:buChar char="n"/>
              <a:defRPr/>
            </a:pPr>
            <a:r>
              <a:rPr lang="fr-FR" sz="1400" b="1" dirty="0">
                <a:solidFill>
                  <a:srgbClr val="E70000"/>
                </a:solidFill>
                <a:cs typeface="Arial" panose="020B0604020202020204" pitchFamily="34" charset="0"/>
              </a:rPr>
              <a:t>MARCHE DES PROFESSIONNELS </a:t>
            </a:r>
            <a:r>
              <a:rPr lang="fr-FR" sz="1400" b="1" dirty="0">
                <a:cs typeface="Arial" panose="020B0604020202020204" pitchFamily="34" charset="0"/>
              </a:rPr>
              <a:t>– Mailing Crédit-Bail</a:t>
            </a:r>
          </a:p>
          <a:p>
            <a:pPr indent="-285750">
              <a:lnSpc>
                <a:spcPts val="500"/>
              </a:lnSpc>
              <a:spcBef>
                <a:spcPts val="1200"/>
              </a:spcBef>
              <a:buClr>
                <a:srgbClr val="E6001A"/>
              </a:buClr>
              <a:buSzPct val="80000"/>
              <a:buFont typeface="Wingdings" pitchFamily="2" charset="2"/>
              <a:buChar char="n"/>
              <a:defRPr/>
            </a:pPr>
            <a:r>
              <a:rPr lang="fr-FR" sz="1400" b="1" dirty="0">
                <a:solidFill>
                  <a:srgbClr val="E70000"/>
                </a:solidFill>
                <a:cs typeface="Arial" panose="020B0604020202020204" pitchFamily="34" charset="0"/>
              </a:rPr>
              <a:t>DISTRI </a:t>
            </a:r>
            <a:r>
              <a:rPr lang="fr-FR" sz="1400" b="1" dirty="0">
                <a:cs typeface="Arial" panose="020B0604020202020204" pitchFamily="34" charset="0"/>
              </a:rPr>
              <a:t>– Automates : Automates : Objectif qualité zéro défaut </a:t>
            </a:r>
          </a:p>
        </p:txBody>
      </p:sp>
      <p:sp>
        <p:nvSpPr>
          <p:cNvPr id="4" name="Rectangle 3"/>
          <p:cNvSpPr/>
          <p:nvPr/>
        </p:nvSpPr>
        <p:spPr>
          <a:xfrm>
            <a:off x="5507012" y="1112765"/>
            <a:ext cx="3058401" cy="461665"/>
          </a:xfrm>
          <a:prstGeom prst="rect">
            <a:avLst/>
          </a:prstGeom>
        </p:spPr>
        <p:txBody>
          <a:bodyPr wrap="none">
            <a:spAutoFit/>
          </a:bodyPr>
          <a:lstStyle/>
          <a:p>
            <a:pPr>
              <a:defRPr/>
            </a:pPr>
            <a:r>
              <a:rPr lang="fr-FR" sz="2400" b="1" dirty="0" smtClean="0">
                <a:solidFill>
                  <a:schemeClr val="tx1">
                    <a:lumMod val="50000"/>
                    <a:lumOff val="50000"/>
                  </a:schemeClr>
                </a:solidFill>
              </a:rPr>
              <a:t>N°124</a:t>
            </a:r>
            <a:r>
              <a:rPr lang="fr-FR" sz="2400" b="1" dirty="0" smtClean="0">
                <a:solidFill>
                  <a:schemeClr val="tx1">
                    <a:lumMod val="50000"/>
                    <a:lumOff val="50000"/>
                  </a:schemeClr>
                </a:solidFill>
                <a:sym typeface="Wingdings 3"/>
              </a:rPr>
              <a:t></a:t>
            </a:r>
            <a:r>
              <a:rPr lang="fr-FR" sz="2400" b="1" dirty="0" smtClean="0">
                <a:solidFill>
                  <a:schemeClr val="tx1">
                    <a:lumMod val="50000"/>
                    <a:lumOff val="50000"/>
                  </a:schemeClr>
                </a:solidFill>
              </a:rPr>
              <a:t> 8 février 2017</a:t>
            </a:r>
            <a:endParaRPr lang="fr-FR" sz="2400" dirty="0">
              <a:solidFill>
                <a:schemeClr val="tx1">
                  <a:lumMod val="50000"/>
                  <a:lumOff val="50000"/>
                </a:schemeClr>
              </a:solidFill>
            </a:endParaRPr>
          </a:p>
        </p:txBody>
      </p:sp>
      <p:sp>
        <p:nvSpPr>
          <p:cNvPr id="5" name="ZoneTexte 4"/>
          <p:cNvSpPr txBox="1"/>
          <p:nvPr/>
        </p:nvSpPr>
        <p:spPr>
          <a:xfrm>
            <a:off x="3511550" y="5434755"/>
            <a:ext cx="5486400" cy="369888"/>
          </a:xfrm>
          <a:prstGeom prst="rect">
            <a:avLst/>
          </a:prstGeom>
          <a:noFill/>
          <a:ln>
            <a:solidFill>
              <a:schemeClr val="tx1">
                <a:lumMod val="75000"/>
                <a:lumOff val="25000"/>
              </a:schemeClr>
            </a:solidFill>
          </a:ln>
        </p:spPr>
        <p:style>
          <a:lnRef idx="2">
            <a:schemeClr val="dk1"/>
          </a:lnRef>
          <a:fillRef idx="1">
            <a:schemeClr val="lt1"/>
          </a:fillRef>
          <a:effectRef idx="0">
            <a:schemeClr val="dk1"/>
          </a:effectRef>
          <a:fontRef idx="minor">
            <a:schemeClr val="dk1"/>
          </a:fontRef>
        </p:style>
        <p:txBody>
          <a:bodyPr>
            <a:spAutoFit/>
          </a:bodyPr>
          <a:lstStyle/>
          <a:p>
            <a:pPr algn="ctr">
              <a:defRPr/>
            </a:pPr>
            <a:r>
              <a:rPr lang="fr-FR" sz="1800" dirty="0">
                <a:solidFill>
                  <a:schemeClr val="tx1">
                    <a:lumMod val="75000"/>
                    <a:lumOff val="25000"/>
                  </a:schemeClr>
                </a:solidFill>
                <a:latin typeface="Calibri" pitchFamily="34" charset="0"/>
              </a:rPr>
              <a:t>Pour accéder à </a:t>
            </a:r>
            <a:r>
              <a:rPr lang="fr-FR" sz="1800" dirty="0" smtClean="0">
                <a:solidFill>
                  <a:schemeClr val="tx1">
                    <a:lumMod val="75000"/>
                    <a:lumOff val="25000"/>
                  </a:schemeClr>
                </a:solidFill>
                <a:latin typeface="Calibri" pitchFamily="34" charset="0"/>
              </a:rPr>
              <a:t>l’essentiel du marketing</a:t>
            </a:r>
            <a:r>
              <a:rPr lang="fr-FR" sz="1800" dirty="0" smtClean="0">
                <a:latin typeface="Calibri" pitchFamily="34" charset="0"/>
              </a:rPr>
              <a:t>, </a:t>
            </a:r>
            <a:r>
              <a:rPr lang="fr-FR" sz="1800" b="1" dirty="0">
                <a:solidFill>
                  <a:srgbClr val="C00000"/>
                </a:solidFill>
                <a:latin typeface="Calibri" pitchFamily="34" charset="0"/>
                <a:hlinkClick r:id="rId3"/>
              </a:rPr>
              <a:t>cliquez </a:t>
            </a:r>
            <a:r>
              <a:rPr lang="fr-FR" sz="1800" b="1" dirty="0" smtClean="0">
                <a:solidFill>
                  <a:srgbClr val="C00000"/>
                </a:solidFill>
                <a:latin typeface="Calibri" pitchFamily="34" charset="0"/>
                <a:hlinkClick r:id="rId3"/>
              </a:rPr>
              <a:t>ici</a:t>
            </a:r>
            <a:endParaRPr lang="fr-FR" sz="1800" b="1" dirty="0">
              <a:solidFill>
                <a:srgbClr val="C00000"/>
              </a:solidFill>
              <a:latin typeface="Calibri" pitchFamily="34" charset="0"/>
            </a:endParaRPr>
          </a:p>
        </p:txBody>
      </p:sp>
    </p:spTree>
    <p:extLst>
      <p:ext uri="{BB962C8B-B14F-4D97-AF65-F5344CB8AC3E}">
        <p14:creationId xmlns:p14="http://schemas.microsoft.com/office/powerpoint/2010/main" val="27263666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5"/>
          </p:nvPr>
        </p:nvSpPr>
        <p:spPr>
          <a:xfrm>
            <a:off x="275669" y="3495530"/>
            <a:ext cx="8580321" cy="421940"/>
          </a:xfrm>
        </p:spPr>
        <p:txBody>
          <a:bodyPr/>
          <a:lstStyle/>
          <a:p>
            <a:r>
              <a:rPr lang="fr-FR" dirty="0" smtClean="0"/>
              <a:t> heure du jeudi 09/02/2017</a:t>
            </a:r>
          </a:p>
        </p:txBody>
      </p:sp>
      <p:sp>
        <p:nvSpPr>
          <p:cNvPr id="4" name="Espace réservé du texte 3"/>
          <p:cNvSpPr>
            <a:spLocks noGrp="1"/>
          </p:cNvSpPr>
          <p:nvPr>
            <p:ph type="body" sz="quarter" idx="16"/>
          </p:nvPr>
        </p:nvSpPr>
        <p:spPr/>
        <p:txBody>
          <a:bodyPr/>
          <a:lstStyle/>
          <a:p>
            <a:r>
              <a:rPr lang="fr-FR" dirty="0" smtClean="0">
                <a:solidFill>
                  <a:schemeClr val="bg1"/>
                </a:solidFill>
              </a:rPr>
              <a:t>annexe</a:t>
            </a:r>
            <a:endParaRPr lang="fr-FR" dirty="0"/>
          </a:p>
        </p:txBody>
      </p:sp>
    </p:spTree>
    <p:extLst>
      <p:ext uri="{BB962C8B-B14F-4D97-AF65-F5344CB8AC3E}">
        <p14:creationId xmlns:p14="http://schemas.microsoft.com/office/powerpoint/2010/main" val="28039221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sz="2400" dirty="0" smtClean="0"/>
              <a:t>Parcours </a:t>
            </a:r>
            <a:r>
              <a:rPr lang="fr-FR" sz="2400" dirty="0" err="1" smtClean="0"/>
              <a:t>domilis</a:t>
            </a:r>
            <a:r>
              <a:rPr lang="fr-FR" sz="2400" dirty="0" smtClean="0"/>
              <a:t> en fonction des cas clients</a:t>
            </a:r>
            <a:endParaRPr lang="fr-FR" sz="2400" dirty="0"/>
          </a:p>
        </p:txBody>
      </p:sp>
      <p:sp>
        <p:nvSpPr>
          <p:cNvPr id="13" name="Rectangle 12"/>
          <p:cNvSpPr/>
          <p:nvPr/>
        </p:nvSpPr>
        <p:spPr>
          <a:xfrm>
            <a:off x="314477" y="1696474"/>
            <a:ext cx="1767541" cy="241980"/>
          </a:xfrm>
          <a:prstGeom prst="rect">
            <a:avLst/>
          </a:prstGeom>
          <a:solidFill>
            <a:srgbClr val="EA000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r>
              <a:rPr lang="fr-FR" sz="1100" b="1" dirty="0">
                <a:solidFill>
                  <a:schemeClr val="bg1"/>
                </a:solidFill>
                <a:latin typeface="Arial Narrow" panose="020B0606020202030204" pitchFamily="34" charset="0"/>
              </a:rPr>
              <a:t>Mobilité </a:t>
            </a:r>
            <a:r>
              <a:rPr lang="fr-FR" sz="1100" b="1" dirty="0" smtClean="0">
                <a:solidFill>
                  <a:schemeClr val="bg1"/>
                </a:solidFill>
                <a:latin typeface="Arial Narrow" panose="020B0606020202030204" pitchFamily="34" charset="0"/>
              </a:rPr>
              <a:t>Complète</a:t>
            </a:r>
            <a:endParaRPr lang="fr-FR" sz="1100" b="1" dirty="0">
              <a:solidFill>
                <a:schemeClr val="bg1"/>
              </a:solidFill>
              <a:latin typeface="Arial Narrow" panose="020B0606020202030204" pitchFamily="34" charset="0"/>
            </a:endParaRPr>
          </a:p>
        </p:txBody>
      </p:sp>
      <p:sp>
        <p:nvSpPr>
          <p:cNvPr id="14" name="Organigramme : Processus 13"/>
          <p:cNvSpPr/>
          <p:nvPr/>
        </p:nvSpPr>
        <p:spPr>
          <a:xfrm>
            <a:off x="314477" y="1150087"/>
            <a:ext cx="3959755" cy="241980"/>
          </a:xfrm>
          <a:prstGeom prst="flowChartProcess">
            <a:avLst/>
          </a:prstGeom>
          <a:solidFill>
            <a:srgbClr val="EA000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r>
              <a:rPr lang="fr-FR" sz="1100" b="1" dirty="0">
                <a:solidFill>
                  <a:schemeClr val="bg1"/>
                </a:solidFill>
                <a:latin typeface="Arial Narrow" panose="020B0606020202030204" pitchFamily="34" charset="0"/>
              </a:rPr>
              <a:t>Client éligible à la Mobilité </a:t>
            </a:r>
            <a:r>
              <a:rPr lang="fr-FR" sz="1100" b="1" dirty="0" smtClean="0">
                <a:solidFill>
                  <a:schemeClr val="bg1"/>
                </a:solidFill>
                <a:latin typeface="Arial Narrow" panose="020B0606020202030204" pitchFamily="34" charset="0"/>
              </a:rPr>
              <a:t>Réglementée</a:t>
            </a:r>
            <a:endParaRPr lang="fr-FR" sz="1100" b="1" dirty="0">
              <a:solidFill>
                <a:schemeClr val="bg1"/>
              </a:solidFill>
              <a:latin typeface="Arial Narrow" panose="020B0606020202030204" pitchFamily="34" charset="0"/>
            </a:endParaRPr>
          </a:p>
        </p:txBody>
      </p:sp>
      <p:sp>
        <p:nvSpPr>
          <p:cNvPr id="15" name="Rectangle 14"/>
          <p:cNvSpPr/>
          <p:nvPr/>
        </p:nvSpPr>
        <p:spPr>
          <a:xfrm>
            <a:off x="300408" y="3084307"/>
            <a:ext cx="2067951" cy="241980"/>
          </a:xfrm>
          <a:prstGeom prst="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r>
              <a:rPr lang="fr-FR" sz="1100" dirty="0" smtClean="0">
                <a:solidFill>
                  <a:schemeClr val="tx1"/>
                </a:solidFill>
                <a:latin typeface="Arial Narrow" panose="020B0606020202030204" pitchFamily="34" charset="0"/>
              </a:rPr>
              <a:t>Réponse de la banque de départ</a:t>
            </a:r>
            <a:endParaRPr lang="fr-FR" sz="1100" dirty="0">
              <a:solidFill>
                <a:schemeClr val="tx1"/>
              </a:solidFill>
              <a:latin typeface="Arial Narrow" panose="020B0606020202030204" pitchFamily="34" charset="0"/>
            </a:endParaRPr>
          </a:p>
        </p:txBody>
      </p:sp>
      <p:sp>
        <p:nvSpPr>
          <p:cNvPr id="17" name="Rectangle 16"/>
          <p:cNvSpPr/>
          <p:nvPr/>
        </p:nvSpPr>
        <p:spPr>
          <a:xfrm>
            <a:off x="2506693" y="1696474"/>
            <a:ext cx="1767541" cy="241980"/>
          </a:xfrm>
          <a:prstGeom prst="rect">
            <a:avLst/>
          </a:prstGeom>
          <a:solidFill>
            <a:srgbClr val="EA000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r>
              <a:rPr lang="fr-FR" sz="1100" b="1" dirty="0">
                <a:solidFill>
                  <a:schemeClr val="bg1"/>
                </a:solidFill>
                <a:latin typeface="Arial Narrow" panose="020B0606020202030204" pitchFamily="34" charset="0"/>
              </a:rPr>
              <a:t>Mobilité </a:t>
            </a:r>
            <a:r>
              <a:rPr lang="fr-FR" sz="1100" b="1" dirty="0" smtClean="0">
                <a:solidFill>
                  <a:schemeClr val="bg1"/>
                </a:solidFill>
                <a:latin typeface="Arial Narrow" panose="020B0606020202030204" pitchFamily="34" charset="0"/>
              </a:rPr>
              <a:t>partielle</a:t>
            </a:r>
            <a:endParaRPr lang="fr-FR" sz="1100" b="1" dirty="0">
              <a:solidFill>
                <a:schemeClr val="bg1"/>
              </a:solidFill>
              <a:latin typeface="Arial Narrow" panose="020B0606020202030204" pitchFamily="34" charset="0"/>
            </a:endParaRPr>
          </a:p>
        </p:txBody>
      </p:sp>
      <p:sp>
        <p:nvSpPr>
          <p:cNvPr id="18" name="Organigramme : Processus 17"/>
          <p:cNvSpPr/>
          <p:nvPr/>
        </p:nvSpPr>
        <p:spPr>
          <a:xfrm>
            <a:off x="314476" y="2580592"/>
            <a:ext cx="3959755" cy="241980"/>
          </a:xfrm>
          <a:prstGeom prst="flowChartProcess">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r>
              <a:rPr lang="fr-FR" sz="1100" dirty="0">
                <a:solidFill>
                  <a:schemeClr val="tx1"/>
                </a:solidFill>
                <a:latin typeface="Arial Narrow" panose="020B0606020202030204" pitchFamily="34" charset="0"/>
              </a:rPr>
              <a:t>Envoi </a:t>
            </a:r>
            <a:r>
              <a:rPr lang="fr-FR" sz="1100" dirty="0" smtClean="0">
                <a:solidFill>
                  <a:schemeClr val="tx1"/>
                </a:solidFill>
                <a:latin typeface="Arial Narrow" panose="020B0606020202030204" pitchFamily="34" charset="0"/>
              </a:rPr>
              <a:t>automatique d’une demande à </a:t>
            </a:r>
            <a:r>
              <a:rPr lang="fr-FR" sz="1100" dirty="0">
                <a:solidFill>
                  <a:schemeClr val="tx1"/>
                </a:solidFill>
                <a:latin typeface="Arial Narrow" panose="020B0606020202030204" pitchFamily="34" charset="0"/>
              </a:rPr>
              <a:t>la Banque de départ</a:t>
            </a:r>
          </a:p>
        </p:txBody>
      </p:sp>
      <p:sp>
        <p:nvSpPr>
          <p:cNvPr id="19" name="Organigramme : Alternative 18"/>
          <p:cNvSpPr/>
          <p:nvPr/>
        </p:nvSpPr>
        <p:spPr>
          <a:xfrm>
            <a:off x="2619237" y="2980141"/>
            <a:ext cx="1652955" cy="455008"/>
          </a:xfrm>
          <a:prstGeom prst="flowChartAlternateProcess">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r>
              <a:rPr lang="fr-FR" sz="1100" dirty="0">
                <a:solidFill>
                  <a:schemeClr val="tx1"/>
                </a:solidFill>
                <a:latin typeface="Arial Narrow" panose="020B0606020202030204" pitchFamily="34" charset="0"/>
              </a:rPr>
              <a:t>non réponse ou réponse négative</a:t>
            </a:r>
          </a:p>
        </p:txBody>
      </p:sp>
      <p:sp>
        <p:nvSpPr>
          <p:cNvPr id="22" name="Organigramme : Processus 21"/>
          <p:cNvSpPr/>
          <p:nvPr/>
        </p:nvSpPr>
        <p:spPr>
          <a:xfrm>
            <a:off x="6400800" y="1167339"/>
            <a:ext cx="2425595" cy="241980"/>
          </a:xfrm>
          <a:prstGeom prst="flowChartProcess">
            <a:avLst/>
          </a:pr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r>
              <a:rPr lang="fr-FR" sz="1100" dirty="0">
                <a:solidFill>
                  <a:schemeClr val="tx1"/>
                </a:solidFill>
                <a:latin typeface="Arial Narrow" panose="020B0606020202030204" pitchFamily="34" charset="0"/>
              </a:rPr>
              <a:t>Client </a:t>
            </a:r>
            <a:r>
              <a:rPr lang="fr-FR" sz="1100" dirty="0" smtClean="0">
                <a:solidFill>
                  <a:schemeClr val="tx1"/>
                </a:solidFill>
                <a:latin typeface="Arial Narrow" panose="020B0606020202030204" pitchFamily="34" charset="0"/>
              </a:rPr>
              <a:t>non éligible </a:t>
            </a:r>
            <a:r>
              <a:rPr lang="fr-FR" sz="1100" dirty="0">
                <a:solidFill>
                  <a:schemeClr val="tx1"/>
                </a:solidFill>
                <a:latin typeface="Arial Narrow" panose="020B0606020202030204" pitchFamily="34" charset="0"/>
              </a:rPr>
              <a:t>à la Mobilité </a:t>
            </a:r>
            <a:r>
              <a:rPr lang="fr-FR" sz="1100" dirty="0" smtClean="0">
                <a:solidFill>
                  <a:schemeClr val="tx1"/>
                </a:solidFill>
                <a:latin typeface="Arial Narrow" panose="020B0606020202030204" pitchFamily="34" charset="0"/>
              </a:rPr>
              <a:t>Réglementée</a:t>
            </a:r>
            <a:endParaRPr lang="fr-FR" sz="1100" dirty="0">
              <a:solidFill>
                <a:schemeClr val="tx1"/>
              </a:solidFill>
              <a:latin typeface="Arial Narrow" panose="020B0606020202030204" pitchFamily="34" charset="0"/>
            </a:endParaRPr>
          </a:p>
        </p:txBody>
      </p:sp>
      <p:sp>
        <p:nvSpPr>
          <p:cNvPr id="23" name="Organigramme : Processus 22"/>
          <p:cNvSpPr/>
          <p:nvPr/>
        </p:nvSpPr>
        <p:spPr>
          <a:xfrm>
            <a:off x="2621278" y="3670584"/>
            <a:ext cx="1652956" cy="411257"/>
          </a:xfrm>
          <a:prstGeom prst="flowChartProcess">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r>
              <a:rPr lang="fr-FR" sz="1100" dirty="0" smtClean="0">
                <a:solidFill>
                  <a:schemeClr val="tx1"/>
                </a:solidFill>
                <a:latin typeface="Arial Narrow" panose="020B0606020202030204" pitchFamily="34" charset="0"/>
              </a:rPr>
              <a:t>Mail Client +</a:t>
            </a:r>
          </a:p>
          <a:p>
            <a:pPr algn="ctr"/>
            <a:r>
              <a:rPr lang="fr-FR" sz="1100" dirty="0" smtClean="0">
                <a:solidFill>
                  <a:schemeClr val="tx1"/>
                </a:solidFill>
                <a:latin typeface="Arial Narrow" panose="020B0606020202030204" pitchFamily="34" charset="0"/>
              </a:rPr>
              <a:t>Mail Conseiller</a:t>
            </a:r>
            <a:endParaRPr lang="fr-FR" sz="1100" dirty="0">
              <a:solidFill>
                <a:schemeClr val="tx1"/>
              </a:solidFill>
              <a:latin typeface="Arial Narrow" panose="020B0606020202030204" pitchFamily="34" charset="0"/>
            </a:endParaRPr>
          </a:p>
        </p:txBody>
      </p:sp>
      <p:cxnSp>
        <p:nvCxnSpPr>
          <p:cNvPr id="26" name="Connecteur en angle 25"/>
          <p:cNvCxnSpPr>
            <a:stCxn id="14" idx="2"/>
          </p:cNvCxnSpPr>
          <p:nvPr/>
        </p:nvCxnSpPr>
        <p:spPr>
          <a:xfrm rot="5400000">
            <a:off x="1594099" y="996217"/>
            <a:ext cx="304407" cy="1096107"/>
          </a:xfrm>
          <a:prstGeom prst="bentConnector3">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8" name="Connecteur en angle 27"/>
          <p:cNvCxnSpPr>
            <a:stCxn id="14" idx="2"/>
          </p:cNvCxnSpPr>
          <p:nvPr/>
        </p:nvCxnSpPr>
        <p:spPr>
          <a:xfrm rot="16200000" flipH="1">
            <a:off x="2690206" y="996215"/>
            <a:ext cx="304407" cy="1096109"/>
          </a:xfrm>
          <a:prstGeom prst="bentConnector3">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0" name="Connecteur en angle 29"/>
          <p:cNvCxnSpPr>
            <a:stCxn id="77" idx="2"/>
            <a:endCxn id="18" idx="0"/>
          </p:cNvCxnSpPr>
          <p:nvPr/>
        </p:nvCxnSpPr>
        <p:spPr>
          <a:xfrm rot="16200000" flipH="1">
            <a:off x="1616446" y="1902683"/>
            <a:ext cx="245641" cy="1110175"/>
          </a:xfrm>
          <a:prstGeom prst="bentConnector3">
            <a:avLst>
              <a:gd name="adj1" fmla="val 50000"/>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2" name="Connecteur en angle 31"/>
          <p:cNvCxnSpPr>
            <a:stCxn id="74" idx="2"/>
            <a:endCxn id="18" idx="0"/>
          </p:cNvCxnSpPr>
          <p:nvPr/>
        </p:nvCxnSpPr>
        <p:spPr>
          <a:xfrm rot="5400000">
            <a:off x="2713142" y="1916164"/>
            <a:ext cx="245641" cy="1083215"/>
          </a:xfrm>
          <a:prstGeom prst="bentConnector3">
            <a:avLst>
              <a:gd name="adj1" fmla="val 50000"/>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4" name="Connecteur en angle 33"/>
          <p:cNvCxnSpPr>
            <a:stCxn id="18" idx="2"/>
          </p:cNvCxnSpPr>
          <p:nvPr/>
        </p:nvCxnSpPr>
        <p:spPr>
          <a:xfrm rot="5400000">
            <a:off x="1683502" y="2473454"/>
            <a:ext cx="261735" cy="959970"/>
          </a:xfrm>
          <a:prstGeom prst="bentConnector3">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6" name="Connecteur en angle 35"/>
          <p:cNvCxnSpPr>
            <a:endCxn id="19" idx="1"/>
          </p:cNvCxnSpPr>
          <p:nvPr/>
        </p:nvCxnSpPr>
        <p:spPr>
          <a:xfrm>
            <a:off x="2368359" y="3205297"/>
            <a:ext cx="250878" cy="2348"/>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8" name="Connecteur en angle 37"/>
          <p:cNvCxnSpPr>
            <a:stCxn id="15" idx="2"/>
            <a:endCxn id="46" idx="0"/>
          </p:cNvCxnSpPr>
          <p:nvPr/>
        </p:nvCxnSpPr>
        <p:spPr>
          <a:xfrm>
            <a:off x="1334384" y="3326287"/>
            <a:ext cx="8626" cy="328324"/>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2" name="Connecteur en angle 41"/>
          <p:cNvCxnSpPr>
            <a:stCxn id="19" idx="2"/>
            <a:endCxn id="23" idx="0"/>
          </p:cNvCxnSpPr>
          <p:nvPr/>
        </p:nvCxnSpPr>
        <p:spPr>
          <a:xfrm rot="16200000" flipH="1">
            <a:off x="3329018" y="3551845"/>
            <a:ext cx="235435" cy="2041"/>
          </a:xfrm>
          <a:prstGeom prst="bentConnector3">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4" name="Connecteur en angle 43"/>
          <p:cNvCxnSpPr>
            <a:stCxn id="19" idx="3"/>
            <a:endCxn id="100" idx="1"/>
          </p:cNvCxnSpPr>
          <p:nvPr/>
        </p:nvCxnSpPr>
        <p:spPr>
          <a:xfrm>
            <a:off x="4272192" y="3207645"/>
            <a:ext cx="2141308" cy="401399"/>
          </a:xfrm>
          <a:prstGeom prst="bentConnector3">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sp>
        <p:nvSpPr>
          <p:cNvPr id="56" name="Organigramme : Processus 55"/>
          <p:cNvSpPr/>
          <p:nvPr/>
        </p:nvSpPr>
        <p:spPr>
          <a:xfrm>
            <a:off x="426581" y="4228977"/>
            <a:ext cx="3847653" cy="580534"/>
          </a:xfrm>
          <a:prstGeom prst="flowChartProcess">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r>
              <a:rPr lang="fr-FR" sz="1100" dirty="0" smtClean="0">
                <a:solidFill>
                  <a:schemeClr val="tx1"/>
                </a:solidFill>
                <a:latin typeface="Arial Narrow" panose="020B0606020202030204" pitchFamily="34" charset="0"/>
              </a:rPr>
              <a:t>Le Client et le Conseiller consultent la liste des virements/prélèvements, </a:t>
            </a:r>
            <a:r>
              <a:rPr lang="fr-FR" sz="1100" dirty="0">
                <a:solidFill>
                  <a:schemeClr val="tx1"/>
                </a:solidFill>
                <a:latin typeface="Arial Narrow" panose="020B0606020202030204" pitchFamily="34" charset="0"/>
              </a:rPr>
              <a:t>des virements </a:t>
            </a:r>
            <a:r>
              <a:rPr lang="fr-FR" sz="1100" dirty="0" smtClean="0">
                <a:solidFill>
                  <a:schemeClr val="tx1"/>
                </a:solidFill>
                <a:latin typeface="Arial Narrow" panose="020B0606020202030204" pitchFamily="34" charset="0"/>
              </a:rPr>
              <a:t>permanents et des chèques. Le client peut ajouter des émetteurs</a:t>
            </a:r>
          </a:p>
        </p:txBody>
      </p:sp>
      <p:sp>
        <p:nvSpPr>
          <p:cNvPr id="57" name="Organigramme : Processus 56"/>
          <p:cNvSpPr/>
          <p:nvPr/>
        </p:nvSpPr>
        <p:spPr>
          <a:xfrm>
            <a:off x="388481" y="4949927"/>
            <a:ext cx="3885753" cy="411257"/>
          </a:xfrm>
          <a:prstGeom prst="flowChartProcess">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r>
              <a:rPr lang="fr-FR" sz="1100" dirty="0" smtClean="0">
                <a:solidFill>
                  <a:schemeClr val="tx1"/>
                </a:solidFill>
                <a:latin typeface="Arial Narrow" panose="020B0606020202030204" pitchFamily="34" charset="0"/>
              </a:rPr>
              <a:t>Le Client et le Conseiller remettent en place les virements permanents émis</a:t>
            </a:r>
          </a:p>
        </p:txBody>
      </p:sp>
      <p:sp>
        <p:nvSpPr>
          <p:cNvPr id="58" name="Organigramme : Processus 57"/>
          <p:cNvSpPr/>
          <p:nvPr/>
        </p:nvSpPr>
        <p:spPr>
          <a:xfrm>
            <a:off x="6400800" y="1568706"/>
            <a:ext cx="2425595" cy="411257"/>
          </a:xfrm>
          <a:prstGeom prst="flowChartProcess">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r>
              <a:rPr lang="fr-FR" sz="1100" dirty="0" smtClean="0">
                <a:solidFill>
                  <a:schemeClr val="tx1"/>
                </a:solidFill>
                <a:latin typeface="Arial Narrow" panose="020B0606020202030204" pitchFamily="34" charset="0"/>
              </a:rPr>
              <a:t>Sélection des </a:t>
            </a:r>
            <a:r>
              <a:rPr lang="fr-FR" sz="1100" dirty="0">
                <a:solidFill>
                  <a:schemeClr val="tx1"/>
                </a:solidFill>
                <a:latin typeface="Arial Narrow" panose="020B0606020202030204" pitchFamily="34" charset="0"/>
              </a:rPr>
              <a:t>premiers </a:t>
            </a:r>
            <a:r>
              <a:rPr lang="fr-FR" sz="1100" dirty="0" smtClean="0">
                <a:solidFill>
                  <a:schemeClr val="tx1"/>
                </a:solidFill>
                <a:latin typeface="Arial Narrow" panose="020B0606020202030204" pitchFamily="34" charset="0"/>
              </a:rPr>
              <a:t>émetteurs en agence avec le conseiller</a:t>
            </a:r>
            <a:endParaRPr lang="fr-FR" sz="1100" dirty="0">
              <a:solidFill>
                <a:schemeClr val="tx1"/>
              </a:solidFill>
              <a:latin typeface="Arial Narrow" panose="020B0606020202030204" pitchFamily="34" charset="0"/>
            </a:endParaRPr>
          </a:p>
        </p:txBody>
      </p:sp>
      <p:sp>
        <p:nvSpPr>
          <p:cNvPr id="62" name="Organigramme : Alternative 61"/>
          <p:cNvSpPr/>
          <p:nvPr/>
        </p:nvSpPr>
        <p:spPr>
          <a:xfrm>
            <a:off x="388481" y="5563825"/>
            <a:ext cx="1767541" cy="664012"/>
          </a:xfrm>
          <a:prstGeom prst="flowChartAlternateProcess">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r>
              <a:rPr lang="fr-FR" sz="1100" dirty="0">
                <a:solidFill>
                  <a:schemeClr val="tx1"/>
                </a:solidFill>
                <a:latin typeface="Arial Narrow" panose="020B0606020202030204" pitchFamily="34" charset="0"/>
              </a:rPr>
              <a:t>Mobilité Complète :</a:t>
            </a:r>
          </a:p>
          <a:p>
            <a:pPr algn="ctr"/>
            <a:r>
              <a:rPr lang="fr-FR" sz="1100" dirty="0">
                <a:solidFill>
                  <a:schemeClr val="tx1"/>
                </a:solidFill>
                <a:latin typeface="Arial Narrow" panose="020B0606020202030204" pitchFamily="34" charset="0"/>
              </a:rPr>
              <a:t>e</a:t>
            </a:r>
            <a:r>
              <a:rPr lang="fr-FR" sz="1100" dirty="0" smtClean="0">
                <a:solidFill>
                  <a:schemeClr val="tx1"/>
                </a:solidFill>
                <a:latin typeface="Arial Narrow" panose="020B0606020202030204" pitchFamily="34" charset="0"/>
              </a:rPr>
              <a:t>nvoi </a:t>
            </a:r>
            <a:r>
              <a:rPr lang="fr-FR" sz="1100" dirty="0">
                <a:solidFill>
                  <a:schemeClr val="tx1"/>
                </a:solidFill>
                <a:latin typeface="Arial Narrow" panose="020B0606020202030204" pitchFamily="34" charset="0"/>
              </a:rPr>
              <a:t>d’un flux </a:t>
            </a:r>
            <a:r>
              <a:rPr lang="fr-FR" sz="1100" dirty="0" smtClean="0">
                <a:solidFill>
                  <a:schemeClr val="tx1"/>
                </a:solidFill>
                <a:latin typeface="Arial Narrow" panose="020B0606020202030204" pitchFamily="34" charset="0"/>
              </a:rPr>
              <a:t>Domilis </a:t>
            </a:r>
            <a:r>
              <a:rPr lang="fr-FR" sz="1100" dirty="0">
                <a:solidFill>
                  <a:schemeClr val="tx1"/>
                </a:solidFill>
                <a:latin typeface="Arial Narrow" panose="020B0606020202030204" pitchFamily="34" charset="0"/>
              </a:rPr>
              <a:t>à l’émetteur ou à sa Banque</a:t>
            </a:r>
          </a:p>
        </p:txBody>
      </p:sp>
      <p:sp>
        <p:nvSpPr>
          <p:cNvPr id="63" name="Organigramme : Alternative 62"/>
          <p:cNvSpPr/>
          <p:nvPr/>
        </p:nvSpPr>
        <p:spPr>
          <a:xfrm>
            <a:off x="2537456" y="5566465"/>
            <a:ext cx="1767541" cy="1016864"/>
          </a:xfrm>
          <a:prstGeom prst="flowChartAlternateProcess">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r>
              <a:rPr lang="fr-FR" sz="1100" dirty="0">
                <a:solidFill>
                  <a:schemeClr val="tx1"/>
                </a:solidFill>
                <a:latin typeface="Arial Narrow" panose="020B0606020202030204" pitchFamily="34" charset="0"/>
              </a:rPr>
              <a:t>Mobilité </a:t>
            </a:r>
            <a:r>
              <a:rPr lang="fr-FR" sz="1100" dirty="0" smtClean="0">
                <a:solidFill>
                  <a:schemeClr val="tx1"/>
                </a:solidFill>
                <a:latin typeface="Arial Narrow" panose="020B0606020202030204" pitchFamily="34" charset="0"/>
              </a:rPr>
              <a:t>Partielle:</a:t>
            </a:r>
            <a:endParaRPr lang="fr-FR" sz="1100" dirty="0">
              <a:solidFill>
                <a:schemeClr val="tx1"/>
              </a:solidFill>
              <a:latin typeface="Arial Narrow" panose="020B0606020202030204" pitchFamily="34" charset="0"/>
            </a:endParaRPr>
          </a:p>
          <a:p>
            <a:pPr algn="ctr"/>
            <a:r>
              <a:rPr lang="fr-FR" sz="1100" dirty="0">
                <a:solidFill>
                  <a:schemeClr val="tx1"/>
                </a:solidFill>
                <a:latin typeface="Arial Narrow" panose="020B0606020202030204" pitchFamily="34" charset="0"/>
              </a:rPr>
              <a:t>l</a:t>
            </a:r>
            <a:r>
              <a:rPr lang="fr-FR" sz="1100" dirty="0" smtClean="0">
                <a:solidFill>
                  <a:schemeClr val="tx1"/>
                </a:solidFill>
                <a:latin typeface="Arial Narrow" panose="020B0606020202030204" pitchFamily="34" charset="0"/>
              </a:rPr>
              <a:t>e </a:t>
            </a:r>
            <a:r>
              <a:rPr lang="fr-FR" sz="1100" dirty="0">
                <a:solidFill>
                  <a:schemeClr val="tx1"/>
                </a:solidFill>
                <a:latin typeface="Arial Narrow" panose="020B0606020202030204" pitchFamily="34" charset="0"/>
              </a:rPr>
              <a:t>Client choisit sur </a:t>
            </a:r>
            <a:r>
              <a:rPr lang="fr-FR" sz="1100" dirty="0" smtClean="0">
                <a:solidFill>
                  <a:schemeClr val="tx1"/>
                </a:solidFill>
                <a:latin typeface="Arial Narrow" panose="020B0606020202030204" pitchFamily="34" charset="0"/>
              </a:rPr>
              <a:t>DEI les </a:t>
            </a:r>
            <a:r>
              <a:rPr lang="fr-FR" sz="1100" dirty="0">
                <a:solidFill>
                  <a:schemeClr val="tx1"/>
                </a:solidFill>
                <a:latin typeface="Arial Narrow" panose="020B0606020202030204" pitchFamily="34" charset="0"/>
              </a:rPr>
              <a:t>émetteurs à informer </a:t>
            </a:r>
            <a:r>
              <a:rPr lang="fr-FR" sz="1100" dirty="0" smtClean="0">
                <a:solidFill>
                  <a:schemeClr val="tx1"/>
                </a:solidFill>
                <a:latin typeface="Arial Narrow" panose="020B0606020202030204" pitchFamily="34" charset="0"/>
              </a:rPr>
              <a:t>:</a:t>
            </a:r>
          </a:p>
          <a:p>
            <a:pPr algn="ctr"/>
            <a:r>
              <a:rPr lang="fr-FR" sz="1100" dirty="0" smtClean="0">
                <a:solidFill>
                  <a:schemeClr val="tx1"/>
                </a:solidFill>
                <a:latin typeface="Arial Narrow" panose="020B0606020202030204" pitchFamily="34" charset="0"/>
              </a:rPr>
              <a:t> envoi </a:t>
            </a:r>
            <a:r>
              <a:rPr lang="fr-FR" sz="1100" dirty="0">
                <a:solidFill>
                  <a:schemeClr val="tx1"/>
                </a:solidFill>
                <a:latin typeface="Arial Narrow" panose="020B0606020202030204" pitchFamily="34" charset="0"/>
              </a:rPr>
              <a:t>d’un flux </a:t>
            </a:r>
            <a:r>
              <a:rPr lang="fr-FR" sz="1100" dirty="0" smtClean="0">
                <a:solidFill>
                  <a:schemeClr val="tx1"/>
                </a:solidFill>
                <a:latin typeface="Arial Narrow" panose="020B0606020202030204" pitchFamily="34" charset="0"/>
              </a:rPr>
              <a:t>Domilis </a:t>
            </a:r>
            <a:r>
              <a:rPr lang="fr-FR" sz="1100" dirty="0">
                <a:solidFill>
                  <a:schemeClr val="tx1"/>
                </a:solidFill>
                <a:latin typeface="Arial Narrow" panose="020B0606020202030204" pitchFamily="34" charset="0"/>
              </a:rPr>
              <a:t>à l’émetteur ou à sa banque</a:t>
            </a:r>
          </a:p>
        </p:txBody>
      </p:sp>
      <p:cxnSp>
        <p:nvCxnSpPr>
          <p:cNvPr id="69" name="Connecteur en angle 68"/>
          <p:cNvCxnSpPr>
            <a:stCxn id="56" idx="2"/>
            <a:endCxn id="57" idx="0"/>
          </p:cNvCxnSpPr>
          <p:nvPr/>
        </p:nvCxnSpPr>
        <p:spPr>
          <a:xfrm flipH="1">
            <a:off x="2331358" y="4809511"/>
            <a:ext cx="19050" cy="140416"/>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1" name="Connecteur en angle 70"/>
          <p:cNvCxnSpPr>
            <a:stCxn id="57" idx="2"/>
            <a:endCxn id="62" idx="0"/>
          </p:cNvCxnSpPr>
          <p:nvPr/>
        </p:nvCxnSpPr>
        <p:spPr>
          <a:xfrm rot="5400000">
            <a:off x="1700485" y="4932951"/>
            <a:ext cx="202641" cy="1059106"/>
          </a:xfrm>
          <a:prstGeom prst="bentConnector3">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3" name="Connecteur en angle 72"/>
          <p:cNvCxnSpPr>
            <a:stCxn id="57" idx="2"/>
            <a:endCxn id="63" idx="0"/>
          </p:cNvCxnSpPr>
          <p:nvPr/>
        </p:nvCxnSpPr>
        <p:spPr>
          <a:xfrm rot="16200000" flipH="1">
            <a:off x="2773652" y="4918889"/>
            <a:ext cx="205281" cy="1089869"/>
          </a:xfrm>
          <a:prstGeom prst="bentConnector3">
            <a:avLst>
              <a:gd name="adj1" fmla="val 50000"/>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sp>
        <p:nvSpPr>
          <p:cNvPr id="74" name="Organigramme : Processus 73"/>
          <p:cNvSpPr/>
          <p:nvPr/>
        </p:nvSpPr>
        <p:spPr>
          <a:xfrm>
            <a:off x="2493798" y="2092971"/>
            <a:ext cx="1767541" cy="241980"/>
          </a:xfrm>
          <a:prstGeom prst="flowChartProcess">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r>
              <a:rPr lang="fr-FR" sz="1100" dirty="0" smtClean="0">
                <a:solidFill>
                  <a:schemeClr val="tx1"/>
                </a:solidFill>
                <a:latin typeface="Arial Narrow" panose="020B0606020202030204" pitchFamily="34" charset="0"/>
              </a:rPr>
              <a:t>Signature du mandat</a:t>
            </a:r>
            <a:endParaRPr lang="fr-FR" sz="1100" dirty="0">
              <a:solidFill>
                <a:schemeClr val="tx1"/>
              </a:solidFill>
              <a:latin typeface="Arial Narrow" panose="020B0606020202030204" pitchFamily="34" charset="0"/>
            </a:endParaRPr>
          </a:p>
        </p:txBody>
      </p:sp>
      <p:sp>
        <p:nvSpPr>
          <p:cNvPr id="77" name="Organigramme : Processus 76"/>
          <p:cNvSpPr/>
          <p:nvPr/>
        </p:nvSpPr>
        <p:spPr>
          <a:xfrm>
            <a:off x="300408" y="2092971"/>
            <a:ext cx="1767541" cy="241980"/>
          </a:xfrm>
          <a:prstGeom prst="flowChartProcess">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r>
              <a:rPr lang="fr-FR" sz="1100" dirty="0" smtClean="0">
                <a:solidFill>
                  <a:schemeClr val="tx1"/>
                </a:solidFill>
                <a:latin typeface="Arial Narrow" panose="020B0606020202030204" pitchFamily="34" charset="0"/>
              </a:rPr>
              <a:t>Signature du mandat</a:t>
            </a:r>
            <a:endParaRPr lang="fr-FR" sz="1100" dirty="0">
              <a:solidFill>
                <a:schemeClr val="tx1"/>
              </a:solidFill>
              <a:latin typeface="Arial Narrow" panose="020B0606020202030204" pitchFamily="34" charset="0"/>
            </a:endParaRPr>
          </a:p>
        </p:txBody>
      </p:sp>
      <p:cxnSp>
        <p:nvCxnSpPr>
          <p:cNvPr id="85" name="Connecteur en angle 84"/>
          <p:cNvCxnSpPr>
            <a:endCxn id="77" idx="0"/>
          </p:cNvCxnSpPr>
          <p:nvPr/>
        </p:nvCxnSpPr>
        <p:spPr>
          <a:xfrm flipH="1">
            <a:off x="1184179" y="1938454"/>
            <a:ext cx="14069" cy="154517"/>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7" name="Connecteur en angle 86"/>
          <p:cNvCxnSpPr>
            <a:endCxn id="74" idx="0"/>
          </p:cNvCxnSpPr>
          <p:nvPr/>
        </p:nvCxnSpPr>
        <p:spPr>
          <a:xfrm flipH="1">
            <a:off x="3377569" y="1938454"/>
            <a:ext cx="12897" cy="154517"/>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sp>
        <p:nvSpPr>
          <p:cNvPr id="95" name="Organigramme : Processus 94"/>
          <p:cNvSpPr/>
          <p:nvPr/>
        </p:nvSpPr>
        <p:spPr>
          <a:xfrm>
            <a:off x="6400800" y="2161979"/>
            <a:ext cx="2425595" cy="411257"/>
          </a:xfrm>
          <a:prstGeom prst="flowChartProcess">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r>
              <a:rPr lang="fr-FR" sz="1100" dirty="0">
                <a:latin typeface="Arial Narrow" panose="020B0606020202030204" pitchFamily="34" charset="0"/>
              </a:rPr>
              <a:t>Le </a:t>
            </a:r>
            <a:r>
              <a:rPr lang="fr-FR" sz="1100" dirty="0" smtClean="0">
                <a:solidFill>
                  <a:schemeClr val="tx1"/>
                </a:solidFill>
                <a:latin typeface="Arial Narrow" panose="020B0606020202030204" pitchFamily="34" charset="0"/>
              </a:rPr>
              <a:t>Choix du canal </a:t>
            </a:r>
            <a:r>
              <a:rPr lang="fr-FR" sz="1100" dirty="0">
                <a:solidFill>
                  <a:schemeClr val="tx1"/>
                </a:solidFill>
                <a:latin typeface="Arial Narrow" panose="020B0606020202030204" pitchFamily="34" charset="0"/>
              </a:rPr>
              <a:t>de collecte des informations </a:t>
            </a:r>
            <a:r>
              <a:rPr lang="fr-FR" sz="1100" dirty="0" smtClean="0">
                <a:solidFill>
                  <a:schemeClr val="tx1"/>
                </a:solidFill>
                <a:latin typeface="Arial Narrow" panose="020B0606020202030204" pitchFamily="34" charset="0"/>
              </a:rPr>
              <a:t>Client (Internet à privilégier</a:t>
            </a:r>
            <a:endParaRPr lang="fr-FR" sz="1100" dirty="0">
              <a:solidFill>
                <a:schemeClr val="tx1"/>
              </a:solidFill>
              <a:latin typeface="Arial Narrow" panose="020B0606020202030204" pitchFamily="34" charset="0"/>
            </a:endParaRPr>
          </a:p>
        </p:txBody>
      </p:sp>
      <p:sp>
        <p:nvSpPr>
          <p:cNvPr id="99" name="Organigramme : Processus 98"/>
          <p:cNvSpPr/>
          <p:nvPr/>
        </p:nvSpPr>
        <p:spPr>
          <a:xfrm>
            <a:off x="6400800" y="2761737"/>
            <a:ext cx="2425595" cy="241980"/>
          </a:xfrm>
          <a:prstGeom prst="flowChartProcess">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r>
              <a:rPr lang="fr-FR" sz="1100" dirty="0" smtClean="0">
                <a:solidFill>
                  <a:schemeClr val="tx1"/>
                </a:solidFill>
                <a:latin typeface="Arial Narrow" panose="020B0606020202030204" pitchFamily="34" charset="0"/>
              </a:rPr>
              <a:t>Signature du mandat</a:t>
            </a:r>
            <a:endParaRPr lang="fr-FR" sz="1100" dirty="0">
              <a:solidFill>
                <a:schemeClr val="tx1"/>
              </a:solidFill>
              <a:latin typeface="Arial Narrow" panose="020B0606020202030204" pitchFamily="34" charset="0"/>
            </a:endParaRPr>
          </a:p>
        </p:txBody>
      </p:sp>
      <p:sp>
        <p:nvSpPr>
          <p:cNvPr id="100" name="Organigramme : Processus 99"/>
          <p:cNvSpPr/>
          <p:nvPr/>
        </p:nvSpPr>
        <p:spPr>
          <a:xfrm>
            <a:off x="6413500" y="3234138"/>
            <a:ext cx="2425595" cy="749812"/>
          </a:xfrm>
          <a:prstGeom prst="flowChartProcess">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r>
              <a:rPr lang="fr-FR" sz="1100" dirty="0" smtClean="0">
                <a:solidFill>
                  <a:schemeClr val="tx1"/>
                </a:solidFill>
                <a:latin typeface="Arial Narrow" panose="020B0606020202030204" pitchFamily="34" charset="0"/>
              </a:rPr>
              <a:t>Le Client indique sur DEI les émetteurs à informer.</a:t>
            </a:r>
          </a:p>
          <a:p>
            <a:pPr algn="ctr"/>
            <a:r>
              <a:rPr lang="fr-FR" sz="1100" dirty="0" smtClean="0">
                <a:solidFill>
                  <a:schemeClr val="tx1">
                    <a:lumMod val="65000"/>
                    <a:lumOff val="35000"/>
                  </a:schemeClr>
                </a:solidFill>
                <a:latin typeface="Arial Narrow" panose="020B0606020202030204" pitchFamily="34" charset="0"/>
              </a:rPr>
              <a:t>(S’il ne complète pas son dossier, il est relancé automatiquement par mail)</a:t>
            </a:r>
            <a:endParaRPr lang="fr-FR" sz="1100" dirty="0">
              <a:solidFill>
                <a:schemeClr val="tx1">
                  <a:lumMod val="65000"/>
                  <a:lumOff val="35000"/>
                </a:schemeClr>
              </a:solidFill>
              <a:latin typeface="Arial Narrow" panose="020B0606020202030204" pitchFamily="34" charset="0"/>
            </a:endParaRPr>
          </a:p>
        </p:txBody>
      </p:sp>
      <p:cxnSp>
        <p:nvCxnSpPr>
          <p:cNvPr id="103" name="Connecteur en angle 102"/>
          <p:cNvCxnSpPr>
            <a:stCxn id="22" idx="2"/>
            <a:endCxn id="58" idx="0"/>
          </p:cNvCxnSpPr>
          <p:nvPr/>
        </p:nvCxnSpPr>
        <p:spPr>
          <a:xfrm>
            <a:off x="7613598" y="1409319"/>
            <a:ext cx="0" cy="159387"/>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5" name="Connecteur en angle 104"/>
          <p:cNvCxnSpPr>
            <a:stCxn id="58" idx="2"/>
            <a:endCxn id="95" idx="0"/>
          </p:cNvCxnSpPr>
          <p:nvPr/>
        </p:nvCxnSpPr>
        <p:spPr>
          <a:xfrm>
            <a:off x="7613598" y="1979963"/>
            <a:ext cx="0" cy="182016"/>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7" name="Connecteur en angle 106"/>
          <p:cNvCxnSpPr>
            <a:stCxn id="95" idx="2"/>
            <a:endCxn id="99" idx="0"/>
          </p:cNvCxnSpPr>
          <p:nvPr/>
        </p:nvCxnSpPr>
        <p:spPr>
          <a:xfrm>
            <a:off x="7613598" y="2573236"/>
            <a:ext cx="0" cy="188501"/>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9" name="Connecteur en angle 108"/>
          <p:cNvCxnSpPr>
            <a:stCxn id="99" idx="2"/>
            <a:endCxn id="100" idx="0"/>
          </p:cNvCxnSpPr>
          <p:nvPr/>
        </p:nvCxnSpPr>
        <p:spPr>
          <a:xfrm>
            <a:off x="7613598" y="3003717"/>
            <a:ext cx="12700" cy="230421"/>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sp>
        <p:nvSpPr>
          <p:cNvPr id="110" name="Rectangle 109"/>
          <p:cNvSpPr/>
          <p:nvPr/>
        </p:nvSpPr>
        <p:spPr>
          <a:xfrm>
            <a:off x="6419850" y="4206463"/>
            <a:ext cx="2425595" cy="430887"/>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fr-FR" sz="1100" dirty="0" smtClean="0">
                <a:solidFill>
                  <a:schemeClr val="tx1"/>
                </a:solidFill>
                <a:latin typeface="Arial Narrow" panose="020B0606020202030204" pitchFamily="34" charset="0"/>
              </a:rPr>
              <a:t>Les informations sont transmises aux émetteurs dans un délai de 5 jours ouvrés</a:t>
            </a:r>
            <a:endParaRPr lang="fr-FR" sz="1100" dirty="0">
              <a:solidFill>
                <a:schemeClr val="tx1"/>
              </a:solidFill>
              <a:latin typeface="Arial Narrow" panose="020B0606020202030204" pitchFamily="34" charset="0"/>
            </a:endParaRPr>
          </a:p>
        </p:txBody>
      </p:sp>
      <p:cxnSp>
        <p:nvCxnSpPr>
          <p:cNvPr id="112" name="Connecteur en angle 111"/>
          <p:cNvCxnSpPr>
            <a:stCxn id="100" idx="2"/>
            <a:endCxn id="110" idx="0"/>
          </p:cNvCxnSpPr>
          <p:nvPr/>
        </p:nvCxnSpPr>
        <p:spPr>
          <a:xfrm>
            <a:off x="7626298" y="3983950"/>
            <a:ext cx="6350" cy="222513"/>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sp>
        <p:nvSpPr>
          <p:cNvPr id="46" name="Organigramme : Processus 45"/>
          <p:cNvSpPr/>
          <p:nvPr/>
        </p:nvSpPr>
        <p:spPr>
          <a:xfrm>
            <a:off x="516532" y="3654611"/>
            <a:ext cx="1652956" cy="411257"/>
          </a:xfrm>
          <a:prstGeom prst="flowChartProcess">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r>
              <a:rPr lang="fr-FR" sz="1100" dirty="0" smtClean="0">
                <a:solidFill>
                  <a:schemeClr val="tx1"/>
                </a:solidFill>
                <a:latin typeface="Arial Narrow" panose="020B0606020202030204" pitchFamily="34" charset="0"/>
              </a:rPr>
              <a:t>Mail Client +</a:t>
            </a:r>
          </a:p>
          <a:p>
            <a:pPr algn="ctr"/>
            <a:r>
              <a:rPr lang="fr-FR" sz="1100" dirty="0" smtClean="0">
                <a:solidFill>
                  <a:schemeClr val="tx1"/>
                </a:solidFill>
                <a:latin typeface="Arial Narrow" panose="020B0606020202030204" pitchFamily="34" charset="0"/>
              </a:rPr>
              <a:t>Mail Conseiller</a:t>
            </a:r>
            <a:endParaRPr lang="fr-FR" sz="1100" dirty="0">
              <a:solidFill>
                <a:schemeClr val="tx1"/>
              </a:solidFill>
              <a:latin typeface="Arial Narrow" panose="020B0606020202030204" pitchFamily="34" charset="0"/>
            </a:endParaRPr>
          </a:p>
        </p:txBody>
      </p:sp>
      <p:cxnSp>
        <p:nvCxnSpPr>
          <p:cNvPr id="52" name="Connecteur en angle 37"/>
          <p:cNvCxnSpPr>
            <a:stCxn id="46" idx="2"/>
          </p:cNvCxnSpPr>
          <p:nvPr/>
        </p:nvCxnSpPr>
        <p:spPr>
          <a:xfrm flipH="1">
            <a:off x="1338697" y="4065868"/>
            <a:ext cx="4313" cy="163109"/>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1540259"/>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Personnalisé 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000000"/>
      </a:folHlink>
    </a:clrScheme>
    <a:fontScheme name="Thèm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000000"/>
      </a:hlink>
      <a:folHlink>
        <a:srgbClr val="000000"/>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Intranet" ma:contentTypeID="0x010100000D19B40DAF8946B3449EFF939EAFC30081C32100BBCBCF498D1620A2C53D4394" ma:contentTypeVersion="0" ma:contentTypeDescription="Crée un document." ma:contentTypeScope="" ma:versionID="96bb4b0077c5abea73e5e36ac3ff13a4">
  <xsd:schema xmlns:xsd="http://www.w3.org/2001/XMLSchema" xmlns:p="http://schemas.microsoft.com/office/2006/metadata/properties" xmlns:ns2="76EFFDDD-1652-4D4C-958B-3F923CE2DB98" targetNamespace="http://schemas.microsoft.com/office/2006/metadata/properties" ma:root="true" ma:fieldsID="e3be9465e75466a626dac50ce095fd00" ns2:_="">
    <xsd:import namespace="76EFFDDD-1652-4D4C-958B-3F923CE2DB98"/>
    <xsd:element name="properties">
      <xsd:complexType>
        <xsd:sequence>
          <xsd:element name="documentManagement">
            <xsd:complexType>
              <xsd:all>
                <xsd:element ref="ns2:Libelle" minOccurs="0"/>
              </xsd:all>
            </xsd:complexType>
          </xsd:element>
        </xsd:sequence>
      </xsd:complexType>
    </xsd:element>
  </xsd:schema>
  <xsd:schema xmlns:xsd="http://www.w3.org/2001/XMLSchema" xmlns:dms="http://schemas.microsoft.com/office/2006/documentManagement/types" targetNamespace="76EFFDDD-1652-4D4C-958B-3F923CE2DB98" elementFormDefault="qualified">
    <xsd:import namespace="http://schemas.microsoft.com/office/2006/documentManagement/types"/>
    <xsd:element name="Libelle" ma:index="8" nillable="true" ma:displayName="Libellé" ma:description="Libellé" ma:internalName="Libell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Libelle xmlns="76EFFDDD-1652-4D4C-958B-3F923CE2DB98">CdC_Mobilité_bancaire_2017_banque_arrivée_V0.7</Libell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748B74C-21B2-4ED7-9CFC-C4E7C3A309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6EFFDDD-1652-4D4C-958B-3F923CE2DB98"/>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38B080A7-A90D-4CEE-8B88-F86383BF0F9F}">
  <ds:schemaRefs>
    <ds:schemaRef ds:uri="http://www.w3.org/XML/1998/namespace"/>
    <ds:schemaRef ds:uri="http://schemas.openxmlformats.org/package/2006/metadata/core-properties"/>
    <ds:schemaRef ds:uri="http://purl.org/dc/elements/1.1/"/>
    <ds:schemaRef ds:uri="http://purl.org/dc/dcmitype/"/>
    <ds:schemaRef ds:uri="http://purl.org/dc/terms/"/>
    <ds:schemaRef ds:uri="http://schemas.microsoft.com/office/2006/documentManagement/types"/>
    <ds:schemaRef ds:uri="http://schemas.microsoft.com/office/2006/metadata/properties"/>
    <ds:schemaRef ds:uri="76EFFDDD-1652-4D4C-958B-3F923CE2DB98"/>
  </ds:schemaRefs>
</ds:datastoreItem>
</file>

<file path=customXml/itemProps3.xml><?xml version="1.0" encoding="utf-8"?>
<ds:datastoreItem xmlns:ds="http://schemas.openxmlformats.org/officeDocument/2006/customXml" ds:itemID="{7B0285B7-3C01-4DE3-AB27-26A67ED47A3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11506</TotalTime>
  <Words>2830</Words>
  <Application>Microsoft Office PowerPoint</Application>
  <PresentationFormat>Affichage à l'écran (4:3)</PresentationFormat>
  <Paragraphs>331</Paragraphs>
  <Slides>20</Slides>
  <Notes>1</Notes>
  <HiddenSlides>0</HiddenSlides>
  <MMClips>0</MMClips>
  <ScaleCrop>false</ScaleCrop>
  <HeadingPairs>
    <vt:vector size="4" baseType="variant">
      <vt:variant>
        <vt:lpstr>Thème</vt:lpstr>
      </vt:variant>
      <vt:variant>
        <vt:i4>2</vt:i4>
      </vt:variant>
      <vt:variant>
        <vt:lpstr>Titres des diapositives</vt:lpstr>
      </vt:variant>
      <vt:variant>
        <vt:i4>20</vt:i4>
      </vt:variant>
    </vt:vector>
  </HeadingPairs>
  <TitlesOfParts>
    <vt:vector size="22" baseType="lpstr">
      <vt:lpstr>Thème Office</vt:lpstr>
      <vt:lpstr>1-MODELE PART</vt:lpstr>
      <vt:lpstr>Présentation PowerPoint</vt:lpstr>
      <vt:lpstr>Présentation du nouveau  dispositif de mobilité bancaire</vt:lpstr>
      <vt:lpstr>Présentation PowerPoint</vt:lpstr>
      <vt:lpstr>Périmètre de la loi macron</vt:lpstr>
      <vt:lpstr>Présentation PowerPoint</vt:lpstr>
      <vt:lpstr>Rôle de la celca en tant que banque d’arrivée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 noter</vt:lpstr>
      <vt:lpstr>Supports de communication</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CdC_Mobilité_bancaire_2017_banque_arrivée_V0.7</dc:title>
  <dc:creator>Grégory Gallais</dc:creator>
  <cp:lastModifiedBy>A5703260</cp:lastModifiedBy>
  <cp:revision>356</cp:revision>
  <cp:lastPrinted>2017-01-06T16:24:49Z</cp:lastPrinted>
  <dcterms:created xsi:type="dcterms:W3CDTF">2016-06-03T08:10:53Z</dcterms:created>
  <dcterms:modified xsi:type="dcterms:W3CDTF">2017-02-09T11:15:03Z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0x010100000D19B40DAF8946B3449EFF939EAFC30081C32100BBCBCF498D1620A2C53D4394</vt:lpwstr>
  </property>
</Properties>
</file>