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8.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32"/>
  </p:notesMasterIdLst>
  <p:handoutMasterIdLst>
    <p:handoutMasterId r:id="rId33"/>
  </p:handoutMasterIdLst>
  <p:sldIdLst>
    <p:sldId id="278" r:id="rId13"/>
    <p:sldId id="308" r:id="rId14"/>
    <p:sldId id="324" r:id="rId15"/>
    <p:sldId id="319" r:id="rId16"/>
    <p:sldId id="311" r:id="rId17"/>
    <p:sldId id="312" r:id="rId18"/>
    <p:sldId id="322" r:id="rId19"/>
    <p:sldId id="313" r:id="rId20"/>
    <p:sldId id="326" r:id="rId21"/>
    <p:sldId id="314" r:id="rId22"/>
    <p:sldId id="321" r:id="rId23"/>
    <p:sldId id="315" r:id="rId24"/>
    <p:sldId id="316" r:id="rId25"/>
    <p:sldId id="320" r:id="rId26"/>
    <p:sldId id="317" r:id="rId27"/>
    <p:sldId id="318" r:id="rId28"/>
    <p:sldId id="325" r:id="rId29"/>
    <p:sldId id="323" r:id="rId30"/>
    <p:sldId id="302" r:id="rId31"/>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9922"/>
    <a:srgbClr val="EB0F2D"/>
    <a:srgbClr val="581D41"/>
    <a:srgbClr val="DE6225"/>
    <a:srgbClr val="BFBFBF"/>
    <a:srgbClr val="A79C86"/>
    <a:srgbClr val="FFDDED"/>
    <a:srgbClr val="FFDDDD"/>
    <a:srgbClr val="D3CEC3"/>
    <a:srgbClr val="F7DA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7717" autoAdjust="0"/>
    <p:restoredTop sz="94645" autoAdjust="0"/>
  </p:normalViewPr>
  <p:slideViewPr>
    <p:cSldViewPr snapToGrid="0">
      <p:cViewPr varScale="1">
        <p:scale>
          <a:sx n="107" d="100"/>
          <a:sy n="107" d="100"/>
        </p:scale>
        <p:origin x="-1638" y="-84"/>
      </p:cViewPr>
      <p:guideLst>
        <p:guide orient="horz" pos="693"/>
        <p:guide orient="horz" pos="4005"/>
        <p:guide orient="horz" pos="4319"/>
        <p:guide orient="horz" pos="167"/>
        <p:guide orient="horz" pos="853"/>
        <p:guide pos="188"/>
        <p:guide pos="5602"/>
        <p:guide pos="48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28/02/2017</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28/02/2017</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jp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1.jp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1.jp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1.jp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1.jp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1.jp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fr-F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fr-FR"/>
          </a:p>
        </p:txBody>
      </p:sp>
      <p:sp>
        <p:nvSpPr>
          <p:cNvPr id="4" name="Slide Number Placeholder 3"/>
          <p:cNvSpPr>
            <a:spLocks noGrp="1"/>
          </p:cNvSpPr>
          <p:nvPr>
            <p:ph type="sldNum" sz="quarter" idx="12"/>
          </p:nvPr>
        </p:nvSpPr>
        <p:spPr>
          <a:xfrm>
            <a:off x="8705578" y="6508043"/>
            <a:ext cx="414958" cy="365125"/>
          </a:xfrm>
          <a:prstGeom prst="rect">
            <a:avLst/>
          </a:prstGeom>
        </p:spPr>
        <p:txBody>
          <a:bodyPr anchor="ctr" anchorCtr="0"/>
          <a:lstStyle>
            <a:lvl1pPr algn="r">
              <a:defRPr sz="1000">
                <a:solidFill>
                  <a:schemeClr val="bg1">
                    <a:lumMod val="50000"/>
                  </a:schemeClr>
                </a:solidFill>
              </a:defRPr>
            </a:lvl1pPr>
          </a:lstStyle>
          <a:p>
            <a:fld id="{7B3C3BA2-A26C-492F-873B-900B4435B0C5}" type="slidenum">
              <a:rPr lang="fr-FR" smtClean="0"/>
              <a:pPr/>
              <a:t>‹N°›</a:t>
            </a:fld>
            <a:endParaRPr lang="fr-FR"/>
          </a:p>
        </p:txBody>
      </p:sp>
    </p:spTree>
    <p:extLst>
      <p:ext uri="{BB962C8B-B14F-4D97-AF65-F5344CB8AC3E}">
        <p14:creationId xmlns:p14="http://schemas.microsoft.com/office/powerpoint/2010/main" val="4278183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jpg"/><Relationship Id="rId4" Type="http://schemas.openxmlformats.org/officeDocument/2006/relationships/slideLayout" Target="../slideLayouts/slideLayout14.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image" Target="../media/image1.jpg"/><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image" Target="../media/image6.emf"/><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theme" Target="../theme/theme3.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10" Type="http://schemas.openxmlformats.org/officeDocument/2006/relationships/image" Target="../media/image1.jpg"/><Relationship Id="rId4" Type="http://schemas.openxmlformats.org/officeDocument/2006/relationships/slideLayout" Target="../slideLayouts/slideLayout43.xml"/><Relationship Id="rId9" Type="http://schemas.openxmlformats.org/officeDocument/2006/relationships/image" Target="../media/image10.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 Id="rId9" Type="http://schemas.openxmlformats.org/officeDocument/2006/relationships/image" Target="../media/image1.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 Id="rId9" Type="http://schemas.openxmlformats.org/officeDocument/2006/relationships/image" Target="../media/image1.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9" Type="http://schemas.openxmlformats.org/officeDocument/2006/relationships/image" Target="../media/image1.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70.xml"/><Relationship Id="rId7" Type="http://schemas.openxmlformats.org/officeDocument/2006/relationships/slideLayout" Target="../slideLayouts/slideLayout74.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5" Type="http://schemas.openxmlformats.org/officeDocument/2006/relationships/slideLayout" Target="../slideLayouts/slideLayout72.xml"/><Relationship Id="rId4" Type="http://schemas.openxmlformats.org/officeDocument/2006/relationships/slideLayout" Target="../slideLayouts/slideLayout71.xml"/><Relationship Id="rId9"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5" Type="http://schemas.openxmlformats.org/officeDocument/2006/relationships/slideLayout" Target="../slideLayouts/slideLayout79.xml"/><Relationship Id="rId4" Type="http://schemas.openxmlformats.org/officeDocument/2006/relationships/slideLayout" Target="../slideLayouts/slideLayout78.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HDJ 23 février 2017</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 id="2147483883" r:id="rId10"/>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wnsgprw1.celca.caisse-epargne.fr/app/bci/INF/INF%20N012_17.pdf" TargetMode="External"/><Relationship Id="rId7" Type="http://schemas.openxmlformats.org/officeDocument/2006/relationships/hyperlink" Target="http://service-celca-moss.sigce.caisse-epargne.fr/sites/lca1/SiteDirectory/rub_com/RDC_marche_parts/Epargne%20Financire/RDC_marche_parts_epargne_financ.aspx?RootFolder=/sites/lca1/SiteDirectory/rub_com/RDC_marche_parts/Epargne%20Financire/SCPI%20CILOGER%20PIERRE%20PLUS%20ET%20ACTIPIERRE%20EUROPE&amp;PageView=Shared&amp;FolderCTID=0x0120007E2F23BD5248BF4EB3018F71C765949B&amp;View=%7b9E0357AC-3979-4AFD-B7D0-71CA88A52EDB%7d"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hyperlink" Target="http://wnsgprw1.celca.caisse-epargne.fr/app/bci/INF/INF_N014_17.pdf" TargetMode="External"/><Relationship Id="rId5" Type="http://schemas.openxmlformats.org/officeDocument/2006/relationships/hyperlink" Target="http://wnsgprw1.celca.caisse-epargne.fr/app/bci/INF/INS_N069_16.pdf" TargetMode="External"/><Relationship Id="rId10" Type="http://schemas.openxmlformats.org/officeDocument/2006/relationships/image" Target="../media/image18.wmf"/><Relationship Id="rId4" Type="http://schemas.openxmlformats.org/officeDocument/2006/relationships/hyperlink" Target="http://wnsgprw1.celca.caisse-epargne.fr/app/bci/INF/DMA-INF_16.054.pdf" TargetMode="External"/><Relationship Id="rId9"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3" Type="http://schemas.openxmlformats.org/officeDocument/2006/relationships/hyperlink" Target="http://wnsgprw1.celca.caisse-epargne.fr/divers/communication/breves/bdd/essentiel/tout_lire/2017_03_01_Essentiel.pdf" TargetMode="External"/><Relationship Id="rId2" Type="http://schemas.openxmlformats.org/officeDocument/2006/relationships/image" Target="../media/image20.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12" name="Titre 111"/>
          <p:cNvSpPr>
            <a:spLocks noGrp="1"/>
          </p:cNvSpPr>
          <p:nvPr>
            <p:ph type="ctrTitle"/>
          </p:nvPr>
        </p:nvSpPr>
        <p:spPr/>
        <p:txBody>
          <a:bodyPr/>
          <a:lstStyle/>
          <a:p>
            <a:r>
              <a:rPr lang="fr-FR" dirty="0" smtClean="0"/>
              <a:t>Les </a:t>
            </a:r>
            <a:r>
              <a:rPr lang="fr-FR" dirty="0" smtClean="0">
                <a:solidFill>
                  <a:srgbClr val="FF0000"/>
                </a:solidFill>
              </a:rPr>
              <a:t>fonds immobiliers</a:t>
            </a:r>
            <a:endParaRPr lang="fr-FR" dirty="0"/>
          </a:p>
        </p:txBody>
      </p:sp>
      <p:sp>
        <p:nvSpPr>
          <p:cNvPr id="113" name="Sous-titre 112"/>
          <p:cNvSpPr>
            <a:spLocks noGrp="1"/>
          </p:cNvSpPr>
          <p:nvPr>
            <p:ph type="subTitle" idx="1"/>
          </p:nvPr>
        </p:nvSpPr>
        <p:spPr/>
        <p:txBody>
          <a:bodyPr/>
          <a:lstStyle/>
          <a:p>
            <a:r>
              <a:rPr lang="fr-FR" dirty="0" smtClean="0"/>
              <a:t>Heure du Jeudi du 23/02/2017</a:t>
            </a: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480474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79970"/>
            <a:ext cx="8542338" cy="4515034"/>
          </a:xfrm>
        </p:spPr>
        <p:txBody>
          <a:bodyPr/>
          <a:lstStyle/>
          <a:p>
            <a:pPr algn="just"/>
            <a:r>
              <a:rPr lang="fr-FR" dirty="0" smtClean="0"/>
              <a:t>Dans un environnement de taux longs bas, la diversification vers des UC demeure un impondérable pour chercher de la performance.</a:t>
            </a:r>
          </a:p>
          <a:p>
            <a:pPr algn="just"/>
            <a:r>
              <a:rPr lang="fr-FR" dirty="0" smtClean="0"/>
              <a:t>Le choix d’une UC s’effectue sur différents critères : risques, objectifs de gestion, durée de placement recommandée, indice, secteurs…</a:t>
            </a:r>
          </a:p>
          <a:p>
            <a:pPr algn="just"/>
            <a:r>
              <a:rPr lang="fr-FR" dirty="0" smtClean="0"/>
              <a:t>Le secteur immobilier reste un secteur « porteur » : </a:t>
            </a:r>
            <a:r>
              <a:rPr lang="fr-FR" b="1" dirty="0" smtClean="0">
                <a:solidFill>
                  <a:srgbClr val="FF0000"/>
                </a:solidFill>
              </a:rPr>
              <a:t>souscrit </a:t>
            </a:r>
            <a:r>
              <a:rPr lang="fr-FR" b="1" dirty="0">
                <a:solidFill>
                  <a:srgbClr val="FF0000"/>
                </a:solidFill>
              </a:rPr>
              <a:t>sur le long terme </a:t>
            </a:r>
            <a:r>
              <a:rPr lang="fr-FR" dirty="0"/>
              <a:t>(huit ans au minimum), l'immobilier locatif conserve un potentiel de rendement attractif, sous réserve d'une </a:t>
            </a:r>
            <a:r>
              <a:rPr lang="fr-FR" dirty="0" smtClean="0"/>
              <a:t> diversification et d’une sélection </a:t>
            </a:r>
            <a:r>
              <a:rPr lang="fr-FR" dirty="0"/>
              <a:t>rigoureuse d'actifs (centres commerciaux bien situés, locaux du secteur tertiaire dédiés à la santé, le grand âge, la petite enfance, etc.). </a:t>
            </a:r>
            <a:endParaRPr lang="fr-FR" dirty="0" smtClean="0"/>
          </a:p>
          <a:p>
            <a:pPr algn="just"/>
            <a:r>
              <a:rPr lang="fr-FR" dirty="0" smtClean="0"/>
              <a:t>La CELCA propose 3 types de fonds « immobilier » éligibles à l’assurance vie</a:t>
            </a:r>
          </a:p>
          <a:p>
            <a:pPr lvl="1" algn="just"/>
            <a:r>
              <a:rPr lang="fr-FR" dirty="0" smtClean="0"/>
              <a:t>La SCI </a:t>
            </a:r>
            <a:r>
              <a:rPr lang="fr-FR" dirty="0" err="1" smtClean="0"/>
              <a:t>AssurImmeuble</a:t>
            </a:r>
            <a:endParaRPr lang="fr-FR" dirty="0" smtClean="0"/>
          </a:p>
          <a:p>
            <a:pPr lvl="1" algn="just"/>
            <a:r>
              <a:rPr lang="fr-FR" dirty="0" smtClean="0"/>
              <a:t>Les OPCI : Immo diversification et Franceurope Immo</a:t>
            </a:r>
          </a:p>
          <a:p>
            <a:pPr lvl="1" algn="just"/>
            <a:r>
              <a:rPr lang="fr-FR" dirty="0" smtClean="0"/>
              <a:t>Les SCPI : Pierre Plus et </a:t>
            </a:r>
            <a:r>
              <a:rPr lang="fr-FR" dirty="0" err="1" smtClean="0"/>
              <a:t>Actipierre</a:t>
            </a:r>
            <a:r>
              <a:rPr lang="fr-FR" dirty="0" smtClean="0"/>
              <a:t> Euro</a:t>
            </a:r>
            <a:endParaRPr lang="fr-FR" dirty="0"/>
          </a:p>
        </p:txBody>
      </p:sp>
      <p:sp>
        <p:nvSpPr>
          <p:cNvPr id="3" name="Titre 2"/>
          <p:cNvSpPr>
            <a:spLocks noGrp="1"/>
          </p:cNvSpPr>
          <p:nvPr>
            <p:ph type="title"/>
          </p:nvPr>
        </p:nvSpPr>
        <p:spPr/>
        <p:txBody>
          <a:bodyPr/>
          <a:lstStyle/>
          <a:p>
            <a:r>
              <a:rPr lang="fr-FR" dirty="0" smtClean="0"/>
              <a:t>Contexte</a:t>
            </a: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1004530769"/>
              </p:ext>
            </p:extLst>
          </p:nvPr>
        </p:nvGraphicFramePr>
        <p:xfrm>
          <a:off x="348343" y="4862892"/>
          <a:ext cx="8273142" cy="1493520"/>
        </p:xfrm>
        <a:graphic>
          <a:graphicData uri="http://schemas.openxmlformats.org/drawingml/2006/table">
            <a:tbl>
              <a:tblPr firstRow="1" bandRow="1">
                <a:tableStyleId>{5C22544A-7EE6-4342-B048-85BDC9FD1C3A}</a:tableStyleId>
              </a:tblPr>
              <a:tblGrid>
                <a:gridCol w="1103086"/>
                <a:gridCol w="1291772"/>
                <a:gridCol w="1741713"/>
                <a:gridCol w="1378857"/>
                <a:gridCol w="1378857"/>
                <a:gridCol w="1378857"/>
              </a:tblGrid>
              <a:tr h="370840">
                <a:tc>
                  <a:txBody>
                    <a:bodyPr/>
                    <a:lstStyle/>
                    <a:p>
                      <a:endParaRPr lang="fr-FR" sz="1600" dirty="0"/>
                    </a:p>
                  </a:txBody>
                  <a:tcPr/>
                </a:tc>
                <a:tc>
                  <a:txBody>
                    <a:bodyPr/>
                    <a:lstStyle/>
                    <a:p>
                      <a:pPr algn="ctr"/>
                      <a:r>
                        <a:rPr lang="fr-FR" sz="1600" dirty="0" smtClean="0"/>
                        <a:t>Assur Immeuble</a:t>
                      </a:r>
                      <a:endParaRPr lang="fr-FR" sz="1600" dirty="0"/>
                    </a:p>
                  </a:txBody>
                  <a:tcPr/>
                </a:tc>
                <a:tc>
                  <a:txBody>
                    <a:bodyPr/>
                    <a:lstStyle/>
                    <a:p>
                      <a:pPr algn="ctr"/>
                      <a:r>
                        <a:rPr lang="fr-FR" sz="1600" dirty="0" smtClean="0"/>
                        <a:t>OPCI Immo Diversification</a:t>
                      </a:r>
                      <a:endParaRPr lang="fr-FR" sz="1600" dirty="0"/>
                    </a:p>
                  </a:txBody>
                  <a:tcPr/>
                </a:tc>
                <a:tc>
                  <a:txBody>
                    <a:bodyPr/>
                    <a:lstStyle/>
                    <a:p>
                      <a:pPr algn="ctr"/>
                      <a:r>
                        <a:rPr lang="fr-FR" sz="1600" dirty="0" smtClean="0"/>
                        <a:t>OPCI France</a:t>
                      </a:r>
                      <a:r>
                        <a:rPr lang="fr-FR" sz="1600" baseline="0" dirty="0" smtClean="0"/>
                        <a:t>urope Immo</a:t>
                      </a:r>
                      <a:endParaRPr lang="fr-FR" sz="1600" dirty="0"/>
                    </a:p>
                  </a:txBody>
                  <a:tcPr/>
                </a:tc>
                <a:tc>
                  <a:txBody>
                    <a:bodyPr/>
                    <a:lstStyle/>
                    <a:p>
                      <a:pPr algn="ctr"/>
                      <a:r>
                        <a:rPr lang="fr-FR" sz="1600" dirty="0" smtClean="0"/>
                        <a:t>SCPI Pierre Plus</a:t>
                      </a:r>
                      <a:endParaRPr lang="fr-FR" sz="1600" dirty="0"/>
                    </a:p>
                  </a:txBody>
                  <a:tcPr/>
                </a:tc>
                <a:tc>
                  <a:txBody>
                    <a:bodyPr/>
                    <a:lstStyle/>
                    <a:p>
                      <a:pPr algn="ctr"/>
                      <a:r>
                        <a:rPr lang="fr-FR" sz="1600" dirty="0" smtClean="0"/>
                        <a:t>SCPI </a:t>
                      </a:r>
                      <a:r>
                        <a:rPr lang="fr-FR" sz="1600" dirty="0" err="1" smtClean="0"/>
                        <a:t>Actipierre</a:t>
                      </a:r>
                      <a:r>
                        <a:rPr lang="fr-FR" sz="1600" baseline="0" dirty="0" smtClean="0"/>
                        <a:t> Euro</a:t>
                      </a:r>
                      <a:endParaRPr lang="fr-FR" sz="1600" dirty="0"/>
                    </a:p>
                  </a:txBody>
                  <a:tcPr/>
                </a:tc>
              </a:tr>
              <a:tr h="310035">
                <a:tc>
                  <a:txBody>
                    <a:bodyPr/>
                    <a:lstStyle/>
                    <a:p>
                      <a:r>
                        <a:rPr lang="fr-FR" sz="1600" b="1" dirty="0" smtClean="0"/>
                        <a:t>CNP</a:t>
                      </a:r>
                      <a:endParaRPr lang="fr-FR" sz="1600" b="1" dirty="0"/>
                    </a:p>
                  </a:txBody>
                  <a:tcPr/>
                </a:tc>
                <a:tc>
                  <a:txBody>
                    <a:bodyPr/>
                    <a:lstStyle/>
                    <a:p>
                      <a:pPr algn="ctr"/>
                      <a:r>
                        <a:rPr lang="fr-FR" sz="1600" dirty="0" smtClean="0"/>
                        <a:t>Oui</a:t>
                      </a:r>
                      <a:endParaRPr lang="fr-FR" sz="1600" dirty="0"/>
                    </a:p>
                  </a:txBody>
                  <a:tcPr/>
                </a:tc>
                <a:tc>
                  <a:txBody>
                    <a:bodyPr/>
                    <a:lstStyle/>
                    <a:p>
                      <a:pPr algn="ctr"/>
                      <a:r>
                        <a:rPr lang="fr-FR" sz="1600" dirty="0" smtClean="0"/>
                        <a:t>Oui</a:t>
                      </a:r>
                      <a:endParaRPr lang="fr-FR" sz="1600" dirty="0"/>
                    </a:p>
                  </a:txBody>
                  <a:tcPr/>
                </a:tc>
                <a:tc>
                  <a:txBody>
                    <a:bodyPr/>
                    <a:lstStyle/>
                    <a:p>
                      <a:pPr algn="ctr"/>
                      <a:r>
                        <a:rPr lang="fr-FR" sz="1600" dirty="0" smtClean="0"/>
                        <a:t>Non</a:t>
                      </a:r>
                      <a:endParaRPr lang="fr-FR" sz="1600" dirty="0"/>
                    </a:p>
                  </a:txBody>
                  <a:tcPr/>
                </a:tc>
                <a:tc>
                  <a:txBody>
                    <a:bodyPr/>
                    <a:lstStyle/>
                    <a:p>
                      <a:pPr algn="ctr"/>
                      <a:r>
                        <a:rPr lang="fr-FR" sz="1600" dirty="0" smtClean="0"/>
                        <a:t>Non</a:t>
                      </a:r>
                      <a:endParaRPr lang="fr-FR" sz="1600" dirty="0"/>
                    </a:p>
                  </a:txBody>
                  <a:tcPr/>
                </a:tc>
                <a:tc>
                  <a:txBody>
                    <a:bodyPr/>
                    <a:lstStyle/>
                    <a:p>
                      <a:pPr algn="ctr"/>
                      <a:r>
                        <a:rPr lang="fr-FR" sz="1600" dirty="0" smtClean="0"/>
                        <a:t>Oui</a:t>
                      </a:r>
                      <a:endParaRPr lang="fr-FR" sz="1600" dirty="0"/>
                    </a:p>
                  </a:txBody>
                  <a:tcPr/>
                </a:tc>
              </a:tr>
              <a:tr h="303229">
                <a:tc>
                  <a:txBody>
                    <a:bodyPr/>
                    <a:lstStyle/>
                    <a:p>
                      <a:r>
                        <a:rPr lang="fr-FR" sz="1600" b="1" dirty="0" smtClean="0"/>
                        <a:t>BPCE</a:t>
                      </a:r>
                      <a:r>
                        <a:rPr lang="fr-FR" sz="1600" b="1" baseline="0" dirty="0" smtClean="0"/>
                        <a:t> Vie</a:t>
                      </a:r>
                      <a:endParaRPr lang="fr-FR" sz="1600" b="1" dirty="0"/>
                    </a:p>
                  </a:txBody>
                  <a:tcPr/>
                </a:tc>
                <a:tc>
                  <a:txBody>
                    <a:bodyPr/>
                    <a:lstStyle/>
                    <a:p>
                      <a:pPr algn="ctr"/>
                      <a:r>
                        <a:rPr lang="fr-FR" sz="1600" dirty="0" smtClean="0"/>
                        <a:t>Non</a:t>
                      </a:r>
                      <a:endParaRPr lang="fr-FR" sz="1600" dirty="0"/>
                    </a:p>
                  </a:txBody>
                  <a:tcPr/>
                </a:tc>
                <a:tc>
                  <a:txBody>
                    <a:bodyPr/>
                    <a:lstStyle/>
                    <a:p>
                      <a:pPr algn="ctr"/>
                      <a:r>
                        <a:rPr lang="fr-FR" sz="1600" dirty="0" smtClean="0"/>
                        <a:t>Non</a:t>
                      </a:r>
                      <a:endParaRPr lang="fr-FR" sz="1600" dirty="0"/>
                    </a:p>
                  </a:txBody>
                  <a:tcPr/>
                </a:tc>
                <a:tc>
                  <a:txBody>
                    <a:bodyPr/>
                    <a:lstStyle/>
                    <a:p>
                      <a:pPr algn="ctr"/>
                      <a:r>
                        <a:rPr lang="fr-FR" sz="1600" dirty="0" smtClean="0"/>
                        <a:t>Oui</a:t>
                      </a:r>
                      <a:endParaRPr lang="fr-FR" sz="1600" dirty="0"/>
                    </a:p>
                  </a:txBody>
                  <a:tcPr/>
                </a:tc>
                <a:tc>
                  <a:txBody>
                    <a:bodyPr/>
                    <a:lstStyle/>
                    <a:p>
                      <a:pPr algn="ctr"/>
                      <a:r>
                        <a:rPr lang="fr-FR" sz="1600" dirty="0" smtClean="0"/>
                        <a:t>Oui</a:t>
                      </a:r>
                      <a:endParaRPr lang="fr-FR" sz="1600" dirty="0"/>
                    </a:p>
                  </a:txBody>
                  <a:tcPr/>
                </a:tc>
                <a:tc>
                  <a:txBody>
                    <a:bodyPr/>
                    <a:lstStyle/>
                    <a:p>
                      <a:pPr algn="ctr"/>
                      <a:r>
                        <a:rPr lang="fr-FR" sz="1600" dirty="0" smtClean="0"/>
                        <a:t>Non</a:t>
                      </a:r>
                      <a:endParaRPr lang="fr-FR" sz="1600" dirty="0"/>
                    </a:p>
                  </a:txBody>
                  <a:tcPr/>
                </a:tc>
              </a:tr>
            </a:tbl>
          </a:graphicData>
        </a:graphic>
      </p:graphicFrame>
    </p:spTree>
    <p:extLst>
      <p:ext uri="{BB962C8B-B14F-4D97-AF65-F5344CB8AC3E}">
        <p14:creationId xmlns:p14="http://schemas.microsoft.com/office/powerpoint/2010/main" val="42532616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5385" y="1198485"/>
            <a:ext cx="8845550" cy="4963650"/>
          </a:xfrm>
        </p:spPr>
        <p:txBody>
          <a:bodyPr>
            <a:normAutofit/>
          </a:bodyPr>
          <a:lstStyle/>
          <a:p>
            <a:pPr>
              <a:buFont typeface="Wingdings" panose="05000000000000000000" pitchFamily="2" charset="2"/>
              <a:buChar char="§"/>
            </a:pPr>
            <a:r>
              <a:rPr lang="fr-FR" dirty="0" smtClean="0">
                <a:cs typeface="Calibri" panose="020F0502020204030204" pitchFamily="34" charset="0"/>
              </a:rPr>
              <a:t>Des objectifs communs</a:t>
            </a:r>
          </a:p>
          <a:p>
            <a:pPr lvl="1"/>
            <a:r>
              <a:rPr lang="fr-FR" dirty="0" smtClean="0">
                <a:cs typeface="Calibri" panose="020F0502020204030204" pitchFamily="34" charset="0"/>
              </a:rPr>
              <a:t>Accéder </a:t>
            </a:r>
            <a:r>
              <a:rPr lang="fr-FR" dirty="0">
                <a:cs typeface="Calibri" panose="020F0502020204030204" pitchFamily="34" charset="0"/>
              </a:rPr>
              <a:t>à l’investissement indirect en immobilier </a:t>
            </a:r>
            <a:r>
              <a:rPr lang="fr-FR" dirty="0" smtClean="0">
                <a:cs typeface="Calibri" panose="020F0502020204030204" pitchFamily="34" charset="0"/>
              </a:rPr>
              <a:t>de commerces et d’entreprise, en </a:t>
            </a:r>
            <a:r>
              <a:rPr lang="fr-FR" dirty="0">
                <a:cs typeface="Calibri" panose="020F0502020204030204" pitchFamily="34" charset="0"/>
              </a:rPr>
              <a:t>France </a:t>
            </a:r>
            <a:r>
              <a:rPr lang="fr-FR" dirty="0" smtClean="0">
                <a:cs typeface="Calibri" panose="020F0502020204030204" pitchFamily="34" charset="0"/>
              </a:rPr>
              <a:t>et en </a:t>
            </a:r>
            <a:r>
              <a:rPr lang="fr-FR" dirty="0">
                <a:cs typeface="Calibri" panose="020F0502020204030204" pitchFamily="34" charset="0"/>
              </a:rPr>
              <a:t>Europe sous la forme de parts.</a:t>
            </a:r>
          </a:p>
          <a:p>
            <a:pPr lvl="1"/>
            <a:r>
              <a:rPr lang="fr-FR" dirty="0">
                <a:cs typeface="Calibri" panose="020F0502020204030204" pitchFamily="34" charset="0"/>
              </a:rPr>
              <a:t>Permettre au plus grand nombre d’investir dans cette classe d’actifs avec un investissement de </a:t>
            </a:r>
            <a:r>
              <a:rPr lang="fr-FR" b="1" dirty="0">
                <a:cs typeface="Calibri" panose="020F0502020204030204" pitchFamily="34" charset="0"/>
              </a:rPr>
              <a:t>départ </a:t>
            </a:r>
            <a:r>
              <a:rPr lang="fr-FR" b="1" dirty="0" smtClean="0">
                <a:cs typeface="Calibri" panose="020F0502020204030204" pitchFamily="34" charset="0"/>
              </a:rPr>
              <a:t>minimum </a:t>
            </a:r>
          </a:p>
          <a:p>
            <a:pPr lvl="1"/>
            <a:r>
              <a:rPr lang="fr-FR" dirty="0" smtClean="0">
                <a:cs typeface="Calibri" panose="020F0502020204030204" pitchFamily="34" charset="0"/>
              </a:rPr>
              <a:t>Réaliser </a:t>
            </a:r>
            <a:r>
              <a:rPr lang="fr-FR" dirty="0">
                <a:cs typeface="Calibri" panose="020F0502020204030204" pitchFamily="34" charset="0"/>
              </a:rPr>
              <a:t>un investissement à long terme (notamment pour se constituer un patrimoine en vue de la retraite), tout en obtenant des </a:t>
            </a:r>
            <a:r>
              <a:rPr lang="fr-FR" dirty="0" smtClean="0">
                <a:cs typeface="Calibri" panose="020F0502020204030204" pitchFamily="34" charset="0"/>
              </a:rPr>
              <a:t>revenus périodiques </a:t>
            </a:r>
            <a:r>
              <a:rPr lang="fr-FR" dirty="0">
                <a:cs typeface="Calibri" panose="020F0502020204030204" pitchFamily="34" charset="0"/>
              </a:rPr>
              <a:t>mais sans subir les contraintes de gestion d’un bien immobilier acquis en direct</a:t>
            </a:r>
            <a:r>
              <a:rPr lang="fr-FR" sz="1800" dirty="0" smtClean="0">
                <a:cs typeface="Calibri" panose="020F0502020204030204" pitchFamily="34" charset="0"/>
              </a:rPr>
              <a:t>.</a:t>
            </a:r>
          </a:p>
          <a:p>
            <a:pPr marL="457200" lvl="1" indent="0">
              <a:buNone/>
            </a:pPr>
            <a:endParaRPr lang="fr-FR" sz="1800" dirty="0" smtClean="0">
              <a:cs typeface="Calibri" panose="020F0502020204030204" pitchFamily="34" charset="0"/>
            </a:endParaRPr>
          </a:p>
          <a:p>
            <a:pPr>
              <a:buFont typeface="Wingdings" panose="05000000000000000000" pitchFamily="2" charset="2"/>
              <a:buChar char="§"/>
            </a:pPr>
            <a:r>
              <a:rPr lang="fr-FR" dirty="0">
                <a:cs typeface="Calibri" panose="020F0502020204030204" pitchFamily="34" charset="0"/>
              </a:rPr>
              <a:t>Mais </a:t>
            </a:r>
            <a:r>
              <a:rPr lang="fr-FR" dirty="0" smtClean="0">
                <a:cs typeface="Calibri" panose="020F0502020204030204" pitchFamily="34" charset="0"/>
              </a:rPr>
              <a:t>des différences majeures</a:t>
            </a:r>
            <a:endParaRPr lang="fr-FR" dirty="0">
              <a:cs typeface="Calibri" panose="020F0502020204030204" pitchFamily="34" charset="0"/>
            </a:endParaRPr>
          </a:p>
          <a:p>
            <a:pPr lvl="1"/>
            <a:r>
              <a:rPr lang="fr-FR" dirty="0">
                <a:cs typeface="Calibri" panose="020F0502020204030204" pitchFamily="34" charset="0"/>
              </a:rPr>
              <a:t>La SCI Assur Immeuble </a:t>
            </a:r>
            <a:r>
              <a:rPr lang="fr-FR" dirty="0" smtClean="0">
                <a:cs typeface="Calibri" panose="020F0502020204030204" pitchFamily="34" charset="0"/>
              </a:rPr>
              <a:t>bénéficie de « frais réduits » en comparaison des autres offres immobilières et reste accessible pour tous les commerciaux, sur les contrats CNP.</a:t>
            </a:r>
            <a:endParaRPr lang="fr-FR" dirty="0">
              <a:cs typeface="Calibri" panose="020F0502020204030204" pitchFamily="34" charset="0"/>
            </a:endParaRPr>
          </a:p>
          <a:p>
            <a:pPr lvl="1"/>
            <a:r>
              <a:rPr lang="fr-FR" dirty="0" smtClean="0">
                <a:cs typeface="Calibri" panose="020F0502020204030204" pitchFamily="34" charset="0"/>
              </a:rPr>
              <a:t>Les OPCI détiennent </a:t>
            </a:r>
            <a:r>
              <a:rPr lang="fr-FR" dirty="0">
                <a:cs typeface="Calibri" panose="020F0502020204030204" pitchFamily="34" charset="0"/>
              </a:rPr>
              <a:t>une poche </a:t>
            </a:r>
            <a:r>
              <a:rPr lang="fr-FR" dirty="0" smtClean="0">
                <a:cs typeface="Calibri" panose="020F0502020204030204" pitchFamily="34" charset="0"/>
              </a:rPr>
              <a:t>financière, assurant </a:t>
            </a:r>
            <a:r>
              <a:rPr lang="fr-FR" dirty="0">
                <a:cs typeface="Calibri" panose="020F0502020204030204" pitchFamily="34" charset="0"/>
              </a:rPr>
              <a:t>une meilleure liquidité de l’offre</a:t>
            </a:r>
            <a:r>
              <a:rPr lang="fr-FR" dirty="0" smtClean="0">
                <a:cs typeface="Calibri" panose="020F0502020204030204" pitchFamily="34" charset="0"/>
              </a:rPr>
              <a:t>. Ils sont accessibles pour tous les commerciaux, sur les contrats CNP et BPCE Vie</a:t>
            </a:r>
          </a:p>
          <a:p>
            <a:pPr lvl="1"/>
            <a:r>
              <a:rPr lang="fr-FR" dirty="0" smtClean="0">
                <a:cs typeface="Calibri" panose="020F0502020204030204" pitchFamily="34" charset="0"/>
              </a:rPr>
              <a:t>Les SCPI sont commercialisées par enveloppes, et réservées aux métiers patrimoniaux (GCP, DAA, DA, DUC et CAGP)</a:t>
            </a:r>
          </a:p>
          <a:p>
            <a:pPr lvl="3"/>
            <a:endParaRPr lang="fr-FR" dirty="0">
              <a:cs typeface="Calibri" panose="020F0502020204030204" pitchFamily="34" charset="0"/>
            </a:endParaRPr>
          </a:p>
        </p:txBody>
      </p:sp>
      <p:sp>
        <p:nvSpPr>
          <p:cNvPr id="3" name="Titre 2"/>
          <p:cNvSpPr>
            <a:spLocks noGrp="1"/>
          </p:cNvSpPr>
          <p:nvPr>
            <p:ph type="title"/>
          </p:nvPr>
        </p:nvSpPr>
        <p:spPr/>
        <p:txBody>
          <a:bodyPr/>
          <a:lstStyle/>
          <a:p>
            <a:r>
              <a:rPr lang="fr-FR" dirty="0" smtClean="0"/>
              <a:t>SCI – OPCI - SCPI</a:t>
            </a:r>
            <a:endParaRPr lang="fr-FR" dirty="0"/>
          </a:p>
        </p:txBody>
      </p:sp>
    </p:spTree>
    <p:extLst>
      <p:ext uri="{BB962C8B-B14F-4D97-AF65-F5344CB8AC3E}">
        <p14:creationId xmlns:p14="http://schemas.microsoft.com/office/powerpoint/2010/main" val="41423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354137"/>
            <a:ext cx="8542338" cy="4860231"/>
          </a:xfrm>
        </p:spPr>
        <p:txBody>
          <a:bodyPr>
            <a:normAutofit/>
          </a:bodyPr>
          <a:lstStyle/>
          <a:p>
            <a:r>
              <a:rPr lang="fr-FR" dirty="0" smtClean="0"/>
              <a:t>CA collecté sur les fonds immobiliers en 2016</a:t>
            </a:r>
          </a:p>
          <a:p>
            <a:pPr marL="0" indent="0">
              <a:buNone/>
            </a:pPr>
            <a:endParaRPr lang="fr-FR" dirty="0" smtClean="0"/>
          </a:p>
          <a:p>
            <a:pPr marL="0" indent="0">
              <a:buNone/>
            </a:pPr>
            <a:endParaRPr lang="fr-FR" dirty="0" smtClean="0"/>
          </a:p>
          <a:p>
            <a:pPr marL="0" indent="0">
              <a:buNone/>
            </a:pPr>
            <a:endParaRPr lang="fr-FR" dirty="0"/>
          </a:p>
          <a:p>
            <a:pPr marL="0" indent="0">
              <a:buNone/>
            </a:pPr>
            <a:endParaRPr lang="fr-FR" dirty="0" smtClean="0"/>
          </a:p>
          <a:p>
            <a:pPr marL="0" indent="0">
              <a:buNone/>
            </a:pPr>
            <a:endParaRPr lang="fr-FR" dirty="0"/>
          </a:p>
          <a:p>
            <a:pPr marL="0" indent="0">
              <a:buNone/>
            </a:pPr>
            <a:endParaRPr lang="fr-FR" dirty="0"/>
          </a:p>
          <a:p>
            <a:pPr marL="0" indent="0">
              <a:buNone/>
            </a:pPr>
            <a:endParaRPr lang="fr-FR" dirty="0" smtClean="0"/>
          </a:p>
          <a:p>
            <a:pPr marL="0" indent="0">
              <a:buNone/>
            </a:pPr>
            <a:endParaRPr lang="fr-FR" dirty="0" smtClean="0"/>
          </a:p>
          <a:p>
            <a:r>
              <a:rPr lang="fr-FR" dirty="0" smtClean="0"/>
              <a:t>Rappel des objectifs 2017</a:t>
            </a:r>
          </a:p>
          <a:p>
            <a:pPr lvl="1"/>
            <a:r>
              <a:rPr lang="fr-FR" dirty="0" smtClean="0"/>
              <a:t>Réaliser </a:t>
            </a:r>
            <a:r>
              <a:rPr lang="fr-FR" b="1" dirty="0" smtClean="0">
                <a:solidFill>
                  <a:srgbClr val="FF0000"/>
                </a:solidFill>
              </a:rPr>
              <a:t>303 M€ d’UC Assurance Vie (arbitrage stock + flux)</a:t>
            </a:r>
          </a:p>
          <a:p>
            <a:pPr lvl="1"/>
            <a:r>
              <a:rPr lang="fr-FR" dirty="0" smtClean="0"/>
              <a:t>Au 12/02, la CELCA a réalisé 48 M€ d’UC en Assurance Vie</a:t>
            </a:r>
          </a:p>
          <a:p>
            <a:pPr lvl="2"/>
            <a:r>
              <a:rPr lang="fr-FR" dirty="0" smtClean="0"/>
              <a:t>16,1 M€ sur les UC Permanentes</a:t>
            </a:r>
          </a:p>
          <a:p>
            <a:pPr lvl="2"/>
            <a:r>
              <a:rPr lang="fr-FR" dirty="0" smtClean="0"/>
              <a:t>8,9 M€ sur les Fonds Temporaires (Ambition Cop)</a:t>
            </a:r>
          </a:p>
          <a:p>
            <a:pPr lvl="2"/>
            <a:r>
              <a:rPr lang="fr-FR" dirty="0" smtClean="0"/>
              <a:t>23 M€ d’arbitrages 100% fonds € vers UC</a:t>
            </a:r>
            <a:endParaRPr lang="fr-FR" dirty="0"/>
          </a:p>
        </p:txBody>
      </p:sp>
      <p:sp>
        <p:nvSpPr>
          <p:cNvPr id="3" name="Titre 2"/>
          <p:cNvSpPr>
            <a:spLocks noGrp="1"/>
          </p:cNvSpPr>
          <p:nvPr>
            <p:ph type="title"/>
          </p:nvPr>
        </p:nvSpPr>
        <p:spPr/>
        <p:txBody>
          <a:bodyPr/>
          <a:lstStyle/>
          <a:p>
            <a:r>
              <a:rPr lang="fr-FR" dirty="0" smtClean="0"/>
              <a:t>Zoom collecte</a:t>
            </a: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4011134757"/>
              </p:ext>
            </p:extLst>
          </p:nvPr>
        </p:nvGraphicFramePr>
        <p:xfrm>
          <a:off x="585927" y="1832003"/>
          <a:ext cx="6791417" cy="2108200"/>
        </p:xfrm>
        <a:graphic>
          <a:graphicData uri="http://schemas.openxmlformats.org/drawingml/2006/table">
            <a:tbl>
              <a:tblPr bandRow="1">
                <a:tableStyleId>{5C22544A-7EE6-4342-B048-85BDC9FD1C3A}</a:tableStyleId>
              </a:tblPr>
              <a:tblGrid>
                <a:gridCol w="5663953"/>
                <a:gridCol w="1127464"/>
              </a:tblGrid>
              <a:tr h="370840">
                <a:tc>
                  <a:txBody>
                    <a:bodyPr/>
                    <a:lstStyle/>
                    <a:p>
                      <a:r>
                        <a:rPr lang="fr-FR" sz="1600" dirty="0" smtClean="0"/>
                        <a:t>SCI</a:t>
                      </a:r>
                      <a:r>
                        <a:rPr lang="fr-FR" sz="1600" baseline="0" dirty="0" smtClean="0"/>
                        <a:t> Assur Immeuble</a:t>
                      </a:r>
                      <a:endParaRPr lang="fr-FR" sz="1600" dirty="0"/>
                    </a:p>
                  </a:txBody>
                  <a:tcPr/>
                </a:tc>
                <a:tc>
                  <a:txBody>
                    <a:bodyPr/>
                    <a:lstStyle/>
                    <a:p>
                      <a:r>
                        <a:rPr lang="fr-FR" sz="1600" dirty="0" smtClean="0"/>
                        <a:t>11,2 M€</a:t>
                      </a:r>
                      <a:endParaRPr lang="fr-FR" sz="1600" dirty="0"/>
                    </a:p>
                  </a:txBody>
                  <a:tcPr/>
                </a:tc>
              </a:tr>
              <a:tr h="370840">
                <a:tc>
                  <a:txBody>
                    <a:bodyPr/>
                    <a:lstStyle/>
                    <a:p>
                      <a:r>
                        <a:rPr lang="fr-FR" sz="1600" dirty="0" smtClean="0"/>
                        <a:t>OPCI (Franceurope</a:t>
                      </a:r>
                      <a:r>
                        <a:rPr lang="fr-FR" sz="1600" baseline="0" dirty="0" smtClean="0"/>
                        <a:t> </a:t>
                      </a:r>
                      <a:r>
                        <a:rPr lang="fr-FR" sz="1600" baseline="0" dirty="0" err="1" smtClean="0"/>
                        <a:t>immo</a:t>
                      </a:r>
                      <a:r>
                        <a:rPr lang="fr-FR" sz="1600" baseline="0" dirty="0" smtClean="0"/>
                        <a:t> dans les contrats BPCE Vie – commercialisée à partir de juin 2016 )</a:t>
                      </a:r>
                      <a:endParaRPr lang="fr-FR" sz="1600" dirty="0"/>
                    </a:p>
                  </a:txBody>
                  <a:tcPr/>
                </a:tc>
                <a:tc>
                  <a:txBody>
                    <a:bodyPr/>
                    <a:lstStyle/>
                    <a:p>
                      <a:r>
                        <a:rPr lang="fr-FR" sz="1600" dirty="0" smtClean="0"/>
                        <a:t>2,7 M€</a:t>
                      </a:r>
                      <a:endParaRPr lang="fr-FR" sz="1600" dirty="0"/>
                    </a:p>
                  </a:txBody>
                  <a:tcPr/>
                </a:tc>
              </a:tr>
              <a:tr h="370840">
                <a:tc>
                  <a:txBody>
                    <a:bodyPr/>
                    <a:lstStyle/>
                    <a:p>
                      <a:r>
                        <a:rPr lang="fr-FR" sz="1600" dirty="0" smtClean="0"/>
                        <a:t>SCPI </a:t>
                      </a:r>
                      <a:r>
                        <a:rPr lang="fr-FR" sz="1600" dirty="0" err="1" smtClean="0"/>
                        <a:t>Actipierre</a:t>
                      </a:r>
                      <a:r>
                        <a:rPr lang="fr-FR" sz="1600" baseline="0" dirty="0" smtClean="0"/>
                        <a:t> Europe (commercialisation dans les contrats CNP sur 2 vagues d’émission)</a:t>
                      </a:r>
                      <a:endParaRPr lang="fr-FR" sz="1600" dirty="0"/>
                    </a:p>
                  </a:txBody>
                  <a:tcPr/>
                </a:tc>
                <a:tc>
                  <a:txBody>
                    <a:bodyPr/>
                    <a:lstStyle/>
                    <a:p>
                      <a:r>
                        <a:rPr lang="fr-FR" sz="1600" dirty="0" smtClean="0"/>
                        <a:t>3,25 M€</a:t>
                      </a:r>
                      <a:endParaRPr lang="fr-FR" sz="1600" dirty="0"/>
                    </a:p>
                  </a:txBody>
                  <a:tcPr/>
                </a:tc>
              </a:tr>
              <a:tr h="370840">
                <a:tc>
                  <a:txBody>
                    <a:bodyPr/>
                    <a:lstStyle/>
                    <a:p>
                      <a:r>
                        <a:rPr lang="fr-FR" sz="1600" dirty="0" smtClean="0"/>
                        <a:t>SCPI Pierre Plus </a:t>
                      </a:r>
                      <a:r>
                        <a:rPr lang="fr-FR" sz="1600" baseline="0" dirty="0" smtClean="0"/>
                        <a:t>(commercialisation dans les contrats CNP sur 2 vagues d’émission)</a:t>
                      </a:r>
                      <a:endParaRPr lang="fr-FR" sz="1600" dirty="0"/>
                    </a:p>
                  </a:txBody>
                  <a:tcPr/>
                </a:tc>
                <a:tc>
                  <a:txBody>
                    <a:bodyPr/>
                    <a:lstStyle/>
                    <a:p>
                      <a:r>
                        <a:rPr lang="fr-FR" sz="1600" dirty="0" smtClean="0"/>
                        <a:t>3,41 M€</a:t>
                      </a:r>
                      <a:endParaRPr lang="fr-FR" sz="1600" dirty="0"/>
                    </a:p>
                  </a:txBody>
                  <a:tcPr/>
                </a:tc>
              </a:tr>
            </a:tbl>
          </a:graphicData>
        </a:graphic>
      </p:graphicFrame>
      <p:sp>
        <p:nvSpPr>
          <p:cNvPr id="5" name="ZoneTexte 4"/>
          <p:cNvSpPr txBox="1"/>
          <p:nvPr/>
        </p:nvSpPr>
        <p:spPr>
          <a:xfrm>
            <a:off x="5690586" y="5202315"/>
            <a:ext cx="3462291" cy="1015663"/>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fr-FR" sz="1200" b="1" dirty="0" smtClean="0"/>
              <a:t>2 enveloppes SCPI ouvertes du 16/01 au 31/03</a:t>
            </a:r>
          </a:p>
          <a:p>
            <a:pPr marL="285750" indent="-285750">
              <a:buFontTx/>
              <a:buChar char="-"/>
            </a:pPr>
            <a:r>
              <a:rPr lang="fr-FR" sz="1200" dirty="0" smtClean="0"/>
              <a:t>2 440 K€ d’</a:t>
            </a:r>
            <a:r>
              <a:rPr lang="fr-FR" sz="1200" dirty="0" err="1" smtClean="0"/>
              <a:t>Actipierre</a:t>
            </a:r>
            <a:r>
              <a:rPr lang="fr-FR" sz="1200" dirty="0" smtClean="0"/>
              <a:t> Europe sur les contrats CNP: </a:t>
            </a:r>
            <a:r>
              <a:rPr lang="fr-FR" sz="1200" b="1" dirty="0" smtClean="0"/>
              <a:t>enveloppe totalement consommée</a:t>
            </a:r>
          </a:p>
          <a:p>
            <a:pPr marL="285750" indent="-285750">
              <a:buFontTx/>
              <a:buChar char="-"/>
            </a:pPr>
            <a:r>
              <a:rPr lang="fr-FR" sz="1200" dirty="0" smtClean="0"/>
              <a:t>2 440 K€ de Pierre plus sur les contrats BPCE Vie: </a:t>
            </a:r>
            <a:r>
              <a:rPr lang="fr-FR" sz="1200" b="1" dirty="0" smtClean="0"/>
              <a:t>73% placés au 11/02/2017</a:t>
            </a:r>
            <a:endParaRPr lang="fr-FR" sz="1200" b="1" dirty="0"/>
          </a:p>
        </p:txBody>
      </p:sp>
    </p:spTree>
    <p:extLst>
      <p:ext uri="{BB962C8B-B14F-4D97-AF65-F5344CB8AC3E}">
        <p14:creationId xmlns:p14="http://schemas.microsoft.com/office/powerpoint/2010/main" val="12209580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094282"/>
            <a:ext cx="8542338" cy="4785404"/>
          </a:xfrm>
        </p:spPr>
        <p:txBody>
          <a:bodyPr>
            <a:noAutofit/>
          </a:bodyPr>
          <a:lstStyle/>
          <a:p>
            <a:r>
              <a:rPr lang="fr-FR" dirty="0" smtClean="0"/>
              <a:t>Définition</a:t>
            </a:r>
          </a:p>
          <a:p>
            <a:pPr lvl="1" algn="just"/>
            <a:r>
              <a:rPr lang="fr-FR" dirty="0"/>
              <a:t>SCI (Société civile Immobilière) Assur Immeuble principalement composée </a:t>
            </a:r>
            <a:r>
              <a:rPr lang="fr-FR" b="1" dirty="0"/>
              <a:t>de bureaux et de locaux commerciaux situés en France et dans différents pays de l’Union Européenne</a:t>
            </a:r>
            <a:r>
              <a:rPr lang="fr-FR" dirty="0"/>
              <a:t>. </a:t>
            </a:r>
          </a:p>
          <a:p>
            <a:pPr marL="457200" lvl="1" indent="0">
              <a:buNone/>
            </a:pPr>
            <a:endParaRPr lang="fr-FR" sz="900" dirty="0">
              <a:cs typeface="Calibri" panose="020F0502020204030204" pitchFamily="34" charset="0"/>
            </a:endParaRPr>
          </a:p>
          <a:p>
            <a:r>
              <a:rPr lang="fr-FR" dirty="0" smtClean="0"/>
              <a:t>Composition </a:t>
            </a:r>
            <a:r>
              <a:rPr lang="fr-FR" dirty="0"/>
              <a:t>de l’actif</a:t>
            </a:r>
          </a:p>
          <a:p>
            <a:pPr lvl="1" algn="just"/>
            <a:r>
              <a:rPr lang="fr-FR" dirty="0"/>
              <a:t>En France, les bureaux sont essentiellement situés à Paris et </a:t>
            </a:r>
            <a:r>
              <a:rPr lang="fr-FR" dirty="0" smtClean="0"/>
              <a:t>proche banlieue </a:t>
            </a:r>
            <a:r>
              <a:rPr lang="fr-FR" dirty="0"/>
              <a:t>parisienne ; les commerces et centres commerciaux </a:t>
            </a:r>
            <a:r>
              <a:rPr lang="fr-FR" dirty="0" smtClean="0"/>
              <a:t>sont répartis </a:t>
            </a:r>
            <a:r>
              <a:rPr lang="fr-FR" dirty="0"/>
              <a:t>sur tout le territoire.</a:t>
            </a:r>
          </a:p>
          <a:p>
            <a:pPr lvl="1" algn="just"/>
            <a:r>
              <a:rPr lang="fr-FR" dirty="0"/>
              <a:t>En Union Européenne, les actifs sont principalement répartis sur </a:t>
            </a:r>
            <a:r>
              <a:rPr lang="fr-FR" dirty="0" smtClean="0"/>
              <a:t>quatre pays </a:t>
            </a:r>
            <a:r>
              <a:rPr lang="fr-FR" dirty="0"/>
              <a:t>: Allemagne, Espagne, Portugal et Italie. Ces actifs sont, à </a:t>
            </a:r>
            <a:r>
              <a:rPr lang="fr-FR" dirty="0" smtClean="0"/>
              <a:t>l’exception de </a:t>
            </a:r>
            <a:r>
              <a:rPr lang="fr-FR" dirty="0"/>
              <a:t>l’immeuble de Munich, exclusivement constitués de </a:t>
            </a:r>
            <a:r>
              <a:rPr lang="fr-FR" dirty="0" smtClean="0"/>
              <a:t>centres commerciaux </a:t>
            </a:r>
            <a:r>
              <a:rPr lang="fr-FR" dirty="0"/>
              <a:t>détenus par le biais de participations. Ces centres </a:t>
            </a:r>
            <a:r>
              <a:rPr lang="fr-FR" dirty="0" smtClean="0"/>
              <a:t>sont gérés </a:t>
            </a:r>
            <a:r>
              <a:rPr lang="fr-FR" dirty="0"/>
              <a:t>par des professionnels reconnus du secteur (</a:t>
            </a:r>
            <a:r>
              <a:rPr lang="fr-FR" dirty="0" err="1"/>
              <a:t>Klépierre</a:t>
            </a:r>
            <a:r>
              <a:rPr lang="fr-FR" dirty="0"/>
              <a:t>, </a:t>
            </a:r>
            <a:r>
              <a:rPr lang="fr-FR" dirty="0" err="1"/>
              <a:t>Sonae</a:t>
            </a:r>
            <a:r>
              <a:rPr lang="fr-FR" dirty="0" smtClean="0"/>
              <a:t>).</a:t>
            </a:r>
          </a:p>
          <a:p>
            <a:pPr lvl="1" algn="just"/>
            <a:r>
              <a:rPr lang="fr-FR" dirty="0" smtClean="0"/>
              <a:t>Assur </a:t>
            </a:r>
            <a:r>
              <a:rPr lang="fr-FR" dirty="0"/>
              <a:t>Immeuble détient en complément une trésorerie d’exploitation et des capitaux en instance d’investissement. Ils sont placés en supports monétaires.</a:t>
            </a:r>
          </a:p>
          <a:p>
            <a:pPr lvl="1" algn="just"/>
            <a:endParaRPr lang="fr-FR" dirty="0"/>
          </a:p>
          <a:p>
            <a:pPr marL="0" indent="0">
              <a:buNone/>
            </a:pPr>
            <a:endParaRPr lang="fr-FR" sz="2000" dirty="0" smtClean="0"/>
          </a:p>
          <a:p>
            <a:pPr marL="0" indent="0">
              <a:buNone/>
            </a:pPr>
            <a:endParaRPr lang="fr-FR" sz="2000" dirty="0"/>
          </a:p>
          <a:p>
            <a:pPr marL="0" indent="0">
              <a:buNone/>
            </a:pPr>
            <a:endParaRPr lang="fr-FR" sz="2000" dirty="0" smtClean="0"/>
          </a:p>
          <a:p>
            <a:endParaRPr lang="fr-FR" sz="2000" dirty="0"/>
          </a:p>
        </p:txBody>
      </p:sp>
      <p:sp>
        <p:nvSpPr>
          <p:cNvPr id="3" name="Titre 2"/>
          <p:cNvSpPr>
            <a:spLocks noGrp="1"/>
          </p:cNvSpPr>
          <p:nvPr>
            <p:ph type="title"/>
          </p:nvPr>
        </p:nvSpPr>
        <p:spPr/>
        <p:txBody>
          <a:bodyPr/>
          <a:lstStyle/>
          <a:p>
            <a:r>
              <a:rPr lang="fr-FR" dirty="0" smtClean="0"/>
              <a:t>SCI Assur Immeuble</a:t>
            </a: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493" y="4800600"/>
            <a:ext cx="3286125"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2035" y="5009683"/>
            <a:ext cx="3274704" cy="1648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0" y="4721586"/>
            <a:ext cx="2521258" cy="276999"/>
          </a:xfrm>
          <a:prstGeom prst="rect">
            <a:avLst/>
          </a:prstGeom>
          <a:noFill/>
        </p:spPr>
        <p:txBody>
          <a:bodyPr wrap="square" rtlCol="0">
            <a:spAutoFit/>
          </a:bodyPr>
          <a:lstStyle/>
          <a:p>
            <a:pPr algn="ctr"/>
            <a:r>
              <a:rPr lang="fr-FR" sz="1200" b="1" dirty="0" smtClean="0">
                <a:solidFill>
                  <a:srgbClr val="FF0000"/>
                </a:solidFill>
              </a:rPr>
              <a:t>Répartition géographique (31/12/2015)</a:t>
            </a:r>
            <a:endParaRPr lang="fr-FR" sz="1200" b="1" dirty="0">
              <a:solidFill>
                <a:srgbClr val="FF0000"/>
              </a:solidFill>
            </a:endParaRPr>
          </a:p>
        </p:txBody>
      </p:sp>
      <p:sp>
        <p:nvSpPr>
          <p:cNvPr id="7" name="ZoneTexte 6"/>
          <p:cNvSpPr txBox="1"/>
          <p:nvPr/>
        </p:nvSpPr>
        <p:spPr>
          <a:xfrm>
            <a:off x="4715522" y="4721586"/>
            <a:ext cx="2521258" cy="276999"/>
          </a:xfrm>
          <a:prstGeom prst="rect">
            <a:avLst/>
          </a:prstGeom>
          <a:noFill/>
        </p:spPr>
        <p:txBody>
          <a:bodyPr wrap="square" rtlCol="0">
            <a:spAutoFit/>
          </a:bodyPr>
          <a:lstStyle/>
          <a:p>
            <a:pPr algn="ctr"/>
            <a:r>
              <a:rPr lang="fr-FR" sz="1200" b="1" dirty="0" smtClean="0">
                <a:solidFill>
                  <a:srgbClr val="FF0000"/>
                </a:solidFill>
              </a:rPr>
              <a:t>Répartition des actifs (31/12/2015)</a:t>
            </a:r>
            <a:endParaRPr lang="fr-FR" sz="1200" b="1" dirty="0">
              <a:solidFill>
                <a:srgbClr val="FF0000"/>
              </a:solidFill>
            </a:endParaRPr>
          </a:p>
        </p:txBody>
      </p:sp>
    </p:spTree>
    <p:extLst>
      <p:ext uri="{BB962C8B-B14F-4D97-AF65-F5344CB8AC3E}">
        <p14:creationId xmlns:p14="http://schemas.microsoft.com/office/powerpoint/2010/main" val="38194807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354137"/>
            <a:ext cx="8542338" cy="4833599"/>
          </a:xfrm>
        </p:spPr>
        <p:txBody>
          <a:bodyPr>
            <a:normAutofit/>
          </a:bodyPr>
          <a:lstStyle/>
          <a:p>
            <a:r>
              <a:rPr lang="fr-FR" dirty="0"/>
              <a:t>Cible </a:t>
            </a:r>
            <a:r>
              <a:rPr lang="fr-FR" dirty="0" smtClean="0"/>
              <a:t>et profil risque : clients* Grand </a:t>
            </a:r>
            <a:r>
              <a:rPr lang="fr-FR" dirty="0"/>
              <a:t>Public/ HDG et GP </a:t>
            </a:r>
            <a:r>
              <a:rPr lang="fr-FR" dirty="0" smtClean="0"/>
              <a:t>souhaitant valoriser leur </a:t>
            </a:r>
            <a:r>
              <a:rPr lang="fr-FR" dirty="0"/>
              <a:t>capital, préparer </a:t>
            </a:r>
            <a:r>
              <a:rPr lang="fr-FR" dirty="0" smtClean="0"/>
              <a:t>leur </a:t>
            </a:r>
            <a:r>
              <a:rPr lang="fr-FR" dirty="0"/>
              <a:t>retraite</a:t>
            </a:r>
            <a:r>
              <a:rPr lang="fr-FR" dirty="0" smtClean="0"/>
              <a:t>.</a:t>
            </a:r>
          </a:p>
          <a:p>
            <a:pPr marL="0" indent="0">
              <a:buNone/>
            </a:pPr>
            <a:endParaRPr lang="fr-FR" dirty="0"/>
          </a:p>
          <a:p>
            <a:r>
              <a:rPr lang="fr-FR" dirty="0"/>
              <a:t>Durée de </a:t>
            </a:r>
            <a:r>
              <a:rPr lang="fr-FR" dirty="0" smtClean="0"/>
              <a:t>placement: 8 à 10 ans</a:t>
            </a:r>
          </a:p>
          <a:p>
            <a:endParaRPr lang="fr-FR" dirty="0"/>
          </a:p>
          <a:p>
            <a:r>
              <a:rPr lang="fr-FR" dirty="0"/>
              <a:t>Contrats éligibles : contrats multi supports </a:t>
            </a:r>
            <a:r>
              <a:rPr lang="fr-FR" dirty="0" smtClean="0"/>
              <a:t>de CNP </a:t>
            </a:r>
          </a:p>
          <a:p>
            <a:pPr lvl="1"/>
            <a:r>
              <a:rPr lang="fr-FR" dirty="0"/>
              <a:t>Nuances 3D, Nuances Plus</a:t>
            </a:r>
            <a:r>
              <a:rPr lang="fr-FR" dirty="0" smtClean="0"/>
              <a:t>, Nuances </a:t>
            </a:r>
            <a:r>
              <a:rPr lang="fr-FR" dirty="0"/>
              <a:t>Privilège, Aïkido, Nuances Grenadine et PERP Caisse d’Epargne et le contrat de capitalisation Nuances </a:t>
            </a:r>
            <a:r>
              <a:rPr lang="fr-FR" dirty="0" err="1"/>
              <a:t>Capi</a:t>
            </a:r>
            <a:r>
              <a:rPr lang="fr-FR" dirty="0"/>
              <a:t>)</a:t>
            </a:r>
          </a:p>
          <a:p>
            <a:pPr lvl="1"/>
            <a:r>
              <a:rPr lang="fr-FR" dirty="0" smtClean="0"/>
              <a:t>La SCI est </a:t>
            </a:r>
            <a:r>
              <a:rPr lang="fr-FR" dirty="0"/>
              <a:t>ouverte à commercialisation au même titre que les autres UC. Pas d’enveloppe définie</a:t>
            </a:r>
            <a:r>
              <a:rPr lang="fr-FR" dirty="0" smtClean="0"/>
              <a:t>.</a:t>
            </a:r>
          </a:p>
          <a:p>
            <a:pPr lvl="1"/>
            <a:r>
              <a:rPr lang="fr-FR" dirty="0"/>
              <a:t>L’offre </a:t>
            </a:r>
            <a:r>
              <a:rPr lang="fr-FR" dirty="0" smtClean="0"/>
              <a:t>peut </a:t>
            </a:r>
            <a:r>
              <a:rPr lang="fr-FR" dirty="0"/>
              <a:t>ê</a:t>
            </a:r>
            <a:r>
              <a:rPr lang="fr-FR" dirty="0" smtClean="0"/>
              <a:t>tre commercialisée par </a:t>
            </a:r>
            <a:r>
              <a:rPr lang="fr-FR" dirty="0"/>
              <a:t>l’ensemble des </a:t>
            </a:r>
            <a:r>
              <a:rPr lang="fr-FR" dirty="0" smtClean="0"/>
              <a:t>commerciaux (GC,GCP,DAA,DA,DUC et CAGP)</a:t>
            </a:r>
            <a:endParaRPr lang="fr-FR" dirty="0"/>
          </a:p>
          <a:p>
            <a:pPr lvl="1"/>
            <a:endParaRPr lang="fr-FR" dirty="0"/>
          </a:p>
          <a:p>
            <a:pPr marL="0" indent="0">
              <a:buNone/>
            </a:pPr>
            <a:r>
              <a:rPr lang="fr-FR" sz="2000" dirty="0" smtClean="0"/>
              <a:t>* </a:t>
            </a:r>
            <a:r>
              <a:rPr lang="fr-FR" dirty="0" smtClean="0"/>
              <a:t>l’information sur la catégorie clients et sur le niveau de profil risque </a:t>
            </a:r>
            <a:r>
              <a:rPr lang="fr-FR" dirty="0"/>
              <a:t>sera apportée via l’Essentiel du Marketing dès </a:t>
            </a:r>
            <a:r>
              <a:rPr lang="fr-FR" smtClean="0"/>
              <a:t>confirmation par BPCE</a:t>
            </a:r>
            <a:endParaRPr lang="fr-FR" dirty="0"/>
          </a:p>
          <a:p>
            <a:endParaRPr lang="fr-FR" sz="2000" dirty="0"/>
          </a:p>
        </p:txBody>
      </p:sp>
      <p:sp>
        <p:nvSpPr>
          <p:cNvPr id="4" name="Titre 2"/>
          <p:cNvSpPr>
            <a:spLocks noGrp="1"/>
          </p:cNvSpPr>
          <p:nvPr>
            <p:ph type="title"/>
          </p:nvPr>
        </p:nvSpPr>
        <p:spPr>
          <a:xfrm>
            <a:off x="765174" y="379825"/>
            <a:ext cx="8067600" cy="709200"/>
          </a:xfrm>
        </p:spPr>
        <p:txBody>
          <a:bodyPr/>
          <a:lstStyle/>
          <a:p>
            <a:r>
              <a:rPr lang="fr-FR" dirty="0" smtClean="0"/>
              <a:t>SCI Assur Immeuble</a:t>
            </a:r>
            <a:endParaRPr lang="fr-FR" dirty="0"/>
          </a:p>
        </p:txBody>
      </p:sp>
    </p:spTree>
    <p:extLst>
      <p:ext uri="{BB962C8B-B14F-4D97-AF65-F5344CB8AC3E}">
        <p14:creationId xmlns:p14="http://schemas.microsoft.com/office/powerpoint/2010/main" val="28653413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354137"/>
            <a:ext cx="8542338" cy="4798087"/>
          </a:xfrm>
        </p:spPr>
        <p:txBody>
          <a:bodyPr>
            <a:normAutofit/>
          </a:bodyPr>
          <a:lstStyle/>
          <a:p>
            <a:r>
              <a:rPr lang="fr-FR" dirty="0"/>
              <a:t>Valeurs Liquidatives et seuils d’accès </a:t>
            </a:r>
          </a:p>
          <a:p>
            <a:pPr lvl="1"/>
            <a:r>
              <a:rPr lang="fr-FR" dirty="0" smtClean="0"/>
              <a:t>53,50 € au 1</a:t>
            </a:r>
            <a:r>
              <a:rPr lang="fr-FR" baseline="30000" dirty="0" smtClean="0"/>
              <a:t>er</a:t>
            </a:r>
            <a:r>
              <a:rPr lang="fr-FR" dirty="0" smtClean="0"/>
              <a:t> janvier 2017</a:t>
            </a:r>
            <a:endParaRPr lang="fr-FR" dirty="0"/>
          </a:p>
          <a:p>
            <a:pPr lvl="1"/>
            <a:r>
              <a:rPr lang="fr-FR" dirty="0"/>
              <a:t>Les parts sont </a:t>
            </a:r>
            <a:r>
              <a:rPr lang="fr-FR" dirty="0" smtClean="0"/>
              <a:t>décimalisées.</a:t>
            </a:r>
          </a:p>
          <a:p>
            <a:pPr lvl="1"/>
            <a:endParaRPr lang="fr-FR" sz="2000" dirty="0" smtClean="0"/>
          </a:p>
          <a:p>
            <a:r>
              <a:rPr lang="fr-FR" dirty="0" smtClean="0"/>
              <a:t>Rendements</a:t>
            </a:r>
            <a:endParaRPr lang="fr-FR" dirty="0"/>
          </a:p>
          <a:p>
            <a:pPr lvl="1"/>
            <a:r>
              <a:rPr lang="fr-FR" dirty="0"/>
              <a:t>Les dividendes sont versés en avril de N+1 pour les parts détenues au prorata </a:t>
            </a:r>
            <a:r>
              <a:rPr lang="fr-FR" dirty="0" err="1"/>
              <a:t>temporis</a:t>
            </a:r>
            <a:r>
              <a:rPr lang="fr-FR" dirty="0"/>
              <a:t> en année N</a:t>
            </a:r>
          </a:p>
          <a:p>
            <a:pPr lvl="1">
              <a:buFont typeface="Wingdings" panose="05000000000000000000" pitchFamily="2" charset="2"/>
              <a:buChar char="§"/>
            </a:pPr>
            <a:endParaRPr lang="fr-FR" sz="1800" dirty="0">
              <a:cs typeface="Calibri" panose="020F0502020204030204" pitchFamily="34" charset="0"/>
            </a:endParaRPr>
          </a:p>
          <a:p>
            <a:pPr lvl="1">
              <a:buFont typeface="Wingdings" panose="05000000000000000000" pitchFamily="2" charset="2"/>
              <a:buChar char="§"/>
            </a:pPr>
            <a:endParaRPr lang="fr-FR" sz="1800" dirty="0" smtClean="0">
              <a:cs typeface="Calibri" panose="020F0502020204030204" pitchFamily="34" charset="0"/>
            </a:endParaRPr>
          </a:p>
          <a:p>
            <a:pPr lvl="1">
              <a:buFont typeface="Wingdings" panose="05000000000000000000" pitchFamily="2" charset="2"/>
              <a:buChar char="§"/>
            </a:pPr>
            <a:endParaRPr lang="fr-FR" sz="1800" dirty="0">
              <a:cs typeface="Calibri" panose="020F0502020204030204" pitchFamily="34" charset="0"/>
            </a:endParaRPr>
          </a:p>
          <a:p>
            <a:pPr marL="457200" lvl="1" indent="0">
              <a:buNone/>
            </a:pPr>
            <a:endParaRPr lang="fr-FR" sz="1800" dirty="0">
              <a:cs typeface="Calibri" panose="020F0502020204030204" pitchFamily="34" charset="0"/>
            </a:endParaRPr>
          </a:p>
          <a:p>
            <a:pPr lvl="1">
              <a:buFont typeface="Wingdings" panose="05000000000000000000" pitchFamily="2" charset="2"/>
              <a:buChar char="§"/>
            </a:pPr>
            <a:endParaRPr lang="fr-FR" sz="1800" dirty="0" smtClean="0">
              <a:cs typeface="Calibri" panose="020F0502020204030204" pitchFamily="34" charset="0"/>
            </a:endParaRPr>
          </a:p>
          <a:p>
            <a:pPr lvl="1">
              <a:buFont typeface="Wingdings" panose="05000000000000000000" pitchFamily="2" charset="2"/>
              <a:buChar char="§"/>
            </a:pPr>
            <a:endParaRPr lang="fr-FR" sz="1800" dirty="0">
              <a:cs typeface="Calibri" panose="020F0502020204030204" pitchFamily="34" charset="0"/>
            </a:endParaRPr>
          </a:p>
          <a:p>
            <a:r>
              <a:rPr lang="fr-FR" dirty="0" smtClean="0"/>
              <a:t>Tarification/Frais</a:t>
            </a:r>
          </a:p>
          <a:p>
            <a:pPr lvl="1"/>
            <a:r>
              <a:rPr lang="fr-FR" dirty="0" smtClean="0"/>
              <a:t>Les seuls frais sont ceux inhérents au fonctionnement du contrat d’assurance vie avec UC (frais sur versements, frais de gestion…)</a:t>
            </a:r>
          </a:p>
          <a:p>
            <a:pPr lvl="1"/>
            <a:endParaRPr lang="fr-FR" dirty="0"/>
          </a:p>
          <a:p>
            <a:endParaRPr lang="fr-FR" dirty="0"/>
          </a:p>
          <a:p>
            <a:endParaRPr lang="fr-FR" dirty="0"/>
          </a:p>
        </p:txBody>
      </p:sp>
      <p:sp>
        <p:nvSpPr>
          <p:cNvPr id="4" name="Titre 2"/>
          <p:cNvSpPr>
            <a:spLocks noGrp="1"/>
          </p:cNvSpPr>
          <p:nvPr>
            <p:ph type="title"/>
          </p:nvPr>
        </p:nvSpPr>
        <p:spPr>
          <a:xfrm>
            <a:off x="765174" y="379825"/>
            <a:ext cx="8067600" cy="709200"/>
          </a:xfrm>
        </p:spPr>
        <p:txBody>
          <a:bodyPr/>
          <a:lstStyle/>
          <a:p>
            <a:r>
              <a:rPr lang="fr-FR" dirty="0" smtClean="0"/>
              <a:t>SCI Assur Immeuble</a:t>
            </a: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1889278874"/>
              </p:ext>
            </p:extLst>
          </p:nvPr>
        </p:nvGraphicFramePr>
        <p:xfrm>
          <a:off x="195309" y="3498588"/>
          <a:ext cx="8353887" cy="1162481"/>
        </p:xfrm>
        <a:graphic>
          <a:graphicData uri="http://schemas.openxmlformats.org/drawingml/2006/table">
            <a:tbl>
              <a:tblPr firstRow="1" bandRow="1">
                <a:tableStyleId>{5C22544A-7EE6-4342-B048-85BDC9FD1C3A}</a:tableStyleId>
              </a:tblPr>
              <a:tblGrid>
                <a:gridCol w="2911875"/>
                <a:gridCol w="1145220"/>
                <a:gridCol w="1429305"/>
                <a:gridCol w="1180730"/>
                <a:gridCol w="1686757"/>
              </a:tblGrid>
              <a:tr h="370840">
                <a:tc>
                  <a:txBody>
                    <a:bodyPr/>
                    <a:lstStyle/>
                    <a:p>
                      <a:pPr algn="ctr"/>
                      <a:endParaRPr lang="fr-FR" sz="1400" dirty="0"/>
                    </a:p>
                  </a:txBody>
                  <a:tcPr/>
                </a:tc>
                <a:tc>
                  <a:txBody>
                    <a:bodyPr/>
                    <a:lstStyle/>
                    <a:p>
                      <a:pPr algn="ctr"/>
                      <a:r>
                        <a:rPr lang="fr-FR" sz="1400" dirty="0" smtClean="0"/>
                        <a:t>2013</a:t>
                      </a:r>
                      <a:endParaRPr lang="fr-FR" sz="1400" dirty="0"/>
                    </a:p>
                  </a:txBody>
                  <a:tcPr/>
                </a:tc>
                <a:tc>
                  <a:txBody>
                    <a:bodyPr/>
                    <a:lstStyle/>
                    <a:p>
                      <a:pPr algn="ctr"/>
                      <a:r>
                        <a:rPr lang="fr-FR" sz="1400" dirty="0" smtClean="0"/>
                        <a:t>2014</a:t>
                      </a:r>
                      <a:endParaRPr lang="fr-FR" sz="1400" dirty="0"/>
                    </a:p>
                  </a:txBody>
                  <a:tcPr/>
                </a:tc>
                <a:tc>
                  <a:txBody>
                    <a:bodyPr/>
                    <a:lstStyle/>
                    <a:p>
                      <a:pPr algn="ctr"/>
                      <a:r>
                        <a:rPr lang="fr-FR" sz="1400" dirty="0" smtClean="0"/>
                        <a:t>2015</a:t>
                      </a:r>
                      <a:endParaRPr lang="fr-FR" sz="1400" dirty="0"/>
                    </a:p>
                  </a:txBody>
                  <a:tcPr/>
                </a:tc>
                <a:tc>
                  <a:txBody>
                    <a:bodyPr/>
                    <a:lstStyle/>
                    <a:p>
                      <a:pPr algn="ctr"/>
                      <a:r>
                        <a:rPr lang="fr-FR" sz="1400" dirty="0" smtClean="0"/>
                        <a:t>2016</a:t>
                      </a:r>
                      <a:endParaRPr lang="fr-FR" sz="1400" dirty="0"/>
                    </a:p>
                  </a:txBody>
                  <a:tcPr/>
                </a:tc>
              </a:tr>
              <a:tr h="370840">
                <a:tc>
                  <a:txBody>
                    <a:bodyPr/>
                    <a:lstStyle/>
                    <a:p>
                      <a:r>
                        <a:rPr lang="fr-FR" sz="1400" dirty="0" smtClean="0"/>
                        <a:t>Evolution VL</a:t>
                      </a:r>
                      <a:endParaRPr lang="fr-FR" sz="1400" dirty="0"/>
                    </a:p>
                  </a:txBody>
                  <a:tcPr/>
                </a:tc>
                <a:tc>
                  <a:txBody>
                    <a:bodyPr/>
                    <a:lstStyle/>
                    <a:p>
                      <a:pPr algn="ctr"/>
                      <a:r>
                        <a:rPr lang="fr-FR" sz="1400" dirty="0" smtClean="0"/>
                        <a:t>-1,74%</a:t>
                      </a:r>
                      <a:endParaRPr lang="fr-FR" sz="1400" dirty="0"/>
                    </a:p>
                  </a:txBody>
                  <a:tcPr/>
                </a:tc>
                <a:tc>
                  <a:txBody>
                    <a:bodyPr/>
                    <a:lstStyle/>
                    <a:p>
                      <a:pPr algn="ctr"/>
                      <a:r>
                        <a:rPr lang="fr-FR" sz="1400" dirty="0" smtClean="0"/>
                        <a:t>-1,24%</a:t>
                      </a:r>
                      <a:endParaRPr lang="fr-FR" sz="1400" dirty="0"/>
                    </a:p>
                  </a:txBody>
                  <a:tcPr/>
                </a:tc>
                <a:tc>
                  <a:txBody>
                    <a:bodyPr/>
                    <a:lstStyle/>
                    <a:p>
                      <a:pPr algn="ctr"/>
                      <a:r>
                        <a:rPr lang="fr-FR" sz="1400" dirty="0" smtClean="0"/>
                        <a:t>0,06%</a:t>
                      </a:r>
                      <a:endParaRPr lang="fr-FR" sz="1400" dirty="0"/>
                    </a:p>
                  </a:txBody>
                  <a:tcPr/>
                </a:tc>
                <a:tc>
                  <a:txBody>
                    <a:bodyPr/>
                    <a:lstStyle/>
                    <a:p>
                      <a:pPr algn="ctr"/>
                      <a:r>
                        <a:rPr lang="fr-FR" sz="1400" dirty="0" smtClean="0"/>
                        <a:t>+2,92%</a:t>
                      </a:r>
                      <a:endParaRPr lang="fr-FR" sz="1400" dirty="0"/>
                    </a:p>
                  </a:txBody>
                  <a:tcPr/>
                </a:tc>
              </a:tr>
              <a:tr h="420801">
                <a:tc>
                  <a:txBody>
                    <a:bodyPr/>
                    <a:lstStyle/>
                    <a:p>
                      <a:r>
                        <a:rPr lang="fr-FR" sz="1400" baseline="0" dirty="0" smtClean="0"/>
                        <a:t>Perf annuelle avec dividendes réinvestis</a:t>
                      </a:r>
                      <a:endParaRPr lang="fr-FR" sz="1400" dirty="0"/>
                    </a:p>
                  </a:txBody>
                  <a:tcPr/>
                </a:tc>
                <a:tc>
                  <a:txBody>
                    <a:bodyPr/>
                    <a:lstStyle/>
                    <a:p>
                      <a:pPr algn="ctr"/>
                      <a:r>
                        <a:rPr lang="fr-FR" sz="1400" dirty="0" smtClean="0"/>
                        <a:t>1,94%</a:t>
                      </a:r>
                      <a:endParaRPr lang="fr-FR" sz="1400" dirty="0"/>
                    </a:p>
                  </a:txBody>
                  <a:tcPr/>
                </a:tc>
                <a:tc>
                  <a:txBody>
                    <a:bodyPr/>
                    <a:lstStyle/>
                    <a:p>
                      <a:pPr algn="ctr"/>
                      <a:r>
                        <a:rPr lang="fr-FR" sz="1400" dirty="0" smtClean="0"/>
                        <a:t>2,45%</a:t>
                      </a:r>
                      <a:endParaRPr lang="fr-FR" sz="1400" dirty="0"/>
                    </a:p>
                  </a:txBody>
                  <a:tcPr/>
                </a:tc>
                <a:tc>
                  <a:txBody>
                    <a:bodyPr/>
                    <a:lstStyle/>
                    <a:p>
                      <a:pPr algn="ctr"/>
                      <a:r>
                        <a:rPr lang="fr-FR" sz="1400" dirty="0" smtClean="0"/>
                        <a:t>2,95%</a:t>
                      </a:r>
                      <a:endParaRPr lang="fr-FR" sz="1400" dirty="0"/>
                    </a:p>
                  </a:txBody>
                  <a:tcPr/>
                </a:tc>
                <a:tc>
                  <a:txBody>
                    <a:bodyPr/>
                    <a:lstStyle/>
                    <a:p>
                      <a:pPr algn="ctr"/>
                      <a:r>
                        <a:rPr lang="fr-FR" sz="1400" dirty="0" smtClean="0"/>
                        <a:t>5,29%</a:t>
                      </a:r>
                      <a:endParaRPr lang="fr-FR" sz="1400" dirty="0"/>
                    </a:p>
                  </a:txBody>
                  <a:tcPr/>
                </a:tc>
              </a:tr>
            </a:tbl>
          </a:graphicData>
        </a:graphic>
      </p:graphicFrame>
    </p:spTree>
    <p:extLst>
      <p:ext uri="{BB962C8B-B14F-4D97-AF65-F5344CB8AC3E}">
        <p14:creationId xmlns:p14="http://schemas.microsoft.com/office/powerpoint/2010/main" val="6283081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536785"/>
            <a:ext cx="8542338" cy="4038400"/>
          </a:xfrm>
        </p:spPr>
        <p:txBody>
          <a:bodyPr>
            <a:normAutofit/>
          </a:bodyPr>
          <a:lstStyle/>
          <a:p>
            <a:pPr marL="0" lvl="1" indent="0" algn="just">
              <a:spcAft>
                <a:spcPts val="0"/>
              </a:spcAft>
              <a:buClr>
                <a:schemeClr val="tx2"/>
              </a:buClr>
              <a:buNone/>
            </a:pPr>
            <a:endParaRPr lang="fr-FR" altLang="fr-FR" sz="2000" dirty="0" smtClean="0"/>
          </a:p>
          <a:p>
            <a:pPr marL="265113" lvl="1" indent="-265113" algn="just">
              <a:spcAft>
                <a:spcPts val="0"/>
              </a:spcAft>
              <a:buClr>
                <a:schemeClr val="tx2"/>
              </a:buClr>
            </a:pPr>
            <a:r>
              <a:rPr lang="fr-FR" altLang="fr-FR" sz="1800" dirty="0" smtClean="0"/>
              <a:t>Ce qui distingues les 2 OPCI</a:t>
            </a:r>
          </a:p>
          <a:p>
            <a:pPr lvl="1" algn="just">
              <a:buFont typeface="Wingdings" panose="05000000000000000000" pitchFamily="2" charset="2"/>
              <a:buChar char="§"/>
            </a:pPr>
            <a:r>
              <a:rPr lang="fr-FR" dirty="0" smtClean="0">
                <a:cs typeface="Calibri" panose="020F0502020204030204" pitchFamily="34" charset="0"/>
              </a:rPr>
              <a:t>Chaque OPCI n’est commercialisable que sur une gamme</a:t>
            </a:r>
          </a:p>
          <a:p>
            <a:pPr lvl="1" algn="just">
              <a:buFont typeface="Wingdings" panose="05000000000000000000" pitchFamily="2" charset="2"/>
              <a:buChar char="§"/>
            </a:pPr>
            <a:r>
              <a:rPr lang="fr-FR" dirty="0" smtClean="0">
                <a:cs typeface="Calibri" panose="020F0502020204030204" pitchFamily="34" charset="0"/>
              </a:rPr>
              <a:t>Les stratégies d’investissements des deux OPCI sont très proches.</a:t>
            </a:r>
          </a:p>
          <a:p>
            <a:pPr lvl="1" algn="just">
              <a:buFont typeface="Wingdings" panose="05000000000000000000" pitchFamily="2" charset="2"/>
              <a:buChar char="§"/>
            </a:pPr>
            <a:r>
              <a:rPr lang="fr-FR" dirty="0" smtClean="0">
                <a:cs typeface="Calibri" panose="020F0502020204030204" pitchFamily="34" charset="0"/>
              </a:rPr>
              <a:t>Les différences constatées à ce jour concernent les frais, et  une volatilité plus importante pour </a:t>
            </a:r>
            <a:r>
              <a:rPr lang="fr-FR" dirty="0" err="1" smtClean="0">
                <a:cs typeface="Calibri" panose="020F0502020204030204" pitchFamily="34" charset="0"/>
              </a:rPr>
              <a:t>Immo</a:t>
            </a:r>
            <a:r>
              <a:rPr lang="fr-FR" dirty="0" smtClean="0">
                <a:cs typeface="Calibri" panose="020F0502020204030204" pitchFamily="34" charset="0"/>
              </a:rPr>
              <a:t> Diversification.</a:t>
            </a:r>
          </a:p>
          <a:p>
            <a:pPr lvl="1" algn="just">
              <a:buFont typeface="Wingdings" panose="05000000000000000000" pitchFamily="2" charset="2"/>
              <a:buChar char="§"/>
            </a:pPr>
            <a:r>
              <a:rPr lang="fr-FR" dirty="0" err="1" smtClean="0">
                <a:cs typeface="Calibri" panose="020F0502020204030204" pitchFamily="34" charset="0"/>
              </a:rPr>
              <a:t>Ciloger</a:t>
            </a:r>
            <a:r>
              <a:rPr lang="fr-FR" dirty="0" smtClean="0">
                <a:cs typeface="Calibri" panose="020F0502020204030204" pitchFamily="34" charset="0"/>
              </a:rPr>
              <a:t> vise à un « fonctionnement » similaire des 2 fonds.</a:t>
            </a:r>
            <a:endParaRPr lang="fr-FR" dirty="0">
              <a:cs typeface="Calibri" panose="020F0502020204030204" pitchFamily="34" charset="0"/>
            </a:endParaRPr>
          </a:p>
          <a:p>
            <a:pPr lvl="1" algn="just">
              <a:buFont typeface="Wingdings" panose="05000000000000000000" pitchFamily="2" charset="2"/>
              <a:buChar char="§"/>
            </a:pPr>
            <a:endParaRPr lang="fr-FR" dirty="0">
              <a:cs typeface="Calibri" panose="020F0502020204030204" pitchFamily="34" charset="0"/>
            </a:endParaRPr>
          </a:p>
          <a:p>
            <a:pPr marL="0" lvl="1" indent="0" algn="just">
              <a:spcAft>
                <a:spcPts val="0"/>
              </a:spcAft>
              <a:buClr>
                <a:schemeClr val="tx2"/>
              </a:buClr>
              <a:buNone/>
            </a:pPr>
            <a:endParaRPr lang="fr-FR" altLang="fr-FR" sz="800" dirty="0" smtClean="0"/>
          </a:p>
          <a:p>
            <a:pPr marL="0" lvl="1" indent="0" algn="just">
              <a:spcAft>
                <a:spcPts val="0"/>
              </a:spcAft>
              <a:buClr>
                <a:schemeClr val="tx2"/>
              </a:buClr>
              <a:buNone/>
            </a:pPr>
            <a:endParaRPr lang="fr-FR" altLang="fr-FR" sz="800" dirty="0"/>
          </a:p>
          <a:p>
            <a:pPr marL="265113" lvl="1" indent="-265113" algn="just">
              <a:buClr>
                <a:schemeClr val="tx2"/>
              </a:buClr>
            </a:pPr>
            <a:r>
              <a:rPr lang="fr-FR" sz="1800" dirty="0"/>
              <a:t>Composition de l’actif</a:t>
            </a:r>
          </a:p>
          <a:p>
            <a:pPr lvl="1" algn="just">
              <a:buFont typeface="Wingdings" panose="05000000000000000000" pitchFamily="2" charset="2"/>
              <a:buChar char="§"/>
            </a:pPr>
            <a:r>
              <a:rPr lang="fr-FR" altLang="fr-FR" dirty="0" smtClean="0">
                <a:cs typeface="Calibri" panose="020F0502020204030204" pitchFamily="34" charset="0"/>
              </a:rPr>
              <a:t>Il est </a:t>
            </a:r>
            <a:r>
              <a:rPr lang="fr-FR" altLang="fr-FR" dirty="0">
                <a:cs typeface="Calibri" panose="020F0502020204030204" pitchFamily="34" charset="0"/>
              </a:rPr>
              <a:t>composé de différentes classes d’actifs immobiliers, investis majoritairement </a:t>
            </a:r>
            <a:r>
              <a:rPr lang="fr-FR" altLang="fr-FR" dirty="0" smtClean="0">
                <a:cs typeface="Calibri" panose="020F0502020204030204" pitchFamily="34" charset="0"/>
              </a:rPr>
              <a:t>dans l’immobilier </a:t>
            </a:r>
            <a:r>
              <a:rPr lang="fr-FR" altLang="fr-FR" dirty="0">
                <a:cs typeface="Calibri" panose="020F0502020204030204" pitchFamily="34" charset="0"/>
              </a:rPr>
              <a:t>en direct</a:t>
            </a:r>
          </a:p>
          <a:p>
            <a:pPr lvl="1" algn="just">
              <a:buFont typeface="Wingdings" panose="05000000000000000000" pitchFamily="2" charset="2"/>
              <a:buChar char="§"/>
            </a:pPr>
            <a:r>
              <a:rPr lang="fr-FR" altLang="fr-FR" dirty="0">
                <a:cs typeface="Calibri" panose="020F0502020204030204" pitchFamily="34" charset="0"/>
              </a:rPr>
              <a:t>Une partie </a:t>
            </a:r>
            <a:r>
              <a:rPr lang="fr-FR" altLang="fr-FR" dirty="0" smtClean="0">
                <a:cs typeface="Calibri" panose="020F0502020204030204" pitchFamily="34" charset="0"/>
              </a:rPr>
              <a:t>est composée </a:t>
            </a:r>
            <a:r>
              <a:rPr lang="fr-FR" altLang="fr-FR" dirty="0">
                <a:cs typeface="Calibri" panose="020F0502020204030204" pitchFamily="34" charset="0"/>
              </a:rPr>
              <a:t>de liquidités, pour permettre aux clients </a:t>
            </a:r>
            <a:r>
              <a:rPr lang="fr-FR" altLang="fr-FR" dirty="0" smtClean="0">
                <a:cs typeface="Calibri" panose="020F0502020204030204" pitchFamily="34" charset="0"/>
              </a:rPr>
              <a:t>de vendre leurs </a:t>
            </a:r>
            <a:r>
              <a:rPr lang="fr-FR" altLang="fr-FR" dirty="0">
                <a:cs typeface="Calibri" panose="020F0502020204030204" pitchFamily="34" charset="0"/>
              </a:rPr>
              <a:t>parts à tout </a:t>
            </a:r>
            <a:r>
              <a:rPr lang="fr-FR" altLang="fr-FR" dirty="0" smtClean="0">
                <a:cs typeface="Calibri" panose="020F0502020204030204" pitchFamily="34" charset="0"/>
              </a:rPr>
              <a:t>moment</a:t>
            </a:r>
            <a:endParaRPr lang="fr-FR" dirty="0"/>
          </a:p>
        </p:txBody>
      </p:sp>
      <p:sp>
        <p:nvSpPr>
          <p:cNvPr id="3" name="Titre 2"/>
          <p:cNvSpPr>
            <a:spLocks noGrp="1"/>
          </p:cNvSpPr>
          <p:nvPr>
            <p:ph type="title"/>
          </p:nvPr>
        </p:nvSpPr>
        <p:spPr/>
        <p:txBody>
          <a:bodyPr/>
          <a:lstStyle/>
          <a:p>
            <a:r>
              <a:rPr lang="fr-FR" dirty="0" smtClean="0"/>
              <a:t>Les OPCI en assurance vie</a:t>
            </a:r>
            <a:endParaRPr lang="fr-FR" dirty="0"/>
          </a:p>
        </p:txBody>
      </p:sp>
      <p:sp>
        <p:nvSpPr>
          <p:cNvPr id="4" name="ZoneTexte 3"/>
          <p:cNvSpPr txBox="1"/>
          <p:nvPr/>
        </p:nvSpPr>
        <p:spPr>
          <a:xfrm>
            <a:off x="283668" y="1173653"/>
            <a:ext cx="2032986" cy="338554"/>
          </a:xfrm>
          <a:prstGeom prst="rect">
            <a:avLst/>
          </a:prstGeom>
          <a:noFill/>
        </p:spPr>
        <p:txBody>
          <a:bodyPr wrap="square" rtlCol="0">
            <a:spAutoFit/>
          </a:bodyPr>
          <a:lstStyle/>
          <a:p>
            <a:r>
              <a:rPr lang="fr-FR" sz="1600" dirty="0" smtClean="0">
                <a:solidFill>
                  <a:srgbClr val="7030A0"/>
                </a:solidFill>
              </a:rPr>
              <a:t>Franceurope Immo</a:t>
            </a:r>
            <a:endParaRPr lang="fr-FR" sz="1600" dirty="0">
              <a:solidFill>
                <a:srgbClr val="7030A0"/>
              </a:solidFill>
            </a:endParaRPr>
          </a:p>
        </p:txBody>
      </p:sp>
      <p:sp>
        <p:nvSpPr>
          <p:cNvPr id="12" name="ZoneTexte 11"/>
          <p:cNvSpPr txBox="1"/>
          <p:nvPr/>
        </p:nvSpPr>
        <p:spPr>
          <a:xfrm>
            <a:off x="4821637" y="1171852"/>
            <a:ext cx="2032986" cy="338554"/>
          </a:xfrm>
          <a:prstGeom prst="rect">
            <a:avLst/>
          </a:prstGeom>
          <a:noFill/>
        </p:spPr>
        <p:txBody>
          <a:bodyPr wrap="square" rtlCol="0">
            <a:spAutoFit/>
          </a:bodyPr>
          <a:lstStyle/>
          <a:p>
            <a:r>
              <a:rPr lang="fr-FR" sz="1600" dirty="0" smtClean="0">
                <a:solidFill>
                  <a:srgbClr val="EA9922"/>
                </a:solidFill>
              </a:rPr>
              <a:t>Immodiversification</a:t>
            </a:r>
            <a:endParaRPr lang="fr-FR" sz="1600" dirty="0">
              <a:solidFill>
                <a:srgbClr val="EA9922"/>
              </a:solidFill>
            </a:endParaRPr>
          </a:p>
        </p:txBody>
      </p:sp>
      <p:sp>
        <p:nvSpPr>
          <p:cNvPr id="13" name="ZoneTexte 12"/>
          <p:cNvSpPr txBox="1"/>
          <p:nvPr/>
        </p:nvSpPr>
        <p:spPr>
          <a:xfrm>
            <a:off x="2334410" y="1171852"/>
            <a:ext cx="2032986" cy="338554"/>
          </a:xfrm>
          <a:prstGeom prst="rect">
            <a:avLst/>
          </a:prstGeom>
          <a:noFill/>
        </p:spPr>
        <p:txBody>
          <a:bodyPr wrap="square" rtlCol="0">
            <a:spAutoFit/>
          </a:bodyPr>
          <a:lstStyle/>
          <a:p>
            <a:r>
              <a:rPr lang="fr-FR" sz="1600" dirty="0" smtClean="0"/>
              <a:t>BPCE Vie</a:t>
            </a:r>
            <a:endParaRPr lang="fr-FR" sz="1600" dirty="0"/>
          </a:p>
        </p:txBody>
      </p:sp>
      <p:sp>
        <p:nvSpPr>
          <p:cNvPr id="14" name="ZoneTexte 13"/>
          <p:cNvSpPr txBox="1"/>
          <p:nvPr/>
        </p:nvSpPr>
        <p:spPr>
          <a:xfrm>
            <a:off x="6756973" y="1171852"/>
            <a:ext cx="2032986" cy="338554"/>
          </a:xfrm>
          <a:prstGeom prst="rect">
            <a:avLst/>
          </a:prstGeom>
          <a:noFill/>
        </p:spPr>
        <p:txBody>
          <a:bodyPr wrap="square" rtlCol="0">
            <a:spAutoFit/>
          </a:bodyPr>
          <a:lstStyle/>
          <a:p>
            <a:r>
              <a:rPr lang="fr-FR" sz="1600" dirty="0" smtClean="0"/>
              <a:t>CNP</a:t>
            </a:r>
            <a:endParaRPr lang="fr-FR" sz="1600" dirty="0"/>
          </a:p>
        </p:txBody>
      </p:sp>
      <p:sp>
        <p:nvSpPr>
          <p:cNvPr id="5" name="Flèche droite 4"/>
          <p:cNvSpPr/>
          <p:nvPr/>
        </p:nvSpPr>
        <p:spPr>
          <a:xfrm>
            <a:off x="1908699" y="1293203"/>
            <a:ext cx="426127" cy="169277"/>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16" name="Flèche droite 15"/>
          <p:cNvSpPr/>
          <p:nvPr/>
        </p:nvSpPr>
        <p:spPr>
          <a:xfrm>
            <a:off x="6340136" y="1293203"/>
            <a:ext cx="426127" cy="169277"/>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6" name="Rectangle 5"/>
          <p:cNvSpPr/>
          <p:nvPr/>
        </p:nvSpPr>
        <p:spPr>
          <a:xfrm>
            <a:off x="283668" y="1142582"/>
            <a:ext cx="3214134" cy="470517"/>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4670717" y="1142582"/>
            <a:ext cx="3214134" cy="47051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615929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a:spLocks noGrp="1"/>
          </p:cNvSpPr>
          <p:nvPr>
            <p:ph type="title"/>
          </p:nvPr>
        </p:nvSpPr>
        <p:spPr>
          <a:xfrm>
            <a:off x="765174" y="379825"/>
            <a:ext cx="8067600" cy="709200"/>
          </a:xfrm>
        </p:spPr>
        <p:txBody>
          <a:bodyPr/>
          <a:lstStyle/>
          <a:p>
            <a:r>
              <a:rPr lang="fr-FR" dirty="0" smtClean="0"/>
              <a:t>Les OPCI en assurance vie</a:t>
            </a:r>
            <a:endParaRPr lang="fr-FR"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7158"/>
          <a:stretch/>
        </p:blipFill>
        <p:spPr bwMode="auto">
          <a:xfrm>
            <a:off x="127575" y="1527907"/>
            <a:ext cx="4639143" cy="4409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3496205" y="2208581"/>
            <a:ext cx="895164" cy="307777"/>
          </a:xfrm>
          <a:prstGeom prst="rect">
            <a:avLst/>
          </a:prstGeom>
          <a:noFill/>
        </p:spPr>
        <p:txBody>
          <a:bodyPr wrap="square" rtlCol="0">
            <a:spAutoFit/>
          </a:bodyPr>
          <a:lstStyle/>
          <a:p>
            <a:r>
              <a:rPr lang="fr-FR" sz="1400" b="1" dirty="0" smtClean="0">
                <a:solidFill>
                  <a:srgbClr val="7030A0"/>
                </a:solidFill>
              </a:rPr>
              <a:t>BPCE Vie</a:t>
            </a:r>
            <a:endParaRPr lang="fr-FR" sz="1400" b="1" dirty="0">
              <a:solidFill>
                <a:srgbClr val="7030A0"/>
              </a:solidFill>
            </a:endParaRPr>
          </a:p>
        </p:txBody>
      </p:sp>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62" b="1"/>
          <a:stretch/>
        </p:blipFill>
        <p:spPr bwMode="auto">
          <a:xfrm>
            <a:off x="4490293" y="1597981"/>
            <a:ext cx="4419600" cy="441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p:cNvSpPr txBox="1"/>
          <p:nvPr/>
        </p:nvSpPr>
        <p:spPr>
          <a:xfrm>
            <a:off x="426128" y="5211192"/>
            <a:ext cx="2725445" cy="369332"/>
          </a:xfrm>
          <a:prstGeom prst="rect">
            <a:avLst/>
          </a:prstGeom>
          <a:solidFill>
            <a:schemeClr val="bg1"/>
          </a:solidFill>
        </p:spPr>
        <p:txBody>
          <a:bodyPr wrap="square" rtlCol="0">
            <a:spAutoFit/>
          </a:bodyPr>
          <a:lstStyle/>
          <a:p>
            <a:endParaRPr lang="fr-FR" dirty="0"/>
          </a:p>
        </p:txBody>
      </p:sp>
      <p:sp>
        <p:nvSpPr>
          <p:cNvPr id="6" name="Rectangle 5"/>
          <p:cNvSpPr/>
          <p:nvPr/>
        </p:nvSpPr>
        <p:spPr>
          <a:xfrm>
            <a:off x="4766718" y="5211192"/>
            <a:ext cx="4022175" cy="7258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715038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1"/>
          <p:cNvSpPr txBox="1">
            <a:spLocks/>
          </p:cNvSpPr>
          <p:nvPr/>
        </p:nvSpPr>
        <p:spPr>
          <a:xfrm>
            <a:off x="379829" y="1117609"/>
            <a:ext cx="8542338" cy="495471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fr-FR" dirty="0" smtClean="0"/>
              <a:t>Cible clients </a:t>
            </a:r>
            <a:r>
              <a:rPr lang="fr-FR" dirty="0"/>
              <a:t>: Grand Public/ HDG et GP à partir de </a:t>
            </a:r>
            <a:r>
              <a:rPr lang="fr-FR" dirty="0" smtClean="0"/>
              <a:t>C1, souhaitant valoriser son capital, préparer sa retraite.</a:t>
            </a:r>
            <a:endParaRPr lang="fr-FR" dirty="0"/>
          </a:p>
          <a:p>
            <a:pPr marL="0" indent="0" algn="just">
              <a:buNone/>
            </a:pPr>
            <a:endParaRPr lang="fr-FR" dirty="0" smtClean="0"/>
          </a:p>
          <a:p>
            <a:pPr marL="0" indent="0" algn="just">
              <a:buNone/>
            </a:pPr>
            <a:endParaRPr lang="fr-FR" dirty="0" smtClean="0"/>
          </a:p>
          <a:p>
            <a:pPr algn="just"/>
            <a:r>
              <a:rPr lang="fr-FR" dirty="0" smtClean="0"/>
              <a:t>Profils risque :</a:t>
            </a:r>
          </a:p>
          <a:p>
            <a:pPr marL="0" indent="0" algn="just">
              <a:buNone/>
            </a:pPr>
            <a:endParaRPr lang="fr-FR" dirty="0"/>
          </a:p>
          <a:p>
            <a:pPr algn="just"/>
            <a:r>
              <a:rPr lang="fr-FR" dirty="0" smtClean="0"/>
              <a:t>Durée </a:t>
            </a:r>
            <a:r>
              <a:rPr lang="fr-FR" dirty="0"/>
              <a:t>de </a:t>
            </a:r>
            <a:r>
              <a:rPr lang="fr-FR" dirty="0" smtClean="0"/>
              <a:t>placement : 8 ans minimum</a:t>
            </a:r>
          </a:p>
          <a:p>
            <a:pPr algn="just"/>
            <a:endParaRPr lang="fr-FR" dirty="0"/>
          </a:p>
          <a:p>
            <a:pPr algn="just"/>
            <a:r>
              <a:rPr lang="fr-FR" dirty="0" smtClean="0"/>
              <a:t>Contrats éligibles : </a:t>
            </a:r>
          </a:p>
          <a:p>
            <a:pPr lvl="1" algn="just"/>
            <a:r>
              <a:rPr lang="fr-FR" dirty="0"/>
              <a:t>C</a:t>
            </a:r>
            <a:r>
              <a:rPr lang="fr-FR" dirty="0" smtClean="0"/>
              <a:t>ontrats multi supports de chaque assureur.</a:t>
            </a:r>
          </a:p>
          <a:p>
            <a:pPr lvl="2" algn="just"/>
            <a:r>
              <a:rPr lang="fr-FR" dirty="0" smtClean="0"/>
              <a:t>Franceurope Immo: </a:t>
            </a:r>
            <a:r>
              <a:rPr lang="fr-FR" dirty="0" err="1" smtClean="0"/>
              <a:t>Millevie</a:t>
            </a:r>
            <a:r>
              <a:rPr lang="fr-FR" dirty="0" smtClean="0"/>
              <a:t> </a:t>
            </a:r>
            <a:r>
              <a:rPr lang="fr-FR" dirty="0"/>
              <a:t>Essentielle, Premium, </a:t>
            </a:r>
            <a:r>
              <a:rPr lang="fr-FR" dirty="0" err="1"/>
              <a:t>Capi</a:t>
            </a:r>
            <a:r>
              <a:rPr lang="fr-FR" dirty="0"/>
              <a:t>, Infinie, Initiale et Solution PERP</a:t>
            </a:r>
          </a:p>
          <a:p>
            <a:pPr lvl="2" algn="just"/>
            <a:r>
              <a:rPr lang="fr-FR" dirty="0" smtClean="0"/>
              <a:t>Immo diversification : </a:t>
            </a:r>
            <a:r>
              <a:rPr lang="fr-FR" dirty="0"/>
              <a:t>Nuances Plus (en Dimension Liberté), Nuances Privilèges (en GSL), Nuances </a:t>
            </a:r>
            <a:r>
              <a:rPr lang="fr-FR" dirty="0" err="1"/>
              <a:t>Capi</a:t>
            </a:r>
            <a:r>
              <a:rPr lang="fr-FR" dirty="0"/>
              <a:t> et N3D (en Dimension Liberté). 	</a:t>
            </a:r>
            <a:endParaRPr lang="fr-FR" dirty="0" smtClean="0"/>
          </a:p>
          <a:p>
            <a:pPr lvl="1" algn="just"/>
            <a:r>
              <a:rPr lang="fr-FR" dirty="0"/>
              <a:t>L’offre peut être commercialisée par </a:t>
            </a:r>
            <a:r>
              <a:rPr lang="fr-FR" b="1" dirty="0"/>
              <a:t>l’ensemble des commerciaux </a:t>
            </a:r>
            <a:r>
              <a:rPr lang="fr-FR" dirty="0"/>
              <a:t>(GC,GCP,DAA,DA,DUC et CAGP)</a:t>
            </a:r>
          </a:p>
          <a:p>
            <a:pPr lvl="1" algn="just"/>
            <a:r>
              <a:rPr lang="fr-FR" dirty="0" smtClean="0"/>
              <a:t>L’OPCI est ouverte à commercialisation au même titre que les autres UC. Pas d’enveloppe définie. Elles sont présentes dans la gamme </a:t>
            </a:r>
            <a:r>
              <a:rPr lang="fr-FR" dirty="0" err="1" smtClean="0"/>
              <a:t>Selection</a:t>
            </a:r>
            <a:r>
              <a:rPr lang="fr-FR" dirty="0" smtClean="0"/>
              <a:t> Essentielle</a:t>
            </a:r>
          </a:p>
          <a:p>
            <a:pPr algn="just"/>
            <a:endParaRPr lang="fr-FR" sz="1600" dirty="0"/>
          </a:p>
          <a:p>
            <a:pPr lvl="1" algn="just"/>
            <a:endParaRPr lang="fr-FR" dirty="0"/>
          </a:p>
          <a:p>
            <a:pPr marL="457200" lvl="1" indent="0" algn="just">
              <a:buNone/>
            </a:pPr>
            <a:endParaRPr lang="fr-FR" dirty="0" smtClean="0">
              <a:cs typeface="Calibri" panose="020F0502020204030204" pitchFamily="34" charset="0"/>
            </a:endParaRPr>
          </a:p>
          <a:p>
            <a:pPr algn="just"/>
            <a:endParaRPr lang="fr-FR" sz="1600" dirty="0"/>
          </a:p>
        </p:txBody>
      </p:sp>
      <p:sp>
        <p:nvSpPr>
          <p:cNvPr id="8" name="Titre 2"/>
          <p:cNvSpPr>
            <a:spLocks noGrp="1"/>
          </p:cNvSpPr>
          <p:nvPr>
            <p:ph type="title"/>
          </p:nvPr>
        </p:nvSpPr>
        <p:spPr>
          <a:xfrm>
            <a:off x="765174" y="379825"/>
            <a:ext cx="8067600" cy="709200"/>
          </a:xfrm>
        </p:spPr>
        <p:txBody>
          <a:bodyPr/>
          <a:lstStyle/>
          <a:p>
            <a:r>
              <a:rPr lang="fr-FR" dirty="0" smtClean="0"/>
              <a:t>Les OPCI en assurance vie</a:t>
            </a:r>
            <a:endParaRPr lang="fr-FR" dirty="0"/>
          </a:p>
        </p:txBody>
      </p:sp>
      <p:graphicFrame>
        <p:nvGraphicFramePr>
          <p:cNvPr id="2" name="Tableau 1"/>
          <p:cNvGraphicFramePr>
            <a:graphicFrameLocks noGrp="1"/>
          </p:cNvGraphicFramePr>
          <p:nvPr>
            <p:extLst>
              <p:ext uri="{D42A27DB-BD31-4B8C-83A1-F6EECF244321}">
                <p14:modId xmlns:p14="http://schemas.microsoft.com/office/powerpoint/2010/main" val="690105926"/>
              </p:ext>
            </p:extLst>
          </p:nvPr>
        </p:nvGraphicFramePr>
        <p:xfrm>
          <a:off x="2180208" y="2437105"/>
          <a:ext cx="5765305" cy="253365"/>
        </p:xfrm>
        <a:graphic>
          <a:graphicData uri="http://schemas.openxmlformats.org/drawingml/2006/table">
            <a:tbl>
              <a:tblPr>
                <a:tableStyleId>{306799F8-075E-4A3A-A7F6-7FBC6576F1A4}</a:tableStyleId>
              </a:tblPr>
              <a:tblGrid>
                <a:gridCol w="823615"/>
                <a:gridCol w="823615"/>
                <a:gridCol w="823615"/>
                <a:gridCol w="823615"/>
                <a:gridCol w="823615"/>
                <a:gridCol w="823615"/>
                <a:gridCol w="823615"/>
              </a:tblGrid>
              <a:tr h="172931">
                <a:tc>
                  <a:txBody>
                    <a:bodyPr/>
                    <a:lstStyle/>
                    <a:p>
                      <a:pPr algn="ctr" fontAlgn="b"/>
                      <a:r>
                        <a:rPr lang="fr-FR" sz="1100" u="none" strike="noStrike" dirty="0">
                          <a:effectLst/>
                        </a:rPr>
                        <a:t>1</a:t>
                      </a:r>
                      <a:endParaRPr lang="fr-FR" sz="11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r-FR" sz="1100" u="none" strike="noStrike" dirty="0">
                          <a:effectLst/>
                        </a:rPr>
                        <a:t>2</a:t>
                      </a:r>
                      <a:endParaRPr lang="fr-FR" sz="11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r-FR" sz="1100" u="none" strike="noStrike" dirty="0">
                          <a:effectLst/>
                        </a:rPr>
                        <a:t>3</a:t>
                      </a:r>
                      <a:endParaRPr lang="fr-FR" sz="11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r-FR" sz="1600" b="1" u="none" strike="noStrike" dirty="0">
                          <a:solidFill>
                            <a:srgbClr val="FF0000"/>
                          </a:solidFill>
                          <a:effectLst/>
                        </a:rPr>
                        <a:t>4</a:t>
                      </a:r>
                      <a:endParaRPr lang="fr-FR" sz="1600" b="1" i="0" u="none" strike="noStrike" dirty="0">
                        <a:solidFill>
                          <a:srgbClr val="FF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r-FR" sz="1100" u="none" strike="noStrike" dirty="0">
                          <a:effectLst/>
                        </a:rPr>
                        <a:t>5</a:t>
                      </a:r>
                      <a:endParaRPr lang="fr-FR" sz="11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r-FR" sz="1100" u="none" strike="noStrike" dirty="0">
                          <a:effectLst/>
                        </a:rPr>
                        <a:t>6</a:t>
                      </a:r>
                      <a:endParaRPr lang="fr-FR" sz="11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r-FR" sz="1100" u="none" strike="noStrike" dirty="0">
                          <a:effectLst/>
                        </a:rPr>
                        <a:t>7</a:t>
                      </a:r>
                      <a:endParaRPr lang="fr-FR" sz="11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Rectangle 5"/>
          <p:cNvSpPr/>
          <p:nvPr/>
        </p:nvSpPr>
        <p:spPr>
          <a:xfrm>
            <a:off x="253122" y="6066578"/>
            <a:ext cx="8669045" cy="338554"/>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fr-FR" sz="1600" dirty="0">
                <a:solidFill>
                  <a:schemeClr val="lt1"/>
                </a:solidFill>
              </a:rPr>
              <a:t>Le poids des supports Immobiliers (OPCI et SCPI) ne doit pas dépasser 30% de l’encours du </a:t>
            </a:r>
            <a:r>
              <a:rPr lang="fr-FR" sz="1600" dirty="0" smtClean="0">
                <a:solidFill>
                  <a:schemeClr val="lt1"/>
                </a:solidFill>
              </a:rPr>
              <a:t>client.</a:t>
            </a:r>
            <a:endParaRPr lang="fr-FR" sz="1600" dirty="0">
              <a:solidFill>
                <a:schemeClr val="lt1"/>
              </a:solidFill>
            </a:endParaRPr>
          </a:p>
        </p:txBody>
      </p:sp>
    </p:spTree>
    <p:extLst>
      <p:ext uri="{BB962C8B-B14F-4D97-AF65-F5344CB8AC3E}">
        <p14:creationId xmlns:p14="http://schemas.microsoft.com/office/powerpoint/2010/main" val="13376181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41065"/>
            <a:ext cx="8542338" cy="5499427"/>
          </a:xfrm>
        </p:spPr>
        <p:txBody>
          <a:bodyPr>
            <a:noAutofit/>
          </a:bodyPr>
          <a:lstStyle/>
          <a:p>
            <a:pPr algn="just"/>
            <a:r>
              <a:rPr lang="fr-FR" dirty="0" smtClean="0"/>
              <a:t>Valeurs Liquidatives </a:t>
            </a:r>
            <a:r>
              <a:rPr lang="fr-FR" dirty="0"/>
              <a:t>et seuils </a:t>
            </a:r>
            <a:r>
              <a:rPr lang="fr-FR" dirty="0" smtClean="0"/>
              <a:t>d’accès </a:t>
            </a:r>
            <a:endParaRPr lang="fr-FR" dirty="0"/>
          </a:p>
          <a:p>
            <a:pPr lvl="1" algn="just"/>
            <a:r>
              <a:rPr lang="fr-FR" b="1" dirty="0" err="1" smtClean="0">
                <a:solidFill>
                  <a:srgbClr val="EA9922"/>
                </a:solidFill>
              </a:rPr>
              <a:t>Immo</a:t>
            </a:r>
            <a:r>
              <a:rPr lang="fr-FR" b="1" dirty="0" smtClean="0">
                <a:solidFill>
                  <a:srgbClr val="EA9922"/>
                </a:solidFill>
              </a:rPr>
              <a:t> Diversification </a:t>
            </a:r>
            <a:r>
              <a:rPr lang="fr-FR" dirty="0" smtClean="0"/>
              <a:t>: 1 108,94 (au 15/01/2017)   et </a:t>
            </a:r>
            <a:r>
              <a:rPr lang="fr-FR" b="1" dirty="0" err="1" smtClean="0">
                <a:solidFill>
                  <a:srgbClr val="7030A0"/>
                </a:solidFill>
              </a:rPr>
              <a:t>Franceurope</a:t>
            </a:r>
            <a:r>
              <a:rPr lang="fr-FR" b="1" dirty="0" smtClean="0">
                <a:solidFill>
                  <a:srgbClr val="7030A0"/>
                </a:solidFill>
              </a:rPr>
              <a:t> </a:t>
            </a:r>
            <a:r>
              <a:rPr lang="fr-FR" b="1" dirty="0" err="1" smtClean="0">
                <a:solidFill>
                  <a:srgbClr val="7030A0"/>
                </a:solidFill>
              </a:rPr>
              <a:t>Immo</a:t>
            </a:r>
            <a:r>
              <a:rPr lang="fr-FR" b="1" dirty="0" smtClean="0">
                <a:solidFill>
                  <a:srgbClr val="7030A0"/>
                </a:solidFill>
              </a:rPr>
              <a:t> : </a:t>
            </a:r>
            <a:r>
              <a:rPr lang="fr-FR" dirty="0" smtClean="0"/>
              <a:t>107,22 € (au 15/01/2017)</a:t>
            </a:r>
          </a:p>
          <a:p>
            <a:pPr lvl="1" algn="just"/>
            <a:r>
              <a:rPr lang="fr-FR" dirty="0" smtClean="0"/>
              <a:t>Les parts sont décimalisées </a:t>
            </a:r>
            <a:r>
              <a:rPr lang="fr-FR" dirty="0"/>
              <a:t>au </a:t>
            </a:r>
            <a:r>
              <a:rPr lang="fr-FR" dirty="0" smtClean="0"/>
              <a:t>cent-millième.</a:t>
            </a:r>
          </a:p>
          <a:p>
            <a:pPr marL="457200" lvl="1" indent="0" algn="just">
              <a:buNone/>
            </a:pPr>
            <a:endParaRPr lang="fr-FR" sz="1400" dirty="0" smtClean="0"/>
          </a:p>
          <a:p>
            <a:pPr algn="just"/>
            <a:r>
              <a:rPr lang="fr-FR" dirty="0" smtClean="0"/>
              <a:t>Dividendes</a:t>
            </a:r>
            <a:endParaRPr lang="fr-FR" dirty="0"/>
          </a:p>
          <a:p>
            <a:pPr lvl="1" algn="just">
              <a:buFont typeface="Wingdings" panose="05000000000000000000" pitchFamily="2" charset="2"/>
              <a:buChar char="§"/>
            </a:pPr>
            <a:r>
              <a:rPr lang="fr-FR" dirty="0" smtClean="0">
                <a:cs typeface="Calibri" panose="020F0502020204030204" pitchFamily="34" charset="0"/>
              </a:rPr>
              <a:t>Acomptes trimestriels possibles.</a:t>
            </a:r>
            <a:endParaRPr lang="fr-FR" dirty="0">
              <a:cs typeface="Calibri" panose="020F0502020204030204" pitchFamily="34" charset="0"/>
            </a:endParaRPr>
          </a:p>
          <a:p>
            <a:pPr lvl="1" algn="just">
              <a:buFont typeface="Wingdings" panose="05000000000000000000" pitchFamily="2" charset="2"/>
              <a:buChar char="§"/>
            </a:pPr>
            <a:r>
              <a:rPr lang="fr-FR" dirty="0"/>
              <a:t>Les dividendes éventuels seront automatiquement réinvestis par l’assureur (déduction faite des frais de gestion assureur) sur le support en euros du contrat. </a:t>
            </a:r>
            <a:endParaRPr lang="fr-FR" dirty="0" smtClean="0"/>
          </a:p>
          <a:p>
            <a:pPr lvl="1" algn="just">
              <a:buFont typeface="Wingdings" panose="05000000000000000000" pitchFamily="2" charset="2"/>
              <a:buChar char="§"/>
            </a:pPr>
            <a:r>
              <a:rPr lang="fr-FR" b="1" dirty="0">
                <a:solidFill>
                  <a:srgbClr val="FF0000"/>
                </a:solidFill>
              </a:rPr>
              <a:t>Les performances sont à analyser sur le long terme</a:t>
            </a:r>
          </a:p>
        </p:txBody>
      </p:sp>
      <p:sp>
        <p:nvSpPr>
          <p:cNvPr id="5" name="Titre 2"/>
          <p:cNvSpPr>
            <a:spLocks noGrp="1"/>
          </p:cNvSpPr>
          <p:nvPr>
            <p:ph type="title"/>
          </p:nvPr>
        </p:nvSpPr>
        <p:spPr>
          <a:xfrm>
            <a:off x="765174" y="379825"/>
            <a:ext cx="8067600" cy="709200"/>
          </a:xfrm>
        </p:spPr>
        <p:txBody>
          <a:bodyPr/>
          <a:lstStyle/>
          <a:p>
            <a:r>
              <a:rPr lang="fr-FR" dirty="0" smtClean="0"/>
              <a:t>Les OPCI en assurance vie</a:t>
            </a: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3007754106"/>
              </p:ext>
            </p:extLst>
          </p:nvPr>
        </p:nvGraphicFramePr>
        <p:xfrm>
          <a:off x="506026" y="3892217"/>
          <a:ext cx="6871318" cy="1651000"/>
        </p:xfrm>
        <a:graphic>
          <a:graphicData uri="http://schemas.openxmlformats.org/drawingml/2006/table">
            <a:tbl>
              <a:tblPr firstRow="1" bandRow="1">
                <a:tableStyleId>{5C22544A-7EE6-4342-B048-85BDC9FD1C3A}</a:tableStyleId>
              </a:tblPr>
              <a:tblGrid>
                <a:gridCol w="1039739"/>
                <a:gridCol w="1562355"/>
                <a:gridCol w="725070"/>
                <a:gridCol w="768503"/>
                <a:gridCol w="723297"/>
                <a:gridCol w="904121"/>
                <a:gridCol w="1148233"/>
              </a:tblGrid>
              <a:tr h="370840">
                <a:tc>
                  <a:txBody>
                    <a:bodyPr/>
                    <a:lstStyle/>
                    <a:p>
                      <a:endParaRPr lang="fr-FR" sz="1200" dirty="0"/>
                    </a:p>
                  </a:txBody>
                  <a:tcPr/>
                </a:tc>
                <a:tc>
                  <a:txBody>
                    <a:bodyPr/>
                    <a:lstStyle/>
                    <a:p>
                      <a:endParaRPr lang="fr-FR" sz="1200" dirty="0"/>
                    </a:p>
                  </a:txBody>
                  <a:tcPr/>
                </a:tc>
                <a:tc>
                  <a:txBody>
                    <a:bodyPr/>
                    <a:lstStyle/>
                    <a:p>
                      <a:pPr algn="ctr"/>
                      <a:r>
                        <a:rPr lang="fr-FR" sz="1200" dirty="0" smtClean="0"/>
                        <a:t>2013</a:t>
                      </a:r>
                      <a:endParaRPr lang="fr-FR" sz="1200" dirty="0"/>
                    </a:p>
                  </a:txBody>
                  <a:tcPr/>
                </a:tc>
                <a:tc>
                  <a:txBody>
                    <a:bodyPr/>
                    <a:lstStyle/>
                    <a:p>
                      <a:pPr algn="ctr"/>
                      <a:r>
                        <a:rPr lang="fr-FR" sz="1200" dirty="0" smtClean="0"/>
                        <a:t>2014</a:t>
                      </a:r>
                      <a:endParaRPr lang="fr-FR" sz="1200" dirty="0"/>
                    </a:p>
                  </a:txBody>
                  <a:tcPr/>
                </a:tc>
                <a:tc>
                  <a:txBody>
                    <a:bodyPr/>
                    <a:lstStyle/>
                    <a:p>
                      <a:pPr algn="ctr"/>
                      <a:r>
                        <a:rPr lang="fr-FR" sz="1200" dirty="0" smtClean="0"/>
                        <a:t>2015</a:t>
                      </a:r>
                      <a:endParaRPr lang="fr-FR" sz="1200" dirty="0"/>
                    </a:p>
                  </a:txBody>
                  <a:tcPr/>
                </a:tc>
                <a:tc>
                  <a:txBody>
                    <a:bodyPr/>
                    <a:lstStyle/>
                    <a:p>
                      <a:pPr algn="ctr"/>
                      <a:r>
                        <a:rPr lang="fr-FR" sz="1200" dirty="0" smtClean="0"/>
                        <a:t>2016</a:t>
                      </a:r>
                      <a:endParaRPr lang="fr-FR" sz="1200" dirty="0"/>
                    </a:p>
                  </a:txBody>
                  <a:tcPr/>
                </a:tc>
                <a:tc>
                  <a:txBody>
                    <a:bodyPr/>
                    <a:lstStyle/>
                    <a:p>
                      <a:pPr algn="ctr"/>
                      <a:r>
                        <a:rPr lang="fr-FR" sz="1200" dirty="0" smtClean="0"/>
                        <a:t>Depuis 3 ans</a:t>
                      </a:r>
                      <a:endParaRPr lang="fr-FR" sz="1200" dirty="0"/>
                    </a:p>
                  </a:txBody>
                  <a:tcPr/>
                </a:tc>
              </a:tr>
              <a:tr h="370840">
                <a:tc>
                  <a:txBody>
                    <a:bodyPr/>
                    <a:lstStyle/>
                    <a:p>
                      <a:pPr algn="ctr"/>
                      <a:endParaRPr lang="fr-FR" sz="1200" dirty="0" smtClean="0"/>
                    </a:p>
                    <a:p>
                      <a:pPr algn="ctr"/>
                      <a:r>
                        <a:rPr lang="fr-FR" sz="1200" b="1" dirty="0" smtClean="0">
                          <a:solidFill>
                            <a:srgbClr val="7030A0"/>
                          </a:solidFill>
                        </a:rPr>
                        <a:t>Franceurope</a:t>
                      </a:r>
                      <a:r>
                        <a:rPr lang="fr-FR" sz="1200" b="1" baseline="0" dirty="0" smtClean="0">
                          <a:solidFill>
                            <a:srgbClr val="7030A0"/>
                          </a:solidFill>
                        </a:rPr>
                        <a:t> Immo</a:t>
                      </a:r>
                      <a:endParaRPr lang="fr-FR" sz="1200" b="1" dirty="0">
                        <a:solidFill>
                          <a:srgbClr val="7030A0"/>
                        </a:solidFill>
                      </a:endParaRPr>
                    </a:p>
                  </a:txBody>
                  <a:tcPr/>
                </a:tc>
                <a:tc>
                  <a:txBody>
                    <a:bodyPr/>
                    <a:lstStyle/>
                    <a:p>
                      <a:r>
                        <a:rPr lang="fr-FR" sz="1200" baseline="0" dirty="0" smtClean="0"/>
                        <a:t>Perf annuelle avec dividendes réinvestis</a:t>
                      </a:r>
                      <a:endParaRPr lang="fr-FR" sz="1200" dirty="0"/>
                    </a:p>
                  </a:txBody>
                  <a:tcPr/>
                </a:tc>
                <a:tc>
                  <a:txBody>
                    <a:bodyPr/>
                    <a:lstStyle/>
                    <a:p>
                      <a:pPr algn="ctr"/>
                      <a:r>
                        <a:rPr lang="fr-FR" sz="1200" dirty="0" smtClean="0"/>
                        <a:t>3,54%</a:t>
                      </a:r>
                      <a:endParaRPr lang="fr-FR" sz="1200" dirty="0"/>
                    </a:p>
                  </a:txBody>
                  <a:tcPr/>
                </a:tc>
                <a:tc>
                  <a:txBody>
                    <a:bodyPr/>
                    <a:lstStyle/>
                    <a:p>
                      <a:pPr algn="ctr"/>
                      <a:r>
                        <a:rPr lang="fr-FR" sz="1200" dirty="0" smtClean="0"/>
                        <a:t>2,05%</a:t>
                      </a:r>
                      <a:endParaRPr lang="fr-FR" sz="1200" dirty="0"/>
                    </a:p>
                  </a:txBody>
                  <a:tcPr/>
                </a:tc>
                <a:tc>
                  <a:txBody>
                    <a:bodyPr/>
                    <a:lstStyle/>
                    <a:p>
                      <a:pPr algn="ctr"/>
                      <a:r>
                        <a:rPr lang="fr-FR" sz="1200" b="0" dirty="0" smtClean="0"/>
                        <a:t>7,42%</a:t>
                      </a:r>
                      <a:endParaRPr lang="fr-FR" sz="1200" b="0" dirty="0"/>
                    </a:p>
                  </a:txBody>
                  <a:tcPr/>
                </a:tc>
                <a:tc>
                  <a:txBody>
                    <a:bodyPr/>
                    <a:lstStyle/>
                    <a:p>
                      <a:pPr algn="ctr"/>
                      <a:r>
                        <a:rPr lang="fr-FR" sz="1200" b="1" dirty="0" smtClean="0"/>
                        <a:t>1,16%</a:t>
                      </a:r>
                      <a:endParaRPr lang="fr-FR" sz="1200" b="1" dirty="0"/>
                    </a:p>
                  </a:txBody>
                  <a:tcPr/>
                </a:tc>
                <a:tc>
                  <a:txBody>
                    <a:bodyPr/>
                    <a:lstStyle/>
                    <a:p>
                      <a:pPr algn="ctr"/>
                      <a:r>
                        <a:rPr lang="fr-FR" sz="1200" b="1" dirty="0" smtClean="0">
                          <a:solidFill>
                            <a:srgbClr val="EA9922"/>
                          </a:solidFill>
                        </a:rPr>
                        <a:t>12,91%</a:t>
                      </a:r>
                      <a:endParaRPr lang="fr-FR" sz="1200" b="1" dirty="0">
                        <a:solidFill>
                          <a:srgbClr val="EA9922"/>
                        </a:solidFill>
                      </a:endParaRPr>
                    </a:p>
                  </a:txBody>
                  <a:tcPr/>
                </a:tc>
              </a:tr>
              <a:tr h="601608">
                <a:tc>
                  <a:txBody>
                    <a:bodyPr/>
                    <a:lstStyle/>
                    <a:p>
                      <a:pPr algn="ctr"/>
                      <a:endParaRPr lang="fr-FR" sz="1200" dirty="0" smtClean="0"/>
                    </a:p>
                    <a:p>
                      <a:pPr algn="ctr"/>
                      <a:r>
                        <a:rPr lang="fr-FR" sz="1200" b="1" dirty="0" smtClean="0">
                          <a:solidFill>
                            <a:srgbClr val="EA9922"/>
                          </a:solidFill>
                        </a:rPr>
                        <a:t>Immo</a:t>
                      </a:r>
                      <a:r>
                        <a:rPr lang="fr-FR" sz="1200" b="1" baseline="0" dirty="0" smtClean="0">
                          <a:solidFill>
                            <a:srgbClr val="EA9922"/>
                          </a:solidFill>
                        </a:rPr>
                        <a:t> diversification</a:t>
                      </a:r>
                      <a:endParaRPr lang="fr-FR" sz="1200" b="1" dirty="0">
                        <a:solidFill>
                          <a:srgbClr val="EA9922"/>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aseline="0" dirty="0" smtClean="0"/>
                        <a:t>Perf annuelle  avec dividendes réinvestis</a:t>
                      </a:r>
                      <a:endParaRPr lang="fr-FR" sz="1200" dirty="0"/>
                    </a:p>
                  </a:txBody>
                  <a:tcPr/>
                </a:tc>
                <a:tc>
                  <a:txBody>
                    <a:bodyPr/>
                    <a:lstStyle/>
                    <a:p>
                      <a:pPr algn="ctr"/>
                      <a:r>
                        <a:rPr lang="fr-FR" sz="1200" dirty="0" smtClean="0"/>
                        <a:t>NC</a:t>
                      </a:r>
                      <a:endParaRPr lang="fr-FR" sz="1200" dirty="0"/>
                    </a:p>
                  </a:txBody>
                  <a:tcPr/>
                </a:tc>
                <a:tc>
                  <a:txBody>
                    <a:bodyPr/>
                    <a:lstStyle/>
                    <a:p>
                      <a:pPr algn="ctr"/>
                      <a:r>
                        <a:rPr lang="fr-FR" sz="1200" dirty="0" smtClean="0"/>
                        <a:t>9,68%</a:t>
                      </a:r>
                      <a:endParaRPr lang="fr-FR" sz="1200" dirty="0"/>
                    </a:p>
                  </a:txBody>
                  <a:tcPr/>
                </a:tc>
                <a:tc>
                  <a:txBody>
                    <a:bodyPr/>
                    <a:lstStyle/>
                    <a:p>
                      <a:pPr algn="ctr"/>
                      <a:r>
                        <a:rPr lang="fr-FR" sz="1200" dirty="0" smtClean="0"/>
                        <a:t>9,02%</a:t>
                      </a:r>
                      <a:endParaRPr lang="fr-FR" sz="1200" dirty="0"/>
                    </a:p>
                  </a:txBody>
                  <a:tcPr/>
                </a:tc>
                <a:tc>
                  <a:txBody>
                    <a:bodyPr/>
                    <a:lstStyle/>
                    <a:p>
                      <a:pPr algn="ctr"/>
                      <a:r>
                        <a:rPr lang="fr-FR" sz="1200" b="1" dirty="0" smtClean="0"/>
                        <a:t>0,80%</a:t>
                      </a:r>
                      <a:endParaRPr lang="fr-FR" sz="1200" b="1" dirty="0"/>
                    </a:p>
                  </a:txBody>
                  <a:tcPr/>
                </a:tc>
                <a:tc>
                  <a:txBody>
                    <a:bodyPr/>
                    <a:lstStyle/>
                    <a:p>
                      <a:pPr algn="ctr"/>
                      <a:r>
                        <a:rPr lang="fr-FR" sz="1200" b="1" dirty="0" smtClean="0">
                          <a:solidFill>
                            <a:srgbClr val="EA9922"/>
                          </a:solidFill>
                        </a:rPr>
                        <a:t>20,23%</a:t>
                      </a:r>
                      <a:endParaRPr lang="fr-FR" sz="1200" b="1" dirty="0">
                        <a:solidFill>
                          <a:srgbClr val="EA9922"/>
                        </a:solidFill>
                      </a:endParaRPr>
                    </a:p>
                  </a:txBody>
                  <a:tcPr/>
                </a:tc>
              </a:tr>
            </a:tbl>
          </a:graphicData>
        </a:graphic>
      </p:graphicFrame>
    </p:spTree>
    <p:extLst>
      <p:ext uri="{BB962C8B-B14F-4D97-AF65-F5344CB8AC3E}">
        <p14:creationId xmlns:p14="http://schemas.microsoft.com/office/powerpoint/2010/main" val="903177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23310"/>
            <a:ext cx="8542338" cy="5366267"/>
          </a:xfrm>
        </p:spPr>
        <p:txBody>
          <a:bodyPr>
            <a:normAutofit/>
          </a:bodyPr>
          <a:lstStyle/>
          <a:p>
            <a:r>
              <a:rPr lang="fr-FR" dirty="0" smtClean="0"/>
              <a:t>Tarification/Frais : les frais de l’OPCI se cumulent avec les frais du «contrat d’assurance vie »</a:t>
            </a:r>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pPr marL="265113" lvl="1" indent="-265113">
              <a:buClr>
                <a:schemeClr val="tx2"/>
              </a:buClr>
            </a:pPr>
            <a:r>
              <a:rPr lang="fr-FR" dirty="0" smtClean="0"/>
              <a:t>Exemple </a:t>
            </a:r>
            <a:r>
              <a:rPr lang="fr-FR" dirty="0"/>
              <a:t>: client souscrivant pour 1 000 € de </a:t>
            </a:r>
            <a:r>
              <a:rPr lang="fr-FR" dirty="0" err="1" smtClean="0"/>
              <a:t>Franceurope</a:t>
            </a:r>
            <a:r>
              <a:rPr lang="fr-FR" dirty="0" smtClean="0"/>
              <a:t> </a:t>
            </a:r>
            <a:r>
              <a:rPr lang="fr-FR" dirty="0" err="1" smtClean="0"/>
              <a:t>immo</a:t>
            </a:r>
            <a:r>
              <a:rPr lang="fr-FR" dirty="0" smtClean="0"/>
              <a:t> avec un </a:t>
            </a:r>
            <a:r>
              <a:rPr lang="fr-FR" dirty="0"/>
              <a:t>taux de </a:t>
            </a:r>
            <a:r>
              <a:rPr lang="fr-FR" dirty="0" smtClean="0"/>
              <a:t>frais </a:t>
            </a:r>
            <a:r>
              <a:rPr lang="fr-FR" dirty="0"/>
              <a:t>assurance </a:t>
            </a:r>
            <a:r>
              <a:rPr lang="fr-FR" dirty="0" smtClean="0"/>
              <a:t>vie de </a:t>
            </a:r>
            <a:r>
              <a:rPr lang="fr-FR" dirty="0"/>
              <a:t>2%</a:t>
            </a:r>
          </a:p>
          <a:p>
            <a:endParaRPr lang="fr-FR" dirty="0"/>
          </a:p>
          <a:p>
            <a:pPr marL="0" indent="0">
              <a:buNone/>
            </a:pP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445835780"/>
              </p:ext>
            </p:extLst>
          </p:nvPr>
        </p:nvGraphicFramePr>
        <p:xfrm>
          <a:off x="614973" y="1534665"/>
          <a:ext cx="6662026" cy="3496922"/>
        </p:xfrm>
        <a:graphic>
          <a:graphicData uri="http://schemas.openxmlformats.org/drawingml/2006/table">
            <a:tbl>
              <a:tblPr>
                <a:tableStyleId>{5940675A-B579-460E-94D1-54222C63F5DA}</a:tableStyleId>
              </a:tblPr>
              <a:tblGrid>
                <a:gridCol w="723777"/>
                <a:gridCol w="1259175"/>
                <a:gridCol w="2339537"/>
                <a:gridCol w="2339537"/>
              </a:tblGrid>
              <a:tr h="440984">
                <a:tc>
                  <a:txBody>
                    <a:bodyPr/>
                    <a:lstStyle/>
                    <a:p>
                      <a:pPr algn="ctr" fontAlgn="b"/>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D0920"/>
                    </a:solidFill>
                  </a:tcPr>
                </a:tc>
                <a:tc>
                  <a:txBody>
                    <a:bodyPr/>
                    <a:lstStyle/>
                    <a:p>
                      <a:pPr algn="ctr" fontAlgn="b"/>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F2F5B"/>
                    </a:solidFill>
                  </a:tcPr>
                </a:tc>
                <a:tc>
                  <a:txBody>
                    <a:bodyPr/>
                    <a:lstStyle/>
                    <a:p>
                      <a:pPr algn="ctr" fontAlgn="b"/>
                      <a:r>
                        <a:rPr lang="fr-FR" sz="1400" b="1" i="1" u="none" strike="noStrike" dirty="0" smtClean="0">
                          <a:solidFill>
                            <a:srgbClr val="7030A0"/>
                          </a:solidFill>
                          <a:effectLst/>
                          <a:latin typeface="Arial Narrow" panose="020B0606020202030204" pitchFamily="34" charset="0"/>
                        </a:rPr>
                        <a:t>Franceurope Immo</a:t>
                      </a:r>
                      <a:endParaRPr lang="fr-FR" sz="1400" b="1" i="1" u="none" strike="noStrike" dirty="0">
                        <a:solidFill>
                          <a:srgbClr val="7030A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c>
                  <a:txBody>
                    <a:bodyPr/>
                    <a:lstStyle/>
                    <a:p>
                      <a:pPr algn="ctr" fontAlgn="b"/>
                      <a:r>
                        <a:rPr lang="fr-FR" sz="1400" b="1" i="1" u="none" strike="noStrike" dirty="0" smtClean="0">
                          <a:solidFill>
                            <a:srgbClr val="EA9922"/>
                          </a:solidFill>
                          <a:effectLst/>
                          <a:latin typeface="Arial Narrow" panose="020B0606020202030204" pitchFamily="34" charset="0"/>
                        </a:rPr>
                        <a:t>Immo Diversification</a:t>
                      </a:r>
                      <a:endParaRPr lang="fr-FR" sz="1400" b="1" i="1" u="none" strike="noStrike" dirty="0">
                        <a:solidFill>
                          <a:srgbClr val="EA9922"/>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r h="440984">
                <a:tc rowSpan="3">
                  <a:txBody>
                    <a:bodyPr/>
                    <a:lstStyle/>
                    <a:p>
                      <a:pPr algn="ctr" fontAlgn="b"/>
                      <a:r>
                        <a:rPr lang="fr-FR" sz="1400" b="1" u="none" strike="noStrike" dirty="0" smtClean="0">
                          <a:solidFill>
                            <a:schemeClr val="bg1"/>
                          </a:solidFill>
                          <a:effectLst/>
                          <a:latin typeface="Arial Narrow" panose="020B0606020202030204" pitchFamily="34" charset="0"/>
                        </a:rPr>
                        <a:t>Frais </a:t>
                      </a:r>
                      <a:r>
                        <a:rPr lang="fr-FR" sz="1400" b="1" u="none" strike="noStrike" dirty="0">
                          <a:solidFill>
                            <a:schemeClr val="bg1"/>
                          </a:solidFill>
                          <a:effectLst/>
                          <a:latin typeface="Arial Narrow" panose="020B0606020202030204" pitchFamily="34" charset="0"/>
                        </a:rPr>
                        <a:t>du support</a:t>
                      </a:r>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D0920"/>
                    </a:solidFill>
                  </a:tcPr>
                </a:tc>
                <a:tc>
                  <a:txBody>
                    <a:bodyPr/>
                    <a:lstStyle/>
                    <a:p>
                      <a:pPr algn="ctr" fontAlgn="b"/>
                      <a:r>
                        <a:rPr lang="fr-FR" sz="1400" b="1" u="none" strike="noStrike" dirty="0">
                          <a:solidFill>
                            <a:schemeClr val="bg1"/>
                          </a:solidFill>
                          <a:effectLst/>
                          <a:latin typeface="Arial Narrow" panose="020B0606020202030204" pitchFamily="34" charset="0"/>
                        </a:rPr>
                        <a:t>Commission de souscription</a:t>
                      </a:r>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F2F5B"/>
                    </a:solidFill>
                  </a:tcPr>
                </a:tc>
                <a:tc>
                  <a:txBody>
                    <a:bodyPr/>
                    <a:lstStyle/>
                    <a:p>
                      <a:pPr algn="ctr" fontAlgn="b"/>
                      <a:r>
                        <a:rPr lang="fr-FR" sz="1400" u="none" strike="noStrike" dirty="0">
                          <a:effectLst/>
                          <a:latin typeface="Arial Narrow" panose="020B0606020202030204" pitchFamily="34" charset="0"/>
                        </a:rPr>
                        <a:t>5 % dont 3 % </a:t>
                      </a:r>
                      <a:r>
                        <a:rPr lang="fr-FR" sz="1400" u="none" strike="noStrike" dirty="0" smtClean="0">
                          <a:effectLst/>
                          <a:latin typeface="Arial Narrow" panose="020B0606020202030204" pitchFamily="34" charset="0"/>
                        </a:rPr>
                        <a:t>acquis </a:t>
                      </a:r>
                      <a:r>
                        <a:rPr lang="fr-FR" sz="1400" u="none" strike="noStrike" dirty="0">
                          <a:effectLst/>
                          <a:latin typeface="Arial Narrow" panose="020B0606020202030204" pitchFamily="34" charset="0"/>
                        </a:rPr>
                        <a:t>à l’OPCI</a:t>
                      </a:r>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c>
                  <a:txBody>
                    <a:bodyPr/>
                    <a:lstStyle/>
                    <a:p>
                      <a:pPr algn="ctr" fontAlgn="b"/>
                      <a:r>
                        <a:rPr lang="fr-FR" sz="1400" b="0" i="0" u="none" strike="noStrike" dirty="0" smtClean="0">
                          <a:solidFill>
                            <a:srgbClr val="000000"/>
                          </a:solidFill>
                          <a:effectLst/>
                          <a:latin typeface="Arial Narrow" panose="020B0606020202030204" pitchFamily="34" charset="0"/>
                        </a:rPr>
                        <a:t>4,80%</a:t>
                      </a:r>
                      <a:r>
                        <a:rPr lang="fr-FR" sz="1400" b="0" i="0" u="none" strike="noStrike" baseline="0" dirty="0" smtClean="0">
                          <a:solidFill>
                            <a:srgbClr val="000000"/>
                          </a:solidFill>
                          <a:effectLst/>
                          <a:latin typeface="Arial Narrow" panose="020B0606020202030204" pitchFamily="34" charset="0"/>
                        </a:rPr>
                        <a:t> dont 3% acquis à l’OPCI</a:t>
                      </a:r>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r h="656661">
                <a:tc vMerge="1">
                  <a:txBody>
                    <a:bodyPr/>
                    <a:lstStyle/>
                    <a:p>
                      <a:endParaRPr lang="fr-FR"/>
                    </a:p>
                  </a:txBody>
                  <a:tcPr/>
                </a:tc>
                <a:tc>
                  <a:txBody>
                    <a:bodyPr/>
                    <a:lstStyle/>
                    <a:p>
                      <a:pPr algn="ctr" fontAlgn="b"/>
                      <a:r>
                        <a:rPr lang="fr-FR" sz="1400" b="1" u="none" strike="noStrike" dirty="0">
                          <a:solidFill>
                            <a:schemeClr val="bg1"/>
                          </a:solidFill>
                          <a:effectLst/>
                          <a:latin typeface="Arial Narrow" panose="020B0606020202030204" pitchFamily="34" charset="0"/>
                        </a:rPr>
                        <a:t>Frais de fonctionnement et de </a:t>
                      </a:r>
                      <a:r>
                        <a:rPr lang="fr-FR" sz="1400" b="1" u="none" strike="noStrike" dirty="0" smtClean="0">
                          <a:solidFill>
                            <a:schemeClr val="bg1"/>
                          </a:solidFill>
                          <a:effectLst/>
                          <a:latin typeface="Arial Narrow" panose="020B0606020202030204" pitchFamily="34" charset="0"/>
                        </a:rPr>
                        <a:t>gestion</a:t>
                      </a:r>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F2F5B"/>
                    </a:solidFill>
                  </a:tcPr>
                </a:tc>
                <a:tc>
                  <a:txBody>
                    <a:bodyPr/>
                    <a:lstStyle/>
                    <a:p>
                      <a:pPr algn="ctr" fontAlgn="b"/>
                      <a:r>
                        <a:rPr lang="fr-FR" sz="1400" u="none" strike="noStrike" dirty="0">
                          <a:effectLst/>
                          <a:latin typeface="Arial Narrow" panose="020B0606020202030204" pitchFamily="34" charset="0"/>
                        </a:rPr>
                        <a:t>2,90 % TTC de l’actif net </a:t>
                      </a:r>
                      <a:r>
                        <a:rPr lang="fr-FR" sz="1400" u="none" strike="noStrike" dirty="0" smtClean="0">
                          <a:effectLst/>
                          <a:latin typeface="Arial Narrow" panose="020B0606020202030204" pitchFamily="34" charset="0"/>
                        </a:rPr>
                        <a:t>maximum</a:t>
                      </a:r>
                    </a:p>
                    <a:p>
                      <a:pPr algn="ctr" fontAlgn="b"/>
                      <a:r>
                        <a:rPr lang="fr-FR" sz="1400" u="none" strike="noStrike" dirty="0" smtClean="0">
                          <a:effectLst/>
                          <a:latin typeface="Arial Narrow" panose="020B0606020202030204" pitchFamily="34" charset="0"/>
                        </a:rPr>
                        <a:t>(Frais </a:t>
                      </a:r>
                      <a:r>
                        <a:rPr lang="fr-FR" sz="1400" u="none" strike="noStrike" dirty="0">
                          <a:effectLst/>
                          <a:latin typeface="Arial Narrow" panose="020B0606020202030204" pitchFamily="34" charset="0"/>
                        </a:rPr>
                        <a:t>réels 2015 : 1,92%)</a:t>
                      </a:r>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c>
                  <a:txBody>
                    <a:bodyPr/>
                    <a:lstStyle/>
                    <a:p>
                      <a:pPr algn="ctr" fontAlgn="b"/>
                      <a:r>
                        <a:rPr lang="fr-FR" sz="1400" b="0" i="0" u="none" strike="noStrike" dirty="0" smtClean="0">
                          <a:solidFill>
                            <a:srgbClr val="000000"/>
                          </a:solidFill>
                          <a:effectLst/>
                          <a:latin typeface="Arial Narrow" panose="020B0606020202030204" pitchFamily="34" charset="0"/>
                        </a:rPr>
                        <a:t>3% maxi de l’actif net maximum (Frais</a:t>
                      </a:r>
                      <a:r>
                        <a:rPr lang="fr-FR" sz="1400" b="0" i="0" u="none" strike="noStrike" baseline="0" dirty="0" smtClean="0">
                          <a:solidFill>
                            <a:srgbClr val="000000"/>
                          </a:solidFill>
                          <a:effectLst/>
                          <a:latin typeface="Arial Narrow" panose="020B0606020202030204" pitchFamily="34" charset="0"/>
                        </a:rPr>
                        <a:t> réels 2015 : 1,18%)</a:t>
                      </a:r>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r h="972020">
                <a:tc vMerge="1">
                  <a:txBody>
                    <a:bodyPr/>
                    <a:lstStyle/>
                    <a:p>
                      <a:endParaRPr lang="fr-FR"/>
                    </a:p>
                  </a:txBody>
                  <a:tcPr/>
                </a:tc>
                <a:tc>
                  <a:txBody>
                    <a:bodyPr/>
                    <a:lstStyle/>
                    <a:p>
                      <a:pPr algn="ctr" fontAlgn="b"/>
                      <a:r>
                        <a:rPr lang="fr-FR" sz="1400" b="1" u="none" strike="noStrike" dirty="0">
                          <a:solidFill>
                            <a:schemeClr val="bg1"/>
                          </a:solidFill>
                          <a:effectLst/>
                          <a:latin typeface="Arial Narrow" panose="020B0606020202030204" pitchFamily="34" charset="0"/>
                        </a:rPr>
                        <a:t>Frais d’exploitation </a:t>
                      </a:r>
                      <a:r>
                        <a:rPr lang="fr-FR" sz="1400" b="1" u="none" strike="noStrike" dirty="0" smtClean="0">
                          <a:solidFill>
                            <a:schemeClr val="bg1"/>
                          </a:solidFill>
                          <a:effectLst/>
                          <a:latin typeface="Arial Narrow" panose="020B0606020202030204" pitchFamily="34" charset="0"/>
                        </a:rPr>
                        <a:t>immobilière</a:t>
                      </a:r>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F2F5B"/>
                    </a:solidFill>
                  </a:tcPr>
                </a:tc>
                <a:tc>
                  <a:txBody>
                    <a:bodyPr/>
                    <a:lstStyle/>
                    <a:p>
                      <a:pPr algn="ctr" fontAlgn="b"/>
                      <a:r>
                        <a:rPr lang="fr-FR" sz="1400" u="none" strike="noStrike" dirty="0">
                          <a:effectLst/>
                          <a:latin typeface="Arial Narrow" panose="020B0606020202030204" pitchFamily="34" charset="0"/>
                        </a:rPr>
                        <a:t>2 % TTC au maximum par an en moyenne sur 3 années glissantes de la valeur globale des actifs immobiliers (Frais réels 2015 : 0,07%)</a:t>
                      </a:r>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c>
                  <a:txBody>
                    <a:bodyPr/>
                    <a:lstStyle/>
                    <a:p>
                      <a:pPr algn="ctr" fontAlgn="b"/>
                      <a:r>
                        <a:rPr lang="fr-FR" sz="1400" u="none" strike="noStrike" dirty="0" smtClean="0">
                          <a:effectLst/>
                          <a:latin typeface="Arial Narrow" panose="020B0606020202030204" pitchFamily="34" charset="0"/>
                        </a:rPr>
                        <a:t>1,80 % TTC au maximum par an en moyenne sur 3 années glissantes de la valeur globale des actifs immobiliers </a:t>
                      </a:r>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r h="440984">
                <a:tc rowSpan="2">
                  <a:txBody>
                    <a:bodyPr/>
                    <a:lstStyle/>
                    <a:p>
                      <a:pPr algn="ctr" fontAlgn="b"/>
                      <a:r>
                        <a:rPr lang="fr-FR" sz="1400" b="1" u="none" strike="noStrike" dirty="0">
                          <a:solidFill>
                            <a:schemeClr val="bg1"/>
                          </a:solidFill>
                          <a:effectLst/>
                          <a:latin typeface="Arial Narrow" panose="020B0606020202030204" pitchFamily="34" charset="0"/>
                        </a:rPr>
                        <a:t>Frais du contrat d'AV</a:t>
                      </a:r>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rgbClr val="CD0920"/>
                    </a:solidFill>
                  </a:tcPr>
                </a:tc>
                <a:tc>
                  <a:txBody>
                    <a:bodyPr/>
                    <a:lstStyle/>
                    <a:p>
                      <a:pPr algn="ctr" fontAlgn="b"/>
                      <a:r>
                        <a:rPr lang="fr-FR" sz="1400" b="1" u="none" strike="noStrike" dirty="0">
                          <a:solidFill>
                            <a:schemeClr val="bg1"/>
                          </a:solidFill>
                          <a:effectLst/>
                          <a:latin typeface="Arial Narrow" panose="020B0606020202030204" pitchFamily="34" charset="0"/>
                        </a:rPr>
                        <a:t>Frais sur versement</a:t>
                      </a:r>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F2F5B"/>
                    </a:solidFill>
                  </a:tcPr>
                </a:tc>
                <a:tc gridSpan="2">
                  <a:txBody>
                    <a:bodyPr/>
                    <a:lstStyle/>
                    <a:p>
                      <a:pPr algn="ctr" fontAlgn="b"/>
                      <a:r>
                        <a:rPr lang="fr-FR" sz="1400" u="none" strike="noStrike" dirty="0">
                          <a:effectLst/>
                          <a:latin typeface="Arial Narrow" panose="020B0606020202030204" pitchFamily="34" charset="0"/>
                        </a:rPr>
                        <a:t>Frais du contrat</a:t>
                      </a:r>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c hMerge="1">
                  <a:txBody>
                    <a:bodyPr/>
                    <a:lstStyle/>
                    <a:p>
                      <a:pPr algn="ctr" fontAlgn="b"/>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r h="440984">
                <a:tc vMerge="1">
                  <a:txBody>
                    <a:bodyPr/>
                    <a:lstStyle/>
                    <a:p>
                      <a:endParaRPr lang="fr-FR"/>
                    </a:p>
                  </a:txBody>
                  <a:tcPr/>
                </a:tc>
                <a:tc>
                  <a:txBody>
                    <a:bodyPr/>
                    <a:lstStyle/>
                    <a:p>
                      <a:pPr algn="ctr" fontAlgn="b"/>
                      <a:r>
                        <a:rPr lang="fr-FR" sz="1400" b="1" u="none" strike="noStrike" dirty="0">
                          <a:solidFill>
                            <a:schemeClr val="bg1"/>
                          </a:solidFill>
                          <a:effectLst/>
                          <a:latin typeface="Arial Narrow" panose="020B0606020202030204" pitchFamily="34" charset="0"/>
                        </a:rPr>
                        <a:t>Frais de gestion UC</a:t>
                      </a:r>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rgbClr val="7F2F5B"/>
                    </a:solidFill>
                  </a:tcPr>
                </a:tc>
                <a:tc gridSpan="2">
                  <a:txBody>
                    <a:bodyPr/>
                    <a:lstStyle/>
                    <a:p>
                      <a:pPr algn="ctr" fontAlgn="b"/>
                      <a:r>
                        <a:rPr lang="fr-FR" sz="1400" u="none" strike="noStrike" dirty="0" smtClean="0">
                          <a:effectLst/>
                          <a:latin typeface="Arial Narrow" panose="020B0606020202030204" pitchFamily="34" charset="0"/>
                        </a:rPr>
                        <a:t>Frais UC </a:t>
                      </a:r>
                      <a:r>
                        <a:rPr lang="fr-FR" sz="1400" u="none" strike="noStrike" dirty="0">
                          <a:effectLst/>
                          <a:latin typeface="Arial Narrow" panose="020B0606020202030204" pitchFamily="34" charset="0"/>
                        </a:rPr>
                        <a:t>du contrat</a:t>
                      </a:r>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c hMerge="1">
                  <a:txBody>
                    <a:bodyPr/>
                    <a:lstStyle/>
                    <a:p>
                      <a:pPr algn="ctr" fontAlgn="b"/>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bl>
          </a:graphicData>
        </a:graphic>
      </p:graphicFrame>
      <p:sp>
        <p:nvSpPr>
          <p:cNvPr id="6" name="Titre 2"/>
          <p:cNvSpPr>
            <a:spLocks noGrp="1"/>
          </p:cNvSpPr>
          <p:nvPr>
            <p:ph type="title"/>
          </p:nvPr>
        </p:nvSpPr>
        <p:spPr>
          <a:xfrm>
            <a:off x="765174" y="379825"/>
            <a:ext cx="8067600" cy="709200"/>
          </a:xfrm>
        </p:spPr>
        <p:txBody>
          <a:bodyPr/>
          <a:lstStyle/>
          <a:p>
            <a:r>
              <a:rPr lang="fr-FR" dirty="0" smtClean="0"/>
              <a:t>Les OPCI en assurance vie</a:t>
            </a:r>
            <a:endParaRPr lang="fr-FR" dirty="0"/>
          </a:p>
        </p:txBody>
      </p:sp>
      <p:graphicFrame>
        <p:nvGraphicFramePr>
          <p:cNvPr id="7" name="Tableau 6"/>
          <p:cNvGraphicFramePr>
            <a:graphicFrameLocks noGrp="1"/>
          </p:cNvGraphicFramePr>
          <p:nvPr>
            <p:extLst>
              <p:ext uri="{D42A27DB-BD31-4B8C-83A1-F6EECF244321}">
                <p14:modId xmlns:p14="http://schemas.microsoft.com/office/powerpoint/2010/main" val="1963396975"/>
              </p:ext>
            </p:extLst>
          </p:nvPr>
        </p:nvGraphicFramePr>
        <p:xfrm>
          <a:off x="929197" y="5523985"/>
          <a:ext cx="6448147" cy="1018860"/>
        </p:xfrm>
        <a:graphic>
          <a:graphicData uri="http://schemas.openxmlformats.org/drawingml/2006/table">
            <a:tbl>
              <a:tblPr bandRow="1">
                <a:tableStyleId>{17292A2E-F333-43FB-9621-5CBBE7FDCDCB}</a:tableStyleId>
              </a:tblPr>
              <a:tblGrid>
                <a:gridCol w="3048000"/>
                <a:gridCol w="3400147"/>
              </a:tblGrid>
              <a:tr h="284085">
                <a:tc>
                  <a:txBody>
                    <a:bodyPr/>
                    <a:lstStyle/>
                    <a:p>
                      <a:r>
                        <a:rPr lang="fr-FR" sz="1600" dirty="0" smtClean="0"/>
                        <a:t>Montant brut investi</a:t>
                      </a:r>
                      <a:endParaRPr lang="fr-FR" sz="1600" dirty="0"/>
                    </a:p>
                  </a:txBody>
                  <a:tcPr>
                    <a:solidFill>
                      <a:schemeClr val="bg1"/>
                    </a:solidFill>
                  </a:tcPr>
                </a:tc>
                <a:tc>
                  <a:txBody>
                    <a:bodyPr/>
                    <a:lstStyle/>
                    <a:p>
                      <a:r>
                        <a:rPr lang="fr-FR" sz="1600" dirty="0" smtClean="0"/>
                        <a:t>1 000 €</a:t>
                      </a:r>
                      <a:endParaRPr lang="fr-FR" sz="1600" dirty="0"/>
                    </a:p>
                  </a:txBody>
                  <a:tcPr>
                    <a:solidFill>
                      <a:schemeClr val="bg1"/>
                    </a:solidFill>
                  </a:tcPr>
                </a:tc>
              </a:tr>
              <a:tr h="348300">
                <a:tc>
                  <a:txBody>
                    <a:bodyPr/>
                    <a:lstStyle/>
                    <a:p>
                      <a:r>
                        <a:rPr lang="fr-FR" sz="1600" dirty="0" smtClean="0"/>
                        <a:t>Taux de frais</a:t>
                      </a:r>
                      <a:r>
                        <a:rPr lang="fr-FR" sz="1600" baseline="0" dirty="0" smtClean="0"/>
                        <a:t> du contrat</a:t>
                      </a:r>
                      <a:endParaRPr lang="fr-FR" sz="1600" dirty="0"/>
                    </a:p>
                  </a:txBody>
                  <a:tcPr>
                    <a:solidFill>
                      <a:schemeClr val="bg1"/>
                    </a:solidFill>
                  </a:tcPr>
                </a:tc>
                <a:tc>
                  <a:txBody>
                    <a:bodyPr/>
                    <a:lstStyle/>
                    <a:p>
                      <a:r>
                        <a:rPr lang="fr-FR" sz="1600" dirty="0" smtClean="0"/>
                        <a:t>2%</a:t>
                      </a:r>
                      <a:endParaRPr lang="fr-FR" sz="1600" dirty="0"/>
                    </a:p>
                  </a:txBody>
                  <a:tcPr>
                    <a:solidFill>
                      <a:schemeClr val="bg1"/>
                    </a:solidFill>
                  </a:tcPr>
                </a:tc>
              </a:tr>
              <a:tr h="292963">
                <a:tc>
                  <a:txBody>
                    <a:bodyPr/>
                    <a:lstStyle/>
                    <a:p>
                      <a:r>
                        <a:rPr lang="fr-FR" sz="1600" dirty="0" smtClean="0"/>
                        <a:t>Montant net investi</a:t>
                      </a:r>
                      <a:endParaRPr lang="fr-FR" sz="1600" dirty="0"/>
                    </a:p>
                  </a:txBody>
                  <a:tcPr>
                    <a:solidFill>
                      <a:schemeClr val="bg1"/>
                    </a:solidFill>
                  </a:tcPr>
                </a:tc>
                <a:tc>
                  <a:txBody>
                    <a:bodyPr/>
                    <a:lstStyle/>
                    <a:p>
                      <a:r>
                        <a:rPr lang="fr-FR" sz="1600" b="1" dirty="0" smtClean="0"/>
                        <a:t>930 € </a:t>
                      </a:r>
                      <a:r>
                        <a:rPr lang="fr-FR" sz="1600" dirty="0" smtClean="0"/>
                        <a:t>(1000 – 1000*(2%+5%))</a:t>
                      </a:r>
                      <a:endParaRPr lang="fr-FR" sz="1600" dirty="0"/>
                    </a:p>
                  </a:txBody>
                  <a:tcPr>
                    <a:solidFill>
                      <a:schemeClr val="bg1"/>
                    </a:solidFill>
                  </a:tcPr>
                </a:tc>
              </a:tr>
            </a:tbl>
          </a:graphicData>
        </a:graphic>
      </p:graphicFrame>
      <p:sp>
        <p:nvSpPr>
          <p:cNvPr id="3" name="Accolade fermante 2"/>
          <p:cNvSpPr/>
          <p:nvPr/>
        </p:nvSpPr>
        <p:spPr>
          <a:xfrm>
            <a:off x="7288555" y="2396970"/>
            <a:ext cx="399496" cy="174890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 name="ZoneTexte 4"/>
          <p:cNvSpPr txBox="1"/>
          <p:nvPr/>
        </p:nvSpPr>
        <p:spPr>
          <a:xfrm>
            <a:off x="7723573" y="2717423"/>
            <a:ext cx="1420427" cy="1277273"/>
          </a:xfrm>
          <a:prstGeom prst="rect">
            <a:avLst/>
          </a:prstGeom>
          <a:noFill/>
        </p:spPr>
        <p:txBody>
          <a:bodyPr wrap="square" rtlCol="0">
            <a:spAutoFit/>
          </a:bodyPr>
          <a:lstStyle/>
          <a:p>
            <a:pPr algn="ctr"/>
            <a:r>
              <a:rPr lang="fr-FR" sz="1100" b="1" dirty="0" smtClean="0"/>
              <a:t>Ces frais sont prélevés sur les dividendes (en déduction) et éventuellement en réduction du nombre de parts détenues</a:t>
            </a:r>
            <a:endParaRPr lang="fr-FR" sz="1100" b="1" dirty="0"/>
          </a:p>
        </p:txBody>
      </p:sp>
    </p:spTree>
    <p:extLst>
      <p:ext uri="{BB962C8B-B14F-4D97-AF65-F5344CB8AC3E}">
        <p14:creationId xmlns:p14="http://schemas.microsoft.com/office/powerpoint/2010/main" val="33372893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6080" y="1601320"/>
            <a:ext cx="8980265" cy="4515034"/>
          </a:xfrm>
        </p:spPr>
        <p:txBody>
          <a:bodyPr>
            <a:noAutofit/>
          </a:bodyPr>
          <a:lstStyle/>
          <a:p>
            <a:pPr marL="265113" lvl="1" indent="-265113">
              <a:spcAft>
                <a:spcPts val="0"/>
              </a:spcAft>
              <a:buClr>
                <a:schemeClr val="tx2"/>
              </a:buClr>
            </a:pPr>
            <a:r>
              <a:rPr lang="fr-FR" altLang="fr-FR" sz="1800" dirty="0"/>
              <a:t>Ce qui </a:t>
            </a:r>
            <a:r>
              <a:rPr lang="fr-FR" altLang="fr-FR" sz="1800" dirty="0" smtClean="0"/>
              <a:t>distingue </a:t>
            </a:r>
            <a:r>
              <a:rPr lang="fr-FR" altLang="fr-FR" sz="1800" dirty="0"/>
              <a:t>les 2 </a:t>
            </a:r>
            <a:r>
              <a:rPr lang="fr-FR" altLang="fr-FR" sz="1800" dirty="0" smtClean="0"/>
              <a:t>SCPI : les investissements</a:t>
            </a:r>
            <a:endParaRPr lang="fr-FR" altLang="fr-FR" sz="1800" dirty="0"/>
          </a:p>
          <a:p>
            <a:pPr marL="695325" lvl="2" indent="-265113" algn="just"/>
            <a:r>
              <a:rPr lang="fr-FR" dirty="0">
                <a:cs typeface="Calibri" panose="020F0502020204030204" pitchFamily="34" charset="0"/>
              </a:rPr>
              <a:t>Chaque </a:t>
            </a:r>
            <a:r>
              <a:rPr lang="fr-FR" dirty="0" smtClean="0">
                <a:cs typeface="Calibri" panose="020F0502020204030204" pitchFamily="34" charset="0"/>
              </a:rPr>
              <a:t>SCPII </a:t>
            </a:r>
            <a:r>
              <a:rPr lang="fr-FR" dirty="0">
                <a:cs typeface="Calibri" panose="020F0502020204030204" pitchFamily="34" charset="0"/>
              </a:rPr>
              <a:t>n’est commercialisable que sur une gamme</a:t>
            </a:r>
          </a:p>
          <a:p>
            <a:pPr marL="695325" lvl="2" indent="-265113" algn="just"/>
            <a:r>
              <a:rPr lang="fr-FR" dirty="0" smtClean="0"/>
              <a:t>Pierre Plus : Favorise </a:t>
            </a:r>
            <a:r>
              <a:rPr lang="fr-FR" dirty="0"/>
              <a:t>l’acquisition de murs de </a:t>
            </a:r>
            <a:r>
              <a:rPr lang="fr-FR" b="1" dirty="0"/>
              <a:t>commerces</a:t>
            </a:r>
            <a:r>
              <a:rPr lang="fr-FR" dirty="0"/>
              <a:t>, sans toutefois écarter l’investissement </a:t>
            </a:r>
            <a:r>
              <a:rPr lang="fr-FR" b="1" dirty="0"/>
              <a:t>en immobilier de bureaux </a:t>
            </a:r>
            <a:r>
              <a:rPr lang="fr-FR" dirty="0"/>
              <a:t>lorsque des opportunités se présentent, tant en </a:t>
            </a:r>
            <a:r>
              <a:rPr lang="fr-FR" b="1" dirty="0"/>
              <a:t>banlieue parisienne qu’en </a:t>
            </a:r>
            <a:r>
              <a:rPr lang="fr-FR" b="1" dirty="0" smtClean="0"/>
              <a:t>province</a:t>
            </a:r>
          </a:p>
          <a:p>
            <a:pPr marL="695325" lvl="2" indent="-265113" algn="just"/>
            <a:r>
              <a:rPr lang="fr-FR" dirty="0" err="1" smtClean="0"/>
              <a:t>Actipierre</a:t>
            </a:r>
            <a:r>
              <a:rPr lang="fr-FR" dirty="0" smtClean="0"/>
              <a:t> Europe : Favorise l’acquisition exclusive de </a:t>
            </a:r>
            <a:r>
              <a:rPr lang="fr-FR" b="1" dirty="0" smtClean="0"/>
              <a:t>commerces </a:t>
            </a:r>
            <a:r>
              <a:rPr lang="fr-FR" dirty="0"/>
              <a:t>dans les zones à la chalandise avérée, </a:t>
            </a:r>
            <a:r>
              <a:rPr lang="fr-FR" b="1" dirty="0"/>
              <a:t>en France et en zone €</a:t>
            </a:r>
            <a:r>
              <a:rPr lang="fr-FR" b="1" dirty="0" smtClean="0"/>
              <a:t>uro.</a:t>
            </a:r>
            <a:endParaRPr lang="fr-FR" b="1" dirty="0"/>
          </a:p>
          <a:p>
            <a:pPr marL="0" lvl="1" indent="0" algn="just">
              <a:buClr>
                <a:schemeClr val="tx2"/>
              </a:buClr>
              <a:buNone/>
            </a:pPr>
            <a:endParaRPr lang="fr-FR" sz="1800" dirty="0" smtClean="0"/>
          </a:p>
          <a:p>
            <a:pPr marL="265113" lvl="1" indent="-265113" algn="just">
              <a:buClr>
                <a:schemeClr val="tx2"/>
              </a:buClr>
            </a:pPr>
            <a:endParaRPr lang="fr-FR" sz="1800" dirty="0"/>
          </a:p>
          <a:p>
            <a:pPr marL="265113" lvl="1" indent="-265113" algn="just">
              <a:buClr>
                <a:schemeClr val="tx2"/>
              </a:buClr>
            </a:pPr>
            <a:endParaRPr lang="fr-FR" sz="1800" dirty="0"/>
          </a:p>
          <a:p>
            <a:pPr marL="265113" lvl="1" indent="-265113" algn="just">
              <a:buClr>
                <a:schemeClr val="tx2"/>
              </a:buClr>
            </a:pPr>
            <a:endParaRPr lang="fr-FR" sz="1800" dirty="0" smtClean="0">
              <a:solidFill>
                <a:schemeClr val="tx1">
                  <a:lumMod val="50000"/>
                  <a:lumOff val="50000"/>
                </a:schemeClr>
              </a:solidFill>
            </a:endParaRPr>
          </a:p>
          <a:p>
            <a:pPr algn="just"/>
            <a:endParaRPr lang="fr-FR" sz="1600" dirty="0"/>
          </a:p>
        </p:txBody>
      </p:sp>
      <p:sp>
        <p:nvSpPr>
          <p:cNvPr id="7" name="Titre 2"/>
          <p:cNvSpPr>
            <a:spLocks noGrp="1"/>
          </p:cNvSpPr>
          <p:nvPr>
            <p:ph type="title"/>
          </p:nvPr>
        </p:nvSpPr>
        <p:spPr>
          <a:xfrm>
            <a:off x="765174" y="379825"/>
            <a:ext cx="8067600" cy="709200"/>
          </a:xfrm>
        </p:spPr>
        <p:txBody>
          <a:bodyPr/>
          <a:lstStyle/>
          <a:p>
            <a:r>
              <a:rPr lang="fr-FR" dirty="0" smtClean="0"/>
              <a:t>Les SCPI en assurance vie</a:t>
            </a:r>
            <a:endParaRPr lang="fr-F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107" y="3675355"/>
            <a:ext cx="3517798" cy="2460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1637" y="3706893"/>
            <a:ext cx="3257575" cy="2491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2698371" y="3647683"/>
            <a:ext cx="1527400" cy="369332"/>
          </a:xfrm>
          <a:prstGeom prst="rect">
            <a:avLst/>
          </a:prstGeom>
          <a:solidFill>
            <a:schemeClr val="bg1"/>
          </a:solidFill>
        </p:spPr>
        <p:txBody>
          <a:bodyPr wrap="square" rtlCol="0">
            <a:spAutoFit/>
          </a:bodyPr>
          <a:lstStyle/>
          <a:p>
            <a:pPr algn="ctr"/>
            <a:r>
              <a:rPr lang="fr-FR" b="1" dirty="0" smtClean="0">
                <a:solidFill>
                  <a:srgbClr val="7030A0"/>
                </a:solidFill>
              </a:rPr>
              <a:t>Pierre Plus</a:t>
            </a:r>
            <a:endParaRPr lang="fr-FR" b="1" dirty="0">
              <a:solidFill>
                <a:srgbClr val="7030A0"/>
              </a:solidFill>
            </a:endParaRPr>
          </a:p>
        </p:txBody>
      </p:sp>
      <p:sp>
        <p:nvSpPr>
          <p:cNvPr id="10" name="ZoneTexte 9"/>
          <p:cNvSpPr txBox="1"/>
          <p:nvPr/>
        </p:nvSpPr>
        <p:spPr>
          <a:xfrm>
            <a:off x="7113980" y="3639843"/>
            <a:ext cx="2030020" cy="369332"/>
          </a:xfrm>
          <a:prstGeom prst="rect">
            <a:avLst/>
          </a:prstGeom>
          <a:solidFill>
            <a:schemeClr val="bg1"/>
          </a:solidFill>
        </p:spPr>
        <p:txBody>
          <a:bodyPr wrap="square" rtlCol="0">
            <a:spAutoFit/>
          </a:bodyPr>
          <a:lstStyle/>
          <a:p>
            <a:r>
              <a:rPr lang="fr-FR" b="1" dirty="0" err="1" smtClean="0">
                <a:solidFill>
                  <a:srgbClr val="EA9922"/>
                </a:solidFill>
              </a:rPr>
              <a:t>Actipierre</a:t>
            </a:r>
            <a:r>
              <a:rPr lang="fr-FR" b="1" dirty="0" smtClean="0">
                <a:solidFill>
                  <a:srgbClr val="EA9922"/>
                </a:solidFill>
              </a:rPr>
              <a:t> Europe</a:t>
            </a:r>
            <a:endParaRPr lang="fr-FR" b="1" dirty="0">
              <a:solidFill>
                <a:srgbClr val="EA9922"/>
              </a:solidFill>
            </a:endParaRPr>
          </a:p>
        </p:txBody>
      </p:sp>
      <p:sp>
        <p:nvSpPr>
          <p:cNvPr id="8" name="ZoneTexte 7"/>
          <p:cNvSpPr txBox="1"/>
          <p:nvPr/>
        </p:nvSpPr>
        <p:spPr>
          <a:xfrm>
            <a:off x="283668" y="1171852"/>
            <a:ext cx="2032986" cy="338554"/>
          </a:xfrm>
          <a:prstGeom prst="rect">
            <a:avLst/>
          </a:prstGeom>
          <a:noFill/>
        </p:spPr>
        <p:txBody>
          <a:bodyPr wrap="square" rtlCol="0">
            <a:spAutoFit/>
          </a:bodyPr>
          <a:lstStyle/>
          <a:p>
            <a:r>
              <a:rPr lang="fr-FR" sz="1600" dirty="0" smtClean="0">
                <a:solidFill>
                  <a:srgbClr val="7030A0"/>
                </a:solidFill>
              </a:rPr>
              <a:t>Pierre Plus</a:t>
            </a:r>
            <a:endParaRPr lang="fr-FR" sz="1600" dirty="0">
              <a:solidFill>
                <a:srgbClr val="7030A0"/>
              </a:solidFill>
            </a:endParaRPr>
          </a:p>
        </p:txBody>
      </p:sp>
      <p:sp>
        <p:nvSpPr>
          <p:cNvPr id="9" name="ZoneTexte 8"/>
          <p:cNvSpPr txBox="1"/>
          <p:nvPr/>
        </p:nvSpPr>
        <p:spPr>
          <a:xfrm>
            <a:off x="4821637" y="1171852"/>
            <a:ext cx="2032986" cy="338554"/>
          </a:xfrm>
          <a:prstGeom prst="rect">
            <a:avLst/>
          </a:prstGeom>
          <a:noFill/>
        </p:spPr>
        <p:txBody>
          <a:bodyPr wrap="square" rtlCol="0">
            <a:spAutoFit/>
          </a:bodyPr>
          <a:lstStyle/>
          <a:p>
            <a:r>
              <a:rPr lang="fr-FR" sz="1600" dirty="0" err="1" smtClean="0">
                <a:solidFill>
                  <a:srgbClr val="EA9922"/>
                </a:solidFill>
              </a:rPr>
              <a:t>Actipierre</a:t>
            </a:r>
            <a:r>
              <a:rPr lang="fr-FR" sz="1600" dirty="0" smtClean="0">
                <a:solidFill>
                  <a:srgbClr val="EA9922"/>
                </a:solidFill>
              </a:rPr>
              <a:t> Europe</a:t>
            </a:r>
            <a:endParaRPr lang="fr-FR" sz="1600" dirty="0">
              <a:solidFill>
                <a:srgbClr val="EA9922"/>
              </a:solidFill>
            </a:endParaRPr>
          </a:p>
        </p:txBody>
      </p:sp>
      <p:sp>
        <p:nvSpPr>
          <p:cNvPr id="12" name="ZoneTexte 11"/>
          <p:cNvSpPr txBox="1"/>
          <p:nvPr/>
        </p:nvSpPr>
        <p:spPr>
          <a:xfrm>
            <a:off x="1739584" y="1171852"/>
            <a:ext cx="2032986" cy="338554"/>
          </a:xfrm>
          <a:prstGeom prst="rect">
            <a:avLst/>
          </a:prstGeom>
          <a:noFill/>
        </p:spPr>
        <p:txBody>
          <a:bodyPr wrap="square" rtlCol="0">
            <a:spAutoFit/>
          </a:bodyPr>
          <a:lstStyle/>
          <a:p>
            <a:r>
              <a:rPr lang="fr-FR" sz="1600" dirty="0" smtClean="0"/>
              <a:t>BPCE Vie</a:t>
            </a:r>
            <a:endParaRPr lang="fr-FR" sz="1600" dirty="0"/>
          </a:p>
        </p:txBody>
      </p:sp>
      <p:sp>
        <p:nvSpPr>
          <p:cNvPr id="13" name="ZoneTexte 12"/>
          <p:cNvSpPr txBox="1"/>
          <p:nvPr/>
        </p:nvSpPr>
        <p:spPr>
          <a:xfrm>
            <a:off x="6756973" y="1198486"/>
            <a:ext cx="2032986" cy="338554"/>
          </a:xfrm>
          <a:prstGeom prst="rect">
            <a:avLst/>
          </a:prstGeom>
          <a:noFill/>
        </p:spPr>
        <p:txBody>
          <a:bodyPr wrap="square" rtlCol="0">
            <a:spAutoFit/>
          </a:bodyPr>
          <a:lstStyle/>
          <a:p>
            <a:r>
              <a:rPr lang="fr-FR" sz="1600" dirty="0" smtClean="0"/>
              <a:t>CNP</a:t>
            </a:r>
            <a:endParaRPr lang="fr-FR" sz="1600" dirty="0"/>
          </a:p>
        </p:txBody>
      </p:sp>
      <p:sp>
        <p:nvSpPr>
          <p:cNvPr id="14" name="Flèche droite 13"/>
          <p:cNvSpPr/>
          <p:nvPr/>
        </p:nvSpPr>
        <p:spPr>
          <a:xfrm>
            <a:off x="1296117" y="1266569"/>
            <a:ext cx="426127" cy="169277"/>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15" name="Flèche droite 14"/>
          <p:cNvSpPr/>
          <p:nvPr/>
        </p:nvSpPr>
        <p:spPr>
          <a:xfrm>
            <a:off x="6251356" y="1293203"/>
            <a:ext cx="426127" cy="169277"/>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16" name="Rectangle 15"/>
          <p:cNvSpPr/>
          <p:nvPr/>
        </p:nvSpPr>
        <p:spPr>
          <a:xfrm>
            <a:off x="283668" y="1142582"/>
            <a:ext cx="3214134" cy="470517"/>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4670717" y="1142582"/>
            <a:ext cx="3214134" cy="47051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339887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1960" y="1354138"/>
            <a:ext cx="8542338" cy="4515034"/>
          </a:xfrm>
        </p:spPr>
        <p:txBody>
          <a:bodyPr/>
          <a:lstStyle/>
          <a:p>
            <a:r>
              <a:rPr lang="fr-FR" dirty="0"/>
              <a:t>Cible clients :</a:t>
            </a:r>
            <a:r>
              <a:rPr lang="fr-FR" dirty="0">
                <a:latin typeface="Arial Narrow" panose="020B0606020202030204" pitchFamily="34" charset="0"/>
              </a:rPr>
              <a:t>Clients </a:t>
            </a:r>
            <a:r>
              <a:rPr lang="fr-FR" b="1" dirty="0">
                <a:latin typeface="Arial Narrow" panose="020B0606020202030204" pitchFamily="34" charset="0"/>
              </a:rPr>
              <a:t>Gestion Privée (GP) et Haut De Gamme (HDG)</a:t>
            </a:r>
            <a:r>
              <a:rPr lang="fr-FR" dirty="0">
                <a:latin typeface="Arial Narrow" panose="020B0606020202030204" pitchFamily="34" charset="0"/>
              </a:rPr>
              <a:t> </a:t>
            </a:r>
            <a:r>
              <a:rPr lang="fr-FR" dirty="0" smtClean="0">
                <a:latin typeface="Arial Narrow" panose="020B0606020202030204" pitchFamily="34" charset="0"/>
              </a:rPr>
              <a:t>à partir de C2, souhaitant préparer leur retraite, transmission, valoriser un capital, se constituer régulièrement une épargne.</a:t>
            </a:r>
            <a:endParaRPr lang="fr-FR" dirty="0">
              <a:solidFill>
                <a:schemeClr val="tx2"/>
              </a:solidFill>
            </a:endParaRPr>
          </a:p>
          <a:p>
            <a:endParaRPr lang="fr-FR" dirty="0">
              <a:cs typeface="Calibri" panose="020F0502020204030204" pitchFamily="34" charset="0"/>
            </a:endParaRPr>
          </a:p>
          <a:p>
            <a:r>
              <a:rPr lang="fr-FR" dirty="0"/>
              <a:t>Profils risque :</a:t>
            </a:r>
          </a:p>
          <a:p>
            <a:endParaRPr lang="fr-FR" dirty="0"/>
          </a:p>
          <a:p>
            <a:r>
              <a:rPr lang="fr-FR" dirty="0"/>
              <a:t>Durée de placement : 10 ans</a:t>
            </a:r>
          </a:p>
          <a:p>
            <a:pPr marL="0" indent="0">
              <a:buNone/>
            </a:pPr>
            <a:endParaRPr lang="fr-FR" dirty="0"/>
          </a:p>
          <a:p>
            <a:r>
              <a:rPr lang="fr-FR" dirty="0"/>
              <a:t>Contrats Eligibles</a:t>
            </a:r>
          </a:p>
          <a:p>
            <a:pPr lvl="1"/>
            <a:r>
              <a:rPr lang="fr-FR" dirty="0"/>
              <a:t>Nuances Plus/</a:t>
            </a:r>
            <a:r>
              <a:rPr lang="fr-FR" dirty="0" err="1"/>
              <a:t>Capi</a:t>
            </a:r>
            <a:r>
              <a:rPr lang="fr-FR" dirty="0"/>
              <a:t> et </a:t>
            </a:r>
            <a:r>
              <a:rPr lang="fr-FR" dirty="0" smtClean="0"/>
              <a:t>Privilèges </a:t>
            </a:r>
            <a:r>
              <a:rPr lang="fr-FR" dirty="0"/>
              <a:t>pour la </a:t>
            </a:r>
            <a:r>
              <a:rPr lang="fr-FR" dirty="0">
                <a:solidFill>
                  <a:srgbClr val="EA9922"/>
                </a:solidFill>
              </a:rPr>
              <a:t>SCPI </a:t>
            </a:r>
            <a:r>
              <a:rPr lang="fr-FR" dirty="0" err="1" smtClean="0">
                <a:solidFill>
                  <a:srgbClr val="EA9922"/>
                </a:solidFill>
              </a:rPr>
              <a:t>Actipierre</a:t>
            </a:r>
            <a:r>
              <a:rPr lang="fr-FR" dirty="0" smtClean="0">
                <a:solidFill>
                  <a:srgbClr val="EA9922"/>
                </a:solidFill>
              </a:rPr>
              <a:t> </a:t>
            </a:r>
            <a:r>
              <a:rPr lang="fr-FR" dirty="0">
                <a:solidFill>
                  <a:srgbClr val="EA9922"/>
                </a:solidFill>
              </a:rPr>
              <a:t>Europe</a:t>
            </a:r>
          </a:p>
          <a:p>
            <a:pPr lvl="1"/>
            <a:r>
              <a:rPr lang="fr-FR" dirty="0" err="1"/>
              <a:t>Millevie</a:t>
            </a:r>
            <a:r>
              <a:rPr lang="fr-FR" dirty="0"/>
              <a:t> Premium/</a:t>
            </a:r>
            <a:r>
              <a:rPr lang="fr-FR" dirty="0" err="1"/>
              <a:t>iCapi</a:t>
            </a:r>
            <a:r>
              <a:rPr lang="fr-FR" dirty="0"/>
              <a:t> et Infinie pour la </a:t>
            </a:r>
            <a:r>
              <a:rPr lang="fr-FR" dirty="0">
                <a:solidFill>
                  <a:srgbClr val="7030A0"/>
                </a:solidFill>
              </a:rPr>
              <a:t>SCPI Pierre </a:t>
            </a:r>
            <a:r>
              <a:rPr lang="fr-FR" dirty="0" smtClean="0">
                <a:solidFill>
                  <a:srgbClr val="7030A0"/>
                </a:solidFill>
              </a:rPr>
              <a:t>Plus</a:t>
            </a:r>
          </a:p>
          <a:p>
            <a:pPr lvl="1"/>
            <a:r>
              <a:rPr lang="fr-FR" dirty="0"/>
              <a:t>L’offre peut être commercialisée par </a:t>
            </a:r>
            <a:r>
              <a:rPr lang="fr-FR" b="1" dirty="0" smtClean="0"/>
              <a:t>les conseillers Patrimoniaux </a:t>
            </a:r>
            <a:r>
              <a:rPr lang="fr-FR" dirty="0" smtClean="0"/>
              <a:t>(GCP,DAA,DA,DUC </a:t>
            </a:r>
            <a:r>
              <a:rPr lang="fr-FR" dirty="0"/>
              <a:t>et CAGP)</a:t>
            </a:r>
          </a:p>
          <a:p>
            <a:pPr lvl="1"/>
            <a:r>
              <a:rPr lang="fr-FR" dirty="0" smtClean="0"/>
              <a:t>La commercialisation des SCPI s’effectue sous différentes vagues de commercialisation, limitées en montant d’enveloppes.</a:t>
            </a:r>
            <a:endParaRPr lang="fr-FR" dirty="0"/>
          </a:p>
          <a:p>
            <a:pPr marL="0" indent="0">
              <a:buNone/>
            </a:pPr>
            <a:endParaRPr lang="fr-FR" dirty="0"/>
          </a:p>
        </p:txBody>
      </p:sp>
      <p:sp>
        <p:nvSpPr>
          <p:cNvPr id="5" name="Titre 2"/>
          <p:cNvSpPr>
            <a:spLocks noGrp="1"/>
          </p:cNvSpPr>
          <p:nvPr>
            <p:ph type="title"/>
          </p:nvPr>
        </p:nvSpPr>
        <p:spPr>
          <a:xfrm>
            <a:off x="765174" y="379825"/>
            <a:ext cx="8067600" cy="709200"/>
          </a:xfrm>
        </p:spPr>
        <p:txBody>
          <a:bodyPr/>
          <a:lstStyle/>
          <a:p>
            <a:r>
              <a:rPr lang="fr-FR" dirty="0" smtClean="0"/>
              <a:t>Les SCPI en assurance vie</a:t>
            </a:r>
            <a:endParaRPr lang="fr-FR" dirty="0"/>
          </a:p>
        </p:txBody>
      </p:sp>
      <p:graphicFrame>
        <p:nvGraphicFramePr>
          <p:cNvPr id="6" name="Tableau 5"/>
          <p:cNvGraphicFramePr>
            <a:graphicFrameLocks noGrp="1"/>
          </p:cNvGraphicFramePr>
          <p:nvPr>
            <p:extLst>
              <p:ext uri="{D42A27DB-BD31-4B8C-83A1-F6EECF244321}">
                <p14:modId xmlns:p14="http://schemas.microsoft.com/office/powerpoint/2010/main" val="690140925"/>
              </p:ext>
            </p:extLst>
          </p:nvPr>
        </p:nvGraphicFramePr>
        <p:xfrm>
          <a:off x="2197965" y="2357205"/>
          <a:ext cx="5765305" cy="253365"/>
        </p:xfrm>
        <a:graphic>
          <a:graphicData uri="http://schemas.openxmlformats.org/drawingml/2006/table">
            <a:tbl>
              <a:tblPr>
                <a:tableStyleId>{306799F8-075E-4A3A-A7F6-7FBC6576F1A4}</a:tableStyleId>
              </a:tblPr>
              <a:tblGrid>
                <a:gridCol w="823615"/>
                <a:gridCol w="823615"/>
                <a:gridCol w="823615"/>
                <a:gridCol w="823615"/>
                <a:gridCol w="823615"/>
                <a:gridCol w="823615"/>
                <a:gridCol w="823615"/>
              </a:tblGrid>
              <a:tr h="243952">
                <a:tc>
                  <a:txBody>
                    <a:bodyPr/>
                    <a:lstStyle/>
                    <a:p>
                      <a:pPr algn="ctr" fontAlgn="b"/>
                      <a:r>
                        <a:rPr lang="fr-FR" sz="1100" u="none" strike="noStrike" dirty="0">
                          <a:effectLst/>
                        </a:rPr>
                        <a:t>1</a:t>
                      </a:r>
                      <a:endParaRPr lang="fr-FR" sz="1100" b="0" i="0" u="none" strike="noStrike" dirty="0">
                        <a:solidFill>
                          <a:srgbClr val="000000"/>
                        </a:solidFill>
                        <a:effectLst/>
                        <a:latin typeface="Calibri"/>
                      </a:endParaRPr>
                    </a:p>
                  </a:txBody>
                  <a:tcPr marL="9525" marR="9525" marT="9525" marB="0" anchor="b"/>
                </a:tc>
                <a:tc>
                  <a:txBody>
                    <a:bodyPr/>
                    <a:lstStyle/>
                    <a:p>
                      <a:pPr algn="ctr" fontAlgn="b"/>
                      <a:r>
                        <a:rPr lang="fr-FR" sz="1100" u="none" strike="noStrike" dirty="0">
                          <a:effectLst/>
                        </a:rPr>
                        <a:t>2</a:t>
                      </a:r>
                      <a:endParaRPr lang="fr-FR" sz="1100" b="0" i="0" u="none" strike="noStrike" dirty="0">
                        <a:solidFill>
                          <a:srgbClr val="000000"/>
                        </a:solidFill>
                        <a:effectLst/>
                        <a:latin typeface="Calibri"/>
                      </a:endParaRPr>
                    </a:p>
                  </a:txBody>
                  <a:tcPr marL="9525" marR="9525" marT="9525" marB="0" anchor="b"/>
                </a:tc>
                <a:tc>
                  <a:txBody>
                    <a:bodyPr/>
                    <a:lstStyle/>
                    <a:p>
                      <a:pPr marL="0" algn="ctr" defTabSz="914400" rtl="0" eaLnBrk="1" fontAlgn="b" latinLnBrk="0" hangingPunct="1"/>
                      <a:r>
                        <a:rPr lang="fr-FR" sz="1600" b="1" u="none" strike="noStrike" kern="1200" dirty="0">
                          <a:solidFill>
                            <a:srgbClr val="FF0000"/>
                          </a:solidFill>
                          <a:effectLst/>
                          <a:latin typeface="+mn-lt"/>
                          <a:ea typeface="+mn-ea"/>
                          <a:cs typeface="+mn-cs"/>
                        </a:rPr>
                        <a:t>3</a:t>
                      </a:r>
                    </a:p>
                  </a:txBody>
                  <a:tcPr marL="9525" marR="9525" marT="9525" marB="0" anchor="b"/>
                </a:tc>
                <a:tc>
                  <a:txBody>
                    <a:bodyPr/>
                    <a:lstStyle/>
                    <a:p>
                      <a:pPr marL="0" algn="ctr" defTabSz="914400" rtl="0" eaLnBrk="1" fontAlgn="b" latinLnBrk="0" hangingPunct="1"/>
                      <a:r>
                        <a:rPr lang="fr-FR" sz="1100" u="none" strike="noStrike" kern="1200" dirty="0">
                          <a:solidFill>
                            <a:schemeClr val="lt1"/>
                          </a:solidFill>
                          <a:effectLst/>
                          <a:latin typeface="+mn-lt"/>
                          <a:ea typeface="+mn-ea"/>
                          <a:cs typeface="+mn-cs"/>
                        </a:rPr>
                        <a:t>4</a:t>
                      </a:r>
                    </a:p>
                  </a:txBody>
                  <a:tcPr marL="9525" marR="9525" marT="9525" marB="0" anchor="b"/>
                </a:tc>
                <a:tc>
                  <a:txBody>
                    <a:bodyPr/>
                    <a:lstStyle/>
                    <a:p>
                      <a:pPr algn="ctr" fontAlgn="b"/>
                      <a:r>
                        <a:rPr lang="fr-FR" sz="1100" u="none" strike="noStrike" dirty="0">
                          <a:effectLst/>
                        </a:rPr>
                        <a:t>5</a:t>
                      </a:r>
                      <a:endParaRPr lang="fr-FR" sz="1100" b="0" i="0" u="none" strike="noStrike" dirty="0">
                        <a:solidFill>
                          <a:srgbClr val="000000"/>
                        </a:solidFill>
                        <a:effectLst/>
                        <a:latin typeface="Calibri"/>
                      </a:endParaRPr>
                    </a:p>
                  </a:txBody>
                  <a:tcPr marL="9525" marR="9525" marT="9525" marB="0" anchor="b"/>
                </a:tc>
                <a:tc>
                  <a:txBody>
                    <a:bodyPr/>
                    <a:lstStyle/>
                    <a:p>
                      <a:pPr algn="ctr" fontAlgn="b"/>
                      <a:r>
                        <a:rPr lang="fr-FR" sz="1100" u="none" strike="noStrike">
                          <a:effectLst/>
                        </a:rPr>
                        <a:t>6</a:t>
                      </a:r>
                      <a:endParaRPr lang="fr-FR" sz="1100" b="0" i="0" u="none" strike="noStrike">
                        <a:solidFill>
                          <a:srgbClr val="000000"/>
                        </a:solidFill>
                        <a:effectLst/>
                        <a:latin typeface="Calibri"/>
                      </a:endParaRPr>
                    </a:p>
                  </a:txBody>
                  <a:tcPr marL="9525" marR="9525" marT="9525" marB="0" anchor="b"/>
                </a:tc>
                <a:tc>
                  <a:txBody>
                    <a:bodyPr/>
                    <a:lstStyle/>
                    <a:p>
                      <a:pPr algn="ctr" fontAlgn="b"/>
                      <a:r>
                        <a:rPr lang="fr-FR" sz="1100" u="none" strike="noStrike" dirty="0">
                          <a:effectLst/>
                        </a:rPr>
                        <a:t>7</a:t>
                      </a:r>
                      <a:endParaRPr lang="fr-FR" sz="1100" b="0" i="0" u="none" strike="noStrike" dirty="0">
                        <a:solidFill>
                          <a:srgbClr val="000000"/>
                        </a:solidFill>
                        <a:effectLst/>
                        <a:latin typeface="Calibri"/>
                      </a:endParaRPr>
                    </a:p>
                  </a:txBody>
                  <a:tcPr marL="9525" marR="9525" marT="9525" marB="0" anchor="b"/>
                </a:tc>
              </a:tr>
            </a:tbl>
          </a:graphicData>
        </a:graphic>
      </p:graphicFrame>
      <p:sp>
        <p:nvSpPr>
          <p:cNvPr id="3" name="Rectangle 2"/>
          <p:cNvSpPr/>
          <p:nvPr/>
        </p:nvSpPr>
        <p:spPr>
          <a:xfrm>
            <a:off x="235257" y="5791373"/>
            <a:ext cx="8669045" cy="830997"/>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fr-FR" sz="1600" dirty="0">
                <a:solidFill>
                  <a:schemeClr val="lt1"/>
                </a:solidFill>
              </a:rPr>
              <a:t>Le poids des supports Immobiliers (OPCI et SCPI) ne doit pas dépasser 30% de l’encours du client avec un maximum de 20% au titre des SCPI, sans que le montant des SCPI ne dépasse 200 000 € par client. </a:t>
            </a:r>
          </a:p>
          <a:p>
            <a:pPr algn="ctr"/>
            <a:r>
              <a:rPr lang="fr-FR" sz="1600" dirty="0">
                <a:solidFill>
                  <a:schemeClr val="lt1"/>
                </a:solidFill>
              </a:rPr>
              <a:t>Le plafond de 200 000 € s’entend par client tous contrats d’assurance vie confondus.</a:t>
            </a:r>
          </a:p>
        </p:txBody>
      </p:sp>
    </p:spTree>
    <p:extLst>
      <p:ext uri="{BB962C8B-B14F-4D97-AF65-F5344CB8AC3E}">
        <p14:creationId xmlns:p14="http://schemas.microsoft.com/office/powerpoint/2010/main" val="3364780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37974"/>
            <a:ext cx="8542338" cy="4515034"/>
          </a:xfrm>
        </p:spPr>
        <p:txBody>
          <a:bodyPr>
            <a:normAutofit/>
          </a:bodyPr>
          <a:lstStyle/>
          <a:p>
            <a:r>
              <a:rPr lang="fr-FR" dirty="0" smtClean="0"/>
              <a:t>Rendements</a:t>
            </a:r>
            <a:endParaRPr lang="fr-FR" dirty="0"/>
          </a:p>
          <a:p>
            <a:pPr lvl="1">
              <a:lnSpc>
                <a:spcPct val="90000"/>
              </a:lnSpc>
              <a:buFont typeface="Wingdings" panose="05000000000000000000" pitchFamily="2" charset="2"/>
              <a:buChar char="§"/>
            </a:pPr>
            <a:r>
              <a:rPr lang="fr-FR" sz="1700" dirty="0" smtClean="0">
                <a:cs typeface="Calibri" panose="020F0502020204030204" pitchFamily="34" charset="0"/>
              </a:rPr>
              <a:t>Dividendes versés </a:t>
            </a:r>
            <a:r>
              <a:rPr lang="fr-FR" sz="1700" dirty="0">
                <a:cs typeface="Calibri" panose="020F0502020204030204" pitchFamily="34" charset="0"/>
              </a:rPr>
              <a:t>chaque trimestre</a:t>
            </a:r>
          </a:p>
          <a:p>
            <a:pPr lvl="1">
              <a:lnSpc>
                <a:spcPct val="90000"/>
              </a:lnSpc>
              <a:buFont typeface="Wingdings" panose="05000000000000000000" pitchFamily="2" charset="2"/>
              <a:buChar char="§"/>
            </a:pPr>
            <a:r>
              <a:rPr lang="fr-FR" sz="1700" dirty="0" smtClean="0">
                <a:cs typeface="Calibri" panose="020F0502020204030204" pitchFamily="34" charset="0"/>
              </a:rPr>
              <a:t>Réinvestissement </a:t>
            </a:r>
            <a:r>
              <a:rPr lang="fr-FR" sz="1700" dirty="0">
                <a:cs typeface="Calibri" panose="020F0502020204030204" pitchFamily="34" charset="0"/>
              </a:rPr>
              <a:t>automatique sur le support en euros du </a:t>
            </a:r>
            <a:r>
              <a:rPr lang="fr-FR" sz="1700" dirty="0" smtClean="0">
                <a:cs typeface="Calibri" panose="020F0502020204030204" pitchFamily="34" charset="0"/>
              </a:rPr>
              <a:t>contrat</a:t>
            </a:r>
          </a:p>
          <a:p>
            <a:pPr marL="457200" lvl="1" indent="0">
              <a:lnSpc>
                <a:spcPct val="90000"/>
              </a:lnSpc>
              <a:buNone/>
            </a:pPr>
            <a:endParaRPr lang="fr-FR" sz="1700" dirty="0" smtClean="0">
              <a:cs typeface="Calibri" panose="020F0502020204030204" pitchFamily="34" charset="0"/>
            </a:endParaRPr>
          </a:p>
          <a:p>
            <a:pPr marL="457200" lvl="1" indent="0">
              <a:lnSpc>
                <a:spcPct val="90000"/>
              </a:lnSpc>
              <a:buNone/>
            </a:pPr>
            <a:endParaRPr lang="fr-FR" sz="1700" dirty="0">
              <a:cs typeface="Calibri" panose="020F0502020204030204" pitchFamily="34" charset="0"/>
            </a:endParaRPr>
          </a:p>
          <a:p>
            <a:pPr marL="457200" lvl="1" indent="0">
              <a:lnSpc>
                <a:spcPct val="90000"/>
              </a:lnSpc>
              <a:buNone/>
            </a:pPr>
            <a:endParaRPr lang="fr-FR" sz="1700" dirty="0" smtClean="0">
              <a:cs typeface="Calibri" panose="020F0502020204030204" pitchFamily="34" charset="0"/>
            </a:endParaRPr>
          </a:p>
          <a:p>
            <a:pPr marL="457200" lvl="1" indent="0">
              <a:lnSpc>
                <a:spcPct val="90000"/>
              </a:lnSpc>
              <a:buNone/>
            </a:pPr>
            <a:endParaRPr lang="fr-FR" sz="1700" dirty="0" smtClean="0">
              <a:cs typeface="Calibri" panose="020F0502020204030204" pitchFamily="34" charset="0"/>
            </a:endParaRPr>
          </a:p>
          <a:p>
            <a:pPr marL="457200" lvl="1" indent="0">
              <a:lnSpc>
                <a:spcPct val="90000"/>
              </a:lnSpc>
              <a:buNone/>
            </a:pPr>
            <a:endParaRPr lang="fr-FR" sz="1700" dirty="0">
              <a:cs typeface="Calibri" panose="020F0502020204030204" pitchFamily="34" charset="0"/>
            </a:endParaRPr>
          </a:p>
          <a:p>
            <a:pPr marL="457200" lvl="1" indent="0">
              <a:lnSpc>
                <a:spcPct val="90000"/>
              </a:lnSpc>
              <a:buNone/>
            </a:pPr>
            <a:endParaRPr lang="fr-FR" sz="1700" dirty="0" smtClean="0">
              <a:cs typeface="Calibri" panose="020F0502020204030204" pitchFamily="34" charset="0"/>
            </a:endParaRPr>
          </a:p>
          <a:p>
            <a:pPr marL="457200" lvl="1" indent="0">
              <a:lnSpc>
                <a:spcPct val="90000"/>
              </a:lnSpc>
              <a:buNone/>
            </a:pPr>
            <a:endParaRPr lang="fr-FR" sz="1700" dirty="0" smtClean="0">
              <a:cs typeface="Calibri" panose="020F0502020204030204" pitchFamily="34" charset="0"/>
            </a:endParaRPr>
          </a:p>
          <a:p>
            <a:pPr marL="457200" lvl="1" indent="0">
              <a:lnSpc>
                <a:spcPct val="90000"/>
              </a:lnSpc>
              <a:buNone/>
            </a:pPr>
            <a:endParaRPr lang="fr-FR" sz="1700" dirty="0">
              <a:cs typeface="Calibri" panose="020F0502020204030204" pitchFamily="34" charset="0"/>
            </a:endParaRPr>
          </a:p>
          <a:p>
            <a:pPr marL="457200" lvl="1" indent="0">
              <a:lnSpc>
                <a:spcPct val="90000"/>
              </a:lnSpc>
              <a:buNone/>
            </a:pPr>
            <a:endParaRPr lang="fr-FR" sz="1700" dirty="0">
              <a:cs typeface="Calibri" panose="020F0502020204030204" pitchFamily="34" charset="0"/>
            </a:endParaRPr>
          </a:p>
          <a:p>
            <a:pPr marL="0" lvl="1" indent="0">
              <a:lnSpc>
                <a:spcPct val="90000"/>
              </a:lnSpc>
              <a:buClr>
                <a:schemeClr val="tx2"/>
              </a:buClr>
              <a:buNone/>
            </a:pPr>
            <a:endParaRPr lang="fr-FR" sz="1000" dirty="0"/>
          </a:p>
          <a:p>
            <a:pPr marL="265113" lvl="1" indent="-265113">
              <a:lnSpc>
                <a:spcPct val="90000"/>
              </a:lnSpc>
              <a:buClr>
                <a:schemeClr val="tx2"/>
              </a:buClr>
            </a:pPr>
            <a:r>
              <a:rPr lang="fr-FR" sz="1800" dirty="0" smtClean="0">
                <a:latin typeface="Arial Narrow" panose="020B0606020202030204" pitchFamily="34" charset="0"/>
              </a:rPr>
              <a:t>Valorisation des parts</a:t>
            </a:r>
            <a:endParaRPr lang="fr-FR" sz="1800" dirty="0">
              <a:latin typeface="Arial Narrow" panose="020B0606020202030204" pitchFamily="34" charset="0"/>
            </a:endParaRPr>
          </a:p>
          <a:p>
            <a:pPr marL="265113" lvl="1" indent="-265113">
              <a:lnSpc>
                <a:spcPct val="90000"/>
              </a:lnSpc>
              <a:buClr>
                <a:schemeClr val="tx2"/>
              </a:buClr>
            </a:pPr>
            <a:endParaRPr lang="fr-FR" sz="2000" dirty="0"/>
          </a:p>
          <a:p>
            <a:pPr lvl="1">
              <a:lnSpc>
                <a:spcPct val="90000"/>
              </a:lnSpc>
              <a:buFont typeface="Wingdings" panose="05000000000000000000" pitchFamily="2" charset="2"/>
              <a:buChar char="§"/>
            </a:pPr>
            <a:endParaRPr lang="fr-FR" sz="1700" dirty="0">
              <a:cs typeface="Calibri" panose="020F0502020204030204" pitchFamily="34" charset="0"/>
            </a:endParaRPr>
          </a:p>
          <a:p>
            <a:pPr marL="457200" lvl="1" indent="0">
              <a:buNone/>
            </a:pPr>
            <a:endParaRPr lang="fr-FR" sz="1800" dirty="0">
              <a:cs typeface="Calibri" panose="020F0502020204030204" pitchFamily="34" charset="0"/>
            </a:endParaRPr>
          </a:p>
          <a:p>
            <a:endParaRPr lang="fr-FR" dirty="0"/>
          </a:p>
        </p:txBody>
      </p:sp>
      <p:graphicFrame>
        <p:nvGraphicFramePr>
          <p:cNvPr id="11" name="Tableau 10"/>
          <p:cNvGraphicFramePr>
            <a:graphicFrameLocks noGrp="1"/>
          </p:cNvGraphicFramePr>
          <p:nvPr>
            <p:extLst>
              <p:ext uri="{D42A27DB-BD31-4B8C-83A1-F6EECF244321}">
                <p14:modId xmlns:p14="http://schemas.microsoft.com/office/powerpoint/2010/main" val="385706156"/>
              </p:ext>
            </p:extLst>
          </p:nvPr>
        </p:nvGraphicFramePr>
        <p:xfrm>
          <a:off x="1379041" y="5256361"/>
          <a:ext cx="3706783" cy="800395"/>
        </p:xfrm>
        <a:graphic>
          <a:graphicData uri="http://schemas.openxmlformats.org/drawingml/2006/table">
            <a:tbl>
              <a:tblPr>
                <a:tableStyleId>{5940675A-B579-460E-94D1-54222C63F5DA}</a:tableStyleId>
              </a:tblPr>
              <a:tblGrid>
                <a:gridCol w="1300131"/>
                <a:gridCol w="1203326"/>
                <a:gridCol w="1203326"/>
              </a:tblGrid>
              <a:tr h="314767">
                <a:tc>
                  <a:txBody>
                    <a:bodyPr/>
                    <a:lstStyle/>
                    <a:p>
                      <a:pPr algn="ctr"/>
                      <a:r>
                        <a:rPr lang="fr-FR" sz="1000" b="1" dirty="0" smtClean="0">
                          <a:solidFill>
                            <a:schemeClr val="bg1"/>
                          </a:solidFill>
                        </a:rPr>
                        <a:t>Valeurs au </a:t>
                      </a:r>
                    </a:p>
                    <a:p>
                      <a:pPr algn="ctr"/>
                      <a:r>
                        <a:rPr lang="fr-FR" sz="1000" b="1" dirty="0" smtClean="0">
                          <a:solidFill>
                            <a:schemeClr val="bg1"/>
                          </a:solidFill>
                        </a:rPr>
                        <a:t>17/01/2017</a:t>
                      </a:r>
                      <a:endParaRPr lang="fr-FR" sz="1000" dirty="0">
                        <a:solidFill>
                          <a:schemeClr val="bg1"/>
                        </a:solidFill>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D0920"/>
                    </a:solidFill>
                  </a:tcPr>
                </a:tc>
                <a:tc>
                  <a:txBody>
                    <a:bodyPr/>
                    <a:lstStyle/>
                    <a:p>
                      <a:pPr algn="ctr"/>
                      <a:r>
                        <a:rPr lang="fr-FR" sz="1000" b="1" dirty="0" smtClean="0">
                          <a:solidFill>
                            <a:schemeClr val="bg1"/>
                          </a:solidFill>
                        </a:rPr>
                        <a:t>PIERRE PLUS </a:t>
                      </a:r>
                      <a:endParaRPr lang="fr-FR" sz="1000" dirty="0">
                        <a:solidFill>
                          <a:schemeClr val="bg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rgbClr val="813C61"/>
                    </a:solidFill>
                  </a:tcPr>
                </a:tc>
                <a:tc>
                  <a:txBody>
                    <a:bodyPr/>
                    <a:lstStyle/>
                    <a:p>
                      <a:pPr algn="ctr"/>
                      <a:r>
                        <a:rPr lang="fr-FR" sz="1000" b="1" dirty="0" smtClean="0">
                          <a:solidFill>
                            <a:schemeClr val="bg1"/>
                          </a:solidFill>
                        </a:rPr>
                        <a:t>ACTIPIERRE EUROPE </a:t>
                      </a:r>
                      <a:endParaRPr lang="fr-FR" sz="1000" dirty="0">
                        <a:solidFill>
                          <a:schemeClr val="bg1"/>
                        </a:solidFill>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rgbClr val="813C61"/>
                    </a:solidFill>
                  </a:tcPr>
                </a:tc>
              </a:tr>
              <a:tr h="242814">
                <a:tc>
                  <a:txBody>
                    <a:bodyPr/>
                    <a:lstStyle/>
                    <a:p>
                      <a:pPr algn="ctr"/>
                      <a:r>
                        <a:rPr lang="fr-FR" sz="1000" b="1" dirty="0" smtClean="0">
                          <a:solidFill>
                            <a:schemeClr val="bg1"/>
                          </a:solidFill>
                        </a:rPr>
                        <a:t>Valeur de souscription</a:t>
                      </a:r>
                      <a:endParaRPr lang="fr-FR" sz="1000" dirty="0">
                        <a:solidFill>
                          <a:schemeClr val="bg1"/>
                        </a:solidFill>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D0920"/>
                    </a:solidFill>
                  </a:tcPr>
                </a:tc>
                <a:tc>
                  <a:txBody>
                    <a:bodyPr/>
                    <a:lstStyle/>
                    <a:p>
                      <a:pPr algn="ctr" fontAlgn="b"/>
                      <a:r>
                        <a:rPr lang="fr-FR" sz="1000" b="0" u="none" strike="noStrike" dirty="0" smtClean="0">
                          <a:solidFill>
                            <a:schemeClr val="tx1"/>
                          </a:solidFill>
                          <a:effectLst/>
                          <a:latin typeface="Arial Narrow" panose="020B0606020202030204" pitchFamily="34" charset="0"/>
                        </a:rPr>
                        <a:t>1 098 €</a:t>
                      </a:r>
                      <a:endParaRPr lang="fr-FR" sz="1000" b="0" i="0" u="none" strike="noStrike" dirty="0">
                        <a:solidFill>
                          <a:schemeClr val="tx1"/>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chemeClr val="bg1"/>
                    </a:solidFill>
                  </a:tcPr>
                </a:tc>
                <a:tc>
                  <a:txBody>
                    <a:bodyPr/>
                    <a:lstStyle/>
                    <a:p>
                      <a:pPr algn="ctr" fontAlgn="b"/>
                      <a:r>
                        <a:rPr lang="fr-FR" sz="1000" b="0" u="none" strike="noStrike" dirty="0" smtClean="0">
                          <a:effectLst/>
                          <a:latin typeface="Arial Narrow" panose="020B0606020202030204" pitchFamily="34" charset="0"/>
                        </a:rPr>
                        <a:t>210 €</a:t>
                      </a:r>
                      <a:endParaRPr lang="fr-FR" sz="10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r h="242814">
                <a:tc>
                  <a:txBody>
                    <a:bodyPr/>
                    <a:lstStyle/>
                    <a:p>
                      <a:pPr algn="ctr"/>
                      <a:r>
                        <a:rPr lang="fr-FR" sz="1000" b="1" dirty="0" smtClean="0">
                          <a:solidFill>
                            <a:schemeClr val="bg1"/>
                          </a:solidFill>
                        </a:rPr>
                        <a:t>Valeur de rachat</a:t>
                      </a:r>
                      <a:endParaRPr lang="fr-FR" sz="1000" b="1" dirty="0">
                        <a:solidFill>
                          <a:schemeClr val="bg1"/>
                        </a:solidFill>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rgbClr val="CD0920"/>
                    </a:solidFill>
                  </a:tcPr>
                </a:tc>
                <a:tc>
                  <a:txBody>
                    <a:bodyPr/>
                    <a:lstStyle/>
                    <a:p>
                      <a:pPr algn="ctr" fontAlgn="b"/>
                      <a:r>
                        <a:rPr lang="fr-FR" sz="1000" b="0" u="none" strike="noStrike" dirty="0" smtClean="0">
                          <a:solidFill>
                            <a:schemeClr val="tx1"/>
                          </a:solidFill>
                          <a:effectLst/>
                          <a:latin typeface="Arial Narrow" panose="020B0606020202030204" pitchFamily="34" charset="0"/>
                        </a:rPr>
                        <a:t>998,59 €</a:t>
                      </a:r>
                      <a:endParaRPr lang="fr-FR" sz="1000" b="0" i="0" u="none" strike="noStrike" dirty="0">
                        <a:solidFill>
                          <a:schemeClr val="tx1"/>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chemeClr val="bg1"/>
                    </a:solidFill>
                  </a:tcPr>
                </a:tc>
                <a:tc>
                  <a:txBody>
                    <a:bodyPr/>
                    <a:lstStyle/>
                    <a:p>
                      <a:pPr algn="ctr" fontAlgn="b"/>
                      <a:r>
                        <a:rPr lang="fr-FR" sz="1000" b="0" u="none" strike="noStrike" dirty="0" smtClean="0">
                          <a:effectLst/>
                          <a:latin typeface="Arial Narrow" panose="020B0606020202030204" pitchFamily="34" charset="0"/>
                        </a:rPr>
                        <a:t>191,10</a:t>
                      </a:r>
                      <a:r>
                        <a:rPr lang="fr-FR" sz="1000" b="0" u="none" strike="noStrike" baseline="0" dirty="0" smtClean="0">
                          <a:effectLst/>
                          <a:latin typeface="Arial Narrow" panose="020B0606020202030204" pitchFamily="34" charset="0"/>
                        </a:rPr>
                        <a:t> €</a:t>
                      </a:r>
                      <a:endParaRPr lang="fr-FR" sz="10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bl>
          </a:graphicData>
        </a:graphic>
      </p:graphicFrame>
      <p:sp>
        <p:nvSpPr>
          <p:cNvPr id="12" name="Titre 2"/>
          <p:cNvSpPr>
            <a:spLocks noGrp="1"/>
          </p:cNvSpPr>
          <p:nvPr>
            <p:ph type="title"/>
          </p:nvPr>
        </p:nvSpPr>
        <p:spPr>
          <a:xfrm>
            <a:off x="765174" y="379825"/>
            <a:ext cx="8067600" cy="709200"/>
          </a:xfrm>
        </p:spPr>
        <p:txBody>
          <a:bodyPr/>
          <a:lstStyle/>
          <a:p>
            <a:r>
              <a:rPr lang="fr-FR" dirty="0" smtClean="0"/>
              <a:t>Les SCPI en assurance vie</a:t>
            </a:r>
            <a:endParaRPr lang="fr-FR" dirty="0"/>
          </a:p>
        </p:txBody>
      </p:sp>
      <p:graphicFrame>
        <p:nvGraphicFramePr>
          <p:cNvPr id="13" name="Tableau 12"/>
          <p:cNvGraphicFramePr>
            <a:graphicFrameLocks noGrp="1"/>
          </p:cNvGraphicFramePr>
          <p:nvPr>
            <p:extLst>
              <p:ext uri="{D42A27DB-BD31-4B8C-83A1-F6EECF244321}">
                <p14:modId xmlns:p14="http://schemas.microsoft.com/office/powerpoint/2010/main" val="1287930497"/>
              </p:ext>
            </p:extLst>
          </p:nvPr>
        </p:nvGraphicFramePr>
        <p:xfrm>
          <a:off x="221942" y="2377688"/>
          <a:ext cx="8487052" cy="2194560"/>
        </p:xfrm>
        <a:graphic>
          <a:graphicData uri="http://schemas.openxmlformats.org/drawingml/2006/table">
            <a:tbl>
              <a:tblPr firstRow="1" bandRow="1">
                <a:tableStyleId>{5C22544A-7EE6-4342-B048-85BDC9FD1C3A}</a:tableStyleId>
              </a:tblPr>
              <a:tblGrid>
                <a:gridCol w="791221"/>
                <a:gridCol w="1998158"/>
                <a:gridCol w="902288"/>
                <a:gridCol w="891453"/>
                <a:gridCol w="933405"/>
                <a:gridCol w="943892"/>
                <a:gridCol w="773621"/>
                <a:gridCol w="1253014"/>
              </a:tblGrid>
              <a:tr h="370840">
                <a:tc>
                  <a:txBody>
                    <a:bodyPr/>
                    <a:lstStyle/>
                    <a:p>
                      <a:endParaRPr lang="fr-FR" sz="1050" dirty="0"/>
                    </a:p>
                  </a:txBody>
                  <a:tcPr/>
                </a:tc>
                <a:tc>
                  <a:txBody>
                    <a:bodyPr/>
                    <a:lstStyle/>
                    <a:p>
                      <a:endParaRPr lang="fr-FR" sz="1050" dirty="0"/>
                    </a:p>
                  </a:txBody>
                  <a:tcPr/>
                </a:tc>
                <a:tc>
                  <a:txBody>
                    <a:bodyPr/>
                    <a:lstStyle/>
                    <a:p>
                      <a:pPr algn="ctr"/>
                      <a:r>
                        <a:rPr lang="fr-FR" sz="1050" dirty="0" smtClean="0"/>
                        <a:t>2012</a:t>
                      </a:r>
                      <a:endParaRPr lang="fr-FR" sz="1050" dirty="0"/>
                    </a:p>
                  </a:txBody>
                  <a:tcPr/>
                </a:tc>
                <a:tc>
                  <a:txBody>
                    <a:bodyPr/>
                    <a:lstStyle/>
                    <a:p>
                      <a:pPr algn="ctr"/>
                      <a:r>
                        <a:rPr lang="fr-FR" sz="1050" dirty="0" smtClean="0"/>
                        <a:t>2013</a:t>
                      </a:r>
                      <a:endParaRPr lang="fr-FR" sz="1050" dirty="0"/>
                    </a:p>
                  </a:txBody>
                  <a:tcPr/>
                </a:tc>
                <a:tc>
                  <a:txBody>
                    <a:bodyPr/>
                    <a:lstStyle/>
                    <a:p>
                      <a:pPr algn="ctr"/>
                      <a:r>
                        <a:rPr lang="fr-FR" sz="1050" dirty="0" smtClean="0"/>
                        <a:t>2014</a:t>
                      </a:r>
                      <a:endParaRPr lang="fr-FR" sz="1050" dirty="0"/>
                    </a:p>
                  </a:txBody>
                  <a:tcPr/>
                </a:tc>
                <a:tc>
                  <a:txBody>
                    <a:bodyPr/>
                    <a:lstStyle/>
                    <a:p>
                      <a:pPr algn="ctr"/>
                      <a:r>
                        <a:rPr lang="fr-FR" sz="1050" dirty="0" smtClean="0"/>
                        <a:t>2015</a:t>
                      </a:r>
                      <a:endParaRPr lang="fr-FR" sz="1050" dirty="0"/>
                    </a:p>
                  </a:txBody>
                  <a:tcPr/>
                </a:tc>
                <a:tc>
                  <a:txBody>
                    <a:bodyPr/>
                    <a:lstStyle/>
                    <a:p>
                      <a:pPr algn="ctr"/>
                      <a:r>
                        <a:rPr lang="fr-FR" sz="1050" dirty="0" smtClean="0"/>
                        <a:t>2016</a:t>
                      </a:r>
                      <a:endParaRPr lang="fr-FR" sz="1050" dirty="0"/>
                    </a:p>
                  </a:txBody>
                  <a:tcPr/>
                </a:tc>
                <a:tc>
                  <a:txBody>
                    <a:bodyPr/>
                    <a:lstStyle/>
                    <a:p>
                      <a:pPr algn="ctr"/>
                      <a:r>
                        <a:rPr lang="fr-FR" sz="1050" dirty="0" smtClean="0"/>
                        <a:t>TRI 5</a:t>
                      </a:r>
                      <a:r>
                        <a:rPr lang="fr-FR" sz="1050" baseline="0" dirty="0" smtClean="0"/>
                        <a:t> ans </a:t>
                      </a:r>
                    </a:p>
                    <a:p>
                      <a:pPr algn="ctr"/>
                      <a:r>
                        <a:rPr lang="fr-FR" sz="1050" baseline="0" dirty="0" smtClean="0"/>
                        <a:t>(Taux de Rentabilité Interne)</a:t>
                      </a:r>
                    </a:p>
                    <a:p>
                      <a:pPr algn="ctr"/>
                      <a:r>
                        <a:rPr lang="fr-FR" sz="1050" baseline="0" dirty="0" smtClean="0"/>
                        <a:t>2011-216</a:t>
                      </a:r>
                      <a:endParaRPr lang="fr-FR" sz="1050" dirty="0"/>
                    </a:p>
                  </a:txBody>
                  <a:tcPr/>
                </a:tc>
              </a:tr>
              <a:tr h="395204">
                <a:tc>
                  <a:txBody>
                    <a:bodyPr/>
                    <a:lstStyle/>
                    <a:p>
                      <a:r>
                        <a:rPr lang="fr-FR" sz="1050" b="1" dirty="0" err="1" smtClean="0">
                          <a:solidFill>
                            <a:srgbClr val="EA9922"/>
                          </a:solidFill>
                        </a:rPr>
                        <a:t>Actipierre</a:t>
                      </a:r>
                      <a:r>
                        <a:rPr lang="fr-FR" sz="1050" b="1" dirty="0" smtClean="0">
                          <a:solidFill>
                            <a:srgbClr val="EA9922"/>
                          </a:solidFill>
                        </a:rPr>
                        <a:t> Europe</a:t>
                      </a:r>
                      <a:r>
                        <a:rPr lang="fr-FR" sz="1050" b="1" baseline="0" dirty="0" smtClean="0">
                          <a:solidFill>
                            <a:srgbClr val="EA9922"/>
                          </a:solidFill>
                        </a:rPr>
                        <a:t> (CNP)</a:t>
                      </a:r>
                      <a:endParaRPr lang="fr-FR" sz="1050" b="1" dirty="0">
                        <a:solidFill>
                          <a:srgbClr val="EA9922"/>
                        </a:solidFill>
                      </a:endParaRPr>
                    </a:p>
                  </a:txBody>
                  <a:tcPr/>
                </a:tc>
                <a:tc>
                  <a:txBody>
                    <a:bodyPr/>
                    <a:lstStyle/>
                    <a:p>
                      <a:r>
                        <a:rPr lang="fr-FR" sz="1050" baseline="0" dirty="0" smtClean="0"/>
                        <a:t>Perf annuelle avec dividendes </a:t>
                      </a:r>
                      <a:r>
                        <a:rPr lang="fr-FR" sz="1050" kern="1200" baseline="0" dirty="0" smtClean="0">
                          <a:solidFill>
                            <a:schemeClr val="dk1"/>
                          </a:solidFill>
                          <a:latin typeface="+mn-lt"/>
                          <a:ea typeface="+mn-ea"/>
                          <a:cs typeface="+mn-cs"/>
                        </a:rPr>
                        <a:t>réinvestis (y compris les acomptes exceptionnels et quote-part de plus-values distribuées)</a:t>
                      </a:r>
                      <a:endParaRPr lang="fr-FR" sz="1050" kern="1200" baseline="0" dirty="0">
                        <a:solidFill>
                          <a:schemeClr val="dk1"/>
                        </a:solidFill>
                        <a:latin typeface="+mn-lt"/>
                        <a:ea typeface="+mn-ea"/>
                        <a:cs typeface="+mn-cs"/>
                      </a:endParaRPr>
                    </a:p>
                  </a:txBody>
                  <a:tcPr/>
                </a:tc>
                <a:tc>
                  <a:txBody>
                    <a:bodyPr/>
                    <a:lstStyle/>
                    <a:p>
                      <a:pPr algn="ctr"/>
                      <a:r>
                        <a:rPr lang="fr-FR" sz="1050" dirty="0" smtClean="0"/>
                        <a:t>4,16%</a:t>
                      </a:r>
                      <a:endParaRPr lang="fr-FR" sz="1050" dirty="0"/>
                    </a:p>
                  </a:txBody>
                  <a:tcPr/>
                </a:tc>
                <a:tc>
                  <a:txBody>
                    <a:bodyPr/>
                    <a:lstStyle/>
                    <a:p>
                      <a:pPr algn="ctr"/>
                      <a:r>
                        <a:rPr lang="fr-FR" sz="1050" dirty="0" smtClean="0"/>
                        <a:t>4,55%</a:t>
                      </a:r>
                      <a:endParaRPr lang="fr-FR" sz="1050" dirty="0"/>
                    </a:p>
                  </a:txBody>
                  <a:tcPr/>
                </a:tc>
                <a:tc>
                  <a:txBody>
                    <a:bodyPr/>
                    <a:lstStyle/>
                    <a:p>
                      <a:pPr algn="ctr"/>
                      <a:r>
                        <a:rPr lang="fr-FR" sz="1050" dirty="0" smtClean="0"/>
                        <a:t>4,70%</a:t>
                      </a:r>
                      <a:endParaRPr lang="fr-FR" sz="1050" dirty="0"/>
                    </a:p>
                  </a:txBody>
                  <a:tcPr/>
                </a:tc>
                <a:tc>
                  <a:txBody>
                    <a:bodyPr/>
                    <a:lstStyle/>
                    <a:p>
                      <a:pPr algn="ctr"/>
                      <a:r>
                        <a:rPr lang="fr-FR" sz="1050" dirty="0" smtClean="0"/>
                        <a:t>4,75%</a:t>
                      </a:r>
                      <a:endParaRPr lang="fr-FR" sz="1050" dirty="0"/>
                    </a:p>
                  </a:txBody>
                  <a:tcPr/>
                </a:tc>
                <a:tc>
                  <a:txBody>
                    <a:bodyPr/>
                    <a:lstStyle/>
                    <a:p>
                      <a:pPr algn="ctr"/>
                      <a:r>
                        <a:rPr lang="fr-FR" sz="1050" b="1" dirty="0" smtClean="0"/>
                        <a:t>4,31%</a:t>
                      </a:r>
                      <a:endParaRPr lang="fr-FR" sz="1050" b="1" dirty="0"/>
                    </a:p>
                  </a:txBody>
                  <a:tcPr/>
                </a:tc>
                <a:tc>
                  <a:txBody>
                    <a:bodyPr/>
                    <a:lstStyle/>
                    <a:p>
                      <a:pPr algn="ctr"/>
                      <a:r>
                        <a:rPr lang="fr-FR" sz="1050" b="1" dirty="0" smtClean="0">
                          <a:solidFill>
                            <a:srgbClr val="EA9922"/>
                          </a:solidFill>
                        </a:rPr>
                        <a:t>4,60%</a:t>
                      </a:r>
                      <a:endParaRPr lang="fr-FR" sz="1050" b="1" dirty="0">
                        <a:solidFill>
                          <a:srgbClr val="EA9922"/>
                        </a:solidFill>
                      </a:endParaRPr>
                    </a:p>
                  </a:txBody>
                  <a:tcPr/>
                </a:tc>
              </a:tr>
              <a:tr h="202559">
                <a:tc>
                  <a:txBody>
                    <a:bodyPr/>
                    <a:lstStyle/>
                    <a:p>
                      <a:r>
                        <a:rPr lang="fr-FR" sz="1050" b="1" dirty="0" smtClean="0">
                          <a:solidFill>
                            <a:srgbClr val="7030A0"/>
                          </a:solidFill>
                        </a:rPr>
                        <a:t>Pierre Plus (BPCE</a:t>
                      </a:r>
                      <a:r>
                        <a:rPr lang="fr-FR" sz="1050" b="1" baseline="0" dirty="0" smtClean="0">
                          <a:solidFill>
                            <a:srgbClr val="7030A0"/>
                          </a:solidFill>
                        </a:rPr>
                        <a:t> Vie)</a:t>
                      </a:r>
                      <a:endParaRPr lang="fr-FR" sz="1050" b="1" dirty="0">
                        <a:solidFill>
                          <a:srgbClr val="7030A0"/>
                        </a:solidFill>
                      </a:endParaRPr>
                    </a:p>
                  </a:txBody>
                  <a:tcPr/>
                </a:tc>
                <a:tc>
                  <a:txBody>
                    <a:bodyPr/>
                    <a:lstStyle/>
                    <a:p>
                      <a:r>
                        <a:rPr lang="fr-FR" sz="1050" baseline="0" dirty="0" smtClean="0"/>
                        <a:t>Perf annuelle avec dividendes </a:t>
                      </a:r>
                      <a:r>
                        <a:rPr lang="fr-FR" sz="1050" kern="1200" baseline="0" dirty="0" smtClean="0">
                          <a:solidFill>
                            <a:schemeClr val="dk1"/>
                          </a:solidFill>
                          <a:latin typeface="+mn-lt"/>
                          <a:ea typeface="+mn-ea"/>
                          <a:cs typeface="+mn-cs"/>
                        </a:rPr>
                        <a:t>réinvestis (y compris les acomptes exceptionnels et quote-part de plus-values distribuées)</a:t>
                      </a:r>
                      <a:endParaRPr lang="fr-FR" sz="1050" kern="1200" baseline="0" dirty="0">
                        <a:solidFill>
                          <a:schemeClr val="dk1"/>
                        </a:solidFill>
                        <a:latin typeface="+mn-lt"/>
                        <a:ea typeface="+mn-ea"/>
                        <a:cs typeface="+mn-cs"/>
                      </a:endParaRPr>
                    </a:p>
                  </a:txBody>
                  <a:tcPr/>
                </a:tc>
                <a:tc>
                  <a:txBody>
                    <a:bodyPr/>
                    <a:lstStyle/>
                    <a:p>
                      <a:pPr algn="ctr"/>
                      <a:r>
                        <a:rPr lang="fr-FR" sz="1050" dirty="0" smtClean="0"/>
                        <a:t>4,66%</a:t>
                      </a:r>
                      <a:endParaRPr lang="fr-FR" sz="1050" dirty="0"/>
                    </a:p>
                  </a:txBody>
                  <a:tcPr/>
                </a:tc>
                <a:tc>
                  <a:txBody>
                    <a:bodyPr/>
                    <a:lstStyle/>
                    <a:p>
                      <a:pPr algn="ctr"/>
                      <a:r>
                        <a:rPr lang="fr-FR" sz="1050" dirty="0" smtClean="0"/>
                        <a:t>4,73%</a:t>
                      </a:r>
                      <a:endParaRPr lang="fr-FR" sz="1050" dirty="0"/>
                    </a:p>
                  </a:txBody>
                  <a:tcPr/>
                </a:tc>
                <a:tc>
                  <a:txBody>
                    <a:bodyPr/>
                    <a:lstStyle/>
                    <a:p>
                      <a:pPr algn="ctr"/>
                      <a:r>
                        <a:rPr lang="fr-FR" sz="1050" dirty="0" smtClean="0"/>
                        <a:t>5,01%</a:t>
                      </a:r>
                      <a:endParaRPr lang="fr-FR" sz="1050" dirty="0"/>
                    </a:p>
                  </a:txBody>
                  <a:tcPr/>
                </a:tc>
                <a:tc>
                  <a:txBody>
                    <a:bodyPr/>
                    <a:lstStyle/>
                    <a:p>
                      <a:pPr algn="ctr"/>
                      <a:r>
                        <a:rPr lang="fr-FR" sz="1050" dirty="0" smtClean="0"/>
                        <a:t>5,01%</a:t>
                      </a:r>
                      <a:endParaRPr lang="fr-FR" sz="1050" dirty="0"/>
                    </a:p>
                  </a:txBody>
                  <a:tcPr/>
                </a:tc>
                <a:tc>
                  <a:txBody>
                    <a:bodyPr/>
                    <a:lstStyle/>
                    <a:p>
                      <a:pPr algn="ctr"/>
                      <a:r>
                        <a:rPr lang="fr-FR" sz="1050" b="1" dirty="0" smtClean="0"/>
                        <a:t>4,43%</a:t>
                      </a:r>
                      <a:endParaRPr lang="fr-FR" sz="1050" b="1" dirty="0"/>
                    </a:p>
                  </a:txBody>
                  <a:tcPr/>
                </a:tc>
                <a:tc>
                  <a:txBody>
                    <a:bodyPr/>
                    <a:lstStyle/>
                    <a:p>
                      <a:pPr algn="ctr"/>
                      <a:r>
                        <a:rPr lang="fr-FR" sz="1050" b="1" dirty="0" smtClean="0">
                          <a:solidFill>
                            <a:srgbClr val="EA9922"/>
                          </a:solidFill>
                        </a:rPr>
                        <a:t>4,38%</a:t>
                      </a:r>
                      <a:endParaRPr lang="fr-FR" sz="1050" b="1" dirty="0">
                        <a:solidFill>
                          <a:srgbClr val="EA9922"/>
                        </a:solidFill>
                      </a:endParaRPr>
                    </a:p>
                  </a:txBody>
                  <a:tcPr/>
                </a:tc>
              </a:tr>
            </a:tbl>
          </a:graphicData>
        </a:graphic>
      </p:graphicFrame>
      <p:sp>
        <p:nvSpPr>
          <p:cNvPr id="3" name="Rectangle 2"/>
          <p:cNvSpPr/>
          <p:nvPr/>
        </p:nvSpPr>
        <p:spPr>
          <a:xfrm>
            <a:off x="5437563" y="5300772"/>
            <a:ext cx="3519996" cy="938719"/>
          </a:xfrm>
          <a:prstGeom prst="rect">
            <a:avLst/>
          </a:prstGeom>
        </p:spPr>
        <p:txBody>
          <a:bodyPr wrap="square">
            <a:spAutoFit/>
          </a:bodyPr>
          <a:lstStyle/>
          <a:p>
            <a:r>
              <a:rPr lang="fr-FR" sz="1100" dirty="0"/>
              <a:t>La valeur de </a:t>
            </a:r>
            <a:r>
              <a:rPr lang="fr-FR" sz="1100" dirty="0" smtClean="0"/>
              <a:t>rachat </a:t>
            </a:r>
            <a:r>
              <a:rPr lang="fr-FR" sz="1100" dirty="0"/>
              <a:t>est la valeur de l’unité de compte retenue pour la revente d’une part de SCPI. Elle correspond à la valeur de souscription au jour du retrait </a:t>
            </a:r>
            <a:r>
              <a:rPr lang="fr-FR" sz="1100" b="1" dirty="0"/>
              <a:t>diminuée de la commission de souscription </a:t>
            </a:r>
            <a:r>
              <a:rPr lang="fr-FR" sz="1100" dirty="0"/>
              <a:t>spécifique au support </a:t>
            </a:r>
            <a:r>
              <a:rPr lang="fr-FR" sz="1100" dirty="0" smtClean="0"/>
              <a:t>SCPI</a:t>
            </a:r>
            <a:r>
              <a:rPr lang="fr-FR" sz="1100" dirty="0"/>
              <a:t> </a:t>
            </a:r>
            <a:r>
              <a:rPr lang="fr-FR" sz="1100" dirty="0" smtClean="0"/>
              <a:t>(comprise entre 9% et 10,80%)</a:t>
            </a:r>
            <a:endParaRPr lang="fr-FR" sz="1100" dirty="0"/>
          </a:p>
        </p:txBody>
      </p:sp>
      <p:sp>
        <p:nvSpPr>
          <p:cNvPr id="4" name="Flèche droite 3"/>
          <p:cNvSpPr/>
          <p:nvPr/>
        </p:nvSpPr>
        <p:spPr>
          <a:xfrm>
            <a:off x="5166793" y="5841507"/>
            <a:ext cx="270770" cy="1864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llipse 4"/>
          <p:cNvSpPr/>
          <p:nvPr/>
        </p:nvSpPr>
        <p:spPr>
          <a:xfrm>
            <a:off x="2796455" y="5819313"/>
            <a:ext cx="2059620" cy="25745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727762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300870"/>
            <a:ext cx="8685752" cy="4515034"/>
          </a:xfrm>
        </p:spPr>
        <p:txBody>
          <a:bodyPr/>
          <a:lstStyle/>
          <a:p>
            <a:pPr marL="265113" lvl="1" indent="-265113">
              <a:lnSpc>
                <a:spcPct val="90000"/>
              </a:lnSpc>
              <a:buClr>
                <a:schemeClr val="tx2"/>
              </a:buClr>
            </a:pPr>
            <a:r>
              <a:rPr lang="fr-FR" sz="1800" dirty="0" smtClean="0"/>
              <a:t>Tarification/Frais : </a:t>
            </a:r>
            <a:r>
              <a:rPr lang="fr-FR" sz="1800" dirty="0"/>
              <a:t>les frais de </a:t>
            </a:r>
            <a:r>
              <a:rPr lang="fr-FR" sz="1800" dirty="0" smtClean="0"/>
              <a:t>la SCPI se </a:t>
            </a:r>
            <a:r>
              <a:rPr lang="fr-FR" sz="1800" dirty="0"/>
              <a:t>cumulent avec les frais du « </a:t>
            </a:r>
            <a:r>
              <a:rPr lang="fr-FR" sz="1800" dirty="0" smtClean="0"/>
              <a:t>contrat d’assurance vie</a:t>
            </a:r>
            <a:r>
              <a:rPr lang="fr-FR" sz="1800" dirty="0"/>
              <a:t> </a:t>
            </a:r>
            <a:r>
              <a:rPr lang="fr-FR" sz="2000" dirty="0" smtClean="0"/>
              <a:t>»</a:t>
            </a:r>
          </a:p>
          <a:p>
            <a:pPr lvl="1">
              <a:lnSpc>
                <a:spcPct val="90000"/>
              </a:lnSpc>
            </a:pPr>
            <a:r>
              <a:rPr lang="fr-FR" dirty="0" smtClean="0"/>
              <a:t>Les frais inhérents au support ne sont visibles qu’au moment du rachat</a:t>
            </a:r>
          </a:p>
          <a:p>
            <a:pPr marL="457200" lvl="1" indent="0">
              <a:lnSpc>
                <a:spcPct val="90000"/>
              </a:lnSpc>
              <a:buNone/>
            </a:pPr>
            <a:endParaRPr lang="fr-FR" sz="2000" dirty="0"/>
          </a:p>
          <a:p>
            <a:pPr marL="0" lvl="1" indent="0">
              <a:lnSpc>
                <a:spcPct val="90000"/>
              </a:lnSpc>
              <a:buClr>
                <a:schemeClr val="tx2"/>
              </a:buClr>
              <a:buNone/>
            </a:pPr>
            <a:endParaRPr lang="fr-FR" sz="2000" dirty="0" smtClean="0"/>
          </a:p>
          <a:p>
            <a:pPr marL="265113" lvl="1" indent="-265113">
              <a:lnSpc>
                <a:spcPct val="90000"/>
              </a:lnSpc>
              <a:buClr>
                <a:schemeClr val="tx2"/>
              </a:buClr>
            </a:pPr>
            <a:endParaRPr lang="fr-FR" sz="2000" dirty="0"/>
          </a:p>
          <a:p>
            <a:pPr marL="0" lvl="1" indent="0">
              <a:lnSpc>
                <a:spcPct val="90000"/>
              </a:lnSpc>
              <a:buClr>
                <a:schemeClr val="tx2"/>
              </a:buClr>
              <a:buNone/>
            </a:pPr>
            <a:endParaRPr lang="fr-FR" sz="2000" dirty="0" smtClean="0"/>
          </a:p>
          <a:p>
            <a:pPr marL="0" lvl="1" indent="0">
              <a:lnSpc>
                <a:spcPct val="90000"/>
              </a:lnSpc>
              <a:buClr>
                <a:schemeClr val="tx2"/>
              </a:buClr>
              <a:buNone/>
            </a:pPr>
            <a:endParaRPr lang="fr-FR" sz="2000" dirty="0" smtClean="0"/>
          </a:p>
          <a:p>
            <a:pPr lvl="1">
              <a:lnSpc>
                <a:spcPct val="90000"/>
              </a:lnSpc>
            </a:pPr>
            <a:r>
              <a:rPr lang="fr-FR" dirty="0" smtClean="0"/>
              <a:t>Exemple </a:t>
            </a:r>
            <a:r>
              <a:rPr lang="fr-FR" dirty="0"/>
              <a:t>: client souscrivant pour 1 000 € de </a:t>
            </a:r>
            <a:r>
              <a:rPr lang="fr-FR" dirty="0" smtClean="0"/>
              <a:t>SCPI </a:t>
            </a:r>
            <a:r>
              <a:rPr lang="fr-FR" dirty="0" err="1" smtClean="0"/>
              <a:t>Actipierre</a:t>
            </a:r>
            <a:r>
              <a:rPr lang="fr-FR" dirty="0" smtClean="0"/>
              <a:t> Europe </a:t>
            </a:r>
            <a:r>
              <a:rPr lang="fr-FR" dirty="0"/>
              <a:t>avec taux de </a:t>
            </a:r>
            <a:r>
              <a:rPr lang="fr-FR" dirty="0" smtClean="0"/>
              <a:t>frais </a:t>
            </a:r>
            <a:r>
              <a:rPr lang="fr-FR" dirty="0"/>
              <a:t>assurance vie 2%</a:t>
            </a:r>
          </a:p>
          <a:p>
            <a:pPr marL="265113" lvl="1" indent="-265113">
              <a:lnSpc>
                <a:spcPct val="90000"/>
              </a:lnSpc>
              <a:buClr>
                <a:schemeClr val="tx2"/>
              </a:buClr>
            </a:pPr>
            <a:endParaRPr lang="fr-FR" sz="2000" dirty="0"/>
          </a:p>
          <a:p>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253889538"/>
              </p:ext>
            </p:extLst>
          </p:nvPr>
        </p:nvGraphicFramePr>
        <p:xfrm>
          <a:off x="1596360" y="2231672"/>
          <a:ext cx="4152564" cy="1013882"/>
        </p:xfrm>
        <a:graphic>
          <a:graphicData uri="http://schemas.openxmlformats.org/drawingml/2006/table">
            <a:tbl>
              <a:tblPr>
                <a:tableStyleId>{5940675A-B579-460E-94D1-54222C63F5DA}</a:tableStyleId>
              </a:tblPr>
              <a:tblGrid>
                <a:gridCol w="695324"/>
                <a:gridCol w="1209675"/>
                <a:gridCol w="2247565"/>
              </a:tblGrid>
              <a:tr h="467544">
                <a:tc>
                  <a:txBody>
                    <a:bodyPr/>
                    <a:lstStyle/>
                    <a:p>
                      <a:pPr algn="ctr" fontAlgn="b"/>
                      <a:r>
                        <a:rPr lang="fr-FR" sz="1050" b="1" u="none" strike="noStrike" dirty="0" smtClean="0">
                          <a:solidFill>
                            <a:schemeClr val="bg1"/>
                          </a:solidFill>
                          <a:effectLst/>
                          <a:latin typeface="Arial Narrow" panose="020B0606020202030204" pitchFamily="34" charset="0"/>
                        </a:rPr>
                        <a:t>Frais </a:t>
                      </a:r>
                      <a:r>
                        <a:rPr lang="fr-FR" sz="1050" b="1" u="none" strike="noStrike" dirty="0">
                          <a:solidFill>
                            <a:schemeClr val="bg1"/>
                          </a:solidFill>
                          <a:effectLst/>
                          <a:latin typeface="Arial Narrow" panose="020B0606020202030204" pitchFamily="34" charset="0"/>
                        </a:rPr>
                        <a:t>du support</a:t>
                      </a:r>
                      <a:endParaRPr lang="fr-FR" sz="105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D0920"/>
                    </a:solidFill>
                  </a:tcPr>
                </a:tc>
                <a:tc>
                  <a:txBody>
                    <a:bodyPr/>
                    <a:lstStyle/>
                    <a:p>
                      <a:pPr algn="ctr" fontAlgn="b"/>
                      <a:r>
                        <a:rPr lang="fr-FR" sz="1050" b="1" u="none" strike="noStrike" dirty="0">
                          <a:solidFill>
                            <a:schemeClr val="bg1"/>
                          </a:solidFill>
                          <a:effectLst/>
                          <a:latin typeface="Arial Narrow" panose="020B0606020202030204" pitchFamily="34" charset="0"/>
                        </a:rPr>
                        <a:t>Commission de souscription</a:t>
                      </a:r>
                      <a:endParaRPr lang="fr-FR" sz="105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F2F5B"/>
                    </a:solidFill>
                  </a:tcPr>
                </a:tc>
                <a:tc>
                  <a:txBody>
                    <a:bodyPr/>
                    <a:lstStyle/>
                    <a:p>
                      <a:pPr algn="ctr" fontAlgn="b"/>
                      <a:r>
                        <a:rPr lang="fr-FR" sz="1050" u="none" strike="noStrike" dirty="0" smtClean="0">
                          <a:effectLst/>
                          <a:latin typeface="Arial Narrow" panose="020B0606020202030204" pitchFamily="34" charset="0"/>
                        </a:rPr>
                        <a:t>Entre 9 % et 10,80%</a:t>
                      </a:r>
                    </a:p>
                    <a:p>
                      <a:pPr algn="ctr" fontAlgn="b"/>
                      <a:r>
                        <a:rPr lang="fr-FR" sz="1050" u="none" strike="noStrike" dirty="0" smtClean="0">
                          <a:effectLst/>
                          <a:latin typeface="Arial Narrow" panose="020B0606020202030204" pitchFamily="34" charset="0"/>
                        </a:rPr>
                        <a:t>dont 3 % pour CILOGER</a:t>
                      </a:r>
                      <a:endParaRPr lang="fr-FR" sz="105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r h="273169">
                <a:tc rowSpan="2">
                  <a:txBody>
                    <a:bodyPr/>
                    <a:lstStyle/>
                    <a:p>
                      <a:pPr algn="ctr" fontAlgn="b"/>
                      <a:r>
                        <a:rPr lang="fr-FR" sz="1050" b="1" u="none" strike="noStrike" dirty="0">
                          <a:solidFill>
                            <a:schemeClr val="bg1"/>
                          </a:solidFill>
                          <a:effectLst/>
                          <a:latin typeface="Arial Narrow" panose="020B0606020202030204" pitchFamily="34" charset="0"/>
                        </a:rPr>
                        <a:t>Frais du contrat d'AV</a:t>
                      </a:r>
                      <a:endParaRPr lang="fr-FR" sz="105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rgbClr val="CD0920"/>
                    </a:solidFill>
                  </a:tcPr>
                </a:tc>
                <a:tc>
                  <a:txBody>
                    <a:bodyPr/>
                    <a:lstStyle/>
                    <a:p>
                      <a:pPr algn="ctr" fontAlgn="b"/>
                      <a:r>
                        <a:rPr lang="fr-FR" sz="1050" b="1" u="none" strike="noStrike" dirty="0">
                          <a:solidFill>
                            <a:schemeClr val="bg1"/>
                          </a:solidFill>
                          <a:effectLst/>
                          <a:latin typeface="Arial Narrow" panose="020B0606020202030204" pitchFamily="34" charset="0"/>
                        </a:rPr>
                        <a:t>Frais sur versement</a:t>
                      </a:r>
                      <a:endParaRPr lang="fr-FR" sz="105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F2F5B"/>
                    </a:solidFill>
                  </a:tcPr>
                </a:tc>
                <a:tc>
                  <a:txBody>
                    <a:bodyPr/>
                    <a:lstStyle/>
                    <a:p>
                      <a:pPr algn="ctr" fontAlgn="b"/>
                      <a:r>
                        <a:rPr lang="fr-FR" sz="1050" u="none" strike="noStrike" dirty="0">
                          <a:effectLst/>
                          <a:latin typeface="Arial Narrow" panose="020B0606020202030204" pitchFamily="34" charset="0"/>
                        </a:rPr>
                        <a:t>Frais du </a:t>
                      </a:r>
                      <a:r>
                        <a:rPr lang="fr-FR" sz="1050" u="none" strike="noStrike" dirty="0" smtClean="0">
                          <a:effectLst/>
                          <a:latin typeface="Arial Narrow" panose="020B0606020202030204" pitchFamily="34" charset="0"/>
                        </a:rPr>
                        <a:t>contrat d’assurance vie</a:t>
                      </a:r>
                      <a:endParaRPr lang="fr-FR" sz="105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r h="273169">
                <a:tc vMerge="1">
                  <a:txBody>
                    <a:bodyPr/>
                    <a:lstStyle/>
                    <a:p>
                      <a:endParaRPr lang="fr-FR"/>
                    </a:p>
                  </a:txBody>
                  <a:tcPr/>
                </a:tc>
                <a:tc>
                  <a:txBody>
                    <a:bodyPr/>
                    <a:lstStyle/>
                    <a:p>
                      <a:pPr algn="ctr" fontAlgn="b"/>
                      <a:r>
                        <a:rPr lang="fr-FR" sz="1050" b="1" u="none" strike="noStrike" dirty="0">
                          <a:solidFill>
                            <a:schemeClr val="bg1"/>
                          </a:solidFill>
                          <a:effectLst/>
                          <a:latin typeface="Arial Narrow" panose="020B0606020202030204" pitchFamily="34" charset="0"/>
                        </a:rPr>
                        <a:t>Frais de gestion UC</a:t>
                      </a:r>
                      <a:endParaRPr lang="fr-FR" sz="105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rgbClr val="7F2F5B"/>
                    </a:solidFill>
                  </a:tcPr>
                </a:tc>
                <a:tc>
                  <a:txBody>
                    <a:bodyPr/>
                    <a:lstStyle/>
                    <a:p>
                      <a:pPr algn="ctr" fontAlgn="b"/>
                      <a:r>
                        <a:rPr lang="fr-FR" sz="1050" u="none" strike="noStrike" dirty="0">
                          <a:effectLst/>
                          <a:latin typeface="Arial Narrow" panose="020B0606020202030204" pitchFamily="34" charset="0"/>
                        </a:rPr>
                        <a:t>Frais du </a:t>
                      </a:r>
                      <a:r>
                        <a:rPr lang="fr-FR" sz="1050" u="none" strike="noStrike" dirty="0" smtClean="0">
                          <a:effectLst/>
                          <a:latin typeface="Arial Narrow" panose="020B0606020202030204" pitchFamily="34" charset="0"/>
                        </a:rPr>
                        <a:t>contrat du contrat d’assurance vie</a:t>
                      </a:r>
                      <a:endParaRPr lang="fr-FR" sz="105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bl>
          </a:graphicData>
        </a:graphic>
      </p:graphicFrame>
      <p:sp>
        <p:nvSpPr>
          <p:cNvPr id="5" name="Titre 2"/>
          <p:cNvSpPr>
            <a:spLocks noGrp="1"/>
          </p:cNvSpPr>
          <p:nvPr>
            <p:ph type="title"/>
          </p:nvPr>
        </p:nvSpPr>
        <p:spPr>
          <a:xfrm>
            <a:off x="765174" y="379825"/>
            <a:ext cx="8067600" cy="709200"/>
          </a:xfrm>
        </p:spPr>
        <p:txBody>
          <a:bodyPr/>
          <a:lstStyle/>
          <a:p>
            <a:r>
              <a:rPr lang="fr-FR" dirty="0" smtClean="0"/>
              <a:t>Les SCPI en assurance vie</a:t>
            </a:r>
            <a:endParaRPr lang="fr-FR" dirty="0"/>
          </a:p>
        </p:txBody>
      </p:sp>
      <p:graphicFrame>
        <p:nvGraphicFramePr>
          <p:cNvPr id="6" name="Tableau 5"/>
          <p:cNvGraphicFramePr>
            <a:graphicFrameLocks noGrp="1"/>
          </p:cNvGraphicFramePr>
          <p:nvPr>
            <p:extLst>
              <p:ext uri="{D42A27DB-BD31-4B8C-83A1-F6EECF244321}">
                <p14:modId xmlns:p14="http://schemas.microsoft.com/office/powerpoint/2010/main" val="2635675759"/>
              </p:ext>
            </p:extLst>
          </p:nvPr>
        </p:nvGraphicFramePr>
        <p:xfrm>
          <a:off x="1461855" y="4131328"/>
          <a:ext cx="5462727" cy="1854200"/>
        </p:xfrm>
        <a:graphic>
          <a:graphicData uri="http://schemas.openxmlformats.org/drawingml/2006/table">
            <a:tbl>
              <a:tblPr bandRow="1">
                <a:tableStyleId>{17292A2E-F333-43FB-9621-5CBBE7FDCDCB}</a:tableStyleId>
              </a:tblPr>
              <a:tblGrid>
                <a:gridCol w="3048000"/>
                <a:gridCol w="2414727"/>
              </a:tblGrid>
              <a:tr h="370840">
                <a:tc>
                  <a:txBody>
                    <a:bodyPr/>
                    <a:lstStyle/>
                    <a:p>
                      <a:r>
                        <a:rPr lang="fr-FR" sz="1600" dirty="0" smtClean="0"/>
                        <a:t>Montant brut investi</a:t>
                      </a:r>
                      <a:endParaRPr lang="fr-FR" sz="1600" dirty="0"/>
                    </a:p>
                  </a:txBody>
                  <a:tcPr>
                    <a:solidFill>
                      <a:schemeClr val="bg1"/>
                    </a:solidFill>
                  </a:tcPr>
                </a:tc>
                <a:tc>
                  <a:txBody>
                    <a:bodyPr/>
                    <a:lstStyle/>
                    <a:p>
                      <a:r>
                        <a:rPr lang="fr-FR" sz="1600" dirty="0" smtClean="0"/>
                        <a:t>1 000 €</a:t>
                      </a:r>
                      <a:endParaRPr lang="fr-FR" sz="1600" dirty="0"/>
                    </a:p>
                  </a:txBody>
                  <a:tcPr>
                    <a:solidFill>
                      <a:schemeClr val="bg1"/>
                    </a:solidFill>
                  </a:tcPr>
                </a:tc>
              </a:tr>
              <a:tr h="370840">
                <a:tc>
                  <a:txBody>
                    <a:bodyPr/>
                    <a:lstStyle/>
                    <a:p>
                      <a:r>
                        <a:rPr lang="fr-FR" sz="1600" dirty="0" smtClean="0"/>
                        <a:t>Taux de frais</a:t>
                      </a:r>
                      <a:r>
                        <a:rPr lang="fr-FR" sz="1600" baseline="0" dirty="0" smtClean="0"/>
                        <a:t> du contrat</a:t>
                      </a:r>
                      <a:endParaRPr lang="fr-FR" sz="1600" dirty="0"/>
                    </a:p>
                  </a:txBody>
                  <a:tcPr>
                    <a:solidFill>
                      <a:schemeClr val="bg1"/>
                    </a:solidFill>
                  </a:tcPr>
                </a:tc>
                <a:tc>
                  <a:txBody>
                    <a:bodyPr/>
                    <a:lstStyle/>
                    <a:p>
                      <a:r>
                        <a:rPr lang="fr-FR" sz="1600" dirty="0" smtClean="0"/>
                        <a:t>2%</a:t>
                      </a:r>
                      <a:endParaRPr lang="fr-FR" sz="1600" dirty="0"/>
                    </a:p>
                  </a:txBody>
                  <a:tcPr>
                    <a:solidFill>
                      <a:schemeClr val="bg1"/>
                    </a:solidFill>
                  </a:tcPr>
                </a:tc>
              </a:tr>
              <a:tr h="370840">
                <a:tc>
                  <a:txBody>
                    <a:bodyPr/>
                    <a:lstStyle/>
                    <a:p>
                      <a:r>
                        <a:rPr lang="fr-FR" sz="1600" dirty="0" smtClean="0"/>
                        <a:t>Montant net investi</a:t>
                      </a:r>
                      <a:endParaRPr lang="fr-FR" sz="1600" dirty="0"/>
                    </a:p>
                  </a:txBody>
                  <a:tcPr>
                    <a:solidFill>
                      <a:schemeClr val="bg1"/>
                    </a:solidFill>
                  </a:tcPr>
                </a:tc>
                <a:tc>
                  <a:txBody>
                    <a:bodyPr/>
                    <a:lstStyle/>
                    <a:p>
                      <a:r>
                        <a:rPr lang="fr-FR" sz="1600" b="1" dirty="0" smtClean="0"/>
                        <a:t>980 € </a:t>
                      </a:r>
                      <a:r>
                        <a:rPr lang="fr-FR" sz="1600" dirty="0" smtClean="0"/>
                        <a:t>(1000 – 1000*2%)</a:t>
                      </a:r>
                      <a:endParaRPr lang="fr-FR" sz="1600" dirty="0"/>
                    </a:p>
                  </a:txBody>
                  <a:tcPr>
                    <a:solidFill>
                      <a:schemeClr val="bg1"/>
                    </a:solidFill>
                  </a:tcPr>
                </a:tc>
              </a:tr>
              <a:tr h="370840">
                <a:tc>
                  <a:txBody>
                    <a:bodyPr/>
                    <a:lstStyle/>
                    <a:p>
                      <a:r>
                        <a:rPr lang="fr-FR" sz="1600" dirty="0" smtClean="0"/>
                        <a:t>Nombre de parts acquises</a:t>
                      </a:r>
                      <a:endParaRPr lang="fr-FR" sz="1600" dirty="0"/>
                    </a:p>
                  </a:txBody>
                  <a:tcPr>
                    <a:solidFill>
                      <a:schemeClr val="bg1"/>
                    </a:solidFill>
                  </a:tcPr>
                </a:tc>
                <a:tc>
                  <a:txBody>
                    <a:bodyPr/>
                    <a:lstStyle/>
                    <a:p>
                      <a:r>
                        <a:rPr lang="fr-FR" sz="1600" b="1" dirty="0" smtClean="0"/>
                        <a:t>4,6667</a:t>
                      </a:r>
                      <a:r>
                        <a:rPr lang="fr-FR" sz="1600" b="1" baseline="0" dirty="0" smtClean="0"/>
                        <a:t> (</a:t>
                      </a:r>
                      <a:r>
                        <a:rPr lang="fr-FR" sz="1600" baseline="0" dirty="0" smtClean="0"/>
                        <a:t>980/210)</a:t>
                      </a:r>
                      <a:endParaRPr lang="fr-FR" sz="1600" dirty="0"/>
                    </a:p>
                  </a:txBody>
                  <a:tcPr>
                    <a:solidFill>
                      <a:schemeClr val="bg1"/>
                    </a:solidFill>
                  </a:tcPr>
                </a:tc>
              </a:tr>
              <a:tr h="370840">
                <a:tc>
                  <a:txBody>
                    <a:bodyPr/>
                    <a:lstStyle/>
                    <a:p>
                      <a:r>
                        <a:rPr lang="fr-FR" sz="1600" dirty="0" smtClean="0"/>
                        <a:t>Valeur de rachat </a:t>
                      </a:r>
                      <a:endParaRPr lang="fr-FR" sz="1600" dirty="0"/>
                    </a:p>
                  </a:txBody>
                  <a:tcPr>
                    <a:solidFill>
                      <a:schemeClr val="bg1"/>
                    </a:solidFill>
                  </a:tcPr>
                </a:tc>
                <a:tc>
                  <a:txBody>
                    <a:bodyPr/>
                    <a:lstStyle/>
                    <a:p>
                      <a:r>
                        <a:rPr lang="fr-FR" sz="1600" b="1" dirty="0" smtClean="0"/>
                        <a:t>891 € </a:t>
                      </a:r>
                      <a:r>
                        <a:rPr lang="fr-FR" sz="1600" dirty="0" smtClean="0"/>
                        <a:t>(4,6667*191,1)</a:t>
                      </a:r>
                      <a:endParaRPr lang="fr-FR" sz="1600" dirty="0"/>
                    </a:p>
                  </a:txBody>
                  <a:tcPr>
                    <a:solidFill>
                      <a:schemeClr val="bg1"/>
                    </a:solidFill>
                  </a:tcPr>
                </a:tc>
              </a:tr>
            </a:tbl>
          </a:graphicData>
        </a:graphic>
      </p:graphicFrame>
    </p:spTree>
    <p:extLst>
      <p:ext uri="{BB962C8B-B14F-4D97-AF65-F5344CB8AC3E}">
        <p14:creationId xmlns:p14="http://schemas.microsoft.com/office/powerpoint/2010/main" val="36834406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354137"/>
            <a:ext cx="8542338" cy="4638289"/>
          </a:xfrm>
        </p:spPr>
        <p:txBody>
          <a:bodyPr>
            <a:normAutofit/>
          </a:bodyPr>
          <a:lstStyle/>
          <a:p>
            <a:pPr lvl="0" algn="just"/>
            <a:r>
              <a:rPr lang="fr-FR" dirty="0" smtClean="0">
                <a:ea typeface="Calibri" panose="020F0502020204030204" pitchFamily="34" charset="0"/>
                <a:cs typeface="Times New Roman" panose="02020603050405020304" pitchFamily="18" charset="0"/>
              </a:rPr>
              <a:t>Sous </a:t>
            </a:r>
            <a:r>
              <a:rPr lang="fr-FR" dirty="0">
                <a:ea typeface="Calibri" panose="020F0502020204030204" pitchFamily="34" charset="0"/>
                <a:cs typeface="Times New Roman" panose="02020603050405020304" pitchFamily="18" charset="0"/>
              </a:rPr>
              <a:t>ses différentes formes, l’acquisition d’un bien immobilier supporte des frais. </a:t>
            </a:r>
            <a:endParaRPr lang="fr-FR" dirty="0" smtClean="0">
              <a:ea typeface="Calibri" panose="020F0502020204030204" pitchFamily="34" charset="0"/>
              <a:cs typeface="Times New Roman" panose="02020603050405020304" pitchFamily="18" charset="0"/>
            </a:endParaRPr>
          </a:p>
          <a:p>
            <a:pPr marL="0" lvl="0" indent="0" algn="just">
              <a:buNone/>
            </a:pPr>
            <a:endParaRPr lang="fr-FR" dirty="0">
              <a:ea typeface="Calibri" panose="020F0502020204030204" pitchFamily="34" charset="0"/>
              <a:cs typeface="Times New Roman" panose="02020603050405020304" pitchFamily="18" charset="0"/>
            </a:endParaRPr>
          </a:p>
          <a:p>
            <a:pPr lvl="0" algn="just"/>
            <a:r>
              <a:rPr lang="fr-FR" dirty="0" smtClean="0">
                <a:ea typeface="Calibri" panose="020F0502020204030204" pitchFamily="34" charset="0"/>
                <a:cs typeface="Times New Roman" panose="02020603050405020304" pitchFamily="18" charset="0"/>
              </a:rPr>
              <a:t>C’est </a:t>
            </a:r>
            <a:r>
              <a:rPr lang="fr-FR" dirty="0">
                <a:ea typeface="Calibri" panose="020F0502020204030204" pitchFamily="34" charset="0"/>
                <a:cs typeface="Times New Roman" panose="02020603050405020304" pitchFamily="18" charset="0"/>
              </a:rPr>
              <a:t>exactement la même logique pour une acquisition immobilière en direct réalisée par une personne physique qui achèterait une petite boutique en pied d’immeuble ou pour une personne morale qui achète un immeuble de bureaux. </a:t>
            </a:r>
            <a:r>
              <a:rPr lang="fr-FR" b="1" dirty="0">
                <a:ea typeface="Calibri" panose="020F0502020204030204" pitchFamily="34" charset="0"/>
                <a:cs typeface="Times New Roman" panose="02020603050405020304" pitchFamily="18" charset="0"/>
              </a:rPr>
              <a:t>L’investisseur aurait à payer les frais, droits et taxes, ainsi que la rémunération de l’agence immobilière</a:t>
            </a:r>
            <a:r>
              <a:rPr lang="fr-FR" altLang="fr-FR" b="1" dirty="0" smtClean="0">
                <a:ea typeface="Times New Roman" panose="02020603050405020304" pitchFamily="18" charset="0"/>
                <a:cs typeface="Gill Sans Std"/>
              </a:rPr>
              <a:t>.</a:t>
            </a:r>
          </a:p>
          <a:p>
            <a:pPr lvl="0" algn="just"/>
            <a:endParaRPr lang="fr-FR" b="1" dirty="0"/>
          </a:p>
        </p:txBody>
      </p:sp>
      <p:sp>
        <p:nvSpPr>
          <p:cNvPr id="3" name="Titre 2"/>
          <p:cNvSpPr>
            <a:spLocks noGrp="1"/>
          </p:cNvSpPr>
          <p:nvPr>
            <p:ph type="title"/>
          </p:nvPr>
        </p:nvSpPr>
        <p:spPr/>
        <p:txBody>
          <a:bodyPr/>
          <a:lstStyle/>
          <a:p>
            <a:r>
              <a:rPr lang="fr-FR" dirty="0" smtClean="0"/>
              <a:t>Argumenter les frais</a:t>
            </a:r>
            <a:endParaRPr lang="fr-FR" dirty="0"/>
          </a:p>
        </p:txBody>
      </p:sp>
    </p:spTree>
    <p:extLst>
      <p:ext uri="{BB962C8B-B14F-4D97-AF65-F5344CB8AC3E}">
        <p14:creationId xmlns:p14="http://schemas.microsoft.com/office/powerpoint/2010/main" val="28422266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14432"/>
            <a:ext cx="8542338" cy="4515034"/>
          </a:xfrm>
        </p:spPr>
        <p:txBody>
          <a:bodyPr/>
          <a:lstStyle/>
          <a:p>
            <a:r>
              <a:rPr lang="fr-FR" dirty="0" smtClean="0"/>
              <a:t>Les notes d’informations :</a:t>
            </a:r>
          </a:p>
          <a:p>
            <a:pPr lvl="1"/>
            <a:r>
              <a:rPr lang="fr-FR" dirty="0" smtClean="0"/>
              <a:t>OPCI </a:t>
            </a:r>
            <a:r>
              <a:rPr lang="fr-FR" dirty="0" err="1" smtClean="0"/>
              <a:t>Immo</a:t>
            </a:r>
            <a:r>
              <a:rPr lang="fr-FR" dirty="0" smtClean="0"/>
              <a:t> Diversification </a:t>
            </a:r>
            <a:r>
              <a:rPr lang="fr-FR" dirty="0" smtClean="0">
                <a:hlinkClick r:id="rId3"/>
              </a:rPr>
              <a:t>(ici)</a:t>
            </a:r>
            <a:r>
              <a:rPr lang="fr-FR" dirty="0" smtClean="0"/>
              <a:t>  et OPCI </a:t>
            </a:r>
            <a:r>
              <a:rPr lang="fr-FR" dirty="0" err="1" smtClean="0"/>
              <a:t>Franceurope</a:t>
            </a:r>
            <a:r>
              <a:rPr lang="fr-FR" dirty="0" smtClean="0"/>
              <a:t> </a:t>
            </a:r>
            <a:r>
              <a:rPr lang="fr-FR" dirty="0" err="1" smtClean="0"/>
              <a:t>Immo</a:t>
            </a:r>
            <a:r>
              <a:rPr lang="fr-FR" dirty="0" smtClean="0"/>
              <a:t> </a:t>
            </a:r>
            <a:r>
              <a:rPr lang="fr-FR" dirty="0" smtClean="0">
                <a:hlinkClick r:id="rId4"/>
              </a:rPr>
              <a:t>(ici)</a:t>
            </a:r>
            <a:endParaRPr lang="fr-FR" dirty="0" smtClean="0"/>
          </a:p>
          <a:p>
            <a:pPr lvl="1"/>
            <a:r>
              <a:rPr lang="fr-FR" dirty="0" smtClean="0"/>
              <a:t>SCPI  Pierre Plus </a:t>
            </a:r>
            <a:r>
              <a:rPr lang="fr-FR" dirty="0" smtClean="0">
                <a:hlinkClick r:id="rId4"/>
              </a:rPr>
              <a:t>(ici) </a:t>
            </a:r>
            <a:r>
              <a:rPr lang="fr-FR" dirty="0" smtClean="0"/>
              <a:t>et SCPI </a:t>
            </a:r>
            <a:r>
              <a:rPr lang="fr-FR" dirty="0" err="1" smtClean="0"/>
              <a:t>Actipierre</a:t>
            </a:r>
            <a:r>
              <a:rPr lang="fr-FR" dirty="0" smtClean="0"/>
              <a:t> Europe </a:t>
            </a:r>
            <a:r>
              <a:rPr lang="fr-FR" dirty="0" smtClean="0">
                <a:hlinkClick r:id="rId5"/>
              </a:rPr>
              <a:t>(ici)</a:t>
            </a:r>
            <a:endParaRPr lang="fr-FR" dirty="0" smtClean="0"/>
          </a:p>
          <a:p>
            <a:pPr lvl="1"/>
            <a:r>
              <a:rPr lang="fr-FR" dirty="0" smtClean="0"/>
              <a:t>Eligibilité des SCPI dans les contrats d’assurance vie </a:t>
            </a:r>
            <a:r>
              <a:rPr lang="fr-FR" dirty="0" smtClean="0">
                <a:hlinkClick r:id="rId6"/>
              </a:rPr>
              <a:t>(ici)</a:t>
            </a:r>
            <a:endParaRPr lang="fr-FR" dirty="0" smtClean="0"/>
          </a:p>
          <a:p>
            <a:pPr marL="457200" lvl="1" indent="0">
              <a:buNone/>
            </a:pPr>
            <a:endParaRPr lang="fr-FR" sz="1200" dirty="0" smtClean="0"/>
          </a:p>
          <a:p>
            <a:r>
              <a:rPr lang="fr-FR" dirty="0" smtClean="0"/>
              <a:t>Les kits sous la rubrique des commerciaux </a:t>
            </a:r>
            <a:r>
              <a:rPr lang="fr-FR" dirty="0" smtClean="0">
                <a:hlinkClick r:id="rId7"/>
              </a:rPr>
              <a:t>(ici)</a:t>
            </a:r>
            <a:endParaRPr lang="fr-FR" dirty="0" smtClean="0"/>
          </a:p>
          <a:p>
            <a:pPr marL="0" indent="0">
              <a:buNone/>
            </a:pPr>
            <a:endParaRPr lang="fr-FR" sz="1200" dirty="0" smtClean="0"/>
          </a:p>
          <a:p>
            <a:r>
              <a:rPr lang="fr-FR" dirty="0" smtClean="0"/>
              <a:t>Un article de presse  extrait de « Mieux Vivre Votre Argent » mettant en avant nos 2 OPCI </a:t>
            </a:r>
          </a:p>
          <a:p>
            <a:endParaRPr lang="fr-FR" dirty="0"/>
          </a:p>
          <a:p>
            <a:endParaRPr lang="fr-FR" dirty="0"/>
          </a:p>
          <a:p>
            <a:pPr marL="0" indent="0">
              <a:buNone/>
            </a:pPr>
            <a:endParaRPr lang="fr-FR" dirty="0"/>
          </a:p>
        </p:txBody>
      </p:sp>
      <p:sp>
        <p:nvSpPr>
          <p:cNvPr id="4" name="Titre 2"/>
          <p:cNvSpPr>
            <a:spLocks noGrp="1"/>
          </p:cNvSpPr>
          <p:nvPr>
            <p:ph type="title"/>
          </p:nvPr>
        </p:nvSpPr>
        <p:spPr>
          <a:xfrm>
            <a:off x="765174" y="379825"/>
            <a:ext cx="8067600" cy="709200"/>
          </a:xfrm>
        </p:spPr>
        <p:txBody>
          <a:bodyPr/>
          <a:lstStyle/>
          <a:p>
            <a:r>
              <a:rPr lang="fr-FR" dirty="0" smtClean="0"/>
              <a:t>Outils à votre disposition</a:t>
            </a:r>
            <a:endParaRPr lang="fr-FR" dirty="0"/>
          </a:p>
        </p:txBody>
      </p:sp>
      <p:pic>
        <p:nvPicPr>
          <p:cNvPr id="5" name="Image 4"/>
          <p:cNvPicPr>
            <a:picLocks noChangeAspect="1"/>
          </p:cNvPicPr>
          <p:nvPr/>
        </p:nvPicPr>
        <p:blipFill>
          <a:blip r:embed="rId8"/>
          <a:stretch>
            <a:fillRect/>
          </a:stretch>
        </p:blipFill>
        <p:spPr>
          <a:xfrm>
            <a:off x="722085" y="3400058"/>
            <a:ext cx="7995787" cy="2809872"/>
          </a:xfrm>
          <a:prstGeom prst="rect">
            <a:avLst/>
          </a:prstGeom>
        </p:spPr>
      </p:pic>
      <p:sp>
        <p:nvSpPr>
          <p:cNvPr id="6" name="Rectangle 5"/>
          <p:cNvSpPr/>
          <p:nvPr/>
        </p:nvSpPr>
        <p:spPr>
          <a:xfrm>
            <a:off x="772358" y="4918228"/>
            <a:ext cx="7572654" cy="1969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798991" y="5284486"/>
            <a:ext cx="7546020" cy="1930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3" name="Objet 2"/>
          <p:cNvGraphicFramePr>
            <a:graphicFrameLocks noChangeAspect="1"/>
          </p:cNvGraphicFramePr>
          <p:nvPr>
            <p:extLst>
              <p:ext uri="{D42A27DB-BD31-4B8C-83A1-F6EECF244321}">
                <p14:modId xmlns:p14="http://schemas.microsoft.com/office/powerpoint/2010/main" val="2454596476"/>
              </p:ext>
            </p:extLst>
          </p:nvPr>
        </p:nvGraphicFramePr>
        <p:xfrm>
          <a:off x="8136384" y="3014295"/>
          <a:ext cx="914400" cy="771525"/>
        </p:xfrm>
        <a:graphic>
          <a:graphicData uri="http://schemas.openxmlformats.org/presentationml/2006/ole">
            <mc:AlternateContent xmlns:mc="http://schemas.openxmlformats.org/markup-compatibility/2006">
              <mc:Choice xmlns:v="urn:schemas-microsoft-com:vml" Requires="v">
                <p:oleObj spid="_x0000_s1077" name="Acrobat Document" showAsIcon="1" r:id="rId9" imgW="914400" imgH="771480" progId="AcroExch.Document.7">
                  <p:embed/>
                </p:oleObj>
              </mc:Choice>
              <mc:Fallback>
                <p:oleObj name="Acrobat Document" showAsIcon="1" r:id="rId9" imgW="914400" imgH="771480" progId="AcroExch.Document.7">
                  <p:embed/>
                  <p:pic>
                    <p:nvPicPr>
                      <p:cNvPr id="0" name=""/>
                      <p:cNvPicPr/>
                      <p:nvPr/>
                    </p:nvPicPr>
                    <p:blipFill>
                      <a:blip r:embed="rId10"/>
                      <a:stretch>
                        <a:fillRect/>
                      </a:stretch>
                    </p:blipFill>
                    <p:spPr>
                      <a:xfrm>
                        <a:off x="8136384" y="3014295"/>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3596801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61874" y="332950"/>
            <a:ext cx="6610350" cy="77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72861" y="1450138"/>
            <a:ext cx="8345011" cy="4708981"/>
          </a:xfrm>
          <a:prstGeom prst="rect">
            <a:avLst/>
          </a:prstGeom>
        </p:spPr>
        <p:txBody>
          <a:bodyPr wrap="square">
            <a:spAutoFit/>
          </a:bodyPr>
          <a:lstStyle/>
          <a:p>
            <a:pPr indent="-285750">
              <a:buClr>
                <a:srgbClr val="E6001A"/>
              </a:buClr>
              <a:buSzPct val="80000"/>
              <a:buFont typeface="Wingdings" pitchFamily="2" charset="2"/>
              <a:buChar char="n"/>
              <a:defRPr/>
            </a:pPr>
            <a:r>
              <a:rPr lang="fr-FR" sz="1200" b="1" dirty="0" smtClean="0">
                <a:solidFill>
                  <a:srgbClr val="FF0000"/>
                </a:solidFill>
                <a:cs typeface="Arial" panose="020B0604020202020204" pitchFamily="34" charset="0"/>
              </a:rPr>
              <a:t>ACTIONS</a:t>
            </a:r>
            <a:r>
              <a:rPr lang="fr-FR" sz="1200" b="1" dirty="0" smtClean="0">
                <a:cs typeface="Arial" panose="020B0604020202020204" pitchFamily="34" charset="0"/>
              </a:rPr>
              <a:t> </a:t>
            </a:r>
            <a:r>
              <a:rPr lang="fr-FR" sz="1200" b="1" dirty="0">
                <a:cs typeface="Arial" panose="020B0604020202020204" pitchFamily="34" charset="0"/>
              </a:rPr>
              <a:t>– Fichiers à traiter</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Redécouvrez la segmentation Activation V2 et la segmentation des Pros 2017.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CREDIT IMMOBILIER </a:t>
            </a:r>
            <a:r>
              <a:rPr lang="fr-FR" sz="1200" b="1" dirty="0">
                <a:cs typeface="Arial" panose="020B0604020202020204" pitchFamily="34" charset="0"/>
              </a:rPr>
              <a:t>– Mise en place de l’ADE CRD - Gestion de la période transitoire</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CREDIT IMMOBILIER </a:t>
            </a:r>
            <a:r>
              <a:rPr lang="fr-FR" sz="1200" b="1" dirty="0">
                <a:cs typeface="Arial" panose="020B0604020202020204" pitchFamily="34" charset="0"/>
              </a:rPr>
              <a:t>– Résiliation annuelle ADE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CREDIT CONSOMMATION </a:t>
            </a:r>
            <a:r>
              <a:rPr lang="fr-FR" sz="1200" b="1" dirty="0">
                <a:cs typeface="Arial" panose="020B0604020202020204" pitchFamily="34" charset="0"/>
              </a:rPr>
              <a:t>– délégations pour les entrées en relation</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TARIFICATION </a:t>
            </a:r>
            <a:r>
              <a:rPr lang="fr-FR" sz="1200" b="1" dirty="0">
                <a:cs typeface="Arial" panose="020B0604020202020204" pitchFamily="34" charset="0"/>
              </a:rPr>
              <a:t>– Note globale sur la clientèle en situation de fragilité financière</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BANCARISATION </a:t>
            </a:r>
            <a:r>
              <a:rPr lang="fr-FR" sz="1200" b="1" dirty="0">
                <a:cs typeface="Arial" panose="020B0604020202020204" pitchFamily="34" charset="0"/>
              </a:rPr>
              <a:t>– Point sur la Mobilité Bancaire</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BANCARISATION</a:t>
            </a:r>
            <a:r>
              <a:rPr lang="fr-FR" sz="1200" b="1" dirty="0">
                <a:cs typeface="Arial" panose="020B0604020202020204" pitchFamily="34" charset="0"/>
              </a:rPr>
              <a:t> – Point sur le remplacement des cartes de retrait par une carte </a:t>
            </a:r>
            <a:r>
              <a:rPr lang="fr-FR" sz="1200" b="1" dirty="0" err="1">
                <a:cs typeface="Arial" panose="020B0604020202020204" pitchFamily="34" charset="0"/>
              </a:rPr>
              <a:t>classic</a:t>
            </a:r>
            <a:endParaRPr lang="fr-FR" sz="1200" b="1" dirty="0">
              <a:cs typeface="Arial" panose="020B0604020202020204" pitchFamily="34" charset="0"/>
            </a:endParaRP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BANCARISATION </a:t>
            </a:r>
            <a:r>
              <a:rPr lang="fr-FR" sz="1200" b="1" dirty="0">
                <a:cs typeface="Arial" panose="020B0604020202020204" pitchFamily="34" charset="0"/>
              </a:rPr>
              <a:t>– Lancement des visuels Femme 2017 à compter du 8 mars 2017</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EPARGNE </a:t>
            </a:r>
            <a:r>
              <a:rPr lang="fr-FR" sz="1200" b="1" dirty="0">
                <a:cs typeface="Arial" panose="020B0604020202020204" pitchFamily="34" charset="0"/>
              </a:rPr>
              <a:t>– LDD devient LDDS (Livret Développement Durable et Solidaire)</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EPARGNE </a:t>
            </a:r>
            <a:r>
              <a:rPr lang="fr-FR" sz="1200" b="1" dirty="0">
                <a:cs typeface="Arial" panose="020B0604020202020204" pitchFamily="34" charset="0"/>
              </a:rPr>
              <a:t>– OPCI CILOGER / IMMO DIVERSIFICATION</a:t>
            </a:r>
            <a:r>
              <a:rPr lang="fr-FR" sz="1200" b="1" dirty="0">
                <a:solidFill>
                  <a:srgbClr val="FF0000"/>
                </a:solidFill>
                <a:cs typeface="Arial" panose="020B0604020202020204" pitchFamily="34" charset="0"/>
              </a:rPr>
              <a:t>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EPARGNE</a:t>
            </a:r>
            <a:r>
              <a:rPr lang="fr-FR" sz="1200" b="1" dirty="0">
                <a:cs typeface="Arial" panose="020B0604020202020204" pitchFamily="34" charset="0"/>
              </a:rPr>
              <a:t> – Taux de frais sous </a:t>
            </a:r>
            <a:r>
              <a:rPr lang="fr-FR" sz="1200" b="1" dirty="0" err="1">
                <a:cs typeface="Arial" panose="020B0604020202020204" pitchFamily="34" charset="0"/>
              </a:rPr>
              <a:t>My</a:t>
            </a:r>
            <a:r>
              <a:rPr lang="fr-FR" sz="1200" b="1" dirty="0">
                <a:cs typeface="Arial" panose="020B0604020202020204" pitchFamily="34" charset="0"/>
              </a:rPr>
              <a:t> Assur</a:t>
            </a:r>
            <a:r>
              <a:rPr lang="fr-FR" sz="1200" b="1" dirty="0">
                <a:solidFill>
                  <a:srgbClr val="FF0000"/>
                </a:solidFill>
                <a:cs typeface="Arial" panose="020B0604020202020204" pitchFamily="34" charset="0"/>
              </a:rPr>
              <a:t>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EPARGNE </a:t>
            </a:r>
            <a:r>
              <a:rPr lang="fr-FR" sz="1200" b="1" dirty="0">
                <a:cs typeface="Arial" panose="020B0604020202020204" pitchFamily="34" charset="0"/>
              </a:rPr>
              <a:t>– Bons de Souscription d’Actions (BSA) Peugeot</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EPARGNE </a:t>
            </a:r>
            <a:r>
              <a:rPr lang="fr-FR" sz="1200" b="1" dirty="0">
                <a:cs typeface="Arial" panose="020B0604020202020204" pitchFamily="34" charset="0"/>
              </a:rPr>
              <a:t>– Indispensable Assurance Vie 2017  </a:t>
            </a:r>
            <a:r>
              <a:rPr lang="fr-FR" sz="1200" b="1" dirty="0">
                <a:solidFill>
                  <a:srgbClr val="FF0000"/>
                </a:solidFill>
                <a:cs typeface="Arial" panose="020B0604020202020204" pitchFamily="34" charset="0"/>
              </a:rPr>
              <a:t>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EPARGNE </a:t>
            </a:r>
            <a:r>
              <a:rPr lang="fr-FR" sz="1200" b="1" dirty="0">
                <a:cs typeface="Arial" panose="020B0604020202020204" pitchFamily="34" charset="0"/>
              </a:rPr>
              <a:t>– Informations Titres et IFU</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a:t>
            </a:r>
            <a:r>
              <a:rPr lang="fr-FR" sz="1200" b="1" dirty="0">
                <a:cs typeface="Arial" panose="020B0604020202020204" pitchFamily="34" charset="0"/>
              </a:rPr>
              <a:t>– Book de l’Assureur Pro</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a:t>
            </a:r>
            <a:r>
              <a:rPr lang="fr-FR" sz="1200" b="1" dirty="0">
                <a:cs typeface="Arial" panose="020B0604020202020204" pitchFamily="34" charset="0"/>
              </a:rPr>
              <a:t>– Mailing IARD PRO</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a:t>
            </a:r>
            <a:r>
              <a:rPr lang="fr-FR" sz="1200" b="1" dirty="0">
                <a:cs typeface="Arial" panose="020B0604020202020204" pitchFamily="34" charset="0"/>
              </a:rPr>
              <a:t>– Attestation MADELIN</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a:t>
            </a:r>
            <a:r>
              <a:rPr lang="fr-FR" sz="1200" b="1" dirty="0">
                <a:cs typeface="Arial" panose="020B0604020202020204" pitchFamily="34" charset="0"/>
              </a:rPr>
              <a:t>– MYWAY Connaissance Client Pro</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a:t>
            </a:r>
            <a:r>
              <a:rPr lang="fr-FR" sz="1200" b="1" dirty="0">
                <a:cs typeface="Arial" panose="020B0604020202020204" pitchFamily="34" charset="0"/>
              </a:rPr>
              <a:t>– Renégociation des Crédits Pros</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MARCHE DES PROFESSIONNELS </a:t>
            </a:r>
            <a:r>
              <a:rPr lang="fr-FR" sz="1200" b="1" dirty="0">
                <a:cs typeface="Arial" panose="020B0604020202020204" pitchFamily="34" charset="0"/>
              </a:rPr>
              <a:t>– Questionnaire Qualité GC PROS</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COMMUNICATION </a:t>
            </a:r>
            <a:r>
              <a:rPr lang="fr-FR" sz="1200" b="1" dirty="0">
                <a:cs typeface="Arial" panose="020B0604020202020204" pitchFamily="34" charset="0"/>
              </a:rPr>
              <a:t>– Plan PLV</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DISTRI </a:t>
            </a:r>
            <a:r>
              <a:rPr lang="fr-FR" sz="1200" b="1" dirty="0">
                <a:cs typeface="Arial" panose="020B0604020202020204" pitchFamily="34" charset="0"/>
              </a:rPr>
              <a:t>– </a:t>
            </a:r>
            <a:r>
              <a:rPr lang="fr-FR" sz="1200" b="1" dirty="0" err="1">
                <a:cs typeface="Arial" panose="020B0604020202020204" pitchFamily="34" charset="0"/>
              </a:rPr>
              <a:t>e-CARTE</a:t>
            </a:r>
            <a:r>
              <a:rPr lang="fr-FR" sz="1200" b="1" dirty="0">
                <a:cs typeface="Arial" panose="020B0604020202020204" pitchFamily="34" charset="0"/>
              </a:rPr>
              <a:t> BLEUE : Sécurisation par sol SMS - sol CAP </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DISTRI </a:t>
            </a:r>
            <a:r>
              <a:rPr lang="fr-FR" sz="1200" b="1" dirty="0">
                <a:cs typeface="Arial" panose="020B0604020202020204" pitchFamily="34" charset="0"/>
              </a:rPr>
              <a:t>– MOBILE : </a:t>
            </a:r>
            <a:r>
              <a:rPr lang="fr-FR" sz="1200" b="1" dirty="0" err="1">
                <a:cs typeface="Arial" panose="020B0604020202020204" pitchFamily="34" charset="0"/>
              </a:rPr>
              <a:t>Banxo</a:t>
            </a:r>
            <a:r>
              <a:rPr lang="fr-FR" sz="1200" b="1" dirty="0">
                <a:cs typeface="Arial" panose="020B0604020202020204" pitchFamily="34" charset="0"/>
              </a:rPr>
              <a:t> Agrégateur de comptes</a:t>
            </a:r>
          </a:p>
          <a:p>
            <a:pPr indent="-285750">
              <a:buClr>
                <a:srgbClr val="E6001A"/>
              </a:buClr>
              <a:buSzPct val="80000"/>
              <a:buFont typeface="Wingdings" pitchFamily="2" charset="2"/>
              <a:buChar char="n"/>
              <a:defRPr/>
            </a:pPr>
            <a:r>
              <a:rPr lang="fr-FR" sz="1200" b="1" dirty="0">
                <a:solidFill>
                  <a:srgbClr val="FF0000"/>
                </a:solidFill>
                <a:cs typeface="Arial" panose="020B0604020202020204" pitchFamily="34" charset="0"/>
              </a:rPr>
              <a:t>OVMC </a:t>
            </a:r>
            <a:r>
              <a:rPr lang="fr-FR" sz="1200" b="1" dirty="0">
                <a:cs typeface="Arial" panose="020B0604020202020204" pitchFamily="34" charset="0"/>
              </a:rPr>
              <a:t>– NOUVEAUTE SED : La </a:t>
            </a:r>
            <a:r>
              <a:rPr lang="fr-FR" sz="1200" b="1" dirty="0" smtClean="0">
                <a:cs typeface="Arial" panose="020B0604020202020204" pitchFamily="34" charset="0"/>
              </a:rPr>
              <a:t>prévoyance</a:t>
            </a:r>
            <a:endParaRPr lang="fr-FR" sz="1200" b="1" dirty="0" smtClean="0">
              <a:cs typeface="Arial" panose="020B0604020202020204" pitchFamily="34" charset="0"/>
            </a:endParaRPr>
          </a:p>
        </p:txBody>
      </p:sp>
      <p:sp>
        <p:nvSpPr>
          <p:cNvPr id="4" name="Rectangle 3"/>
          <p:cNvSpPr/>
          <p:nvPr/>
        </p:nvSpPr>
        <p:spPr>
          <a:xfrm>
            <a:off x="5507012" y="997351"/>
            <a:ext cx="2868093" cy="461665"/>
          </a:xfrm>
          <a:prstGeom prst="rect">
            <a:avLst/>
          </a:prstGeom>
        </p:spPr>
        <p:txBody>
          <a:bodyPr wrap="none">
            <a:spAutoFit/>
          </a:bodyPr>
          <a:lstStyle/>
          <a:p>
            <a:pPr>
              <a:defRPr/>
            </a:pPr>
            <a:r>
              <a:rPr lang="fr-FR" sz="2400" b="1" dirty="0" smtClean="0">
                <a:solidFill>
                  <a:schemeClr val="tx1">
                    <a:lumMod val="50000"/>
                    <a:lumOff val="50000"/>
                  </a:schemeClr>
                </a:solidFill>
              </a:rPr>
              <a:t>N°127</a:t>
            </a:r>
            <a:r>
              <a:rPr lang="fr-FR" sz="2400" b="1" dirty="0" smtClean="0">
                <a:solidFill>
                  <a:schemeClr val="tx1">
                    <a:lumMod val="50000"/>
                    <a:lumOff val="50000"/>
                  </a:schemeClr>
                </a:solidFill>
                <a:sym typeface="Wingdings 3"/>
              </a:rPr>
              <a:t></a:t>
            </a:r>
            <a:r>
              <a:rPr lang="fr-FR" sz="2400" b="1" dirty="0" smtClean="0">
                <a:solidFill>
                  <a:schemeClr val="tx1">
                    <a:lumMod val="50000"/>
                    <a:lumOff val="50000"/>
                  </a:schemeClr>
                </a:solidFill>
              </a:rPr>
              <a:t> 1</a:t>
            </a:r>
            <a:r>
              <a:rPr lang="fr-FR" sz="2400" b="1" baseline="30000" dirty="0" smtClean="0">
                <a:solidFill>
                  <a:schemeClr val="tx1">
                    <a:lumMod val="50000"/>
                    <a:lumOff val="50000"/>
                  </a:schemeClr>
                </a:solidFill>
              </a:rPr>
              <a:t>er</a:t>
            </a:r>
            <a:r>
              <a:rPr lang="fr-FR" sz="2400" b="1" dirty="0" smtClean="0">
                <a:solidFill>
                  <a:schemeClr val="tx1">
                    <a:lumMod val="50000"/>
                    <a:lumOff val="50000"/>
                  </a:schemeClr>
                </a:solidFill>
              </a:rPr>
              <a:t> mars 2017</a:t>
            </a:r>
            <a:endParaRPr lang="fr-FR" sz="2400" dirty="0">
              <a:solidFill>
                <a:schemeClr val="tx1">
                  <a:lumMod val="50000"/>
                  <a:lumOff val="50000"/>
                </a:schemeClr>
              </a:solidFill>
            </a:endParaRPr>
          </a:p>
        </p:txBody>
      </p:sp>
      <p:sp>
        <p:nvSpPr>
          <p:cNvPr id="5" name="ZoneTexte 4"/>
          <p:cNvSpPr txBox="1"/>
          <p:nvPr/>
        </p:nvSpPr>
        <p:spPr>
          <a:xfrm>
            <a:off x="3817400" y="5762148"/>
            <a:ext cx="5199544" cy="369888"/>
          </a:xfrm>
          <a:prstGeom prst="rect">
            <a:avLst/>
          </a:prstGeom>
          <a:noFill/>
          <a:ln>
            <a:solidFill>
              <a:schemeClr val="tx1">
                <a:lumMod val="75000"/>
                <a:lumOff val="25000"/>
              </a:schemeClr>
            </a:solidFill>
          </a:ln>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fr-FR" sz="1800" dirty="0">
                <a:solidFill>
                  <a:schemeClr val="tx1">
                    <a:lumMod val="75000"/>
                    <a:lumOff val="25000"/>
                  </a:schemeClr>
                </a:solidFill>
                <a:latin typeface="Calibri" pitchFamily="34" charset="0"/>
              </a:rPr>
              <a:t>Pour accéder à </a:t>
            </a:r>
            <a:r>
              <a:rPr lang="fr-FR" sz="1800" dirty="0" smtClean="0">
                <a:solidFill>
                  <a:schemeClr val="tx1">
                    <a:lumMod val="75000"/>
                    <a:lumOff val="25000"/>
                  </a:schemeClr>
                </a:solidFill>
                <a:latin typeface="Calibri" pitchFamily="34" charset="0"/>
              </a:rPr>
              <a:t>l’essentiel du marketing</a:t>
            </a:r>
            <a:r>
              <a:rPr lang="fr-FR" sz="1800" dirty="0" smtClean="0">
                <a:latin typeface="Calibri" pitchFamily="34" charset="0"/>
              </a:rPr>
              <a:t>, </a:t>
            </a:r>
            <a:r>
              <a:rPr lang="fr-FR" sz="1800" b="1" dirty="0">
                <a:solidFill>
                  <a:srgbClr val="C00000"/>
                </a:solidFill>
                <a:latin typeface="Calibri" pitchFamily="34" charset="0"/>
                <a:hlinkClick r:id="rId3"/>
              </a:rPr>
              <a:t>cliquez </a:t>
            </a:r>
            <a:r>
              <a:rPr lang="fr-FR" sz="1800" b="1" dirty="0" smtClean="0">
                <a:solidFill>
                  <a:srgbClr val="C00000"/>
                </a:solidFill>
                <a:latin typeface="Calibri" pitchFamily="34" charset="0"/>
                <a:hlinkClick r:id="rId3"/>
              </a:rPr>
              <a:t>ici</a:t>
            </a:r>
            <a:endParaRPr lang="fr-FR" sz="1800" b="1" dirty="0">
              <a:solidFill>
                <a:srgbClr val="C00000"/>
              </a:solidFill>
              <a:latin typeface="Calibri" pitchFamily="34" charset="0"/>
            </a:endParaRPr>
          </a:p>
        </p:txBody>
      </p:sp>
    </p:spTree>
    <p:extLst>
      <p:ext uri="{BB962C8B-B14F-4D97-AF65-F5344CB8AC3E}">
        <p14:creationId xmlns:p14="http://schemas.microsoft.com/office/powerpoint/2010/main" val="862376815"/>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1C925DB7-CCE4-48F1-BF80-9981159D6B98}">
  <ds:schemaRefs>
    <ds:schemaRef ds:uri="http://purl.org/dc/dcmitype/"/>
    <ds:schemaRef ds:uri="http://schemas.microsoft.com/office/2006/documentManagement/types"/>
    <ds:schemaRef ds:uri="http://schemas.microsoft.com/office/2006/metadata/properties"/>
    <ds:schemaRef ds:uri="http://purl.org/dc/terms/"/>
    <ds:schemaRef ds:uri="http://www.w3.org/XML/1998/namespace"/>
    <ds:schemaRef ds:uri="http://purl.org/dc/elements/1.1/"/>
    <ds:schemaRef ds:uri="http://schemas.openxmlformats.org/package/2006/metadata/core-properties"/>
    <ds:schemaRef ds:uri="02ea4b1b-5614-43b2-acce-6a9ef10fff4e"/>
  </ds:schemaRefs>
</ds:datastoreItem>
</file>

<file path=docProps/app.xml><?xml version="1.0" encoding="utf-8"?>
<Properties xmlns="http://schemas.openxmlformats.org/officeDocument/2006/extended-properties" xmlns:vt="http://schemas.openxmlformats.org/officeDocument/2006/docPropsVTypes">
  <Template/>
  <TotalTime>3892</TotalTime>
  <Words>1889</Words>
  <Application>Microsoft Office PowerPoint</Application>
  <PresentationFormat>Affichage à l'écran (4:3)</PresentationFormat>
  <Paragraphs>386</Paragraphs>
  <Slides>19</Slides>
  <Notes>0</Notes>
  <HiddenSlides>0</HiddenSlides>
  <MMClips>0</MMClips>
  <ScaleCrop>false</ScaleCrop>
  <HeadingPairs>
    <vt:vector size="6" baseType="variant">
      <vt:variant>
        <vt:lpstr>Thème</vt:lpstr>
      </vt:variant>
      <vt:variant>
        <vt:i4>9</vt:i4>
      </vt:variant>
      <vt:variant>
        <vt:lpstr>Serveurs OLE incorporés</vt:lpstr>
      </vt:variant>
      <vt:variant>
        <vt:i4>1</vt:i4>
      </vt:variant>
      <vt:variant>
        <vt:lpstr>Titres des diapositives</vt:lpstr>
      </vt:variant>
      <vt:variant>
        <vt:i4>19</vt:i4>
      </vt:variant>
    </vt:vector>
  </HeadingPairs>
  <TitlesOfParts>
    <vt:vector size="29" baseType="lpstr">
      <vt:lpstr>1-MODELE PART</vt:lpstr>
      <vt:lpstr>2-MODELE GP</vt:lpstr>
      <vt:lpstr>3-MODELE PRO</vt:lpstr>
      <vt:lpstr>MODELE BDR</vt:lpstr>
      <vt:lpstr>BDR ENTREPRISES</vt:lpstr>
      <vt:lpstr>BDR ESI</vt:lpstr>
      <vt:lpstr>BDR PP</vt:lpstr>
      <vt:lpstr>BDR IMMO PRO</vt:lpstr>
      <vt:lpstr>BDR SECTEUR PUBLIC</vt:lpstr>
      <vt:lpstr>Acrobat Document</vt:lpstr>
      <vt:lpstr>Les fonds immobiliers</vt:lpstr>
      <vt:lpstr>Contexte</vt:lpstr>
      <vt:lpstr>SCI – OPCI - SCPI</vt:lpstr>
      <vt:lpstr>Zoom collecte</vt:lpstr>
      <vt:lpstr>SCI Assur Immeuble</vt:lpstr>
      <vt:lpstr>SCI Assur Immeuble</vt:lpstr>
      <vt:lpstr>SCI Assur Immeuble</vt:lpstr>
      <vt:lpstr>Les OPCI en assurance vie</vt:lpstr>
      <vt:lpstr>Les OPCI en assurance vie</vt:lpstr>
      <vt:lpstr>Les OPCI en assurance vie</vt:lpstr>
      <vt:lpstr>Les OPCI en assurance vie</vt:lpstr>
      <vt:lpstr>Les OPCI en assurance vie</vt:lpstr>
      <vt:lpstr>Les SCPI en assurance vie</vt:lpstr>
      <vt:lpstr>Les SCPI en assurance vie</vt:lpstr>
      <vt:lpstr>Les SCPI en assurance vie</vt:lpstr>
      <vt:lpstr>Les SCPI en assurance vie</vt:lpstr>
      <vt:lpstr>Argumenter les frais</vt:lpstr>
      <vt:lpstr>Outils à votre disposition</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A5703260</cp:lastModifiedBy>
  <cp:revision>451</cp:revision>
  <cp:lastPrinted>2017-02-15T13:57:10Z</cp:lastPrinted>
  <dcterms:created xsi:type="dcterms:W3CDTF">2016-06-03T08:10:53Z</dcterms:created>
  <dcterms:modified xsi:type="dcterms:W3CDTF">2017-02-28T15:14:44Z</dcterms:modified>
</cp:coreProperties>
</file>